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9"/>
  </p:notesMasterIdLst>
  <p:sldIdLst>
    <p:sldId id="915" r:id="rId3"/>
    <p:sldId id="916" r:id="rId4"/>
    <p:sldId id="917" r:id="rId5"/>
    <p:sldId id="918" r:id="rId6"/>
    <p:sldId id="919" r:id="rId7"/>
    <p:sldId id="920" r:id="rId8"/>
    <p:sldId id="921" r:id="rId9"/>
    <p:sldId id="922" r:id="rId10"/>
    <p:sldId id="923" r:id="rId11"/>
    <p:sldId id="924" r:id="rId12"/>
    <p:sldId id="925" r:id="rId13"/>
    <p:sldId id="926" r:id="rId14"/>
    <p:sldId id="927" r:id="rId15"/>
    <p:sldId id="928" r:id="rId16"/>
    <p:sldId id="958" r:id="rId17"/>
    <p:sldId id="959" r:id="rId18"/>
    <p:sldId id="960" r:id="rId19"/>
    <p:sldId id="961" r:id="rId20"/>
    <p:sldId id="962" r:id="rId21"/>
    <p:sldId id="963" r:id="rId22"/>
    <p:sldId id="964" r:id="rId23"/>
    <p:sldId id="965" r:id="rId24"/>
    <p:sldId id="966" r:id="rId25"/>
    <p:sldId id="967" r:id="rId26"/>
    <p:sldId id="968" r:id="rId27"/>
    <p:sldId id="969" r:id="rId2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8" autoAdjust="0"/>
    <p:restoredTop sz="94660"/>
  </p:normalViewPr>
  <p:slideViewPr>
    <p:cSldViewPr snapToGrid="0">
      <p:cViewPr varScale="1">
        <p:scale>
          <a:sx n="75" d="100"/>
          <a:sy n="75" d="100"/>
        </p:scale>
        <p:origin x="852" y="54"/>
      </p:cViewPr>
      <p:guideLst/>
    </p:cSldViewPr>
  </p:slideViewPr>
  <p:notesTextViewPr>
    <p:cViewPr>
      <p:scale>
        <a:sx n="1" d="1"/>
        <a:sy n="1" d="1"/>
      </p:scale>
      <p:origin x="0" y="0"/>
    </p:cViewPr>
  </p:notesTextViewPr>
  <p:sorterViewPr>
    <p:cViewPr varScale="1">
      <p:scale>
        <a:sx n="1" d="1"/>
        <a:sy n="1" d="1"/>
      </p:scale>
      <p:origin x="0" y="-103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21. 11. 2019</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13975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10427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16645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87232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0436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73820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21. 11. 2019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4319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21. 11. 2019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74856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21. 11. 2019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02588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21. 11. 2019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24508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21. 11. 2019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9271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391748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21. 11. 2019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2106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71855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65474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06065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3931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8606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96780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72208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19413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58229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21. 11. 2019</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47603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21. 11. 2019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846042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136.png"/><Relationship Id="rId2" Type="http://schemas.openxmlformats.org/officeDocument/2006/relationships/tags" Target="../tags/tag2.xml"/><Relationship Id="rId1" Type="http://schemas.openxmlformats.org/officeDocument/2006/relationships/tags" Target="../tags/tag1.xml"/><Relationship Id="rId11"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38.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3.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22.png"/><Relationship Id="rId2" Type="http://schemas.openxmlformats.org/officeDocument/2006/relationships/tags" Target="../tags/tag23.xml"/><Relationship Id="rId16" Type="http://schemas.openxmlformats.org/officeDocument/2006/relationships/image" Target="../media/image26.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1.jpeg"/><Relationship Id="rId5" Type="http://schemas.openxmlformats.org/officeDocument/2006/relationships/tags" Target="../tags/tag26.xml"/><Relationship Id="rId15" Type="http://schemas.openxmlformats.org/officeDocument/2006/relationships/image" Target="../media/image25.png"/><Relationship Id="rId10" Type="http://schemas.openxmlformats.org/officeDocument/2006/relationships/image" Target="../media/image20.jpeg"/><Relationship Id="rId19" Type="http://schemas.openxmlformats.org/officeDocument/2006/relationships/image" Target="../media/image168.png"/><Relationship Id="rId4" Type="http://schemas.openxmlformats.org/officeDocument/2006/relationships/tags" Target="../tags/tag25.xml"/><Relationship Id="rId9" Type="http://schemas.openxmlformats.org/officeDocument/2006/relationships/image" Target="../media/image19.jpe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tags" Target="../tags/tag31.xml"/><Relationship Id="rId21" Type="http://schemas.openxmlformats.org/officeDocument/2006/relationships/image" Target="../media/image28.png"/><Relationship Id="rId7" Type="http://schemas.openxmlformats.org/officeDocument/2006/relationships/tags" Target="../tags/tag35.xml"/><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tags" Target="../tags/tag30.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slideLayout" Target="../slideLayouts/slideLayout18.xml"/><Relationship Id="rId5" Type="http://schemas.openxmlformats.org/officeDocument/2006/relationships/tags" Target="../tags/tag33.xml"/><Relationship Id="rId15" Type="http://schemas.openxmlformats.org/officeDocument/2006/relationships/image" Target="../media/image22.png"/><Relationship Id="rId10" Type="http://schemas.openxmlformats.org/officeDocument/2006/relationships/tags" Target="../tags/tag38.xml"/><Relationship Id="rId19" Type="http://schemas.openxmlformats.org/officeDocument/2006/relationships/image" Target="../media/image26.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21.jpe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1.png"/><Relationship Id="rId9" Type="http://schemas.openxmlformats.org/officeDocument/2006/relationships/image" Target="../media/image17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76.png"/><Relationship Id="rId3" Type="http://schemas.openxmlformats.org/officeDocument/2006/relationships/tags" Target="../tags/tag44.xml"/><Relationship Id="rId7" Type="http://schemas.openxmlformats.org/officeDocument/2006/relationships/image" Target="../media/image32.png"/><Relationship Id="rId12" Type="http://schemas.openxmlformats.org/officeDocument/2006/relationships/image" Target="../media/image34.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7.xml"/><Relationship Id="rId11" Type="http://schemas.openxmlformats.org/officeDocument/2006/relationships/image" Target="../media/image174.png"/><Relationship Id="rId5" Type="http://schemas.openxmlformats.org/officeDocument/2006/relationships/tags" Target="../tags/tag46.xml"/><Relationship Id="rId15" Type="http://schemas.openxmlformats.org/officeDocument/2006/relationships/image" Target="../media/image36.png"/><Relationship Id="rId4" Type="http://schemas.openxmlformats.org/officeDocument/2006/relationships/tags" Target="../tags/tag45.xml"/><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41.png"/><Relationship Id="rId3" Type="http://schemas.openxmlformats.org/officeDocument/2006/relationships/tags" Target="../tags/tag51.xml"/><Relationship Id="rId12" Type="http://schemas.openxmlformats.org/officeDocument/2006/relationships/image" Target="../media/image185.png"/><Relationship Id="rId2" Type="http://schemas.openxmlformats.org/officeDocument/2006/relationships/tags" Target="../tags/tag50.xml"/><Relationship Id="rId1" Type="http://schemas.openxmlformats.org/officeDocument/2006/relationships/tags" Target="../tags/tag49.xml"/><Relationship Id="rId11" Type="http://schemas.openxmlformats.org/officeDocument/2006/relationships/image" Target="../media/image40.png"/><Relationship Id="rId5" Type="http://schemas.openxmlformats.org/officeDocument/2006/relationships/image" Target="../media/image38.png"/><Relationship Id="rId10" Type="http://schemas.openxmlformats.org/officeDocument/2006/relationships/image" Target="../media/image183.png"/><Relationship Id="rId4" Type="http://schemas.openxmlformats.org/officeDocument/2006/relationships/slideLayout" Target="../slideLayouts/slideLayout7.xml"/><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image" Target="../media/image188.png"/><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47.png"/><Relationship Id="rId3" Type="http://schemas.openxmlformats.org/officeDocument/2006/relationships/tags" Target="../tags/tag56.xml"/><Relationship Id="rId12" Type="http://schemas.openxmlformats.org/officeDocument/2006/relationships/image" Target="../media/image46.png"/><Relationship Id="rId2" Type="http://schemas.openxmlformats.org/officeDocument/2006/relationships/tags" Target="../tags/tag55.xml"/><Relationship Id="rId1" Type="http://schemas.openxmlformats.org/officeDocument/2006/relationships/tags" Target="../tags/tag54.xml"/><Relationship Id="rId11" Type="http://schemas.openxmlformats.org/officeDocument/2006/relationships/image" Target="../media/image45.png"/><Relationship Id="rId5" Type="http://schemas.openxmlformats.org/officeDocument/2006/relationships/slideLayout" Target="../slideLayouts/slideLayout7.xml"/><Relationship Id="rId10" Type="http://schemas.openxmlformats.org/officeDocument/2006/relationships/image" Target="../media/image192.png"/><Relationship Id="rId4" Type="http://schemas.openxmlformats.org/officeDocument/2006/relationships/tags" Target="../tags/tag57.xml"/><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48.png"/><Relationship Id="rId11" Type="http://schemas.openxmlformats.org/officeDocument/2006/relationships/image" Target="../media/image49.png"/><Relationship Id="rId5" Type="http://schemas.openxmlformats.org/officeDocument/2006/relationships/image" Target="../media/image47.png"/><Relationship Id="rId10" Type="http://schemas.openxmlformats.org/officeDocument/2006/relationships/image" Target="../media/image198.png"/><Relationship Id="rId4" Type="http://schemas.openxmlformats.org/officeDocument/2006/relationships/slideLayout" Target="../slideLayouts/slideLayout7.xml"/><Relationship Id="rId9" Type="http://schemas.openxmlformats.org/officeDocument/2006/relationships/image" Target="../media/image197.png"/></Relationships>
</file>

<file path=ppt/slides/_rels/slide22.xml.rels><?xml version="1.0" encoding="UTF-8" standalone="yes"?>
<Relationships xmlns="http://schemas.openxmlformats.org/package/2006/relationships"><Relationship Id="rId3" Type="http://schemas.openxmlformats.org/officeDocument/2006/relationships/tags" Target="../tags/tag63.xml"/><Relationship Id="rId12" Type="http://schemas.openxmlformats.org/officeDocument/2006/relationships/image" Target="../media/image52.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9.png"/><Relationship Id="rId11" Type="http://schemas.openxmlformats.org/officeDocument/2006/relationships/image" Target="../media/image51.png"/><Relationship Id="rId5" Type="http://schemas.openxmlformats.org/officeDocument/2006/relationships/slideLayout" Target="../slideLayouts/slideLayout7.xml"/><Relationship Id="rId10" Type="http://schemas.openxmlformats.org/officeDocument/2006/relationships/image" Target="../media/image50.png"/><Relationship Id="rId4" Type="http://schemas.openxmlformats.org/officeDocument/2006/relationships/tags" Target="../tags/tag64.xml"/><Relationship Id="rId9" Type="http://schemas.openxmlformats.org/officeDocument/2006/relationships/image" Target="../media/image20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6.png"/><Relationship Id="rId3" Type="http://schemas.openxmlformats.org/officeDocument/2006/relationships/tags" Target="../tags/tag68.xml"/><Relationship Id="rId7" Type="http://schemas.openxmlformats.org/officeDocument/2006/relationships/image" Target="../media/image53.png"/><Relationship Id="rId12" Type="http://schemas.openxmlformats.org/officeDocument/2006/relationships/image" Target="../media/image5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7.xml"/><Relationship Id="rId11" Type="http://schemas.openxmlformats.org/officeDocument/2006/relationships/image" Target="../media/image205.png"/><Relationship Id="rId5" Type="http://schemas.openxmlformats.org/officeDocument/2006/relationships/tags" Target="../tags/tag70.xml"/><Relationship Id="rId4" Type="http://schemas.openxmlformats.org/officeDocument/2006/relationships/tags" Target="../tags/tag69.xml"/><Relationship Id="rId14"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tags" Target="../tags/tag73.xml"/><Relationship Id="rId12" Type="http://schemas.openxmlformats.org/officeDocument/2006/relationships/image" Target="../media/image61.png"/><Relationship Id="rId2" Type="http://schemas.openxmlformats.org/officeDocument/2006/relationships/tags" Target="../tags/tag72.xml"/><Relationship Id="rId1" Type="http://schemas.openxmlformats.org/officeDocument/2006/relationships/tags" Target="../tags/tag71.xml"/><Relationship Id="rId11" Type="http://schemas.openxmlformats.org/officeDocument/2006/relationships/image" Target="../media/image60.png"/><Relationship Id="rId5" Type="http://schemas.openxmlformats.org/officeDocument/2006/relationships/slideLayout" Target="../slideLayouts/slideLayout7.xml"/><Relationship Id="rId10" Type="http://schemas.openxmlformats.org/officeDocument/2006/relationships/image" Target="../media/image59.png"/><Relationship Id="rId4" Type="http://schemas.openxmlformats.org/officeDocument/2006/relationships/tags" Target="../tags/tag74.xml"/><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77.xml"/><Relationship Id="rId7" Type="http://schemas.openxmlformats.org/officeDocument/2006/relationships/image" Target="../media/image63.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62.png"/><Relationship Id="rId5" Type="http://schemas.openxmlformats.org/officeDocument/2006/relationships/slideLayout" Target="../slideLayouts/slideLayout7.xml"/><Relationship Id="rId4" Type="http://schemas.openxmlformats.org/officeDocument/2006/relationships/tags" Target="../tags/tag78.xml"/><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620.png"/><Relationship Id="rId2" Type="http://schemas.openxmlformats.org/officeDocument/2006/relationships/tags" Target="../tags/tag5.xml"/><Relationship Id="rId1" Type="http://schemas.openxmlformats.org/officeDocument/2006/relationships/tags" Target="../tags/tag4.xml"/><Relationship Id="rId10" Type="http://schemas.openxmlformats.org/officeDocument/2006/relationships/image" Target="../media/image7.png"/><Relationship Id="rId4" Type="http://schemas.openxmlformats.org/officeDocument/2006/relationships/slideLayout" Target="../slideLayouts/slideLayout18.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8.xml"/><Relationship Id="rId11" Type="http://schemas.openxmlformats.org/officeDocument/2006/relationships/image" Target="../media/image12.png"/><Relationship Id="rId5" Type="http://schemas.openxmlformats.org/officeDocument/2006/relationships/tags" Target="../tags/tag11.xml"/><Relationship Id="rId10" Type="http://schemas.openxmlformats.org/officeDocument/2006/relationships/image" Target="../media/image11.png"/><Relationship Id="rId4" Type="http://schemas.openxmlformats.org/officeDocument/2006/relationships/tags" Target="../tags/tag10.xml"/><Relationship Id="rId9" Type="http://schemas.openxmlformats.org/officeDocument/2006/relationships/image" Target="../media/image10.png"/><Relationship Id="rId14" Type="http://schemas.openxmlformats.org/officeDocument/2006/relationships/image" Target="../media/image151.png"/></Relationships>
</file>

<file path=ppt/slides/_rels/slide7.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11.png"/><Relationship Id="rId18" Type="http://schemas.openxmlformats.org/officeDocument/2006/relationships/image" Target="../media/image14.png"/><Relationship Id="rId3" Type="http://schemas.openxmlformats.org/officeDocument/2006/relationships/tags" Target="../tags/tag14.xml"/><Relationship Id="rId21" Type="http://schemas.openxmlformats.org/officeDocument/2006/relationships/image" Target="../media/image155.png"/><Relationship Id="rId7" Type="http://schemas.openxmlformats.org/officeDocument/2006/relationships/tags" Target="../tags/tag18.xml"/><Relationship Id="rId12" Type="http://schemas.openxmlformats.org/officeDocument/2006/relationships/image" Target="../media/image10.png"/><Relationship Id="rId17" Type="http://schemas.openxmlformats.org/officeDocument/2006/relationships/image" Target="../media/image153.png"/><Relationship Id="rId2" Type="http://schemas.openxmlformats.org/officeDocument/2006/relationships/tags" Target="../tags/tag13.xml"/><Relationship Id="rId20" Type="http://schemas.openxmlformats.org/officeDocument/2006/relationships/image" Target="../media/image1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9.png"/><Relationship Id="rId24" Type="http://schemas.openxmlformats.org/officeDocument/2006/relationships/image" Target="../media/image18.png"/><Relationship Id="rId5" Type="http://schemas.openxmlformats.org/officeDocument/2006/relationships/tags" Target="../tags/tag16.xml"/><Relationship Id="rId23" Type="http://schemas.openxmlformats.org/officeDocument/2006/relationships/image" Target="../media/image157.png"/><Relationship Id="rId10" Type="http://schemas.openxmlformats.org/officeDocument/2006/relationships/slideLayout" Target="../slideLayouts/slideLayout18.xml"/><Relationship Id="rId19" Type="http://schemas.openxmlformats.org/officeDocument/2006/relationships/image" Target="../media/image15.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13.png"/><Relationship Id="rId22"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tags" Target="../tags/tag21.xml"/><Relationship Id="rId6"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14316" y="143054"/>
            <a:ext cx="66247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Gravitačné pole na povrchu Zeme</a:t>
            </a:r>
          </a:p>
        </p:txBody>
      </p:sp>
      <mc:AlternateContent xmlns:mc="http://schemas.openxmlformats.org/markup-compatibility/2006" xmlns:a14="http://schemas.microsoft.com/office/drawing/2010/main">
        <mc:Choice Requires="a14">
          <p:sp>
            <p:nvSpPr>
              <p:cNvPr id="4" name="TextBox 3"/>
              <p:cNvSpPr txBox="1"/>
              <p:nvPr/>
            </p:nvSpPr>
            <p:spPr>
              <a:xfrm>
                <a:off x="251520" y="1124744"/>
                <a:ext cx="84352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istom priblížení môžeme Zem považovať za guľu o polomere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𝑍</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≈6378</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km. Intenzita gravitačného poľa (čo je to isté ako gravitačné zrýchlenie) na povrchu Zeme teda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Gravitačné zrýchlenie na povrchu Zeme poznáme: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≈9.81</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ms</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 tom, čo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Cavendish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zmeral gravitačnú konštantu môžeme teda určiť hmotnosť Zeme.</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124744"/>
                <a:ext cx="8435280" cy="2246769"/>
              </a:xfrm>
              <a:prstGeom prst="rect">
                <a:avLst/>
              </a:prstGeom>
              <a:blipFill rotWithShape="0">
                <a:blip r:embed="rId7"/>
                <a:stretch>
                  <a:fillRect l="-723" t="-1630" b="-4076"/>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38966" y="1949043"/>
            <a:ext cx="1712595" cy="598170"/>
          </a:xfrm>
          <a:prstGeom prst="rect">
            <a:avLst/>
          </a:prstGeom>
        </p:spPr>
      </p:pic>
      <p:sp>
        <p:nvSpPr>
          <p:cNvPr id="8" name="TextBox 7"/>
          <p:cNvSpPr txBox="1"/>
          <p:nvPr/>
        </p:nvSpPr>
        <p:spPr>
          <a:xfrm>
            <a:off x="1895872" y="3552830"/>
            <a:ext cx="52802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1. kozmická rýchlosť</a:t>
            </a:r>
          </a:p>
        </p:txBody>
      </p:sp>
      <mc:AlternateContent xmlns:mc="http://schemas.openxmlformats.org/markup-compatibility/2006" xmlns:a14="http://schemas.microsoft.com/office/drawing/2010/main">
        <mc:Choice Requires="a14">
          <p:sp>
            <p:nvSpPr>
              <p:cNvPr id="9" name="TextBox 8"/>
              <p:cNvSpPr txBox="1"/>
              <p:nvPr/>
            </p:nvSpPr>
            <p:spPr>
              <a:xfrm>
                <a:off x="184684" y="4162536"/>
                <a:ext cx="85689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Kozmická loď, ktorá sa pohybuje po kruhovej dráhe v blízkosti povrchu Zeme má dostredivé zrýchlenie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Príslušná dostredivá sila je gravitácia, takže platí</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Odtiaľ dostaneme, že rýchlosť potrebná na udržanie na kruhovej orbite (prvá kozmická rýchlosť) je</a:t>
                </a:r>
              </a:p>
            </p:txBody>
          </p:sp>
        </mc:Choice>
        <mc:Fallback xmlns="">
          <p:sp>
            <p:nvSpPr>
              <p:cNvPr id="9" name="TextBox 8"/>
              <p:cNvSpPr txBox="1">
                <a:spLocks noRot="1" noChangeAspect="1" noMove="1" noResize="1" noEditPoints="1" noAdjustHandles="1" noChangeArrowheads="1" noChangeShapeType="1" noTextEdit="1"/>
              </p:cNvSpPr>
              <p:nvPr/>
            </p:nvSpPr>
            <p:spPr>
              <a:xfrm>
                <a:off x="184684" y="4162536"/>
                <a:ext cx="8568952" cy="1938992"/>
              </a:xfrm>
              <a:prstGeom prst="rect">
                <a:avLst/>
              </a:prstGeom>
              <a:blipFill rotWithShape="0">
                <a:blip r:embed="rId9"/>
                <a:stretch>
                  <a:fillRect l="-711" t="-1887" b="-4717"/>
                </a:stretch>
              </a:blipFill>
            </p:spPr>
            <p:txBody>
              <a:bodyPr/>
              <a:lstStyle/>
              <a:p>
                <a:r>
                  <a:rPr lang="sk-SK">
                    <a:noFill/>
                  </a:rPr>
                  <a:t> </a:t>
                </a:r>
              </a:p>
            </p:txBody>
          </p:sp>
        </mc:Fallback>
      </mc:AlternateContent>
      <p:pic>
        <p:nvPicPr>
          <p:cNvPr id="10" name="Picture 9"/>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978461" y="4636867"/>
            <a:ext cx="847725" cy="594360"/>
          </a:xfrm>
          <a:prstGeom prst="rect">
            <a:avLst/>
          </a:prstGeom>
        </p:spPr>
      </p:pic>
      <p:pic>
        <p:nvPicPr>
          <p:cNvPr id="12" name="Picture 1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493208" y="6203950"/>
            <a:ext cx="2598420" cy="304800"/>
          </a:xfrm>
          <a:prstGeom prst="rect">
            <a:avLst/>
          </a:prstGeom>
        </p:spPr>
      </p:pic>
    </p:spTree>
    <p:extLst>
      <p:ext uri="{BB962C8B-B14F-4D97-AF65-F5344CB8AC3E}">
        <p14:creationId xmlns:p14="http://schemas.microsoft.com/office/powerpoint/2010/main" val="165474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6" descr="http://ecx.images-amazon.com/images/I/31T5DPT-5XL._SY300_.jpg"/>
          <p:cNvPicPr>
            <a:picLocks noChangeAspect="1" noChangeArrowheads="1"/>
          </p:cNvPicPr>
          <p:nvPr/>
        </p:nvPicPr>
        <p:blipFill rotWithShape="1">
          <a:blip r:embed="rId9">
            <a:extLst>
              <a:ext uri="{28A0092B-C50C-407E-A947-70E740481C1C}">
                <a14:useLocalDpi xmlns:a14="http://schemas.microsoft.com/office/drawing/2010/main" val="0"/>
              </a:ext>
            </a:extLst>
          </a:blip>
          <a:srcRect b="12333"/>
          <a:stretch/>
        </p:blipFill>
        <p:spPr bwMode="auto">
          <a:xfrm rot="1321655">
            <a:off x="5251064" y="1324014"/>
            <a:ext cx="1294012" cy="11344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flipH="1">
            <a:off x="3059832" y="1338781"/>
            <a:ext cx="4248472" cy="1703214"/>
            <a:chOff x="1763688" y="4653136"/>
            <a:chExt cx="4248472" cy="1703214"/>
          </a:xfrm>
        </p:grpSpPr>
        <p:cxnSp>
          <p:nvCxnSpPr>
            <p:cNvPr id="5" name="Straight Connector 4"/>
            <p:cNvCxnSpPr/>
            <p:nvPr/>
          </p:nvCxnSpPr>
          <p:spPr>
            <a:xfrm>
              <a:off x="1763688" y="6356350"/>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12160" y="4653136"/>
              <a:ext cx="0"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63688" y="4653136"/>
              <a:ext cx="4248472"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 7"/>
          <p:cNvSpPr>
            <a:spLocks noChangeAspect="1"/>
          </p:cNvSpPr>
          <p:nvPr/>
        </p:nvSpPr>
        <p:spPr>
          <a:xfrm>
            <a:off x="5580114" y="192667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www.hollywoodmegastore.com/Images/6970_Sneezy_Dwarf_Cutout_68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5293" y="260648"/>
            <a:ext cx="626561" cy="945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25tajgjl35egc.cloudfront.net/wp-content/uploads/2011/12/rope-twist-chuppah-30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2410" r="44264"/>
          <a:stretch/>
        </p:blipFill>
        <p:spPr bwMode="auto">
          <a:xfrm>
            <a:off x="2765219" y="618701"/>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25tajgjl35egc.cloudfront.net/wp-content/uploads/2011/12/rope-twist-chuppah-30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2410" r="44264"/>
          <a:stretch/>
        </p:blipFill>
        <p:spPr bwMode="auto">
          <a:xfrm>
            <a:off x="2765218" y="1476373"/>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d25tajgjl35egc.cloudfront.net/wp-content/uploads/2011/12/rope-twist-chuppah-30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2410" r="44264"/>
          <a:stretch/>
        </p:blipFill>
        <p:spPr bwMode="auto">
          <a:xfrm>
            <a:off x="2765217" y="2130869"/>
            <a:ext cx="85725" cy="8576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a:spLocks noChangeAspect="1"/>
          </p:cNvSpPr>
          <p:nvPr/>
        </p:nvSpPr>
        <p:spPr>
          <a:xfrm>
            <a:off x="2705980" y="288644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148431" y="2172882"/>
            <a:ext cx="113157" cy="161163"/>
          </a:xfrm>
          <a:prstGeom prst="rect">
            <a:avLst/>
          </a:prstGeom>
        </p:spPr>
      </p:pic>
      <p:pic>
        <p:nvPicPr>
          <p:cNvPr id="10" name="Picture 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554622" y="2050287"/>
            <a:ext cx="85725" cy="102870"/>
          </a:xfrm>
          <a:prstGeom prst="rect">
            <a:avLst/>
          </a:prstGeom>
        </p:spPr>
      </p:pic>
      <p:cxnSp>
        <p:nvCxnSpPr>
          <p:cNvPr id="18" name="Straight Arrow Connector 17"/>
          <p:cNvCxnSpPr/>
          <p:nvPr/>
        </p:nvCxnSpPr>
        <p:spPr>
          <a:xfrm>
            <a:off x="5682213" y="2070348"/>
            <a:ext cx="7635" cy="840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12110" y="3006452"/>
            <a:ext cx="2191" cy="843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680398" y="1205890"/>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12871" y="2164406"/>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535293" y="3315802"/>
            <a:ext cx="166307" cy="224600"/>
          </a:xfrm>
          <a:prstGeom prst="rect">
            <a:avLst/>
          </a:prstGeom>
        </p:spPr>
      </p:pic>
      <p:pic>
        <p:nvPicPr>
          <p:cNvPr id="27" name="Picture 26"/>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442886" y="2444954"/>
            <a:ext cx="166307" cy="224600"/>
          </a:xfrm>
          <a:prstGeom prst="rect">
            <a:avLst/>
          </a:prstGeom>
        </p:spPr>
      </p:pic>
      <p:pic>
        <p:nvPicPr>
          <p:cNvPr id="26" name="Picture 25"/>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875212" y="2428587"/>
            <a:ext cx="826389" cy="224600"/>
          </a:xfrm>
          <a:prstGeom prst="rect">
            <a:avLst/>
          </a:prstGeom>
        </p:spPr>
      </p:pic>
      <p:pic>
        <p:nvPicPr>
          <p:cNvPr id="31" name="Picture 30"/>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4747310" y="1319778"/>
            <a:ext cx="826389" cy="224600"/>
          </a:xfrm>
          <a:prstGeom prst="rect">
            <a:avLst/>
          </a:prstGeom>
        </p:spPr>
      </p:pic>
      <p:cxnSp>
        <p:nvCxnSpPr>
          <p:cNvPr id="30" name="Straight Connector 29"/>
          <p:cNvCxnSpPr/>
          <p:nvPr/>
        </p:nvCxnSpPr>
        <p:spPr>
          <a:xfrm>
            <a:off x="2535293" y="1205890"/>
            <a:ext cx="626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5" name="Picture 1024"/>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6370488" y="2808418"/>
            <a:ext cx="128588" cy="102870"/>
          </a:xfrm>
          <a:prstGeom prst="rect">
            <a:avLst/>
          </a:prstGeom>
        </p:spPr>
      </p:pic>
      <p:sp>
        <p:nvSpPr>
          <p:cNvPr id="1027" name="Freeform 1026"/>
          <p:cNvSpPr/>
          <p:nvPr/>
        </p:nvSpPr>
        <p:spPr>
          <a:xfrm>
            <a:off x="6171938" y="2634916"/>
            <a:ext cx="132609" cy="421105"/>
          </a:xfrm>
          <a:custGeom>
            <a:avLst/>
            <a:gdLst>
              <a:gd name="connsiteX0" fmla="*/ 132609 w 132609"/>
              <a:gd name="connsiteY0" fmla="*/ 0 h 421105"/>
              <a:gd name="connsiteX1" fmla="*/ 72451 w 132609"/>
              <a:gd name="connsiteY1" fmla="*/ 60158 h 421105"/>
              <a:gd name="connsiteX2" fmla="*/ 24325 w 132609"/>
              <a:gd name="connsiteY2" fmla="*/ 144379 h 421105"/>
              <a:gd name="connsiteX3" fmla="*/ 12294 w 132609"/>
              <a:gd name="connsiteY3" fmla="*/ 204537 h 421105"/>
              <a:gd name="connsiteX4" fmla="*/ 262 w 132609"/>
              <a:gd name="connsiteY4" fmla="*/ 324852 h 421105"/>
              <a:gd name="connsiteX5" fmla="*/ 24325 w 132609"/>
              <a:gd name="connsiteY5" fmla="*/ 421105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09" h="421105">
                <a:moveTo>
                  <a:pt x="132609" y="0"/>
                </a:moveTo>
                <a:cubicBezTo>
                  <a:pt x="111553" y="18047"/>
                  <a:pt x="90498" y="36095"/>
                  <a:pt x="72451" y="60158"/>
                </a:cubicBezTo>
                <a:cubicBezTo>
                  <a:pt x="54404" y="84221"/>
                  <a:pt x="34351" y="120316"/>
                  <a:pt x="24325" y="144379"/>
                </a:cubicBezTo>
                <a:cubicBezTo>
                  <a:pt x="14299" y="168442"/>
                  <a:pt x="16304" y="174458"/>
                  <a:pt x="12294" y="204537"/>
                </a:cubicBezTo>
                <a:cubicBezTo>
                  <a:pt x="8283" y="234616"/>
                  <a:pt x="-1743" y="288757"/>
                  <a:pt x="262" y="324852"/>
                </a:cubicBezTo>
                <a:cubicBezTo>
                  <a:pt x="2267" y="360947"/>
                  <a:pt x="13296" y="391026"/>
                  <a:pt x="24325" y="42110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29" name="TextBox 1028"/>
              <p:cNvSpPr txBox="1"/>
              <p:nvPr/>
            </p:nvSpPr>
            <p:spPr>
              <a:xfrm>
                <a:off x="179512" y="4077072"/>
                <a:ext cx="8856984" cy="21312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Obaja trpaslíci pôsobia na časticu silou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e>
                    </m:acc>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ľavom trpaslíkovi sú sila a dráha rovnobežné, trpaslík vykoná prácu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𝐺h</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 pravom trpaslíkovi zviera sila a dráha uhol </a:t>
                </a:r>
                <a14:m>
                  <m:oMath xmlns:m="http://schemas.openxmlformats.org/officeDocument/2006/math">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Preto vykoná prácu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𝐺𝑠</m:t>
                    </m:r>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cos</m:t>
                        </m:r>
                      </m:fName>
                      <m:e>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e>
                    </m:fun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func>
                      <m:func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sin</m:t>
                        </m:r>
                      </m:fName>
                      <m:e>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e>
                        </m:d>
                      </m:e>
                    </m:fun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den>
                    </m:f>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𝐺h</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Obaja trpaslíci vykonajú rovnakú prácu. To je jeden z dôvodov, prečo sme prácu sily nerovnobežnej s dráhou definovali pomocou skalárneho súčinu: aby títo dvaja trpaslíci vykonali rovnakú prácu.</a:t>
                </a:r>
              </a:p>
            </p:txBody>
          </p:sp>
        </mc:Choice>
        <mc:Fallback xmlns="">
          <p:sp>
            <p:nvSpPr>
              <p:cNvPr id="1029" name="TextBox 1028"/>
              <p:cNvSpPr txBox="1">
                <a:spLocks noRot="1" noChangeAspect="1" noMove="1" noResize="1" noEditPoints="1" noAdjustHandles="1" noChangeArrowheads="1" noChangeShapeType="1" noTextEdit="1"/>
              </p:cNvSpPr>
              <p:nvPr/>
            </p:nvSpPr>
            <p:spPr>
              <a:xfrm>
                <a:off x="179512" y="4077072"/>
                <a:ext cx="8856984" cy="2131224"/>
              </a:xfrm>
              <a:prstGeom prst="rect">
                <a:avLst/>
              </a:prstGeom>
              <a:blipFill rotWithShape="0">
                <a:blip r:embed="rId19"/>
                <a:stretch>
                  <a:fillRect l="-688" t="-3725" r="-826" b="-4298"/>
                </a:stretch>
              </a:blipFill>
            </p:spPr>
            <p:txBody>
              <a:bodyPr/>
              <a:lstStyle/>
              <a:p>
                <a:r>
                  <a:rPr lang="sk-SK">
                    <a:noFill/>
                  </a:rPr>
                  <a:t> </a:t>
                </a:r>
              </a:p>
            </p:txBody>
          </p:sp>
        </mc:Fallback>
      </mc:AlternateContent>
    </p:spTree>
    <p:extLst>
      <p:ext uri="{BB962C8B-B14F-4D97-AF65-F5344CB8AC3E}">
        <p14:creationId xmlns:p14="http://schemas.microsoft.com/office/powerpoint/2010/main" val="346489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6" descr="http://ecx.images-amazon.com/images/I/31T5DPT-5XL._SY300_.jpg"/>
          <p:cNvPicPr>
            <a:picLocks noChangeAspect="1" noChangeArrowheads="1"/>
          </p:cNvPicPr>
          <p:nvPr/>
        </p:nvPicPr>
        <p:blipFill rotWithShape="1">
          <a:blip r:embed="rId12">
            <a:extLst>
              <a:ext uri="{28A0092B-C50C-407E-A947-70E740481C1C}">
                <a14:useLocalDpi xmlns:a14="http://schemas.microsoft.com/office/drawing/2010/main" val="0"/>
              </a:ext>
            </a:extLst>
          </a:blip>
          <a:srcRect b="12333"/>
          <a:stretch/>
        </p:blipFill>
        <p:spPr bwMode="auto">
          <a:xfrm rot="1321655">
            <a:off x="5251064" y="1324014"/>
            <a:ext cx="1294012" cy="11344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flipH="1">
            <a:off x="3059832" y="1338781"/>
            <a:ext cx="4248472" cy="1703214"/>
            <a:chOff x="1763688" y="4653136"/>
            <a:chExt cx="4248472" cy="1703214"/>
          </a:xfrm>
        </p:grpSpPr>
        <p:cxnSp>
          <p:nvCxnSpPr>
            <p:cNvPr id="5" name="Straight Connector 4"/>
            <p:cNvCxnSpPr/>
            <p:nvPr/>
          </p:nvCxnSpPr>
          <p:spPr>
            <a:xfrm>
              <a:off x="1763688" y="6356350"/>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12160" y="4653136"/>
              <a:ext cx="0"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63688" y="4653136"/>
              <a:ext cx="4248472"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 7"/>
          <p:cNvSpPr>
            <a:spLocks noChangeAspect="1"/>
          </p:cNvSpPr>
          <p:nvPr/>
        </p:nvSpPr>
        <p:spPr>
          <a:xfrm>
            <a:off x="5580114" y="192667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www.hollywoodmegastore.com/Images/6970_Sneezy_Dwarf_Cutout_68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35293" y="260648"/>
            <a:ext cx="626561" cy="945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9" y="618701"/>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8" y="1476373"/>
            <a:ext cx="85725" cy="8576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d25tajgjl35egc.cloudfront.net/wp-content/uploads/2011/12/rope-twist-chuppah-30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2410" r="44264"/>
          <a:stretch/>
        </p:blipFill>
        <p:spPr bwMode="auto">
          <a:xfrm>
            <a:off x="2765217" y="2130869"/>
            <a:ext cx="85725" cy="8576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a:spLocks noChangeAspect="1"/>
          </p:cNvSpPr>
          <p:nvPr/>
        </p:nvSpPr>
        <p:spPr>
          <a:xfrm>
            <a:off x="2705980" y="2886442"/>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3148431" y="2172882"/>
            <a:ext cx="113157" cy="161163"/>
          </a:xfrm>
          <a:prstGeom prst="rect">
            <a:avLst/>
          </a:prstGeom>
        </p:spPr>
      </p:pic>
      <p:pic>
        <p:nvPicPr>
          <p:cNvPr id="10" name="Picture 9"/>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554622" y="2050287"/>
            <a:ext cx="85725" cy="102870"/>
          </a:xfrm>
          <a:prstGeom prst="rect">
            <a:avLst/>
          </a:prstGeom>
        </p:spPr>
      </p:pic>
      <p:cxnSp>
        <p:nvCxnSpPr>
          <p:cNvPr id="18" name="Straight Arrow Connector 17"/>
          <p:cNvCxnSpPr/>
          <p:nvPr/>
        </p:nvCxnSpPr>
        <p:spPr>
          <a:xfrm>
            <a:off x="5682213" y="2070348"/>
            <a:ext cx="7635" cy="840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12110" y="3006452"/>
            <a:ext cx="2191" cy="843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680398" y="1205890"/>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812871" y="2164406"/>
            <a:ext cx="7635" cy="840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2535293" y="3315802"/>
            <a:ext cx="166307" cy="224600"/>
          </a:xfrm>
          <a:prstGeom prst="rect">
            <a:avLst/>
          </a:prstGeom>
        </p:spPr>
      </p:pic>
      <p:pic>
        <p:nvPicPr>
          <p:cNvPr id="27" name="Picture 26"/>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5442886" y="2444954"/>
            <a:ext cx="166307" cy="224600"/>
          </a:xfrm>
          <a:prstGeom prst="rect">
            <a:avLst/>
          </a:prstGeom>
        </p:spPr>
      </p:pic>
      <p:pic>
        <p:nvPicPr>
          <p:cNvPr id="26" name="Picture 25"/>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1875212" y="2428587"/>
            <a:ext cx="826389" cy="224600"/>
          </a:xfrm>
          <a:prstGeom prst="rect">
            <a:avLst/>
          </a:prstGeom>
        </p:spPr>
      </p:pic>
      <p:pic>
        <p:nvPicPr>
          <p:cNvPr id="31" name="Picture 30"/>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747310" y="1319778"/>
            <a:ext cx="826389" cy="224600"/>
          </a:xfrm>
          <a:prstGeom prst="rect">
            <a:avLst/>
          </a:prstGeom>
        </p:spPr>
      </p:pic>
      <p:cxnSp>
        <p:nvCxnSpPr>
          <p:cNvPr id="30" name="Straight Connector 29"/>
          <p:cNvCxnSpPr/>
          <p:nvPr/>
        </p:nvCxnSpPr>
        <p:spPr>
          <a:xfrm>
            <a:off x="2535293" y="1205890"/>
            <a:ext cx="6265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5" name="Picture 1024"/>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6370488" y="2808418"/>
            <a:ext cx="128588" cy="102870"/>
          </a:xfrm>
          <a:prstGeom prst="rect">
            <a:avLst/>
          </a:prstGeom>
        </p:spPr>
      </p:pic>
      <p:sp>
        <p:nvSpPr>
          <p:cNvPr id="1027" name="Freeform 1026"/>
          <p:cNvSpPr/>
          <p:nvPr/>
        </p:nvSpPr>
        <p:spPr>
          <a:xfrm>
            <a:off x="6171938" y="2634916"/>
            <a:ext cx="132609" cy="421105"/>
          </a:xfrm>
          <a:custGeom>
            <a:avLst/>
            <a:gdLst>
              <a:gd name="connsiteX0" fmla="*/ 132609 w 132609"/>
              <a:gd name="connsiteY0" fmla="*/ 0 h 421105"/>
              <a:gd name="connsiteX1" fmla="*/ 72451 w 132609"/>
              <a:gd name="connsiteY1" fmla="*/ 60158 h 421105"/>
              <a:gd name="connsiteX2" fmla="*/ 24325 w 132609"/>
              <a:gd name="connsiteY2" fmla="*/ 144379 h 421105"/>
              <a:gd name="connsiteX3" fmla="*/ 12294 w 132609"/>
              <a:gd name="connsiteY3" fmla="*/ 204537 h 421105"/>
              <a:gd name="connsiteX4" fmla="*/ 262 w 132609"/>
              <a:gd name="connsiteY4" fmla="*/ 324852 h 421105"/>
              <a:gd name="connsiteX5" fmla="*/ 24325 w 132609"/>
              <a:gd name="connsiteY5" fmla="*/ 421105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09" h="421105">
                <a:moveTo>
                  <a:pt x="132609" y="0"/>
                </a:moveTo>
                <a:cubicBezTo>
                  <a:pt x="111553" y="18047"/>
                  <a:pt x="90498" y="36095"/>
                  <a:pt x="72451" y="60158"/>
                </a:cubicBezTo>
                <a:cubicBezTo>
                  <a:pt x="54404" y="84221"/>
                  <a:pt x="34351" y="120316"/>
                  <a:pt x="24325" y="144379"/>
                </a:cubicBezTo>
                <a:cubicBezTo>
                  <a:pt x="14299" y="168442"/>
                  <a:pt x="16304" y="174458"/>
                  <a:pt x="12294" y="204537"/>
                </a:cubicBezTo>
                <a:cubicBezTo>
                  <a:pt x="8283" y="234616"/>
                  <a:pt x="-1743" y="288757"/>
                  <a:pt x="262" y="324852"/>
                </a:cubicBezTo>
                <a:cubicBezTo>
                  <a:pt x="2267" y="360947"/>
                  <a:pt x="13296" y="391026"/>
                  <a:pt x="24325" y="42110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3251543" y="1171679"/>
            <a:ext cx="162878" cy="166307"/>
          </a:xfrm>
          <a:prstGeom prst="rect">
            <a:avLst/>
          </a:prstGeom>
        </p:spPr>
      </p:pic>
      <p:pic>
        <p:nvPicPr>
          <p:cNvPr id="15" name="Picture 14"/>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3148431" y="3174885"/>
            <a:ext cx="157734" cy="164592"/>
          </a:xfrm>
          <a:prstGeom prst="rect">
            <a:avLst/>
          </a:prstGeom>
        </p:spPr>
      </p:pic>
      <p:pic>
        <p:nvPicPr>
          <p:cNvPr id="16" name="Picture 15"/>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7229437" y="3151210"/>
            <a:ext cx="164592" cy="157734"/>
          </a:xfrm>
          <a:prstGeom prst="rect">
            <a:avLst/>
          </a:prstGeom>
        </p:spPr>
      </p:pic>
      <p:sp>
        <p:nvSpPr>
          <p:cNvPr id="17" name="TextBox 16"/>
          <p:cNvSpPr txBox="1"/>
          <p:nvPr/>
        </p:nvSpPr>
        <p:spPr>
          <a:xfrm>
            <a:off x="251520" y="4077072"/>
            <a:ext cx="871296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Môžme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sa pýtať prečo sa nám zachcelo definovať fyzikálnu prácu tak, aby práca v gravitačnom poli po dráhe AC vyšla rovnako ako práca po dráhe BC. Akej fyzike to zodpovedá? Tá otázka znamená: „Akej našej skúsenosti to zodpovedá?“ Nuž takej, že sa nedá spraviť perpetuum mobile. Neexistencia perpetua mobile sa nedá „dokázať z ničoho“, nie je to logická nutnosť. Len celá doterajšia skúsenosť ľudstva hovorí, že sa to (asi?) nedá spraviť. Príkladu s prácou na naklonenej rovine zodpovedá nasledujúci (nefungujúci!) návrh na konštrukciu perpetua mobile</a:t>
            </a:r>
          </a:p>
        </p:txBody>
      </p:sp>
    </p:spTree>
    <p:extLst>
      <p:ext uri="{BB962C8B-B14F-4D97-AF65-F5344CB8AC3E}">
        <p14:creationId xmlns:p14="http://schemas.microsoft.com/office/powerpoint/2010/main" val="125618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p:nvPicPr>
        <p:blipFill>
          <a:blip r:embed="rId2"/>
          <a:stretch>
            <a:fillRect/>
          </a:stretch>
        </p:blipFill>
        <p:spPr>
          <a:xfrm>
            <a:off x="1763688" y="260648"/>
            <a:ext cx="5256584" cy="2018528"/>
          </a:xfrm>
          <a:prstGeom prst="rect">
            <a:avLst/>
          </a:prstGeom>
        </p:spPr>
      </p:pic>
      <p:sp>
        <p:nvSpPr>
          <p:cNvPr id="10" name="TextBox 9"/>
          <p:cNvSpPr txBox="1"/>
          <p:nvPr/>
        </p:nvSpPr>
        <p:spPr>
          <a:xfrm>
            <a:off x="251520" y="2458423"/>
            <a:ext cx="8712968"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Konštrukcia predpokladá, že voda padajúca zvislo dolu vykoná viac práce ako je potrebné pre jej opätovné zdvihnutie po šikmej dráhe (skrutkovou pumpou) a teda časť práce získanej na „mlynskom kolese“ použijeme na opätovné zdvihnutie vody a časť na niečo užitočné, napríklad na mletie obilia.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Ale pozor! Pomocou nášho vzorca pre výpočet práce vieme „dokázať“, že stroj nebude fungovať. Ibaže vzorec sme tak skonštruovali, aby sa dôkaz podaril, lebo sme verili (súc poučení mnohými neúspešnými podobnými pokusmi), že ten stroj nebude fungovať. To ale neznamená, že vzorec pre prácu je zbytočný. Ak totiž uveríme, že vzorec pre prácu je dobre zostavený, potom ho použijeme na overenie možnosti skonštruovať nejaký nový navrhnutý stroj (a nemusí to byť len perpetuum mobile). A keď nám pomocou toho vzorca vyjde, že sa to nedá spraviť, potom môžeme ušetriť námahu a náklady na skúšanie!</a:t>
            </a:r>
          </a:p>
        </p:txBody>
      </p:sp>
    </p:spTree>
    <p:extLst>
      <p:ext uri="{BB962C8B-B14F-4D97-AF65-F5344CB8AC3E}">
        <p14:creationId xmlns:p14="http://schemas.microsoft.com/office/powerpoint/2010/main" val="1587265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val 2"/>
          <p:cNvSpPr/>
          <p:nvPr/>
        </p:nvSpPr>
        <p:spPr>
          <a:xfrm>
            <a:off x="3978831" y="2234682"/>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p:nvPr/>
        </p:nvCxnSpPr>
        <p:spPr>
          <a:xfrm>
            <a:off x="4174976" y="112474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4721962" y="1347695"/>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343402" y="192318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592214" y="136094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575649" y="248738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68350" y="275807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4755092" y="248406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4956855" y="1926500"/>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2369367" y="2125013"/>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5960706" y="210844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897183" y="332656"/>
            <a:ext cx="2780189" cy="1123851"/>
            <a:chOff x="2790151" y="1340768"/>
            <a:chExt cx="2780189" cy="1123851"/>
          </a:xfrm>
        </p:grpSpPr>
        <p:cxnSp>
          <p:nvCxnSpPr>
            <p:cNvPr id="14" name="Straight Arrow Connector 13"/>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10800000">
            <a:off x="4174976" y="393305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3500000">
            <a:off x="2844039" y="3394170"/>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8100000">
            <a:off x="5452769" y="3385205"/>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rot="20694241">
            <a:off x="4565408" y="473434"/>
            <a:ext cx="598223" cy="594881"/>
          </a:xfrm>
          <a:prstGeom prst="rect">
            <a:avLst/>
          </a:prstGeom>
        </p:spPr>
      </p:pic>
      <p:sp>
        <p:nvSpPr>
          <p:cNvPr id="28" name="Freeform 27"/>
          <p:cNvSpPr/>
          <p:nvPr/>
        </p:nvSpPr>
        <p:spPr>
          <a:xfrm>
            <a:off x="3102158" y="923565"/>
            <a:ext cx="2792216" cy="1216637"/>
          </a:xfrm>
          <a:custGeom>
            <a:avLst/>
            <a:gdLst>
              <a:gd name="connsiteX0" fmla="*/ 2717 w 2792216"/>
              <a:gd name="connsiteY0" fmla="*/ 1216637 h 1216637"/>
              <a:gd name="connsiteX1" fmla="*/ 49016 w 2792216"/>
              <a:gd name="connsiteY1" fmla="*/ 869396 h 1216637"/>
              <a:gd name="connsiteX2" fmla="*/ 338383 w 2792216"/>
              <a:gd name="connsiteY2" fmla="*/ 475857 h 1216637"/>
              <a:gd name="connsiteX3" fmla="*/ 766646 w 2792216"/>
              <a:gd name="connsiteY3" fmla="*/ 267513 h 1216637"/>
              <a:gd name="connsiteX4" fmla="*/ 1310656 w 2792216"/>
              <a:gd name="connsiteY4" fmla="*/ 267513 h 1216637"/>
              <a:gd name="connsiteX5" fmla="*/ 1738920 w 2792216"/>
              <a:gd name="connsiteY5" fmla="*/ 198065 h 1216637"/>
              <a:gd name="connsiteX6" fmla="*/ 1947264 w 2792216"/>
              <a:gd name="connsiteY6" fmla="*/ 70743 h 1216637"/>
              <a:gd name="connsiteX7" fmla="*/ 2282930 w 2792216"/>
              <a:gd name="connsiteY7" fmla="*/ 1295 h 1216637"/>
              <a:gd name="connsiteX8" fmla="*/ 2618596 w 2792216"/>
              <a:gd name="connsiteY8" fmla="*/ 128617 h 1216637"/>
              <a:gd name="connsiteX9" fmla="*/ 2792216 w 2792216"/>
              <a:gd name="connsiteY9" fmla="*/ 279088 h 12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216" h="1216637">
                <a:moveTo>
                  <a:pt x="2717" y="1216637"/>
                </a:moveTo>
                <a:cubicBezTo>
                  <a:pt x="-2106" y="1104748"/>
                  <a:pt x="-6928" y="992859"/>
                  <a:pt x="49016" y="869396"/>
                </a:cubicBezTo>
                <a:cubicBezTo>
                  <a:pt x="104960" y="745933"/>
                  <a:pt x="218778" y="576171"/>
                  <a:pt x="338383" y="475857"/>
                </a:cubicBezTo>
                <a:cubicBezTo>
                  <a:pt x="457988" y="375543"/>
                  <a:pt x="604601" y="302237"/>
                  <a:pt x="766646" y="267513"/>
                </a:cubicBezTo>
                <a:cubicBezTo>
                  <a:pt x="928691" y="232789"/>
                  <a:pt x="1148610" y="279088"/>
                  <a:pt x="1310656" y="267513"/>
                </a:cubicBezTo>
                <a:cubicBezTo>
                  <a:pt x="1472702" y="255938"/>
                  <a:pt x="1632819" y="230860"/>
                  <a:pt x="1738920" y="198065"/>
                </a:cubicBezTo>
                <a:cubicBezTo>
                  <a:pt x="1845021" y="165270"/>
                  <a:pt x="1856596" y="103538"/>
                  <a:pt x="1947264" y="70743"/>
                </a:cubicBezTo>
                <a:cubicBezTo>
                  <a:pt x="2037932" y="37948"/>
                  <a:pt x="2171041" y="-8351"/>
                  <a:pt x="2282930" y="1295"/>
                </a:cubicBezTo>
                <a:cubicBezTo>
                  <a:pt x="2394819" y="10941"/>
                  <a:pt x="2533715" y="82318"/>
                  <a:pt x="2618596" y="128617"/>
                </a:cubicBezTo>
                <a:cubicBezTo>
                  <a:pt x="2703477" y="174916"/>
                  <a:pt x="2747846" y="227002"/>
                  <a:pt x="2792216" y="279088"/>
                </a:cubicBezTo>
              </a:path>
            </a:pathLst>
          </a:custGeom>
          <a:noFill/>
          <a:ln w="38100">
            <a:solidFill>
              <a:srgbClr val="FFC000"/>
            </a:solidFill>
            <a:headEnd type="triangle"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4680723" y="680530"/>
            <a:ext cx="203647" cy="20364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Arrow Connector 30"/>
          <p:cNvCxnSpPr>
            <a:endCxn id="28" idx="9"/>
          </p:cNvCxnSpPr>
          <p:nvPr/>
        </p:nvCxnSpPr>
        <p:spPr>
          <a:xfrm flipH="1" flipV="1">
            <a:off x="5894374" y="1202653"/>
            <a:ext cx="765858" cy="26741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0"/>
          </p:cNvCxnSpPr>
          <p:nvPr/>
        </p:nvCxnSpPr>
        <p:spPr>
          <a:xfrm flipH="1" flipV="1">
            <a:off x="3104875" y="2140202"/>
            <a:ext cx="3555357" cy="17456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214819" y="1725306"/>
            <a:ext cx="192405" cy="219075"/>
          </a:xfrm>
          <a:prstGeom prst="rect">
            <a:avLst/>
          </a:prstGeom>
        </p:spPr>
      </p:pic>
      <p:pic>
        <p:nvPicPr>
          <p:cNvPr id="37" name="Picture 3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25069" y="2529690"/>
            <a:ext cx="198120" cy="219075"/>
          </a:xfrm>
          <a:prstGeom prst="rect">
            <a:avLst/>
          </a:prstGeom>
        </p:spPr>
      </p:pic>
      <p:sp>
        <p:nvSpPr>
          <p:cNvPr id="15" name="Freeform 14"/>
          <p:cNvSpPr/>
          <p:nvPr/>
        </p:nvSpPr>
        <p:spPr>
          <a:xfrm>
            <a:off x="3090864" y="1191852"/>
            <a:ext cx="2791326" cy="969018"/>
          </a:xfrm>
          <a:custGeom>
            <a:avLst/>
            <a:gdLst>
              <a:gd name="connsiteX0" fmla="*/ 0 w 2791326"/>
              <a:gd name="connsiteY0" fmla="*/ 950495 h 969018"/>
              <a:gd name="connsiteX1" fmla="*/ 288757 w 2791326"/>
              <a:gd name="connsiteY1" fmla="*/ 950495 h 969018"/>
              <a:gd name="connsiteX2" fmla="*/ 601579 w 2791326"/>
              <a:gd name="connsiteY2" fmla="*/ 757990 h 969018"/>
              <a:gd name="connsiteX3" fmla="*/ 1106905 w 2791326"/>
              <a:gd name="connsiteY3" fmla="*/ 613611 h 969018"/>
              <a:gd name="connsiteX4" fmla="*/ 1720515 w 2791326"/>
              <a:gd name="connsiteY4" fmla="*/ 806116 h 969018"/>
              <a:gd name="connsiteX5" fmla="*/ 2310063 w 2791326"/>
              <a:gd name="connsiteY5" fmla="*/ 733927 h 969018"/>
              <a:gd name="connsiteX6" fmla="*/ 2598821 w 2791326"/>
              <a:gd name="connsiteY6" fmla="*/ 505327 h 969018"/>
              <a:gd name="connsiteX7" fmla="*/ 2743200 w 2791326"/>
              <a:gd name="connsiteY7" fmla="*/ 264695 h 969018"/>
              <a:gd name="connsiteX8" fmla="*/ 2791326 w 2791326"/>
              <a:gd name="connsiteY8" fmla="*/ 0 h 9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1326" h="969018">
                <a:moveTo>
                  <a:pt x="0" y="950495"/>
                </a:moveTo>
                <a:cubicBezTo>
                  <a:pt x="94247" y="966537"/>
                  <a:pt x="188494" y="982579"/>
                  <a:pt x="288757" y="950495"/>
                </a:cubicBezTo>
                <a:cubicBezTo>
                  <a:pt x="389020" y="918411"/>
                  <a:pt x="465221" y="814137"/>
                  <a:pt x="601579" y="757990"/>
                </a:cubicBezTo>
                <a:cubicBezTo>
                  <a:pt x="737937" y="701843"/>
                  <a:pt x="920416" y="605590"/>
                  <a:pt x="1106905" y="613611"/>
                </a:cubicBezTo>
                <a:cubicBezTo>
                  <a:pt x="1293394" y="621632"/>
                  <a:pt x="1519989" y="786063"/>
                  <a:pt x="1720515" y="806116"/>
                </a:cubicBezTo>
                <a:cubicBezTo>
                  <a:pt x="1921041" y="826169"/>
                  <a:pt x="2163679" y="784059"/>
                  <a:pt x="2310063" y="733927"/>
                </a:cubicBezTo>
                <a:cubicBezTo>
                  <a:pt x="2456447" y="683795"/>
                  <a:pt x="2526632" y="583532"/>
                  <a:pt x="2598821" y="505327"/>
                </a:cubicBezTo>
                <a:cubicBezTo>
                  <a:pt x="2671010" y="427122"/>
                  <a:pt x="2711116" y="348916"/>
                  <a:pt x="2743200" y="264695"/>
                </a:cubicBezTo>
                <a:cubicBezTo>
                  <a:pt x="2775284" y="180474"/>
                  <a:pt x="2783305" y="90237"/>
                  <a:pt x="2791326" y="0"/>
                </a:cubicBezTo>
              </a:path>
            </a:pathLst>
          </a:custGeom>
          <a:noFill/>
          <a:ln w="38100">
            <a:solidFill>
              <a:srgbClr val="C00000"/>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5" name="TextBox 24"/>
              <p:cNvSpPr txBox="1"/>
              <p:nvPr/>
            </p:nvSpPr>
            <p:spPr>
              <a:xfrm>
                <a:off x="121231" y="4685076"/>
                <a:ext cx="843528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Trpaslík premiestňuje teleso v gravitačnom poli. Koná pritom prácu. Má na výber dve trajektórie, obe vedú z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do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by práca vykonaná trpaslíkom nebola po rôznych trajektóriách rovnaká, dalo by sa skonštruovať perpetuum mobile. Ak veríme, že to nie je možné potom musí platiť tvrdenie: Práca v gravitačnom poli po ľubovoľnej trajektórii spájajúcej dva fixné body je rovnaká, nezávislá na zvolenej trajektórii.</a:t>
                </a:r>
              </a:p>
            </p:txBody>
          </p:sp>
        </mc:Choice>
        <mc:Fallback xmlns="">
          <p:sp>
            <p:nvSpPr>
              <p:cNvPr id="25" name="TextBox 24"/>
              <p:cNvSpPr txBox="1">
                <a:spLocks noRot="1" noChangeAspect="1" noMove="1" noResize="1" noEditPoints="1" noAdjustHandles="1" noChangeArrowheads="1" noChangeShapeType="1" noTextEdit="1"/>
              </p:cNvSpPr>
              <p:nvPr/>
            </p:nvSpPr>
            <p:spPr>
              <a:xfrm>
                <a:off x="121231" y="4685076"/>
                <a:ext cx="8435280" cy="1938992"/>
              </a:xfrm>
              <a:prstGeom prst="rect">
                <a:avLst/>
              </a:prstGeom>
              <a:blipFill rotWithShape="0">
                <a:blip r:embed="rId9"/>
                <a:stretch>
                  <a:fillRect l="-795" t="-1887" b="-4717"/>
                </a:stretch>
              </a:blipFill>
            </p:spPr>
            <p:txBody>
              <a:bodyPr/>
              <a:lstStyle/>
              <a:p>
                <a:r>
                  <a:rPr lang="en-US">
                    <a:noFill/>
                  </a:rPr>
                  <a:t> </a:t>
                </a:r>
              </a:p>
            </p:txBody>
          </p:sp>
        </mc:Fallback>
      </mc:AlternateContent>
    </p:spTree>
    <p:extLst>
      <p:ext uri="{BB962C8B-B14F-4D97-AF65-F5344CB8AC3E}">
        <p14:creationId xmlns:p14="http://schemas.microsoft.com/office/powerpoint/2010/main" val="4257718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vzorec pre prácu nekonštantnej sily pozdĺž ľubovoľnej trajektórie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práca v homogénnom gravitačnom poli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nejaký príklad na </a:t>
            </a:r>
            <a:r>
              <a:rPr kumimoji="0" lang="sk-SK"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nefungujúce perpetuum </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mobile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297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val 2"/>
          <p:cNvSpPr/>
          <p:nvPr/>
        </p:nvSpPr>
        <p:spPr>
          <a:xfrm>
            <a:off x="2469008" y="2043296"/>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p:nvPr/>
        </p:nvCxnSpPr>
        <p:spPr>
          <a:xfrm>
            <a:off x="2665153" y="933358"/>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3212139" y="115630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1833579" y="1731801"/>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2082391" y="1169561"/>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2065826" y="2295996"/>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58527" y="2566688"/>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3245269" y="2292683"/>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3447032" y="173511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859544" y="1933627"/>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4450883" y="1917062"/>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387360" y="141270"/>
            <a:ext cx="2780189" cy="1123851"/>
            <a:chOff x="2790151" y="1340768"/>
            <a:chExt cx="2780189" cy="1123851"/>
          </a:xfrm>
        </p:grpSpPr>
        <p:cxnSp>
          <p:nvCxnSpPr>
            <p:cNvPr id="14" name="Straight Arrow Connector 13"/>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10800000">
            <a:off x="2665153" y="3741670"/>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3500000">
            <a:off x="1334216" y="3202784"/>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8100000">
            <a:off x="3942946" y="31938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rot="20694241">
            <a:off x="3055585" y="282048"/>
            <a:ext cx="598223" cy="594881"/>
          </a:xfrm>
          <a:prstGeom prst="rect">
            <a:avLst/>
          </a:prstGeom>
        </p:spPr>
      </p:pic>
      <p:sp>
        <p:nvSpPr>
          <p:cNvPr id="28" name="Freeform 27"/>
          <p:cNvSpPr/>
          <p:nvPr/>
        </p:nvSpPr>
        <p:spPr>
          <a:xfrm>
            <a:off x="1592335" y="732179"/>
            <a:ext cx="2792216" cy="1216637"/>
          </a:xfrm>
          <a:custGeom>
            <a:avLst/>
            <a:gdLst>
              <a:gd name="connsiteX0" fmla="*/ 2717 w 2792216"/>
              <a:gd name="connsiteY0" fmla="*/ 1216637 h 1216637"/>
              <a:gd name="connsiteX1" fmla="*/ 49016 w 2792216"/>
              <a:gd name="connsiteY1" fmla="*/ 869396 h 1216637"/>
              <a:gd name="connsiteX2" fmla="*/ 338383 w 2792216"/>
              <a:gd name="connsiteY2" fmla="*/ 475857 h 1216637"/>
              <a:gd name="connsiteX3" fmla="*/ 766646 w 2792216"/>
              <a:gd name="connsiteY3" fmla="*/ 267513 h 1216637"/>
              <a:gd name="connsiteX4" fmla="*/ 1310656 w 2792216"/>
              <a:gd name="connsiteY4" fmla="*/ 267513 h 1216637"/>
              <a:gd name="connsiteX5" fmla="*/ 1738920 w 2792216"/>
              <a:gd name="connsiteY5" fmla="*/ 198065 h 1216637"/>
              <a:gd name="connsiteX6" fmla="*/ 1947264 w 2792216"/>
              <a:gd name="connsiteY6" fmla="*/ 70743 h 1216637"/>
              <a:gd name="connsiteX7" fmla="*/ 2282930 w 2792216"/>
              <a:gd name="connsiteY7" fmla="*/ 1295 h 1216637"/>
              <a:gd name="connsiteX8" fmla="*/ 2618596 w 2792216"/>
              <a:gd name="connsiteY8" fmla="*/ 128617 h 1216637"/>
              <a:gd name="connsiteX9" fmla="*/ 2792216 w 2792216"/>
              <a:gd name="connsiteY9" fmla="*/ 279088 h 12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216" h="1216637">
                <a:moveTo>
                  <a:pt x="2717" y="1216637"/>
                </a:moveTo>
                <a:cubicBezTo>
                  <a:pt x="-2106" y="1104748"/>
                  <a:pt x="-6928" y="992859"/>
                  <a:pt x="49016" y="869396"/>
                </a:cubicBezTo>
                <a:cubicBezTo>
                  <a:pt x="104960" y="745933"/>
                  <a:pt x="218778" y="576171"/>
                  <a:pt x="338383" y="475857"/>
                </a:cubicBezTo>
                <a:cubicBezTo>
                  <a:pt x="457988" y="375543"/>
                  <a:pt x="604601" y="302237"/>
                  <a:pt x="766646" y="267513"/>
                </a:cubicBezTo>
                <a:cubicBezTo>
                  <a:pt x="928691" y="232789"/>
                  <a:pt x="1148610" y="279088"/>
                  <a:pt x="1310656" y="267513"/>
                </a:cubicBezTo>
                <a:cubicBezTo>
                  <a:pt x="1472702" y="255938"/>
                  <a:pt x="1632819" y="230860"/>
                  <a:pt x="1738920" y="198065"/>
                </a:cubicBezTo>
                <a:cubicBezTo>
                  <a:pt x="1845021" y="165270"/>
                  <a:pt x="1856596" y="103538"/>
                  <a:pt x="1947264" y="70743"/>
                </a:cubicBezTo>
                <a:cubicBezTo>
                  <a:pt x="2037932" y="37948"/>
                  <a:pt x="2171041" y="-8351"/>
                  <a:pt x="2282930" y="1295"/>
                </a:cubicBezTo>
                <a:cubicBezTo>
                  <a:pt x="2394819" y="10941"/>
                  <a:pt x="2533715" y="82318"/>
                  <a:pt x="2618596" y="128617"/>
                </a:cubicBezTo>
                <a:cubicBezTo>
                  <a:pt x="2703477" y="174916"/>
                  <a:pt x="2747846" y="227002"/>
                  <a:pt x="2792216" y="279088"/>
                </a:cubicBezTo>
              </a:path>
            </a:pathLst>
          </a:custGeom>
          <a:noFill/>
          <a:ln w="38100">
            <a:solidFill>
              <a:srgbClr val="FFC000"/>
            </a:solidFill>
            <a:headEnd type="triangle"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3170900" y="489144"/>
            <a:ext cx="203647" cy="20364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4"/>
          <p:cNvSpPr/>
          <p:nvPr/>
        </p:nvSpPr>
        <p:spPr>
          <a:xfrm>
            <a:off x="1581041" y="1000466"/>
            <a:ext cx="2791326" cy="969018"/>
          </a:xfrm>
          <a:custGeom>
            <a:avLst/>
            <a:gdLst>
              <a:gd name="connsiteX0" fmla="*/ 0 w 2791326"/>
              <a:gd name="connsiteY0" fmla="*/ 950495 h 969018"/>
              <a:gd name="connsiteX1" fmla="*/ 288757 w 2791326"/>
              <a:gd name="connsiteY1" fmla="*/ 950495 h 969018"/>
              <a:gd name="connsiteX2" fmla="*/ 601579 w 2791326"/>
              <a:gd name="connsiteY2" fmla="*/ 757990 h 969018"/>
              <a:gd name="connsiteX3" fmla="*/ 1106905 w 2791326"/>
              <a:gd name="connsiteY3" fmla="*/ 613611 h 969018"/>
              <a:gd name="connsiteX4" fmla="*/ 1720515 w 2791326"/>
              <a:gd name="connsiteY4" fmla="*/ 806116 h 969018"/>
              <a:gd name="connsiteX5" fmla="*/ 2310063 w 2791326"/>
              <a:gd name="connsiteY5" fmla="*/ 733927 h 969018"/>
              <a:gd name="connsiteX6" fmla="*/ 2598821 w 2791326"/>
              <a:gd name="connsiteY6" fmla="*/ 505327 h 969018"/>
              <a:gd name="connsiteX7" fmla="*/ 2743200 w 2791326"/>
              <a:gd name="connsiteY7" fmla="*/ 264695 h 969018"/>
              <a:gd name="connsiteX8" fmla="*/ 2791326 w 2791326"/>
              <a:gd name="connsiteY8" fmla="*/ 0 h 9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1326" h="969018">
                <a:moveTo>
                  <a:pt x="0" y="950495"/>
                </a:moveTo>
                <a:cubicBezTo>
                  <a:pt x="94247" y="966537"/>
                  <a:pt x="188494" y="982579"/>
                  <a:pt x="288757" y="950495"/>
                </a:cubicBezTo>
                <a:cubicBezTo>
                  <a:pt x="389020" y="918411"/>
                  <a:pt x="465221" y="814137"/>
                  <a:pt x="601579" y="757990"/>
                </a:cubicBezTo>
                <a:cubicBezTo>
                  <a:pt x="737937" y="701843"/>
                  <a:pt x="920416" y="605590"/>
                  <a:pt x="1106905" y="613611"/>
                </a:cubicBezTo>
                <a:cubicBezTo>
                  <a:pt x="1293394" y="621632"/>
                  <a:pt x="1519989" y="786063"/>
                  <a:pt x="1720515" y="806116"/>
                </a:cubicBezTo>
                <a:cubicBezTo>
                  <a:pt x="1921041" y="826169"/>
                  <a:pt x="2163679" y="784059"/>
                  <a:pt x="2310063" y="733927"/>
                </a:cubicBezTo>
                <a:cubicBezTo>
                  <a:pt x="2456447" y="683795"/>
                  <a:pt x="2526632" y="583532"/>
                  <a:pt x="2598821" y="505327"/>
                </a:cubicBezTo>
                <a:cubicBezTo>
                  <a:pt x="2671010" y="427122"/>
                  <a:pt x="2711116" y="348916"/>
                  <a:pt x="2743200" y="264695"/>
                </a:cubicBezTo>
                <a:cubicBezTo>
                  <a:pt x="2775284" y="180474"/>
                  <a:pt x="2783305" y="90237"/>
                  <a:pt x="2791326" y="0"/>
                </a:cubicBezTo>
              </a:path>
            </a:pathLst>
          </a:custGeom>
          <a:noFill/>
          <a:ln w="38100">
            <a:solidFill>
              <a:srgbClr val="C00000"/>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p:cNvSpPr txBox="1"/>
          <p:nvPr/>
        </p:nvSpPr>
        <p:spPr>
          <a:xfrm>
            <a:off x="121231" y="4685076"/>
            <a:ext cx="843528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Elegantnejšia formulácia toho istého princípu znie: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Práca v gravitačnom poli po ľubovoľnej uzavretej trajektórii je nulová, čo vyjadruje vzorec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krúžok na symbole integrálu vyjadruje, že ide u uzavretú dráhu.</a:t>
            </a:r>
          </a:p>
        </p:txBody>
      </p: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303238" y="5571711"/>
            <a:ext cx="1419606" cy="507492"/>
          </a:xfrm>
          <a:prstGeom prst="rect">
            <a:avLst/>
          </a:prstGeom>
        </p:spPr>
      </p:pic>
    </p:spTree>
    <p:extLst>
      <p:ext uri="{BB962C8B-B14F-4D97-AF65-F5344CB8AC3E}">
        <p14:creationId xmlns:p14="http://schemas.microsoft.com/office/powerpoint/2010/main" val="305430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948" y="1196752"/>
            <a:ext cx="88924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Vzorec                              sme „dokázali ako fyzikálnu pravdu“. Ukážeme si, že sa dá dokázať aj „čisto matematicky“.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pole bodového gravitujúceho telesa, teda</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755576" y="404664"/>
            <a:ext cx="79312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Matematické odvodenie</a:t>
            </a: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87624" y="1193316"/>
            <a:ext cx="1419606" cy="507492"/>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563888" y="2278995"/>
            <a:ext cx="1693545" cy="52768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95536" y="2850888"/>
                <a:ext cx="82912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Zvoľme si nejakú trajektóriu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𝜉</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𝜉</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𝜉</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𝜉</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𝜉</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𝜉</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vypočítajme integrál</a:t>
                </a:r>
              </a:p>
            </p:txBody>
          </p:sp>
        </mc:Choice>
        <mc:Fallback xmlns="">
          <p:sp>
            <p:nvSpPr>
              <p:cNvPr id="7" name="TextBox 6"/>
              <p:cNvSpPr txBox="1">
                <a:spLocks noRot="1" noChangeAspect="1" noMove="1" noResize="1" noEditPoints="1" noAdjustHandles="1" noChangeArrowheads="1" noChangeShapeType="1" noTextEdit="1"/>
              </p:cNvSpPr>
              <p:nvPr/>
            </p:nvSpPr>
            <p:spPr>
              <a:xfrm>
                <a:off x="395536" y="2850888"/>
                <a:ext cx="8291264" cy="707886"/>
              </a:xfrm>
              <a:prstGeom prst="rect">
                <a:avLst/>
              </a:prstGeom>
              <a:blipFill rotWithShape="0">
                <a:blip r:embed="rId11"/>
                <a:stretch>
                  <a:fillRect l="-809" t="-10345" b="-14655"/>
                </a:stretch>
              </a:blipFill>
            </p:spPr>
            <p:txBody>
              <a:bodyPr/>
              <a:lstStyle/>
              <a:p>
                <a:r>
                  <a:rPr lang="sk-SK">
                    <a:noFill/>
                  </a:rPr>
                  <a:t> </a:t>
                </a:r>
              </a:p>
            </p:txBody>
          </p:sp>
        </mc:Fallback>
      </mc:AlternateContent>
      <p:pic>
        <p:nvPicPr>
          <p:cNvPr id="20" name="Picture 1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675772" y="3528593"/>
            <a:ext cx="3907155" cy="66865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80718" y="4276282"/>
                <a:ext cx="82192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Uvážme teraz, že platí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odtiaľ diferencovaním dostaneme</a:t>
                </a:r>
              </a:p>
            </p:txBody>
          </p:sp>
        </mc:Choice>
        <mc:Fallback xmlns="">
          <p:sp>
            <p:nvSpPr>
              <p:cNvPr id="13" name="TextBox 12"/>
              <p:cNvSpPr txBox="1">
                <a:spLocks noRot="1" noChangeAspect="1" noMove="1" noResize="1" noEditPoints="1" noAdjustHandles="1" noChangeArrowheads="1" noChangeShapeType="1" noTextEdit="1"/>
              </p:cNvSpPr>
              <p:nvPr/>
            </p:nvSpPr>
            <p:spPr>
              <a:xfrm>
                <a:off x="380718" y="4276282"/>
                <a:ext cx="8219256" cy="400110"/>
              </a:xfrm>
              <a:prstGeom prst="rect">
                <a:avLst/>
              </a:prstGeom>
              <a:blipFill rotWithShape="0">
                <a:blip r:embed="rId13"/>
                <a:stretch>
                  <a:fillRect l="-741" t="-18182" b="-25758"/>
                </a:stretch>
              </a:blipFill>
            </p:spPr>
            <p:txBody>
              <a:bodyPr/>
              <a:lstStyle/>
              <a:p>
                <a:r>
                  <a:rPr lang="sk-SK">
                    <a:noFill/>
                  </a:rPr>
                  <a:t> </a:t>
                </a:r>
              </a:p>
            </p:txBody>
          </p:sp>
        </mc:Fallback>
      </mc:AlternateContent>
      <p:pic>
        <p:nvPicPr>
          <p:cNvPr id="14" name="Picture 1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7548195" y="4384897"/>
            <a:ext cx="1209675" cy="182880"/>
          </a:xfrm>
          <a:prstGeom prst="rect">
            <a:avLst/>
          </a:prstGeom>
        </p:spPr>
      </p:pic>
      <p:pic>
        <p:nvPicPr>
          <p:cNvPr id="21" name="Picture 2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521403" y="4793408"/>
            <a:ext cx="5937885" cy="668655"/>
          </a:xfrm>
          <a:prstGeom prst="rect">
            <a:avLst/>
          </a:prstGeom>
        </p:spPr>
      </p:pic>
      <p:sp>
        <p:nvSpPr>
          <p:cNvPr id="22" name="Oval 21"/>
          <p:cNvSpPr/>
          <p:nvPr/>
        </p:nvSpPr>
        <p:spPr>
          <a:xfrm>
            <a:off x="7452320" y="4276282"/>
            <a:ext cx="648072" cy="426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p:cNvSpPr/>
          <p:nvPr/>
        </p:nvSpPr>
        <p:spPr>
          <a:xfrm>
            <a:off x="6084168" y="3479711"/>
            <a:ext cx="648072" cy="426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8221414" y="4263028"/>
            <a:ext cx="648072" cy="4266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p:cNvSpPr/>
          <p:nvPr/>
        </p:nvSpPr>
        <p:spPr>
          <a:xfrm>
            <a:off x="3059832" y="4720665"/>
            <a:ext cx="648072" cy="4266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247708" y="5579079"/>
            <a:ext cx="87632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Integrál sme vypočítali bez akejkoľvek zmienky o tvare trajektórie, po ktorej sme integrovali, výsledný vzorec „pozná“ len koncové body tej trajektórie. Platí teda  tvrdenie: taký integrál je rovnaký pre všetky trajektórie, ktoré majú spoločné koncové body.</a:t>
            </a:r>
          </a:p>
        </p:txBody>
      </p:sp>
    </p:spTree>
    <p:extLst>
      <p:ext uri="{BB962C8B-B14F-4D97-AF65-F5344CB8AC3E}">
        <p14:creationId xmlns:p14="http://schemas.microsoft.com/office/powerpoint/2010/main" val="183957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755576" y="404664"/>
            <a:ext cx="79312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Matematické odvodenie</a:t>
            </a:r>
          </a:p>
        </p:txBody>
      </p:sp>
      <p:sp>
        <p:nvSpPr>
          <p:cNvPr id="4" name="TextBox 3"/>
          <p:cNvSpPr txBox="1"/>
          <p:nvPr/>
        </p:nvSpPr>
        <p:spPr>
          <a:xfrm>
            <a:off x="323528" y="1556792"/>
            <a:ext cx="8568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Dokázali sme tak tvrdenie: v gravitačnom poli bodovej častice  platí pre ľubovoľnú uzavretú trajektóriu.</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707904" y="2404673"/>
            <a:ext cx="1357884" cy="507492"/>
          </a:xfrm>
          <a:prstGeom prst="rect">
            <a:avLst/>
          </a:prstGeom>
        </p:spPr>
      </p:pic>
      <p:sp>
        <p:nvSpPr>
          <p:cNvPr id="7" name="TextBox 6"/>
          <p:cNvSpPr txBox="1"/>
          <p:nvPr/>
        </p:nvSpPr>
        <p:spPr>
          <a:xfrm>
            <a:off x="251520" y="3257396"/>
            <a:ext cx="864096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Ľubovoľné gravitačné pole možno ale chápať ako súčet (možno nekonečného počtu) polí budených bodovými časticami. Uvažovaný integrál je lineárnou funkciou gravitačného poľa, čo je len učene povedané, že integrál pre súčet dvoch polí je rovný súčtu integrálov počítaných pre každé pole zvlášť.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Znamená to, že sme „matematicky“ dokázali že pre ľubovoľné gravitačné pole platí</a:t>
            </a:r>
          </a:p>
        </p:txBody>
      </p:sp>
      <p:pic>
        <p:nvPicPr>
          <p:cNvPr id="8" name="Picture 7"/>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3707904" y="5708316"/>
            <a:ext cx="1357884" cy="507492"/>
          </a:xfrm>
          <a:prstGeom prst="rect">
            <a:avLst/>
          </a:prstGeom>
        </p:spPr>
      </p:pic>
      <p:sp>
        <p:nvSpPr>
          <p:cNvPr id="9" name="Rectangle 8"/>
          <p:cNvSpPr/>
          <p:nvPr/>
        </p:nvSpPr>
        <p:spPr>
          <a:xfrm>
            <a:off x="3275856" y="5504165"/>
            <a:ext cx="2088232" cy="852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715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71600" y="404664"/>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p:pic>
        <p:nvPicPr>
          <p:cNvPr id="56" name="Picture 55"/>
          <p:cNvPicPr>
            <a:picLocks noChangeAspect="1"/>
          </p:cNvPicPr>
          <p:nvPr/>
        </p:nvPicPr>
        <p:blipFill>
          <a:blip r:embed="rId5"/>
          <a:stretch>
            <a:fillRect/>
          </a:stretch>
        </p:blipFill>
        <p:spPr>
          <a:xfrm>
            <a:off x="395536" y="1124744"/>
            <a:ext cx="2139680" cy="194387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2843808" y="1196752"/>
                <a:ext cx="590465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trpaslíka, ktorý v gravitačnom poli bodovej častice premiestňuje časticu s hmotnosťou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 miesta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miesto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Vypočítali sme prácu na to potrebnú</a:t>
                </a:r>
              </a:p>
            </p:txBody>
          </p:sp>
        </mc:Choice>
        <mc:Fallback xmlns="">
          <p:sp>
            <p:nvSpPr>
              <p:cNvPr id="57" name="TextBox 56"/>
              <p:cNvSpPr txBox="1">
                <a:spLocks noRot="1" noChangeAspect="1" noMove="1" noResize="1" noEditPoints="1" noAdjustHandles="1" noChangeArrowheads="1" noChangeShapeType="1" noTextEdit="1"/>
              </p:cNvSpPr>
              <p:nvPr/>
            </p:nvSpPr>
            <p:spPr>
              <a:xfrm>
                <a:off x="2843808" y="1196752"/>
                <a:ext cx="5904656" cy="1015663"/>
              </a:xfrm>
              <a:prstGeom prst="rect">
                <a:avLst/>
              </a:prstGeom>
              <a:blipFill rotWithShape="0">
                <a:blip r:embed="rId8"/>
                <a:stretch>
                  <a:fillRect l="-1136" t="-2994" b="-9581"/>
                </a:stretch>
              </a:blipFill>
            </p:spPr>
            <p:txBody>
              <a:bodyPr/>
              <a:lstStyle/>
              <a:p>
                <a:r>
                  <a:rPr lang="sk-SK">
                    <a:noFill/>
                  </a:rPr>
                  <a:t> </a:t>
                </a:r>
              </a:p>
            </p:txBody>
          </p:sp>
        </mc:Fallback>
      </mc:AlternateContent>
      <p:pic>
        <p:nvPicPr>
          <p:cNvPr id="60" name="Picture 59"/>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203848" y="2429689"/>
            <a:ext cx="4758690" cy="668655"/>
          </a:xfrm>
          <a:prstGeom prst="rect">
            <a:avLst/>
          </a:prstGeom>
        </p:spPr>
      </p:pic>
      <mc:AlternateContent xmlns:mc="http://schemas.openxmlformats.org/markup-compatibility/2006" xmlns:a14="http://schemas.microsoft.com/office/drawing/2010/main">
        <mc:Choice Requires="a14">
          <p:sp>
            <p:nvSpPr>
              <p:cNvPr id="61" name="TextBox 60"/>
              <p:cNvSpPr txBox="1"/>
              <p:nvPr/>
            </p:nvSpPr>
            <p:spPr>
              <a:xfrm>
                <a:off x="179512" y="3098344"/>
                <a:ext cx="87129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Pozrime sa teraz na tento vzorec z iného pohľadu. Práca, ktorú musí vykonať trpaslík, aby premiestnil teleso o hmotnosti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 bodu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hocikam do nekonečnej vzdialenosti je</a:t>
                </a:r>
              </a:p>
            </p:txBody>
          </p:sp>
        </mc:Choice>
        <mc:Fallback xmlns="">
          <p:sp>
            <p:nvSpPr>
              <p:cNvPr id="61" name="TextBox 60"/>
              <p:cNvSpPr txBox="1">
                <a:spLocks noRot="1" noChangeAspect="1" noMove="1" noResize="1" noEditPoints="1" noAdjustHandles="1" noChangeArrowheads="1" noChangeShapeType="1" noTextEdit="1"/>
              </p:cNvSpPr>
              <p:nvPr/>
            </p:nvSpPr>
            <p:spPr>
              <a:xfrm>
                <a:off x="179512" y="3098344"/>
                <a:ext cx="8712968" cy="1015663"/>
              </a:xfrm>
              <a:prstGeom prst="rect">
                <a:avLst/>
              </a:prstGeom>
              <a:blipFill rotWithShape="0">
                <a:blip r:embed="rId10"/>
                <a:stretch>
                  <a:fillRect l="-699" t="-2994" b="-9581"/>
                </a:stretch>
              </a:blipFill>
            </p:spPr>
            <p:txBody>
              <a:bodyPr/>
              <a:lstStyle/>
              <a:p>
                <a:r>
                  <a:rPr lang="sk-SK">
                    <a:noFill/>
                  </a:rPr>
                  <a:t> </a:t>
                </a:r>
              </a:p>
            </p:txBody>
          </p:sp>
        </mc:Fallback>
      </mc:AlternateContent>
      <p:pic>
        <p:nvPicPr>
          <p:cNvPr id="73" name="Picture 7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445067" y="3840960"/>
            <a:ext cx="3667125" cy="577215"/>
          </a:xfrm>
          <a:prstGeom prst="rect">
            <a:avLst/>
          </a:prstGeom>
        </p:spPr>
      </p:pic>
      <mc:AlternateContent xmlns:mc="http://schemas.openxmlformats.org/markup-compatibility/2006" xmlns:a14="http://schemas.microsoft.com/office/drawing/2010/main">
        <mc:Choice Requires="a14">
          <p:sp>
            <p:nvSpPr>
              <p:cNvPr id="66" name="TextBox 65"/>
              <p:cNvSpPr txBox="1"/>
              <p:nvPr/>
            </p:nvSpPr>
            <p:spPr>
              <a:xfrm>
                <a:off x="164594" y="4672013"/>
                <a:ext cx="85072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Zaviedli sme tak veľmi užitočnú funkciu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pomocou ktorej vieme vypočítať prácu trpaslíka medzi dvoma ľubovoľnými bodmi</a:t>
                </a:r>
              </a:p>
            </p:txBody>
          </p:sp>
        </mc:Choice>
        <mc:Fallback xmlns="">
          <p:sp>
            <p:nvSpPr>
              <p:cNvPr id="66" name="TextBox 65"/>
              <p:cNvSpPr txBox="1">
                <a:spLocks noRot="1" noChangeAspect="1" noMove="1" noResize="1" noEditPoints="1" noAdjustHandles="1" noChangeArrowheads="1" noChangeShapeType="1" noTextEdit="1"/>
              </p:cNvSpPr>
              <p:nvPr/>
            </p:nvSpPr>
            <p:spPr>
              <a:xfrm>
                <a:off x="164594" y="4672013"/>
                <a:ext cx="8507288" cy="707886"/>
              </a:xfrm>
              <a:prstGeom prst="rect">
                <a:avLst/>
              </a:prstGeom>
              <a:blipFill rotWithShape="0">
                <a:blip r:embed="rId12"/>
                <a:stretch>
                  <a:fillRect l="-716" t="-10256" b="-13675"/>
                </a:stretch>
              </a:blipFill>
            </p:spPr>
            <p:txBody>
              <a:bodyPr/>
              <a:lstStyle/>
              <a:p>
                <a:r>
                  <a:rPr lang="sk-SK">
                    <a:noFill/>
                  </a:rPr>
                  <a:t> </a:t>
                </a:r>
              </a:p>
            </p:txBody>
          </p:sp>
        </mc:Fallback>
      </mc:AlternateContent>
      <p:pic>
        <p:nvPicPr>
          <p:cNvPr id="74" name="Picture 73"/>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004061" y="5411019"/>
            <a:ext cx="4154805" cy="668655"/>
          </a:xfrm>
          <a:prstGeom prst="rect">
            <a:avLst/>
          </a:prstGeom>
        </p:spPr>
      </p:pic>
      <p:sp>
        <p:nvSpPr>
          <p:cNvPr id="70" name="TextBox 69"/>
          <p:cNvSpPr txBox="1"/>
          <p:nvPr/>
        </p:nvSpPr>
        <p:spPr>
          <a:xfrm>
            <a:off x="395536" y="6356350"/>
            <a:ext cx="7704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Toto je práca, ktorú musí vykonať trpaslík ako konateľ práce.</a:t>
            </a:r>
          </a:p>
        </p:txBody>
      </p:sp>
    </p:spTree>
    <p:extLst>
      <p:ext uri="{BB962C8B-B14F-4D97-AF65-F5344CB8AC3E}">
        <p14:creationId xmlns:p14="http://schemas.microsoft.com/office/powerpoint/2010/main" val="64352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p:sp>
        <p:nvSpPr>
          <p:cNvPr id="4" name="TextBox 3"/>
          <p:cNvSpPr txBox="1"/>
          <p:nvPr/>
        </p:nvSpPr>
        <p:spPr>
          <a:xfrm>
            <a:off x="251520" y="676417"/>
            <a:ext cx="86409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Pozrime sa teraz na prácu, ktorú naopak koná pri tom istom premiestňovaní gravitačné pole ako konateľ nad trpaslíkom ako trpiteľom, dostaneme</a:t>
            </a:r>
          </a:p>
        </p:txBody>
      </p:sp>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40293" y="1460856"/>
            <a:ext cx="4463415" cy="66865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62960" y="2206064"/>
                <a:ext cx="843528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&gt;0</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trpaslík zarobil čosi na úkor gravitačného poľa a získanú prácu môže využiť na niečo užitočné, napríklad dobiť si baterky (ak je to trpaslík fungujúci na elektrinu). Prenášaná častica vykonala prácu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nad trpaslíkom, takže častica v gravitačnom poli má schopnosť vykonať pri premiestnení nejakú prácu. Asi ste sa stretli s vyjadrením, že schopnosť telesa konať prácu súvisí s jeho energiou, takže je prirodzené nazvať funkciu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potenciálnou energiu častice v mieste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Ak častica má na začiatku presunu (v bode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väčšiu energiu ako na konci presunu (v bode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sk-SK"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vykoná pri presune kladnú prácu.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Všimnime si, že sme dostali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takže sme mohli písať namiesto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diferenciál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lebo vykonaná práca je v prípade gravitačného poľa diferenciálom potenciálnej energie, čo sme na začiatku našich úvah s istotou nevedeli.</a:t>
                </a:r>
              </a:p>
            </p:txBody>
          </p:sp>
        </mc:Choice>
        <mc:Fallback xmlns="">
          <p:sp>
            <p:nvSpPr>
              <p:cNvPr id="7" name="TextBox 6"/>
              <p:cNvSpPr txBox="1">
                <a:spLocks noRot="1" noChangeAspect="1" noMove="1" noResize="1" noEditPoints="1" noAdjustHandles="1" noChangeArrowheads="1" noChangeShapeType="1" noTextEdit="1"/>
              </p:cNvSpPr>
              <p:nvPr/>
            </p:nvSpPr>
            <p:spPr>
              <a:xfrm>
                <a:off x="262960" y="2206064"/>
                <a:ext cx="8435280" cy="4401205"/>
              </a:xfrm>
              <a:prstGeom prst="rect">
                <a:avLst/>
              </a:prstGeom>
              <a:blipFill rotWithShape="0">
                <a:blip r:embed="rId7"/>
                <a:stretch>
                  <a:fillRect l="-723" t="-831" r="-1156" b="-1524"/>
                </a:stretch>
              </a:blipFill>
            </p:spPr>
            <p:txBody>
              <a:bodyPr/>
              <a:lstStyle/>
              <a:p>
                <a:r>
                  <a:rPr lang="sk-SK">
                    <a:noFill/>
                  </a:rPr>
                  <a:t> </a:t>
                </a:r>
              </a:p>
            </p:txBody>
          </p:sp>
        </mc:Fallback>
      </mc:AlternateContent>
      <p:pic>
        <p:nvPicPr>
          <p:cNvPr id="9" name="Picture 8"/>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332227" y="4810611"/>
            <a:ext cx="3206115" cy="668655"/>
          </a:xfrm>
          <a:prstGeom prst="rect">
            <a:avLst/>
          </a:prstGeom>
        </p:spPr>
      </p:pic>
    </p:spTree>
    <p:extLst>
      <p:ext uri="{BB962C8B-B14F-4D97-AF65-F5344CB8AC3E}">
        <p14:creationId xmlns:p14="http://schemas.microsoft.com/office/powerpoint/2010/main" val="138548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1691680" y="1556792"/>
            <a:ext cx="5550682" cy="4163012"/>
          </a:xfrm>
          <a:prstGeom prst="rect">
            <a:avLst/>
          </a:prstGeom>
          <a:ln>
            <a:solidFill>
              <a:schemeClr val="tx1"/>
            </a:solidFill>
          </a:ln>
        </p:spPr>
      </p:pic>
      <p:sp>
        <p:nvSpPr>
          <p:cNvPr id="5" name="TextBox 4"/>
          <p:cNvSpPr txBox="1"/>
          <p:nvPr/>
        </p:nvSpPr>
        <p:spPr>
          <a:xfrm>
            <a:off x="467544" y="332656"/>
            <a:ext cx="821925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 analýze rovnováhy na páke sme zistili, že je užitočná veličina, ktorá sa počíta ako „sila krát dráha“ a nazvali sme to „práca“. Budeme sa teraz týmto pojmom zaoberať podrobnejšie.</a:t>
            </a:r>
          </a:p>
        </p:txBody>
      </p:sp>
    </p:spTree>
    <p:extLst>
      <p:ext uri="{BB962C8B-B14F-4D97-AF65-F5344CB8AC3E}">
        <p14:creationId xmlns:p14="http://schemas.microsoft.com/office/powerpoint/2010/main" val="233866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mc:AlternateContent xmlns:mc="http://schemas.openxmlformats.org/markup-compatibility/2006" xmlns:a14="http://schemas.microsoft.com/office/drawing/2010/main">
        <mc:Choice Requires="a14">
          <p:sp>
            <p:nvSpPr>
              <p:cNvPr id="4" name="TextBox 3"/>
              <p:cNvSpPr txBox="1"/>
              <p:nvPr/>
            </p:nvSpPr>
            <p:spPr>
              <a:xfrm>
                <a:off x="323528" y="1268760"/>
                <a:ext cx="83632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prácu vykonanú na infinitezimálnej trajektórii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1268760"/>
                <a:ext cx="8363272" cy="400110"/>
              </a:xfrm>
              <a:prstGeom prst="rect">
                <a:avLst/>
              </a:prstGeom>
              <a:blipFill rotWithShape="0">
                <a:blip r:embed="rId8"/>
                <a:stretch>
                  <a:fillRect l="-729" t="-18182" b="-25758"/>
                </a:stretch>
              </a:blipFill>
            </p:spPr>
            <p:txBody>
              <a:bodyPr/>
              <a:lstStyle/>
              <a:p>
                <a:r>
                  <a:rPr lang="sk-SK">
                    <a:noFill/>
                  </a:rPr>
                  <a:t> </a:t>
                </a:r>
              </a:p>
            </p:txBody>
          </p:sp>
        </mc:Fallback>
      </mc:AlternateContent>
      <p:pic>
        <p:nvPicPr>
          <p:cNvPr id="13" name="Picture 1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475656" y="1847535"/>
            <a:ext cx="5734050" cy="30670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23528" y="2259799"/>
                <a:ext cx="836327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Potenciálna energia je funkciou polohy, jej argumentom je vektor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Potenciálnu energiu môžeme preto chápať aj ako funkciu troch skalárnych premenných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Dostaneme teda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pravej strane urobíme rozvoj do prvého rádu pomocou parciálnych derivácií a dostaneme</a:t>
                </a:r>
              </a:p>
            </p:txBody>
          </p:sp>
        </mc:Choice>
        <mc:Fallback xmlns="">
          <p:sp>
            <p:nvSpPr>
              <p:cNvPr id="8" name="TextBox 7"/>
              <p:cNvSpPr txBox="1">
                <a:spLocks noRot="1" noChangeAspect="1" noMove="1" noResize="1" noEditPoints="1" noAdjustHandles="1" noChangeArrowheads="1" noChangeShapeType="1" noTextEdit="1"/>
              </p:cNvSpPr>
              <p:nvPr/>
            </p:nvSpPr>
            <p:spPr>
              <a:xfrm>
                <a:off x="323528" y="2259799"/>
                <a:ext cx="8363272" cy="2246769"/>
              </a:xfrm>
              <a:prstGeom prst="rect">
                <a:avLst/>
              </a:prstGeom>
              <a:blipFill rotWithShape="0">
                <a:blip r:embed="rId10"/>
                <a:stretch>
                  <a:fillRect l="-729" t="-3261" r="-292" b="-4076"/>
                </a:stretch>
              </a:blipFill>
            </p:spPr>
            <p:txBody>
              <a:bodyPr/>
              <a:lstStyle/>
              <a:p>
                <a:r>
                  <a:rPr lang="en-US">
                    <a:noFill/>
                  </a:rPr>
                  <a:t> </a:t>
                </a:r>
              </a:p>
            </p:txBody>
          </p:sp>
        </mc:Fallback>
      </mc:AlternateContent>
      <p:pic>
        <p:nvPicPr>
          <p:cNvPr id="14" name="Picture 1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167604" y="3383732"/>
            <a:ext cx="6979920" cy="266700"/>
          </a:xfrm>
          <a:prstGeom prst="rect">
            <a:avLst/>
          </a:prstGeom>
        </p:spPr>
      </p:pic>
      <p:pic>
        <p:nvPicPr>
          <p:cNvPr id="15" name="Picture 14"/>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19126" y="4525213"/>
            <a:ext cx="8208645" cy="579120"/>
          </a:xfrm>
          <a:prstGeom prst="rect">
            <a:avLst/>
          </a:prstGeom>
        </p:spPr>
      </p:pic>
      <p:pic>
        <p:nvPicPr>
          <p:cNvPr id="17" name="Picture 16"/>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569953" y="5484366"/>
            <a:ext cx="5545455" cy="579120"/>
          </a:xfrm>
          <a:prstGeom prst="rect">
            <a:avLst/>
          </a:prstGeom>
        </p:spPr>
      </p:pic>
    </p:spTree>
    <p:extLst>
      <p:ext uri="{BB962C8B-B14F-4D97-AF65-F5344CB8AC3E}">
        <p14:creationId xmlns:p14="http://schemas.microsoft.com/office/powerpoint/2010/main" val="353935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a:t>
            </a: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763688" y="764704"/>
            <a:ext cx="5545455" cy="57912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707904" y="2060848"/>
            <a:ext cx="1228725" cy="1824990"/>
          </a:xfrm>
          <a:prstGeom prst="rect">
            <a:avLst/>
          </a:prstGeom>
        </p:spPr>
      </p:pic>
      <p:sp>
        <p:nvSpPr>
          <p:cNvPr id="7" name="Rectangle 6"/>
          <p:cNvSpPr/>
          <p:nvPr/>
        </p:nvSpPr>
        <p:spPr>
          <a:xfrm>
            <a:off x="3419872" y="1916832"/>
            <a:ext cx="1656184" cy="2232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TextBox 7"/>
              <p:cNvSpPr txBox="1"/>
              <p:nvPr/>
            </p:nvSpPr>
            <p:spPr>
              <a:xfrm>
                <a:off x="179512" y="1340768"/>
                <a:ext cx="85072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Gravitačné pole teda pôsobí na časticu v mieste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silou</a:t>
                </a:r>
              </a:p>
            </p:txBody>
          </p:sp>
        </mc:Choice>
        <mc:Fallback xmlns="">
          <p:sp>
            <p:nvSpPr>
              <p:cNvPr id="8" name="TextBox 7"/>
              <p:cNvSpPr txBox="1">
                <a:spLocks noRot="1" noChangeAspect="1" noMove="1" noResize="1" noEditPoints="1" noAdjustHandles="1" noChangeArrowheads="1" noChangeShapeType="1" noTextEdit="1"/>
              </p:cNvSpPr>
              <p:nvPr/>
            </p:nvSpPr>
            <p:spPr>
              <a:xfrm>
                <a:off x="179512" y="1340768"/>
                <a:ext cx="8507288" cy="400110"/>
              </a:xfrm>
              <a:prstGeom prst="rect">
                <a:avLst/>
              </a:prstGeom>
              <a:blipFill rotWithShape="0">
                <a:blip r:embed="rId9"/>
                <a:stretch>
                  <a:fillRect l="-716"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4293096"/>
                <a:ext cx="896448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kde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potenciálna energia častice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Všimnime si, že potenciálna energia je skalár a troma parciálnymi deriváciami z tohto skalára vyrobíme vektor (gravitačnú silu). Aby sa zvýraznila túto skutočnosť, matematici zaviedli osobitný symbol vektorovej povahy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Tri symboly parciálnej derivácie sme zapísali, ako keby to boli zložky nejakého vektora.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0" y="4293096"/>
                <a:ext cx="8964488" cy="2554545"/>
              </a:xfrm>
              <a:prstGeom prst="rect">
                <a:avLst/>
              </a:prstGeom>
              <a:blipFill rotWithShape="0">
                <a:blip r:embed="rId10"/>
                <a:stretch>
                  <a:fillRect l="-680" t="-1193" b="-3341"/>
                </a:stretch>
              </a:blipFill>
            </p:spPr>
            <p:txBody>
              <a:bodyPr/>
              <a:lstStyle/>
              <a:p>
                <a:r>
                  <a:rPr lang="en-US">
                    <a:noFill/>
                  </a:rPr>
                  <a:t> </a:t>
                </a:r>
              </a:p>
            </p:txBody>
          </p:sp>
        </mc:Fallback>
      </mc:AlternateContent>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491880" y="5445224"/>
            <a:ext cx="2116455" cy="609600"/>
          </a:xfrm>
          <a:prstGeom prst="rect">
            <a:avLst/>
          </a:prstGeom>
        </p:spPr>
      </p:pic>
    </p:spTree>
    <p:extLst>
      <p:ext uri="{BB962C8B-B14F-4D97-AF65-F5344CB8AC3E}">
        <p14:creationId xmlns:p14="http://schemas.microsoft.com/office/powerpoint/2010/main" val="582863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Operátor nabla</a:t>
            </a:r>
          </a:p>
        </p:txBody>
      </p:sp>
      <p:pic>
        <p:nvPicPr>
          <p:cNvPr id="13" name="Picture 1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635896" y="908720"/>
            <a:ext cx="1904810" cy="54864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23528" y="1484784"/>
                <a:ext cx="8496944" cy="33430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abstraktný symbol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(čítaj „nabla“) reprezentuje matematický objekt typu „operátor“.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Operátorom v matematike nazývame nejaký predpis (operáciu), ktorý z jedného matematického objektu vyrobí nejaký iný matematický objekt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všeobecnosti aj iného typu ako bol pôvodný objekt. Zvykneme hovoriť, že operátor „pôsobí“ na objekt a vyrobí z neho iný objekt.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Príkladom je operátor derivácie </a:t>
                </a:r>
                <a14:m>
                  <m:oMath xmlns:m="http://schemas.openxmlformats.org/officeDocument/2006/math">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𝑑𝑥</m:t>
                        </m:r>
                      </m:den>
                    </m:f>
                    <m:r>
                      <a:rPr kumimoji="0" lang="sk-SK"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ktorý vyrobí z nejakej funkcie jej deriváciu.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Operátor nabla vyrobí zo skalárnej funkcie polohy vektorovú funkciu polohy. Vyrobí teda tri funkcie polohy, ktoré tvoria tri priemety výslednej vektorovej funkcie, v našom prípade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3528" y="1484784"/>
                <a:ext cx="8496944" cy="3343031"/>
              </a:xfrm>
              <a:prstGeom prst="rect">
                <a:avLst/>
              </a:prstGeom>
              <a:blipFill rotWithShape="0">
                <a:blip r:embed="rId9"/>
                <a:stretch>
                  <a:fillRect l="-717" b="-2372"/>
                </a:stretch>
              </a:blipFill>
            </p:spPr>
            <p:txBody>
              <a:bodyPr/>
              <a:lstStyle/>
              <a:p>
                <a:r>
                  <a:rPr lang="en-US">
                    <a:noFill/>
                  </a:rPr>
                  <a:t> </a:t>
                </a:r>
              </a:p>
            </p:txBody>
          </p:sp>
        </mc:Fallback>
      </mc:AlternateContent>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259632" y="4797152"/>
            <a:ext cx="6261354" cy="548640"/>
          </a:xfrm>
          <a:prstGeom prst="rect">
            <a:avLst/>
          </a:prstGeom>
        </p:spPr>
      </p:pic>
      <p:sp>
        <p:nvSpPr>
          <p:cNvPr id="10" name="TextBox 9"/>
          <p:cNvSpPr txBox="1"/>
          <p:nvPr/>
        </p:nvSpPr>
        <p:spPr>
          <a:xfrm>
            <a:off x="323528" y="5517232"/>
            <a:ext cx="80648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Často sa používa ešte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vektorovejší</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zápis tvaru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dostaneme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580112" y="5517232"/>
            <a:ext cx="2287143" cy="521208"/>
          </a:xfrm>
          <a:prstGeom prst="rect">
            <a:avLst/>
          </a:prstGeom>
        </p:spPr>
      </p:pic>
      <p:pic>
        <p:nvPicPr>
          <p:cNvPr id="6" name="Picture 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403649" y="6165305"/>
            <a:ext cx="6290501" cy="529781"/>
          </a:xfrm>
          <a:prstGeom prst="rect">
            <a:avLst/>
          </a:prstGeom>
        </p:spPr>
      </p:pic>
    </p:spTree>
    <p:extLst>
      <p:ext uri="{BB962C8B-B14F-4D97-AF65-F5344CB8AC3E}">
        <p14:creationId xmlns:p14="http://schemas.microsoft.com/office/powerpoint/2010/main" val="2858000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052736"/>
            <a:ext cx="864096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Operácia pôsobenia nabla na skalárnu funkciu typu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 volá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gradient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Uvedený vzorec potom čítame takto: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Gravitačná sila pôsobiaca na časticu sa vypočíta ako  záporný gradient potenciálnej energie tej častice v gravitačnom poli.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Formuláciu „záporný gradient“ si treba zapamätať, patrí to do štandardnej výzbroje fyzika.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Gradient</a:t>
            </a:r>
          </a:p>
        </p:txBody>
      </p:sp>
      <p:pic>
        <p:nvPicPr>
          <p:cNvPr id="7" name="Picture 6"/>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043609" y="1628801"/>
            <a:ext cx="6290501" cy="529781"/>
          </a:xfrm>
          <a:prstGeom prst="rect">
            <a:avLst/>
          </a:prstGeom>
        </p:spPr>
      </p:pic>
    </p:spTree>
    <p:extLst>
      <p:ext uri="{BB962C8B-B14F-4D97-AF65-F5344CB8AC3E}">
        <p14:creationId xmlns:p14="http://schemas.microsoft.com/office/powerpoint/2010/main" val="217230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 „aditívna neurčitosť“</a:t>
            </a:r>
          </a:p>
        </p:txBody>
      </p:sp>
      <p:sp>
        <p:nvSpPr>
          <p:cNvPr id="4" name="TextBox 3"/>
          <p:cNvSpPr txBox="1"/>
          <p:nvPr/>
        </p:nvSpPr>
        <p:spPr>
          <a:xfrm>
            <a:off x="179512" y="620688"/>
            <a:ext cx="84249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Uviedli sme si dva vzorce, kvôli ktorým je potenciálna energia zaujímavá veličina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259632" y="1124744"/>
            <a:ext cx="5748528" cy="470916"/>
          </a:xfrm>
          <a:prstGeom prst="rect">
            <a:avLst/>
          </a:prstGeom>
        </p:spPr>
      </p:pic>
      <p:pic>
        <p:nvPicPr>
          <p:cNvPr id="13" name="Picture 1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843808" y="1628800"/>
            <a:ext cx="2564892" cy="53492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7504" y="2204864"/>
                <a:ext cx="878497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Obidva tieto vzorce ostanú v platnosti ak zmeníme potenciálnu energiu o aditívnu konštantu, teda                                     . My sme sa efektívne rozhodli pre istú hodnotu neurčitej aditívnej konštanty definíciou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čo vlastne znamená, že sme volili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Gravitačná sila je príťažlivá. Ak trpaslík chce premiestniť časticu „z konečna do nekonečna“, musí prekonávať gravitačnú silu a teda konať kladnú prácu. V nekonečne však skončí na nulovej hodnote potenciálnej energie, preto musel začať na hodnote zápornej. </a:t>
                </a:r>
                <a:r>
                  <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rPr>
                  <a:t>Potenciálna energia častice v konečnej vzdialenosti je teda záporná</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To niekedy spôsobuje psychologické problémy. Nie je v tom žiadna mystika. Poznáme vzorec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𝑚𝑔h</m:t>
                    </m:r>
                  </m:oMath>
                </a14:m>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Výška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oMath>
                </a14:m>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sa obvykle počíta „od povrchu Zeme“. Potom ale potenciálna energia na dne studne je záporná. To je v poriadku. Ak teleso padá z výšky, počas pádu platí:                                                   		         . Na povrchu je potenciálna energia nulová. Ak teleso pokračuje v páde do studne, ďalej sa zrýchľuje, jeho kinetická energia rastie. Potenciálna energia preto musí klesať z nuly do záporných hodnôt. Vzorec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𝑚𝑔h</m:t>
                    </m:r>
                  </m:oMath>
                </a14:m>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pri meraní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oMath>
                </a14:m>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od povrchu Zeme znamená, že energia na povrchu je nulová. Často definujeme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oMath>
                </a14:m>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tak, že je to „od podlahy v laboratóriu na poschodí“. Pri takej voľbe už energia na povrchu Zeme bude záporná.</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504" y="2204864"/>
                <a:ext cx="8784976" cy="4524315"/>
              </a:xfrm>
              <a:prstGeom prst="rect">
                <a:avLst/>
              </a:prstGeom>
              <a:blipFill rotWithShape="0">
                <a:blip r:embed="rId11"/>
                <a:stretch>
                  <a:fillRect l="-625" t="-809" r="-972" b="-1213"/>
                </a:stretch>
              </a:blipFill>
            </p:spPr>
            <p:txBody>
              <a:bodyPr/>
              <a:lstStyle/>
              <a:p>
                <a:r>
                  <a:rPr lang="en-US">
                    <a:noFill/>
                  </a:rPr>
                  <a:t> </a:t>
                </a:r>
              </a:p>
            </p:txBody>
          </p:sp>
        </mc:Fallback>
      </mc:AlternateContent>
      <p:pic>
        <p:nvPicPr>
          <p:cNvPr id="8" name="Picture 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755576" y="2564904"/>
            <a:ext cx="1791653" cy="229743"/>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699792" y="2780928"/>
            <a:ext cx="3300413" cy="519494"/>
          </a:xfrm>
          <a:prstGeom prst="rect">
            <a:avLst/>
          </a:prstGeom>
        </p:spPr>
      </p:pic>
      <p:pic>
        <p:nvPicPr>
          <p:cNvPr id="14" name="Picture 1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79512" y="5274314"/>
            <a:ext cx="2282000" cy="257175"/>
          </a:xfrm>
          <a:prstGeom prst="rect">
            <a:avLst/>
          </a:prstGeom>
        </p:spPr>
      </p:pic>
    </p:spTree>
    <p:extLst>
      <p:ext uri="{BB962C8B-B14F-4D97-AF65-F5344CB8AC3E}">
        <p14:creationId xmlns:p14="http://schemas.microsoft.com/office/powerpoint/2010/main" val="3422470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Gravitačný potenciál</a:t>
            </a:r>
          </a:p>
        </p:txBody>
      </p:sp>
      <mc:AlternateContent xmlns:mc="http://schemas.openxmlformats.org/markup-compatibility/2006" xmlns:a14="http://schemas.microsoft.com/office/drawing/2010/main">
        <mc:Choice Requires="a14">
          <p:sp>
            <p:nvSpPr>
              <p:cNvPr id="4" name="TextBox 3"/>
              <p:cNvSpPr txBox="1"/>
              <p:nvPr/>
            </p:nvSpPr>
            <p:spPr>
              <a:xfrm>
                <a:off x="251520" y="692696"/>
                <a:ext cx="856895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Potenciálna energia (testovacej) častice v gravitačnom poli je úmerná jej hmotnosti, teda necharakterizuje len gravitačné pole samotné ale aj časticu, ktorou ho testujeme. Preto zavádzame nový pojem gravitačný potenciál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𝜑</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poľa v bode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vzťahom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Fyzikálne je to práca, ktorú musíme vykonať, aby sme premiestnili testovaciu časticu jednotkovej hmotnosti z bodu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 nekonečna.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sa potom dá vypočítať podľa vzťahu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692696"/>
                <a:ext cx="8568952" cy="2677656"/>
              </a:xfrm>
              <a:prstGeom prst="rect">
                <a:avLst/>
              </a:prstGeom>
              <a:blipFill rotWithShape="0">
                <a:blip r:embed="rId8"/>
                <a:stretch>
                  <a:fillRect l="-711" t="-1367" b="-3189"/>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491880" y="1844824"/>
            <a:ext cx="1428179" cy="464630"/>
          </a:xfrm>
          <a:prstGeom prst="rect">
            <a:avLst/>
          </a:prstGeom>
        </p:spPr>
      </p:pic>
      <p:pic>
        <p:nvPicPr>
          <p:cNvPr id="19" name="Picture 1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563888" y="3501008"/>
            <a:ext cx="1484757" cy="276035"/>
          </a:xfrm>
          <a:prstGeom prst="rect">
            <a:avLst/>
          </a:prstGeom>
        </p:spPr>
      </p:pic>
      <p:sp>
        <p:nvSpPr>
          <p:cNvPr id="20" name="TextBox 19"/>
          <p:cNvSpPr txBox="1"/>
          <p:nvPr/>
        </p:nvSpPr>
        <p:spPr>
          <a:xfrm>
            <a:off x="323528" y="3861048"/>
            <a:ext cx="85689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Naša doterajšia diskusia o potenciálnej energii sa týkala gravitačného poľa budeného jednou bodovou časticou. Všeobecne môžeme uvažovať gravitačné pole budené viacerými bodovými časticami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alebo spojitým rozložením gravitujúcej hmotnosti</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843808" y="4941168"/>
            <a:ext cx="3000375" cy="588074"/>
          </a:xfrm>
          <a:prstGeom prst="rect">
            <a:avLst/>
          </a:prstGeom>
        </p:spPr>
      </p:pic>
      <p:pic>
        <p:nvPicPr>
          <p:cNvPr id="24" name="Picture 23"/>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99792" y="5949280"/>
            <a:ext cx="3384423" cy="540068"/>
          </a:xfrm>
          <a:prstGeom prst="rect">
            <a:avLst/>
          </a:prstGeom>
        </p:spPr>
      </p:pic>
    </p:spTree>
    <p:extLst>
      <p:ext uri="{BB962C8B-B14F-4D97-AF65-F5344CB8AC3E}">
        <p14:creationId xmlns:p14="http://schemas.microsoft.com/office/powerpoint/2010/main" val="582013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Gravitačný potenciál</a:t>
            </a:r>
          </a:p>
        </p:txBody>
      </p:sp>
      <p:sp>
        <p:nvSpPr>
          <p:cNvPr id="5" name="TextBox 4"/>
          <p:cNvSpPr txBox="1"/>
          <p:nvPr/>
        </p:nvSpPr>
        <p:spPr>
          <a:xfrm>
            <a:off x="251520" y="908720"/>
            <a:ext cx="856895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Všetky vzťahy pre potenciál, ktoré sme diskutovali boli lineárne, preto zovšeobecnenie na prípad viacerých zdrojov gravitačného poľa je triviálne. Gravitačný potenciál poľa budeného viacerými bodovými zdrojmi je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pre  spojité rozloženie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explicitným derivovaním sa možno presvedčiť o tom, že  intenzita poľa sa dá vypočítať ako záporný gradient potenciálu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teda že platí</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59832" y="2060848"/>
            <a:ext cx="2172272" cy="582930"/>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987824" y="2852936"/>
            <a:ext cx="2532317" cy="540068"/>
          </a:xfrm>
          <a:prstGeom prst="rect">
            <a:avLst/>
          </a:prstGeom>
        </p:spPr>
      </p:pic>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131840" y="4077072"/>
            <a:ext cx="1484757" cy="276035"/>
          </a:xfrm>
          <a:prstGeom prst="rect">
            <a:avLst/>
          </a:prstGeom>
        </p:spPr>
      </p:pic>
      <p:pic>
        <p:nvPicPr>
          <p:cNvPr id="25" name="Picture 2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547664" y="4725144"/>
            <a:ext cx="5477828" cy="540068"/>
          </a:xfrm>
          <a:prstGeom prst="rect">
            <a:avLst/>
          </a:prstGeom>
        </p:spPr>
      </p:pic>
      <p:sp>
        <p:nvSpPr>
          <p:cNvPr id="26" name="TextBox 25"/>
          <p:cNvSpPr txBox="1"/>
          <p:nvPr/>
        </p:nvSpPr>
        <p:spPr>
          <a:xfrm>
            <a:off x="179512" y="5517232"/>
            <a:ext cx="86409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ak chceme pre dané rozloženie gravitujúcej hmoty priamu vypočítať intenzitu gravitačného poľa, musíme pracovať s vektormi a teda „dávať pozor na kosínusy“. Spravidla je jednoduchšie vypočítať najprv skalárnu veličinu potenciál a potom vypočítať intenzitu ako záporný </a:t>
            </a: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gradient potenciálu.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80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67544" y="548680"/>
            <a:ext cx="821925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 teleso v gravitačnom poli pôsobí gravitačná sila. Ak také teleso chcem premiestniť z jedného bodu do druhého, musím pôsobiť silou rovnako veľkou opačne orientovanou (pozor, tu nejde o žiadnu „akciu a reakciu!“). Vtedy sa teleso bude pohybovať bez zrýchlenia. V celej diskusii budem predpokladať, že premiestňovanie sa deje veľmi pomaly, preto pri premiestňovaní po zakrivenej dráhe nemusím uvažovať o sile potrebnej na zabezpečenie zakrivenia dráhy. Potrebné dostredivé zrýchlenie je úmerné kvadrátu rýchlosti a teda pre pomalé rýchlosti je potrebná sila zanedbateľná.</a:t>
            </a:r>
          </a:p>
        </p:txBody>
      </p:sp>
    </p:spTree>
    <p:extLst>
      <p:ext uri="{BB962C8B-B14F-4D97-AF65-F5344CB8AC3E}">
        <p14:creationId xmlns:p14="http://schemas.microsoft.com/office/powerpoint/2010/main" val="90541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79712" y="260648"/>
            <a:ext cx="51845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Práca – úvodné poznámky</a:t>
            </a:r>
          </a:p>
        </p:txBody>
      </p:sp>
      <p:sp>
        <p:nvSpPr>
          <p:cNvPr id="4" name="TextBox 3"/>
          <p:cNvSpPr txBox="1"/>
          <p:nvPr/>
        </p:nvSpPr>
        <p:spPr>
          <a:xfrm>
            <a:off x="323528" y="906601"/>
            <a:ext cx="836327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So vzorcom „sila krát dráha“ nevystačíme, ak sa zaujímame o silové pôsobenie nekonštantnou silou na zakrivenej dráhe a navyše v prípade, že „sila nemá smer dráhy“.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Pojem trajektória (dráha) je pojem z geometrie a označuje krivku v priestore. Spravidla sa síce zaujímame o trajektóriu, ktorú opíše nejaké teleso počas pohybu (v čase) ale pre pojem samotnej dráhy je časový priebeh jej prejdenia irelevantný. Keď poľovník sleduje stopy medveďa, sleduje dráhu medveďa. V priestore ostal záznam o pohybe medveďa, teda jeho stopy, ale neostal tam záznam o tom, či sa pohyboval rýchlo alebo pomaly. Trajektóriu častice si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môžme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predstaviť ako množinu „otlačkov“ častice, ktoré po jej pohybe „ostali v priestore“. Ba dokonca ak vieme predpovedať budúcnosť riešením pohybových rovníc,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môžme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poznať trajektóriu ešte skôr, ako ju tá častica naozaj prejde.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Trajektória ako krivka v priestore sa dá matematicky popísať nejakým vzorcom. To si ako prvý uvedomil zrejme Descartes, ktorý vyhútal systém na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algebraizáciu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geometrie zavedením súradnicového systému a používaním vzorcov pre geometrické objekty.</a:t>
            </a:r>
          </a:p>
        </p:txBody>
      </p:sp>
    </p:spTree>
    <p:extLst>
      <p:ext uri="{BB962C8B-B14F-4D97-AF65-F5344CB8AC3E}">
        <p14:creationId xmlns:p14="http://schemas.microsoft.com/office/powerpoint/2010/main" val="261359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15616" y="476672"/>
            <a:ext cx="64087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Príklad: kružnica ako trajektória</a:t>
            </a:r>
          </a:p>
        </p:txBody>
      </p:sp>
      <mc:AlternateContent xmlns:mc="http://schemas.openxmlformats.org/markup-compatibility/2006" xmlns:a14="http://schemas.microsoft.com/office/drawing/2010/main">
        <mc:Choice Requires="a14">
          <p:sp>
            <p:nvSpPr>
              <p:cNvPr id="4" name="TextBox 3"/>
              <p:cNvSpPr txBox="1"/>
              <p:nvPr/>
            </p:nvSpPr>
            <p:spPr>
              <a:xfrm>
                <a:off x="323528" y="1052736"/>
                <a:ext cx="8712968"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Predstavme si teleso, ktoré vykonalo nejaký rovinný pohyb a jeho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trakjektória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(„stopa v rovine“) bola kružnica.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Jeden spôsob ako napísať „v</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z</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orec</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kružnice“ je tento: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Kružnica v je množina bodov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 rovine, pre ktoré platí</a:t>
                </a:r>
                <a14:m>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sup>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Vzorec vyjadruje kružnicu, ale vlastne implicitne, body nie sú explicitne „vymenované“, body tej trajektórie musíme vylúštiť riešením tej rovnice. Vo fyzike máme spravidla radšej, keď body trajektórie sú explicitne vymenované v nejakom poradí, často tak, že zapíšeme body v poradí, ako ich častica v čase prechádzala. Napríklad pre kružnicu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Časový priebeh pohybu po trajektórii pre pojem trajektórie nie je dôležitý, preto často volíme iný parameter pre parametrický zápis krivky, napríklad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často je užitočné voliť ako parameter dĺžku dráhy (krivky) postupne narastajúcu od počiatočného bodu, napríklad</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1052736"/>
                <a:ext cx="8712968" cy="5324535"/>
              </a:xfrm>
              <a:prstGeom prst="rect">
                <a:avLst/>
              </a:prstGeom>
              <a:blipFill rotWithShape="0">
                <a:blip r:embed="rId7"/>
                <a:stretch>
                  <a:fillRect l="-700" t="-687" r="-700"/>
                </a:stretch>
              </a:blipFill>
            </p:spPr>
            <p:txBody>
              <a:bodyPr/>
              <a:lstStyle/>
              <a:p>
                <a:r>
                  <a:rPr lang="sk-SK">
                    <a:noFill/>
                  </a:rPr>
                  <a:t> </a:t>
                </a:r>
              </a:p>
            </p:txBody>
          </p:sp>
        </mc:Fallback>
      </mc:AlternateContent>
      <p:pic>
        <p:nvPicPr>
          <p:cNvPr id="8" name="Picture 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947420" y="4209599"/>
            <a:ext cx="3072765" cy="255270"/>
          </a:xfrm>
          <a:prstGeom prst="rect">
            <a:avLst/>
          </a:prstGeom>
        </p:spPr>
      </p:pic>
      <p:pic>
        <p:nvPicPr>
          <p:cNvPr id="9" name="Picture 8"/>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607373" y="5231541"/>
            <a:ext cx="4471035" cy="255270"/>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131123" y="6356350"/>
            <a:ext cx="4947285" cy="255270"/>
          </a:xfrm>
          <a:prstGeom prst="rect">
            <a:avLst/>
          </a:prstGeom>
        </p:spPr>
      </p:pic>
    </p:spTree>
    <p:extLst>
      <p:ext uri="{BB962C8B-B14F-4D97-AF65-F5344CB8AC3E}">
        <p14:creationId xmlns:p14="http://schemas.microsoft.com/office/powerpoint/2010/main" val="117215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5608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Parametrické vyjadrenie dráhy, rozsekanie na malé úseky</a:t>
            </a:r>
          </a:p>
        </p:txBody>
      </p:sp>
      <p:sp>
        <p:nvSpPr>
          <p:cNvPr id="4" name="TextBox 3"/>
          <p:cNvSpPr txBox="1"/>
          <p:nvPr/>
        </p:nvSpPr>
        <p:spPr>
          <a:xfrm>
            <a:off x="323528" y="1098124"/>
            <a:ext cx="85689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fyzike často používame vyjadrenie krivky parametrickým zápisom pomocou polohového vektora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Parametrické vyjadrenie je vlastne postupným vymenovaním bodov krivky „ako nasledujú spojite jeden po druhom“. To umožňuje jednoducho zapísať malý úsek (element) trajektórie</a:t>
            </a:r>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347864" y="1760632"/>
            <a:ext cx="1975485" cy="255270"/>
          </a:xfrm>
          <a:prstGeom prst="rect">
            <a:avLst/>
          </a:prstGeom>
        </p:spPr>
      </p:pic>
      <p:sp>
        <p:nvSpPr>
          <p:cNvPr id="6" name="Freeform 5"/>
          <p:cNvSpPr/>
          <p:nvPr/>
        </p:nvSpPr>
        <p:spPr>
          <a:xfrm>
            <a:off x="525780" y="3749040"/>
            <a:ext cx="2834640" cy="788670"/>
          </a:xfrm>
          <a:custGeom>
            <a:avLst/>
            <a:gdLst>
              <a:gd name="connsiteX0" fmla="*/ 0 w 2834640"/>
              <a:gd name="connsiteY0" fmla="*/ 788670 h 788670"/>
              <a:gd name="connsiteX1" fmla="*/ 297180 w 2834640"/>
              <a:gd name="connsiteY1" fmla="*/ 434340 h 788670"/>
              <a:gd name="connsiteX2" fmla="*/ 811530 w 2834640"/>
              <a:gd name="connsiteY2" fmla="*/ 182880 h 788670"/>
              <a:gd name="connsiteX3" fmla="*/ 1337310 w 2834640"/>
              <a:gd name="connsiteY3" fmla="*/ 114300 h 788670"/>
              <a:gd name="connsiteX4" fmla="*/ 1714500 w 2834640"/>
              <a:gd name="connsiteY4" fmla="*/ 251460 h 788670"/>
              <a:gd name="connsiteX5" fmla="*/ 2057400 w 2834640"/>
              <a:gd name="connsiteY5" fmla="*/ 365760 h 788670"/>
              <a:gd name="connsiteX6" fmla="*/ 2457450 w 2834640"/>
              <a:gd name="connsiteY6" fmla="*/ 274320 h 788670"/>
              <a:gd name="connsiteX7" fmla="*/ 2834640 w 2834640"/>
              <a:gd name="connsiteY7" fmla="*/ 0 h 7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4640" h="788670">
                <a:moveTo>
                  <a:pt x="0" y="788670"/>
                </a:moveTo>
                <a:cubicBezTo>
                  <a:pt x="80962" y="661987"/>
                  <a:pt x="161925" y="535305"/>
                  <a:pt x="297180" y="434340"/>
                </a:cubicBezTo>
                <a:cubicBezTo>
                  <a:pt x="432435" y="333375"/>
                  <a:pt x="638175" y="236220"/>
                  <a:pt x="811530" y="182880"/>
                </a:cubicBezTo>
                <a:cubicBezTo>
                  <a:pt x="984885" y="129540"/>
                  <a:pt x="1186815" y="102870"/>
                  <a:pt x="1337310" y="114300"/>
                </a:cubicBezTo>
                <a:cubicBezTo>
                  <a:pt x="1487805" y="125730"/>
                  <a:pt x="1594485" y="209550"/>
                  <a:pt x="1714500" y="251460"/>
                </a:cubicBezTo>
                <a:cubicBezTo>
                  <a:pt x="1834515" y="293370"/>
                  <a:pt x="1933575" y="361950"/>
                  <a:pt x="2057400" y="365760"/>
                </a:cubicBezTo>
                <a:cubicBezTo>
                  <a:pt x="2181225" y="369570"/>
                  <a:pt x="2327910" y="335280"/>
                  <a:pt x="2457450" y="274320"/>
                </a:cubicBezTo>
                <a:cubicBezTo>
                  <a:pt x="2586990" y="213360"/>
                  <a:pt x="2710815" y="106680"/>
                  <a:pt x="2834640"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endCxn id="6" idx="2"/>
          </p:cNvCxnSpPr>
          <p:nvPr/>
        </p:nvCxnSpPr>
        <p:spPr>
          <a:xfrm flipV="1">
            <a:off x="1043608" y="3931920"/>
            <a:ext cx="293702" cy="18013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3"/>
          </p:cNvCxnSpPr>
          <p:nvPr/>
        </p:nvCxnSpPr>
        <p:spPr>
          <a:xfrm flipV="1">
            <a:off x="1043608" y="3863340"/>
            <a:ext cx="819482" cy="186991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a:endCxn id="6" idx="3"/>
          </p:cNvCxnSpPr>
          <p:nvPr/>
        </p:nvCxnSpPr>
        <p:spPr>
          <a:xfrm flipV="1">
            <a:off x="1337310" y="3863340"/>
            <a:ext cx="525780" cy="685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747001" y="4513342"/>
            <a:ext cx="411480" cy="255270"/>
          </a:xfrm>
          <a:prstGeom prst="rect">
            <a:avLst/>
          </a:prstGeom>
        </p:spPr>
      </p:pic>
      <p:pic>
        <p:nvPicPr>
          <p:cNvPr id="15" name="Picture 1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533359" y="4752578"/>
            <a:ext cx="975360" cy="255270"/>
          </a:xfrm>
          <a:prstGeom prst="rect">
            <a:avLst/>
          </a:prstGeom>
        </p:spPr>
      </p:pic>
      <p:pic>
        <p:nvPicPr>
          <p:cNvPr id="17" name="Picture 1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451610" y="3520837"/>
            <a:ext cx="272415" cy="182880"/>
          </a:xfrm>
          <a:prstGeom prst="rect">
            <a:avLst/>
          </a:prstGeom>
        </p:spPr>
      </p:pic>
      <p:pic>
        <p:nvPicPr>
          <p:cNvPr id="18" name="Picture 17"/>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335606" y="3128647"/>
            <a:ext cx="2310765" cy="255270"/>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3923928" y="3749040"/>
                <a:ext cx="504056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Malý (infinitezimálny) vektor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chápeme ako „kúsok trajektórie“. Celú trajektóriu tak môžeme rozsekať na veľa infinitezimálnych kúskov, nasledujúcich jeden po druhom. Slovo infinitezimálny netreba vo fyzike chápať doslova. Neznamená to „nekonečne malý“ ale iba </a:t>
                </a: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„tak malý, že ho už pre ďalšie úvahy netreba ďalej zmenšovať“</a:t>
                </a:r>
              </a:p>
            </p:txBody>
          </p:sp>
        </mc:Choice>
        <mc:Fallback xmlns="">
          <p:sp>
            <p:nvSpPr>
              <p:cNvPr id="19" name="TextBox 18"/>
              <p:cNvSpPr txBox="1">
                <a:spLocks noRot="1" noChangeAspect="1" noMove="1" noResize="1" noEditPoints="1" noAdjustHandles="1" noChangeArrowheads="1" noChangeShapeType="1" noTextEdit="1"/>
              </p:cNvSpPr>
              <p:nvPr/>
            </p:nvSpPr>
            <p:spPr>
              <a:xfrm>
                <a:off x="3923928" y="3749040"/>
                <a:ext cx="5040560" cy="2554545"/>
              </a:xfrm>
              <a:prstGeom prst="rect">
                <a:avLst/>
              </a:prstGeom>
              <a:blipFill rotWithShape="0">
                <a:blip r:embed="rId14"/>
                <a:stretch>
                  <a:fillRect l="-1330" t="-2864" b="-3341"/>
                </a:stretch>
              </a:blipFill>
            </p:spPr>
            <p:txBody>
              <a:bodyPr/>
              <a:lstStyle/>
              <a:p>
                <a:r>
                  <a:rPr lang="sk-SK">
                    <a:noFill/>
                  </a:rPr>
                  <a:t> </a:t>
                </a:r>
              </a:p>
            </p:txBody>
          </p:sp>
        </mc:Fallback>
      </mc:AlternateContent>
    </p:spTree>
    <p:extLst>
      <p:ext uri="{BB962C8B-B14F-4D97-AF65-F5344CB8AC3E}">
        <p14:creationId xmlns:p14="http://schemas.microsoft.com/office/powerpoint/2010/main" val="20524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80544" y="57078"/>
            <a:ext cx="71287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Práca nekonštantnej sily po krivej trajektórii</a:t>
            </a:r>
          </a:p>
        </p:txBody>
      </p:sp>
      <p:sp>
        <p:nvSpPr>
          <p:cNvPr id="4" name="Freeform 3"/>
          <p:cNvSpPr/>
          <p:nvPr/>
        </p:nvSpPr>
        <p:spPr>
          <a:xfrm>
            <a:off x="251520" y="1340768"/>
            <a:ext cx="2834640" cy="788670"/>
          </a:xfrm>
          <a:custGeom>
            <a:avLst/>
            <a:gdLst>
              <a:gd name="connsiteX0" fmla="*/ 0 w 2834640"/>
              <a:gd name="connsiteY0" fmla="*/ 788670 h 788670"/>
              <a:gd name="connsiteX1" fmla="*/ 297180 w 2834640"/>
              <a:gd name="connsiteY1" fmla="*/ 434340 h 788670"/>
              <a:gd name="connsiteX2" fmla="*/ 811530 w 2834640"/>
              <a:gd name="connsiteY2" fmla="*/ 182880 h 788670"/>
              <a:gd name="connsiteX3" fmla="*/ 1337310 w 2834640"/>
              <a:gd name="connsiteY3" fmla="*/ 114300 h 788670"/>
              <a:gd name="connsiteX4" fmla="*/ 1714500 w 2834640"/>
              <a:gd name="connsiteY4" fmla="*/ 251460 h 788670"/>
              <a:gd name="connsiteX5" fmla="*/ 2057400 w 2834640"/>
              <a:gd name="connsiteY5" fmla="*/ 365760 h 788670"/>
              <a:gd name="connsiteX6" fmla="*/ 2457450 w 2834640"/>
              <a:gd name="connsiteY6" fmla="*/ 274320 h 788670"/>
              <a:gd name="connsiteX7" fmla="*/ 2834640 w 2834640"/>
              <a:gd name="connsiteY7" fmla="*/ 0 h 7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4640" h="788670">
                <a:moveTo>
                  <a:pt x="0" y="788670"/>
                </a:moveTo>
                <a:cubicBezTo>
                  <a:pt x="80962" y="661987"/>
                  <a:pt x="161925" y="535305"/>
                  <a:pt x="297180" y="434340"/>
                </a:cubicBezTo>
                <a:cubicBezTo>
                  <a:pt x="432435" y="333375"/>
                  <a:pt x="638175" y="236220"/>
                  <a:pt x="811530" y="182880"/>
                </a:cubicBezTo>
                <a:cubicBezTo>
                  <a:pt x="984885" y="129540"/>
                  <a:pt x="1186815" y="102870"/>
                  <a:pt x="1337310" y="114300"/>
                </a:cubicBezTo>
                <a:cubicBezTo>
                  <a:pt x="1487805" y="125730"/>
                  <a:pt x="1594485" y="209550"/>
                  <a:pt x="1714500" y="251460"/>
                </a:cubicBezTo>
                <a:cubicBezTo>
                  <a:pt x="1834515" y="293370"/>
                  <a:pt x="1933575" y="361950"/>
                  <a:pt x="2057400" y="365760"/>
                </a:cubicBezTo>
                <a:cubicBezTo>
                  <a:pt x="2181225" y="369570"/>
                  <a:pt x="2327910" y="335280"/>
                  <a:pt x="2457450" y="274320"/>
                </a:cubicBezTo>
                <a:cubicBezTo>
                  <a:pt x="2586990" y="213360"/>
                  <a:pt x="2710815" y="106680"/>
                  <a:pt x="2834640"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Straight Arrow Connector 4"/>
          <p:cNvCxnSpPr>
            <a:endCxn id="4" idx="2"/>
          </p:cNvCxnSpPr>
          <p:nvPr/>
        </p:nvCxnSpPr>
        <p:spPr>
          <a:xfrm flipV="1">
            <a:off x="769348" y="1523648"/>
            <a:ext cx="293702" cy="18013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4" idx="3"/>
          </p:cNvCxnSpPr>
          <p:nvPr/>
        </p:nvCxnSpPr>
        <p:spPr>
          <a:xfrm flipV="1">
            <a:off x="769348" y="1455068"/>
            <a:ext cx="819482" cy="186991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2"/>
            <a:endCxn id="4" idx="3"/>
          </p:cNvCxnSpPr>
          <p:nvPr/>
        </p:nvCxnSpPr>
        <p:spPr>
          <a:xfrm flipV="1">
            <a:off x="1063050" y="1455068"/>
            <a:ext cx="525780" cy="685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rot="16860000">
            <a:off x="478126" y="2105070"/>
            <a:ext cx="411480" cy="255270"/>
          </a:xfrm>
          <a:prstGeom prst="rect">
            <a:avLst/>
          </a:prstGeom>
        </p:spPr>
      </p:pic>
      <p:pic>
        <p:nvPicPr>
          <p:cNvPr id="9" name="Picture 8"/>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rot="17739344">
            <a:off x="1026143" y="1977436"/>
            <a:ext cx="975360" cy="255270"/>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316415" y="1164754"/>
            <a:ext cx="272415" cy="182880"/>
          </a:xfrm>
          <a:prstGeom prst="rect">
            <a:avLst/>
          </a:prstGeom>
        </p:spPr>
      </p:pic>
      <p:cxnSp>
        <p:nvCxnSpPr>
          <p:cNvPr id="12" name="Straight Arrow Connector 11"/>
          <p:cNvCxnSpPr>
            <a:stCxn id="4" idx="2"/>
          </p:cNvCxnSpPr>
          <p:nvPr/>
        </p:nvCxnSpPr>
        <p:spPr>
          <a:xfrm flipV="1">
            <a:off x="1063050" y="729660"/>
            <a:ext cx="412606" cy="79398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755576" y="917903"/>
            <a:ext cx="481965" cy="30670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3202722" y="464528"/>
                <a:ext cx="5833774" cy="228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Uvažujme časticu, ktorá sa pohybovala po trajektórii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𝜉</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pričom v bode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ňu pôsobila sila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d>
                      <m:d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Sila vo všeobecnosti nie je rovnobežná s príslušným úsekom dráhy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sk-SK"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Prijmime (momentálne, dôvod si povieme neskôr) bez dlhého zdôvodňovania, že práca vykonaná silou pôsobiacou na úseku dráhy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je daná skalárnym súčinom</a:t>
                </a:r>
              </a:p>
            </p:txBody>
          </p:sp>
        </mc:Choice>
        <mc:Fallback xmlns="">
          <p:sp>
            <p:nvSpPr>
              <p:cNvPr id="15" name="TextBox 14"/>
              <p:cNvSpPr txBox="1">
                <a:spLocks noRot="1" noChangeAspect="1" noMove="1" noResize="1" noEditPoints="1" noAdjustHandles="1" noChangeArrowheads="1" noChangeShapeType="1" noTextEdit="1"/>
              </p:cNvSpPr>
              <p:nvPr/>
            </p:nvSpPr>
            <p:spPr>
              <a:xfrm>
                <a:off x="3202722" y="464528"/>
                <a:ext cx="5833774" cy="2284151"/>
              </a:xfrm>
              <a:prstGeom prst="rect">
                <a:avLst/>
              </a:prstGeom>
              <a:blipFill rotWithShape="0">
                <a:blip r:embed="rId17"/>
                <a:stretch>
                  <a:fillRect l="-1045" t="-1333" r="-1254" b="-3733"/>
                </a:stretch>
              </a:blipFill>
            </p:spPr>
            <p:txBody>
              <a:bodyPr/>
              <a:lstStyle/>
              <a:p>
                <a:r>
                  <a:rPr lang="sk-SK">
                    <a:noFill/>
                  </a:rPr>
                  <a:t> </a:t>
                </a:r>
              </a:p>
            </p:txBody>
          </p:sp>
        </mc:Fallback>
      </mc:AlternateContent>
      <p:cxnSp>
        <p:nvCxnSpPr>
          <p:cNvPr id="17" name="Straight Arrow Connector 16"/>
          <p:cNvCxnSpPr>
            <a:endCxn id="4" idx="0"/>
          </p:cNvCxnSpPr>
          <p:nvPr/>
        </p:nvCxnSpPr>
        <p:spPr>
          <a:xfrm flipH="1" flipV="1">
            <a:off x="251520" y="2129438"/>
            <a:ext cx="504056" cy="1195546"/>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55576" y="1330936"/>
            <a:ext cx="2330584" cy="197735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21457" y="2826668"/>
            <a:ext cx="192405" cy="219075"/>
          </a:xfrm>
          <a:prstGeom prst="rect">
            <a:avLst/>
          </a:prstGeom>
        </p:spPr>
      </p:pic>
      <p:pic>
        <p:nvPicPr>
          <p:cNvPr id="23" name="Picture 22"/>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145089" y="2236957"/>
            <a:ext cx="198120" cy="219075"/>
          </a:xfrm>
          <a:prstGeom prst="rect">
            <a:avLst/>
          </a:prstGeom>
        </p:spPr>
      </p:pic>
      <p:pic>
        <p:nvPicPr>
          <p:cNvPr id="30" name="Picture 29"/>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4390005" y="2459266"/>
            <a:ext cx="1357884" cy="276035"/>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1824018" y="2741490"/>
                <a:ext cx="75559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Celková práca vykonaná na trajektórii od bodu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až po bod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bude</a:t>
                </a:r>
              </a:p>
            </p:txBody>
          </p:sp>
        </mc:Choice>
        <mc:Fallback xmlns="">
          <p:sp>
            <p:nvSpPr>
              <p:cNvPr id="27" name="TextBox 26"/>
              <p:cNvSpPr txBox="1">
                <a:spLocks noRot="1" noChangeAspect="1" noMove="1" noResize="1" noEditPoints="1" noAdjustHandles="1" noChangeArrowheads="1" noChangeShapeType="1" noTextEdit="1"/>
              </p:cNvSpPr>
              <p:nvPr/>
            </p:nvSpPr>
            <p:spPr>
              <a:xfrm>
                <a:off x="1824018" y="2741490"/>
                <a:ext cx="7555922" cy="400110"/>
              </a:xfrm>
              <a:prstGeom prst="rect">
                <a:avLst/>
              </a:prstGeom>
              <a:blipFill rotWithShape="0">
                <a:blip r:embed="rId21"/>
                <a:stretch>
                  <a:fillRect l="-806" t="-18462" b="-27692"/>
                </a:stretch>
              </a:blipFill>
            </p:spPr>
            <p:txBody>
              <a:bodyPr/>
              <a:lstStyle/>
              <a:p>
                <a:r>
                  <a:rPr lang="sk-SK">
                    <a:noFill/>
                  </a:rPr>
                  <a:t> </a:t>
                </a:r>
              </a:p>
            </p:txBody>
          </p:sp>
        </mc:Fallback>
      </mc:AlternateContent>
      <p:pic>
        <p:nvPicPr>
          <p:cNvPr id="31" name="Picture 30"/>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3202722" y="3108865"/>
            <a:ext cx="2549462" cy="601790"/>
          </a:xfrm>
          <a:prstGeom prst="rect">
            <a:avLst/>
          </a:prstGeom>
        </p:spPr>
      </p:pic>
      <mc:AlternateContent xmlns:mc="http://schemas.openxmlformats.org/markup-compatibility/2006" xmlns:a14="http://schemas.microsoft.com/office/drawing/2010/main">
        <mc:Choice Requires="a14">
          <p:sp>
            <p:nvSpPr>
              <p:cNvPr id="29" name="TextBox 28"/>
              <p:cNvSpPr txBox="1"/>
              <p:nvPr/>
            </p:nvSpPr>
            <p:spPr>
              <a:xfrm>
                <a:off x="20967" y="3692359"/>
                <a:ext cx="9047946" cy="228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Symboly integrálov neoznačujú žiadne „opaky derivácií“, sú to označenia pre súčty veľkého množstva malých čísel. Najlepšie je predstaviť si to ako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numeriku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 počítači. Rozkúskujem dráhu na malé úseky. Na každom úseku vypočítam skalárny súčin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e>
                    </m:acc>
                    <m:d>
                      <m:d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d>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𝑑</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 takto vzniknuté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číselká</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sčítam.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Všimnite si, že sme pre malý element vykonanej práce použili symbol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nie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𝑑𝐴</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Apriórne totiž nevieme, či existuje nejaká funkcia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pre ktorú by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diferenciálom a zaslúžilo by si to označenie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takže by platilo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0967" y="3692359"/>
                <a:ext cx="9047946" cy="2284151"/>
              </a:xfrm>
              <a:prstGeom prst="rect">
                <a:avLst/>
              </a:prstGeom>
              <a:blipFill rotWithShape="0">
                <a:blip r:embed="rId23"/>
                <a:stretch>
                  <a:fillRect l="-673" t="-1604" r="-67" b="-4011"/>
                </a:stretch>
              </a:blipFill>
            </p:spPr>
            <p:txBody>
              <a:bodyPr/>
              <a:lstStyle/>
              <a:p>
                <a:r>
                  <a:rPr lang="sk-SK">
                    <a:noFill/>
                  </a:rPr>
                  <a:t> </a:t>
                </a:r>
              </a:p>
            </p:txBody>
          </p:sp>
        </mc:Fallback>
      </mc:AlternateContent>
      <p:pic>
        <p:nvPicPr>
          <p:cNvPr id="33" name="Picture 32"/>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3400561" y="6019777"/>
            <a:ext cx="2201418" cy="507492"/>
          </a:xfrm>
          <a:prstGeom prst="rect">
            <a:avLst/>
          </a:prstGeom>
        </p:spPr>
      </p:pic>
      <p:sp>
        <p:nvSpPr>
          <p:cNvPr id="34" name="Rectangle 33"/>
          <p:cNvSpPr/>
          <p:nvPr/>
        </p:nvSpPr>
        <p:spPr>
          <a:xfrm>
            <a:off x="4283968" y="2390026"/>
            <a:ext cx="1551348" cy="3892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18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43608" y="188640"/>
            <a:ext cx="70567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Práca „sa koná“</a:t>
            </a:r>
          </a:p>
        </p:txBody>
      </p:sp>
      <p:sp>
        <p:nvSpPr>
          <p:cNvPr id="4" name="TextBox 3"/>
          <p:cNvSpPr txBox="1"/>
          <p:nvPr/>
        </p:nvSpPr>
        <p:spPr>
          <a:xfrm>
            <a:off x="57320" y="614581"/>
            <a:ext cx="864096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Všimnite si, že práca súvisí s nejakým dejom (v našom prípade posúvaním po trajektórii). Práce nie je nikde „uskladnená“ pred tým ako sa koná. A po vykonaní sa nikde „neuloží“. Je síce pravda, že práca akosi súvisí s pojmom „energia“. A energia sa uskladniť dá. Takže môže vzniknúť mätež pojmov. Pri starostlivom vyjadrovaní je treba rozlišovať medzi konaním práce a „získaním energie“. Hoci je to tak, že „ja“ môžem získať energiu tak, že niekto iný „na mne“ vykoná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Tu je treba si uvedomiť, že „na prácu treba dvoch“: jedného „konateľa“ a jedného „trpiteľa“. Hovorili sme, že sila vykonala prácu po trajektórii častice. Tá častica bola trpiteľom. Na nej tá práca bola vykonaná. Sila ktorá konala prácu bola sila, ktorou niekto iný (konateľ práce) pôsobil na uvažovanú časticu</a:t>
            </a:r>
          </a:p>
        </p:txBody>
      </p:sp>
      <p:pic>
        <p:nvPicPr>
          <p:cNvPr id="13" name="Picture 6" descr="http://ecx.images-amazon.com/images/I/31T5DPT-5XL._SY300_.jpg"/>
          <p:cNvPicPr>
            <a:picLocks noChangeAspect="1" noChangeArrowheads="1"/>
          </p:cNvPicPr>
          <p:nvPr/>
        </p:nvPicPr>
        <p:blipFill rotWithShape="1">
          <a:blip r:embed="rId2">
            <a:extLst>
              <a:ext uri="{28A0092B-C50C-407E-A947-70E740481C1C}">
                <a14:useLocalDpi xmlns:a14="http://schemas.microsoft.com/office/drawing/2010/main" val="0"/>
              </a:ext>
            </a:extLst>
          </a:blip>
          <a:srcRect b="12333"/>
          <a:stretch/>
        </p:blipFill>
        <p:spPr bwMode="auto">
          <a:xfrm rot="1321655">
            <a:off x="3954920" y="4638369"/>
            <a:ext cx="1294012" cy="113443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flipH="1">
            <a:off x="1763688" y="4653136"/>
            <a:ext cx="4248472" cy="1703214"/>
            <a:chOff x="1763688" y="4653136"/>
            <a:chExt cx="4248472" cy="1703214"/>
          </a:xfrm>
        </p:grpSpPr>
        <p:cxnSp>
          <p:nvCxnSpPr>
            <p:cNvPr id="6" name="Straight Connector 5"/>
            <p:cNvCxnSpPr/>
            <p:nvPr/>
          </p:nvCxnSpPr>
          <p:spPr>
            <a:xfrm>
              <a:off x="1763688" y="6356350"/>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012160" y="4653136"/>
              <a:ext cx="0"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763688" y="4653136"/>
              <a:ext cx="4248472"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p:cNvSpPr>
            <a:spLocks noChangeAspect="1"/>
          </p:cNvSpPr>
          <p:nvPr/>
        </p:nvSpPr>
        <p:spPr>
          <a:xfrm>
            <a:off x="4283970" y="5241027"/>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5414439" y="4437112"/>
            <a:ext cx="35500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Trpaslík (konateľ) koná prácu na častici (trpiteľ)</a:t>
            </a:r>
          </a:p>
        </p:txBody>
      </p:sp>
    </p:spTree>
    <p:extLst>
      <p:ext uri="{BB962C8B-B14F-4D97-AF65-F5344CB8AC3E}">
        <p14:creationId xmlns:p14="http://schemas.microsoft.com/office/powerpoint/2010/main" val="294543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6" descr="http://ecx.images-amazon.com/images/I/31T5DPT-5XL._SY300_.jpg"/>
          <p:cNvPicPr>
            <a:picLocks noChangeAspect="1" noChangeArrowheads="1"/>
          </p:cNvPicPr>
          <p:nvPr/>
        </p:nvPicPr>
        <p:blipFill rotWithShape="1">
          <a:blip r:embed="rId3">
            <a:extLst>
              <a:ext uri="{28A0092B-C50C-407E-A947-70E740481C1C}">
                <a14:useLocalDpi xmlns:a14="http://schemas.microsoft.com/office/drawing/2010/main" val="0"/>
              </a:ext>
            </a:extLst>
          </a:blip>
          <a:srcRect b="12333"/>
          <a:stretch/>
        </p:blipFill>
        <p:spPr bwMode="auto">
          <a:xfrm rot="1321655">
            <a:off x="2946808" y="389897"/>
            <a:ext cx="1294012" cy="11344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flipH="1">
            <a:off x="755576" y="404664"/>
            <a:ext cx="4248472" cy="1703214"/>
            <a:chOff x="1763688" y="4653136"/>
            <a:chExt cx="4248472" cy="1703214"/>
          </a:xfrm>
        </p:grpSpPr>
        <p:cxnSp>
          <p:nvCxnSpPr>
            <p:cNvPr id="5" name="Straight Connector 4"/>
            <p:cNvCxnSpPr/>
            <p:nvPr/>
          </p:nvCxnSpPr>
          <p:spPr>
            <a:xfrm>
              <a:off x="1763688" y="6356350"/>
              <a:ext cx="42484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12160" y="4653136"/>
              <a:ext cx="0"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763688" y="4653136"/>
              <a:ext cx="4248472" cy="1703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 7"/>
          <p:cNvSpPr>
            <a:spLocks noChangeAspect="1"/>
          </p:cNvSpPr>
          <p:nvPr/>
        </p:nvSpPr>
        <p:spPr>
          <a:xfrm>
            <a:off x="3275858" y="992555"/>
            <a:ext cx="204197" cy="204197"/>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p:cNvSpPr txBox="1"/>
              <p:nvPr/>
            </p:nvSpPr>
            <p:spPr>
              <a:xfrm>
                <a:off x="251520" y="2420888"/>
                <a:ext cx="8640960"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Všimnime si, že v hre sú vlastne dve práce s vymenenými úlohami konateľa a trpiteľa.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Trpaslík (konateľ) pôsobí na časticu (trpiteľ) silou a tá sa posúva po dráhe, trpaslík vykoná prácu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Ale podľa princípu akcie a reakcie častica pôsobí na trpaslíka opačnou silou a teda častica ako konateľ vykoná na trpaslíkovi ako trpiteľovi prácu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Dráha je rovnaká, sila má opačné znamienko.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Uvedomme si tiež, že práca môže vyjsť záporná!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To vtedy, keď skalárny súčin vo vzorci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(prinajmenej niekde) záporný, teda sila a dráha sú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protibežné</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Napríklad ak trpaslík vezie náklad dolu kopcom, koná zápornú prácu. Čo znamená, že trpaslík si môže „nabiť baterky“, podobne, ako to robia hybridné automobily.</a:t>
                </a:r>
              </a:p>
            </p:txBody>
          </p:sp>
        </mc:Choice>
        <mc:Fallback xmlns="">
          <p:sp>
            <p:nvSpPr>
              <p:cNvPr id="10" name="TextBox 9"/>
              <p:cNvSpPr txBox="1">
                <a:spLocks noRot="1" noChangeAspect="1" noMove="1" noResize="1" noEditPoints="1" noAdjustHandles="1" noChangeArrowheads="1" noChangeShapeType="1" noTextEdit="1"/>
              </p:cNvSpPr>
              <p:nvPr/>
            </p:nvSpPr>
            <p:spPr>
              <a:xfrm>
                <a:off x="251520" y="2420888"/>
                <a:ext cx="8640960" cy="4216539"/>
              </a:xfrm>
              <a:prstGeom prst="rect">
                <a:avLst/>
              </a:prstGeom>
              <a:blipFill rotWithShape="0">
                <a:blip r:embed="rId6"/>
                <a:stretch>
                  <a:fillRect l="-705" t="-723" r="-987" b="-1590"/>
                </a:stretch>
              </a:blipFill>
            </p:spPr>
            <p:txBody>
              <a:bodyPr/>
              <a:lstStyle/>
              <a:p>
                <a:r>
                  <a:rPr lang="sk-SK">
                    <a:noFill/>
                  </a:rPr>
                  <a:t> </a:t>
                </a:r>
              </a:p>
            </p:txBody>
          </p:sp>
        </mc:Fallback>
      </mc:AlternateContent>
      <p:pic>
        <p:nvPicPr>
          <p:cNvPr id="11" name="Picture 1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40671" y="5030342"/>
            <a:ext cx="2549462" cy="601790"/>
          </a:xfrm>
          <a:prstGeom prst="rect">
            <a:avLst/>
          </a:prstGeom>
        </p:spPr>
      </p:pic>
    </p:spTree>
    <p:extLst>
      <p:ext uri="{BB962C8B-B14F-4D97-AF65-F5344CB8AC3E}">
        <p14:creationId xmlns:p14="http://schemas.microsoft.com/office/powerpoint/2010/main" val="3438693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vec g| = \frac{GM_Z}{R_Z^2}&#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 \vec r(\xi+d\xi)-\vec r(\xi)&#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d\xi)&#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vec r&#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F(\vec r)&#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delta A = \vec F(\vec r).d\vec r&#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 = \int \delta A = \int_{\vec r_1}^{\vec r_2}\vec F(\vec r).d\vec r&#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frac{v^2}{R_Z}&#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int \delta A \overset{?}{=} A(\vec r_2)-A(\vec r_1)&#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A = \int \delta A = \int_{\vec r_1}^{\vec r_2}\vec F(\vec r).d\vec r&#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h&#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lpha&#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h&#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sqrt{gR_Z}\approx 7900 \Meter\Sek^{-1}&#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s&#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G&#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 =-\vec G&#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lpha&#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C&#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A&#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B&#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y)=(r\cos(\omega t),r\sin(\omega t))&#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int\vec F(\vec r).d\vec r=0&#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int\vec F(\vec r).d\vec r=0&#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G\frac{M}{r^2}\frac{\vec r}{r}&#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int_{\vec r_1}^{\vec r_2}\vec g(\vec r).d\vec r=&#10;\int_{\vec r_1}^{\vec r_2}G\frac{M}{r^2}\frac{\vec r.d\vec r}{r}&#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d\vec r = r \;dr&#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G\frac{M}{r^2}\frac{r\;dr}{r}=&#10;\int_{\vec r_1}^{\vec r_2}G\frac{M}{r^2}dr=&#10;-GM\left(\frac{1}{r_2}-\frac{1}{r_1}\right)&#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int\vec g(\vec r).d\vec r=0&#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int\vec g(\vec r).d\vec r=0&#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mGM\left(\frac{1}{r_2}-\frac{1}{r_1}\right)&#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y)=(r\cos(\varphi), r\sin(\varphi)),\;\;\;\;\varphi \in (0,2\pi)&#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vec r\;\rightarrow\;\infty)=-U(\vec r)=&#10;mGM\frac{1}{|\vec r|}&#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U(\vec r_2)-U(\vec r_1)&#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U(\vec r_1)-U(\vec r_2)&#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delta A=&#10;U(\vec r_2)-U(\vec r_1)&#10;\end{align*}&#10;\end{document}&#10;"/>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d\vec r=\vec F(\vec r).d\vec r=\delta A=dU=U(\vec r+d\vec r)-U(\vec r)&#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U(x+dx,y+dy,z+dz)+U(x,y,z)&#10;\end{align*}&#10;\end{document}&#10;"/>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U(x,y,z)-\frac{\partial U}{\partial x}dx&#10;-\frac{\partial U}{\partial y}dy-\frac{\partial U}{\partial z}dz&#10;+U(x,y,z)&#10;\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frac{\partial U}{\partial x}dx&#10;-\frac{\partial U}{\partial y}dy-\frac{\partial U}{\partial z}dz&#10;\end{align*}&#10;\end{document}&#10;"/>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frac{\partial U}{\partial x}dx&#10;-\frac{\partial U}{\partial y}dy-\frac{\partial U}{\partial z}dz&#10;\end{align*}&#10;\end{document}&#10;"/>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amp;=-\frac{\partial U}{\partial x}\\&#10;G_y&amp;=-\frac{\partial U}{\partial y}\\&#10;G_z&amp;=-\frac{\partial U}{\partial z}&#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y)=(r\cos(s/r), r\sin(s/r)),\;\;\;\;s \in (0,2\pi r)&#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left(\frac{\partial}{\partial x},\frac{\partial}{\partial y},&#10;   \frac{\partial}{\partial z}\right)&#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left(\frac{\partial}{\partial x},\frac{\partial}{\partial y},&#10;   \frac{\partial}{\partial z}\right)&#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left(-\frac{\partial U(x,y,z)}{\partial x},&#10;-\frac{\partial U(x,y,z)}{\partial y},&#10;   -\frac{\partial U(x,y,z)}{\partial z}\right)&#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frac{\partial}{\partial x}\vec i+&#10;\frac{\partial}{\partial y}\vec j+&#10;   \frac{\partial}{\partial z}\vec k&#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frac{\partial U(x,y,z)}{\partial x}\vec i&#10;-\frac{\partial U(x,y,z)}{\partial y}\vec j&#10;   -\frac{\partial U(x,y,z)}{\partial z}\vec k&#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frac{\partial U(x,y,z)}{\partial x}\vec i&#10;-\frac{\partial U(x,y,z)}{\partial y}\vec j&#10;   -\frac{\partial U(x,y,z)}{\partial z}\vec k&#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frac{\partial U(x,y,z)}{\partial x}\vec i&#10;-\frac{-\partial U(x,y,z)}{\partial y}\vec j&#10;   -\frac{\partial U(x,y,z)}{\partial z}\vec k&#10;\end{align*}&#10;\end{document}&#10;"/>
  <p:tag name="IGUANATEXSIZE" val="16"/>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delta A=&#10;U(\vec r_2)-U(\vec r_1)&#10;\end{align*}&#10;\end{document}&#10;"/>
  <p:tag name="IGUANATEXSIZE" val="16"/>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vec r) \mapsto U(\vec r) + U_0&#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vec r\;\rightarrow\;\infty)=-U(\vec r)=&#10;mGM\frac{1}{|\vec r|}&#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xi)=(x(\xi),y(\xi))&#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2 mv^2+ mgh = \text{const}&#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frac{1}{m}U(\vec r)&#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vec\nabla \varphi(\vec r)&#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end{align*}&#10;\end{document}&#10;"/>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 \sum_i-G\frac{M_i}{|\vec r - \vec r_i|}&#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 \int -G\frac{\varrho(\vec r^{\,\prime})}&#10;{|\vec r - \vec r^{\,\prime}|}&#10;d^3\vec r^{\,\prime}&#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vec\nabla \varphi(\vec r)&#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vec\nabla \int -G\frac{\varrho(\vec r^{\,\prime})}&#10;{|\vec r - \vec r^{\,\prime}|}&#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xi+d\xi)&#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Mycalibri</Template>
  <TotalTime>218</TotalTime>
  <Words>2871</Words>
  <Application>Microsoft Office PowerPoint</Application>
  <PresentationFormat>On-screen Show (4:3)</PresentationFormat>
  <Paragraphs>165</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Cambria Math</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12</cp:revision>
  <dcterms:created xsi:type="dcterms:W3CDTF">2018-11-16T07:35:44Z</dcterms:created>
  <dcterms:modified xsi:type="dcterms:W3CDTF">2019-11-21T13:07:23Z</dcterms:modified>
</cp:coreProperties>
</file>