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sldIdLst>
    <p:sldId id="941" r:id="rId4"/>
    <p:sldId id="943" r:id="rId5"/>
    <p:sldId id="944" r:id="rId6"/>
    <p:sldId id="945" r:id="rId7"/>
    <p:sldId id="957" r:id="rId8"/>
    <p:sldId id="958" r:id="rId9"/>
    <p:sldId id="959" r:id="rId10"/>
    <p:sldId id="960" r:id="rId11"/>
    <p:sldId id="946" r:id="rId12"/>
    <p:sldId id="947" r:id="rId13"/>
    <p:sldId id="949" r:id="rId14"/>
    <p:sldId id="952" r:id="rId15"/>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9" autoAdjust="0"/>
    <p:restoredTop sz="94660"/>
  </p:normalViewPr>
  <p:slideViewPr>
    <p:cSldViewPr snapToGrid="0">
      <p:cViewPr varScale="1">
        <p:scale>
          <a:sx n="75" d="100"/>
          <a:sy n="75" d="100"/>
        </p:scale>
        <p:origin x="816" y="6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27. 11. 2019</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2968323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27. 11. 2019</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1043987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27. 11. 2019</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1629966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27. 11. 2019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572479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27. 11. 2019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493581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t>27. 11. 2019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40624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t>27. 11. 2019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54663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t>27. 11. 2019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435957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t>27. 11. 2019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80452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t>27. 11. 2019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742948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27. 11. 2019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22711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27. 11. 2019</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1782460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27. 11. 2019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189645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27. 11. 2019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711359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27. 11. 2019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876974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27. 11. 2019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1645682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27. 11. 2019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4249784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t>27. 11. 2019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3194164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t>27. 11. 2019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017257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t>27. 11. 2019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9974891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t>27. 11. 2019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7178911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t>27. 11. 2019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724200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27. 11. 2019</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6940039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27. 11. 2019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5590370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27. 11. 2019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8042739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27. 11. 2019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1285224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27. 11. 2019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21350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solidFill>
                  <a:prstClr val="black">
                    <a:tint val="75000"/>
                  </a:prstClr>
                </a:solidFill>
              </a:rPr>
              <a:pPr/>
              <a:t>27. 11. 2019</a:t>
            </a:fld>
            <a:endParaRPr lang="sk-SK">
              <a:solidFill>
                <a:prstClr val="black">
                  <a:tint val="75000"/>
                </a:prstClr>
              </a:solidFill>
            </a:endParaRPr>
          </a:p>
        </p:txBody>
      </p:sp>
      <p:sp>
        <p:nvSpPr>
          <p:cNvPr id="6" name="Footer Placeholder 5"/>
          <p:cNvSpPr>
            <a:spLocks noGrp="1"/>
          </p:cNvSpPr>
          <p:nvPr>
            <p:ph type="ftr" sz="quarter" idx="11"/>
          </p:nvPr>
        </p:nvSpPr>
        <p:spPr/>
        <p:txBody>
          <a:bodyPr/>
          <a:lstStyle/>
          <a:p>
            <a:endParaRPr lang="sk-SK">
              <a:solidFill>
                <a:prstClr val="black">
                  <a:tint val="75000"/>
                </a:prstClr>
              </a:solidFill>
            </a:endParaRPr>
          </a:p>
        </p:txBody>
      </p:sp>
      <p:sp>
        <p:nvSpPr>
          <p:cNvPr id="7" name="Slide Number Placeholder 6"/>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3374346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solidFill>
                  <a:prstClr val="black">
                    <a:tint val="75000"/>
                  </a:prstClr>
                </a:solidFill>
              </a:rPr>
              <a:pPr/>
              <a:t>27. 11. 2019</a:t>
            </a:fld>
            <a:endParaRPr lang="sk-SK">
              <a:solidFill>
                <a:prstClr val="black">
                  <a:tint val="75000"/>
                </a:prstClr>
              </a:solidFill>
            </a:endParaRPr>
          </a:p>
        </p:txBody>
      </p:sp>
      <p:sp>
        <p:nvSpPr>
          <p:cNvPr id="8" name="Footer Placeholder 7"/>
          <p:cNvSpPr>
            <a:spLocks noGrp="1"/>
          </p:cNvSpPr>
          <p:nvPr>
            <p:ph type="ftr" sz="quarter" idx="11"/>
          </p:nvPr>
        </p:nvSpPr>
        <p:spPr/>
        <p:txBody>
          <a:bodyPr/>
          <a:lstStyle/>
          <a:p>
            <a:endParaRPr lang="sk-SK">
              <a:solidFill>
                <a:prstClr val="black">
                  <a:tint val="75000"/>
                </a:prstClr>
              </a:solidFill>
            </a:endParaRPr>
          </a:p>
        </p:txBody>
      </p:sp>
      <p:sp>
        <p:nvSpPr>
          <p:cNvPr id="9" name="Slide Number Placeholder 8"/>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1671008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solidFill>
                  <a:prstClr val="black">
                    <a:tint val="75000"/>
                  </a:prstClr>
                </a:solidFill>
              </a:rPr>
              <a:pPr/>
              <a:t>27. 11. 2019</a:t>
            </a:fld>
            <a:endParaRPr lang="sk-SK">
              <a:solidFill>
                <a:prstClr val="black">
                  <a:tint val="75000"/>
                </a:prstClr>
              </a:solidFill>
            </a:endParaRPr>
          </a:p>
        </p:txBody>
      </p:sp>
      <p:sp>
        <p:nvSpPr>
          <p:cNvPr id="4" name="Footer Placeholder 3"/>
          <p:cNvSpPr>
            <a:spLocks noGrp="1"/>
          </p:cNvSpPr>
          <p:nvPr>
            <p:ph type="ftr" sz="quarter" idx="11"/>
          </p:nvPr>
        </p:nvSpPr>
        <p:spPr/>
        <p:txBody>
          <a:bodyPr/>
          <a:lstStyle/>
          <a:p>
            <a:endParaRPr lang="sk-SK">
              <a:solidFill>
                <a:prstClr val="black">
                  <a:tint val="75000"/>
                </a:prstClr>
              </a:solidFill>
            </a:endParaRPr>
          </a:p>
        </p:txBody>
      </p:sp>
      <p:sp>
        <p:nvSpPr>
          <p:cNvPr id="5" name="Slide Number Placeholder 4"/>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2682539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solidFill>
                  <a:prstClr val="black">
                    <a:tint val="75000"/>
                  </a:prstClr>
                </a:solidFill>
              </a:rPr>
              <a:pPr/>
              <a:t>27. 11. 2019</a:t>
            </a:fld>
            <a:endParaRPr lang="sk-SK">
              <a:solidFill>
                <a:prstClr val="black">
                  <a:tint val="75000"/>
                </a:prstClr>
              </a:solidFill>
            </a:endParaRPr>
          </a:p>
        </p:txBody>
      </p:sp>
      <p:sp>
        <p:nvSpPr>
          <p:cNvPr id="3" name="Footer Placeholder 2"/>
          <p:cNvSpPr>
            <a:spLocks noGrp="1"/>
          </p:cNvSpPr>
          <p:nvPr>
            <p:ph type="ftr" sz="quarter" idx="11"/>
          </p:nvPr>
        </p:nvSpPr>
        <p:spPr/>
        <p:txBody>
          <a:bodyPr/>
          <a:lstStyle/>
          <a:p>
            <a:endParaRPr lang="sk-SK">
              <a:solidFill>
                <a:prstClr val="black">
                  <a:tint val="75000"/>
                </a:prstClr>
              </a:solidFill>
            </a:endParaRPr>
          </a:p>
        </p:txBody>
      </p:sp>
      <p:sp>
        <p:nvSpPr>
          <p:cNvPr id="4" name="Slide Number Placeholder 3"/>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1753928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solidFill>
                  <a:prstClr val="black">
                    <a:tint val="75000"/>
                  </a:prstClr>
                </a:solidFill>
              </a:rPr>
              <a:pPr/>
              <a:t>27. 11. 2019</a:t>
            </a:fld>
            <a:endParaRPr lang="sk-SK">
              <a:solidFill>
                <a:prstClr val="black">
                  <a:tint val="75000"/>
                </a:prstClr>
              </a:solidFill>
            </a:endParaRPr>
          </a:p>
        </p:txBody>
      </p:sp>
      <p:sp>
        <p:nvSpPr>
          <p:cNvPr id="6" name="Footer Placeholder 5"/>
          <p:cNvSpPr>
            <a:spLocks noGrp="1"/>
          </p:cNvSpPr>
          <p:nvPr>
            <p:ph type="ftr" sz="quarter" idx="11"/>
          </p:nvPr>
        </p:nvSpPr>
        <p:spPr/>
        <p:txBody>
          <a:bodyPr/>
          <a:lstStyle/>
          <a:p>
            <a:endParaRPr lang="sk-SK">
              <a:solidFill>
                <a:prstClr val="black">
                  <a:tint val="75000"/>
                </a:prstClr>
              </a:solidFill>
            </a:endParaRPr>
          </a:p>
        </p:txBody>
      </p:sp>
      <p:sp>
        <p:nvSpPr>
          <p:cNvPr id="7" name="Slide Number Placeholder 6"/>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4273100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solidFill>
                  <a:prstClr val="black">
                    <a:tint val="75000"/>
                  </a:prstClr>
                </a:solidFill>
              </a:rPr>
              <a:pPr/>
              <a:t>27. 11. 2019</a:t>
            </a:fld>
            <a:endParaRPr lang="sk-SK">
              <a:solidFill>
                <a:prstClr val="black">
                  <a:tint val="75000"/>
                </a:prstClr>
              </a:solidFill>
            </a:endParaRPr>
          </a:p>
        </p:txBody>
      </p:sp>
      <p:sp>
        <p:nvSpPr>
          <p:cNvPr id="6" name="Footer Placeholder 5"/>
          <p:cNvSpPr>
            <a:spLocks noGrp="1"/>
          </p:cNvSpPr>
          <p:nvPr>
            <p:ph type="ftr" sz="quarter" idx="11"/>
          </p:nvPr>
        </p:nvSpPr>
        <p:spPr/>
        <p:txBody>
          <a:bodyPr/>
          <a:lstStyle/>
          <a:p>
            <a:endParaRPr lang="sk-SK">
              <a:solidFill>
                <a:prstClr val="black">
                  <a:tint val="75000"/>
                </a:prstClr>
              </a:solidFill>
            </a:endParaRPr>
          </a:p>
        </p:txBody>
      </p:sp>
      <p:sp>
        <p:nvSpPr>
          <p:cNvPr id="7" name="Slide Number Placeholder 6"/>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3268070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solidFill>
                  <a:prstClr val="black">
                    <a:tint val="75000"/>
                  </a:prstClr>
                </a:solidFill>
              </a:rPr>
              <a:pPr/>
              <a:t>27. 11. 2019</a:t>
            </a:fld>
            <a:endParaRPr lang="sk-SK">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1304987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t>27. 11. 2019</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14476514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t>27. 11. 2019</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24474645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3.xml"/><Relationship Id="rId7" Type="http://schemas.openxmlformats.org/officeDocument/2006/relationships/image" Target="../media/image1280.png"/><Relationship Id="rId2" Type="http://schemas.openxmlformats.org/officeDocument/2006/relationships/tags" Target="../tags/tag2.xml"/><Relationship Id="rId1" Type="http://schemas.openxmlformats.org/officeDocument/2006/relationships/tags" Target="../tags/tag1.xml"/><Relationship Id="rId10" Type="http://schemas.openxmlformats.org/officeDocument/2006/relationships/image" Target="../media/image3.png"/><Relationship Id="rId4" Type="http://schemas.openxmlformats.org/officeDocument/2006/relationships/slideLayout" Target="../slideLayouts/slideLayout7.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6.png"/><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image" Target="../media/image25.png"/><Relationship Id="rId17" Type="http://schemas.openxmlformats.org/officeDocument/2006/relationships/image" Target="../media/image29.png"/><Relationship Id="rId2" Type="http://schemas.openxmlformats.org/officeDocument/2006/relationships/tags" Target="../tags/tag25.xml"/><Relationship Id="rId16" Type="http://schemas.openxmlformats.org/officeDocument/2006/relationships/image" Target="../media/image28.png"/><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image" Target="../media/image230.png"/><Relationship Id="rId5" Type="http://schemas.openxmlformats.org/officeDocument/2006/relationships/tags" Target="../tags/tag28.xml"/><Relationship Id="rId15" Type="http://schemas.openxmlformats.org/officeDocument/2006/relationships/image" Target="../media/image27.png"/><Relationship Id="rId4" Type="http://schemas.openxmlformats.org/officeDocument/2006/relationships/tags" Target="../tags/tag27.xml"/><Relationship Id="rId14" Type="http://schemas.openxmlformats.org/officeDocument/2006/relationships/image" Target="../media/image21.png"/></Relationships>
</file>

<file path=ppt/slides/_rels/slide11.xml.rels><?xml version="1.0" encoding="UTF-8" standalone="yes"?>
<Relationships xmlns="http://schemas.openxmlformats.org/package/2006/relationships"><Relationship Id="rId13" Type="http://schemas.openxmlformats.org/officeDocument/2006/relationships/image" Target="../media/image31.png"/><Relationship Id="rId3" Type="http://schemas.openxmlformats.org/officeDocument/2006/relationships/tags" Target="../tags/tag33.xml"/><Relationship Id="rId12" Type="http://schemas.openxmlformats.org/officeDocument/2006/relationships/image" Target="../media/image320.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slideLayout" Target="../slideLayouts/slideLayout29.xml"/><Relationship Id="rId11" Type="http://schemas.openxmlformats.org/officeDocument/2006/relationships/image" Target="../media/image30.png"/><Relationship Id="rId5" Type="http://schemas.openxmlformats.org/officeDocument/2006/relationships/tags" Target="../tags/tag35.xml"/><Relationship Id="rId15" Type="http://schemas.openxmlformats.org/officeDocument/2006/relationships/image" Target="../media/image7.png"/><Relationship Id="rId10" Type="http://schemas.openxmlformats.org/officeDocument/2006/relationships/image" Target="../media/image26.png"/><Relationship Id="rId4" Type="http://schemas.openxmlformats.org/officeDocument/2006/relationships/tags" Target="../tags/tag34.xml"/><Relationship Id="rId9" Type="http://schemas.openxmlformats.org/officeDocument/2006/relationships/image" Target="../media/image300.png"/><Relationship Id="rId14"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35.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image" Target="../media/image34.png"/><Relationship Id="rId2" Type="http://schemas.openxmlformats.org/officeDocument/2006/relationships/tags" Target="../tags/tag37.xml"/><Relationship Id="rId16" Type="http://schemas.openxmlformats.org/officeDocument/2006/relationships/image" Target="../media/image38.png"/><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image" Target="../media/image33.png"/><Relationship Id="rId5" Type="http://schemas.openxmlformats.org/officeDocument/2006/relationships/tags" Target="../tags/tag40.xml"/><Relationship Id="rId15" Type="http://schemas.openxmlformats.org/officeDocument/2006/relationships/image" Target="../media/image37.png"/><Relationship Id="rId10" Type="http://schemas.openxmlformats.org/officeDocument/2006/relationships/image" Target="../media/image26.png"/><Relationship Id="rId4" Type="http://schemas.openxmlformats.org/officeDocument/2006/relationships/tags" Target="../tags/tag39.xml"/><Relationship Id="rId9" Type="http://schemas.openxmlformats.org/officeDocument/2006/relationships/slideLayout" Target="../slideLayouts/slideLayout29.xml"/><Relationship Id="rId1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7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4" Type="http://schemas.openxmlformats.org/officeDocument/2006/relationships/image" Target="../media/image380.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6.xml"/><Relationship Id="rId7" Type="http://schemas.openxmlformats.org/officeDocument/2006/relationships/image" Target="../media/image6.png"/><Relationship Id="rId12" Type="http://schemas.openxmlformats.org/officeDocument/2006/relationships/image" Target="../media/image510.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slideLayout" Target="../slideLayouts/slideLayout18.xml"/><Relationship Id="rId4" Type="http://schemas.openxmlformats.org/officeDocument/2006/relationships/tags" Target="../tags/tag7.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13" Type="http://schemas.openxmlformats.org/officeDocument/2006/relationships/image" Target="../media/image12.png"/><Relationship Id="rId3" Type="http://schemas.openxmlformats.org/officeDocument/2006/relationships/tags" Target="../tags/tag10.xml"/><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0.png"/><Relationship Id="rId11" Type="http://schemas.openxmlformats.org/officeDocument/2006/relationships/image" Target="../media/image810.png"/><Relationship Id="rId5" Type="http://schemas.openxmlformats.org/officeDocument/2006/relationships/image" Target="../media/image9.png"/><Relationship Id="rId4"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tags" Target="../tags/tag13.xml"/><Relationship Id="rId7" Type="http://schemas.openxmlformats.org/officeDocument/2006/relationships/slideLayout" Target="../slideLayouts/slideLayout29.xml"/><Relationship Id="rId12" Type="http://schemas.openxmlformats.org/officeDocument/2006/relationships/image" Target="../media/image17.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image" Target="../media/image16.png"/><Relationship Id="rId5" Type="http://schemas.openxmlformats.org/officeDocument/2006/relationships/tags" Target="../tags/tag15.xml"/><Relationship Id="rId10" Type="http://schemas.openxmlformats.org/officeDocument/2006/relationships/image" Target="../media/image15.png"/><Relationship Id="rId4" Type="http://schemas.openxmlformats.org/officeDocument/2006/relationships/tags" Target="../tags/tag14.xml"/><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2.png"/><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image" Target="../media/image21.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image" Target="../media/image14.png"/><Relationship Id="rId5" Type="http://schemas.openxmlformats.org/officeDocument/2006/relationships/tags" Target="../tags/tag21.xml"/><Relationship Id="rId15" Type="http://schemas.openxmlformats.org/officeDocument/2006/relationships/image" Target="../media/image24.png"/><Relationship Id="rId10" Type="http://schemas.openxmlformats.org/officeDocument/2006/relationships/image" Target="../media/image20.png"/><Relationship Id="rId4" Type="http://schemas.openxmlformats.org/officeDocument/2006/relationships/tags" Target="../tags/tag20.xml"/><Relationship Id="rId9" Type="http://schemas.openxmlformats.org/officeDocument/2006/relationships/image" Target="../media/image19.pn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187624" y="260648"/>
            <a:ext cx="691276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Spojito rozložená gravitujúca hmotnosť</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TextBox 3"/>
              <p:cNvSpPr txBox="1"/>
              <p:nvPr/>
            </p:nvSpPr>
            <p:spPr>
              <a:xfrm>
                <a:off x="251520" y="836712"/>
                <a:ext cx="8280920" cy="40934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Ak gravitačné pole nie je budené bodovými telesami ale hmotnosťou spojite rozloženou v priestore s hustotou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𝜚</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potom každý infinitezimálny objem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𝑑𝑉</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priestoru, v ktorom je nenulová hustota gravitujúcej hmotnosti môžeme považovať za bodový zdroj gravitačného poľa. Pre pole budené viacerými bodovými zdrojmi sme mali vzorec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pre spojito rozložené hmotnosť teda dostaneme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 pre výtok gravitačného poľa z uzavretej plochy teda dostaneme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51520" y="836712"/>
                <a:ext cx="8280920" cy="4093428"/>
              </a:xfrm>
              <a:prstGeom prst="rect">
                <a:avLst/>
              </a:prstGeom>
              <a:blipFill rotWithShape="0">
                <a:blip r:embed="rId7"/>
                <a:stretch>
                  <a:fillRect l="-736" t="-744" b="-1637"/>
                </a:stretch>
              </a:blipFill>
            </p:spPr>
            <p:txBody>
              <a:bodyPr/>
              <a:lstStyle/>
              <a:p>
                <a:r>
                  <a:rPr lang="en-US">
                    <a:noFill/>
                  </a:rPr>
                  <a:t> </a:t>
                </a:r>
              </a:p>
            </p:txBody>
          </p:sp>
        </mc:Fallback>
      </mc:AlternateContent>
      <p:pic>
        <p:nvPicPr>
          <p:cNvPr id="5" name="Picture 4"/>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627784" y="2492896"/>
            <a:ext cx="3333750" cy="653415"/>
          </a:xfrm>
          <a:prstGeom prst="rect">
            <a:avLst/>
          </a:prstGeom>
        </p:spPr>
      </p:pic>
      <p:pic>
        <p:nvPicPr>
          <p:cNvPr id="11" name="Picture 10"/>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411760" y="3789040"/>
            <a:ext cx="3760470" cy="600075"/>
          </a:xfrm>
          <a:prstGeom prst="rect">
            <a:avLst/>
          </a:prstGeom>
        </p:spPr>
      </p:pic>
      <p:pic>
        <p:nvPicPr>
          <p:cNvPr id="13" name="Picture 12"/>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1907704" y="5229200"/>
            <a:ext cx="4632960" cy="765810"/>
          </a:xfrm>
          <a:prstGeom prst="rect">
            <a:avLst/>
          </a:prstGeom>
        </p:spPr>
      </p:pic>
      <p:sp>
        <p:nvSpPr>
          <p:cNvPr id="14" name="Rectangle 13"/>
          <p:cNvSpPr/>
          <p:nvPr/>
        </p:nvSpPr>
        <p:spPr>
          <a:xfrm>
            <a:off x="1691680" y="5085184"/>
            <a:ext cx="5112568" cy="10081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323528" y="6381328"/>
            <a:ext cx="770485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Tomuto vzťahu sa hovorí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Gaussova</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veta (v integrálnom tvare).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0229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2699" y="4315834"/>
            <a:ext cx="7634515" cy="12772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porovnaním s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dostaneme</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odtiaľ zrejme</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Potom treba nájsť také </a:t>
            </a:r>
            <a:r>
              <a:rPr kumimoji="0" lang="sk-SK" sz="2200" b="0" i="1" u="none" strike="noStrike" kern="1200" cap="none" spc="0" normalizeH="0" baseline="0" noProof="0" dirty="0">
                <a:ln>
                  <a:noFill/>
                </a:ln>
                <a:solidFill>
                  <a:prstClr val="black"/>
                </a:solidFill>
                <a:effectLst/>
                <a:uLnTx/>
                <a:uFillTx/>
                <a:latin typeface="Calibri" panose="020F0502020204030204"/>
                <a:ea typeface="+mn-ea"/>
                <a:cs typeface="+mn-cs"/>
              </a:rPr>
              <a:t>δ</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aby platilo</a:t>
            </a:r>
            <a:r>
              <a:rPr kumimoji="0" lang="sk-SK" sz="2200" b="0" i="1"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2" name="TextBox 1"/>
          <p:cNvSpPr txBox="1"/>
          <p:nvPr/>
        </p:nvSpPr>
        <p:spPr>
          <a:xfrm>
            <a:off x="362361" y="512973"/>
            <a:ext cx="810622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Pri ľubovoľných počiatočných podmienkach vieme teda jednoznačne  predpovedať budúcnosť, takže sme zrejme našli v tvare</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TextBox 4"/>
              <p:cNvSpPr txBox="1"/>
              <p:nvPr/>
            </p:nvSpPr>
            <p:spPr>
              <a:xfrm>
                <a:off x="247934" y="1759445"/>
                <a:ext cx="8743666"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všetky riešenia pohybovej rovnice. Lebo ak by boli nejaké ďalšie, potom by budúcnosť už nebola jednoznačná. Čo fyzikálne neočakávame. Je na matematikoch, aby naozaj dokázali, že sú to všetky riešenia. Tým sa tu zaoberať nebudeme. Riešenia sme proste uhádli a našli sme ich tak dosť.</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Ešte trochu iné ekvivalentné vyjadrenie v tvare (budeme hľadať </a:t>
                </a:r>
                <a14:m>
                  <m:oMath xmlns:m="http://schemas.openxmlformats.org/officeDocument/2006/math">
                    <m:sSub>
                      <m:sSubPr>
                        <m:ctrlP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e>
                      <m:sub>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Sub>
                  </m:oMath>
                </a14:m>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 </a:t>
                </a:r>
                <a14:m>
                  <m:oMath xmlns:m="http://schemas.openxmlformats.org/officeDocument/2006/math">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𝛿</m:t>
                    </m:r>
                  </m:oMath>
                </a14:m>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247934" y="1759445"/>
                <a:ext cx="8743666" cy="1785104"/>
              </a:xfrm>
              <a:prstGeom prst="rect">
                <a:avLst/>
              </a:prstGeom>
              <a:blipFill rotWithShape="0">
                <a:blip r:embed="rId11"/>
                <a:stretch>
                  <a:fillRect l="-907" t="-2397" b="-6164"/>
                </a:stretch>
              </a:blipFill>
            </p:spPr>
            <p:txBody>
              <a:bodyPr/>
              <a:lstStyle/>
              <a:p>
                <a:r>
                  <a:rPr lang="sk-SK">
                    <a:noFill/>
                  </a:rPr>
                  <a:t> </a:t>
                </a:r>
              </a:p>
            </p:txBody>
          </p:sp>
        </mc:Fallback>
      </mc:AlternateContent>
      <p:pic>
        <p:nvPicPr>
          <p:cNvPr id="11" name="Picture 10"/>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4012709" y="4727974"/>
            <a:ext cx="2024253" cy="335280"/>
          </a:xfrm>
          <a:prstGeom prst="rect">
            <a:avLst/>
          </a:prstGeom>
        </p:spPr>
      </p:pic>
      <p:sp>
        <p:nvSpPr>
          <p:cNvPr id="8" name="TextBox 7"/>
          <p:cNvSpPr txBox="1"/>
          <p:nvPr/>
        </p:nvSpPr>
        <p:spPr>
          <a:xfrm>
            <a:off x="6088667" y="1250372"/>
            <a:ext cx="94342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9" name="Picture 8"/>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3033578" y="3598332"/>
            <a:ext cx="2331720" cy="255270"/>
          </a:xfrm>
          <a:prstGeom prst="rect">
            <a:avLst/>
          </a:prstGeom>
        </p:spPr>
      </p:pic>
      <p:pic>
        <p:nvPicPr>
          <p:cNvPr id="17" name="Picture 16"/>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2201665" y="1331761"/>
            <a:ext cx="3396805" cy="280797"/>
          </a:xfrm>
          <a:prstGeom prst="rect">
            <a:avLst/>
          </a:prstGeom>
        </p:spPr>
      </p:pic>
      <p:pic>
        <p:nvPicPr>
          <p:cNvPr id="15" name="Picture 14"/>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4012709" y="4433603"/>
            <a:ext cx="3365373" cy="255651"/>
          </a:xfrm>
          <a:prstGeom prst="rect">
            <a:avLst/>
          </a:prstGeom>
        </p:spPr>
      </p:pic>
      <p:pic>
        <p:nvPicPr>
          <p:cNvPr id="20" name="Picture 19"/>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2795665" y="5657221"/>
            <a:ext cx="4071556" cy="572071"/>
          </a:xfrm>
          <a:prstGeom prst="rect">
            <a:avLst/>
          </a:prstGeom>
        </p:spPr>
      </p:pic>
      <p:sp>
        <p:nvSpPr>
          <p:cNvPr id="21" name="Rectangle 20"/>
          <p:cNvSpPr/>
          <p:nvPr/>
        </p:nvSpPr>
        <p:spPr>
          <a:xfrm>
            <a:off x="2559791" y="5607874"/>
            <a:ext cx="4522653" cy="692727"/>
          </a:xfrm>
          <a:prstGeom prst="rect">
            <a:avLst/>
          </a:prstGeom>
          <a:noFill/>
          <a:ln w="381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9"/>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2115187" y="4024610"/>
            <a:ext cx="4501515" cy="255270"/>
          </a:xfrm>
          <a:prstGeom prst="rect">
            <a:avLst/>
          </a:prstGeom>
        </p:spPr>
      </p:pic>
      <p:pic>
        <p:nvPicPr>
          <p:cNvPr id="16" name="Picture 15"/>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4694027" y="5177674"/>
            <a:ext cx="3365373" cy="255651"/>
          </a:xfrm>
          <a:prstGeom prst="rect">
            <a:avLst/>
          </a:prstGeom>
        </p:spPr>
      </p:pic>
    </p:spTree>
    <p:extLst>
      <p:ext uri="{BB962C8B-B14F-4D97-AF65-F5344CB8AC3E}">
        <p14:creationId xmlns:p14="http://schemas.microsoft.com/office/powerpoint/2010/main" val="895082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400050" y="297180"/>
                <a:ext cx="8583930" cy="13619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Parametre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𝑋</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𝛿</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vo vyjadrení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 nazývajú „amplitúda“ a „fáza“. Poznamenajme, že v literatúre (učebniciach) nie je zhoda v definícii pojmu „fáza“. Môžete stretnúť vyjadrenia</a:t>
                </a:r>
              </a:p>
            </p:txBody>
          </p:sp>
        </mc:Choice>
        <mc:Fallback xmlns="">
          <p:sp>
            <p:nvSpPr>
              <p:cNvPr id="3" name="TextBox 2"/>
              <p:cNvSpPr txBox="1">
                <a:spLocks noRot="1" noChangeAspect="1" noMove="1" noResize="1" noEditPoints="1" noAdjustHandles="1" noChangeArrowheads="1" noChangeShapeType="1" noTextEdit="1"/>
              </p:cNvSpPr>
              <p:nvPr/>
            </p:nvSpPr>
            <p:spPr>
              <a:xfrm>
                <a:off x="400050" y="297180"/>
                <a:ext cx="8583930" cy="1361911"/>
              </a:xfrm>
              <a:prstGeom prst="rect">
                <a:avLst/>
              </a:prstGeom>
              <a:blipFill rotWithShape="0">
                <a:blip r:embed="rId9"/>
                <a:stretch>
                  <a:fillRect l="-639" t="-2691" b="-6726"/>
                </a:stretch>
              </a:blipFill>
            </p:spPr>
            <p:txBody>
              <a:bodyPr/>
              <a:lstStyle/>
              <a:p>
                <a:r>
                  <a:rPr lang="sk-SK">
                    <a:noFill/>
                  </a:rPr>
                  <a:t> </a:t>
                </a:r>
              </a:p>
            </p:txBody>
          </p:sp>
        </mc:Fallback>
      </mc:AlternateContent>
      <p:pic>
        <p:nvPicPr>
          <p:cNvPr id="6" name="Picture 5"/>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3093219" y="701991"/>
            <a:ext cx="2331720" cy="255270"/>
          </a:xfrm>
          <a:prstGeom prst="rect">
            <a:avLst/>
          </a:prstGeom>
        </p:spPr>
      </p:pic>
      <p:pic>
        <p:nvPicPr>
          <p:cNvPr id="5" name="Picture 4"/>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098934" y="1777184"/>
            <a:ext cx="2331720" cy="1015365"/>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514350" y="3063240"/>
                <a:ext cx="837819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Parameter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𝛿</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vo všetkých vyjadreniach sa môže volať „fáza“. Pre niekoho uprednostnenie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kosínusovky</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pred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sínusovkou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často motivované tým, že kmitavý pohyb sa dá vnímať ako priemet rotujúceho vektora „na os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Ten rotujúci vektor sa niekedy zvykne nazývať „fázor“. Dĺžka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fázora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rovná amplitúde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𝑋</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14350" y="3063240"/>
                <a:ext cx="8378190" cy="1477328"/>
              </a:xfrm>
              <a:prstGeom prst="rect">
                <a:avLst/>
              </a:prstGeom>
              <a:blipFill rotWithShape="0">
                <a:blip r:embed="rId12"/>
                <a:stretch>
                  <a:fillRect l="-582" t="-2479" b="-5372"/>
                </a:stretch>
              </a:blipFill>
            </p:spPr>
            <p:txBody>
              <a:bodyPr/>
              <a:lstStyle/>
              <a:p>
                <a:r>
                  <a:rPr lang="sk-SK">
                    <a:noFill/>
                  </a:rPr>
                  <a:t> </a:t>
                </a:r>
              </a:p>
            </p:txBody>
          </p:sp>
        </mc:Fallback>
      </mc:AlternateContent>
      <p:cxnSp>
        <p:nvCxnSpPr>
          <p:cNvPr id="9" name="Straight Connector 8"/>
          <p:cNvCxnSpPr/>
          <p:nvPr/>
        </p:nvCxnSpPr>
        <p:spPr>
          <a:xfrm>
            <a:off x="3874770" y="4652010"/>
            <a:ext cx="0" cy="19888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308860" y="5532120"/>
            <a:ext cx="3200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874770" y="4830290"/>
            <a:ext cx="817245" cy="70183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86300" y="4834890"/>
            <a:ext cx="0" cy="69723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Arc 16"/>
          <p:cNvSpPr/>
          <p:nvPr/>
        </p:nvSpPr>
        <p:spPr>
          <a:xfrm>
            <a:off x="4029075" y="5057775"/>
            <a:ext cx="474345" cy="474345"/>
          </a:xfrm>
          <a:custGeom>
            <a:avLst/>
            <a:gdLst>
              <a:gd name="connsiteX0" fmla="*/ 474345 w 948690"/>
              <a:gd name="connsiteY0" fmla="*/ 0 h 948690"/>
              <a:gd name="connsiteX1" fmla="*/ 948690 w 948690"/>
              <a:gd name="connsiteY1" fmla="*/ 474345 h 948690"/>
              <a:gd name="connsiteX2" fmla="*/ 474345 w 948690"/>
              <a:gd name="connsiteY2" fmla="*/ 474345 h 948690"/>
              <a:gd name="connsiteX3" fmla="*/ 474345 w 948690"/>
              <a:gd name="connsiteY3" fmla="*/ 0 h 948690"/>
              <a:gd name="connsiteX0" fmla="*/ 474345 w 948690"/>
              <a:gd name="connsiteY0" fmla="*/ 0 h 948690"/>
              <a:gd name="connsiteX1" fmla="*/ 948690 w 948690"/>
              <a:gd name="connsiteY1" fmla="*/ 474345 h 948690"/>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0 w 474345"/>
              <a:gd name="connsiteY0" fmla="*/ 0 h 474345"/>
              <a:gd name="connsiteX1" fmla="*/ 291465 w 474345"/>
              <a:gd name="connsiteY1" fmla="*/ 85724 h 474345"/>
              <a:gd name="connsiteX2" fmla="*/ 474345 w 474345"/>
              <a:gd name="connsiteY2"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291465 w 474345"/>
              <a:gd name="connsiteY0" fmla="*/ 85724 h 474345"/>
              <a:gd name="connsiteX1" fmla="*/ 474345 w 474345"/>
              <a:gd name="connsiteY1"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334328 w 474345"/>
              <a:gd name="connsiteY0" fmla="*/ 109537 h 474345"/>
              <a:gd name="connsiteX1" fmla="*/ 474345 w 474345"/>
              <a:gd name="connsiteY1"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334328 w 474345"/>
              <a:gd name="connsiteY0" fmla="*/ 109537 h 474345"/>
              <a:gd name="connsiteX1" fmla="*/ 474345 w 474345"/>
              <a:gd name="connsiteY1"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303372 w 474345"/>
              <a:gd name="connsiteY0" fmla="*/ 76199 h 474345"/>
              <a:gd name="connsiteX1" fmla="*/ 474345 w 474345"/>
              <a:gd name="connsiteY1"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327184 w 474345"/>
              <a:gd name="connsiteY0" fmla="*/ 97630 h 474345"/>
              <a:gd name="connsiteX1" fmla="*/ 474345 w 474345"/>
              <a:gd name="connsiteY1"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312897 w 474345"/>
              <a:gd name="connsiteY0" fmla="*/ 116680 h 474345"/>
              <a:gd name="connsiteX1" fmla="*/ 474345 w 474345"/>
              <a:gd name="connsiteY1"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281941 w 474345"/>
              <a:gd name="connsiteY0" fmla="*/ 90486 h 474345"/>
              <a:gd name="connsiteX1" fmla="*/ 474345 w 474345"/>
              <a:gd name="connsiteY1"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281941 w 474345"/>
              <a:gd name="connsiteY0" fmla="*/ 90486 h 474345"/>
              <a:gd name="connsiteX1" fmla="*/ 474345 w 474345"/>
              <a:gd name="connsiteY1"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281941 w 474345"/>
              <a:gd name="connsiteY0" fmla="*/ 90486 h 474345"/>
              <a:gd name="connsiteX1" fmla="*/ 474345 w 474345"/>
              <a:gd name="connsiteY1"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281941 w 474345"/>
              <a:gd name="connsiteY0" fmla="*/ 90486 h 474345"/>
              <a:gd name="connsiteX1" fmla="*/ 474345 w 474345"/>
              <a:gd name="connsiteY1"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281941 w 474345"/>
              <a:gd name="connsiteY0" fmla="*/ 90486 h 474345"/>
              <a:gd name="connsiteX1" fmla="*/ 474345 w 474345"/>
              <a:gd name="connsiteY1" fmla="*/ 474345 h 474345"/>
            </a:gdLst>
            <a:ahLst/>
            <a:cxnLst>
              <a:cxn ang="0">
                <a:pos x="connsiteX0" y="connsiteY0"/>
              </a:cxn>
              <a:cxn ang="0">
                <a:pos x="connsiteX1" y="connsiteY1"/>
              </a:cxn>
            </a:cxnLst>
            <a:rect l="l" t="t" r="r" b="b"/>
            <a:pathLst>
              <a:path w="474345" h="474345" stroke="0" extrusionOk="0">
                <a:moveTo>
                  <a:pt x="0" y="0"/>
                </a:moveTo>
                <a:cubicBezTo>
                  <a:pt x="261974" y="0"/>
                  <a:pt x="474345" y="212371"/>
                  <a:pt x="474345" y="474345"/>
                </a:cubicBezTo>
                <a:lnTo>
                  <a:pt x="0" y="474345"/>
                </a:lnTo>
                <a:lnTo>
                  <a:pt x="0" y="0"/>
                </a:lnTo>
                <a:close/>
              </a:path>
              <a:path w="474345" h="474345" fill="none">
                <a:moveTo>
                  <a:pt x="281941" y="90486"/>
                </a:moveTo>
                <a:cubicBezTo>
                  <a:pt x="178631" y="-2381"/>
                  <a:pt x="474345" y="212371"/>
                  <a:pt x="474345" y="474345"/>
                </a:cubicBezTo>
              </a:path>
            </a:pathLst>
          </a:custGeom>
          <a:ln w="28575">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9" name="Picture 18"/>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4185736" y="5303439"/>
            <a:ext cx="146685" cy="167640"/>
          </a:xfrm>
          <a:prstGeom prst="rect">
            <a:avLst/>
          </a:prstGeom>
        </p:spPr>
      </p:pic>
      <p:pic>
        <p:nvPicPr>
          <p:cNvPr id="21" name="Picture 20"/>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5158689" y="5097385"/>
            <a:ext cx="1173480" cy="238125"/>
          </a:xfrm>
          <a:prstGeom prst="rect">
            <a:avLst/>
          </a:prstGeom>
        </p:spPr>
      </p:pic>
      <p:pic>
        <p:nvPicPr>
          <p:cNvPr id="23" name="Picture 22"/>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5424939" y="5646420"/>
            <a:ext cx="127635" cy="114300"/>
          </a:xfrm>
          <a:prstGeom prst="rect">
            <a:avLst/>
          </a:prstGeom>
        </p:spPr>
      </p:pic>
    </p:spTree>
    <p:extLst>
      <p:ext uri="{BB962C8B-B14F-4D97-AF65-F5344CB8AC3E}">
        <p14:creationId xmlns:p14="http://schemas.microsoft.com/office/powerpoint/2010/main" val="791763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8625" y="447675"/>
            <a:ext cx="831532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teda zrejmé, že rotujúci fázor príslušný ku kmitaniu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môžeme vyjadriť ako komplexnú funkciu reálnej premennej „čas“ takto</a:t>
            </a:r>
          </a:p>
        </p:txBody>
      </p:sp>
      <p:pic>
        <p:nvPicPr>
          <p:cNvPr id="2" name="Picture 1"/>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3026544" y="920204"/>
            <a:ext cx="2331720" cy="255270"/>
          </a:xfrm>
          <a:prstGeom prst="rect">
            <a:avLst/>
          </a:prstGeom>
        </p:spPr>
      </p:pic>
      <p:pic>
        <p:nvPicPr>
          <p:cNvPr id="17" name="Picture 16"/>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2969393" y="1755427"/>
            <a:ext cx="2644140" cy="255270"/>
          </a:xfrm>
          <a:prstGeom prst="rect">
            <a:avLst/>
          </a:prstGeom>
        </p:spPr>
      </p:pic>
      <p:sp>
        <p:nvSpPr>
          <p:cNvPr id="5" name="TextBox 4"/>
          <p:cNvSpPr txBox="1"/>
          <p:nvPr/>
        </p:nvSpPr>
        <p:spPr>
          <a:xfrm>
            <a:off x="409575" y="2070914"/>
            <a:ext cx="83343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kmitavý pohyb potom ako reálnu časť</a:t>
            </a:r>
          </a:p>
        </p:txBody>
      </p:sp>
      <p:pic>
        <p:nvPicPr>
          <p:cNvPr id="18" name="Picture 17"/>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2475047" y="2576036"/>
            <a:ext cx="4185285" cy="255270"/>
          </a:xfrm>
          <a:prstGeom prst="rect">
            <a:avLst/>
          </a:prstGeom>
        </p:spPr>
      </p:pic>
      <p:sp>
        <p:nvSpPr>
          <p:cNvPr id="9" name="TextBox 8"/>
          <p:cNvSpPr txBox="1"/>
          <p:nvPr/>
        </p:nvSpPr>
        <p:spPr>
          <a:xfrm>
            <a:off x="353828" y="2848509"/>
            <a:ext cx="8229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Užitočné je použiť vo vyjadrení komplexnú „amplitúdu“ tak že do nej zahrnieme aj fázu takto</a:t>
            </a:r>
          </a:p>
        </p:txBody>
      </p:sp>
      <p:pic>
        <p:nvPicPr>
          <p:cNvPr id="10" name="Picture 9"/>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3540125" y="3297497"/>
            <a:ext cx="1165860" cy="272415"/>
          </a:xfrm>
          <a:prstGeom prst="rect">
            <a:avLst/>
          </a:prstGeom>
        </p:spPr>
      </p:pic>
      <p:pic>
        <p:nvPicPr>
          <p:cNvPr id="12" name="Picture 11"/>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2391410" y="3688558"/>
            <a:ext cx="3463290" cy="255270"/>
          </a:xfrm>
          <a:prstGeom prst="rect">
            <a:avLst/>
          </a:prstGeom>
        </p:spPr>
      </p:pic>
      <p:sp>
        <p:nvSpPr>
          <p:cNvPr id="13" name="TextBox 12"/>
          <p:cNvSpPr txBox="1"/>
          <p:nvPr/>
        </p:nvSpPr>
        <p:spPr>
          <a:xfrm>
            <a:off x="409575" y="4062474"/>
            <a:ext cx="83153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Využívame tu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Eulerov</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vzťah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Pravidlo o „násobení exponent“ potom pracuje namiesto nás (oslobodí nás od používania goniometrických vzťahov), keď dostaneme</a:t>
            </a:r>
          </a:p>
        </p:txBody>
      </p:sp>
      <p:pic>
        <p:nvPicPr>
          <p:cNvPr id="14" name="Picture 13"/>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3713106" y="4123523"/>
            <a:ext cx="2948940" cy="255270"/>
          </a:xfrm>
          <a:prstGeom prst="rect">
            <a:avLst/>
          </a:prstGeom>
        </p:spPr>
      </p:pic>
      <p:pic>
        <p:nvPicPr>
          <p:cNvPr id="19" name="Picture 18"/>
          <p:cNvPicPr>
            <a:picLocks noChangeAspect="1"/>
          </p:cNvPicPr>
          <p:nvPr>
            <p:custDataLst>
              <p:tags r:id="rId7"/>
            </p:custDataLst>
          </p:nvPr>
        </p:nvPicPr>
        <p:blipFill>
          <a:blip r:embed="rId16" cstate="print">
            <a:extLst>
              <a:ext uri="{28A0092B-C50C-407E-A947-70E740481C1C}">
                <a14:useLocalDpi xmlns:a14="http://schemas.microsoft.com/office/drawing/2010/main" val="0"/>
              </a:ext>
            </a:extLst>
          </a:blip>
          <a:stretch>
            <a:fillRect/>
          </a:stretch>
        </p:blipFill>
        <p:spPr>
          <a:xfrm>
            <a:off x="295034" y="5104450"/>
            <a:ext cx="8690610" cy="255270"/>
          </a:xfrm>
          <a:prstGeom prst="rect">
            <a:avLst/>
          </a:prstGeom>
        </p:spPr>
      </p:pic>
      <p:pic>
        <p:nvPicPr>
          <p:cNvPr id="20" name="Picture 19"/>
          <p:cNvPicPr>
            <a:picLocks noChangeAspect="1"/>
          </p:cNvPicPr>
          <p:nvPr>
            <p:custDataLst>
              <p:tags r:id="rId8"/>
            </p:custDataLst>
          </p:nvPr>
        </p:nvPicPr>
        <p:blipFill>
          <a:blip r:embed="rId10" cstate="print">
            <a:extLst>
              <a:ext uri="{28A0092B-C50C-407E-A947-70E740481C1C}">
                <a14:useLocalDpi xmlns:a14="http://schemas.microsoft.com/office/drawing/2010/main" val="0"/>
              </a:ext>
            </a:extLst>
          </a:blip>
          <a:stretch>
            <a:fillRect/>
          </a:stretch>
        </p:blipFill>
        <p:spPr>
          <a:xfrm>
            <a:off x="3125603" y="5553438"/>
            <a:ext cx="2331720" cy="255270"/>
          </a:xfrm>
          <a:prstGeom prst="rect">
            <a:avLst/>
          </a:prstGeom>
        </p:spPr>
      </p:pic>
      <p:sp>
        <p:nvSpPr>
          <p:cNvPr id="21" name="TextBox 20"/>
          <p:cNvSpPr txBox="1"/>
          <p:nvPr/>
        </p:nvSpPr>
        <p:spPr>
          <a:xfrm>
            <a:off x="295034" y="5896692"/>
            <a:ext cx="860131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Pri práci s komplexným vyjadrením kmitavého pohybu často nepíšeme symbol pre reálu časť a chápeme ho implicitne, keď na konci výpočtu zoberieme len reálnu časť výsledku.</a:t>
            </a:r>
          </a:p>
        </p:txBody>
      </p:sp>
    </p:spTree>
    <p:extLst>
      <p:ext uri="{BB962C8B-B14F-4D97-AF65-F5344CB8AC3E}">
        <p14:creationId xmlns:p14="http://schemas.microsoft.com/office/powerpoint/2010/main" val="62662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835696" y="404664"/>
            <a:ext cx="59766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Vizualizácia gravitačného poľa</a:t>
            </a:r>
          </a:p>
        </p:txBody>
      </p:sp>
      <p:sp>
        <p:nvSpPr>
          <p:cNvPr id="5" name="Oval 4"/>
          <p:cNvSpPr/>
          <p:nvPr/>
        </p:nvSpPr>
        <p:spPr>
          <a:xfrm>
            <a:off x="4309336" y="3736785"/>
            <a:ext cx="360040" cy="360040"/>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Straight Arrow Connector 5"/>
          <p:cNvCxnSpPr/>
          <p:nvPr/>
        </p:nvCxnSpPr>
        <p:spPr>
          <a:xfrm>
            <a:off x="4505481" y="2626847"/>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2700000">
            <a:off x="5052467" y="2849798"/>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a:off x="3673907" y="3425290"/>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8900000">
            <a:off x="3922719" y="2863050"/>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3500000">
            <a:off x="3906154" y="3989485"/>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498855" y="4260177"/>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8900000" flipV="1">
            <a:off x="5085597" y="3986172"/>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a:off x="5287360" y="3428603"/>
            <a:ext cx="0" cy="936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a:off x="2699872" y="3627116"/>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flipH="1">
            <a:off x="6291211" y="3610551"/>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3227688" y="1834759"/>
            <a:ext cx="2780189" cy="1123851"/>
            <a:chOff x="2790151" y="1340768"/>
            <a:chExt cx="2780189" cy="1123851"/>
          </a:xfrm>
        </p:grpSpPr>
        <p:cxnSp>
          <p:nvCxnSpPr>
            <p:cNvPr id="17" name="Straight Arrow Connector 16"/>
            <p:cNvCxnSpPr/>
            <p:nvPr/>
          </p:nvCxnSpPr>
          <p:spPr>
            <a:xfrm>
              <a:off x="4067944" y="1340768"/>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2700000">
              <a:off x="5282340" y="1807936"/>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8900000">
              <a:off x="2790151" y="1888619"/>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0" name="Straight Arrow Connector 19"/>
          <p:cNvCxnSpPr/>
          <p:nvPr/>
        </p:nvCxnSpPr>
        <p:spPr>
          <a:xfrm rot="10800000">
            <a:off x="4505481" y="5435159"/>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3500000">
            <a:off x="3174544" y="4896273"/>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8100000">
            <a:off x="5783274" y="4887308"/>
            <a:ext cx="0" cy="57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1826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835696" y="404664"/>
            <a:ext cx="59766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Vizualizácia gravitačného poľa</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 siločiary</a:t>
            </a:r>
          </a:p>
        </p:txBody>
      </p:sp>
      <p:pic>
        <p:nvPicPr>
          <p:cNvPr id="46" name="Picture 45"/>
          <p:cNvPicPr>
            <a:picLocks noChangeAspect="1"/>
          </p:cNvPicPr>
          <p:nvPr/>
        </p:nvPicPr>
        <p:blipFill>
          <a:blip r:embed="rId2"/>
          <a:stretch>
            <a:fillRect/>
          </a:stretch>
        </p:blipFill>
        <p:spPr>
          <a:xfrm>
            <a:off x="2913653" y="1369517"/>
            <a:ext cx="3635737" cy="3643916"/>
          </a:xfrm>
          <a:prstGeom prst="rect">
            <a:avLst/>
          </a:prstGeom>
        </p:spPr>
      </p:pic>
      <p:sp>
        <p:nvSpPr>
          <p:cNvPr id="47" name="TextBox 46"/>
          <p:cNvSpPr txBox="1"/>
          <p:nvPr/>
        </p:nvSpPr>
        <p:spPr>
          <a:xfrm>
            <a:off x="262890" y="5394960"/>
            <a:ext cx="825246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Siločiara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taká čiara, že gravitačné pole v každom jej bode má smer jej dotyčnice v tomto bode.</a:t>
            </a:r>
          </a:p>
        </p:txBody>
      </p:sp>
    </p:spTree>
    <p:extLst>
      <p:ext uri="{BB962C8B-B14F-4D97-AF65-F5344CB8AC3E}">
        <p14:creationId xmlns:p14="http://schemas.microsoft.com/office/powerpoint/2010/main" val="1498573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909866" y="172036"/>
            <a:ext cx="730830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Vizualizácia gravitačného poľa</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400" b="1" i="0" u="none" strike="noStrike" kern="1200" cap="none" spc="0" normalizeH="0" baseline="0" noProof="0" dirty="0" err="1">
                <a:ln>
                  <a:noFill/>
                </a:ln>
                <a:solidFill>
                  <a:prstClr val="black"/>
                </a:solidFill>
                <a:effectLst/>
                <a:uLnTx/>
                <a:uFillTx/>
                <a:latin typeface="Calibri" panose="020F0502020204030204"/>
                <a:ea typeface="+mn-ea"/>
                <a:cs typeface="+mn-cs"/>
              </a:rPr>
              <a:t>ekvipotenciálne</a:t>
            </a: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 hladiny</a:t>
            </a:r>
          </a:p>
        </p:txBody>
      </p:sp>
      <p:pic>
        <p:nvPicPr>
          <p:cNvPr id="46" name="Picture 45"/>
          <p:cNvPicPr>
            <a:picLocks noChangeAspect="1"/>
          </p:cNvPicPr>
          <p:nvPr/>
        </p:nvPicPr>
        <p:blipFill>
          <a:blip r:embed="rId2"/>
          <a:stretch>
            <a:fillRect/>
          </a:stretch>
        </p:blipFill>
        <p:spPr>
          <a:xfrm>
            <a:off x="2822213" y="747580"/>
            <a:ext cx="3635737" cy="3643916"/>
          </a:xfrm>
          <a:prstGeom prst="rect">
            <a:avLst/>
          </a:prstGeom>
        </p:spPr>
      </p:pic>
      <p:sp>
        <p:nvSpPr>
          <p:cNvPr id="4" name="Oval 3"/>
          <p:cNvSpPr/>
          <p:nvPr/>
        </p:nvSpPr>
        <p:spPr>
          <a:xfrm>
            <a:off x="3851910" y="1786583"/>
            <a:ext cx="1531620" cy="153162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7" name="Oval 6"/>
          <p:cNvSpPr/>
          <p:nvPr/>
        </p:nvSpPr>
        <p:spPr>
          <a:xfrm>
            <a:off x="3512820" y="1451303"/>
            <a:ext cx="2236470" cy="223647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8" name="Oval 7"/>
          <p:cNvSpPr/>
          <p:nvPr/>
        </p:nvSpPr>
        <p:spPr>
          <a:xfrm>
            <a:off x="3253740" y="1169363"/>
            <a:ext cx="2750820" cy="275082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TextBox 4"/>
              <p:cNvSpPr txBox="1"/>
              <p:nvPr/>
            </p:nvSpPr>
            <p:spPr>
              <a:xfrm>
                <a:off x="72028" y="4476276"/>
                <a:ext cx="898398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Ekvipotenciálna hladina je plocha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taká, že v každom jej bode má gravitačný potenciál rovnakú hodnotu. Dôsledok: na premiestňovanie hmotného bodu po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ekvipotenciálnej</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ploche netreba konať prácu. Teda ak vektor malého posunutia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leží na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ekvipotenciálnej</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ploche, potom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𝑔</m:t>
                        </m:r>
                      </m:e>
                    </m:acc>
                    <m:d>
                      <m:d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acc>
                          <m:accPr>
                            <m:chr m:val="⃗"/>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𝑟</m:t>
                            </m:r>
                          </m:e>
                        </m:acc>
                      </m:e>
                    </m:d>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𝑑</m:t>
                    </m:r>
                    <m:acc>
                      <m:accPr>
                        <m:chr m:val="⃗"/>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𝑟</m:t>
                        </m:r>
                      </m:e>
                    </m:acc>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=0</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Teda vektor intenzity gravitačného poľa je kolmý na vektor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𝑑</m:t>
                    </m:r>
                    <m:acc>
                      <m:accPr>
                        <m:chr m:val="⃗"/>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𝑟</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teda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siločiara je kolmá na </a:t>
                </a:r>
                <a:r>
                  <a:rPr kumimoji="0" lang="sk-SK"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ekvipotenciálnu</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plochu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 bode, kde tou plochou prechádza.</a:t>
                </a:r>
              </a:p>
            </p:txBody>
          </p:sp>
        </mc:Choice>
        <mc:Fallback xmlns="">
          <p:sp>
            <p:nvSpPr>
              <p:cNvPr id="5" name="TextBox 4"/>
              <p:cNvSpPr txBox="1">
                <a:spLocks noRot="1" noChangeAspect="1" noMove="1" noResize="1" noEditPoints="1" noAdjustHandles="1" noChangeArrowheads="1" noChangeShapeType="1" noTextEdit="1"/>
              </p:cNvSpPr>
              <p:nvPr/>
            </p:nvSpPr>
            <p:spPr>
              <a:xfrm>
                <a:off x="72028" y="4476276"/>
                <a:ext cx="8983980" cy="1754326"/>
              </a:xfrm>
              <a:prstGeom prst="rect">
                <a:avLst/>
              </a:prstGeom>
              <a:blipFill rotWithShape="0">
                <a:blip r:embed="rId5"/>
                <a:stretch>
                  <a:fillRect l="-611" t="-1736" b="-4514"/>
                </a:stretch>
              </a:blipFill>
            </p:spPr>
            <p:txBody>
              <a:bodyPr/>
              <a:lstStyle/>
              <a:p>
                <a:r>
                  <a:rPr lang="sk-SK">
                    <a:noFill/>
                  </a:rPr>
                  <a:t> </a:t>
                </a:r>
              </a:p>
            </p:txBody>
          </p:sp>
        </mc:Fallback>
      </mc:AlternateContent>
    </p:spTree>
    <p:extLst>
      <p:ext uri="{BB962C8B-B14F-4D97-AF65-F5344CB8AC3E}">
        <p14:creationId xmlns:p14="http://schemas.microsoft.com/office/powerpoint/2010/main" val="2200340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2A88269-184E-4771-B70E-8B7568C2E29D}"/>
                  </a:ext>
                </a:extLst>
              </p:cNvPr>
              <p:cNvSpPr txBox="1"/>
              <p:nvPr/>
            </p:nvSpPr>
            <p:spPr>
              <a:xfrm>
                <a:off x="648182" y="706056"/>
                <a:ext cx="7951808"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Čo platí o práci po rôznych trajektóriách v gravitačnom poli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Ako je definovaný gravitačný potenciál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Čo je operátor </a:t>
                </a:r>
                <a:r>
                  <a:rPr kumimoji="0" lang="sk-SK"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nabla</a:t>
                </a: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 napíšte zložky gradientu nejakej funkcie </a:t>
                </a:r>
                <a14:m>
                  <m:oMath xmlns:m="http://schemas.openxmlformats.org/officeDocument/2006/math">
                    <m:r>
                      <a:rPr kumimoji="0" lang="sk-SK"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𝑓</m:t>
                    </m:r>
                  </m:oMath>
                </a14:m>
                <a:endPar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Ako sa vypočíta gravitačný potenciál spojito rozloženej hmotnosti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Ako sa vypočíta z gravitačného potenciálu gravitačné zrýchlenie v nejakom bode</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Choice>
        <mc:Fallback xmlns="">
          <p:sp>
            <p:nvSpPr>
              <p:cNvPr id="2" name="TextBox 1">
                <a:extLst>
                  <a:ext uri="{FF2B5EF4-FFF2-40B4-BE49-F238E27FC236}">
                    <a16:creationId xmlns:a16="http://schemas.microsoft.com/office/drawing/2014/main" id="{12A88269-184E-4771-B70E-8B7568C2E29D}"/>
                  </a:ext>
                </a:extLst>
              </p:cNvPr>
              <p:cNvSpPr txBox="1">
                <a:spLocks noRot="1" noChangeAspect="1" noMove="1" noResize="1" noEditPoints="1" noAdjustHandles="1" noChangeArrowheads="1" noChangeShapeType="1" noTextEdit="1"/>
              </p:cNvSpPr>
              <p:nvPr/>
            </p:nvSpPr>
            <p:spPr>
              <a:xfrm>
                <a:off x="648182" y="706056"/>
                <a:ext cx="7951808" cy="1754326"/>
              </a:xfrm>
              <a:prstGeom prst="rect">
                <a:avLst/>
              </a:prstGeom>
              <a:blipFill>
                <a:blip r:embed="rId4"/>
                <a:stretch>
                  <a:fillRect l="-460" t="-2083" b="-4514"/>
                </a:stretch>
              </a:blipFill>
            </p:spPr>
            <p:txBody>
              <a:bodyPr/>
              <a:lstStyle/>
              <a:p>
                <a:r>
                  <a:rPr lang="en-US">
                    <a:noFill/>
                  </a:rPr>
                  <a:t> </a:t>
                </a:r>
              </a:p>
            </p:txBody>
          </p:sp>
        </mc:Fallback>
      </mc:AlternateContent>
    </p:spTree>
    <p:extLst>
      <p:ext uri="{BB962C8B-B14F-4D97-AF65-F5344CB8AC3E}">
        <p14:creationId xmlns:p14="http://schemas.microsoft.com/office/powerpoint/2010/main" val="1364958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6840" y="193040"/>
            <a:ext cx="748883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3600" b="1" i="0" u="none" strike="noStrike" kern="1200" cap="none" spc="0" normalizeH="0" baseline="0" noProof="0" dirty="0">
                <a:ln>
                  <a:noFill/>
                </a:ln>
                <a:solidFill>
                  <a:prstClr val="black"/>
                </a:solidFill>
                <a:effectLst/>
                <a:uLnTx/>
                <a:uFillTx/>
                <a:latin typeface="Calibri" panose="020F0502020204030204"/>
                <a:ea typeface="+mn-ea"/>
                <a:cs typeface="+mn-cs"/>
              </a:rPr>
              <a:t>Harmonický oscilátor</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4" name="Picture 13"/>
          <p:cNvPicPr>
            <a:picLocks noChangeAspect="1"/>
          </p:cNvPicPr>
          <p:nvPr/>
        </p:nvPicPr>
        <p:blipFill>
          <a:blip r:embed="rId6"/>
          <a:stretch>
            <a:fillRect/>
          </a:stretch>
        </p:blipFill>
        <p:spPr>
          <a:xfrm>
            <a:off x="1596946" y="1703070"/>
            <a:ext cx="3123916" cy="2915921"/>
          </a:xfrm>
          <a:prstGeom prst="rect">
            <a:avLst/>
          </a:prstGeom>
        </p:spPr>
      </p:pic>
      <p:cxnSp>
        <p:nvCxnSpPr>
          <p:cNvPr id="16" name="Straight Connector 15"/>
          <p:cNvCxnSpPr/>
          <p:nvPr/>
        </p:nvCxnSpPr>
        <p:spPr>
          <a:xfrm>
            <a:off x="2205990" y="2537460"/>
            <a:ext cx="53035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897630" y="1120140"/>
            <a:ext cx="0" cy="3749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400550" y="1120140"/>
            <a:ext cx="0" cy="374904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166247" y="4618991"/>
            <a:ext cx="594360" cy="175260"/>
          </a:xfrm>
          <a:prstGeom prst="rect">
            <a:avLst/>
          </a:prstGeom>
        </p:spPr>
      </p:pic>
      <p:pic>
        <p:nvPicPr>
          <p:cNvPr id="25" name="Picture 24"/>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4492194" y="4618991"/>
            <a:ext cx="127635" cy="114300"/>
          </a:xfrm>
          <a:prstGeom prst="rect">
            <a:avLst/>
          </a:prstGeom>
        </p:spPr>
      </p:pic>
      <p:pic>
        <p:nvPicPr>
          <p:cNvPr id="26" name="Picture 25"/>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7509510" y="2679701"/>
            <a:ext cx="127635" cy="114300"/>
          </a:xfrm>
          <a:prstGeom prst="rect">
            <a:avLst/>
          </a:prstGeom>
        </p:spPr>
      </p:pic>
      <p:pic>
        <p:nvPicPr>
          <p:cNvPr id="29" name="Picture 28"/>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5868624" y="3821888"/>
            <a:ext cx="1087755" cy="217170"/>
          </a:xfrm>
          <a:prstGeom prst="rect">
            <a:avLst/>
          </a:prstGeom>
        </p:spPr>
      </p:pic>
      <p:sp>
        <p:nvSpPr>
          <p:cNvPr id="28" name="Rectangle 27"/>
          <p:cNvSpPr/>
          <p:nvPr/>
        </p:nvSpPr>
        <p:spPr>
          <a:xfrm>
            <a:off x="5726635" y="3579377"/>
            <a:ext cx="1394323" cy="6981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0" name="TextBox 29"/>
              <p:cNvSpPr txBox="1"/>
              <p:nvPr/>
            </p:nvSpPr>
            <p:spPr>
              <a:xfrm>
                <a:off x="354330" y="5337810"/>
                <a:ext cx="849249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ďalšom, pokiaľ budeme študovať jednorozmerný oscilátor, nebudeme písať pri sile index. Budeme proste písať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𝑘𝑥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budeme mať na mysli priemet sily na os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(Preto nech niekoho neprekvapí záporné znamienko.)</a:t>
                </a:r>
              </a:p>
            </p:txBody>
          </p:sp>
        </mc:Choice>
        <mc:Fallback xmlns="">
          <p:sp>
            <p:nvSpPr>
              <p:cNvPr id="30" name="TextBox 29"/>
              <p:cNvSpPr txBox="1">
                <a:spLocks noRot="1" noChangeAspect="1" noMove="1" noResize="1" noEditPoints="1" noAdjustHandles="1" noChangeArrowheads="1" noChangeShapeType="1" noTextEdit="1"/>
              </p:cNvSpPr>
              <p:nvPr/>
            </p:nvSpPr>
            <p:spPr>
              <a:xfrm>
                <a:off x="354330" y="5337810"/>
                <a:ext cx="8492490" cy="923330"/>
              </a:xfrm>
              <a:prstGeom prst="rect">
                <a:avLst/>
              </a:prstGeom>
              <a:blipFill rotWithShape="0">
                <a:blip r:embed="rId12"/>
                <a:stretch>
                  <a:fillRect l="-574" t="-3974" b="-9934"/>
                </a:stretch>
              </a:blipFill>
            </p:spPr>
            <p:txBody>
              <a:bodyPr/>
              <a:lstStyle/>
              <a:p>
                <a:r>
                  <a:rPr lang="sk-SK">
                    <a:noFill/>
                  </a:rPr>
                  <a:t> </a:t>
                </a:r>
              </a:p>
            </p:txBody>
          </p:sp>
        </mc:Fallback>
      </mc:AlternateContent>
    </p:spTree>
    <p:extLst>
      <p:ext uri="{BB962C8B-B14F-4D97-AF65-F5344CB8AC3E}">
        <p14:creationId xmlns:p14="http://schemas.microsoft.com/office/powerpoint/2010/main" val="159720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2147744" y="871863"/>
            <a:ext cx="4744546" cy="1321266"/>
          </a:xfrm>
          <a:prstGeom prst="rect">
            <a:avLst/>
          </a:prstGeom>
        </p:spPr>
      </p:pic>
      <p:pic>
        <p:nvPicPr>
          <p:cNvPr id="3" name="Picture 2"/>
          <p:cNvPicPr>
            <a:picLocks noChangeAspect="1"/>
          </p:cNvPicPr>
          <p:nvPr/>
        </p:nvPicPr>
        <p:blipFill>
          <a:blip r:embed="rId6"/>
          <a:stretch>
            <a:fillRect/>
          </a:stretch>
        </p:blipFill>
        <p:spPr>
          <a:xfrm>
            <a:off x="2151498" y="2193129"/>
            <a:ext cx="4740792" cy="1321266"/>
          </a:xfrm>
          <a:prstGeom prst="rect">
            <a:avLst/>
          </a:prstGeom>
        </p:spPr>
      </p:pic>
      <p:sp>
        <p:nvSpPr>
          <p:cNvPr id="4" name="TextBox 3"/>
          <p:cNvSpPr txBox="1"/>
          <p:nvPr/>
        </p:nvSpPr>
        <p:spPr>
          <a:xfrm>
            <a:off x="1714500" y="308610"/>
            <a:ext cx="565785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Práca pri napínaní pružiny</a:t>
            </a:r>
          </a:p>
        </p:txBody>
      </p:sp>
      <p:cxnSp>
        <p:nvCxnSpPr>
          <p:cNvPr id="6" name="Straight Connector 5"/>
          <p:cNvCxnSpPr/>
          <p:nvPr/>
        </p:nvCxnSpPr>
        <p:spPr>
          <a:xfrm>
            <a:off x="4709160" y="871863"/>
            <a:ext cx="0" cy="295718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055870" y="2434590"/>
            <a:ext cx="0" cy="138684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709160" y="3657600"/>
            <a:ext cx="346710" cy="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4818698" y="3829050"/>
            <a:ext cx="127635" cy="114300"/>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331470" y="3702328"/>
                <a:ext cx="8172450" cy="12052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Sila, ktorou pôsobí pružina: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𝑘𝑥</m:t>
                    </m:r>
                  </m:oMath>
                </a14:m>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Sila, ktorou pôsobia burlaci: </a:t>
                </a:r>
                <a14:m>
                  <m:oMath xmlns:m="http://schemas.openxmlformats.org/officeDocument/2006/math">
                    <m:sSub>
                      <m:sSub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e>
                        </m:acc>
                      </m:e>
                      <m: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𝑥</m:t>
                        </m:r>
                      </m:sub>
                    </m:s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𝑘𝑥</m:t>
                    </m:r>
                  </m:oMath>
                </a14:m>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Práca, ktorú vykonajú burlaci pri napínaní pružiny z rovnovážneho stavu o vzdialenosť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31470" y="3702328"/>
                <a:ext cx="8172450" cy="1205266"/>
              </a:xfrm>
              <a:prstGeom prst="rect">
                <a:avLst/>
              </a:prstGeom>
              <a:blipFill rotWithShape="0">
                <a:blip r:embed="rId11"/>
                <a:stretch>
                  <a:fillRect l="-597" t="-2525" b="-7071"/>
                </a:stretch>
              </a:blipFill>
            </p:spPr>
            <p:txBody>
              <a:bodyPr/>
              <a:lstStyle/>
              <a:p>
                <a:r>
                  <a:rPr lang="sk-SK">
                    <a:noFill/>
                  </a:rPr>
                  <a:t> </a:t>
                </a:r>
              </a:p>
            </p:txBody>
          </p:sp>
        </mc:Fallback>
      </mc:AlternateContent>
      <p:sp>
        <p:nvSpPr>
          <p:cNvPr id="15" name="TextBox 14"/>
          <p:cNvSpPr txBox="1"/>
          <p:nvPr/>
        </p:nvSpPr>
        <p:spPr>
          <a:xfrm>
            <a:off x="331470" y="5330629"/>
            <a:ext cx="83781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Potenciálna energia pružnosti </a:t>
            </a:r>
          </a:p>
        </p:txBody>
      </p:sp>
      <p:pic>
        <p:nvPicPr>
          <p:cNvPr id="5" name="Picture 4"/>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2598420" y="4711461"/>
            <a:ext cx="4221480" cy="594360"/>
          </a:xfrm>
          <a:prstGeom prst="rect">
            <a:avLst/>
          </a:prstGeom>
        </p:spPr>
      </p:pic>
      <p:pic>
        <p:nvPicPr>
          <p:cNvPr id="8" name="Picture 7"/>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4191952" y="5895401"/>
            <a:ext cx="1424940" cy="514350"/>
          </a:xfrm>
          <a:prstGeom prst="rect">
            <a:avLst/>
          </a:prstGeom>
        </p:spPr>
      </p:pic>
      <p:sp>
        <p:nvSpPr>
          <p:cNvPr id="19" name="Rectangle 18"/>
          <p:cNvSpPr/>
          <p:nvPr/>
        </p:nvSpPr>
        <p:spPr>
          <a:xfrm>
            <a:off x="3977640" y="5699961"/>
            <a:ext cx="1714500" cy="8896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8658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195736" y="1340768"/>
            <a:ext cx="4824536" cy="1440160"/>
            <a:chOff x="1475656" y="1268760"/>
            <a:chExt cx="4824536" cy="1440160"/>
          </a:xfrm>
        </p:grpSpPr>
        <p:cxnSp>
          <p:nvCxnSpPr>
            <p:cNvPr id="3" name="Straight Connector 2"/>
            <p:cNvCxnSpPr/>
            <p:nvPr/>
          </p:nvCxnSpPr>
          <p:spPr>
            <a:xfrm>
              <a:off x="1691680" y="1268760"/>
              <a:ext cx="0" cy="1440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1475656" y="1268760"/>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475656" y="1421160"/>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475656" y="1628800"/>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475656" y="1844824"/>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475656" y="2060848"/>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475656" y="2276872"/>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475656" y="2492896"/>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691680" y="1988840"/>
              <a:ext cx="4608512" cy="0"/>
            </a:xfrm>
            <a:prstGeom prst="line">
              <a:avLst/>
            </a:prstGeom>
            <a:ln w="28575"/>
          </p:spPr>
          <p:style>
            <a:lnRef idx="1">
              <a:schemeClr val="dk1"/>
            </a:lnRef>
            <a:fillRef idx="0">
              <a:schemeClr val="dk1"/>
            </a:fillRef>
            <a:effectRef idx="0">
              <a:schemeClr val="dk1"/>
            </a:effectRef>
            <a:fontRef idx="minor">
              <a:schemeClr val="tx1"/>
            </a:fontRef>
          </p:style>
        </p:cxnSp>
        <p:sp>
          <p:nvSpPr>
            <p:cNvPr id="17" name="Oval 16"/>
            <p:cNvSpPr/>
            <p:nvPr/>
          </p:nvSpPr>
          <p:spPr>
            <a:xfrm>
              <a:off x="4139952" y="1772816"/>
              <a:ext cx="432048" cy="432048"/>
            </a:xfrm>
            <a:prstGeom prst="ellipse">
              <a:avLst/>
            </a:prstGeom>
            <a:solidFill>
              <a:schemeClr val="tx1"/>
            </a:solidFill>
            <a:ln w="38100"/>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17"/>
            <p:cNvSpPr/>
            <p:nvPr/>
          </p:nvSpPr>
          <p:spPr>
            <a:xfrm>
              <a:off x="1712686" y="1860373"/>
              <a:ext cx="2380343" cy="245438"/>
            </a:xfrm>
            <a:custGeom>
              <a:avLst/>
              <a:gdLst>
                <a:gd name="connsiteX0" fmla="*/ 0 w 2380343"/>
                <a:gd name="connsiteY0" fmla="*/ 142598 h 245438"/>
                <a:gd name="connsiteX1" fmla="*/ 14514 w 2380343"/>
                <a:gd name="connsiteY1" fmla="*/ 70027 h 245438"/>
                <a:gd name="connsiteX2" fmla="*/ 58057 w 2380343"/>
                <a:gd name="connsiteY2" fmla="*/ 40998 h 245438"/>
                <a:gd name="connsiteX3" fmla="*/ 275771 w 2380343"/>
                <a:gd name="connsiteY3" fmla="*/ 55513 h 245438"/>
                <a:gd name="connsiteX4" fmla="*/ 290285 w 2380343"/>
                <a:gd name="connsiteY4" fmla="*/ 200656 h 245438"/>
                <a:gd name="connsiteX5" fmla="*/ 246743 w 2380343"/>
                <a:gd name="connsiteY5" fmla="*/ 157113 h 245438"/>
                <a:gd name="connsiteX6" fmla="*/ 290285 w 2380343"/>
                <a:gd name="connsiteY6" fmla="*/ 55513 h 245438"/>
                <a:gd name="connsiteX7" fmla="*/ 362857 w 2380343"/>
                <a:gd name="connsiteY7" fmla="*/ 40998 h 245438"/>
                <a:gd name="connsiteX8" fmla="*/ 566057 w 2380343"/>
                <a:gd name="connsiteY8" fmla="*/ 40998 h 245438"/>
                <a:gd name="connsiteX9" fmla="*/ 609600 w 2380343"/>
                <a:gd name="connsiteY9" fmla="*/ 99056 h 245438"/>
                <a:gd name="connsiteX10" fmla="*/ 566057 w 2380343"/>
                <a:gd name="connsiteY10" fmla="*/ 200656 h 245438"/>
                <a:gd name="connsiteX11" fmla="*/ 537028 w 2380343"/>
                <a:gd name="connsiteY11" fmla="*/ 157113 h 245438"/>
                <a:gd name="connsiteX12" fmla="*/ 551543 w 2380343"/>
                <a:gd name="connsiteY12" fmla="*/ 113570 h 245438"/>
                <a:gd name="connsiteX13" fmla="*/ 595085 w 2380343"/>
                <a:gd name="connsiteY13" fmla="*/ 84541 h 245438"/>
                <a:gd name="connsiteX14" fmla="*/ 653143 w 2380343"/>
                <a:gd name="connsiteY14" fmla="*/ 40998 h 245438"/>
                <a:gd name="connsiteX15" fmla="*/ 754743 w 2380343"/>
                <a:gd name="connsiteY15" fmla="*/ 11970 h 245438"/>
                <a:gd name="connsiteX16" fmla="*/ 798285 w 2380343"/>
                <a:gd name="connsiteY16" fmla="*/ 26484 h 245438"/>
                <a:gd name="connsiteX17" fmla="*/ 870857 w 2380343"/>
                <a:gd name="connsiteY17" fmla="*/ 128084 h 245438"/>
                <a:gd name="connsiteX18" fmla="*/ 856343 w 2380343"/>
                <a:gd name="connsiteY18" fmla="*/ 229684 h 245438"/>
                <a:gd name="connsiteX19" fmla="*/ 783771 w 2380343"/>
                <a:gd name="connsiteY19" fmla="*/ 215170 h 245438"/>
                <a:gd name="connsiteX20" fmla="*/ 856343 w 2380343"/>
                <a:gd name="connsiteY20" fmla="*/ 84541 h 245438"/>
                <a:gd name="connsiteX21" fmla="*/ 885371 w 2380343"/>
                <a:gd name="connsiteY21" fmla="*/ 40998 h 245438"/>
                <a:gd name="connsiteX22" fmla="*/ 972457 w 2380343"/>
                <a:gd name="connsiteY22" fmla="*/ 11970 h 245438"/>
                <a:gd name="connsiteX23" fmla="*/ 1059543 w 2380343"/>
                <a:gd name="connsiteY23" fmla="*/ 84541 h 245438"/>
                <a:gd name="connsiteX24" fmla="*/ 1088571 w 2380343"/>
                <a:gd name="connsiteY24" fmla="*/ 128084 h 245438"/>
                <a:gd name="connsiteX25" fmla="*/ 1059543 w 2380343"/>
                <a:gd name="connsiteY25" fmla="*/ 244198 h 245438"/>
                <a:gd name="connsiteX26" fmla="*/ 1030514 w 2380343"/>
                <a:gd name="connsiteY26" fmla="*/ 186141 h 245438"/>
                <a:gd name="connsiteX27" fmla="*/ 1045028 w 2380343"/>
                <a:gd name="connsiteY27" fmla="*/ 128084 h 245438"/>
                <a:gd name="connsiteX28" fmla="*/ 1146628 w 2380343"/>
                <a:gd name="connsiteY28" fmla="*/ 40998 h 245438"/>
                <a:gd name="connsiteX29" fmla="*/ 1262743 w 2380343"/>
                <a:gd name="connsiteY29" fmla="*/ 55513 h 245438"/>
                <a:gd name="connsiteX30" fmla="*/ 1277257 w 2380343"/>
                <a:gd name="connsiteY30" fmla="*/ 99056 h 245438"/>
                <a:gd name="connsiteX31" fmla="*/ 1306285 w 2380343"/>
                <a:gd name="connsiteY31" fmla="*/ 142598 h 245438"/>
                <a:gd name="connsiteX32" fmla="*/ 1248228 w 2380343"/>
                <a:gd name="connsiteY32" fmla="*/ 229684 h 245438"/>
                <a:gd name="connsiteX33" fmla="*/ 1219200 w 2380343"/>
                <a:gd name="connsiteY33" fmla="*/ 186141 h 245438"/>
                <a:gd name="connsiteX34" fmla="*/ 1248228 w 2380343"/>
                <a:gd name="connsiteY34" fmla="*/ 142598 h 245438"/>
                <a:gd name="connsiteX35" fmla="*/ 1277257 w 2380343"/>
                <a:gd name="connsiteY35" fmla="*/ 84541 h 245438"/>
                <a:gd name="connsiteX36" fmla="*/ 1378857 w 2380343"/>
                <a:gd name="connsiteY36" fmla="*/ 26484 h 245438"/>
                <a:gd name="connsiteX37" fmla="*/ 1465943 w 2380343"/>
                <a:gd name="connsiteY37" fmla="*/ 40998 h 245438"/>
                <a:gd name="connsiteX38" fmla="*/ 1524000 w 2380343"/>
                <a:gd name="connsiteY38" fmla="*/ 157113 h 245438"/>
                <a:gd name="connsiteX39" fmla="*/ 1494971 w 2380343"/>
                <a:gd name="connsiteY39" fmla="*/ 215170 h 245438"/>
                <a:gd name="connsiteX40" fmla="*/ 1451428 w 2380343"/>
                <a:gd name="connsiteY40" fmla="*/ 229684 h 245438"/>
                <a:gd name="connsiteX41" fmla="*/ 1465943 w 2380343"/>
                <a:gd name="connsiteY41" fmla="*/ 128084 h 245438"/>
                <a:gd name="connsiteX42" fmla="*/ 1509485 w 2380343"/>
                <a:gd name="connsiteY42" fmla="*/ 99056 h 245438"/>
                <a:gd name="connsiteX43" fmla="*/ 1640114 w 2380343"/>
                <a:gd name="connsiteY43" fmla="*/ 40998 h 245438"/>
                <a:gd name="connsiteX44" fmla="*/ 1683657 w 2380343"/>
                <a:gd name="connsiteY44" fmla="*/ 70027 h 245438"/>
                <a:gd name="connsiteX45" fmla="*/ 1698171 w 2380343"/>
                <a:gd name="connsiteY45" fmla="*/ 113570 h 245438"/>
                <a:gd name="connsiteX46" fmla="*/ 1727200 w 2380343"/>
                <a:gd name="connsiteY46" fmla="*/ 186141 h 245438"/>
                <a:gd name="connsiteX47" fmla="*/ 1683657 w 2380343"/>
                <a:gd name="connsiteY47" fmla="*/ 229684 h 245438"/>
                <a:gd name="connsiteX48" fmla="*/ 1654628 w 2380343"/>
                <a:gd name="connsiteY48" fmla="*/ 186141 h 245438"/>
                <a:gd name="connsiteX49" fmla="*/ 1698171 w 2380343"/>
                <a:gd name="connsiteY49" fmla="*/ 99056 h 245438"/>
                <a:gd name="connsiteX50" fmla="*/ 1785257 w 2380343"/>
                <a:gd name="connsiteY50" fmla="*/ 55513 h 245438"/>
                <a:gd name="connsiteX51" fmla="*/ 1843314 w 2380343"/>
                <a:gd name="connsiteY51" fmla="*/ 40998 h 245438"/>
                <a:gd name="connsiteX52" fmla="*/ 1886857 w 2380343"/>
                <a:gd name="connsiteY52" fmla="*/ 70027 h 245438"/>
                <a:gd name="connsiteX53" fmla="*/ 1901371 w 2380343"/>
                <a:gd name="connsiteY53" fmla="*/ 215170 h 245438"/>
                <a:gd name="connsiteX54" fmla="*/ 1857828 w 2380343"/>
                <a:gd name="connsiteY54" fmla="*/ 244198 h 245438"/>
                <a:gd name="connsiteX55" fmla="*/ 1843314 w 2380343"/>
                <a:gd name="connsiteY55" fmla="*/ 200656 h 245438"/>
                <a:gd name="connsiteX56" fmla="*/ 1872343 w 2380343"/>
                <a:gd name="connsiteY56" fmla="*/ 157113 h 245438"/>
                <a:gd name="connsiteX57" fmla="*/ 1973943 w 2380343"/>
                <a:gd name="connsiteY57" fmla="*/ 55513 h 245438"/>
                <a:gd name="connsiteX58" fmla="*/ 2119085 w 2380343"/>
                <a:gd name="connsiteY58" fmla="*/ 99056 h 245438"/>
                <a:gd name="connsiteX59" fmla="*/ 2133600 w 2380343"/>
                <a:gd name="connsiteY59" fmla="*/ 142598 h 245438"/>
                <a:gd name="connsiteX60" fmla="*/ 2104571 w 2380343"/>
                <a:gd name="connsiteY60" fmla="*/ 186141 h 245438"/>
                <a:gd name="connsiteX61" fmla="*/ 2061028 w 2380343"/>
                <a:gd name="connsiteY61" fmla="*/ 215170 h 245438"/>
                <a:gd name="connsiteX62" fmla="*/ 2075543 w 2380343"/>
                <a:gd name="connsiteY62" fmla="*/ 99056 h 245438"/>
                <a:gd name="connsiteX63" fmla="*/ 2162628 w 2380343"/>
                <a:gd name="connsiteY63" fmla="*/ 40998 h 245438"/>
                <a:gd name="connsiteX64" fmla="*/ 2249714 w 2380343"/>
                <a:gd name="connsiteY64" fmla="*/ 70027 h 245438"/>
                <a:gd name="connsiteX65" fmla="*/ 2293257 w 2380343"/>
                <a:gd name="connsiteY65" fmla="*/ 113570 h 245438"/>
                <a:gd name="connsiteX66" fmla="*/ 2380343 w 2380343"/>
                <a:gd name="connsiteY66" fmla="*/ 128084 h 24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380343" h="245438">
                  <a:moveTo>
                    <a:pt x="0" y="142598"/>
                  </a:moveTo>
                  <a:cubicBezTo>
                    <a:pt x="4838" y="118408"/>
                    <a:pt x="2275" y="91446"/>
                    <a:pt x="14514" y="70027"/>
                  </a:cubicBezTo>
                  <a:cubicBezTo>
                    <a:pt x="23169" y="54881"/>
                    <a:pt x="40640" y="41966"/>
                    <a:pt x="58057" y="40998"/>
                  </a:cubicBezTo>
                  <a:cubicBezTo>
                    <a:pt x="130677" y="36964"/>
                    <a:pt x="203200" y="50675"/>
                    <a:pt x="275771" y="55513"/>
                  </a:cubicBezTo>
                  <a:cubicBezTo>
                    <a:pt x="292596" y="89163"/>
                    <a:pt x="342857" y="161227"/>
                    <a:pt x="290285" y="200656"/>
                  </a:cubicBezTo>
                  <a:cubicBezTo>
                    <a:pt x="273864" y="212972"/>
                    <a:pt x="261257" y="171627"/>
                    <a:pt x="246743" y="157113"/>
                  </a:cubicBezTo>
                  <a:cubicBezTo>
                    <a:pt x="253070" y="131803"/>
                    <a:pt x="261051" y="72219"/>
                    <a:pt x="290285" y="55513"/>
                  </a:cubicBezTo>
                  <a:cubicBezTo>
                    <a:pt x="311704" y="43273"/>
                    <a:pt x="338666" y="45836"/>
                    <a:pt x="362857" y="40998"/>
                  </a:cubicBezTo>
                  <a:cubicBezTo>
                    <a:pt x="438560" y="-9469"/>
                    <a:pt x="429076" y="-17709"/>
                    <a:pt x="566057" y="40998"/>
                  </a:cubicBezTo>
                  <a:cubicBezTo>
                    <a:pt x="588292" y="50527"/>
                    <a:pt x="595086" y="79703"/>
                    <a:pt x="609600" y="99056"/>
                  </a:cubicBezTo>
                  <a:cubicBezTo>
                    <a:pt x="618537" y="134805"/>
                    <a:pt x="653950" y="200656"/>
                    <a:pt x="566057" y="200656"/>
                  </a:cubicBezTo>
                  <a:cubicBezTo>
                    <a:pt x="548613" y="200656"/>
                    <a:pt x="546704" y="171627"/>
                    <a:pt x="537028" y="157113"/>
                  </a:cubicBezTo>
                  <a:cubicBezTo>
                    <a:pt x="541866" y="142599"/>
                    <a:pt x="541986" y="125517"/>
                    <a:pt x="551543" y="113570"/>
                  </a:cubicBezTo>
                  <a:cubicBezTo>
                    <a:pt x="562440" y="99949"/>
                    <a:pt x="580890" y="94680"/>
                    <a:pt x="595085" y="84541"/>
                  </a:cubicBezTo>
                  <a:cubicBezTo>
                    <a:pt x="614770" y="70480"/>
                    <a:pt x="632140" y="53000"/>
                    <a:pt x="653143" y="40998"/>
                  </a:cubicBezTo>
                  <a:cubicBezTo>
                    <a:pt x="669339" y="31743"/>
                    <a:pt x="742174" y="15112"/>
                    <a:pt x="754743" y="11970"/>
                  </a:cubicBezTo>
                  <a:cubicBezTo>
                    <a:pt x="769257" y="16808"/>
                    <a:pt x="786532" y="16690"/>
                    <a:pt x="798285" y="26484"/>
                  </a:cubicBezTo>
                  <a:cubicBezTo>
                    <a:pt x="811787" y="37736"/>
                    <a:pt x="857620" y="108229"/>
                    <a:pt x="870857" y="128084"/>
                  </a:cubicBezTo>
                  <a:cubicBezTo>
                    <a:pt x="866019" y="161951"/>
                    <a:pt x="880533" y="205494"/>
                    <a:pt x="856343" y="229684"/>
                  </a:cubicBezTo>
                  <a:cubicBezTo>
                    <a:pt x="838899" y="247128"/>
                    <a:pt x="797455" y="235696"/>
                    <a:pt x="783771" y="215170"/>
                  </a:cubicBezTo>
                  <a:cubicBezTo>
                    <a:pt x="750936" y="165919"/>
                    <a:pt x="839324" y="104397"/>
                    <a:pt x="856343" y="84541"/>
                  </a:cubicBezTo>
                  <a:cubicBezTo>
                    <a:pt x="867695" y="71297"/>
                    <a:pt x="870579" y="50243"/>
                    <a:pt x="885371" y="40998"/>
                  </a:cubicBezTo>
                  <a:cubicBezTo>
                    <a:pt x="911319" y="24781"/>
                    <a:pt x="972457" y="11970"/>
                    <a:pt x="972457" y="11970"/>
                  </a:cubicBezTo>
                  <a:cubicBezTo>
                    <a:pt x="1015272" y="40512"/>
                    <a:pt x="1024620" y="42632"/>
                    <a:pt x="1059543" y="84541"/>
                  </a:cubicBezTo>
                  <a:cubicBezTo>
                    <a:pt x="1070710" y="97942"/>
                    <a:pt x="1078895" y="113570"/>
                    <a:pt x="1088571" y="128084"/>
                  </a:cubicBezTo>
                  <a:cubicBezTo>
                    <a:pt x="1088786" y="129160"/>
                    <a:pt x="1135775" y="259445"/>
                    <a:pt x="1059543" y="244198"/>
                  </a:cubicBezTo>
                  <a:cubicBezTo>
                    <a:pt x="1038327" y="239954"/>
                    <a:pt x="1040190" y="205493"/>
                    <a:pt x="1030514" y="186141"/>
                  </a:cubicBezTo>
                  <a:cubicBezTo>
                    <a:pt x="1035352" y="166789"/>
                    <a:pt x="1035131" y="145404"/>
                    <a:pt x="1045028" y="128084"/>
                  </a:cubicBezTo>
                  <a:cubicBezTo>
                    <a:pt x="1060190" y="101551"/>
                    <a:pt x="1125756" y="56652"/>
                    <a:pt x="1146628" y="40998"/>
                  </a:cubicBezTo>
                  <a:cubicBezTo>
                    <a:pt x="1185333" y="45836"/>
                    <a:pt x="1227099" y="39671"/>
                    <a:pt x="1262743" y="55513"/>
                  </a:cubicBezTo>
                  <a:cubicBezTo>
                    <a:pt x="1276724" y="61727"/>
                    <a:pt x="1270415" y="85372"/>
                    <a:pt x="1277257" y="99056"/>
                  </a:cubicBezTo>
                  <a:cubicBezTo>
                    <a:pt x="1285058" y="114658"/>
                    <a:pt x="1296609" y="128084"/>
                    <a:pt x="1306285" y="142598"/>
                  </a:cubicBezTo>
                  <a:cubicBezTo>
                    <a:pt x="1301731" y="160813"/>
                    <a:pt x="1295959" y="239231"/>
                    <a:pt x="1248228" y="229684"/>
                  </a:cubicBezTo>
                  <a:cubicBezTo>
                    <a:pt x="1231123" y="226263"/>
                    <a:pt x="1228876" y="200655"/>
                    <a:pt x="1219200" y="186141"/>
                  </a:cubicBezTo>
                  <a:cubicBezTo>
                    <a:pt x="1228876" y="171627"/>
                    <a:pt x="1239573" y="157744"/>
                    <a:pt x="1248228" y="142598"/>
                  </a:cubicBezTo>
                  <a:cubicBezTo>
                    <a:pt x="1258963" y="123812"/>
                    <a:pt x="1263405" y="101163"/>
                    <a:pt x="1277257" y="84541"/>
                  </a:cubicBezTo>
                  <a:cubicBezTo>
                    <a:pt x="1291909" y="66959"/>
                    <a:pt x="1363362" y="34231"/>
                    <a:pt x="1378857" y="26484"/>
                  </a:cubicBezTo>
                  <a:cubicBezTo>
                    <a:pt x="1407886" y="31322"/>
                    <a:pt x="1440217" y="26706"/>
                    <a:pt x="1465943" y="40998"/>
                  </a:cubicBezTo>
                  <a:cubicBezTo>
                    <a:pt x="1508917" y="64873"/>
                    <a:pt x="1513955" y="116936"/>
                    <a:pt x="1524000" y="157113"/>
                  </a:cubicBezTo>
                  <a:cubicBezTo>
                    <a:pt x="1514324" y="176465"/>
                    <a:pt x="1510271" y="199871"/>
                    <a:pt x="1494971" y="215170"/>
                  </a:cubicBezTo>
                  <a:cubicBezTo>
                    <a:pt x="1484153" y="225988"/>
                    <a:pt x="1456266" y="244198"/>
                    <a:pt x="1451428" y="229684"/>
                  </a:cubicBezTo>
                  <a:cubicBezTo>
                    <a:pt x="1440610" y="197229"/>
                    <a:pt x="1452049" y="159346"/>
                    <a:pt x="1465943" y="128084"/>
                  </a:cubicBezTo>
                  <a:cubicBezTo>
                    <a:pt x="1473028" y="112144"/>
                    <a:pt x="1494340" y="107710"/>
                    <a:pt x="1509485" y="99056"/>
                  </a:cubicBezTo>
                  <a:cubicBezTo>
                    <a:pt x="1556945" y="71936"/>
                    <a:pt x="1588276" y="61734"/>
                    <a:pt x="1640114" y="40998"/>
                  </a:cubicBezTo>
                  <a:cubicBezTo>
                    <a:pt x="1654628" y="50674"/>
                    <a:pt x="1672760" y="56405"/>
                    <a:pt x="1683657" y="70027"/>
                  </a:cubicBezTo>
                  <a:cubicBezTo>
                    <a:pt x="1693214" y="81974"/>
                    <a:pt x="1692799" y="99245"/>
                    <a:pt x="1698171" y="113570"/>
                  </a:cubicBezTo>
                  <a:cubicBezTo>
                    <a:pt x="1707319" y="137965"/>
                    <a:pt x="1717524" y="161951"/>
                    <a:pt x="1727200" y="186141"/>
                  </a:cubicBezTo>
                  <a:cubicBezTo>
                    <a:pt x="1712686" y="200655"/>
                    <a:pt x="1704183" y="229684"/>
                    <a:pt x="1683657" y="229684"/>
                  </a:cubicBezTo>
                  <a:cubicBezTo>
                    <a:pt x="1666213" y="229684"/>
                    <a:pt x="1657496" y="203348"/>
                    <a:pt x="1654628" y="186141"/>
                  </a:cubicBezTo>
                  <a:cubicBezTo>
                    <a:pt x="1651255" y="165905"/>
                    <a:pt x="1687340" y="109887"/>
                    <a:pt x="1698171" y="99056"/>
                  </a:cubicBezTo>
                  <a:cubicBezTo>
                    <a:pt x="1723617" y="73610"/>
                    <a:pt x="1752202" y="64957"/>
                    <a:pt x="1785257" y="55513"/>
                  </a:cubicBezTo>
                  <a:cubicBezTo>
                    <a:pt x="1804437" y="50033"/>
                    <a:pt x="1823962" y="45836"/>
                    <a:pt x="1843314" y="40998"/>
                  </a:cubicBezTo>
                  <a:cubicBezTo>
                    <a:pt x="1857828" y="50674"/>
                    <a:pt x="1875690" y="56626"/>
                    <a:pt x="1886857" y="70027"/>
                  </a:cubicBezTo>
                  <a:cubicBezTo>
                    <a:pt x="1922985" y="113382"/>
                    <a:pt x="1927685" y="162542"/>
                    <a:pt x="1901371" y="215170"/>
                  </a:cubicBezTo>
                  <a:cubicBezTo>
                    <a:pt x="1893570" y="230772"/>
                    <a:pt x="1872342" y="234522"/>
                    <a:pt x="1857828" y="244198"/>
                  </a:cubicBezTo>
                  <a:cubicBezTo>
                    <a:pt x="1852990" y="229684"/>
                    <a:pt x="1840799" y="215747"/>
                    <a:pt x="1843314" y="200656"/>
                  </a:cubicBezTo>
                  <a:cubicBezTo>
                    <a:pt x="1846182" y="183449"/>
                    <a:pt x="1862204" y="171308"/>
                    <a:pt x="1872343" y="157113"/>
                  </a:cubicBezTo>
                  <a:cubicBezTo>
                    <a:pt x="1924446" y="84168"/>
                    <a:pt x="1902486" y="109105"/>
                    <a:pt x="1973943" y="55513"/>
                  </a:cubicBezTo>
                  <a:cubicBezTo>
                    <a:pt x="2013512" y="62108"/>
                    <a:pt x="2085332" y="65303"/>
                    <a:pt x="2119085" y="99056"/>
                  </a:cubicBezTo>
                  <a:cubicBezTo>
                    <a:pt x="2129903" y="109874"/>
                    <a:pt x="2128762" y="128084"/>
                    <a:pt x="2133600" y="142598"/>
                  </a:cubicBezTo>
                  <a:cubicBezTo>
                    <a:pt x="2123924" y="157112"/>
                    <a:pt x="2116906" y="173806"/>
                    <a:pt x="2104571" y="186141"/>
                  </a:cubicBezTo>
                  <a:cubicBezTo>
                    <a:pt x="2092236" y="198476"/>
                    <a:pt x="2066544" y="231719"/>
                    <a:pt x="2061028" y="215170"/>
                  </a:cubicBezTo>
                  <a:cubicBezTo>
                    <a:pt x="2048693" y="178166"/>
                    <a:pt x="2055889" y="132749"/>
                    <a:pt x="2075543" y="99056"/>
                  </a:cubicBezTo>
                  <a:cubicBezTo>
                    <a:pt x="2093122" y="68920"/>
                    <a:pt x="2162628" y="40998"/>
                    <a:pt x="2162628" y="40998"/>
                  </a:cubicBezTo>
                  <a:cubicBezTo>
                    <a:pt x="2191657" y="50674"/>
                    <a:pt x="2222966" y="55167"/>
                    <a:pt x="2249714" y="70027"/>
                  </a:cubicBezTo>
                  <a:cubicBezTo>
                    <a:pt x="2267657" y="79996"/>
                    <a:pt x="2275435" y="103386"/>
                    <a:pt x="2293257" y="113570"/>
                  </a:cubicBezTo>
                  <a:cubicBezTo>
                    <a:pt x="2322764" y="130431"/>
                    <a:pt x="2349769" y="128084"/>
                    <a:pt x="2380343" y="128084"/>
                  </a:cubicBezTo>
                </a:path>
              </a:pathLst>
            </a:custGeom>
            <a:no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0" name="TextBox 19"/>
          <p:cNvSpPr txBox="1"/>
          <p:nvPr/>
        </p:nvSpPr>
        <p:spPr>
          <a:xfrm>
            <a:off x="2051720" y="332656"/>
            <a:ext cx="504056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Oscilátor</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p:cNvSpPr txBox="1"/>
          <p:nvPr/>
        </p:nvSpPr>
        <p:spPr>
          <a:xfrm>
            <a:off x="6372200" y="2348880"/>
            <a:ext cx="28803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p:cNvSpPr txBox="1"/>
          <p:nvPr/>
        </p:nvSpPr>
        <p:spPr>
          <a:xfrm>
            <a:off x="1331640" y="2839804"/>
            <a:ext cx="6120680"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Rovnovážna poloha nech je </a:t>
            </a:r>
            <a:r>
              <a:rPr kumimoji="0" lang="sk-SK" sz="2200" b="0" i="1" u="none" strike="noStrike" kern="1200" cap="none" spc="0" normalizeH="0" baseline="0" noProof="0" dirty="0">
                <a:ln>
                  <a:noFill/>
                </a:ln>
                <a:solidFill>
                  <a:prstClr val="black"/>
                </a:solidFill>
                <a:effectLst/>
                <a:uLnTx/>
                <a:uFillTx/>
                <a:latin typeface="Calibri" panose="020F0502020204030204"/>
                <a:ea typeface="+mn-ea"/>
                <a:cs typeface="+mn-cs"/>
              </a:rPr>
              <a:t>x</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 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Pružina: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Pohybová rovnica: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Uhádneme riešenie: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Naozaj:</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Ale rovnako dobré je aj riešenie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3" name="Picture 22"/>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598812" y="3647688"/>
            <a:ext cx="1181100" cy="213360"/>
          </a:xfrm>
          <a:prstGeom prst="rect">
            <a:avLst/>
          </a:prstGeom>
        </p:spPr>
      </p:pic>
      <p:pic>
        <p:nvPicPr>
          <p:cNvPr id="27" name="Picture 26"/>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753986" y="4077072"/>
            <a:ext cx="1567815" cy="560070"/>
          </a:xfrm>
          <a:prstGeom prst="rect">
            <a:avLst/>
          </a:prstGeom>
        </p:spPr>
      </p:pic>
      <p:pic>
        <p:nvPicPr>
          <p:cNvPr id="4" name="Picture 3"/>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4349637" y="4947823"/>
            <a:ext cx="1911096" cy="280797"/>
          </a:xfrm>
          <a:prstGeom prst="rect">
            <a:avLst/>
          </a:prstGeom>
        </p:spPr>
      </p:pic>
      <p:pic>
        <p:nvPicPr>
          <p:cNvPr id="28" name="Picture 27"/>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6660232" y="4734578"/>
            <a:ext cx="1051560" cy="609600"/>
          </a:xfrm>
          <a:prstGeom prst="rect">
            <a:avLst/>
          </a:prstGeom>
        </p:spPr>
      </p:pic>
      <p:pic>
        <p:nvPicPr>
          <p:cNvPr id="5" name="Picture 4"/>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2442202" y="5427312"/>
            <a:ext cx="6208966" cy="616077"/>
          </a:xfrm>
          <a:prstGeom prst="rect">
            <a:avLst/>
          </a:prstGeom>
        </p:spPr>
      </p:pic>
      <p:pic>
        <p:nvPicPr>
          <p:cNvPr id="13" name="Picture 12"/>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5416652" y="6275881"/>
            <a:ext cx="1959292" cy="280797"/>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8170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7270" y="2130803"/>
            <a:ext cx="6120680" cy="11233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Pri zadaných počiatočných podmienkach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dopočítame najprv rýchlosť</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a dostaneme jednoznačne</a:t>
            </a:r>
          </a:p>
        </p:txBody>
      </p:sp>
      <p:pic>
        <p:nvPicPr>
          <p:cNvPr id="3" name="Picture 2"/>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5309235" y="2218611"/>
            <a:ext cx="2177415" cy="255270"/>
          </a:xfrm>
          <a:prstGeom prst="rect">
            <a:avLst/>
          </a:prstGeom>
        </p:spPr>
      </p:pic>
      <p:pic>
        <p:nvPicPr>
          <p:cNvPr id="9" name="Picture 8"/>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982277" y="3302508"/>
            <a:ext cx="3415665" cy="516255"/>
          </a:xfrm>
          <a:prstGeom prst="rect">
            <a:avLst/>
          </a:prstGeom>
        </p:spPr>
      </p:pic>
      <p:pic>
        <p:nvPicPr>
          <p:cNvPr id="5" name="Picture 4"/>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1691915" y="570262"/>
            <a:ext cx="1567815" cy="560070"/>
          </a:xfrm>
          <a:prstGeom prst="rect">
            <a:avLst/>
          </a:prstGeom>
        </p:spPr>
      </p:pic>
      <p:sp>
        <p:nvSpPr>
          <p:cNvPr id="6" name="TextBox 5"/>
          <p:cNvSpPr txBox="1"/>
          <p:nvPr/>
        </p:nvSpPr>
        <p:spPr>
          <a:xfrm>
            <a:off x="464456" y="654523"/>
            <a:ext cx="7649029"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Rovnica                               je tzv. lineárna, čo znamená, že súčet jej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dvoch riešení je tiež riešením, teda aj riešenie</a:t>
            </a:r>
          </a:p>
        </p:txBody>
      </p:sp>
      <p:pic>
        <p:nvPicPr>
          <p:cNvPr id="10" name="Picture 9"/>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2911061" y="1846918"/>
            <a:ext cx="3396805" cy="280797"/>
          </a:xfrm>
          <a:prstGeom prst="rect">
            <a:avLst/>
          </a:prstGeom>
        </p:spPr>
      </p:pic>
      <p:pic>
        <p:nvPicPr>
          <p:cNvPr id="8" name="Picture 7"/>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4684505" y="4102594"/>
            <a:ext cx="1373505" cy="567690"/>
          </a:xfrm>
          <a:prstGeom prst="rect">
            <a:avLst/>
          </a:prstGeom>
        </p:spPr>
      </p:pic>
      <p:pic>
        <p:nvPicPr>
          <p:cNvPr id="11" name="Picture 10"/>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1636353" y="4899618"/>
            <a:ext cx="6379845" cy="518160"/>
          </a:xfrm>
          <a:prstGeom prst="rect">
            <a:avLst/>
          </a:prstGeom>
        </p:spPr>
      </p:pic>
      <p:sp>
        <p:nvSpPr>
          <p:cNvPr id="12" name="TextBox 11"/>
          <p:cNvSpPr txBox="1"/>
          <p:nvPr/>
        </p:nvSpPr>
        <p:spPr>
          <a:xfrm>
            <a:off x="337270" y="4141410"/>
            <a:ext cx="417312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pohyb je periodický s periódou</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p:cNvSpPr txBox="1"/>
          <p:nvPr/>
        </p:nvSpPr>
        <p:spPr>
          <a:xfrm>
            <a:off x="337270" y="4943254"/>
            <a:ext cx="124822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naozaj:</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6" name="Picture 15"/>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3817842" y="2562577"/>
            <a:ext cx="3966781" cy="280797"/>
          </a:xfrm>
          <a:prstGeom prst="rect">
            <a:avLst/>
          </a:prstGeom>
        </p:spPr>
      </p:pic>
      <p:sp>
        <p:nvSpPr>
          <p:cNvPr id="17" name="Rectangle 16"/>
          <p:cNvSpPr/>
          <p:nvPr/>
        </p:nvSpPr>
        <p:spPr>
          <a:xfrm>
            <a:off x="2911061" y="3254187"/>
            <a:ext cx="3546889" cy="7234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66230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 \sum_i-G\frac{M_i}{|\vec r - \vec r_i|^2}&#10;\frac{\vec r-\vec r_i}{|\vec r - \vec r_i|}&#10;\end{align*}&#10;\end{document}&#10;"/>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U(x)=\frac{1}{2}kx^2&#10;\end{align*}&#10;\end{document}&#10;"/>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_x = - Kx$&#10;&#10;&#10;\end{document}"/>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frac{d^2x}{dt^2}=-Kx\]&#10;&#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A\sin(\omega t)\]&#10;&#10;&#10;\end{document}"/>
  <p:tag name="IGUANATEXSIZE" val="22"/>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mega = \sqrt \frac{K}{m}\]&#10;&#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frac{d^2x}{dt^2}=-m\omega^2A\sin(\omega t)=-KA\sin(\omega t)=-Kx(t)\]&#10;&#10;&#10;\end{document}"/>
  <p:tag name="IGUANATEXSIZE" val="22"/>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B\cos(\omega t)\]&#10;&#10;&#10;\end{document}"/>
  <p:tag name="IGUANATEXSIZE" val="22"/>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0)=x_0, v(0)=v_0\]&#10;&#10;&#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x_0\cos(\omega t)+\frac{1}{\omega}v_0\sin(\omega t)\]&#10;&#10;&#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frac{d^2x}{dt^2}=-Kx\]&#10;&#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 \int -G\frac{\varrho(\vec r^{\,\prime})}&#10;{|\vec r - \vec r^{\,\prime}|^2}&#10;\frac{\vec r-\vec r^{\,\prime}}{|\vec r - \vec r^{\,\prime}|}&#10;d^3\vec r^{\,\prime}&#10;\end{align*}&#10;\end{document}&#10;"/>
  <p:tag name="IGUANATEXSIZE" val="2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A\cos(\omega t)+B\sin(\omega t)\]&#10;&#10;&#10;\end{document}"/>
  <p:tag name="IGUANATEXSIZE" val="22"/>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 =\frac{1}{f} = \frac{2\pi}{\omega}$$&#10;&#10;\end{document}"/>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os(\omega (t+T))=\cos(\omega(t+\frac{2\pi}{\omega}))=\cos(\omega t+2\pi))=\cos(\omega t)\]&#10;&#10;&#10;\end{document}"/>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t)=-A\omega\sin(\omega t)+B\omega\cos(\omega t)\]&#10;&#10;&#10;\end{document}"/>
  <p:tag name="IGUANATEXSIZE" val="22"/>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_0=\sqrt{A^2+B^2}\]&#10;&#10;&#10;\end{document}"/>
  <p:tag name="IGUANATEXSIZE" val="22"/>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X_0 \cos(\omega t+\delta)\]&#10;&#10;&#10;\end{document}"/>
  <p:tag name="IGUANATEXSIZE" val="2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A\cos(\omega t)+B\sin(\omega t)\]&#10;&#10;&#10;\end{document}"/>
  <p:tag name="IGUANATEXSIZE" val="22"/>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X_0\cos\delta, B=-X_0\sin\delta\]&#10;&#10;&#10;\end{document}"/>
  <p:tag name="IGUANATEXSIZE" val="22"/>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B}{A}=\tan\delta,\mbox{~~~~}\delta = \mbox{atan2}(-B,A)\]&#10;&#10;&#10;\end{document}"/>
  <p:tag name="IGUANATEXSIZE" val="22"/>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X_0 \cos(\omega t)\cos\delta-&#10;X_0 \sin(\omega t)\sin\delta)\]&#10;&#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oint\limits_{\text{po ploche}}\vec g.d\!\vec S=&#10;-4\pi G\int\limits_{\text{  vnútro plochy}}\varrho(\vec r) d^3\vec r&#10;\end{align*}&#10;\end{document}"/>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X_0\cos\delta, B=-X_0\sin\delta\]&#10;&#10;&#10;\end{document}"/>
  <p:tag name="IGUANATEXSIZE" val="22"/>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X_0 \cos(\omega t+\delta)\]&#10;&#10;&#10;\end{document}"/>
  <p:tag name="IGUANATEXSIZE" val="2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t)&amp;=X_0 \cos(\omega t-\delta)\\&#10;x(t)&amp;=X_0 \sin(\omega t+\delta)\\&#10;x(t)&amp;=X_0 \sin(\omega t-\delta)&#10;\end{align*}&#10;\end{document}&#10;"/>
  <p:tag name="IGUANATEXSIZE" val="2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arphi&#10;\end{align*}&#10;\end{document}&#10;"/>
  <p:tag name="IGUANATEXSIZE" val="2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arphi=\omega t + \delta&#10;\end{align*}&#10;\end{document}&#10;"/>
  <p:tag name="IGUANATEXSIZE" val="2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x&#10;\end{align*}&#10;\end{document}&#10;"/>
  <p:tag name="IGUANATEXSIZE" val="2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X_0 \cos(\omega t+\delta)\]&#10;&#10;&#10;\end{document}"/>
  <p:tag name="IGUANATEXSIZE" val="2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z(t)=X_0\exp(i(\omega t + \delta))&#10;\end{align*}&#10;\end{document}&#10;"/>
  <p:tag name="IGUANATEXSIZE" val="2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x(t) = \text{Re }z(t)=\text{Re }X_0\exp(i(\omega t + \delta))&#10;\end{align*}&#10;\end{document}&#10;"/>
  <p:tag name="IGUANATEXSIZE" val="2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X= X_0e^{i\delta}&#10;\end{align*}&#10;\end{document}&#10;"/>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0&#10;\end{align*}&#10;\end{document}&#10;"/>
  <p:tag name="IGUANATEXSIZE" val="2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x(t) = \text{Re }z(t)=\text{Re }X\exp(i\omega t)&#10;\end{align*}&#10;\end{document}&#10;"/>
  <p:tag name="IGUANATEXSIZE" val="2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xp(i\alpha)=\cos(\alpha) + i \sin(\alpha)\]&#10;&#10;&#10;\end{document}"/>
  <p:tag name="IGUANATEXSIZE" val="2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x(t) = \text{Re }z(t)=\text{Re }X\exp(i\omega t)&#10;=\text{Re }X_0\exp{i\delta}\exp(i\omega t)=&#10;\text{Re }X_0\exp(i\omega t+i\delta)&#10;\end{align*}&#10;\end{document}&#10;"/>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X_0 \cos(\omega t+\delta)\]&#10;&#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10;\end{align*}&#10;\end{document}&#10;"/>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10;\end{align*}&#10;\end{document}&#10;"/>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_x= -kx&#10;\end{align*}&#10;\end{document}&#10;"/>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10;\end{align*}&#10;\end{document}&#10;"/>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 = \int_0^x \tilde F_(x')dx'=\int_0^x kx' dx'=\frac{1}{2}kx^2&#10;\end{align*}&#10;\end{document}&#10;"/>
  <p:tag name="IGUANATEXSIZE" val="20"/>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cs typeface="Arial" panose="020B0604020202020204" pitchFamily="34" charset="0"/>
          </a:defRPr>
        </a:defPPr>
      </a:lstStyle>
    </a:txDef>
  </a:objectDefaults>
  <a:extraClrSchemeLst/>
  <a:extLst>
    <a:ext uri="{05A4C25C-085E-4340-85A3-A5531E510DB2}">
      <thm15:themeFamily xmlns:thm15="http://schemas.microsoft.com/office/thememl/2012/main" name="MyblankCalibri.potx" id="{8A0F0F14-46AE-4D77-ADE7-0F718B9836FD}" vid="{B1D029F5-8F85-4FE6-9F53-704A5FA2D1C4}"/>
    </a:ext>
  </a:extLst>
</a:theme>
</file>

<file path=docProps/app.xml><?xml version="1.0" encoding="utf-8"?>
<Properties xmlns="http://schemas.openxmlformats.org/officeDocument/2006/extended-properties" xmlns:vt="http://schemas.openxmlformats.org/officeDocument/2006/docPropsVTypes">
  <Template>MyblankCalibri18</Template>
  <TotalTime>319</TotalTime>
  <Words>686</Words>
  <Application>Microsoft Office PowerPoint</Application>
  <PresentationFormat>On-screen Show (4:3)</PresentationFormat>
  <Paragraphs>79</Paragraphs>
  <Slides>12</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12</vt:i4>
      </vt:variant>
    </vt:vector>
  </HeadingPairs>
  <TitlesOfParts>
    <vt:vector size="19" baseType="lpstr">
      <vt:lpstr>Arial</vt:lpstr>
      <vt:lpstr>Calibri</vt:lpstr>
      <vt:lpstr>Calibri Light</vt:lpstr>
      <vt:lpstr>Cambria Math</vt:lpstr>
      <vt:lpstr>1_Office Theme</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Černý Vladimír</cp:lastModifiedBy>
  <cp:revision>19</cp:revision>
  <dcterms:created xsi:type="dcterms:W3CDTF">2018-11-16T18:57:42Z</dcterms:created>
  <dcterms:modified xsi:type="dcterms:W3CDTF">2019-11-27T13:14:35Z</dcterms:modified>
</cp:coreProperties>
</file>