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952" r:id="rId4"/>
    <p:sldId id="951" r:id="rId5"/>
    <p:sldId id="953" r:id="rId6"/>
    <p:sldId id="969" r:id="rId7"/>
    <p:sldId id="970" r:id="rId8"/>
    <p:sldId id="972" r:id="rId9"/>
    <p:sldId id="973" r:id="rId10"/>
    <p:sldId id="974" r:id="rId11"/>
    <p:sldId id="961" r:id="rId12"/>
    <p:sldId id="962" r:id="rId13"/>
    <p:sldId id="963" r:id="rId14"/>
    <p:sldId id="964" r:id="rId15"/>
    <p:sldId id="965" r:id="rId16"/>
    <p:sldId id="966" r:id="rId17"/>
    <p:sldId id="967" r:id="rId18"/>
    <p:sldId id="968" r:id="rId19"/>
    <p:sldId id="975" r:id="rId20"/>
    <p:sldId id="976" r:id="rId21"/>
    <p:sldId id="9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8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247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358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62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6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95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5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94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71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6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64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35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974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56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978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416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72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48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89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20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0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03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273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52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3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3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28. 11. 2019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6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28. 11. 2019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46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80.png"/><Relationship Id="rId3" Type="http://schemas.openxmlformats.org/officeDocument/2006/relationships/tags" Target="../tags/tag43.xml"/><Relationship Id="rId7" Type="http://schemas.openxmlformats.org/officeDocument/2006/relationships/image" Target="../media/image33.png"/><Relationship Id="rId12" Type="http://schemas.openxmlformats.org/officeDocument/2006/relationships/image" Target="../media/image60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4.xml"/><Relationship Id="rId9" Type="http://schemas.openxmlformats.org/officeDocument/2006/relationships/image" Target="../media/image31.png"/><Relationship Id="rId14" Type="http://schemas.openxmlformats.org/officeDocument/2006/relationships/image" Target="../media/image7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9.xml"/><Relationship Id="rId7" Type="http://schemas.openxmlformats.org/officeDocument/2006/relationships/image" Target="../media/image37.jp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2.xml"/><Relationship Id="rId7" Type="http://schemas.openxmlformats.org/officeDocument/2006/relationships/image" Target="../media/image37.jpg"/><Relationship Id="rId12" Type="http://schemas.openxmlformats.org/officeDocument/2006/relationships/image" Target="../media/image3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6.png"/><Relationship Id="rId5" Type="http://schemas.openxmlformats.org/officeDocument/2006/relationships/tags" Target="../tags/tag54.xml"/><Relationship Id="rId10" Type="http://schemas.openxmlformats.org/officeDocument/2006/relationships/image" Target="../media/image41.png"/><Relationship Id="rId4" Type="http://schemas.openxmlformats.org/officeDocument/2006/relationships/tags" Target="../tags/tag53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7.xml"/><Relationship Id="rId7" Type="http://schemas.openxmlformats.org/officeDocument/2006/relationships/image" Target="../media/image37.jpg"/><Relationship Id="rId12" Type="http://schemas.openxmlformats.org/officeDocument/2006/relationships/image" Target="../media/image3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36.png"/><Relationship Id="rId5" Type="http://schemas.openxmlformats.org/officeDocument/2006/relationships/tags" Target="../tags/tag59.xml"/><Relationship Id="rId10" Type="http://schemas.openxmlformats.org/officeDocument/2006/relationships/image" Target="../media/image41.png"/><Relationship Id="rId4" Type="http://schemas.openxmlformats.org/officeDocument/2006/relationships/tags" Target="../tags/tag58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6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1.png"/><Relationship Id="rId2" Type="http://schemas.openxmlformats.org/officeDocument/2006/relationships/tags" Target="../tags/tag61.xml"/><Relationship Id="rId16" Type="http://schemas.openxmlformats.org/officeDocument/2006/relationships/image" Target="../media/image44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42.png"/><Relationship Id="rId5" Type="http://schemas.openxmlformats.org/officeDocument/2006/relationships/tags" Target="../tags/tag64.xml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tags" Target="../tags/tag63.xml"/><Relationship Id="rId9" Type="http://schemas.openxmlformats.org/officeDocument/2006/relationships/image" Target="../media/image37.jp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9.png"/><Relationship Id="rId5" Type="http://schemas.openxmlformats.org/officeDocument/2006/relationships/tags" Target="../tags/tag71.xml"/><Relationship Id="rId10" Type="http://schemas.openxmlformats.org/officeDocument/2006/relationships/image" Target="../media/image37.jpg"/><Relationship Id="rId4" Type="http://schemas.openxmlformats.org/officeDocument/2006/relationships/tags" Target="../tags/tag70.xml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tags" Target="../tags/tag75.xml"/><Relationship Id="rId7" Type="http://schemas.openxmlformats.org/officeDocument/2006/relationships/image" Target="../media/image43.png"/><Relationship Id="rId12" Type="http://schemas.openxmlformats.org/officeDocument/2006/relationships/image" Target="../media/image5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52.png"/><Relationship Id="rId5" Type="http://schemas.openxmlformats.org/officeDocument/2006/relationships/tags" Target="../tags/tag77.xml"/><Relationship Id="rId10" Type="http://schemas.openxmlformats.org/officeDocument/2006/relationships/image" Target="../media/image51.png"/><Relationship Id="rId4" Type="http://schemas.openxmlformats.org/officeDocument/2006/relationships/tags" Target="../tags/tag76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8.png"/><Relationship Id="rId17" Type="http://schemas.openxmlformats.org/officeDocument/2006/relationships/image" Target="../media/image60.png"/><Relationship Id="rId2" Type="http://schemas.openxmlformats.org/officeDocument/2006/relationships/tags" Target="../tags/tag79.xml"/><Relationship Id="rId16" Type="http://schemas.openxmlformats.org/officeDocument/2006/relationships/image" Target="../media/image59.tmp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57.png"/><Relationship Id="rId5" Type="http://schemas.openxmlformats.org/officeDocument/2006/relationships/tags" Target="../tags/tag82.xml"/><Relationship Id="rId15" Type="http://schemas.openxmlformats.org/officeDocument/2006/relationships/image" Target="../media/image840.png"/><Relationship Id="rId10" Type="http://schemas.openxmlformats.org/officeDocument/2006/relationships/image" Target="../media/image56.png"/><Relationship Id="rId4" Type="http://schemas.openxmlformats.org/officeDocument/2006/relationships/tags" Target="../tags/tag81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9.png"/><Relationship Id="rId2" Type="http://schemas.openxmlformats.org/officeDocument/2006/relationships/tags" Target="../tags/tag10.xml"/><Relationship Id="rId16" Type="http://schemas.openxmlformats.org/officeDocument/2006/relationships/image" Target="../media/image1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5" Type="http://schemas.openxmlformats.org/officeDocument/2006/relationships/tags" Target="../tags/tag13.xml"/><Relationship Id="rId15" Type="http://schemas.openxmlformats.org/officeDocument/2006/relationships/image" Target="../media/image12.png"/><Relationship Id="rId10" Type="http://schemas.openxmlformats.org/officeDocument/2006/relationships/image" Target="../media/image350.png"/><Relationship Id="rId4" Type="http://schemas.openxmlformats.org/officeDocument/2006/relationships/tags" Target="../tags/tag1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60.png"/><Relationship Id="rId17" Type="http://schemas.openxmlformats.org/officeDocument/2006/relationships/image" Target="../media/image18.png"/><Relationship Id="rId2" Type="http://schemas.openxmlformats.org/officeDocument/2006/relationships/tags" Target="../tags/tag16.xml"/><Relationship Id="rId16" Type="http://schemas.openxmlformats.org/officeDocument/2006/relationships/image" Target="../media/image1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5" Type="http://schemas.openxmlformats.org/officeDocument/2006/relationships/image" Target="../media/image390.png"/><Relationship Id="rId4" Type="http://schemas.openxmlformats.org/officeDocument/2006/relationships/tags" Target="../tags/tag18.xml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40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tags" Target="../tags/tag30.xml"/><Relationship Id="rId12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1.png"/><Relationship Id="rId4" Type="http://schemas.openxmlformats.org/officeDocument/2006/relationships/tags" Target="../tags/tag3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tags" Target="../tags/tag34.xml"/><Relationship Id="rId12" Type="http://schemas.openxmlformats.org/officeDocument/2006/relationships/image" Target="../media/image2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1.png"/><Relationship Id="rId5" Type="http://schemas.openxmlformats.org/officeDocument/2006/relationships/tags" Target="../tags/tag36.xml"/><Relationship Id="rId10" Type="http://schemas.openxmlformats.org/officeDocument/2006/relationships/image" Target="../media/image20.png"/><Relationship Id="rId4" Type="http://schemas.openxmlformats.org/officeDocument/2006/relationships/tags" Target="../tags/tag35.xml"/><Relationship Id="rId9" Type="http://schemas.openxmlformats.org/officeDocument/2006/relationships/image" Target="../media/image460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12" Type="http://schemas.openxmlformats.org/officeDocument/2006/relationships/image" Target="../media/image3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9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0.png"/><Relationship Id="rId4" Type="http://schemas.openxmlformats.org/officeDocument/2006/relationships/tags" Target="../tags/tag40.xml"/><Relationship Id="rId9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447675"/>
            <a:ext cx="831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teda zrejmé, že rotujúci fázor príslušný ku kmitaniu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môžeme vyjadriť ako komplexnú funkciu reálnej premennej „čas“ takto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44" y="920204"/>
            <a:ext cx="2331720" cy="255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93" y="1755427"/>
            <a:ext cx="2644140" cy="255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575" y="2070914"/>
            <a:ext cx="83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kmitavý pohyb potom ako reálnu časť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47" y="2576036"/>
            <a:ext cx="4185285" cy="255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828" y="28485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Užitočné je použiť vo vyjadrení komplexnú „amplitúdu“ tak že do nej zahrnieme aj fázu takto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5" y="3297497"/>
            <a:ext cx="1165860" cy="272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0" y="3688558"/>
            <a:ext cx="3463290" cy="255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5" y="4062474"/>
            <a:ext cx="831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Využívame tu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Eulerov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vzťah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Pravidlo o „násobení exponent“ potom pracuje namiesto nás (oslobodí nás od používania goniometrických vzťahov), keď dostaneme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06" y="4123523"/>
            <a:ext cx="2948940" cy="255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4" y="5104450"/>
            <a:ext cx="8690610" cy="25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03" y="5553438"/>
            <a:ext cx="2331720" cy="2552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5034" y="5896692"/>
            <a:ext cx="860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 práci s komplexným vyjadrením kmitavého pohybu často nepíšeme symbol pre reálu časť a chápeme ho implicitne, keď na konci výpočtu zoberieme len reálnu časť výsledku.</a:t>
            </a:r>
          </a:p>
        </p:txBody>
      </p:sp>
    </p:spTree>
    <p:extLst>
      <p:ext uri="{BB962C8B-B14F-4D97-AF65-F5344CB8AC3E}">
        <p14:creationId xmlns:p14="http://schemas.microsoft.com/office/powerpoint/2010/main" val="626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501" y="797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Lineárny oscilátor s tlmením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57" y="1337489"/>
            <a:ext cx="2017395" cy="28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765810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Pohybová rovnica tlmeného oscilátora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 teda riešenie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8" y="2183410"/>
            <a:ext cx="5620131" cy="33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39" y="2637972"/>
            <a:ext cx="615315" cy="516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5" y="2751320"/>
            <a:ext cx="1403985" cy="28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45193" y="2711433"/>
                <a:ext cx="3363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Parametre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aj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sú ľubovoľné 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193" y="2711433"/>
                <a:ext cx="3363678" cy="369332"/>
              </a:xfrm>
              <a:prstGeom prst="rect">
                <a:avLst/>
              </a:prstGeom>
              <a:blipFill>
                <a:blip r:embed="rId12"/>
                <a:stretch>
                  <a:fillRect l="-1449" t="-11667" r="-108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5750" y="2029414"/>
            <a:ext cx="8641080" cy="2022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941" y="3399106"/>
                <a:ext cx="7989570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Predpokladáme pritom, že trenie je dostatočne malé, teda že platí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41" y="3399106"/>
                <a:ext cx="7989570" cy="374783"/>
              </a:xfrm>
              <a:prstGeom prst="rect">
                <a:avLst/>
              </a:prstGeom>
              <a:blipFill rotWithShape="0">
                <a:blip r:embed="rId13"/>
                <a:stretch>
                  <a:fillRect l="-610" t="-8197" b="-262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" y="4580655"/>
                <a:ext cx="8743950" cy="65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prípade, veľkého trenia, teda pri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pohyb nemá kmitavý charakter, treba hľadať iné riešenie, ale nebudeme sa tým zaoberať.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580655"/>
                <a:ext cx="8743950" cy="651781"/>
              </a:xfrm>
              <a:prstGeom prst="rect">
                <a:avLst/>
              </a:prstGeom>
              <a:blipFill rotWithShape="0">
                <a:blip r:embed="rId14"/>
                <a:stretch>
                  <a:fillRect l="-558" t="-3738" b="-1401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0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58" y="1967345"/>
            <a:ext cx="5378176" cy="3315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29" y="682171"/>
            <a:ext cx="2960941" cy="32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1248229"/>
            <a:ext cx="2550223" cy="2556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57" y="1143725"/>
            <a:ext cx="271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pre hodnoty: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192B1F-8E4D-4A4C-BCCB-4EFA3C6C3465}"/>
              </a:ext>
            </a:extLst>
          </p:cNvPr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1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29" y="682171"/>
            <a:ext cx="2960941" cy="32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1248229"/>
            <a:ext cx="2550223" cy="2556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81297" y="2029692"/>
            <a:ext cx="5344740" cy="3172691"/>
            <a:chOff x="1153042" y="2264230"/>
            <a:chExt cx="6539529" cy="39055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0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3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97119" y="3986912"/>
            <a:ext cx="1306387" cy="58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6229" y="2163466"/>
            <a:ext cx="914400" cy="1823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8317" y="3075189"/>
            <a:ext cx="46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8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97119" y="3986912"/>
            <a:ext cx="1306387" cy="58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6229" y="2163466"/>
            <a:ext cx="914400" cy="1823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8317" y="3075189"/>
            <a:ext cx="46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29" y="4978400"/>
            <a:ext cx="7808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poslednom píku nemám istotu, preto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68" y="4907807"/>
            <a:ext cx="3243834" cy="572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71" y="5776686"/>
            <a:ext cx="811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Keby som rátal píky nie počas 5 sekúnd ale počas 50 sekúnd, naivne by som čakal, že dostanem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83" y="6098072"/>
            <a:ext cx="3520440" cy="57207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8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2" y="2008854"/>
            <a:ext cx="7006476" cy="4184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42" y="348342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Skúste určiť počet píkov za 50 sekúnd signálu!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Nedá sa to, lebo čas 50 sekúnd je pridlhý voči tomu ako rýchlo klesá oná exponenciála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8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37" y="406400"/>
            <a:ext cx="76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rýchlo klesá exponenciála?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49" y="1494971"/>
            <a:ext cx="2495740" cy="55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9" y="1513522"/>
            <a:ext cx="691515" cy="567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5776" y="2596659"/>
            <a:ext cx="3207260" cy="2167655"/>
            <a:chOff x="1153042" y="2264230"/>
            <a:chExt cx="6539529" cy="3905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57" y="4992914"/>
            <a:ext cx="2717863" cy="555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0172" y="5733143"/>
            <a:ext cx="7489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dobu             exponenciála už viditeľne poklesne, za dobu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poklesne tak, že sa už píky ďalej rátať nedajú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28" y="5845013"/>
            <a:ext cx="607695" cy="178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6128047"/>
            <a:ext cx="1691068" cy="2556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9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70" y="2622546"/>
            <a:ext cx="3243834" cy="5720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5627" y="463059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2" y="733962"/>
            <a:ext cx="773239" cy="190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3381836"/>
            <a:ext cx="6995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Neistota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(nepresnosť) určenia frekvencie je teda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63" y="4005950"/>
            <a:ext cx="2242185" cy="595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343" y="4862293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sk-S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ádovo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teda platí čosi, čo sa zvykne volať „princíp neurčitosti“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2" y="5573493"/>
            <a:ext cx="1163002" cy="278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943" y="6008914"/>
            <a:ext cx="760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útna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neurčitosť určenia frekvencie krát doba prítomnosti signálu je rádovo rovná jednej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4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4" y="719867"/>
            <a:ext cx="2259330" cy="291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32" y="695641"/>
            <a:ext cx="4520565" cy="29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" y="1357664"/>
            <a:ext cx="8783955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22" y="2897308"/>
            <a:ext cx="3297555" cy="289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" y="3360831"/>
            <a:ext cx="8332470" cy="514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3700" y="4592473"/>
                <a:ext cx="3691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 pre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=10,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Plotované je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00" y="4592473"/>
                <a:ext cx="3691890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1320" t="-4717" b="-141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" y="4045602"/>
            <a:ext cx="4658375" cy="264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30" y="5466080"/>
            <a:ext cx="845820" cy="5391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5752" y="4592473"/>
            <a:ext cx="3374708" cy="1545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67" y="286431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Využijeme: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744" y="45395"/>
            <a:ext cx="48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Disipácia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energie tlmených kmitov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" y="592771"/>
            <a:ext cx="8161020" cy="538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6750" y="733425"/>
                <a:ext cx="7972425" cy="381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Technika vizualizácie kmitavého pohybu pomocou rotujúcich fázorov má elegantné vyjadrenie pomocou komplexných čísel. Komplexné čísla prinášajú okrem intuitívne priezračnej vizualizácie aj, ako uvidíme neskôr, značné technické zjednodušenie niektorých výpočtov.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Rotujúci vektor v rovine si totiž ľahko môžeme predstaviť ako (rotujúce) komplexné číslo v komplexnej rovine.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Komplexné číslo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𝑧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𝑖𝑏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môžeme vždy vyjadriť v tvare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𝛼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atan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V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komplexnej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rovine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vizualizuje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takto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3425"/>
                <a:ext cx="7972425" cy="3815275"/>
              </a:xfrm>
              <a:prstGeom prst="rect">
                <a:avLst/>
              </a:prstGeom>
              <a:blipFill>
                <a:blip r:embed="rId10"/>
                <a:stretch>
                  <a:fillRect l="-612" t="-799" b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3406378"/>
            <a:ext cx="1038225" cy="2838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874770" y="4652010"/>
            <a:ext cx="0" cy="1988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08860" y="5532120"/>
            <a:ext cx="320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874770" y="4830290"/>
            <a:ext cx="817245" cy="7018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86300" y="4834890"/>
            <a:ext cx="0" cy="69723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16"/>
          <p:cNvSpPr/>
          <p:nvPr/>
        </p:nvSpPr>
        <p:spPr>
          <a:xfrm>
            <a:off x="4029075" y="5057775"/>
            <a:ext cx="474345" cy="474345"/>
          </a:xfrm>
          <a:custGeom>
            <a:avLst/>
            <a:gdLst>
              <a:gd name="connsiteX0" fmla="*/ 474345 w 948690"/>
              <a:gd name="connsiteY0" fmla="*/ 0 h 948690"/>
              <a:gd name="connsiteX1" fmla="*/ 948690 w 948690"/>
              <a:gd name="connsiteY1" fmla="*/ 474345 h 948690"/>
              <a:gd name="connsiteX2" fmla="*/ 474345 w 948690"/>
              <a:gd name="connsiteY2" fmla="*/ 474345 h 948690"/>
              <a:gd name="connsiteX3" fmla="*/ 474345 w 948690"/>
              <a:gd name="connsiteY3" fmla="*/ 0 h 948690"/>
              <a:gd name="connsiteX0" fmla="*/ 474345 w 948690"/>
              <a:gd name="connsiteY0" fmla="*/ 0 h 948690"/>
              <a:gd name="connsiteX1" fmla="*/ 948690 w 948690"/>
              <a:gd name="connsiteY1" fmla="*/ 474345 h 948690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0 w 474345"/>
              <a:gd name="connsiteY0" fmla="*/ 0 h 474345"/>
              <a:gd name="connsiteX1" fmla="*/ 291465 w 474345"/>
              <a:gd name="connsiteY1" fmla="*/ 85724 h 474345"/>
              <a:gd name="connsiteX2" fmla="*/ 474345 w 474345"/>
              <a:gd name="connsiteY2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91465 w 474345"/>
              <a:gd name="connsiteY0" fmla="*/ 85724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334328 w 474345"/>
              <a:gd name="connsiteY0" fmla="*/ 109537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334328 w 474345"/>
              <a:gd name="connsiteY0" fmla="*/ 109537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303372 w 474345"/>
              <a:gd name="connsiteY0" fmla="*/ 76199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327184 w 474345"/>
              <a:gd name="connsiteY0" fmla="*/ 97630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312897 w 474345"/>
              <a:gd name="connsiteY0" fmla="*/ 116680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81941 w 474345"/>
              <a:gd name="connsiteY0" fmla="*/ 90486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81941 w 474345"/>
              <a:gd name="connsiteY0" fmla="*/ 90486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81941 w 474345"/>
              <a:gd name="connsiteY0" fmla="*/ 90486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81941 w 474345"/>
              <a:gd name="connsiteY0" fmla="*/ 90486 h 474345"/>
              <a:gd name="connsiteX1" fmla="*/ 474345 w 474345"/>
              <a:gd name="connsiteY1" fmla="*/ 474345 h 474345"/>
              <a:gd name="connsiteX0" fmla="*/ 0 w 474345"/>
              <a:gd name="connsiteY0" fmla="*/ 0 h 474345"/>
              <a:gd name="connsiteX1" fmla="*/ 474345 w 474345"/>
              <a:gd name="connsiteY1" fmla="*/ 474345 h 474345"/>
              <a:gd name="connsiteX2" fmla="*/ 0 w 474345"/>
              <a:gd name="connsiteY2" fmla="*/ 474345 h 474345"/>
              <a:gd name="connsiteX3" fmla="*/ 0 w 474345"/>
              <a:gd name="connsiteY3" fmla="*/ 0 h 474345"/>
              <a:gd name="connsiteX0" fmla="*/ 281941 w 474345"/>
              <a:gd name="connsiteY0" fmla="*/ 90486 h 474345"/>
              <a:gd name="connsiteX1" fmla="*/ 474345 w 474345"/>
              <a:gd name="connsiteY1" fmla="*/ 474345 h 4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4345" h="474345" stroke="0" extrusionOk="0">
                <a:moveTo>
                  <a:pt x="0" y="0"/>
                </a:moveTo>
                <a:cubicBezTo>
                  <a:pt x="261974" y="0"/>
                  <a:pt x="474345" y="212371"/>
                  <a:pt x="474345" y="474345"/>
                </a:cubicBezTo>
                <a:lnTo>
                  <a:pt x="0" y="474345"/>
                </a:lnTo>
                <a:lnTo>
                  <a:pt x="0" y="0"/>
                </a:lnTo>
                <a:close/>
              </a:path>
              <a:path w="474345" h="474345" fill="none">
                <a:moveTo>
                  <a:pt x="281941" y="90486"/>
                </a:moveTo>
                <a:cubicBezTo>
                  <a:pt x="178631" y="-2381"/>
                  <a:pt x="474345" y="212371"/>
                  <a:pt x="474345" y="474345"/>
                </a:cubicBezTo>
              </a:path>
            </a:pathLst>
          </a:cu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6" y="5303439"/>
            <a:ext cx="142875" cy="11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39" y="5646420"/>
            <a:ext cx="127635" cy="11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92" y="5596100"/>
            <a:ext cx="118110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64" y="5119085"/>
            <a:ext cx="95250" cy="179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8" y="4764406"/>
            <a:ext cx="10858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1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53" y="562687"/>
            <a:ext cx="84010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Stav harmonického oscilátora v ľubovoľnom okamihu je určený polohou a rýchlosťou oscilátora. Funkciu polohy sme našli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rýchlosť v ľubovoľnom čase určíme derivovaní, teda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4524" y="105670"/>
            <a:ext cx="512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Zachovanie energie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2" y="1424698"/>
            <a:ext cx="2331720" cy="255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2" y="2295643"/>
            <a:ext cx="3425190" cy="255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703" y="2621876"/>
                <a:ext cx="82867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Kinentická energia oscilátora v čase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bude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potenciálna energia (pružnosti) bude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3" y="2621876"/>
                <a:ext cx="8286750" cy="1477328"/>
              </a:xfrm>
              <a:prstGeom prst="rect">
                <a:avLst/>
              </a:prstGeom>
              <a:blipFill rotWithShape="0">
                <a:blip r:embed="rId12"/>
                <a:stretch>
                  <a:fillRect l="-662" t="-2066" b="-578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07" y="3102532"/>
            <a:ext cx="4617720" cy="514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82" y="4133197"/>
            <a:ext cx="4048125" cy="51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843" y="4624895"/>
                <a:ext cx="8366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Využijeme vzťah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 dostaneme pre celkovú energiu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3" y="4624895"/>
                <a:ext cx="836676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583"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9" y="4922402"/>
            <a:ext cx="7690485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93" y="5603203"/>
            <a:ext cx="3613785" cy="5143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22181" y="5519205"/>
            <a:ext cx="3870008" cy="663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703" y="6247687"/>
            <a:ext cx="893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Vidno, že celková energia oscilátora je na čase nezávislá, teda energia sa zachováva.</a:t>
            </a:r>
          </a:p>
        </p:txBody>
      </p:sp>
    </p:spTree>
    <p:extLst>
      <p:ext uri="{BB962C8B-B14F-4D97-AF65-F5344CB8AC3E}">
        <p14:creationId xmlns:p14="http://schemas.microsoft.com/office/powerpoint/2010/main" val="225515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2910"/>
            <a:ext cx="857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Čo mám garantovane vedieť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vzorec pre silu deformovanej pružiny, tuhosť pružiny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vzorec pre energiu pružnosti deformovanej pružiny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pohybová rovnica netlmeného harmonického oscilátora a jej riešenie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riešenie pohybu harmonického oscilátora zapísané ako 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komplexný fázor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1204" y="4065199"/>
            <a:ext cx="85327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hľadajme riešenie v tvare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Odkiaľ sa berie taká genialita?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Nuž ak trenie je malé, očakávame, že to bude kmitať podobne ako oscilátor, ale trenie spôsobí, že kmity budú postupne zanikať, teda že ich amplitúda bude klesať a vo vzdialenej budúcnosti klesne až na nulu. Jediná funkcia, ktorú poznáme a má také „klesavé vlastnosti“ je exponenciála.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32" y="2170495"/>
            <a:ext cx="1880235" cy="17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82" y="2405048"/>
            <a:ext cx="4968240" cy="520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391" y="2929564"/>
                <a:ext cx="8280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Všimnime si, že v pohybovej rovnici sú </a:t>
                </a:r>
                <a:r>
                  <a:rPr kumimoji="0" lang="sk-SK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dve časové škály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konštanty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aj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majú rovnaký fyzikálny rozmer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1" y="2929564"/>
                <a:ext cx="8280920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957" t="-5556" b="-1507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77" y="4279951"/>
            <a:ext cx="3101340" cy="331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35" y="3761611"/>
            <a:ext cx="846582" cy="240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204" y="691677"/>
            <a:ext cx="8368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Nech proti pohybu pôsobí odpor prostredia úmerný rýchlosti ale proti smeru rýchlosti, teda sila v tvare             (bodka nad písmenom značí prvú deriváciu podľa času, dve bodky druhú deriváciu podľa času).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Pohybová rovnica potom bude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1" y="1177058"/>
            <a:ext cx="470535" cy="173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391" y="3666658"/>
            <a:ext cx="2396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Predpokladajme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501" y="797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Lineárny oscilátor s tlmením</a:t>
            </a:r>
          </a:p>
        </p:txBody>
      </p:sp>
    </p:spTree>
    <p:extLst>
      <p:ext uri="{BB962C8B-B14F-4D97-AF65-F5344CB8AC3E}">
        <p14:creationId xmlns:p14="http://schemas.microsoft.com/office/powerpoint/2010/main" val="385655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610" y="331470"/>
                <a:ext cx="8046720" cy="632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Všimnime si ale, že v navrhovanom riešení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nejaké parametre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ktoré v rovnici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nevystupujú. Robíme niečo, čomu sa hovorí „hľadajme riešenie v tvare“, čo občas privádza študentov alebo čitateľov do zúfalstva. Ale často stačí len nepodceniť sám seba a zamyslieť sa, čo viedlo k takému návrhu na hľadanie. Niečo som sa pokúsil naznačiť v predchádzajúcom odstavci „odkiaľ sa berie taká genialita?“. Možno že nepochopíme na prvýkrát úplne všetko, ale na niečo sa prísť dá. Napríklad, že prečo geniálny autor nazval parameter v exponenciále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Lebo potreboval v argumente exponenciály čas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aby mu to postupne klesalo. Ale v argumente exponenciály nemôžu byť sekundy, lebo nevieme, ako by sa číslo umocňovalo na sekundy. V argumente musí byť fyzikálne bezrozmerná vec, teda sekundy v argumente treba zlikvidovať. Najlepšie dať tam zlomok kde v menovateli budú tiež sekundy, aby sa to vykrátilo. Takže neznámy 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bude v sekundách, má čosi spoločné s nejakým časom, preto označenie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lebo to je grécke písmeno pre t. Naučte sa to vnímať okamžite,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keď vidíte zápis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tak hneď máte vidieť sekundy v menovateli. </a:t>
                </a:r>
                <a:r>
                  <a:rPr kumimoji="0" lang="sk-S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Snažte si pri učení sa klásť otázky „Prečo?“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" y="331470"/>
                <a:ext cx="8046720" cy="6323847"/>
              </a:xfrm>
              <a:prstGeom prst="rect">
                <a:avLst/>
              </a:prstGeom>
              <a:blipFill>
                <a:blip r:embed="rId6"/>
                <a:stretch>
                  <a:fillRect l="-682" t="-482" r="-985"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531799"/>
            <a:ext cx="4968240" cy="520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62" y="828091"/>
            <a:ext cx="3101340" cy="3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teda rovnicu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jej riešenie „hľadáme v tvare“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Robí sa to tak, že robíme „ako keby“ skúšku správnosti. Dosadíme navrhované riešenie do rovnice a vyskúšame, či je splnená. A zistíme, že aj môže byť splnená, ale to by sme museli voliť zatiaľ neznáme parametre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nie ľubovoľne, ale nejako konkrétne.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 dosaďme, dostaneme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blipFill rotWithShape="0">
                <a:blip r:embed="rId8"/>
                <a:stretch>
                  <a:fillRect l="-662" t="-1064" b="-23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7523"/>
            <a:ext cx="4968240" cy="52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781359"/>
            <a:ext cx="2819400" cy="30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7" y="3107603"/>
            <a:ext cx="5745480" cy="51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3" y="3713025"/>
            <a:ext cx="5861685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teda rovnicu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jej riešenie „hľadáme v tvare“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Robí sa to tak, že robíme „ako keby“ skúšku správnosti. Dosadíme navrhované riešenie do rovnice a vyskúšame, či je splnená. A zistíme, že aj môže byť splnená, ale to by sme museli voliť zatiaľ neznáme parametre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nie ľubovoľne, ale nejako konkrétne.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 dosaďme, dostaneme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blipFill rotWithShape="0">
                <a:blip r:embed="rId9"/>
                <a:stretch>
                  <a:fillRect l="-662" t="-1064" b="-23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7523"/>
            <a:ext cx="4968240" cy="52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781359"/>
            <a:ext cx="2819400" cy="30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7" y="3107603"/>
            <a:ext cx="5745480" cy="51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3" y="3713025"/>
            <a:ext cx="5861685" cy="11258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35" y="4957906"/>
            <a:ext cx="6200775" cy="15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50" y="1988909"/>
            <a:ext cx="4543425" cy="113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" y="3406140"/>
                <a:ext cx="833247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Znamienko rovnosti má platiť stále, teda v každom čase. Tlo je možné len tak, že koeficienty pri sínuse aj pri kosínuse sú rovné nule. Aby vypadol sínus, musíme voliť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aby vypadol kosínus, musíme voliť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môže myť ľubovoľný (v podstate iba hovorí kedy začneme počítať čas)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406140"/>
                <a:ext cx="8332470" cy="2585323"/>
              </a:xfrm>
              <a:prstGeom prst="rect">
                <a:avLst/>
              </a:prstGeom>
              <a:blipFill rotWithShape="0">
                <a:blip r:embed="rId9"/>
                <a:stretch>
                  <a:fillRect l="-585" t="-1415" b="-28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45" y="4117307"/>
            <a:ext cx="615315" cy="51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2" y="120194"/>
            <a:ext cx="6200775" cy="1583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5" y="4823370"/>
            <a:ext cx="1403985" cy="289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83280" y="4011930"/>
            <a:ext cx="880110" cy="720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410" y="4732020"/>
            <a:ext cx="160020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" y="5246370"/>
            <a:ext cx="3520440" cy="422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58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t)=X_0 \cos(\omega t+\delta)\]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Blue3}&#10;\alpha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x&#10;\end{align*}&#10;\end{document}&#10;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a&#10;\end{align*}&#10;\end{document}&#10;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b&#10;\end{align*}&#10;\end{document}&#10;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z&#10;\end{align*}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t)=X_0 \cos(\omega t+\delta)\]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v(t) = \dot x(t)=-X_0\omega \sin(\omega t+\delta)\]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W_k(t)=\frac{1}{2}mv^2(t)=\frac{1}{2}mX_0^2\omega^2\sin^2(\omega t +\delta)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U(t)=\frac{1}{2}kx^2(t)=\frac{1}{2}kX_0^2\cos^2(\omega t +\delta)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E(t)=W_k(t)+U(t)=&#10;\frac{1}{2}m\omega^2 X_0^2\sin^2(\omega t +\delta)+&#10;\frac{1}{2}m\omega^2 X_0^2\cos^2(\omega t +\delta)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z(t)=X_0\exp(i(\omega t + \delta))&#10;\end{align*}&#10;\end{document}&#10;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E(t)=W_k(t)+U(t)=&#10;\frac{1}{2}m\omega^2 X_0^2\]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m \ddot x =- K x -\alpha \dot x$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0 \gg b$$&#10;&#10;\end{document}"/>
  <p:tag name="IGUANATEXSIZE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-\alpha \dot x$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x(t) = \text{Re }z(t)=\text{Re }X_0\exp(i(\omega t + \delta))&#10;\end{align*}&#10;\end{document}&#10;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ot x(t) = -X\frac{1}{\tau}e^{-t/\tau}\cos(\omega t+\delta)&#10;-X e^{-t/\tau}\omega\sin(\omega t+\delta)&#10;\end{align*}&#10;\end{document}&#10;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(t) = X\frac{1}{\tau^2}e^{-t/\tau}\cos(\omega t+\delta)&#10;+X \frac{1}{\tau}e^{-t/\tau}\omega\sin(\omega t+\delta)\\&#10;+X \frac{1}{\tau}e^{-t/\tau}\omega\sin(\omega t+\delta)&#10;-X e^{-t/\tau}\omega^2\cos(\omega t+\delta)&#10;\end{align*}&#10;\end{document}&#10;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ot x(t) = -X\frac{1}{\tau}e^{-t/\tau}\cos(\omega t+\delta)&#10;-X e^{-t/\tau}\omega\sin(\omega t+\delta)&#10;\end{align*}&#10;\end{document}&#10;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(t) = X\frac{1}{\tau^2}e^{-t/\tau}\cos(\omega t+\delta)&#10;+X \frac{1}{\tau}e^{-t/\tau}\omega\sin(\omega t+\delta)\\&#10;+X \frac{1}{\tau}e^{-t/\tau}\omega\sin(\omega t+\delta)&#10;-X e^{-t/\tau}\omega^2\cos(\omega t+\delta)&#10;\end{align*}&#10;\end{document}&#10;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)\cos(\omega t+\delta)&#10;+2X \frac{1}{\tau}e^{-t/\tau}\omega\sin(\omega t+\delta)\\&#10;-2 b X\frac{1}{\tau}e^{-t/\tau}\cos(\omega t+\delta)&#10;-2b X e^{-t/\tau}\omega\sin(\omega t+\delta)\\&#10; +X\omega_0^2e^{-t/\tau}\cos(\omega t + 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-\omega_0^2+\frac{2b}{\tau})&#10;\cos(\omega t+\delta)\\&#10;+2X (\frac{1}{\tau}-b)e^{-t/\tau}\omega\sin(\omega t+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1}{\tau}=b&#10;\end{alig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)\cos(\omega t+\delta)&#10;+2X \frac{1}{\tau}e^{-t/\tau}\omega\sin(\omega t+\delta)\\&#10;-2 b X\frac{1}{\tau}e^{-t/\tau}\cos(\omega t+\delta)&#10;-2b X e^{-t/\tau}\omega\sin(\omega t+\delta)\\&#10; +X\omega_0^2e^{-t/\tau}\cos(\omega t + 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X= X_0e^{i\delta}&#10;\end{align*}&#10;\end{document}&#10;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^2=\omega_0^2-b^2&#10;\end{align*}&#10;\end{document}&#10;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$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= X e^{-bt}\cos(\omega t + \delta)$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1}{\tau}=b&#10;\end{alig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^2=\omega_0^2-b^2&#10;\end{align*}&#10;\end{document}&#10;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x(t) = \text{Re }z(t)=\text{Re }X\exp(i\omega t)&#10;\end{align*}&#10;\end{document}&#10;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6 s^{-1}\]&#10;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4 s^{-1}\]&#10;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i\alpha)=\cos(\alpha) + i \sin(\alpha)\]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4 s^{-1}\]&#10;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\pm1}{5}=(1.6\pm0.2) s^{-1}\]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0\pm1}{50}=(1.6\pm0.02) s^{-1}\]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exp(-bt)=\exp(-\frac{t}{\tau})\]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au=\frac{1}{b}\]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exp(-0.5t)=\exp(-\frac{t}{2})\]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Blue3}&#10;x(t) = \text{Re }z(t)=\text{Re }X\exp(i\omega t)&#10;=\text{Re }X_0\exp{i\delta}\exp(i\omega t)=&#10;\text{Re }X_0\exp(i\omega t+i\delta)&#10;\end{align*}&#10;\end{document}&#10;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t\approx\tau\]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t\approx \mbox{nieko\v lko }\tau\]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\pm1}{5}=(1.6\pm0.2) s^{-1}\]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au=2s\]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Delta f \approx \pm\frac{1}{\mbox{nieko\v lko }\tau}\]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|\Delta f|\tau \approx 1\]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)$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v(t) = -Xb e^{-bt}\cos(\omega t)&#10;-X e^{-bt}\omega\sin(\omega t)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x(t)=X_0 \cos(\omega t+\delta)\]&#10;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E(t)&amp;=W_k(t)+U(t)\\&#10;&amp;=\frac{1}{2}kX^2e^{-2bt}\cos^2(\omega t)+&#10;\frac{1}{2}mX^2b^2e^{-2bt}\cos^2(\omega t)+&#10;\frac{1}{2}mX^2\omega^2e^{-2bt}\sin^2(\omega t)+\\&#10;&amp;+mb\omega X^2e^{-2bt}\cos(\omega t)\sin(\omega t)&#10;\end{align*}&#10;\end{document}&#10;&#10;&#10;&#10;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\omega^2=m\omega_0^2-mb^2=k-mb^2&#10;\end{align*}&#10;\end{document}&#10;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E(t)&amp;=&#10;\frac{1}{2}m\omega^2X^2e^{-2bt}+&#10;mX^2b^2e^{-2bt}\cos^2(\omega t)&#10;+mb\omega X^2e^{-2bt}\cos(\omega t)\sin(\omega t)&#10;\end{align*}&#10;\end{document}&#10;&#10;&#10;&#10;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2E(t)}{m\omega^2 X^2}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z=|z|e^{i\alpha}&#10;\end{align*}&#10;\end{document}&#10;"/>
  <p:tag name="IGUANATEXSIZE" val="2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8A0F0F14-46AE-4D77-ADE7-0F718B9836FD}" vid="{B1D029F5-8F85-4FE6-9F53-704A5FA2D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MyblankCalibri18</Template>
  <TotalTime>397</TotalTime>
  <Words>1081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Černý Vladimír</cp:lastModifiedBy>
  <cp:revision>20</cp:revision>
  <dcterms:created xsi:type="dcterms:W3CDTF">2018-11-16T18:57:42Z</dcterms:created>
  <dcterms:modified xsi:type="dcterms:W3CDTF">2019-11-28T13:24:54Z</dcterms:modified>
</cp:coreProperties>
</file>