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sldIdLst>
    <p:sldId id="978" r:id="rId3"/>
    <p:sldId id="979" r:id="rId4"/>
    <p:sldId id="980" r:id="rId5"/>
    <p:sldId id="981" r:id="rId6"/>
    <p:sldId id="985" r:id="rId7"/>
    <p:sldId id="986" r:id="rId8"/>
    <p:sldId id="987" r:id="rId9"/>
    <p:sldId id="988" r:id="rId10"/>
    <p:sldId id="989" r:id="rId11"/>
    <p:sldId id="990" r:id="rId12"/>
    <p:sldId id="991" r:id="rId13"/>
    <p:sldId id="992" r:id="rId14"/>
    <p:sldId id="993" r:id="rId15"/>
    <p:sldId id="994" r:id="rId16"/>
    <p:sldId id="995" r:id="rId17"/>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79" autoAdjust="0"/>
    <p:restoredTop sz="94660"/>
  </p:normalViewPr>
  <p:slideViewPr>
    <p:cSldViewPr snapToGrid="0">
      <p:cViewPr varScale="1">
        <p:scale>
          <a:sx n="82" d="100"/>
          <a:sy n="82" d="100"/>
        </p:scale>
        <p:origin x="102" y="22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16.2.2020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572479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16.2.2020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7113590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16.2.2020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876974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16.2.2020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1645682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16.2.2020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424978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16.2.2020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3194164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16.2.2020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01725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16.2.2020</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997489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16.2.2020</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7178911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16.2.2020</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724200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16.2.2020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559037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16.2.2020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493581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16.2.2020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8042739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16.2.2020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128522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E19F437-1902-4D02-94C8-F52641D1C7B0}" type="datetimeFigureOut">
              <a:rPr lang="sk-SK" smtClean="0"/>
              <a:t>16.2.2020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21350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19F437-1902-4D02-94C8-F52641D1C7B0}" type="datetimeFigureOut">
              <a:rPr lang="sk-SK" smtClean="0"/>
              <a:t>16.2.2020</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640624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E19F437-1902-4D02-94C8-F52641D1C7B0}" type="datetimeFigureOut">
              <a:rPr lang="sk-SK" smtClean="0"/>
              <a:t>16.2.2020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354663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E19F437-1902-4D02-94C8-F52641D1C7B0}" type="datetimeFigureOut">
              <a:rPr lang="sk-SK" smtClean="0"/>
              <a:t>16.2.2020</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2435957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E19F437-1902-4D02-94C8-F52641D1C7B0}" type="datetimeFigureOut">
              <a:rPr lang="sk-SK" smtClean="0"/>
              <a:t>16.2.2020</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180452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19F437-1902-4D02-94C8-F52641D1C7B0}" type="datetimeFigureOut">
              <a:rPr lang="sk-SK" smtClean="0"/>
              <a:t>16.2.2020</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7429486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16.2.2020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227115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E19F437-1902-4D02-94C8-F52641D1C7B0}" type="datetimeFigureOut">
              <a:rPr lang="sk-SK" smtClean="0"/>
              <a:t>16.2.2020</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1BCE0CA2-1A48-4B23-8A77-1A9F640E54E6}" type="slidenum">
              <a:rPr lang="sk-SK" smtClean="0"/>
              <a:t>‹#›</a:t>
            </a:fld>
            <a:endParaRPr lang="sk-SK"/>
          </a:p>
        </p:txBody>
      </p:sp>
    </p:spTree>
    <p:extLst>
      <p:ext uri="{BB962C8B-B14F-4D97-AF65-F5344CB8AC3E}">
        <p14:creationId xmlns:p14="http://schemas.microsoft.com/office/powerpoint/2010/main" val="4189645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16.2.2020</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14476514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19F437-1902-4D02-94C8-F52641D1C7B0}" type="datetimeFigureOut">
              <a:rPr lang="sk-SK" smtClean="0"/>
              <a:t>16.2.2020</a:t>
            </a:fld>
            <a:endParaRPr lang="sk-SK"/>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CE0CA2-1A48-4B23-8A77-1A9F640E54E6}" type="slidenum">
              <a:rPr lang="sk-SK" smtClean="0"/>
              <a:t>‹#›</a:t>
            </a:fld>
            <a:endParaRPr lang="sk-SK"/>
          </a:p>
        </p:txBody>
      </p:sp>
    </p:spTree>
    <p:extLst>
      <p:ext uri="{BB962C8B-B14F-4D97-AF65-F5344CB8AC3E}">
        <p14:creationId xmlns:p14="http://schemas.microsoft.com/office/powerpoint/2010/main" val="244746451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tags" Target="../tags/tag3.xml"/><Relationship Id="rId7" Type="http://schemas.openxmlformats.org/officeDocument/2006/relationships/image" Target="../media/image1.png"/><Relationship Id="rId12" Type="http://schemas.openxmlformats.org/officeDocument/2006/relationships/image" Target="../media/image6.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slideLayout" Target="../slideLayouts/slideLayout18.xml"/><Relationship Id="rId11" Type="http://schemas.openxmlformats.org/officeDocument/2006/relationships/image" Target="../media/image5.png"/><Relationship Id="rId5" Type="http://schemas.openxmlformats.org/officeDocument/2006/relationships/tags" Target="../tags/tag5.xml"/><Relationship Id="rId10" Type="http://schemas.openxmlformats.org/officeDocument/2006/relationships/image" Target="../media/image4.png"/><Relationship Id="rId4" Type="http://schemas.openxmlformats.org/officeDocument/2006/relationships/tags" Target="../tags/tag4.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320.png"/><Relationship Id="rId3" Type="http://schemas.openxmlformats.org/officeDocument/2006/relationships/slideLayout" Target="../slideLayouts/slideLayout7.xml"/><Relationship Id="rId7" Type="http://schemas.openxmlformats.org/officeDocument/2006/relationships/image" Target="../media/image23.tmp"/><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300.png"/><Relationship Id="rId10" Type="http://schemas.openxmlformats.org/officeDocument/2006/relationships/image" Target="../media/image30.png"/><Relationship Id="rId9"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eAXVa__XWZ8" TargetMode="External"/><Relationship Id="rId2" Type="http://schemas.openxmlformats.org/officeDocument/2006/relationships/hyperlink" Target="https://www.youtube.com/watch?v=j-zczJXSxnw" TargetMode="External"/><Relationship Id="rId1" Type="http://schemas.openxmlformats.org/officeDocument/2006/relationships/slideLayout" Target="../slideLayouts/slideLayout7.xml"/><Relationship Id="rId4" Type="http://schemas.openxmlformats.org/officeDocument/2006/relationships/hyperlink" Target="https://www.youtube.com/watch?v=uWoiMMLIvco"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tmp"/><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40.png"/><Relationship Id="rId3" Type="http://schemas.openxmlformats.org/officeDocument/2006/relationships/tags" Target="../tags/tag35.xml"/><Relationship Id="rId7" Type="http://schemas.openxmlformats.org/officeDocument/2006/relationships/slideLayout" Target="../slideLayouts/slideLayout7.xml"/><Relationship Id="rId12" Type="http://schemas.openxmlformats.org/officeDocument/2006/relationships/image" Target="../media/image39.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image" Target="../media/image38.png"/><Relationship Id="rId5" Type="http://schemas.openxmlformats.org/officeDocument/2006/relationships/tags" Target="../tags/tag37.xml"/><Relationship Id="rId10" Type="http://schemas.openxmlformats.org/officeDocument/2006/relationships/image" Target="../media/image37.png"/><Relationship Id="rId4" Type="http://schemas.openxmlformats.org/officeDocument/2006/relationships/tags" Target="../tags/tag36.xml"/><Relationship Id="rId9" Type="http://schemas.openxmlformats.org/officeDocument/2006/relationships/image" Target="../media/image36.png"/><Relationship Id="rId14" Type="http://schemas.openxmlformats.org/officeDocument/2006/relationships/image" Target="../media/image41.pn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7.xml"/><Relationship Id="rId13" Type="http://schemas.openxmlformats.org/officeDocument/2006/relationships/image" Target="../media/image39.png"/><Relationship Id="rId3" Type="http://schemas.openxmlformats.org/officeDocument/2006/relationships/tags" Target="../tags/tag41.xml"/><Relationship Id="rId7" Type="http://schemas.openxmlformats.org/officeDocument/2006/relationships/tags" Target="../tags/tag45.xml"/><Relationship Id="rId12" Type="http://schemas.openxmlformats.org/officeDocument/2006/relationships/image" Target="../media/image38.png"/><Relationship Id="rId2" Type="http://schemas.openxmlformats.org/officeDocument/2006/relationships/tags" Target="../tags/tag40.xml"/><Relationship Id="rId16" Type="http://schemas.openxmlformats.org/officeDocument/2006/relationships/image" Target="../media/image42.png"/><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image" Target="../media/image37.png"/><Relationship Id="rId5" Type="http://schemas.openxmlformats.org/officeDocument/2006/relationships/tags" Target="../tags/tag43.xml"/><Relationship Id="rId15" Type="http://schemas.openxmlformats.org/officeDocument/2006/relationships/image" Target="../media/image41.png"/><Relationship Id="rId10" Type="http://schemas.openxmlformats.org/officeDocument/2006/relationships/image" Target="../media/image36.png"/><Relationship Id="rId4" Type="http://schemas.openxmlformats.org/officeDocument/2006/relationships/tags" Target="../tags/tag42.xml"/><Relationship Id="rId9" Type="http://schemas.openxmlformats.org/officeDocument/2006/relationships/image" Target="../media/image35.png"/><Relationship Id="rId14" Type="http://schemas.openxmlformats.org/officeDocument/2006/relationships/image" Target="../media/image40.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8.xml"/><Relationship Id="rId7" Type="http://schemas.openxmlformats.org/officeDocument/2006/relationships/image" Target="../media/image2.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slideLayout" Target="../slideLayouts/slideLayout18.xml"/><Relationship Id="rId11" Type="http://schemas.openxmlformats.org/officeDocument/2006/relationships/image" Target="../media/image11.png"/><Relationship Id="rId5" Type="http://schemas.openxmlformats.org/officeDocument/2006/relationships/tags" Target="../tags/tag10.xml"/><Relationship Id="rId10" Type="http://schemas.openxmlformats.org/officeDocument/2006/relationships/image" Target="../media/image10.png"/><Relationship Id="rId4" Type="http://schemas.openxmlformats.org/officeDocument/2006/relationships/tags" Target="../tags/tag9.xml"/><Relationship Id="rId9" Type="http://schemas.openxmlformats.org/officeDocument/2006/relationships/image" Target="../media/image9.png"/><Relationship Id="rId14" Type="http://schemas.openxmlformats.org/officeDocument/2006/relationships/image" Target="../media/image1100.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13.xml"/><Relationship Id="rId7" Type="http://schemas.openxmlformats.org/officeDocument/2006/relationships/image" Target="../media/image13.png"/><Relationship Id="rId12" Type="http://schemas.openxmlformats.org/officeDocument/2006/relationships/image" Target="../media/image15.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2.png"/><Relationship Id="rId11" Type="http://schemas.openxmlformats.org/officeDocument/2006/relationships/image" Target="../media/image114.png"/><Relationship Id="rId5" Type="http://schemas.openxmlformats.org/officeDocument/2006/relationships/slideLayout" Target="../slideLayouts/slideLayout18.xml"/><Relationship Id="rId4" Type="http://schemas.openxmlformats.org/officeDocument/2006/relationships/tags" Target="../tags/tag14.xml"/></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7.xml"/><Relationship Id="rId7" Type="http://schemas.openxmlformats.org/officeDocument/2006/relationships/slideLayout" Target="../slideLayouts/slideLayout18.xml"/><Relationship Id="rId2" Type="http://schemas.openxmlformats.org/officeDocument/2006/relationships/tags" Target="../tags/tag16.xml"/><Relationship Id="rId16" Type="http://schemas.openxmlformats.org/officeDocument/2006/relationships/image" Target="../media/image19.png"/><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image" Target="../media/image17.png"/><Relationship Id="rId5" Type="http://schemas.openxmlformats.org/officeDocument/2006/relationships/tags" Target="../tags/tag19.xml"/><Relationship Id="rId15" Type="http://schemas.openxmlformats.org/officeDocument/2006/relationships/image" Target="../media/image18.png"/><Relationship Id="rId10" Type="http://schemas.openxmlformats.org/officeDocument/2006/relationships/image" Target="../media/image13.png"/><Relationship Id="rId4" Type="http://schemas.openxmlformats.org/officeDocument/2006/relationships/tags" Target="../tags/tag18.xml"/><Relationship Id="rId9" Type="http://schemas.openxmlformats.org/officeDocument/2006/relationships/image" Target="../media/image16.png"/><Relationship Id="rId14" Type="http://schemas.openxmlformats.org/officeDocument/2006/relationships/image" Target="../media/image1040.png"/></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1210.png"/><Relationship Id="rId3" Type="http://schemas.openxmlformats.org/officeDocument/2006/relationships/tags" Target="../tags/tag23.xml"/><Relationship Id="rId7" Type="http://schemas.openxmlformats.org/officeDocument/2006/relationships/slideLayout" Target="../slideLayouts/slideLayout7.xml"/><Relationship Id="rId2" Type="http://schemas.openxmlformats.org/officeDocument/2006/relationships/tags" Target="../tags/tag22.xml"/><Relationship Id="rId16" Type="http://schemas.openxmlformats.org/officeDocument/2006/relationships/image" Target="../media/image15.png"/><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15" Type="http://schemas.openxmlformats.org/officeDocument/2006/relationships/image" Target="../media/image13.png"/><Relationship Id="rId10" Type="http://schemas.openxmlformats.org/officeDocument/2006/relationships/image" Target="../media/image20.png"/><Relationship Id="rId4" Type="http://schemas.openxmlformats.org/officeDocument/2006/relationships/tags" Target="../tags/tag24.xml"/><Relationship Id="rId9" Type="http://schemas.openxmlformats.org/officeDocument/2006/relationships/image" Target="../media/image17.png"/><Relationship Id="rId14" Type="http://schemas.openxmlformats.org/officeDocument/2006/relationships/image" Target="../media/image21.png"/></Relationships>
</file>

<file path=ppt/slides/_rels/slide6.xml.rels><?xml version="1.0" encoding="UTF-8" standalone="yes"?>
<Relationships xmlns="http://schemas.openxmlformats.org/package/2006/relationships"><Relationship Id="rId8" Type="http://schemas.openxmlformats.org/officeDocument/2006/relationships/image" Target="../media/image1230.png"/><Relationship Id="rId13" Type="http://schemas.openxmlformats.org/officeDocument/2006/relationships/image" Target="../media/image17.png"/><Relationship Id="rId3" Type="http://schemas.openxmlformats.org/officeDocument/2006/relationships/tags" Target="../tags/tag29.xml"/><Relationship Id="rId12" Type="http://schemas.openxmlformats.org/officeDocument/2006/relationships/image" Target="../media/image1250.png"/><Relationship Id="rId2" Type="http://schemas.openxmlformats.org/officeDocument/2006/relationships/tags" Target="../tags/tag28.xml"/><Relationship Id="rId1" Type="http://schemas.openxmlformats.org/officeDocument/2006/relationships/tags" Target="../tags/tag27.xml"/><Relationship Id="rId11" Type="http://schemas.openxmlformats.org/officeDocument/2006/relationships/image" Target="../media/image15.png"/><Relationship Id="rId5" Type="http://schemas.openxmlformats.org/officeDocument/2006/relationships/slideLayout" Target="../slideLayouts/slideLayout7.xml"/><Relationship Id="rId10" Type="http://schemas.openxmlformats.org/officeDocument/2006/relationships/image" Target="../media/image13.png"/><Relationship Id="rId4" Type="http://schemas.openxmlformats.org/officeDocument/2006/relationships/tags" Target="../tags/tag30.xml"/><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7" Type="http://schemas.openxmlformats.org/officeDocument/2006/relationships/image" Target="../media/image24.tmp"/><Relationship Id="rId1" Type="http://schemas.openxmlformats.org/officeDocument/2006/relationships/slideLayout" Target="../slideLayouts/slideLayout7.xml"/><Relationship Id="rId6" Type="http://schemas.openxmlformats.org/officeDocument/2006/relationships/image" Target="../media/image23.tmp"/><Relationship Id="rId5" Type="http://schemas.openxmlformats.org/officeDocument/2006/relationships/image" Target="../media/image1260.png"/></Relationships>
</file>

<file path=ppt/slides/_rels/slide8.xml.rels><?xml version="1.0" encoding="UTF-8" standalone="yes"?>
<Relationships xmlns="http://schemas.openxmlformats.org/package/2006/relationships"><Relationship Id="rId7" Type="http://schemas.openxmlformats.org/officeDocument/2006/relationships/image" Target="../media/image26.tmp"/><Relationship Id="rId1" Type="http://schemas.openxmlformats.org/officeDocument/2006/relationships/slideLayout" Target="../slideLayouts/slideLayout7.xml"/><Relationship Id="rId6" Type="http://schemas.openxmlformats.org/officeDocument/2006/relationships/image" Target="../media/image25.tmp"/><Relationship Id="rId5" Type="http://schemas.openxmlformats.org/officeDocument/2006/relationships/image" Target="../media/image1290.png"/></Relationships>
</file>

<file path=ppt/slides/_rels/slide9.xml.rels><?xml version="1.0" encoding="UTF-8" standalone="yes"?>
<Relationships xmlns="http://schemas.openxmlformats.org/package/2006/relationships"><Relationship Id="rId7" Type="http://schemas.openxmlformats.org/officeDocument/2006/relationships/image" Target="../media/image28.tmp"/><Relationship Id="rId1" Type="http://schemas.openxmlformats.org/officeDocument/2006/relationships/slideLayout" Target="../slideLayouts/slideLayout7.xml"/><Relationship Id="rId6" Type="http://schemas.openxmlformats.org/officeDocument/2006/relationships/image" Target="../media/image27.tmp"/><Relationship Id="rId5" Type="http://schemas.openxmlformats.org/officeDocument/2006/relationships/image" Target="../media/image13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7280" y="525780"/>
            <a:ext cx="65379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Budený oscilátor s tlmením</a:t>
            </a:r>
          </a:p>
        </p:txBody>
      </p:sp>
      <p:pic>
        <p:nvPicPr>
          <p:cNvPr id="4" name="Picture 3"/>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3288030" y="1182038"/>
            <a:ext cx="2316480" cy="289560"/>
          </a:xfrm>
          <a:prstGeom prst="rect">
            <a:avLst/>
          </a:prstGeom>
        </p:spPr>
      </p:pic>
      <p:sp>
        <p:nvSpPr>
          <p:cNvPr id="5" name="TextBox 4"/>
          <p:cNvSpPr txBox="1"/>
          <p:nvPr/>
        </p:nvSpPr>
        <p:spPr>
          <a:xfrm>
            <a:off x="434340" y="1703070"/>
            <a:ext cx="7200900" cy="3771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Špeciálny prípad</a:t>
            </a:r>
          </a:p>
        </p:txBody>
      </p:sp>
      <p:pic>
        <p:nvPicPr>
          <p:cNvPr id="7" name="Picture 6"/>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288030" y="1703070"/>
            <a:ext cx="2948940" cy="289560"/>
          </a:xfrm>
          <a:prstGeom prst="rect">
            <a:avLst/>
          </a:prstGeom>
        </p:spPr>
      </p:pic>
      <p:grpSp>
        <p:nvGrpSpPr>
          <p:cNvPr id="29" name="Group 28"/>
          <p:cNvGrpSpPr/>
          <p:nvPr/>
        </p:nvGrpSpPr>
        <p:grpSpPr>
          <a:xfrm>
            <a:off x="629941" y="2542236"/>
            <a:ext cx="3909601" cy="4055744"/>
            <a:chOff x="2529993" y="2364106"/>
            <a:chExt cx="3909601" cy="4055744"/>
          </a:xfrm>
        </p:grpSpPr>
        <p:pic>
          <p:nvPicPr>
            <p:cNvPr id="8" name="Picture 7"/>
            <p:cNvPicPr>
              <a:picLocks noChangeAspect="1"/>
            </p:cNvPicPr>
            <p:nvPr/>
          </p:nvPicPr>
          <p:blipFill rotWithShape="1">
            <a:blip r:embed="rId9"/>
            <a:srcRect b="57273"/>
            <a:stretch/>
          </p:blipFill>
          <p:spPr>
            <a:xfrm>
              <a:off x="2804302" y="3143251"/>
              <a:ext cx="3123916" cy="1245870"/>
            </a:xfrm>
            <a:prstGeom prst="rect">
              <a:avLst/>
            </a:prstGeom>
          </p:spPr>
        </p:pic>
        <p:cxnSp>
          <p:nvCxnSpPr>
            <p:cNvPr id="10" name="Straight Connector 9"/>
            <p:cNvCxnSpPr/>
            <p:nvPr/>
          </p:nvCxnSpPr>
          <p:spPr>
            <a:xfrm>
              <a:off x="2594610" y="2411730"/>
              <a:ext cx="0" cy="285750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336030" y="2364106"/>
              <a:ext cx="0" cy="2857500"/>
            </a:xfrm>
            <a:prstGeom prst="line">
              <a:avLst/>
            </a:prstGeom>
            <a:ln w="1270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5020310" y="3840480"/>
              <a:ext cx="177165" cy="228600"/>
            </a:xfrm>
            <a:prstGeom prst="rect">
              <a:avLst/>
            </a:prstGeom>
          </p:spPr>
        </p:pic>
        <p:pic>
          <p:nvPicPr>
            <p:cNvPr id="16" name="Picture 15"/>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4366260" y="6044565"/>
              <a:ext cx="203454" cy="73152"/>
            </a:xfrm>
            <a:prstGeom prst="rect">
              <a:avLst/>
            </a:prstGeom>
          </p:spPr>
        </p:pic>
        <p:pic>
          <p:nvPicPr>
            <p:cNvPr id="1026" name="Picture 2" descr="http://www.datwiki.net/images2/Delta-Connection.jpg"/>
            <p:cNvPicPr>
              <a:picLocks noChangeAspect="1" noChangeArrowheads="1"/>
            </p:cNvPicPr>
            <p:nvPr/>
          </p:nvPicPr>
          <p:blipFill rotWithShape="1">
            <a:blip r:embed="rId12">
              <a:extLst>
                <a:ext uri="{28A0092B-C50C-407E-A947-70E740481C1C}">
                  <a14:useLocalDpi xmlns:a14="http://schemas.microsoft.com/office/drawing/2010/main" val="0"/>
                </a:ext>
              </a:extLst>
            </a:blip>
            <a:srcRect l="12738" t="59303" r="41848" b="32674"/>
            <a:stretch/>
          </p:blipFill>
          <p:spPr bwMode="auto">
            <a:xfrm rot="1512235">
              <a:off x="2529993" y="5524518"/>
              <a:ext cx="1706964" cy="23794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http://www.datwiki.net/images2/Delta-Connection.jpg"/>
            <p:cNvPicPr>
              <a:picLocks noChangeAspect="1" noChangeArrowheads="1"/>
            </p:cNvPicPr>
            <p:nvPr/>
          </p:nvPicPr>
          <p:blipFill rotWithShape="1">
            <a:blip r:embed="rId12">
              <a:extLst>
                <a:ext uri="{28A0092B-C50C-407E-A947-70E740481C1C}">
                  <a14:useLocalDpi xmlns:a14="http://schemas.microsoft.com/office/drawing/2010/main" val="0"/>
                </a:ext>
              </a:extLst>
            </a:blip>
            <a:srcRect l="12738" t="59303" r="41848" b="32674"/>
            <a:stretch/>
          </p:blipFill>
          <p:spPr bwMode="auto">
            <a:xfrm rot="19673960">
              <a:off x="4636426" y="5483761"/>
              <a:ext cx="1803168" cy="251351"/>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a:xfrm>
              <a:off x="4126230" y="5783580"/>
              <a:ext cx="636270" cy="63627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9" name="Straight Arrow Connector 18"/>
            <p:cNvCxnSpPr/>
            <p:nvPr/>
          </p:nvCxnSpPr>
          <p:spPr>
            <a:xfrm>
              <a:off x="2594610" y="2731770"/>
              <a:ext cx="3741420" cy="0"/>
            </a:xfrm>
            <a:prstGeom prst="straightConnector1">
              <a:avLst/>
            </a:prstGeom>
            <a:ln w="127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2609850" y="3021330"/>
              <a:ext cx="3741420" cy="0"/>
            </a:xfrm>
            <a:prstGeom prst="straightConnector1">
              <a:avLst/>
            </a:prstGeom>
            <a:ln w="127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609850" y="3318510"/>
              <a:ext cx="3741420" cy="0"/>
            </a:xfrm>
            <a:prstGeom prst="straightConnector1">
              <a:avLst/>
            </a:prstGeom>
            <a:ln w="127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625090" y="3608070"/>
              <a:ext cx="3741420" cy="0"/>
            </a:xfrm>
            <a:prstGeom prst="straightConnector1">
              <a:avLst/>
            </a:prstGeom>
            <a:ln w="127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598420" y="3878580"/>
              <a:ext cx="3741420" cy="0"/>
            </a:xfrm>
            <a:prstGeom prst="straightConnector1">
              <a:avLst/>
            </a:prstGeom>
            <a:ln w="127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613660" y="4168140"/>
              <a:ext cx="3741420" cy="0"/>
            </a:xfrm>
            <a:prstGeom prst="straightConnector1">
              <a:avLst/>
            </a:prstGeom>
            <a:ln w="127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2613660" y="4465320"/>
              <a:ext cx="3741420" cy="0"/>
            </a:xfrm>
            <a:prstGeom prst="straightConnector1">
              <a:avLst/>
            </a:prstGeom>
            <a:ln w="127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628900" y="4754880"/>
              <a:ext cx="3741420" cy="0"/>
            </a:xfrm>
            <a:prstGeom prst="straightConnector1">
              <a:avLst/>
            </a:prstGeom>
            <a:ln w="12700">
              <a:solidFill>
                <a:srgbClr val="00B050"/>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0" name="TextBox 29"/>
          <p:cNvSpPr txBox="1"/>
          <p:nvPr/>
        </p:nvSpPr>
        <p:spPr>
          <a:xfrm>
            <a:off x="4762500" y="2766951"/>
            <a:ext cx="423899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Možná realizácia: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Nabité teliesko na nevodivej pružine v homogénnom striedavom elektrickom poli</a:t>
            </a:r>
          </a:p>
        </p:txBody>
      </p:sp>
      <p:pic>
        <p:nvPicPr>
          <p:cNvPr id="31" name="Picture 30"/>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3000212" y="6374373"/>
            <a:ext cx="1908810" cy="255270"/>
          </a:xfrm>
          <a:prstGeom prst="rect">
            <a:avLst/>
          </a:prstGeom>
        </p:spPr>
      </p:pic>
    </p:spTree>
    <p:extLst>
      <p:ext uri="{BB962C8B-B14F-4D97-AF65-F5344CB8AC3E}">
        <p14:creationId xmlns:p14="http://schemas.microsoft.com/office/powerpoint/2010/main" val="1278266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4610" y="114300"/>
            <a:ext cx="364617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Rezonancia</a:t>
            </a:r>
          </a:p>
        </p:txBody>
      </p:sp>
      <mc:AlternateContent xmlns:mc="http://schemas.openxmlformats.org/markup-compatibility/2006" xmlns:a14="http://schemas.microsoft.com/office/drawing/2010/main">
        <mc:Choice Requires="a14">
          <p:sp>
            <p:nvSpPr>
              <p:cNvPr id="4" name="TextBox 3"/>
              <p:cNvSpPr txBox="1"/>
              <p:nvPr/>
            </p:nvSpPr>
            <p:spPr>
              <a:xfrm>
                <a:off x="206188" y="887506"/>
                <a:ext cx="8606118"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 prezentovaných grafov je zrejmé, že amplitúda vynútených kmitov má výrazné maximum v oblasti, keď frekvencia vynucujúcej sily je blízka k frekvencii vlastných kmitov oscilátora, teda kmitov zodpovedajúcich riešeniu „bez pravej strany“. Tento jav sa volá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rezonancia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Vidno tiež, že rezonančný pík je veľmi úzky ak koeficient trenia </a:t>
                </a:r>
                <a14:m>
                  <m:oMath xmlns:m="http://schemas.openxmlformats.org/officeDocument/2006/math">
                    <m:r>
                      <a:rPr kumimoji="0" lang="sk-SK"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𝑏</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je malý. Porovnaním obrázkov vidíme, že šírka rezonančného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píku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má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rádovo</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veľkosť </a:t>
                </a:r>
                <a14:m>
                  <m:oMath xmlns:m="http://schemas.openxmlformats.org/officeDocument/2006/math">
                    <m:r>
                      <m:rPr>
                        <m:sty m:val="p"/>
                      </m:rP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𝑏</m:t>
                    </m:r>
                  </m:oMath>
                </a14:m>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06188" y="887506"/>
                <a:ext cx="8606118" cy="1754326"/>
              </a:xfrm>
              <a:prstGeom prst="rect">
                <a:avLst/>
              </a:prstGeom>
              <a:blipFill rotWithShape="0">
                <a:blip r:embed="rId6"/>
                <a:stretch>
                  <a:fillRect l="-637" t="-2091" b="-4878"/>
                </a:stretch>
              </a:blipFill>
            </p:spPr>
            <p:txBody>
              <a:bodyPr/>
              <a:lstStyle/>
              <a:p>
                <a:r>
                  <a:rPr lang="en-US">
                    <a:noFill/>
                  </a:rPr>
                  <a:t> </a:t>
                </a:r>
              </a:p>
            </p:txBody>
          </p:sp>
        </mc:Fallback>
      </mc:AlternateContent>
      <p:pic>
        <p:nvPicPr>
          <p:cNvPr id="5" name="Picture 4" descr="Screen Clipping"/>
          <p:cNvPicPr>
            <a:picLocks noChangeAspect="1"/>
          </p:cNvPicPr>
          <p:nvPr/>
        </p:nvPicPr>
        <p:blipFill rotWithShape="1">
          <a:blip r:embed="rId7">
            <a:extLst>
              <a:ext uri="{28A0092B-C50C-407E-A947-70E740481C1C}">
                <a14:useLocalDpi xmlns:a14="http://schemas.microsoft.com/office/drawing/2010/main" val="0"/>
              </a:ext>
            </a:extLst>
          </a:blip>
          <a:srcRect r="13328" b="44863"/>
          <a:stretch/>
        </p:blipFill>
        <p:spPr>
          <a:xfrm>
            <a:off x="314032" y="2741941"/>
            <a:ext cx="5138501" cy="3726591"/>
          </a:xfrm>
          <a:prstGeom prst="rect">
            <a:avLst/>
          </a:prstGeom>
          <a:ln>
            <a:solidFill>
              <a:srgbClr val="FF0000"/>
            </a:solidFill>
          </a:ln>
        </p:spPr>
      </p:pic>
      <p:cxnSp>
        <p:nvCxnSpPr>
          <p:cNvPr id="7" name="Straight Connector 6"/>
          <p:cNvCxnSpPr/>
          <p:nvPr/>
        </p:nvCxnSpPr>
        <p:spPr>
          <a:xfrm>
            <a:off x="1658473" y="3863384"/>
            <a:ext cx="0" cy="245742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832557" y="3880859"/>
            <a:ext cx="0" cy="2457427"/>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 name="Rectangle 9"/>
              <p:cNvSpPr/>
              <p:nvPr/>
            </p:nvSpPr>
            <p:spPr>
              <a:xfrm>
                <a:off x="2954317" y="3831356"/>
                <a:ext cx="1903278"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𝜔</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0</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=10, </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𝑏</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=0.5</m:t>
                      </m:r>
                    </m:oMath>
                  </m:oMathPara>
                </a14:m>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2954317" y="3831356"/>
                <a:ext cx="1903278" cy="369332"/>
              </a:xfrm>
              <a:prstGeom prst="rect">
                <a:avLst/>
              </a:prstGeom>
              <a:blipFill rotWithShape="0">
                <a:blip r:embed="rId8"/>
                <a:stretch>
                  <a:fillRect b="-1667"/>
                </a:stretch>
              </a:blipFill>
            </p:spPr>
            <p:txBody>
              <a:bodyPr/>
              <a:lstStyle/>
              <a:p>
                <a:r>
                  <a:rPr lang="en-US">
                    <a:noFill/>
                  </a:rPr>
                  <a:t> </a:t>
                </a:r>
              </a:p>
            </p:txBody>
          </p:sp>
        </mc:Fallback>
      </mc:AlternateContent>
      <p:sp>
        <p:nvSpPr>
          <p:cNvPr id="11" name="TextBox 10"/>
          <p:cNvSpPr txBox="1"/>
          <p:nvPr/>
        </p:nvSpPr>
        <p:spPr>
          <a:xfrm>
            <a:off x="5486401" y="2573867"/>
            <a:ext cx="3544710"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 obrázku je „šírka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píku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naznačená zvislými červenými čiarami.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Nedefinovali sme presne, čo nazývame šírkou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píku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každý pokus o presnú definíciu by bol značne ľubovoľný. Všimnime si tiež, že ani pojem „frekvencia vlastných kmitov tlmeného oscilátora“ nie je dosť exaktne definovateľná, videli sme, že taká frekvencia je rádovo definovateľná iba s presnosťou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12" name="Picture 11"/>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5717017" y="6341137"/>
            <a:ext cx="1163002" cy="278701"/>
          </a:xfrm>
          <a:prstGeom prst="rect">
            <a:avLst/>
          </a:prstGeom>
        </p:spPr>
      </p:pic>
      <p:pic>
        <p:nvPicPr>
          <p:cNvPr id="14" name="Picture 13"/>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7415996" y="6358070"/>
            <a:ext cx="1010031" cy="278701"/>
          </a:xfrm>
          <a:prstGeom prst="rect">
            <a:avLst/>
          </a:prstGeom>
        </p:spPr>
      </p:pic>
    </p:spTree>
    <p:extLst>
      <p:ext uri="{BB962C8B-B14F-4D97-AF65-F5344CB8AC3E}">
        <p14:creationId xmlns:p14="http://schemas.microsoft.com/office/powerpoint/2010/main" val="2596738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94610" y="114300"/>
            <a:ext cx="364617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Rezonancia</a:t>
            </a:r>
          </a:p>
        </p:txBody>
      </p:sp>
      <p:sp>
        <p:nvSpPr>
          <p:cNvPr id="3" name="TextBox 2"/>
          <p:cNvSpPr txBox="1"/>
          <p:nvPr/>
        </p:nvSpPr>
        <p:spPr>
          <a:xfrm>
            <a:off x="237067" y="1185333"/>
            <a:ext cx="8444089"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Rezonancia je „ľudovo populárny“ jav. Spomeňme napríklad varovania o pochodujúcom vojsku, ktoré rozkmitá most a stým súvisiaci vojenský príkaz „Zrušiť krok!“ Je to trochu na úrovni ľudovej rozprávky, ale nasledujúce linky na videá na webe ukazujú, že niečo podobné naozaj exituje.</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1356783" y="2408625"/>
            <a:ext cx="696087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t>https://www.youtube.com/watch?v=j-zczJXSxnw</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https://www.youtube.com/watch?v=eAXVa__XWZ8</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https://www.youtube.com/watch?v=uWoiMMLIvco</a:t>
            </a: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TextBox 4"/>
          <p:cNvSpPr txBox="1"/>
          <p:nvPr/>
        </p:nvSpPr>
        <p:spPr>
          <a:xfrm>
            <a:off x="293511" y="3544711"/>
            <a:ext cx="8421511" cy="31393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Problém je v tom, že v učebniciach sa podobné príklady uvádzajú ako ilustrácia pri výklade vynútených kmitov lineárneho tlmeného oscilátora. Rozkmitaný most je matematicky riadne iná káva. I keď pravda je aj taká, že niekde v hlbinách matematiky sa dajú nájsť súvislosti medzi „matematikou oscilátora“ a „matematikou mosta“. Bez vysvetlenia uveďme len mystické zaklínadlo „analytické vlastnosti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Greenovej</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funkcie“ (možno si na to spomeniete pri štúdiu teoretickej fyziky). Ani toto zaklínadlo nevysvetľuje všetko. V tých ukážkach most v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Tahome</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spadol nie kvôli jednoduchému periodickému vynucovaniu ale kvôli vírom vyvolaným vetrom a Miléniový most v Londýne dostal bočné kmity najmä vďaka inžiniermi nepredpokladanej (psychologickej?) spätnej väzbe medzi pohybom davu a reakciami mosta.</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18412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pontodagaita.yolasite.com/resources/Chromatic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0315" y="2982912"/>
            <a:ext cx="4572000" cy="3429001"/>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cms.template-help.com/osc_32290/images/products/hering_7996_seductora_harmonica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870" y="3618713"/>
            <a:ext cx="3399155" cy="204153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32178" y="711200"/>
            <a:ext cx="809413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 niečo bližšie k jednoduchému oscilátoru majú možno kmitajúce jazýčky v ústnej harmonike (to sú tie bronzové pliešky na obrázku)</a:t>
            </a:r>
          </a:p>
        </p:txBody>
      </p:sp>
    </p:spTree>
    <p:extLst>
      <p:ext uri="{BB962C8B-B14F-4D97-AF65-F5344CB8AC3E}">
        <p14:creationId xmlns:p14="http://schemas.microsoft.com/office/powerpoint/2010/main" val="3466771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9782" y="1712259"/>
            <a:ext cx="1787485" cy="2108316"/>
          </a:xfrm>
          <a:prstGeom prst="rect">
            <a:avLst/>
          </a:prstGeom>
        </p:spPr>
      </p:pic>
      <p:pic>
        <p:nvPicPr>
          <p:cNvPr id="1026" name="Picture 2" descr="http://cdn.primeweb.fi/www.takowa.fi/CELSA_F144.JPG"/>
          <p:cNvPicPr>
            <a:picLocks noChangeAspect="1" noChangeArrowheads="1"/>
          </p:cNvPicPr>
          <p:nvPr/>
        </p:nvPicPr>
        <p:blipFill rotWithShape="1">
          <a:blip r:embed="rId3">
            <a:extLst>
              <a:ext uri="{28A0092B-C50C-407E-A947-70E740481C1C}">
                <a14:useLocalDpi xmlns:a14="http://schemas.microsoft.com/office/drawing/2010/main" val="0"/>
              </a:ext>
            </a:extLst>
          </a:blip>
          <a:srcRect r="31302"/>
          <a:stretch/>
        </p:blipFill>
        <p:spPr bwMode="auto">
          <a:xfrm>
            <a:off x="1427660" y="1792942"/>
            <a:ext cx="1983612" cy="20121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6366" y="82648"/>
            <a:ext cx="8682151" cy="175432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Jazýčky podobné tým v ústnej harmonike boli základom mechanických meračov frekvencie. Meraný prúd prechádzal cievkou, vytváral striedavé magnetické pole s frekvenciou siete. V tom poli bola sada jazýčkov s mierne rozličnými vlastnými frekvenciami v okolí správnej frekvenciu 50 Hz. Cez štrbinu sa pozorovali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rozkmity</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jazýčkov, najviac kmital jazýček, ktorého frekvencia bola najbližšie k sieťovej frekvencii.</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4" name="TextBox 3"/>
          <p:cNvSpPr txBox="1"/>
          <p:nvPr/>
        </p:nvSpPr>
        <p:spPr>
          <a:xfrm>
            <a:off x="89647" y="3923960"/>
            <a:ext cx="8534400"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Všimnite si, že kmitá viac jazýčkov, v zásade podľa šírky rezonančnej. Ako je to konzistentné! Presnosť frekvencie kmitov jazýčka je daná koeficientom tlmenia. A tá určuje aj šírku rezonančnej krivky. Keby rezonančná krivka bola oveľa užšia, mohli by sme definovať frekvenciu jazýčka ako frekvenciu prúdu, s ktorým je v rezonancii, ktorá sa dá zmerať presne. Ale nejde to! Fascinujúci zážitok pri štúdiu fyziky je zaregistrovať, ako to to všetko „hrá dokopy“. Študujete dva rozličné javy a zistíte medzi nimi prekvapujúce súvislosti. Ako napríklad tu: nemôžete povedať vývojárom „potrebujem jazýček s úzkou rezonančnou krivkou ale silným tlmením“. Prezradíme, že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keby to išlo, tak by budúcnosť mohla ovplyvňovať minulosť</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To sa dozviete na teoretickej fyzike. Nie je to fascinujúce?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Vydržte študovať!</a:t>
            </a:r>
            <a:endParaRPr kumimoji="0" lang="en-US"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788776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ngimg.com/upload/guitar_PNG3361.pn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13907" b="3965"/>
          <a:stretch/>
        </p:blipFill>
        <p:spPr bwMode="auto">
          <a:xfrm>
            <a:off x="114114" y="2669914"/>
            <a:ext cx="5456555" cy="21717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pngimg.com/upload/guitar_PNG3361.png"/>
          <p:cNvPicPr>
            <a:picLocks noChangeAspect="1" noChangeArrowheads="1"/>
          </p:cNvPicPr>
          <p:nvPr/>
        </p:nvPicPr>
        <p:blipFill rotWithShape="1">
          <a:blip r:embed="rId9">
            <a:extLst>
              <a:ext uri="{28A0092B-C50C-407E-A947-70E740481C1C}">
                <a14:useLocalDpi xmlns:a14="http://schemas.microsoft.com/office/drawing/2010/main" val="0"/>
              </a:ext>
            </a:extLst>
          </a:blip>
          <a:srcRect l="58932" t="36622" r="607" b="33536"/>
          <a:stretch/>
        </p:blipFill>
        <p:spPr bwMode="auto">
          <a:xfrm>
            <a:off x="1958789" y="3271989"/>
            <a:ext cx="7463790" cy="366903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custDataLst>
              <p:tags r:id="rId1"/>
            </p:custDataLst>
          </p:nvPr>
        </p:nvPicPr>
        <p:blipFill>
          <a:blip r:embed="rId10" cstate="print">
            <a:extLst>
              <a:ext uri="{28A0092B-C50C-407E-A947-70E740481C1C}">
                <a14:useLocalDpi xmlns:a14="http://schemas.microsoft.com/office/drawing/2010/main" val="0"/>
              </a:ext>
            </a:extLst>
          </a:blip>
          <a:stretch>
            <a:fillRect/>
          </a:stretch>
        </p:blipFill>
        <p:spPr>
          <a:xfrm>
            <a:off x="1721299" y="5015064"/>
            <a:ext cx="99060" cy="114300"/>
          </a:xfrm>
          <a:prstGeom prst="rect">
            <a:avLst/>
          </a:prstGeom>
        </p:spPr>
      </p:pic>
      <p:pic>
        <p:nvPicPr>
          <p:cNvPr id="4" name="Picture 3"/>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tretch>
            <a:fillRect/>
          </a:stretch>
        </p:blipFill>
        <p:spPr>
          <a:xfrm>
            <a:off x="1718124" y="5213184"/>
            <a:ext cx="118110" cy="114300"/>
          </a:xfrm>
          <a:prstGeom prst="rect">
            <a:avLst/>
          </a:prstGeom>
        </p:spPr>
      </p:pic>
      <p:pic>
        <p:nvPicPr>
          <p:cNvPr id="6" name="Picture 5"/>
          <p:cNvPicPr>
            <a:picLocks noChangeAspect="1"/>
          </p:cNvPicPr>
          <p:nvPr>
            <p:custDataLst>
              <p:tags r:id="rId3"/>
            </p:custDataLst>
          </p:nvPr>
        </p:nvPicPr>
        <p:blipFill>
          <a:blip r:embed="rId12" cstate="print">
            <a:extLst>
              <a:ext uri="{28A0092B-C50C-407E-A947-70E740481C1C}">
                <a14:useLocalDpi xmlns:a14="http://schemas.microsoft.com/office/drawing/2010/main" val="0"/>
              </a:ext>
            </a:extLst>
          </a:blip>
          <a:stretch>
            <a:fillRect/>
          </a:stretch>
        </p:blipFill>
        <p:spPr>
          <a:xfrm>
            <a:off x="1710504" y="5388444"/>
            <a:ext cx="121920" cy="179070"/>
          </a:xfrm>
          <a:prstGeom prst="rect">
            <a:avLst/>
          </a:prstGeom>
        </p:spPr>
      </p:pic>
      <p:pic>
        <p:nvPicPr>
          <p:cNvPr id="8" name="Picture 7"/>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1702884" y="5655144"/>
            <a:ext cx="118110" cy="163830"/>
          </a:xfrm>
          <a:prstGeom prst="rect">
            <a:avLst/>
          </a:prstGeom>
        </p:spPr>
      </p:pic>
      <p:pic>
        <p:nvPicPr>
          <p:cNvPr id="10" name="Picture 9"/>
          <p:cNvPicPr>
            <a:picLocks noChangeAspect="1"/>
          </p:cNvPicPr>
          <p:nvPr>
            <p:custDataLst>
              <p:tags r:id="rId5"/>
            </p:custDataLst>
          </p:nvPr>
        </p:nvPicPr>
        <p:blipFill>
          <a:blip r:embed="rId14" cstate="print">
            <a:extLst>
              <a:ext uri="{28A0092B-C50C-407E-A947-70E740481C1C}">
                <a14:useLocalDpi xmlns:a14="http://schemas.microsoft.com/office/drawing/2010/main" val="0"/>
              </a:ext>
            </a:extLst>
          </a:blip>
          <a:stretch>
            <a:fillRect/>
          </a:stretch>
        </p:blipFill>
        <p:spPr>
          <a:xfrm>
            <a:off x="1706694" y="5887554"/>
            <a:ext cx="125730" cy="179070"/>
          </a:xfrm>
          <a:prstGeom prst="rect">
            <a:avLst/>
          </a:prstGeom>
        </p:spPr>
      </p:pic>
      <p:pic>
        <p:nvPicPr>
          <p:cNvPr id="12" name="Picture 11"/>
          <p:cNvPicPr>
            <a:picLocks noChangeAspect="1"/>
          </p:cNvPicPr>
          <p:nvPr>
            <p:custDataLst>
              <p:tags r:id="rId6"/>
            </p:custDataLst>
          </p:nvPr>
        </p:nvPicPr>
        <p:blipFill>
          <a:blip r:embed="rId10" cstate="print">
            <a:extLst>
              <a:ext uri="{28A0092B-C50C-407E-A947-70E740481C1C}">
                <a14:useLocalDpi xmlns:a14="http://schemas.microsoft.com/office/drawing/2010/main" val="0"/>
              </a:ext>
            </a:extLst>
          </a:blip>
          <a:stretch>
            <a:fillRect/>
          </a:stretch>
        </p:blipFill>
        <p:spPr>
          <a:xfrm>
            <a:off x="1721934" y="6131394"/>
            <a:ext cx="99060" cy="114300"/>
          </a:xfrm>
          <a:prstGeom prst="rect">
            <a:avLst/>
          </a:prstGeom>
        </p:spPr>
      </p:pic>
      <p:sp>
        <p:nvSpPr>
          <p:cNvPr id="9" name="TextBox 8"/>
          <p:cNvSpPr txBox="1"/>
          <p:nvPr/>
        </p:nvSpPr>
        <p:spPr>
          <a:xfrm>
            <a:off x="814668" y="229720"/>
            <a:ext cx="733806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Ladenie gitary pomocou rezonancie</a:t>
            </a:r>
          </a:p>
        </p:txBody>
      </p:sp>
      <p:sp>
        <p:nvSpPr>
          <p:cNvPr id="5" name="TextBox 4"/>
          <p:cNvSpPr txBox="1"/>
          <p:nvPr/>
        </p:nvSpPr>
        <p:spPr>
          <a:xfrm>
            <a:off x="242047" y="977153"/>
            <a:ext cx="8731624"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Prezradíme ešte, ako možno (relatívne) naladiť struny gitary, aby akordy nezneli falošne, i keď nemám hudobný sluch. Pomocou rezonancie. Gitara má 6 strún e, a, d, g, h, e. Naladiť ostatné struny relatívne ku strune napríklad a je ľahké.</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0442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pngimg.com/upload/guitar_PNG3361.pn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13907" b="3965"/>
          <a:stretch/>
        </p:blipFill>
        <p:spPr bwMode="auto">
          <a:xfrm>
            <a:off x="212725" y="1405890"/>
            <a:ext cx="5456555" cy="21717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pngimg.com/upload/guitar_PNG3361.png"/>
          <p:cNvPicPr>
            <a:picLocks noChangeAspect="1" noChangeArrowheads="1"/>
          </p:cNvPicPr>
          <p:nvPr/>
        </p:nvPicPr>
        <p:blipFill rotWithShape="1">
          <a:blip r:embed="rId10">
            <a:extLst>
              <a:ext uri="{28A0092B-C50C-407E-A947-70E740481C1C}">
                <a14:useLocalDpi xmlns:a14="http://schemas.microsoft.com/office/drawing/2010/main" val="0"/>
              </a:ext>
            </a:extLst>
          </a:blip>
          <a:srcRect l="58932" t="36622" r="607" b="33536"/>
          <a:stretch/>
        </p:blipFill>
        <p:spPr bwMode="auto">
          <a:xfrm>
            <a:off x="2057400" y="2007965"/>
            <a:ext cx="7463790" cy="366903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custDataLst>
              <p:tags r:id="rId1"/>
            </p:custDataLst>
          </p:nvPr>
        </p:nvPicPr>
        <p:blipFill>
          <a:blip r:embed="rId11" cstate="print">
            <a:extLst>
              <a:ext uri="{28A0092B-C50C-407E-A947-70E740481C1C}">
                <a14:useLocalDpi xmlns:a14="http://schemas.microsoft.com/office/drawing/2010/main" val="0"/>
              </a:ext>
            </a:extLst>
          </a:blip>
          <a:stretch>
            <a:fillRect/>
          </a:stretch>
        </p:blipFill>
        <p:spPr>
          <a:xfrm>
            <a:off x="1819910" y="3751040"/>
            <a:ext cx="99060" cy="114300"/>
          </a:xfrm>
          <a:prstGeom prst="rect">
            <a:avLst/>
          </a:prstGeom>
        </p:spPr>
      </p:pic>
      <p:pic>
        <p:nvPicPr>
          <p:cNvPr id="4" name="Picture 3"/>
          <p:cNvPicPr>
            <a:picLocks noChangeAspect="1"/>
          </p:cNvPicPr>
          <p:nvPr>
            <p:custDataLst>
              <p:tags r:id="rId2"/>
            </p:custDataLst>
          </p:nvPr>
        </p:nvPicPr>
        <p:blipFill>
          <a:blip r:embed="rId12" cstate="print">
            <a:extLst>
              <a:ext uri="{28A0092B-C50C-407E-A947-70E740481C1C}">
                <a14:useLocalDpi xmlns:a14="http://schemas.microsoft.com/office/drawing/2010/main" val="0"/>
              </a:ext>
            </a:extLst>
          </a:blip>
          <a:stretch>
            <a:fillRect/>
          </a:stretch>
        </p:blipFill>
        <p:spPr>
          <a:xfrm>
            <a:off x="1816735" y="3949160"/>
            <a:ext cx="118110" cy="114300"/>
          </a:xfrm>
          <a:prstGeom prst="rect">
            <a:avLst/>
          </a:prstGeom>
        </p:spPr>
      </p:pic>
      <p:pic>
        <p:nvPicPr>
          <p:cNvPr id="6" name="Picture 5"/>
          <p:cNvPicPr>
            <a:picLocks noChangeAspect="1"/>
          </p:cNvPicPr>
          <p:nvPr>
            <p:custDataLst>
              <p:tags r:id="rId3"/>
            </p:custDataLst>
          </p:nvPr>
        </p:nvPicPr>
        <p:blipFill>
          <a:blip r:embed="rId13" cstate="print">
            <a:extLst>
              <a:ext uri="{28A0092B-C50C-407E-A947-70E740481C1C}">
                <a14:useLocalDpi xmlns:a14="http://schemas.microsoft.com/office/drawing/2010/main" val="0"/>
              </a:ext>
            </a:extLst>
          </a:blip>
          <a:stretch>
            <a:fillRect/>
          </a:stretch>
        </p:blipFill>
        <p:spPr>
          <a:xfrm>
            <a:off x="1809115" y="4124420"/>
            <a:ext cx="121920" cy="179070"/>
          </a:xfrm>
          <a:prstGeom prst="rect">
            <a:avLst/>
          </a:prstGeom>
        </p:spPr>
      </p:pic>
      <p:pic>
        <p:nvPicPr>
          <p:cNvPr id="8" name="Picture 7"/>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1801495" y="4391120"/>
            <a:ext cx="118110" cy="163830"/>
          </a:xfrm>
          <a:prstGeom prst="rect">
            <a:avLst/>
          </a:prstGeom>
        </p:spPr>
      </p:pic>
      <p:pic>
        <p:nvPicPr>
          <p:cNvPr id="10" name="Picture 9"/>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1805305" y="4623530"/>
            <a:ext cx="125730" cy="179070"/>
          </a:xfrm>
          <a:prstGeom prst="rect">
            <a:avLst/>
          </a:prstGeom>
        </p:spPr>
      </p:pic>
      <p:pic>
        <p:nvPicPr>
          <p:cNvPr id="12" name="Picture 11"/>
          <p:cNvPicPr>
            <a:picLocks noChangeAspect="1"/>
          </p:cNvPicPr>
          <p:nvPr>
            <p:custDataLst>
              <p:tags r:id="rId6"/>
            </p:custDataLst>
          </p:nvPr>
        </p:nvPicPr>
        <p:blipFill>
          <a:blip r:embed="rId11" cstate="print">
            <a:extLst>
              <a:ext uri="{28A0092B-C50C-407E-A947-70E740481C1C}">
                <a14:useLocalDpi xmlns:a14="http://schemas.microsoft.com/office/drawing/2010/main" val="0"/>
              </a:ext>
            </a:extLst>
          </a:blip>
          <a:stretch>
            <a:fillRect/>
          </a:stretch>
        </p:blipFill>
        <p:spPr>
          <a:xfrm>
            <a:off x="1820545" y="4867370"/>
            <a:ext cx="99060" cy="114300"/>
          </a:xfrm>
          <a:prstGeom prst="rect">
            <a:avLst/>
          </a:prstGeom>
        </p:spPr>
      </p:pic>
      <p:sp>
        <p:nvSpPr>
          <p:cNvPr id="5" name="Oval 4"/>
          <p:cNvSpPr/>
          <p:nvPr/>
        </p:nvSpPr>
        <p:spPr>
          <a:xfrm>
            <a:off x="3097530" y="3928206"/>
            <a:ext cx="186594" cy="186594"/>
          </a:xfrm>
          <a:prstGeom prst="ellipse">
            <a:avLst/>
          </a:prstGeom>
          <a:solidFill>
            <a:srgbClr val="FF000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custDataLst>
              <p:tags r:id="rId7"/>
            </p:custDataLst>
          </p:nvPr>
        </p:nvPicPr>
        <p:blipFill>
          <a:blip r:embed="rId16" cstate="print">
            <a:extLst>
              <a:ext uri="{28A0092B-C50C-407E-A947-70E740481C1C}">
                <a14:useLocalDpi xmlns:a14="http://schemas.microsoft.com/office/drawing/2010/main" val="0"/>
              </a:ext>
            </a:extLst>
          </a:blip>
          <a:stretch>
            <a:fillRect/>
          </a:stretch>
        </p:blipFill>
        <p:spPr>
          <a:xfrm>
            <a:off x="1572895" y="3888200"/>
            <a:ext cx="121920" cy="179070"/>
          </a:xfrm>
          <a:prstGeom prst="rect">
            <a:avLst/>
          </a:prstGeom>
        </p:spPr>
      </p:pic>
      <p:sp>
        <p:nvSpPr>
          <p:cNvPr id="9" name="TextBox 8"/>
          <p:cNvSpPr txBox="1"/>
          <p:nvPr/>
        </p:nvSpPr>
        <p:spPr>
          <a:xfrm>
            <a:off x="1200150" y="400050"/>
            <a:ext cx="733806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Ladenie gitary pomocou rezonancie</a:t>
            </a:r>
          </a:p>
        </p:txBody>
      </p:sp>
      <p:sp>
        <p:nvSpPr>
          <p:cNvPr id="11" name="TextBox 10"/>
          <p:cNvSpPr txBox="1"/>
          <p:nvPr/>
        </p:nvSpPr>
        <p:spPr>
          <a:xfrm>
            <a:off x="206188" y="5549153"/>
            <a:ext cx="867783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Stlačím strunu a za štvrtým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pražcom</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aby znela ako d. Brnkám na takto skrátenú strunu a  točím skusmo ladiacim gombíkom struny d dovtedy, kým jemne priloženým prstom na strunu d necítim, že brnkanie na skrátenú strunu a strunu d rozkmitá, teda je v rezonancii, teda je správne naladená voči strune a. </a:t>
            </a: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10317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7280" y="525780"/>
            <a:ext cx="65379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Budený oscilátor s tlmením</a:t>
            </a:r>
          </a:p>
        </p:txBody>
      </p:sp>
      <p:pic>
        <p:nvPicPr>
          <p:cNvPr id="3" name="Picture 2"/>
          <p:cNvPicPr>
            <a:picLocks noChangeAspect="1"/>
          </p:cNvPicPr>
          <p:nvPr>
            <p:custDataLst>
              <p:tags r:id="rId1"/>
            </p:custDataLst>
          </p:nvPr>
        </p:nvPicPr>
        <p:blipFill>
          <a:blip r:embed="rId7" cstate="print">
            <a:extLst>
              <a:ext uri="{28A0092B-C50C-407E-A947-70E740481C1C}">
                <a14:useLocalDpi xmlns:a14="http://schemas.microsoft.com/office/drawing/2010/main" val="0"/>
              </a:ext>
            </a:extLst>
          </a:blip>
          <a:stretch>
            <a:fillRect/>
          </a:stretch>
        </p:blipFill>
        <p:spPr>
          <a:xfrm>
            <a:off x="2891790" y="1463040"/>
            <a:ext cx="2948940" cy="289560"/>
          </a:xfrm>
          <a:prstGeom prst="rect">
            <a:avLst/>
          </a:prstGeom>
        </p:spPr>
      </p:pic>
      <p:sp>
        <p:nvSpPr>
          <p:cNvPr id="4" name="TextBox 3"/>
          <p:cNvSpPr txBox="1"/>
          <p:nvPr/>
        </p:nvSpPr>
        <p:spPr>
          <a:xfrm>
            <a:off x="331470" y="2057400"/>
            <a:ext cx="82867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Použijeme trik s komplexnými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fázormi</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pokúsime sa najprv nájsť aspoň jedno riešenie pohybovej rovnice. Zapíšeme j</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 komplexných číslach</a:t>
            </a:r>
          </a:p>
        </p:txBody>
      </p:sp>
      <p:pic>
        <p:nvPicPr>
          <p:cNvPr id="6" name="Picture 5"/>
          <p:cNvPicPr>
            <a:picLocks noChangeAspect="1"/>
          </p:cNvPicPr>
          <p:nvPr>
            <p:custDataLst>
              <p:tags r:id="rId2"/>
            </p:custDataLst>
          </p:nvPr>
        </p:nvPicPr>
        <p:blipFill>
          <a:blip r:embed="rId8" cstate="print">
            <a:extLst>
              <a:ext uri="{28A0092B-C50C-407E-A947-70E740481C1C}">
                <a14:useLocalDpi xmlns:a14="http://schemas.microsoft.com/office/drawing/2010/main" val="0"/>
              </a:ext>
            </a:extLst>
          </a:blip>
          <a:stretch>
            <a:fillRect/>
          </a:stretch>
        </p:blipFill>
        <p:spPr>
          <a:xfrm>
            <a:off x="3017520" y="2884110"/>
            <a:ext cx="2529840" cy="289560"/>
          </a:xfrm>
          <a:prstGeom prst="rect">
            <a:avLst/>
          </a:prstGeom>
        </p:spPr>
      </p:pic>
      <p:sp>
        <p:nvSpPr>
          <p:cNvPr id="7" name="TextBox 6"/>
          <p:cNvSpPr txBox="1"/>
          <p:nvPr/>
        </p:nvSpPr>
        <p:spPr>
          <a:xfrm>
            <a:off x="331470" y="3394710"/>
            <a:ext cx="828675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Skúsime hľadať komplexné riešenie v tvare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 dosadení do rovnice dostaneme</a:t>
            </a:r>
          </a:p>
        </p:txBody>
      </p:sp>
      <p:pic>
        <p:nvPicPr>
          <p:cNvPr id="5" name="Picture 4"/>
          <p:cNvPicPr>
            <a:picLocks noChangeAspect="1"/>
          </p:cNvPicPr>
          <p:nvPr>
            <p:custDataLst>
              <p:tags r:id="rId3"/>
            </p:custDataLst>
          </p:nvPr>
        </p:nvPicPr>
        <p:blipFill>
          <a:blip r:embed="rId9" cstate="print">
            <a:extLst>
              <a:ext uri="{28A0092B-C50C-407E-A947-70E740481C1C}">
                <a14:useLocalDpi xmlns:a14="http://schemas.microsoft.com/office/drawing/2010/main" val="0"/>
              </a:ext>
            </a:extLst>
          </a:blip>
          <a:stretch>
            <a:fillRect/>
          </a:stretch>
        </p:blipFill>
        <p:spPr>
          <a:xfrm>
            <a:off x="5105400" y="3434596"/>
            <a:ext cx="1413510" cy="283845"/>
          </a:xfrm>
          <a:prstGeom prst="rect">
            <a:avLst/>
          </a:prstGeom>
        </p:spPr>
      </p:pic>
      <p:pic>
        <p:nvPicPr>
          <p:cNvPr id="8" name="Picture 7"/>
          <p:cNvPicPr>
            <a:picLocks noChangeAspect="1"/>
          </p:cNvPicPr>
          <p:nvPr>
            <p:custDataLst>
              <p:tags r:id="rId4"/>
            </p:custDataLst>
          </p:nvPr>
        </p:nvPicPr>
        <p:blipFill>
          <a:blip r:embed="rId10" cstate="print">
            <a:extLst>
              <a:ext uri="{28A0092B-C50C-407E-A947-70E740481C1C}">
                <a14:useLocalDpi xmlns:a14="http://schemas.microsoft.com/office/drawing/2010/main" val="0"/>
              </a:ext>
            </a:extLst>
          </a:blip>
          <a:stretch>
            <a:fillRect/>
          </a:stretch>
        </p:blipFill>
        <p:spPr>
          <a:xfrm>
            <a:off x="2063115" y="4262081"/>
            <a:ext cx="4823460" cy="289560"/>
          </a:xfrm>
          <a:prstGeom prst="rect">
            <a:avLst/>
          </a:prstGeom>
        </p:spPr>
      </p:pic>
      <p:pic>
        <p:nvPicPr>
          <p:cNvPr id="10" name="Picture 9"/>
          <p:cNvPicPr>
            <a:picLocks noChangeAspect="1"/>
          </p:cNvPicPr>
          <p:nvPr>
            <p:custDataLst>
              <p:tags r:id="rId5"/>
            </p:custDataLst>
          </p:nvPr>
        </p:nvPicPr>
        <p:blipFill>
          <a:blip r:embed="rId11" cstate="print">
            <a:extLst>
              <a:ext uri="{28A0092B-C50C-407E-A947-70E740481C1C}">
                <a14:useLocalDpi xmlns:a14="http://schemas.microsoft.com/office/drawing/2010/main" val="0"/>
              </a:ext>
            </a:extLst>
          </a:blip>
          <a:stretch>
            <a:fillRect/>
          </a:stretch>
        </p:blipFill>
        <p:spPr>
          <a:xfrm>
            <a:off x="2920365" y="4772681"/>
            <a:ext cx="2487930" cy="594360"/>
          </a:xfrm>
          <a:prstGeom prst="rect">
            <a:avLst/>
          </a:prstGeom>
        </p:spPr>
      </p:pic>
      <mc:AlternateContent xmlns:mc="http://schemas.openxmlformats.org/markup-compatibility/2006" xmlns:a14="http://schemas.microsoft.com/office/drawing/2010/main">
        <mc:Choice Requires="a14">
          <p:sp>
            <p:nvSpPr>
              <p:cNvPr id="13" name="TextBox 12"/>
              <p:cNvSpPr txBox="1"/>
              <p:nvPr/>
            </p:nvSpPr>
            <p:spPr>
              <a:xfrm>
                <a:off x="480060" y="5612130"/>
                <a:ext cx="826389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Dostali sme komplexný fázor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acc>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 nejakým fázovým posunom voči reálnemu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fázoru</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𝑓</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Vypočítame veľkosť a fázu </a:t>
                </a:r>
                <a:r>
                  <a:rPr kumimoji="0" lang="sk-SK"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fázora</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𝑥</m:t>
                            </m:r>
                          </m:e>
                        </m:acc>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13" name="TextBox 12"/>
              <p:cNvSpPr txBox="1">
                <a:spLocks noRot="1" noChangeAspect="1" noMove="1" noResize="1" noEditPoints="1" noAdjustHandles="1" noChangeArrowheads="1" noChangeShapeType="1" noTextEdit="1"/>
              </p:cNvSpPr>
              <p:nvPr/>
            </p:nvSpPr>
            <p:spPr>
              <a:xfrm>
                <a:off x="480060" y="5612130"/>
                <a:ext cx="8263890" cy="646331"/>
              </a:xfrm>
              <a:prstGeom prst="rect">
                <a:avLst/>
              </a:prstGeom>
              <a:blipFill rotWithShape="0">
                <a:blip r:embed="rId14"/>
                <a:stretch>
                  <a:fillRect l="-664" t="-5660" b="-14151"/>
                </a:stretch>
              </a:blipFill>
            </p:spPr>
            <p:txBody>
              <a:bodyPr/>
              <a:lstStyle/>
              <a:p>
                <a:r>
                  <a:rPr lang="en-US">
                    <a:noFill/>
                  </a:rPr>
                  <a:t> </a:t>
                </a:r>
              </a:p>
            </p:txBody>
          </p:sp>
        </mc:Fallback>
      </mc:AlternateContent>
    </p:spTree>
    <p:extLst>
      <p:ext uri="{BB962C8B-B14F-4D97-AF65-F5344CB8AC3E}">
        <p14:creationId xmlns:p14="http://schemas.microsoft.com/office/powerpoint/2010/main" val="24394626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custDataLst>
              <p:tags r:id="rId1"/>
            </p:custDataLst>
          </p:nvPr>
        </p:nvPicPr>
        <p:blipFill>
          <a:blip r:embed="rId6" cstate="print">
            <a:extLst>
              <a:ext uri="{28A0092B-C50C-407E-A947-70E740481C1C}">
                <a14:useLocalDpi xmlns:a14="http://schemas.microsoft.com/office/drawing/2010/main" val="0"/>
              </a:ext>
            </a:extLst>
          </a:blip>
          <a:stretch>
            <a:fillRect/>
          </a:stretch>
        </p:blipFill>
        <p:spPr>
          <a:xfrm>
            <a:off x="2564466" y="1297961"/>
            <a:ext cx="3531870" cy="594360"/>
          </a:xfrm>
          <a:prstGeom prst="rect">
            <a:avLst/>
          </a:prstGeom>
        </p:spPr>
      </p:pic>
      <p:sp>
        <p:nvSpPr>
          <p:cNvPr id="3" name="TextBox 2"/>
          <p:cNvSpPr txBox="1"/>
          <p:nvPr/>
        </p:nvSpPr>
        <p:spPr>
          <a:xfrm>
            <a:off x="1097280" y="525780"/>
            <a:ext cx="65379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Budený oscilátor s tlmením</a:t>
            </a:r>
          </a:p>
        </p:txBody>
      </p:sp>
      <p:pic>
        <p:nvPicPr>
          <p:cNvPr id="7" name="Picture 6"/>
          <p:cNvPicPr>
            <a:picLocks noChangeAspect="1"/>
          </p:cNvPicPr>
          <p:nvPr>
            <p:custDataLst>
              <p:tags r:id="rId2"/>
            </p:custDataLst>
          </p:nvPr>
        </p:nvPicPr>
        <p:blipFill>
          <a:blip r:embed="rId7" cstate="print">
            <a:extLst>
              <a:ext uri="{28A0092B-C50C-407E-A947-70E740481C1C}">
                <a14:useLocalDpi xmlns:a14="http://schemas.microsoft.com/office/drawing/2010/main" val="0"/>
              </a:ext>
            </a:extLst>
          </a:blip>
          <a:stretch>
            <a:fillRect/>
          </a:stretch>
        </p:blipFill>
        <p:spPr>
          <a:xfrm>
            <a:off x="2600325" y="2138662"/>
            <a:ext cx="3307080" cy="647700"/>
          </a:xfrm>
          <a:prstGeom prst="rect">
            <a:avLst/>
          </a:prstGeom>
        </p:spPr>
      </p:pic>
      <p:pic>
        <p:nvPicPr>
          <p:cNvPr id="10" name="Picture 9"/>
          <p:cNvPicPr>
            <a:picLocks noChangeAspect="1"/>
          </p:cNvPicPr>
          <p:nvPr>
            <p:custDataLst>
              <p:tags r:id="rId3"/>
            </p:custDataLst>
          </p:nvPr>
        </p:nvPicPr>
        <p:blipFill>
          <a:blip r:embed="rId8" cstate="print">
            <a:extLst>
              <a:ext uri="{28A0092B-C50C-407E-A947-70E740481C1C}">
                <a14:useLocalDpi xmlns:a14="http://schemas.microsoft.com/office/drawing/2010/main" val="0"/>
              </a:ext>
            </a:extLst>
          </a:blip>
          <a:stretch>
            <a:fillRect/>
          </a:stretch>
        </p:blipFill>
        <p:spPr>
          <a:xfrm>
            <a:off x="1375410" y="3147003"/>
            <a:ext cx="5756910" cy="594360"/>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194310" y="4046220"/>
                <a:ext cx="836676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Zjavne platí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𝛿</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𝛼</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Fázu menovateľa určíme ľahko, takže dostaneme</a:t>
                </a:r>
              </a:p>
            </p:txBody>
          </p:sp>
        </mc:Choice>
        <mc:Fallback xmlns="">
          <p:sp>
            <p:nvSpPr>
              <p:cNvPr id="9" name="TextBox 8"/>
              <p:cNvSpPr txBox="1">
                <a:spLocks noRot="1" noChangeAspect="1" noMove="1" noResize="1" noEditPoints="1" noAdjustHandles="1" noChangeArrowheads="1" noChangeShapeType="1" noTextEdit="1"/>
              </p:cNvSpPr>
              <p:nvPr/>
            </p:nvSpPr>
            <p:spPr>
              <a:xfrm>
                <a:off x="194310" y="4046220"/>
                <a:ext cx="8366760" cy="369332"/>
              </a:xfrm>
              <a:prstGeom prst="rect">
                <a:avLst/>
              </a:prstGeom>
              <a:blipFill rotWithShape="0">
                <a:blip r:embed="rId11"/>
                <a:stretch>
                  <a:fillRect l="-656" t="-10000" b="-26667"/>
                </a:stretch>
              </a:blipFill>
            </p:spPr>
            <p:txBody>
              <a:bodyPr/>
              <a:lstStyle/>
              <a:p>
                <a:r>
                  <a:rPr lang="sk-SK">
                    <a:noFill/>
                  </a:rPr>
                  <a:t> </a:t>
                </a:r>
              </a:p>
            </p:txBody>
          </p:sp>
        </mc:Fallback>
      </mc:AlternateContent>
      <p:pic>
        <p:nvPicPr>
          <p:cNvPr id="2" name="Picture 1"/>
          <p:cNvPicPr>
            <a:picLocks noChangeAspect="1"/>
          </p:cNvPicPr>
          <p:nvPr>
            <p:custDataLst>
              <p:tags r:id="rId4"/>
            </p:custDataLst>
          </p:nvPr>
        </p:nvPicPr>
        <p:blipFill>
          <a:blip r:embed="rId12" cstate="print">
            <a:extLst>
              <a:ext uri="{28A0092B-C50C-407E-A947-70E740481C1C}">
                <a14:useLocalDpi xmlns:a14="http://schemas.microsoft.com/office/drawing/2010/main" val="0"/>
              </a:ext>
            </a:extLst>
          </a:blip>
          <a:stretch>
            <a:fillRect/>
          </a:stretch>
        </p:blipFill>
        <p:spPr>
          <a:xfrm>
            <a:off x="2828927" y="4752735"/>
            <a:ext cx="3084195" cy="312420"/>
          </a:xfrm>
          <a:prstGeom prst="rect">
            <a:avLst/>
          </a:prstGeom>
        </p:spPr>
      </p:pic>
      <p:sp>
        <p:nvSpPr>
          <p:cNvPr id="14" name="Rectangle 13"/>
          <p:cNvSpPr/>
          <p:nvPr/>
        </p:nvSpPr>
        <p:spPr>
          <a:xfrm>
            <a:off x="2457450" y="2057400"/>
            <a:ext cx="3674745" cy="88011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p:cNvSpPr/>
          <p:nvPr/>
        </p:nvSpPr>
        <p:spPr>
          <a:xfrm>
            <a:off x="2613884" y="4607172"/>
            <a:ext cx="3580728" cy="60132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5991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7280" y="525780"/>
            <a:ext cx="65379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Budený oscilátor s tlmením</a:t>
            </a:r>
          </a:p>
        </p:txBody>
      </p:sp>
      <p:pic>
        <p:nvPicPr>
          <p:cNvPr id="4" name="Picture 3"/>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891790" y="1280160"/>
            <a:ext cx="2948940" cy="289560"/>
          </a:xfrm>
          <a:prstGeom prst="rect">
            <a:avLst/>
          </a:prstGeom>
        </p:spPr>
      </p:pic>
      <p:sp>
        <p:nvSpPr>
          <p:cNvPr id="5" name="TextBox 4"/>
          <p:cNvSpPr txBox="1"/>
          <p:nvPr/>
        </p:nvSpPr>
        <p:spPr>
          <a:xfrm>
            <a:off x="297180" y="1794510"/>
            <a:ext cx="854964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Vrátiac sa k reálnym číslam môžeme tvrdiť, že sme našli jedno nejaké špeciálne riešenie pohybovej rovnice</a:t>
            </a:r>
          </a:p>
        </p:txBody>
      </p:sp>
      <p:pic>
        <p:nvPicPr>
          <p:cNvPr id="17" name="Picture 16"/>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1343029" y="2566511"/>
            <a:ext cx="5915025" cy="613410"/>
          </a:xfrm>
          <a:prstGeom prst="rect">
            <a:avLst/>
          </a:prstGeom>
        </p:spPr>
      </p:pic>
      <p:sp>
        <p:nvSpPr>
          <p:cNvPr id="8" name="TextBox 7"/>
          <p:cNvSpPr txBox="1"/>
          <p:nvPr/>
        </p:nvSpPr>
        <p:spPr>
          <a:xfrm>
            <a:off x="297180" y="3417570"/>
            <a:ext cx="884682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kde</a:t>
            </a:r>
          </a:p>
        </p:txBody>
      </p:sp>
      <p:pic>
        <p:nvPicPr>
          <p:cNvPr id="12" name="Picture 11"/>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1238250" y="3323212"/>
            <a:ext cx="3307080" cy="647700"/>
          </a:xfrm>
          <a:prstGeom prst="rect">
            <a:avLst/>
          </a:prstGeom>
        </p:spPr>
      </p:pic>
      <p:sp>
        <p:nvSpPr>
          <p:cNvPr id="11" name="TextBox 10"/>
          <p:cNvSpPr txBox="1"/>
          <p:nvPr/>
        </p:nvSpPr>
        <p:spPr>
          <a:xfrm>
            <a:off x="297180" y="4217670"/>
            <a:ext cx="86296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Pohybová rovnica je lineárna, takže ak k nájdenému špeciálnemu riešeniu pripočítame ľubovoľné riešenie pohybovej rovnice bez pravej strany, dostaneme tiež nejaké riešenie. Rovnica bez pravej strany je rovnica tlmeného lineárneho oscilátora, jej riešenia poznáme, takže dostaneme</a:t>
            </a:r>
          </a:p>
        </p:txBody>
      </p:sp>
      <p:pic>
        <p:nvPicPr>
          <p:cNvPr id="18" name="Picture 17"/>
          <p:cNvPicPr>
            <a:picLocks noChangeAspect="1"/>
          </p:cNvPicPr>
          <p:nvPr>
            <p:custDataLst>
              <p:tags r:id="rId4"/>
            </p:custDataLst>
          </p:nvPr>
        </p:nvPicPr>
        <p:blipFill>
          <a:blip r:embed="rId11" cstate="print">
            <a:extLst>
              <a:ext uri="{28A0092B-C50C-407E-A947-70E740481C1C}">
                <a14:useLocalDpi xmlns:a14="http://schemas.microsoft.com/office/drawing/2010/main" val="0"/>
              </a:ext>
            </a:extLst>
          </a:blip>
          <a:stretch>
            <a:fillRect/>
          </a:stretch>
        </p:blipFill>
        <p:spPr>
          <a:xfrm>
            <a:off x="342903" y="5571590"/>
            <a:ext cx="4928235" cy="325755"/>
          </a:xfrm>
          <a:prstGeom prst="rect">
            <a:avLst/>
          </a:prstGeom>
        </p:spPr>
      </p:pic>
      <p:sp>
        <p:nvSpPr>
          <p:cNvPr id="15" name="Rectangle 14"/>
          <p:cNvSpPr/>
          <p:nvPr/>
        </p:nvSpPr>
        <p:spPr>
          <a:xfrm>
            <a:off x="262890" y="5372100"/>
            <a:ext cx="8728710" cy="64008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20" name="TextBox 19"/>
              <p:cNvSpPr txBox="1"/>
              <p:nvPr/>
            </p:nvSpPr>
            <p:spPr>
              <a:xfrm>
                <a:off x="297180" y="6084286"/>
                <a:ext cx="850392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tomto riešení sú parametre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𝛽</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ľubovoľné parametre, ktoré treba určiť z počiatočných podmienok</a:t>
                </a:r>
              </a:p>
            </p:txBody>
          </p:sp>
        </mc:Choice>
        <mc:Fallback xmlns="">
          <p:sp>
            <p:nvSpPr>
              <p:cNvPr id="20" name="TextBox 19"/>
              <p:cNvSpPr txBox="1">
                <a:spLocks noRot="1" noChangeAspect="1" noMove="1" noResize="1" noEditPoints="1" noAdjustHandles="1" noChangeArrowheads="1" noChangeShapeType="1" noTextEdit="1"/>
              </p:cNvSpPr>
              <p:nvPr/>
            </p:nvSpPr>
            <p:spPr>
              <a:xfrm>
                <a:off x="297180" y="6084286"/>
                <a:ext cx="8503920" cy="646331"/>
              </a:xfrm>
              <a:prstGeom prst="rect">
                <a:avLst/>
              </a:prstGeom>
              <a:blipFill>
                <a:blip r:embed="rId14"/>
                <a:stretch>
                  <a:fillRect l="-645" t="-4717" b="-14151"/>
                </a:stretch>
              </a:blipFill>
            </p:spPr>
            <p:txBody>
              <a:bodyPr/>
              <a:lstStyle/>
              <a:p>
                <a:r>
                  <a:rPr lang="en-US">
                    <a:noFill/>
                  </a:rPr>
                  <a:t> </a:t>
                </a:r>
              </a:p>
            </p:txBody>
          </p:sp>
        </mc:Fallback>
      </mc:AlternateContent>
      <p:pic>
        <p:nvPicPr>
          <p:cNvPr id="21" name="Picture 20"/>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5472948" y="5431149"/>
            <a:ext cx="3317176" cy="567880"/>
          </a:xfrm>
          <a:prstGeom prst="rect">
            <a:avLst/>
          </a:prstGeom>
        </p:spPr>
      </p:pic>
      <p:pic>
        <p:nvPicPr>
          <p:cNvPr id="16" name="Picture 15"/>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5467351" y="3323212"/>
            <a:ext cx="3084195" cy="312420"/>
          </a:xfrm>
          <a:prstGeom prst="rect">
            <a:avLst/>
          </a:prstGeom>
        </p:spPr>
      </p:pic>
    </p:spTree>
    <p:extLst>
      <p:ext uri="{BB962C8B-B14F-4D97-AF65-F5344CB8AC3E}">
        <p14:creationId xmlns:p14="http://schemas.microsoft.com/office/powerpoint/2010/main" val="657850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7280" y="322490"/>
            <a:ext cx="65379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Budený oscilátor s tlmením</a:t>
            </a:r>
          </a:p>
        </p:txBody>
      </p:sp>
      <p:pic>
        <p:nvPicPr>
          <p:cNvPr id="4" name="Picture 3"/>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2891790" y="890656"/>
            <a:ext cx="2948940" cy="289560"/>
          </a:xfrm>
          <a:prstGeom prst="rect">
            <a:avLst/>
          </a:prstGeom>
        </p:spPr>
      </p:pic>
      <p:pic>
        <p:nvPicPr>
          <p:cNvPr id="8" name="Picture 7"/>
          <p:cNvPicPr>
            <a:picLocks noChangeAspect="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2051687" y="1405321"/>
            <a:ext cx="4928235" cy="325755"/>
          </a:xfrm>
          <a:prstGeom prst="rect">
            <a:avLst/>
          </a:prstGeom>
        </p:spPr>
      </p:pic>
      <p:pic>
        <p:nvPicPr>
          <p:cNvPr id="21" name="Picture 20"/>
          <p:cNvPicPr>
            <a:picLocks noChangeAspect="1"/>
          </p:cNvPicPr>
          <p:nvPr>
            <p:custDataLst>
              <p:tags r:id="rId3"/>
            </p:custDataLst>
          </p:nvPr>
        </p:nvPicPr>
        <p:blipFill>
          <a:blip r:embed="rId10" cstate="print">
            <a:extLst>
              <a:ext uri="{28A0092B-C50C-407E-A947-70E740481C1C}">
                <a14:useLocalDpi xmlns:a14="http://schemas.microsoft.com/office/drawing/2010/main" val="0"/>
              </a:ext>
            </a:extLst>
          </a:blip>
          <a:stretch>
            <a:fillRect/>
          </a:stretch>
        </p:blipFill>
        <p:spPr>
          <a:xfrm>
            <a:off x="377191" y="1866944"/>
            <a:ext cx="2294001" cy="464630"/>
          </a:xfrm>
          <a:prstGeom prst="rect">
            <a:avLst/>
          </a:prstGeom>
        </p:spPr>
      </p:pic>
      <mc:AlternateContent xmlns:mc="http://schemas.openxmlformats.org/markup-compatibility/2006" xmlns:a14="http://schemas.microsoft.com/office/drawing/2010/main">
        <mc:Choice Requires="a14">
          <p:sp>
            <p:nvSpPr>
              <p:cNvPr id="20" name="TextBox 19"/>
              <p:cNvSpPr txBox="1"/>
              <p:nvPr/>
            </p:nvSpPr>
            <p:spPr>
              <a:xfrm>
                <a:off x="377190" y="2510730"/>
                <a:ext cx="8503920"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 tomto riešení sú parametre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𝛽</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ľubovoľné parametre, ktoré treba určiť z počiatočných podmienok. Ľahko sa dá presvedčiť o tom, že pre ľubovoľné počiatočné podmienky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sa dajú nájsť parametre </a:t>
                </a:r>
                <a14:m>
                  <m:oMath xmlns:m="http://schemas.openxmlformats.org/officeDocument/2006/math">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𝑋</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 </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𝛽</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tak, že riešenie spĺňa  tie počiatočné podmienky. Tým sme „fyzikálne“ dokázali (fyzika požaduje jednoznačnú predpoveď budúcnosti), že sme našli všetky riešenia pohybovej rovnice. Zapamätajte si poučku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„ľubovoľné riešenie lineárnej rovnice s pravou stranou sa dá písať ako súčet všeobecného riešenia tej rovnice bez pravej strany a nejakého špeciálneho (parciálneho) riešenia tej rovnice s pravou stranou“</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Pripomeňme ešte, že sa zaujímame iba o prípad malého trenia, teda </a:t>
                </a:r>
                <a14:m>
                  <m:oMath xmlns:m="http://schemas.openxmlformats.org/officeDocument/2006/math">
                    <m:sSubSup>
                      <m:sSub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b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𝜔</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0</m:t>
                        </m:r>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b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&gt;</m:t>
                    </m:r>
                    <m:sSup>
                      <m:s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ctrlPr>
                      </m:s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𝑏</m:t>
                        </m:r>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Arial" panose="020B0604020202020204" pitchFamily="34" charset="0"/>
                          </a:rPr>
                          <m:t>2</m:t>
                        </m:r>
                      </m:sup>
                    </m:sSup>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mc:Choice>
        <mc:Fallback xmlns="">
          <p:sp>
            <p:nvSpPr>
              <p:cNvPr id="20" name="TextBox 19"/>
              <p:cNvSpPr txBox="1">
                <a:spLocks noRot="1" noChangeAspect="1" noMove="1" noResize="1" noEditPoints="1" noAdjustHandles="1" noChangeArrowheads="1" noChangeShapeType="1" noTextEdit="1"/>
              </p:cNvSpPr>
              <p:nvPr/>
            </p:nvSpPr>
            <p:spPr>
              <a:xfrm>
                <a:off x="377190" y="2510730"/>
                <a:ext cx="8503920" cy="3693319"/>
              </a:xfrm>
              <a:prstGeom prst="rect">
                <a:avLst/>
              </a:prstGeom>
              <a:blipFill rotWithShape="0">
                <a:blip r:embed="rId13"/>
                <a:stretch>
                  <a:fillRect l="-645" t="-990" b="-1815"/>
                </a:stretch>
              </a:blipFill>
            </p:spPr>
            <p:txBody>
              <a:bodyPr/>
              <a:lstStyle/>
              <a:p>
                <a:r>
                  <a:rPr lang="sk-SK">
                    <a:noFill/>
                  </a:rPr>
                  <a:t> </a:t>
                </a:r>
              </a:p>
            </p:txBody>
          </p:sp>
        </mc:Fallback>
      </mc:AlternateContent>
      <p:pic>
        <p:nvPicPr>
          <p:cNvPr id="3" name="Picture 2"/>
          <p:cNvPicPr>
            <a:picLocks noChangeAspect="1"/>
          </p:cNvPicPr>
          <p:nvPr>
            <p:custDataLst>
              <p:tags r:id="rId4"/>
            </p:custDataLst>
          </p:nvPr>
        </p:nvPicPr>
        <p:blipFill>
          <a:blip r:embed="rId14" cstate="print">
            <a:extLst>
              <a:ext uri="{28A0092B-C50C-407E-A947-70E740481C1C}">
                <a14:useLocalDpi xmlns:a14="http://schemas.microsoft.com/office/drawing/2010/main" val="0"/>
              </a:ext>
            </a:extLst>
          </a:blip>
          <a:stretch>
            <a:fillRect/>
          </a:stretch>
        </p:blipFill>
        <p:spPr>
          <a:xfrm>
            <a:off x="2891790" y="3625850"/>
            <a:ext cx="3282315" cy="255270"/>
          </a:xfrm>
          <a:prstGeom prst="rect">
            <a:avLst/>
          </a:prstGeom>
        </p:spPr>
      </p:pic>
      <p:pic>
        <p:nvPicPr>
          <p:cNvPr id="6" name="Picture 5"/>
          <p:cNvPicPr>
            <a:picLocks noChangeAspect="1"/>
          </p:cNvPicPr>
          <p:nvPr>
            <p:custDataLst>
              <p:tags r:id="rId5"/>
            </p:custDataLst>
          </p:nvPr>
        </p:nvPicPr>
        <p:blipFill>
          <a:blip r:embed="rId15" cstate="print">
            <a:extLst>
              <a:ext uri="{28A0092B-C50C-407E-A947-70E740481C1C}">
                <a14:useLocalDpi xmlns:a14="http://schemas.microsoft.com/office/drawing/2010/main" val="0"/>
              </a:ext>
            </a:extLst>
          </a:blip>
          <a:stretch>
            <a:fillRect/>
          </a:stretch>
        </p:blipFill>
        <p:spPr>
          <a:xfrm>
            <a:off x="2900127" y="1843757"/>
            <a:ext cx="2976372" cy="582930"/>
          </a:xfrm>
          <a:prstGeom prst="rect">
            <a:avLst/>
          </a:prstGeom>
        </p:spPr>
      </p:pic>
      <p:pic>
        <p:nvPicPr>
          <p:cNvPr id="7" name="Picture 6"/>
          <p:cNvPicPr>
            <a:picLocks noChangeAspect="1"/>
          </p:cNvPicPr>
          <p:nvPr>
            <p:custDataLst>
              <p:tags r:id="rId6"/>
            </p:custDataLst>
          </p:nvPr>
        </p:nvPicPr>
        <p:blipFill>
          <a:blip r:embed="rId16" cstate="print">
            <a:extLst>
              <a:ext uri="{28A0092B-C50C-407E-A947-70E740481C1C}">
                <a14:useLocalDpi xmlns:a14="http://schemas.microsoft.com/office/drawing/2010/main" val="0"/>
              </a:ext>
            </a:extLst>
          </a:blip>
          <a:stretch>
            <a:fillRect/>
          </a:stretch>
        </p:blipFill>
        <p:spPr>
          <a:xfrm>
            <a:off x="6221977" y="2091175"/>
            <a:ext cx="2775776" cy="281178"/>
          </a:xfrm>
          <a:prstGeom prst="rect">
            <a:avLst/>
          </a:prstGeom>
        </p:spPr>
      </p:pic>
    </p:spTree>
    <p:extLst>
      <p:ext uri="{BB962C8B-B14F-4D97-AF65-F5344CB8AC3E}">
        <p14:creationId xmlns:p14="http://schemas.microsoft.com/office/powerpoint/2010/main" val="5312556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7280" y="525780"/>
            <a:ext cx="653796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Budený oscilátor s tlmením</a:t>
            </a:r>
          </a:p>
        </p:txBody>
      </p:sp>
      <mc:AlternateContent xmlns:mc="http://schemas.openxmlformats.org/markup-compatibility/2006" xmlns:a14="http://schemas.microsoft.com/office/drawing/2010/main">
        <mc:Choice Requires="a14">
          <p:sp>
            <p:nvSpPr>
              <p:cNvPr id="5" name="TextBox 4"/>
              <p:cNvSpPr txBox="1"/>
              <p:nvPr/>
            </p:nvSpPr>
            <p:spPr>
              <a:xfrm>
                <a:off x="342900" y="1817370"/>
                <a:ext cx="8423910" cy="29096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Pozrime sa teraz, ako vyzerá kvalitatívny charakter nájdeného riešenia.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 dostatočne dlhé časy, teda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𝜏</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Časť riešenia zodpovedajúca riešeniu bez pravej strany „exponenciálne vymrie“ (prakticky stačí čas </a:t>
                </a:r>
                <a14:m>
                  <m:oMath xmlns:m="http://schemas.openxmlformats.org/officeDocument/2006/math">
                    <m:r>
                      <a:rPr kumimoji="0" lang="sk-SK"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𝑡</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niekoľkokrát </a:t>
                </a:r>
                <a14:m>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𝜏</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teda po dlhom čase nastane „vynútený pohyb“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Exponenciálneho vymretiu homogénneho riešenia hovoríme </a:t>
                </a:r>
                <a:r>
                  <a:rPr kumimoji="0" lang="sk-SK" sz="18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„prechodový jav“</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Amplitúda aj fáza vynútených kmitov závisia na vynucujúcej frekvencii, tak ako to ukazujú vzorce</a:t>
                </a:r>
              </a:p>
            </p:txBody>
          </p:sp>
        </mc:Choice>
        <mc:Fallback xmlns="">
          <p:sp>
            <p:nvSpPr>
              <p:cNvPr id="5" name="TextBox 4"/>
              <p:cNvSpPr txBox="1">
                <a:spLocks noRot="1" noChangeAspect="1" noMove="1" noResize="1" noEditPoints="1" noAdjustHandles="1" noChangeArrowheads="1" noChangeShapeType="1" noTextEdit="1"/>
              </p:cNvSpPr>
              <p:nvPr/>
            </p:nvSpPr>
            <p:spPr>
              <a:xfrm>
                <a:off x="342900" y="1817370"/>
                <a:ext cx="8423910" cy="2909643"/>
              </a:xfrm>
              <a:prstGeom prst="rect">
                <a:avLst/>
              </a:prstGeom>
              <a:blipFill rotWithShape="0">
                <a:blip r:embed="rId8"/>
                <a:stretch>
                  <a:fillRect l="-579" t="-1048" r="-651" b="-2516"/>
                </a:stretch>
              </a:blipFill>
            </p:spPr>
            <p:txBody>
              <a:bodyPr/>
              <a:lstStyle/>
              <a:p>
                <a:r>
                  <a:rPr lang="sk-SK">
                    <a:noFill/>
                  </a:rPr>
                  <a:t> </a:t>
                </a:r>
              </a:p>
            </p:txBody>
          </p:sp>
        </mc:Fallback>
      </mc:AlternateContent>
      <p:pic>
        <p:nvPicPr>
          <p:cNvPr id="14" name="Picture 13"/>
          <p:cNvPicPr>
            <a:picLocks noChangeAspect="1"/>
          </p:cNvPicPr>
          <p:nvPr>
            <p:custDataLst>
              <p:tags r:id="rId1"/>
            </p:custDataLst>
          </p:nvPr>
        </p:nvPicPr>
        <p:blipFill>
          <a:blip r:embed="rId9" cstate="print">
            <a:extLst>
              <a:ext uri="{28A0092B-C50C-407E-A947-70E740481C1C}">
                <a14:useLocalDpi xmlns:a14="http://schemas.microsoft.com/office/drawing/2010/main" val="0"/>
              </a:ext>
            </a:extLst>
          </a:blip>
          <a:stretch>
            <a:fillRect/>
          </a:stretch>
        </p:blipFill>
        <p:spPr>
          <a:xfrm>
            <a:off x="3309939" y="3065019"/>
            <a:ext cx="2524125" cy="320040"/>
          </a:xfrm>
          <a:prstGeom prst="rect">
            <a:avLst/>
          </a:prstGeom>
        </p:spPr>
      </p:pic>
      <p:pic>
        <p:nvPicPr>
          <p:cNvPr id="15" name="Picture 14"/>
          <p:cNvPicPr>
            <a:picLocks noChangeAspect="1"/>
          </p:cNvPicPr>
          <p:nvPr>
            <p:custDataLst>
              <p:tags r:id="rId2"/>
            </p:custDataLst>
          </p:nvPr>
        </p:nvPicPr>
        <p:blipFill>
          <a:blip r:embed="rId10" cstate="print">
            <a:extLst>
              <a:ext uri="{28A0092B-C50C-407E-A947-70E740481C1C}">
                <a14:useLocalDpi xmlns:a14="http://schemas.microsoft.com/office/drawing/2010/main" val="0"/>
              </a:ext>
            </a:extLst>
          </a:blip>
          <a:stretch>
            <a:fillRect/>
          </a:stretch>
        </p:blipFill>
        <p:spPr>
          <a:xfrm>
            <a:off x="1373886" y="4829004"/>
            <a:ext cx="2976372" cy="582930"/>
          </a:xfrm>
          <a:prstGeom prst="rect">
            <a:avLst/>
          </a:prstGeom>
        </p:spPr>
      </p:pic>
      <p:pic>
        <p:nvPicPr>
          <p:cNvPr id="13" name="Picture 12"/>
          <p:cNvPicPr>
            <a:picLocks noChangeAspect="1"/>
          </p:cNvPicPr>
          <p:nvPr>
            <p:custDataLst>
              <p:tags r:id="rId3"/>
            </p:custDataLst>
          </p:nvPr>
        </p:nvPicPr>
        <p:blipFill>
          <a:blip r:embed="rId11" cstate="print">
            <a:extLst>
              <a:ext uri="{28A0092B-C50C-407E-A947-70E740481C1C}">
                <a14:useLocalDpi xmlns:a14="http://schemas.microsoft.com/office/drawing/2010/main" val="0"/>
              </a:ext>
            </a:extLst>
          </a:blip>
          <a:stretch>
            <a:fillRect/>
          </a:stretch>
        </p:blipFill>
        <p:spPr>
          <a:xfrm>
            <a:off x="4767453" y="5031598"/>
            <a:ext cx="2775776" cy="281178"/>
          </a:xfrm>
          <a:prstGeom prst="rect">
            <a:avLst/>
          </a:prstGeom>
        </p:spPr>
      </p:pic>
      <mc:AlternateContent xmlns:mc="http://schemas.openxmlformats.org/markup-compatibility/2006" xmlns:a14="http://schemas.microsoft.com/office/drawing/2010/main">
        <mc:Choice Requires="a14">
          <p:sp>
            <p:nvSpPr>
              <p:cNvPr id="3" name="TextBox 2"/>
              <p:cNvSpPr txBox="1"/>
              <p:nvPr/>
            </p:nvSpPr>
            <p:spPr>
              <a:xfrm>
                <a:off x="307938" y="5661436"/>
                <a:ext cx="835533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Už prostý pohľad na tie vzorce s cieľom „vyšetriť priebeh funkcie v závislosti na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r>
                      <a:rPr kumimoji="0" lang="sk-SK"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ukazuje, že sa môže diať niečo zaujímavé v oblasti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m:t>
                    </m:r>
                  </m:oMath>
                </a14:m>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kde sú menovatele výrazne malé. Pozrime si najprv numerické obrázky.</a:t>
                </a:r>
              </a:p>
            </p:txBody>
          </p:sp>
        </mc:Choice>
        <mc:Fallback xmlns="">
          <p:sp>
            <p:nvSpPr>
              <p:cNvPr id="3" name="TextBox 2"/>
              <p:cNvSpPr txBox="1">
                <a:spLocks noRot="1" noChangeAspect="1" noMove="1" noResize="1" noEditPoints="1" noAdjustHandles="1" noChangeArrowheads="1" noChangeShapeType="1" noTextEdit="1"/>
              </p:cNvSpPr>
              <p:nvPr/>
            </p:nvSpPr>
            <p:spPr>
              <a:xfrm>
                <a:off x="307938" y="5661436"/>
                <a:ext cx="8355330" cy="923330"/>
              </a:xfrm>
              <a:prstGeom prst="rect">
                <a:avLst/>
              </a:prstGeom>
              <a:blipFill rotWithShape="0">
                <a:blip r:embed="rId12"/>
                <a:stretch>
                  <a:fillRect l="-657" t="-3974" b="-9934"/>
                </a:stretch>
              </a:blipFill>
            </p:spPr>
            <p:txBody>
              <a:bodyPr/>
              <a:lstStyle/>
              <a:p>
                <a:r>
                  <a:rPr lang="en-US">
                    <a:noFill/>
                  </a:rPr>
                  <a:t> </a:t>
                </a:r>
              </a:p>
            </p:txBody>
          </p:sp>
        </mc:Fallback>
      </mc:AlternateContent>
      <p:pic>
        <p:nvPicPr>
          <p:cNvPr id="11" name="Picture 10"/>
          <p:cNvPicPr>
            <a:picLocks noChangeAspect="1"/>
          </p:cNvPicPr>
          <p:nvPr>
            <p:custDataLst>
              <p:tags r:id="rId4"/>
            </p:custDataLst>
          </p:nvPr>
        </p:nvPicPr>
        <p:blipFill>
          <a:blip r:embed="rId13" cstate="print">
            <a:extLst>
              <a:ext uri="{28A0092B-C50C-407E-A947-70E740481C1C}">
                <a14:useLocalDpi xmlns:a14="http://schemas.microsoft.com/office/drawing/2010/main" val="0"/>
              </a:ext>
            </a:extLst>
          </a:blip>
          <a:stretch>
            <a:fillRect/>
          </a:stretch>
        </p:blipFill>
        <p:spPr>
          <a:xfrm>
            <a:off x="2051687" y="1405321"/>
            <a:ext cx="4928235" cy="325755"/>
          </a:xfrm>
          <a:prstGeom prst="rect">
            <a:avLst/>
          </a:prstGeom>
        </p:spPr>
      </p:pic>
    </p:spTree>
    <p:extLst>
      <p:ext uri="{BB962C8B-B14F-4D97-AF65-F5344CB8AC3E}">
        <p14:creationId xmlns:p14="http://schemas.microsoft.com/office/powerpoint/2010/main" val="2519224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94610" y="114300"/>
            <a:ext cx="364617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Rezonancia</a:t>
            </a:r>
          </a:p>
        </p:txBody>
      </p:sp>
      <mc:AlternateContent xmlns:mc="http://schemas.openxmlformats.org/markup-compatibility/2006" xmlns:a14="http://schemas.microsoft.com/office/drawing/2010/main">
        <mc:Choice Requires="a14">
          <p:sp>
            <p:nvSpPr>
              <p:cNvPr id="7" name="TextBox 6"/>
              <p:cNvSpPr txBox="1"/>
              <p:nvPr/>
            </p:nvSpPr>
            <p:spPr>
              <a:xfrm>
                <a:off x="5879950" y="604833"/>
                <a:ext cx="2743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Amplitúda a fáza v závislosti na vynucujúcej frekvencii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 hodnoty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=10,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𝑏</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=0.5</m:t>
                    </m:r>
                  </m:oMath>
                </a14:m>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879950" y="604833"/>
                <a:ext cx="2743200" cy="1200329"/>
              </a:xfrm>
              <a:prstGeom prst="rect">
                <a:avLst/>
              </a:prstGeom>
              <a:blipFill rotWithShape="0">
                <a:blip r:embed="rId5"/>
                <a:stretch>
                  <a:fillRect l="-2000" t="-2538" r="-2000"/>
                </a:stretch>
              </a:blipFill>
            </p:spPr>
            <p:txBody>
              <a:bodyPr/>
              <a:lstStyle/>
              <a:p>
                <a:r>
                  <a:rPr lang="en-US">
                    <a:noFill/>
                  </a:rPr>
                  <a:t> </a:t>
                </a:r>
              </a:p>
            </p:txBody>
          </p:sp>
        </mc:Fallback>
      </mc:AlternateContent>
      <p:sp>
        <p:nvSpPr>
          <p:cNvPr id="8" name="TextBox 7"/>
          <p:cNvSpPr txBox="1"/>
          <p:nvPr/>
        </p:nvSpPr>
        <p:spPr>
          <a:xfrm>
            <a:off x="5745480" y="1952737"/>
            <a:ext cx="3326802" cy="4524315"/>
          </a:xfrm>
          <a:prstGeom prst="rect">
            <a:avLst/>
          </a:prstGeom>
          <a:noFill/>
          <a:ln w="28575">
            <a:solidFill>
              <a:srgbClr val="00B05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Poznámka.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Obrázky boli nakreslené v programe </a:t>
            </a:r>
            <a:r>
              <a:rPr kumimoji="0" lang="sk-SK"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Mathematica</a:t>
            </a:r>
            <a:r>
              <a:rPr kumimoji="0" lang="sk-SK"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 pre zaujímavosť som do nich nakopíroval aj príslušný </a:t>
            </a:r>
            <a:r>
              <a:rPr kumimoji="0" lang="sk-SK"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plotovací</a:t>
            </a:r>
            <a:r>
              <a:rPr kumimoji="0" lang="sk-SK"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príkaz. I keď nepoznáte jazyk programu </a:t>
            </a:r>
            <a:r>
              <a:rPr kumimoji="0" lang="sk-SK"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Mathematica</a:t>
            </a:r>
            <a:r>
              <a:rPr kumimoji="0" lang="sk-SK"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prezrite si ten príkaz a zistíte, že porozumiete jeho štruktúru. Nebojte sa lúštiť neznáme veci, je to zábavné, poučné a často nevyhnutné, lebo návody a popisy funkčnosti sú často neúplné alebo dokonca chybné. Otázka </a:t>
            </a:r>
            <a:r>
              <a:rPr kumimoji="0" lang="sk-SK" sz="16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„Ako to funguje?“</a:t>
            </a:r>
            <a:r>
              <a:rPr kumimoji="0" lang="sk-SK"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patrí do kompetencie fyzika.</a:t>
            </a: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sk-SK"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Všimnite si napríklad, že potrebná funkcia sa nevolá atan2 ale </a:t>
            </a:r>
            <a:r>
              <a:rPr kumimoji="0" lang="sk-SK" sz="1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ArcTan</a:t>
            </a:r>
            <a:r>
              <a:rPr kumimoji="0" lang="sk-SK"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p>
        </p:txBody>
      </p:sp>
      <p:pic>
        <p:nvPicPr>
          <p:cNvPr id="9" name="Picture 8" descr="Screen Clipping">
            <a:extLst>
              <a:ext uri="{FF2B5EF4-FFF2-40B4-BE49-F238E27FC236}">
                <a16:creationId xmlns:a16="http://schemas.microsoft.com/office/drawing/2014/main" id="{A7AC4A6F-152E-418F-9860-F9D9DF452529}"/>
              </a:ext>
            </a:extLst>
          </p:cNvPr>
          <p:cNvPicPr>
            <a:picLocks noChangeAspect="1"/>
          </p:cNvPicPr>
          <p:nvPr/>
        </p:nvPicPr>
        <p:blipFill rotWithShape="1">
          <a:blip r:embed="rId6">
            <a:extLst>
              <a:ext uri="{28A0092B-C50C-407E-A947-70E740481C1C}">
                <a14:useLocalDpi xmlns:a14="http://schemas.microsoft.com/office/drawing/2010/main" val="0"/>
              </a:ext>
            </a:extLst>
          </a:blip>
          <a:srcRect b="47010"/>
          <a:stretch/>
        </p:blipFill>
        <p:spPr>
          <a:xfrm>
            <a:off x="182218" y="819987"/>
            <a:ext cx="5458587" cy="2736013"/>
          </a:xfrm>
          <a:prstGeom prst="rect">
            <a:avLst/>
          </a:prstGeom>
          <a:ln>
            <a:solidFill>
              <a:srgbClr val="FF0000"/>
            </a:solidFill>
          </a:ln>
        </p:spPr>
      </p:pic>
      <p:pic>
        <p:nvPicPr>
          <p:cNvPr id="10" name="Picture 9" descr="A close up of a map&#10;&#10;Description automatically generated">
            <a:extLst>
              <a:ext uri="{FF2B5EF4-FFF2-40B4-BE49-F238E27FC236}">
                <a16:creationId xmlns:a16="http://schemas.microsoft.com/office/drawing/2014/main" id="{ED41C5DC-87A0-44F5-B50F-6B838829917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2218" y="3571239"/>
            <a:ext cx="5458586" cy="2591162"/>
          </a:xfrm>
          <a:prstGeom prst="rect">
            <a:avLst/>
          </a:prstGeom>
        </p:spPr>
      </p:pic>
    </p:spTree>
    <p:extLst>
      <p:ext uri="{BB962C8B-B14F-4D97-AF65-F5344CB8AC3E}">
        <p14:creationId xmlns:p14="http://schemas.microsoft.com/office/powerpoint/2010/main" val="594899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6057900" y="1268730"/>
                <a:ext cx="2743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Amplitúda a fáza v závislosti na vynucujúcej frekvencii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 hodnoty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=10,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𝑏</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=0.1</m:t>
                    </m:r>
                  </m:oMath>
                </a14:m>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6057900" y="1268730"/>
                <a:ext cx="2743200" cy="1200329"/>
              </a:xfrm>
              <a:prstGeom prst="rect">
                <a:avLst/>
              </a:prstGeom>
              <a:blipFill rotWithShape="0">
                <a:blip r:embed="rId5"/>
                <a:stretch>
                  <a:fillRect l="-2000" t="-2538" r="-2000"/>
                </a:stretch>
              </a:blipFill>
            </p:spPr>
            <p:txBody>
              <a:bodyPr/>
              <a:lstStyle/>
              <a:p>
                <a:r>
                  <a:rPr lang="sk-SK">
                    <a:noFill/>
                  </a:rPr>
                  <a:t> </a:t>
                </a:r>
              </a:p>
            </p:txBody>
          </p:sp>
        </mc:Fallback>
      </mc:AlternateContent>
      <p:sp>
        <p:nvSpPr>
          <p:cNvPr id="4" name="TextBox 3"/>
          <p:cNvSpPr txBox="1"/>
          <p:nvPr/>
        </p:nvSpPr>
        <p:spPr>
          <a:xfrm>
            <a:off x="2594610" y="114300"/>
            <a:ext cx="364617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Rezonancia</a:t>
            </a:r>
          </a:p>
        </p:txBody>
      </p:sp>
      <p:pic>
        <p:nvPicPr>
          <p:cNvPr id="5" name="Picture 4" descr="Screen Clipping">
            <a:extLst>
              <a:ext uri="{FF2B5EF4-FFF2-40B4-BE49-F238E27FC236}">
                <a16:creationId xmlns:a16="http://schemas.microsoft.com/office/drawing/2014/main" id="{87134D21-F01E-492F-A3A3-EF884BD98CF2}"/>
              </a:ext>
            </a:extLst>
          </p:cNvPr>
          <p:cNvPicPr>
            <a:picLocks noChangeAspect="1"/>
          </p:cNvPicPr>
          <p:nvPr/>
        </p:nvPicPr>
        <p:blipFill rotWithShape="1">
          <a:blip r:embed="rId6">
            <a:extLst>
              <a:ext uri="{28A0092B-C50C-407E-A947-70E740481C1C}">
                <a14:useLocalDpi xmlns:a14="http://schemas.microsoft.com/office/drawing/2010/main" val="0"/>
              </a:ext>
            </a:extLst>
          </a:blip>
          <a:srcRect t="8016" b="43283"/>
          <a:stretch/>
        </p:blipFill>
        <p:spPr>
          <a:xfrm>
            <a:off x="413965" y="842452"/>
            <a:ext cx="5344271" cy="2797620"/>
          </a:xfrm>
          <a:prstGeom prst="rect">
            <a:avLst/>
          </a:prstGeom>
          <a:ln>
            <a:solidFill>
              <a:srgbClr val="FF0000"/>
            </a:solidFill>
          </a:ln>
        </p:spPr>
      </p:pic>
      <p:pic>
        <p:nvPicPr>
          <p:cNvPr id="6" name="Picture 5" descr="A screenshot of a cell phone&#10;&#10;Description automatically generated">
            <a:extLst>
              <a:ext uri="{FF2B5EF4-FFF2-40B4-BE49-F238E27FC236}">
                <a16:creationId xmlns:a16="http://schemas.microsoft.com/office/drawing/2014/main" id="{6BF536A6-E542-452E-8EB5-E3D3988D869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3965" y="3739515"/>
            <a:ext cx="5344270" cy="2724530"/>
          </a:xfrm>
          <a:prstGeom prst="rect">
            <a:avLst/>
          </a:prstGeom>
        </p:spPr>
      </p:pic>
    </p:spTree>
    <p:extLst>
      <p:ext uri="{BB962C8B-B14F-4D97-AF65-F5344CB8AC3E}">
        <p14:creationId xmlns:p14="http://schemas.microsoft.com/office/powerpoint/2010/main" val="3435166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4610" y="114300"/>
            <a:ext cx="364617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k-SK" sz="2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Rezonancia</a:t>
            </a:r>
          </a:p>
        </p:txBody>
      </p:sp>
      <mc:AlternateContent xmlns:mc="http://schemas.openxmlformats.org/markup-compatibility/2006" xmlns:a14="http://schemas.microsoft.com/office/drawing/2010/main">
        <mc:Choice Requires="a14">
          <p:sp>
            <p:nvSpPr>
              <p:cNvPr id="5" name="TextBox 4"/>
              <p:cNvSpPr txBox="1"/>
              <p:nvPr/>
            </p:nvSpPr>
            <p:spPr>
              <a:xfrm>
                <a:off x="6057900" y="1268730"/>
                <a:ext cx="274320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Amplitúda a fáza v závislosti na vynucujúcej frekvencii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oMath>
                </a14:m>
                <a:r>
                  <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pre hodnoty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𝜔</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0</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=10,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𝑏</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Arial" panose="020B0604020202020204" pitchFamily="34" charset="0"/>
                      </a:rPr>
                      <m:t>=2.0</m:t>
                    </m:r>
                  </m:oMath>
                </a14:m>
                <a:endParaRPr kumimoji="0" lang="sk-SK"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6057900" y="1268730"/>
                <a:ext cx="2743200" cy="1200329"/>
              </a:xfrm>
              <a:prstGeom prst="rect">
                <a:avLst/>
              </a:prstGeom>
              <a:blipFill rotWithShape="0">
                <a:blip r:embed="rId5"/>
                <a:stretch>
                  <a:fillRect l="-2000" t="-2538" r="-2000"/>
                </a:stretch>
              </a:blipFill>
            </p:spPr>
            <p:txBody>
              <a:bodyPr/>
              <a:lstStyle/>
              <a:p>
                <a:r>
                  <a:rPr lang="sk-SK">
                    <a:noFill/>
                  </a:rPr>
                  <a:t> </a:t>
                </a:r>
              </a:p>
            </p:txBody>
          </p:sp>
        </mc:Fallback>
      </mc:AlternateContent>
      <p:pic>
        <p:nvPicPr>
          <p:cNvPr id="6" name="Picture 5" descr="Screen Clipping">
            <a:extLst>
              <a:ext uri="{FF2B5EF4-FFF2-40B4-BE49-F238E27FC236}">
                <a16:creationId xmlns:a16="http://schemas.microsoft.com/office/drawing/2014/main" id="{1C0B1F8C-E91E-4924-B3D0-F26F83B89A53}"/>
              </a:ext>
            </a:extLst>
          </p:cNvPr>
          <p:cNvPicPr>
            <a:picLocks noChangeAspect="1"/>
          </p:cNvPicPr>
          <p:nvPr/>
        </p:nvPicPr>
        <p:blipFill rotWithShape="1">
          <a:blip r:embed="rId6">
            <a:extLst>
              <a:ext uri="{28A0092B-C50C-407E-A947-70E740481C1C}">
                <a14:useLocalDpi xmlns:a14="http://schemas.microsoft.com/office/drawing/2010/main" val="0"/>
              </a:ext>
            </a:extLst>
          </a:blip>
          <a:srcRect t="8249" b="43695"/>
          <a:stretch/>
        </p:blipFill>
        <p:spPr>
          <a:xfrm>
            <a:off x="491107" y="1188721"/>
            <a:ext cx="5487166" cy="2710180"/>
          </a:xfrm>
          <a:prstGeom prst="rect">
            <a:avLst/>
          </a:prstGeom>
          <a:ln>
            <a:solidFill>
              <a:srgbClr val="FF0000"/>
            </a:solidFill>
          </a:ln>
        </p:spPr>
      </p:pic>
      <p:pic>
        <p:nvPicPr>
          <p:cNvPr id="7" name="Picture 6">
            <a:extLst>
              <a:ext uri="{FF2B5EF4-FFF2-40B4-BE49-F238E27FC236}">
                <a16:creationId xmlns:a16="http://schemas.microsoft.com/office/drawing/2014/main" id="{2CC9F05D-F365-432C-BF11-FDC982D4DC4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1106" y="4061913"/>
            <a:ext cx="5487165" cy="2610214"/>
          </a:xfrm>
          <a:prstGeom prst="rect">
            <a:avLst/>
          </a:prstGeom>
        </p:spPr>
      </p:pic>
    </p:spTree>
    <p:extLst>
      <p:ext uri="{BB962C8B-B14F-4D97-AF65-F5344CB8AC3E}">
        <p14:creationId xmlns:p14="http://schemas.microsoft.com/office/powerpoint/2010/main" val="11405730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dot x +2 b \dot x +\omega_0^2x =f(t) &#10;\end{align*}&#10;\end{document}&#10;"/>
  <p:tag name="IGUANATEXSIZE" val="20"/>
</p:tagLst>
</file>

<file path=ppt/tags/tag1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ilde x_0=\frac{f_0}{-\omega^2+\omega_0^2+2ib\omega}&#10;\end{align*}&#10;\end{document}&#10;"/>
  <p:tag name="IGUANATEXSIZE" val="20"/>
</p:tagLst>
</file>

<file path=ppt/tags/tag1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ilde x_0=\frac{f_0}{-\omega^2+\omega_0^2+2ib\omega}=|\tilde x_0|e^{i\delta}&#10;\end{align*}&#10;\end{document}&#10;"/>
  <p:tag name="IGUANATEXSIZE" val="20"/>
</p:tagLst>
</file>

<file path=ppt/tags/tag1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ilde x_0|=\frac{|f_0|}{\sqrt{(-\omega^2+\omega_0^2)^2+4b^2\omega^2}}&#10;\end{align*}&#10;\end{document}&#10;"/>
  <p:tag name="IGUANATEXSIZE" val="20"/>
</p:tagLst>
</file>

<file path=ppt/tags/tag1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ilde x_0|e^{i\delta}=\frac{f_0}{-\omega^2+\omega_0^2+2ib\omega}=&#10;\frac{f_0}{|-\omega^2+\omega_0^2+2ib\omega|e^{i\alpha}}&#10;\end{align*}&#10;\end{document}&#10;"/>
  <p:tag name="IGUANATEXSIZE" val="20"/>
</p:tagLst>
</file>

<file path=ppt/tags/tag1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text{atan2}\left(2b\omega,-\omega^2+\omega_0^2&#10;\right)&#10;\end{align*}&#10;\end{document}&#10;"/>
  <p:tag name="IGUANATEXSIZE" val="20"/>
</p:tagLst>
</file>

<file path=ppt/tags/tag1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dot x +2 b \dot x +\omega_0^2x =f_0\cos(\omega t)&#10;\end{align*}&#10;\end{document}&#10;"/>
  <p:tag name="IGUANATEXSIZE" val="20"/>
</p:tagLst>
</file>

<file path=ppt/tags/tag1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_0(t)=\text{Re}\left(\frac{f_0}{-\omega^2+\omega_0^2+2ib\omega}&#10;e^{i\omega t}&#10;\right)=\text{Re}\left(|\tilde x_0|e^{i\delta}e^{i\omega t}\right)&#10;\end{align*}&#10;\end{document}&#10;"/>
  <p:tag name="IGUANATEXSIZE" val="20"/>
</p:tagLst>
</file>

<file path=ppt/tags/tag1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ilde x_0|=\frac{|f_0|}{\sqrt{(-\omega^2+\omega_0^2)^2+4b^2\omega^2}}&#10;\end{align*}&#10;\end{document}&#10;"/>
  <p:tag name="IGUANATEXSIZE" val="20"/>
</p:tagLst>
</file>

<file path=ppt/tags/tag1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t)=X e^{-t/\tau}\cos(\omega_b t + \beta)+\text{Re}&#10;\left(|\tilde x_0|e^{i\delta}e^{i\omega t}\right)&#10;\end{align*}&#10;\end{document}&#10;"/>
  <p:tag name="IGUANATEXSIZE" val="20"/>
</p:tagLst>
</file>

<file path=ppt/tags/tag19.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text{kde     }\omega_b =\sqrt{\omega_0^2 - b^2}, \;\;\tau=\frac{1}{b}$$&#10;&#10;\end{document}"/>
  <p:tag name="IGUANATEXSIZE" val="22"/>
</p:tagLst>
</file>

<file path=ppt/tags/tag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dot x +2 b \dot x +\omega_0^2x =f_0\cos(\omega t)&#10;\end{align*}&#10;\end{document}&#10;"/>
  <p:tag name="IGUANATEXSIZE" val="20"/>
</p:tagLst>
</file>

<file path=ppt/tags/tag2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text{atan2}\left({2b\omega},{-\omega^2+\omega_0^2}\right)&#10;\end{align*}&#10;\end{document}&#10;"/>
  <p:tag name="IGUANATEXSIZE" val="20"/>
</p:tagLst>
</file>

<file path=ppt/tags/tag2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dot x +2 b \dot x +\omega_0^2x =f_0\cos(\omega t)&#10;\end{align*}&#10;\end{document}&#10;"/>
  <p:tag name="IGUANATEXSIZE" val="20"/>
</p:tagLst>
</file>

<file path=ppt/tags/tag2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t)=X e^{-t/\tau}\cos(\omega_b t + \beta)+\text{Re}&#10;\left(|\tilde x_0|e^{i\delta}e^{i\omega t}\right)&#10;\end{align*}&#10;\end{document}&#10;"/>
  <p:tag name="IGUANATEXSIZE" val="20"/>
</p:tagLst>
</file>

<file path=ppt/tags/tag23.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10;$$\omega_b =\sqrt{\omega_0^2 - b^2}, \;\;\tau=\frac{1}{b}$$&#10;&#10;\end{document}"/>
  <p:tag name="IGUANATEXSIZE" val="18"/>
</p:tagLst>
</file>

<file path=ppt/tags/tag2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_0(t=0)=A,\;\;\;\dot x(t=0)=B&#10;\end{align*}&#10;\end{document}&#10;"/>
  <p:tag name="IGUANATEXSIZE" val="20"/>
</p:tagLst>
</file>

<file path=ppt/tags/tag2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ilde x_0|=\frac{|f_0|}{\sqrt{(-\omega^2+\omega_0^2)^2+4b^2\omega^2}}&#10;\end{align*}&#10;\end{document}&#10;"/>
  <p:tag name="IGUANATEXSIZE" val="18"/>
</p:tagLst>
</file>

<file path=ppt/tags/tag2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text{atan2}\left(2b\omega,-\omega^2+\omega_0^2\right)&#10;\end{align*}&#10;\end{document}&#10;"/>
  <p:tag name="IGUANATEXSIZE" val="18"/>
</p:tagLst>
</file>

<file path=ppt/tags/tag2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_0(t)=\text{Re}\left(|\tilde x_0|e^{i\delta}e^{i\omega t}\right)&#10;\end{align*}&#10;\end{document}&#10;"/>
  <p:tag name="IGUANATEXSIZE" val="20"/>
</p:tagLst>
</file>

<file path=ppt/tags/tag2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tilde x_0|=\frac{|f_0|}{\sqrt{(-\omega^2+\omega_0^2)^2+4b^2\omega^2}}&#10;\end{align*}&#10;\end{document}&#10;"/>
  <p:tag name="IGUANATEXSIZE" val="18"/>
</p:tagLst>
</file>

<file path=ppt/tags/tag2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elta=-\text{atan2}\left(2b\omega,-\omega^2+\omega_0^2\right)&#10;\end{align*}&#10;\end{document}&#10;"/>
  <p:tag name="IGUANATEXSIZE" val="18"/>
</p:tagLst>
</file>

<file path=ppt/tags/tag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White}&#10;U(t)=U_0\cos(\omega t)&#10;\end{align*}&#10;\end{document}&#10;"/>
  <p:tag name="IGUANATEXSIZE" val="20"/>
</p:tagLst>
</file>

<file path=ppt/tags/tag3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t)=X e^{-t/\tau}\cos(\omega_b t + \beta)+\text{Re}&#10;\left(|\tilde x_0|e^{i\delta}e^{i\omega t}\right)&#10;\end{align*}&#10;\end{document}&#10;"/>
  <p:tag name="IGUANATEXSIZE" val="20"/>
</p:tagLst>
</file>

<file path=ppt/tags/tag31.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Delta f|\tau \approx 1\]&#10;\end{document}"/>
  <p:tag name="IGUANATEXSIZE" val="22"/>
</p:tagLst>
</file>

<file path=ppt/tags/tag32.xml><?xml version="1.0" encoding="utf-8"?>
<p:tagLst xmlns:a="http://schemas.openxmlformats.org/drawingml/2006/main" xmlns:r="http://schemas.openxmlformats.org/officeDocument/2006/relationships" xmlns:p="http://schemas.openxmlformats.org/presentationml/2006/main">
  <p:tag name="LATEXADDIN" val="\documentclass{article}&#10;\usepackage{amsmath}&#10;\pagestyle{empty}&#10;\begin{document}&#10;\[|\Delta f|\approx b\]&#10;\end{document}"/>
  <p:tag name="IGUANATEXSIZE" val="22"/>
</p:tagLst>
</file>

<file path=ppt/tags/tag3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10;\end{align*}&#10;\end{document}&#10;"/>
  <p:tag name="IGUANATEXSIZE" val="20"/>
</p:tagLst>
</file>

<file path=ppt/tags/tag3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end{align*}&#10;\end{document}&#10;"/>
  <p:tag name="IGUANATEXSIZE" val="20"/>
</p:tagLst>
</file>

<file path=ppt/tags/tag3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10;\end{align*}&#10;\end{document}&#10;"/>
  <p:tag name="IGUANATEXSIZE" val="20"/>
</p:tagLst>
</file>

<file path=ppt/tags/tag3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10;\end{align*}&#10;\end{document}&#10;"/>
  <p:tag name="IGUANATEXSIZE" val="20"/>
</p:tagLst>
</file>

<file path=ppt/tags/tag3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h&#10;\end{align*}&#10;\end{document}&#10;"/>
  <p:tag name="IGUANATEXSIZE" val="20"/>
</p:tagLst>
</file>

<file path=ppt/tags/tag3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10;\end{align*}&#10;\end{document}&#10;"/>
  <p:tag name="IGUANATEXSIZE" val="20"/>
</p:tagLst>
</file>

<file path=ppt/tags/tag3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10;\end{align*}&#10;\end{document}&#10;"/>
  <p:tag name="IGUANATEXSIZE" val="20"/>
</p:tagLst>
</file>

<file path=ppt/tags/tag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White}&#10;Q&#10;\end{align*}&#10;\end{document}&#10;"/>
  <p:tag name="IGUANATEXSIZE" val="20"/>
</p:tagLst>
</file>

<file path=ppt/tags/tag40.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a&#10;\end{align*}&#10;\end{document}&#10;"/>
  <p:tag name="IGUANATEXSIZE" val="20"/>
</p:tagLst>
</file>

<file path=ppt/tags/tag41.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10;\end{align*}&#10;\end{document}&#10;"/>
  <p:tag name="IGUANATEXSIZE" val="20"/>
</p:tagLst>
</file>

<file path=ppt/tags/tag42.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g&#10;\end{align*}&#10;\end{document}&#10;"/>
  <p:tag name="IGUANATEXSIZE" val="20"/>
</p:tagLst>
</file>

<file path=ppt/tags/tag43.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h&#10;\end{align*}&#10;\end{document}&#10;"/>
  <p:tag name="IGUANATEXSIZE" val="20"/>
</p:tagLst>
</file>

<file path=ppt/tags/tag44.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e&#10;\end{align*}&#10;\end{document}&#10;"/>
  <p:tag name="IGUANATEXSIZE" val="20"/>
</p:tagLst>
</file>

<file path=ppt/tags/tag4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Red1}&#10;d&#10;\end{align*}&#10;\end{document}&#10;"/>
  <p:tag name="IGUANATEXSIZE" val="20"/>
</p:tagLst>
</file>

<file path=ppt/tags/tag5.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White}&#10;\sim&#10;\end{align*}&#10;\end{document}&#10;"/>
  <p:tag name="IGUANATEXSIZE" val="24"/>
</p:tagLst>
</file>

<file path=ppt/tags/tag6.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dot x +2 b \dot x +\omega_0^2x =f_0\cos(\omega t)&#10;\end{align*}&#10;\end{document}&#10;"/>
  <p:tag name="IGUANATEXSIZE" val="20"/>
</p:tagLst>
</file>

<file path=ppt/tags/tag7.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ddot x +2 b \dot x +\omega_0^2x =f_0e^{i\omega t}&#10;\end{align*}&#10;\end{document}&#10;"/>
  <p:tag name="IGUANATEXSIZE" val="20"/>
</p:tagLst>
</file>

<file path=ppt/tags/tag8.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x(t)=\tilde x_0e^{i\omega t}&#10;\end{align*}&#10;\end{document}&#10;"/>
  <p:tag name="IGUANATEXSIZE" val="20"/>
</p:tagLst>
</file>

<file path=ppt/tags/tag9.xml><?xml version="1.0" encoding="utf-8"?>
<p:tagLst xmlns:a="http://schemas.openxmlformats.org/drawingml/2006/main" xmlns:r="http://schemas.openxmlformats.org/officeDocument/2006/relationships" xmlns:p="http://schemas.openxmlformats.org/presentationml/2006/main">
  <p:tag name="LATEXADDIN" val="\documentclass{article}&#10;\usepackage{amsmath,amssymb}&#10;\pagestyle{empty}&#10;\usepackage[cp1250]{inputenc}&#10;\usepackage[slovak]{babel}&#10;\usepackage[T1]{fontenc}&#10;\usepackage[usenames,dvipsnames,x11names]{xcolor}&#10;\def \vek{\overrightarrow}&#10;\def \rot{\text{rot}\;}&#10;\def \div{\text{div}\;}&#10;\include{units}&#10;\begin{document}&#10;\begin{align*}&#10;%Red1, Green4, Blue3,Yellow1&#10;%\color{YellowOrange}&#10;-\omega^2\tilde x_0e^{i\omega t} +2i\omega b \tilde x_0e^{i\omega t}&#10; +\omega_0^2\tilde x_0e^{i\omega t} =f_0e^{i\omega t}&#10;\end{align*}&#10;\end{document}&#10;"/>
  <p:tag name="IGUANATEXSIZE" val="20"/>
</p:tagLst>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Presentation1" id="{4BFC4D6B-A924-454A-A1BA-1534EA58ACEE}" vid="{79D79B44-7DC3-4FB3-9E3E-A08CB7E84FAC}"/>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28575">
          <a:solidFill>
            <a:schemeClr val="tx1"/>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dirty="0">
            <a:cs typeface="Arial" panose="020B0604020202020204" pitchFamily="34" charset="0"/>
          </a:defRPr>
        </a:defPPr>
      </a:lstStyle>
    </a:txDef>
  </a:objectDefaults>
  <a:extraClrSchemeLst/>
  <a:extLst>
    <a:ext uri="{05A4C25C-085E-4340-85A3-A5531E510DB2}">
      <thm15:themeFamily xmlns:thm15="http://schemas.microsoft.com/office/thememl/2012/main" name="MyblankCalibri.potx" id="{8A0F0F14-46AE-4D77-ADE7-0F718B9836FD}" vid="{B1D029F5-8F85-4FE6-9F53-704A5FA2D1C4}"/>
    </a:ext>
  </a:extLst>
</a:theme>
</file>

<file path=docProps/app.xml><?xml version="1.0" encoding="utf-8"?>
<Properties xmlns="http://schemas.openxmlformats.org/officeDocument/2006/extended-properties" xmlns:vt="http://schemas.openxmlformats.org/officeDocument/2006/docPropsVTypes">
  <Template>MyblankCalibri18</Template>
  <TotalTime>494</TotalTime>
  <Words>1276</Words>
  <Application>Microsoft Office PowerPoint</Application>
  <PresentationFormat>On-screen Show (4:3)</PresentationFormat>
  <Paragraphs>58</Paragraphs>
  <Slides>15</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15</vt:i4>
      </vt:variant>
    </vt:vector>
  </HeadingPairs>
  <TitlesOfParts>
    <vt:vector size="21" baseType="lpstr">
      <vt:lpstr>Arial</vt:lpstr>
      <vt:lpstr>Calibri</vt:lpstr>
      <vt:lpstr>Calibri Light</vt:lpstr>
      <vt:lpstr>Cambria Math</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Vladimir Cerny</dc:creator>
  <cp:lastModifiedBy>Vladimir Cerny</cp:lastModifiedBy>
  <cp:revision>23</cp:revision>
  <dcterms:created xsi:type="dcterms:W3CDTF">2018-11-16T18:57:42Z</dcterms:created>
  <dcterms:modified xsi:type="dcterms:W3CDTF">2020-02-16T19:21:57Z</dcterms:modified>
</cp:coreProperties>
</file>