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</p:sldMasterIdLst>
  <p:sldIdLst>
    <p:sldId id="978" r:id="rId5"/>
    <p:sldId id="992" r:id="rId6"/>
    <p:sldId id="993" r:id="rId7"/>
    <p:sldId id="996" r:id="rId8"/>
    <p:sldId id="997" r:id="rId9"/>
    <p:sldId id="998" r:id="rId10"/>
    <p:sldId id="999" r:id="rId11"/>
    <p:sldId id="1000" r:id="rId12"/>
    <p:sldId id="1001" r:id="rId13"/>
    <p:sldId id="1002" r:id="rId14"/>
    <p:sldId id="976" r:id="rId15"/>
    <p:sldId id="977" r:id="rId16"/>
    <p:sldId id="1003" r:id="rId1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9" autoAdjust="0"/>
    <p:restoredTop sz="94660"/>
  </p:normalViewPr>
  <p:slideViewPr>
    <p:cSldViewPr snapToGrid="0">
      <p:cViewPr varScale="1">
        <p:scale>
          <a:sx n="82" d="100"/>
          <a:sy n="82" d="100"/>
        </p:scale>
        <p:origin x="102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16.2.2020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323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16.2.2020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987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16.2.2020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966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16.2.2020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72479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16.2.2020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93581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16.2.2020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40624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16.2.2020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4663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16.2.2020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359579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16.2.2020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04521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16.2.2020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429486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16.2.2020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27115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16.2.2020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4606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16.2.2020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896455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16.2.2020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113590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16.2.2020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769746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16.2.2020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645682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16.2.2020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249784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16.2.2020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194164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16.2.2020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17257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16.2.2020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974891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16.2.2020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178911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16.2.2020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24200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16.2.2020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0039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16.2.2020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590370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16.2.2020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042739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16.2.2020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285224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16.2.2020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13506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A474-B8E5-465D-8160-7104F86E5FEE}" type="datetime1">
              <a:rPr lang="sk-SK" smtClean="0"/>
              <a:t>16.2.2020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310517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DC5A9-F30D-4E55-B971-E655639D0F1C}" type="datetime1">
              <a:rPr lang="sk-SK" smtClean="0"/>
              <a:t>16.2.2020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223248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37927-68F5-4556-8E76-03ADE0C3B97B}" type="datetime1">
              <a:rPr lang="sk-SK" smtClean="0"/>
              <a:t>16.2.2020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08849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3BA34-6B76-4736-BAB8-067D9F88E087}" type="datetime1">
              <a:rPr lang="sk-SK" smtClean="0"/>
              <a:t>16.2.2020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61461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0308A-2C4B-460D-AA69-B60F790DDD96}" type="datetime1">
              <a:rPr lang="sk-SK" smtClean="0"/>
              <a:t>16.2.2020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938603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072CA-6BFA-4336-A8FE-21C74F5902A2}" type="datetime1">
              <a:rPr lang="sk-SK" smtClean="0"/>
              <a:t>16.2.2020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82853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16.2.2020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3464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4FFF5-EE1F-41C4-9237-C32DF43B03FD}" type="datetime1">
              <a:rPr lang="sk-SK" smtClean="0"/>
              <a:t>16.2.2020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893298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779AC-7F17-4CC9-B328-0C784F6E4408}" type="datetime1">
              <a:rPr lang="sk-SK" smtClean="0"/>
              <a:t>16.2.2020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461253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7AA85-6A3C-42E3-A122-9FE06EDE3853}" type="datetime1">
              <a:rPr lang="sk-SK" smtClean="0"/>
              <a:t>16.2.2020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034500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234F3-4053-4C2F-91D2-343F81C824E7}" type="datetime1">
              <a:rPr lang="sk-SK" smtClean="0"/>
              <a:t>16.2.2020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949597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568C8-08A2-4D72-B3D1-B2C8B031FD81}" type="datetime1">
              <a:rPr lang="sk-SK" smtClean="0"/>
              <a:t>16.2.2020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90949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16.2.2020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008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16.2.2020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539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16.2.2020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928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16.2.2020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100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16.2.2020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070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9F437-1902-4D02-94C8-F52641D1C7B0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16.2.2020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E0CA2-1A48-4B23-8A77-1A9F640E54E6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987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9F437-1902-4D02-94C8-F52641D1C7B0}" type="datetimeFigureOut">
              <a:rPr lang="sk-SK" smtClean="0"/>
              <a:t>16.2.2020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47651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9F437-1902-4D02-94C8-F52641D1C7B0}" type="datetimeFigureOut">
              <a:rPr lang="sk-SK" smtClean="0"/>
              <a:t>16.2.2020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4746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A0B41-DF78-4117-B2BB-70375DBB490D}" type="datetime1">
              <a:rPr lang="sk-SK" smtClean="0"/>
              <a:t>16.2.2020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6947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tags" Target="../tags/tag3.xml"/><Relationship Id="rId7" Type="http://schemas.openxmlformats.org/officeDocument/2006/relationships/image" Target="../media/image1.png"/><Relationship Id="rId12" Type="http://schemas.openxmlformats.org/officeDocument/2006/relationships/image" Target="../media/image6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9.xml"/><Relationship Id="rId11" Type="http://schemas.openxmlformats.org/officeDocument/2006/relationships/image" Target="../media/image5.png"/><Relationship Id="rId5" Type="http://schemas.openxmlformats.org/officeDocument/2006/relationships/tags" Target="../tags/tag5.xml"/><Relationship Id="rId10" Type="http://schemas.openxmlformats.org/officeDocument/2006/relationships/image" Target="../media/image4.png"/><Relationship Id="rId4" Type="http://schemas.openxmlformats.org/officeDocument/2006/relationships/tags" Target="../tags/tag4.xm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510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8" Type="http://schemas.openxmlformats.org/officeDocument/2006/relationships/image" Target="../media/image1110.png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17" Type="http://schemas.openxmlformats.org/officeDocument/2006/relationships/image" Target="../media/image42.png"/><Relationship Id="rId2" Type="http://schemas.openxmlformats.org/officeDocument/2006/relationships/tags" Target="../tags/tag30.xml"/><Relationship Id="rId16" Type="http://schemas.openxmlformats.org/officeDocument/2006/relationships/image" Target="../media/image41.png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image" Target="../media/image39.png"/><Relationship Id="rId5" Type="http://schemas.openxmlformats.org/officeDocument/2006/relationships/tags" Target="../tags/tag33.xml"/><Relationship Id="rId15" Type="http://schemas.openxmlformats.org/officeDocument/2006/relationships/image" Target="../media/image40.png"/><Relationship Id="rId10" Type="http://schemas.openxmlformats.org/officeDocument/2006/relationships/image" Target="../media/image38.png"/><Relationship Id="rId19" Type="http://schemas.openxmlformats.org/officeDocument/2006/relationships/image" Target="../media/image43.png"/><Relationship Id="rId4" Type="http://schemas.openxmlformats.org/officeDocument/2006/relationships/tags" Target="../tags/tag32.xml"/><Relationship Id="rId9" Type="http://schemas.openxmlformats.org/officeDocument/2006/relationships/image" Target="../media/image37.png"/><Relationship Id="rId14" Type="http://schemas.openxmlformats.org/officeDocument/2006/relationships/image" Target="../media/image7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8" Type="http://schemas.openxmlformats.org/officeDocument/2006/relationships/image" Target="../media/image20.png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7" Type="http://schemas.openxmlformats.org/officeDocument/2006/relationships/image" Target="../media/image19.png"/><Relationship Id="rId2" Type="http://schemas.openxmlformats.org/officeDocument/2006/relationships/tags" Target="../tags/tag7.xml"/><Relationship Id="rId16" Type="http://schemas.openxmlformats.org/officeDocument/2006/relationships/image" Target="../media/image18.png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image" Target="../media/image16.png"/><Relationship Id="rId5" Type="http://schemas.openxmlformats.org/officeDocument/2006/relationships/tags" Target="../tags/tag10.xml"/><Relationship Id="rId15" Type="http://schemas.openxmlformats.org/officeDocument/2006/relationships/image" Target="../media/image17.png"/><Relationship Id="rId10" Type="http://schemas.openxmlformats.org/officeDocument/2006/relationships/image" Target="../media/image15.png"/><Relationship Id="rId4" Type="http://schemas.openxmlformats.org/officeDocument/2006/relationships/tags" Target="../tags/tag9.xml"/><Relationship Id="rId9" Type="http://schemas.openxmlformats.org/officeDocument/2006/relationships/image" Target="../media/image14.png"/><Relationship Id="rId14" Type="http://schemas.openxmlformats.org/officeDocument/2006/relationships/image" Target="../media/image4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image" Target="../media/image15.png"/><Relationship Id="rId3" Type="http://schemas.openxmlformats.org/officeDocument/2006/relationships/tags" Target="../tags/tag15.xml"/><Relationship Id="rId21" Type="http://schemas.openxmlformats.org/officeDocument/2006/relationships/image" Target="../media/image21.png"/><Relationship Id="rId7" Type="http://schemas.openxmlformats.org/officeDocument/2006/relationships/tags" Target="../tags/tag19.xml"/><Relationship Id="rId12" Type="http://schemas.openxmlformats.org/officeDocument/2006/relationships/image" Target="../media/image14.png"/><Relationship Id="rId17" Type="http://schemas.openxmlformats.org/officeDocument/2006/relationships/image" Target="../media/image20.png"/><Relationship Id="rId2" Type="http://schemas.openxmlformats.org/officeDocument/2006/relationships/tags" Target="../tags/tag14.xml"/><Relationship Id="rId16" Type="http://schemas.openxmlformats.org/officeDocument/2006/relationships/image" Target="../media/image19.png"/><Relationship Id="rId20" Type="http://schemas.openxmlformats.org/officeDocument/2006/relationships/image" Target="../media/image900.png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slideLayout" Target="../slideLayouts/slideLayout40.xml"/><Relationship Id="rId24" Type="http://schemas.openxmlformats.org/officeDocument/2006/relationships/image" Target="../media/image24.png"/><Relationship Id="rId5" Type="http://schemas.openxmlformats.org/officeDocument/2006/relationships/tags" Target="../tags/tag17.xml"/><Relationship Id="rId15" Type="http://schemas.openxmlformats.org/officeDocument/2006/relationships/image" Target="../media/image17.png"/><Relationship Id="rId23" Type="http://schemas.openxmlformats.org/officeDocument/2006/relationships/image" Target="../media/image23.png"/><Relationship Id="rId10" Type="http://schemas.openxmlformats.org/officeDocument/2006/relationships/tags" Target="../tags/tag22.xml"/><Relationship Id="rId4" Type="http://schemas.openxmlformats.org/officeDocument/2006/relationships/tags" Target="../tags/tag16.xml"/><Relationship Id="rId9" Type="http://schemas.openxmlformats.org/officeDocument/2006/relationships/tags" Target="../tags/tag21.xml"/><Relationship Id="rId14" Type="http://schemas.openxmlformats.org/officeDocument/2006/relationships/image" Target="../media/image16.png"/><Relationship Id="rId22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.png"/><Relationship Id="rId3" Type="http://schemas.openxmlformats.org/officeDocument/2006/relationships/tags" Target="../tags/tag25.xml"/><Relationship Id="rId12" Type="http://schemas.openxmlformats.org/officeDocument/2006/relationships/image" Target="../media/image28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25.png"/><Relationship Id="rId11" Type="http://schemas.openxmlformats.org/officeDocument/2006/relationships/image" Target="../media/image27.png"/><Relationship Id="rId5" Type="http://schemas.openxmlformats.org/officeDocument/2006/relationships/slideLayout" Target="../slideLayouts/slideLayout40.xml"/><Relationship Id="rId10" Type="http://schemas.openxmlformats.org/officeDocument/2006/relationships/image" Target="../media/image26.png"/><Relationship Id="rId4" Type="http://schemas.openxmlformats.org/officeDocument/2006/relationships/tags" Target="../tags/tag26.xml"/><Relationship Id="rId9" Type="http://schemas.openxmlformats.org/officeDocument/2006/relationships/image" Target="../media/image15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7280" y="525780"/>
            <a:ext cx="6537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Budený oscilátor s tlmením</a:t>
            </a: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030" y="1182038"/>
            <a:ext cx="2316480" cy="2895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4340" y="1703070"/>
            <a:ext cx="7200900" cy="37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Špeciálny prípad</a:t>
            </a: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030" y="1703070"/>
            <a:ext cx="2948940" cy="28956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629941" y="2542236"/>
            <a:ext cx="3909601" cy="4055744"/>
            <a:chOff x="2529993" y="2364106"/>
            <a:chExt cx="3909601" cy="405574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9"/>
            <a:srcRect b="57273"/>
            <a:stretch/>
          </p:blipFill>
          <p:spPr>
            <a:xfrm>
              <a:off x="2804302" y="3143251"/>
              <a:ext cx="3123916" cy="1245870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/>
          </p:nvCxnSpPr>
          <p:spPr>
            <a:xfrm>
              <a:off x="2594610" y="2411730"/>
              <a:ext cx="0" cy="2857500"/>
            </a:xfrm>
            <a:prstGeom prst="line">
              <a:avLst/>
            </a:prstGeom>
            <a:ln w="1270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336030" y="2364106"/>
              <a:ext cx="0" cy="2857500"/>
            </a:xfrm>
            <a:prstGeom prst="line">
              <a:avLst/>
            </a:prstGeom>
            <a:ln w="1270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0310" y="3840480"/>
              <a:ext cx="177165" cy="2286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6260" y="6044565"/>
              <a:ext cx="203454" cy="73152"/>
            </a:xfrm>
            <a:prstGeom prst="rect">
              <a:avLst/>
            </a:prstGeom>
          </p:spPr>
        </p:pic>
        <p:pic>
          <p:nvPicPr>
            <p:cNvPr id="1026" name="Picture 2" descr="http://www.datwiki.net/images2/Delta-Connection.jpg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38" t="59303" r="41848" b="32674"/>
            <a:stretch/>
          </p:blipFill>
          <p:spPr bwMode="auto">
            <a:xfrm rot="1512235">
              <a:off x="2529993" y="5524518"/>
              <a:ext cx="1706964" cy="2379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http://www.datwiki.net/images2/Delta-Connection.jpg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38" t="59303" r="41848" b="32674"/>
            <a:stretch/>
          </p:blipFill>
          <p:spPr bwMode="auto">
            <a:xfrm rot="19673960">
              <a:off x="4636426" y="5483761"/>
              <a:ext cx="1803168" cy="251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Oval 11"/>
            <p:cNvSpPr/>
            <p:nvPr/>
          </p:nvSpPr>
          <p:spPr>
            <a:xfrm>
              <a:off x="4126230" y="5783580"/>
              <a:ext cx="636270" cy="63627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k-S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2594610" y="2731770"/>
              <a:ext cx="3741420" cy="0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2609850" y="3021330"/>
              <a:ext cx="3741420" cy="0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2609850" y="3318510"/>
              <a:ext cx="3741420" cy="0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2625090" y="3608070"/>
              <a:ext cx="3741420" cy="0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2598420" y="3878580"/>
              <a:ext cx="3741420" cy="0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2613660" y="4168140"/>
              <a:ext cx="3741420" cy="0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2613660" y="4465320"/>
              <a:ext cx="3741420" cy="0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2628900" y="4754880"/>
              <a:ext cx="3741420" cy="0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4762500" y="2766951"/>
            <a:ext cx="42389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Možná realizácia: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Nabité teliesko na nevodivej pružine v homogénnom striedavom elektrickom poli</a:t>
            </a:r>
          </a:p>
        </p:txBody>
      </p:sp>
      <p:pic>
        <p:nvPicPr>
          <p:cNvPr id="31" name="Picture 3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212" y="6374373"/>
            <a:ext cx="1908810" cy="25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266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E0CA2-1A48-4B23-8A77-1A9F640E54E6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sk-S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http://wiki.arcadeotaku.com/images/9/96/Logic_probe_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3095625"/>
            <a:ext cx="571500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paganpath.com/images/academy/ND2/piezoelectr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25" y="363537"/>
            <a:ext cx="4962525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16MHZ Cryst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725" y="4027487"/>
            <a:ext cx="1905000" cy="126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874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E0CA2-1A48-4B23-8A77-1A9F640E54E6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sk-S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2575" y="122517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Dva viazané oscilátory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991" y="939008"/>
            <a:ext cx="6053853" cy="31153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22730" y="4464423"/>
                <a:ext cx="8310283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Uvažujme dva oscilátory, pre zjednodušenie výpočtov nech majú rovnaké hmotnosti </a:t>
                </a:r>
                <a14:m>
                  <m:oMath xmlns:m="http://schemas.openxmlformats.org/officeDocument/2006/math">
                    <m:r>
                      <a:rPr kumimoji="0" lang="sk-SK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a rovnaké tuhosti ich vratných pružín </a:t>
                </a:r>
                <a14:m>
                  <m:oMath xmlns:m="http://schemas.openxmlformats.org/officeDocument/2006/math">
                    <m:r>
                      <a:rPr kumimoji="0" lang="sk-SK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𝐾</m:t>
                    </m:r>
                  </m:oMath>
                </a14:m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.Oscilátory sú previazané pružinou tuhosti </a:t>
                </a:r>
                <a14:m>
                  <m:oMath xmlns:m="http://schemas.openxmlformats.org/officeDocument/2006/math">
                    <m:r>
                      <a:rPr kumimoji="0" lang="sk-SK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𝑘</m:t>
                    </m:r>
                    <m:r>
                      <a:rPr kumimoji="0" lang="sk-SK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Na hornom obrázku sú oscilátory v rovnovážnych polohách, všetky pružiny považujeme za nedeformované. Na spodnom obrázku sú oba oscilátory vychýlené z rovnovážnych polôh. Polohu každého oscilátora určuje súradnica meraná od jeho rovnovážnej polohy.</a:t>
                </a: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730" y="4464423"/>
                <a:ext cx="8310283" cy="1754326"/>
              </a:xfrm>
              <a:prstGeom prst="rect">
                <a:avLst/>
              </a:prstGeom>
              <a:blipFill rotWithShape="0">
                <a:blip r:embed="rId5"/>
                <a:stretch>
                  <a:fillRect l="-660" t="-1736" b="-4514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7260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E0CA2-1A48-4B23-8A77-1A9F640E54E6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sk-S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3616" y="1647220"/>
            <a:ext cx="3851680" cy="19820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2730" y="3648635"/>
            <a:ext cx="8821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Pohybové rovnice majú tvar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59" y="4386728"/>
            <a:ext cx="2948940" cy="2552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810" y="4386728"/>
            <a:ext cx="2948940" cy="2552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86871" y="4760258"/>
                <a:ext cx="8668870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Istý problém pri napísaní tých rovníc môže spôsobiť sila od väzbovej pružiny </a:t>
                </a:r>
                <a14:m>
                  <m:oMath xmlns:m="http://schemas.openxmlformats.org/officeDocument/2006/math">
                    <m:r>
                      <a:rPr kumimoji="0" lang="sk-SK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 Treba si uvedomiť, že keby výchylky oboch oscilátorov boli rovnaké, pružina </a:t>
                </a:r>
                <a14:m>
                  <m:oMath xmlns:m="http://schemas.openxmlformats.org/officeDocument/2006/math">
                    <m:r>
                      <a:rPr kumimoji="0" lang="sk-SK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by vôbec nebola deformovaná, preto veľkosť sily, ktorou pružina pôsobí bude úmerná rozdielu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|</m:t>
                    </m:r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|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 </a:t>
                </a:r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 každú časticu pôsobí tá pružina silou proti smeru výchylky tej častice. Preto vo výraze pre silu v pohybovej rovnici pre časticu 1 musí výchylka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vystupovať so záporným znamienkom, preto je tam člen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−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𝑘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 A presne opačný člen bude v rovnici pre druhú časticu.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871" y="4760258"/>
                <a:ext cx="8668870" cy="2031325"/>
              </a:xfrm>
              <a:prstGeom prst="rect">
                <a:avLst/>
              </a:prstGeom>
              <a:blipFill rotWithShape="0">
                <a:blip r:embed="rId9"/>
                <a:stretch>
                  <a:fillRect l="-563" t="-1802" r="-211" b="-3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942575" y="122517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Dva viazané oscilátory</a:t>
            </a:r>
          </a:p>
        </p:txBody>
      </p:sp>
    </p:spTree>
    <p:extLst>
      <p:ext uri="{BB962C8B-B14F-4D97-AF65-F5344CB8AC3E}">
        <p14:creationId xmlns:p14="http://schemas.microsoft.com/office/powerpoint/2010/main" val="2145328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E0CA2-1A48-4B23-8A77-1A9F640E54E6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sk-S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12" y="531906"/>
            <a:ext cx="2948940" cy="2552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269" y="513976"/>
            <a:ext cx="2948940" cy="2552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1147482"/>
            <a:ext cx="8283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 riešení tých rovníc použijeme „geniálny trik“, rovnice raz sčítame a raz odčítame a dostaneme iné dve rovnice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330" y="1840753"/>
            <a:ext cx="3777615" cy="6362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04799" y="2501153"/>
                <a:ext cx="823856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 tých rovniciach vystupujú hľadané funkcie len v kombináciách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v</a:t>
                </a:r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prvej rovnici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 druhej rovnici. Tie rovnice sú navzájom nezávislé, možno ich riešiť každú samostatne. Zaveďme nové funkcie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99" y="2501153"/>
                <a:ext cx="8238565" cy="923330"/>
              </a:xfrm>
              <a:prstGeom prst="rect">
                <a:avLst/>
              </a:prstGeom>
              <a:blipFill rotWithShape="0">
                <a:blip r:embed="rId14"/>
                <a:stretch>
                  <a:fillRect l="-592" t="-3289" r="-666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272" y="3508189"/>
            <a:ext cx="4566285" cy="25527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062" y="3920565"/>
            <a:ext cx="3533775" cy="30099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9975" y="4258235"/>
            <a:ext cx="8668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Dostali sme dve nezávislé rovnice pre akoby dva harmonické oscilátory, všeobecné riešenie má tvar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954" y="5005295"/>
            <a:ext cx="5730240" cy="2590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86870" y="6266329"/>
                <a:ext cx="81937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Odtiaľ už ľahko vyjadríme pôvodné funkcie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870" y="6266329"/>
                <a:ext cx="8193742" cy="369332"/>
              </a:xfrm>
              <a:prstGeom prst="rect">
                <a:avLst/>
              </a:prstGeom>
              <a:blipFill rotWithShape="0">
                <a:blip r:embed="rId18"/>
                <a:stretch>
                  <a:fillRect l="-595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578" y="5489389"/>
            <a:ext cx="3244215" cy="61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02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pontodagaita.yolasite.com/resources/Chromati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315" y="2982912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cms.template-help.com/osc_32290/images/products/hering_7996_seductora_harmonica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70" y="3618713"/>
            <a:ext cx="3399155" cy="204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2178" y="711200"/>
            <a:ext cx="8094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 niečo bližšie k jednoduchému oscilátoru majú možno kmitajúce jazýčky v ústnej harmonike (to sú tie bronzové pliešky na obrázku)</a:t>
            </a:r>
          </a:p>
        </p:txBody>
      </p:sp>
    </p:spTree>
    <p:extLst>
      <p:ext uri="{BB962C8B-B14F-4D97-AF65-F5344CB8AC3E}">
        <p14:creationId xmlns:p14="http://schemas.microsoft.com/office/powerpoint/2010/main" val="3466771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782" y="1712259"/>
            <a:ext cx="1787485" cy="2108316"/>
          </a:xfrm>
          <a:prstGeom prst="rect">
            <a:avLst/>
          </a:prstGeom>
        </p:spPr>
      </p:pic>
      <p:pic>
        <p:nvPicPr>
          <p:cNvPr id="1026" name="Picture 2" descr="http://cdn.primeweb.fi/www.takowa.fi/CELSA_F14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302"/>
          <a:stretch/>
        </p:blipFill>
        <p:spPr bwMode="auto">
          <a:xfrm>
            <a:off x="1427660" y="1792942"/>
            <a:ext cx="1983612" cy="201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366" y="82648"/>
            <a:ext cx="86821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Jazýčky podobné tým v ústnej harmonike boli základom mechanických meračov frekvencie. Meraný prúd prechádzal cievkou, vytváral striedavé magnetické pole s frekvenciou siete. V tom poli bola sada jazýčkov s mierne rozličnými vlastnými frekvenciami v okolí správnej frekvenciu 50 Hz. Cez štrbinu sa pozorovali </a:t>
            </a:r>
            <a:r>
              <a:rPr kumimoji="0" lang="sk-SK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rozkmity</a:t>
            </a: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jazýčkov, najviac kmital jazýček, ktorého frekvencia bola najbližšie k sieťovej frekvencii.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647" y="3923960"/>
            <a:ext cx="8534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Všimnite si, že kmitá viac jazýčkov, v zásade podľa šírky rezonančnej. Ako je to konzistentné! Presnosť frekvencie kmitov jazýčka je daná koeficientom tlmenia. A tá určuje aj šírku rezonančnej krivky. Keby rezonančná krivka bola oveľa užšia, mohli by sme definovať frekvenciu jazýčka ako frekvenciu prúdu, s ktorým je v rezonancii, ktorá sa dá zmerať presne. Ale nejde to! Fascinujúci zážitok pri štúdiu fyziky je zaregistrovať, ako to to všetko „hrá dokopy“. Študujete dva rozličné javy a zistíte medzi nimi prekvapujúce súvislosti. Ako napríklad tu: nemôžete povedať vývojárom „potrebujem jazýček s úzkou rezonančnou krivkou ale silným tlmením“. Prezradíme, že </a:t>
            </a:r>
            <a:r>
              <a:rPr kumimoji="0" lang="sk-SK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keby to išlo, tak by budúcnosť mohla ovplyvňovať minulosť</a:t>
            </a: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To sa dozviete na teoretickej fyzike. Nie je to fascinujúce? </a:t>
            </a:r>
            <a:r>
              <a:rPr kumimoji="0" lang="sk-SK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Vydržte študovať!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877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>
            <a:extLst>
              <a:ext uri="{FF2B5EF4-FFF2-40B4-BE49-F238E27FC236}">
                <a16:creationId xmlns:a16="http://schemas.microsoft.com/office/drawing/2014/main" id="{1A459E1F-12A5-4BFE-95D6-3B019A0097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10"/>
          <a:stretch/>
        </p:blipFill>
        <p:spPr>
          <a:xfrm>
            <a:off x="182218" y="819987"/>
            <a:ext cx="5458587" cy="273601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3D7E3611-5C37-4547-862C-32DAF7AEDC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19" y="3605023"/>
            <a:ext cx="4669182" cy="2591162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1425390" y="1985687"/>
            <a:ext cx="0" cy="286870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532965" y="1994647"/>
            <a:ext cx="0" cy="286870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532965" y="277906"/>
            <a:ext cx="5262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Rezonancia vo fáze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678905" y="828471"/>
                <a:ext cx="3361018" cy="5355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Efekt rezonancie možno poznať i na grafe fázy vynútených kmitov v závislosti na frekvencii vynucujúcej sily. Ako vidno na obrázku, v okolí rezonančnej frekvencie sa fáza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</a:t>
                </a:r>
                <a:r>
                  <a:rPr kumimoji="0" lang="sk-SK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bruptne</a:t>
                </a:r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zmen</a:t>
                </a:r>
                <a:r>
                  <a:rPr lang="sk-SK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í</a:t>
                </a:r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 Udeje sa to opäť na úzkom intervale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Δ</m:t>
                    </m:r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𝜔</m:t>
                    </m:r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≈</m:t>
                    </m:r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 Pre nízke a vysoké frekvencie je fáza vynútených kmitov posunutá </a:t>
                </a:r>
                <a:r>
                  <a:rPr lang="en-US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resp</a:t>
                </a:r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−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voči vynucujúcej sile. V oblasti rezonancie sú vynútené kmity </a:t>
                </a:r>
                <a:r>
                  <a:rPr kumimoji="0" lang="en-U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posunut</a:t>
                </a:r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é</a:t>
                </a:r>
                <a:r>
                  <a:rPr kumimoji="0" lang="sk-SK" sz="1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o </a:t>
                </a:r>
                <a14:m>
                  <m:oMath xmlns:m="http://schemas.openxmlformats.org/officeDocument/2006/math">
                    <m:r>
                      <a:rPr kumimoji="0" lang="sk-SK" sz="1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−</m:t>
                    </m:r>
                    <m:r>
                      <a:rPr kumimoji="0" lang="en-US" sz="1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𝜋</m:t>
                    </m:r>
                    <m:r>
                      <a:rPr kumimoji="0" lang="en-US" sz="1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/2</m:t>
                    </m:r>
                  </m:oMath>
                </a14:m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 Efekt rezonancie vo fáze je ľudovo menej známy ako efekt v amplitúde, ale pri analýze rôznych experimentálnych dát je dôležitý a používaný. 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8905" y="828471"/>
                <a:ext cx="3361018" cy="5355312"/>
              </a:xfrm>
              <a:prstGeom prst="rect">
                <a:avLst/>
              </a:prstGeom>
              <a:blipFill>
                <a:blip r:embed="rId4"/>
                <a:stretch>
                  <a:fillRect l="-1633" t="-683" r="-2541" b="-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3403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50" y="422910"/>
            <a:ext cx="85725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Čo mám garantovane vedieť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pohybová rovnica tlmeného harmonického oscilátora a jej riešenie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kvalitatívny popis rezonancie v amplitúde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popísať nejaký bežný jav, v ktorom sa prejaví </a:t>
            </a:r>
            <a:r>
              <a:rPr kumimoji="0" lang="sk-SK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rezonanciaq</a:t>
            </a: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808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E0CA2-1A48-4B23-8A77-1A9F640E54E6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k-S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4808" y="209550"/>
            <a:ext cx="5063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Matematické kyvadlo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277374" y="1880558"/>
            <a:ext cx="1147313" cy="213935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3286664" y="3881887"/>
            <a:ext cx="276045" cy="27604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2242863" y="1854680"/>
            <a:ext cx="60385" cy="6038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863306" y="1854679"/>
            <a:ext cx="81088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863306" y="1699403"/>
            <a:ext cx="138022" cy="1466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015706" y="1705161"/>
            <a:ext cx="138022" cy="1466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168106" y="1719545"/>
            <a:ext cx="138022" cy="1466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320506" y="1716677"/>
            <a:ext cx="138022" cy="1466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472906" y="1713809"/>
            <a:ext cx="138022" cy="1466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625306" y="1728193"/>
            <a:ext cx="138022" cy="1466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>
            <a:off x="-14077" y="3236343"/>
            <a:ext cx="4117075" cy="1240766"/>
          </a:xfrm>
          <a:custGeom>
            <a:avLst/>
            <a:gdLst>
              <a:gd name="connsiteX0" fmla="*/ 0 w 4117075"/>
              <a:gd name="connsiteY0" fmla="*/ 0 h 1240766"/>
              <a:gd name="connsiteX1" fmla="*/ 4117075 w 4117075"/>
              <a:gd name="connsiteY1" fmla="*/ 0 h 1240766"/>
              <a:gd name="connsiteX2" fmla="*/ 4106555 w 4117075"/>
              <a:gd name="connsiteY2" fmla="*/ 21837 h 1240766"/>
              <a:gd name="connsiteX3" fmla="*/ 2058537 w 4117075"/>
              <a:gd name="connsiteY3" fmla="*/ 1240766 h 1240766"/>
              <a:gd name="connsiteX4" fmla="*/ 10519 w 4117075"/>
              <a:gd name="connsiteY4" fmla="*/ 21837 h 1240766"/>
              <a:gd name="connsiteX0" fmla="*/ 0 w 4117075"/>
              <a:gd name="connsiteY0" fmla="*/ 0 h 1240766"/>
              <a:gd name="connsiteX1" fmla="*/ 1957177 w 4117075"/>
              <a:gd name="connsiteY1" fmla="*/ 2157 h 1240766"/>
              <a:gd name="connsiteX2" fmla="*/ 4117075 w 4117075"/>
              <a:gd name="connsiteY2" fmla="*/ 0 h 1240766"/>
              <a:gd name="connsiteX3" fmla="*/ 4106555 w 4117075"/>
              <a:gd name="connsiteY3" fmla="*/ 21837 h 1240766"/>
              <a:gd name="connsiteX4" fmla="*/ 2058537 w 4117075"/>
              <a:gd name="connsiteY4" fmla="*/ 1240766 h 1240766"/>
              <a:gd name="connsiteX5" fmla="*/ 10519 w 4117075"/>
              <a:gd name="connsiteY5" fmla="*/ 21837 h 1240766"/>
              <a:gd name="connsiteX6" fmla="*/ 0 w 4117075"/>
              <a:gd name="connsiteY6" fmla="*/ 0 h 1240766"/>
              <a:gd name="connsiteX0" fmla="*/ 1957177 w 4117075"/>
              <a:gd name="connsiteY0" fmla="*/ 2157 h 1240766"/>
              <a:gd name="connsiteX1" fmla="*/ 4117075 w 4117075"/>
              <a:gd name="connsiteY1" fmla="*/ 0 h 1240766"/>
              <a:gd name="connsiteX2" fmla="*/ 4106555 w 4117075"/>
              <a:gd name="connsiteY2" fmla="*/ 21837 h 1240766"/>
              <a:gd name="connsiteX3" fmla="*/ 2058537 w 4117075"/>
              <a:gd name="connsiteY3" fmla="*/ 1240766 h 1240766"/>
              <a:gd name="connsiteX4" fmla="*/ 10519 w 4117075"/>
              <a:gd name="connsiteY4" fmla="*/ 21837 h 1240766"/>
              <a:gd name="connsiteX5" fmla="*/ 0 w 4117075"/>
              <a:gd name="connsiteY5" fmla="*/ 0 h 1240766"/>
              <a:gd name="connsiteX6" fmla="*/ 2048617 w 4117075"/>
              <a:gd name="connsiteY6" fmla="*/ 93597 h 1240766"/>
              <a:gd name="connsiteX0" fmla="*/ 1957177 w 4117075"/>
              <a:gd name="connsiteY0" fmla="*/ 2157 h 1240766"/>
              <a:gd name="connsiteX1" fmla="*/ 4117075 w 4117075"/>
              <a:gd name="connsiteY1" fmla="*/ 0 h 1240766"/>
              <a:gd name="connsiteX2" fmla="*/ 4106555 w 4117075"/>
              <a:gd name="connsiteY2" fmla="*/ 21837 h 1240766"/>
              <a:gd name="connsiteX3" fmla="*/ 2058537 w 4117075"/>
              <a:gd name="connsiteY3" fmla="*/ 1240766 h 1240766"/>
              <a:gd name="connsiteX4" fmla="*/ 10519 w 4117075"/>
              <a:gd name="connsiteY4" fmla="*/ 21837 h 1240766"/>
              <a:gd name="connsiteX5" fmla="*/ 0 w 4117075"/>
              <a:gd name="connsiteY5" fmla="*/ 0 h 1240766"/>
              <a:gd name="connsiteX6" fmla="*/ 2058142 w 4117075"/>
              <a:gd name="connsiteY6" fmla="*/ 131697 h 1240766"/>
              <a:gd name="connsiteX0" fmla="*/ 1957177 w 4117075"/>
              <a:gd name="connsiteY0" fmla="*/ 2157 h 1240766"/>
              <a:gd name="connsiteX1" fmla="*/ 4117075 w 4117075"/>
              <a:gd name="connsiteY1" fmla="*/ 0 h 1240766"/>
              <a:gd name="connsiteX2" fmla="*/ 4106555 w 4117075"/>
              <a:gd name="connsiteY2" fmla="*/ 21837 h 1240766"/>
              <a:gd name="connsiteX3" fmla="*/ 2058537 w 4117075"/>
              <a:gd name="connsiteY3" fmla="*/ 1240766 h 1240766"/>
              <a:gd name="connsiteX4" fmla="*/ 10519 w 4117075"/>
              <a:gd name="connsiteY4" fmla="*/ 21837 h 1240766"/>
              <a:gd name="connsiteX5" fmla="*/ 0 w 4117075"/>
              <a:gd name="connsiteY5" fmla="*/ 0 h 1240766"/>
              <a:gd name="connsiteX0" fmla="*/ 4117075 w 4117075"/>
              <a:gd name="connsiteY0" fmla="*/ 0 h 1240766"/>
              <a:gd name="connsiteX1" fmla="*/ 4106555 w 4117075"/>
              <a:gd name="connsiteY1" fmla="*/ 21837 h 1240766"/>
              <a:gd name="connsiteX2" fmla="*/ 2058537 w 4117075"/>
              <a:gd name="connsiteY2" fmla="*/ 1240766 h 1240766"/>
              <a:gd name="connsiteX3" fmla="*/ 10519 w 4117075"/>
              <a:gd name="connsiteY3" fmla="*/ 21837 h 1240766"/>
              <a:gd name="connsiteX4" fmla="*/ 0 w 4117075"/>
              <a:gd name="connsiteY4" fmla="*/ 0 h 1240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7075" h="1240766">
                <a:moveTo>
                  <a:pt x="4117075" y="0"/>
                </a:moveTo>
                <a:lnTo>
                  <a:pt x="4106555" y="21837"/>
                </a:lnTo>
                <a:cubicBezTo>
                  <a:pt x="3712142" y="747886"/>
                  <a:pt x="2942899" y="1240766"/>
                  <a:pt x="2058537" y="1240766"/>
                </a:cubicBezTo>
                <a:cubicBezTo>
                  <a:pt x="1174176" y="1240766"/>
                  <a:pt x="404932" y="747886"/>
                  <a:pt x="10519" y="21837"/>
                </a:cubicBez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2809875"/>
            <a:ext cx="695325" cy="98107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600450" y="2733675"/>
            <a:ext cx="885825" cy="98107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429000" y="4000500"/>
            <a:ext cx="0" cy="124777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3133725" y="3476625"/>
            <a:ext cx="285750" cy="5429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438525" y="4019550"/>
            <a:ext cx="523875" cy="102870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2981325" y="4010025"/>
            <a:ext cx="457200" cy="276225"/>
          </a:xfrm>
          <a:prstGeom prst="straightConnector1">
            <a:avLst/>
          </a:prstGeom>
          <a:ln w="28575">
            <a:solidFill>
              <a:srgbClr val="0086E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000375" y="4286250"/>
            <a:ext cx="438150" cy="96202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3390900" y="5038725"/>
            <a:ext cx="581025" cy="2286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925" y="4835525"/>
            <a:ext cx="162878" cy="16630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775" y="4445000"/>
            <a:ext cx="274320" cy="19716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426" y="3949700"/>
            <a:ext cx="229743" cy="1971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095750" y="857250"/>
                <a:ext cx="4714875" cy="5078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Hmotný bod na nehmotnom závese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dĺžky </a:t>
                </a:r>
                <a14:m>
                  <m:oMath xmlns:m="http://schemas.openxmlformats.org/officeDocument/2006/math">
                    <m:r>
                      <a:rPr kumimoji="0" lang="sk-SK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𝑙</m:t>
                    </m:r>
                    <m:r>
                      <a:rPr kumimoji="0" lang="sk-SK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(tyčke alebo lanku)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Trajektóriou je kružnica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 tangenciálnom smere pôsobí len zložka tiaže o veľkosti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𝑚𝑔</m:t>
                    </m:r>
                    <m:r>
                      <m:rPr>
                        <m:sty m:val="p"/>
                      </m:rP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sin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𝜑</m:t>
                        </m:r>
                      </m:e>
                    </m:d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Výchylku hmotného bodu meriame dĺžkou dráhy pozdĺž kružnice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Dráhu od rovnovážneho bodu doľava chápeme ako kladnú, doprava ako zápornú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Tangenciálnme zrýchlenie vyjadruje zmenu rýchlosti v dotyčnicovom smere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pohybová rovnica teda bude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sk-SK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k-SK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dráhja pozdĺž kružnice sa vyjadruje ako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𝑠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𝑙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𝜑</m:t>
                    </m:r>
                  </m:oMath>
                </a14:m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preto nakoniec dostaneme rovnicu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750" y="857250"/>
                <a:ext cx="4714875" cy="5078313"/>
              </a:xfrm>
              <a:prstGeom prst="rect">
                <a:avLst/>
              </a:prstGeom>
              <a:blipFill>
                <a:blip r:embed="rId14"/>
                <a:stretch>
                  <a:fillRect l="-906" t="-720" r="-2329" b="-9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Connector 43"/>
          <p:cNvCxnSpPr>
            <a:stCxn id="7" idx="1"/>
          </p:cNvCxnSpPr>
          <p:nvPr/>
        </p:nvCxnSpPr>
        <p:spPr>
          <a:xfrm>
            <a:off x="2251706" y="1863523"/>
            <a:ext cx="25875" cy="3384752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0" y="2473325"/>
            <a:ext cx="132017" cy="15087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1" y="4511675"/>
            <a:ext cx="1997393" cy="50406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851" y="2720976"/>
            <a:ext cx="51435" cy="16116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976" y="6016625"/>
            <a:ext cx="1786509" cy="504063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5229225" y="5905500"/>
            <a:ext cx="2028825" cy="7810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7297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E0CA2-1A48-4B23-8A77-1A9F640E54E6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k-S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4808" y="209550"/>
            <a:ext cx="5063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Matematické kyvadlo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277374" y="1880558"/>
            <a:ext cx="1147313" cy="213935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3286664" y="3881887"/>
            <a:ext cx="276045" cy="27604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2242863" y="1854680"/>
            <a:ext cx="60385" cy="6038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863306" y="1854679"/>
            <a:ext cx="81088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863306" y="1699403"/>
            <a:ext cx="138022" cy="1466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015706" y="1705161"/>
            <a:ext cx="138022" cy="1466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168106" y="1719545"/>
            <a:ext cx="138022" cy="1466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320506" y="1716677"/>
            <a:ext cx="138022" cy="1466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472906" y="1713809"/>
            <a:ext cx="138022" cy="1466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625306" y="1728193"/>
            <a:ext cx="138022" cy="1466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>
            <a:off x="-14077" y="3236343"/>
            <a:ext cx="4117075" cy="1240766"/>
          </a:xfrm>
          <a:custGeom>
            <a:avLst/>
            <a:gdLst>
              <a:gd name="connsiteX0" fmla="*/ 0 w 4117075"/>
              <a:gd name="connsiteY0" fmla="*/ 0 h 1240766"/>
              <a:gd name="connsiteX1" fmla="*/ 4117075 w 4117075"/>
              <a:gd name="connsiteY1" fmla="*/ 0 h 1240766"/>
              <a:gd name="connsiteX2" fmla="*/ 4106555 w 4117075"/>
              <a:gd name="connsiteY2" fmla="*/ 21837 h 1240766"/>
              <a:gd name="connsiteX3" fmla="*/ 2058537 w 4117075"/>
              <a:gd name="connsiteY3" fmla="*/ 1240766 h 1240766"/>
              <a:gd name="connsiteX4" fmla="*/ 10519 w 4117075"/>
              <a:gd name="connsiteY4" fmla="*/ 21837 h 1240766"/>
              <a:gd name="connsiteX0" fmla="*/ 0 w 4117075"/>
              <a:gd name="connsiteY0" fmla="*/ 0 h 1240766"/>
              <a:gd name="connsiteX1" fmla="*/ 1957177 w 4117075"/>
              <a:gd name="connsiteY1" fmla="*/ 2157 h 1240766"/>
              <a:gd name="connsiteX2" fmla="*/ 4117075 w 4117075"/>
              <a:gd name="connsiteY2" fmla="*/ 0 h 1240766"/>
              <a:gd name="connsiteX3" fmla="*/ 4106555 w 4117075"/>
              <a:gd name="connsiteY3" fmla="*/ 21837 h 1240766"/>
              <a:gd name="connsiteX4" fmla="*/ 2058537 w 4117075"/>
              <a:gd name="connsiteY4" fmla="*/ 1240766 h 1240766"/>
              <a:gd name="connsiteX5" fmla="*/ 10519 w 4117075"/>
              <a:gd name="connsiteY5" fmla="*/ 21837 h 1240766"/>
              <a:gd name="connsiteX6" fmla="*/ 0 w 4117075"/>
              <a:gd name="connsiteY6" fmla="*/ 0 h 1240766"/>
              <a:gd name="connsiteX0" fmla="*/ 1957177 w 4117075"/>
              <a:gd name="connsiteY0" fmla="*/ 2157 h 1240766"/>
              <a:gd name="connsiteX1" fmla="*/ 4117075 w 4117075"/>
              <a:gd name="connsiteY1" fmla="*/ 0 h 1240766"/>
              <a:gd name="connsiteX2" fmla="*/ 4106555 w 4117075"/>
              <a:gd name="connsiteY2" fmla="*/ 21837 h 1240766"/>
              <a:gd name="connsiteX3" fmla="*/ 2058537 w 4117075"/>
              <a:gd name="connsiteY3" fmla="*/ 1240766 h 1240766"/>
              <a:gd name="connsiteX4" fmla="*/ 10519 w 4117075"/>
              <a:gd name="connsiteY4" fmla="*/ 21837 h 1240766"/>
              <a:gd name="connsiteX5" fmla="*/ 0 w 4117075"/>
              <a:gd name="connsiteY5" fmla="*/ 0 h 1240766"/>
              <a:gd name="connsiteX6" fmla="*/ 2048617 w 4117075"/>
              <a:gd name="connsiteY6" fmla="*/ 93597 h 1240766"/>
              <a:gd name="connsiteX0" fmla="*/ 1957177 w 4117075"/>
              <a:gd name="connsiteY0" fmla="*/ 2157 h 1240766"/>
              <a:gd name="connsiteX1" fmla="*/ 4117075 w 4117075"/>
              <a:gd name="connsiteY1" fmla="*/ 0 h 1240766"/>
              <a:gd name="connsiteX2" fmla="*/ 4106555 w 4117075"/>
              <a:gd name="connsiteY2" fmla="*/ 21837 h 1240766"/>
              <a:gd name="connsiteX3" fmla="*/ 2058537 w 4117075"/>
              <a:gd name="connsiteY3" fmla="*/ 1240766 h 1240766"/>
              <a:gd name="connsiteX4" fmla="*/ 10519 w 4117075"/>
              <a:gd name="connsiteY4" fmla="*/ 21837 h 1240766"/>
              <a:gd name="connsiteX5" fmla="*/ 0 w 4117075"/>
              <a:gd name="connsiteY5" fmla="*/ 0 h 1240766"/>
              <a:gd name="connsiteX6" fmla="*/ 2058142 w 4117075"/>
              <a:gd name="connsiteY6" fmla="*/ 131697 h 1240766"/>
              <a:gd name="connsiteX0" fmla="*/ 1957177 w 4117075"/>
              <a:gd name="connsiteY0" fmla="*/ 2157 h 1240766"/>
              <a:gd name="connsiteX1" fmla="*/ 4117075 w 4117075"/>
              <a:gd name="connsiteY1" fmla="*/ 0 h 1240766"/>
              <a:gd name="connsiteX2" fmla="*/ 4106555 w 4117075"/>
              <a:gd name="connsiteY2" fmla="*/ 21837 h 1240766"/>
              <a:gd name="connsiteX3" fmla="*/ 2058537 w 4117075"/>
              <a:gd name="connsiteY3" fmla="*/ 1240766 h 1240766"/>
              <a:gd name="connsiteX4" fmla="*/ 10519 w 4117075"/>
              <a:gd name="connsiteY4" fmla="*/ 21837 h 1240766"/>
              <a:gd name="connsiteX5" fmla="*/ 0 w 4117075"/>
              <a:gd name="connsiteY5" fmla="*/ 0 h 1240766"/>
              <a:gd name="connsiteX0" fmla="*/ 4117075 w 4117075"/>
              <a:gd name="connsiteY0" fmla="*/ 0 h 1240766"/>
              <a:gd name="connsiteX1" fmla="*/ 4106555 w 4117075"/>
              <a:gd name="connsiteY1" fmla="*/ 21837 h 1240766"/>
              <a:gd name="connsiteX2" fmla="*/ 2058537 w 4117075"/>
              <a:gd name="connsiteY2" fmla="*/ 1240766 h 1240766"/>
              <a:gd name="connsiteX3" fmla="*/ 10519 w 4117075"/>
              <a:gd name="connsiteY3" fmla="*/ 21837 h 1240766"/>
              <a:gd name="connsiteX4" fmla="*/ 0 w 4117075"/>
              <a:gd name="connsiteY4" fmla="*/ 0 h 1240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7075" h="1240766">
                <a:moveTo>
                  <a:pt x="4117075" y="0"/>
                </a:moveTo>
                <a:lnTo>
                  <a:pt x="4106555" y="21837"/>
                </a:lnTo>
                <a:cubicBezTo>
                  <a:pt x="3712142" y="747886"/>
                  <a:pt x="2942899" y="1240766"/>
                  <a:pt x="2058537" y="1240766"/>
                </a:cubicBezTo>
                <a:cubicBezTo>
                  <a:pt x="1174176" y="1240766"/>
                  <a:pt x="404932" y="747886"/>
                  <a:pt x="10519" y="21837"/>
                </a:cubicBez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2809875"/>
            <a:ext cx="695325" cy="98107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600450" y="2733675"/>
            <a:ext cx="885825" cy="98107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429000" y="4000500"/>
            <a:ext cx="0" cy="124777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3133725" y="3476625"/>
            <a:ext cx="285750" cy="5429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438525" y="4019550"/>
            <a:ext cx="523875" cy="102870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2981325" y="4010025"/>
            <a:ext cx="457200" cy="276225"/>
          </a:xfrm>
          <a:prstGeom prst="straightConnector1">
            <a:avLst/>
          </a:prstGeom>
          <a:ln w="28575">
            <a:solidFill>
              <a:srgbClr val="0086E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000375" y="4286250"/>
            <a:ext cx="438150" cy="96202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3390900" y="5038725"/>
            <a:ext cx="581025" cy="2286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925" y="4835525"/>
            <a:ext cx="162878" cy="16630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775" y="4445000"/>
            <a:ext cx="274320" cy="19716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426" y="3949700"/>
            <a:ext cx="229743" cy="197168"/>
          </a:xfrm>
          <a:prstGeom prst="rect">
            <a:avLst/>
          </a:prstGeom>
        </p:spPr>
      </p:pic>
      <p:cxnSp>
        <p:nvCxnSpPr>
          <p:cNvPr id="44" name="Straight Connector 43"/>
          <p:cNvCxnSpPr>
            <a:stCxn id="7" idx="1"/>
          </p:cNvCxnSpPr>
          <p:nvPr/>
        </p:nvCxnSpPr>
        <p:spPr>
          <a:xfrm>
            <a:off x="2251706" y="1863523"/>
            <a:ext cx="25875" cy="3384752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0" y="2473325"/>
            <a:ext cx="132017" cy="15087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851" y="2720976"/>
            <a:ext cx="51435" cy="16116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776" y="1063625"/>
            <a:ext cx="1786509" cy="5040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267199" y="1962150"/>
                <a:ext cx="465772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Pre malé uhly platí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1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𝜑</m:t>
                            </m:r>
                          </m:e>
                        </m:d>
                      </m:e>
                    </m:func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≈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𝜑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</a:t>
                </a:r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takže nakoniec máme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199" y="1962150"/>
                <a:ext cx="4657725" cy="923330"/>
              </a:xfrm>
              <a:prstGeom prst="rect">
                <a:avLst/>
              </a:prstGeom>
              <a:blipFill>
                <a:blip r:embed="rId20"/>
                <a:stretch>
                  <a:fillRect l="-1047" t="-3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826" y="2682876"/>
            <a:ext cx="1193292" cy="5040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95775" y="3228975"/>
            <a:ext cx="4686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Porovnaním s rovnicou harmonického oscilátora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878" y="4178302"/>
            <a:ext cx="2107121" cy="50406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301" y="5645150"/>
            <a:ext cx="853821" cy="54864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627" y="5835651"/>
            <a:ext cx="2072831" cy="229743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3838575" y="5524500"/>
            <a:ext cx="4229100" cy="914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7915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E0CA2-1A48-4B23-8A77-1A9F640E54E6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k-S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4808" y="209550"/>
            <a:ext cx="5063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Fyzikálne kyvadlo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6" name="Picture 2" descr="https://upload.wikimedia.org/wikipedia/commons/3/39/Physical-Pendulum-Labeled-Diagram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1395412"/>
            <a:ext cx="20955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276600" y="1419225"/>
                <a:ext cx="5105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Pohybová rovnica tuhého telesa rotujúceho okolo fixnej osi (</a:t>
                </a:r>
                <a14:m>
                  <m:oMath xmlns:m="http://schemas.openxmlformats.org/officeDocument/2006/math">
                    <m:r>
                      <a:rPr kumimoji="0" lang="sk-SK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𝐿</m:t>
                    </m:r>
                  </m:oMath>
                </a14:m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je vzdialenosť ťažiska od osi)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1419225"/>
                <a:ext cx="5105400" cy="646331"/>
              </a:xfrm>
              <a:prstGeom prst="rect">
                <a:avLst/>
              </a:prstGeom>
              <a:blipFill>
                <a:blip r:embed="rId9"/>
                <a:stretch>
                  <a:fillRect l="-1075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725" y="2416175"/>
            <a:ext cx="1021842" cy="4714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377" y="3235325"/>
            <a:ext cx="3199257" cy="5040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1" y="5083175"/>
            <a:ext cx="1207008" cy="5486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28" y="4130675"/>
            <a:ext cx="2402015" cy="50406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619625" y="5000625"/>
            <a:ext cx="1571625" cy="8286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2467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E0CA2-1A48-4B23-8A77-1A9F640E54E6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sk-S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Image result for pendulum cl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025" y="2011362"/>
            <a:ext cx="1676400" cy="27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d29qn7q9z0j1p6.cloudfront.net/content/roypta/364/1846/2539/F1.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775" y="1068387"/>
            <a:ext cx="2647950" cy="422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endulum Granddaughter Clock, Grand Daughter Pendulum Clock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595312"/>
            <a:ext cx="3343275" cy="566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93497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\ddot x +2 b \dot x +\omega_0^2x =f(t) &#10;\end{align*}&#10;\end{document}&#10;"/>
  <p:tag name="IGUANATEXSIZE" val="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m\frac{d^2s}{dt^2}=-mg\sin(\varphi)&#10;\end{align*}&#10;\end{document}&#10;"/>
  <p:tag name="IGUANATEXSIZE" val="1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l&#10;\end{align*}&#10;\end{document}&#10;"/>
  <p:tag name="IGUANATEXSIZE" val="1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\frac{d^2\varphi}{dt^2}=-\frac{1}{l}g\sin(\varphi)&#10;\end{align*}&#10;\end{document}&#10;"/>
  <p:tag name="IGUANATEXSIZE" val="1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G&#10;\end{align*}&#10;\end{document}&#10;"/>
  <p:tag name="IGUANATEXSIZE" val="1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\color{YellowOrange}&#10;G_n&#10;\end{align*}&#10;\end{document}&#10;"/>
  <p:tag name="IGUANATEXSIZE" val="1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\color{Blue3}&#10;G_t&#10;\end{align*}&#10;\end{document}&#10;"/>
  <p:tag name="IGUANATEXSIZE" val="1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\varphi&#10;\end{align*}&#10;\end{document}&#10;"/>
  <p:tag name="IGUANATEXSIZE" val="1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l&#10;\end{align*}&#10;\end{document}&#10;"/>
  <p:tag name="IGUANATEXSIZE" val="1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\frac{d^2\varphi}{dt^2}=-\frac{1}{l}g\sin(\varphi)&#10;\end{align*}&#10;\end{document}&#10;"/>
  <p:tag name="IGUANATEXSIZE" val="1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\frac{d^2\varphi}{dt^2}=-\frac{g}{l}\varphi&#10;\end{align*}&#10;\end{document}&#10;"/>
  <p:tag name="IGUANATEXSIZE" val="1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\ddot x +2 b \dot x +\omega_0^2x =f_0\cos(\omega t)&#10;\end{align*}&#10;\end{document}&#10;"/>
  <p:tag name="IGUANATEXSIZE" val="2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\frac{d^2x}{dt^2}=-\frac{K}{m}x=-\omega^2 x&#10;\end{align*}&#10;\end{document}&#10;"/>
  <p:tag name="IGUANATEXSIZE" val="1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\omega=\sqrt \frac{g}{l}&#10;\end{align*}&#10;\end{document}&#10;"/>
  <p:tag name="IGUANATEXSIZE" val="1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\varphi(t)=\varphi_0\cos(\omega t+\delta)&#10;\end{align*}&#10;\end{document}&#10;"/>
  <p:tag name="IGUANATEXSIZE" val="1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I\frac{d}{dt}\omega = N&#10;\end{align*}&#10;\end{document}&#10;"/>
  <p:tag name="IGUANATEXSIZE" val="1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I\frac{d^2}{dt^2}\theta = -mgL \sin(\theta)\approx -mgL\theta&#10;\end{align*}&#10;\end{document}&#10;"/>
  <p:tag name="IGUANATEXSIZE" val="1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\omega=\sqrt \frac{mgL}{I}&#10;\end{align*}&#10;\end{document}&#10;"/>
  <p:tag name="IGUANATEXSIZE" val="1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\frac{d^2}{dt^2}\theta \approx -\frac{mgL}{I}\theta=-\omega^2\theta&#10;\end{align*}&#10;\end{document}&#10;"/>
  <p:tag name="IGUANATEXSIZE" val="1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m \ddot x_1=-Kx_1-k(x_1-x_2)&#10;\end{align*}&#10;\end{document}&#10;"/>
  <p:tag name="IGUANATEXSIZE" val="2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m \ddot x_2=-Kx_2-k(x_2-x_1)&#10;\end{align*}&#10;\end{document}&#10;"/>
  <p:tag name="IGUANATEXSIZE" val="2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m \ddot x_1=-Kx_1-k(x_1-x_2)&#10;\end{align*}&#10;\end{document}&#10;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White}&#10;U(t)=U_0\cos(\omega t)&#10;\end{align*}&#10;\end{document}&#10;"/>
  <p:tag name="IGUANATEXSIZE" val="2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m \ddot x_2=-Kx_2-k(x_2-x_1)&#10;\end{align*}&#10;\end{document}&#10;"/>
  <p:tag name="IGUANATEXSIZE" val="2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m (\ddot x_1+\ddot x_2)&amp;=-K(x_1+x_2)\\&#10;m (\ddot x_1-\ddot x_2)&amp;=-(K+2k)(x_1-x_2)&#10;\end{align*}&#10;\end{document}&#10;"/>
  <p:tag name="IGUANATEXSIZE" val="2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\xi(t)=x_1(t)+x_2(t)\;\;\;\;\eta(t)=x_1(t)-x_2(t)&#10;\end{align*}&#10;\end{document}&#10;"/>
  <p:tag name="IGUANATEXSIZE" val="2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m\ddot\xi=-K\xi\;\;\;\;m\ddot\eta=-(K+2k)\eta&#10;\end{align*}&#10;\end{document}&#10;"/>
  <p:tag name="IGUANATEXSIZE" val="2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\xi=A\cos\omega_\xi t+B\sin\omega_\xi t\;\;\;\;&#10;\eta=C\cos\omega_\eta t+D\sin\omega_\eta t&#10;\end{align*}&#10;\end{document}&#10;"/>
  <p:tag name="IGUANATEXSIZE" val="2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\omega_\xi = \sqrt{\frac{K}{m}}\;\;\;\;\; &#10;\omega_\eta=\sqrt{\frac{K+2k}{m}}&#10;\end{align*}&#10;\end{document}&#10;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\color{White}&#10;Q&#10;\end{align*}&#10;\end{document}&#10;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White}&#10;\sim&#10;\end{align*}&#10;\end{document}&#10;"/>
  <p:tag name="IGUANATEXSIZE" val="2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G&#10;\end{align*}&#10;\end{document}&#10;"/>
  <p:tag name="IGUANATEXSIZE" val="1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\color{YellowOrange}&#10;G_n&#10;\end{align*}&#10;\end{document}&#10;"/>
  <p:tag name="IGUANATEXSIZE" val="1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\color{Blue3}&#10;G_t&#10;\end{align*}&#10;\end{document}&#10;"/>
  <p:tag name="IGUANATEXSIZE" val="1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\varphi&#10;\end{align*}&#10;\end{document}&#10;"/>
  <p:tag name="IGUANATEXSIZE" val="18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4BFC4D6B-A924-454A-A1BA-1534EA58ACEE}" vid="{79D79B44-7DC3-4FB3-9E3E-A08CB7E84FAC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4BFC4D6B-A924-454A-A1BA-1534EA58ACEE}" vid="{79D79B44-7DC3-4FB3-9E3E-A08CB7E84FAC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yblankCalibri.potx" id="{8A0F0F14-46AE-4D77-ADE7-0F718B9836FD}" vid="{B1D029F5-8F85-4FE6-9F53-704A5FA2D1C4}"/>
    </a:ext>
  </a:extLst>
</a:theme>
</file>

<file path=ppt/theme/theme4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4BFC4D6B-A924-454A-A1BA-1534EA58ACEE}" vid="{79D79B44-7DC3-4FB3-9E3E-A08CB7E84F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MyblankCalibri18</Template>
  <TotalTime>588</TotalTime>
  <Words>758</Words>
  <Application>Microsoft Office PowerPoint</Application>
  <PresentationFormat>On-screen Show (4:3)</PresentationFormat>
  <Paragraphs>47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1_Office Theme</vt:lpstr>
      <vt:lpstr>2_Office Theme</vt:lpstr>
      <vt:lpstr>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Vladimir Cerny</dc:creator>
  <cp:lastModifiedBy>Vladimir Cerny</cp:lastModifiedBy>
  <cp:revision>26</cp:revision>
  <dcterms:created xsi:type="dcterms:W3CDTF">2018-11-16T18:57:42Z</dcterms:created>
  <dcterms:modified xsi:type="dcterms:W3CDTF">2020-02-16T19:28:13Z</dcterms:modified>
</cp:coreProperties>
</file>