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4.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3"/>
  </p:notesMasterIdLst>
  <p:sldIdLst>
    <p:sldId id="290" r:id="rId3"/>
    <p:sldId id="378" r:id="rId4"/>
    <p:sldId id="381" r:id="rId5"/>
    <p:sldId id="382" r:id="rId6"/>
    <p:sldId id="383" r:id="rId7"/>
    <p:sldId id="390" r:id="rId8"/>
    <p:sldId id="391" r:id="rId9"/>
    <p:sldId id="400" r:id="rId10"/>
    <p:sldId id="411" r:id="rId11"/>
    <p:sldId id="415" r:id="rId12"/>
    <p:sldId id="418" r:id="rId13"/>
    <p:sldId id="419" r:id="rId14"/>
    <p:sldId id="420" r:id="rId15"/>
    <p:sldId id="421" r:id="rId16"/>
    <p:sldId id="422" r:id="rId17"/>
    <p:sldId id="423" r:id="rId18"/>
    <p:sldId id="424" r:id="rId19"/>
    <p:sldId id="425" r:id="rId20"/>
    <p:sldId id="426" r:id="rId21"/>
    <p:sldId id="428" r:id="rId22"/>
    <p:sldId id="429" r:id="rId23"/>
    <p:sldId id="475" r:id="rId24"/>
    <p:sldId id="814" r:id="rId25"/>
    <p:sldId id="481" r:id="rId26"/>
    <p:sldId id="482" r:id="rId27"/>
    <p:sldId id="483" r:id="rId28"/>
    <p:sldId id="529" r:id="rId29"/>
    <p:sldId id="554" r:id="rId30"/>
    <p:sldId id="558" r:id="rId31"/>
    <p:sldId id="564" r:id="rId32"/>
    <p:sldId id="568" r:id="rId33"/>
    <p:sldId id="566" r:id="rId34"/>
    <p:sldId id="571" r:id="rId35"/>
    <p:sldId id="605" r:id="rId36"/>
    <p:sldId id="606" r:id="rId37"/>
    <p:sldId id="607" r:id="rId38"/>
    <p:sldId id="611" r:id="rId39"/>
    <p:sldId id="612" r:id="rId40"/>
    <p:sldId id="615" r:id="rId41"/>
    <p:sldId id="617" r:id="rId42"/>
    <p:sldId id="625" r:id="rId43"/>
    <p:sldId id="626" r:id="rId44"/>
    <p:sldId id="627" r:id="rId45"/>
    <p:sldId id="632" r:id="rId46"/>
    <p:sldId id="634" r:id="rId47"/>
    <p:sldId id="635" r:id="rId48"/>
    <p:sldId id="641" r:id="rId49"/>
    <p:sldId id="642" r:id="rId50"/>
    <p:sldId id="643" r:id="rId51"/>
    <p:sldId id="644" r:id="rId52"/>
    <p:sldId id="646" r:id="rId53"/>
    <p:sldId id="647" r:id="rId54"/>
    <p:sldId id="676" r:id="rId55"/>
    <p:sldId id="677" r:id="rId56"/>
    <p:sldId id="678" r:id="rId57"/>
    <p:sldId id="679" r:id="rId58"/>
    <p:sldId id="681" r:id="rId59"/>
    <p:sldId id="682" r:id="rId60"/>
    <p:sldId id="683" r:id="rId61"/>
    <p:sldId id="684" r:id="rId62"/>
    <p:sldId id="685" r:id="rId63"/>
    <p:sldId id="686" r:id="rId64"/>
    <p:sldId id="687" r:id="rId65"/>
    <p:sldId id="688" r:id="rId66"/>
    <p:sldId id="689" r:id="rId67"/>
    <p:sldId id="690" r:id="rId68"/>
    <p:sldId id="691" r:id="rId69"/>
    <p:sldId id="692" r:id="rId70"/>
    <p:sldId id="698" r:id="rId71"/>
    <p:sldId id="700" r:id="rId72"/>
    <p:sldId id="703" r:id="rId73"/>
    <p:sldId id="704" r:id="rId74"/>
    <p:sldId id="705" r:id="rId75"/>
    <p:sldId id="706" r:id="rId76"/>
    <p:sldId id="713" r:id="rId77"/>
    <p:sldId id="723" r:id="rId78"/>
    <p:sldId id="724" r:id="rId79"/>
    <p:sldId id="815" r:id="rId80"/>
    <p:sldId id="727" r:id="rId81"/>
    <p:sldId id="296" r:id="rId82"/>
    <p:sldId id="297" r:id="rId83"/>
    <p:sldId id="298" r:id="rId84"/>
    <p:sldId id="299" r:id="rId85"/>
    <p:sldId id="300" r:id="rId86"/>
    <p:sldId id="301" r:id="rId87"/>
    <p:sldId id="302" r:id="rId88"/>
    <p:sldId id="303" r:id="rId89"/>
    <p:sldId id="304" r:id="rId90"/>
    <p:sldId id="305" r:id="rId91"/>
    <p:sldId id="306" r:id="rId92"/>
    <p:sldId id="307" r:id="rId93"/>
    <p:sldId id="308" r:id="rId94"/>
    <p:sldId id="309" r:id="rId95"/>
    <p:sldId id="310" r:id="rId96"/>
    <p:sldId id="311" r:id="rId97"/>
    <p:sldId id="312" r:id="rId98"/>
    <p:sldId id="313" r:id="rId99"/>
    <p:sldId id="314" r:id="rId100"/>
    <p:sldId id="315" r:id="rId101"/>
    <p:sldId id="259" r:id="rId102"/>
    <p:sldId id="260" r:id="rId103"/>
    <p:sldId id="261" r:id="rId104"/>
    <p:sldId id="262" r:id="rId105"/>
    <p:sldId id="263" r:id="rId106"/>
    <p:sldId id="264" r:id="rId107"/>
    <p:sldId id="265" r:id="rId108"/>
    <p:sldId id="266" r:id="rId109"/>
    <p:sldId id="267" r:id="rId110"/>
    <p:sldId id="268" r:id="rId111"/>
    <p:sldId id="269" r:id="rId112"/>
  </p:sldIdLst>
  <p:sldSz cx="9144000" cy="6858000" type="screen4x3"/>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11" autoAdjust="0"/>
    <p:restoredTop sz="94660"/>
  </p:normalViewPr>
  <p:slideViewPr>
    <p:cSldViewPr snapToGrid="0">
      <p:cViewPr varScale="1">
        <p:scale>
          <a:sx n="65" d="100"/>
          <a:sy n="65" d="100"/>
        </p:scale>
        <p:origin x="1086" y="78"/>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C09E590-0BEA-425F-B3A6-3E0CDCFB4019}" type="datetimeFigureOut">
              <a:rPr lang="sk-SK" smtClean="0"/>
              <a:t>19. 12. 2019</a:t>
            </a:fld>
            <a:endParaRPr lang="sk-SK"/>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audio:1_3</a:t>
            </a:r>
          </a:p>
        </p:txBody>
      </p:sp>
      <p:sp>
        <p:nvSpPr>
          <p:cNvPr id="4" name="Slide Number Placeholder 3"/>
          <p:cNvSpPr>
            <a:spLocks noGrp="1"/>
          </p:cNvSpPr>
          <p:nvPr>
            <p:ph type="sldNum" sz="quarter" idx="10"/>
          </p:nvPr>
        </p:nvSpPr>
        <p:spPr/>
        <p:txBody>
          <a:bodyPr/>
          <a:lstStyle/>
          <a:p>
            <a:fld id="{A0EC6314-A18E-43BF-918F-A892A330C77A}" type="slidenum">
              <a:rPr lang="sk-SK" smtClean="0"/>
              <a:t>1</a:t>
            </a:fld>
            <a:endParaRPr lang="sk-SK"/>
          </a:p>
        </p:txBody>
      </p:sp>
    </p:spTree>
    <p:extLst>
      <p:ext uri="{BB962C8B-B14F-4D97-AF65-F5344CB8AC3E}">
        <p14:creationId xmlns:p14="http://schemas.microsoft.com/office/powerpoint/2010/main" val="12986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E90C718E-3A79-445D-BE29-22AEB4823C1F}" type="slidenum">
              <a:rPr lang="sk-SK" smtClean="0"/>
              <a:t>33</a:t>
            </a:fld>
            <a:endParaRPr lang="sk-SK"/>
          </a:p>
        </p:txBody>
      </p:sp>
    </p:spTree>
    <p:extLst>
      <p:ext uri="{BB962C8B-B14F-4D97-AF65-F5344CB8AC3E}">
        <p14:creationId xmlns:p14="http://schemas.microsoft.com/office/powerpoint/2010/main" val="265201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CBBBE612-7176-44C6-BDFA-CE5AA6B1BF56}" type="slidenum">
              <a:rPr lang="sk-SK" smtClean="0"/>
              <a:t>34</a:t>
            </a:fld>
            <a:endParaRPr lang="sk-SK"/>
          </a:p>
        </p:txBody>
      </p:sp>
    </p:spTree>
    <p:extLst>
      <p:ext uri="{BB962C8B-B14F-4D97-AF65-F5344CB8AC3E}">
        <p14:creationId xmlns:p14="http://schemas.microsoft.com/office/powerpoint/2010/main" val="276342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29E9C5-83FE-417F-8ABD-36107F7E6D21}" type="slidenum">
              <a:rPr lang="en-US" smtClean="0"/>
              <a:t>42</a:t>
            </a:fld>
            <a:endParaRPr lang="en-US"/>
          </a:p>
        </p:txBody>
      </p:sp>
    </p:spTree>
    <p:extLst>
      <p:ext uri="{BB962C8B-B14F-4D97-AF65-F5344CB8AC3E}">
        <p14:creationId xmlns:p14="http://schemas.microsoft.com/office/powerpoint/2010/main" val="119960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912E5B-725A-431B-AE41-5AC360A67A10}" type="datetime1">
              <a:rPr lang="sk-SK" smtClean="0"/>
              <a:t>19. 12. 2019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C8355-652D-45B6-AD12-845FC47DF1A2}" type="datetime1">
              <a:rPr lang="sk-SK" smtClean="0"/>
              <a:t>19. 12. 2019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4A554-1027-4534-A8C1-A9FCB7ABACEC}" type="datetime1">
              <a:rPr lang="sk-SK" smtClean="0"/>
              <a:t>19. 12. 2019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19. 12. 2019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74647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19. 12. 2019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07867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19. 12. 2019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111029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19. 12. 2019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838498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19. 12. 2019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71695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19. 12. 2019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816965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19. 12. 2019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16652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19. 12. 2019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5217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33A9F8-ECD2-4CE0-A6BC-EB00BBD03E7E}" type="datetime1">
              <a:rPr lang="sk-SK" smtClean="0"/>
              <a:t>19. 12. 2019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19. 12. 2019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33132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19. 12. 2019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14954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19. 12. 2019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2742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D2479-EEC6-4327-8134-D19D77CEA1E6}" type="datetime1">
              <a:rPr lang="sk-SK" smtClean="0"/>
              <a:t>19. 12. 2019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BA27D1-D550-4AA9-AA61-96F14B325C11}" type="datetime1">
              <a:rPr lang="sk-SK" smtClean="0"/>
              <a:t>19. 12. 2019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B4EBC3-49A9-45BF-9B7F-2C1BEB3B7F3E}" type="datetime1">
              <a:rPr lang="sk-SK" smtClean="0"/>
              <a:t>19. 12. 2019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53DD07-CB89-4909-9432-B86E84A34DF1}" type="datetime1">
              <a:rPr lang="sk-SK" smtClean="0"/>
              <a:t>19. 12. 2019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B09C5-5006-4FC0-8EBC-1AEBFA209412}" type="datetime1">
              <a:rPr lang="sk-SK" smtClean="0"/>
              <a:t>19. 12. 2019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89E96-2E03-4DF0-8C81-BCA54499EABC}" type="datetime1">
              <a:rPr lang="sk-SK" smtClean="0"/>
              <a:t>19. 12. 2019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4DC1F-55E9-4C5E-8471-4336A515EDF6}" type="datetime1">
              <a:rPr lang="sk-SK" smtClean="0"/>
              <a:t>19. 12. 2019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F7DAD-1A2C-4278-A8D9-95A1D8978BBF}" type="datetime1">
              <a:rPr lang="sk-SK" smtClean="0"/>
              <a:t>19. 12. 2019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19. 12. 2019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2418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tags" Target="../tags/tag444.xml"/><Relationship Id="rId7" Type="http://schemas.openxmlformats.org/officeDocument/2006/relationships/image" Target="../media/image367.png"/><Relationship Id="rId12" Type="http://schemas.openxmlformats.org/officeDocument/2006/relationships/image" Target="../media/image5102.png"/><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image" Target="../media/image366.png"/><Relationship Id="rId5" Type="http://schemas.openxmlformats.org/officeDocument/2006/relationships/slideLayout" Target="../slideLayouts/slideLayout18.xml"/><Relationship Id="rId4" Type="http://schemas.openxmlformats.org/officeDocument/2006/relationships/tags" Target="../tags/tag445.xml"/><Relationship Id="rId9" Type="http://schemas.openxmlformats.org/officeDocument/2006/relationships/image" Target="../media/image368.png"/></Relationships>
</file>

<file path=ppt/slides/_rels/slide101.xml.rels><?xml version="1.0" encoding="UTF-8" standalone="yes"?>
<Relationships xmlns="http://schemas.openxmlformats.org/package/2006/relationships"><Relationship Id="rId13" Type="http://schemas.openxmlformats.org/officeDocument/2006/relationships/image" Target="../media/image372.png"/><Relationship Id="rId3" Type="http://schemas.openxmlformats.org/officeDocument/2006/relationships/tags" Target="../tags/tag448.xml"/><Relationship Id="rId7" Type="http://schemas.openxmlformats.org/officeDocument/2006/relationships/image" Target="../media/image177.png"/><Relationship Id="rId12" Type="http://schemas.openxmlformats.org/officeDocument/2006/relationships/image" Target="../media/image371.png"/><Relationship Id="rId2" Type="http://schemas.openxmlformats.org/officeDocument/2006/relationships/tags" Target="../tags/tag447.xml"/><Relationship Id="rId1" Type="http://schemas.openxmlformats.org/officeDocument/2006/relationships/tags" Target="../tags/tag446.xml"/><Relationship Id="rId6" Type="http://schemas.openxmlformats.org/officeDocument/2006/relationships/image" Target="../media/image370.png"/><Relationship Id="rId11" Type="http://schemas.openxmlformats.org/officeDocument/2006/relationships/image" Target="../media/image8100.png"/><Relationship Id="rId5" Type="http://schemas.openxmlformats.org/officeDocument/2006/relationships/image" Target="../media/image369.png"/><Relationship Id="rId4"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8" Type="http://schemas.openxmlformats.org/officeDocument/2006/relationships/image" Target="../media/image373.png"/><Relationship Id="rId13" Type="http://schemas.openxmlformats.org/officeDocument/2006/relationships/image" Target="../media/image378.png"/><Relationship Id="rId3" Type="http://schemas.openxmlformats.org/officeDocument/2006/relationships/tags" Target="../tags/tag451.xml"/><Relationship Id="rId7" Type="http://schemas.openxmlformats.org/officeDocument/2006/relationships/slideLayout" Target="../slideLayouts/slideLayout18.xml"/><Relationship Id="rId12" Type="http://schemas.openxmlformats.org/officeDocument/2006/relationships/image" Target="../media/image377.png"/><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11" Type="http://schemas.openxmlformats.org/officeDocument/2006/relationships/image" Target="../media/image376.png"/><Relationship Id="rId5" Type="http://schemas.openxmlformats.org/officeDocument/2006/relationships/tags" Target="../tags/tag453.xml"/><Relationship Id="rId10" Type="http://schemas.openxmlformats.org/officeDocument/2006/relationships/image" Target="../media/image375.png"/><Relationship Id="rId4" Type="http://schemas.openxmlformats.org/officeDocument/2006/relationships/tags" Target="../tags/tag452.xml"/><Relationship Id="rId9" Type="http://schemas.openxmlformats.org/officeDocument/2006/relationships/image" Target="../media/image374.png"/></Relationships>
</file>

<file path=ppt/slides/_rels/slide10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83.png"/><Relationship Id="rId3" Type="http://schemas.openxmlformats.org/officeDocument/2006/relationships/tags" Target="../tags/tag457.xml"/><Relationship Id="rId7" Type="http://schemas.openxmlformats.org/officeDocument/2006/relationships/tags" Target="../tags/tag461.xml"/><Relationship Id="rId12" Type="http://schemas.openxmlformats.org/officeDocument/2006/relationships/image" Target="../media/image382.png"/><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image" Target="../media/image374.png"/><Relationship Id="rId5" Type="http://schemas.openxmlformats.org/officeDocument/2006/relationships/tags" Target="../tags/tag459.xml"/><Relationship Id="rId15" Type="http://schemas.openxmlformats.org/officeDocument/2006/relationships/image" Target="../media/image385.png"/><Relationship Id="rId10" Type="http://schemas.openxmlformats.org/officeDocument/2006/relationships/image" Target="../media/image381.png"/><Relationship Id="rId4" Type="http://schemas.openxmlformats.org/officeDocument/2006/relationships/tags" Target="../tags/tag458.xml"/><Relationship Id="rId9" Type="http://schemas.openxmlformats.org/officeDocument/2006/relationships/image" Target="../media/image379.png"/><Relationship Id="rId14" Type="http://schemas.openxmlformats.org/officeDocument/2006/relationships/image" Target="../media/image384.png"/></Relationships>
</file>

<file path=ppt/slides/_rels/slide10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87.png"/><Relationship Id="rId3" Type="http://schemas.openxmlformats.org/officeDocument/2006/relationships/tags" Target="../tags/tag464.xml"/><Relationship Id="rId7" Type="http://schemas.openxmlformats.org/officeDocument/2006/relationships/tags" Target="../tags/tag468.xml"/><Relationship Id="rId12" Type="http://schemas.openxmlformats.org/officeDocument/2006/relationships/image" Target="../media/image386.png"/><Relationship Id="rId17" Type="http://schemas.openxmlformats.org/officeDocument/2006/relationships/image" Target="../media/image390.png"/><Relationship Id="rId2" Type="http://schemas.openxmlformats.org/officeDocument/2006/relationships/tags" Target="../tags/tag463.xml"/><Relationship Id="rId16" Type="http://schemas.openxmlformats.org/officeDocument/2006/relationships/image" Target="../media/image389.png"/><Relationship Id="rId1" Type="http://schemas.openxmlformats.org/officeDocument/2006/relationships/tags" Target="../tags/tag462.xml"/><Relationship Id="rId6" Type="http://schemas.openxmlformats.org/officeDocument/2006/relationships/tags" Target="../tags/tag467.xml"/><Relationship Id="rId11" Type="http://schemas.openxmlformats.org/officeDocument/2006/relationships/image" Target="../media/image2301.png"/><Relationship Id="rId5" Type="http://schemas.openxmlformats.org/officeDocument/2006/relationships/tags" Target="../tags/tag466.xml"/><Relationship Id="rId15" Type="http://schemas.openxmlformats.org/officeDocument/2006/relationships/image" Target="../media/image388.png"/><Relationship Id="rId4" Type="http://schemas.openxmlformats.org/officeDocument/2006/relationships/tags" Target="../tags/tag465.xml"/><Relationship Id="rId14" Type="http://schemas.openxmlformats.org/officeDocument/2006/relationships/image" Target="../media/image382.png"/></Relationships>
</file>

<file path=ppt/slides/_rels/slide10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87.png"/><Relationship Id="rId18" Type="http://schemas.openxmlformats.org/officeDocument/2006/relationships/image" Target="../media/image391.png"/><Relationship Id="rId3" Type="http://schemas.openxmlformats.org/officeDocument/2006/relationships/tags" Target="../tags/tag471.xml"/><Relationship Id="rId7" Type="http://schemas.openxmlformats.org/officeDocument/2006/relationships/tags" Target="../tags/tag475.xml"/><Relationship Id="rId12" Type="http://schemas.openxmlformats.org/officeDocument/2006/relationships/image" Target="../media/image386.png"/><Relationship Id="rId17" Type="http://schemas.openxmlformats.org/officeDocument/2006/relationships/image" Target="../media/image390.png"/><Relationship Id="rId2" Type="http://schemas.openxmlformats.org/officeDocument/2006/relationships/tags" Target="../tags/tag470.xml"/><Relationship Id="rId16" Type="http://schemas.openxmlformats.org/officeDocument/2006/relationships/image" Target="../media/image389.png"/><Relationship Id="rId1" Type="http://schemas.openxmlformats.org/officeDocument/2006/relationships/tags" Target="../tags/tag469.xml"/><Relationship Id="rId6" Type="http://schemas.openxmlformats.org/officeDocument/2006/relationships/tags" Target="../tags/tag474.xml"/><Relationship Id="rId11" Type="http://schemas.openxmlformats.org/officeDocument/2006/relationships/image" Target="../media/image2301.png"/><Relationship Id="rId5" Type="http://schemas.openxmlformats.org/officeDocument/2006/relationships/tags" Target="../tags/tag473.xml"/><Relationship Id="rId15" Type="http://schemas.openxmlformats.org/officeDocument/2006/relationships/image" Target="../media/image388.png"/><Relationship Id="rId4" Type="http://schemas.openxmlformats.org/officeDocument/2006/relationships/tags" Target="../tags/tag472.xml"/><Relationship Id="rId14" Type="http://schemas.openxmlformats.org/officeDocument/2006/relationships/image" Target="../media/image382.png"/></Relationships>
</file>

<file path=ppt/slides/_rels/slide106.xml.rels><?xml version="1.0" encoding="UTF-8" standalone="yes"?>
<Relationships xmlns="http://schemas.openxmlformats.org/package/2006/relationships"><Relationship Id="rId13" Type="http://schemas.openxmlformats.org/officeDocument/2006/relationships/image" Target="../media/image393.png"/><Relationship Id="rId3" Type="http://schemas.openxmlformats.org/officeDocument/2006/relationships/tags" Target="../tags/tag478.xml"/><Relationship Id="rId12" Type="http://schemas.openxmlformats.org/officeDocument/2006/relationships/image" Target="../media/image3200.png"/><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slideLayout" Target="../slideLayouts/slideLayout18.xml"/><Relationship Id="rId11" Type="http://schemas.openxmlformats.org/officeDocument/2006/relationships/image" Target="../media/image392.png"/><Relationship Id="rId5" Type="http://schemas.openxmlformats.org/officeDocument/2006/relationships/tags" Target="../tags/tag480.xml"/><Relationship Id="rId15" Type="http://schemas.openxmlformats.org/officeDocument/2006/relationships/image" Target="../media/image177.png"/><Relationship Id="rId10" Type="http://schemas.openxmlformats.org/officeDocument/2006/relationships/image" Target="../media/image387.png"/><Relationship Id="rId4" Type="http://schemas.openxmlformats.org/officeDocument/2006/relationships/tags" Target="../tags/tag479.xml"/><Relationship Id="rId9" Type="http://schemas.openxmlformats.org/officeDocument/2006/relationships/image" Target="../media/image3000.png"/><Relationship Id="rId14" Type="http://schemas.openxmlformats.org/officeDocument/2006/relationships/image" Target="../media/image394.png"/></Relationships>
</file>

<file path=ppt/slides/_rels/slide107.xml.rels><?xml version="1.0" encoding="UTF-8" standalone="yes"?>
<Relationships xmlns="http://schemas.openxmlformats.org/package/2006/relationships"><Relationship Id="rId3" Type="http://schemas.openxmlformats.org/officeDocument/2006/relationships/tags" Target="../tags/tag483.xml"/><Relationship Id="rId12" Type="http://schemas.openxmlformats.org/officeDocument/2006/relationships/image" Target="../media/image397.png"/><Relationship Id="rId2" Type="http://schemas.openxmlformats.org/officeDocument/2006/relationships/tags" Target="../tags/tag482.xml"/><Relationship Id="rId1" Type="http://schemas.openxmlformats.org/officeDocument/2006/relationships/tags" Target="../tags/tag481.xml"/><Relationship Id="rId6" Type="http://schemas.openxmlformats.org/officeDocument/2006/relationships/image" Target="../media/image177.png"/><Relationship Id="rId11" Type="http://schemas.openxmlformats.org/officeDocument/2006/relationships/image" Target="../media/image396.png"/><Relationship Id="rId5" Type="http://schemas.openxmlformats.org/officeDocument/2006/relationships/slideLayout" Target="../slideLayouts/slideLayout18.xml"/><Relationship Id="rId10" Type="http://schemas.openxmlformats.org/officeDocument/2006/relationships/image" Target="../media/image395.png"/><Relationship Id="rId4" Type="http://schemas.openxmlformats.org/officeDocument/2006/relationships/tags" Target="../tags/tag484.xml"/><Relationship Id="rId9" Type="http://schemas.openxmlformats.org/officeDocument/2006/relationships/image" Target="../media/image3501.png"/></Relationships>
</file>

<file path=ppt/slides/_rels/slide108.xml.rels><?xml version="1.0" encoding="UTF-8" standalone="yes"?>
<Relationships xmlns="http://schemas.openxmlformats.org/package/2006/relationships"><Relationship Id="rId13" Type="http://schemas.openxmlformats.org/officeDocument/2006/relationships/image" Target="../media/image177.png"/><Relationship Id="rId3" Type="http://schemas.openxmlformats.org/officeDocument/2006/relationships/tags" Target="../tags/tag487.xml"/><Relationship Id="rId7" Type="http://schemas.openxmlformats.org/officeDocument/2006/relationships/slideLayout" Target="../slideLayouts/slideLayout18.xml"/><Relationship Id="rId12" Type="http://schemas.openxmlformats.org/officeDocument/2006/relationships/image" Target="../media/image399.png"/><Relationship Id="rId2" Type="http://schemas.openxmlformats.org/officeDocument/2006/relationships/tags" Target="../tags/tag486.xml"/><Relationship Id="rId16" Type="http://schemas.openxmlformats.org/officeDocument/2006/relationships/image" Target="../media/image176.png"/><Relationship Id="rId1" Type="http://schemas.openxmlformats.org/officeDocument/2006/relationships/tags" Target="../tags/tag485.xml"/><Relationship Id="rId6" Type="http://schemas.openxmlformats.org/officeDocument/2006/relationships/tags" Target="../tags/tag490.xml"/><Relationship Id="rId11" Type="http://schemas.openxmlformats.org/officeDocument/2006/relationships/image" Target="../media/image398.png"/><Relationship Id="rId5" Type="http://schemas.openxmlformats.org/officeDocument/2006/relationships/tags" Target="../tags/tag489.xml"/><Relationship Id="rId15" Type="http://schemas.openxmlformats.org/officeDocument/2006/relationships/image" Target="../media/image401.png"/><Relationship Id="rId10" Type="http://schemas.openxmlformats.org/officeDocument/2006/relationships/image" Target="../media/image3910.png"/><Relationship Id="rId4" Type="http://schemas.openxmlformats.org/officeDocument/2006/relationships/tags" Target="../tags/tag488.xml"/><Relationship Id="rId14" Type="http://schemas.openxmlformats.org/officeDocument/2006/relationships/image" Target="../media/image400.png"/></Relationships>
</file>

<file path=ppt/slides/_rels/slide109.xml.rels><?xml version="1.0" encoding="UTF-8" standalone="yes"?>
<Relationships xmlns="http://schemas.openxmlformats.org/package/2006/relationships"><Relationship Id="rId8" Type="http://schemas.openxmlformats.org/officeDocument/2006/relationships/tags" Target="../tags/tag498.xml"/><Relationship Id="rId13" Type="http://schemas.openxmlformats.org/officeDocument/2006/relationships/image" Target="../media/image404.png"/><Relationship Id="rId3" Type="http://schemas.openxmlformats.org/officeDocument/2006/relationships/tags" Target="../tags/tag493.xml"/><Relationship Id="rId7" Type="http://schemas.openxmlformats.org/officeDocument/2006/relationships/tags" Target="../tags/tag497.xml"/><Relationship Id="rId12" Type="http://schemas.openxmlformats.org/officeDocument/2006/relationships/image" Target="../media/image403.png"/><Relationship Id="rId2" Type="http://schemas.openxmlformats.org/officeDocument/2006/relationships/tags" Target="../tags/tag492.xml"/><Relationship Id="rId16" Type="http://schemas.openxmlformats.org/officeDocument/2006/relationships/image" Target="../media/image407.png"/><Relationship Id="rId1" Type="http://schemas.openxmlformats.org/officeDocument/2006/relationships/tags" Target="../tags/tag491.xml"/><Relationship Id="rId6" Type="http://schemas.openxmlformats.org/officeDocument/2006/relationships/tags" Target="../tags/tag496.xml"/><Relationship Id="rId11" Type="http://schemas.openxmlformats.org/officeDocument/2006/relationships/image" Target="../media/image402.png"/><Relationship Id="rId5" Type="http://schemas.openxmlformats.org/officeDocument/2006/relationships/tags" Target="../tags/tag495.xml"/><Relationship Id="rId15" Type="http://schemas.openxmlformats.org/officeDocument/2006/relationships/image" Target="../media/image406.png"/><Relationship Id="rId10" Type="http://schemas.openxmlformats.org/officeDocument/2006/relationships/image" Target="../media/image387.png"/><Relationship Id="rId4" Type="http://schemas.openxmlformats.org/officeDocument/2006/relationships/tags" Target="../tags/tag494.xml"/><Relationship Id="rId9" Type="http://schemas.openxmlformats.org/officeDocument/2006/relationships/slideLayout" Target="../slideLayouts/slideLayout18.xml"/><Relationship Id="rId14" Type="http://schemas.openxmlformats.org/officeDocument/2006/relationships/image" Target="../media/image40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8" Type="http://schemas.openxmlformats.org/officeDocument/2006/relationships/image" Target="../media/image387.png"/><Relationship Id="rId13" Type="http://schemas.openxmlformats.org/officeDocument/2006/relationships/image" Target="../media/image409.png"/><Relationship Id="rId3" Type="http://schemas.openxmlformats.org/officeDocument/2006/relationships/tags" Target="../tags/tag501.xml"/><Relationship Id="rId7" Type="http://schemas.openxmlformats.org/officeDocument/2006/relationships/slideLayout" Target="../slideLayouts/slideLayout18.xml"/><Relationship Id="rId12" Type="http://schemas.openxmlformats.org/officeDocument/2006/relationships/image" Target="../media/image3600.png"/><Relationship Id="rId17" Type="http://schemas.openxmlformats.org/officeDocument/2006/relationships/image" Target="../media/image413.png"/><Relationship Id="rId2" Type="http://schemas.openxmlformats.org/officeDocument/2006/relationships/tags" Target="../tags/tag500.xml"/><Relationship Id="rId16" Type="http://schemas.openxmlformats.org/officeDocument/2006/relationships/image" Target="../media/image412.png"/><Relationship Id="rId1" Type="http://schemas.openxmlformats.org/officeDocument/2006/relationships/tags" Target="../tags/tag499.xml"/><Relationship Id="rId6" Type="http://schemas.openxmlformats.org/officeDocument/2006/relationships/tags" Target="../tags/tag504.xml"/><Relationship Id="rId5" Type="http://schemas.openxmlformats.org/officeDocument/2006/relationships/tags" Target="../tags/tag503.xml"/><Relationship Id="rId15" Type="http://schemas.openxmlformats.org/officeDocument/2006/relationships/image" Target="../media/image3900.png"/><Relationship Id="rId4" Type="http://schemas.openxmlformats.org/officeDocument/2006/relationships/tags" Target="../tags/tag502.xml"/><Relationship Id="rId9" Type="http://schemas.openxmlformats.org/officeDocument/2006/relationships/image" Target="../media/image408.png"/><Relationship Id="rId14" Type="http://schemas.openxmlformats.org/officeDocument/2006/relationships/image" Target="../media/image4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7.xml"/><Relationship Id="rId7" Type="http://schemas.openxmlformats.org/officeDocument/2006/relationships/image" Target="../media/image2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0.png"/><Relationship Id="rId5" Type="http://schemas.openxmlformats.org/officeDocument/2006/relationships/slideLayout" Target="../slideLayouts/slideLayout7.xml"/><Relationship Id="rId4" Type="http://schemas.openxmlformats.org/officeDocument/2006/relationships/tags" Target="../tags/tag18.xml"/><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1.xml"/><Relationship Id="rId7" Type="http://schemas.openxmlformats.org/officeDocument/2006/relationships/image" Target="../media/image21.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0.png"/><Relationship Id="rId5" Type="http://schemas.openxmlformats.org/officeDocument/2006/relationships/slideLayout" Target="../slideLayouts/slideLayout7.xml"/><Relationship Id="rId4" Type="http://schemas.openxmlformats.org/officeDocument/2006/relationships/tags" Target="../tags/tag22.xml"/><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5.xml"/><Relationship Id="rId7" Type="http://schemas.openxmlformats.org/officeDocument/2006/relationships/image" Target="../media/image2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4.png"/><Relationship Id="rId5" Type="http://schemas.openxmlformats.org/officeDocument/2006/relationships/slideLayout" Target="../slideLayouts/slideLayout7.xml"/><Relationship Id="rId4" Type="http://schemas.openxmlformats.org/officeDocument/2006/relationships/tags" Target="../tags/tag26.xml"/><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Layout" Target="../slideLayouts/slideLayout7.xml"/><Relationship Id="rId18" Type="http://schemas.openxmlformats.org/officeDocument/2006/relationships/image" Target="../media/image30.png"/><Relationship Id="rId3" Type="http://schemas.openxmlformats.org/officeDocument/2006/relationships/tags" Target="../tags/tag29.xml"/><Relationship Id="rId21" Type="http://schemas.openxmlformats.org/officeDocument/2006/relationships/image" Target="../media/image35.pn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image" Target="../media/image29.png"/><Relationship Id="rId2" Type="http://schemas.openxmlformats.org/officeDocument/2006/relationships/tags" Target="../tags/tag28.xml"/><Relationship Id="rId16" Type="http://schemas.openxmlformats.org/officeDocument/2006/relationships/image" Target="../media/image28.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image" Target="../media/image25.png"/><Relationship Id="rId23" Type="http://schemas.openxmlformats.org/officeDocument/2006/relationships/image" Target="../media/image27.png"/><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24.png"/><Relationship Id="rId2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25.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slideLayout" Target="../slideLayouts/slideLayout7.xml"/><Relationship Id="rId18" Type="http://schemas.openxmlformats.org/officeDocument/2006/relationships/image" Target="../media/image37.png"/><Relationship Id="rId3" Type="http://schemas.openxmlformats.org/officeDocument/2006/relationships/tags" Target="../tags/tag42.xml"/><Relationship Id="rId21" Type="http://schemas.openxmlformats.org/officeDocument/2006/relationships/image" Target="../media/image40.png"/><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image" Target="../media/image36.png"/><Relationship Id="rId2" Type="http://schemas.openxmlformats.org/officeDocument/2006/relationships/tags" Target="../tags/tag41.xml"/><Relationship Id="rId16" Type="http://schemas.openxmlformats.org/officeDocument/2006/relationships/image" Target="../media/image34.png"/><Relationship Id="rId20" Type="http://schemas.openxmlformats.org/officeDocument/2006/relationships/image" Target="../media/image39.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image" Target="../media/image33.png"/><Relationship Id="rId23" Type="http://schemas.openxmlformats.org/officeDocument/2006/relationships/image" Target="../media/image42.png"/><Relationship Id="rId10" Type="http://schemas.openxmlformats.org/officeDocument/2006/relationships/tags" Target="../tags/tag49.xml"/><Relationship Id="rId19" Type="http://schemas.openxmlformats.org/officeDocument/2006/relationships/image" Target="../media/image38.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32.png"/><Relationship Id="rId22"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38.png"/><Relationship Id="rId18" Type="http://schemas.openxmlformats.org/officeDocument/2006/relationships/image" Target="../media/image44.pn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34.png"/><Relationship Id="rId17" Type="http://schemas.openxmlformats.org/officeDocument/2006/relationships/image" Target="../media/image43.png"/><Relationship Id="rId2" Type="http://schemas.openxmlformats.org/officeDocument/2006/relationships/tags" Target="../tags/tag53.xml"/><Relationship Id="rId16" Type="http://schemas.openxmlformats.org/officeDocument/2006/relationships/image" Target="../media/image42.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37.png"/><Relationship Id="rId5" Type="http://schemas.openxmlformats.org/officeDocument/2006/relationships/tags" Target="../tags/tag56.xml"/><Relationship Id="rId15" Type="http://schemas.openxmlformats.org/officeDocument/2006/relationships/image" Target="../media/image40.png"/><Relationship Id="rId10" Type="http://schemas.openxmlformats.org/officeDocument/2006/relationships/slideLayout" Target="../slideLayouts/slideLayout7.xml"/><Relationship Id="rId19" Type="http://schemas.openxmlformats.org/officeDocument/2006/relationships/image" Target="../media/image45.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63.xml"/><Relationship Id="rId7" Type="http://schemas.openxmlformats.org/officeDocument/2006/relationships/image" Target="../media/image710.png"/><Relationship Id="rId2" Type="http://schemas.openxmlformats.org/officeDocument/2006/relationships/tags" Target="../tags/tag62.xml"/><Relationship Id="rId1" Type="http://schemas.openxmlformats.org/officeDocument/2006/relationships/tags" Target="../tags/tag61.xml"/><Relationship Id="rId11" Type="http://schemas.openxmlformats.org/officeDocument/2006/relationships/image" Target="../media/image49.png"/><Relationship Id="rId10" Type="http://schemas.openxmlformats.org/officeDocument/2006/relationships/image" Target="../media/image48.png"/><Relationship Id="rId4" Type="http://schemas.openxmlformats.org/officeDocument/2006/relationships/slideLayout" Target="../slideLayouts/slideLayout7.xml"/><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tags" Target="../tags/tag66.xml"/><Relationship Id="rId21" Type="http://schemas.openxmlformats.org/officeDocument/2006/relationships/image" Target="../media/image58.png"/><Relationship Id="rId7" Type="http://schemas.openxmlformats.org/officeDocument/2006/relationships/tags" Target="../tags/tag70.xml"/><Relationship Id="rId12" Type="http://schemas.openxmlformats.org/officeDocument/2006/relationships/slideLayout" Target="../slideLayouts/slideLayout7.xml"/><Relationship Id="rId17" Type="http://schemas.openxmlformats.org/officeDocument/2006/relationships/image" Target="../media/image54.png"/><Relationship Id="rId2" Type="http://schemas.openxmlformats.org/officeDocument/2006/relationships/tags" Target="../tags/tag65.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image" Target="../media/image61.png"/><Relationship Id="rId5" Type="http://schemas.openxmlformats.org/officeDocument/2006/relationships/tags" Target="../tags/tag68.xml"/><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tags" Target="../tags/tag73.xml"/><Relationship Id="rId19" Type="http://schemas.openxmlformats.org/officeDocument/2006/relationships/image" Target="../media/image56.pn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51.png"/><Relationship Id="rId22"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tags" Target="../tags/tag77.xml"/><Relationship Id="rId7" Type="http://schemas.openxmlformats.org/officeDocument/2006/relationships/image" Target="../media/image63.png"/><Relationship Id="rId12" Type="http://schemas.openxmlformats.org/officeDocument/2006/relationships/image" Target="../media/image1470.png"/><Relationship Id="rId2" Type="http://schemas.openxmlformats.org/officeDocument/2006/relationships/tags" Target="../tags/tag76.xml"/><Relationship Id="rId16" Type="http://schemas.openxmlformats.org/officeDocument/2006/relationships/image" Target="../media/image69.png"/><Relationship Id="rId1" Type="http://schemas.openxmlformats.org/officeDocument/2006/relationships/tags" Target="../tags/tag75.xml"/><Relationship Id="rId6" Type="http://schemas.openxmlformats.org/officeDocument/2006/relationships/image" Target="../media/image62.png"/><Relationship Id="rId5" Type="http://schemas.openxmlformats.org/officeDocument/2006/relationships/slideLayout" Target="../slideLayouts/slideLayout7.xml"/><Relationship Id="rId15" Type="http://schemas.openxmlformats.org/officeDocument/2006/relationships/image" Target="../media/image68.png"/><Relationship Id="rId4" Type="http://schemas.openxmlformats.org/officeDocument/2006/relationships/tags" Target="../tags/tag78.xml"/><Relationship Id="rId9" Type="http://schemas.openxmlformats.org/officeDocument/2006/relationships/image" Target="../media/image65.png"/><Relationship Id="rId1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image" Target="../media/image53.png"/><Relationship Id="rId26" Type="http://schemas.openxmlformats.org/officeDocument/2006/relationships/image" Target="../media/image77.png"/><Relationship Id="rId3" Type="http://schemas.openxmlformats.org/officeDocument/2006/relationships/tags" Target="../tags/tag81.xml"/><Relationship Id="rId21" Type="http://schemas.openxmlformats.org/officeDocument/2006/relationships/image" Target="../media/image72.png"/><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image" Target="../media/image52.png"/><Relationship Id="rId25" Type="http://schemas.openxmlformats.org/officeDocument/2006/relationships/image" Target="../media/image76.png"/><Relationship Id="rId2" Type="http://schemas.openxmlformats.org/officeDocument/2006/relationships/tags" Target="../tags/tag80.xml"/><Relationship Id="rId16" Type="http://schemas.openxmlformats.org/officeDocument/2006/relationships/image" Target="../media/image51.png"/><Relationship Id="rId20" Type="http://schemas.openxmlformats.org/officeDocument/2006/relationships/image" Target="../media/image71.png"/><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image" Target="../media/image75.png"/><Relationship Id="rId5" Type="http://schemas.openxmlformats.org/officeDocument/2006/relationships/tags" Target="../tags/tag83.xml"/><Relationship Id="rId15" Type="http://schemas.openxmlformats.org/officeDocument/2006/relationships/slideLayout" Target="../slideLayouts/slideLayout7.xml"/><Relationship Id="rId23" Type="http://schemas.openxmlformats.org/officeDocument/2006/relationships/image" Target="../media/image74.png"/><Relationship Id="rId28" Type="http://schemas.openxmlformats.org/officeDocument/2006/relationships/image" Target="../media/image79.png"/><Relationship Id="rId10" Type="http://schemas.openxmlformats.org/officeDocument/2006/relationships/tags" Target="../tags/tag88.xml"/><Relationship Id="rId19" Type="http://schemas.openxmlformats.org/officeDocument/2006/relationships/image" Target="../media/image70.png"/><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image" Target="../media/image73.png"/><Relationship Id="rId27" Type="http://schemas.openxmlformats.org/officeDocument/2006/relationships/image" Target="../media/image78.png"/></Relationships>
</file>

<file path=ppt/slides/_rels/slide3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image" Target="../media/image51.png"/><Relationship Id="rId26" Type="http://schemas.openxmlformats.org/officeDocument/2006/relationships/image" Target="../media/image74.png"/><Relationship Id="rId3" Type="http://schemas.openxmlformats.org/officeDocument/2006/relationships/tags" Target="../tags/tag95.xml"/><Relationship Id="rId21" Type="http://schemas.openxmlformats.org/officeDocument/2006/relationships/image" Target="../media/image70.png"/><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slideLayout" Target="../slideLayouts/slideLayout7.xml"/><Relationship Id="rId25" Type="http://schemas.openxmlformats.org/officeDocument/2006/relationships/image" Target="../media/image81.png"/><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image" Target="../media/image53.png"/><Relationship Id="rId29" Type="http://schemas.openxmlformats.org/officeDocument/2006/relationships/image" Target="../media/image84.png"/><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image" Target="../media/image73.png"/><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image" Target="../media/image72.png"/><Relationship Id="rId28" Type="http://schemas.openxmlformats.org/officeDocument/2006/relationships/image" Target="../media/image83.png"/><Relationship Id="rId10" Type="http://schemas.openxmlformats.org/officeDocument/2006/relationships/tags" Target="../tags/tag102.xml"/><Relationship Id="rId19" Type="http://schemas.openxmlformats.org/officeDocument/2006/relationships/image" Target="../media/image52.png"/><Relationship Id="rId31" Type="http://schemas.openxmlformats.org/officeDocument/2006/relationships/image" Target="../media/image85.png"/><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image" Target="../media/image71.png"/><Relationship Id="rId27" Type="http://schemas.openxmlformats.org/officeDocument/2006/relationships/image" Target="../media/image82.png"/><Relationship Id="rId30" Type="http://schemas.openxmlformats.org/officeDocument/2006/relationships/image" Target="../media/image7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87.png"/><Relationship Id="rId3" Type="http://schemas.openxmlformats.org/officeDocument/2006/relationships/tags" Target="../tags/tag111.xml"/><Relationship Id="rId21" Type="http://schemas.openxmlformats.org/officeDocument/2006/relationships/image" Target="../media/image92.png"/><Relationship Id="rId7" Type="http://schemas.openxmlformats.org/officeDocument/2006/relationships/tags" Target="../tags/tag115.xml"/><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tags" Target="../tags/tag110.xml"/><Relationship Id="rId16" Type="http://schemas.openxmlformats.org/officeDocument/2006/relationships/image" Target="../media/image90.png"/><Relationship Id="rId20" Type="http://schemas.openxmlformats.org/officeDocument/2006/relationships/image" Target="../media/image711.pn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notesSlide" Target="../notesSlides/notesSlide3.xml"/><Relationship Id="rId24" Type="http://schemas.openxmlformats.org/officeDocument/2006/relationships/image" Target="../media/image94.png"/><Relationship Id="rId5" Type="http://schemas.openxmlformats.org/officeDocument/2006/relationships/tags" Target="../tags/tag113.xml"/><Relationship Id="rId15" Type="http://schemas.openxmlformats.org/officeDocument/2006/relationships/image" Target="../media/image89.png"/><Relationship Id="rId23" Type="http://schemas.openxmlformats.org/officeDocument/2006/relationships/image" Target="../media/image1010.png"/><Relationship Id="rId10" Type="http://schemas.openxmlformats.org/officeDocument/2006/relationships/slideLayout" Target="../slideLayouts/slideLayout7.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image" Target="../media/image88.png"/><Relationship Id="rId22" Type="http://schemas.openxmlformats.org/officeDocument/2006/relationships/image" Target="../media/image93.png"/></Relationships>
</file>

<file path=ppt/slides/_rels/slide35.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image" Target="../media/image88.png"/><Relationship Id="rId3" Type="http://schemas.openxmlformats.org/officeDocument/2006/relationships/tags" Target="../tags/tag120.xml"/><Relationship Id="rId21" Type="http://schemas.openxmlformats.org/officeDocument/2006/relationships/image" Target="../media/image93.png"/><Relationship Id="rId7" Type="http://schemas.openxmlformats.org/officeDocument/2006/relationships/tags" Target="../tags/tag124.xml"/><Relationship Id="rId12" Type="http://schemas.openxmlformats.org/officeDocument/2006/relationships/image" Target="../media/image87.png"/><Relationship Id="rId2" Type="http://schemas.openxmlformats.org/officeDocument/2006/relationships/tags" Target="../tags/tag119.xml"/><Relationship Id="rId16" Type="http://schemas.openxmlformats.org/officeDocument/2006/relationships/image" Target="../media/image91.png"/><Relationship Id="rId20" Type="http://schemas.openxmlformats.org/officeDocument/2006/relationships/image" Target="../media/image92.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86.png"/><Relationship Id="rId5" Type="http://schemas.openxmlformats.org/officeDocument/2006/relationships/tags" Target="../tags/tag122.xml"/><Relationship Id="rId15" Type="http://schemas.openxmlformats.org/officeDocument/2006/relationships/image" Target="../media/image90.png"/><Relationship Id="rId23" Type="http://schemas.openxmlformats.org/officeDocument/2006/relationships/image" Target="../media/image96.png"/><Relationship Id="rId10" Type="http://schemas.openxmlformats.org/officeDocument/2006/relationships/slideLayout" Target="../slideLayouts/slideLayout7.xml"/><Relationship Id="rId19" Type="http://schemas.openxmlformats.org/officeDocument/2006/relationships/image" Target="../media/image711.png"/><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image" Target="../media/image95.png"/><Relationship Id="rId22" Type="http://schemas.openxmlformats.org/officeDocument/2006/relationships/image" Target="../media/image1010.png"/></Relationships>
</file>

<file path=ppt/slides/_rels/slide36.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image" Target="../media/image99.png"/><Relationship Id="rId26" Type="http://schemas.openxmlformats.org/officeDocument/2006/relationships/image" Target="../media/image104.png"/><Relationship Id="rId3" Type="http://schemas.openxmlformats.org/officeDocument/2006/relationships/tags" Target="../tags/tag129.xml"/><Relationship Id="rId21" Type="http://schemas.openxmlformats.org/officeDocument/2006/relationships/image" Target="../media/image102.png"/><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image" Target="../media/image90.png"/><Relationship Id="rId25" Type="http://schemas.openxmlformats.org/officeDocument/2006/relationships/image" Target="../media/image103.png"/><Relationship Id="rId2" Type="http://schemas.openxmlformats.org/officeDocument/2006/relationships/tags" Target="../tags/tag128.xml"/><Relationship Id="rId16" Type="http://schemas.openxmlformats.org/officeDocument/2006/relationships/image" Target="../media/image98.png"/><Relationship Id="rId20" Type="http://schemas.openxmlformats.org/officeDocument/2006/relationships/image" Target="../media/image101.png"/><Relationship Id="rId29" Type="http://schemas.openxmlformats.org/officeDocument/2006/relationships/image" Target="../media/image107.png"/><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24" Type="http://schemas.openxmlformats.org/officeDocument/2006/relationships/image" Target="../media/image1910.png"/><Relationship Id="rId5" Type="http://schemas.openxmlformats.org/officeDocument/2006/relationships/tags" Target="../tags/tag131.xml"/><Relationship Id="rId15" Type="http://schemas.openxmlformats.org/officeDocument/2006/relationships/image" Target="../media/image97.png"/><Relationship Id="rId28" Type="http://schemas.openxmlformats.org/officeDocument/2006/relationships/image" Target="../media/image106.png"/><Relationship Id="rId10" Type="http://schemas.openxmlformats.org/officeDocument/2006/relationships/tags" Target="../tags/tag136.xml"/><Relationship Id="rId19" Type="http://schemas.openxmlformats.org/officeDocument/2006/relationships/image" Target="../media/image100.png"/><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slideLayout" Target="../slideLayouts/slideLayout7.xml"/><Relationship Id="rId27" Type="http://schemas.openxmlformats.org/officeDocument/2006/relationships/image" Target="../media/image105.png"/></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7.xml"/><Relationship Id="rId18" Type="http://schemas.openxmlformats.org/officeDocument/2006/relationships/image" Target="../media/image111.png"/><Relationship Id="rId3" Type="http://schemas.openxmlformats.org/officeDocument/2006/relationships/tags" Target="../tags/tag142.xml"/><Relationship Id="rId7" Type="http://schemas.openxmlformats.org/officeDocument/2006/relationships/tags" Target="../tags/tag146.xml"/><Relationship Id="rId17" Type="http://schemas.openxmlformats.org/officeDocument/2006/relationships/image" Target="../media/image440.png"/><Relationship Id="rId2" Type="http://schemas.openxmlformats.org/officeDocument/2006/relationships/tags" Target="../tags/tag141.xml"/><Relationship Id="rId16" Type="http://schemas.openxmlformats.org/officeDocument/2006/relationships/image" Target="../media/image110.pn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108.png"/><Relationship Id="rId5" Type="http://schemas.openxmlformats.org/officeDocument/2006/relationships/tags" Target="../tags/tag144.xml"/><Relationship Id="rId15" Type="http://schemas.openxmlformats.org/officeDocument/2006/relationships/image" Target="../media/image109.png"/><Relationship Id="rId10" Type="http://schemas.microsoft.com/office/2007/relationships/hdphoto" Target="../media/hdphoto1.wdp"/><Relationship Id="rId19" Type="http://schemas.openxmlformats.org/officeDocument/2006/relationships/image" Target="../media/image112.png"/><Relationship Id="rId4" Type="http://schemas.openxmlformats.org/officeDocument/2006/relationships/tags" Target="../tags/tag143.xml"/><Relationship Id="rId9" Type="http://schemas.openxmlformats.org/officeDocument/2006/relationships/image" Target="../media/image9.png"/><Relationship Id="rId14" Type="http://schemas.openxmlformats.org/officeDocument/2006/relationships/image" Target="../media/image4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39.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slideLayout" Target="../slideLayouts/slideLayout7.xml"/><Relationship Id="rId7" Type="http://schemas.openxmlformats.org/officeDocument/2006/relationships/image" Target="../media/image551.png"/><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image" Target="../media/image11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3" Type="http://schemas.openxmlformats.org/officeDocument/2006/relationships/image" Target="../media/image120.jpeg"/><Relationship Id="rId3" Type="http://schemas.openxmlformats.org/officeDocument/2006/relationships/tags" Target="../tags/tag152.xml"/><Relationship Id="rId7" Type="http://schemas.openxmlformats.org/officeDocument/2006/relationships/image" Target="../media/image117.png"/><Relationship Id="rId12" Type="http://schemas.openxmlformats.org/officeDocument/2006/relationships/image" Target="../media/image119.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16.png"/><Relationship Id="rId11" Type="http://schemas.openxmlformats.org/officeDocument/2006/relationships/image" Target="../media/image118.png"/><Relationship Id="rId5" Type="http://schemas.openxmlformats.org/officeDocument/2006/relationships/slideLayout" Target="../slideLayouts/slideLayout7.xml"/><Relationship Id="rId10" Type="http://schemas.openxmlformats.org/officeDocument/2006/relationships/image" Target="../media/image600.png"/><Relationship Id="rId4" Type="http://schemas.openxmlformats.org/officeDocument/2006/relationships/tags" Target="../tags/tag153.xml"/></Relationships>
</file>

<file path=ppt/slides/_rels/slide4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tags" Target="../tags/tag156.xml"/><Relationship Id="rId7" Type="http://schemas.openxmlformats.org/officeDocument/2006/relationships/image" Target="../media/image1310.png"/><Relationship Id="rId2" Type="http://schemas.openxmlformats.org/officeDocument/2006/relationships/tags" Target="../tags/tag155.xml"/><Relationship Id="rId1" Type="http://schemas.openxmlformats.org/officeDocument/2006/relationships/tags" Target="../tags/tag154.xml"/><Relationship Id="rId10" Type="http://schemas.openxmlformats.org/officeDocument/2006/relationships/image" Target="../media/image123.png"/><Relationship Id="rId4" Type="http://schemas.openxmlformats.org/officeDocument/2006/relationships/slideLayout" Target="../slideLayouts/slideLayout7.xml"/><Relationship Id="rId9" Type="http://schemas.openxmlformats.org/officeDocument/2006/relationships/image" Target="../media/image122.png"/></Relationships>
</file>

<file path=ppt/slides/_rels/slide42.xml.rels><?xml version="1.0" encoding="UTF-8" standalone="yes"?>
<Relationships xmlns="http://schemas.openxmlformats.org/package/2006/relationships"><Relationship Id="rId13" Type="http://schemas.openxmlformats.org/officeDocument/2006/relationships/tags" Target="../tags/tag169.xml"/><Relationship Id="rId18" Type="http://schemas.openxmlformats.org/officeDocument/2006/relationships/slideLayout" Target="../slideLayouts/slideLayout7.xml"/><Relationship Id="rId26" Type="http://schemas.openxmlformats.org/officeDocument/2006/relationships/image" Target="../media/image130.png"/><Relationship Id="rId3" Type="http://schemas.openxmlformats.org/officeDocument/2006/relationships/tags" Target="../tags/tag159.xml"/><Relationship Id="rId21" Type="http://schemas.openxmlformats.org/officeDocument/2006/relationships/image" Target="../media/image125.png"/><Relationship Id="rId34" Type="http://schemas.openxmlformats.org/officeDocument/2006/relationships/image" Target="../media/image135.png"/><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image" Target="../media/image129.png"/><Relationship Id="rId33" Type="http://schemas.openxmlformats.org/officeDocument/2006/relationships/image" Target="../media/image134.png"/><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image" Target="../media/image124.png"/><Relationship Id="rId29" Type="http://schemas.openxmlformats.org/officeDocument/2006/relationships/image" Target="../media/image240.png"/><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image" Target="../media/image128.png"/><Relationship Id="rId32" Type="http://schemas.openxmlformats.org/officeDocument/2006/relationships/image" Target="../media/image133.png"/><Relationship Id="rId37" Type="http://schemas.openxmlformats.org/officeDocument/2006/relationships/image" Target="../media/image138.png"/><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image" Target="../media/image127.png"/><Relationship Id="rId36" Type="http://schemas.openxmlformats.org/officeDocument/2006/relationships/image" Target="../media/image137.png"/><Relationship Id="rId10" Type="http://schemas.openxmlformats.org/officeDocument/2006/relationships/tags" Target="../tags/tag166.xml"/><Relationship Id="rId19" Type="http://schemas.openxmlformats.org/officeDocument/2006/relationships/notesSlide" Target="../notesSlides/notesSlide4.xml"/><Relationship Id="rId31" Type="http://schemas.openxmlformats.org/officeDocument/2006/relationships/image" Target="../media/image132.png"/><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image" Target="../media/image126.png"/><Relationship Id="rId30" Type="http://schemas.openxmlformats.org/officeDocument/2006/relationships/image" Target="../media/image131.png"/><Relationship Id="rId35" Type="http://schemas.openxmlformats.org/officeDocument/2006/relationships/image" Target="../media/image136.png"/><Relationship Id="rId8" Type="http://schemas.openxmlformats.org/officeDocument/2006/relationships/tags" Target="../tags/tag16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 Id="rId9" Type="http://schemas.openxmlformats.org/officeDocument/2006/relationships/image" Target="../media/image340.png"/></Relationships>
</file>

<file path=ppt/slides/_rels/slide44.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tags" Target="../tags/tag178.xml"/><Relationship Id="rId7" Type="http://schemas.openxmlformats.org/officeDocument/2006/relationships/image" Target="../media/image138.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37.png"/><Relationship Id="rId5" Type="http://schemas.openxmlformats.org/officeDocument/2006/relationships/slideLayout" Target="../slideLayouts/slideLayout7.xml"/><Relationship Id="rId10" Type="http://schemas.openxmlformats.org/officeDocument/2006/relationships/image" Target="../media/image142.png"/><Relationship Id="rId4" Type="http://schemas.openxmlformats.org/officeDocument/2006/relationships/tags" Target="../tags/tag179.xml"/><Relationship Id="rId9" Type="http://schemas.openxmlformats.org/officeDocument/2006/relationships/image" Target="../media/image141.png"/></Relationships>
</file>

<file path=ppt/slides/_rels/slide45.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slideLayout" Target="../slideLayouts/slideLayout7.xml"/><Relationship Id="rId18" Type="http://schemas.openxmlformats.org/officeDocument/2006/relationships/image" Target="../media/image138.png"/><Relationship Id="rId26" Type="http://schemas.openxmlformats.org/officeDocument/2006/relationships/image" Target="../media/image148.png"/><Relationship Id="rId3" Type="http://schemas.openxmlformats.org/officeDocument/2006/relationships/tags" Target="../tags/tag182.xml"/><Relationship Id="rId21" Type="http://schemas.openxmlformats.org/officeDocument/2006/relationships/image" Target="../media/image144.png"/><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image" Target="../media/image137.png"/><Relationship Id="rId25" Type="http://schemas.openxmlformats.org/officeDocument/2006/relationships/image" Target="../media/image147.png"/><Relationship Id="rId2" Type="http://schemas.openxmlformats.org/officeDocument/2006/relationships/tags" Target="../tags/tag181.xml"/><Relationship Id="rId16" Type="http://schemas.openxmlformats.org/officeDocument/2006/relationships/image" Target="../media/image470.png"/><Relationship Id="rId20" Type="http://schemas.openxmlformats.org/officeDocument/2006/relationships/image" Target="../media/image143.png"/><Relationship Id="rId29" Type="http://schemas.openxmlformats.org/officeDocument/2006/relationships/image" Target="../media/image150.png"/><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24" Type="http://schemas.openxmlformats.org/officeDocument/2006/relationships/image" Target="../media/image146.png"/><Relationship Id="rId5" Type="http://schemas.openxmlformats.org/officeDocument/2006/relationships/tags" Target="../tags/tag184.xml"/><Relationship Id="rId23" Type="http://schemas.openxmlformats.org/officeDocument/2006/relationships/image" Target="../media/image141.png"/><Relationship Id="rId28" Type="http://schemas.openxmlformats.org/officeDocument/2006/relationships/image" Target="../media/image550.png"/><Relationship Id="rId10" Type="http://schemas.openxmlformats.org/officeDocument/2006/relationships/tags" Target="../tags/tag189.xml"/><Relationship Id="rId19" Type="http://schemas.openxmlformats.org/officeDocument/2006/relationships/image" Target="../media/image140.png"/><Relationship Id="rId4" Type="http://schemas.openxmlformats.org/officeDocument/2006/relationships/tags" Target="../tags/tag183.xml"/><Relationship Id="rId9" Type="http://schemas.openxmlformats.org/officeDocument/2006/relationships/tags" Target="../tags/tag188.xml"/><Relationship Id="rId22" Type="http://schemas.openxmlformats.org/officeDocument/2006/relationships/image" Target="../media/image145.png"/><Relationship Id="rId27" Type="http://schemas.openxmlformats.org/officeDocument/2006/relationships/image" Target="../media/image149.png"/></Relationships>
</file>

<file path=ppt/slides/_rels/slide4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152.png"/><Relationship Id="rId3" Type="http://schemas.openxmlformats.org/officeDocument/2006/relationships/tags" Target="../tags/tag194.xml"/><Relationship Id="rId7" Type="http://schemas.openxmlformats.org/officeDocument/2006/relationships/image" Target="../media/image64.png"/><Relationship Id="rId12" Type="http://schemas.openxmlformats.org/officeDocument/2006/relationships/image" Target="../media/image620.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slideLayout" Target="../slideLayouts/slideLayout7.xml"/><Relationship Id="rId9" Type="http://schemas.openxmlformats.org/officeDocument/2006/relationships/image" Target="../media/image151.png"/><Relationship Id="rId14" Type="http://schemas.openxmlformats.org/officeDocument/2006/relationships/image" Target="../media/image150.png"/></Relationships>
</file>

<file path=ppt/slides/_rels/slide47.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image" Target="../media/image153.png"/><Relationship Id="rId2" Type="http://schemas.openxmlformats.org/officeDocument/2006/relationships/slideLayout" Target="../slideLayouts/slideLayout7.xml"/><Relationship Id="rId1" Type="http://schemas.openxmlformats.org/officeDocument/2006/relationships/tags" Target="../tags/tag195.xml"/><Relationship Id="rId5" Type="http://schemas.openxmlformats.org/officeDocument/2006/relationships/image" Target="../media/image155.gif"/><Relationship Id="rId4" Type="http://schemas.openxmlformats.org/officeDocument/2006/relationships/image" Target="../media/image154.png"/></Relationships>
</file>

<file path=ppt/slides/_rels/slide48.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1.png"/><Relationship Id="rId3" Type="http://schemas.openxmlformats.org/officeDocument/2006/relationships/tags" Target="../tags/tag198.xml"/><Relationship Id="rId7" Type="http://schemas.openxmlformats.org/officeDocument/2006/relationships/slideLayout" Target="../slideLayouts/slideLayout7.xml"/><Relationship Id="rId12" Type="http://schemas.openxmlformats.org/officeDocument/2006/relationships/image" Target="../media/image160.png"/><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image" Target="../media/image159.png"/><Relationship Id="rId5" Type="http://schemas.openxmlformats.org/officeDocument/2006/relationships/tags" Target="../tags/tag200.xml"/><Relationship Id="rId15" Type="http://schemas.openxmlformats.org/officeDocument/2006/relationships/image" Target="../media/image163.jpeg"/><Relationship Id="rId10" Type="http://schemas.openxmlformats.org/officeDocument/2006/relationships/image" Target="../media/image158.png"/><Relationship Id="rId4" Type="http://schemas.openxmlformats.org/officeDocument/2006/relationships/tags" Target="../tags/tag199.xml"/><Relationship Id="rId9" Type="http://schemas.openxmlformats.org/officeDocument/2006/relationships/image" Target="../media/image157.png"/><Relationship Id="rId14" Type="http://schemas.openxmlformats.org/officeDocument/2006/relationships/image" Target="../media/image162.png"/></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68.png"/><Relationship Id="rId18" Type="http://schemas.openxmlformats.org/officeDocument/2006/relationships/image" Target="../media/image980.png"/><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167.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166.png"/><Relationship Id="rId5" Type="http://schemas.openxmlformats.org/officeDocument/2006/relationships/tags" Target="../tags/tag206.xml"/><Relationship Id="rId15" Type="http://schemas.openxmlformats.org/officeDocument/2006/relationships/image" Target="../media/image170.png"/><Relationship Id="rId10" Type="http://schemas.openxmlformats.org/officeDocument/2006/relationships/image" Target="../media/image165.png"/><Relationship Id="rId4" Type="http://schemas.openxmlformats.org/officeDocument/2006/relationships/tags" Target="../tags/tag205.xml"/><Relationship Id="rId9" Type="http://schemas.openxmlformats.org/officeDocument/2006/relationships/image" Target="../media/image164.png"/><Relationship Id="rId14" Type="http://schemas.openxmlformats.org/officeDocument/2006/relationships/image" Target="../media/image16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3" Type="http://schemas.openxmlformats.org/officeDocument/2006/relationships/image" Target="../media/image171.png"/><Relationship Id="rId18" Type="http://schemas.openxmlformats.org/officeDocument/2006/relationships/image" Target="../media/image174.png"/><Relationship Id="rId3" Type="http://schemas.openxmlformats.org/officeDocument/2006/relationships/tags" Target="../tags/tag211.xml"/><Relationship Id="rId12" Type="http://schemas.openxmlformats.org/officeDocument/2006/relationships/image" Target="../media/image131.png"/><Relationship Id="rId17" Type="http://schemas.openxmlformats.org/officeDocument/2006/relationships/image" Target="../media/image173.png"/><Relationship Id="rId2" Type="http://schemas.openxmlformats.org/officeDocument/2006/relationships/tags" Target="../tags/tag210.xml"/><Relationship Id="rId16" Type="http://schemas.openxmlformats.org/officeDocument/2006/relationships/image" Target="../media/image10600.png"/><Relationship Id="rId1" Type="http://schemas.openxmlformats.org/officeDocument/2006/relationships/tags" Target="../tags/tag209.xml"/><Relationship Id="rId6" Type="http://schemas.openxmlformats.org/officeDocument/2006/relationships/slideLayout" Target="../slideLayouts/slideLayout7.xml"/><Relationship Id="rId11" Type="http://schemas.openxmlformats.org/officeDocument/2006/relationships/image" Target="../media/image1030.png"/><Relationship Id="rId5" Type="http://schemas.openxmlformats.org/officeDocument/2006/relationships/tags" Target="../tags/tag213.xml"/><Relationship Id="rId15" Type="http://schemas.openxmlformats.org/officeDocument/2006/relationships/image" Target="../media/image172.png"/><Relationship Id="rId10" Type="http://schemas.openxmlformats.org/officeDocument/2006/relationships/image" Target="../media/image93.png"/><Relationship Id="rId4" Type="http://schemas.openxmlformats.org/officeDocument/2006/relationships/tags" Target="../tags/tag212.xml"/><Relationship Id="rId9" Type="http://schemas.openxmlformats.org/officeDocument/2006/relationships/image" Target="../media/image10100.png"/><Relationship Id="rId14" Type="http://schemas.openxmlformats.org/officeDocument/2006/relationships/image" Target="../media/image1050.png"/></Relationships>
</file>

<file path=ppt/slides/_rels/slide51.xml.rels><?xml version="1.0" encoding="UTF-8" standalone="yes"?>
<Relationships xmlns="http://schemas.openxmlformats.org/package/2006/relationships"><Relationship Id="rId13" Type="http://schemas.openxmlformats.org/officeDocument/2006/relationships/tags" Target="../tags/tag226.xml"/><Relationship Id="rId18" Type="http://schemas.openxmlformats.org/officeDocument/2006/relationships/image" Target="../media/image175.png"/><Relationship Id="rId26" Type="http://schemas.openxmlformats.org/officeDocument/2006/relationships/image" Target="../media/image183.png"/><Relationship Id="rId3" Type="http://schemas.openxmlformats.org/officeDocument/2006/relationships/tags" Target="../tags/tag216.xml"/><Relationship Id="rId21" Type="http://schemas.openxmlformats.org/officeDocument/2006/relationships/image" Target="../media/image178.png"/><Relationship Id="rId34" Type="http://schemas.openxmlformats.org/officeDocument/2006/relationships/image" Target="../media/image190.png"/><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slideLayout" Target="../slideLayouts/slideLayout7.xml"/><Relationship Id="rId25" Type="http://schemas.openxmlformats.org/officeDocument/2006/relationships/image" Target="../media/image182.png"/><Relationship Id="rId33" Type="http://schemas.openxmlformats.org/officeDocument/2006/relationships/image" Target="../media/image189.png"/><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image" Target="../media/image177.png"/><Relationship Id="rId29" Type="http://schemas.openxmlformats.org/officeDocument/2006/relationships/image" Target="../media/image185.png"/><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image" Target="../media/image181.png"/><Relationship Id="rId32" Type="http://schemas.openxmlformats.org/officeDocument/2006/relationships/image" Target="../media/image188.png"/><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image" Target="../media/image180.png"/><Relationship Id="rId28" Type="http://schemas.openxmlformats.org/officeDocument/2006/relationships/image" Target="../media/image184.png"/><Relationship Id="rId10" Type="http://schemas.openxmlformats.org/officeDocument/2006/relationships/tags" Target="../tags/tag223.xml"/><Relationship Id="rId19" Type="http://schemas.openxmlformats.org/officeDocument/2006/relationships/image" Target="../media/image176.png"/><Relationship Id="rId31" Type="http://schemas.openxmlformats.org/officeDocument/2006/relationships/image" Target="../media/image187.png"/><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image" Target="../media/image179.png"/><Relationship Id="rId27" Type="http://schemas.openxmlformats.org/officeDocument/2006/relationships/image" Target="../media/image140.png"/><Relationship Id="rId30" Type="http://schemas.openxmlformats.org/officeDocument/2006/relationships/image" Target="../media/image186.png"/><Relationship Id="rId8" Type="http://schemas.openxmlformats.org/officeDocument/2006/relationships/tags" Target="../tags/tag221.xml"/></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92.png"/><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173.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image" Target="../media/image191.png"/><Relationship Id="rId5" Type="http://schemas.openxmlformats.org/officeDocument/2006/relationships/tags" Target="../tags/tag234.xml"/><Relationship Id="rId10" Type="http://schemas.openxmlformats.org/officeDocument/2006/relationships/image" Target="../media/image185.png"/><Relationship Id="rId4" Type="http://schemas.openxmlformats.org/officeDocument/2006/relationships/tags" Target="../tags/tag233.xml"/><Relationship Id="rId9" Type="http://schemas.openxmlformats.org/officeDocument/2006/relationships/image" Target="../media/image190.png"/></Relationships>
</file>

<file path=ppt/slides/_rels/slide53.xml.rels><?xml version="1.0" encoding="UTF-8" standalone="yes"?>
<Relationships xmlns="http://schemas.openxmlformats.org/package/2006/relationships"><Relationship Id="rId8" Type="http://schemas.openxmlformats.org/officeDocument/2006/relationships/image" Target="../media/image194.png"/><Relationship Id="rId13" Type="http://schemas.openxmlformats.org/officeDocument/2006/relationships/image" Target="../media/image196.png"/><Relationship Id="rId3" Type="http://schemas.openxmlformats.org/officeDocument/2006/relationships/tags" Target="../tags/tag239.xml"/><Relationship Id="rId7" Type="http://schemas.openxmlformats.org/officeDocument/2006/relationships/image" Target="../media/image193.png"/><Relationship Id="rId12" Type="http://schemas.openxmlformats.org/officeDocument/2006/relationships/image" Target="../media/image3500.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slideLayout" Target="../slideLayouts/slideLayout7.xml"/><Relationship Id="rId5" Type="http://schemas.openxmlformats.org/officeDocument/2006/relationships/tags" Target="../tags/tag241.xml"/><Relationship Id="rId15" Type="http://schemas.openxmlformats.org/officeDocument/2006/relationships/image" Target="../media/image380.png"/><Relationship Id="rId4" Type="http://schemas.openxmlformats.org/officeDocument/2006/relationships/tags" Target="../tags/tag240.xml"/><Relationship Id="rId9" Type="http://schemas.openxmlformats.org/officeDocument/2006/relationships/image" Target="../media/image195.png"/><Relationship Id="rId14" Type="http://schemas.openxmlformats.org/officeDocument/2006/relationships/image" Target="../media/image197.png"/></Relationships>
</file>

<file path=ppt/slides/_rels/slide54.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image" Target="../media/image199.png"/><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198.png"/><Relationship Id="rId5" Type="http://schemas.openxmlformats.org/officeDocument/2006/relationships/image" Target="../media/image194.png"/><Relationship Id="rId4"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image" Target="../media/image201.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200.png"/><Relationship Id="rId5" Type="http://schemas.openxmlformats.org/officeDocument/2006/relationships/image" Target="../media/image194.png"/><Relationship Id="rId4"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2.png"/><Relationship Id="rId7" Type="http://schemas.openxmlformats.org/officeDocument/2006/relationships/image" Target="../media/image480.png"/><Relationship Id="rId2" Type="http://schemas.openxmlformats.org/officeDocument/2006/relationships/slideLayout" Target="../slideLayouts/slideLayout7.xml"/><Relationship Id="rId1" Type="http://schemas.openxmlformats.org/officeDocument/2006/relationships/tags" Target="../tags/tag248.xml"/><Relationship Id="rId4" Type="http://schemas.openxmlformats.org/officeDocument/2006/relationships/image" Target="../media/image203.png"/></Relationships>
</file>

<file path=ppt/slides/_rels/slide57.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image" Target="../media/image204.png"/><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200.png"/><Relationship Id="rId5" Type="http://schemas.openxmlformats.org/officeDocument/2006/relationships/image" Target="../media/image194.png"/><Relationship Id="rId4"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491.png"/><Relationship Id="rId3" Type="http://schemas.openxmlformats.org/officeDocument/2006/relationships/tags" Target="../tags/tag254.xml"/><Relationship Id="rId12" Type="http://schemas.openxmlformats.org/officeDocument/2006/relationships/image" Target="../media/image208.png"/><Relationship Id="rId2" Type="http://schemas.openxmlformats.org/officeDocument/2006/relationships/tags" Target="../tags/tag253.xml"/><Relationship Id="rId1" Type="http://schemas.openxmlformats.org/officeDocument/2006/relationships/tags" Target="../tags/tag252.xml"/><Relationship Id="rId11" Type="http://schemas.openxmlformats.org/officeDocument/2006/relationships/image" Target="../media/image207.png"/><Relationship Id="rId5" Type="http://schemas.openxmlformats.org/officeDocument/2006/relationships/slideLayout" Target="../slideLayouts/slideLayout18.xml"/><Relationship Id="rId10" Type="http://schemas.openxmlformats.org/officeDocument/2006/relationships/image" Target="../media/image206.png"/><Relationship Id="rId4" Type="http://schemas.openxmlformats.org/officeDocument/2006/relationships/tags" Target="../tags/tag255.xml"/><Relationship Id="rId9" Type="http://schemas.openxmlformats.org/officeDocument/2006/relationships/image" Target="../media/image205.png"/></Relationships>
</file>

<file path=ppt/slides/_rels/slide59.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image" Target="../media/image540.png"/><Relationship Id="rId18" Type="http://schemas.openxmlformats.org/officeDocument/2006/relationships/image" Target="../media/image211.png"/><Relationship Id="rId3" Type="http://schemas.openxmlformats.org/officeDocument/2006/relationships/tags" Target="../tags/tag258.xml"/><Relationship Id="rId21" Type="http://schemas.openxmlformats.org/officeDocument/2006/relationships/image" Target="../media/image214.png"/><Relationship Id="rId7" Type="http://schemas.openxmlformats.org/officeDocument/2006/relationships/tags" Target="../tags/tag262.xml"/><Relationship Id="rId17" Type="http://schemas.openxmlformats.org/officeDocument/2006/relationships/image" Target="../media/image580.png"/><Relationship Id="rId2" Type="http://schemas.openxmlformats.org/officeDocument/2006/relationships/tags" Target="../tags/tag257.xml"/><Relationship Id="rId16" Type="http://schemas.openxmlformats.org/officeDocument/2006/relationships/image" Target="../media/image210.png"/><Relationship Id="rId20" Type="http://schemas.openxmlformats.org/officeDocument/2006/relationships/image" Target="../media/image213.png"/><Relationship Id="rId1" Type="http://schemas.openxmlformats.org/officeDocument/2006/relationships/tags" Target="../tags/tag256.xml"/><Relationship Id="rId6" Type="http://schemas.openxmlformats.org/officeDocument/2006/relationships/tags" Target="../tags/tag261.xml"/><Relationship Id="rId5" Type="http://schemas.openxmlformats.org/officeDocument/2006/relationships/tags" Target="../tags/tag260.xml"/><Relationship Id="rId15" Type="http://schemas.openxmlformats.org/officeDocument/2006/relationships/image" Target="../media/image124.png"/><Relationship Id="rId23" Type="http://schemas.openxmlformats.org/officeDocument/2006/relationships/image" Target="../media/image216.png"/><Relationship Id="rId10" Type="http://schemas.openxmlformats.org/officeDocument/2006/relationships/slideLayout" Target="../slideLayouts/slideLayout18.xml"/><Relationship Id="rId19" Type="http://schemas.openxmlformats.org/officeDocument/2006/relationships/image" Target="../media/image212.png"/><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image" Target="../media/image209.png"/><Relationship Id="rId22" Type="http://schemas.openxmlformats.org/officeDocument/2006/relationships/image" Target="../media/image2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17" Type="http://schemas.openxmlformats.org/officeDocument/2006/relationships/image" Target="../media/image217.png"/><Relationship Id="rId2" Type="http://schemas.openxmlformats.org/officeDocument/2006/relationships/slideLayout" Target="../slideLayouts/slideLayout18.xml"/><Relationship Id="rId16" Type="http://schemas.openxmlformats.org/officeDocument/2006/relationships/image" Target="../media/image650.png"/><Relationship Id="rId1" Type="http://schemas.openxmlformats.org/officeDocument/2006/relationships/tags" Target="../tags/tag265.xml"/></Relationships>
</file>

<file path=ppt/slides/_rels/slide61.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tags" Target="../tags/tag268.xml"/><Relationship Id="rId7" Type="http://schemas.openxmlformats.org/officeDocument/2006/relationships/image" Target="../media/image219.png"/><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image" Target="../media/image218.png"/><Relationship Id="rId5" Type="http://schemas.openxmlformats.org/officeDocument/2006/relationships/slideLayout" Target="../slideLayouts/slideLayout18.xml"/><Relationship Id="rId4" Type="http://schemas.openxmlformats.org/officeDocument/2006/relationships/tags" Target="../tags/tag269.xml"/><Relationship Id="rId9" Type="http://schemas.openxmlformats.org/officeDocument/2006/relationships/image" Target="../media/image221.png"/></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780.png"/><Relationship Id="rId18" Type="http://schemas.openxmlformats.org/officeDocument/2006/relationships/image" Target="../media/image225.png"/><Relationship Id="rId3" Type="http://schemas.openxmlformats.org/officeDocument/2006/relationships/tags" Target="../tags/tag272.xml"/><Relationship Id="rId7" Type="http://schemas.openxmlformats.org/officeDocument/2006/relationships/tags" Target="../tags/tag276.xml"/><Relationship Id="rId12" Type="http://schemas.openxmlformats.org/officeDocument/2006/relationships/image" Target="../media/image222.png"/><Relationship Id="rId17" Type="http://schemas.openxmlformats.org/officeDocument/2006/relationships/image" Target="../media/image224.png"/><Relationship Id="rId2" Type="http://schemas.openxmlformats.org/officeDocument/2006/relationships/tags" Target="../tags/tag271.xml"/><Relationship Id="rId16" Type="http://schemas.openxmlformats.org/officeDocument/2006/relationships/image" Target="../media/image124.png"/><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image" Target="../media/image761.png"/><Relationship Id="rId5" Type="http://schemas.openxmlformats.org/officeDocument/2006/relationships/tags" Target="../tags/tag274.xml"/><Relationship Id="rId15" Type="http://schemas.openxmlformats.org/officeDocument/2006/relationships/image" Target="../media/image213.png"/><Relationship Id="rId19" Type="http://schemas.openxmlformats.org/officeDocument/2006/relationships/image" Target="../media/image226.png"/><Relationship Id="rId4" Type="http://schemas.openxmlformats.org/officeDocument/2006/relationships/tags" Target="../tags/tag273.xml"/><Relationship Id="rId14" Type="http://schemas.openxmlformats.org/officeDocument/2006/relationships/image" Target="../media/image223.png"/></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20.png"/><Relationship Id="rId18" Type="http://schemas.openxmlformats.org/officeDocument/2006/relationships/image" Target="../media/image231.png"/><Relationship Id="rId3" Type="http://schemas.openxmlformats.org/officeDocument/2006/relationships/tags" Target="../tags/tag279.xml"/><Relationship Id="rId7" Type="http://schemas.openxmlformats.org/officeDocument/2006/relationships/tags" Target="../tags/tag283.xml"/><Relationship Id="rId17" Type="http://schemas.openxmlformats.org/officeDocument/2006/relationships/image" Target="../media/image230.png"/><Relationship Id="rId2" Type="http://schemas.openxmlformats.org/officeDocument/2006/relationships/tags" Target="../tags/tag278.xml"/><Relationship Id="rId16" Type="http://schemas.openxmlformats.org/officeDocument/2006/relationships/image" Target="../media/image229.png"/><Relationship Id="rId1" Type="http://schemas.openxmlformats.org/officeDocument/2006/relationships/tags" Target="../tags/tag277.xml"/><Relationship Id="rId6" Type="http://schemas.openxmlformats.org/officeDocument/2006/relationships/tags" Target="../tags/tag282.xml"/><Relationship Id="rId5" Type="http://schemas.openxmlformats.org/officeDocument/2006/relationships/tags" Target="../tags/tag281.xml"/><Relationship Id="rId15" Type="http://schemas.openxmlformats.org/officeDocument/2006/relationships/image" Target="../media/image228.png"/><Relationship Id="rId10" Type="http://schemas.openxmlformats.org/officeDocument/2006/relationships/image" Target="../media/image209.png"/><Relationship Id="rId4" Type="http://schemas.openxmlformats.org/officeDocument/2006/relationships/tags" Target="../tags/tag280.xml"/><Relationship Id="rId9" Type="http://schemas.openxmlformats.org/officeDocument/2006/relationships/image" Target="../media/image124.png"/><Relationship Id="rId14" Type="http://schemas.openxmlformats.org/officeDocument/2006/relationships/image" Target="../media/image227.png"/></Relationships>
</file>

<file path=ppt/slides/_rels/slide64.xml.rels><?xml version="1.0" encoding="UTF-8" standalone="yes"?>
<Relationships xmlns="http://schemas.openxmlformats.org/package/2006/relationships"><Relationship Id="rId8" Type="http://schemas.openxmlformats.org/officeDocument/2006/relationships/tags" Target="../tags/tag291.xml"/><Relationship Id="rId13" Type="http://schemas.openxmlformats.org/officeDocument/2006/relationships/image" Target="../media/image232.png"/><Relationship Id="rId18" Type="http://schemas.openxmlformats.org/officeDocument/2006/relationships/image" Target="../media/image940.png"/><Relationship Id="rId3" Type="http://schemas.openxmlformats.org/officeDocument/2006/relationships/tags" Target="../tags/tag286.xml"/><Relationship Id="rId7" Type="http://schemas.openxmlformats.org/officeDocument/2006/relationships/tags" Target="../tags/tag290.xml"/><Relationship Id="rId12" Type="http://schemas.openxmlformats.org/officeDocument/2006/relationships/image" Target="../media/image880.png"/><Relationship Id="rId17" Type="http://schemas.openxmlformats.org/officeDocument/2006/relationships/image" Target="../media/image181.png"/><Relationship Id="rId2" Type="http://schemas.openxmlformats.org/officeDocument/2006/relationships/tags" Target="../tags/tag285.xml"/><Relationship Id="rId16" Type="http://schemas.openxmlformats.org/officeDocument/2006/relationships/image" Target="../media/image234.png"/><Relationship Id="rId20" Type="http://schemas.openxmlformats.org/officeDocument/2006/relationships/image" Target="../media/image236.png"/><Relationship Id="rId1" Type="http://schemas.openxmlformats.org/officeDocument/2006/relationships/tags" Target="../tags/tag284.xml"/><Relationship Id="rId6" Type="http://schemas.openxmlformats.org/officeDocument/2006/relationships/tags" Target="../tags/tag289.xml"/><Relationship Id="rId5" Type="http://schemas.openxmlformats.org/officeDocument/2006/relationships/tags" Target="../tags/tag288.xml"/><Relationship Id="rId15" Type="http://schemas.openxmlformats.org/officeDocument/2006/relationships/image" Target="../media/image179.png"/><Relationship Id="rId19" Type="http://schemas.openxmlformats.org/officeDocument/2006/relationships/image" Target="../media/image235.png"/><Relationship Id="rId4" Type="http://schemas.openxmlformats.org/officeDocument/2006/relationships/tags" Target="../tags/tag287.xml"/><Relationship Id="rId9" Type="http://schemas.openxmlformats.org/officeDocument/2006/relationships/slideLayout" Target="../slideLayouts/slideLayout18.xml"/><Relationship Id="rId14" Type="http://schemas.openxmlformats.org/officeDocument/2006/relationships/image" Target="../media/image233.png"/></Relationships>
</file>

<file path=ppt/slides/_rels/slide65.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tags" Target="../tags/tag294.xml"/><Relationship Id="rId7" Type="http://schemas.openxmlformats.org/officeDocument/2006/relationships/image" Target="../media/image238.png"/><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image" Target="../media/image237.png"/><Relationship Id="rId5" Type="http://schemas.openxmlformats.org/officeDocument/2006/relationships/slideLayout" Target="../slideLayouts/slideLayout18.xml"/><Relationship Id="rId4" Type="http://schemas.openxmlformats.org/officeDocument/2006/relationships/tags" Target="../tags/tag295.xml"/></Relationships>
</file>

<file path=ppt/slides/_rels/slide66.xml.rels><?xml version="1.0" encoding="UTF-8" standalone="yes"?>
<Relationships xmlns="http://schemas.openxmlformats.org/package/2006/relationships"><Relationship Id="rId8" Type="http://schemas.openxmlformats.org/officeDocument/2006/relationships/image" Target="../media/image243.jpeg"/><Relationship Id="rId7" Type="http://schemas.openxmlformats.org/officeDocument/2006/relationships/image" Target="../media/image242.gif"/><Relationship Id="rId2" Type="http://schemas.openxmlformats.org/officeDocument/2006/relationships/slideLayout" Target="../slideLayouts/slideLayout18.xml"/><Relationship Id="rId1" Type="http://schemas.openxmlformats.org/officeDocument/2006/relationships/tags" Target="../tags/tag296.xml"/><Relationship Id="rId6" Type="http://schemas.openxmlformats.org/officeDocument/2006/relationships/image" Target="../media/image241.png"/><Relationship Id="rId5" Type="http://schemas.openxmlformats.org/officeDocument/2006/relationships/image" Target="../media/image760.png"/></Relationships>
</file>

<file path=ppt/slides/_rels/slide67.xml.rels><?xml version="1.0" encoding="UTF-8" standalone="yes"?>
<Relationships xmlns="http://schemas.openxmlformats.org/package/2006/relationships"><Relationship Id="rId8" Type="http://schemas.openxmlformats.org/officeDocument/2006/relationships/tags" Target="../tags/tag304.xml"/><Relationship Id="rId13" Type="http://schemas.openxmlformats.org/officeDocument/2006/relationships/image" Target="../media/image1140.png"/><Relationship Id="rId18" Type="http://schemas.openxmlformats.org/officeDocument/2006/relationships/image" Target="../media/image127.png"/><Relationship Id="rId3" Type="http://schemas.openxmlformats.org/officeDocument/2006/relationships/tags" Target="../tags/tag299.xml"/><Relationship Id="rId21" Type="http://schemas.openxmlformats.org/officeDocument/2006/relationships/image" Target="../media/image248.png"/><Relationship Id="rId7" Type="http://schemas.openxmlformats.org/officeDocument/2006/relationships/tags" Target="../tags/tag303.xml"/><Relationship Id="rId17" Type="http://schemas.openxmlformats.org/officeDocument/2006/relationships/image" Target="../media/image247.png"/><Relationship Id="rId2" Type="http://schemas.openxmlformats.org/officeDocument/2006/relationships/tags" Target="../tags/tag298.xml"/><Relationship Id="rId16" Type="http://schemas.openxmlformats.org/officeDocument/2006/relationships/image" Target="../media/image246.png"/><Relationship Id="rId20" Type="http://schemas.openxmlformats.org/officeDocument/2006/relationships/image" Target="../media/image209.png"/><Relationship Id="rId1" Type="http://schemas.openxmlformats.org/officeDocument/2006/relationships/tags" Target="../tags/tag297.xml"/><Relationship Id="rId6" Type="http://schemas.openxmlformats.org/officeDocument/2006/relationships/tags" Target="../tags/tag302.xml"/><Relationship Id="rId24" Type="http://schemas.openxmlformats.org/officeDocument/2006/relationships/image" Target="../media/image213.png"/><Relationship Id="rId5" Type="http://schemas.openxmlformats.org/officeDocument/2006/relationships/tags" Target="../tags/tag301.xml"/><Relationship Id="rId15" Type="http://schemas.openxmlformats.org/officeDocument/2006/relationships/image" Target="../media/image245.png"/><Relationship Id="rId23" Type="http://schemas.openxmlformats.org/officeDocument/2006/relationships/image" Target="../media/image1230.png"/><Relationship Id="rId10" Type="http://schemas.openxmlformats.org/officeDocument/2006/relationships/slideLayout" Target="../slideLayouts/slideLayout18.xml"/><Relationship Id="rId19" Type="http://schemas.openxmlformats.org/officeDocument/2006/relationships/image" Target="../media/image126.png"/><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image" Target="../media/image244.jpeg"/><Relationship Id="rId22" Type="http://schemas.openxmlformats.org/officeDocument/2006/relationships/image" Target="../media/image249.png"/></Relationships>
</file>

<file path=ppt/slides/_rels/slide68.xml.rels><?xml version="1.0" encoding="UTF-8" standalone="yes"?>
<Relationships xmlns="http://schemas.openxmlformats.org/package/2006/relationships"><Relationship Id="rId13" Type="http://schemas.openxmlformats.org/officeDocument/2006/relationships/image" Target="../media/image1290.png"/><Relationship Id="rId3" Type="http://schemas.openxmlformats.org/officeDocument/2006/relationships/tags" Target="../tags/tag308.xml"/><Relationship Id="rId7" Type="http://schemas.openxmlformats.org/officeDocument/2006/relationships/image" Target="../media/image251.png"/><Relationship Id="rId12" Type="http://schemas.openxmlformats.org/officeDocument/2006/relationships/image" Target="../media/image253.pn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image" Target="../media/image250.png"/><Relationship Id="rId11" Type="http://schemas.openxmlformats.org/officeDocument/2006/relationships/image" Target="../media/image252.png"/><Relationship Id="rId5" Type="http://schemas.openxmlformats.org/officeDocument/2006/relationships/slideLayout" Target="../slideLayouts/slideLayout18.xml"/><Relationship Id="rId10" Type="http://schemas.openxmlformats.org/officeDocument/2006/relationships/image" Target="../media/image1260.png"/><Relationship Id="rId4" Type="http://schemas.openxmlformats.org/officeDocument/2006/relationships/tags" Target="../tags/tag309.xml"/><Relationship Id="rId14" Type="http://schemas.openxmlformats.org/officeDocument/2006/relationships/image" Target="../media/image254.png"/></Relationships>
</file>

<file path=ppt/slides/_rels/slide69.xml.rels><?xml version="1.0" encoding="UTF-8" standalone="yes"?>
<Relationships xmlns="http://schemas.openxmlformats.org/package/2006/relationships"><Relationship Id="rId13" Type="http://schemas.openxmlformats.org/officeDocument/2006/relationships/image" Target="../media/image258.png"/><Relationship Id="rId3" Type="http://schemas.openxmlformats.org/officeDocument/2006/relationships/tags" Target="../tags/tag312.xml"/><Relationship Id="rId7" Type="http://schemas.openxmlformats.org/officeDocument/2006/relationships/image" Target="../media/image255.png"/><Relationship Id="rId12" Type="http://schemas.openxmlformats.org/officeDocument/2006/relationships/image" Target="../media/image257.png"/><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image" Target="../media/image252.png"/><Relationship Id="rId11" Type="http://schemas.openxmlformats.org/officeDocument/2006/relationships/image" Target="../media/image256.png"/><Relationship Id="rId5" Type="http://schemas.openxmlformats.org/officeDocument/2006/relationships/slideLayout" Target="../slideLayouts/slideLayout18.xml"/><Relationship Id="rId10" Type="http://schemas.openxmlformats.org/officeDocument/2006/relationships/image" Target="../media/image1700.png"/><Relationship Id="rId4" Type="http://schemas.openxmlformats.org/officeDocument/2006/relationships/tags" Target="../tags/tag3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8" Type="http://schemas.openxmlformats.org/officeDocument/2006/relationships/image" Target="../media/image1311.png"/><Relationship Id="rId3" Type="http://schemas.openxmlformats.org/officeDocument/2006/relationships/tags" Target="../tags/tag316.xml"/><Relationship Id="rId12" Type="http://schemas.openxmlformats.org/officeDocument/2006/relationships/image" Target="../media/image262.png"/><Relationship Id="rId2" Type="http://schemas.openxmlformats.org/officeDocument/2006/relationships/tags" Target="../tags/tag315.xml"/><Relationship Id="rId1" Type="http://schemas.openxmlformats.org/officeDocument/2006/relationships/tags" Target="../tags/tag314.xml"/><Relationship Id="rId11" Type="http://schemas.openxmlformats.org/officeDocument/2006/relationships/image" Target="../media/image261.png"/><Relationship Id="rId5" Type="http://schemas.openxmlformats.org/officeDocument/2006/relationships/image" Target="../media/image259.png"/><Relationship Id="rId10" Type="http://schemas.openxmlformats.org/officeDocument/2006/relationships/image" Target="../media/image260.png"/><Relationship Id="rId4" Type="http://schemas.openxmlformats.org/officeDocument/2006/relationships/slideLayout" Target="../slideLayouts/slideLayout18.xml"/><Relationship Id="rId9" Type="http://schemas.openxmlformats.org/officeDocument/2006/relationships/image" Target="../media/image238.png"/></Relationships>
</file>

<file path=ppt/slides/_rels/slide71.xml.rels><?xml version="1.0" encoding="UTF-8" standalone="yes"?>
<Relationships xmlns="http://schemas.openxmlformats.org/package/2006/relationships"><Relationship Id="rId7" Type="http://schemas.openxmlformats.org/officeDocument/2006/relationships/image" Target="../media/image1870.png"/><Relationship Id="rId2" Type="http://schemas.openxmlformats.org/officeDocument/2006/relationships/slideLayout" Target="../slideLayouts/slideLayout18.xml"/><Relationship Id="rId1" Type="http://schemas.openxmlformats.org/officeDocument/2006/relationships/tags" Target="../tags/tag317.xml"/><Relationship Id="rId6" Type="http://schemas.openxmlformats.org/officeDocument/2006/relationships/image" Target="../media/image263.png"/><Relationship Id="rId5" Type="http://schemas.openxmlformats.org/officeDocument/2006/relationships/image" Target="../media/image7500.png"/></Relationships>
</file>

<file path=ppt/slides/_rels/slide72.xml.rels><?xml version="1.0" encoding="UTF-8" standalone="yes"?>
<Relationships xmlns="http://schemas.openxmlformats.org/package/2006/relationships"><Relationship Id="rId8" Type="http://schemas.openxmlformats.org/officeDocument/2006/relationships/image" Target="../media/image1880.png"/><Relationship Id="rId3" Type="http://schemas.openxmlformats.org/officeDocument/2006/relationships/tags" Target="../tags/tag320.xml"/><Relationship Id="rId12" Type="http://schemas.openxmlformats.org/officeDocument/2006/relationships/image" Target="../media/image267.png"/><Relationship Id="rId2" Type="http://schemas.openxmlformats.org/officeDocument/2006/relationships/tags" Target="../tags/tag319.xml"/><Relationship Id="rId1" Type="http://schemas.openxmlformats.org/officeDocument/2006/relationships/tags" Target="../tags/tag318.xml"/><Relationship Id="rId11" Type="http://schemas.openxmlformats.org/officeDocument/2006/relationships/image" Target="../media/image266.png"/><Relationship Id="rId5" Type="http://schemas.openxmlformats.org/officeDocument/2006/relationships/slideLayout" Target="../slideLayouts/slideLayout18.xml"/><Relationship Id="rId10" Type="http://schemas.openxmlformats.org/officeDocument/2006/relationships/image" Target="../media/image265.png"/><Relationship Id="rId4" Type="http://schemas.openxmlformats.org/officeDocument/2006/relationships/tags" Target="../tags/tag321.xml"/><Relationship Id="rId9" Type="http://schemas.openxmlformats.org/officeDocument/2006/relationships/image" Target="../media/image264.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23.xml"/><Relationship Id="rId1" Type="http://schemas.openxmlformats.org/officeDocument/2006/relationships/tags" Target="../tags/tag322.xml"/><Relationship Id="rId5" Type="http://schemas.openxmlformats.org/officeDocument/2006/relationships/image" Target="../media/image267.png"/><Relationship Id="rId4" Type="http://schemas.openxmlformats.org/officeDocument/2006/relationships/image" Target="../media/image268.png"/></Relationships>
</file>

<file path=ppt/slides/_rels/slide74.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image" Target="../media/image269.png"/><Relationship Id="rId18" Type="http://schemas.openxmlformats.org/officeDocument/2006/relationships/image" Target="../media/image274.png"/><Relationship Id="rId26" Type="http://schemas.openxmlformats.org/officeDocument/2006/relationships/image" Target="../media/image2550.png"/><Relationship Id="rId3" Type="http://schemas.openxmlformats.org/officeDocument/2006/relationships/tags" Target="../tags/tag326.xml"/><Relationship Id="rId21" Type="http://schemas.openxmlformats.org/officeDocument/2006/relationships/image" Target="../media/image276.png"/><Relationship Id="rId7" Type="http://schemas.openxmlformats.org/officeDocument/2006/relationships/tags" Target="../tags/tag330.xml"/><Relationship Id="rId12" Type="http://schemas.openxmlformats.org/officeDocument/2006/relationships/slideLayout" Target="../slideLayouts/slideLayout18.xml"/><Relationship Id="rId17" Type="http://schemas.openxmlformats.org/officeDocument/2006/relationships/image" Target="../media/image273.png"/><Relationship Id="rId25" Type="http://schemas.openxmlformats.org/officeDocument/2006/relationships/image" Target="../media/image277.png"/><Relationship Id="rId2" Type="http://schemas.openxmlformats.org/officeDocument/2006/relationships/tags" Target="../tags/tag325.xml"/><Relationship Id="rId16" Type="http://schemas.openxmlformats.org/officeDocument/2006/relationships/image" Target="../media/image272.png"/><Relationship Id="rId20" Type="http://schemas.openxmlformats.org/officeDocument/2006/relationships/image" Target="../media/image275.png"/><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tags" Target="../tags/tag334.xml"/><Relationship Id="rId24" Type="http://schemas.openxmlformats.org/officeDocument/2006/relationships/image" Target="../media/image2530.png"/><Relationship Id="rId5" Type="http://schemas.openxmlformats.org/officeDocument/2006/relationships/tags" Target="../tags/tag328.xml"/><Relationship Id="rId15" Type="http://schemas.openxmlformats.org/officeDocument/2006/relationships/image" Target="../media/image271.png"/><Relationship Id="rId10" Type="http://schemas.openxmlformats.org/officeDocument/2006/relationships/tags" Target="../tags/tag333.xml"/><Relationship Id="rId19" Type="http://schemas.openxmlformats.org/officeDocument/2006/relationships/image" Target="../media/image124.png"/><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image" Target="../media/image270.png"/><Relationship Id="rId27" Type="http://schemas.openxmlformats.org/officeDocument/2006/relationships/image" Target="../media/image278.png"/></Relationships>
</file>

<file path=ppt/slides/_rels/slide75.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slideLayout" Target="../slideLayouts/slideLayout18.xml"/><Relationship Id="rId7" Type="http://schemas.openxmlformats.org/officeDocument/2006/relationships/image" Target="../media/image2800.png"/><Relationship Id="rId2" Type="http://schemas.openxmlformats.org/officeDocument/2006/relationships/tags" Target="../tags/tag336.xml"/><Relationship Id="rId1" Type="http://schemas.openxmlformats.org/officeDocument/2006/relationships/tags" Target="../tags/tag335.xml"/><Relationship Id="rId4" Type="http://schemas.openxmlformats.org/officeDocument/2006/relationships/image" Target="../media/image279.png"/></Relationships>
</file>

<file path=ppt/slides/_rels/slide76.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85.png"/><Relationship Id="rId18" Type="http://schemas.openxmlformats.org/officeDocument/2006/relationships/image" Target="../media/image287.png"/><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image" Target="../media/image284.png"/><Relationship Id="rId17" Type="http://schemas.openxmlformats.org/officeDocument/2006/relationships/image" Target="../media/image286.png"/><Relationship Id="rId2" Type="http://schemas.openxmlformats.org/officeDocument/2006/relationships/tags" Target="../tags/tag338.xml"/><Relationship Id="rId16" Type="http://schemas.openxmlformats.org/officeDocument/2006/relationships/image" Target="../media/image624.png"/><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image" Target="../media/image283.png"/><Relationship Id="rId5" Type="http://schemas.openxmlformats.org/officeDocument/2006/relationships/tags" Target="../tags/tag341.xml"/><Relationship Id="rId10" Type="http://schemas.openxmlformats.org/officeDocument/2006/relationships/image" Target="../media/image282.png"/><Relationship Id="rId19" Type="http://schemas.openxmlformats.org/officeDocument/2006/relationships/image" Target="../media/image288.png"/><Relationship Id="rId4" Type="http://schemas.openxmlformats.org/officeDocument/2006/relationships/tags" Target="../tags/tag340.xml"/><Relationship Id="rId9" Type="http://schemas.openxmlformats.org/officeDocument/2006/relationships/image" Target="../media/image281.jpeg"/></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85.png"/><Relationship Id="rId18" Type="http://schemas.openxmlformats.org/officeDocument/2006/relationships/image" Target="../media/image1301.png"/><Relationship Id="rId3" Type="http://schemas.openxmlformats.org/officeDocument/2006/relationships/tags" Target="../tags/tag346.xml"/><Relationship Id="rId7" Type="http://schemas.openxmlformats.org/officeDocument/2006/relationships/tags" Target="../tags/tag350.xml"/><Relationship Id="rId12" Type="http://schemas.openxmlformats.org/officeDocument/2006/relationships/image" Target="../media/image284.png"/><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image" Target="../media/image282.png"/><Relationship Id="rId5" Type="http://schemas.openxmlformats.org/officeDocument/2006/relationships/tags" Target="../tags/tag348.xml"/><Relationship Id="rId15" Type="http://schemas.openxmlformats.org/officeDocument/2006/relationships/image" Target="../media/image291.png"/><Relationship Id="rId10" Type="http://schemas.openxmlformats.org/officeDocument/2006/relationships/image" Target="../media/image289.png"/><Relationship Id="rId19" Type="http://schemas.openxmlformats.org/officeDocument/2006/relationships/image" Target="../media/image1401.png"/><Relationship Id="rId4" Type="http://schemas.openxmlformats.org/officeDocument/2006/relationships/tags" Target="../tags/tag347.xml"/><Relationship Id="rId9" Type="http://schemas.openxmlformats.org/officeDocument/2006/relationships/image" Target="../media/image286.png"/><Relationship Id="rId14" Type="http://schemas.openxmlformats.org/officeDocument/2006/relationships/image" Target="../media/image290.png"/></Relationships>
</file>

<file path=ppt/slides/_rels/slide78.xml.rels><?xml version="1.0" encoding="UTF-8" standalone="yes"?>
<Relationships xmlns="http://schemas.openxmlformats.org/package/2006/relationships"><Relationship Id="rId3" Type="http://schemas.openxmlformats.org/officeDocument/2006/relationships/image" Target="../media/image289.png"/><Relationship Id="rId2" Type="http://schemas.openxmlformats.org/officeDocument/2006/relationships/slideLayout" Target="../slideLayouts/slideLayout18.xml"/><Relationship Id="rId1" Type="http://schemas.openxmlformats.org/officeDocument/2006/relationships/tags" Target="../tags/tag351.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95.png"/><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image" Target="../media/image294.png"/><Relationship Id="rId5" Type="http://schemas.openxmlformats.org/officeDocument/2006/relationships/image" Target="../media/image293.jpeg"/><Relationship Id="rId4" Type="http://schemas.openxmlformats.org/officeDocument/2006/relationships/image" Target="../media/image29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8" Type="http://schemas.openxmlformats.org/officeDocument/2006/relationships/image" Target="../media/image194.png"/><Relationship Id="rId13" Type="http://schemas.openxmlformats.org/officeDocument/2006/relationships/image" Target="../media/image3100.png"/><Relationship Id="rId3" Type="http://schemas.openxmlformats.org/officeDocument/2006/relationships/tags" Target="../tags/tag356.xml"/><Relationship Id="rId7" Type="http://schemas.openxmlformats.org/officeDocument/2006/relationships/image" Target="../media/image193.png"/><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slideLayout" Target="../slideLayouts/slideLayout18.xml"/><Relationship Id="rId5" Type="http://schemas.openxmlformats.org/officeDocument/2006/relationships/tags" Target="../tags/tag358.xml"/><Relationship Id="rId10" Type="http://schemas.openxmlformats.org/officeDocument/2006/relationships/image" Target="../media/image238.png"/><Relationship Id="rId4" Type="http://schemas.openxmlformats.org/officeDocument/2006/relationships/tags" Target="../tags/tag357.xml"/><Relationship Id="rId9" Type="http://schemas.openxmlformats.org/officeDocument/2006/relationships/image" Target="../media/image237.png"/><Relationship Id="rId14" Type="http://schemas.openxmlformats.org/officeDocument/2006/relationships/image" Target="../media/image296.png"/></Relationships>
</file>

<file path=ppt/slides/_rels/slide81.xml.rels><?xml version="1.0" encoding="UTF-8" standalone="yes"?>
<Relationships xmlns="http://schemas.openxmlformats.org/package/2006/relationships"><Relationship Id="rId8" Type="http://schemas.openxmlformats.org/officeDocument/2006/relationships/tags" Target="../tags/tag366.xml"/><Relationship Id="rId13" Type="http://schemas.openxmlformats.org/officeDocument/2006/relationships/image" Target="../media/image298.png"/><Relationship Id="rId18" Type="http://schemas.openxmlformats.org/officeDocument/2006/relationships/image" Target="../media/image303.png"/><Relationship Id="rId3" Type="http://schemas.openxmlformats.org/officeDocument/2006/relationships/tags" Target="../tags/tag361.xml"/><Relationship Id="rId21" Type="http://schemas.openxmlformats.org/officeDocument/2006/relationships/image" Target="../media/image306.png"/><Relationship Id="rId7" Type="http://schemas.openxmlformats.org/officeDocument/2006/relationships/tags" Target="../tags/tag365.xml"/><Relationship Id="rId12" Type="http://schemas.openxmlformats.org/officeDocument/2006/relationships/image" Target="../media/image297.png"/><Relationship Id="rId17" Type="http://schemas.openxmlformats.org/officeDocument/2006/relationships/image" Target="../media/image302.png"/><Relationship Id="rId2" Type="http://schemas.openxmlformats.org/officeDocument/2006/relationships/tags" Target="../tags/tag360.xml"/><Relationship Id="rId16" Type="http://schemas.openxmlformats.org/officeDocument/2006/relationships/image" Target="../media/image301.png"/><Relationship Id="rId20" Type="http://schemas.openxmlformats.org/officeDocument/2006/relationships/image" Target="../media/image305.png"/><Relationship Id="rId1" Type="http://schemas.openxmlformats.org/officeDocument/2006/relationships/tags" Target="../tags/tag359.xml"/><Relationship Id="rId6" Type="http://schemas.openxmlformats.org/officeDocument/2006/relationships/tags" Target="../tags/tag364.xml"/><Relationship Id="rId11" Type="http://schemas.openxmlformats.org/officeDocument/2006/relationships/slideLayout" Target="../slideLayouts/slideLayout18.xml"/><Relationship Id="rId5" Type="http://schemas.openxmlformats.org/officeDocument/2006/relationships/tags" Target="../tags/tag363.xml"/><Relationship Id="rId15" Type="http://schemas.openxmlformats.org/officeDocument/2006/relationships/image" Target="../media/image300.png"/><Relationship Id="rId10" Type="http://schemas.openxmlformats.org/officeDocument/2006/relationships/tags" Target="../tags/tag368.xml"/><Relationship Id="rId19" Type="http://schemas.openxmlformats.org/officeDocument/2006/relationships/image" Target="../media/image304.png"/><Relationship Id="rId4" Type="http://schemas.openxmlformats.org/officeDocument/2006/relationships/tags" Target="../tags/tag362.xml"/><Relationship Id="rId9" Type="http://schemas.openxmlformats.org/officeDocument/2006/relationships/tags" Target="../tags/tag367.xml"/><Relationship Id="rId14" Type="http://schemas.openxmlformats.org/officeDocument/2006/relationships/image" Target="../media/image299.png"/></Relationships>
</file>

<file path=ppt/slides/_rels/slide8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08.png"/><Relationship Id="rId18" Type="http://schemas.openxmlformats.org/officeDocument/2006/relationships/image" Target="../media/image313.png"/><Relationship Id="rId3" Type="http://schemas.openxmlformats.org/officeDocument/2006/relationships/tags" Target="../tags/tag371.xml"/><Relationship Id="rId7" Type="http://schemas.openxmlformats.org/officeDocument/2006/relationships/tags" Target="../tags/tag375.xml"/><Relationship Id="rId12" Type="http://schemas.openxmlformats.org/officeDocument/2006/relationships/image" Target="../media/image307.png"/><Relationship Id="rId17" Type="http://schemas.openxmlformats.org/officeDocument/2006/relationships/image" Target="../media/image312.png"/><Relationship Id="rId2" Type="http://schemas.openxmlformats.org/officeDocument/2006/relationships/tags" Target="../tags/tag370.xml"/><Relationship Id="rId16" Type="http://schemas.openxmlformats.org/officeDocument/2006/relationships/image" Target="../media/image311.png"/><Relationship Id="rId1" Type="http://schemas.openxmlformats.org/officeDocument/2006/relationships/tags" Target="../tags/tag369.xml"/><Relationship Id="rId6" Type="http://schemas.openxmlformats.org/officeDocument/2006/relationships/tags" Target="../tags/tag374.xml"/><Relationship Id="rId11" Type="http://schemas.openxmlformats.org/officeDocument/2006/relationships/image" Target="../media/image1101.png"/><Relationship Id="rId5" Type="http://schemas.openxmlformats.org/officeDocument/2006/relationships/tags" Target="../tags/tag373.xml"/><Relationship Id="rId15" Type="http://schemas.openxmlformats.org/officeDocument/2006/relationships/image" Target="../media/image310.png"/><Relationship Id="rId19" Type="http://schemas.openxmlformats.org/officeDocument/2006/relationships/image" Target="../media/image900.png"/><Relationship Id="rId4" Type="http://schemas.openxmlformats.org/officeDocument/2006/relationships/tags" Target="../tags/tag372.xml"/><Relationship Id="rId14" Type="http://schemas.openxmlformats.org/officeDocument/2006/relationships/image" Target="../media/image309.png"/></Relationships>
</file>

<file path=ppt/slides/_rels/slide83.xml.rels><?xml version="1.0" encoding="UTF-8" standalone="yes"?>
<Relationships xmlns="http://schemas.openxmlformats.org/package/2006/relationships"><Relationship Id="rId8" Type="http://schemas.openxmlformats.org/officeDocument/2006/relationships/image" Target="../media/image314.png"/><Relationship Id="rId3" Type="http://schemas.openxmlformats.org/officeDocument/2006/relationships/tags" Target="../tags/tag378.xml"/><Relationship Id="rId7" Type="http://schemas.openxmlformats.org/officeDocument/2006/relationships/slideLayout" Target="../slideLayouts/slideLayout18.xml"/><Relationship Id="rId12" Type="http://schemas.openxmlformats.org/officeDocument/2006/relationships/image" Target="../media/image318.png"/><Relationship Id="rId2" Type="http://schemas.openxmlformats.org/officeDocument/2006/relationships/tags" Target="../tags/tag377.xml"/><Relationship Id="rId16" Type="http://schemas.openxmlformats.org/officeDocument/2006/relationships/image" Target="../media/image319.png"/><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image" Target="../media/image317.png"/><Relationship Id="rId5" Type="http://schemas.openxmlformats.org/officeDocument/2006/relationships/tags" Target="../tags/tag380.xml"/><Relationship Id="rId15" Type="http://schemas.openxmlformats.org/officeDocument/2006/relationships/image" Target="../media/image4100.png"/><Relationship Id="rId10" Type="http://schemas.openxmlformats.org/officeDocument/2006/relationships/image" Target="../media/image316.png"/><Relationship Id="rId4" Type="http://schemas.openxmlformats.org/officeDocument/2006/relationships/tags" Target="../tags/tag379.xml"/><Relationship Id="rId9" Type="http://schemas.openxmlformats.org/officeDocument/2006/relationships/image" Target="../media/image315.png"/></Relationships>
</file>

<file path=ppt/slides/_rels/slide8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79.png"/><Relationship Id="rId18" Type="http://schemas.openxmlformats.org/officeDocument/2006/relationships/image" Target="../media/image7000.png"/><Relationship Id="rId3" Type="http://schemas.openxmlformats.org/officeDocument/2006/relationships/tags" Target="../tags/tag384.xml"/><Relationship Id="rId7" Type="http://schemas.openxmlformats.org/officeDocument/2006/relationships/tags" Target="../tags/tag388.xml"/><Relationship Id="rId12" Type="http://schemas.openxmlformats.org/officeDocument/2006/relationships/image" Target="../media/image321.png"/><Relationship Id="rId17" Type="http://schemas.openxmlformats.org/officeDocument/2006/relationships/image" Target="../media/image322.png"/><Relationship Id="rId2" Type="http://schemas.openxmlformats.org/officeDocument/2006/relationships/tags" Target="../tags/tag383.xml"/><Relationship Id="rId16" Type="http://schemas.openxmlformats.org/officeDocument/2006/relationships/image" Target="../media/image680.png"/><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image" Target="../media/image320.png"/><Relationship Id="rId5" Type="http://schemas.openxmlformats.org/officeDocument/2006/relationships/tags" Target="../tags/tag386.xml"/><Relationship Id="rId10" Type="http://schemas.openxmlformats.org/officeDocument/2006/relationships/image" Target="../media/image316.png"/><Relationship Id="rId19" Type="http://schemas.openxmlformats.org/officeDocument/2006/relationships/image" Target="../media/image323.png"/><Relationship Id="rId4" Type="http://schemas.openxmlformats.org/officeDocument/2006/relationships/tags" Target="../tags/tag385.xml"/><Relationship Id="rId9" Type="http://schemas.openxmlformats.org/officeDocument/2006/relationships/image" Target="../media/image315.png"/></Relationships>
</file>

<file path=ppt/slides/_rels/slide85.xml.rels><?xml version="1.0" encoding="UTF-8" standalone="yes"?>
<Relationships xmlns="http://schemas.openxmlformats.org/package/2006/relationships"><Relationship Id="rId3" Type="http://schemas.openxmlformats.org/officeDocument/2006/relationships/image" Target="../media/image323.png"/><Relationship Id="rId2" Type="http://schemas.openxmlformats.org/officeDocument/2006/relationships/slideLayout" Target="../slideLayouts/slideLayout18.xml"/><Relationship Id="rId1" Type="http://schemas.openxmlformats.org/officeDocument/2006/relationships/tags" Target="../tags/tag389.xml"/><Relationship Id="rId6" Type="http://schemas.openxmlformats.org/officeDocument/2006/relationships/image" Target="../media/image2810.png"/></Relationships>
</file>

<file path=ppt/slides/_rels/slide86.xml.rels><?xml version="1.0" encoding="UTF-8" standalone="yes"?>
<Relationships xmlns="http://schemas.openxmlformats.org/package/2006/relationships"><Relationship Id="rId8" Type="http://schemas.openxmlformats.org/officeDocument/2006/relationships/image" Target="../media/image324.png"/><Relationship Id="rId3" Type="http://schemas.openxmlformats.org/officeDocument/2006/relationships/tags" Target="../tags/tag392.xml"/><Relationship Id="rId7" Type="http://schemas.openxmlformats.org/officeDocument/2006/relationships/image" Target="../media/image5101.png"/><Relationship Id="rId12" Type="http://schemas.openxmlformats.org/officeDocument/2006/relationships/image" Target="../media/image326.png"/><Relationship Id="rId2" Type="http://schemas.openxmlformats.org/officeDocument/2006/relationships/tags" Target="../tags/tag391.xml"/><Relationship Id="rId1" Type="http://schemas.openxmlformats.org/officeDocument/2006/relationships/tags" Target="../tags/tag390.xml"/><Relationship Id="rId11" Type="http://schemas.openxmlformats.org/officeDocument/2006/relationships/image" Target="../media/image5500.png"/><Relationship Id="rId10" Type="http://schemas.openxmlformats.org/officeDocument/2006/relationships/image" Target="../media/image325.png"/><Relationship Id="rId4" Type="http://schemas.openxmlformats.org/officeDocument/2006/relationships/slideLayout" Target="../slideLayouts/slideLayout18.xml"/><Relationship Id="rId9" Type="http://schemas.openxmlformats.org/officeDocument/2006/relationships/image" Target="../media/image5301.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93.xml"/><Relationship Id="rId6" Type="http://schemas.openxmlformats.org/officeDocument/2006/relationships/image" Target="../media/image324.png"/><Relationship Id="rId5" Type="http://schemas.openxmlformats.org/officeDocument/2006/relationships/image" Target="../media/image5700.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image" Target="../media/image316.png"/><Relationship Id="rId5" Type="http://schemas.openxmlformats.org/officeDocument/2006/relationships/image" Target="../media/image315.png"/><Relationship Id="rId4" Type="http://schemas.openxmlformats.org/officeDocument/2006/relationships/image" Target="../media/image327.png"/></Relationships>
</file>

<file path=ppt/slides/_rels/slide89.xml.rels><?xml version="1.0" encoding="UTF-8" standalone="yes"?>
<Relationships xmlns="http://schemas.openxmlformats.org/package/2006/relationships"><Relationship Id="rId8" Type="http://schemas.openxmlformats.org/officeDocument/2006/relationships/tags" Target="../tags/tag403.xml"/><Relationship Id="rId13" Type="http://schemas.openxmlformats.org/officeDocument/2006/relationships/image" Target="../media/image181.png"/><Relationship Id="rId18" Type="http://schemas.openxmlformats.org/officeDocument/2006/relationships/image" Target="../media/image315.png"/><Relationship Id="rId3" Type="http://schemas.openxmlformats.org/officeDocument/2006/relationships/tags" Target="../tags/tag398.xml"/><Relationship Id="rId21" Type="http://schemas.openxmlformats.org/officeDocument/2006/relationships/image" Target="../media/image1550.png"/><Relationship Id="rId7" Type="http://schemas.openxmlformats.org/officeDocument/2006/relationships/tags" Target="../tags/tag402.xml"/><Relationship Id="rId12" Type="http://schemas.openxmlformats.org/officeDocument/2006/relationships/image" Target="../media/image329.png"/><Relationship Id="rId17" Type="http://schemas.openxmlformats.org/officeDocument/2006/relationships/image" Target="../media/image1530.png"/><Relationship Id="rId2" Type="http://schemas.openxmlformats.org/officeDocument/2006/relationships/tags" Target="../tags/tag397.xml"/><Relationship Id="rId20" Type="http://schemas.openxmlformats.org/officeDocument/2006/relationships/image" Target="../media/image331.png"/><Relationship Id="rId1" Type="http://schemas.openxmlformats.org/officeDocument/2006/relationships/tags" Target="../tags/tag396.xml"/><Relationship Id="rId6" Type="http://schemas.openxmlformats.org/officeDocument/2006/relationships/tags" Target="../tags/tag401.xml"/><Relationship Id="rId11" Type="http://schemas.openxmlformats.org/officeDocument/2006/relationships/image" Target="../media/image328.png"/><Relationship Id="rId24" Type="http://schemas.openxmlformats.org/officeDocument/2006/relationships/image" Target="../media/image333.png"/><Relationship Id="rId5" Type="http://schemas.openxmlformats.org/officeDocument/2006/relationships/tags" Target="../tags/tag400.xml"/><Relationship Id="rId23" Type="http://schemas.openxmlformats.org/officeDocument/2006/relationships/image" Target="../media/image1570.png"/><Relationship Id="rId10" Type="http://schemas.openxmlformats.org/officeDocument/2006/relationships/slideLayout" Target="../slideLayouts/slideLayout18.xml"/><Relationship Id="rId19" Type="http://schemas.openxmlformats.org/officeDocument/2006/relationships/image" Target="../media/image316.png"/><Relationship Id="rId4" Type="http://schemas.openxmlformats.org/officeDocument/2006/relationships/tags" Target="../tags/tag399.xml"/><Relationship Id="rId9" Type="http://schemas.openxmlformats.org/officeDocument/2006/relationships/tags" Target="../tags/tag404.xml"/><Relationship Id="rId14" Type="http://schemas.openxmlformats.org/officeDocument/2006/relationships/image" Target="../media/image330.png"/><Relationship Id="rId22" Type="http://schemas.openxmlformats.org/officeDocument/2006/relationships/image" Target="../media/image332.png"/></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image" Target="../media/image335.jpeg"/><Relationship Id="rId18" Type="http://schemas.openxmlformats.org/officeDocument/2006/relationships/image" Target="../media/image339.png"/><Relationship Id="rId3" Type="http://schemas.openxmlformats.org/officeDocument/2006/relationships/tags" Target="../tags/tag407.xml"/><Relationship Id="rId21" Type="http://schemas.openxmlformats.org/officeDocument/2006/relationships/image" Target="../media/image343.png"/><Relationship Id="rId7" Type="http://schemas.openxmlformats.org/officeDocument/2006/relationships/tags" Target="../tags/tag411.xml"/><Relationship Id="rId12" Type="http://schemas.openxmlformats.org/officeDocument/2006/relationships/image" Target="../media/image334.jpeg"/><Relationship Id="rId17" Type="http://schemas.openxmlformats.org/officeDocument/2006/relationships/image" Target="../media/image268.png"/><Relationship Id="rId2" Type="http://schemas.openxmlformats.org/officeDocument/2006/relationships/tags" Target="../tags/tag406.xml"/><Relationship Id="rId16" Type="http://schemas.openxmlformats.org/officeDocument/2006/relationships/image" Target="../media/image338.png"/><Relationship Id="rId20" Type="http://schemas.openxmlformats.org/officeDocument/2006/relationships/image" Target="../media/image342.png"/><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slideLayout" Target="../slideLayouts/slideLayout18.xml"/><Relationship Id="rId5" Type="http://schemas.openxmlformats.org/officeDocument/2006/relationships/tags" Target="../tags/tag409.xml"/><Relationship Id="rId15" Type="http://schemas.openxmlformats.org/officeDocument/2006/relationships/image" Target="../media/image337.png"/><Relationship Id="rId10" Type="http://schemas.openxmlformats.org/officeDocument/2006/relationships/tags" Target="../tags/tag414.xml"/><Relationship Id="rId19" Type="http://schemas.openxmlformats.org/officeDocument/2006/relationships/image" Target="../media/image341.png"/><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image" Target="../media/image336.jpeg"/><Relationship Id="rId22" Type="http://schemas.openxmlformats.org/officeDocument/2006/relationships/image" Target="../media/image344.pn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image" Target="../media/image316.png"/><Relationship Id="rId5" Type="http://schemas.openxmlformats.org/officeDocument/2006/relationships/image" Target="../media/image315.png"/><Relationship Id="rId4" Type="http://schemas.openxmlformats.org/officeDocument/2006/relationships/image" Target="../media/image327.png"/><Relationship Id="rId9" Type="http://schemas.openxmlformats.org/officeDocument/2006/relationships/image" Target="../media/image1720.png"/></Relationships>
</file>

<file path=ppt/slides/_rels/slide92.xml.rels><?xml version="1.0" encoding="UTF-8" standalone="yes"?>
<Relationships xmlns="http://schemas.openxmlformats.org/package/2006/relationships"><Relationship Id="rId8" Type="http://schemas.openxmlformats.org/officeDocument/2006/relationships/image" Target="../media/image1810.png"/><Relationship Id="rId13" Type="http://schemas.openxmlformats.org/officeDocument/2006/relationships/image" Target="../media/image348.png"/><Relationship Id="rId3" Type="http://schemas.openxmlformats.org/officeDocument/2006/relationships/tags" Target="../tags/tag419.xml"/><Relationship Id="rId12" Type="http://schemas.openxmlformats.org/officeDocument/2006/relationships/image" Target="../media/image1850.png"/><Relationship Id="rId2" Type="http://schemas.openxmlformats.org/officeDocument/2006/relationships/tags" Target="../tags/tag418.xml"/><Relationship Id="rId1" Type="http://schemas.openxmlformats.org/officeDocument/2006/relationships/tags" Target="../tags/tag417.xml"/><Relationship Id="rId11" Type="http://schemas.openxmlformats.org/officeDocument/2006/relationships/image" Target="../media/image347.png"/><Relationship Id="rId5" Type="http://schemas.openxmlformats.org/officeDocument/2006/relationships/image" Target="../media/image345.png"/><Relationship Id="rId10" Type="http://schemas.openxmlformats.org/officeDocument/2006/relationships/image" Target="../media/image1830.png"/><Relationship Id="rId4" Type="http://schemas.openxmlformats.org/officeDocument/2006/relationships/slideLayout" Target="../slideLayouts/slideLayout18.xml"/><Relationship Id="rId9" Type="http://schemas.openxmlformats.org/officeDocument/2006/relationships/image" Target="../media/image346.png"/></Relationships>
</file>

<file path=ppt/slides/_rels/slide93.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slideLayout" Target="../slideLayouts/slideLayout18.xml"/><Relationship Id="rId7" Type="http://schemas.openxmlformats.org/officeDocument/2006/relationships/image" Target="../media/image1881.png"/><Relationship Id="rId2" Type="http://schemas.openxmlformats.org/officeDocument/2006/relationships/tags" Target="../tags/tag421.xml"/><Relationship Id="rId1" Type="http://schemas.openxmlformats.org/officeDocument/2006/relationships/tags" Target="../tags/tag420.xml"/><Relationship Id="rId4" Type="http://schemas.openxmlformats.org/officeDocument/2006/relationships/image" Target="../media/image349.png"/></Relationships>
</file>

<file path=ppt/slides/_rels/slide94.xml.rels><?xml version="1.0" encoding="UTF-8" standalone="yes"?>
<Relationships xmlns="http://schemas.openxmlformats.org/package/2006/relationships"><Relationship Id="rId8" Type="http://schemas.openxmlformats.org/officeDocument/2006/relationships/image" Target="../media/image1900.png"/><Relationship Id="rId13" Type="http://schemas.openxmlformats.org/officeDocument/2006/relationships/image" Target="../media/image354.png"/><Relationship Id="rId3" Type="http://schemas.openxmlformats.org/officeDocument/2006/relationships/tags" Target="../tags/tag424.xml"/><Relationship Id="rId12" Type="http://schemas.openxmlformats.org/officeDocument/2006/relationships/image" Target="../media/image353.png"/><Relationship Id="rId2" Type="http://schemas.openxmlformats.org/officeDocument/2006/relationships/tags" Target="../tags/tag423.xml"/><Relationship Id="rId1" Type="http://schemas.openxmlformats.org/officeDocument/2006/relationships/tags" Target="../tags/tag422.xml"/><Relationship Id="rId11" Type="http://schemas.openxmlformats.org/officeDocument/2006/relationships/image" Target="../media/image352.png"/><Relationship Id="rId5" Type="http://schemas.openxmlformats.org/officeDocument/2006/relationships/slideLayout" Target="../slideLayouts/slideLayout18.xml"/><Relationship Id="rId10" Type="http://schemas.openxmlformats.org/officeDocument/2006/relationships/image" Target="../media/image1920.png"/><Relationship Id="rId4" Type="http://schemas.openxmlformats.org/officeDocument/2006/relationships/tags" Target="../tags/tag425.xml"/><Relationship Id="rId9" Type="http://schemas.openxmlformats.org/officeDocument/2006/relationships/image" Target="../media/image351.png"/></Relationships>
</file>

<file path=ppt/slides/_rels/slide95.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image" Target="../media/image355.png"/><Relationship Id="rId11" Type="http://schemas.openxmlformats.org/officeDocument/2006/relationships/image" Target="../media/image356.png"/><Relationship Id="rId5" Type="http://schemas.openxmlformats.org/officeDocument/2006/relationships/image" Target="../media/image354.png"/><Relationship Id="rId10" Type="http://schemas.openxmlformats.org/officeDocument/2006/relationships/image" Target="../media/image1980.png"/><Relationship Id="rId4" Type="http://schemas.openxmlformats.org/officeDocument/2006/relationships/slideLayout" Target="../slideLayouts/slideLayout18.xml"/><Relationship Id="rId9" Type="http://schemas.openxmlformats.org/officeDocument/2006/relationships/image" Target="../media/image1970.png"/></Relationships>
</file>

<file path=ppt/slides/_rels/slide96.xml.rels><?xml version="1.0" encoding="UTF-8" standalone="yes"?>
<Relationships xmlns="http://schemas.openxmlformats.org/package/2006/relationships"><Relationship Id="rId3" Type="http://schemas.openxmlformats.org/officeDocument/2006/relationships/tags" Target="../tags/tag431.xml"/><Relationship Id="rId12" Type="http://schemas.openxmlformats.org/officeDocument/2006/relationships/image" Target="../media/image359.png"/><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image" Target="../media/image356.png"/><Relationship Id="rId11" Type="http://schemas.openxmlformats.org/officeDocument/2006/relationships/image" Target="../media/image358.png"/><Relationship Id="rId5" Type="http://schemas.openxmlformats.org/officeDocument/2006/relationships/slideLayout" Target="../slideLayouts/slideLayout18.xml"/><Relationship Id="rId10" Type="http://schemas.openxmlformats.org/officeDocument/2006/relationships/image" Target="../media/image357.png"/><Relationship Id="rId4" Type="http://schemas.openxmlformats.org/officeDocument/2006/relationships/tags" Target="../tags/tag432.xml"/><Relationship Id="rId9" Type="http://schemas.openxmlformats.org/officeDocument/2006/relationships/image" Target="../media/image2000.png"/></Relationships>
</file>

<file path=ppt/slides/_rels/slide97.xml.rels><?xml version="1.0" encoding="UTF-8" standalone="yes"?>
<Relationships xmlns="http://schemas.openxmlformats.org/package/2006/relationships"><Relationship Id="rId3" Type="http://schemas.openxmlformats.org/officeDocument/2006/relationships/image" Target="../media/image359.png"/><Relationship Id="rId2" Type="http://schemas.openxmlformats.org/officeDocument/2006/relationships/slideLayout" Target="../slideLayouts/slideLayout18.xml"/><Relationship Id="rId1" Type="http://schemas.openxmlformats.org/officeDocument/2006/relationships/tags" Target="../tags/tag433.xml"/></Relationships>
</file>

<file path=ppt/slides/_rels/slide98.xml.rels><?xml version="1.0" encoding="UTF-8" standalone="yes"?>
<Relationships xmlns="http://schemas.openxmlformats.org/package/2006/relationships"><Relationship Id="rId8" Type="http://schemas.openxmlformats.org/officeDocument/2006/relationships/image" Target="../media/image2090.png"/><Relationship Id="rId3" Type="http://schemas.openxmlformats.org/officeDocument/2006/relationships/tags" Target="../tags/tag436.xml"/><Relationship Id="rId12" Type="http://schemas.openxmlformats.org/officeDocument/2006/relationships/image" Target="../media/image362.png"/><Relationship Id="rId2" Type="http://schemas.openxmlformats.org/officeDocument/2006/relationships/tags" Target="../tags/tag435.xml"/><Relationship Id="rId1" Type="http://schemas.openxmlformats.org/officeDocument/2006/relationships/tags" Target="../tags/tag434.xml"/><Relationship Id="rId11" Type="http://schemas.openxmlformats.org/officeDocument/2006/relationships/image" Target="../media/image326.png"/><Relationship Id="rId5" Type="http://schemas.openxmlformats.org/officeDocument/2006/relationships/slideLayout" Target="../slideLayouts/slideLayout18.xml"/><Relationship Id="rId10" Type="http://schemas.openxmlformats.org/officeDocument/2006/relationships/image" Target="../media/image361.png"/><Relationship Id="rId4" Type="http://schemas.openxmlformats.org/officeDocument/2006/relationships/tags" Target="../tags/tag437.xml"/><Relationship Id="rId9" Type="http://schemas.openxmlformats.org/officeDocument/2006/relationships/image" Target="../media/image360.png"/></Relationships>
</file>

<file path=ppt/slides/_rels/slide99.xml.rels><?xml version="1.0" encoding="UTF-8" standalone="yes"?>
<Relationships xmlns="http://schemas.openxmlformats.org/package/2006/relationships"><Relationship Id="rId8" Type="http://schemas.openxmlformats.org/officeDocument/2006/relationships/image" Target="../media/image361.png"/><Relationship Id="rId3" Type="http://schemas.openxmlformats.org/officeDocument/2006/relationships/tags" Target="../tags/tag440.xml"/><Relationship Id="rId7" Type="http://schemas.openxmlformats.org/officeDocument/2006/relationships/image" Target="../media/image364.png"/><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image" Target="../media/image363.png"/><Relationship Id="rId5" Type="http://schemas.openxmlformats.org/officeDocument/2006/relationships/slideLayout" Target="../slideLayouts/slideLayout18.xml"/><Relationship Id="rId4" Type="http://schemas.openxmlformats.org/officeDocument/2006/relationships/tags" Target="../tags/tag441.xml"/><Relationship Id="rId9" Type="http://schemas.openxmlformats.org/officeDocument/2006/relationships/image" Target="../media/image3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0500" y="2814340"/>
            <a:ext cx="7272808" cy="3139321"/>
          </a:xfrm>
          <a:prstGeom prst="rect">
            <a:avLst/>
          </a:prstGeom>
          <a:noFill/>
        </p:spPr>
        <p:txBody>
          <a:bodyPr wrap="square" rtlCol="0">
            <a:spAutoFit/>
          </a:bodyPr>
          <a:lstStyle/>
          <a:p>
            <a:endParaRPr lang="sk-SK" dirty="0"/>
          </a:p>
          <a:p>
            <a:pPr marL="285750" indent="-285750">
              <a:buFont typeface="Arial" pitchFamily="34" charset="0"/>
              <a:buChar char="•"/>
            </a:pPr>
            <a:r>
              <a:rPr lang="sk-SK" sz="2000" dirty="0"/>
              <a:t>okamih (</a:t>
            </a:r>
            <a:r>
              <a:rPr lang="sk-SK" sz="2000" b="1" dirty="0"/>
              <a:t>stav systému</a:t>
            </a:r>
            <a:r>
              <a:rPr lang="sk-SK" sz="2000" dirty="0"/>
              <a:t>) možno zaznamenať a na základe záznamu ho zrekonštruovať</a:t>
            </a:r>
          </a:p>
          <a:p>
            <a:pPr marL="285750" indent="-285750">
              <a:buFont typeface="Arial" pitchFamily="34" charset="0"/>
              <a:buChar char="•"/>
            </a:pPr>
            <a:r>
              <a:rPr lang="sk-SK" sz="2000" dirty="0"/>
              <a:t>časový vývoj systému je časová postupnosť stavov (okamihov)</a:t>
            </a:r>
          </a:p>
          <a:p>
            <a:pPr marL="285750" indent="-285750">
              <a:buFont typeface="Arial" pitchFamily="34" charset="0"/>
              <a:buChar char="•"/>
            </a:pPr>
            <a:r>
              <a:rPr lang="sk-SK" sz="2000" dirty="0"/>
              <a:t>časový vývoj systému je možné </a:t>
            </a:r>
            <a:r>
              <a:rPr lang="sk-SK" sz="2000" b="1" dirty="0"/>
              <a:t>predpovedať</a:t>
            </a:r>
            <a:r>
              <a:rPr lang="sk-SK" sz="2000" dirty="0"/>
              <a:t>, vychádzajúc zo znalosti počiatočného stavu. </a:t>
            </a:r>
          </a:p>
          <a:p>
            <a:pPr marL="285750" indent="-285750">
              <a:buFont typeface="Arial" pitchFamily="34" charset="0"/>
              <a:buChar char="•"/>
            </a:pPr>
            <a:r>
              <a:rPr lang="sk-SK" sz="2000" dirty="0"/>
              <a:t>Technológiou predpovede budúcnosti sú matematické </a:t>
            </a:r>
            <a:r>
              <a:rPr lang="sk-SK" sz="2000" b="1" dirty="0"/>
              <a:t>pohybové rovnice</a:t>
            </a:r>
            <a:r>
              <a:rPr lang="sk-SK" sz="2000" dirty="0"/>
              <a:t>. Časový vývoj hľadáme ako riešenie pohybových rovníc, ktoré spĺňa počiatočnú podmienku (stav na začiatku je známy počiatočný stav)</a:t>
            </a:r>
          </a:p>
        </p:txBody>
      </p:sp>
      <p:sp>
        <p:nvSpPr>
          <p:cNvPr id="5" name="TextBox 4"/>
          <p:cNvSpPr txBox="1"/>
          <p:nvPr/>
        </p:nvSpPr>
        <p:spPr>
          <a:xfrm>
            <a:off x="323528" y="180995"/>
            <a:ext cx="8568952" cy="2062103"/>
          </a:xfrm>
          <a:prstGeom prst="rect">
            <a:avLst/>
          </a:prstGeom>
          <a:noFill/>
        </p:spPr>
        <p:txBody>
          <a:bodyPr wrap="square" rtlCol="0">
            <a:spAutoFit/>
          </a:bodyPr>
          <a:lstStyle/>
          <a:p>
            <a:pPr algn="ctr"/>
            <a:r>
              <a:rPr lang="sk-SK" sz="4800" b="1">
                <a:solidFill>
                  <a:srgbClr val="FF0000"/>
                </a:solidFill>
              </a:rPr>
              <a:t>Programové vyhlásenie fyziky</a:t>
            </a:r>
          </a:p>
          <a:p>
            <a:pPr algn="ctr"/>
            <a:endParaRPr lang="sk-SK" sz="4000" b="1"/>
          </a:p>
          <a:p>
            <a:pPr algn="ctr"/>
            <a:r>
              <a:rPr lang="sk-SK" sz="4000" b="1"/>
              <a:t>Systém, stav, zmena stavu, časový vývoj</a:t>
            </a:r>
            <a:endParaRPr lang="en-US" sz="4000" b="1"/>
          </a:p>
        </p:txBody>
      </p:sp>
      <p:sp>
        <p:nvSpPr>
          <p:cNvPr id="2" name="Slide Number Placeholder 1"/>
          <p:cNvSpPr>
            <a:spLocks noGrp="1"/>
          </p:cNvSpPr>
          <p:nvPr>
            <p:ph type="sldNum" sz="quarter" idx="12"/>
          </p:nvPr>
        </p:nvSpPr>
        <p:spPr/>
        <p:txBody>
          <a:bodyPr/>
          <a:lstStyle/>
          <a:p>
            <a:fld id="{1BCE0CA2-1A48-4B23-8A77-1A9F640E54E6}" type="slidenum">
              <a:rPr lang="sk-SK" smtClean="0"/>
              <a:t>1</a:t>
            </a:fld>
            <a:endParaRPr lang="sk-SK"/>
          </a:p>
        </p:txBody>
      </p:sp>
    </p:spTree>
    <p:extLst>
      <p:ext uri="{BB962C8B-B14F-4D97-AF65-F5344CB8AC3E}">
        <p14:creationId xmlns:p14="http://schemas.microsoft.com/office/powerpoint/2010/main" val="3653170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a:grpSpLocks noChangeAspect="1"/>
          </p:cNvGrpSpPr>
          <p:nvPr/>
        </p:nvGrpSpPr>
        <p:grpSpPr>
          <a:xfrm>
            <a:off x="1863650" y="1283253"/>
            <a:ext cx="4977752" cy="4980964"/>
            <a:chOff x="1187624" y="126420"/>
            <a:chExt cx="5945633" cy="5949467"/>
          </a:xfrm>
        </p:grpSpPr>
        <p:grpSp>
          <p:nvGrpSpPr>
            <p:cNvPr id="27" name="Group 26"/>
            <p:cNvGrpSpPr/>
            <p:nvPr/>
          </p:nvGrpSpPr>
          <p:grpSpPr>
            <a:xfrm>
              <a:off x="2915816" y="1844824"/>
              <a:ext cx="2457700" cy="2448272"/>
              <a:chOff x="3266428" y="2564904"/>
              <a:chExt cx="2457700" cy="2448272"/>
            </a:xfrm>
          </p:grpSpPr>
          <p:sp>
            <p:nvSpPr>
              <p:cNvPr id="2" name="Oval 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Arc 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9" name="Group 48"/>
            <p:cNvGrpSpPr>
              <a:grpSpLocks noChangeAspect="1"/>
            </p:cNvGrpSpPr>
            <p:nvPr/>
          </p:nvGrpSpPr>
          <p:grpSpPr>
            <a:xfrm>
              <a:off x="3896632" y="3645024"/>
              <a:ext cx="505496" cy="505496"/>
              <a:chOff x="1061610" y="476672"/>
              <a:chExt cx="4680520" cy="4680520"/>
            </a:xfrm>
          </p:grpSpPr>
          <p:grpSp>
            <p:nvGrpSpPr>
              <p:cNvPr id="20" name="Group 19"/>
              <p:cNvGrpSpPr/>
              <p:nvPr/>
            </p:nvGrpSpPr>
            <p:grpSpPr>
              <a:xfrm>
                <a:off x="1061610" y="476672"/>
                <a:ext cx="4680520" cy="4680520"/>
                <a:chOff x="827584" y="2132856"/>
                <a:chExt cx="1440160" cy="1440160"/>
              </a:xfrm>
            </p:grpSpPr>
            <p:sp>
              <p:nvSpPr>
                <p:cNvPr id="7" name="Oval 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 name="Straight Connector 8"/>
                <p:cNvCxnSpPr>
                  <a:stCxn id="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 name="Oval 4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 name="Oval 5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 name="Rounded Rectangle 5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6" name="Freeform 5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 name="Freeform 5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 name="Freeform 5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9" name="Freeform 5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2" name="Freeform 6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3" name="Freeform 6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 name="Oval 6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5" name="Oval 6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 name="Freeform 6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101" name="TextBox 100"/>
          <p:cNvSpPr txBox="1"/>
          <p:nvPr/>
        </p:nvSpPr>
        <p:spPr>
          <a:xfrm>
            <a:off x="1046996" y="336699"/>
            <a:ext cx="7128792" cy="523220"/>
          </a:xfrm>
          <a:prstGeom prst="rect">
            <a:avLst/>
          </a:prstGeom>
          <a:noFill/>
        </p:spPr>
        <p:txBody>
          <a:bodyPr wrap="square" rtlCol="0">
            <a:spAutoFit/>
          </a:bodyPr>
          <a:lstStyle/>
          <a:p>
            <a:pPr algn="ctr"/>
            <a:r>
              <a:rPr lang="sk-SK" sz="2800" b="1" dirty="0"/>
              <a:t>Súradnicový trpaslík (má 6 rúk a hodinky)</a:t>
            </a:r>
          </a:p>
        </p:txBody>
      </p:sp>
      <p:sp>
        <p:nvSpPr>
          <p:cNvPr id="5" name="Slide Number Placeholder 4"/>
          <p:cNvSpPr>
            <a:spLocks noGrp="1"/>
          </p:cNvSpPr>
          <p:nvPr>
            <p:ph type="sldNum" sz="quarter" idx="12"/>
          </p:nvPr>
        </p:nvSpPr>
        <p:spPr/>
        <p:txBody>
          <a:bodyPr/>
          <a:lstStyle/>
          <a:p>
            <a:fld id="{53A2F171-A641-4D3E-AA75-363029A1D4AF}" type="slidenum">
              <a:rPr lang="en-US" smtClean="0"/>
              <a:t>10</a:t>
            </a:fld>
            <a:endParaRPr lang="en-US"/>
          </a:p>
        </p:txBody>
      </p:sp>
    </p:spTree>
    <p:extLst>
      <p:ext uri="{BB962C8B-B14F-4D97-AF65-F5344CB8AC3E}">
        <p14:creationId xmlns:p14="http://schemas.microsoft.com/office/powerpoint/2010/main" val="8963580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840" y="193040"/>
            <a:ext cx="74888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Calibri" panose="020F0502020204030204"/>
                <a:ea typeface="+mn-ea"/>
                <a:cs typeface="+mn-cs"/>
              </a:rPr>
              <a:t>Harmonický oscilátor</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4" name="Picture 13"/>
          <p:cNvPicPr>
            <a:picLocks noChangeAspect="1"/>
          </p:cNvPicPr>
          <p:nvPr/>
        </p:nvPicPr>
        <p:blipFill>
          <a:blip r:embed="rId6"/>
          <a:stretch>
            <a:fillRect/>
          </a:stretch>
        </p:blipFill>
        <p:spPr>
          <a:xfrm>
            <a:off x="1596946" y="1703070"/>
            <a:ext cx="3123916" cy="2915921"/>
          </a:xfrm>
          <a:prstGeom prst="rect">
            <a:avLst/>
          </a:prstGeom>
        </p:spPr>
      </p:pic>
      <p:cxnSp>
        <p:nvCxnSpPr>
          <p:cNvPr id="16" name="Straight Connector 15"/>
          <p:cNvCxnSpPr/>
          <p:nvPr/>
        </p:nvCxnSpPr>
        <p:spPr>
          <a:xfrm>
            <a:off x="2205990" y="2537460"/>
            <a:ext cx="53035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97630" y="1120140"/>
            <a:ext cx="0" cy="3749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00550" y="1120140"/>
            <a:ext cx="0" cy="374904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166247" y="4618991"/>
            <a:ext cx="594360" cy="175260"/>
          </a:xfrm>
          <a:prstGeom prst="rect">
            <a:avLst/>
          </a:prstGeom>
        </p:spPr>
      </p:pic>
      <p:pic>
        <p:nvPicPr>
          <p:cNvPr id="25" name="Picture 2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492194" y="4618991"/>
            <a:ext cx="127635" cy="114300"/>
          </a:xfrm>
          <a:prstGeom prst="rect">
            <a:avLst/>
          </a:prstGeom>
        </p:spPr>
      </p:pic>
      <p:pic>
        <p:nvPicPr>
          <p:cNvPr id="26" name="Picture 2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509510" y="2679701"/>
            <a:ext cx="127635" cy="114300"/>
          </a:xfrm>
          <a:prstGeom prst="rect">
            <a:avLst/>
          </a:prstGeom>
        </p:spPr>
      </p:pic>
      <p:pic>
        <p:nvPicPr>
          <p:cNvPr id="29" name="Picture 28"/>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5868624" y="3821888"/>
            <a:ext cx="1087755" cy="217170"/>
          </a:xfrm>
          <a:prstGeom prst="rect">
            <a:avLst/>
          </a:prstGeom>
        </p:spPr>
      </p:pic>
      <p:sp>
        <p:nvSpPr>
          <p:cNvPr id="28" name="Rectangle 27"/>
          <p:cNvSpPr/>
          <p:nvPr/>
        </p:nvSpPr>
        <p:spPr>
          <a:xfrm>
            <a:off x="5726635" y="3579377"/>
            <a:ext cx="1394323" cy="6981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0" name="TextBox 29"/>
              <p:cNvSpPr txBox="1"/>
              <p:nvPr/>
            </p:nvSpPr>
            <p:spPr>
              <a:xfrm>
                <a:off x="354330" y="5337810"/>
                <a:ext cx="84924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ďalšom, pokiaľ budeme študovať jednorozmerný oscilátor, nebudeme písať pri sile index. Budeme proste písať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budeme mať na mysli priemet sily na os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(Preto nech niekoho neprekvapí záporné znamienko.)</a:t>
                </a:r>
              </a:p>
            </p:txBody>
          </p:sp>
        </mc:Choice>
        <mc:Fallback xmlns="">
          <p:sp>
            <p:nvSpPr>
              <p:cNvPr id="30" name="TextBox 29"/>
              <p:cNvSpPr txBox="1">
                <a:spLocks noRot="1" noChangeAspect="1" noMove="1" noResize="1" noEditPoints="1" noAdjustHandles="1" noChangeArrowheads="1" noChangeShapeType="1" noTextEdit="1"/>
              </p:cNvSpPr>
              <p:nvPr/>
            </p:nvSpPr>
            <p:spPr>
              <a:xfrm>
                <a:off x="354330" y="5337810"/>
                <a:ext cx="8492490" cy="923330"/>
              </a:xfrm>
              <a:prstGeom prst="rect">
                <a:avLst/>
              </a:prstGeom>
              <a:blipFill rotWithShape="0">
                <a:blip r:embed="rId12"/>
                <a:stretch>
                  <a:fillRect l="-574" t="-3974" b="-9934"/>
                </a:stretch>
              </a:blipFill>
            </p:spPr>
            <p:txBody>
              <a:bodyPr/>
              <a:lstStyle/>
              <a:p>
                <a:r>
                  <a:rPr lang="sk-SK">
                    <a:noFill/>
                  </a:rPr>
                  <a:t> </a:t>
                </a:r>
              </a:p>
            </p:txBody>
          </p:sp>
        </mc:Fallback>
      </mc:AlternateContent>
    </p:spTree>
    <p:extLst>
      <p:ext uri="{BB962C8B-B14F-4D97-AF65-F5344CB8AC3E}">
        <p14:creationId xmlns:p14="http://schemas.microsoft.com/office/powerpoint/2010/main" val="1597203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2147744" y="871863"/>
            <a:ext cx="4744546" cy="1321266"/>
          </a:xfrm>
          <a:prstGeom prst="rect">
            <a:avLst/>
          </a:prstGeom>
        </p:spPr>
      </p:pic>
      <p:pic>
        <p:nvPicPr>
          <p:cNvPr id="3" name="Picture 2"/>
          <p:cNvPicPr>
            <a:picLocks noChangeAspect="1"/>
          </p:cNvPicPr>
          <p:nvPr/>
        </p:nvPicPr>
        <p:blipFill>
          <a:blip r:embed="rId6"/>
          <a:stretch>
            <a:fillRect/>
          </a:stretch>
        </p:blipFill>
        <p:spPr>
          <a:xfrm>
            <a:off x="2151498" y="2193129"/>
            <a:ext cx="4740792" cy="1321266"/>
          </a:xfrm>
          <a:prstGeom prst="rect">
            <a:avLst/>
          </a:prstGeom>
        </p:spPr>
      </p:pic>
      <p:sp>
        <p:nvSpPr>
          <p:cNvPr id="4" name="TextBox 3"/>
          <p:cNvSpPr txBox="1"/>
          <p:nvPr/>
        </p:nvSpPr>
        <p:spPr>
          <a:xfrm>
            <a:off x="1714500" y="308610"/>
            <a:ext cx="56578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pri napínaní pružiny</a:t>
            </a:r>
          </a:p>
        </p:txBody>
      </p:sp>
      <p:cxnSp>
        <p:nvCxnSpPr>
          <p:cNvPr id="6" name="Straight Connector 5"/>
          <p:cNvCxnSpPr/>
          <p:nvPr/>
        </p:nvCxnSpPr>
        <p:spPr>
          <a:xfrm>
            <a:off x="4709160" y="871863"/>
            <a:ext cx="0" cy="295718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55870" y="2434590"/>
            <a:ext cx="0" cy="138684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09160" y="3657600"/>
            <a:ext cx="346710"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818698" y="3829050"/>
            <a:ext cx="127635" cy="114300"/>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31470" y="3702328"/>
                <a:ext cx="8172450" cy="1205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ktorou pôsobí pružina: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𝑘𝑥</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ktorou pôsobia burlaci: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𝑘𝑥</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ktorú vykonajú burlaci pri napínaní pružiny z rovnovážneho stavu o vzdialenosť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31470" y="3702328"/>
                <a:ext cx="8172450" cy="1205266"/>
              </a:xfrm>
              <a:prstGeom prst="rect">
                <a:avLst/>
              </a:prstGeom>
              <a:blipFill rotWithShape="0">
                <a:blip r:embed="rId11"/>
                <a:stretch>
                  <a:fillRect l="-597" t="-2525" b="-7071"/>
                </a:stretch>
              </a:blipFill>
            </p:spPr>
            <p:txBody>
              <a:bodyPr/>
              <a:lstStyle/>
              <a:p>
                <a:r>
                  <a:rPr lang="sk-SK">
                    <a:noFill/>
                  </a:rPr>
                  <a:t> </a:t>
                </a:r>
              </a:p>
            </p:txBody>
          </p:sp>
        </mc:Fallback>
      </mc:AlternateContent>
      <p:sp>
        <p:nvSpPr>
          <p:cNvPr id="15" name="TextBox 14"/>
          <p:cNvSpPr txBox="1"/>
          <p:nvPr/>
        </p:nvSpPr>
        <p:spPr>
          <a:xfrm>
            <a:off x="331470" y="5330629"/>
            <a:ext cx="8378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Potenciálna energia pružnosti </a:t>
            </a:r>
          </a:p>
        </p:txBody>
      </p:sp>
      <p:pic>
        <p:nvPicPr>
          <p:cNvPr id="5" name="Picture 4"/>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2598420" y="4711461"/>
            <a:ext cx="4221480" cy="594360"/>
          </a:xfrm>
          <a:prstGeom prst="rect">
            <a:avLst/>
          </a:prstGeom>
        </p:spPr>
      </p:pic>
      <p:pic>
        <p:nvPicPr>
          <p:cNvPr id="8" name="Picture 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191952" y="5895401"/>
            <a:ext cx="1424940" cy="514350"/>
          </a:xfrm>
          <a:prstGeom prst="rect">
            <a:avLst/>
          </a:prstGeom>
        </p:spPr>
      </p:pic>
      <p:sp>
        <p:nvSpPr>
          <p:cNvPr id="19" name="Rectangle 18"/>
          <p:cNvSpPr/>
          <p:nvPr/>
        </p:nvSpPr>
        <p:spPr>
          <a:xfrm>
            <a:off x="3977640" y="5699961"/>
            <a:ext cx="1714500" cy="8896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6581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195736" y="1340768"/>
            <a:ext cx="4824536" cy="1440160"/>
            <a:chOff x="1475656" y="1268760"/>
            <a:chExt cx="4824536" cy="1440160"/>
          </a:xfrm>
        </p:grpSpPr>
        <p:cxnSp>
          <p:nvCxnSpPr>
            <p:cNvPr id="3" name="Straight Connector 2"/>
            <p:cNvCxnSpPr/>
            <p:nvPr/>
          </p:nvCxnSpPr>
          <p:spPr>
            <a:xfrm>
              <a:off x="1691680" y="1268760"/>
              <a:ext cx="0" cy="1440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475656" y="1268760"/>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475656" y="1421160"/>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475656" y="1628800"/>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475656" y="1844824"/>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75656" y="2060848"/>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475656" y="2276872"/>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475656" y="2492896"/>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91680" y="1988840"/>
              <a:ext cx="4608512" cy="0"/>
            </a:xfrm>
            <a:prstGeom prst="line">
              <a:avLst/>
            </a:prstGeom>
            <a:ln w="28575"/>
          </p:spPr>
          <p:style>
            <a:lnRef idx="1">
              <a:schemeClr val="dk1"/>
            </a:lnRef>
            <a:fillRef idx="0">
              <a:schemeClr val="dk1"/>
            </a:fillRef>
            <a:effectRef idx="0">
              <a:schemeClr val="dk1"/>
            </a:effectRef>
            <a:fontRef idx="minor">
              <a:schemeClr val="tx1"/>
            </a:fontRef>
          </p:style>
        </p:cxnSp>
        <p:sp>
          <p:nvSpPr>
            <p:cNvPr id="17" name="Oval 16"/>
            <p:cNvSpPr/>
            <p:nvPr/>
          </p:nvSpPr>
          <p:spPr>
            <a:xfrm>
              <a:off x="4139952" y="1772816"/>
              <a:ext cx="432048" cy="432048"/>
            </a:xfrm>
            <a:prstGeom prst="ellipse">
              <a:avLst/>
            </a:prstGeom>
            <a:solidFill>
              <a:schemeClr val="tx1"/>
            </a:solidFill>
            <a:ln w="3810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17"/>
            <p:cNvSpPr/>
            <p:nvPr/>
          </p:nvSpPr>
          <p:spPr>
            <a:xfrm>
              <a:off x="1712686" y="1860373"/>
              <a:ext cx="2380343" cy="245438"/>
            </a:xfrm>
            <a:custGeom>
              <a:avLst/>
              <a:gdLst>
                <a:gd name="connsiteX0" fmla="*/ 0 w 2380343"/>
                <a:gd name="connsiteY0" fmla="*/ 142598 h 245438"/>
                <a:gd name="connsiteX1" fmla="*/ 14514 w 2380343"/>
                <a:gd name="connsiteY1" fmla="*/ 70027 h 245438"/>
                <a:gd name="connsiteX2" fmla="*/ 58057 w 2380343"/>
                <a:gd name="connsiteY2" fmla="*/ 40998 h 245438"/>
                <a:gd name="connsiteX3" fmla="*/ 275771 w 2380343"/>
                <a:gd name="connsiteY3" fmla="*/ 55513 h 245438"/>
                <a:gd name="connsiteX4" fmla="*/ 290285 w 2380343"/>
                <a:gd name="connsiteY4" fmla="*/ 200656 h 245438"/>
                <a:gd name="connsiteX5" fmla="*/ 246743 w 2380343"/>
                <a:gd name="connsiteY5" fmla="*/ 157113 h 245438"/>
                <a:gd name="connsiteX6" fmla="*/ 290285 w 2380343"/>
                <a:gd name="connsiteY6" fmla="*/ 55513 h 245438"/>
                <a:gd name="connsiteX7" fmla="*/ 362857 w 2380343"/>
                <a:gd name="connsiteY7" fmla="*/ 40998 h 245438"/>
                <a:gd name="connsiteX8" fmla="*/ 566057 w 2380343"/>
                <a:gd name="connsiteY8" fmla="*/ 40998 h 245438"/>
                <a:gd name="connsiteX9" fmla="*/ 609600 w 2380343"/>
                <a:gd name="connsiteY9" fmla="*/ 99056 h 245438"/>
                <a:gd name="connsiteX10" fmla="*/ 566057 w 2380343"/>
                <a:gd name="connsiteY10" fmla="*/ 200656 h 245438"/>
                <a:gd name="connsiteX11" fmla="*/ 537028 w 2380343"/>
                <a:gd name="connsiteY11" fmla="*/ 157113 h 245438"/>
                <a:gd name="connsiteX12" fmla="*/ 551543 w 2380343"/>
                <a:gd name="connsiteY12" fmla="*/ 113570 h 245438"/>
                <a:gd name="connsiteX13" fmla="*/ 595085 w 2380343"/>
                <a:gd name="connsiteY13" fmla="*/ 84541 h 245438"/>
                <a:gd name="connsiteX14" fmla="*/ 653143 w 2380343"/>
                <a:gd name="connsiteY14" fmla="*/ 40998 h 245438"/>
                <a:gd name="connsiteX15" fmla="*/ 754743 w 2380343"/>
                <a:gd name="connsiteY15" fmla="*/ 11970 h 245438"/>
                <a:gd name="connsiteX16" fmla="*/ 798285 w 2380343"/>
                <a:gd name="connsiteY16" fmla="*/ 26484 h 245438"/>
                <a:gd name="connsiteX17" fmla="*/ 870857 w 2380343"/>
                <a:gd name="connsiteY17" fmla="*/ 128084 h 245438"/>
                <a:gd name="connsiteX18" fmla="*/ 856343 w 2380343"/>
                <a:gd name="connsiteY18" fmla="*/ 229684 h 245438"/>
                <a:gd name="connsiteX19" fmla="*/ 783771 w 2380343"/>
                <a:gd name="connsiteY19" fmla="*/ 215170 h 245438"/>
                <a:gd name="connsiteX20" fmla="*/ 856343 w 2380343"/>
                <a:gd name="connsiteY20" fmla="*/ 84541 h 245438"/>
                <a:gd name="connsiteX21" fmla="*/ 885371 w 2380343"/>
                <a:gd name="connsiteY21" fmla="*/ 40998 h 245438"/>
                <a:gd name="connsiteX22" fmla="*/ 972457 w 2380343"/>
                <a:gd name="connsiteY22" fmla="*/ 11970 h 245438"/>
                <a:gd name="connsiteX23" fmla="*/ 1059543 w 2380343"/>
                <a:gd name="connsiteY23" fmla="*/ 84541 h 245438"/>
                <a:gd name="connsiteX24" fmla="*/ 1088571 w 2380343"/>
                <a:gd name="connsiteY24" fmla="*/ 128084 h 245438"/>
                <a:gd name="connsiteX25" fmla="*/ 1059543 w 2380343"/>
                <a:gd name="connsiteY25" fmla="*/ 244198 h 245438"/>
                <a:gd name="connsiteX26" fmla="*/ 1030514 w 2380343"/>
                <a:gd name="connsiteY26" fmla="*/ 186141 h 245438"/>
                <a:gd name="connsiteX27" fmla="*/ 1045028 w 2380343"/>
                <a:gd name="connsiteY27" fmla="*/ 128084 h 245438"/>
                <a:gd name="connsiteX28" fmla="*/ 1146628 w 2380343"/>
                <a:gd name="connsiteY28" fmla="*/ 40998 h 245438"/>
                <a:gd name="connsiteX29" fmla="*/ 1262743 w 2380343"/>
                <a:gd name="connsiteY29" fmla="*/ 55513 h 245438"/>
                <a:gd name="connsiteX30" fmla="*/ 1277257 w 2380343"/>
                <a:gd name="connsiteY30" fmla="*/ 99056 h 245438"/>
                <a:gd name="connsiteX31" fmla="*/ 1306285 w 2380343"/>
                <a:gd name="connsiteY31" fmla="*/ 142598 h 245438"/>
                <a:gd name="connsiteX32" fmla="*/ 1248228 w 2380343"/>
                <a:gd name="connsiteY32" fmla="*/ 229684 h 245438"/>
                <a:gd name="connsiteX33" fmla="*/ 1219200 w 2380343"/>
                <a:gd name="connsiteY33" fmla="*/ 186141 h 245438"/>
                <a:gd name="connsiteX34" fmla="*/ 1248228 w 2380343"/>
                <a:gd name="connsiteY34" fmla="*/ 142598 h 245438"/>
                <a:gd name="connsiteX35" fmla="*/ 1277257 w 2380343"/>
                <a:gd name="connsiteY35" fmla="*/ 84541 h 245438"/>
                <a:gd name="connsiteX36" fmla="*/ 1378857 w 2380343"/>
                <a:gd name="connsiteY36" fmla="*/ 26484 h 245438"/>
                <a:gd name="connsiteX37" fmla="*/ 1465943 w 2380343"/>
                <a:gd name="connsiteY37" fmla="*/ 40998 h 245438"/>
                <a:gd name="connsiteX38" fmla="*/ 1524000 w 2380343"/>
                <a:gd name="connsiteY38" fmla="*/ 157113 h 245438"/>
                <a:gd name="connsiteX39" fmla="*/ 1494971 w 2380343"/>
                <a:gd name="connsiteY39" fmla="*/ 215170 h 245438"/>
                <a:gd name="connsiteX40" fmla="*/ 1451428 w 2380343"/>
                <a:gd name="connsiteY40" fmla="*/ 229684 h 245438"/>
                <a:gd name="connsiteX41" fmla="*/ 1465943 w 2380343"/>
                <a:gd name="connsiteY41" fmla="*/ 128084 h 245438"/>
                <a:gd name="connsiteX42" fmla="*/ 1509485 w 2380343"/>
                <a:gd name="connsiteY42" fmla="*/ 99056 h 245438"/>
                <a:gd name="connsiteX43" fmla="*/ 1640114 w 2380343"/>
                <a:gd name="connsiteY43" fmla="*/ 40998 h 245438"/>
                <a:gd name="connsiteX44" fmla="*/ 1683657 w 2380343"/>
                <a:gd name="connsiteY44" fmla="*/ 70027 h 245438"/>
                <a:gd name="connsiteX45" fmla="*/ 1698171 w 2380343"/>
                <a:gd name="connsiteY45" fmla="*/ 113570 h 245438"/>
                <a:gd name="connsiteX46" fmla="*/ 1727200 w 2380343"/>
                <a:gd name="connsiteY46" fmla="*/ 186141 h 245438"/>
                <a:gd name="connsiteX47" fmla="*/ 1683657 w 2380343"/>
                <a:gd name="connsiteY47" fmla="*/ 229684 h 245438"/>
                <a:gd name="connsiteX48" fmla="*/ 1654628 w 2380343"/>
                <a:gd name="connsiteY48" fmla="*/ 186141 h 245438"/>
                <a:gd name="connsiteX49" fmla="*/ 1698171 w 2380343"/>
                <a:gd name="connsiteY49" fmla="*/ 99056 h 245438"/>
                <a:gd name="connsiteX50" fmla="*/ 1785257 w 2380343"/>
                <a:gd name="connsiteY50" fmla="*/ 55513 h 245438"/>
                <a:gd name="connsiteX51" fmla="*/ 1843314 w 2380343"/>
                <a:gd name="connsiteY51" fmla="*/ 40998 h 245438"/>
                <a:gd name="connsiteX52" fmla="*/ 1886857 w 2380343"/>
                <a:gd name="connsiteY52" fmla="*/ 70027 h 245438"/>
                <a:gd name="connsiteX53" fmla="*/ 1901371 w 2380343"/>
                <a:gd name="connsiteY53" fmla="*/ 215170 h 245438"/>
                <a:gd name="connsiteX54" fmla="*/ 1857828 w 2380343"/>
                <a:gd name="connsiteY54" fmla="*/ 244198 h 245438"/>
                <a:gd name="connsiteX55" fmla="*/ 1843314 w 2380343"/>
                <a:gd name="connsiteY55" fmla="*/ 200656 h 245438"/>
                <a:gd name="connsiteX56" fmla="*/ 1872343 w 2380343"/>
                <a:gd name="connsiteY56" fmla="*/ 157113 h 245438"/>
                <a:gd name="connsiteX57" fmla="*/ 1973943 w 2380343"/>
                <a:gd name="connsiteY57" fmla="*/ 55513 h 245438"/>
                <a:gd name="connsiteX58" fmla="*/ 2119085 w 2380343"/>
                <a:gd name="connsiteY58" fmla="*/ 99056 h 245438"/>
                <a:gd name="connsiteX59" fmla="*/ 2133600 w 2380343"/>
                <a:gd name="connsiteY59" fmla="*/ 142598 h 245438"/>
                <a:gd name="connsiteX60" fmla="*/ 2104571 w 2380343"/>
                <a:gd name="connsiteY60" fmla="*/ 186141 h 245438"/>
                <a:gd name="connsiteX61" fmla="*/ 2061028 w 2380343"/>
                <a:gd name="connsiteY61" fmla="*/ 215170 h 245438"/>
                <a:gd name="connsiteX62" fmla="*/ 2075543 w 2380343"/>
                <a:gd name="connsiteY62" fmla="*/ 99056 h 245438"/>
                <a:gd name="connsiteX63" fmla="*/ 2162628 w 2380343"/>
                <a:gd name="connsiteY63" fmla="*/ 40998 h 245438"/>
                <a:gd name="connsiteX64" fmla="*/ 2249714 w 2380343"/>
                <a:gd name="connsiteY64" fmla="*/ 70027 h 245438"/>
                <a:gd name="connsiteX65" fmla="*/ 2293257 w 2380343"/>
                <a:gd name="connsiteY65" fmla="*/ 113570 h 245438"/>
                <a:gd name="connsiteX66" fmla="*/ 2380343 w 2380343"/>
                <a:gd name="connsiteY66" fmla="*/ 128084 h 24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380343" h="245438">
                  <a:moveTo>
                    <a:pt x="0" y="142598"/>
                  </a:moveTo>
                  <a:cubicBezTo>
                    <a:pt x="4838" y="118408"/>
                    <a:pt x="2275" y="91446"/>
                    <a:pt x="14514" y="70027"/>
                  </a:cubicBezTo>
                  <a:cubicBezTo>
                    <a:pt x="23169" y="54881"/>
                    <a:pt x="40640" y="41966"/>
                    <a:pt x="58057" y="40998"/>
                  </a:cubicBezTo>
                  <a:cubicBezTo>
                    <a:pt x="130677" y="36964"/>
                    <a:pt x="203200" y="50675"/>
                    <a:pt x="275771" y="55513"/>
                  </a:cubicBezTo>
                  <a:cubicBezTo>
                    <a:pt x="292596" y="89163"/>
                    <a:pt x="342857" y="161227"/>
                    <a:pt x="290285" y="200656"/>
                  </a:cubicBezTo>
                  <a:cubicBezTo>
                    <a:pt x="273864" y="212972"/>
                    <a:pt x="261257" y="171627"/>
                    <a:pt x="246743" y="157113"/>
                  </a:cubicBezTo>
                  <a:cubicBezTo>
                    <a:pt x="253070" y="131803"/>
                    <a:pt x="261051" y="72219"/>
                    <a:pt x="290285" y="55513"/>
                  </a:cubicBezTo>
                  <a:cubicBezTo>
                    <a:pt x="311704" y="43273"/>
                    <a:pt x="338666" y="45836"/>
                    <a:pt x="362857" y="40998"/>
                  </a:cubicBezTo>
                  <a:cubicBezTo>
                    <a:pt x="438560" y="-9469"/>
                    <a:pt x="429076" y="-17709"/>
                    <a:pt x="566057" y="40998"/>
                  </a:cubicBezTo>
                  <a:cubicBezTo>
                    <a:pt x="588292" y="50527"/>
                    <a:pt x="595086" y="79703"/>
                    <a:pt x="609600" y="99056"/>
                  </a:cubicBezTo>
                  <a:cubicBezTo>
                    <a:pt x="618537" y="134805"/>
                    <a:pt x="653950" y="200656"/>
                    <a:pt x="566057" y="200656"/>
                  </a:cubicBezTo>
                  <a:cubicBezTo>
                    <a:pt x="548613" y="200656"/>
                    <a:pt x="546704" y="171627"/>
                    <a:pt x="537028" y="157113"/>
                  </a:cubicBezTo>
                  <a:cubicBezTo>
                    <a:pt x="541866" y="142599"/>
                    <a:pt x="541986" y="125517"/>
                    <a:pt x="551543" y="113570"/>
                  </a:cubicBezTo>
                  <a:cubicBezTo>
                    <a:pt x="562440" y="99949"/>
                    <a:pt x="580890" y="94680"/>
                    <a:pt x="595085" y="84541"/>
                  </a:cubicBezTo>
                  <a:cubicBezTo>
                    <a:pt x="614770" y="70480"/>
                    <a:pt x="632140" y="53000"/>
                    <a:pt x="653143" y="40998"/>
                  </a:cubicBezTo>
                  <a:cubicBezTo>
                    <a:pt x="669339" y="31743"/>
                    <a:pt x="742174" y="15112"/>
                    <a:pt x="754743" y="11970"/>
                  </a:cubicBezTo>
                  <a:cubicBezTo>
                    <a:pt x="769257" y="16808"/>
                    <a:pt x="786532" y="16690"/>
                    <a:pt x="798285" y="26484"/>
                  </a:cubicBezTo>
                  <a:cubicBezTo>
                    <a:pt x="811787" y="37736"/>
                    <a:pt x="857620" y="108229"/>
                    <a:pt x="870857" y="128084"/>
                  </a:cubicBezTo>
                  <a:cubicBezTo>
                    <a:pt x="866019" y="161951"/>
                    <a:pt x="880533" y="205494"/>
                    <a:pt x="856343" y="229684"/>
                  </a:cubicBezTo>
                  <a:cubicBezTo>
                    <a:pt x="838899" y="247128"/>
                    <a:pt x="797455" y="235696"/>
                    <a:pt x="783771" y="215170"/>
                  </a:cubicBezTo>
                  <a:cubicBezTo>
                    <a:pt x="750936" y="165919"/>
                    <a:pt x="839324" y="104397"/>
                    <a:pt x="856343" y="84541"/>
                  </a:cubicBezTo>
                  <a:cubicBezTo>
                    <a:pt x="867695" y="71297"/>
                    <a:pt x="870579" y="50243"/>
                    <a:pt x="885371" y="40998"/>
                  </a:cubicBezTo>
                  <a:cubicBezTo>
                    <a:pt x="911319" y="24781"/>
                    <a:pt x="972457" y="11970"/>
                    <a:pt x="972457" y="11970"/>
                  </a:cubicBezTo>
                  <a:cubicBezTo>
                    <a:pt x="1015272" y="40512"/>
                    <a:pt x="1024620" y="42632"/>
                    <a:pt x="1059543" y="84541"/>
                  </a:cubicBezTo>
                  <a:cubicBezTo>
                    <a:pt x="1070710" y="97942"/>
                    <a:pt x="1078895" y="113570"/>
                    <a:pt x="1088571" y="128084"/>
                  </a:cubicBezTo>
                  <a:cubicBezTo>
                    <a:pt x="1088786" y="129160"/>
                    <a:pt x="1135775" y="259445"/>
                    <a:pt x="1059543" y="244198"/>
                  </a:cubicBezTo>
                  <a:cubicBezTo>
                    <a:pt x="1038327" y="239954"/>
                    <a:pt x="1040190" y="205493"/>
                    <a:pt x="1030514" y="186141"/>
                  </a:cubicBezTo>
                  <a:cubicBezTo>
                    <a:pt x="1035352" y="166789"/>
                    <a:pt x="1035131" y="145404"/>
                    <a:pt x="1045028" y="128084"/>
                  </a:cubicBezTo>
                  <a:cubicBezTo>
                    <a:pt x="1060190" y="101551"/>
                    <a:pt x="1125756" y="56652"/>
                    <a:pt x="1146628" y="40998"/>
                  </a:cubicBezTo>
                  <a:cubicBezTo>
                    <a:pt x="1185333" y="45836"/>
                    <a:pt x="1227099" y="39671"/>
                    <a:pt x="1262743" y="55513"/>
                  </a:cubicBezTo>
                  <a:cubicBezTo>
                    <a:pt x="1276724" y="61727"/>
                    <a:pt x="1270415" y="85372"/>
                    <a:pt x="1277257" y="99056"/>
                  </a:cubicBezTo>
                  <a:cubicBezTo>
                    <a:pt x="1285058" y="114658"/>
                    <a:pt x="1296609" y="128084"/>
                    <a:pt x="1306285" y="142598"/>
                  </a:cubicBezTo>
                  <a:cubicBezTo>
                    <a:pt x="1301731" y="160813"/>
                    <a:pt x="1295959" y="239231"/>
                    <a:pt x="1248228" y="229684"/>
                  </a:cubicBezTo>
                  <a:cubicBezTo>
                    <a:pt x="1231123" y="226263"/>
                    <a:pt x="1228876" y="200655"/>
                    <a:pt x="1219200" y="186141"/>
                  </a:cubicBezTo>
                  <a:cubicBezTo>
                    <a:pt x="1228876" y="171627"/>
                    <a:pt x="1239573" y="157744"/>
                    <a:pt x="1248228" y="142598"/>
                  </a:cubicBezTo>
                  <a:cubicBezTo>
                    <a:pt x="1258963" y="123812"/>
                    <a:pt x="1263405" y="101163"/>
                    <a:pt x="1277257" y="84541"/>
                  </a:cubicBezTo>
                  <a:cubicBezTo>
                    <a:pt x="1291909" y="66959"/>
                    <a:pt x="1363362" y="34231"/>
                    <a:pt x="1378857" y="26484"/>
                  </a:cubicBezTo>
                  <a:cubicBezTo>
                    <a:pt x="1407886" y="31322"/>
                    <a:pt x="1440217" y="26706"/>
                    <a:pt x="1465943" y="40998"/>
                  </a:cubicBezTo>
                  <a:cubicBezTo>
                    <a:pt x="1508917" y="64873"/>
                    <a:pt x="1513955" y="116936"/>
                    <a:pt x="1524000" y="157113"/>
                  </a:cubicBezTo>
                  <a:cubicBezTo>
                    <a:pt x="1514324" y="176465"/>
                    <a:pt x="1510271" y="199871"/>
                    <a:pt x="1494971" y="215170"/>
                  </a:cubicBezTo>
                  <a:cubicBezTo>
                    <a:pt x="1484153" y="225988"/>
                    <a:pt x="1456266" y="244198"/>
                    <a:pt x="1451428" y="229684"/>
                  </a:cubicBezTo>
                  <a:cubicBezTo>
                    <a:pt x="1440610" y="197229"/>
                    <a:pt x="1452049" y="159346"/>
                    <a:pt x="1465943" y="128084"/>
                  </a:cubicBezTo>
                  <a:cubicBezTo>
                    <a:pt x="1473028" y="112144"/>
                    <a:pt x="1494340" y="107710"/>
                    <a:pt x="1509485" y="99056"/>
                  </a:cubicBezTo>
                  <a:cubicBezTo>
                    <a:pt x="1556945" y="71936"/>
                    <a:pt x="1588276" y="61734"/>
                    <a:pt x="1640114" y="40998"/>
                  </a:cubicBezTo>
                  <a:cubicBezTo>
                    <a:pt x="1654628" y="50674"/>
                    <a:pt x="1672760" y="56405"/>
                    <a:pt x="1683657" y="70027"/>
                  </a:cubicBezTo>
                  <a:cubicBezTo>
                    <a:pt x="1693214" y="81974"/>
                    <a:pt x="1692799" y="99245"/>
                    <a:pt x="1698171" y="113570"/>
                  </a:cubicBezTo>
                  <a:cubicBezTo>
                    <a:pt x="1707319" y="137965"/>
                    <a:pt x="1717524" y="161951"/>
                    <a:pt x="1727200" y="186141"/>
                  </a:cubicBezTo>
                  <a:cubicBezTo>
                    <a:pt x="1712686" y="200655"/>
                    <a:pt x="1704183" y="229684"/>
                    <a:pt x="1683657" y="229684"/>
                  </a:cubicBezTo>
                  <a:cubicBezTo>
                    <a:pt x="1666213" y="229684"/>
                    <a:pt x="1657496" y="203348"/>
                    <a:pt x="1654628" y="186141"/>
                  </a:cubicBezTo>
                  <a:cubicBezTo>
                    <a:pt x="1651255" y="165905"/>
                    <a:pt x="1687340" y="109887"/>
                    <a:pt x="1698171" y="99056"/>
                  </a:cubicBezTo>
                  <a:cubicBezTo>
                    <a:pt x="1723617" y="73610"/>
                    <a:pt x="1752202" y="64957"/>
                    <a:pt x="1785257" y="55513"/>
                  </a:cubicBezTo>
                  <a:cubicBezTo>
                    <a:pt x="1804437" y="50033"/>
                    <a:pt x="1823962" y="45836"/>
                    <a:pt x="1843314" y="40998"/>
                  </a:cubicBezTo>
                  <a:cubicBezTo>
                    <a:pt x="1857828" y="50674"/>
                    <a:pt x="1875690" y="56626"/>
                    <a:pt x="1886857" y="70027"/>
                  </a:cubicBezTo>
                  <a:cubicBezTo>
                    <a:pt x="1922985" y="113382"/>
                    <a:pt x="1927685" y="162542"/>
                    <a:pt x="1901371" y="215170"/>
                  </a:cubicBezTo>
                  <a:cubicBezTo>
                    <a:pt x="1893570" y="230772"/>
                    <a:pt x="1872342" y="234522"/>
                    <a:pt x="1857828" y="244198"/>
                  </a:cubicBezTo>
                  <a:cubicBezTo>
                    <a:pt x="1852990" y="229684"/>
                    <a:pt x="1840799" y="215747"/>
                    <a:pt x="1843314" y="200656"/>
                  </a:cubicBezTo>
                  <a:cubicBezTo>
                    <a:pt x="1846182" y="183449"/>
                    <a:pt x="1862204" y="171308"/>
                    <a:pt x="1872343" y="157113"/>
                  </a:cubicBezTo>
                  <a:cubicBezTo>
                    <a:pt x="1924446" y="84168"/>
                    <a:pt x="1902486" y="109105"/>
                    <a:pt x="1973943" y="55513"/>
                  </a:cubicBezTo>
                  <a:cubicBezTo>
                    <a:pt x="2013512" y="62108"/>
                    <a:pt x="2085332" y="65303"/>
                    <a:pt x="2119085" y="99056"/>
                  </a:cubicBezTo>
                  <a:cubicBezTo>
                    <a:pt x="2129903" y="109874"/>
                    <a:pt x="2128762" y="128084"/>
                    <a:pt x="2133600" y="142598"/>
                  </a:cubicBezTo>
                  <a:cubicBezTo>
                    <a:pt x="2123924" y="157112"/>
                    <a:pt x="2116906" y="173806"/>
                    <a:pt x="2104571" y="186141"/>
                  </a:cubicBezTo>
                  <a:cubicBezTo>
                    <a:pt x="2092236" y="198476"/>
                    <a:pt x="2066544" y="231719"/>
                    <a:pt x="2061028" y="215170"/>
                  </a:cubicBezTo>
                  <a:cubicBezTo>
                    <a:pt x="2048693" y="178166"/>
                    <a:pt x="2055889" y="132749"/>
                    <a:pt x="2075543" y="99056"/>
                  </a:cubicBezTo>
                  <a:cubicBezTo>
                    <a:pt x="2093122" y="68920"/>
                    <a:pt x="2162628" y="40998"/>
                    <a:pt x="2162628" y="40998"/>
                  </a:cubicBezTo>
                  <a:cubicBezTo>
                    <a:pt x="2191657" y="50674"/>
                    <a:pt x="2222966" y="55167"/>
                    <a:pt x="2249714" y="70027"/>
                  </a:cubicBezTo>
                  <a:cubicBezTo>
                    <a:pt x="2267657" y="79996"/>
                    <a:pt x="2275435" y="103386"/>
                    <a:pt x="2293257" y="113570"/>
                  </a:cubicBezTo>
                  <a:cubicBezTo>
                    <a:pt x="2322764" y="130431"/>
                    <a:pt x="2349769" y="128084"/>
                    <a:pt x="2380343" y="128084"/>
                  </a:cubicBezTo>
                </a:path>
              </a:pathLst>
            </a:cu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TextBox 19"/>
          <p:cNvSpPr txBox="1"/>
          <p:nvPr/>
        </p:nvSpPr>
        <p:spPr>
          <a:xfrm>
            <a:off x="2051720" y="332656"/>
            <a:ext cx="50405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Oscilátor</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6372200" y="2348880"/>
            <a:ext cx="28803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1331640" y="2839804"/>
            <a:ext cx="612068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Rovnovážna poloha nech je </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 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Pružina: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Pohybová rovnica: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Uhádneme riešenie: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Naozaj: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Ale rovnako dobré je aj riešenie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598812" y="3647688"/>
            <a:ext cx="1181100" cy="213360"/>
          </a:xfrm>
          <a:prstGeom prst="rect">
            <a:avLst/>
          </a:prstGeom>
        </p:spPr>
      </p:pic>
      <p:pic>
        <p:nvPicPr>
          <p:cNvPr id="27" name="Picture 2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753986" y="4077072"/>
            <a:ext cx="1567815" cy="560070"/>
          </a:xfrm>
          <a:prstGeom prst="rect">
            <a:avLst/>
          </a:prstGeom>
        </p:spPr>
      </p:pic>
      <p:pic>
        <p:nvPicPr>
          <p:cNvPr id="4" name="Picture 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349637" y="4947823"/>
            <a:ext cx="1911096" cy="280797"/>
          </a:xfrm>
          <a:prstGeom prst="rect">
            <a:avLst/>
          </a:prstGeom>
        </p:spPr>
      </p:pic>
      <p:pic>
        <p:nvPicPr>
          <p:cNvPr id="28" name="Picture 2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6660232" y="4734578"/>
            <a:ext cx="1051560" cy="609600"/>
          </a:xfrm>
          <a:prstGeom prst="rect">
            <a:avLst/>
          </a:prstGeom>
        </p:spPr>
      </p:pic>
      <p:pic>
        <p:nvPicPr>
          <p:cNvPr id="5" name="Picture 4"/>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442202" y="5427312"/>
            <a:ext cx="6208966" cy="616077"/>
          </a:xfrm>
          <a:prstGeom prst="rect">
            <a:avLst/>
          </a:prstGeom>
        </p:spPr>
      </p:pic>
      <p:pic>
        <p:nvPicPr>
          <p:cNvPr id="13" name="Picture 12"/>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5416652" y="6275881"/>
            <a:ext cx="1959292" cy="280797"/>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1709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270" y="2130803"/>
            <a:ext cx="6120680"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Pri zadaných počiatočných podmienkach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dopočítame najprv rýchlosť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 dostaneme jednoznačne</a:t>
            </a: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309235" y="2218611"/>
            <a:ext cx="2177415" cy="255270"/>
          </a:xfrm>
          <a:prstGeom prst="rect">
            <a:avLst/>
          </a:prstGeom>
        </p:spPr>
      </p:pic>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82277" y="3302508"/>
            <a:ext cx="3415665" cy="516255"/>
          </a:xfrm>
          <a:prstGeom prst="rect">
            <a:avLst/>
          </a:prstGeom>
        </p:spPr>
      </p:pic>
      <p:pic>
        <p:nvPicPr>
          <p:cNvPr id="5" name="Picture 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691915" y="570262"/>
            <a:ext cx="1567815" cy="560070"/>
          </a:xfrm>
          <a:prstGeom prst="rect">
            <a:avLst/>
          </a:prstGeom>
        </p:spPr>
      </p:pic>
      <p:sp>
        <p:nvSpPr>
          <p:cNvPr id="6" name="TextBox 5"/>
          <p:cNvSpPr txBox="1"/>
          <p:nvPr/>
        </p:nvSpPr>
        <p:spPr>
          <a:xfrm>
            <a:off x="464456" y="654523"/>
            <a:ext cx="764902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Rovnica                               je tzv. lineárna, čo znamená, že súčet jej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dvoch riešení je tiež riešením, teda aj riešenie</a:t>
            </a:r>
          </a:p>
        </p:txBody>
      </p:sp>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911061" y="1846918"/>
            <a:ext cx="3396805" cy="280797"/>
          </a:xfrm>
          <a:prstGeom prst="rect">
            <a:avLst/>
          </a:prstGeom>
        </p:spPr>
      </p:pic>
      <p:pic>
        <p:nvPicPr>
          <p:cNvPr id="8" name="Picture 7"/>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4684505" y="4102594"/>
            <a:ext cx="1373505" cy="567690"/>
          </a:xfrm>
          <a:prstGeom prst="rect">
            <a:avLst/>
          </a:prstGeom>
        </p:spPr>
      </p:pic>
      <p:pic>
        <p:nvPicPr>
          <p:cNvPr id="11" name="Picture 10"/>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636353" y="4899618"/>
            <a:ext cx="6379845" cy="518160"/>
          </a:xfrm>
          <a:prstGeom prst="rect">
            <a:avLst/>
          </a:prstGeom>
        </p:spPr>
      </p:pic>
      <p:sp>
        <p:nvSpPr>
          <p:cNvPr id="12" name="TextBox 11"/>
          <p:cNvSpPr txBox="1"/>
          <p:nvPr/>
        </p:nvSpPr>
        <p:spPr>
          <a:xfrm>
            <a:off x="337270" y="4141410"/>
            <a:ext cx="41731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pohyb je periodický s periódou</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337270" y="4943254"/>
            <a:ext cx="12482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naozaj:</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6" name="Picture 15"/>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817842" y="2562577"/>
            <a:ext cx="3966781" cy="280797"/>
          </a:xfrm>
          <a:prstGeom prst="rect">
            <a:avLst/>
          </a:prstGeom>
        </p:spPr>
      </p:pic>
      <p:sp>
        <p:nvSpPr>
          <p:cNvPr id="17" name="Rectangle 16"/>
          <p:cNvSpPr/>
          <p:nvPr/>
        </p:nvSpPr>
        <p:spPr>
          <a:xfrm>
            <a:off x="2911061" y="3254187"/>
            <a:ext cx="3546889" cy="723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6230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699" y="4315834"/>
            <a:ext cx="7634515"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porovnaním s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dostaneme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odtiaľ zrejme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Potom treba nájsť také </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δ</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aby platilo</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 name="TextBox 1"/>
          <p:cNvSpPr txBox="1"/>
          <p:nvPr/>
        </p:nvSpPr>
        <p:spPr>
          <a:xfrm>
            <a:off x="362361" y="512973"/>
            <a:ext cx="810622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Pri ľubovoľných počiatočných podmienkach vieme teda jednoznačne  predpovedať budúcnosť, takže sme zrejme našli v tvare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247934" y="1759445"/>
                <a:ext cx="8743666"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všetky riešenia pohybovej rovnice. Lebo ak by boli nejaké ďalšie, potom by budúcnosť už nebola jednoznačná. Čo fyzikálne neočakávame. Je na matematikoch, aby naozaj dokázali, že sú to všetky riešenia. Tým sa tu zaoberať nebudeme. Riešenia sme proste uhádli a našli sme ich tak dosť.</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Ešte trochu iné ekvivalentné vyjadrenie v tvare (budeme hľadať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247934" y="1759445"/>
                <a:ext cx="8743666" cy="1785104"/>
              </a:xfrm>
              <a:prstGeom prst="rect">
                <a:avLst/>
              </a:prstGeom>
              <a:blipFill rotWithShape="0">
                <a:blip r:embed="rId11"/>
                <a:stretch>
                  <a:fillRect l="-907" t="-2397" b="-6164"/>
                </a:stretch>
              </a:blipFill>
            </p:spPr>
            <p:txBody>
              <a:bodyPr/>
              <a:lstStyle/>
              <a:p>
                <a:r>
                  <a:rPr lang="sk-SK">
                    <a:noFill/>
                  </a:rPr>
                  <a:t> </a:t>
                </a:r>
              </a:p>
            </p:txBody>
          </p:sp>
        </mc:Fallback>
      </mc:AlternateContent>
      <p:pic>
        <p:nvPicPr>
          <p:cNvPr id="11" name="Picture 10"/>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4012709" y="4727974"/>
            <a:ext cx="2024253" cy="335280"/>
          </a:xfrm>
          <a:prstGeom prst="rect">
            <a:avLst/>
          </a:prstGeom>
        </p:spPr>
      </p:pic>
      <p:sp>
        <p:nvSpPr>
          <p:cNvPr id="8" name="TextBox 7"/>
          <p:cNvSpPr txBox="1"/>
          <p:nvPr/>
        </p:nvSpPr>
        <p:spPr>
          <a:xfrm>
            <a:off x="6088667" y="1250372"/>
            <a:ext cx="9434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9" name="Picture 8"/>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033578" y="3598332"/>
            <a:ext cx="2331720" cy="255270"/>
          </a:xfrm>
          <a:prstGeom prst="rect">
            <a:avLst/>
          </a:prstGeom>
        </p:spPr>
      </p:pic>
      <p:pic>
        <p:nvPicPr>
          <p:cNvPr id="17" name="Picture 16"/>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201665" y="1331761"/>
            <a:ext cx="3396805" cy="280797"/>
          </a:xfrm>
          <a:prstGeom prst="rect">
            <a:avLst/>
          </a:prstGeom>
        </p:spPr>
      </p:pic>
      <p:pic>
        <p:nvPicPr>
          <p:cNvPr id="15" name="Picture 14"/>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012709" y="4433603"/>
            <a:ext cx="3365373" cy="255651"/>
          </a:xfrm>
          <a:prstGeom prst="rect">
            <a:avLst/>
          </a:prstGeom>
        </p:spPr>
      </p:pic>
      <p:sp>
        <p:nvSpPr>
          <p:cNvPr id="19" name="Oval 18"/>
          <p:cNvSpPr/>
          <p:nvPr/>
        </p:nvSpPr>
        <p:spPr>
          <a:xfrm>
            <a:off x="8728364" y="124691"/>
            <a:ext cx="263236" cy="263236"/>
          </a:xfrm>
          <a:prstGeom prst="ellipse">
            <a:avLst/>
          </a:prstGeom>
          <a:solidFill>
            <a:srgbClr val="FF0000"/>
          </a:solid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795665" y="5657221"/>
            <a:ext cx="4071556" cy="572071"/>
          </a:xfrm>
          <a:prstGeom prst="rect">
            <a:avLst/>
          </a:prstGeom>
        </p:spPr>
      </p:pic>
      <p:sp>
        <p:nvSpPr>
          <p:cNvPr id="21" name="Rectangle 20"/>
          <p:cNvSpPr/>
          <p:nvPr/>
        </p:nvSpPr>
        <p:spPr>
          <a:xfrm>
            <a:off x="2559791" y="5607874"/>
            <a:ext cx="4522653" cy="692727"/>
          </a:xfrm>
          <a:prstGeom prst="rect">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115187" y="4024610"/>
            <a:ext cx="4501515" cy="255270"/>
          </a:xfrm>
          <a:prstGeom prst="rect">
            <a:avLst/>
          </a:prstGeom>
        </p:spPr>
      </p:pic>
      <p:pic>
        <p:nvPicPr>
          <p:cNvPr id="16" name="Picture 15"/>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4694027" y="5177674"/>
            <a:ext cx="3365373" cy="255651"/>
          </a:xfrm>
          <a:prstGeom prst="rect">
            <a:avLst/>
          </a:prstGeom>
        </p:spPr>
      </p:pic>
    </p:spTree>
    <p:extLst>
      <p:ext uri="{BB962C8B-B14F-4D97-AF65-F5344CB8AC3E}">
        <p14:creationId xmlns:p14="http://schemas.microsoft.com/office/powerpoint/2010/main" val="8950821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699" y="4315834"/>
            <a:ext cx="763451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porovnaním s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dostaneme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odtiaľ zrejme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Potom treba nájsť také </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δ</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aby platilo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teda</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 name="TextBox 1"/>
          <p:cNvSpPr txBox="1"/>
          <p:nvPr/>
        </p:nvSpPr>
        <p:spPr>
          <a:xfrm>
            <a:off x="362361" y="512973"/>
            <a:ext cx="810622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Pri ľubovoľných počiatočných podmienkach vieme teda jednoznačne  predpovedať budúcnosť, takže sme zrejme našli v tvare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247934" y="1759445"/>
                <a:ext cx="8743666"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všetky riešenia pohybovej rovnice. Lebo ak by boli nejaké ďalšie, potom by budúcnosť už nebola jednoznačná. Čo fyzikálne neočakávame. Je na matematikoch, aby naozaj dokázali, že sú to všetky riešenia. Tým sa tu zaoberať nebudeme. Riešenia sme proste uhádli a našli sme ich tak dosť.</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Ešte trochu iné ekvivalentné vyjadrenie v tvare (budeme hľadať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247934" y="1759445"/>
                <a:ext cx="8743666" cy="1785104"/>
              </a:xfrm>
              <a:prstGeom prst="rect">
                <a:avLst/>
              </a:prstGeom>
              <a:blipFill rotWithShape="0">
                <a:blip r:embed="rId11"/>
                <a:stretch>
                  <a:fillRect l="-907" t="-2397" b="-6164"/>
                </a:stretch>
              </a:blipFill>
            </p:spPr>
            <p:txBody>
              <a:bodyPr/>
              <a:lstStyle/>
              <a:p>
                <a:r>
                  <a:rPr lang="sk-SK">
                    <a:noFill/>
                  </a:rPr>
                  <a:t> </a:t>
                </a:r>
              </a:p>
            </p:txBody>
          </p:sp>
        </mc:Fallback>
      </mc:AlternateContent>
      <p:pic>
        <p:nvPicPr>
          <p:cNvPr id="11" name="Picture 10"/>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4012709" y="4727974"/>
            <a:ext cx="2024253" cy="335280"/>
          </a:xfrm>
          <a:prstGeom prst="rect">
            <a:avLst/>
          </a:prstGeom>
        </p:spPr>
      </p:pic>
      <p:sp>
        <p:nvSpPr>
          <p:cNvPr id="8" name="TextBox 7"/>
          <p:cNvSpPr txBox="1"/>
          <p:nvPr/>
        </p:nvSpPr>
        <p:spPr>
          <a:xfrm>
            <a:off x="6088667" y="1250372"/>
            <a:ext cx="9434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9" name="Picture 8"/>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033578" y="3598332"/>
            <a:ext cx="2331720" cy="255270"/>
          </a:xfrm>
          <a:prstGeom prst="rect">
            <a:avLst/>
          </a:prstGeom>
        </p:spPr>
      </p:pic>
      <p:pic>
        <p:nvPicPr>
          <p:cNvPr id="17" name="Picture 16"/>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201665" y="1331761"/>
            <a:ext cx="3396805" cy="280797"/>
          </a:xfrm>
          <a:prstGeom prst="rect">
            <a:avLst/>
          </a:prstGeom>
        </p:spPr>
      </p:pic>
      <p:pic>
        <p:nvPicPr>
          <p:cNvPr id="15" name="Picture 14"/>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012709" y="4433603"/>
            <a:ext cx="3365373" cy="255651"/>
          </a:xfrm>
          <a:prstGeom prst="rect">
            <a:avLst/>
          </a:prstGeom>
        </p:spPr>
      </p:pic>
      <p:pic>
        <p:nvPicPr>
          <p:cNvPr id="20" name="Picture 1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795665" y="5657221"/>
            <a:ext cx="4071556" cy="572071"/>
          </a:xfrm>
          <a:prstGeom prst="rect">
            <a:avLst/>
          </a:prstGeom>
        </p:spPr>
      </p:pic>
      <p:sp>
        <p:nvSpPr>
          <p:cNvPr id="21" name="Rectangle 20"/>
          <p:cNvSpPr/>
          <p:nvPr/>
        </p:nvSpPr>
        <p:spPr>
          <a:xfrm>
            <a:off x="2559791" y="5607874"/>
            <a:ext cx="4522653" cy="692727"/>
          </a:xfrm>
          <a:prstGeom prst="rect">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115187" y="4024610"/>
            <a:ext cx="4501515" cy="255270"/>
          </a:xfrm>
          <a:prstGeom prst="rect">
            <a:avLst/>
          </a:prstGeom>
        </p:spPr>
      </p:pic>
      <p:sp>
        <p:nvSpPr>
          <p:cNvPr id="16" name="Rectangle 15"/>
          <p:cNvSpPr/>
          <p:nvPr/>
        </p:nvSpPr>
        <p:spPr>
          <a:xfrm>
            <a:off x="565800" y="1213069"/>
            <a:ext cx="8014855" cy="3455870"/>
          </a:xfrm>
          <a:prstGeom prst="rect">
            <a:avLst/>
          </a:prstGeom>
          <a:solidFill>
            <a:srgbClr val="FFFF0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633350" y="1233012"/>
            <a:ext cx="7784935"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atan2 je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programátorské značenie, ktoré matematici nepoznajú, obor hodnôt funkcie atan2 je totiž (-</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π</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π</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kým obor hodnôt inverznej funkcie k tangensu,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arctan</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π</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π</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Funkcia atan2 je totiž definovaná nie ako inverzná funkcia k tangensu ale ako polárny uhol </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ϕ</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bodu s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kartézskymi</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súradnicami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x,y</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teda taký uhol, že platí</a:t>
            </a:r>
          </a:p>
        </p:txBody>
      </p:sp>
      <p:pic>
        <p:nvPicPr>
          <p:cNvPr id="22" name="Picture 21"/>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1905873" y="3434451"/>
            <a:ext cx="5140261" cy="842391"/>
          </a:xfrm>
          <a:prstGeom prst="rect">
            <a:avLst/>
          </a:prstGeom>
        </p:spPr>
      </p:pic>
    </p:spTree>
    <p:extLst>
      <p:ext uri="{BB962C8B-B14F-4D97-AF65-F5344CB8AC3E}">
        <p14:creationId xmlns:p14="http://schemas.microsoft.com/office/powerpoint/2010/main" val="17690317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400050" y="297180"/>
                <a:ext cx="8583930" cy="13619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Parametre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vyjadrení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nazývajú „amplitúda“ a „fáza“. Poznamenajme, že v literatúre (učebniciach) nie je zhoda v definícii pojmu „fáza“. Môžete stretnúť vyjadrenia</a:t>
                </a:r>
              </a:p>
            </p:txBody>
          </p:sp>
        </mc:Choice>
        <mc:Fallback xmlns="">
          <p:sp>
            <p:nvSpPr>
              <p:cNvPr id="3" name="TextBox 2"/>
              <p:cNvSpPr txBox="1">
                <a:spLocks noRot="1" noChangeAspect="1" noMove="1" noResize="1" noEditPoints="1" noAdjustHandles="1" noChangeArrowheads="1" noChangeShapeType="1" noTextEdit="1"/>
              </p:cNvSpPr>
              <p:nvPr/>
            </p:nvSpPr>
            <p:spPr>
              <a:xfrm>
                <a:off x="400050" y="297180"/>
                <a:ext cx="8583930" cy="1361911"/>
              </a:xfrm>
              <a:prstGeom prst="rect">
                <a:avLst/>
              </a:prstGeom>
              <a:blipFill rotWithShape="0">
                <a:blip r:embed="rId9"/>
                <a:stretch>
                  <a:fillRect l="-639" t="-2691" b="-6726"/>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093219" y="701991"/>
            <a:ext cx="2331720" cy="255270"/>
          </a:xfrm>
          <a:prstGeom prst="rect">
            <a:avLst/>
          </a:prstGeom>
        </p:spPr>
      </p:pic>
      <p:pic>
        <p:nvPicPr>
          <p:cNvPr id="5" name="Picture 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098934" y="1777184"/>
            <a:ext cx="2331720" cy="101536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14350" y="3063240"/>
                <a:ext cx="837819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 všetkých vyjadreniach sa môže volať „fáza“. Pre niekoho uprednostnenie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kosínusovky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pred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sínusovkou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často motivované tým, že kmitavý pohyb sa dá vnímať ako priemet rotujúceho vektora „na os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Ten rotujúci vektor sa niekedy zvykne nazývať „fázor“. Dĺžka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rovná amplitúde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14350" y="3063240"/>
                <a:ext cx="8378190" cy="1477328"/>
              </a:xfrm>
              <a:prstGeom prst="rect">
                <a:avLst/>
              </a:prstGeom>
              <a:blipFill rotWithShape="0">
                <a:blip r:embed="rId12"/>
                <a:stretch>
                  <a:fillRect l="-582" t="-2479" b="-5372"/>
                </a:stretch>
              </a:blipFill>
            </p:spPr>
            <p:txBody>
              <a:bodyPr/>
              <a:lstStyle/>
              <a:p>
                <a:r>
                  <a:rPr lang="sk-SK">
                    <a:noFill/>
                  </a:rPr>
                  <a:t> </a:t>
                </a:r>
              </a:p>
            </p:txBody>
          </p:sp>
        </mc:Fallback>
      </mc:AlternateContent>
      <p:cxnSp>
        <p:nvCxnSpPr>
          <p:cNvPr id="9" name="Straight Connector 8"/>
          <p:cNvCxnSpPr/>
          <p:nvPr/>
        </p:nvCxnSpPr>
        <p:spPr>
          <a:xfrm>
            <a:off x="3874770" y="4652010"/>
            <a:ext cx="0" cy="1988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08860" y="5532120"/>
            <a:ext cx="320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74770" y="4830290"/>
            <a:ext cx="817245" cy="7018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86300" y="4834890"/>
            <a:ext cx="0" cy="6972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a:off x="4029075" y="5057775"/>
            <a:ext cx="474345" cy="474345"/>
          </a:xfrm>
          <a:custGeom>
            <a:avLst/>
            <a:gdLst>
              <a:gd name="connsiteX0" fmla="*/ 474345 w 948690"/>
              <a:gd name="connsiteY0" fmla="*/ 0 h 948690"/>
              <a:gd name="connsiteX1" fmla="*/ 948690 w 948690"/>
              <a:gd name="connsiteY1" fmla="*/ 474345 h 948690"/>
              <a:gd name="connsiteX2" fmla="*/ 474345 w 948690"/>
              <a:gd name="connsiteY2" fmla="*/ 474345 h 948690"/>
              <a:gd name="connsiteX3" fmla="*/ 474345 w 948690"/>
              <a:gd name="connsiteY3" fmla="*/ 0 h 948690"/>
              <a:gd name="connsiteX0" fmla="*/ 474345 w 948690"/>
              <a:gd name="connsiteY0" fmla="*/ 0 h 948690"/>
              <a:gd name="connsiteX1" fmla="*/ 948690 w 948690"/>
              <a:gd name="connsiteY1" fmla="*/ 474345 h 948690"/>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0 w 474345"/>
              <a:gd name="connsiteY0" fmla="*/ 0 h 474345"/>
              <a:gd name="connsiteX1" fmla="*/ 291465 w 474345"/>
              <a:gd name="connsiteY1" fmla="*/ 85724 h 474345"/>
              <a:gd name="connsiteX2" fmla="*/ 474345 w 474345"/>
              <a:gd name="connsiteY2"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91465 w 474345"/>
              <a:gd name="connsiteY0" fmla="*/ 85724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34328 w 474345"/>
              <a:gd name="connsiteY0" fmla="*/ 109537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34328 w 474345"/>
              <a:gd name="connsiteY0" fmla="*/ 109537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03372 w 474345"/>
              <a:gd name="connsiteY0" fmla="*/ 76199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27184 w 474345"/>
              <a:gd name="connsiteY0" fmla="*/ 97630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12897 w 474345"/>
              <a:gd name="connsiteY0" fmla="*/ 116680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Lst>
            <a:ahLst/>
            <a:cxnLst>
              <a:cxn ang="0">
                <a:pos x="connsiteX0" y="connsiteY0"/>
              </a:cxn>
              <a:cxn ang="0">
                <a:pos x="connsiteX1" y="connsiteY1"/>
              </a:cxn>
            </a:cxnLst>
            <a:rect l="l" t="t" r="r" b="b"/>
            <a:pathLst>
              <a:path w="474345" h="474345" stroke="0" extrusionOk="0">
                <a:moveTo>
                  <a:pt x="0" y="0"/>
                </a:moveTo>
                <a:cubicBezTo>
                  <a:pt x="261974" y="0"/>
                  <a:pt x="474345" y="212371"/>
                  <a:pt x="474345" y="474345"/>
                </a:cubicBezTo>
                <a:lnTo>
                  <a:pt x="0" y="474345"/>
                </a:lnTo>
                <a:lnTo>
                  <a:pt x="0" y="0"/>
                </a:lnTo>
                <a:close/>
              </a:path>
              <a:path w="474345" h="474345" fill="none">
                <a:moveTo>
                  <a:pt x="281941" y="90486"/>
                </a:moveTo>
                <a:cubicBezTo>
                  <a:pt x="178631" y="-2381"/>
                  <a:pt x="474345" y="212371"/>
                  <a:pt x="474345" y="474345"/>
                </a:cubicBezTo>
              </a:path>
            </a:pathLst>
          </a:cu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Picture 18"/>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185736" y="5303439"/>
            <a:ext cx="146685" cy="167640"/>
          </a:xfrm>
          <a:prstGeom prst="rect">
            <a:avLst/>
          </a:prstGeom>
        </p:spPr>
      </p:pic>
      <p:pic>
        <p:nvPicPr>
          <p:cNvPr id="21" name="Picture 20"/>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158689" y="5097385"/>
            <a:ext cx="1173480" cy="238125"/>
          </a:xfrm>
          <a:prstGeom prst="rect">
            <a:avLst/>
          </a:prstGeom>
        </p:spPr>
      </p:pic>
      <p:pic>
        <p:nvPicPr>
          <p:cNvPr id="23" name="Picture 22"/>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424939" y="5646420"/>
            <a:ext cx="127635" cy="114300"/>
          </a:xfrm>
          <a:prstGeom prst="rect">
            <a:avLst/>
          </a:prstGeom>
        </p:spPr>
      </p:pic>
    </p:spTree>
    <p:extLst>
      <p:ext uri="{BB962C8B-B14F-4D97-AF65-F5344CB8AC3E}">
        <p14:creationId xmlns:p14="http://schemas.microsoft.com/office/powerpoint/2010/main" val="7917633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946959" y="1018474"/>
            <a:ext cx="0" cy="1988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381049" y="1898584"/>
            <a:ext cx="320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497128" y="2012884"/>
            <a:ext cx="127635" cy="114300"/>
          </a:xfrm>
          <a:prstGeom prst="rect">
            <a:avLst/>
          </a:prstGeom>
        </p:spPr>
      </p:pic>
      <p:cxnSp>
        <p:nvCxnSpPr>
          <p:cNvPr id="8" name="Straight Arrow Connector 7"/>
          <p:cNvCxnSpPr/>
          <p:nvPr/>
        </p:nvCxnSpPr>
        <p:spPr>
          <a:xfrm flipV="1">
            <a:off x="3946959" y="1196754"/>
            <a:ext cx="817245" cy="7018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56881" y="650308"/>
            <a:ext cx="403662" cy="12422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58489" y="1201354"/>
            <a:ext cx="0" cy="6972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60543" y="650308"/>
            <a:ext cx="0" cy="124225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348916" y="3128211"/>
                <a:ext cx="854242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Vizualizácia kmitavého pohybu pomocou rotujúceho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užitočná najmä pri porovnávaní dvoch kmitavých pohybov s rovnakou frekvenciou ale rôznymi amplitúdami a fázami. Používa sa potom intuitívne veľmi rukolapný pojem „fázový rozdiel“ alebo „fázový posun“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medzi dvoma kmitaniami, čo je proste uhol, ktorý zvierajú tie dva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14" name="TextBox 13"/>
              <p:cNvSpPr txBox="1">
                <a:spLocks noRot="1" noChangeAspect="1" noMove="1" noResize="1" noEditPoints="1" noAdjustHandles="1" noChangeArrowheads="1" noChangeShapeType="1" noTextEdit="1"/>
              </p:cNvSpPr>
              <p:nvPr/>
            </p:nvSpPr>
            <p:spPr>
              <a:xfrm>
                <a:off x="348916" y="3128211"/>
                <a:ext cx="8542421" cy="1477328"/>
              </a:xfrm>
              <a:prstGeom prst="rect">
                <a:avLst/>
              </a:prstGeom>
              <a:blipFill rotWithShape="0">
                <a:blip r:embed="rId9"/>
                <a:stretch>
                  <a:fillRect l="-571" t="-2058" r="-713" b="-5350"/>
                </a:stretch>
              </a:blipFill>
            </p:spPr>
            <p:txBody>
              <a:bodyPr/>
              <a:lstStyle/>
              <a:p>
                <a:r>
                  <a:rPr lang="sk-SK">
                    <a:noFill/>
                  </a:rPr>
                  <a:t> </a:t>
                </a:r>
              </a:p>
            </p:txBody>
          </p:sp>
        </mc:Fallback>
      </mc:AlternateContent>
      <p:pic>
        <p:nvPicPr>
          <p:cNvPr id="19" name="Picture 1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6308658" y="1111819"/>
            <a:ext cx="2548890" cy="636270"/>
          </a:xfrm>
          <a:prstGeom prst="rect">
            <a:avLst/>
          </a:prstGeom>
        </p:spPr>
      </p:pic>
      <p:pic>
        <p:nvPicPr>
          <p:cNvPr id="20" name="Picture 1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878154" y="1099986"/>
            <a:ext cx="85725" cy="171450"/>
          </a:xfrm>
          <a:prstGeom prst="rect">
            <a:avLst/>
          </a:prstGeom>
        </p:spPr>
      </p:pic>
      <p:pic>
        <p:nvPicPr>
          <p:cNvPr id="22" name="Picture 2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430928" y="496216"/>
            <a:ext cx="102870" cy="171450"/>
          </a:xfrm>
          <a:prstGeom prst="rect">
            <a:avLst/>
          </a:prstGeom>
        </p:spPr>
      </p:pic>
      <p:sp>
        <p:nvSpPr>
          <p:cNvPr id="4" name="Arc 3"/>
          <p:cNvSpPr/>
          <p:nvPr/>
        </p:nvSpPr>
        <p:spPr>
          <a:xfrm rot="19941874">
            <a:off x="3954219" y="1329404"/>
            <a:ext cx="331470" cy="331470"/>
          </a:xfrm>
          <a:custGeom>
            <a:avLst/>
            <a:gdLst>
              <a:gd name="connsiteX0" fmla="*/ 331470 w 662940"/>
              <a:gd name="connsiteY0" fmla="*/ 0 h 662940"/>
              <a:gd name="connsiteX1" fmla="*/ 662940 w 662940"/>
              <a:gd name="connsiteY1" fmla="*/ 331470 h 662940"/>
              <a:gd name="connsiteX2" fmla="*/ 331470 w 662940"/>
              <a:gd name="connsiteY2" fmla="*/ 331470 h 662940"/>
              <a:gd name="connsiteX3" fmla="*/ 331470 w 662940"/>
              <a:gd name="connsiteY3" fmla="*/ 0 h 662940"/>
              <a:gd name="connsiteX0" fmla="*/ 331470 w 662940"/>
              <a:gd name="connsiteY0" fmla="*/ 0 h 662940"/>
              <a:gd name="connsiteX1" fmla="*/ 662940 w 662940"/>
              <a:gd name="connsiteY1" fmla="*/ 331470 h 662940"/>
              <a:gd name="connsiteX0" fmla="*/ 0 w 331470"/>
              <a:gd name="connsiteY0" fmla="*/ 0 h 331470"/>
              <a:gd name="connsiteX1" fmla="*/ 331470 w 331470"/>
              <a:gd name="connsiteY1" fmla="*/ 331470 h 331470"/>
              <a:gd name="connsiteX2" fmla="*/ 0 w 331470"/>
              <a:gd name="connsiteY2" fmla="*/ 331470 h 331470"/>
              <a:gd name="connsiteX3" fmla="*/ 0 w 331470"/>
              <a:gd name="connsiteY3" fmla="*/ 0 h 331470"/>
              <a:gd name="connsiteX0" fmla="*/ 0 w 331470"/>
              <a:gd name="connsiteY0" fmla="*/ 0 h 331470"/>
              <a:gd name="connsiteX1" fmla="*/ 213101 w 331470"/>
              <a:gd name="connsiteY1" fmla="*/ 69060 h 331470"/>
              <a:gd name="connsiteX2" fmla="*/ 331470 w 331470"/>
              <a:gd name="connsiteY2" fmla="*/ 331470 h 331470"/>
              <a:gd name="connsiteX0" fmla="*/ 0 w 331470"/>
              <a:gd name="connsiteY0" fmla="*/ 0 h 331470"/>
              <a:gd name="connsiteX1" fmla="*/ 331470 w 331470"/>
              <a:gd name="connsiteY1" fmla="*/ 331470 h 331470"/>
              <a:gd name="connsiteX2" fmla="*/ 0 w 331470"/>
              <a:gd name="connsiteY2" fmla="*/ 331470 h 331470"/>
              <a:gd name="connsiteX3" fmla="*/ 0 w 331470"/>
              <a:gd name="connsiteY3" fmla="*/ 0 h 331470"/>
              <a:gd name="connsiteX0" fmla="*/ 0 w 331470"/>
              <a:gd name="connsiteY0" fmla="*/ 0 h 331470"/>
              <a:gd name="connsiteX1" fmla="*/ 213101 w 331470"/>
              <a:gd name="connsiteY1" fmla="*/ 69060 h 331470"/>
              <a:gd name="connsiteX2" fmla="*/ 331470 w 331470"/>
              <a:gd name="connsiteY2" fmla="*/ 331470 h 331470"/>
              <a:gd name="connsiteX0" fmla="*/ 0 w 331470"/>
              <a:gd name="connsiteY0" fmla="*/ 0 h 331470"/>
              <a:gd name="connsiteX1" fmla="*/ 331470 w 331470"/>
              <a:gd name="connsiteY1" fmla="*/ 331470 h 331470"/>
              <a:gd name="connsiteX2" fmla="*/ 0 w 331470"/>
              <a:gd name="connsiteY2" fmla="*/ 331470 h 331470"/>
              <a:gd name="connsiteX3" fmla="*/ 0 w 331470"/>
              <a:gd name="connsiteY3" fmla="*/ 0 h 331470"/>
              <a:gd name="connsiteX0" fmla="*/ 0 w 331470"/>
              <a:gd name="connsiteY0" fmla="*/ 0 h 331470"/>
              <a:gd name="connsiteX1" fmla="*/ 213101 w 331470"/>
              <a:gd name="connsiteY1" fmla="*/ 69060 h 331470"/>
              <a:gd name="connsiteX2" fmla="*/ 331470 w 331470"/>
              <a:gd name="connsiteY2" fmla="*/ 331470 h 331470"/>
              <a:gd name="connsiteX0" fmla="*/ 0 w 331470"/>
              <a:gd name="connsiteY0" fmla="*/ 0 h 331470"/>
              <a:gd name="connsiteX1" fmla="*/ 331470 w 331470"/>
              <a:gd name="connsiteY1" fmla="*/ 331470 h 331470"/>
              <a:gd name="connsiteX2" fmla="*/ 0 w 331470"/>
              <a:gd name="connsiteY2" fmla="*/ 331470 h 331470"/>
              <a:gd name="connsiteX3" fmla="*/ 0 w 331470"/>
              <a:gd name="connsiteY3" fmla="*/ 0 h 331470"/>
              <a:gd name="connsiteX0" fmla="*/ 0 w 331470"/>
              <a:gd name="connsiteY0" fmla="*/ 0 h 331470"/>
              <a:gd name="connsiteX1" fmla="*/ 213101 w 331470"/>
              <a:gd name="connsiteY1" fmla="*/ 69060 h 331470"/>
              <a:gd name="connsiteX2" fmla="*/ 331470 w 331470"/>
              <a:gd name="connsiteY2" fmla="*/ 331470 h 331470"/>
              <a:gd name="connsiteX0" fmla="*/ 0 w 331470"/>
              <a:gd name="connsiteY0" fmla="*/ 0 h 331470"/>
              <a:gd name="connsiteX1" fmla="*/ 331470 w 331470"/>
              <a:gd name="connsiteY1" fmla="*/ 331470 h 331470"/>
              <a:gd name="connsiteX2" fmla="*/ 0 w 331470"/>
              <a:gd name="connsiteY2" fmla="*/ 331470 h 331470"/>
              <a:gd name="connsiteX3" fmla="*/ 0 w 331470"/>
              <a:gd name="connsiteY3" fmla="*/ 0 h 331470"/>
              <a:gd name="connsiteX0" fmla="*/ 0 w 331470"/>
              <a:gd name="connsiteY0" fmla="*/ 0 h 331470"/>
              <a:gd name="connsiteX1" fmla="*/ 213101 w 331470"/>
              <a:gd name="connsiteY1" fmla="*/ 69060 h 331470"/>
              <a:gd name="connsiteX2" fmla="*/ 331470 w 331470"/>
              <a:gd name="connsiteY2" fmla="*/ 331470 h 331470"/>
              <a:gd name="connsiteX0" fmla="*/ 0 w 331470"/>
              <a:gd name="connsiteY0" fmla="*/ 0 h 331470"/>
              <a:gd name="connsiteX1" fmla="*/ 331470 w 331470"/>
              <a:gd name="connsiteY1" fmla="*/ 331470 h 331470"/>
              <a:gd name="connsiteX2" fmla="*/ 0 w 331470"/>
              <a:gd name="connsiteY2" fmla="*/ 331470 h 331470"/>
              <a:gd name="connsiteX3" fmla="*/ 0 w 331470"/>
              <a:gd name="connsiteY3" fmla="*/ 0 h 331470"/>
              <a:gd name="connsiteX0" fmla="*/ 213101 w 331470"/>
              <a:gd name="connsiteY0" fmla="*/ 69060 h 331470"/>
              <a:gd name="connsiteX1" fmla="*/ 331470 w 331470"/>
              <a:gd name="connsiteY1" fmla="*/ 331470 h 331470"/>
            </a:gdLst>
            <a:ahLst/>
            <a:cxnLst>
              <a:cxn ang="0">
                <a:pos x="connsiteX0" y="connsiteY0"/>
              </a:cxn>
              <a:cxn ang="0">
                <a:pos x="connsiteX1" y="connsiteY1"/>
              </a:cxn>
            </a:cxnLst>
            <a:rect l="l" t="t" r="r" b="b"/>
            <a:pathLst>
              <a:path w="331470" h="331470" stroke="0" extrusionOk="0">
                <a:moveTo>
                  <a:pt x="0" y="0"/>
                </a:moveTo>
                <a:cubicBezTo>
                  <a:pt x="183066" y="0"/>
                  <a:pt x="331470" y="148404"/>
                  <a:pt x="331470" y="331470"/>
                </a:cubicBezTo>
                <a:lnTo>
                  <a:pt x="0" y="331470"/>
                </a:lnTo>
                <a:lnTo>
                  <a:pt x="0" y="0"/>
                </a:lnTo>
                <a:close/>
              </a:path>
              <a:path w="331470" h="331470" fill="none">
                <a:moveTo>
                  <a:pt x="213101" y="69060"/>
                </a:moveTo>
                <a:cubicBezTo>
                  <a:pt x="236238" y="94595"/>
                  <a:pt x="331470" y="148404"/>
                  <a:pt x="331470" y="33147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2968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66750" y="733425"/>
                <a:ext cx="7972425" cy="3815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Technika vizualizácie kmitavého pohybu pomocou rotujúcich fázorov má elegantné vyjadrenie pomocou komplexných čísel. Komplexné čísla prinášajú okrem intuitívne priezračnej vizualizácie aj, ako uvidíme neskôr, značné technické zjednodušenie niektorých výpočtov.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Rotujúci vektor v rovine si totiž ľahko môžeme predstaviť ako (rotujúce) komplexné číslo v komplexnej rovine.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Komplexné číslo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𝑖𝑏</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môžeme vždy vyjadriť v tvare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a:t>
                </a:r>
                <a14:m>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ad>
                      <m:radPr>
                        <m:deg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radPr>
                      <m:deg/>
                      <m:e>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e>
                    </m:ra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𝛼</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atan</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komplexnej</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rovine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vizualizuje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takto</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6750" y="733425"/>
                <a:ext cx="7972425" cy="3815275"/>
              </a:xfrm>
              <a:prstGeom prst="rect">
                <a:avLst/>
              </a:prstGeom>
              <a:blipFill rotWithShape="0">
                <a:blip r:embed="rId10"/>
                <a:stretch>
                  <a:fillRect l="-612" t="-799" b="-1597"/>
                </a:stretch>
              </a:blipFill>
            </p:spPr>
            <p:txBody>
              <a:bodyPr/>
              <a:lstStyle/>
              <a:p>
                <a:r>
                  <a:rPr lang="sk-SK">
                    <a:noFill/>
                  </a:rPr>
                  <a:t> </a:t>
                </a:r>
              </a:p>
            </p:txBody>
          </p:sp>
        </mc:Fallback>
      </mc:AlternateContent>
      <p:pic>
        <p:nvPicPr>
          <p:cNvPr id="3" name="Picture 2"/>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844925" y="3406378"/>
            <a:ext cx="1038225" cy="283845"/>
          </a:xfrm>
          <a:prstGeom prst="rect">
            <a:avLst/>
          </a:prstGeom>
        </p:spPr>
      </p:pic>
      <p:cxnSp>
        <p:nvCxnSpPr>
          <p:cNvPr id="4" name="Straight Connector 3"/>
          <p:cNvCxnSpPr/>
          <p:nvPr/>
        </p:nvCxnSpPr>
        <p:spPr>
          <a:xfrm>
            <a:off x="3874770" y="4652010"/>
            <a:ext cx="0" cy="1988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308860" y="5532120"/>
            <a:ext cx="320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874770" y="4830290"/>
            <a:ext cx="817245" cy="7018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86300" y="4834890"/>
            <a:ext cx="0" cy="6972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Arc 16"/>
          <p:cNvSpPr/>
          <p:nvPr/>
        </p:nvSpPr>
        <p:spPr>
          <a:xfrm>
            <a:off x="4029075" y="5057775"/>
            <a:ext cx="474345" cy="474345"/>
          </a:xfrm>
          <a:custGeom>
            <a:avLst/>
            <a:gdLst>
              <a:gd name="connsiteX0" fmla="*/ 474345 w 948690"/>
              <a:gd name="connsiteY0" fmla="*/ 0 h 948690"/>
              <a:gd name="connsiteX1" fmla="*/ 948690 w 948690"/>
              <a:gd name="connsiteY1" fmla="*/ 474345 h 948690"/>
              <a:gd name="connsiteX2" fmla="*/ 474345 w 948690"/>
              <a:gd name="connsiteY2" fmla="*/ 474345 h 948690"/>
              <a:gd name="connsiteX3" fmla="*/ 474345 w 948690"/>
              <a:gd name="connsiteY3" fmla="*/ 0 h 948690"/>
              <a:gd name="connsiteX0" fmla="*/ 474345 w 948690"/>
              <a:gd name="connsiteY0" fmla="*/ 0 h 948690"/>
              <a:gd name="connsiteX1" fmla="*/ 948690 w 948690"/>
              <a:gd name="connsiteY1" fmla="*/ 474345 h 948690"/>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0 w 474345"/>
              <a:gd name="connsiteY0" fmla="*/ 0 h 474345"/>
              <a:gd name="connsiteX1" fmla="*/ 291465 w 474345"/>
              <a:gd name="connsiteY1" fmla="*/ 85724 h 474345"/>
              <a:gd name="connsiteX2" fmla="*/ 474345 w 474345"/>
              <a:gd name="connsiteY2"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91465 w 474345"/>
              <a:gd name="connsiteY0" fmla="*/ 85724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34328 w 474345"/>
              <a:gd name="connsiteY0" fmla="*/ 109537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34328 w 474345"/>
              <a:gd name="connsiteY0" fmla="*/ 109537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03372 w 474345"/>
              <a:gd name="connsiteY0" fmla="*/ 76199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27184 w 474345"/>
              <a:gd name="connsiteY0" fmla="*/ 97630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12897 w 474345"/>
              <a:gd name="connsiteY0" fmla="*/ 116680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Lst>
            <a:ahLst/>
            <a:cxnLst>
              <a:cxn ang="0">
                <a:pos x="connsiteX0" y="connsiteY0"/>
              </a:cxn>
              <a:cxn ang="0">
                <a:pos x="connsiteX1" y="connsiteY1"/>
              </a:cxn>
            </a:cxnLst>
            <a:rect l="l" t="t" r="r" b="b"/>
            <a:pathLst>
              <a:path w="474345" h="474345" stroke="0" extrusionOk="0">
                <a:moveTo>
                  <a:pt x="0" y="0"/>
                </a:moveTo>
                <a:cubicBezTo>
                  <a:pt x="261974" y="0"/>
                  <a:pt x="474345" y="212371"/>
                  <a:pt x="474345" y="474345"/>
                </a:cubicBezTo>
                <a:lnTo>
                  <a:pt x="0" y="474345"/>
                </a:lnTo>
                <a:lnTo>
                  <a:pt x="0" y="0"/>
                </a:lnTo>
                <a:close/>
              </a:path>
              <a:path w="474345" h="474345" fill="none">
                <a:moveTo>
                  <a:pt x="281941" y="90486"/>
                </a:moveTo>
                <a:cubicBezTo>
                  <a:pt x="178631" y="-2381"/>
                  <a:pt x="474345" y="212371"/>
                  <a:pt x="474345" y="474345"/>
                </a:cubicBezTo>
              </a:path>
            </a:pathLst>
          </a:cu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185736" y="5303439"/>
            <a:ext cx="142875" cy="114300"/>
          </a:xfrm>
          <a:prstGeom prst="rect">
            <a:avLst/>
          </a:prstGeom>
        </p:spPr>
      </p:pic>
      <p:pic>
        <p:nvPicPr>
          <p:cNvPr id="11" name="Picture 10"/>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424939" y="5646420"/>
            <a:ext cx="127635" cy="114300"/>
          </a:xfrm>
          <a:prstGeom prst="rect">
            <a:avLst/>
          </a:prstGeom>
        </p:spPr>
      </p:pic>
      <p:pic>
        <p:nvPicPr>
          <p:cNvPr id="15" name="Picture 1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4283392" y="5596100"/>
            <a:ext cx="118110" cy="114300"/>
          </a:xfrm>
          <a:prstGeom prst="rect">
            <a:avLst/>
          </a:prstGeom>
        </p:spPr>
      </p:pic>
      <p:pic>
        <p:nvPicPr>
          <p:cNvPr id="16" name="Picture 15"/>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4787264" y="5119085"/>
            <a:ext cx="95250" cy="179070"/>
          </a:xfrm>
          <a:prstGeom prst="rect">
            <a:avLst/>
          </a:prstGeom>
        </p:spPr>
      </p:pic>
      <p:pic>
        <p:nvPicPr>
          <p:cNvPr id="18" name="Picture 17"/>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4419598" y="4764406"/>
            <a:ext cx="108585" cy="114300"/>
          </a:xfrm>
          <a:prstGeom prst="rect">
            <a:avLst/>
          </a:prstGeom>
        </p:spPr>
      </p:pic>
    </p:spTree>
    <p:extLst>
      <p:ext uri="{BB962C8B-B14F-4D97-AF65-F5344CB8AC3E}">
        <p14:creationId xmlns:p14="http://schemas.microsoft.com/office/powerpoint/2010/main" val="14655152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5" y="447675"/>
            <a:ext cx="831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teda zrejmé, že rotujúci fázor príslušný ku kmitaniu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môžeme vyjadriť ako komplexnú funkciu reálnej premennej „čas“ takto</a:t>
            </a:r>
          </a:p>
        </p:txBody>
      </p:sp>
      <p:pic>
        <p:nvPicPr>
          <p:cNvPr id="2" name="Picture 1"/>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026544" y="920204"/>
            <a:ext cx="2331720" cy="255270"/>
          </a:xfrm>
          <a:prstGeom prst="rect">
            <a:avLst/>
          </a:prstGeom>
        </p:spPr>
      </p:pic>
      <p:pic>
        <p:nvPicPr>
          <p:cNvPr id="17" name="Picture 1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969393" y="1755427"/>
            <a:ext cx="2644140" cy="255270"/>
          </a:xfrm>
          <a:prstGeom prst="rect">
            <a:avLst/>
          </a:prstGeom>
        </p:spPr>
      </p:pic>
      <p:sp>
        <p:nvSpPr>
          <p:cNvPr id="5" name="TextBox 4"/>
          <p:cNvSpPr txBox="1"/>
          <p:nvPr/>
        </p:nvSpPr>
        <p:spPr>
          <a:xfrm>
            <a:off x="409575" y="2070914"/>
            <a:ext cx="8334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kmitavý pohyb potom ako reálnu časť</a:t>
            </a:r>
          </a:p>
        </p:txBody>
      </p:sp>
      <p:pic>
        <p:nvPicPr>
          <p:cNvPr id="18" name="Picture 1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475047" y="2576036"/>
            <a:ext cx="4185285" cy="255270"/>
          </a:xfrm>
          <a:prstGeom prst="rect">
            <a:avLst/>
          </a:prstGeom>
        </p:spPr>
      </p:pic>
      <p:sp>
        <p:nvSpPr>
          <p:cNvPr id="9" name="TextBox 8"/>
          <p:cNvSpPr txBox="1"/>
          <p:nvPr/>
        </p:nvSpPr>
        <p:spPr>
          <a:xfrm>
            <a:off x="353828" y="2848509"/>
            <a:ext cx="822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Užitočné je použiť vo vyjadrení komplexnú „amplitúdu“ tak že do nej zahrnieme aj fázu takto</a:t>
            </a:r>
          </a:p>
        </p:txBody>
      </p:sp>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540125" y="3297497"/>
            <a:ext cx="1165860" cy="272415"/>
          </a:xfrm>
          <a:prstGeom prst="rect">
            <a:avLst/>
          </a:prstGeom>
        </p:spPr>
      </p:pic>
      <p:pic>
        <p:nvPicPr>
          <p:cNvPr id="12" name="Picture 11"/>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391410" y="3688558"/>
            <a:ext cx="3463290" cy="255270"/>
          </a:xfrm>
          <a:prstGeom prst="rect">
            <a:avLst/>
          </a:prstGeom>
        </p:spPr>
      </p:pic>
      <p:sp>
        <p:nvSpPr>
          <p:cNvPr id="13" name="TextBox 12"/>
          <p:cNvSpPr txBox="1"/>
          <p:nvPr/>
        </p:nvSpPr>
        <p:spPr>
          <a:xfrm>
            <a:off x="409575" y="4062474"/>
            <a:ext cx="831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Využívame tu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Eulerov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vzťah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Pravidlo o „násobení exponent“ potom pracuje namiesto nás (oslobodí nás od používania goniometrických vzťahov), keď dostaneme</a:t>
            </a:r>
          </a:p>
        </p:txBody>
      </p:sp>
      <p:pic>
        <p:nvPicPr>
          <p:cNvPr id="14" name="Picture 1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3713106" y="4123523"/>
            <a:ext cx="2948940" cy="255270"/>
          </a:xfrm>
          <a:prstGeom prst="rect">
            <a:avLst/>
          </a:prstGeom>
        </p:spPr>
      </p:pic>
      <p:pic>
        <p:nvPicPr>
          <p:cNvPr id="19" name="Picture 18"/>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295034" y="5104450"/>
            <a:ext cx="8690610" cy="255270"/>
          </a:xfrm>
          <a:prstGeom prst="rect">
            <a:avLst/>
          </a:prstGeom>
        </p:spPr>
      </p:pic>
      <p:pic>
        <p:nvPicPr>
          <p:cNvPr id="20" name="Picture 19"/>
          <p:cNvPicPr>
            <a:picLocks noChangeAspect="1"/>
          </p:cNvPicPr>
          <p:nvPr>
            <p:custDataLst>
              <p:tags r:id="rId8"/>
            </p:custDataLst>
          </p:nvPr>
        </p:nvPicPr>
        <p:blipFill>
          <a:blip r:embed="rId10" cstate="print">
            <a:extLst>
              <a:ext uri="{28A0092B-C50C-407E-A947-70E740481C1C}">
                <a14:useLocalDpi xmlns:a14="http://schemas.microsoft.com/office/drawing/2010/main" val="0"/>
              </a:ext>
            </a:extLst>
          </a:blip>
          <a:stretch>
            <a:fillRect/>
          </a:stretch>
        </p:blipFill>
        <p:spPr>
          <a:xfrm>
            <a:off x="3125603" y="5553438"/>
            <a:ext cx="2331720" cy="255270"/>
          </a:xfrm>
          <a:prstGeom prst="rect">
            <a:avLst/>
          </a:prstGeom>
        </p:spPr>
      </p:pic>
      <p:sp>
        <p:nvSpPr>
          <p:cNvPr id="21" name="TextBox 20"/>
          <p:cNvSpPr txBox="1"/>
          <p:nvPr/>
        </p:nvSpPr>
        <p:spPr>
          <a:xfrm>
            <a:off x="295034" y="5896692"/>
            <a:ext cx="86013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 práci s komplexným vyjadrením kmitavého pohybu často nepíšeme symbol pre reálu časť a chápeme ho implicitne, keď na konci výpočtu zoberieme len reálnu časť výsledku.</a:t>
            </a:r>
          </a:p>
        </p:txBody>
      </p:sp>
    </p:spTree>
    <p:extLst>
      <p:ext uri="{BB962C8B-B14F-4D97-AF65-F5344CB8AC3E}">
        <p14:creationId xmlns:p14="http://schemas.microsoft.com/office/powerpoint/2010/main" val="6266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 name="Group 1197"/>
          <p:cNvGrpSpPr>
            <a:grpSpLocks noChangeAspect="1"/>
          </p:cNvGrpSpPr>
          <p:nvPr/>
        </p:nvGrpSpPr>
        <p:grpSpPr>
          <a:xfrm>
            <a:off x="3001783" y="4251584"/>
            <a:ext cx="2983949" cy="1962550"/>
            <a:chOff x="1271813" y="1616894"/>
            <a:chExt cx="6640831" cy="4367686"/>
          </a:xfrm>
        </p:grpSpPr>
        <p:grpSp>
          <p:nvGrpSpPr>
            <p:cNvPr id="365" name="Group 364"/>
            <p:cNvGrpSpPr/>
            <p:nvPr/>
          </p:nvGrpSpPr>
          <p:grpSpPr>
            <a:xfrm>
              <a:off x="1271813" y="4676530"/>
              <a:ext cx="6030982" cy="1308050"/>
              <a:chOff x="1242313" y="3679267"/>
              <a:chExt cx="6030982" cy="1308050"/>
            </a:xfrm>
          </p:grpSpPr>
          <p:grpSp>
            <p:nvGrpSpPr>
              <p:cNvPr id="2" name="Group 1"/>
              <p:cNvGrpSpPr>
                <a:grpSpLocks noChangeAspect="1"/>
              </p:cNvGrpSpPr>
              <p:nvPr/>
            </p:nvGrpSpPr>
            <p:grpSpPr>
              <a:xfrm>
                <a:off x="2446769" y="3789040"/>
                <a:ext cx="1189127" cy="1189893"/>
                <a:chOff x="1187624" y="126420"/>
                <a:chExt cx="5945633" cy="5949467"/>
              </a:xfrm>
            </p:grpSpPr>
            <p:grpSp>
              <p:nvGrpSpPr>
                <p:cNvPr id="3" name="Group 2"/>
                <p:cNvGrpSpPr/>
                <p:nvPr/>
              </p:nvGrpSpPr>
              <p:grpSpPr>
                <a:xfrm>
                  <a:off x="2915816" y="1844824"/>
                  <a:ext cx="2457700" cy="2448272"/>
                  <a:chOff x="3266428" y="2564904"/>
                  <a:chExt cx="2457700" cy="2448272"/>
                </a:xfrm>
              </p:grpSpPr>
              <p:sp>
                <p:nvSpPr>
                  <p:cNvPr id="33" name="Oval 32"/>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Arc 33"/>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 name="Group 3"/>
                <p:cNvGrpSpPr>
                  <a:grpSpLocks noChangeAspect="1"/>
                </p:cNvGrpSpPr>
                <p:nvPr/>
              </p:nvGrpSpPr>
              <p:grpSpPr>
                <a:xfrm>
                  <a:off x="3896632" y="3645024"/>
                  <a:ext cx="505496" cy="505496"/>
                  <a:chOff x="1061610" y="476672"/>
                  <a:chExt cx="4680520" cy="4680520"/>
                </a:xfrm>
              </p:grpSpPr>
              <p:grpSp>
                <p:nvGrpSpPr>
                  <p:cNvPr id="17" name="Group 16"/>
                  <p:cNvGrpSpPr/>
                  <p:nvPr/>
                </p:nvGrpSpPr>
                <p:grpSpPr>
                  <a:xfrm>
                    <a:off x="1061610" y="476672"/>
                    <a:ext cx="4680520" cy="4680520"/>
                    <a:chOff x="827584" y="2132856"/>
                    <a:chExt cx="1440160" cy="1440160"/>
                  </a:xfrm>
                </p:grpSpPr>
                <p:sp>
                  <p:nvSpPr>
                    <p:cNvPr id="28" name="Oval 27"/>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9" name="Straight Connector 28"/>
                    <p:cNvCxnSpPr>
                      <a:stCxn id="28"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8"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8"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Oval 4"/>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val 5"/>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Rounded Rectangle 6"/>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Freeform 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Freeform 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Freeform 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Freeform 1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Freeform 1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3" name="Freeform 1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 name="Oval 1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val 1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Freeform 1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5" name="Group 34"/>
              <p:cNvGrpSpPr>
                <a:grpSpLocks noChangeAspect="1"/>
              </p:cNvGrpSpPr>
              <p:nvPr/>
            </p:nvGrpSpPr>
            <p:grpSpPr>
              <a:xfrm>
                <a:off x="1242313" y="3797424"/>
                <a:ext cx="1189127" cy="1189893"/>
                <a:chOff x="1187624" y="126420"/>
                <a:chExt cx="5945633" cy="5949467"/>
              </a:xfrm>
            </p:grpSpPr>
            <p:grpSp>
              <p:nvGrpSpPr>
                <p:cNvPr id="36" name="Group 35"/>
                <p:cNvGrpSpPr/>
                <p:nvPr/>
              </p:nvGrpSpPr>
              <p:grpSpPr>
                <a:xfrm>
                  <a:off x="2915816" y="1844824"/>
                  <a:ext cx="2457700" cy="2448272"/>
                  <a:chOff x="3266428" y="2564904"/>
                  <a:chExt cx="2457700" cy="2448272"/>
                </a:xfrm>
              </p:grpSpPr>
              <p:sp>
                <p:nvSpPr>
                  <p:cNvPr id="66" name="Oval 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 name="Arc 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 name="Group 36"/>
                <p:cNvGrpSpPr>
                  <a:grpSpLocks noChangeAspect="1"/>
                </p:cNvGrpSpPr>
                <p:nvPr/>
              </p:nvGrpSpPr>
              <p:grpSpPr>
                <a:xfrm>
                  <a:off x="3896632" y="3645024"/>
                  <a:ext cx="505496" cy="505496"/>
                  <a:chOff x="1061610" y="476672"/>
                  <a:chExt cx="4680520" cy="4680520"/>
                </a:xfrm>
              </p:grpSpPr>
              <p:grpSp>
                <p:nvGrpSpPr>
                  <p:cNvPr id="50" name="Group 49"/>
                  <p:cNvGrpSpPr/>
                  <p:nvPr/>
                </p:nvGrpSpPr>
                <p:grpSpPr>
                  <a:xfrm>
                    <a:off x="1061610" y="476672"/>
                    <a:ext cx="4680520" cy="4680520"/>
                    <a:chOff x="827584" y="2132856"/>
                    <a:chExt cx="1440160" cy="1440160"/>
                  </a:xfrm>
                </p:grpSpPr>
                <p:sp>
                  <p:nvSpPr>
                    <p:cNvPr id="61" name="Oval 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2" name="Straight Connector 61"/>
                    <p:cNvCxnSpPr>
                      <a:stCxn id="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8" name="Oval 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9" name="Oval 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Rounded Rectangle 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 name="Freeform 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 name="Freeform 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3" name="Freeform 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 name="Freeform 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Freeform 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6" name="Freeform 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 name="Oval 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 name="Oval 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Freeform 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8" name="Group 67"/>
              <p:cNvGrpSpPr>
                <a:grpSpLocks noChangeAspect="1"/>
              </p:cNvGrpSpPr>
              <p:nvPr/>
            </p:nvGrpSpPr>
            <p:grpSpPr>
              <a:xfrm>
                <a:off x="3635896" y="3751275"/>
                <a:ext cx="1189127" cy="1189893"/>
                <a:chOff x="1187624" y="126420"/>
                <a:chExt cx="5945633" cy="5949467"/>
              </a:xfrm>
            </p:grpSpPr>
            <p:grpSp>
              <p:nvGrpSpPr>
                <p:cNvPr id="69" name="Group 68"/>
                <p:cNvGrpSpPr/>
                <p:nvPr/>
              </p:nvGrpSpPr>
              <p:grpSpPr>
                <a:xfrm>
                  <a:off x="2915816" y="1844824"/>
                  <a:ext cx="2457700" cy="2448272"/>
                  <a:chOff x="3266428" y="2564904"/>
                  <a:chExt cx="2457700" cy="2448272"/>
                </a:xfrm>
              </p:grpSpPr>
              <p:sp>
                <p:nvSpPr>
                  <p:cNvPr id="99" name="Oval 98"/>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 name="Arc 99"/>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 name="Group 69"/>
                <p:cNvGrpSpPr>
                  <a:grpSpLocks noChangeAspect="1"/>
                </p:cNvGrpSpPr>
                <p:nvPr/>
              </p:nvGrpSpPr>
              <p:grpSpPr>
                <a:xfrm>
                  <a:off x="3896632" y="3645024"/>
                  <a:ext cx="505496" cy="505496"/>
                  <a:chOff x="1061610" y="476672"/>
                  <a:chExt cx="4680520" cy="4680520"/>
                </a:xfrm>
              </p:grpSpPr>
              <p:grpSp>
                <p:nvGrpSpPr>
                  <p:cNvPr id="83" name="Group 82"/>
                  <p:cNvGrpSpPr/>
                  <p:nvPr/>
                </p:nvGrpSpPr>
                <p:grpSpPr>
                  <a:xfrm>
                    <a:off x="1061610" y="476672"/>
                    <a:ext cx="4680520" cy="4680520"/>
                    <a:chOff x="827584" y="2132856"/>
                    <a:chExt cx="1440160" cy="1440160"/>
                  </a:xfrm>
                </p:grpSpPr>
                <p:sp>
                  <p:nvSpPr>
                    <p:cNvPr id="94" name="Oval 93"/>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5" name="Straight Connector 94"/>
                    <p:cNvCxnSpPr>
                      <a:stCxn id="94"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94"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94"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4"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1" name="Oval 70"/>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2" name="Oval 71"/>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 name="Rounded Rectangle 72"/>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 name="Freeform 7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 name="Freeform 7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6" name="Freeform 7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 name="Freeform 7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 name="Freeform 7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9" name="Freeform 7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 name="Oval 79"/>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Oval 80"/>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2" name="Freeform 8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1" name="Group 100"/>
              <p:cNvGrpSpPr>
                <a:grpSpLocks noChangeAspect="1"/>
              </p:cNvGrpSpPr>
              <p:nvPr/>
            </p:nvGrpSpPr>
            <p:grpSpPr>
              <a:xfrm>
                <a:off x="4860032" y="3717032"/>
                <a:ext cx="1189127" cy="1189893"/>
                <a:chOff x="1187624" y="126420"/>
                <a:chExt cx="5945633" cy="5949467"/>
              </a:xfrm>
            </p:grpSpPr>
            <p:grpSp>
              <p:nvGrpSpPr>
                <p:cNvPr id="102" name="Group 101"/>
                <p:cNvGrpSpPr/>
                <p:nvPr/>
              </p:nvGrpSpPr>
              <p:grpSpPr>
                <a:xfrm>
                  <a:off x="2915816" y="1844824"/>
                  <a:ext cx="2457700" cy="2448272"/>
                  <a:chOff x="3266428" y="2564904"/>
                  <a:chExt cx="2457700" cy="2448272"/>
                </a:xfrm>
              </p:grpSpPr>
              <p:sp>
                <p:nvSpPr>
                  <p:cNvPr id="132" name="Oval 13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3" name="Arc 13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3" name="Group 102"/>
                <p:cNvGrpSpPr>
                  <a:grpSpLocks noChangeAspect="1"/>
                </p:cNvGrpSpPr>
                <p:nvPr/>
              </p:nvGrpSpPr>
              <p:grpSpPr>
                <a:xfrm>
                  <a:off x="3896632" y="3645024"/>
                  <a:ext cx="505496" cy="505496"/>
                  <a:chOff x="1061610" y="476672"/>
                  <a:chExt cx="4680520" cy="4680520"/>
                </a:xfrm>
              </p:grpSpPr>
              <p:grpSp>
                <p:nvGrpSpPr>
                  <p:cNvPr id="116" name="Group 115"/>
                  <p:cNvGrpSpPr/>
                  <p:nvPr/>
                </p:nvGrpSpPr>
                <p:grpSpPr>
                  <a:xfrm>
                    <a:off x="1061610" y="476672"/>
                    <a:ext cx="4680520" cy="4680520"/>
                    <a:chOff x="827584" y="2132856"/>
                    <a:chExt cx="1440160" cy="1440160"/>
                  </a:xfrm>
                </p:grpSpPr>
                <p:sp>
                  <p:nvSpPr>
                    <p:cNvPr id="127" name="Oval 12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28" name="Straight Connector 127"/>
                    <p:cNvCxnSpPr>
                      <a:stCxn id="12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2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4" name="Oval 10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5" name="Oval 10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6" name="Rounded Rectangle 10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 name="Freeform 1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 name="Freeform 1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9" name="Freeform 1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 name="Freeform 1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 name="Freeform 1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2" name="Freeform 1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3" name="Oval 11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 name="Oval 11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5" name="Freeform 1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34" name="Group 133"/>
              <p:cNvGrpSpPr>
                <a:grpSpLocks noChangeAspect="1"/>
              </p:cNvGrpSpPr>
              <p:nvPr/>
            </p:nvGrpSpPr>
            <p:grpSpPr>
              <a:xfrm>
                <a:off x="6084168" y="3679267"/>
                <a:ext cx="1189127" cy="1189893"/>
                <a:chOff x="1187624" y="126420"/>
                <a:chExt cx="5945633" cy="5949467"/>
              </a:xfrm>
            </p:grpSpPr>
            <p:grpSp>
              <p:nvGrpSpPr>
                <p:cNvPr id="135" name="Group 134"/>
                <p:cNvGrpSpPr/>
                <p:nvPr/>
              </p:nvGrpSpPr>
              <p:grpSpPr>
                <a:xfrm>
                  <a:off x="2915816" y="1844824"/>
                  <a:ext cx="2457700" cy="2448272"/>
                  <a:chOff x="3266428" y="2564904"/>
                  <a:chExt cx="2457700" cy="2448272"/>
                </a:xfrm>
              </p:grpSpPr>
              <p:sp>
                <p:nvSpPr>
                  <p:cNvPr id="165" name="Oval 164"/>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6" name="Arc 16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36" name="Group 135"/>
                <p:cNvGrpSpPr>
                  <a:grpSpLocks noChangeAspect="1"/>
                </p:cNvGrpSpPr>
                <p:nvPr/>
              </p:nvGrpSpPr>
              <p:grpSpPr>
                <a:xfrm>
                  <a:off x="3896632" y="3645024"/>
                  <a:ext cx="505496" cy="505496"/>
                  <a:chOff x="1061610" y="476672"/>
                  <a:chExt cx="4680520" cy="4680520"/>
                </a:xfrm>
              </p:grpSpPr>
              <p:grpSp>
                <p:nvGrpSpPr>
                  <p:cNvPr id="149" name="Group 148"/>
                  <p:cNvGrpSpPr/>
                  <p:nvPr/>
                </p:nvGrpSpPr>
                <p:grpSpPr>
                  <a:xfrm>
                    <a:off x="1061610" y="476672"/>
                    <a:ext cx="4680520" cy="4680520"/>
                    <a:chOff x="827584" y="2132856"/>
                    <a:chExt cx="1440160" cy="1440160"/>
                  </a:xfrm>
                </p:grpSpPr>
                <p:sp>
                  <p:nvSpPr>
                    <p:cNvPr id="160" name="Oval 159"/>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61" name="Straight Connector 160"/>
                    <p:cNvCxnSpPr>
                      <a:stCxn id="160"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160"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160"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0" name="Straight Connector 149"/>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7" name="Oval 136"/>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8" name="Oval 137"/>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9" name="Rounded Rectangle 138"/>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0" name="Freeform 13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1" name="Freeform 14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2" name="Freeform 14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3" name="Freeform 14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4" name="Freeform 14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5" name="Freeform 14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6" name="Oval 145"/>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7" name="Oval 146"/>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8" name="Freeform 14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366" name="Group 365"/>
            <p:cNvGrpSpPr/>
            <p:nvPr/>
          </p:nvGrpSpPr>
          <p:grpSpPr>
            <a:xfrm>
              <a:off x="1286196" y="3454440"/>
              <a:ext cx="6030982" cy="1308050"/>
              <a:chOff x="1242313" y="3679267"/>
              <a:chExt cx="6030982" cy="1308050"/>
            </a:xfrm>
          </p:grpSpPr>
          <p:grpSp>
            <p:nvGrpSpPr>
              <p:cNvPr id="367" name="Group 366"/>
              <p:cNvGrpSpPr>
                <a:grpSpLocks noChangeAspect="1"/>
              </p:cNvGrpSpPr>
              <p:nvPr/>
            </p:nvGrpSpPr>
            <p:grpSpPr>
              <a:xfrm>
                <a:off x="2446769" y="3789040"/>
                <a:ext cx="1189127" cy="1189893"/>
                <a:chOff x="1187624" y="126420"/>
                <a:chExt cx="5945633" cy="5949467"/>
              </a:xfrm>
            </p:grpSpPr>
            <p:grpSp>
              <p:nvGrpSpPr>
                <p:cNvPr id="500" name="Group 499"/>
                <p:cNvGrpSpPr/>
                <p:nvPr/>
              </p:nvGrpSpPr>
              <p:grpSpPr>
                <a:xfrm>
                  <a:off x="2915816" y="1844824"/>
                  <a:ext cx="2457700" cy="2448272"/>
                  <a:chOff x="3266428" y="2564904"/>
                  <a:chExt cx="2457700" cy="2448272"/>
                </a:xfrm>
              </p:grpSpPr>
              <p:sp>
                <p:nvSpPr>
                  <p:cNvPr id="530" name="Oval 52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1" name="Arc 53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01" name="Group 500"/>
                <p:cNvGrpSpPr>
                  <a:grpSpLocks noChangeAspect="1"/>
                </p:cNvGrpSpPr>
                <p:nvPr/>
              </p:nvGrpSpPr>
              <p:grpSpPr>
                <a:xfrm>
                  <a:off x="3896632" y="3645024"/>
                  <a:ext cx="505496" cy="505496"/>
                  <a:chOff x="1061610" y="476672"/>
                  <a:chExt cx="4680520" cy="4680520"/>
                </a:xfrm>
              </p:grpSpPr>
              <p:grpSp>
                <p:nvGrpSpPr>
                  <p:cNvPr id="514" name="Group 513"/>
                  <p:cNvGrpSpPr/>
                  <p:nvPr/>
                </p:nvGrpSpPr>
                <p:grpSpPr>
                  <a:xfrm>
                    <a:off x="1061610" y="476672"/>
                    <a:ext cx="4680520" cy="4680520"/>
                    <a:chOff x="827584" y="2132856"/>
                    <a:chExt cx="1440160" cy="1440160"/>
                  </a:xfrm>
                </p:grpSpPr>
                <p:sp>
                  <p:nvSpPr>
                    <p:cNvPr id="525" name="Oval 52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26" name="Straight Connector 525"/>
                    <p:cNvCxnSpPr>
                      <a:stCxn id="52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a:endCxn id="52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a:endCxn id="52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a:stCxn id="52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5" name="Straight Connector 51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4" name="Straight Arrow Connector 52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2" name="Oval 50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3" name="Oval 50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4" name="Rounded Rectangle 50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5" name="Freeform 5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6" name="Freeform 5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07" name="Freeform 5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8" name="Freeform 5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9" name="Freeform 5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0" name="Freeform 5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1" name="Oval 51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2" name="Oval 51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3" name="Freeform 5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8" name="Group 367"/>
              <p:cNvGrpSpPr>
                <a:grpSpLocks noChangeAspect="1"/>
              </p:cNvGrpSpPr>
              <p:nvPr/>
            </p:nvGrpSpPr>
            <p:grpSpPr>
              <a:xfrm>
                <a:off x="1242313" y="3797424"/>
                <a:ext cx="1189127" cy="1189893"/>
                <a:chOff x="1187624" y="126420"/>
                <a:chExt cx="5945633" cy="5949467"/>
              </a:xfrm>
            </p:grpSpPr>
            <p:grpSp>
              <p:nvGrpSpPr>
                <p:cNvPr id="468" name="Group 467"/>
                <p:cNvGrpSpPr/>
                <p:nvPr/>
              </p:nvGrpSpPr>
              <p:grpSpPr>
                <a:xfrm>
                  <a:off x="2915816" y="1844824"/>
                  <a:ext cx="2457700" cy="2448272"/>
                  <a:chOff x="3266428" y="2564904"/>
                  <a:chExt cx="2457700" cy="2448272"/>
                </a:xfrm>
              </p:grpSpPr>
              <p:sp>
                <p:nvSpPr>
                  <p:cNvPr id="498" name="Oval 49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9" name="Arc 49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69" name="Group 468"/>
                <p:cNvGrpSpPr>
                  <a:grpSpLocks noChangeAspect="1"/>
                </p:cNvGrpSpPr>
                <p:nvPr/>
              </p:nvGrpSpPr>
              <p:grpSpPr>
                <a:xfrm>
                  <a:off x="3896632" y="3645024"/>
                  <a:ext cx="505496" cy="505496"/>
                  <a:chOff x="1061610" y="476672"/>
                  <a:chExt cx="4680520" cy="4680520"/>
                </a:xfrm>
              </p:grpSpPr>
              <p:grpSp>
                <p:nvGrpSpPr>
                  <p:cNvPr id="482" name="Group 481"/>
                  <p:cNvGrpSpPr/>
                  <p:nvPr/>
                </p:nvGrpSpPr>
                <p:grpSpPr>
                  <a:xfrm>
                    <a:off x="1061610" y="476672"/>
                    <a:ext cx="4680520" cy="4680520"/>
                    <a:chOff x="827584" y="2132856"/>
                    <a:chExt cx="1440160" cy="1440160"/>
                  </a:xfrm>
                </p:grpSpPr>
                <p:sp>
                  <p:nvSpPr>
                    <p:cNvPr id="493" name="Oval 49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94" name="Straight Connector 493"/>
                    <p:cNvCxnSpPr>
                      <a:stCxn id="49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a:endCxn id="49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a:endCxn id="49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a:stCxn id="49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3" name="Straight Connector 48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2" name="Straight Arrow Connector 49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0" name="Oval 46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1" name="Oval 47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2" name="Rounded Rectangle 47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3" name="Freeform 4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4" name="Freeform 4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5" name="Freeform 4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6" name="Freeform 4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7" name="Freeform 4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8" name="Freeform 4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9" name="Oval 47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0" name="Oval 47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1" name="Freeform 4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9" name="Group 368"/>
              <p:cNvGrpSpPr>
                <a:grpSpLocks noChangeAspect="1"/>
              </p:cNvGrpSpPr>
              <p:nvPr/>
            </p:nvGrpSpPr>
            <p:grpSpPr>
              <a:xfrm>
                <a:off x="3635896" y="3751275"/>
                <a:ext cx="1189127" cy="1189893"/>
                <a:chOff x="1187624" y="126420"/>
                <a:chExt cx="5945633" cy="5949467"/>
              </a:xfrm>
            </p:grpSpPr>
            <p:grpSp>
              <p:nvGrpSpPr>
                <p:cNvPr id="436" name="Group 435"/>
                <p:cNvGrpSpPr/>
                <p:nvPr/>
              </p:nvGrpSpPr>
              <p:grpSpPr>
                <a:xfrm>
                  <a:off x="2915816" y="1844824"/>
                  <a:ext cx="2457700" cy="2448272"/>
                  <a:chOff x="3266428" y="2564904"/>
                  <a:chExt cx="2457700" cy="2448272"/>
                </a:xfrm>
              </p:grpSpPr>
              <p:sp>
                <p:nvSpPr>
                  <p:cNvPr id="466" name="Oval 4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67" name="Arc 4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37" name="Group 436"/>
                <p:cNvGrpSpPr>
                  <a:grpSpLocks noChangeAspect="1"/>
                </p:cNvGrpSpPr>
                <p:nvPr/>
              </p:nvGrpSpPr>
              <p:grpSpPr>
                <a:xfrm>
                  <a:off x="3896632" y="3645024"/>
                  <a:ext cx="505496" cy="505496"/>
                  <a:chOff x="1061610" y="476672"/>
                  <a:chExt cx="4680520" cy="4680520"/>
                </a:xfrm>
              </p:grpSpPr>
              <p:grpSp>
                <p:nvGrpSpPr>
                  <p:cNvPr id="450" name="Group 449"/>
                  <p:cNvGrpSpPr/>
                  <p:nvPr/>
                </p:nvGrpSpPr>
                <p:grpSpPr>
                  <a:xfrm>
                    <a:off x="1061610" y="476672"/>
                    <a:ext cx="4680520" cy="4680520"/>
                    <a:chOff x="827584" y="2132856"/>
                    <a:chExt cx="1440160" cy="1440160"/>
                  </a:xfrm>
                </p:grpSpPr>
                <p:sp>
                  <p:nvSpPr>
                    <p:cNvPr id="461" name="Oval 4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62" name="Straight Connector 461"/>
                    <p:cNvCxnSpPr>
                      <a:stCxn id="4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endCxn id="4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a:endCxn id="4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a:stCxn id="4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1" name="Straight Connector 4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0" name="Straight Arrow Connector 4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8" name="Oval 4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9" name="Oval 4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0" name="Rounded Rectangle 4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1" name="Freeform 4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2" name="Freeform 4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3" name="Freeform 4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4" name="Freeform 4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5" name="Freeform 4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6" name="Freeform 4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7" name="Oval 4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8" name="Oval 4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9" name="Freeform 4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70" name="Group 369"/>
              <p:cNvGrpSpPr>
                <a:grpSpLocks noChangeAspect="1"/>
              </p:cNvGrpSpPr>
              <p:nvPr/>
            </p:nvGrpSpPr>
            <p:grpSpPr>
              <a:xfrm>
                <a:off x="4860032" y="3717032"/>
                <a:ext cx="1189127" cy="1189893"/>
                <a:chOff x="1187624" y="126420"/>
                <a:chExt cx="5945633" cy="5949467"/>
              </a:xfrm>
            </p:grpSpPr>
            <p:grpSp>
              <p:nvGrpSpPr>
                <p:cNvPr id="404" name="Group 403"/>
                <p:cNvGrpSpPr/>
                <p:nvPr/>
              </p:nvGrpSpPr>
              <p:grpSpPr>
                <a:xfrm>
                  <a:off x="2915816" y="1844824"/>
                  <a:ext cx="2457700" cy="2448272"/>
                  <a:chOff x="3266428" y="2564904"/>
                  <a:chExt cx="2457700" cy="2448272"/>
                </a:xfrm>
              </p:grpSpPr>
              <p:sp>
                <p:nvSpPr>
                  <p:cNvPr id="434" name="Oval 4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5" name="Arc 4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05" name="Group 404"/>
                <p:cNvGrpSpPr>
                  <a:grpSpLocks noChangeAspect="1"/>
                </p:cNvGrpSpPr>
                <p:nvPr/>
              </p:nvGrpSpPr>
              <p:grpSpPr>
                <a:xfrm>
                  <a:off x="3896632" y="3645024"/>
                  <a:ext cx="505496" cy="505496"/>
                  <a:chOff x="1061610" y="476672"/>
                  <a:chExt cx="4680520" cy="4680520"/>
                </a:xfrm>
              </p:grpSpPr>
              <p:grpSp>
                <p:nvGrpSpPr>
                  <p:cNvPr id="418" name="Group 417"/>
                  <p:cNvGrpSpPr/>
                  <p:nvPr/>
                </p:nvGrpSpPr>
                <p:grpSpPr>
                  <a:xfrm>
                    <a:off x="1061610" y="476672"/>
                    <a:ext cx="4680520" cy="4680520"/>
                    <a:chOff x="827584" y="2132856"/>
                    <a:chExt cx="1440160" cy="1440160"/>
                  </a:xfrm>
                </p:grpSpPr>
                <p:sp>
                  <p:nvSpPr>
                    <p:cNvPr id="429" name="Oval 4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30" name="Straight Connector 429"/>
                    <p:cNvCxnSpPr>
                      <a:stCxn id="4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a:endCxn id="4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a:endCxn id="4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a:stCxn id="4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9" name="Straight Connector 4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8" name="Straight Arrow Connector 4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6" name="Oval 40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7" name="Oval 40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8" name="Rounded Rectangle 40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9" name="Freeform 40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0" name="Freeform 40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1" name="Freeform 4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2" name="Freeform 4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3" name="Freeform 4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4" name="Freeform 4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5" name="Oval 4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6" name="Oval 4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7" name="Freeform 4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71" name="Group 370"/>
              <p:cNvGrpSpPr>
                <a:grpSpLocks noChangeAspect="1"/>
              </p:cNvGrpSpPr>
              <p:nvPr/>
            </p:nvGrpSpPr>
            <p:grpSpPr>
              <a:xfrm>
                <a:off x="6084168" y="3679267"/>
                <a:ext cx="1189127" cy="1189893"/>
                <a:chOff x="1187624" y="126420"/>
                <a:chExt cx="5945633" cy="5949467"/>
              </a:xfrm>
            </p:grpSpPr>
            <p:grpSp>
              <p:nvGrpSpPr>
                <p:cNvPr id="372" name="Group 371"/>
                <p:cNvGrpSpPr/>
                <p:nvPr/>
              </p:nvGrpSpPr>
              <p:grpSpPr>
                <a:xfrm>
                  <a:off x="2915816" y="1844824"/>
                  <a:ext cx="2457700" cy="2448272"/>
                  <a:chOff x="3266428" y="2564904"/>
                  <a:chExt cx="2457700" cy="2448272"/>
                </a:xfrm>
              </p:grpSpPr>
              <p:sp>
                <p:nvSpPr>
                  <p:cNvPr id="402" name="Oval 40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3" name="Arc 40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3" name="Group 372"/>
                <p:cNvGrpSpPr>
                  <a:grpSpLocks noChangeAspect="1"/>
                </p:cNvGrpSpPr>
                <p:nvPr/>
              </p:nvGrpSpPr>
              <p:grpSpPr>
                <a:xfrm>
                  <a:off x="3896632" y="3645024"/>
                  <a:ext cx="505496" cy="505496"/>
                  <a:chOff x="1061610" y="476672"/>
                  <a:chExt cx="4680520" cy="4680520"/>
                </a:xfrm>
              </p:grpSpPr>
              <p:grpSp>
                <p:nvGrpSpPr>
                  <p:cNvPr id="386" name="Group 385"/>
                  <p:cNvGrpSpPr/>
                  <p:nvPr/>
                </p:nvGrpSpPr>
                <p:grpSpPr>
                  <a:xfrm>
                    <a:off x="1061610" y="476672"/>
                    <a:ext cx="4680520" cy="4680520"/>
                    <a:chOff x="827584" y="2132856"/>
                    <a:chExt cx="1440160" cy="1440160"/>
                  </a:xfrm>
                </p:grpSpPr>
                <p:sp>
                  <p:nvSpPr>
                    <p:cNvPr id="397" name="Oval 39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98" name="Straight Connector 397"/>
                    <p:cNvCxnSpPr>
                      <a:stCxn id="39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a:endCxn id="39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a:endCxn id="39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7" name="Straight Connector 38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4" name="Oval 37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5" name="Oval 37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6" name="Rounded Rectangle 37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7" name="Freeform 37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8" name="Freeform 37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79" name="Freeform 37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0" name="Freeform 37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1" name="Freeform 38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2" name="Freeform 38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3" name="Oval 38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4" name="Oval 38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5" name="Freeform 38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532" name="Group 531"/>
            <p:cNvGrpSpPr/>
            <p:nvPr/>
          </p:nvGrpSpPr>
          <p:grpSpPr>
            <a:xfrm>
              <a:off x="1853415" y="4010256"/>
              <a:ext cx="6030982" cy="1308050"/>
              <a:chOff x="1242313" y="3679267"/>
              <a:chExt cx="6030982" cy="1308050"/>
            </a:xfrm>
          </p:grpSpPr>
          <p:grpSp>
            <p:nvGrpSpPr>
              <p:cNvPr id="533" name="Group 532"/>
              <p:cNvGrpSpPr>
                <a:grpSpLocks noChangeAspect="1"/>
              </p:cNvGrpSpPr>
              <p:nvPr/>
            </p:nvGrpSpPr>
            <p:grpSpPr>
              <a:xfrm>
                <a:off x="2446769" y="3789040"/>
                <a:ext cx="1189127" cy="1189893"/>
                <a:chOff x="1187624" y="126420"/>
                <a:chExt cx="5945633" cy="5949467"/>
              </a:xfrm>
            </p:grpSpPr>
            <p:grpSp>
              <p:nvGrpSpPr>
                <p:cNvPr id="666" name="Group 665"/>
                <p:cNvGrpSpPr/>
                <p:nvPr/>
              </p:nvGrpSpPr>
              <p:grpSpPr>
                <a:xfrm>
                  <a:off x="2915816" y="1844824"/>
                  <a:ext cx="2457700" cy="2448272"/>
                  <a:chOff x="3266428" y="2564904"/>
                  <a:chExt cx="2457700" cy="2448272"/>
                </a:xfrm>
              </p:grpSpPr>
              <p:sp>
                <p:nvSpPr>
                  <p:cNvPr id="696" name="Oval 69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97" name="Arc 69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67" name="Group 666"/>
                <p:cNvGrpSpPr>
                  <a:grpSpLocks noChangeAspect="1"/>
                </p:cNvGrpSpPr>
                <p:nvPr/>
              </p:nvGrpSpPr>
              <p:grpSpPr>
                <a:xfrm>
                  <a:off x="3896632" y="3645024"/>
                  <a:ext cx="505496" cy="505496"/>
                  <a:chOff x="1061610" y="476672"/>
                  <a:chExt cx="4680520" cy="4680520"/>
                </a:xfrm>
              </p:grpSpPr>
              <p:grpSp>
                <p:nvGrpSpPr>
                  <p:cNvPr id="680" name="Group 679"/>
                  <p:cNvGrpSpPr/>
                  <p:nvPr/>
                </p:nvGrpSpPr>
                <p:grpSpPr>
                  <a:xfrm>
                    <a:off x="1061610" y="476672"/>
                    <a:ext cx="4680520" cy="4680520"/>
                    <a:chOff x="827584" y="2132856"/>
                    <a:chExt cx="1440160" cy="1440160"/>
                  </a:xfrm>
                </p:grpSpPr>
                <p:sp>
                  <p:nvSpPr>
                    <p:cNvPr id="691" name="Oval 69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92" name="Straight Connector 691"/>
                    <p:cNvCxnSpPr>
                      <a:stCxn id="69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a:endCxn id="69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a:endCxn id="69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a:stCxn id="69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81" name="Straight Connector 68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0" name="Straight Arrow Connector 68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68" name="Oval 66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9" name="Oval 66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0" name="Rounded Rectangle 66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1" name="Freeform 67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2" name="Freeform 67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3" name="Freeform 67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4" name="Freeform 67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5" name="Freeform 67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6" name="Freeform 67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7" name="Oval 67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8" name="Oval 67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9" name="Freeform 67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4" name="Group 533"/>
              <p:cNvGrpSpPr>
                <a:grpSpLocks noChangeAspect="1"/>
              </p:cNvGrpSpPr>
              <p:nvPr/>
            </p:nvGrpSpPr>
            <p:grpSpPr>
              <a:xfrm>
                <a:off x="1242313" y="3797424"/>
                <a:ext cx="1189127" cy="1189893"/>
                <a:chOff x="1187624" y="126420"/>
                <a:chExt cx="5945633" cy="5949467"/>
              </a:xfrm>
            </p:grpSpPr>
            <p:grpSp>
              <p:nvGrpSpPr>
                <p:cNvPr id="634" name="Group 633"/>
                <p:cNvGrpSpPr/>
                <p:nvPr/>
              </p:nvGrpSpPr>
              <p:grpSpPr>
                <a:xfrm>
                  <a:off x="2915816" y="1844824"/>
                  <a:ext cx="2457700" cy="2448272"/>
                  <a:chOff x="3266428" y="2564904"/>
                  <a:chExt cx="2457700" cy="2448272"/>
                </a:xfrm>
              </p:grpSpPr>
              <p:sp>
                <p:nvSpPr>
                  <p:cNvPr id="664" name="Oval 66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5" name="Arc 66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35" name="Group 634"/>
                <p:cNvGrpSpPr>
                  <a:grpSpLocks noChangeAspect="1"/>
                </p:cNvGrpSpPr>
                <p:nvPr/>
              </p:nvGrpSpPr>
              <p:grpSpPr>
                <a:xfrm>
                  <a:off x="3896632" y="3645024"/>
                  <a:ext cx="505496" cy="505496"/>
                  <a:chOff x="1061610" y="476672"/>
                  <a:chExt cx="4680520" cy="4680520"/>
                </a:xfrm>
              </p:grpSpPr>
              <p:grpSp>
                <p:nvGrpSpPr>
                  <p:cNvPr id="648" name="Group 647"/>
                  <p:cNvGrpSpPr/>
                  <p:nvPr/>
                </p:nvGrpSpPr>
                <p:grpSpPr>
                  <a:xfrm>
                    <a:off x="1061610" y="476672"/>
                    <a:ext cx="4680520" cy="4680520"/>
                    <a:chOff x="827584" y="2132856"/>
                    <a:chExt cx="1440160" cy="1440160"/>
                  </a:xfrm>
                </p:grpSpPr>
                <p:sp>
                  <p:nvSpPr>
                    <p:cNvPr id="659" name="Oval 65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60" name="Straight Connector 659"/>
                    <p:cNvCxnSpPr>
                      <a:stCxn id="65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a:endCxn id="65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a:endCxn id="65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a:stCxn id="65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49" name="Straight Connector 64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36" name="Oval 63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7" name="Oval 63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8" name="Rounded Rectangle 63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9" name="Freeform 63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0" name="Freeform 63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1" name="Freeform 64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2" name="Freeform 64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3" name="Freeform 64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4" name="Freeform 64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5" name="Oval 64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6" name="Oval 64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7" name="Freeform 64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5" name="Group 534"/>
              <p:cNvGrpSpPr>
                <a:grpSpLocks noChangeAspect="1"/>
              </p:cNvGrpSpPr>
              <p:nvPr/>
            </p:nvGrpSpPr>
            <p:grpSpPr>
              <a:xfrm>
                <a:off x="3635896" y="3751275"/>
                <a:ext cx="1189127" cy="1189893"/>
                <a:chOff x="1187624" y="126420"/>
                <a:chExt cx="5945633" cy="5949467"/>
              </a:xfrm>
            </p:grpSpPr>
            <p:grpSp>
              <p:nvGrpSpPr>
                <p:cNvPr id="602" name="Group 601"/>
                <p:cNvGrpSpPr/>
                <p:nvPr/>
              </p:nvGrpSpPr>
              <p:grpSpPr>
                <a:xfrm>
                  <a:off x="2915816" y="1844824"/>
                  <a:ext cx="2457700" cy="2448272"/>
                  <a:chOff x="3266428" y="2564904"/>
                  <a:chExt cx="2457700" cy="2448272"/>
                </a:xfrm>
              </p:grpSpPr>
              <p:sp>
                <p:nvSpPr>
                  <p:cNvPr id="632" name="Oval 63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3" name="Arc 63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03" name="Group 602"/>
                <p:cNvGrpSpPr>
                  <a:grpSpLocks noChangeAspect="1"/>
                </p:cNvGrpSpPr>
                <p:nvPr/>
              </p:nvGrpSpPr>
              <p:grpSpPr>
                <a:xfrm>
                  <a:off x="3896632" y="3645024"/>
                  <a:ext cx="505496" cy="505496"/>
                  <a:chOff x="1061610" y="476672"/>
                  <a:chExt cx="4680520" cy="4680520"/>
                </a:xfrm>
              </p:grpSpPr>
              <p:grpSp>
                <p:nvGrpSpPr>
                  <p:cNvPr id="616" name="Group 615"/>
                  <p:cNvGrpSpPr/>
                  <p:nvPr/>
                </p:nvGrpSpPr>
                <p:grpSpPr>
                  <a:xfrm>
                    <a:off x="1061610" y="476672"/>
                    <a:ext cx="4680520" cy="4680520"/>
                    <a:chOff x="827584" y="2132856"/>
                    <a:chExt cx="1440160" cy="1440160"/>
                  </a:xfrm>
                </p:grpSpPr>
                <p:sp>
                  <p:nvSpPr>
                    <p:cNvPr id="627" name="Oval 62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28" name="Straight Connector 627"/>
                    <p:cNvCxnSpPr>
                      <a:stCxn id="62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a:endCxn id="62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a:endCxn id="62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a:stCxn id="62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17" name="Straight Connector 61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04" name="Oval 60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5" name="Oval 60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6" name="Rounded Rectangle 60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7" name="Freeform 6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8" name="Freeform 6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09" name="Freeform 6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0" name="Freeform 6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1" name="Freeform 6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2" name="Freeform 6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3" name="Oval 61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4" name="Oval 61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5" name="Freeform 6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6" name="Group 535"/>
              <p:cNvGrpSpPr>
                <a:grpSpLocks noChangeAspect="1"/>
              </p:cNvGrpSpPr>
              <p:nvPr/>
            </p:nvGrpSpPr>
            <p:grpSpPr>
              <a:xfrm>
                <a:off x="4860032" y="3717032"/>
                <a:ext cx="1189127" cy="1189893"/>
                <a:chOff x="1187624" y="126420"/>
                <a:chExt cx="5945633" cy="5949467"/>
              </a:xfrm>
            </p:grpSpPr>
            <p:grpSp>
              <p:nvGrpSpPr>
                <p:cNvPr id="570" name="Group 569"/>
                <p:cNvGrpSpPr/>
                <p:nvPr/>
              </p:nvGrpSpPr>
              <p:grpSpPr>
                <a:xfrm>
                  <a:off x="2915816" y="1844824"/>
                  <a:ext cx="2457700" cy="2448272"/>
                  <a:chOff x="3266428" y="2564904"/>
                  <a:chExt cx="2457700" cy="2448272"/>
                </a:xfrm>
              </p:grpSpPr>
              <p:sp>
                <p:nvSpPr>
                  <p:cNvPr id="600" name="Oval 59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1" name="Arc 60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71" name="Group 570"/>
                <p:cNvGrpSpPr>
                  <a:grpSpLocks noChangeAspect="1"/>
                </p:cNvGrpSpPr>
                <p:nvPr/>
              </p:nvGrpSpPr>
              <p:grpSpPr>
                <a:xfrm>
                  <a:off x="3896632" y="3645024"/>
                  <a:ext cx="505496" cy="505496"/>
                  <a:chOff x="1061610" y="476672"/>
                  <a:chExt cx="4680520" cy="4680520"/>
                </a:xfrm>
              </p:grpSpPr>
              <p:grpSp>
                <p:nvGrpSpPr>
                  <p:cNvPr id="584" name="Group 583"/>
                  <p:cNvGrpSpPr/>
                  <p:nvPr/>
                </p:nvGrpSpPr>
                <p:grpSpPr>
                  <a:xfrm>
                    <a:off x="1061610" y="476672"/>
                    <a:ext cx="4680520" cy="4680520"/>
                    <a:chOff x="827584" y="2132856"/>
                    <a:chExt cx="1440160" cy="1440160"/>
                  </a:xfrm>
                </p:grpSpPr>
                <p:sp>
                  <p:nvSpPr>
                    <p:cNvPr id="595" name="Oval 59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96" name="Straight Connector 595"/>
                    <p:cNvCxnSpPr>
                      <a:stCxn id="59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a:endCxn id="59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a:endCxn id="59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a:stCxn id="59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85" name="Straight Connector 58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4" name="Straight Arrow Connector 59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2" name="Oval 57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3" name="Oval 57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4" name="Rounded Rectangle 57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5" name="Freeform 5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6" name="Freeform 5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77" name="Freeform 5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8" name="Freeform 5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9" name="Freeform 5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0" name="Freeform 5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1" name="Oval 58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2" name="Oval 58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3" name="Freeform 5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7" name="Group 536"/>
              <p:cNvGrpSpPr>
                <a:grpSpLocks noChangeAspect="1"/>
              </p:cNvGrpSpPr>
              <p:nvPr/>
            </p:nvGrpSpPr>
            <p:grpSpPr>
              <a:xfrm>
                <a:off x="6084168" y="3679267"/>
                <a:ext cx="1189127" cy="1189893"/>
                <a:chOff x="1187624" y="126420"/>
                <a:chExt cx="5945633" cy="5949467"/>
              </a:xfrm>
            </p:grpSpPr>
            <p:grpSp>
              <p:nvGrpSpPr>
                <p:cNvPr id="538" name="Group 537"/>
                <p:cNvGrpSpPr/>
                <p:nvPr/>
              </p:nvGrpSpPr>
              <p:grpSpPr>
                <a:xfrm>
                  <a:off x="2915816" y="1844824"/>
                  <a:ext cx="2457700" cy="2448272"/>
                  <a:chOff x="3266428" y="2564904"/>
                  <a:chExt cx="2457700" cy="2448272"/>
                </a:xfrm>
              </p:grpSpPr>
              <p:sp>
                <p:nvSpPr>
                  <p:cNvPr id="568" name="Oval 56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69" name="Arc 56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39" name="Group 538"/>
                <p:cNvGrpSpPr>
                  <a:grpSpLocks noChangeAspect="1"/>
                </p:cNvGrpSpPr>
                <p:nvPr/>
              </p:nvGrpSpPr>
              <p:grpSpPr>
                <a:xfrm>
                  <a:off x="3896632" y="3645024"/>
                  <a:ext cx="505496" cy="505496"/>
                  <a:chOff x="1061610" y="476672"/>
                  <a:chExt cx="4680520" cy="4680520"/>
                </a:xfrm>
              </p:grpSpPr>
              <p:grpSp>
                <p:nvGrpSpPr>
                  <p:cNvPr id="552" name="Group 551"/>
                  <p:cNvGrpSpPr/>
                  <p:nvPr/>
                </p:nvGrpSpPr>
                <p:grpSpPr>
                  <a:xfrm>
                    <a:off x="1061610" y="476672"/>
                    <a:ext cx="4680520" cy="4680520"/>
                    <a:chOff x="827584" y="2132856"/>
                    <a:chExt cx="1440160" cy="1440160"/>
                  </a:xfrm>
                </p:grpSpPr>
                <p:sp>
                  <p:nvSpPr>
                    <p:cNvPr id="563" name="Oval 56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64" name="Straight Connector 563"/>
                    <p:cNvCxnSpPr>
                      <a:stCxn id="56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a:endCxn id="56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a:endCxn id="56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a:stCxn id="56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53" name="Straight Connector 55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2" name="Straight Arrow Connector 56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0" name="Oval 53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1" name="Oval 54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2" name="Rounded Rectangle 54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3" name="Freeform 54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4" name="Freeform 54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5" name="Freeform 54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6" name="Freeform 54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7" name="Freeform 54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8" name="Freeform 54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9" name="Oval 54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0" name="Oval 54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1" name="Freeform 55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698" name="Group 697"/>
            <p:cNvGrpSpPr/>
            <p:nvPr/>
          </p:nvGrpSpPr>
          <p:grpSpPr>
            <a:xfrm>
              <a:off x="1277322" y="2276872"/>
              <a:ext cx="6030982" cy="1308050"/>
              <a:chOff x="1242313" y="3679267"/>
              <a:chExt cx="6030982" cy="1308050"/>
            </a:xfrm>
          </p:grpSpPr>
          <p:grpSp>
            <p:nvGrpSpPr>
              <p:cNvPr id="699" name="Group 698"/>
              <p:cNvGrpSpPr>
                <a:grpSpLocks noChangeAspect="1"/>
              </p:cNvGrpSpPr>
              <p:nvPr/>
            </p:nvGrpSpPr>
            <p:grpSpPr>
              <a:xfrm>
                <a:off x="2446769" y="3789040"/>
                <a:ext cx="1189127" cy="1189893"/>
                <a:chOff x="1187624" y="126420"/>
                <a:chExt cx="5945633" cy="5949467"/>
              </a:xfrm>
            </p:grpSpPr>
            <p:grpSp>
              <p:nvGrpSpPr>
                <p:cNvPr id="832" name="Group 831"/>
                <p:cNvGrpSpPr/>
                <p:nvPr/>
              </p:nvGrpSpPr>
              <p:grpSpPr>
                <a:xfrm>
                  <a:off x="2915816" y="1844824"/>
                  <a:ext cx="2457700" cy="2448272"/>
                  <a:chOff x="3266428" y="2564904"/>
                  <a:chExt cx="2457700" cy="2448272"/>
                </a:xfrm>
              </p:grpSpPr>
              <p:sp>
                <p:nvSpPr>
                  <p:cNvPr id="862" name="Oval 86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63" name="Arc 86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33" name="Group 832"/>
                <p:cNvGrpSpPr>
                  <a:grpSpLocks noChangeAspect="1"/>
                </p:cNvGrpSpPr>
                <p:nvPr/>
              </p:nvGrpSpPr>
              <p:grpSpPr>
                <a:xfrm>
                  <a:off x="3896632" y="3645024"/>
                  <a:ext cx="505496" cy="505496"/>
                  <a:chOff x="1061610" y="476672"/>
                  <a:chExt cx="4680520" cy="4680520"/>
                </a:xfrm>
              </p:grpSpPr>
              <p:grpSp>
                <p:nvGrpSpPr>
                  <p:cNvPr id="846" name="Group 845"/>
                  <p:cNvGrpSpPr/>
                  <p:nvPr/>
                </p:nvGrpSpPr>
                <p:grpSpPr>
                  <a:xfrm>
                    <a:off x="1061610" y="476672"/>
                    <a:ext cx="4680520" cy="4680520"/>
                    <a:chOff x="827584" y="2132856"/>
                    <a:chExt cx="1440160" cy="1440160"/>
                  </a:xfrm>
                </p:grpSpPr>
                <p:sp>
                  <p:nvSpPr>
                    <p:cNvPr id="857" name="Oval 85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58" name="Straight Connector 857"/>
                    <p:cNvCxnSpPr>
                      <a:stCxn id="85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a:endCxn id="85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a:endCxn id="85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a:stCxn id="85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7" name="Straight Connector 84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6" name="Straight Arrow Connector 85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34" name="Oval 83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5" name="Oval 83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6" name="Rounded Rectangle 83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7" name="Freeform 83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8" name="Freeform 83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39" name="Freeform 83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0" name="Freeform 83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1" name="Freeform 84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2" name="Freeform 84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3" name="Oval 84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4" name="Oval 84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5" name="Freeform 84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0" name="Group 699"/>
              <p:cNvGrpSpPr>
                <a:grpSpLocks noChangeAspect="1"/>
              </p:cNvGrpSpPr>
              <p:nvPr/>
            </p:nvGrpSpPr>
            <p:grpSpPr>
              <a:xfrm>
                <a:off x="1242313" y="3797424"/>
                <a:ext cx="1189127" cy="1189893"/>
                <a:chOff x="1187624" y="126420"/>
                <a:chExt cx="5945633" cy="5949467"/>
              </a:xfrm>
            </p:grpSpPr>
            <p:grpSp>
              <p:nvGrpSpPr>
                <p:cNvPr id="800" name="Group 799"/>
                <p:cNvGrpSpPr/>
                <p:nvPr/>
              </p:nvGrpSpPr>
              <p:grpSpPr>
                <a:xfrm>
                  <a:off x="2915816" y="1844824"/>
                  <a:ext cx="2457700" cy="2448272"/>
                  <a:chOff x="3266428" y="2564904"/>
                  <a:chExt cx="2457700" cy="2448272"/>
                </a:xfrm>
              </p:grpSpPr>
              <p:sp>
                <p:nvSpPr>
                  <p:cNvPr id="830" name="Oval 82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1" name="Arc 83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01" name="Group 800"/>
                <p:cNvGrpSpPr>
                  <a:grpSpLocks noChangeAspect="1"/>
                </p:cNvGrpSpPr>
                <p:nvPr/>
              </p:nvGrpSpPr>
              <p:grpSpPr>
                <a:xfrm>
                  <a:off x="3896632" y="3645024"/>
                  <a:ext cx="505496" cy="505496"/>
                  <a:chOff x="1061610" y="476672"/>
                  <a:chExt cx="4680520" cy="4680520"/>
                </a:xfrm>
              </p:grpSpPr>
              <p:grpSp>
                <p:nvGrpSpPr>
                  <p:cNvPr id="814" name="Group 813"/>
                  <p:cNvGrpSpPr/>
                  <p:nvPr/>
                </p:nvGrpSpPr>
                <p:grpSpPr>
                  <a:xfrm>
                    <a:off x="1061610" y="476672"/>
                    <a:ext cx="4680520" cy="4680520"/>
                    <a:chOff x="827584" y="2132856"/>
                    <a:chExt cx="1440160" cy="1440160"/>
                  </a:xfrm>
                </p:grpSpPr>
                <p:sp>
                  <p:nvSpPr>
                    <p:cNvPr id="825" name="Oval 82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26" name="Straight Connector 825"/>
                    <p:cNvCxnSpPr>
                      <a:stCxn id="82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a:endCxn id="82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a:endCxn id="82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a:stCxn id="82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5" name="Straight Connector 81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4" name="Straight Arrow Connector 82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2" name="Oval 80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3" name="Oval 80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4" name="Rounded Rectangle 80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5" name="Freeform 8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6" name="Freeform 8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7" name="Freeform 8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8" name="Freeform 8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9" name="Freeform 8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0" name="Freeform 8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1" name="Oval 81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2" name="Oval 81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3" name="Freeform 8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1" name="Group 700"/>
              <p:cNvGrpSpPr>
                <a:grpSpLocks noChangeAspect="1"/>
              </p:cNvGrpSpPr>
              <p:nvPr/>
            </p:nvGrpSpPr>
            <p:grpSpPr>
              <a:xfrm>
                <a:off x="3635896" y="3751275"/>
                <a:ext cx="1189127" cy="1189893"/>
                <a:chOff x="1187624" y="126420"/>
                <a:chExt cx="5945633" cy="5949467"/>
              </a:xfrm>
            </p:grpSpPr>
            <p:grpSp>
              <p:nvGrpSpPr>
                <p:cNvPr id="768" name="Group 767"/>
                <p:cNvGrpSpPr/>
                <p:nvPr/>
              </p:nvGrpSpPr>
              <p:grpSpPr>
                <a:xfrm>
                  <a:off x="2915816" y="1844824"/>
                  <a:ext cx="2457700" cy="2448272"/>
                  <a:chOff x="3266428" y="2564904"/>
                  <a:chExt cx="2457700" cy="2448272"/>
                </a:xfrm>
              </p:grpSpPr>
              <p:sp>
                <p:nvSpPr>
                  <p:cNvPr id="798" name="Oval 79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99" name="Arc 79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69" name="Group 768"/>
                <p:cNvGrpSpPr>
                  <a:grpSpLocks noChangeAspect="1"/>
                </p:cNvGrpSpPr>
                <p:nvPr/>
              </p:nvGrpSpPr>
              <p:grpSpPr>
                <a:xfrm>
                  <a:off x="3896632" y="3645024"/>
                  <a:ext cx="505496" cy="505496"/>
                  <a:chOff x="1061610" y="476672"/>
                  <a:chExt cx="4680520" cy="4680520"/>
                </a:xfrm>
              </p:grpSpPr>
              <p:grpSp>
                <p:nvGrpSpPr>
                  <p:cNvPr id="782" name="Group 781"/>
                  <p:cNvGrpSpPr/>
                  <p:nvPr/>
                </p:nvGrpSpPr>
                <p:grpSpPr>
                  <a:xfrm>
                    <a:off x="1061610" y="476672"/>
                    <a:ext cx="4680520" cy="4680520"/>
                    <a:chOff x="827584" y="2132856"/>
                    <a:chExt cx="1440160" cy="1440160"/>
                  </a:xfrm>
                </p:grpSpPr>
                <p:sp>
                  <p:nvSpPr>
                    <p:cNvPr id="793" name="Oval 79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94" name="Straight Connector 793"/>
                    <p:cNvCxnSpPr>
                      <a:stCxn id="79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a:endCxn id="79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a:endCxn id="79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a:stCxn id="79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3" name="Straight Connector 78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2" name="Straight Arrow Connector 79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0" name="Oval 76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1" name="Oval 77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2" name="Rounded Rectangle 77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3" name="Freeform 7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4" name="Freeform 7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5" name="Freeform 7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6" name="Freeform 7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7" name="Freeform 7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8" name="Freeform 7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9" name="Oval 77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0" name="Oval 77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1" name="Freeform 7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2" name="Group 701"/>
              <p:cNvGrpSpPr>
                <a:grpSpLocks noChangeAspect="1"/>
              </p:cNvGrpSpPr>
              <p:nvPr/>
            </p:nvGrpSpPr>
            <p:grpSpPr>
              <a:xfrm>
                <a:off x="4860032" y="3717032"/>
                <a:ext cx="1189127" cy="1189893"/>
                <a:chOff x="1187624" y="126420"/>
                <a:chExt cx="5945633" cy="5949467"/>
              </a:xfrm>
            </p:grpSpPr>
            <p:grpSp>
              <p:nvGrpSpPr>
                <p:cNvPr id="736" name="Group 735"/>
                <p:cNvGrpSpPr/>
                <p:nvPr/>
              </p:nvGrpSpPr>
              <p:grpSpPr>
                <a:xfrm>
                  <a:off x="2915816" y="1844824"/>
                  <a:ext cx="2457700" cy="2448272"/>
                  <a:chOff x="3266428" y="2564904"/>
                  <a:chExt cx="2457700" cy="2448272"/>
                </a:xfrm>
              </p:grpSpPr>
              <p:sp>
                <p:nvSpPr>
                  <p:cNvPr id="766" name="Oval 7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67" name="Arc 7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37" name="Group 736"/>
                <p:cNvGrpSpPr>
                  <a:grpSpLocks noChangeAspect="1"/>
                </p:cNvGrpSpPr>
                <p:nvPr/>
              </p:nvGrpSpPr>
              <p:grpSpPr>
                <a:xfrm>
                  <a:off x="3896632" y="3645024"/>
                  <a:ext cx="505496" cy="505496"/>
                  <a:chOff x="1061610" y="476672"/>
                  <a:chExt cx="4680520" cy="4680520"/>
                </a:xfrm>
              </p:grpSpPr>
              <p:grpSp>
                <p:nvGrpSpPr>
                  <p:cNvPr id="750" name="Group 749"/>
                  <p:cNvGrpSpPr/>
                  <p:nvPr/>
                </p:nvGrpSpPr>
                <p:grpSpPr>
                  <a:xfrm>
                    <a:off x="1061610" y="476672"/>
                    <a:ext cx="4680520" cy="4680520"/>
                    <a:chOff x="827584" y="2132856"/>
                    <a:chExt cx="1440160" cy="1440160"/>
                  </a:xfrm>
                </p:grpSpPr>
                <p:sp>
                  <p:nvSpPr>
                    <p:cNvPr id="761" name="Oval 7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62" name="Straight Connector 761"/>
                    <p:cNvCxnSpPr>
                      <a:stCxn id="7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a:endCxn id="7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Straight Connector 763"/>
                    <p:cNvCxnSpPr>
                      <a:endCxn id="7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stCxn id="7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1" name="Straight Connector 7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0" name="Straight Arrow Connector 7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38" name="Oval 7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9" name="Oval 7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0" name="Rounded Rectangle 7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1" name="Freeform 7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2" name="Freeform 7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3" name="Freeform 7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4" name="Freeform 7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5" name="Freeform 7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6" name="Freeform 7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7" name="Oval 7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8" name="Oval 7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9" name="Freeform 7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3" name="Group 702"/>
              <p:cNvGrpSpPr>
                <a:grpSpLocks noChangeAspect="1"/>
              </p:cNvGrpSpPr>
              <p:nvPr/>
            </p:nvGrpSpPr>
            <p:grpSpPr>
              <a:xfrm>
                <a:off x="6084168" y="3679267"/>
                <a:ext cx="1189127" cy="1189893"/>
                <a:chOff x="1187624" y="126420"/>
                <a:chExt cx="5945633" cy="5949467"/>
              </a:xfrm>
            </p:grpSpPr>
            <p:grpSp>
              <p:nvGrpSpPr>
                <p:cNvPr id="704" name="Group 703"/>
                <p:cNvGrpSpPr/>
                <p:nvPr/>
              </p:nvGrpSpPr>
              <p:grpSpPr>
                <a:xfrm>
                  <a:off x="2915816" y="1844824"/>
                  <a:ext cx="2457700" cy="2448272"/>
                  <a:chOff x="3266428" y="2564904"/>
                  <a:chExt cx="2457700" cy="2448272"/>
                </a:xfrm>
              </p:grpSpPr>
              <p:sp>
                <p:nvSpPr>
                  <p:cNvPr id="734" name="Oval 7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5" name="Arc 7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5" name="Group 704"/>
                <p:cNvGrpSpPr>
                  <a:grpSpLocks noChangeAspect="1"/>
                </p:cNvGrpSpPr>
                <p:nvPr/>
              </p:nvGrpSpPr>
              <p:grpSpPr>
                <a:xfrm>
                  <a:off x="3896632" y="3645024"/>
                  <a:ext cx="505496" cy="505496"/>
                  <a:chOff x="1061610" y="476672"/>
                  <a:chExt cx="4680520" cy="4680520"/>
                </a:xfrm>
              </p:grpSpPr>
              <p:grpSp>
                <p:nvGrpSpPr>
                  <p:cNvPr id="718" name="Group 717"/>
                  <p:cNvGrpSpPr/>
                  <p:nvPr/>
                </p:nvGrpSpPr>
                <p:grpSpPr>
                  <a:xfrm>
                    <a:off x="1061610" y="476672"/>
                    <a:ext cx="4680520" cy="4680520"/>
                    <a:chOff x="827584" y="2132856"/>
                    <a:chExt cx="1440160" cy="1440160"/>
                  </a:xfrm>
                </p:grpSpPr>
                <p:sp>
                  <p:nvSpPr>
                    <p:cNvPr id="729" name="Oval 7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30" name="Straight Connector 729"/>
                    <p:cNvCxnSpPr>
                      <a:stCxn id="7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a:endCxn id="7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a:endCxn id="7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a:stCxn id="7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9" name="Straight Connector 7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8" name="Straight Arrow Connector 7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6" name="Oval 70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7" name="Oval 70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8" name="Rounded Rectangle 70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9" name="Freeform 70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0" name="Freeform 70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1" name="Freeform 7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2" name="Freeform 7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3" name="Freeform 7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4" name="Freeform 7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5" name="Oval 7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6" name="Oval 7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7" name="Freeform 7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864" name="Group 863"/>
            <p:cNvGrpSpPr/>
            <p:nvPr/>
          </p:nvGrpSpPr>
          <p:grpSpPr>
            <a:xfrm>
              <a:off x="1835696" y="1616894"/>
              <a:ext cx="6030982" cy="1308050"/>
              <a:chOff x="1242313" y="3679267"/>
              <a:chExt cx="6030982" cy="1308050"/>
            </a:xfrm>
          </p:grpSpPr>
          <p:grpSp>
            <p:nvGrpSpPr>
              <p:cNvPr id="865" name="Group 864"/>
              <p:cNvGrpSpPr>
                <a:grpSpLocks noChangeAspect="1"/>
              </p:cNvGrpSpPr>
              <p:nvPr/>
            </p:nvGrpSpPr>
            <p:grpSpPr>
              <a:xfrm>
                <a:off x="2446769" y="3789040"/>
                <a:ext cx="1189127" cy="1189893"/>
                <a:chOff x="1187624" y="126420"/>
                <a:chExt cx="5945633" cy="5949467"/>
              </a:xfrm>
            </p:grpSpPr>
            <p:grpSp>
              <p:nvGrpSpPr>
                <p:cNvPr id="998" name="Group 997"/>
                <p:cNvGrpSpPr/>
                <p:nvPr/>
              </p:nvGrpSpPr>
              <p:grpSpPr>
                <a:xfrm>
                  <a:off x="2915816" y="1844824"/>
                  <a:ext cx="2457700" cy="2448272"/>
                  <a:chOff x="3266428" y="2564904"/>
                  <a:chExt cx="2457700" cy="2448272"/>
                </a:xfrm>
              </p:grpSpPr>
              <p:sp>
                <p:nvSpPr>
                  <p:cNvPr id="1028" name="Oval 102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29" name="Arc 102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99" name="Group 998"/>
                <p:cNvGrpSpPr>
                  <a:grpSpLocks noChangeAspect="1"/>
                </p:cNvGrpSpPr>
                <p:nvPr/>
              </p:nvGrpSpPr>
              <p:grpSpPr>
                <a:xfrm>
                  <a:off x="3896632" y="3645024"/>
                  <a:ext cx="505496" cy="505496"/>
                  <a:chOff x="1061610" y="476672"/>
                  <a:chExt cx="4680520" cy="4680520"/>
                </a:xfrm>
              </p:grpSpPr>
              <p:grpSp>
                <p:nvGrpSpPr>
                  <p:cNvPr id="1012" name="Group 1011"/>
                  <p:cNvGrpSpPr/>
                  <p:nvPr/>
                </p:nvGrpSpPr>
                <p:grpSpPr>
                  <a:xfrm>
                    <a:off x="1061610" y="476672"/>
                    <a:ext cx="4680520" cy="4680520"/>
                    <a:chOff x="827584" y="2132856"/>
                    <a:chExt cx="1440160" cy="1440160"/>
                  </a:xfrm>
                </p:grpSpPr>
                <p:sp>
                  <p:nvSpPr>
                    <p:cNvPr id="1023" name="Oval 102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24" name="Straight Connector 1023"/>
                    <p:cNvCxnSpPr>
                      <a:stCxn id="102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a:endCxn id="102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a:endCxn id="102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a:stCxn id="102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13" name="Straight Connector 101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9" name="Straight Connector 101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0" name="Straight Connector 101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1" name="Straight Connector 102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2" name="Straight Arrow Connector 102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00" name="Oval 99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1" name="Oval 100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2" name="Rounded Rectangle 100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3" name="Freeform 100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4" name="Freeform 100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5" name="Freeform 100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6" name="Freeform 100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7" name="Freeform 100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8" name="Freeform 100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9" name="Oval 100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10" name="Oval 100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11" name="Freeform 101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6" name="Group 865"/>
              <p:cNvGrpSpPr>
                <a:grpSpLocks noChangeAspect="1"/>
              </p:cNvGrpSpPr>
              <p:nvPr/>
            </p:nvGrpSpPr>
            <p:grpSpPr>
              <a:xfrm>
                <a:off x="1242313" y="3797424"/>
                <a:ext cx="1189127" cy="1189893"/>
                <a:chOff x="1187624" y="126420"/>
                <a:chExt cx="5945633" cy="5949467"/>
              </a:xfrm>
            </p:grpSpPr>
            <p:grpSp>
              <p:nvGrpSpPr>
                <p:cNvPr id="966" name="Group 965"/>
                <p:cNvGrpSpPr/>
                <p:nvPr/>
              </p:nvGrpSpPr>
              <p:grpSpPr>
                <a:xfrm>
                  <a:off x="2915816" y="1844824"/>
                  <a:ext cx="2457700" cy="2448272"/>
                  <a:chOff x="3266428" y="2564904"/>
                  <a:chExt cx="2457700" cy="2448272"/>
                </a:xfrm>
              </p:grpSpPr>
              <p:sp>
                <p:nvSpPr>
                  <p:cNvPr id="996" name="Oval 99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97" name="Arc 99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67" name="Group 966"/>
                <p:cNvGrpSpPr>
                  <a:grpSpLocks noChangeAspect="1"/>
                </p:cNvGrpSpPr>
                <p:nvPr/>
              </p:nvGrpSpPr>
              <p:grpSpPr>
                <a:xfrm>
                  <a:off x="3896632" y="3645024"/>
                  <a:ext cx="505496" cy="505496"/>
                  <a:chOff x="1061610" y="476672"/>
                  <a:chExt cx="4680520" cy="4680520"/>
                </a:xfrm>
              </p:grpSpPr>
              <p:grpSp>
                <p:nvGrpSpPr>
                  <p:cNvPr id="980" name="Group 979"/>
                  <p:cNvGrpSpPr/>
                  <p:nvPr/>
                </p:nvGrpSpPr>
                <p:grpSpPr>
                  <a:xfrm>
                    <a:off x="1061610" y="476672"/>
                    <a:ext cx="4680520" cy="4680520"/>
                    <a:chOff x="827584" y="2132856"/>
                    <a:chExt cx="1440160" cy="1440160"/>
                  </a:xfrm>
                </p:grpSpPr>
                <p:sp>
                  <p:nvSpPr>
                    <p:cNvPr id="991" name="Oval 99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92" name="Straight Connector 991"/>
                    <p:cNvCxnSpPr>
                      <a:stCxn id="99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a:endCxn id="99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a:endCxn id="99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a:stCxn id="99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81" name="Straight Connector 98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0" name="Straight Arrow Connector 98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68" name="Oval 96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9" name="Oval 96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0" name="Rounded Rectangle 96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1" name="Freeform 97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2" name="Freeform 97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3" name="Freeform 97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4" name="Freeform 97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5" name="Freeform 97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6" name="Freeform 97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7" name="Oval 97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8" name="Oval 97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9" name="Freeform 97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7" name="Group 866"/>
              <p:cNvGrpSpPr>
                <a:grpSpLocks noChangeAspect="1"/>
              </p:cNvGrpSpPr>
              <p:nvPr/>
            </p:nvGrpSpPr>
            <p:grpSpPr>
              <a:xfrm>
                <a:off x="3635896" y="3751275"/>
                <a:ext cx="1189127" cy="1189893"/>
                <a:chOff x="1187624" y="126420"/>
                <a:chExt cx="5945633" cy="5949467"/>
              </a:xfrm>
            </p:grpSpPr>
            <p:grpSp>
              <p:nvGrpSpPr>
                <p:cNvPr id="934" name="Group 933"/>
                <p:cNvGrpSpPr/>
                <p:nvPr/>
              </p:nvGrpSpPr>
              <p:grpSpPr>
                <a:xfrm>
                  <a:off x="2915816" y="1844824"/>
                  <a:ext cx="2457700" cy="2448272"/>
                  <a:chOff x="3266428" y="2564904"/>
                  <a:chExt cx="2457700" cy="2448272"/>
                </a:xfrm>
              </p:grpSpPr>
              <p:sp>
                <p:nvSpPr>
                  <p:cNvPr id="964" name="Oval 96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5" name="Arc 96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35" name="Group 934"/>
                <p:cNvGrpSpPr>
                  <a:grpSpLocks noChangeAspect="1"/>
                </p:cNvGrpSpPr>
                <p:nvPr/>
              </p:nvGrpSpPr>
              <p:grpSpPr>
                <a:xfrm>
                  <a:off x="3896632" y="3645024"/>
                  <a:ext cx="505496" cy="505496"/>
                  <a:chOff x="1061610" y="476672"/>
                  <a:chExt cx="4680520" cy="4680520"/>
                </a:xfrm>
              </p:grpSpPr>
              <p:grpSp>
                <p:nvGrpSpPr>
                  <p:cNvPr id="948" name="Group 947"/>
                  <p:cNvGrpSpPr/>
                  <p:nvPr/>
                </p:nvGrpSpPr>
                <p:grpSpPr>
                  <a:xfrm>
                    <a:off x="1061610" y="476672"/>
                    <a:ext cx="4680520" cy="4680520"/>
                    <a:chOff x="827584" y="2132856"/>
                    <a:chExt cx="1440160" cy="1440160"/>
                  </a:xfrm>
                </p:grpSpPr>
                <p:sp>
                  <p:nvSpPr>
                    <p:cNvPr id="959" name="Oval 95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60" name="Straight Connector 959"/>
                    <p:cNvCxnSpPr>
                      <a:stCxn id="95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a:endCxn id="95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a:endCxn id="95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a:stCxn id="95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49" name="Straight Connector 94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8" name="Straight Arrow Connector 95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36" name="Oval 93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7" name="Oval 93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8" name="Rounded Rectangle 93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9" name="Freeform 93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0" name="Freeform 93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1" name="Freeform 94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2" name="Freeform 94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3" name="Freeform 94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4" name="Freeform 94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5" name="Oval 94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6" name="Oval 94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7" name="Freeform 94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8" name="Group 867"/>
              <p:cNvGrpSpPr>
                <a:grpSpLocks noChangeAspect="1"/>
              </p:cNvGrpSpPr>
              <p:nvPr/>
            </p:nvGrpSpPr>
            <p:grpSpPr>
              <a:xfrm>
                <a:off x="4860032" y="3717032"/>
                <a:ext cx="1189127" cy="1189893"/>
                <a:chOff x="1187624" y="126420"/>
                <a:chExt cx="5945633" cy="5949467"/>
              </a:xfrm>
            </p:grpSpPr>
            <p:grpSp>
              <p:nvGrpSpPr>
                <p:cNvPr id="902" name="Group 901"/>
                <p:cNvGrpSpPr/>
                <p:nvPr/>
              </p:nvGrpSpPr>
              <p:grpSpPr>
                <a:xfrm>
                  <a:off x="2915816" y="1844824"/>
                  <a:ext cx="2457700" cy="2448272"/>
                  <a:chOff x="3266428" y="2564904"/>
                  <a:chExt cx="2457700" cy="2448272"/>
                </a:xfrm>
              </p:grpSpPr>
              <p:sp>
                <p:nvSpPr>
                  <p:cNvPr id="932" name="Oval 93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3" name="Arc 93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03" name="Group 902"/>
                <p:cNvGrpSpPr>
                  <a:grpSpLocks noChangeAspect="1"/>
                </p:cNvGrpSpPr>
                <p:nvPr/>
              </p:nvGrpSpPr>
              <p:grpSpPr>
                <a:xfrm>
                  <a:off x="3896632" y="3645024"/>
                  <a:ext cx="505496" cy="505496"/>
                  <a:chOff x="1061610" y="476672"/>
                  <a:chExt cx="4680520" cy="4680520"/>
                </a:xfrm>
              </p:grpSpPr>
              <p:grpSp>
                <p:nvGrpSpPr>
                  <p:cNvPr id="916" name="Group 915"/>
                  <p:cNvGrpSpPr/>
                  <p:nvPr/>
                </p:nvGrpSpPr>
                <p:grpSpPr>
                  <a:xfrm>
                    <a:off x="1061610" y="476672"/>
                    <a:ext cx="4680520" cy="4680520"/>
                    <a:chOff x="827584" y="2132856"/>
                    <a:chExt cx="1440160" cy="1440160"/>
                  </a:xfrm>
                </p:grpSpPr>
                <p:sp>
                  <p:nvSpPr>
                    <p:cNvPr id="927" name="Oval 92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28" name="Straight Connector 927"/>
                    <p:cNvCxnSpPr>
                      <a:stCxn id="92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a:endCxn id="92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a:endCxn id="92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a:stCxn id="92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17" name="Straight Connector 91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6" name="Straight Arrow Connector 92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04" name="Oval 90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5" name="Oval 90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6" name="Rounded Rectangle 90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7" name="Freeform 9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8" name="Freeform 9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09" name="Freeform 9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0" name="Freeform 9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1" name="Freeform 9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2" name="Freeform 9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3" name="Oval 91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4" name="Oval 91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5" name="Freeform 9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9" name="Group 868"/>
              <p:cNvGrpSpPr>
                <a:grpSpLocks noChangeAspect="1"/>
              </p:cNvGrpSpPr>
              <p:nvPr/>
            </p:nvGrpSpPr>
            <p:grpSpPr>
              <a:xfrm>
                <a:off x="6084168" y="3679267"/>
                <a:ext cx="1189127" cy="1189893"/>
                <a:chOff x="1187624" y="126420"/>
                <a:chExt cx="5945633" cy="5949467"/>
              </a:xfrm>
            </p:grpSpPr>
            <p:grpSp>
              <p:nvGrpSpPr>
                <p:cNvPr id="870" name="Group 869"/>
                <p:cNvGrpSpPr/>
                <p:nvPr/>
              </p:nvGrpSpPr>
              <p:grpSpPr>
                <a:xfrm>
                  <a:off x="2915816" y="1844824"/>
                  <a:ext cx="2457700" cy="2448272"/>
                  <a:chOff x="3266428" y="2564904"/>
                  <a:chExt cx="2457700" cy="2448272"/>
                </a:xfrm>
              </p:grpSpPr>
              <p:sp>
                <p:nvSpPr>
                  <p:cNvPr id="900" name="Oval 89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1" name="Arc 90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71" name="Group 870"/>
                <p:cNvGrpSpPr>
                  <a:grpSpLocks noChangeAspect="1"/>
                </p:cNvGrpSpPr>
                <p:nvPr/>
              </p:nvGrpSpPr>
              <p:grpSpPr>
                <a:xfrm>
                  <a:off x="3896632" y="3645024"/>
                  <a:ext cx="505496" cy="505496"/>
                  <a:chOff x="1061610" y="476672"/>
                  <a:chExt cx="4680520" cy="4680520"/>
                </a:xfrm>
              </p:grpSpPr>
              <p:grpSp>
                <p:nvGrpSpPr>
                  <p:cNvPr id="884" name="Group 883"/>
                  <p:cNvGrpSpPr/>
                  <p:nvPr/>
                </p:nvGrpSpPr>
                <p:grpSpPr>
                  <a:xfrm>
                    <a:off x="1061610" y="476672"/>
                    <a:ext cx="4680520" cy="4680520"/>
                    <a:chOff x="827584" y="2132856"/>
                    <a:chExt cx="1440160" cy="1440160"/>
                  </a:xfrm>
                </p:grpSpPr>
                <p:sp>
                  <p:nvSpPr>
                    <p:cNvPr id="895" name="Oval 89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96" name="Straight Connector 895"/>
                    <p:cNvCxnSpPr>
                      <a:stCxn id="89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a:endCxn id="89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a:endCxn id="89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a:stCxn id="89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885" name="Straight Connector 88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4" name="Straight Arrow Connector 89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72" name="Oval 87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3" name="Oval 87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4" name="Rounded Rectangle 87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5" name="Freeform 8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6" name="Freeform 8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77" name="Freeform 8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8" name="Freeform 8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9" name="Freeform 8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0" name="Freeform 8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1" name="Oval 88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2" name="Oval 88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3" name="Freeform 8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1030" name="Group 1029"/>
            <p:cNvGrpSpPr/>
            <p:nvPr/>
          </p:nvGrpSpPr>
          <p:grpSpPr>
            <a:xfrm>
              <a:off x="1881662" y="2846351"/>
              <a:ext cx="6030982" cy="1308050"/>
              <a:chOff x="1242313" y="3679267"/>
              <a:chExt cx="6030982" cy="1308050"/>
            </a:xfrm>
          </p:grpSpPr>
          <p:grpSp>
            <p:nvGrpSpPr>
              <p:cNvPr id="1031" name="Group 1030"/>
              <p:cNvGrpSpPr>
                <a:grpSpLocks noChangeAspect="1"/>
              </p:cNvGrpSpPr>
              <p:nvPr/>
            </p:nvGrpSpPr>
            <p:grpSpPr>
              <a:xfrm>
                <a:off x="2446769" y="3789040"/>
                <a:ext cx="1189127" cy="1189893"/>
                <a:chOff x="1187624" y="126420"/>
                <a:chExt cx="5945633" cy="5949467"/>
              </a:xfrm>
            </p:grpSpPr>
            <p:grpSp>
              <p:nvGrpSpPr>
                <p:cNvPr id="1164" name="Group 1163"/>
                <p:cNvGrpSpPr/>
                <p:nvPr/>
              </p:nvGrpSpPr>
              <p:grpSpPr>
                <a:xfrm>
                  <a:off x="2915816" y="1844824"/>
                  <a:ext cx="2457700" cy="2448272"/>
                  <a:chOff x="3266428" y="2564904"/>
                  <a:chExt cx="2457700" cy="2448272"/>
                </a:xfrm>
              </p:grpSpPr>
              <p:sp>
                <p:nvSpPr>
                  <p:cNvPr id="1194" name="Oval 119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5" name="Arc 119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65" name="Group 1164"/>
                <p:cNvGrpSpPr>
                  <a:grpSpLocks noChangeAspect="1"/>
                </p:cNvGrpSpPr>
                <p:nvPr/>
              </p:nvGrpSpPr>
              <p:grpSpPr>
                <a:xfrm>
                  <a:off x="3896632" y="3645024"/>
                  <a:ext cx="505496" cy="505496"/>
                  <a:chOff x="1061610" y="476672"/>
                  <a:chExt cx="4680520" cy="4680520"/>
                </a:xfrm>
              </p:grpSpPr>
              <p:grpSp>
                <p:nvGrpSpPr>
                  <p:cNvPr id="1178" name="Group 1177"/>
                  <p:cNvGrpSpPr/>
                  <p:nvPr/>
                </p:nvGrpSpPr>
                <p:grpSpPr>
                  <a:xfrm>
                    <a:off x="1061610" y="476672"/>
                    <a:ext cx="4680520" cy="4680520"/>
                    <a:chOff x="827584" y="2132856"/>
                    <a:chExt cx="1440160" cy="1440160"/>
                  </a:xfrm>
                </p:grpSpPr>
                <p:sp>
                  <p:nvSpPr>
                    <p:cNvPr id="1189" name="Oval 118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90" name="Straight Connector 1189"/>
                    <p:cNvCxnSpPr>
                      <a:stCxn id="118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a:endCxn id="118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a:endCxn id="118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a:stCxn id="118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79" name="Straight Connector 117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2" name="Straight Connector 118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3" name="Straight Connector 118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8" name="Straight Arrow Connector 118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66" name="Oval 116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7" name="Oval 116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8" name="Rounded Rectangle 116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9" name="Freeform 116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0" name="Freeform 116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1" name="Freeform 117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2" name="Freeform 117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3" name="Freeform 117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4" name="Freeform 117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5" name="Oval 117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6" name="Oval 117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7" name="Freeform 117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2" name="Group 1031"/>
              <p:cNvGrpSpPr>
                <a:grpSpLocks noChangeAspect="1"/>
              </p:cNvGrpSpPr>
              <p:nvPr/>
            </p:nvGrpSpPr>
            <p:grpSpPr>
              <a:xfrm>
                <a:off x="1242313" y="3797424"/>
                <a:ext cx="1189127" cy="1189893"/>
                <a:chOff x="1187624" y="126420"/>
                <a:chExt cx="5945633" cy="5949467"/>
              </a:xfrm>
            </p:grpSpPr>
            <p:grpSp>
              <p:nvGrpSpPr>
                <p:cNvPr id="1132" name="Group 1131"/>
                <p:cNvGrpSpPr/>
                <p:nvPr/>
              </p:nvGrpSpPr>
              <p:grpSpPr>
                <a:xfrm>
                  <a:off x="2915816" y="1844824"/>
                  <a:ext cx="2457700" cy="2448272"/>
                  <a:chOff x="3266428" y="2564904"/>
                  <a:chExt cx="2457700" cy="2448272"/>
                </a:xfrm>
              </p:grpSpPr>
              <p:sp>
                <p:nvSpPr>
                  <p:cNvPr id="1162" name="Oval 116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3" name="Arc 116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33" name="Group 1132"/>
                <p:cNvGrpSpPr>
                  <a:grpSpLocks noChangeAspect="1"/>
                </p:cNvGrpSpPr>
                <p:nvPr/>
              </p:nvGrpSpPr>
              <p:grpSpPr>
                <a:xfrm>
                  <a:off x="3896632" y="3645024"/>
                  <a:ext cx="505496" cy="505496"/>
                  <a:chOff x="1061610" y="476672"/>
                  <a:chExt cx="4680520" cy="4680520"/>
                </a:xfrm>
              </p:grpSpPr>
              <p:grpSp>
                <p:nvGrpSpPr>
                  <p:cNvPr id="1146" name="Group 1145"/>
                  <p:cNvGrpSpPr/>
                  <p:nvPr/>
                </p:nvGrpSpPr>
                <p:grpSpPr>
                  <a:xfrm>
                    <a:off x="1061610" y="476672"/>
                    <a:ext cx="4680520" cy="4680520"/>
                    <a:chOff x="827584" y="2132856"/>
                    <a:chExt cx="1440160" cy="1440160"/>
                  </a:xfrm>
                </p:grpSpPr>
                <p:sp>
                  <p:nvSpPr>
                    <p:cNvPr id="1157" name="Oval 115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58" name="Straight Connector 1157"/>
                    <p:cNvCxnSpPr>
                      <a:stCxn id="115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p:cNvCxnSpPr>
                      <a:endCxn id="115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p:cNvCxnSpPr>
                      <a:endCxn id="115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a:stCxn id="115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47" name="Straight Connector 114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6" name="Straight Arrow Connector 115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34" name="Oval 113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5" name="Oval 113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6" name="Rounded Rectangle 113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7" name="Freeform 113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8" name="Freeform 113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39" name="Freeform 113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0" name="Freeform 113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1" name="Freeform 114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42" name="Freeform 114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43" name="Oval 114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4" name="Oval 114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5" name="Freeform 114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3" name="Group 1032"/>
              <p:cNvGrpSpPr>
                <a:grpSpLocks noChangeAspect="1"/>
              </p:cNvGrpSpPr>
              <p:nvPr/>
            </p:nvGrpSpPr>
            <p:grpSpPr>
              <a:xfrm>
                <a:off x="3635896" y="3751275"/>
                <a:ext cx="1189127" cy="1189893"/>
                <a:chOff x="1187624" y="126420"/>
                <a:chExt cx="5945633" cy="5949467"/>
              </a:xfrm>
            </p:grpSpPr>
            <p:grpSp>
              <p:nvGrpSpPr>
                <p:cNvPr id="1100" name="Group 1099"/>
                <p:cNvGrpSpPr/>
                <p:nvPr/>
              </p:nvGrpSpPr>
              <p:grpSpPr>
                <a:xfrm>
                  <a:off x="2915816" y="1844824"/>
                  <a:ext cx="2457700" cy="2448272"/>
                  <a:chOff x="3266428" y="2564904"/>
                  <a:chExt cx="2457700" cy="2448272"/>
                </a:xfrm>
              </p:grpSpPr>
              <p:sp>
                <p:nvSpPr>
                  <p:cNvPr id="1130" name="Oval 112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1" name="Arc 113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01" name="Group 1100"/>
                <p:cNvGrpSpPr>
                  <a:grpSpLocks noChangeAspect="1"/>
                </p:cNvGrpSpPr>
                <p:nvPr/>
              </p:nvGrpSpPr>
              <p:grpSpPr>
                <a:xfrm>
                  <a:off x="3896632" y="3645024"/>
                  <a:ext cx="505496" cy="505496"/>
                  <a:chOff x="1061610" y="476672"/>
                  <a:chExt cx="4680520" cy="4680520"/>
                </a:xfrm>
              </p:grpSpPr>
              <p:grpSp>
                <p:nvGrpSpPr>
                  <p:cNvPr id="1114" name="Group 1113"/>
                  <p:cNvGrpSpPr/>
                  <p:nvPr/>
                </p:nvGrpSpPr>
                <p:grpSpPr>
                  <a:xfrm>
                    <a:off x="1061610" y="476672"/>
                    <a:ext cx="4680520" cy="4680520"/>
                    <a:chOff x="827584" y="2132856"/>
                    <a:chExt cx="1440160" cy="1440160"/>
                  </a:xfrm>
                </p:grpSpPr>
                <p:sp>
                  <p:nvSpPr>
                    <p:cNvPr id="1125" name="Oval 112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26" name="Straight Connector 1125"/>
                    <p:cNvCxnSpPr>
                      <a:stCxn id="112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7" name="Straight Connector 1126"/>
                    <p:cNvCxnSpPr>
                      <a:endCxn id="112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p:cNvCxnSpPr>
                      <a:endCxn id="112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p:cNvCxnSpPr>
                      <a:stCxn id="112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15" name="Straight Connector 111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9" name="Straight Connector 111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3" name="Straight Connector 112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4" name="Straight Arrow Connector 112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02" name="Oval 110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3" name="Oval 110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4" name="Rounded Rectangle 110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5" name="Freeform 11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6" name="Freeform 11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07" name="Freeform 11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8" name="Freeform 11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9" name="Freeform 11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10" name="Freeform 11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11" name="Oval 111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2" name="Oval 111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3" name="Freeform 11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4" name="Group 1033"/>
              <p:cNvGrpSpPr>
                <a:grpSpLocks noChangeAspect="1"/>
              </p:cNvGrpSpPr>
              <p:nvPr/>
            </p:nvGrpSpPr>
            <p:grpSpPr>
              <a:xfrm>
                <a:off x="4860032" y="3717032"/>
                <a:ext cx="1189127" cy="1189893"/>
                <a:chOff x="1187624" y="126420"/>
                <a:chExt cx="5945633" cy="5949467"/>
              </a:xfrm>
            </p:grpSpPr>
            <p:grpSp>
              <p:nvGrpSpPr>
                <p:cNvPr id="1068" name="Group 1067"/>
                <p:cNvGrpSpPr/>
                <p:nvPr/>
              </p:nvGrpSpPr>
              <p:grpSpPr>
                <a:xfrm>
                  <a:off x="2915816" y="1844824"/>
                  <a:ext cx="2457700" cy="2448272"/>
                  <a:chOff x="3266428" y="2564904"/>
                  <a:chExt cx="2457700" cy="2448272"/>
                </a:xfrm>
              </p:grpSpPr>
              <p:sp>
                <p:nvSpPr>
                  <p:cNvPr id="1098" name="Oval 109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99" name="Arc 109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69" name="Group 1068"/>
                <p:cNvGrpSpPr>
                  <a:grpSpLocks noChangeAspect="1"/>
                </p:cNvGrpSpPr>
                <p:nvPr/>
              </p:nvGrpSpPr>
              <p:grpSpPr>
                <a:xfrm>
                  <a:off x="3896632" y="3645024"/>
                  <a:ext cx="505496" cy="505496"/>
                  <a:chOff x="1061610" y="476672"/>
                  <a:chExt cx="4680520" cy="4680520"/>
                </a:xfrm>
              </p:grpSpPr>
              <p:grpSp>
                <p:nvGrpSpPr>
                  <p:cNvPr id="1082" name="Group 1081"/>
                  <p:cNvGrpSpPr/>
                  <p:nvPr/>
                </p:nvGrpSpPr>
                <p:grpSpPr>
                  <a:xfrm>
                    <a:off x="1061610" y="476672"/>
                    <a:ext cx="4680520" cy="4680520"/>
                    <a:chOff x="827584" y="2132856"/>
                    <a:chExt cx="1440160" cy="1440160"/>
                  </a:xfrm>
                </p:grpSpPr>
                <p:sp>
                  <p:nvSpPr>
                    <p:cNvPr id="1093" name="Oval 109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94" name="Straight Connector 1093"/>
                    <p:cNvCxnSpPr>
                      <a:stCxn id="109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p:cNvCxnSpPr>
                      <a:endCxn id="109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p:cNvCxnSpPr>
                      <a:endCxn id="109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p:cNvCxnSpPr>
                      <a:stCxn id="109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83" name="Straight Connector 108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2" name="Straight Arrow Connector 109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70" name="Oval 106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1" name="Oval 107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2" name="Rounded Rectangle 107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3" name="Freeform 10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4" name="Freeform 10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5" name="Freeform 10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6" name="Freeform 10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7" name="Freeform 10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8" name="Freeform 10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9" name="Oval 107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0" name="Oval 107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1" name="Freeform 10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5" name="Group 1034"/>
              <p:cNvGrpSpPr>
                <a:grpSpLocks noChangeAspect="1"/>
              </p:cNvGrpSpPr>
              <p:nvPr/>
            </p:nvGrpSpPr>
            <p:grpSpPr>
              <a:xfrm>
                <a:off x="6084168" y="3679267"/>
                <a:ext cx="1189127" cy="1189893"/>
                <a:chOff x="1187624" y="126420"/>
                <a:chExt cx="5945633" cy="5949467"/>
              </a:xfrm>
            </p:grpSpPr>
            <p:grpSp>
              <p:nvGrpSpPr>
                <p:cNvPr id="1036" name="Group 1035"/>
                <p:cNvGrpSpPr/>
                <p:nvPr/>
              </p:nvGrpSpPr>
              <p:grpSpPr>
                <a:xfrm>
                  <a:off x="2915816" y="1844824"/>
                  <a:ext cx="2457700" cy="2448272"/>
                  <a:chOff x="3266428" y="2564904"/>
                  <a:chExt cx="2457700" cy="2448272"/>
                </a:xfrm>
              </p:grpSpPr>
              <p:sp>
                <p:nvSpPr>
                  <p:cNvPr id="1066" name="Oval 106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67" name="Arc 106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37" name="Group 1036"/>
                <p:cNvGrpSpPr>
                  <a:grpSpLocks noChangeAspect="1"/>
                </p:cNvGrpSpPr>
                <p:nvPr/>
              </p:nvGrpSpPr>
              <p:grpSpPr>
                <a:xfrm>
                  <a:off x="3896632" y="3645024"/>
                  <a:ext cx="505496" cy="505496"/>
                  <a:chOff x="1061610" y="476672"/>
                  <a:chExt cx="4680520" cy="4680520"/>
                </a:xfrm>
              </p:grpSpPr>
              <p:grpSp>
                <p:nvGrpSpPr>
                  <p:cNvPr id="1050" name="Group 1049"/>
                  <p:cNvGrpSpPr/>
                  <p:nvPr/>
                </p:nvGrpSpPr>
                <p:grpSpPr>
                  <a:xfrm>
                    <a:off x="1061610" y="476672"/>
                    <a:ext cx="4680520" cy="4680520"/>
                    <a:chOff x="827584" y="2132856"/>
                    <a:chExt cx="1440160" cy="1440160"/>
                  </a:xfrm>
                </p:grpSpPr>
                <p:sp>
                  <p:nvSpPr>
                    <p:cNvPr id="1061" name="Oval 106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62" name="Straight Connector 1061"/>
                    <p:cNvCxnSpPr>
                      <a:stCxn id="106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p:cNvCxnSpPr>
                      <a:endCxn id="106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a:endCxn id="106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p:cNvCxnSpPr>
                      <a:stCxn id="106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51" name="Straight Connector 105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0" name="Straight Arrow Connector 105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38" name="Oval 103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39" name="Oval 103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0" name="Rounded Rectangle 103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1" name="Freeform 10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2" name="Freeform 10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3" name="Freeform 10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4" name="Freeform 10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5" name="Freeform 10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6" name="Freeform 10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7" name="Oval 104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8" name="Oval 104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9" name="Freeform 10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sp>
        <p:nvSpPr>
          <p:cNvPr id="1197" name="TextBox 1196"/>
          <p:cNvSpPr txBox="1"/>
          <p:nvPr/>
        </p:nvSpPr>
        <p:spPr>
          <a:xfrm>
            <a:off x="1043608" y="332656"/>
            <a:ext cx="7128792" cy="3477875"/>
          </a:xfrm>
          <a:prstGeom prst="rect">
            <a:avLst/>
          </a:prstGeom>
          <a:noFill/>
        </p:spPr>
        <p:txBody>
          <a:bodyPr wrap="square" rtlCol="0">
            <a:spAutoFit/>
          </a:bodyPr>
          <a:lstStyle/>
          <a:p>
            <a:pPr algn="ctr"/>
            <a:r>
              <a:rPr lang="sk-SK" sz="2800" b="1" dirty="0"/>
              <a:t>Súradnicová sústava</a:t>
            </a:r>
          </a:p>
          <a:p>
            <a:r>
              <a:rPr lang="sk-SK" sz="2400" dirty="0"/>
              <a:t>vznikne tak, že trpaslíkov pomenujeme. Každý trpaslík dostane trojslovné meno</a:t>
            </a:r>
          </a:p>
          <a:p>
            <a:r>
              <a:rPr lang="sk-SK" sz="2400" b="1" dirty="0">
                <a:solidFill>
                  <a:srgbClr val="FF0000"/>
                </a:solidFill>
              </a:rPr>
              <a:t>Najjednoduchšie mená sa trpaslíkom vytvoria pomocou trojice čísel. Jeden trpaslík (počiatok súradnicovej sústavy) dostane meno (0,0,0). Jeho pravý sused "v smere x" bude (1,0,0), ľavý (-1,0,0).</a:t>
            </a:r>
          </a:p>
          <a:p>
            <a:r>
              <a:rPr lang="sk-SK" sz="2400" b="1" dirty="0">
                <a:solidFill>
                  <a:srgbClr val="FF0000"/>
                </a:solidFill>
              </a:rPr>
              <a:t>Horný sused bude (0,0,1) dolný (0,0,-1). Atď.</a:t>
            </a:r>
          </a:p>
          <a:p>
            <a:r>
              <a:rPr lang="sk-SK" sz="2400" b="1" dirty="0"/>
              <a:t>Mená trpaslíka udávajú súradnice "bodu v priestore"</a:t>
            </a:r>
          </a:p>
        </p:txBody>
      </p:sp>
      <p:sp>
        <p:nvSpPr>
          <p:cNvPr id="169" name="Slide Number Placeholder 168"/>
          <p:cNvSpPr>
            <a:spLocks noGrp="1"/>
          </p:cNvSpPr>
          <p:nvPr>
            <p:ph type="sldNum" sz="quarter" idx="12"/>
          </p:nvPr>
        </p:nvSpPr>
        <p:spPr/>
        <p:txBody>
          <a:bodyPr/>
          <a:lstStyle/>
          <a:p>
            <a:fld id="{53A2F171-A641-4D3E-AA75-363029A1D4AF}" type="slidenum">
              <a:rPr lang="en-US" smtClean="0"/>
              <a:t>11</a:t>
            </a:fld>
            <a:endParaRPr lang="en-US"/>
          </a:p>
        </p:txBody>
      </p:sp>
    </p:spTree>
    <p:extLst>
      <p:ext uri="{BB962C8B-B14F-4D97-AF65-F5344CB8AC3E}">
        <p14:creationId xmlns:p14="http://schemas.microsoft.com/office/powerpoint/2010/main" val="926030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53" y="562687"/>
            <a:ext cx="8401050"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Stav harmonického oscilátora v ľubovoľnom okamihu je určený polohou a rýchlosťou oscilátora. Funkciu polohy sme našli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rýchlosť v ľubovoľnom čase určíme derivovaní, teda</a:t>
            </a:r>
          </a:p>
        </p:txBody>
      </p:sp>
      <p:sp>
        <p:nvSpPr>
          <p:cNvPr id="2" name="TextBox 1"/>
          <p:cNvSpPr txBox="1"/>
          <p:nvPr/>
        </p:nvSpPr>
        <p:spPr>
          <a:xfrm>
            <a:off x="1914524" y="105670"/>
            <a:ext cx="51206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Zachovanie energie</a:t>
            </a:r>
          </a:p>
        </p:txBody>
      </p:sp>
      <p:pic>
        <p:nvPicPr>
          <p:cNvPr id="7" name="Picture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934602" y="1424698"/>
            <a:ext cx="2331720" cy="255270"/>
          </a:xfrm>
          <a:prstGeom prst="rect">
            <a:avLst/>
          </a:prstGeom>
        </p:spPr>
      </p:pic>
      <p:pic>
        <p:nvPicPr>
          <p:cNvPr id="9" name="Picture 8"/>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934602" y="2295643"/>
            <a:ext cx="3425190" cy="255270"/>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115703" y="2621876"/>
                <a:ext cx="828675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Kinentická energia oscilátora v čase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potenciálna energia (pružnosti) bude</a:t>
                </a:r>
              </a:p>
            </p:txBody>
          </p:sp>
        </mc:Choice>
        <mc:Fallback xmlns="">
          <p:sp>
            <p:nvSpPr>
              <p:cNvPr id="10" name="TextBox 9"/>
              <p:cNvSpPr txBox="1">
                <a:spLocks noRot="1" noChangeAspect="1" noMove="1" noResize="1" noEditPoints="1" noAdjustHandles="1" noChangeArrowheads="1" noChangeShapeType="1" noTextEdit="1"/>
              </p:cNvSpPr>
              <p:nvPr/>
            </p:nvSpPr>
            <p:spPr>
              <a:xfrm>
                <a:off x="115703" y="2621876"/>
                <a:ext cx="8286750" cy="1477328"/>
              </a:xfrm>
              <a:prstGeom prst="rect">
                <a:avLst/>
              </a:prstGeom>
              <a:blipFill rotWithShape="0">
                <a:blip r:embed="rId12"/>
                <a:stretch>
                  <a:fillRect l="-662" t="-2066" b="-5785"/>
                </a:stretch>
              </a:blipFill>
            </p:spPr>
            <p:txBody>
              <a:bodyPr/>
              <a:lstStyle/>
              <a:p>
                <a:r>
                  <a:rPr lang="sk-SK">
                    <a:noFill/>
                  </a:rPr>
                  <a:t> </a:t>
                </a:r>
              </a:p>
            </p:txBody>
          </p:sp>
        </mc:Fallback>
      </mc:AlternateContent>
      <p:pic>
        <p:nvPicPr>
          <p:cNvPr id="13" name="Picture 1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059707" y="3102532"/>
            <a:ext cx="4617720" cy="514350"/>
          </a:xfrm>
          <a:prstGeom prst="rect">
            <a:avLst/>
          </a:prstGeom>
        </p:spPr>
      </p:pic>
      <p:pic>
        <p:nvPicPr>
          <p:cNvPr id="14" name="Picture 1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222182" y="4133197"/>
            <a:ext cx="4048125" cy="514350"/>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92843" y="4624895"/>
                <a:ext cx="8366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Využijeme vzťah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dostaneme pre celkovú energiu</a:t>
                </a:r>
              </a:p>
            </p:txBody>
          </p:sp>
        </mc:Choice>
        <mc:Fallback xmlns="">
          <p:sp>
            <p:nvSpPr>
              <p:cNvPr id="15" name="TextBox 14"/>
              <p:cNvSpPr txBox="1">
                <a:spLocks noRot="1" noChangeAspect="1" noMove="1" noResize="1" noEditPoints="1" noAdjustHandles="1" noChangeArrowheads="1" noChangeShapeType="1" noTextEdit="1"/>
              </p:cNvSpPr>
              <p:nvPr/>
            </p:nvSpPr>
            <p:spPr>
              <a:xfrm>
                <a:off x="92843" y="4624895"/>
                <a:ext cx="8366760" cy="369332"/>
              </a:xfrm>
              <a:prstGeom prst="rect">
                <a:avLst/>
              </a:prstGeom>
              <a:blipFill rotWithShape="0">
                <a:blip r:embed="rId15"/>
                <a:stretch>
                  <a:fillRect l="-583" t="-10000" b="-26667"/>
                </a:stretch>
              </a:blipFill>
            </p:spPr>
            <p:txBody>
              <a:bodyPr/>
              <a:lstStyle/>
              <a:p>
                <a:r>
                  <a:rPr lang="sk-SK">
                    <a:noFill/>
                  </a:rPr>
                  <a:t> </a:t>
                </a:r>
              </a:p>
            </p:txBody>
          </p:sp>
        </mc:Fallback>
      </mc:AlternateContent>
      <p:pic>
        <p:nvPicPr>
          <p:cNvPr id="17" name="Picture 16"/>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55219" y="4922402"/>
            <a:ext cx="7690485" cy="514350"/>
          </a:xfrm>
          <a:prstGeom prst="rect">
            <a:avLst/>
          </a:prstGeom>
        </p:spPr>
      </p:pic>
      <p:pic>
        <p:nvPicPr>
          <p:cNvPr id="3" name="Picture 2"/>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350293" y="5603203"/>
            <a:ext cx="3613785" cy="514350"/>
          </a:xfrm>
          <a:prstGeom prst="rect">
            <a:avLst/>
          </a:prstGeom>
        </p:spPr>
      </p:pic>
      <p:sp>
        <p:nvSpPr>
          <p:cNvPr id="20" name="Rectangle 19"/>
          <p:cNvSpPr/>
          <p:nvPr/>
        </p:nvSpPr>
        <p:spPr>
          <a:xfrm>
            <a:off x="2222181" y="5519205"/>
            <a:ext cx="3870008" cy="6634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115703" y="6247687"/>
            <a:ext cx="89368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Vidno, že celková energia oscilátora je na čase nezávislá, teda energia sa zachováva.</a:t>
            </a:r>
          </a:p>
        </p:txBody>
      </p:sp>
    </p:spTree>
    <p:extLst>
      <p:ext uri="{BB962C8B-B14F-4D97-AF65-F5344CB8AC3E}">
        <p14:creationId xmlns:p14="http://schemas.microsoft.com/office/powerpoint/2010/main" val="225515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 name="Group 1197"/>
          <p:cNvGrpSpPr>
            <a:grpSpLocks noChangeAspect="1"/>
          </p:cNvGrpSpPr>
          <p:nvPr/>
        </p:nvGrpSpPr>
        <p:grpSpPr>
          <a:xfrm>
            <a:off x="3001783" y="4251584"/>
            <a:ext cx="2983949" cy="1962550"/>
            <a:chOff x="1271813" y="1616894"/>
            <a:chExt cx="6640831" cy="4367686"/>
          </a:xfrm>
        </p:grpSpPr>
        <p:grpSp>
          <p:nvGrpSpPr>
            <p:cNvPr id="365" name="Group 364"/>
            <p:cNvGrpSpPr/>
            <p:nvPr/>
          </p:nvGrpSpPr>
          <p:grpSpPr>
            <a:xfrm>
              <a:off x="1271813" y="4676530"/>
              <a:ext cx="6030982" cy="1308050"/>
              <a:chOff x="1242313" y="3679267"/>
              <a:chExt cx="6030982" cy="1308050"/>
            </a:xfrm>
          </p:grpSpPr>
          <p:grpSp>
            <p:nvGrpSpPr>
              <p:cNvPr id="2" name="Group 1"/>
              <p:cNvGrpSpPr>
                <a:grpSpLocks noChangeAspect="1"/>
              </p:cNvGrpSpPr>
              <p:nvPr/>
            </p:nvGrpSpPr>
            <p:grpSpPr>
              <a:xfrm>
                <a:off x="2446769" y="3789040"/>
                <a:ext cx="1189127" cy="1189893"/>
                <a:chOff x="1187624" y="126420"/>
                <a:chExt cx="5945633" cy="5949467"/>
              </a:xfrm>
            </p:grpSpPr>
            <p:grpSp>
              <p:nvGrpSpPr>
                <p:cNvPr id="3" name="Group 2"/>
                <p:cNvGrpSpPr/>
                <p:nvPr/>
              </p:nvGrpSpPr>
              <p:grpSpPr>
                <a:xfrm>
                  <a:off x="2915816" y="1844824"/>
                  <a:ext cx="2457700" cy="2448272"/>
                  <a:chOff x="3266428" y="2564904"/>
                  <a:chExt cx="2457700" cy="2448272"/>
                </a:xfrm>
              </p:grpSpPr>
              <p:sp>
                <p:nvSpPr>
                  <p:cNvPr id="33" name="Oval 32"/>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Arc 33"/>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 name="Group 3"/>
                <p:cNvGrpSpPr>
                  <a:grpSpLocks noChangeAspect="1"/>
                </p:cNvGrpSpPr>
                <p:nvPr/>
              </p:nvGrpSpPr>
              <p:grpSpPr>
                <a:xfrm>
                  <a:off x="3896632" y="3645024"/>
                  <a:ext cx="505496" cy="505496"/>
                  <a:chOff x="1061610" y="476672"/>
                  <a:chExt cx="4680520" cy="4680520"/>
                </a:xfrm>
              </p:grpSpPr>
              <p:grpSp>
                <p:nvGrpSpPr>
                  <p:cNvPr id="17" name="Group 16"/>
                  <p:cNvGrpSpPr/>
                  <p:nvPr/>
                </p:nvGrpSpPr>
                <p:grpSpPr>
                  <a:xfrm>
                    <a:off x="1061610" y="476672"/>
                    <a:ext cx="4680520" cy="4680520"/>
                    <a:chOff x="827584" y="2132856"/>
                    <a:chExt cx="1440160" cy="1440160"/>
                  </a:xfrm>
                </p:grpSpPr>
                <p:sp>
                  <p:nvSpPr>
                    <p:cNvPr id="28" name="Oval 27"/>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9" name="Straight Connector 28"/>
                    <p:cNvCxnSpPr>
                      <a:stCxn id="28"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8"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8"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Oval 4"/>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val 5"/>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Rounded Rectangle 6"/>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Freeform 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Freeform 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Freeform 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Freeform 1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Freeform 1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3" name="Freeform 1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 name="Oval 1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val 1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Freeform 1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5" name="Group 34"/>
              <p:cNvGrpSpPr>
                <a:grpSpLocks noChangeAspect="1"/>
              </p:cNvGrpSpPr>
              <p:nvPr/>
            </p:nvGrpSpPr>
            <p:grpSpPr>
              <a:xfrm>
                <a:off x="1242313" y="3797424"/>
                <a:ext cx="1189127" cy="1189893"/>
                <a:chOff x="1187624" y="126420"/>
                <a:chExt cx="5945633" cy="5949467"/>
              </a:xfrm>
            </p:grpSpPr>
            <p:grpSp>
              <p:nvGrpSpPr>
                <p:cNvPr id="36" name="Group 35"/>
                <p:cNvGrpSpPr/>
                <p:nvPr/>
              </p:nvGrpSpPr>
              <p:grpSpPr>
                <a:xfrm>
                  <a:off x="2915816" y="1844824"/>
                  <a:ext cx="2457700" cy="2448272"/>
                  <a:chOff x="3266428" y="2564904"/>
                  <a:chExt cx="2457700" cy="2448272"/>
                </a:xfrm>
              </p:grpSpPr>
              <p:sp>
                <p:nvSpPr>
                  <p:cNvPr id="66" name="Oval 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 name="Arc 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 name="Group 36"/>
                <p:cNvGrpSpPr>
                  <a:grpSpLocks noChangeAspect="1"/>
                </p:cNvGrpSpPr>
                <p:nvPr/>
              </p:nvGrpSpPr>
              <p:grpSpPr>
                <a:xfrm>
                  <a:off x="3896632" y="3645024"/>
                  <a:ext cx="505496" cy="505496"/>
                  <a:chOff x="1061610" y="476672"/>
                  <a:chExt cx="4680520" cy="4680520"/>
                </a:xfrm>
              </p:grpSpPr>
              <p:grpSp>
                <p:nvGrpSpPr>
                  <p:cNvPr id="50" name="Group 49"/>
                  <p:cNvGrpSpPr/>
                  <p:nvPr/>
                </p:nvGrpSpPr>
                <p:grpSpPr>
                  <a:xfrm>
                    <a:off x="1061610" y="476672"/>
                    <a:ext cx="4680520" cy="4680520"/>
                    <a:chOff x="827584" y="2132856"/>
                    <a:chExt cx="1440160" cy="1440160"/>
                  </a:xfrm>
                </p:grpSpPr>
                <p:sp>
                  <p:nvSpPr>
                    <p:cNvPr id="61" name="Oval 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2" name="Straight Connector 61"/>
                    <p:cNvCxnSpPr>
                      <a:stCxn id="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8" name="Oval 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9" name="Oval 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Rounded Rectangle 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 name="Freeform 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 name="Freeform 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3" name="Freeform 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 name="Freeform 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Freeform 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6" name="Freeform 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 name="Oval 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 name="Oval 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Freeform 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8" name="Group 67"/>
              <p:cNvGrpSpPr>
                <a:grpSpLocks noChangeAspect="1"/>
              </p:cNvGrpSpPr>
              <p:nvPr/>
            </p:nvGrpSpPr>
            <p:grpSpPr>
              <a:xfrm>
                <a:off x="3635896" y="3751275"/>
                <a:ext cx="1189127" cy="1189893"/>
                <a:chOff x="1187624" y="126420"/>
                <a:chExt cx="5945633" cy="5949467"/>
              </a:xfrm>
            </p:grpSpPr>
            <p:grpSp>
              <p:nvGrpSpPr>
                <p:cNvPr id="69" name="Group 68"/>
                <p:cNvGrpSpPr/>
                <p:nvPr/>
              </p:nvGrpSpPr>
              <p:grpSpPr>
                <a:xfrm>
                  <a:off x="2915816" y="1844824"/>
                  <a:ext cx="2457700" cy="2448272"/>
                  <a:chOff x="3266428" y="2564904"/>
                  <a:chExt cx="2457700" cy="2448272"/>
                </a:xfrm>
              </p:grpSpPr>
              <p:sp>
                <p:nvSpPr>
                  <p:cNvPr id="99" name="Oval 98"/>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 name="Arc 99"/>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 name="Group 69"/>
                <p:cNvGrpSpPr>
                  <a:grpSpLocks noChangeAspect="1"/>
                </p:cNvGrpSpPr>
                <p:nvPr/>
              </p:nvGrpSpPr>
              <p:grpSpPr>
                <a:xfrm>
                  <a:off x="3896632" y="3645024"/>
                  <a:ext cx="505496" cy="505496"/>
                  <a:chOff x="1061610" y="476672"/>
                  <a:chExt cx="4680520" cy="4680520"/>
                </a:xfrm>
              </p:grpSpPr>
              <p:grpSp>
                <p:nvGrpSpPr>
                  <p:cNvPr id="83" name="Group 82"/>
                  <p:cNvGrpSpPr/>
                  <p:nvPr/>
                </p:nvGrpSpPr>
                <p:grpSpPr>
                  <a:xfrm>
                    <a:off x="1061610" y="476672"/>
                    <a:ext cx="4680520" cy="4680520"/>
                    <a:chOff x="827584" y="2132856"/>
                    <a:chExt cx="1440160" cy="1440160"/>
                  </a:xfrm>
                </p:grpSpPr>
                <p:sp>
                  <p:nvSpPr>
                    <p:cNvPr id="94" name="Oval 93"/>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5" name="Straight Connector 94"/>
                    <p:cNvCxnSpPr>
                      <a:stCxn id="94"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94"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94"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4"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1" name="Oval 70"/>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2" name="Oval 71"/>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 name="Rounded Rectangle 72"/>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 name="Freeform 7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 name="Freeform 7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6" name="Freeform 7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 name="Freeform 7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 name="Freeform 7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9" name="Freeform 7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 name="Oval 79"/>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Oval 80"/>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2" name="Freeform 8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1" name="Group 100"/>
              <p:cNvGrpSpPr>
                <a:grpSpLocks noChangeAspect="1"/>
              </p:cNvGrpSpPr>
              <p:nvPr/>
            </p:nvGrpSpPr>
            <p:grpSpPr>
              <a:xfrm>
                <a:off x="4860032" y="3717032"/>
                <a:ext cx="1189127" cy="1189893"/>
                <a:chOff x="1187624" y="126420"/>
                <a:chExt cx="5945633" cy="5949467"/>
              </a:xfrm>
            </p:grpSpPr>
            <p:grpSp>
              <p:nvGrpSpPr>
                <p:cNvPr id="102" name="Group 101"/>
                <p:cNvGrpSpPr/>
                <p:nvPr/>
              </p:nvGrpSpPr>
              <p:grpSpPr>
                <a:xfrm>
                  <a:off x="2915816" y="1844824"/>
                  <a:ext cx="2457700" cy="2448272"/>
                  <a:chOff x="3266428" y="2564904"/>
                  <a:chExt cx="2457700" cy="2448272"/>
                </a:xfrm>
              </p:grpSpPr>
              <p:sp>
                <p:nvSpPr>
                  <p:cNvPr id="132" name="Oval 13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3" name="Arc 13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3" name="Group 102"/>
                <p:cNvGrpSpPr>
                  <a:grpSpLocks noChangeAspect="1"/>
                </p:cNvGrpSpPr>
                <p:nvPr/>
              </p:nvGrpSpPr>
              <p:grpSpPr>
                <a:xfrm>
                  <a:off x="3896632" y="3645024"/>
                  <a:ext cx="505496" cy="505496"/>
                  <a:chOff x="1061610" y="476672"/>
                  <a:chExt cx="4680520" cy="4680520"/>
                </a:xfrm>
              </p:grpSpPr>
              <p:grpSp>
                <p:nvGrpSpPr>
                  <p:cNvPr id="116" name="Group 115"/>
                  <p:cNvGrpSpPr/>
                  <p:nvPr/>
                </p:nvGrpSpPr>
                <p:grpSpPr>
                  <a:xfrm>
                    <a:off x="1061610" y="476672"/>
                    <a:ext cx="4680520" cy="4680520"/>
                    <a:chOff x="827584" y="2132856"/>
                    <a:chExt cx="1440160" cy="1440160"/>
                  </a:xfrm>
                </p:grpSpPr>
                <p:sp>
                  <p:nvSpPr>
                    <p:cNvPr id="127" name="Oval 12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28" name="Straight Connector 127"/>
                    <p:cNvCxnSpPr>
                      <a:stCxn id="12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2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4" name="Oval 10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5" name="Oval 10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6" name="Rounded Rectangle 10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 name="Freeform 1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 name="Freeform 1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9" name="Freeform 1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 name="Freeform 1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 name="Freeform 1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2" name="Freeform 1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3" name="Oval 11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 name="Oval 11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5" name="Freeform 1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34" name="Group 133"/>
              <p:cNvGrpSpPr>
                <a:grpSpLocks noChangeAspect="1"/>
              </p:cNvGrpSpPr>
              <p:nvPr/>
            </p:nvGrpSpPr>
            <p:grpSpPr>
              <a:xfrm>
                <a:off x="6084168" y="3679267"/>
                <a:ext cx="1189127" cy="1189893"/>
                <a:chOff x="1187624" y="126420"/>
                <a:chExt cx="5945633" cy="5949467"/>
              </a:xfrm>
            </p:grpSpPr>
            <p:grpSp>
              <p:nvGrpSpPr>
                <p:cNvPr id="135" name="Group 134"/>
                <p:cNvGrpSpPr/>
                <p:nvPr/>
              </p:nvGrpSpPr>
              <p:grpSpPr>
                <a:xfrm>
                  <a:off x="2915816" y="1844824"/>
                  <a:ext cx="2457700" cy="2448272"/>
                  <a:chOff x="3266428" y="2564904"/>
                  <a:chExt cx="2457700" cy="2448272"/>
                </a:xfrm>
              </p:grpSpPr>
              <p:sp>
                <p:nvSpPr>
                  <p:cNvPr id="165" name="Oval 164"/>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6" name="Arc 16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36" name="Group 135"/>
                <p:cNvGrpSpPr>
                  <a:grpSpLocks noChangeAspect="1"/>
                </p:cNvGrpSpPr>
                <p:nvPr/>
              </p:nvGrpSpPr>
              <p:grpSpPr>
                <a:xfrm>
                  <a:off x="3896632" y="3645024"/>
                  <a:ext cx="505496" cy="505496"/>
                  <a:chOff x="1061610" y="476672"/>
                  <a:chExt cx="4680520" cy="4680520"/>
                </a:xfrm>
              </p:grpSpPr>
              <p:grpSp>
                <p:nvGrpSpPr>
                  <p:cNvPr id="149" name="Group 148"/>
                  <p:cNvGrpSpPr/>
                  <p:nvPr/>
                </p:nvGrpSpPr>
                <p:grpSpPr>
                  <a:xfrm>
                    <a:off x="1061610" y="476672"/>
                    <a:ext cx="4680520" cy="4680520"/>
                    <a:chOff x="827584" y="2132856"/>
                    <a:chExt cx="1440160" cy="1440160"/>
                  </a:xfrm>
                </p:grpSpPr>
                <p:sp>
                  <p:nvSpPr>
                    <p:cNvPr id="160" name="Oval 159"/>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61" name="Straight Connector 160"/>
                    <p:cNvCxnSpPr>
                      <a:stCxn id="160"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160"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160"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0" name="Straight Connector 149"/>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7" name="Oval 136"/>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8" name="Oval 137"/>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9" name="Rounded Rectangle 138"/>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0" name="Freeform 13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1" name="Freeform 14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2" name="Freeform 14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3" name="Freeform 14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4" name="Freeform 14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5" name="Freeform 14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6" name="Oval 145"/>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7" name="Oval 146"/>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8" name="Freeform 14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366" name="Group 365"/>
            <p:cNvGrpSpPr/>
            <p:nvPr/>
          </p:nvGrpSpPr>
          <p:grpSpPr>
            <a:xfrm>
              <a:off x="1286196" y="3454440"/>
              <a:ext cx="6030982" cy="1308050"/>
              <a:chOff x="1242313" y="3679267"/>
              <a:chExt cx="6030982" cy="1308050"/>
            </a:xfrm>
          </p:grpSpPr>
          <p:grpSp>
            <p:nvGrpSpPr>
              <p:cNvPr id="367" name="Group 366"/>
              <p:cNvGrpSpPr>
                <a:grpSpLocks noChangeAspect="1"/>
              </p:cNvGrpSpPr>
              <p:nvPr/>
            </p:nvGrpSpPr>
            <p:grpSpPr>
              <a:xfrm>
                <a:off x="2446769" y="3789040"/>
                <a:ext cx="1189127" cy="1189893"/>
                <a:chOff x="1187624" y="126420"/>
                <a:chExt cx="5945633" cy="5949467"/>
              </a:xfrm>
            </p:grpSpPr>
            <p:grpSp>
              <p:nvGrpSpPr>
                <p:cNvPr id="500" name="Group 499"/>
                <p:cNvGrpSpPr/>
                <p:nvPr/>
              </p:nvGrpSpPr>
              <p:grpSpPr>
                <a:xfrm>
                  <a:off x="2915816" y="1844824"/>
                  <a:ext cx="2457700" cy="2448272"/>
                  <a:chOff x="3266428" y="2564904"/>
                  <a:chExt cx="2457700" cy="2448272"/>
                </a:xfrm>
              </p:grpSpPr>
              <p:sp>
                <p:nvSpPr>
                  <p:cNvPr id="530" name="Oval 52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1" name="Arc 53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01" name="Group 500"/>
                <p:cNvGrpSpPr>
                  <a:grpSpLocks noChangeAspect="1"/>
                </p:cNvGrpSpPr>
                <p:nvPr/>
              </p:nvGrpSpPr>
              <p:grpSpPr>
                <a:xfrm>
                  <a:off x="3896632" y="3645024"/>
                  <a:ext cx="505496" cy="505496"/>
                  <a:chOff x="1061610" y="476672"/>
                  <a:chExt cx="4680520" cy="4680520"/>
                </a:xfrm>
              </p:grpSpPr>
              <p:grpSp>
                <p:nvGrpSpPr>
                  <p:cNvPr id="514" name="Group 513"/>
                  <p:cNvGrpSpPr/>
                  <p:nvPr/>
                </p:nvGrpSpPr>
                <p:grpSpPr>
                  <a:xfrm>
                    <a:off x="1061610" y="476672"/>
                    <a:ext cx="4680520" cy="4680520"/>
                    <a:chOff x="827584" y="2132856"/>
                    <a:chExt cx="1440160" cy="1440160"/>
                  </a:xfrm>
                </p:grpSpPr>
                <p:sp>
                  <p:nvSpPr>
                    <p:cNvPr id="525" name="Oval 52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26" name="Straight Connector 525"/>
                    <p:cNvCxnSpPr>
                      <a:stCxn id="52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a:endCxn id="52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a:endCxn id="52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a:stCxn id="52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5" name="Straight Connector 51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4" name="Straight Arrow Connector 52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2" name="Oval 50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3" name="Oval 50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4" name="Rounded Rectangle 50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5" name="Freeform 5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6" name="Freeform 5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07" name="Freeform 5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8" name="Freeform 5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9" name="Freeform 5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0" name="Freeform 5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1" name="Oval 51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2" name="Oval 51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3" name="Freeform 5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8" name="Group 367"/>
              <p:cNvGrpSpPr>
                <a:grpSpLocks noChangeAspect="1"/>
              </p:cNvGrpSpPr>
              <p:nvPr/>
            </p:nvGrpSpPr>
            <p:grpSpPr>
              <a:xfrm>
                <a:off x="1242313" y="3797424"/>
                <a:ext cx="1189127" cy="1189893"/>
                <a:chOff x="1187624" y="126420"/>
                <a:chExt cx="5945633" cy="5949467"/>
              </a:xfrm>
            </p:grpSpPr>
            <p:grpSp>
              <p:nvGrpSpPr>
                <p:cNvPr id="468" name="Group 467"/>
                <p:cNvGrpSpPr/>
                <p:nvPr/>
              </p:nvGrpSpPr>
              <p:grpSpPr>
                <a:xfrm>
                  <a:off x="2915816" y="1844824"/>
                  <a:ext cx="2457700" cy="2448272"/>
                  <a:chOff x="3266428" y="2564904"/>
                  <a:chExt cx="2457700" cy="2448272"/>
                </a:xfrm>
              </p:grpSpPr>
              <p:sp>
                <p:nvSpPr>
                  <p:cNvPr id="498" name="Oval 49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9" name="Arc 49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69" name="Group 468"/>
                <p:cNvGrpSpPr>
                  <a:grpSpLocks noChangeAspect="1"/>
                </p:cNvGrpSpPr>
                <p:nvPr/>
              </p:nvGrpSpPr>
              <p:grpSpPr>
                <a:xfrm>
                  <a:off x="3896632" y="3645024"/>
                  <a:ext cx="505496" cy="505496"/>
                  <a:chOff x="1061610" y="476672"/>
                  <a:chExt cx="4680520" cy="4680520"/>
                </a:xfrm>
              </p:grpSpPr>
              <p:grpSp>
                <p:nvGrpSpPr>
                  <p:cNvPr id="482" name="Group 481"/>
                  <p:cNvGrpSpPr/>
                  <p:nvPr/>
                </p:nvGrpSpPr>
                <p:grpSpPr>
                  <a:xfrm>
                    <a:off x="1061610" y="476672"/>
                    <a:ext cx="4680520" cy="4680520"/>
                    <a:chOff x="827584" y="2132856"/>
                    <a:chExt cx="1440160" cy="1440160"/>
                  </a:xfrm>
                </p:grpSpPr>
                <p:sp>
                  <p:nvSpPr>
                    <p:cNvPr id="493" name="Oval 49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94" name="Straight Connector 493"/>
                    <p:cNvCxnSpPr>
                      <a:stCxn id="49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a:endCxn id="49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a:endCxn id="49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a:stCxn id="49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3" name="Straight Connector 48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2" name="Straight Arrow Connector 49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0" name="Oval 46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1" name="Oval 47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2" name="Rounded Rectangle 47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3" name="Freeform 4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4" name="Freeform 4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5" name="Freeform 4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6" name="Freeform 4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7" name="Freeform 4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8" name="Freeform 4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9" name="Oval 47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0" name="Oval 47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1" name="Freeform 4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9" name="Group 368"/>
              <p:cNvGrpSpPr>
                <a:grpSpLocks noChangeAspect="1"/>
              </p:cNvGrpSpPr>
              <p:nvPr/>
            </p:nvGrpSpPr>
            <p:grpSpPr>
              <a:xfrm>
                <a:off x="3635896" y="3751275"/>
                <a:ext cx="1189127" cy="1189893"/>
                <a:chOff x="1187624" y="126420"/>
                <a:chExt cx="5945633" cy="5949467"/>
              </a:xfrm>
            </p:grpSpPr>
            <p:grpSp>
              <p:nvGrpSpPr>
                <p:cNvPr id="436" name="Group 435"/>
                <p:cNvGrpSpPr/>
                <p:nvPr/>
              </p:nvGrpSpPr>
              <p:grpSpPr>
                <a:xfrm>
                  <a:off x="2915816" y="1844824"/>
                  <a:ext cx="2457700" cy="2448272"/>
                  <a:chOff x="3266428" y="2564904"/>
                  <a:chExt cx="2457700" cy="2448272"/>
                </a:xfrm>
              </p:grpSpPr>
              <p:sp>
                <p:nvSpPr>
                  <p:cNvPr id="466" name="Oval 4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67" name="Arc 4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37" name="Group 436"/>
                <p:cNvGrpSpPr>
                  <a:grpSpLocks noChangeAspect="1"/>
                </p:cNvGrpSpPr>
                <p:nvPr/>
              </p:nvGrpSpPr>
              <p:grpSpPr>
                <a:xfrm>
                  <a:off x="3896632" y="3645024"/>
                  <a:ext cx="505496" cy="505496"/>
                  <a:chOff x="1061610" y="476672"/>
                  <a:chExt cx="4680520" cy="4680520"/>
                </a:xfrm>
              </p:grpSpPr>
              <p:grpSp>
                <p:nvGrpSpPr>
                  <p:cNvPr id="450" name="Group 449"/>
                  <p:cNvGrpSpPr/>
                  <p:nvPr/>
                </p:nvGrpSpPr>
                <p:grpSpPr>
                  <a:xfrm>
                    <a:off x="1061610" y="476672"/>
                    <a:ext cx="4680520" cy="4680520"/>
                    <a:chOff x="827584" y="2132856"/>
                    <a:chExt cx="1440160" cy="1440160"/>
                  </a:xfrm>
                </p:grpSpPr>
                <p:sp>
                  <p:nvSpPr>
                    <p:cNvPr id="461" name="Oval 4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62" name="Straight Connector 461"/>
                    <p:cNvCxnSpPr>
                      <a:stCxn id="4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endCxn id="4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a:endCxn id="4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a:stCxn id="4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1" name="Straight Connector 4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0" name="Straight Arrow Connector 4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8" name="Oval 4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9" name="Oval 4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0" name="Rounded Rectangle 4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1" name="Freeform 4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2" name="Freeform 4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3" name="Freeform 4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4" name="Freeform 4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5" name="Freeform 4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6" name="Freeform 4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7" name="Oval 4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8" name="Oval 4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9" name="Freeform 4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70" name="Group 369"/>
              <p:cNvGrpSpPr>
                <a:grpSpLocks noChangeAspect="1"/>
              </p:cNvGrpSpPr>
              <p:nvPr/>
            </p:nvGrpSpPr>
            <p:grpSpPr>
              <a:xfrm>
                <a:off x="4860032" y="3717032"/>
                <a:ext cx="1189127" cy="1189893"/>
                <a:chOff x="1187624" y="126420"/>
                <a:chExt cx="5945633" cy="5949467"/>
              </a:xfrm>
            </p:grpSpPr>
            <p:grpSp>
              <p:nvGrpSpPr>
                <p:cNvPr id="404" name="Group 403"/>
                <p:cNvGrpSpPr/>
                <p:nvPr/>
              </p:nvGrpSpPr>
              <p:grpSpPr>
                <a:xfrm>
                  <a:off x="2915816" y="1844824"/>
                  <a:ext cx="2457700" cy="2448272"/>
                  <a:chOff x="3266428" y="2564904"/>
                  <a:chExt cx="2457700" cy="2448272"/>
                </a:xfrm>
              </p:grpSpPr>
              <p:sp>
                <p:nvSpPr>
                  <p:cNvPr id="434" name="Oval 4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5" name="Arc 4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05" name="Group 404"/>
                <p:cNvGrpSpPr>
                  <a:grpSpLocks noChangeAspect="1"/>
                </p:cNvGrpSpPr>
                <p:nvPr/>
              </p:nvGrpSpPr>
              <p:grpSpPr>
                <a:xfrm>
                  <a:off x="3896632" y="3645024"/>
                  <a:ext cx="505496" cy="505496"/>
                  <a:chOff x="1061610" y="476672"/>
                  <a:chExt cx="4680520" cy="4680520"/>
                </a:xfrm>
              </p:grpSpPr>
              <p:grpSp>
                <p:nvGrpSpPr>
                  <p:cNvPr id="418" name="Group 417"/>
                  <p:cNvGrpSpPr/>
                  <p:nvPr/>
                </p:nvGrpSpPr>
                <p:grpSpPr>
                  <a:xfrm>
                    <a:off x="1061610" y="476672"/>
                    <a:ext cx="4680520" cy="4680520"/>
                    <a:chOff x="827584" y="2132856"/>
                    <a:chExt cx="1440160" cy="1440160"/>
                  </a:xfrm>
                </p:grpSpPr>
                <p:sp>
                  <p:nvSpPr>
                    <p:cNvPr id="429" name="Oval 4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30" name="Straight Connector 429"/>
                    <p:cNvCxnSpPr>
                      <a:stCxn id="4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a:endCxn id="4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a:endCxn id="4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a:stCxn id="4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9" name="Straight Connector 4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8" name="Straight Arrow Connector 4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6" name="Oval 40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7" name="Oval 40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8" name="Rounded Rectangle 40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9" name="Freeform 40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0" name="Freeform 40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1" name="Freeform 4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2" name="Freeform 4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3" name="Freeform 4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4" name="Freeform 4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5" name="Oval 4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6" name="Oval 4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7" name="Freeform 4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71" name="Group 370"/>
              <p:cNvGrpSpPr>
                <a:grpSpLocks noChangeAspect="1"/>
              </p:cNvGrpSpPr>
              <p:nvPr/>
            </p:nvGrpSpPr>
            <p:grpSpPr>
              <a:xfrm>
                <a:off x="6084168" y="3679267"/>
                <a:ext cx="1189127" cy="1189893"/>
                <a:chOff x="1187624" y="126420"/>
                <a:chExt cx="5945633" cy="5949467"/>
              </a:xfrm>
            </p:grpSpPr>
            <p:grpSp>
              <p:nvGrpSpPr>
                <p:cNvPr id="372" name="Group 371"/>
                <p:cNvGrpSpPr/>
                <p:nvPr/>
              </p:nvGrpSpPr>
              <p:grpSpPr>
                <a:xfrm>
                  <a:off x="2915816" y="1844824"/>
                  <a:ext cx="2457700" cy="2448272"/>
                  <a:chOff x="3266428" y="2564904"/>
                  <a:chExt cx="2457700" cy="2448272"/>
                </a:xfrm>
              </p:grpSpPr>
              <p:sp>
                <p:nvSpPr>
                  <p:cNvPr id="402" name="Oval 40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3" name="Arc 40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3" name="Group 372"/>
                <p:cNvGrpSpPr>
                  <a:grpSpLocks noChangeAspect="1"/>
                </p:cNvGrpSpPr>
                <p:nvPr/>
              </p:nvGrpSpPr>
              <p:grpSpPr>
                <a:xfrm>
                  <a:off x="3896632" y="3645024"/>
                  <a:ext cx="505496" cy="505496"/>
                  <a:chOff x="1061610" y="476672"/>
                  <a:chExt cx="4680520" cy="4680520"/>
                </a:xfrm>
              </p:grpSpPr>
              <p:grpSp>
                <p:nvGrpSpPr>
                  <p:cNvPr id="386" name="Group 385"/>
                  <p:cNvGrpSpPr/>
                  <p:nvPr/>
                </p:nvGrpSpPr>
                <p:grpSpPr>
                  <a:xfrm>
                    <a:off x="1061610" y="476672"/>
                    <a:ext cx="4680520" cy="4680520"/>
                    <a:chOff x="827584" y="2132856"/>
                    <a:chExt cx="1440160" cy="1440160"/>
                  </a:xfrm>
                </p:grpSpPr>
                <p:sp>
                  <p:nvSpPr>
                    <p:cNvPr id="397" name="Oval 39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98" name="Straight Connector 397"/>
                    <p:cNvCxnSpPr>
                      <a:stCxn id="39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a:endCxn id="39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a:endCxn id="39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7" name="Straight Connector 38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4" name="Oval 37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5" name="Oval 37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6" name="Rounded Rectangle 37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7" name="Freeform 37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8" name="Freeform 37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79" name="Freeform 37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0" name="Freeform 37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1" name="Freeform 38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2" name="Freeform 38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3" name="Oval 38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4" name="Oval 38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5" name="Freeform 38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532" name="Group 531"/>
            <p:cNvGrpSpPr/>
            <p:nvPr/>
          </p:nvGrpSpPr>
          <p:grpSpPr>
            <a:xfrm>
              <a:off x="1853415" y="4010256"/>
              <a:ext cx="6030982" cy="1308050"/>
              <a:chOff x="1242313" y="3679267"/>
              <a:chExt cx="6030982" cy="1308050"/>
            </a:xfrm>
          </p:grpSpPr>
          <p:grpSp>
            <p:nvGrpSpPr>
              <p:cNvPr id="533" name="Group 532"/>
              <p:cNvGrpSpPr>
                <a:grpSpLocks noChangeAspect="1"/>
              </p:cNvGrpSpPr>
              <p:nvPr/>
            </p:nvGrpSpPr>
            <p:grpSpPr>
              <a:xfrm>
                <a:off x="2446769" y="3789040"/>
                <a:ext cx="1189127" cy="1189893"/>
                <a:chOff x="1187624" y="126420"/>
                <a:chExt cx="5945633" cy="5949467"/>
              </a:xfrm>
            </p:grpSpPr>
            <p:grpSp>
              <p:nvGrpSpPr>
                <p:cNvPr id="666" name="Group 665"/>
                <p:cNvGrpSpPr/>
                <p:nvPr/>
              </p:nvGrpSpPr>
              <p:grpSpPr>
                <a:xfrm>
                  <a:off x="2915816" y="1844824"/>
                  <a:ext cx="2457700" cy="2448272"/>
                  <a:chOff x="3266428" y="2564904"/>
                  <a:chExt cx="2457700" cy="2448272"/>
                </a:xfrm>
              </p:grpSpPr>
              <p:sp>
                <p:nvSpPr>
                  <p:cNvPr id="696" name="Oval 69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97" name="Arc 69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67" name="Group 666"/>
                <p:cNvGrpSpPr>
                  <a:grpSpLocks noChangeAspect="1"/>
                </p:cNvGrpSpPr>
                <p:nvPr/>
              </p:nvGrpSpPr>
              <p:grpSpPr>
                <a:xfrm>
                  <a:off x="3896632" y="3645024"/>
                  <a:ext cx="505496" cy="505496"/>
                  <a:chOff x="1061610" y="476672"/>
                  <a:chExt cx="4680520" cy="4680520"/>
                </a:xfrm>
              </p:grpSpPr>
              <p:grpSp>
                <p:nvGrpSpPr>
                  <p:cNvPr id="680" name="Group 679"/>
                  <p:cNvGrpSpPr/>
                  <p:nvPr/>
                </p:nvGrpSpPr>
                <p:grpSpPr>
                  <a:xfrm>
                    <a:off x="1061610" y="476672"/>
                    <a:ext cx="4680520" cy="4680520"/>
                    <a:chOff x="827584" y="2132856"/>
                    <a:chExt cx="1440160" cy="1440160"/>
                  </a:xfrm>
                </p:grpSpPr>
                <p:sp>
                  <p:nvSpPr>
                    <p:cNvPr id="691" name="Oval 69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92" name="Straight Connector 691"/>
                    <p:cNvCxnSpPr>
                      <a:stCxn id="69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a:endCxn id="69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a:endCxn id="69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a:stCxn id="69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81" name="Straight Connector 68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0" name="Straight Arrow Connector 68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68" name="Oval 66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9" name="Oval 66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0" name="Rounded Rectangle 66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1" name="Freeform 67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2" name="Freeform 67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3" name="Freeform 67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4" name="Freeform 67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5" name="Freeform 67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6" name="Freeform 67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7" name="Oval 67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8" name="Oval 67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9" name="Freeform 67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4" name="Group 533"/>
              <p:cNvGrpSpPr>
                <a:grpSpLocks noChangeAspect="1"/>
              </p:cNvGrpSpPr>
              <p:nvPr/>
            </p:nvGrpSpPr>
            <p:grpSpPr>
              <a:xfrm>
                <a:off x="1242313" y="3797424"/>
                <a:ext cx="1189127" cy="1189893"/>
                <a:chOff x="1187624" y="126420"/>
                <a:chExt cx="5945633" cy="5949467"/>
              </a:xfrm>
            </p:grpSpPr>
            <p:grpSp>
              <p:nvGrpSpPr>
                <p:cNvPr id="634" name="Group 633"/>
                <p:cNvGrpSpPr/>
                <p:nvPr/>
              </p:nvGrpSpPr>
              <p:grpSpPr>
                <a:xfrm>
                  <a:off x="2915816" y="1844824"/>
                  <a:ext cx="2457700" cy="2448272"/>
                  <a:chOff x="3266428" y="2564904"/>
                  <a:chExt cx="2457700" cy="2448272"/>
                </a:xfrm>
              </p:grpSpPr>
              <p:sp>
                <p:nvSpPr>
                  <p:cNvPr id="664" name="Oval 66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5" name="Arc 66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35" name="Group 634"/>
                <p:cNvGrpSpPr>
                  <a:grpSpLocks noChangeAspect="1"/>
                </p:cNvGrpSpPr>
                <p:nvPr/>
              </p:nvGrpSpPr>
              <p:grpSpPr>
                <a:xfrm>
                  <a:off x="3896632" y="3645024"/>
                  <a:ext cx="505496" cy="505496"/>
                  <a:chOff x="1061610" y="476672"/>
                  <a:chExt cx="4680520" cy="4680520"/>
                </a:xfrm>
              </p:grpSpPr>
              <p:grpSp>
                <p:nvGrpSpPr>
                  <p:cNvPr id="648" name="Group 647"/>
                  <p:cNvGrpSpPr/>
                  <p:nvPr/>
                </p:nvGrpSpPr>
                <p:grpSpPr>
                  <a:xfrm>
                    <a:off x="1061610" y="476672"/>
                    <a:ext cx="4680520" cy="4680520"/>
                    <a:chOff x="827584" y="2132856"/>
                    <a:chExt cx="1440160" cy="1440160"/>
                  </a:xfrm>
                </p:grpSpPr>
                <p:sp>
                  <p:nvSpPr>
                    <p:cNvPr id="659" name="Oval 65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60" name="Straight Connector 659"/>
                    <p:cNvCxnSpPr>
                      <a:stCxn id="65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a:endCxn id="65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a:endCxn id="65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a:stCxn id="65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49" name="Straight Connector 64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36" name="Oval 63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7" name="Oval 63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8" name="Rounded Rectangle 63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9" name="Freeform 63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0" name="Freeform 63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1" name="Freeform 64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2" name="Freeform 64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3" name="Freeform 64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4" name="Freeform 64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5" name="Oval 64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6" name="Oval 64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7" name="Freeform 64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5" name="Group 534"/>
              <p:cNvGrpSpPr>
                <a:grpSpLocks noChangeAspect="1"/>
              </p:cNvGrpSpPr>
              <p:nvPr/>
            </p:nvGrpSpPr>
            <p:grpSpPr>
              <a:xfrm>
                <a:off x="3635896" y="3751275"/>
                <a:ext cx="1189127" cy="1189893"/>
                <a:chOff x="1187624" y="126420"/>
                <a:chExt cx="5945633" cy="5949467"/>
              </a:xfrm>
            </p:grpSpPr>
            <p:grpSp>
              <p:nvGrpSpPr>
                <p:cNvPr id="602" name="Group 601"/>
                <p:cNvGrpSpPr/>
                <p:nvPr/>
              </p:nvGrpSpPr>
              <p:grpSpPr>
                <a:xfrm>
                  <a:off x="2915816" y="1844824"/>
                  <a:ext cx="2457700" cy="2448272"/>
                  <a:chOff x="3266428" y="2564904"/>
                  <a:chExt cx="2457700" cy="2448272"/>
                </a:xfrm>
              </p:grpSpPr>
              <p:sp>
                <p:nvSpPr>
                  <p:cNvPr id="632" name="Oval 63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3" name="Arc 63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03" name="Group 602"/>
                <p:cNvGrpSpPr>
                  <a:grpSpLocks noChangeAspect="1"/>
                </p:cNvGrpSpPr>
                <p:nvPr/>
              </p:nvGrpSpPr>
              <p:grpSpPr>
                <a:xfrm>
                  <a:off x="3896632" y="3645024"/>
                  <a:ext cx="505496" cy="505496"/>
                  <a:chOff x="1061610" y="476672"/>
                  <a:chExt cx="4680520" cy="4680520"/>
                </a:xfrm>
              </p:grpSpPr>
              <p:grpSp>
                <p:nvGrpSpPr>
                  <p:cNvPr id="616" name="Group 615"/>
                  <p:cNvGrpSpPr/>
                  <p:nvPr/>
                </p:nvGrpSpPr>
                <p:grpSpPr>
                  <a:xfrm>
                    <a:off x="1061610" y="476672"/>
                    <a:ext cx="4680520" cy="4680520"/>
                    <a:chOff x="827584" y="2132856"/>
                    <a:chExt cx="1440160" cy="1440160"/>
                  </a:xfrm>
                </p:grpSpPr>
                <p:sp>
                  <p:nvSpPr>
                    <p:cNvPr id="627" name="Oval 62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28" name="Straight Connector 627"/>
                    <p:cNvCxnSpPr>
                      <a:stCxn id="62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a:endCxn id="62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a:endCxn id="62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a:stCxn id="62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17" name="Straight Connector 61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04" name="Oval 60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5" name="Oval 60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6" name="Rounded Rectangle 60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7" name="Freeform 6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8" name="Freeform 6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09" name="Freeform 6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0" name="Freeform 6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1" name="Freeform 6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2" name="Freeform 6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3" name="Oval 61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4" name="Oval 61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5" name="Freeform 6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6" name="Group 535"/>
              <p:cNvGrpSpPr>
                <a:grpSpLocks noChangeAspect="1"/>
              </p:cNvGrpSpPr>
              <p:nvPr/>
            </p:nvGrpSpPr>
            <p:grpSpPr>
              <a:xfrm>
                <a:off x="4860032" y="3717032"/>
                <a:ext cx="1189127" cy="1189893"/>
                <a:chOff x="1187624" y="126420"/>
                <a:chExt cx="5945633" cy="5949467"/>
              </a:xfrm>
            </p:grpSpPr>
            <p:grpSp>
              <p:nvGrpSpPr>
                <p:cNvPr id="570" name="Group 569"/>
                <p:cNvGrpSpPr/>
                <p:nvPr/>
              </p:nvGrpSpPr>
              <p:grpSpPr>
                <a:xfrm>
                  <a:off x="2915816" y="1844824"/>
                  <a:ext cx="2457700" cy="2448272"/>
                  <a:chOff x="3266428" y="2564904"/>
                  <a:chExt cx="2457700" cy="2448272"/>
                </a:xfrm>
              </p:grpSpPr>
              <p:sp>
                <p:nvSpPr>
                  <p:cNvPr id="600" name="Oval 59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1" name="Arc 60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71" name="Group 570"/>
                <p:cNvGrpSpPr>
                  <a:grpSpLocks noChangeAspect="1"/>
                </p:cNvGrpSpPr>
                <p:nvPr/>
              </p:nvGrpSpPr>
              <p:grpSpPr>
                <a:xfrm>
                  <a:off x="3896632" y="3645024"/>
                  <a:ext cx="505496" cy="505496"/>
                  <a:chOff x="1061610" y="476672"/>
                  <a:chExt cx="4680520" cy="4680520"/>
                </a:xfrm>
              </p:grpSpPr>
              <p:grpSp>
                <p:nvGrpSpPr>
                  <p:cNvPr id="584" name="Group 583"/>
                  <p:cNvGrpSpPr/>
                  <p:nvPr/>
                </p:nvGrpSpPr>
                <p:grpSpPr>
                  <a:xfrm>
                    <a:off x="1061610" y="476672"/>
                    <a:ext cx="4680520" cy="4680520"/>
                    <a:chOff x="827584" y="2132856"/>
                    <a:chExt cx="1440160" cy="1440160"/>
                  </a:xfrm>
                </p:grpSpPr>
                <p:sp>
                  <p:nvSpPr>
                    <p:cNvPr id="595" name="Oval 59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96" name="Straight Connector 595"/>
                    <p:cNvCxnSpPr>
                      <a:stCxn id="59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a:endCxn id="59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a:endCxn id="59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a:stCxn id="59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85" name="Straight Connector 58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4" name="Straight Arrow Connector 59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2" name="Oval 57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3" name="Oval 57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4" name="Rounded Rectangle 57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5" name="Freeform 5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6" name="Freeform 5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77" name="Freeform 5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8" name="Freeform 5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9" name="Freeform 5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0" name="Freeform 5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1" name="Oval 58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2" name="Oval 58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3" name="Freeform 5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7" name="Group 536"/>
              <p:cNvGrpSpPr>
                <a:grpSpLocks noChangeAspect="1"/>
              </p:cNvGrpSpPr>
              <p:nvPr/>
            </p:nvGrpSpPr>
            <p:grpSpPr>
              <a:xfrm>
                <a:off x="6084168" y="3679267"/>
                <a:ext cx="1189127" cy="1189893"/>
                <a:chOff x="1187624" y="126420"/>
                <a:chExt cx="5945633" cy="5949467"/>
              </a:xfrm>
            </p:grpSpPr>
            <p:grpSp>
              <p:nvGrpSpPr>
                <p:cNvPr id="538" name="Group 537"/>
                <p:cNvGrpSpPr/>
                <p:nvPr/>
              </p:nvGrpSpPr>
              <p:grpSpPr>
                <a:xfrm>
                  <a:off x="2915816" y="1844824"/>
                  <a:ext cx="2457700" cy="2448272"/>
                  <a:chOff x="3266428" y="2564904"/>
                  <a:chExt cx="2457700" cy="2448272"/>
                </a:xfrm>
              </p:grpSpPr>
              <p:sp>
                <p:nvSpPr>
                  <p:cNvPr id="568" name="Oval 56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69" name="Arc 56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39" name="Group 538"/>
                <p:cNvGrpSpPr>
                  <a:grpSpLocks noChangeAspect="1"/>
                </p:cNvGrpSpPr>
                <p:nvPr/>
              </p:nvGrpSpPr>
              <p:grpSpPr>
                <a:xfrm>
                  <a:off x="3896632" y="3645024"/>
                  <a:ext cx="505496" cy="505496"/>
                  <a:chOff x="1061610" y="476672"/>
                  <a:chExt cx="4680520" cy="4680520"/>
                </a:xfrm>
              </p:grpSpPr>
              <p:grpSp>
                <p:nvGrpSpPr>
                  <p:cNvPr id="552" name="Group 551"/>
                  <p:cNvGrpSpPr/>
                  <p:nvPr/>
                </p:nvGrpSpPr>
                <p:grpSpPr>
                  <a:xfrm>
                    <a:off x="1061610" y="476672"/>
                    <a:ext cx="4680520" cy="4680520"/>
                    <a:chOff x="827584" y="2132856"/>
                    <a:chExt cx="1440160" cy="1440160"/>
                  </a:xfrm>
                </p:grpSpPr>
                <p:sp>
                  <p:nvSpPr>
                    <p:cNvPr id="563" name="Oval 56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64" name="Straight Connector 563"/>
                    <p:cNvCxnSpPr>
                      <a:stCxn id="56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a:endCxn id="56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a:endCxn id="56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a:stCxn id="56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53" name="Straight Connector 55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2" name="Straight Arrow Connector 56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0" name="Oval 53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1" name="Oval 54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2" name="Rounded Rectangle 54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3" name="Freeform 54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4" name="Freeform 54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5" name="Freeform 54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6" name="Freeform 54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7" name="Freeform 54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8" name="Freeform 54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9" name="Oval 54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0" name="Oval 54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1" name="Freeform 55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698" name="Group 697"/>
            <p:cNvGrpSpPr/>
            <p:nvPr/>
          </p:nvGrpSpPr>
          <p:grpSpPr>
            <a:xfrm>
              <a:off x="1277322" y="2276872"/>
              <a:ext cx="6030982" cy="1308050"/>
              <a:chOff x="1242313" y="3679267"/>
              <a:chExt cx="6030982" cy="1308050"/>
            </a:xfrm>
          </p:grpSpPr>
          <p:grpSp>
            <p:nvGrpSpPr>
              <p:cNvPr id="699" name="Group 698"/>
              <p:cNvGrpSpPr>
                <a:grpSpLocks noChangeAspect="1"/>
              </p:cNvGrpSpPr>
              <p:nvPr/>
            </p:nvGrpSpPr>
            <p:grpSpPr>
              <a:xfrm>
                <a:off x="2446769" y="3789040"/>
                <a:ext cx="1189127" cy="1189893"/>
                <a:chOff x="1187624" y="126420"/>
                <a:chExt cx="5945633" cy="5949467"/>
              </a:xfrm>
            </p:grpSpPr>
            <p:grpSp>
              <p:nvGrpSpPr>
                <p:cNvPr id="832" name="Group 831"/>
                <p:cNvGrpSpPr/>
                <p:nvPr/>
              </p:nvGrpSpPr>
              <p:grpSpPr>
                <a:xfrm>
                  <a:off x="2915816" y="1844824"/>
                  <a:ext cx="2457700" cy="2448272"/>
                  <a:chOff x="3266428" y="2564904"/>
                  <a:chExt cx="2457700" cy="2448272"/>
                </a:xfrm>
              </p:grpSpPr>
              <p:sp>
                <p:nvSpPr>
                  <p:cNvPr id="862" name="Oval 86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63" name="Arc 86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33" name="Group 832"/>
                <p:cNvGrpSpPr>
                  <a:grpSpLocks noChangeAspect="1"/>
                </p:cNvGrpSpPr>
                <p:nvPr/>
              </p:nvGrpSpPr>
              <p:grpSpPr>
                <a:xfrm>
                  <a:off x="3896632" y="3645024"/>
                  <a:ext cx="505496" cy="505496"/>
                  <a:chOff x="1061610" y="476672"/>
                  <a:chExt cx="4680520" cy="4680520"/>
                </a:xfrm>
              </p:grpSpPr>
              <p:grpSp>
                <p:nvGrpSpPr>
                  <p:cNvPr id="846" name="Group 845"/>
                  <p:cNvGrpSpPr/>
                  <p:nvPr/>
                </p:nvGrpSpPr>
                <p:grpSpPr>
                  <a:xfrm>
                    <a:off x="1061610" y="476672"/>
                    <a:ext cx="4680520" cy="4680520"/>
                    <a:chOff x="827584" y="2132856"/>
                    <a:chExt cx="1440160" cy="1440160"/>
                  </a:xfrm>
                </p:grpSpPr>
                <p:sp>
                  <p:nvSpPr>
                    <p:cNvPr id="857" name="Oval 85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58" name="Straight Connector 857"/>
                    <p:cNvCxnSpPr>
                      <a:stCxn id="85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a:endCxn id="85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a:endCxn id="85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a:stCxn id="85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7" name="Straight Connector 84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6" name="Straight Arrow Connector 85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34" name="Oval 83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5" name="Oval 83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6" name="Rounded Rectangle 83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7" name="Freeform 83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8" name="Freeform 83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39" name="Freeform 83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0" name="Freeform 83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1" name="Freeform 84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2" name="Freeform 84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3" name="Oval 84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4" name="Oval 84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5" name="Freeform 84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0" name="Group 699"/>
              <p:cNvGrpSpPr>
                <a:grpSpLocks noChangeAspect="1"/>
              </p:cNvGrpSpPr>
              <p:nvPr/>
            </p:nvGrpSpPr>
            <p:grpSpPr>
              <a:xfrm>
                <a:off x="1242313" y="3797424"/>
                <a:ext cx="1189127" cy="1189893"/>
                <a:chOff x="1187624" y="126420"/>
                <a:chExt cx="5945633" cy="5949467"/>
              </a:xfrm>
            </p:grpSpPr>
            <p:grpSp>
              <p:nvGrpSpPr>
                <p:cNvPr id="800" name="Group 799"/>
                <p:cNvGrpSpPr/>
                <p:nvPr/>
              </p:nvGrpSpPr>
              <p:grpSpPr>
                <a:xfrm>
                  <a:off x="2915816" y="1844824"/>
                  <a:ext cx="2457700" cy="2448272"/>
                  <a:chOff x="3266428" y="2564904"/>
                  <a:chExt cx="2457700" cy="2448272"/>
                </a:xfrm>
              </p:grpSpPr>
              <p:sp>
                <p:nvSpPr>
                  <p:cNvPr id="830" name="Oval 82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1" name="Arc 83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01" name="Group 800"/>
                <p:cNvGrpSpPr>
                  <a:grpSpLocks noChangeAspect="1"/>
                </p:cNvGrpSpPr>
                <p:nvPr/>
              </p:nvGrpSpPr>
              <p:grpSpPr>
                <a:xfrm>
                  <a:off x="3896632" y="3645024"/>
                  <a:ext cx="505496" cy="505496"/>
                  <a:chOff x="1061610" y="476672"/>
                  <a:chExt cx="4680520" cy="4680520"/>
                </a:xfrm>
              </p:grpSpPr>
              <p:grpSp>
                <p:nvGrpSpPr>
                  <p:cNvPr id="814" name="Group 813"/>
                  <p:cNvGrpSpPr/>
                  <p:nvPr/>
                </p:nvGrpSpPr>
                <p:grpSpPr>
                  <a:xfrm>
                    <a:off x="1061610" y="476672"/>
                    <a:ext cx="4680520" cy="4680520"/>
                    <a:chOff x="827584" y="2132856"/>
                    <a:chExt cx="1440160" cy="1440160"/>
                  </a:xfrm>
                </p:grpSpPr>
                <p:sp>
                  <p:nvSpPr>
                    <p:cNvPr id="825" name="Oval 82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26" name="Straight Connector 825"/>
                    <p:cNvCxnSpPr>
                      <a:stCxn id="82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a:endCxn id="82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a:endCxn id="82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a:stCxn id="82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5" name="Straight Connector 81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4" name="Straight Arrow Connector 82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2" name="Oval 80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3" name="Oval 80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4" name="Rounded Rectangle 80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5" name="Freeform 8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6" name="Freeform 8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7" name="Freeform 8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8" name="Freeform 8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9" name="Freeform 8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0" name="Freeform 8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1" name="Oval 81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2" name="Oval 81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3" name="Freeform 8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1" name="Group 700"/>
              <p:cNvGrpSpPr>
                <a:grpSpLocks noChangeAspect="1"/>
              </p:cNvGrpSpPr>
              <p:nvPr/>
            </p:nvGrpSpPr>
            <p:grpSpPr>
              <a:xfrm>
                <a:off x="3635896" y="3751275"/>
                <a:ext cx="1189127" cy="1189893"/>
                <a:chOff x="1187624" y="126420"/>
                <a:chExt cx="5945633" cy="5949467"/>
              </a:xfrm>
            </p:grpSpPr>
            <p:grpSp>
              <p:nvGrpSpPr>
                <p:cNvPr id="768" name="Group 767"/>
                <p:cNvGrpSpPr/>
                <p:nvPr/>
              </p:nvGrpSpPr>
              <p:grpSpPr>
                <a:xfrm>
                  <a:off x="2915816" y="1844824"/>
                  <a:ext cx="2457700" cy="2448272"/>
                  <a:chOff x="3266428" y="2564904"/>
                  <a:chExt cx="2457700" cy="2448272"/>
                </a:xfrm>
              </p:grpSpPr>
              <p:sp>
                <p:nvSpPr>
                  <p:cNvPr id="798" name="Oval 79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99" name="Arc 79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69" name="Group 768"/>
                <p:cNvGrpSpPr>
                  <a:grpSpLocks noChangeAspect="1"/>
                </p:cNvGrpSpPr>
                <p:nvPr/>
              </p:nvGrpSpPr>
              <p:grpSpPr>
                <a:xfrm>
                  <a:off x="3896632" y="3645024"/>
                  <a:ext cx="505496" cy="505496"/>
                  <a:chOff x="1061610" y="476672"/>
                  <a:chExt cx="4680520" cy="4680520"/>
                </a:xfrm>
              </p:grpSpPr>
              <p:grpSp>
                <p:nvGrpSpPr>
                  <p:cNvPr id="782" name="Group 781"/>
                  <p:cNvGrpSpPr/>
                  <p:nvPr/>
                </p:nvGrpSpPr>
                <p:grpSpPr>
                  <a:xfrm>
                    <a:off x="1061610" y="476672"/>
                    <a:ext cx="4680520" cy="4680520"/>
                    <a:chOff x="827584" y="2132856"/>
                    <a:chExt cx="1440160" cy="1440160"/>
                  </a:xfrm>
                </p:grpSpPr>
                <p:sp>
                  <p:nvSpPr>
                    <p:cNvPr id="793" name="Oval 79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94" name="Straight Connector 793"/>
                    <p:cNvCxnSpPr>
                      <a:stCxn id="79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a:endCxn id="79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a:endCxn id="79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a:stCxn id="79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3" name="Straight Connector 78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2" name="Straight Arrow Connector 79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0" name="Oval 76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1" name="Oval 77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2" name="Rounded Rectangle 77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3" name="Freeform 7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4" name="Freeform 7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5" name="Freeform 7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6" name="Freeform 7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7" name="Freeform 7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8" name="Freeform 7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9" name="Oval 77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0" name="Oval 77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1" name="Freeform 7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2" name="Group 701"/>
              <p:cNvGrpSpPr>
                <a:grpSpLocks noChangeAspect="1"/>
              </p:cNvGrpSpPr>
              <p:nvPr/>
            </p:nvGrpSpPr>
            <p:grpSpPr>
              <a:xfrm>
                <a:off x="4860032" y="3717032"/>
                <a:ext cx="1189127" cy="1189893"/>
                <a:chOff x="1187624" y="126420"/>
                <a:chExt cx="5945633" cy="5949467"/>
              </a:xfrm>
            </p:grpSpPr>
            <p:grpSp>
              <p:nvGrpSpPr>
                <p:cNvPr id="736" name="Group 735"/>
                <p:cNvGrpSpPr/>
                <p:nvPr/>
              </p:nvGrpSpPr>
              <p:grpSpPr>
                <a:xfrm>
                  <a:off x="2915816" y="1844824"/>
                  <a:ext cx="2457700" cy="2448272"/>
                  <a:chOff x="3266428" y="2564904"/>
                  <a:chExt cx="2457700" cy="2448272"/>
                </a:xfrm>
              </p:grpSpPr>
              <p:sp>
                <p:nvSpPr>
                  <p:cNvPr id="766" name="Oval 7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67" name="Arc 7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37" name="Group 736"/>
                <p:cNvGrpSpPr>
                  <a:grpSpLocks noChangeAspect="1"/>
                </p:cNvGrpSpPr>
                <p:nvPr/>
              </p:nvGrpSpPr>
              <p:grpSpPr>
                <a:xfrm>
                  <a:off x="3896632" y="3645024"/>
                  <a:ext cx="505496" cy="505496"/>
                  <a:chOff x="1061610" y="476672"/>
                  <a:chExt cx="4680520" cy="4680520"/>
                </a:xfrm>
              </p:grpSpPr>
              <p:grpSp>
                <p:nvGrpSpPr>
                  <p:cNvPr id="750" name="Group 749"/>
                  <p:cNvGrpSpPr/>
                  <p:nvPr/>
                </p:nvGrpSpPr>
                <p:grpSpPr>
                  <a:xfrm>
                    <a:off x="1061610" y="476672"/>
                    <a:ext cx="4680520" cy="4680520"/>
                    <a:chOff x="827584" y="2132856"/>
                    <a:chExt cx="1440160" cy="1440160"/>
                  </a:xfrm>
                </p:grpSpPr>
                <p:sp>
                  <p:nvSpPr>
                    <p:cNvPr id="761" name="Oval 7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62" name="Straight Connector 761"/>
                    <p:cNvCxnSpPr>
                      <a:stCxn id="7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a:endCxn id="7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Straight Connector 763"/>
                    <p:cNvCxnSpPr>
                      <a:endCxn id="7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stCxn id="7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1" name="Straight Connector 7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0" name="Straight Arrow Connector 7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38" name="Oval 7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9" name="Oval 7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0" name="Rounded Rectangle 7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1" name="Freeform 7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2" name="Freeform 7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3" name="Freeform 7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4" name="Freeform 7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5" name="Freeform 7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6" name="Freeform 7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7" name="Oval 7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8" name="Oval 7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9" name="Freeform 7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3" name="Group 702"/>
              <p:cNvGrpSpPr>
                <a:grpSpLocks noChangeAspect="1"/>
              </p:cNvGrpSpPr>
              <p:nvPr/>
            </p:nvGrpSpPr>
            <p:grpSpPr>
              <a:xfrm>
                <a:off x="6084168" y="3679267"/>
                <a:ext cx="1189127" cy="1189893"/>
                <a:chOff x="1187624" y="126420"/>
                <a:chExt cx="5945633" cy="5949467"/>
              </a:xfrm>
            </p:grpSpPr>
            <p:grpSp>
              <p:nvGrpSpPr>
                <p:cNvPr id="704" name="Group 703"/>
                <p:cNvGrpSpPr/>
                <p:nvPr/>
              </p:nvGrpSpPr>
              <p:grpSpPr>
                <a:xfrm>
                  <a:off x="2915816" y="1844824"/>
                  <a:ext cx="2457700" cy="2448272"/>
                  <a:chOff x="3266428" y="2564904"/>
                  <a:chExt cx="2457700" cy="2448272"/>
                </a:xfrm>
              </p:grpSpPr>
              <p:sp>
                <p:nvSpPr>
                  <p:cNvPr id="734" name="Oval 7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5" name="Arc 7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5" name="Group 704"/>
                <p:cNvGrpSpPr>
                  <a:grpSpLocks noChangeAspect="1"/>
                </p:cNvGrpSpPr>
                <p:nvPr/>
              </p:nvGrpSpPr>
              <p:grpSpPr>
                <a:xfrm>
                  <a:off x="3896632" y="3645024"/>
                  <a:ext cx="505496" cy="505496"/>
                  <a:chOff x="1061610" y="476672"/>
                  <a:chExt cx="4680520" cy="4680520"/>
                </a:xfrm>
              </p:grpSpPr>
              <p:grpSp>
                <p:nvGrpSpPr>
                  <p:cNvPr id="718" name="Group 717"/>
                  <p:cNvGrpSpPr/>
                  <p:nvPr/>
                </p:nvGrpSpPr>
                <p:grpSpPr>
                  <a:xfrm>
                    <a:off x="1061610" y="476672"/>
                    <a:ext cx="4680520" cy="4680520"/>
                    <a:chOff x="827584" y="2132856"/>
                    <a:chExt cx="1440160" cy="1440160"/>
                  </a:xfrm>
                </p:grpSpPr>
                <p:sp>
                  <p:nvSpPr>
                    <p:cNvPr id="729" name="Oval 7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30" name="Straight Connector 729"/>
                    <p:cNvCxnSpPr>
                      <a:stCxn id="7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a:endCxn id="7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a:endCxn id="7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a:stCxn id="7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9" name="Straight Connector 7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8" name="Straight Arrow Connector 7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6" name="Oval 70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7" name="Oval 70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8" name="Rounded Rectangle 70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9" name="Freeform 70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0" name="Freeform 70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1" name="Freeform 7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2" name="Freeform 7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3" name="Freeform 7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4" name="Freeform 7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5" name="Oval 7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6" name="Oval 7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7" name="Freeform 7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864" name="Group 863"/>
            <p:cNvGrpSpPr/>
            <p:nvPr/>
          </p:nvGrpSpPr>
          <p:grpSpPr>
            <a:xfrm>
              <a:off x="1835696" y="1616894"/>
              <a:ext cx="6030982" cy="1308050"/>
              <a:chOff x="1242313" y="3679267"/>
              <a:chExt cx="6030982" cy="1308050"/>
            </a:xfrm>
          </p:grpSpPr>
          <p:grpSp>
            <p:nvGrpSpPr>
              <p:cNvPr id="865" name="Group 864"/>
              <p:cNvGrpSpPr>
                <a:grpSpLocks noChangeAspect="1"/>
              </p:cNvGrpSpPr>
              <p:nvPr/>
            </p:nvGrpSpPr>
            <p:grpSpPr>
              <a:xfrm>
                <a:off x="2446769" y="3789040"/>
                <a:ext cx="1189127" cy="1189893"/>
                <a:chOff x="1187624" y="126420"/>
                <a:chExt cx="5945633" cy="5949467"/>
              </a:xfrm>
            </p:grpSpPr>
            <p:grpSp>
              <p:nvGrpSpPr>
                <p:cNvPr id="998" name="Group 997"/>
                <p:cNvGrpSpPr/>
                <p:nvPr/>
              </p:nvGrpSpPr>
              <p:grpSpPr>
                <a:xfrm>
                  <a:off x="2915816" y="1844824"/>
                  <a:ext cx="2457700" cy="2448272"/>
                  <a:chOff x="3266428" y="2564904"/>
                  <a:chExt cx="2457700" cy="2448272"/>
                </a:xfrm>
              </p:grpSpPr>
              <p:sp>
                <p:nvSpPr>
                  <p:cNvPr id="1028" name="Oval 102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29" name="Arc 102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99" name="Group 998"/>
                <p:cNvGrpSpPr>
                  <a:grpSpLocks noChangeAspect="1"/>
                </p:cNvGrpSpPr>
                <p:nvPr/>
              </p:nvGrpSpPr>
              <p:grpSpPr>
                <a:xfrm>
                  <a:off x="3896632" y="3645024"/>
                  <a:ext cx="505496" cy="505496"/>
                  <a:chOff x="1061610" y="476672"/>
                  <a:chExt cx="4680520" cy="4680520"/>
                </a:xfrm>
              </p:grpSpPr>
              <p:grpSp>
                <p:nvGrpSpPr>
                  <p:cNvPr id="1012" name="Group 1011"/>
                  <p:cNvGrpSpPr/>
                  <p:nvPr/>
                </p:nvGrpSpPr>
                <p:grpSpPr>
                  <a:xfrm>
                    <a:off x="1061610" y="476672"/>
                    <a:ext cx="4680520" cy="4680520"/>
                    <a:chOff x="827584" y="2132856"/>
                    <a:chExt cx="1440160" cy="1440160"/>
                  </a:xfrm>
                </p:grpSpPr>
                <p:sp>
                  <p:nvSpPr>
                    <p:cNvPr id="1023" name="Oval 102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24" name="Straight Connector 1023"/>
                    <p:cNvCxnSpPr>
                      <a:stCxn id="102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a:endCxn id="102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a:endCxn id="102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a:stCxn id="102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13" name="Straight Connector 101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9" name="Straight Connector 101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0" name="Straight Connector 101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1" name="Straight Connector 102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2" name="Straight Arrow Connector 102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00" name="Oval 99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1" name="Oval 100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2" name="Rounded Rectangle 100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3" name="Freeform 100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4" name="Freeform 100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5" name="Freeform 100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6" name="Freeform 100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7" name="Freeform 100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8" name="Freeform 100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9" name="Oval 100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10" name="Oval 100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11" name="Freeform 101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6" name="Group 865"/>
              <p:cNvGrpSpPr>
                <a:grpSpLocks noChangeAspect="1"/>
              </p:cNvGrpSpPr>
              <p:nvPr/>
            </p:nvGrpSpPr>
            <p:grpSpPr>
              <a:xfrm>
                <a:off x="1242313" y="3797424"/>
                <a:ext cx="1189127" cy="1189893"/>
                <a:chOff x="1187624" y="126420"/>
                <a:chExt cx="5945633" cy="5949467"/>
              </a:xfrm>
            </p:grpSpPr>
            <p:grpSp>
              <p:nvGrpSpPr>
                <p:cNvPr id="966" name="Group 965"/>
                <p:cNvGrpSpPr/>
                <p:nvPr/>
              </p:nvGrpSpPr>
              <p:grpSpPr>
                <a:xfrm>
                  <a:off x="2915816" y="1844824"/>
                  <a:ext cx="2457700" cy="2448272"/>
                  <a:chOff x="3266428" y="2564904"/>
                  <a:chExt cx="2457700" cy="2448272"/>
                </a:xfrm>
              </p:grpSpPr>
              <p:sp>
                <p:nvSpPr>
                  <p:cNvPr id="996" name="Oval 99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97" name="Arc 99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67" name="Group 966"/>
                <p:cNvGrpSpPr>
                  <a:grpSpLocks noChangeAspect="1"/>
                </p:cNvGrpSpPr>
                <p:nvPr/>
              </p:nvGrpSpPr>
              <p:grpSpPr>
                <a:xfrm>
                  <a:off x="3896632" y="3645024"/>
                  <a:ext cx="505496" cy="505496"/>
                  <a:chOff x="1061610" y="476672"/>
                  <a:chExt cx="4680520" cy="4680520"/>
                </a:xfrm>
              </p:grpSpPr>
              <p:grpSp>
                <p:nvGrpSpPr>
                  <p:cNvPr id="980" name="Group 979"/>
                  <p:cNvGrpSpPr/>
                  <p:nvPr/>
                </p:nvGrpSpPr>
                <p:grpSpPr>
                  <a:xfrm>
                    <a:off x="1061610" y="476672"/>
                    <a:ext cx="4680520" cy="4680520"/>
                    <a:chOff x="827584" y="2132856"/>
                    <a:chExt cx="1440160" cy="1440160"/>
                  </a:xfrm>
                </p:grpSpPr>
                <p:sp>
                  <p:nvSpPr>
                    <p:cNvPr id="991" name="Oval 99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92" name="Straight Connector 991"/>
                    <p:cNvCxnSpPr>
                      <a:stCxn id="99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a:endCxn id="99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a:endCxn id="99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a:stCxn id="99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81" name="Straight Connector 98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0" name="Straight Arrow Connector 98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68" name="Oval 96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9" name="Oval 96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0" name="Rounded Rectangle 96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1" name="Freeform 97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2" name="Freeform 97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3" name="Freeform 97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4" name="Freeform 97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5" name="Freeform 97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6" name="Freeform 97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7" name="Oval 97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8" name="Oval 97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9" name="Freeform 97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7" name="Group 866"/>
              <p:cNvGrpSpPr>
                <a:grpSpLocks noChangeAspect="1"/>
              </p:cNvGrpSpPr>
              <p:nvPr/>
            </p:nvGrpSpPr>
            <p:grpSpPr>
              <a:xfrm>
                <a:off x="3635896" y="3751275"/>
                <a:ext cx="1189127" cy="1189893"/>
                <a:chOff x="1187624" y="126420"/>
                <a:chExt cx="5945633" cy="5949467"/>
              </a:xfrm>
            </p:grpSpPr>
            <p:grpSp>
              <p:nvGrpSpPr>
                <p:cNvPr id="934" name="Group 933"/>
                <p:cNvGrpSpPr/>
                <p:nvPr/>
              </p:nvGrpSpPr>
              <p:grpSpPr>
                <a:xfrm>
                  <a:off x="2915816" y="1844824"/>
                  <a:ext cx="2457700" cy="2448272"/>
                  <a:chOff x="3266428" y="2564904"/>
                  <a:chExt cx="2457700" cy="2448272"/>
                </a:xfrm>
              </p:grpSpPr>
              <p:sp>
                <p:nvSpPr>
                  <p:cNvPr id="964" name="Oval 96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5" name="Arc 96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35" name="Group 934"/>
                <p:cNvGrpSpPr>
                  <a:grpSpLocks noChangeAspect="1"/>
                </p:cNvGrpSpPr>
                <p:nvPr/>
              </p:nvGrpSpPr>
              <p:grpSpPr>
                <a:xfrm>
                  <a:off x="3896632" y="3645024"/>
                  <a:ext cx="505496" cy="505496"/>
                  <a:chOff x="1061610" y="476672"/>
                  <a:chExt cx="4680520" cy="4680520"/>
                </a:xfrm>
              </p:grpSpPr>
              <p:grpSp>
                <p:nvGrpSpPr>
                  <p:cNvPr id="948" name="Group 947"/>
                  <p:cNvGrpSpPr/>
                  <p:nvPr/>
                </p:nvGrpSpPr>
                <p:grpSpPr>
                  <a:xfrm>
                    <a:off x="1061610" y="476672"/>
                    <a:ext cx="4680520" cy="4680520"/>
                    <a:chOff x="827584" y="2132856"/>
                    <a:chExt cx="1440160" cy="1440160"/>
                  </a:xfrm>
                </p:grpSpPr>
                <p:sp>
                  <p:nvSpPr>
                    <p:cNvPr id="959" name="Oval 95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60" name="Straight Connector 959"/>
                    <p:cNvCxnSpPr>
                      <a:stCxn id="95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a:endCxn id="95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a:endCxn id="95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a:stCxn id="95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49" name="Straight Connector 94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8" name="Straight Arrow Connector 95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36" name="Oval 93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7" name="Oval 93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8" name="Rounded Rectangle 93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9" name="Freeform 93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0" name="Freeform 93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1" name="Freeform 94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2" name="Freeform 94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3" name="Freeform 94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4" name="Freeform 94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5" name="Oval 94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6" name="Oval 94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7" name="Freeform 94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8" name="Group 867"/>
              <p:cNvGrpSpPr>
                <a:grpSpLocks noChangeAspect="1"/>
              </p:cNvGrpSpPr>
              <p:nvPr/>
            </p:nvGrpSpPr>
            <p:grpSpPr>
              <a:xfrm>
                <a:off x="4860032" y="3717032"/>
                <a:ext cx="1189127" cy="1189893"/>
                <a:chOff x="1187624" y="126420"/>
                <a:chExt cx="5945633" cy="5949467"/>
              </a:xfrm>
            </p:grpSpPr>
            <p:grpSp>
              <p:nvGrpSpPr>
                <p:cNvPr id="902" name="Group 901"/>
                <p:cNvGrpSpPr/>
                <p:nvPr/>
              </p:nvGrpSpPr>
              <p:grpSpPr>
                <a:xfrm>
                  <a:off x="2915816" y="1844824"/>
                  <a:ext cx="2457700" cy="2448272"/>
                  <a:chOff x="3266428" y="2564904"/>
                  <a:chExt cx="2457700" cy="2448272"/>
                </a:xfrm>
              </p:grpSpPr>
              <p:sp>
                <p:nvSpPr>
                  <p:cNvPr id="932" name="Oval 93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3" name="Arc 93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03" name="Group 902"/>
                <p:cNvGrpSpPr>
                  <a:grpSpLocks noChangeAspect="1"/>
                </p:cNvGrpSpPr>
                <p:nvPr/>
              </p:nvGrpSpPr>
              <p:grpSpPr>
                <a:xfrm>
                  <a:off x="3896632" y="3645024"/>
                  <a:ext cx="505496" cy="505496"/>
                  <a:chOff x="1061610" y="476672"/>
                  <a:chExt cx="4680520" cy="4680520"/>
                </a:xfrm>
              </p:grpSpPr>
              <p:grpSp>
                <p:nvGrpSpPr>
                  <p:cNvPr id="916" name="Group 915"/>
                  <p:cNvGrpSpPr/>
                  <p:nvPr/>
                </p:nvGrpSpPr>
                <p:grpSpPr>
                  <a:xfrm>
                    <a:off x="1061610" y="476672"/>
                    <a:ext cx="4680520" cy="4680520"/>
                    <a:chOff x="827584" y="2132856"/>
                    <a:chExt cx="1440160" cy="1440160"/>
                  </a:xfrm>
                </p:grpSpPr>
                <p:sp>
                  <p:nvSpPr>
                    <p:cNvPr id="927" name="Oval 92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28" name="Straight Connector 927"/>
                    <p:cNvCxnSpPr>
                      <a:stCxn id="92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a:endCxn id="92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a:endCxn id="92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a:stCxn id="92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17" name="Straight Connector 91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6" name="Straight Arrow Connector 92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04" name="Oval 90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5" name="Oval 90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6" name="Rounded Rectangle 90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7" name="Freeform 9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8" name="Freeform 9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09" name="Freeform 9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0" name="Freeform 9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1" name="Freeform 9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2" name="Freeform 9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3" name="Oval 91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4" name="Oval 91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5" name="Freeform 9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9" name="Group 868"/>
              <p:cNvGrpSpPr>
                <a:grpSpLocks noChangeAspect="1"/>
              </p:cNvGrpSpPr>
              <p:nvPr/>
            </p:nvGrpSpPr>
            <p:grpSpPr>
              <a:xfrm>
                <a:off x="6084168" y="3679267"/>
                <a:ext cx="1189127" cy="1189893"/>
                <a:chOff x="1187624" y="126420"/>
                <a:chExt cx="5945633" cy="5949467"/>
              </a:xfrm>
            </p:grpSpPr>
            <p:grpSp>
              <p:nvGrpSpPr>
                <p:cNvPr id="870" name="Group 869"/>
                <p:cNvGrpSpPr/>
                <p:nvPr/>
              </p:nvGrpSpPr>
              <p:grpSpPr>
                <a:xfrm>
                  <a:off x="2915816" y="1844824"/>
                  <a:ext cx="2457700" cy="2448272"/>
                  <a:chOff x="3266428" y="2564904"/>
                  <a:chExt cx="2457700" cy="2448272"/>
                </a:xfrm>
              </p:grpSpPr>
              <p:sp>
                <p:nvSpPr>
                  <p:cNvPr id="900" name="Oval 89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1" name="Arc 90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71" name="Group 870"/>
                <p:cNvGrpSpPr>
                  <a:grpSpLocks noChangeAspect="1"/>
                </p:cNvGrpSpPr>
                <p:nvPr/>
              </p:nvGrpSpPr>
              <p:grpSpPr>
                <a:xfrm>
                  <a:off x="3896632" y="3645024"/>
                  <a:ext cx="505496" cy="505496"/>
                  <a:chOff x="1061610" y="476672"/>
                  <a:chExt cx="4680520" cy="4680520"/>
                </a:xfrm>
              </p:grpSpPr>
              <p:grpSp>
                <p:nvGrpSpPr>
                  <p:cNvPr id="884" name="Group 883"/>
                  <p:cNvGrpSpPr/>
                  <p:nvPr/>
                </p:nvGrpSpPr>
                <p:grpSpPr>
                  <a:xfrm>
                    <a:off x="1061610" y="476672"/>
                    <a:ext cx="4680520" cy="4680520"/>
                    <a:chOff x="827584" y="2132856"/>
                    <a:chExt cx="1440160" cy="1440160"/>
                  </a:xfrm>
                </p:grpSpPr>
                <p:sp>
                  <p:nvSpPr>
                    <p:cNvPr id="895" name="Oval 89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96" name="Straight Connector 895"/>
                    <p:cNvCxnSpPr>
                      <a:stCxn id="89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a:endCxn id="89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a:endCxn id="89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a:stCxn id="89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885" name="Straight Connector 88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4" name="Straight Arrow Connector 89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72" name="Oval 87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3" name="Oval 87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4" name="Rounded Rectangle 87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5" name="Freeform 8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6" name="Freeform 8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77" name="Freeform 8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8" name="Freeform 8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9" name="Freeform 8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0" name="Freeform 8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1" name="Oval 88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2" name="Oval 88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3" name="Freeform 8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1030" name="Group 1029"/>
            <p:cNvGrpSpPr/>
            <p:nvPr/>
          </p:nvGrpSpPr>
          <p:grpSpPr>
            <a:xfrm>
              <a:off x="1881662" y="2846351"/>
              <a:ext cx="6030982" cy="1308050"/>
              <a:chOff x="1242313" y="3679267"/>
              <a:chExt cx="6030982" cy="1308050"/>
            </a:xfrm>
          </p:grpSpPr>
          <p:grpSp>
            <p:nvGrpSpPr>
              <p:cNvPr id="1031" name="Group 1030"/>
              <p:cNvGrpSpPr>
                <a:grpSpLocks noChangeAspect="1"/>
              </p:cNvGrpSpPr>
              <p:nvPr/>
            </p:nvGrpSpPr>
            <p:grpSpPr>
              <a:xfrm>
                <a:off x="2446769" y="3789040"/>
                <a:ext cx="1189127" cy="1189893"/>
                <a:chOff x="1187624" y="126420"/>
                <a:chExt cx="5945633" cy="5949467"/>
              </a:xfrm>
            </p:grpSpPr>
            <p:grpSp>
              <p:nvGrpSpPr>
                <p:cNvPr id="1164" name="Group 1163"/>
                <p:cNvGrpSpPr/>
                <p:nvPr/>
              </p:nvGrpSpPr>
              <p:grpSpPr>
                <a:xfrm>
                  <a:off x="2915816" y="1844824"/>
                  <a:ext cx="2457700" cy="2448272"/>
                  <a:chOff x="3266428" y="2564904"/>
                  <a:chExt cx="2457700" cy="2448272"/>
                </a:xfrm>
              </p:grpSpPr>
              <p:sp>
                <p:nvSpPr>
                  <p:cNvPr id="1194" name="Oval 119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5" name="Arc 119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65" name="Group 1164"/>
                <p:cNvGrpSpPr>
                  <a:grpSpLocks noChangeAspect="1"/>
                </p:cNvGrpSpPr>
                <p:nvPr/>
              </p:nvGrpSpPr>
              <p:grpSpPr>
                <a:xfrm>
                  <a:off x="3896632" y="3645024"/>
                  <a:ext cx="505496" cy="505496"/>
                  <a:chOff x="1061610" y="476672"/>
                  <a:chExt cx="4680520" cy="4680520"/>
                </a:xfrm>
              </p:grpSpPr>
              <p:grpSp>
                <p:nvGrpSpPr>
                  <p:cNvPr id="1178" name="Group 1177"/>
                  <p:cNvGrpSpPr/>
                  <p:nvPr/>
                </p:nvGrpSpPr>
                <p:grpSpPr>
                  <a:xfrm>
                    <a:off x="1061610" y="476672"/>
                    <a:ext cx="4680520" cy="4680520"/>
                    <a:chOff x="827584" y="2132856"/>
                    <a:chExt cx="1440160" cy="1440160"/>
                  </a:xfrm>
                </p:grpSpPr>
                <p:sp>
                  <p:nvSpPr>
                    <p:cNvPr id="1189" name="Oval 118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90" name="Straight Connector 1189"/>
                    <p:cNvCxnSpPr>
                      <a:stCxn id="118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a:endCxn id="118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a:endCxn id="118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a:stCxn id="118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79" name="Straight Connector 117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2" name="Straight Connector 118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3" name="Straight Connector 118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8" name="Straight Arrow Connector 118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66" name="Oval 116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7" name="Oval 116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8" name="Rounded Rectangle 116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9" name="Freeform 116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0" name="Freeform 116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1" name="Freeform 117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2" name="Freeform 117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3" name="Freeform 117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4" name="Freeform 117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5" name="Oval 117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6" name="Oval 117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7" name="Freeform 117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2" name="Group 1031"/>
              <p:cNvGrpSpPr>
                <a:grpSpLocks noChangeAspect="1"/>
              </p:cNvGrpSpPr>
              <p:nvPr/>
            </p:nvGrpSpPr>
            <p:grpSpPr>
              <a:xfrm>
                <a:off x="1242313" y="3797424"/>
                <a:ext cx="1189127" cy="1189893"/>
                <a:chOff x="1187624" y="126420"/>
                <a:chExt cx="5945633" cy="5949467"/>
              </a:xfrm>
            </p:grpSpPr>
            <p:grpSp>
              <p:nvGrpSpPr>
                <p:cNvPr id="1132" name="Group 1131"/>
                <p:cNvGrpSpPr/>
                <p:nvPr/>
              </p:nvGrpSpPr>
              <p:grpSpPr>
                <a:xfrm>
                  <a:off x="2915816" y="1844824"/>
                  <a:ext cx="2457700" cy="2448272"/>
                  <a:chOff x="3266428" y="2564904"/>
                  <a:chExt cx="2457700" cy="2448272"/>
                </a:xfrm>
              </p:grpSpPr>
              <p:sp>
                <p:nvSpPr>
                  <p:cNvPr id="1162" name="Oval 116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3" name="Arc 116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33" name="Group 1132"/>
                <p:cNvGrpSpPr>
                  <a:grpSpLocks noChangeAspect="1"/>
                </p:cNvGrpSpPr>
                <p:nvPr/>
              </p:nvGrpSpPr>
              <p:grpSpPr>
                <a:xfrm>
                  <a:off x="3896632" y="3645024"/>
                  <a:ext cx="505496" cy="505496"/>
                  <a:chOff x="1061610" y="476672"/>
                  <a:chExt cx="4680520" cy="4680520"/>
                </a:xfrm>
              </p:grpSpPr>
              <p:grpSp>
                <p:nvGrpSpPr>
                  <p:cNvPr id="1146" name="Group 1145"/>
                  <p:cNvGrpSpPr/>
                  <p:nvPr/>
                </p:nvGrpSpPr>
                <p:grpSpPr>
                  <a:xfrm>
                    <a:off x="1061610" y="476672"/>
                    <a:ext cx="4680520" cy="4680520"/>
                    <a:chOff x="827584" y="2132856"/>
                    <a:chExt cx="1440160" cy="1440160"/>
                  </a:xfrm>
                </p:grpSpPr>
                <p:sp>
                  <p:nvSpPr>
                    <p:cNvPr id="1157" name="Oval 115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58" name="Straight Connector 1157"/>
                    <p:cNvCxnSpPr>
                      <a:stCxn id="115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p:cNvCxnSpPr>
                      <a:endCxn id="115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p:cNvCxnSpPr>
                      <a:endCxn id="115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a:stCxn id="115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47" name="Straight Connector 114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6" name="Straight Arrow Connector 115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34" name="Oval 113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5" name="Oval 113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6" name="Rounded Rectangle 113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7" name="Freeform 113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8" name="Freeform 113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39" name="Freeform 113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0" name="Freeform 113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1" name="Freeform 114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42" name="Freeform 114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43" name="Oval 114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4" name="Oval 114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5" name="Freeform 114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3" name="Group 1032"/>
              <p:cNvGrpSpPr>
                <a:grpSpLocks noChangeAspect="1"/>
              </p:cNvGrpSpPr>
              <p:nvPr/>
            </p:nvGrpSpPr>
            <p:grpSpPr>
              <a:xfrm>
                <a:off x="3635896" y="3751275"/>
                <a:ext cx="1189127" cy="1189893"/>
                <a:chOff x="1187624" y="126420"/>
                <a:chExt cx="5945633" cy="5949467"/>
              </a:xfrm>
            </p:grpSpPr>
            <p:grpSp>
              <p:nvGrpSpPr>
                <p:cNvPr id="1100" name="Group 1099"/>
                <p:cNvGrpSpPr/>
                <p:nvPr/>
              </p:nvGrpSpPr>
              <p:grpSpPr>
                <a:xfrm>
                  <a:off x="2915816" y="1844824"/>
                  <a:ext cx="2457700" cy="2448272"/>
                  <a:chOff x="3266428" y="2564904"/>
                  <a:chExt cx="2457700" cy="2448272"/>
                </a:xfrm>
              </p:grpSpPr>
              <p:sp>
                <p:nvSpPr>
                  <p:cNvPr id="1130" name="Oval 112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1" name="Arc 113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01" name="Group 1100"/>
                <p:cNvGrpSpPr>
                  <a:grpSpLocks noChangeAspect="1"/>
                </p:cNvGrpSpPr>
                <p:nvPr/>
              </p:nvGrpSpPr>
              <p:grpSpPr>
                <a:xfrm>
                  <a:off x="3896632" y="3645024"/>
                  <a:ext cx="505496" cy="505496"/>
                  <a:chOff x="1061610" y="476672"/>
                  <a:chExt cx="4680520" cy="4680520"/>
                </a:xfrm>
              </p:grpSpPr>
              <p:grpSp>
                <p:nvGrpSpPr>
                  <p:cNvPr id="1114" name="Group 1113"/>
                  <p:cNvGrpSpPr/>
                  <p:nvPr/>
                </p:nvGrpSpPr>
                <p:grpSpPr>
                  <a:xfrm>
                    <a:off x="1061610" y="476672"/>
                    <a:ext cx="4680520" cy="4680520"/>
                    <a:chOff x="827584" y="2132856"/>
                    <a:chExt cx="1440160" cy="1440160"/>
                  </a:xfrm>
                </p:grpSpPr>
                <p:sp>
                  <p:nvSpPr>
                    <p:cNvPr id="1125" name="Oval 112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26" name="Straight Connector 1125"/>
                    <p:cNvCxnSpPr>
                      <a:stCxn id="112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7" name="Straight Connector 1126"/>
                    <p:cNvCxnSpPr>
                      <a:endCxn id="112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p:cNvCxnSpPr>
                      <a:endCxn id="112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p:cNvCxnSpPr>
                      <a:stCxn id="112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15" name="Straight Connector 111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9" name="Straight Connector 111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3" name="Straight Connector 112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4" name="Straight Arrow Connector 112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02" name="Oval 110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3" name="Oval 110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4" name="Rounded Rectangle 110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5" name="Freeform 11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6" name="Freeform 11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07" name="Freeform 11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8" name="Freeform 11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9" name="Freeform 11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10" name="Freeform 11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11" name="Oval 111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2" name="Oval 111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3" name="Freeform 11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4" name="Group 1033"/>
              <p:cNvGrpSpPr>
                <a:grpSpLocks noChangeAspect="1"/>
              </p:cNvGrpSpPr>
              <p:nvPr/>
            </p:nvGrpSpPr>
            <p:grpSpPr>
              <a:xfrm>
                <a:off x="4860032" y="3717032"/>
                <a:ext cx="1189127" cy="1189893"/>
                <a:chOff x="1187624" y="126420"/>
                <a:chExt cx="5945633" cy="5949467"/>
              </a:xfrm>
            </p:grpSpPr>
            <p:grpSp>
              <p:nvGrpSpPr>
                <p:cNvPr id="1068" name="Group 1067"/>
                <p:cNvGrpSpPr/>
                <p:nvPr/>
              </p:nvGrpSpPr>
              <p:grpSpPr>
                <a:xfrm>
                  <a:off x="2915816" y="1844824"/>
                  <a:ext cx="2457700" cy="2448272"/>
                  <a:chOff x="3266428" y="2564904"/>
                  <a:chExt cx="2457700" cy="2448272"/>
                </a:xfrm>
              </p:grpSpPr>
              <p:sp>
                <p:nvSpPr>
                  <p:cNvPr id="1098" name="Oval 109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99" name="Arc 109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69" name="Group 1068"/>
                <p:cNvGrpSpPr>
                  <a:grpSpLocks noChangeAspect="1"/>
                </p:cNvGrpSpPr>
                <p:nvPr/>
              </p:nvGrpSpPr>
              <p:grpSpPr>
                <a:xfrm>
                  <a:off x="3896632" y="3645024"/>
                  <a:ext cx="505496" cy="505496"/>
                  <a:chOff x="1061610" y="476672"/>
                  <a:chExt cx="4680520" cy="4680520"/>
                </a:xfrm>
              </p:grpSpPr>
              <p:grpSp>
                <p:nvGrpSpPr>
                  <p:cNvPr id="1082" name="Group 1081"/>
                  <p:cNvGrpSpPr/>
                  <p:nvPr/>
                </p:nvGrpSpPr>
                <p:grpSpPr>
                  <a:xfrm>
                    <a:off x="1061610" y="476672"/>
                    <a:ext cx="4680520" cy="4680520"/>
                    <a:chOff x="827584" y="2132856"/>
                    <a:chExt cx="1440160" cy="1440160"/>
                  </a:xfrm>
                </p:grpSpPr>
                <p:sp>
                  <p:nvSpPr>
                    <p:cNvPr id="1093" name="Oval 109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94" name="Straight Connector 1093"/>
                    <p:cNvCxnSpPr>
                      <a:stCxn id="109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p:cNvCxnSpPr>
                      <a:endCxn id="109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p:cNvCxnSpPr>
                      <a:endCxn id="109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p:cNvCxnSpPr>
                      <a:stCxn id="109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83" name="Straight Connector 108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2" name="Straight Arrow Connector 109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70" name="Oval 106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1" name="Oval 107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2" name="Rounded Rectangle 107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3" name="Freeform 10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4" name="Freeform 10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5" name="Freeform 10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6" name="Freeform 10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7" name="Freeform 10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8" name="Freeform 10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9" name="Oval 107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0" name="Oval 107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1" name="Freeform 10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5" name="Group 1034"/>
              <p:cNvGrpSpPr>
                <a:grpSpLocks noChangeAspect="1"/>
              </p:cNvGrpSpPr>
              <p:nvPr/>
            </p:nvGrpSpPr>
            <p:grpSpPr>
              <a:xfrm>
                <a:off x="6084168" y="3679267"/>
                <a:ext cx="1189127" cy="1189893"/>
                <a:chOff x="1187624" y="126420"/>
                <a:chExt cx="5945633" cy="5949467"/>
              </a:xfrm>
            </p:grpSpPr>
            <p:grpSp>
              <p:nvGrpSpPr>
                <p:cNvPr id="1036" name="Group 1035"/>
                <p:cNvGrpSpPr/>
                <p:nvPr/>
              </p:nvGrpSpPr>
              <p:grpSpPr>
                <a:xfrm>
                  <a:off x="2915816" y="1844824"/>
                  <a:ext cx="2457700" cy="2448272"/>
                  <a:chOff x="3266428" y="2564904"/>
                  <a:chExt cx="2457700" cy="2448272"/>
                </a:xfrm>
              </p:grpSpPr>
              <p:sp>
                <p:nvSpPr>
                  <p:cNvPr id="1066" name="Oval 106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67" name="Arc 106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37" name="Group 1036"/>
                <p:cNvGrpSpPr>
                  <a:grpSpLocks noChangeAspect="1"/>
                </p:cNvGrpSpPr>
                <p:nvPr/>
              </p:nvGrpSpPr>
              <p:grpSpPr>
                <a:xfrm>
                  <a:off x="3896632" y="3645024"/>
                  <a:ext cx="505496" cy="505496"/>
                  <a:chOff x="1061610" y="476672"/>
                  <a:chExt cx="4680520" cy="4680520"/>
                </a:xfrm>
              </p:grpSpPr>
              <p:grpSp>
                <p:nvGrpSpPr>
                  <p:cNvPr id="1050" name="Group 1049"/>
                  <p:cNvGrpSpPr/>
                  <p:nvPr/>
                </p:nvGrpSpPr>
                <p:grpSpPr>
                  <a:xfrm>
                    <a:off x="1061610" y="476672"/>
                    <a:ext cx="4680520" cy="4680520"/>
                    <a:chOff x="827584" y="2132856"/>
                    <a:chExt cx="1440160" cy="1440160"/>
                  </a:xfrm>
                </p:grpSpPr>
                <p:sp>
                  <p:nvSpPr>
                    <p:cNvPr id="1061" name="Oval 106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62" name="Straight Connector 1061"/>
                    <p:cNvCxnSpPr>
                      <a:stCxn id="106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p:cNvCxnSpPr>
                      <a:endCxn id="106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a:endCxn id="106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p:cNvCxnSpPr>
                      <a:stCxn id="106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51" name="Straight Connector 105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0" name="Straight Arrow Connector 105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38" name="Oval 103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39" name="Oval 103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0" name="Rounded Rectangle 103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1" name="Freeform 10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2" name="Freeform 10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3" name="Freeform 10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4" name="Freeform 10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5" name="Freeform 10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6" name="Freeform 10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7" name="Oval 104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8" name="Oval 104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9" name="Freeform 10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sp>
        <p:nvSpPr>
          <p:cNvPr id="1197" name="TextBox 1196"/>
          <p:cNvSpPr txBox="1"/>
          <p:nvPr/>
        </p:nvSpPr>
        <p:spPr>
          <a:xfrm>
            <a:off x="1043608" y="332656"/>
            <a:ext cx="7128792" cy="4216539"/>
          </a:xfrm>
          <a:prstGeom prst="rect">
            <a:avLst/>
          </a:prstGeom>
          <a:noFill/>
        </p:spPr>
        <p:txBody>
          <a:bodyPr wrap="square" rtlCol="0">
            <a:spAutoFit/>
          </a:bodyPr>
          <a:lstStyle/>
          <a:p>
            <a:pPr algn="ctr"/>
            <a:r>
              <a:rPr lang="sk-SK" sz="2800" b="1" dirty="0"/>
              <a:t>Súradnicová sústava</a:t>
            </a:r>
          </a:p>
          <a:p>
            <a:r>
              <a:rPr lang="sk-SK" sz="2400" dirty="0"/>
              <a:t>Mená trpaslíkov sme urobili celočíselné, ale môžeme si ich predstaviť veľmi maličkých, napríklad že vzdialenosti medzi nimi budú 10</a:t>
            </a:r>
            <a:r>
              <a:rPr lang="en-US" sz="2400" baseline="30000" dirty="0"/>
              <a:t>-12 </a:t>
            </a:r>
            <a:r>
              <a:rPr lang="en-US" sz="2400" dirty="0"/>
              <a:t>m. </a:t>
            </a:r>
            <a:r>
              <a:rPr lang="en-US" sz="2400" dirty="0" err="1"/>
              <a:t>Tak</a:t>
            </a:r>
            <a:r>
              <a:rPr lang="sk-SK" sz="2400" dirty="0"/>
              <a:t>že súradnice vyjadrené v metroch budú reálne čísla s 12 platnými desatinnými miestami, čo postačuje pre veľa fyzikálnych problémov.</a:t>
            </a:r>
          </a:p>
          <a:p>
            <a:endParaRPr lang="sk-SK" sz="2400" b="1" dirty="0"/>
          </a:p>
          <a:p>
            <a:r>
              <a:rPr lang="sk-SK" sz="2400" b="1" dirty="0">
                <a:solidFill>
                  <a:srgbClr val="FF0000"/>
                </a:solidFill>
              </a:rPr>
              <a:t>Trpaslíci vzdialení od seba 10</a:t>
            </a:r>
            <a:r>
              <a:rPr lang="en-US" sz="2400" b="1" baseline="30000" dirty="0">
                <a:solidFill>
                  <a:srgbClr val="FF0000"/>
                </a:solidFill>
              </a:rPr>
              <a:t>-35 </a:t>
            </a:r>
            <a:r>
              <a:rPr lang="en-US" sz="2400" b="1" dirty="0">
                <a:solidFill>
                  <a:srgbClr val="FF0000"/>
                </a:solidFill>
              </a:rPr>
              <a:t>m</a:t>
            </a:r>
            <a:r>
              <a:rPr lang="sk-SK" sz="2400" b="1" dirty="0">
                <a:solidFill>
                  <a:srgbClr val="FF0000"/>
                </a:solidFill>
              </a:rPr>
              <a:t>, to už nie je dobrý nápad. Máme dôvody domnievať sa, že vlastnosti nášho priestoru na tak malých vzdialenostiach sú radikálne iné</a:t>
            </a:r>
          </a:p>
        </p:txBody>
      </p:sp>
      <p:sp>
        <p:nvSpPr>
          <p:cNvPr id="169" name="Slide Number Placeholder 168"/>
          <p:cNvSpPr>
            <a:spLocks noGrp="1"/>
          </p:cNvSpPr>
          <p:nvPr>
            <p:ph type="sldNum" sz="quarter" idx="12"/>
          </p:nvPr>
        </p:nvSpPr>
        <p:spPr/>
        <p:txBody>
          <a:bodyPr/>
          <a:lstStyle/>
          <a:p>
            <a:fld id="{53A2F171-A641-4D3E-AA75-363029A1D4AF}" type="slidenum">
              <a:rPr lang="en-US" smtClean="0"/>
              <a:t>12</a:t>
            </a:fld>
            <a:endParaRPr lang="en-US"/>
          </a:p>
        </p:txBody>
      </p:sp>
    </p:spTree>
    <p:extLst>
      <p:ext uri="{BB962C8B-B14F-4D97-AF65-F5344CB8AC3E}">
        <p14:creationId xmlns:p14="http://schemas.microsoft.com/office/powerpoint/2010/main" val="355833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476672"/>
            <a:ext cx="6120680" cy="707886"/>
          </a:xfrm>
          <a:prstGeom prst="rect">
            <a:avLst/>
          </a:prstGeom>
          <a:noFill/>
        </p:spPr>
        <p:txBody>
          <a:bodyPr wrap="square" rtlCol="0">
            <a:spAutoFit/>
          </a:bodyPr>
          <a:lstStyle/>
          <a:p>
            <a:pPr algn="ctr"/>
            <a:r>
              <a:rPr lang="sk-SK" sz="4000" b="1" dirty="0"/>
              <a:t>Synchronizácia hodín</a:t>
            </a:r>
          </a:p>
        </p:txBody>
      </p:sp>
      <p:grpSp>
        <p:nvGrpSpPr>
          <p:cNvPr id="3" name="Group 2"/>
          <p:cNvGrpSpPr>
            <a:grpSpLocks noChangeAspect="1"/>
          </p:cNvGrpSpPr>
          <p:nvPr/>
        </p:nvGrpSpPr>
        <p:grpSpPr>
          <a:xfrm>
            <a:off x="539552" y="1916832"/>
            <a:ext cx="2271446" cy="2272912"/>
            <a:chOff x="1187624" y="126420"/>
            <a:chExt cx="5945633" cy="5949467"/>
          </a:xfrm>
        </p:grpSpPr>
        <p:grpSp>
          <p:nvGrpSpPr>
            <p:cNvPr id="4" name="Group 3"/>
            <p:cNvGrpSpPr/>
            <p:nvPr/>
          </p:nvGrpSpPr>
          <p:grpSpPr>
            <a:xfrm>
              <a:off x="2915816" y="1844824"/>
              <a:ext cx="2457700" cy="2448272"/>
              <a:chOff x="3266428" y="2564904"/>
              <a:chExt cx="2457700" cy="2448272"/>
            </a:xfrm>
          </p:grpSpPr>
          <p:sp>
            <p:nvSpPr>
              <p:cNvPr id="34" name="Oval 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 name="Arc 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 name="Group 4"/>
            <p:cNvGrpSpPr>
              <a:grpSpLocks noChangeAspect="1"/>
            </p:cNvGrpSpPr>
            <p:nvPr/>
          </p:nvGrpSpPr>
          <p:grpSpPr>
            <a:xfrm>
              <a:off x="3896632" y="3645024"/>
              <a:ext cx="505496" cy="505496"/>
              <a:chOff x="1061610" y="476672"/>
              <a:chExt cx="4680520" cy="4680520"/>
            </a:xfrm>
          </p:grpSpPr>
          <p:grpSp>
            <p:nvGrpSpPr>
              <p:cNvPr id="18" name="Group 17"/>
              <p:cNvGrpSpPr/>
              <p:nvPr/>
            </p:nvGrpSpPr>
            <p:grpSpPr>
              <a:xfrm>
                <a:off x="1061610" y="476672"/>
                <a:ext cx="4680520" cy="4680520"/>
                <a:chOff x="827584" y="2132856"/>
                <a:chExt cx="1440160" cy="1440160"/>
              </a:xfrm>
            </p:grpSpPr>
            <p:sp>
              <p:nvSpPr>
                <p:cNvPr id="29" name="Oval 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0" name="Straight Connector 29"/>
                <p:cNvCxnSpPr>
                  <a:stCxn id="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Oval 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val 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Rounded Rectangle 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Freeform 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Freeform 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 name="Freeform 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Freeform 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Freeform 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 name="Freeform 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 name="Oval 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Oval 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Freeform 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 name="Group 35"/>
          <p:cNvGrpSpPr>
            <a:grpSpLocks noChangeAspect="1"/>
          </p:cNvGrpSpPr>
          <p:nvPr/>
        </p:nvGrpSpPr>
        <p:grpSpPr>
          <a:xfrm>
            <a:off x="6477018" y="1916832"/>
            <a:ext cx="2271446" cy="2272912"/>
            <a:chOff x="1187624" y="126420"/>
            <a:chExt cx="5945633" cy="5949467"/>
          </a:xfrm>
        </p:grpSpPr>
        <p:grpSp>
          <p:nvGrpSpPr>
            <p:cNvPr id="37" name="Group 36"/>
            <p:cNvGrpSpPr/>
            <p:nvPr/>
          </p:nvGrpSpPr>
          <p:grpSpPr>
            <a:xfrm>
              <a:off x="2915816" y="1844824"/>
              <a:ext cx="2457700" cy="2448272"/>
              <a:chOff x="3266428" y="2564904"/>
              <a:chExt cx="2457700" cy="2448272"/>
            </a:xfrm>
          </p:grpSpPr>
          <p:sp>
            <p:nvSpPr>
              <p:cNvPr id="67" name="Oval 66"/>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 name="Arc 67"/>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8" name="Group 37"/>
            <p:cNvGrpSpPr>
              <a:grpSpLocks noChangeAspect="1"/>
            </p:cNvGrpSpPr>
            <p:nvPr/>
          </p:nvGrpSpPr>
          <p:grpSpPr>
            <a:xfrm>
              <a:off x="3896632" y="3645024"/>
              <a:ext cx="505496" cy="505496"/>
              <a:chOff x="1061610" y="476672"/>
              <a:chExt cx="4680520" cy="4680520"/>
            </a:xfrm>
          </p:grpSpPr>
          <p:grpSp>
            <p:nvGrpSpPr>
              <p:cNvPr id="51" name="Group 50"/>
              <p:cNvGrpSpPr/>
              <p:nvPr/>
            </p:nvGrpSpPr>
            <p:grpSpPr>
              <a:xfrm>
                <a:off x="1061610" y="476672"/>
                <a:ext cx="4680520" cy="4680520"/>
                <a:chOff x="827584" y="2132856"/>
                <a:chExt cx="1440160" cy="1440160"/>
              </a:xfrm>
            </p:grpSpPr>
            <p:sp>
              <p:nvSpPr>
                <p:cNvPr id="62" name="Oval 61"/>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3" name="Straight Connector 62"/>
                <p:cNvCxnSpPr>
                  <a:stCxn id="62"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2"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62"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2"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Oval 39"/>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 name="Rounded Rectangle 40"/>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 name="Freeform 4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 name="Freeform 4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 name="Freeform 4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Freeform 4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6" name="Freeform 4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 name="Freeform 4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 name="Oval 47"/>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Oval 48"/>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 name="Freeform 4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cxnSp>
        <p:nvCxnSpPr>
          <p:cNvPr id="70" name="Straight Connector 69"/>
          <p:cNvCxnSpPr/>
          <p:nvPr/>
        </p:nvCxnSpPr>
        <p:spPr>
          <a:xfrm>
            <a:off x="3851920" y="2882697"/>
            <a:ext cx="720080" cy="8323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572000" y="2882697"/>
            <a:ext cx="720080" cy="834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995936" y="2875931"/>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067944" y="297591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300736" y="3212976"/>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427984" y="3356992"/>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572000" y="3509392"/>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724400" y="3356992"/>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876800" y="3212976"/>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029200" y="306896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181600" y="2852936"/>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39952" y="306896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211960" y="3140968"/>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99992" y="3479966"/>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652392" y="342900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804792" y="3284984"/>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957192" y="3140968"/>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109592" y="297591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29" idx="6"/>
          </p:cNvCxnSpPr>
          <p:nvPr/>
        </p:nvCxnSpPr>
        <p:spPr>
          <a:xfrm>
            <a:off x="1767609" y="3357625"/>
            <a:ext cx="2533127" cy="4902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300736" y="3465091"/>
            <a:ext cx="271264" cy="198013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62" idx="2"/>
          </p:cNvCxnSpPr>
          <p:nvPr/>
        </p:nvCxnSpPr>
        <p:spPr>
          <a:xfrm flipH="1">
            <a:off x="4804792" y="3357625"/>
            <a:ext cx="2707165" cy="6684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4572000" y="3424474"/>
            <a:ext cx="232792" cy="202075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4369737" y="5419689"/>
            <a:ext cx="404525" cy="504056"/>
            <a:chOff x="6158374" y="5013176"/>
            <a:chExt cx="678894" cy="936104"/>
          </a:xfrm>
        </p:grpSpPr>
        <p:cxnSp>
          <p:nvCxnSpPr>
            <p:cNvPr id="112" name="Straight Connector 111"/>
            <p:cNvCxnSpPr/>
            <p:nvPr/>
          </p:nvCxnSpPr>
          <p:spPr>
            <a:xfrm>
              <a:off x="6158374" y="5301208"/>
              <a:ext cx="318644"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6477018" y="5013176"/>
              <a:ext cx="36025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Freeform 115"/>
            <p:cNvSpPr/>
            <p:nvPr/>
          </p:nvSpPr>
          <p:spPr>
            <a:xfrm>
              <a:off x="6212114" y="5326743"/>
              <a:ext cx="493486" cy="72571"/>
            </a:xfrm>
            <a:custGeom>
              <a:avLst/>
              <a:gdLst>
                <a:gd name="connsiteX0" fmla="*/ 0 w 493486"/>
                <a:gd name="connsiteY0" fmla="*/ 72571 h 72571"/>
                <a:gd name="connsiteX1" fmla="*/ 130629 w 493486"/>
                <a:gd name="connsiteY1" fmla="*/ 14514 h 72571"/>
                <a:gd name="connsiteX2" fmla="*/ 261257 w 493486"/>
                <a:gd name="connsiteY2" fmla="*/ 0 h 72571"/>
                <a:gd name="connsiteX3" fmla="*/ 406400 w 493486"/>
                <a:gd name="connsiteY3" fmla="*/ 29028 h 72571"/>
                <a:gd name="connsiteX4" fmla="*/ 493486 w 493486"/>
                <a:gd name="connsiteY4" fmla="*/ 72571 h 7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86" h="72571">
                  <a:moveTo>
                    <a:pt x="0" y="72571"/>
                  </a:moveTo>
                  <a:cubicBezTo>
                    <a:pt x="43543" y="49590"/>
                    <a:pt x="87086" y="26609"/>
                    <a:pt x="130629" y="14514"/>
                  </a:cubicBezTo>
                  <a:cubicBezTo>
                    <a:pt x="174172" y="2419"/>
                    <a:pt x="215295" y="-2419"/>
                    <a:pt x="261257" y="0"/>
                  </a:cubicBezTo>
                  <a:cubicBezTo>
                    <a:pt x="307219" y="2419"/>
                    <a:pt x="367695" y="16933"/>
                    <a:pt x="406400" y="29028"/>
                  </a:cubicBezTo>
                  <a:cubicBezTo>
                    <a:pt x="445105" y="41123"/>
                    <a:pt x="469295" y="56847"/>
                    <a:pt x="493486" y="725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300192" y="5373216"/>
              <a:ext cx="339447" cy="2259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Freeform 118"/>
          <p:cNvSpPr/>
          <p:nvPr/>
        </p:nvSpPr>
        <p:spPr>
          <a:xfrm>
            <a:off x="7963134" y="3431595"/>
            <a:ext cx="425079" cy="764317"/>
          </a:xfrm>
          <a:custGeom>
            <a:avLst/>
            <a:gdLst>
              <a:gd name="connsiteX0" fmla="*/ 268804 w 574361"/>
              <a:gd name="connsiteY0" fmla="*/ 362878 h 1218447"/>
              <a:gd name="connsiteX1" fmla="*/ 109147 w 574361"/>
              <a:gd name="connsiteY1" fmla="*/ 319335 h 1218447"/>
              <a:gd name="connsiteX2" fmla="*/ 65604 w 574361"/>
              <a:gd name="connsiteY2" fmla="*/ 217735 h 1218447"/>
              <a:gd name="connsiteX3" fmla="*/ 123661 w 574361"/>
              <a:gd name="connsiteY3" fmla="*/ 43564 h 1218447"/>
              <a:gd name="connsiteX4" fmla="*/ 283318 w 574361"/>
              <a:gd name="connsiteY4" fmla="*/ 21 h 1218447"/>
              <a:gd name="connsiteX5" fmla="*/ 515547 w 574361"/>
              <a:gd name="connsiteY5" fmla="*/ 43564 h 1218447"/>
              <a:gd name="connsiteX6" fmla="*/ 573604 w 574361"/>
              <a:gd name="connsiteY6" fmla="*/ 275793 h 1218447"/>
              <a:gd name="connsiteX7" fmla="*/ 544575 w 574361"/>
              <a:gd name="connsiteY7" fmla="*/ 537050 h 1218447"/>
              <a:gd name="connsiteX8" fmla="*/ 486518 w 574361"/>
              <a:gd name="connsiteY8" fmla="*/ 827335 h 1218447"/>
              <a:gd name="connsiteX9" fmla="*/ 413947 w 574361"/>
              <a:gd name="connsiteY9" fmla="*/ 1117621 h 1218447"/>
              <a:gd name="connsiteX10" fmla="*/ 297832 w 574361"/>
              <a:gd name="connsiteY10" fmla="*/ 1204707 h 1218447"/>
              <a:gd name="connsiteX11" fmla="*/ 123661 w 574361"/>
              <a:gd name="connsiteY11" fmla="*/ 1204707 h 1218447"/>
              <a:gd name="connsiteX12" fmla="*/ 7547 w 574361"/>
              <a:gd name="connsiteY12" fmla="*/ 1074078 h 1218447"/>
              <a:gd name="connsiteX13" fmla="*/ 22061 w 574361"/>
              <a:gd name="connsiteY13" fmla="*/ 957964 h 1218447"/>
              <a:gd name="connsiteX14" fmla="*/ 109147 w 574361"/>
              <a:gd name="connsiteY14" fmla="*/ 914421 h 1218447"/>
              <a:gd name="connsiteX15" fmla="*/ 239775 w 574361"/>
              <a:gd name="connsiteY15" fmla="*/ 899907 h 1218447"/>
              <a:gd name="connsiteX16" fmla="*/ 355890 w 574361"/>
              <a:gd name="connsiteY16" fmla="*/ 885393 h 1218447"/>
              <a:gd name="connsiteX17" fmla="*/ 399432 w 574361"/>
              <a:gd name="connsiteY17" fmla="*/ 551564 h 1218447"/>
              <a:gd name="connsiteX18" fmla="*/ 413947 w 574361"/>
              <a:gd name="connsiteY18" fmla="*/ 391907 h 1218447"/>
              <a:gd name="connsiteX19" fmla="*/ 268804 w 574361"/>
              <a:gd name="connsiteY19" fmla="*/ 362878 h 121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4361" h="1218447">
                <a:moveTo>
                  <a:pt x="268804" y="362878"/>
                </a:moveTo>
                <a:cubicBezTo>
                  <a:pt x="218004" y="350783"/>
                  <a:pt x="143014" y="343525"/>
                  <a:pt x="109147" y="319335"/>
                </a:cubicBezTo>
                <a:cubicBezTo>
                  <a:pt x="75280" y="295145"/>
                  <a:pt x="63185" y="263697"/>
                  <a:pt x="65604" y="217735"/>
                </a:cubicBezTo>
                <a:cubicBezTo>
                  <a:pt x="68023" y="171773"/>
                  <a:pt x="87375" y="79850"/>
                  <a:pt x="123661" y="43564"/>
                </a:cubicBezTo>
                <a:cubicBezTo>
                  <a:pt x="159947" y="7278"/>
                  <a:pt x="218004" y="21"/>
                  <a:pt x="283318" y="21"/>
                </a:cubicBezTo>
                <a:cubicBezTo>
                  <a:pt x="348632" y="21"/>
                  <a:pt x="467166" y="-2398"/>
                  <a:pt x="515547" y="43564"/>
                </a:cubicBezTo>
                <a:cubicBezTo>
                  <a:pt x="563928" y="89526"/>
                  <a:pt x="568766" y="193545"/>
                  <a:pt x="573604" y="275793"/>
                </a:cubicBezTo>
                <a:cubicBezTo>
                  <a:pt x="578442" y="358041"/>
                  <a:pt x="559089" y="445126"/>
                  <a:pt x="544575" y="537050"/>
                </a:cubicBezTo>
                <a:cubicBezTo>
                  <a:pt x="530061" y="628974"/>
                  <a:pt x="508289" y="730573"/>
                  <a:pt x="486518" y="827335"/>
                </a:cubicBezTo>
                <a:cubicBezTo>
                  <a:pt x="464747" y="924097"/>
                  <a:pt x="445395" y="1054726"/>
                  <a:pt x="413947" y="1117621"/>
                </a:cubicBezTo>
                <a:cubicBezTo>
                  <a:pt x="382499" y="1180516"/>
                  <a:pt x="346213" y="1190193"/>
                  <a:pt x="297832" y="1204707"/>
                </a:cubicBezTo>
                <a:cubicBezTo>
                  <a:pt x="249451" y="1219221"/>
                  <a:pt x="172042" y="1226478"/>
                  <a:pt x="123661" y="1204707"/>
                </a:cubicBezTo>
                <a:cubicBezTo>
                  <a:pt x="75280" y="1182936"/>
                  <a:pt x="24480" y="1115202"/>
                  <a:pt x="7547" y="1074078"/>
                </a:cubicBezTo>
                <a:cubicBezTo>
                  <a:pt x="-9386" y="1032954"/>
                  <a:pt x="5128" y="984573"/>
                  <a:pt x="22061" y="957964"/>
                </a:cubicBezTo>
                <a:cubicBezTo>
                  <a:pt x="38994" y="931355"/>
                  <a:pt x="72861" y="924097"/>
                  <a:pt x="109147" y="914421"/>
                </a:cubicBezTo>
                <a:cubicBezTo>
                  <a:pt x="145433" y="904745"/>
                  <a:pt x="239775" y="899907"/>
                  <a:pt x="239775" y="899907"/>
                </a:cubicBezTo>
                <a:cubicBezTo>
                  <a:pt x="280899" y="895069"/>
                  <a:pt x="329280" y="943450"/>
                  <a:pt x="355890" y="885393"/>
                </a:cubicBezTo>
                <a:cubicBezTo>
                  <a:pt x="382500" y="827336"/>
                  <a:pt x="389756" y="633812"/>
                  <a:pt x="399432" y="551564"/>
                </a:cubicBezTo>
                <a:cubicBezTo>
                  <a:pt x="409108" y="469316"/>
                  <a:pt x="438137" y="420935"/>
                  <a:pt x="413947" y="391907"/>
                </a:cubicBezTo>
                <a:cubicBezTo>
                  <a:pt x="389757" y="362879"/>
                  <a:pt x="319604" y="374973"/>
                  <a:pt x="268804" y="36287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4851443" y="5541586"/>
            <a:ext cx="425079" cy="764317"/>
          </a:xfrm>
          <a:custGeom>
            <a:avLst/>
            <a:gdLst>
              <a:gd name="connsiteX0" fmla="*/ 268804 w 574361"/>
              <a:gd name="connsiteY0" fmla="*/ 362878 h 1218447"/>
              <a:gd name="connsiteX1" fmla="*/ 109147 w 574361"/>
              <a:gd name="connsiteY1" fmla="*/ 319335 h 1218447"/>
              <a:gd name="connsiteX2" fmla="*/ 65604 w 574361"/>
              <a:gd name="connsiteY2" fmla="*/ 217735 h 1218447"/>
              <a:gd name="connsiteX3" fmla="*/ 123661 w 574361"/>
              <a:gd name="connsiteY3" fmla="*/ 43564 h 1218447"/>
              <a:gd name="connsiteX4" fmla="*/ 283318 w 574361"/>
              <a:gd name="connsiteY4" fmla="*/ 21 h 1218447"/>
              <a:gd name="connsiteX5" fmla="*/ 515547 w 574361"/>
              <a:gd name="connsiteY5" fmla="*/ 43564 h 1218447"/>
              <a:gd name="connsiteX6" fmla="*/ 573604 w 574361"/>
              <a:gd name="connsiteY6" fmla="*/ 275793 h 1218447"/>
              <a:gd name="connsiteX7" fmla="*/ 544575 w 574361"/>
              <a:gd name="connsiteY7" fmla="*/ 537050 h 1218447"/>
              <a:gd name="connsiteX8" fmla="*/ 486518 w 574361"/>
              <a:gd name="connsiteY8" fmla="*/ 827335 h 1218447"/>
              <a:gd name="connsiteX9" fmla="*/ 413947 w 574361"/>
              <a:gd name="connsiteY9" fmla="*/ 1117621 h 1218447"/>
              <a:gd name="connsiteX10" fmla="*/ 297832 w 574361"/>
              <a:gd name="connsiteY10" fmla="*/ 1204707 h 1218447"/>
              <a:gd name="connsiteX11" fmla="*/ 123661 w 574361"/>
              <a:gd name="connsiteY11" fmla="*/ 1204707 h 1218447"/>
              <a:gd name="connsiteX12" fmla="*/ 7547 w 574361"/>
              <a:gd name="connsiteY12" fmla="*/ 1074078 h 1218447"/>
              <a:gd name="connsiteX13" fmla="*/ 22061 w 574361"/>
              <a:gd name="connsiteY13" fmla="*/ 957964 h 1218447"/>
              <a:gd name="connsiteX14" fmla="*/ 109147 w 574361"/>
              <a:gd name="connsiteY14" fmla="*/ 914421 h 1218447"/>
              <a:gd name="connsiteX15" fmla="*/ 239775 w 574361"/>
              <a:gd name="connsiteY15" fmla="*/ 899907 h 1218447"/>
              <a:gd name="connsiteX16" fmla="*/ 355890 w 574361"/>
              <a:gd name="connsiteY16" fmla="*/ 885393 h 1218447"/>
              <a:gd name="connsiteX17" fmla="*/ 399432 w 574361"/>
              <a:gd name="connsiteY17" fmla="*/ 551564 h 1218447"/>
              <a:gd name="connsiteX18" fmla="*/ 413947 w 574361"/>
              <a:gd name="connsiteY18" fmla="*/ 391907 h 1218447"/>
              <a:gd name="connsiteX19" fmla="*/ 268804 w 574361"/>
              <a:gd name="connsiteY19" fmla="*/ 362878 h 121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4361" h="1218447">
                <a:moveTo>
                  <a:pt x="268804" y="362878"/>
                </a:moveTo>
                <a:cubicBezTo>
                  <a:pt x="218004" y="350783"/>
                  <a:pt x="143014" y="343525"/>
                  <a:pt x="109147" y="319335"/>
                </a:cubicBezTo>
                <a:cubicBezTo>
                  <a:pt x="75280" y="295145"/>
                  <a:pt x="63185" y="263697"/>
                  <a:pt x="65604" y="217735"/>
                </a:cubicBezTo>
                <a:cubicBezTo>
                  <a:pt x="68023" y="171773"/>
                  <a:pt x="87375" y="79850"/>
                  <a:pt x="123661" y="43564"/>
                </a:cubicBezTo>
                <a:cubicBezTo>
                  <a:pt x="159947" y="7278"/>
                  <a:pt x="218004" y="21"/>
                  <a:pt x="283318" y="21"/>
                </a:cubicBezTo>
                <a:cubicBezTo>
                  <a:pt x="348632" y="21"/>
                  <a:pt x="467166" y="-2398"/>
                  <a:pt x="515547" y="43564"/>
                </a:cubicBezTo>
                <a:cubicBezTo>
                  <a:pt x="563928" y="89526"/>
                  <a:pt x="568766" y="193545"/>
                  <a:pt x="573604" y="275793"/>
                </a:cubicBezTo>
                <a:cubicBezTo>
                  <a:pt x="578442" y="358041"/>
                  <a:pt x="559089" y="445126"/>
                  <a:pt x="544575" y="537050"/>
                </a:cubicBezTo>
                <a:cubicBezTo>
                  <a:pt x="530061" y="628974"/>
                  <a:pt x="508289" y="730573"/>
                  <a:pt x="486518" y="827335"/>
                </a:cubicBezTo>
                <a:cubicBezTo>
                  <a:pt x="464747" y="924097"/>
                  <a:pt x="445395" y="1054726"/>
                  <a:pt x="413947" y="1117621"/>
                </a:cubicBezTo>
                <a:cubicBezTo>
                  <a:pt x="382499" y="1180516"/>
                  <a:pt x="346213" y="1190193"/>
                  <a:pt x="297832" y="1204707"/>
                </a:cubicBezTo>
                <a:cubicBezTo>
                  <a:pt x="249451" y="1219221"/>
                  <a:pt x="172042" y="1226478"/>
                  <a:pt x="123661" y="1204707"/>
                </a:cubicBezTo>
                <a:cubicBezTo>
                  <a:pt x="75280" y="1182936"/>
                  <a:pt x="24480" y="1115202"/>
                  <a:pt x="7547" y="1074078"/>
                </a:cubicBezTo>
                <a:cubicBezTo>
                  <a:pt x="-9386" y="1032954"/>
                  <a:pt x="5128" y="984573"/>
                  <a:pt x="22061" y="957964"/>
                </a:cubicBezTo>
                <a:cubicBezTo>
                  <a:pt x="38994" y="931355"/>
                  <a:pt x="72861" y="924097"/>
                  <a:pt x="109147" y="914421"/>
                </a:cubicBezTo>
                <a:cubicBezTo>
                  <a:pt x="145433" y="904745"/>
                  <a:pt x="239775" y="899907"/>
                  <a:pt x="239775" y="899907"/>
                </a:cubicBezTo>
                <a:cubicBezTo>
                  <a:pt x="280899" y="895069"/>
                  <a:pt x="329280" y="943450"/>
                  <a:pt x="355890" y="885393"/>
                </a:cubicBezTo>
                <a:cubicBezTo>
                  <a:pt x="382500" y="827336"/>
                  <a:pt x="389756" y="633812"/>
                  <a:pt x="399432" y="551564"/>
                </a:cubicBezTo>
                <a:cubicBezTo>
                  <a:pt x="409108" y="469316"/>
                  <a:pt x="438137" y="420935"/>
                  <a:pt x="413947" y="391907"/>
                </a:cubicBezTo>
                <a:cubicBezTo>
                  <a:pt x="389757" y="362879"/>
                  <a:pt x="319604" y="374973"/>
                  <a:pt x="268804" y="36287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5021943" y="4188195"/>
            <a:ext cx="3079406" cy="2285176"/>
          </a:xfrm>
          <a:custGeom>
            <a:avLst/>
            <a:gdLst>
              <a:gd name="connsiteX0" fmla="*/ 0 w 3079406"/>
              <a:gd name="connsiteY0" fmla="*/ 2096491 h 2285176"/>
              <a:gd name="connsiteX1" fmla="*/ 14514 w 3079406"/>
              <a:gd name="connsiteY1" fmla="*/ 2212605 h 2285176"/>
              <a:gd name="connsiteX2" fmla="*/ 29028 w 3079406"/>
              <a:gd name="connsiteY2" fmla="*/ 2256148 h 2285176"/>
              <a:gd name="connsiteX3" fmla="*/ 130628 w 3079406"/>
              <a:gd name="connsiteY3" fmla="*/ 2285176 h 2285176"/>
              <a:gd name="connsiteX4" fmla="*/ 261257 w 3079406"/>
              <a:gd name="connsiteY4" fmla="*/ 2227119 h 2285176"/>
              <a:gd name="connsiteX5" fmla="*/ 290286 w 3079406"/>
              <a:gd name="connsiteY5" fmla="*/ 2183576 h 2285176"/>
              <a:gd name="connsiteX6" fmla="*/ 304800 w 3079406"/>
              <a:gd name="connsiteY6" fmla="*/ 2140034 h 2285176"/>
              <a:gd name="connsiteX7" fmla="*/ 333828 w 3079406"/>
              <a:gd name="connsiteY7" fmla="*/ 2096491 h 2285176"/>
              <a:gd name="connsiteX8" fmla="*/ 319314 w 3079406"/>
              <a:gd name="connsiteY8" fmla="*/ 2038434 h 2285176"/>
              <a:gd name="connsiteX9" fmla="*/ 232228 w 3079406"/>
              <a:gd name="connsiteY9" fmla="*/ 2067462 h 2285176"/>
              <a:gd name="connsiteX10" fmla="*/ 232228 w 3079406"/>
              <a:gd name="connsiteY10" fmla="*/ 2183576 h 2285176"/>
              <a:gd name="connsiteX11" fmla="*/ 290286 w 3079406"/>
              <a:gd name="connsiteY11" fmla="*/ 2198091 h 2285176"/>
              <a:gd name="connsiteX12" fmla="*/ 391886 w 3079406"/>
              <a:gd name="connsiteY12" fmla="*/ 2183576 h 2285176"/>
              <a:gd name="connsiteX13" fmla="*/ 435428 w 3079406"/>
              <a:gd name="connsiteY13" fmla="*/ 2154548 h 2285176"/>
              <a:gd name="connsiteX14" fmla="*/ 478971 w 3079406"/>
              <a:gd name="connsiteY14" fmla="*/ 2140034 h 2285176"/>
              <a:gd name="connsiteX15" fmla="*/ 508000 w 3079406"/>
              <a:gd name="connsiteY15" fmla="*/ 2081976 h 2285176"/>
              <a:gd name="connsiteX16" fmla="*/ 537028 w 3079406"/>
              <a:gd name="connsiteY16" fmla="*/ 2038434 h 2285176"/>
              <a:gd name="connsiteX17" fmla="*/ 566057 w 3079406"/>
              <a:gd name="connsiteY17" fmla="*/ 1936834 h 2285176"/>
              <a:gd name="connsiteX18" fmla="*/ 508000 w 3079406"/>
              <a:gd name="connsiteY18" fmla="*/ 1922319 h 2285176"/>
              <a:gd name="connsiteX19" fmla="*/ 493486 w 3079406"/>
              <a:gd name="connsiteY19" fmla="*/ 2081976 h 2285176"/>
              <a:gd name="connsiteX20" fmla="*/ 551543 w 3079406"/>
              <a:gd name="connsiteY20" fmla="*/ 2096491 h 2285176"/>
              <a:gd name="connsiteX21" fmla="*/ 609600 w 3079406"/>
              <a:gd name="connsiteY21" fmla="*/ 2067462 h 2285176"/>
              <a:gd name="connsiteX22" fmla="*/ 653143 w 3079406"/>
              <a:gd name="connsiteY22" fmla="*/ 2052948 h 2285176"/>
              <a:gd name="connsiteX23" fmla="*/ 696686 w 3079406"/>
              <a:gd name="connsiteY23" fmla="*/ 2009405 h 2285176"/>
              <a:gd name="connsiteX24" fmla="*/ 682171 w 3079406"/>
              <a:gd name="connsiteY24" fmla="*/ 1878776 h 2285176"/>
              <a:gd name="connsiteX25" fmla="*/ 638628 w 3079406"/>
              <a:gd name="connsiteY25" fmla="*/ 1864262 h 2285176"/>
              <a:gd name="connsiteX26" fmla="*/ 609600 w 3079406"/>
              <a:gd name="connsiteY26" fmla="*/ 1907805 h 2285176"/>
              <a:gd name="connsiteX27" fmla="*/ 624114 w 3079406"/>
              <a:gd name="connsiteY27" fmla="*/ 1951348 h 2285176"/>
              <a:gd name="connsiteX28" fmla="*/ 725714 w 3079406"/>
              <a:gd name="connsiteY28" fmla="*/ 2009405 h 2285176"/>
              <a:gd name="connsiteX29" fmla="*/ 827314 w 3079406"/>
              <a:gd name="connsiteY29" fmla="*/ 1951348 h 2285176"/>
              <a:gd name="connsiteX30" fmla="*/ 885371 w 3079406"/>
              <a:gd name="connsiteY30" fmla="*/ 1835234 h 2285176"/>
              <a:gd name="connsiteX31" fmla="*/ 899886 w 3079406"/>
              <a:gd name="connsiteY31" fmla="*/ 1791691 h 2285176"/>
              <a:gd name="connsiteX32" fmla="*/ 827314 w 3079406"/>
              <a:gd name="connsiteY32" fmla="*/ 1806205 h 2285176"/>
              <a:gd name="connsiteX33" fmla="*/ 841828 w 3079406"/>
              <a:gd name="connsiteY33" fmla="*/ 1878776 h 2285176"/>
              <a:gd name="connsiteX34" fmla="*/ 885371 w 3079406"/>
              <a:gd name="connsiteY34" fmla="*/ 1893291 h 2285176"/>
              <a:gd name="connsiteX35" fmla="*/ 943428 w 3079406"/>
              <a:gd name="connsiteY35" fmla="*/ 1907805 h 2285176"/>
              <a:gd name="connsiteX36" fmla="*/ 1001486 w 3079406"/>
              <a:gd name="connsiteY36" fmla="*/ 1893291 h 2285176"/>
              <a:gd name="connsiteX37" fmla="*/ 1030514 w 3079406"/>
              <a:gd name="connsiteY37" fmla="*/ 1849748 h 2285176"/>
              <a:gd name="connsiteX38" fmla="*/ 1103086 w 3079406"/>
              <a:gd name="connsiteY38" fmla="*/ 1748148 h 2285176"/>
              <a:gd name="connsiteX39" fmla="*/ 1088571 w 3079406"/>
              <a:gd name="connsiteY39" fmla="*/ 1661062 h 2285176"/>
              <a:gd name="connsiteX40" fmla="*/ 986971 w 3079406"/>
              <a:gd name="connsiteY40" fmla="*/ 1719119 h 2285176"/>
              <a:gd name="connsiteX41" fmla="*/ 1016000 w 3079406"/>
              <a:gd name="connsiteY41" fmla="*/ 1777176 h 2285176"/>
              <a:gd name="connsiteX42" fmla="*/ 1190171 w 3079406"/>
              <a:gd name="connsiteY42" fmla="*/ 1777176 h 2285176"/>
              <a:gd name="connsiteX43" fmla="*/ 1233714 w 3079406"/>
              <a:gd name="connsiteY43" fmla="*/ 1719119 h 2285176"/>
              <a:gd name="connsiteX44" fmla="*/ 1306286 w 3079406"/>
              <a:gd name="connsiteY44" fmla="*/ 1646548 h 2285176"/>
              <a:gd name="connsiteX45" fmla="*/ 1291771 w 3079406"/>
              <a:gd name="connsiteY45" fmla="*/ 1588491 h 2285176"/>
              <a:gd name="connsiteX46" fmla="*/ 1190171 w 3079406"/>
              <a:gd name="connsiteY46" fmla="*/ 1603005 h 2285176"/>
              <a:gd name="connsiteX47" fmla="*/ 1204686 w 3079406"/>
              <a:gd name="connsiteY47" fmla="*/ 1661062 h 2285176"/>
              <a:gd name="connsiteX48" fmla="*/ 1364343 w 3079406"/>
              <a:gd name="connsiteY48" fmla="*/ 1646548 h 2285176"/>
              <a:gd name="connsiteX49" fmla="*/ 1407886 w 3079406"/>
              <a:gd name="connsiteY49" fmla="*/ 1588491 h 2285176"/>
              <a:gd name="connsiteX50" fmla="*/ 1465943 w 3079406"/>
              <a:gd name="connsiteY50" fmla="*/ 1501405 h 2285176"/>
              <a:gd name="connsiteX51" fmla="*/ 1436914 w 3079406"/>
              <a:gd name="connsiteY51" fmla="*/ 1457862 h 2285176"/>
              <a:gd name="connsiteX52" fmla="*/ 1378857 w 3079406"/>
              <a:gd name="connsiteY52" fmla="*/ 1486891 h 2285176"/>
              <a:gd name="connsiteX53" fmla="*/ 1349828 w 3079406"/>
              <a:gd name="connsiteY53" fmla="*/ 1588491 h 2285176"/>
              <a:gd name="connsiteX54" fmla="*/ 1407886 w 3079406"/>
              <a:gd name="connsiteY54" fmla="*/ 1603005 h 2285176"/>
              <a:gd name="connsiteX55" fmla="*/ 1465943 w 3079406"/>
              <a:gd name="connsiteY55" fmla="*/ 1573976 h 2285176"/>
              <a:gd name="connsiteX56" fmla="*/ 1553028 w 3079406"/>
              <a:gd name="connsiteY56" fmla="*/ 1472376 h 2285176"/>
              <a:gd name="connsiteX57" fmla="*/ 1567543 w 3079406"/>
              <a:gd name="connsiteY57" fmla="*/ 1428834 h 2285176"/>
              <a:gd name="connsiteX58" fmla="*/ 1596571 w 3079406"/>
              <a:gd name="connsiteY58" fmla="*/ 1370776 h 2285176"/>
              <a:gd name="connsiteX59" fmla="*/ 1582057 w 3079406"/>
              <a:gd name="connsiteY59" fmla="*/ 1327234 h 2285176"/>
              <a:gd name="connsiteX60" fmla="*/ 1538514 w 3079406"/>
              <a:gd name="connsiteY60" fmla="*/ 1370776 h 2285176"/>
              <a:gd name="connsiteX61" fmla="*/ 1611086 w 3079406"/>
              <a:gd name="connsiteY61" fmla="*/ 1457862 h 2285176"/>
              <a:gd name="connsiteX62" fmla="*/ 1654628 w 3079406"/>
              <a:gd name="connsiteY62" fmla="*/ 1443348 h 2285176"/>
              <a:gd name="connsiteX63" fmla="*/ 1741714 w 3079406"/>
              <a:gd name="connsiteY63" fmla="*/ 1356262 h 2285176"/>
              <a:gd name="connsiteX64" fmla="*/ 1727200 w 3079406"/>
              <a:gd name="connsiteY64" fmla="*/ 1254662 h 2285176"/>
              <a:gd name="connsiteX65" fmla="*/ 1683657 w 3079406"/>
              <a:gd name="connsiteY65" fmla="*/ 1298205 h 2285176"/>
              <a:gd name="connsiteX66" fmla="*/ 1741714 w 3079406"/>
              <a:gd name="connsiteY66" fmla="*/ 1385291 h 2285176"/>
              <a:gd name="connsiteX67" fmla="*/ 1799771 w 3079406"/>
              <a:gd name="connsiteY67" fmla="*/ 1370776 h 2285176"/>
              <a:gd name="connsiteX68" fmla="*/ 1843314 w 3079406"/>
              <a:gd name="connsiteY68" fmla="*/ 1327234 h 2285176"/>
              <a:gd name="connsiteX69" fmla="*/ 1886857 w 3079406"/>
              <a:gd name="connsiteY69" fmla="*/ 1298205 h 2285176"/>
              <a:gd name="connsiteX70" fmla="*/ 1915886 w 3079406"/>
              <a:gd name="connsiteY70" fmla="*/ 1211119 h 2285176"/>
              <a:gd name="connsiteX71" fmla="*/ 1901371 w 3079406"/>
              <a:gd name="connsiteY71" fmla="*/ 1167576 h 2285176"/>
              <a:gd name="connsiteX72" fmla="*/ 1843314 w 3079406"/>
              <a:gd name="connsiteY72" fmla="*/ 1240148 h 2285176"/>
              <a:gd name="connsiteX73" fmla="*/ 1857828 w 3079406"/>
              <a:gd name="connsiteY73" fmla="*/ 1298205 h 2285176"/>
              <a:gd name="connsiteX74" fmla="*/ 1973943 w 3079406"/>
              <a:gd name="connsiteY74" fmla="*/ 1312719 h 2285176"/>
              <a:gd name="connsiteX75" fmla="*/ 2061028 w 3079406"/>
              <a:gd name="connsiteY75" fmla="*/ 1240148 h 2285176"/>
              <a:gd name="connsiteX76" fmla="*/ 2090057 w 3079406"/>
              <a:gd name="connsiteY76" fmla="*/ 1182091 h 2285176"/>
              <a:gd name="connsiteX77" fmla="*/ 2075543 w 3079406"/>
              <a:gd name="connsiteY77" fmla="*/ 1051462 h 2285176"/>
              <a:gd name="connsiteX78" fmla="*/ 2032000 w 3079406"/>
              <a:gd name="connsiteY78" fmla="*/ 1065976 h 2285176"/>
              <a:gd name="connsiteX79" fmla="*/ 2017486 w 3079406"/>
              <a:gd name="connsiteY79" fmla="*/ 1109519 h 2285176"/>
              <a:gd name="connsiteX80" fmla="*/ 2061028 w 3079406"/>
              <a:gd name="connsiteY80" fmla="*/ 1211119 h 2285176"/>
              <a:gd name="connsiteX81" fmla="*/ 2133600 w 3079406"/>
              <a:gd name="connsiteY81" fmla="*/ 1196605 h 2285176"/>
              <a:gd name="connsiteX82" fmla="*/ 2177143 w 3079406"/>
              <a:gd name="connsiteY82" fmla="*/ 1153062 h 2285176"/>
              <a:gd name="connsiteX83" fmla="*/ 2220686 w 3079406"/>
              <a:gd name="connsiteY83" fmla="*/ 1124034 h 2285176"/>
              <a:gd name="connsiteX84" fmla="*/ 2264228 w 3079406"/>
              <a:gd name="connsiteY84" fmla="*/ 1065976 h 2285176"/>
              <a:gd name="connsiteX85" fmla="*/ 2278743 w 3079406"/>
              <a:gd name="connsiteY85" fmla="*/ 1007919 h 2285176"/>
              <a:gd name="connsiteX86" fmla="*/ 2162628 w 3079406"/>
              <a:gd name="connsiteY86" fmla="*/ 1007919 h 2285176"/>
              <a:gd name="connsiteX87" fmla="*/ 2177143 w 3079406"/>
              <a:gd name="connsiteY87" fmla="*/ 1080491 h 2285176"/>
              <a:gd name="connsiteX88" fmla="*/ 2307771 w 3079406"/>
              <a:gd name="connsiteY88" fmla="*/ 1080491 h 2285176"/>
              <a:gd name="connsiteX89" fmla="*/ 2365828 w 3079406"/>
              <a:gd name="connsiteY89" fmla="*/ 993405 h 2285176"/>
              <a:gd name="connsiteX90" fmla="*/ 2409371 w 3079406"/>
              <a:gd name="connsiteY90" fmla="*/ 906319 h 2285176"/>
              <a:gd name="connsiteX91" fmla="*/ 2394857 w 3079406"/>
              <a:gd name="connsiteY91" fmla="*/ 848262 h 2285176"/>
              <a:gd name="connsiteX92" fmla="*/ 2351314 w 3079406"/>
              <a:gd name="connsiteY92" fmla="*/ 833748 h 2285176"/>
              <a:gd name="connsiteX93" fmla="*/ 2307771 w 3079406"/>
              <a:gd name="connsiteY93" fmla="*/ 920834 h 2285176"/>
              <a:gd name="connsiteX94" fmla="*/ 2336800 w 3079406"/>
              <a:gd name="connsiteY94" fmla="*/ 978891 h 2285176"/>
              <a:gd name="connsiteX95" fmla="*/ 2467428 w 3079406"/>
              <a:gd name="connsiteY95" fmla="*/ 920834 h 2285176"/>
              <a:gd name="connsiteX96" fmla="*/ 2481943 w 3079406"/>
              <a:gd name="connsiteY96" fmla="*/ 877291 h 2285176"/>
              <a:gd name="connsiteX97" fmla="*/ 2525486 w 3079406"/>
              <a:gd name="connsiteY97" fmla="*/ 790205 h 2285176"/>
              <a:gd name="connsiteX98" fmla="*/ 2510971 w 3079406"/>
              <a:gd name="connsiteY98" fmla="*/ 674091 h 2285176"/>
              <a:gd name="connsiteX99" fmla="*/ 2452914 w 3079406"/>
              <a:gd name="connsiteY99" fmla="*/ 688605 h 2285176"/>
              <a:gd name="connsiteX100" fmla="*/ 2438400 w 3079406"/>
              <a:gd name="connsiteY100" fmla="*/ 746662 h 2285176"/>
              <a:gd name="connsiteX101" fmla="*/ 2452914 w 3079406"/>
              <a:gd name="connsiteY101" fmla="*/ 790205 h 2285176"/>
              <a:gd name="connsiteX102" fmla="*/ 2569028 w 3079406"/>
              <a:gd name="connsiteY102" fmla="*/ 790205 h 2285176"/>
              <a:gd name="connsiteX103" fmla="*/ 2583543 w 3079406"/>
              <a:gd name="connsiteY103" fmla="*/ 746662 h 2285176"/>
              <a:gd name="connsiteX104" fmla="*/ 2641600 w 3079406"/>
              <a:gd name="connsiteY104" fmla="*/ 659576 h 2285176"/>
              <a:gd name="connsiteX105" fmla="*/ 2627086 w 3079406"/>
              <a:gd name="connsiteY105" fmla="*/ 557976 h 2285176"/>
              <a:gd name="connsiteX106" fmla="*/ 2583543 w 3079406"/>
              <a:gd name="connsiteY106" fmla="*/ 572491 h 2285176"/>
              <a:gd name="connsiteX107" fmla="*/ 2612571 w 3079406"/>
              <a:gd name="connsiteY107" fmla="*/ 645062 h 2285176"/>
              <a:gd name="connsiteX108" fmla="*/ 2670628 w 3079406"/>
              <a:gd name="connsiteY108" fmla="*/ 674091 h 2285176"/>
              <a:gd name="connsiteX109" fmla="*/ 2757714 w 3079406"/>
              <a:gd name="connsiteY109" fmla="*/ 587005 h 2285176"/>
              <a:gd name="connsiteX110" fmla="*/ 2757714 w 3079406"/>
              <a:gd name="connsiteY110" fmla="*/ 470891 h 2285176"/>
              <a:gd name="connsiteX111" fmla="*/ 2714171 w 3079406"/>
              <a:gd name="connsiteY111" fmla="*/ 441862 h 2285176"/>
              <a:gd name="connsiteX112" fmla="*/ 2728686 w 3079406"/>
              <a:gd name="connsiteY112" fmla="*/ 557976 h 2285176"/>
              <a:gd name="connsiteX113" fmla="*/ 2859314 w 3079406"/>
              <a:gd name="connsiteY113" fmla="*/ 499919 h 2285176"/>
              <a:gd name="connsiteX114" fmla="*/ 2873828 w 3079406"/>
              <a:gd name="connsiteY114" fmla="*/ 456376 h 2285176"/>
              <a:gd name="connsiteX115" fmla="*/ 2859314 w 3079406"/>
              <a:gd name="connsiteY115" fmla="*/ 354776 h 2285176"/>
              <a:gd name="connsiteX116" fmla="*/ 2801257 w 3079406"/>
              <a:gd name="connsiteY116" fmla="*/ 369291 h 2285176"/>
              <a:gd name="connsiteX117" fmla="*/ 2815771 w 3079406"/>
              <a:gd name="connsiteY117" fmla="*/ 456376 h 2285176"/>
              <a:gd name="connsiteX118" fmla="*/ 2917371 w 3079406"/>
              <a:gd name="connsiteY118" fmla="*/ 441862 h 2285176"/>
              <a:gd name="connsiteX119" fmla="*/ 2931886 w 3079406"/>
              <a:gd name="connsiteY119" fmla="*/ 398319 h 2285176"/>
              <a:gd name="connsiteX120" fmla="*/ 2946400 w 3079406"/>
              <a:gd name="connsiteY120" fmla="*/ 340262 h 2285176"/>
              <a:gd name="connsiteX121" fmla="*/ 2888343 w 3079406"/>
              <a:gd name="connsiteY121" fmla="*/ 253176 h 2285176"/>
              <a:gd name="connsiteX122" fmla="*/ 2859314 w 3079406"/>
              <a:gd name="connsiteY122" fmla="*/ 296719 h 2285176"/>
              <a:gd name="connsiteX123" fmla="*/ 2873828 w 3079406"/>
              <a:gd name="connsiteY123" fmla="*/ 340262 h 2285176"/>
              <a:gd name="connsiteX124" fmla="*/ 3004457 w 3079406"/>
              <a:gd name="connsiteY124" fmla="*/ 282205 h 2285176"/>
              <a:gd name="connsiteX125" fmla="*/ 3048000 w 3079406"/>
              <a:gd name="connsiteY125" fmla="*/ 238662 h 2285176"/>
              <a:gd name="connsiteX126" fmla="*/ 3077028 w 3079406"/>
              <a:gd name="connsiteY126" fmla="*/ 6434 h 2285176"/>
              <a:gd name="connsiteX127" fmla="*/ 3018971 w 3079406"/>
              <a:gd name="connsiteY127" fmla="*/ 35462 h 2285176"/>
              <a:gd name="connsiteX128" fmla="*/ 2975428 w 3079406"/>
              <a:gd name="connsiteY128" fmla="*/ 79005 h 228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079406" h="2285176">
                <a:moveTo>
                  <a:pt x="0" y="2096491"/>
                </a:moveTo>
                <a:cubicBezTo>
                  <a:pt x="4838" y="2135196"/>
                  <a:pt x="7537" y="2174228"/>
                  <a:pt x="14514" y="2212605"/>
                </a:cubicBezTo>
                <a:cubicBezTo>
                  <a:pt x="17251" y="2227658"/>
                  <a:pt x="18210" y="2245330"/>
                  <a:pt x="29028" y="2256148"/>
                </a:cubicBezTo>
                <a:cubicBezTo>
                  <a:pt x="35968" y="2263088"/>
                  <a:pt x="130126" y="2285051"/>
                  <a:pt x="130628" y="2285176"/>
                </a:cubicBezTo>
                <a:cubicBezTo>
                  <a:pt x="147930" y="2278255"/>
                  <a:pt x="242478" y="2242768"/>
                  <a:pt x="261257" y="2227119"/>
                </a:cubicBezTo>
                <a:cubicBezTo>
                  <a:pt x="274658" y="2215952"/>
                  <a:pt x="280610" y="2198090"/>
                  <a:pt x="290286" y="2183576"/>
                </a:cubicBezTo>
                <a:cubicBezTo>
                  <a:pt x="295124" y="2169062"/>
                  <a:pt x="297958" y="2153718"/>
                  <a:pt x="304800" y="2140034"/>
                </a:cubicBezTo>
                <a:cubicBezTo>
                  <a:pt x="312601" y="2124432"/>
                  <a:pt x="331361" y="2113760"/>
                  <a:pt x="333828" y="2096491"/>
                </a:cubicBezTo>
                <a:cubicBezTo>
                  <a:pt x="336649" y="2076744"/>
                  <a:pt x="324152" y="2057786"/>
                  <a:pt x="319314" y="2038434"/>
                </a:cubicBezTo>
                <a:cubicBezTo>
                  <a:pt x="290285" y="2048110"/>
                  <a:pt x="257127" y="2049677"/>
                  <a:pt x="232228" y="2067462"/>
                </a:cubicBezTo>
                <a:cubicBezTo>
                  <a:pt x="204830" y="2087032"/>
                  <a:pt x="222910" y="2172394"/>
                  <a:pt x="232228" y="2183576"/>
                </a:cubicBezTo>
                <a:cubicBezTo>
                  <a:pt x="244999" y="2198901"/>
                  <a:pt x="270933" y="2193253"/>
                  <a:pt x="290286" y="2198091"/>
                </a:cubicBezTo>
                <a:cubicBezTo>
                  <a:pt x="324153" y="2193253"/>
                  <a:pt x="359118" y="2193406"/>
                  <a:pt x="391886" y="2183576"/>
                </a:cubicBezTo>
                <a:cubicBezTo>
                  <a:pt x="408594" y="2178564"/>
                  <a:pt x="419826" y="2162349"/>
                  <a:pt x="435428" y="2154548"/>
                </a:cubicBezTo>
                <a:cubicBezTo>
                  <a:pt x="449112" y="2147706"/>
                  <a:pt x="464457" y="2144872"/>
                  <a:pt x="478971" y="2140034"/>
                </a:cubicBezTo>
                <a:cubicBezTo>
                  <a:pt x="488647" y="2120681"/>
                  <a:pt x="497265" y="2100762"/>
                  <a:pt x="508000" y="2081976"/>
                </a:cubicBezTo>
                <a:cubicBezTo>
                  <a:pt x="516654" y="2066831"/>
                  <a:pt x="529227" y="2054036"/>
                  <a:pt x="537028" y="2038434"/>
                </a:cubicBezTo>
                <a:cubicBezTo>
                  <a:pt x="547441" y="2017608"/>
                  <a:pt x="561405" y="1955442"/>
                  <a:pt x="566057" y="1936834"/>
                </a:cubicBezTo>
                <a:cubicBezTo>
                  <a:pt x="546705" y="1931996"/>
                  <a:pt x="526335" y="1914461"/>
                  <a:pt x="508000" y="1922319"/>
                </a:cubicBezTo>
                <a:cubicBezTo>
                  <a:pt x="440241" y="1951358"/>
                  <a:pt x="462300" y="2040394"/>
                  <a:pt x="493486" y="2081976"/>
                </a:cubicBezTo>
                <a:cubicBezTo>
                  <a:pt x="505455" y="2097934"/>
                  <a:pt x="532191" y="2091653"/>
                  <a:pt x="551543" y="2096491"/>
                </a:cubicBezTo>
                <a:cubicBezTo>
                  <a:pt x="570895" y="2086815"/>
                  <a:pt x="589713" y="2075985"/>
                  <a:pt x="609600" y="2067462"/>
                </a:cubicBezTo>
                <a:cubicBezTo>
                  <a:pt x="623662" y="2061435"/>
                  <a:pt x="640413" y="2061435"/>
                  <a:pt x="653143" y="2052948"/>
                </a:cubicBezTo>
                <a:cubicBezTo>
                  <a:pt x="670222" y="2041562"/>
                  <a:pt x="682172" y="2023919"/>
                  <a:pt x="696686" y="2009405"/>
                </a:cubicBezTo>
                <a:cubicBezTo>
                  <a:pt x="707330" y="1977473"/>
                  <a:pt x="743131" y="1899096"/>
                  <a:pt x="682171" y="1878776"/>
                </a:cubicBezTo>
                <a:lnTo>
                  <a:pt x="638628" y="1864262"/>
                </a:lnTo>
                <a:cubicBezTo>
                  <a:pt x="628952" y="1878776"/>
                  <a:pt x="612468" y="1890598"/>
                  <a:pt x="609600" y="1907805"/>
                </a:cubicBezTo>
                <a:cubicBezTo>
                  <a:pt x="607085" y="1922896"/>
                  <a:pt x="614320" y="1939595"/>
                  <a:pt x="624114" y="1951348"/>
                </a:cubicBezTo>
                <a:cubicBezTo>
                  <a:pt x="657911" y="1991904"/>
                  <a:pt x="682306" y="1994936"/>
                  <a:pt x="725714" y="2009405"/>
                </a:cubicBezTo>
                <a:cubicBezTo>
                  <a:pt x="736735" y="2003895"/>
                  <a:pt x="816269" y="1967127"/>
                  <a:pt x="827314" y="1951348"/>
                </a:cubicBezTo>
                <a:cubicBezTo>
                  <a:pt x="852130" y="1915897"/>
                  <a:pt x="871686" y="1876286"/>
                  <a:pt x="885371" y="1835234"/>
                </a:cubicBezTo>
                <a:cubicBezTo>
                  <a:pt x="890209" y="1820720"/>
                  <a:pt x="913570" y="1798533"/>
                  <a:pt x="899886" y="1791691"/>
                </a:cubicBezTo>
                <a:cubicBezTo>
                  <a:pt x="877821" y="1780658"/>
                  <a:pt x="851505" y="1801367"/>
                  <a:pt x="827314" y="1806205"/>
                </a:cubicBezTo>
                <a:cubicBezTo>
                  <a:pt x="832152" y="1830395"/>
                  <a:pt x="828144" y="1858250"/>
                  <a:pt x="841828" y="1878776"/>
                </a:cubicBezTo>
                <a:cubicBezTo>
                  <a:pt x="850315" y="1891506"/>
                  <a:pt x="870660" y="1889088"/>
                  <a:pt x="885371" y="1893291"/>
                </a:cubicBezTo>
                <a:cubicBezTo>
                  <a:pt x="904551" y="1898771"/>
                  <a:pt x="924076" y="1902967"/>
                  <a:pt x="943428" y="1907805"/>
                </a:cubicBezTo>
                <a:cubicBezTo>
                  <a:pt x="962781" y="1902967"/>
                  <a:pt x="984888" y="1904356"/>
                  <a:pt x="1001486" y="1893291"/>
                </a:cubicBezTo>
                <a:cubicBezTo>
                  <a:pt x="1016000" y="1883615"/>
                  <a:pt x="1019347" y="1863149"/>
                  <a:pt x="1030514" y="1849748"/>
                </a:cubicBezTo>
                <a:cubicBezTo>
                  <a:pt x="1104069" y="1761482"/>
                  <a:pt x="1049369" y="1855580"/>
                  <a:pt x="1103086" y="1748148"/>
                </a:cubicBezTo>
                <a:cubicBezTo>
                  <a:pt x="1098248" y="1719119"/>
                  <a:pt x="1111179" y="1679902"/>
                  <a:pt x="1088571" y="1661062"/>
                </a:cubicBezTo>
                <a:cubicBezTo>
                  <a:pt x="1038609" y="1619427"/>
                  <a:pt x="1001602" y="1697173"/>
                  <a:pt x="986971" y="1719119"/>
                </a:cubicBezTo>
                <a:cubicBezTo>
                  <a:pt x="996647" y="1738471"/>
                  <a:pt x="997652" y="1765709"/>
                  <a:pt x="1016000" y="1777176"/>
                </a:cubicBezTo>
                <a:cubicBezTo>
                  <a:pt x="1064892" y="1807734"/>
                  <a:pt x="1141279" y="1785325"/>
                  <a:pt x="1190171" y="1777176"/>
                </a:cubicBezTo>
                <a:cubicBezTo>
                  <a:pt x="1204685" y="1757824"/>
                  <a:pt x="1216609" y="1736224"/>
                  <a:pt x="1233714" y="1719119"/>
                </a:cubicBezTo>
                <a:cubicBezTo>
                  <a:pt x="1330477" y="1622357"/>
                  <a:pt x="1228874" y="1762664"/>
                  <a:pt x="1306286" y="1646548"/>
                </a:cubicBezTo>
                <a:cubicBezTo>
                  <a:pt x="1301448" y="1627196"/>
                  <a:pt x="1304232" y="1604068"/>
                  <a:pt x="1291771" y="1588491"/>
                </a:cubicBezTo>
                <a:cubicBezTo>
                  <a:pt x="1261261" y="1550354"/>
                  <a:pt x="1214453" y="1590864"/>
                  <a:pt x="1190171" y="1603005"/>
                </a:cubicBezTo>
                <a:cubicBezTo>
                  <a:pt x="1195009" y="1622357"/>
                  <a:pt x="1192225" y="1645485"/>
                  <a:pt x="1204686" y="1661062"/>
                </a:cubicBezTo>
                <a:cubicBezTo>
                  <a:pt x="1236338" y="1700627"/>
                  <a:pt x="1363092" y="1646861"/>
                  <a:pt x="1364343" y="1646548"/>
                </a:cubicBezTo>
                <a:cubicBezTo>
                  <a:pt x="1378857" y="1627196"/>
                  <a:pt x="1394014" y="1608309"/>
                  <a:pt x="1407886" y="1588491"/>
                </a:cubicBezTo>
                <a:cubicBezTo>
                  <a:pt x="1427893" y="1559910"/>
                  <a:pt x="1465943" y="1501405"/>
                  <a:pt x="1465943" y="1501405"/>
                </a:cubicBezTo>
                <a:cubicBezTo>
                  <a:pt x="1456267" y="1486891"/>
                  <a:pt x="1454121" y="1460730"/>
                  <a:pt x="1436914" y="1457862"/>
                </a:cubicBezTo>
                <a:cubicBezTo>
                  <a:pt x="1415572" y="1454305"/>
                  <a:pt x="1394156" y="1471591"/>
                  <a:pt x="1378857" y="1486891"/>
                </a:cubicBezTo>
                <a:cubicBezTo>
                  <a:pt x="1371918" y="1493830"/>
                  <a:pt x="1349953" y="1587991"/>
                  <a:pt x="1349828" y="1588491"/>
                </a:cubicBezTo>
                <a:cubicBezTo>
                  <a:pt x="1369181" y="1593329"/>
                  <a:pt x="1388092" y="1605479"/>
                  <a:pt x="1407886" y="1603005"/>
                </a:cubicBezTo>
                <a:cubicBezTo>
                  <a:pt x="1429356" y="1600321"/>
                  <a:pt x="1448337" y="1586552"/>
                  <a:pt x="1465943" y="1573976"/>
                </a:cubicBezTo>
                <a:cubicBezTo>
                  <a:pt x="1498604" y="1550647"/>
                  <a:pt x="1530155" y="1502875"/>
                  <a:pt x="1553028" y="1472376"/>
                </a:cubicBezTo>
                <a:cubicBezTo>
                  <a:pt x="1557866" y="1457862"/>
                  <a:pt x="1561516" y="1442896"/>
                  <a:pt x="1567543" y="1428834"/>
                </a:cubicBezTo>
                <a:cubicBezTo>
                  <a:pt x="1576066" y="1408947"/>
                  <a:pt x="1593511" y="1392195"/>
                  <a:pt x="1596571" y="1370776"/>
                </a:cubicBezTo>
                <a:cubicBezTo>
                  <a:pt x="1598735" y="1355631"/>
                  <a:pt x="1586895" y="1341748"/>
                  <a:pt x="1582057" y="1327234"/>
                </a:cubicBezTo>
                <a:cubicBezTo>
                  <a:pt x="1567543" y="1341748"/>
                  <a:pt x="1541060" y="1350408"/>
                  <a:pt x="1538514" y="1370776"/>
                </a:cubicBezTo>
                <a:cubicBezTo>
                  <a:pt x="1529489" y="1442975"/>
                  <a:pt x="1568508" y="1443670"/>
                  <a:pt x="1611086" y="1457862"/>
                </a:cubicBezTo>
                <a:cubicBezTo>
                  <a:pt x="1625600" y="1453024"/>
                  <a:pt x="1642552" y="1452741"/>
                  <a:pt x="1654628" y="1443348"/>
                </a:cubicBezTo>
                <a:cubicBezTo>
                  <a:pt x="1687033" y="1418144"/>
                  <a:pt x="1741714" y="1356262"/>
                  <a:pt x="1741714" y="1356262"/>
                </a:cubicBezTo>
                <a:cubicBezTo>
                  <a:pt x="1743266" y="1350056"/>
                  <a:pt x="1782328" y="1254662"/>
                  <a:pt x="1727200" y="1254662"/>
                </a:cubicBezTo>
                <a:cubicBezTo>
                  <a:pt x="1706674" y="1254662"/>
                  <a:pt x="1698171" y="1283691"/>
                  <a:pt x="1683657" y="1298205"/>
                </a:cubicBezTo>
                <a:cubicBezTo>
                  <a:pt x="1693062" y="1335827"/>
                  <a:pt x="1689741" y="1377866"/>
                  <a:pt x="1741714" y="1385291"/>
                </a:cubicBezTo>
                <a:cubicBezTo>
                  <a:pt x="1761462" y="1388112"/>
                  <a:pt x="1780419" y="1375614"/>
                  <a:pt x="1799771" y="1370776"/>
                </a:cubicBezTo>
                <a:cubicBezTo>
                  <a:pt x="1814285" y="1356262"/>
                  <a:pt x="1827545" y="1340374"/>
                  <a:pt x="1843314" y="1327234"/>
                </a:cubicBezTo>
                <a:cubicBezTo>
                  <a:pt x="1856715" y="1316067"/>
                  <a:pt x="1877612" y="1312998"/>
                  <a:pt x="1886857" y="1298205"/>
                </a:cubicBezTo>
                <a:cubicBezTo>
                  <a:pt x="1903074" y="1272257"/>
                  <a:pt x="1915886" y="1211119"/>
                  <a:pt x="1915886" y="1211119"/>
                </a:cubicBezTo>
                <a:cubicBezTo>
                  <a:pt x="1911048" y="1196605"/>
                  <a:pt x="1915055" y="1174418"/>
                  <a:pt x="1901371" y="1167576"/>
                </a:cubicBezTo>
                <a:cubicBezTo>
                  <a:pt x="1850472" y="1142127"/>
                  <a:pt x="1846456" y="1227579"/>
                  <a:pt x="1843314" y="1240148"/>
                </a:cubicBezTo>
                <a:cubicBezTo>
                  <a:pt x="1848152" y="1259500"/>
                  <a:pt x="1845058" y="1282881"/>
                  <a:pt x="1857828" y="1298205"/>
                </a:cubicBezTo>
                <a:cubicBezTo>
                  <a:pt x="1897087" y="1345316"/>
                  <a:pt x="1928676" y="1324036"/>
                  <a:pt x="1973943" y="1312719"/>
                </a:cubicBezTo>
                <a:cubicBezTo>
                  <a:pt x="2008665" y="1289571"/>
                  <a:pt x="2035627" y="1275709"/>
                  <a:pt x="2061028" y="1240148"/>
                </a:cubicBezTo>
                <a:cubicBezTo>
                  <a:pt x="2073604" y="1222542"/>
                  <a:pt x="2080381" y="1201443"/>
                  <a:pt x="2090057" y="1182091"/>
                </a:cubicBezTo>
                <a:cubicBezTo>
                  <a:pt x="2085219" y="1138548"/>
                  <a:pt x="2095136" y="1090648"/>
                  <a:pt x="2075543" y="1051462"/>
                </a:cubicBezTo>
                <a:cubicBezTo>
                  <a:pt x="2068701" y="1037778"/>
                  <a:pt x="2042818" y="1055158"/>
                  <a:pt x="2032000" y="1065976"/>
                </a:cubicBezTo>
                <a:cubicBezTo>
                  <a:pt x="2021182" y="1076794"/>
                  <a:pt x="2022324" y="1095005"/>
                  <a:pt x="2017486" y="1109519"/>
                </a:cubicBezTo>
                <a:cubicBezTo>
                  <a:pt x="2021242" y="1124543"/>
                  <a:pt x="2034042" y="1203409"/>
                  <a:pt x="2061028" y="1211119"/>
                </a:cubicBezTo>
                <a:cubicBezTo>
                  <a:pt x="2084748" y="1217896"/>
                  <a:pt x="2109409" y="1201443"/>
                  <a:pt x="2133600" y="1196605"/>
                </a:cubicBezTo>
                <a:cubicBezTo>
                  <a:pt x="2148114" y="1182091"/>
                  <a:pt x="2161374" y="1166203"/>
                  <a:pt x="2177143" y="1153062"/>
                </a:cubicBezTo>
                <a:cubicBezTo>
                  <a:pt x="2190544" y="1141895"/>
                  <a:pt x="2208351" y="1136369"/>
                  <a:pt x="2220686" y="1124034"/>
                </a:cubicBezTo>
                <a:cubicBezTo>
                  <a:pt x="2237791" y="1106929"/>
                  <a:pt x="2249714" y="1085329"/>
                  <a:pt x="2264228" y="1065976"/>
                </a:cubicBezTo>
                <a:cubicBezTo>
                  <a:pt x="2269066" y="1046624"/>
                  <a:pt x="2285051" y="1026843"/>
                  <a:pt x="2278743" y="1007919"/>
                </a:cubicBezTo>
                <a:cubicBezTo>
                  <a:pt x="2258282" y="946535"/>
                  <a:pt x="2184543" y="999153"/>
                  <a:pt x="2162628" y="1007919"/>
                </a:cubicBezTo>
                <a:cubicBezTo>
                  <a:pt x="2167466" y="1032110"/>
                  <a:pt x="2163459" y="1059965"/>
                  <a:pt x="2177143" y="1080491"/>
                </a:cubicBezTo>
                <a:cubicBezTo>
                  <a:pt x="2198581" y="1112648"/>
                  <a:pt x="2301816" y="1081484"/>
                  <a:pt x="2307771" y="1080491"/>
                </a:cubicBezTo>
                <a:cubicBezTo>
                  <a:pt x="2327123" y="1051462"/>
                  <a:pt x="2354795" y="1026503"/>
                  <a:pt x="2365828" y="993405"/>
                </a:cubicBezTo>
                <a:cubicBezTo>
                  <a:pt x="2385859" y="933313"/>
                  <a:pt x="2371856" y="962592"/>
                  <a:pt x="2409371" y="906319"/>
                </a:cubicBezTo>
                <a:cubicBezTo>
                  <a:pt x="2404533" y="886967"/>
                  <a:pt x="2407318" y="863839"/>
                  <a:pt x="2394857" y="848262"/>
                </a:cubicBezTo>
                <a:cubicBezTo>
                  <a:pt x="2385300" y="836315"/>
                  <a:pt x="2365519" y="828066"/>
                  <a:pt x="2351314" y="833748"/>
                </a:cubicBezTo>
                <a:cubicBezTo>
                  <a:pt x="2329672" y="842405"/>
                  <a:pt x="2313881" y="902505"/>
                  <a:pt x="2307771" y="920834"/>
                </a:cubicBezTo>
                <a:cubicBezTo>
                  <a:pt x="2317447" y="940186"/>
                  <a:pt x="2316913" y="970368"/>
                  <a:pt x="2336800" y="978891"/>
                </a:cubicBezTo>
                <a:cubicBezTo>
                  <a:pt x="2381735" y="998148"/>
                  <a:pt x="2439994" y="941409"/>
                  <a:pt x="2467428" y="920834"/>
                </a:cubicBezTo>
                <a:cubicBezTo>
                  <a:pt x="2472266" y="906320"/>
                  <a:pt x="2475101" y="890975"/>
                  <a:pt x="2481943" y="877291"/>
                </a:cubicBezTo>
                <a:cubicBezTo>
                  <a:pt x="2538216" y="764745"/>
                  <a:pt x="2489002" y="899652"/>
                  <a:pt x="2525486" y="790205"/>
                </a:cubicBezTo>
                <a:cubicBezTo>
                  <a:pt x="2520648" y="751500"/>
                  <a:pt x="2533643" y="705831"/>
                  <a:pt x="2510971" y="674091"/>
                </a:cubicBezTo>
                <a:cubicBezTo>
                  <a:pt x="2499376" y="657859"/>
                  <a:pt x="2467019" y="674500"/>
                  <a:pt x="2452914" y="688605"/>
                </a:cubicBezTo>
                <a:cubicBezTo>
                  <a:pt x="2438809" y="702710"/>
                  <a:pt x="2443238" y="727310"/>
                  <a:pt x="2438400" y="746662"/>
                </a:cubicBezTo>
                <a:cubicBezTo>
                  <a:pt x="2443238" y="761176"/>
                  <a:pt x="2442096" y="779387"/>
                  <a:pt x="2452914" y="790205"/>
                </a:cubicBezTo>
                <a:cubicBezTo>
                  <a:pt x="2482667" y="819958"/>
                  <a:pt x="2541426" y="795725"/>
                  <a:pt x="2569028" y="790205"/>
                </a:cubicBezTo>
                <a:cubicBezTo>
                  <a:pt x="2573866" y="775691"/>
                  <a:pt x="2576113" y="760036"/>
                  <a:pt x="2583543" y="746662"/>
                </a:cubicBezTo>
                <a:cubicBezTo>
                  <a:pt x="2600486" y="716164"/>
                  <a:pt x="2641600" y="659576"/>
                  <a:pt x="2641600" y="659576"/>
                </a:cubicBezTo>
                <a:cubicBezTo>
                  <a:pt x="2648882" y="630446"/>
                  <a:pt x="2677202" y="578022"/>
                  <a:pt x="2627086" y="557976"/>
                </a:cubicBezTo>
                <a:cubicBezTo>
                  <a:pt x="2612881" y="552294"/>
                  <a:pt x="2598057" y="567653"/>
                  <a:pt x="2583543" y="572491"/>
                </a:cubicBezTo>
                <a:cubicBezTo>
                  <a:pt x="2593219" y="596681"/>
                  <a:pt x="2595616" y="625280"/>
                  <a:pt x="2612571" y="645062"/>
                </a:cubicBezTo>
                <a:cubicBezTo>
                  <a:pt x="2626652" y="661490"/>
                  <a:pt x="2648991" y="674091"/>
                  <a:pt x="2670628" y="674091"/>
                </a:cubicBezTo>
                <a:cubicBezTo>
                  <a:pt x="2702463" y="674091"/>
                  <a:pt x="2747853" y="600154"/>
                  <a:pt x="2757714" y="587005"/>
                </a:cubicBezTo>
                <a:cubicBezTo>
                  <a:pt x="2772597" y="542355"/>
                  <a:pt x="2787212" y="522513"/>
                  <a:pt x="2757714" y="470891"/>
                </a:cubicBezTo>
                <a:cubicBezTo>
                  <a:pt x="2749059" y="455745"/>
                  <a:pt x="2728685" y="451538"/>
                  <a:pt x="2714171" y="441862"/>
                </a:cubicBezTo>
                <a:cubicBezTo>
                  <a:pt x="2719009" y="480567"/>
                  <a:pt x="2699331" y="532291"/>
                  <a:pt x="2728686" y="557976"/>
                </a:cubicBezTo>
                <a:cubicBezTo>
                  <a:pt x="2789099" y="610837"/>
                  <a:pt x="2841117" y="536315"/>
                  <a:pt x="2859314" y="499919"/>
                </a:cubicBezTo>
                <a:cubicBezTo>
                  <a:pt x="2866156" y="486235"/>
                  <a:pt x="2868990" y="470890"/>
                  <a:pt x="2873828" y="456376"/>
                </a:cubicBezTo>
                <a:cubicBezTo>
                  <a:pt x="2868990" y="422509"/>
                  <a:pt x="2881215" y="381057"/>
                  <a:pt x="2859314" y="354776"/>
                </a:cubicBezTo>
                <a:cubicBezTo>
                  <a:pt x="2846544" y="339452"/>
                  <a:pt x="2809115" y="350956"/>
                  <a:pt x="2801257" y="369291"/>
                </a:cubicBezTo>
                <a:cubicBezTo>
                  <a:pt x="2789664" y="396340"/>
                  <a:pt x="2810933" y="427348"/>
                  <a:pt x="2815771" y="456376"/>
                </a:cubicBezTo>
                <a:cubicBezTo>
                  <a:pt x="2849638" y="451538"/>
                  <a:pt x="2886772" y="457161"/>
                  <a:pt x="2917371" y="441862"/>
                </a:cubicBezTo>
                <a:cubicBezTo>
                  <a:pt x="2931055" y="435020"/>
                  <a:pt x="2927683" y="413030"/>
                  <a:pt x="2931886" y="398319"/>
                </a:cubicBezTo>
                <a:cubicBezTo>
                  <a:pt x="2937366" y="379139"/>
                  <a:pt x="2941562" y="359614"/>
                  <a:pt x="2946400" y="340262"/>
                </a:cubicBezTo>
                <a:cubicBezTo>
                  <a:pt x="2941846" y="322047"/>
                  <a:pt x="2936074" y="243630"/>
                  <a:pt x="2888343" y="253176"/>
                </a:cubicBezTo>
                <a:cubicBezTo>
                  <a:pt x="2871238" y="256597"/>
                  <a:pt x="2868990" y="282205"/>
                  <a:pt x="2859314" y="296719"/>
                </a:cubicBezTo>
                <a:cubicBezTo>
                  <a:pt x="2864152" y="311233"/>
                  <a:pt x="2858985" y="336551"/>
                  <a:pt x="2873828" y="340262"/>
                </a:cubicBezTo>
                <a:cubicBezTo>
                  <a:pt x="2979969" y="366798"/>
                  <a:pt x="2962941" y="332023"/>
                  <a:pt x="3004457" y="282205"/>
                </a:cubicBezTo>
                <a:cubicBezTo>
                  <a:pt x="3017598" y="266436"/>
                  <a:pt x="3033486" y="253176"/>
                  <a:pt x="3048000" y="238662"/>
                </a:cubicBezTo>
                <a:cubicBezTo>
                  <a:pt x="3057676" y="161253"/>
                  <a:pt x="3088061" y="83662"/>
                  <a:pt x="3077028" y="6434"/>
                </a:cubicBezTo>
                <a:cubicBezTo>
                  <a:pt x="3073968" y="-14985"/>
                  <a:pt x="3036577" y="22886"/>
                  <a:pt x="3018971" y="35462"/>
                </a:cubicBezTo>
                <a:cubicBezTo>
                  <a:pt x="3002268" y="47393"/>
                  <a:pt x="2975428" y="79005"/>
                  <a:pt x="2975428" y="790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rot="19280647">
            <a:off x="6361082" y="5100239"/>
            <a:ext cx="2668675" cy="1015663"/>
          </a:xfrm>
          <a:prstGeom prst="rect">
            <a:avLst/>
          </a:prstGeom>
          <a:noFill/>
        </p:spPr>
        <p:txBody>
          <a:bodyPr wrap="square" rtlCol="0">
            <a:spAutoFit/>
          </a:bodyPr>
          <a:lstStyle/>
          <a:p>
            <a:r>
              <a:rPr lang="sk-SK" sz="2000" b="1" dirty="0"/>
              <a:t>„Ešte trošku dopredu, ešte trošku, stačí, už ste synchronizovaní...“</a:t>
            </a:r>
            <a:endParaRPr lang="en-US" sz="2000" b="1" dirty="0"/>
          </a:p>
        </p:txBody>
      </p:sp>
      <p:sp>
        <p:nvSpPr>
          <p:cNvPr id="73" name="Slide Number Placeholder 72"/>
          <p:cNvSpPr>
            <a:spLocks noGrp="1"/>
          </p:cNvSpPr>
          <p:nvPr>
            <p:ph type="sldNum" sz="quarter" idx="12"/>
          </p:nvPr>
        </p:nvSpPr>
        <p:spPr/>
        <p:txBody>
          <a:bodyPr/>
          <a:lstStyle/>
          <a:p>
            <a:fld id="{53A2F171-A641-4D3E-AA75-363029A1D4AF}" type="slidenum">
              <a:rPr lang="en-US" smtClean="0"/>
              <a:t>13</a:t>
            </a:fld>
            <a:endParaRPr lang="en-US"/>
          </a:p>
        </p:txBody>
      </p:sp>
    </p:spTree>
    <p:extLst>
      <p:ext uri="{BB962C8B-B14F-4D97-AF65-F5344CB8AC3E}">
        <p14:creationId xmlns:p14="http://schemas.microsoft.com/office/powerpoint/2010/main" val="324369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360962" y="716745"/>
            <a:ext cx="5364725" cy="3528392"/>
            <a:chOff x="1271813" y="1616894"/>
            <a:chExt cx="6640831" cy="4367686"/>
          </a:xfrm>
        </p:grpSpPr>
        <p:grpSp>
          <p:nvGrpSpPr>
            <p:cNvPr id="3" name="Group 2"/>
            <p:cNvGrpSpPr/>
            <p:nvPr/>
          </p:nvGrpSpPr>
          <p:grpSpPr>
            <a:xfrm>
              <a:off x="1271813" y="4676530"/>
              <a:ext cx="6030982" cy="1308050"/>
              <a:chOff x="1242313" y="3679267"/>
              <a:chExt cx="6030982" cy="1308050"/>
            </a:xfrm>
          </p:grpSpPr>
          <p:grpSp>
            <p:nvGrpSpPr>
              <p:cNvPr id="834" name="Group 833"/>
              <p:cNvGrpSpPr>
                <a:grpSpLocks noChangeAspect="1"/>
              </p:cNvGrpSpPr>
              <p:nvPr/>
            </p:nvGrpSpPr>
            <p:grpSpPr>
              <a:xfrm>
                <a:off x="2446769" y="3789040"/>
                <a:ext cx="1189127" cy="1189893"/>
                <a:chOff x="1187624" y="126420"/>
                <a:chExt cx="5945633" cy="5949467"/>
              </a:xfrm>
            </p:grpSpPr>
            <p:grpSp>
              <p:nvGrpSpPr>
                <p:cNvPr id="967" name="Group 966"/>
                <p:cNvGrpSpPr/>
                <p:nvPr/>
              </p:nvGrpSpPr>
              <p:grpSpPr>
                <a:xfrm>
                  <a:off x="2915816" y="1844824"/>
                  <a:ext cx="2457700" cy="2448272"/>
                  <a:chOff x="3266428" y="2564904"/>
                  <a:chExt cx="2457700" cy="2448272"/>
                </a:xfrm>
              </p:grpSpPr>
              <p:sp>
                <p:nvSpPr>
                  <p:cNvPr id="997" name="Oval 996"/>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98" name="Arc 997"/>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68" name="Group 967"/>
                <p:cNvGrpSpPr>
                  <a:grpSpLocks noChangeAspect="1"/>
                </p:cNvGrpSpPr>
                <p:nvPr/>
              </p:nvGrpSpPr>
              <p:grpSpPr>
                <a:xfrm>
                  <a:off x="3896632" y="3645024"/>
                  <a:ext cx="505496" cy="505496"/>
                  <a:chOff x="1061610" y="476672"/>
                  <a:chExt cx="4680520" cy="4680520"/>
                </a:xfrm>
              </p:grpSpPr>
              <p:grpSp>
                <p:nvGrpSpPr>
                  <p:cNvPr id="981" name="Group 980"/>
                  <p:cNvGrpSpPr/>
                  <p:nvPr/>
                </p:nvGrpSpPr>
                <p:grpSpPr>
                  <a:xfrm>
                    <a:off x="1061610" y="476672"/>
                    <a:ext cx="4680520" cy="4680520"/>
                    <a:chOff x="827584" y="2132856"/>
                    <a:chExt cx="1440160" cy="1440160"/>
                  </a:xfrm>
                </p:grpSpPr>
                <p:sp>
                  <p:nvSpPr>
                    <p:cNvPr id="992" name="Oval 991"/>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93" name="Straight Connector 992"/>
                    <p:cNvCxnSpPr>
                      <a:stCxn id="992"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a:endCxn id="992"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a:endCxn id="992"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6" name="Straight Connector 995"/>
                    <p:cNvCxnSpPr>
                      <a:stCxn id="992"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2" name="Straight Connector 981"/>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1" name="Straight Arrow Connector 990"/>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69" name="Oval 968"/>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0" name="Oval 969"/>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1" name="Rounded Rectangle 970"/>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2" name="Freeform 97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3" name="Freeform 97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4" name="Freeform 97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5" name="Freeform 97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6" name="Freeform 97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7" name="Freeform 97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8" name="Oval 977"/>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9" name="Oval 978"/>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80" name="Freeform 97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5" name="Group 834"/>
              <p:cNvGrpSpPr>
                <a:grpSpLocks noChangeAspect="1"/>
              </p:cNvGrpSpPr>
              <p:nvPr/>
            </p:nvGrpSpPr>
            <p:grpSpPr>
              <a:xfrm>
                <a:off x="1242313" y="3797424"/>
                <a:ext cx="1189127" cy="1189893"/>
                <a:chOff x="1187624" y="126420"/>
                <a:chExt cx="5945633" cy="5949467"/>
              </a:xfrm>
            </p:grpSpPr>
            <p:grpSp>
              <p:nvGrpSpPr>
                <p:cNvPr id="935" name="Group 934"/>
                <p:cNvGrpSpPr/>
                <p:nvPr/>
              </p:nvGrpSpPr>
              <p:grpSpPr>
                <a:xfrm>
                  <a:off x="2915816" y="1844824"/>
                  <a:ext cx="2457700" cy="2448272"/>
                  <a:chOff x="3266428" y="2564904"/>
                  <a:chExt cx="2457700" cy="2448272"/>
                </a:xfrm>
              </p:grpSpPr>
              <p:sp>
                <p:nvSpPr>
                  <p:cNvPr id="965" name="Oval 964"/>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6" name="Arc 96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36" name="Group 935"/>
                <p:cNvGrpSpPr>
                  <a:grpSpLocks noChangeAspect="1"/>
                </p:cNvGrpSpPr>
                <p:nvPr/>
              </p:nvGrpSpPr>
              <p:grpSpPr>
                <a:xfrm>
                  <a:off x="3896632" y="3645024"/>
                  <a:ext cx="505496" cy="505496"/>
                  <a:chOff x="1061610" y="476672"/>
                  <a:chExt cx="4680520" cy="4680520"/>
                </a:xfrm>
              </p:grpSpPr>
              <p:grpSp>
                <p:nvGrpSpPr>
                  <p:cNvPr id="949" name="Group 948"/>
                  <p:cNvGrpSpPr/>
                  <p:nvPr/>
                </p:nvGrpSpPr>
                <p:grpSpPr>
                  <a:xfrm>
                    <a:off x="1061610" y="476672"/>
                    <a:ext cx="4680520" cy="4680520"/>
                    <a:chOff x="827584" y="2132856"/>
                    <a:chExt cx="1440160" cy="1440160"/>
                  </a:xfrm>
                </p:grpSpPr>
                <p:sp>
                  <p:nvSpPr>
                    <p:cNvPr id="960" name="Oval 959"/>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61" name="Straight Connector 960"/>
                    <p:cNvCxnSpPr>
                      <a:stCxn id="960"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a:endCxn id="960"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a:endCxn id="960"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4" name="Straight Connector 963"/>
                    <p:cNvCxnSpPr>
                      <a:stCxn id="960"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0" name="Straight Connector 949"/>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9" name="Straight Arrow Connector 958"/>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37" name="Oval 936"/>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8" name="Oval 937"/>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9" name="Rounded Rectangle 938"/>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0" name="Freeform 93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1" name="Freeform 94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2" name="Freeform 94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3" name="Freeform 94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4" name="Freeform 94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5" name="Freeform 94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6" name="Oval 945"/>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7" name="Oval 946"/>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8" name="Freeform 94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6" name="Group 835"/>
              <p:cNvGrpSpPr>
                <a:grpSpLocks noChangeAspect="1"/>
              </p:cNvGrpSpPr>
              <p:nvPr/>
            </p:nvGrpSpPr>
            <p:grpSpPr>
              <a:xfrm>
                <a:off x="3635896" y="3751275"/>
                <a:ext cx="1189127" cy="1189893"/>
                <a:chOff x="1187624" y="126420"/>
                <a:chExt cx="5945633" cy="5949467"/>
              </a:xfrm>
            </p:grpSpPr>
            <p:grpSp>
              <p:nvGrpSpPr>
                <p:cNvPr id="903" name="Group 902"/>
                <p:cNvGrpSpPr/>
                <p:nvPr/>
              </p:nvGrpSpPr>
              <p:grpSpPr>
                <a:xfrm>
                  <a:off x="2915816" y="1844824"/>
                  <a:ext cx="2457700" cy="2448272"/>
                  <a:chOff x="3266428" y="2564904"/>
                  <a:chExt cx="2457700" cy="2448272"/>
                </a:xfrm>
              </p:grpSpPr>
              <p:sp>
                <p:nvSpPr>
                  <p:cNvPr id="933" name="Oval 932"/>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4" name="Arc 933"/>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04" name="Group 903"/>
                <p:cNvGrpSpPr>
                  <a:grpSpLocks noChangeAspect="1"/>
                </p:cNvGrpSpPr>
                <p:nvPr/>
              </p:nvGrpSpPr>
              <p:grpSpPr>
                <a:xfrm>
                  <a:off x="3896632" y="3645024"/>
                  <a:ext cx="505496" cy="505496"/>
                  <a:chOff x="1061610" y="476672"/>
                  <a:chExt cx="4680520" cy="4680520"/>
                </a:xfrm>
              </p:grpSpPr>
              <p:grpSp>
                <p:nvGrpSpPr>
                  <p:cNvPr id="917" name="Group 916"/>
                  <p:cNvGrpSpPr/>
                  <p:nvPr/>
                </p:nvGrpSpPr>
                <p:grpSpPr>
                  <a:xfrm>
                    <a:off x="1061610" y="476672"/>
                    <a:ext cx="4680520" cy="4680520"/>
                    <a:chOff x="827584" y="2132856"/>
                    <a:chExt cx="1440160" cy="1440160"/>
                  </a:xfrm>
                </p:grpSpPr>
                <p:sp>
                  <p:nvSpPr>
                    <p:cNvPr id="928" name="Oval 927"/>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29" name="Straight Connector 928"/>
                    <p:cNvCxnSpPr>
                      <a:stCxn id="928"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a:endCxn id="928"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a:endCxn id="928"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a:stCxn id="928"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8" name="Straight Connector 917"/>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7" name="Straight Arrow Connector 926"/>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05" name="Oval 904"/>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6" name="Oval 905"/>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7" name="Rounded Rectangle 906"/>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8" name="Freeform 90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9" name="Freeform 90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0" name="Freeform 90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1" name="Freeform 91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2" name="Freeform 91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3" name="Freeform 91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4" name="Oval 91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5" name="Oval 91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6" name="Freeform 91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7" name="Group 836"/>
              <p:cNvGrpSpPr>
                <a:grpSpLocks noChangeAspect="1"/>
              </p:cNvGrpSpPr>
              <p:nvPr/>
            </p:nvGrpSpPr>
            <p:grpSpPr>
              <a:xfrm>
                <a:off x="4860032" y="3717032"/>
                <a:ext cx="1189127" cy="1189893"/>
                <a:chOff x="1187624" y="126420"/>
                <a:chExt cx="5945633" cy="5949467"/>
              </a:xfrm>
            </p:grpSpPr>
            <p:grpSp>
              <p:nvGrpSpPr>
                <p:cNvPr id="871" name="Group 870"/>
                <p:cNvGrpSpPr/>
                <p:nvPr/>
              </p:nvGrpSpPr>
              <p:grpSpPr>
                <a:xfrm>
                  <a:off x="2915816" y="1844824"/>
                  <a:ext cx="2457700" cy="2448272"/>
                  <a:chOff x="3266428" y="2564904"/>
                  <a:chExt cx="2457700" cy="2448272"/>
                </a:xfrm>
              </p:grpSpPr>
              <p:sp>
                <p:nvSpPr>
                  <p:cNvPr id="901" name="Oval 900"/>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2" name="Arc 901"/>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72" name="Group 871"/>
                <p:cNvGrpSpPr>
                  <a:grpSpLocks noChangeAspect="1"/>
                </p:cNvGrpSpPr>
                <p:nvPr/>
              </p:nvGrpSpPr>
              <p:grpSpPr>
                <a:xfrm>
                  <a:off x="3896632" y="3645024"/>
                  <a:ext cx="505496" cy="505496"/>
                  <a:chOff x="1061610" y="476672"/>
                  <a:chExt cx="4680520" cy="4680520"/>
                </a:xfrm>
              </p:grpSpPr>
              <p:grpSp>
                <p:nvGrpSpPr>
                  <p:cNvPr id="885" name="Group 884"/>
                  <p:cNvGrpSpPr/>
                  <p:nvPr/>
                </p:nvGrpSpPr>
                <p:grpSpPr>
                  <a:xfrm>
                    <a:off x="1061610" y="476672"/>
                    <a:ext cx="4680520" cy="4680520"/>
                    <a:chOff x="827584" y="2132856"/>
                    <a:chExt cx="1440160" cy="1440160"/>
                  </a:xfrm>
                </p:grpSpPr>
                <p:sp>
                  <p:nvSpPr>
                    <p:cNvPr id="896" name="Oval 895"/>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97" name="Straight Connector 896"/>
                    <p:cNvCxnSpPr>
                      <a:stCxn id="896"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a:endCxn id="896"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a:endCxn id="896"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a:stCxn id="896"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86" name="Straight Connector 885"/>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3" name="Oval 872"/>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4" name="Oval 873"/>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5" name="Rounded Rectangle 874"/>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6" name="Freeform 87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7" name="Freeform 87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78" name="Freeform 87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9" name="Freeform 87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0" name="Freeform 87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1" name="Freeform 88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2" name="Oval 881"/>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3" name="Oval 882"/>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4" name="Freeform 88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8" name="Group 837"/>
              <p:cNvGrpSpPr>
                <a:grpSpLocks noChangeAspect="1"/>
              </p:cNvGrpSpPr>
              <p:nvPr/>
            </p:nvGrpSpPr>
            <p:grpSpPr>
              <a:xfrm>
                <a:off x="6084168" y="3679267"/>
                <a:ext cx="1189127" cy="1189893"/>
                <a:chOff x="1187624" y="126420"/>
                <a:chExt cx="5945633" cy="5949467"/>
              </a:xfrm>
            </p:grpSpPr>
            <p:grpSp>
              <p:nvGrpSpPr>
                <p:cNvPr id="839" name="Group 838"/>
                <p:cNvGrpSpPr/>
                <p:nvPr/>
              </p:nvGrpSpPr>
              <p:grpSpPr>
                <a:xfrm>
                  <a:off x="2915816" y="1844824"/>
                  <a:ext cx="2457700" cy="2448272"/>
                  <a:chOff x="3266428" y="2564904"/>
                  <a:chExt cx="2457700" cy="2448272"/>
                </a:xfrm>
              </p:grpSpPr>
              <p:sp>
                <p:nvSpPr>
                  <p:cNvPr id="869" name="Oval 868"/>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0" name="Arc 869"/>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40" name="Group 839"/>
                <p:cNvGrpSpPr>
                  <a:grpSpLocks noChangeAspect="1"/>
                </p:cNvGrpSpPr>
                <p:nvPr/>
              </p:nvGrpSpPr>
              <p:grpSpPr>
                <a:xfrm>
                  <a:off x="3896632" y="3645024"/>
                  <a:ext cx="505496" cy="505496"/>
                  <a:chOff x="1061610" y="476672"/>
                  <a:chExt cx="4680520" cy="4680520"/>
                </a:xfrm>
              </p:grpSpPr>
              <p:grpSp>
                <p:nvGrpSpPr>
                  <p:cNvPr id="853" name="Group 852"/>
                  <p:cNvGrpSpPr/>
                  <p:nvPr/>
                </p:nvGrpSpPr>
                <p:grpSpPr>
                  <a:xfrm>
                    <a:off x="1061610" y="476672"/>
                    <a:ext cx="4680520" cy="4680520"/>
                    <a:chOff x="827584" y="2132856"/>
                    <a:chExt cx="1440160" cy="1440160"/>
                  </a:xfrm>
                </p:grpSpPr>
                <p:sp>
                  <p:nvSpPr>
                    <p:cNvPr id="864" name="Oval 863"/>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65" name="Straight Connector 864"/>
                    <p:cNvCxnSpPr>
                      <a:stCxn id="864"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a:endCxn id="864"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a:endCxn id="864"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a:stCxn id="864"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4" name="Straight Connector 853"/>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3" name="Straight Arrow Connector 862"/>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41" name="Oval 840"/>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2" name="Oval 841"/>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3" name="Rounded Rectangle 842"/>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4" name="Freeform 84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5" name="Freeform 84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6" name="Freeform 84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7" name="Freeform 84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8" name="Freeform 84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9" name="Freeform 84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50" name="Oval 849"/>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51" name="Oval 850"/>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52" name="Freeform 85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4" name="Group 3"/>
            <p:cNvGrpSpPr/>
            <p:nvPr/>
          </p:nvGrpSpPr>
          <p:grpSpPr>
            <a:xfrm>
              <a:off x="1286196" y="3454440"/>
              <a:ext cx="6030982" cy="1308050"/>
              <a:chOff x="1242313" y="3679267"/>
              <a:chExt cx="6030982" cy="1308050"/>
            </a:xfrm>
          </p:grpSpPr>
          <p:grpSp>
            <p:nvGrpSpPr>
              <p:cNvPr id="669" name="Group 668"/>
              <p:cNvGrpSpPr>
                <a:grpSpLocks noChangeAspect="1"/>
              </p:cNvGrpSpPr>
              <p:nvPr/>
            </p:nvGrpSpPr>
            <p:grpSpPr>
              <a:xfrm>
                <a:off x="2446769" y="3789040"/>
                <a:ext cx="1189127" cy="1189893"/>
                <a:chOff x="1187624" y="126420"/>
                <a:chExt cx="5945633" cy="5949467"/>
              </a:xfrm>
            </p:grpSpPr>
            <p:grpSp>
              <p:nvGrpSpPr>
                <p:cNvPr id="802" name="Group 801"/>
                <p:cNvGrpSpPr/>
                <p:nvPr/>
              </p:nvGrpSpPr>
              <p:grpSpPr>
                <a:xfrm>
                  <a:off x="2915816" y="1844824"/>
                  <a:ext cx="2457700" cy="2448272"/>
                  <a:chOff x="3266428" y="2564904"/>
                  <a:chExt cx="2457700" cy="2448272"/>
                </a:xfrm>
              </p:grpSpPr>
              <p:sp>
                <p:nvSpPr>
                  <p:cNvPr id="832" name="Oval 83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3" name="Arc 83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03" name="Group 802"/>
                <p:cNvGrpSpPr>
                  <a:grpSpLocks noChangeAspect="1"/>
                </p:cNvGrpSpPr>
                <p:nvPr/>
              </p:nvGrpSpPr>
              <p:grpSpPr>
                <a:xfrm>
                  <a:off x="3896632" y="3645024"/>
                  <a:ext cx="505496" cy="505496"/>
                  <a:chOff x="1061610" y="476672"/>
                  <a:chExt cx="4680520" cy="4680520"/>
                </a:xfrm>
              </p:grpSpPr>
              <p:grpSp>
                <p:nvGrpSpPr>
                  <p:cNvPr id="816" name="Group 815"/>
                  <p:cNvGrpSpPr/>
                  <p:nvPr/>
                </p:nvGrpSpPr>
                <p:grpSpPr>
                  <a:xfrm>
                    <a:off x="1061610" y="476672"/>
                    <a:ext cx="4680520" cy="4680520"/>
                    <a:chOff x="827584" y="2132856"/>
                    <a:chExt cx="1440160" cy="1440160"/>
                  </a:xfrm>
                </p:grpSpPr>
                <p:sp>
                  <p:nvSpPr>
                    <p:cNvPr id="827" name="Oval 82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28" name="Straight Connector 827"/>
                    <p:cNvCxnSpPr>
                      <a:stCxn id="82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a:endCxn id="82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a:endCxn id="82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a:stCxn id="82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7" name="Straight Connector 81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6" name="Straight Arrow Connector 82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4" name="Oval 80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5" name="Oval 80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6" name="Rounded Rectangle 80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7" name="Freeform 8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8" name="Freeform 8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9" name="Freeform 8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0" name="Freeform 8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1" name="Freeform 8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2" name="Freeform 8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3" name="Oval 81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4" name="Oval 81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5" name="Freeform 8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0" name="Group 669"/>
              <p:cNvGrpSpPr>
                <a:grpSpLocks noChangeAspect="1"/>
              </p:cNvGrpSpPr>
              <p:nvPr/>
            </p:nvGrpSpPr>
            <p:grpSpPr>
              <a:xfrm>
                <a:off x="1242313" y="3797424"/>
                <a:ext cx="1189127" cy="1189893"/>
                <a:chOff x="1187624" y="126420"/>
                <a:chExt cx="5945633" cy="5949467"/>
              </a:xfrm>
            </p:grpSpPr>
            <p:grpSp>
              <p:nvGrpSpPr>
                <p:cNvPr id="770" name="Group 769"/>
                <p:cNvGrpSpPr/>
                <p:nvPr/>
              </p:nvGrpSpPr>
              <p:grpSpPr>
                <a:xfrm>
                  <a:off x="2915816" y="1844824"/>
                  <a:ext cx="2457700" cy="2448272"/>
                  <a:chOff x="3266428" y="2564904"/>
                  <a:chExt cx="2457700" cy="2448272"/>
                </a:xfrm>
              </p:grpSpPr>
              <p:sp>
                <p:nvSpPr>
                  <p:cNvPr id="800" name="Oval 79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1" name="Arc 80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71" name="Group 770"/>
                <p:cNvGrpSpPr>
                  <a:grpSpLocks noChangeAspect="1"/>
                </p:cNvGrpSpPr>
                <p:nvPr/>
              </p:nvGrpSpPr>
              <p:grpSpPr>
                <a:xfrm>
                  <a:off x="3896632" y="3645024"/>
                  <a:ext cx="505496" cy="505496"/>
                  <a:chOff x="1061610" y="476672"/>
                  <a:chExt cx="4680520" cy="4680520"/>
                </a:xfrm>
              </p:grpSpPr>
              <p:grpSp>
                <p:nvGrpSpPr>
                  <p:cNvPr id="784" name="Group 783"/>
                  <p:cNvGrpSpPr/>
                  <p:nvPr/>
                </p:nvGrpSpPr>
                <p:grpSpPr>
                  <a:xfrm>
                    <a:off x="1061610" y="476672"/>
                    <a:ext cx="4680520" cy="4680520"/>
                    <a:chOff x="827584" y="2132856"/>
                    <a:chExt cx="1440160" cy="1440160"/>
                  </a:xfrm>
                </p:grpSpPr>
                <p:sp>
                  <p:nvSpPr>
                    <p:cNvPr id="795" name="Oval 79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96" name="Straight Connector 795"/>
                    <p:cNvCxnSpPr>
                      <a:stCxn id="79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a:endCxn id="79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a:endCxn id="79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a:stCxn id="79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5" name="Straight Connector 78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2" name="Oval 77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3" name="Oval 77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4" name="Rounded Rectangle 77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5" name="Freeform 7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6" name="Freeform 7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7" name="Freeform 7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8" name="Freeform 7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9" name="Freeform 7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80" name="Freeform 7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81" name="Oval 78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2" name="Oval 78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3" name="Freeform 7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1" name="Group 670"/>
              <p:cNvGrpSpPr>
                <a:grpSpLocks noChangeAspect="1"/>
              </p:cNvGrpSpPr>
              <p:nvPr/>
            </p:nvGrpSpPr>
            <p:grpSpPr>
              <a:xfrm>
                <a:off x="3635896" y="3751275"/>
                <a:ext cx="1189127" cy="1189893"/>
                <a:chOff x="1187624" y="126420"/>
                <a:chExt cx="5945633" cy="5949467"/>
              </a:xfrm>
            </p:grpSpPr>
            <p:grpSp>
              <p:nvGrpSpPr>
                <p:cNvPr id="738" name="Group 737"/>
                <p:cNvGrpSpPr/>
                <p:nvPr/>
              </p:nvGrpSpPr>
              <p:grpSpPr>
                <a:xfrm>
                  <a:off x="2915816" y="1844824"/>
                  <a:ext cx="2457700" cy="2448272"/>
                  <a:chOff x="3266428" y="2564904"/>
                  <a:chExt cx="2457700" cy="2448272"/>
                </a:xfrm>
              </p:grpSpPr>
              <p:sp>
                <p:nvSpPr>
                  <p:cNvPr id="768" name="Oval 76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69" name="Arc 76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39" name="Group 738"/>
                <p:cNvGrpSpPr>
                  <a:grpSpLocks noChangeAspect="1"/>
                </p:cNvGrpSpPr>
                <p:nvPr/>
              </p:nvGrpSpPr>
              <p:grpSpPr>
                <a:xfrm>
                  <a:off x="3896632" y="3645024"/>
                  <a:ext cx="505496" cy="505496"/>
                  <a:chOff x="1061610" y="476672"/>
                  <a:chExt cx="4680520" cy="4680520"/>
                </a:xfrm>
              </p:grpSpPr>
              <p:grpSp>
                <p:nvGrpSpPr>
                  <p:cNvPr id="752" name="Group 751"/>
                  <p:cNvGrpSpPr/>
                  <p:nvPr/>
                </p:nvGrpSpPr>
                <p:grpSpPr>
                  <a:xfrm>
                    <a:off x="1061610" y="476672"/>
                    <a:ext cx="4680520" cy="4680520"/>
                    <a:chOff x="827584" y="2132856"/>
                    <a:chExt cx="1440160" cy="1440160"/>
                  </a:xfrm>
                </p:grpSpPr>
                <p:sp>
                  <p:nvSpPr>
                    <p:cNvPr id="763" name="Oval 76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64" name="Straight Connector 763"/>
                    <p:cNvCxnSpPr>
                      <a:stCxn id="76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endCxn id="76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a:endCxn id="76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a:stCxn id="76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3" name="Straight Connector 75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2" name="Straight Arrow Connector 76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40" name="Oval 73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1" name="Oval 74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2" name="Rounded Rectangle 74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3" name="Freeform 74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4" name="Freeform 74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5" name="Freeform 74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6" name="Freeform 74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7" name="Freeform 74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8" name="Freeform 74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9" name="Oval 74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0" name="Oval 74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1" name="Freeform 75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2" name="Group 671"/>
              <p:cNvGrpSpPr>
                <a:grpSpLocks noChangeAspect="1"/>
              </p:cNvGrpSpPr>
              <p:nvPr/>
            </p:nvGrpSpPr>
            <p:grpSpPr>
              <a:xfrm>
                <a:off x="4860032" y="3717032"/>
                <a:ext cx="1189127" cy="1189893"/>
                <a:chOff x="1187624" y="126420"/>
                <a:chExt cx="5945633" cy="5949467"/>
              </a:xfrm>
            </p:grpSpPr>
            <p:grpSp>
              <p:nvGrpSpPr>
                <p:cNvPr id="706" name="Group 705"/>
                <p:cNvGrpSpPr/>
                <p:nvPr/>
              </p:nvGrpSpPr>
              <p:grpSpPr>
                <a:xfrm>
                  <a:off x="2915816" y="1844824"/>
                  <a:ext cx="2457700" cy="2448272"/>
                  <a:chOff x="3266428" y="2564904"/>
                  <a:chExt cx="2457700" cy="2448272"/>
                </a:xfrm>
              </p:grpSpPr>
              <p:sp>
                <p:nvSpPr>
                  <p:cNvPr id="736" name="Oval 73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7" name="Arc 73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7" name="Group 706"/>
                <p:cNvGrpSpPr>
                  <a:grpSpLocks noChangeAspect="1"/>
                </p:cNvGrpSpPr>
                <p:nvPr/>
              </p:nvGrpSpPr>
              <p:grpSpPr>
                <a:xfrm>
                  <a:off x="3896632" y="3645024"/>
                  <a:ext cx="505496" cy="505496"/>
                  <a:chOff x="1061610" y="476672"/>
                  <a:chExt cx="4680520" cy="4680520"/>
                </a:xfrm>
              </p:grpSpPr>
              <p:grpSp>
                <p:nvGrpSpPr>
                  <p:cNvPr id="720" name="Group 719"/>
                  <p:cNvGrpSpPr/>
                  <p:nvPr/>
                </p:nvGrpSpPr>
                <p:grpSpPr>
                  <a:xfrm>
                    <a:off x="1061610" y="476672"/>
                    <a:ext cx="4680520" cy="4680520"/>
                    <a:chOff x="827584" y="2132856"/>
                    <a:chExt cx="1440160" cy="1440160"/>
                  </a:xfrm>
                </p:grpSpPr>
                <p:sp>
                  <p:nvSpPr>
                    <p:cNvPr id="731" name="Oval 73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32" name="Straight Connector 731"/>
                    <p:cNvCxnSpPr>
                      <a:stCxn id="73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a:endCxn id="73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a:endCxn id="73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a:stCxn id="73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1" name="Straight Connector 72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0" name="Straight Arrow Connector 72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8" name="Oval 70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9" name="Oval 70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0" name="Rounded Rectangle 70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1" name="Freeform 71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2" name="Freeform 71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3" name="Freeform 71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4" name="Freeform 71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5" name="Freeform 71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6" name="Freeform 71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7" name="Oval 71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8" name="Oval 71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9" name="Freeform 71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3" name="Group 672"/>
              <p:cNvGrpSpPr>
                <a:grpSpLocks noChangeAspect="1"/>
              </p:cNvGrpSpPr>
              <p:nvPr/>
            </p:nvGrpSpPr>
            <p:grpSpPr>
              <a:xfrm>
                <a:off x="6084168" y="3679267"/>
                <a:ext cx="1189127" cy="1189893"/>
                <a:chOff x="1187624" y="126420"/>
                <a:chExt cx="5945633" cy="5949467"/>
              </a:xfrm>
            </p:grpSpPr>
            <p:grpSp>
              <p:nvGrpSpPr>
                <p:cNvPr id="674" name="Group 673"/>
                <p:cNvGrpSpPr/>
                <p:nvPr/>
              </p:nvGrpSpPr>
              <p:grpSpPr>
                <a:xfrm>
                  <a:off x="2915816" y="1844824"/>
                  <a:ext cx="2457700" cy="2448272"/>
                  <a:chOff x="3266428" y="2564904"/>
                  <a:chExt cx="2457700" cy="2448272"/>
                </a:xfrm>
              </p:grpSpPr>
              <p:sp>
                <p:nvSpPr>
                  <p:cNvPr id="704" name="Oval 70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5" name="Arc 70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75" name="Group 674"/>
                <p:cNvGrpSpPr>
                  <a:grpSpLocks noChangeAspect="1"/>
                </p:cNvGrpSpPr>
                <p:nvPr/>
              </p:nvGrpSpPr>
              <p:grpSpPr>
                <a:xfrm>
                  <a:off x="3896632" y="3645024"/>
                  <a:ext cx="505496" cy="505496"/>
                  <a:chOff x="1061610" y="476672"/>
                  <a:chExt cx="4680520" cy="4680520"/>
                </a:xfrm>
              </p:grpSpPr>
              <p:grpSp>
                <p:nvGrpSpPr>
                  <p:cNvPr id="688" name="Group 687"/>
                  <p:cNvGrpSpPr/>
                  <p:nvPr/>
                </p:nvGrpSpPr>
                <p:grpSpPr>
                  <a:xfrm>
                    <a:off x="1061610" y="476672"/>
                    <a:ext cx="4680520" cy="4680520"/>
                    <a:chOff x="827584" y="2132856"/>
                    <a:chExt cx="1440160" cy="1440160"/>
                  </a:xfrm>
                </p:grpSpPr>
                <p:sp>
                  <p:nvSpPr>
                    <p:cNvPr id="699" name="Oval 69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00" name="Straight Connector 699"/>
                    <p:cNvCxnSpPr>
                      <a:stCxn id="69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a:endCxn id="69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a:endCxn id="69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a:stCxn id="69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9" name="Straight Connector 68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8" name="Straight Arrow Connector 69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76" name="Oval 67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7" name="Oval 67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8" name="Rounded Rectangle 67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9" name="Freeform 67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0" name="Freeform 67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1" name="Freeform 68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2" name="Freeform 68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3" name="Freeform 68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4" name="Freeform 68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5" name="Oval 68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6" name="Oval 68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7" name="Freeform 68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5" name="Group 4"/>
            <p:cNvGrpSpPr/>
            <p:nvPr/>
          </p:nvGrpSpPr>
          <p:grpSpPr>
            <a:xfrm>
              <a:off x="1853415" y="4010256"/>
              <a:ext cx="6030982" cy="1308050"/>
              <a:chOff x="1242313" y="3679267"/>
              <a:chExt cx="6030982" cy="1308050"/>
            </a:xfrm>
          </p:grpSpPr>
          <p:grpSp>
            <p:nvGrpSpPr>
              <p:cNvPr id="504" name="Group 503"/>
              <p:cNvGrpSpPr>
                <a:grpSpLocks noChangeAspect="1"/>
              </p:cNvGrpSpPr>
              <p:nvPr/>
            </p:nvGrpSpPr>
            <p:grpSpPr>
              <a:xfrm>
                <a:off x="2446769" y="3789040"/>
                <a:ext cx="1189127" cy="1189893"/>
                <a:chOff x="1187624" y="126420"/>
                <a:chExt cx="5945633" cy="5949467"/>
              </a:xfrm>
            </p:grpSpPr>
            <p:grpSp>
              <p:nvGrpSpPr>
                <p:cNvPr id="637" name="Group 636"/>
                <p:cNvGrpSpPr/>
                <p:nvPr/>
              </p:nvGrpSpPr>
              <p:grpSpPr>
                <a:xfrm>
                  <a:off x="2915816" y="1844824"/>
                  <a:ext cx="2457700" cy="2448272"/>
                  <a:chOff x="3266428" y="2564904"/>
                  <a:chExt cx="2457700" cy="2448272"/>
                </a:xfrm>
              </p:grpSpPr>
              <p:sp>
                <p:nvSpPr>
                  <p:cNvPr id="667" name="Oval 666"/>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8" name="Arc 667"/>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38" name="Group 637"/>
                <p:cNvGrpSpPr>
                  <a:grpSpLocks noChangeAspect="1"/>
                </p:cNvGrpSpPr>
                <p:nvPr/>
              </p:nvGrpSpPr>
              <p:grpSpPr>
                <a:xfrm>
                  <a:off x="3896632" y="3645024"/>
                  <a:ext cx="505496" cy="505496"/>
                  <a:chOff x="1061610" y="476672"/>
                  <a:chExt cx="4680520" cy="4680520"/>
                </a:xfrm>
              </p:grpSpPr>
              <p:grpSp>
                <p:nvGrpSpPr>
                  <p:cNvPr id="651" name="Group 650"/>
                  <p:cNvGrpSpPr/>
                  <p:nvPr/>
                </p:nvGrpSpPr>
                <p:grpSpPr>
                  <a:xfrm>
                    <a:off x="1061610" y="476672"/>
                    <a:ext cx="4680520" cy="4680520"/>
                    <a:chOff x="827584" y="2132856"/>
                    <a:chExt cx="1440160" cy="1440160"/>
                  </a:xfrm>
                </p:grpSpPr>
                <p:sp>
                  <p:nvSpPr>
                    <p:cNvPr id="662" name="Oval 661"/>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63" name="Straight Connector 662"/>
                    <p:cNvCxnSpPr>
                      <a:stCxn id="662"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a:endCxn id="662"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a:endCxn id="662"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a:stCxn id="662"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52" name="Straight Connector 651"/>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39" name="Oval 638"/>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0" name="Oval 639"/>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1" name="Rounded Rectangle 640"/>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2" name="Freeform 64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3" name="Freeform 64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4" name="Freeform 64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5" name="Freeform 64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6" name="Freeform 64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7" name="Freeform 64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8" name="Oval 647"/>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9" name="Oval 648"/>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50" name="Freeform 64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5" name="Group 504"/>
              <p:cNvGrpSpPr>
                <a:grpSpLocks noChangeAspect="1"/>
              </p:cNvGrpSpPr>
              <p:nvPr/>
            </p:nvGrpSpPr>
            <p:grpSpPr>
              <a:xfrm>
                <a:off x="1242313" y="3797424"/>
                <a:ext cx="1189127" cy="1189893"/>
                <a:chOff x="1187624" y="126420"/>
                <a:chExt cx="5945633" cy="5949467"/>
              </a:xfrm>
            </p:grpSpPr>
            <p:grpSp>
              <p:nvGrpSpPr>
                <p:cNvPr id="605" name="Group 604"/>
                <p:cNvGrpSpPr/>
                <p:nvPr/>
              </p:nvGrpSpPr>
              <p:grpSpPr>
                <a:xfrm>
                  <a:off x="2915816" y="1844824"/>
                  <a:ext cx="2457700" cy="2448272"/>
                  <a:chOff x="3266428" y="2564904"/>
                  <a:chExt cx="2457700" cy="2448272"/>
                </a:xfrm>
              </p:grpSpPr>
              <p:sp>
                <p:nvSpPr>
                  <p:cNvPr id="635" name="Oval 634"/>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6" name="Arc 635"/>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06" name="Group 605"/>
                <p:cNvGrpSpPr>
                  <a:grpSpLocks noChangeAspect="1"/>
                </p:cNvGrpSpPr>
                <p:nvPr/>
              </p:nvGrpSpPr>
              <p:grpSpPr>
                <a:xfrm>
                  <a:off x="3896632" y="3645024"/>
                  <a:ext cx="505496" cy="505496"/>
                  <a:chOff x="1061610" y="476672"/>
                  <a:chExt cx="4680520" cy="4680520"/>
                </a:xfrm>
              </p:grpSpPr>
              <p:grpSp>
                <p:nvGrpSpPr>
                  <p:cNvPr id="619" name="Group 618"/>
                  <p:cNvGrpSpPr/>
                  <p:nvPr/>
                </p:nvGrpSpPr>
                <p:grpSpPr>
                  <a:xfrm>
                    <a:off x="1061610" y="476672"/>
                    <a:ext cx="4680520" cy="4680520"/>
                    <a:chOff x="827584" y="2132856"/>
                    <a:chExt cx="1440160" cy="1440160"/>
                  </a:xfrm>
                </p:grpSpPr>
                <p:sp>
                  <p:nvSpPr>
                    <p:cNvPr id="630" name="Oval 629"/>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31" name="Straight Connector 630"/>
                    <p:cNvCxnSpPr>
                      <a:stCxn id="630"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a:endCxn id="630"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a:endCxn id="630"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a:stCxn id="630"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20" name="Straight Connector 619"/>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07" name="Oval 606"/>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8" name="Oval 607"/>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9" name="Rounded Rectangle 608"/>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0" name="Freeform 60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1" name="Freeform 61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2" name="Freeform 61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3" name="Freeform 61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4" name="Freeform 61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5" name="Freeform 61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6" name="Oval 615"/>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7" name="Oval 616"/>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8" name="Freeform 61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6" name="Group 505"/>
              <p:cNvGrpSpPr>
                <a:grpSpLocks noChangeAspect="1"/>
              </p:cNvGrpSpPr>
              <p:nvPr/>
            </p:nvGrpSpPr>
            <p:grpSpPr>
              <a:xfrm>
                <a:off x="3635896" y="3751275"/>
                <a:ext cx="1189127" cy="1189893"/>
                <a:chOff x="1187624" y="126420"/>
                <a:chExt cx="5945633" cy="5949467"/>
              </a:xfrm>
            </p:grpSpPr>
            <p:grpSp>
              <p:nvGrpSpPr>
                <p:cNvPr id="573" name="Group 572"/>
                <p:cNvGrpSpPr/>
                <p:nvPr/>
              </p:nvGrpSpPr>
              <p:grpSpPr>
                <a:xfrm>
                  <a:off x="2915816" y="1844824"/>
                  <a:ext cx="2457700" cy="2448272"/>
                  <a:chOff x="3266428" y="2564904"/>
                  <a:chExt cx="2457700" cy="2448272"/>
                </a:xfrm>
              </p:grpSpPr>
              <p:sp>
                <p:nvSpPr>
                  <p:cNvPr id="603" name="Oval 602"/>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4" name="Arc 603"/>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74" name="Group 573"/>
                <p:cNvGrpSpPr>
                  <a:grpSpLocks noChangeAspect="1"/>
                </p:cNvGrpSpPr>
                <p:nvPr/>
              </p:nvGrpSpPr>
              <p:grpSpPr>
                <a:xfrm>
                  <a:off x="3896632" y="3645024"/>
                  <a:ext cx="505496" cy="505496"/>
                  <a:chOff x="1061610" y="476672"/>
                  <a:chExt cx="4680520" cy="4680520"/>
                </a:xfrm>
              </p:grpSpPr>
              <p:grpSp>
                <p:nvGrpSpPr>
                  <p:cNvPr id="587" name="Group 586"/>
                  <p:cNvGrpSpPr/>
                  <p:nvPr/>
                </p:nvGrpSpPr>
                <p:grpSpPr>
                  <a:xfrm>
                    <a:off x="1061610" y="476672"/>
                    <a:ext cx="4680520" cy="4680520"/>
                    <a:chOff x="827584" y="2132856"/>
                    <a:chExt cx="1440160" cy="1440160"/>
                  </a:xfrm>
                </p:grpSpPr>
                <p:sp>
                  <p:nvSpPr>
                    <p:cNvPr id="598" name="Oval 597"/>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99" name="Straight Connector 598"/>
                    <p:cNvCxnSpPr>
                      <a:stCxn id="598"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a:endCxn id="598"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a:endCxn id="598"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a:stCxn id="598"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88" name="Straight Connector 587"/>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7" name="Straight Arrow Connector 596"/>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5" name="Oval 574"/>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6" name="Oval 575"/>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7" name="Rounded Rectangle 576"/>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8" name="Freeform 57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9" name="Freeform 57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0" name="Freeform 57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1" name="Freeform 58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2" name="Freeform 58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3" name="Freeform 58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4" name="Oval 583"/>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5" name="Oval 584"/>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6" name="Freeform 58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7" name="Group 506"/>
              <p:cNvGrpSpPr>
                <a:grpSpLocks noChangeAspect="1"/>
              </p:cNvGrpSpPr>
              <p:nvPr/>
            </p:nvGrpSpPr>
            <p:grpSpPr>
              <a:xfrm>
                <a:off x="4860032" y="3717032"/>
                <a:ext cx="1189127" cy="1189893"/>
                <a:chOff x="1187624" y="126420"/>
                <a:chExt cx="5945633" cy="5949467"/>
              </a:xfrm>
            </p:grpSpPr>
            <p:grpSp>
              <p:nvGrpSpPr>
                <p:cNvPr id="541" name="Group 540"/>
                <p:cNvGrpSpPr/>
                <p:nvPr/>
              </p:nvGrpSpPr>
              <p:grpSpPr>
                <a:xfrm>
                  <a:off x="2915816" y="1844824"/>
                  <a:ext cx="2457700" cy="2448272"/>
                  <a:chOff x="3266428" y="2564904"/>
                  <a:chExt cx="2457700" cy="2448272"/>
                </a:xfrm>
              </p:grpSpPr>
              <p:sp>
                <p:nvSpPr>
                  <p:cNvPr id="571" name="Oval 570"/>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2" name="Arc 571"/>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42" name="Group 541"/>
                <p:cNvGrpSpPr>
                  <a:grpSpLocks noChangeAspect="1"/>
                </p:cNvGrpSpPr>
                <p:nvPr/>
              </p:nvGrpSpPr>
              <p:grpSpPr>
                <a:xfrm>
                  <a:off x="3896632" y="3645024"/>
                  <a:ext cx="505496" cy="505496"/>
                  <a:chOff x="1061610" y="476672"/>
                  <a:chExt cx="4680520" cy="4680520"/>
                </a:xfrm>
              </p:grpSpPr>
              <p:grpSp>
                <p:nvGrpSpPr>
                  <p:cNvPr id="555" name="Group 554"/>
                  <p:cNvGrpSpPr/>
                  <p:nvPr/>
                </p:nvGrpSpPr>
                <p:grpSpPr>
                  <a:xfrm>
                    <a:off x="1061610" y="476672"/>
                    <a:ext cx="4680520" cy="4680520"/>
                    <a:chOff x="827584" y="2132856"/>
                    <a:chExt cx="1440160" cy="1440160"/>
                  </a:xfrm>
                </p:grpSpPr>
                <p:sp>
                  <p:nvSpPr>
                    <p:cNvPr id="566" name="Oval 565"/>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67" name="Straight Connector 566"/>
                    <p:cNvCxnSpPr>
                      <a:stCxn id="566"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a:endCxn id="566"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a:endCxn id="566"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a:stCxn id="566"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56" name="Straight Connector 555"/>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5" name="Straight Arrow Connector 564"/>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3" name="Oval 542"/>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4" name="Oval 543"/>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5" name="Rounded Rectangle 544"/>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6" name="Freeform 54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7" name="Freeform 54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8" name="Freeform 54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9" name="Freeform 54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0" name="Freeform 54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51" name="Freeform 55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52" name="Oval 551"/>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3" name="Oval 552"/>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4" name="Freeform 55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8" name="Group 507"/>
              <p:cNvGrpSpPr>
                <a:grpSpLocks noChangeAspect="1"/>
              </p:cNvGrpSpPr>
              <p:nvPr/>
            </p:nvGrpSpPr>
            <p:grpSpPr>
              <a:xfrm>
                <a:off x="6084168" y="3679267"/>
                <a:ext cx="1189127" cy="1189893"/>
                <a:chOff x="1187624" y="126420"/>
                <a:chExt cx="5945633" cy="5949467"/>
              </a:xfrm>
            </p:grpSpPr>
            <p:grpSp>
              <p:nvGrpSpPr>
                <p:cNvPr id="509" name="Group 508"/>
                <p:cNvGrpSpPr/>
                <p:nvPr/>
              </p:nvGrpSpPr>
              <p:grpSpPr>
                <a:xfrm>
                  <a:off x="2915816" y="1844824"/>
                  <a:ext cx="2457700" cy="2448272"/>
                  <a:chOff x="3266428" y="2564904"/>
                  <a:chExt cx="2457700" cy="2448272"/>
                </a:xfrm>
              </p:grpSpPr>
              <p:sp>
                <p:nvSpPr>
                  <p:cNvPr id="539" name="Oval 538"/>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0" name="Arc 539"/>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10" name="Group 509"/>
                <p:cNvGrpSpPr>
                  <a:grpSpLocks noChangeAspect="1"/>
                </p:cNvGrpSpPr>
                <p:nvPr/>
              </p:nvGrpSpPr>
              <p:grpSpPr>
                <a:xfrm>
                  <a:off x="3896632" y="3645024"/>
                  <a:ext cx="505496" cy="505496"/>
                  <a:chOff x="1061610" y="476672"/>
                  <a:chExt cx="4680520" cy="4680520"/>
                </a:xfrm>
              </p:grpSpPr>
              <p:grpSp>
                <p:nvGrpSpPr>
                  <p:cNvPr id="523" name="Group 522"/>
                  <p:cNvGrpSpPr/>
                  <p:nvPr/>
                </p:nvGrpSpPr>
                <p:grpSpPr>
                  <a:xfrm>
                    <a:off x="1061610" y="476672"/>
                    <a:ext cx="4680520" cy="4680520"/>
                    <a:chOff x="827584" y="2132856"/>
                    <a:chExt cx="1440160" cy="1440160"/>
                  </a:xfrm>
                </p:grpSpPr>
                <p:sp>
                  <p:nvSpPr>
                    <p:cNvPr id="534" name="Oval 533"/>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35" name="Straight Connector 534"/>
                    <p:cNvCxnSpPr>
                      <a:stCxn id="534"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a:endCxn id="534"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a:endCxn id="534"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a:stCxn id="534"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24" name="Straight Connector 523"/>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3" name="Straight Arrow Connector 532"/>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11" name="Oval 510"/>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2" name="Oval 511"/>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3" name="Rounded Rectangle 512"/>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4" name="Freeform 51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5" name="Freeform 51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6" name="Freeform 51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7" name="Freeform 51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8" name="Freeform 51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9" name="Freeform 51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20" name="Oval 519"/>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1" name="Oval 520"/>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2" name="Freeform 52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6" name="Group 5"/>
            <p:cNvGrpSpPr/>
            <p:nvPr/>
          </p:nvGrpSpPr>
          <p:grpSpPr>
            <a:xfrm>
              <a:off x="1277322" y="2276872"/>
              <a:ext cx="6030982" cy="1308050"/>
              <a:chOff x="1242313" y="3679267"/>
              <a:chExt cx="6030982" cy="1308050"/>
            </a:xfrm>
          </p:grpSpPr>
          <p:grpSp>
            <p:nvGrpSpPr>
              <p:cNvPr id="339" name="Group 338"/>
              <p:cNvGrpSpPr>
                <a:grpSpLocks noChangeAspect="1"/>
              </p:cNvGrpSpPr>
              <p:nvPr/>
            </p:nvGrpSpPr>
            <p:grpSpPr>
              <a:xfrm>
                <a:off x="2446769" y="3789040"/>
                <a:ext cx="1189127" cy="1189893"/>
                <a:chOff x="1187624" y="126420"/>
                <a:chExt cx="5945633" cy="5949467"/>
              </a:xfrm>
            </p:grpSpPr>
            <p:grpSp>
              <p:nvGrpSpPr>
                <p:cNvPr id="472" name="Group 471"/>
                <p:cNvGrpSpPr/>
                <p:nvPr/>
              </p:nvGrpSpPr>
              <p:grpSpPr>
                <a:xfrm>
                  <a:off x="2915816" y="1844824"/>
                  <a:ext cx="2457700" cy="2448272"/>
                  <a:chOff x="3266428" y="2564904"/>
                  <a:chExt cx="2457700" cy="2448272"/>
                </a:xfrm>
              </p:grpSpPr>
              <p:sp>
                <p:nvSpPr>
                  <p:cNvPr id="502" name="Oval 50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3" name="Arc 50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73" name="Group 472"/>
                <p:cNvGrpSpPr>
                  <a:grpSpLocks noChangeAspect="1"/>
                </p:cNvGrpSpPr>
                <p:nvPr/>
              </p:nvGrpSpPr>
              <p:grpSpPr>
                <a:xfrm>
                  <a:off x="3896632" y="3645024"/>
                  <a:ext cx="505496" cy="505496"/>
                  <a:chOff x="1061610" y="476672"/>
                  <a:chExt cx="4680520" cy="4680520"/>
                </a:xfrm>
              </p:grpSpPr>
              <p:grpSp>
                <p:nvGrpSpPr>
                  <p:cNvPr id="486" name="Group 485"/>
                  <p:cNvGrpSpPr/>
                  <p:nvPr/>
                </p:nvGrpSpPr>
                <p:grpSpPr>
                  <a:xfrm>
                    <a:off x="1061610" y="476672"/>
                    <a:ext cx="4680520" cy="4680520"/>
                    <a:chOff x="827584" y="2132856"/>
                    <a:chExt cx="1440160" cy="1440160"/>
                  </a:xfrm>
                </p:grpSpPr>
                <p:sp>
                  <p:nvSpPr>
                    <p:cNvPr id="497" name="Oval 49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98" name="Straight Connector 497"/>
                    <p:cNvCxnSpPr>
                      <a:stCxn id="49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a:endCxn id="49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a:endCxn id="49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a:stCxn id="49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7" name="Straight Connector 48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4" name="Oval 47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5" name="Oval 47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6" name="Rounded Rectangle 47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7" name="Freeform 47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8" name="Freeform 47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9" name="Freeform 47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0" name="Freeform 47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1" name="Freeform 48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2" name="Freeform 48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3" name="Oval 48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4" name="Oval 48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5" name="Freeform 48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0" name="Group 339"/>
              <p:cNvGrpSpPr>
                <a:grpSpLocks noChangeAspect="1"/>
              </p:cNvGrpSpPr>
              <p:nvPr/>
            </p:nvGrpSpPr>
            <p:grpSpPr>
              <a:xfrm>
                <a:off x="1242313" y="3797424"/>
                <a:ext cx="1189127" cy="1189893"/>
                <a:chOff x="1187624" y="126420"/>
                <a:chExt cx="5945633" cy="5949467"/>
              </a:xfrm>
            </p:grpSpPr>
            <p:grpSp>
              <p:nvGrpSpPr>
                <p:cNvPr id="440" name="Group 439"/>
                <p:cNvGrpSpPr/>
                <p:nvPr/>
              </p:nvGrpSpPr>
              <p:grpSpPr>
                <a:xfrm>
                  <a:off x="2915816" y="1844824"/>
                  <a:ext cx="2457700" cy="2448272"/>
                  <a:chOff x="3266428" y="2564904"/>
                  <a:chExt cx="2457700" cy="2448272"/>
                </a:xfrm>
              </p:grpSpPr>
              <p:sp>
                <p:nvSpPr>
                  <p:cNvPr id="470" name="Oval 46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1" name="Arc 47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41" name="Group 440"/>
                <p:cNvGrpSpPr>
                  <a:grpSpLocks noChangeAspect="1"/>
                </p:cNvGrpSpPr>
                <p:nvPr/>
              </p:nvGrpSpPr>
              <p:grpSpPr>
                <a:xfrm>
                  <a:off x="3896632" y="3645024"/>
                  <a:ext cx="505496" cy="505496"/>
                  <a:chOff x="1061610" y="476672"/>
                  <a:chExt cx="4680520" cy="4680520"/>
                </a:xfrm>
              </p:grpSpPr>
              <p:grpSp>
                <p:nvGrpSpPr>
                  <p:cNvPr id="454" name="Group 453"/>
                  <p:cNvGrpSpPr/>
                  <p:nvPr/>
                </p:nvGrpSpPr>
                <p:grpSpPr>
                  <a:xfrm>
                    <a:off x="1061610" y="476672"/>
                    <a:ext cx="4680520" cy="4680520"/>
                    <a:chOff x="827584" y="2132856"/>
                    <a:chExt cx="1440160" cy="1440160"/>
                  </a:xfrm>
                </p:grpSpPr>
                <p:sp>
                  <p:nvSpPr>
                    <p:cNvPr id="465" name="Oval 46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66" name="Straight Connector 465"/>
                    <p:cNvCxnSpPr>
                      <a:stCxn id="46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a:endCxn id="46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a:endCxn id="46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a:stCxn id="46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5" name="Straight Connector 45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traight Arrow Connector 46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2" name="Oval 44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3" name="Oval 44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4" name="Rounded Rectangle 44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5" name="Freeform 44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6" name="Freeform 44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7" name="Freeform 44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8" name="Freeform 44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9" name="Freeform 44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50" name="Freeform 44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51" name="Oval 45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2" name="Oval 45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3" name="Freeform 45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1" name="Group 340"/>
              <p:cNvGrpSpPr>
                <a:grpSpLocks noChangeAspect="1"/>
              </p:cNvGrpSpPr>
              <p:nvPr/>
            </p:nvGrpSpPr>
            <p:grpSpPr>
              <a:xfrm>
                <a:off x="3635896" y="3751275"/>
                <a:ext cx="1189127" cy="1189893"/>
                <a:chOff x="1187624" y="126420"/>
                <a:chExt cx="5945633" cy="5949467"/>
              </a:xfrm>
            </p:grpSpPr>
            <p:grpSp>
              <p:nvGrpSpPr>
                <p:cNvPr id="408" name="Group 407"/>
                <p:cNvGrpSpPr/>
                <p:nvPr/>
              </p:nvGrpSpPr>
              <p:grpSpPr>
                <a:xfrm>
                  <a:off x="2915816" y="1844824"/>
                  <a:ext cx="2457700" cy="2448272"/>
                  <a:chOff x="3266428" y="2564904"/>
                  <a:chExt cx="2457700" cy="2448272"/>
                </a:xfrm>
              </p:grpSpPr>
              <p:sp>
                <p:nvSpPr>
                  <p:cNvPr id="438" name="Oval 43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9" name="Arc 43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09" name="Group 408"/>
                <p:cNvGrpSpPr>
                  <a:grpSpLocks noChangeAspect="1"/>
                </p:cNvGrpSpPr>
                <p:nvPr/>
              </p:nvGrpSpPr>
              <p:grpSpPr>
                <a:xfrm>
                  <a:off x="3896632" y="3645024"/>
                  <a:ext cx="505496" cy="505496"/>
                  <a:chOff x="1061610" y="476672"/>
                  <a:chExt cx="4680520" cy="4680520"/>
                </a:xfrm>
              </p:grpSpPr>
              <p:grpSp>
                <p:nvGrpSpPr>
                  <p:cNvPr id="422" name="Group 421"/>
                  <p:cNvGrpSpPr/>
                  <p:nvPr/>
                </p:nvGrpSpPr>
                <p:grpSpPr>
                  <a:xfrm>
                    <a:off x="1061610" y="476672"/>
                    <a:ext cx="4680520" cy="4680520"/>
                    <a:chOff x="827584" y="2132856"/>
                    <a:chExt cx="1440160" cy="1440160"/>
                  </a:xfrm>
                </p:grpSpPr>
                <p:sp>
                  <p:nvSpPr>
                    <p:cNvPr id="433" name="Oval 43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34" name="Straight Connector 433"/>
                    <p:cNvCxnSpPr>
                      <a:stCxn id="43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a:endCxn id="43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a:endCxn id="43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a:stCxn id="43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3" name="Straight Connector 42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2" name="Straight Arrow Connector 43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0" name="Oval 40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1" name="Oval 41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2" name="Rounded Rectangle 41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3" name="Freeform 41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4" name="Freeform 41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5" name="Freeform 41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6" name="Freeform 41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7" name="Freeform 41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8" name="Freeform 41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9" name="Oval 41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0" name="Oval 41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1" name="Freeform 42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2" name="Group 341"/>
              <p:cNvGrpSpPr>
                <a:grpSpLocks noChangeAspect="1"/>
              </p:cNvGrpSpPr>
              <p:nvPr/>
            </p:nvGrpSpPr>
            <p:grpSpPr>
              <a:xfrm>
                <a:off x="4860032" y="3717032"/>
                <a:ext cx="1189127" cy="1189893"/>
                <a:chOff x="1187624" y="126420"/>
                <a:chExt cx="5945633" cy="5949467"/>
              </a:xfrm>
            </p:grpSpPr>
            <p:grpSp>
              <p:nvGrpSpPr>
                <p:cNvPr id="376" name="Group 375"/>
                <p:cNvGrpSpPr/>
                <p:nvPr/>
              </p:nvGrpSpPr>
              <p:grpSpPr>
                <a:xfrm>
                  <a:off x="2915816" y="1844824"/>
                  <a:ext cx="2457700" cy="2448272"/>
                  <a:chOff x="3266428" y="2564904"/>
                  <a:chExt cx="2457700" cy="2448272"/>
                </a:xfrm>
              </p:grpSpPr>
              <p:sp>
                <p:nvSpPr>
                  <p:cNvPr id="406" name="Oval 40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7" name="Arc 40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7" name="Group 376"/>
                <p:cNvGrpSpPr>
                  <a:grpSpLocks noChangeAspect="1"/>
                </p:cNvGrpSpPr>
                <p:nvPr/>
              </p:nvGrpSpPr>
              <p:grpSpPr>
                <a:xfrm>
                  <a:off x="3896632" y="3645024"/>
                  <a:ext cx="505496" cy="505496"/>
                  <a:chOff x="1061610" y="476672"/>
                  <a:chExt cx="4680520" cy="4680520"/>
                </a:xfrm>
              </p:grpSpPr>
              <p:grpSp>
                <p:nvGrpSpPr>
                  <p:cNvPr id="390" name="Group 389"/>
                  <p:cNvGrpSpPr/>
                  <p:nvPr/>
                </p:nvGrpSpPr>
                <p:grpSpPr>
                  <a:xfrm>
                    <a:off x="1061610" y="476672"/>
                    <a:ext cx="4680520" cy="4680520"/>
                    <a:chOff x="827584" y="2132856"/>
                    <a:chExt cx="1440160" cy="1440160"/>
                  </a:xfrm>
                </p:grpSpPr>
                <p:sp>
                  <p:nvSpPr>
                    <p:cNvPr id="401" name="Oval 40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02" name="Straight Connector 401"/>
                    <p:cNvCxnSpPr>
                      <a:stCxn id="40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40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40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40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1" name="Straight Connector 39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8" name="Oval 37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9" name="Oval 37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0" name="Rounded Rectangle 37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1" name="Freeform 38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2" name="Freeform 38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3" name="Freeform 38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4" name="Freeform 38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5" name="Freeform 38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6" name="Freeform 38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7" name="Oval 38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8" name="Oval 38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9" name="Freeform 38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3" name="Group 342"/>
              <p:cNvGrpSpPr>
                <a:grpSpLocks noChangeAspect="1"/>
              </p:cNvGrpSpPr>
              <p:nvPr/>
            </p:nvGrpSpPr>
            <p:grpSpPr>
              <a:xfrm>
                <a:off x="6084168" y="3679267"/>
                <a:ext cx="1189127" cy="1189893"/>
                <a:chOff x="1187624" y="126420"/>
                <a:chExt cx="5945633" cy="5949467"/>
              </a:xfrm>
            </p:grpSpPr>
            <p:grpSp>
              <p:nvGrpSpPr>
                <p:cNvPr id="344" name="Group 343"/>
                <p:cNvGrpSpPr/>
                <p:nvPr/>
              </p:nvGrpSpPr>
              <p:grpSpPr>
                <a:xfrm>
                  <a:off x="2915816" y="1844824"/>
                  <a:ext cx="2457700" cy="2448272"/>
                  <a:chOff x="3266428" y="2564904"/>
                  <a:chExt cx="2457700" cy="2448272"/>
                </a:xfrm>
              </p:grpSpPr>
              <p:sp>
                <p:nvSpPr>
                  <p:cNvPr id="374" name="Oval 37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5" name="Arc 37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45" name="Group 344"/>
                <p:cNvGrpSpPr>
                  <a:grpSpLocks noChangeAspect="1"/>
                </p:cNvGrpSpPr>
                <p:nvPr/>
              </p:nvGrpSpPr>
              <p:grpSpPr>
                <a:xfrm>
                  <a:off x="3896632" y="3645024"/>
                  <a:ext cx="505496" cy="505496"/>
                  <a:chOff x="1061610" y="476672"/>
                  <a:chExt cx="4680520" cy="4680520"/>
                </a:xfrm>
              </p:grpSpPr>
              <p:grpSp>
                <p:nvGrpSpPr>
                  <p:cNvPr id="358" name="Group 357"/>
                  <p:cNvGrpSpPr/>
                  <p:nvPr/>
                </p:nvGrpSpPr>
                <p:grpSpPr>
                  <a:xfrm>
                    <a:off x="1061610" y="476672"/>
                    <a:ext cx="4680520" cy="4680520"/>
                    <a:chOff x="827584" y="2132856"/>
                    <a:chExt cx="1440160" cy="1440160"/>
                  </a:xfrm>
                </p:grpSpPr>
                <p:sp>
                  <p:nvSpPr>
                    <p:cNvPr id="369" name="Oval 36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70" name="Straight Connector 369"/>
                    <p:cNvCxnSpPr>
                      <a:stCxn id="36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a:endCxn id="36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endCxn id="36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36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9" name="Straight Connector 35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6" name="Oval 34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7" name="Oval 34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8" name="Rounded Rectangle 34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9" name="Freeform 34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0" name="Freeform 34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1" name="Freeform 35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2" name="Freeform 35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3" name="Freeform 35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4" name="Freeform 35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5" name="Oval 35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6" name="Oval 35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7" name="Freeform 35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7" name="Group 6"/>
            <p:cNvGrpSpPr/>
            <p:nvPr/>
          </p:nvGrpSpPr>
          <p:grpSpPr>
            <a:xfrm>
              <a:off x="1835696" y="1616894"/>
              <a:ext cx="6030982" cy="1308050"/>
              <a:chOff x="1242313" y="3679267"/>
              <a:chExt cx="6030982" cy="1308050"/>
            </a:xfrm>
          </p:grpSpPr>
          <p:grpSp>
            <p:nvGrpSpPr>
              <p:cNvPr id="174" name="Group 173"/>
              <p:cNvGrpSpPr>
                <a:grpSpLocks noChangeAspect="1"/>
              </p:cNvGrpSpPr>
              <p:nvPr/>
            </p:nvGrpSpPr>
            <p:grpSpPr>
              <a:xfrm>
                <a:off x="2446769" y="3789040"/>
                <a:ext cx="1189127" cy="1189893"/>
                <a:chOff x="1187624" y="126420"/>
                <a:chExt cx="5945633" cy="5949467"/>
              </a:xfrm>
            </p:grpSpPr>
            <p:grpSp>
              <p:nvGrpSpPr>
                <p:cNvPr id="307" name="Group 306"/>
                <p:cNvGrpSpPr/>
                <p:nvPr/>
              </p:nvGrpSpPr>
              <p:grpSpPr>
                <a:xfrm>
                  <a:off x="2915816" y="1844824"/>
                  <a:ext cx="2457700" cy="2448272"/>
                  <a:chOff x="3266428" y="2564904"/>
                  <a:chExt cx="2457700" cy="2448272"/>
                </a:xfrm>
              </p:grpSpPr>
              <p:sp>
                <p:nvSpPr>
                  <p:cNvPr id="337" name="Oval 336"/>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8" name="Arc 337"/>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08" name="Group 307"/>
                <p:cNvGrpSpPr>
                  <a:grpSpLocks noChangeAspect="1"/>
                </p:cNvGrpSpPr>
                <p:nvPr/>
              </p:nvGrpSpPr>
              <p:grpSpPr>
                <a:xfrm>
                  <a:off x="3896632" y="3645024"/>
                  <a:ext cx="505496" cy="505496"/>
                  <a:chOff x="1061610" y="476672"/>
                  <a:chExt cx="4680520" cy="4680520"/>
                </a:xfrm>
              </p:grpSpPr>
              <p:grpSp>
                <p:nvGrpSpPr>
                  <p:cNvPr id="321" name="Group 320"/>
                  <p:cNvGrpSpPr/>
                  <p:nvPr/>
                </p:nvGrpSpPr>
                <p:grpSpPr>
                  <a:xfrm>
                    <a:off x="1061610" y="476672"/>
                    <a:ext cx="4680520" cy="4680520"/>
                    <a:chOff x="827584" y="2132856"/>
                    <a:chExt cx="1440160" cy="1440160"/>
                  </a:xfrm>
                </p:grpSpPr>
                <p:sp>
                  <p:nvSpPr>
                    <p:cNvPr id="332" name="Oval 331"/>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33" name="Straight Connector 332"/>
                    <p:cNvCxnSpPr>
                      <a:stCxn id="332"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332"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endCxn id="332"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332"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09" name="Oval 308"/>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0" name="Oval 309"/>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1" name="Rounded Rectangle 310"/>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2" name="Freeform 31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3" name="Freeform 31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4" name="Freeform 31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5" name="Freeform 31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6" name="Freeform 31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7" name="Freeform 31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8" name="Oval 317"/>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9" name="Oval 318"/>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0" name="Freeform 31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5" name="Group 174"/>
              <p:cNvGrpSpPr>
                <a:grpSpLocks noChangeAspect="1"/>
              </p:cNvGrpSpPr>
              <p:nvPr/>
            </p:nvGrpSpPr>
            <p:grpSpPr>
              <a:xfrm>
                <a:off x="1242313" y="3797424"/>
                <a:ext cx="1189127" cy="1189893"/>
                <a:chOff x="1187624" y="126420"/>
                <a:chExt cx="5945633" cy="5949467"/>
              </a:xfrm>
            </p:grpSpPr>
            <p:grpSp>
              <p:nvGrpSpPr>
                <p:cNvPr id="275" name="Group 274"/>
                <p:cNvGrpSpPr/>
                <p:nvPr/>
              </p:nvGrpSpPr>
              <p:grpSpPr>
                <a:xfrm>
                  <a:off x="2915816" y="1844824"/>
                  <a:ext cx="2457700" cy="2448272"/>
                  <a:chOff x="3266428" y="2564904"/>
                  <a:chExt cx="2457700" cy="2448272"/>
                </a:xfrm>
              </p:grpSpPr>
              <p:sp>
                <p:nvSpPr>
                  <p:cNvPr id="305" name="Oval 304"/>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06" name="Arc 305"/>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76" name="Group 275"/>
                <p:cNvGrpSpPr>
                  <a:grpSpLocks noChangeAspect="1"/>
                </p:cNvGrpSpPr>
                <p:nvPr/>
              </p:nvGrpSpPr>
              <p:grpSpPr>
                <a:xfrm>
                  <a:off x="3896632" y="3645024"/>
                  <a:ext cx="505496" cy="505496"/>
                  <a:chOff x="1061610" y="476672"/>
                  <a:chExt cx="4680520" cy="4680520"/>
                </a:xfrm>
              </p:grpSpPr>
              <p:grpSp>
                <p:nvGrpSpPr>
                  <p:cNvPr id="289" name="Group 288"/>
                  <p:cNvGrpSpPr/>
                  <p:nvPr/>
                </p:nvGrpSpPr>
                <p:grpSpPr>
                  <a:xfrm>
                    <a:off x="1061610" y="476672"/>
                    <a:ext cx="4680520" cy="4680520"/>
                    <a:chOff x="827584" y="2132856"/>
                    <a:chExt cx="1440160" cy="1440160"/>
                  </a:xfrm>
                </p:grpSpPr>
                <p:sp>
                  <p:nvSpPr>
                    <p:cNvPr id="300" name="Oval 299"/>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01" name="Straight Connector 300"/>
                    <p:cNvCxnSpPr>
                      <a:stCxn id="300"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endCxn id="300"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endCxn id="300"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300"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77" name="Oval 276"/>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8" name="Oval 277"/>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9" name="Rounded Rectangle 278"/>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0" name="Freeform 27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1" name="Freeform 28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2" name="Freeform 28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3" name="Freeform 28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4" name="Freeform 28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5" name="Freeform 28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6" name="Oval 285"/>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7" name="Oval 286"/>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8" name="Freeform 28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6" name="Group 175"/>
              <p:cNvGrpSpPr>
                <a:grpSpLocks noChangeAspect="1"/>
              </p:cNvGrpSpPr>
              <p:nvPr/>
            </p:nvGrpSpPr>
            <p:grpSpPr>
              <a:xfrm>
                <a:off x="3635896" y="3751275"/>
                <a:ext cx="1189127" cy="1189893"/>
                <a:chOff x="1187624" y="126420"/>
                <a:chExt cx="5945633" cy="5949467"/>
              </a:xfrm>
            </p:grpSpPr>
            <p:grpSp>
              <p:nvGrpSpPr>
                <p:cNvPr id="243" name="Group 242"/>
                <p:cNvGrpSpPr/>
                <p:nvPr/>
              </p:nvGrpSpPr>
              <p:grpSpPr>
                <a:xfrm>
                  <a:off x="2915816" y="1844824"/>
                  <a:ext cx="2457700" cy="2448272"/>
                  <a:chOff x="3266428" y="2564904"/>
                  <a:chExt cx="2457700" cy="2448272"/>
                </a:xfrm>
              </p:grpSpPr>
              <p:sp>
                <p:nvSpPr>
                  <p:cNvPr id="273" name="Oval 272"/>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4" name="Arc 273"/>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44" name="Group 243"/>
                <p:cNvGrpSpPr>
                  <a:grpSpLocks noChangeAspect="1"/>
                </p:cNvGrpSpPr>
                <p:nvPr/>
              </p:nvGrpSpPr>
              <p:grpSpPr>
                <a:xfrm>
                  <a:off x="3896632" y="3645024"/>
                  <a:ext cx="505496" cy="505496"/>
                  <a:chOff x="1061610" y="476672"/>
                  <a:chExt cx="4680520" cy="4680520"/>
                </a:xfrm>
              </p:grpSpPr>
              <p:grpSp>
                <p:nvGrpSpPr>
                  <p:cNvPr id="257" name="Group 256"/>
                  <p:cNvGrpSpPr/>
                  <p:nvPr/>
                </p:nvGrpSpPr>
                <p:grpSpPr>
                  <a:xfrm>
                    <a:off x="1061610" y="476672"/>
                    <a:ext cx="4680520" cy="4680520"/>
                    <a:chOff x="827584" y="2132856"/>
                    <a:chExt cx="1440160" cy="1440160"/>
                  </a:xfrm>
                </p:grpSpPr>
                <p:sp>
                  <p:nvSpPr>
                    <p:cNvPr id="268" name="Oval 267"/>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69" name="Straight Connector 268"/>
                    <p:cNvCxnSpPr>
                      <a:stCxn id="268"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68"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endCxn id="268"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68"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45" name="Oval 244"/>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6" name="Oval 245"/>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7" name="Rounded Rectangle 246"/>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8" name="Freeform 24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9" name="Freeform 24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0" name="Freeform 24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1" name="Freeform 25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2" name="Freeform 25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3" name="Freeform 25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4" name="Oval 253"/>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5" name="Oval 254"/>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6" name="Freeform 25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7" name="Group 176"/>
              <p:cNvGrpSpPr>
                <a:grpSpLocks noChangeAspect="1"/>
              </p:cNvGrpSpPr>
              <p:nvPr/>
            </p:nvGrpSpPr>
            <p:grpSpPr>
              <a:xfrm>
                <a:off x="4860032" y="3717032"/>
                <a:ext cx="1189127" cy="1189893"/>
                <a:chOff x="1187624" y="126420"/>
                <a:chExt cx="5945633" cy="5949467"/>
              </a:xfrm>
            </p:grpSpPr>
            <p:grpSp>
              <p:nvGrpSpPr>
                <p:cNvPr id="211" name="Group 210"/>
                <p:cNvGrpSpPr/>
                <p:nvPr/>
              </p:nvGrpSpPr>
              <p:grpSpPr>
                <a:xfrm>
                  <a:off x="2915816" y="1844824"/>
                  <a:ext cx="2457700" cy="2448272"/>
                  <a:chOff x="3266428" y="2564904"/>
                  <a:chExt cx="2457700" cy="2448272"/>
                </a:xfrm>
              </p:grpSpPr>
              <p:sp>
                <p:nvSpPr>
                  <p:cNvPr id="241" name="Oval 240"/>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2" name="Arc 241"/>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12" name="Group 211"/>
                <p:cNvGrpSpPr>
                  <a:grpSpLocks noChangeAspect="1"/>
                </p:cNvGrpSpPr>
                <p:nvPr/>
              </p:nvGrpSpPr>
              <p:grpSpPr>
                <a:xfrm>
                  <a:off x="3896632" y="3645024"/>
                  <a:ext cx="505496" cy="505496"/>
                  <a:chOff x="1061610" y="476672"/>
                  <a:chExt cx="4680520" cy="4680520"/>
                </a:xfrm>
              </p:grpSpPr>
              <p:grpSp>
                <p:nvGrpSpPr>
                  <p:cNvPr id="225" name="Group 224"/>
                  <p:cNvGrpSpPr/>
                  <p:nvPr/>
                </p:nvGrpSpPr>
                <p:grpSpPr>
                  <a:xfrm>
                    <a:off x="1061610" y="476672"/>
                    <a:ext cx="4680520" cy="4680520"/>
                    <a:chOff x="827584" y="2132856"/>
                    <a:chExt cx="1440160" cy="1440160"/>
                  </a:xfrm>
                </p:grpSpPr>
                <p:sp>
                  <p:nvSpPr>
                    <p:cNvPr id="236" name="Oval 235"/>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37" name="Straight Connector 236"/>
                    <p:cNvCxnSpPr>
                      <a:stCxn id="236"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endCxn id="236"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endCxn id="236"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36"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26" name="Straight Connector 225"/>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13" name="Oval 212"/>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4" name="Oval 213"/>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5" name="Rounded Rectangle 214"/>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6" name="Freeform 21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7" name="Freeform 21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8" name="Freeform 21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9" name="Freeform 21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0" name="Freeform 21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21" name="Freeform 22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22" name="Oval 221"/>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3" name="Oval 222"/>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4" name="Freeform 22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8" name="Group 177"/>
              <p:cNvGrpSpPr>
                <a:grpSpLocks noChangeAspect="1"/>
              </p:cNvGrpSpPr>
              <p:nvPr/>
            </p:nvGrpSpPr>
            <p:grpSpPr>
              <a:xfrm>
                <a:off x="6084168" y="3679267"/>
                <a:ext cx="1189127" cy="1189893"/>
                <a:chOff x="1187624" y="126420"/>
                <a:chExt cx="5945633" cy="5949467"/>
              </a:xfrm>
            </p:grpSpPr>
            <p:grpSp>
              <p:nvGrpSpPr>
                <p:cNvPr id="179" name="Group 178"/>
                <p:cNvGrpSpPr/>
                <p:nvPr/>
              </p:nvGrpSpPr>
              <p:grpSpPr>
                <a:xfrm>
                  <a:off x="2915816" y="1844824"/>
                  <a:ext cx="2457700" cy="2448272"/>
                  <a:chOff x="3266428" y="2564904"/>
                  <a:chExt cx="2457700" cy="2448272"/>
                </a:xfrm>
              </p:grpSpPr>
              <p:sp>
                <p:nvSpPr>
                  <p:cNvPr id="209" name="Oval 208"/>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0" name="Arc 209"/>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80" name="Group 179"/>
                <p:cNvGrpSpPr>
                  <a:grpSpLocks noChangeAspect="1"/>
                </p:cNvGrpSpPr>
                <p:nvPr/>
              </p:nvGrpSpPr>
              <p:grpSpPr>
                <a:xfrm>
                  <a:off x="3896632" y="3645024"/>
                  <a:ext cx="505496" cy="505496"/>
                  <a:chOff x="1061610" y="476672"/>
                  <a:chExt cx="4680520" cy="4680520"/>
                </a:xfrm>
              </p:grpSpPr>
              <p:grpSp>
                <p:nvGrpSpPr>
                  <p:cNvPr id="193" name="Group 192"/>
                  <p:cNvGrpSpPr/>
                  <p:nvPr/>
                </p:nvGrpSpPr>
                <p:grpSpPr>
                  <a:xfrm>
                    <a:off x="1061610" y="476672"/>
                    <a:ext cx="4680520" cy="4680520"/>
                    <a:chOff x="827584" y="2132856"/>
                    <a:chExt cx="1440160" cy="1440160"/>
                  </a:xfrm>
                </p:grpSpPr>
                <p:sp>
                  <p:nvSpPr>
                    <p:cNvPr id="204" name="Oval 203"/>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05" name="Straight Connector 204"/>
                    <p:cNvCxnSpPr>
                      <a:stCxn id="204"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endCxn id="204"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endCxn id="204"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204"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94" name="Straight Connector 193"/>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81" name="Oval 180"/>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2" name="Oval 181"/>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3" name="Rounded Rectangle 182"/>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4" name="Freeform 18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5" name="Freeform 18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6" name="Freeform 18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7" name="Freeform 18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8" name="Freeform 18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9" name="Freeform 18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90" name="Oval 189"/>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1" name="Oval 190"/>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2" name="Freeform 19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8" name="Group 7"/>
            <p:cNvGrpSpPr/>
            <p:nvPr/>
          </p:nvGrpSpPr>
          <p:grpSpPr>
            <a:xfrm>
              <a:off x="1881662" y="2846351"/>
              <a:ext cx="6030982" cy="1308050"/>
              <a:chOff x="1242313" y="3679267"/>
              <a:chExt cx="6030982" cy="1308050"/>
            </a:xfrm>
          </p:grpSpPr>
          <p:grpSp>
            <p:nvGrpSpPr>
              <p:cNvPr id="9" name="Group 8"/>
              <p:cNvGrpSpPr>
                <a:grpSpLocks noChangeAspect="1"/>
              </p:cNvGrpSpPr>
              <p:nvPr/>
            </p:nvGrpSpPr>
            <p:grpSpPr>
              <a:xfrm>
                <a:off x="2446769" y="3789040"/>
                <a:ext cx="1189127" cy="1189893"/>
                <a:chOff x="1187624" y="126420"/>
                <a:chExt cx="5945633" cy="5949467"/>
              </a:xfrm>
            </p:grpSpPr>
            <p:grpSp>
              <p:nvGrpSpPr>
                <p:cNvPr id="142" name="Group 141"/>
                <p:cNvGrpSpPr/>
                <p:nvPr/>
              </p:nvGrpSpPr>
              <p:grpSpPr>
                <a:xfrm>
                  <a:off x="2915816" y="1844824"/>
                  <a:ext cx="2457700" cy="2448272"/>
                  <a:chOff x="3266428" y="2564904"/>
                  <a:chExt cx="2457700" cy="2448272"/>
                </a:xfrm>
              </p:grpSpPr>
              <p:sp>
                <p:nvSpPr>
                  <p:cNvPr id="172" name="Oval 17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3" name="Arc 17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43" name="Group 142"/>
                <p:cNvGrpSpPr>
                  <a:grpSpLocks noChangeAspect="1"/>
                </p:cNvGrpSpPr>
                <p:nvPr/>
              </p:nvGrpSpPr>
              <p:grpSpPr>
                <a:xfrm>
                  <a:off x="3896632" y="3645024"/>
                  <a:ext cx="505496" cy="505496"/>
                  <a:chOff x="1061610" y="476672"/>
                  <a:chExt cx="4680520" cy="4680520"/>
                </a:xfrm>
              </p:grpSpPr>
              <p:grpSp>
                <p:nvGrpSpPr>
                  <p:cNvPr id="156" name="Group 155"/>
                  <p:cNvGrpSpPr/>
                  <p:nvPr/>
                </p:nvGrpSpPr>
                <p:grpSpPr>
                  <a:xfrm>
                    <a:off x="1061610" y="476672"/>
                    <a:ext cx="4680520" cy="4680520"/>
                    <a:chOff x="827584" y="2132856"/>
                    <a:chExt cx="1440160" cy="1440160"/>
                  </a:xfrm>
                </p:grpSpPr>
                <p:sp>
                  <p:nvSpPr>
                    <p:cNvPr id="167" name="Oval 16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68" name="Straight Connector 167"/>
                    <p:cNvCxnSpPr>
                      <a:stCxn id="16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endCxn id="16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endCxn id="16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6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4" name="Oval 14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5" name="Oval 14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6" name="Rounded Rectangle 14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7" name="Freeform 14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8" name="Freeform 14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9" name="Freeform 14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0" name="Freeform 14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1" name="Freeform 15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2" name="Freeform 15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3" name="Oval 15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4" name="Oval 15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5" name="Freeform 15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 name="Group 9"/>
              <p:cNvGrpSpPr>
                <a:grpSpLocks noChangeAspect="1"/>
              </p:cNvGrpSpPr>
              <p:nvPr/>
            </p:nvGrpSpPr>
            <p:grpSpPr>
              <a:xfrm>
                <a:off x="1242313" y="3797424"/>
                <a:ext cx="1189127" cy="1189893"/>
                <a:chOff x="1187624" y="126420"/>
                <a:chExt cx="5945633" cy="5949467"/>
              </a:xfrm>
            </p:grpSpPr>
            <p:grpSp>
              <p:nvGrpSpPr>
                <p:cNvPr id="110" name="Group 109"/>
                <p:cNvGrpSpPr/>
                <p:nvPr/>
              </p:nvGrpSpPr>
              <p:grpSpPr>
                <a:xfrm>
                  <a:off x="2915816" y="1844824"/>
                  <a:ext cx="2457700" cy="2448272"/>
                  <a:chOff x="3266428" y="2564904"/>
                  <a:chExt cx="2457700" cy="2448272"/>
                </a:xfrm>
              </p:grpSpPr>
              <p:sp>
                <p:nvSpPr>
                  <p:cNvPr id="140" name="Oval 13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1" name="Arc 14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1" name="Group 110"/>
                <p:cNvGrpSpPr>
                  <a:grpSpLocks noChangeAspect="1"/>
                </p:cNvGrpSpPr>
                <p:nvPr/>
              </p:nvGrpSpPr>
              <p:grpSpPr>
                <a:xfrm>
                  <a:off x="3896632" y="3645024"/>
                  <a:ext cx="505496" cy="505496"/>
                  <a:chOff x="1061610" y="476672"/>
                  <a:chExt cx="4680520" cy="4680520"/>
                </a:xfrm>
              </p:grpSpPr>
              <p:grpSp>
                <p:nvGrpSpPr>
                  <p:cNvPr id="124" name="Group 123"/>
                  <p:cNvGrpSpPr/>
                  <p:nvPr/>
                </p:nvGrpSpPr>
                <p:grpSpPr>
                  <a:xfrm>
                    <a:off x="1061610" y="476672"/>
                    <a:ext cx="4680520" cy="4680520"/>
                    <a:chOff x="827584" y="2132856"/>
                    <a:chExt cx="1440160" cy="1440160"/>
                  </a:xfrm>
                </p:grpSpPr>
                <p:sp>
                  <p:nvSpPr>
                    <p:cNvPr id="135" name="Oval 13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36" name="Straight Connector 135"/>
                    <p:cNvCxnSpPr>
                      <a:stCxn id="13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endCxn id="13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endCxn id="13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2" name="Oval 11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 name="Oval 11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 name="Rounded Rectangle 11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5" name="Freeform 11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 name="Freeform 11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 name="Freeform 11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8" name="Freeform 11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 name="Freeform 11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0" name="Freeform 11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1" name="Oval 12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2" name="Oval 12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3" name="Freeform 12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1" name="Group 10"/>
              <p:cNvGrpSpPr>
                <a:grpSpLocks noChangeAspect="1"/>
              </p:cNvGrpSpPr>
              <p:nvPr/>
            </p:nvGrpSpPr>
            <p:grpSpPr>
              <a:xfrm>
                <a:off x="3635896" y="3751275"/>
                <a:ext cx="1189127" cy="1189893"/>
                <a:chOff x="1187624" y="126420"/>
                <a:chExt cx="5945633" cy="5949467"/>
              </a:xfrm>
            </p:grpSpPr>
            <p:grpSp>
              <p:nvGrpSpPr>
                <p:cNvPr id="78" name="Group 77"/>
                <p:cNvGrpSpPr/>
                <p:nvPr/>
              </p:nvGrpSpPr>
              <p:grpSpPr>
                <a:xfrm>
                  <a:off x="2915816" y="1844824"/>
                  <a:ext cx="2457700" cy="2448272"/>
                  <a:chOff x="3266428" y="2564904"/>
                  <a:chExt cx="2457700" cy="2448272"/>
                </a:xfrm>
              </p:grpSpPr>
              <p:sp>
                <p:nvSpPr>
                  <p:cNvPr id="108" name="Oval 10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9" name="Arc 10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9" name="Group 78"/>
                <p:cNvGrpSpPr>
                  <a:grpSpLocks noChangeAspect="1"/>
                </p:cNvGrpSpPr>
                <p:nvPr/>
              </p:nvGrpSpPr>
              <p:grpSpPr>
                <a:xfrm>
                  <a:off x="3896632" y="3645024"/>
                  <a:ext cx="505496" cy="505496"/>
                  <a:chOff x="1061610" y="476672"/>
                  <a:chExt cx="4680520" cy="4680520"/>
                </a:xfrm>
              </p:grpSpPr>
              <p:grpSp>
                <p:nvGrpSpPr>
                  <p:cNvPr id="92" name="Group 91"/>
                  <p:cNvGrpSpPr/>
                  <p:nvPr/>
                </p:nvGrpSpPr>
                <p:grpSpPr>
                  <a:xfrm>
                    <a:off x="1061610" y="476672"/>
                    <a:ext cx="4680520" cy="4680520"/>
                    <a:chOff x="827584" y="2132856"/>
                    <a:chExt cx="1440160" cy="1440160"/>
                  </a:xfrm>
                </p:grpSpPr>
                <p:sp>
                  <p:nvSpPr>
                    <p:cNvPr id="103" name="Oval 10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4" name="Straight Connector 103"/>
                    <p:cNvCxnSpPr>
                      <a:stCxn id="10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10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endCxn id="10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0" name="Oval 7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Oval 8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2" name="Rounded Rectangle 8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 name="Freeform 8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 name="Freeform 8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5" name="Freeform 8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6" name="Freeform 8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 name="Freeform 8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 name="Freeform 8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9" name="Oval 8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 name="Oval 8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 name="Freeform 9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2" name="Group 11"/>
              <p:cNvGrpSpPr>
                <a:grpSpLocks noChangeAspect="1"/>
              </p:cNvGrpSpPr>
              <p:nvPr/>
            </p:nvGrpSpPr>
            <p:grpSpPr>
              <a:xfrm>
                <a:off x="4860032" y="3717032"/>
                <a:ext cx="1189127" cy="1189893"/>
                <a:chOff x="1187624" y="126420"/>
                <a:chExt cx="5945633" cy="5949467"/>
              </a:xfrm>
            </p:grpSpPr>
            <p:grpSp>
              <p:nvGrpSpPr>
                <p:cNvPr id="46" name="Group 45"/>
                <p:cNvGrpSpPr/>
                <p:nvPr/>
              </p:nvGrpSpPr>
              <p:grpSpPr>
                <a:xfrm>
                  <a:off x="2915816" y="1844824"/>
                  <a:ext cx="2457700" cy="2448272"/>
                  <a:chOff x="3266428" y="2564904"/>
                  <a:chExt cx="2457700" cy="2448272"/>
                </a:xfrm>
              </p:grpSpPr>
              <p:sp>
                <p:nvSpPr>
                  <p:cNvPr id="76" name="Oval 7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 name="Arc 7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7" name="Group 46"/>
                <p:cNvGrpSpPr>
                  <a:grpSpLocks noChangeAspect="1"/>
                </p:cNvGrpSpPr>
                <p:nvPr/>
              </p:nvGrpSpPr>
              <p:grpSpPr>
                <a:xfrm>
                  <a:off x="3896632" y="3645024"/>
                  <a:ext cx="505496" cy="505496"/>
                  <a:chOff x="1061610" y="476672"/>
                  <a:chExt cx="4680520" cy="4680520"/>
                </a:xfrm>
              </p:grpSpPr>
              <p:grpSp>
                <p:nvGrpSpPr>
                  <p:cNvPr id="60" name="Group 59"/>
                  <p:cNvGrpSpPr/>
                  <p:nvPr/>
                </p:nvGrpSpPr>
                <p:grpSpPr>
                  <a:xfrm>
                    <a:off x="1061610" y="476672"/>
                    <a:ext cx="4680520" cy="4680520"/>
                    <a:chOff x="827584" y="2132856"/>
                    <a:chExt cx="1440160" cy="1440160"/>
                  </a:xfrm>
                </p:grpSpPr>
                <p:sp>
                  <p:nvSpPr>
                    <p:cNvPr id="71" name="Oval 7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2" name="Straight Connector 71"/>
                    <p:cNvCxnSpPr>
                      <a:stCxn id="7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7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7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8" name="Oval 4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Oval 4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 name="Rounded Rectangle 4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 name="Freeform 5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 name="Freeform 5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3" name="Freeform 5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 name="Freeform 5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 name="Freeform 5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6" name="Freeform 5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7" name="Oval 5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 name="Oval 5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9" name="Freeform 5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3" name="Group 12"/>
              <p:cNvGrpSpPr>
                <a:grpSpLocks noChangeAspect="1"/>
              </p:cNvGrpSpPr>
              <p:nvPr/>
            </p:nvGrpSpPr>
            <p:grpSpPr>
              <a:xfrm>
                <a:off x="6084168" y="3679267"/>
                <a:ext cx="1189127" cy="1189893"/>
                <a:chOff x="1187624" y="126420"/>
                <a:chExt cx="5945633" cy="5949467"/>
              </a:xfrm>
            </p:grpSpPr>
            <p:grpSp>
              <p:nvGrpSpPr>
                <p:cNvPr id="14" name="Group 13"/>
                <p:cNvGrpSpPr/>
                <p:nvPr/>
              </p:nvGrpSpPr>
              <p:grpSpPr>
                <a:xfrm>
                  <a:off x="2915816" y="1844824"/>
                  <a:ext cx="2457700" cy="2448272"/>
                  <a:chOff x="3266428" y="2564904"/>
                  <a:chExt cx="2457700" cy="2448272"/>
                </a:xfrm>
              </p:grpSpPr>
              <p:sp>
                <p:nvSpPr>
                  <p:cNvPr id="44" name="Oval 4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Arc 4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5" name="Group 14"/>
                <p:cNvGrpSpPr>
                  <a:grpSpLocks noChangeAspect="1"/>
                </p:cNvGrpSpPr>
                <p:nvPr/>
              </p:nvGrpSpPr>
              <p:grpSpPr>
                <a:xfrm>
                  <a:off x="3896632" y="3645024"/>
                  <a:ext cx="505496" cy="505496"/>
                  <a:chOff x="1061610" y="476672"/>
                  <a:chExt cx="4680520" cy="4680520"/>
                </a:xfrm>
              </p:grpSpPr>
              <p:grpSp>
                <p:nvGrpSpPr>
                  <p:cNvPr id="28" name="Group 27"/>
                  <p:cNvGrpSpPr/>
                  <p:nvPr/>
                </p:nvGrpSpPr>
                <p:grpSpPr>
                  <a:xfrm>
                    <a:off x="1061610" y="476672"/>
                    <a:ext cx="4680520" cy="4680520"/>
                    <a:chOff x="827584" y="2132856"/>
                    <a:chExt cx="1440160" cy="1440160"/>
                  </a:xfrm>
                </p:grpSpPr>
                <p:sp>
                  <p:nvSpPr>
                    <p:cNvPr id="39" name="Oval 3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0" name="Straight Connector 39"/>
                    <p:cNvCxnSpPr>
                      <a:stCxn id="3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Oval 1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Rounded Rectangle 1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Freeform 1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Freeform 1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 name="Freeform 2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 name="Freeform 2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3" name="Freeform 2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4" name="Freeform 2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 name="Oval 2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Oval 2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Freeform 2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cxnSp>
        <p:nvCxnSpPr>
          <p:cNvPr id="1000" name="Straight Connector 999"/>
          <p:cNvCxnSpPr/>
          <p:nvPr/>
        </p:nvCxnSpPr>
        <p:spPr>
          <a:xfrm flipV="1">
            <a:off x="1710713" y="212689"/>
            <a:ext cx="2470084" cy="460851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1" name="TextBox 1000"/>
          <p:cNvSpPr txBox="1"/>
          <p:nvPr/>
        </p:nvSpPr>
        <p:spPr>
          <a:xfrm>
            <a:off x="596272" y="5085184"/>
            <a:ext cx="8080184" cy="1323439"/>
          </a:xfrm>
          <a:prstGeom prst="rect">
            <a:avLst/>
          </a:prstGeom>
          <a:noFill/>
        </p:spPr>
        <p:txBody>
          <a:bodyPr wrap="square" rtlCol="0">
            <a:spAutoFit/>
          </a:bodyPr>
          <a:lstStyle/>
          <a:p>
            <a:r>
              <a:rPr lang="sk-SK" sz="2000" dirty="0"/>
              <a:t>Každý trpaslík ktorý vidí tesne okolo seba preletieť časticu (to je pre neho </a:t>
            </a:r>
            <a:r>
              <a:rPr lang="sk-SK" sz="2000" b="1" dirty="0"/>
              <a:t>udalosť</a:t>
            </a:r>
            <a:r>
              <a:rPr lang="sk-SK" sz="2000" dirty="0"/>
              <a:t>) urobí o tom záznam na lístok, na ktorý</a:t>
            </a:r>
            <a:r>
              <a:rPr lang="sk-SK" sz="2000" b="1" dirty="0"/>
              <a:t> napíše svoje meno (</a:t>
            </a:r>
            <a:r>
              <a:rPr lang="sk-SK" sz="2000" b="1" dirty="0" err="1"/>
              <a:t>x,y,z</a:t>
            </a:r>
            <a:r>
              <a:rPr lang="sk-SK" sz="2000" b="1" dirty="0"/>
              <a:t>) a uvedie čas</a:t>
            </a:r>
            <a:r>
              <a:rPr lang="sk-SK" sz="2000" dirty="0"/>
              <a:t>, ktorý ukazovali jeho hodiny pri tom prelete. Lístok pošle do ústredia, kde lístky zhromaždia a vyhodnotia</a:t>
            </a:r>
            <a:endParaRPr lang="en-US" sz="2000" dirty="0"/>
          </a:p>
        </p:txBody>
      </p:sp>
      <p:sp>
        <p:nvSpPr>
          <p:cNvPr id="1002" name="TextBox 1001"/>
          <p:cNvSpPr txBox="1"/>
          <p:nvPr/>
        </p:nvSpPr>
        <p:spPr>
          <a:xfrm>
            <a:off x="4618064" y="212689"/>
            <a:ext cx="4058392" cy="400110"/>
          </a:xfrm>
          <a:prstGeom prst="rect">
            <a:avLst/>
          </a:prstGeom>
          <a:noFill/>
        </p:spPr>
        <p:txBody>
          <a:bodyPr wrap="square" rtlCol="0">
            <a:spAutoFit/>
          </a:bodyPr>
          <a:lstStyle/>
          <a:p>
            <a:r>
              <a:rPr lang="en-US" sz="2000" b="1" dirty="0" err="1">
                <a:solidFill>
                  <a:srgbClr val="FF0000"/>
                </a:solidFill>
              </a:rPr>
              <a:t>Prelet</a:t>
            </a:r>
            <a:r>
              <a:rPr lang="en-US" sz="2000" b="1" dirty="0">
                <a:solidFill>
                  <a:srgbClr val="FF0000"/>
                </a:solidFill>
              </a:rPr>
              <a:t> </a:t>
            </a:r>
            <a:r>
              <a:rPr lang="sk-SK" sz="2000" b="1" dirty="0">
                <a:solidFill>
                  <a:srgbClr val="FF0000"/>
                </a:solidFill>
              </a:rPr>
              <a:t>častice súradnicovou sústavou</a:t>
            </a:r>
            <a:endParaRPr lang="en-US" sz="2000" b="1" dirty="0">
              <a:solidFill>
                <a:srgbClr val="FF0000"/>
              </a:solidFill>
            </a:endParaRPr>
          </a:p>
        </p:txBody>
      </p:sp>
      <p:sp>
        <p:nvSpPr>
          <p:cNvPr id="1004" name="Slide Number Placeholder 1003"/>
          <p:cNvSpPr>
            <a:spLocks noGrp="1"/>
          </p:cNvSpPr>
          <p:nvPr>
            <p:ph type="sldNum" sz="quarter" idx="12"/>
          </p:nvPr>
        </p:nvSpPr>
        <p:spPr/>
        <p:txBody>
          <a:bodyPr/>
          <a:lstStyle/>
          <a:p>
            <a:fld id="{53A2F171-A641-4D3E-AA75-363029A1D4AF}" type="slidenum">
              <a:rPr lang="en-US" smtClean="0"/>
              <a:t>14</a:t>
            </a:fld>
            <a:endParaRPr lang="en-US"/>
          </a:p>
        </p:txBody>
      </p:sp>
    </p:spTree>
    <p:extLst>
      <p:ext uri="{BB962C8B-B14F-4D97-AF65-F5344CB8AC3E}">
        <p14:creationId xmlns:p14="http://schemas.microsoft.com/office/powerpoint/2010/main" val="25771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2" name="Group 1001"/>
          <p:cNvGrpSpPr/>
          <p:nvPr/>
        </p:nvGrpSpPr>
        <p:grpSpPr>
          <a:xfrm>
            <a:off x="360963" y="212689"/>
            <a:ext cx="2804850" cy="2689649"/>
            <a:chOff x="360962" y="212689"/>
            <a:chExt cx="5364725" cy="4608512"/>
          </a:xfrm>
        </p:grpSpPr>
        <p:grpSp>
          <p:nvGrpSpPr>
            <p:cNvPr id="2" name="Group 1"/>
            <p:cNvGrpSpPr>
              <a:grpSpLocks noChangeAspect="1"/>
            </p:cNvGrpSpPr>
            <p:nvPr/>
          </p:nvGrpSpPr>
          <p:grpSpPr>
            <a:xfrm>
              <a:off x="360962" y="716745"/>
              <a:ext cx="5364725" cy="3528392"/>
              <a:chOff x="1271813" y="1616894"/>
              <a:chExt cx="6640831" cy="4367686"/>
            </a:xfrm>
          </p:grpSpPr>
          <p:grpSp>
            <p:nvGrpSpPr>
              <p:cNvPr id="3" name="Group 2"/>
              <p:cNvGrpSpPr/>
              <p:nvPr/>
            </p:nvGrpSpPr>
            <p:grpSpPr>
              <a:xfrm>
                <a:off x="1271813" y="4676530"/>
                <a:ext cx="6030982" cy="1308050"/>
                <a:chOff x="1242313" y="3679267"/>
                <a:chExt cx="6030982" cy="1308050"/>
              </a:xfrm>
            </p:grpSpPr>
            <p:grpSp>
              <p:nvGrpSpPr>
                <p:cNvPr id="834" name="Group 833"/>
                <p:cNvGrpSpPr>
                  <a:grpSpLocks noChangeAspect="1"/>
                </p:cNvGrpSpPr>
                <p:nvPr/>
              </p:nvGrpSpPr>
              <p:grpSpPr>
                <a:xfrm>
                  <a:off x="2446769" y="3789040"/>
                  <a:ext cx="1189127" cy="1189893"/>
                  <a:chOff x="1187624" y="126420"/>
                  <a:chExt cx="5945633" cy="5949467"/>
                </a:xfrm>
              </p:grpSpPr>
              <p:grpSp>
                <p:nvGrpSpPr>
                  <p:cNvPr id="967" name="Group 966"/>
                  <p:cNvGrpSpPr/>
                  <p:nvPr/>
                </p:nvGrpSpPr>
                <p:grpSpPr>
                  <a:xfrm>
                    <a:off x="2915816" y="1844824"/>
                    <a:ext cx="2457700" cy="2448272"/>
                    <a:chOff x="3266428" y="2564904"/>
                    <a:chExt cx="2457700" cy="2448272"/>
                  </a:xfrm>
                </p:grpSpPr>
                <p:sp>
                  <p:nvSpPr>
                    <p:cNvPr id="997" name="Oval 996"/>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98" name="Arc 997"/>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68" name="Group 967"/>
                  <p:cNvGrpSpPr>
                    <a:grpSpLocks noChangeAspect="1"/>
                  </p:cNvGrpSpPr>
                  <p:nvPr/>
                </p:nvGrpSpPr>
                <p:grpSpPr>
                  <a:xfrm>
                    <a:off x="3896632" y="3645024"/>
                    <a:ext cx="505496" cy="505496"/>
                    <a:chOff x="1061610" y="476672"/>
                    <a:chExt cx="4680520" cy="4680520"/>
                  </a:xfrm>
                </p:grpSpPr>
                <p:grpSp>
                  <p:nvGrpSpPr>
                    <p:cNvPr id="981" name="Group 980"/>
                    <p:cNvGrpSpPr/>
                    <p:nvPr/>
                  </p:nvGrpSpPr>
                  <p:grpSpPr>
                    <a:xfrm>
                      <a:off x="1061610" y="476672"/>
                      <a:ext cx="4680520" cy="4680520"/>
                      <a:chOff x="827584" y="2132856"/>
                      <a:chExt cx="1440160" cy="1440160"/>
                    </a:xfrm>
                  </p:grpSpPr>
                  <p:sp>
                    <p:nvSpPr>
                      <p:cNvPr id="992" name="Oval 991"/>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93" name="Straight Connector 992"/>
                      <p:cNvCxnSpPr>
                        <a:stCxn id="992"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a:endCxn id="992"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a:endCxn id="992"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6" name="Straight Connector 995"/>
                      <p:cNvCxnSpPr>
                        <a:stCxn id="992"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2" name="Straight Connector 981"/>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1" name="Straight Arrow Connector 990"/>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69" name="Oval 968"/>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0" name="Oval 969"/>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1" name="Rounded Rectangle 970"/>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2" name="Freeform 97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3" name="Freeform 97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4" name="Freeform 97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5" name="Freeform 97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6" name="Freeform 97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7" name="Freeform 97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8" name="Oval 977"/>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9" name="Oval 978"/>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80" name="Freeform 97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5" name="Group 834"/>
                <p:cNvGrpSpPr>
                  <a:grpSpLocks noChangeAspect="1"/>
                </p:cNvGrpSpPr>
                <p:nvPr/>
              </p:nvGrpSpPr>
              <p:grpSpPr>
                <a:xfrm>
                  <a:off x="1242313" y="3797424"/>
                  <a:ext cx="1189127" cy="1189893"/>
                  <a:chOff x="1187624" y="126420"/>
                  <a:chExt cx="5945633" cy="5949467"/>
                </a:xfrm>
              </p:grpSpPr>
              <p:grpSp>
                <p:nvGrpSpPr>
                  <p:cNvPr id="935" name="Group 934"/>
                  <p:cNvGrpSpPr/>
                  <p:nvPr/>
                </p:nvGrpSpPr>
                <p:grpSpPr>
                  <a:xfrm>
                    <a:off x="2915816" y="1844824"/>
                    <a:ext cx="2457700" cy="2448272"/>
                    <a:chOff x="3266428" y="2564904"/>
                    <a:chExt cx="2457700" cy="2448272"/>
                  </a:xfrm>
                </p:grpSpPr>
                <p:sp>
                  <p:nvSpPr>
                    <p:cNvPr id="965" name="Oval 964"/>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6" name="Arc 96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36" name="Group 935"/>
                  <p:cNvGrpSpPr>
                    <a:grpSpLocks noChangeAspect="1"/>
                  </p:cNvGrpSpPr>
                  <p:nvPr/>
                </p:nvGrpSpPr>
                <p:grpSpPr>
                  <a:xfrm>
                    <a:off x="3896632" y="3645024"/>
                    <a:ext cx="505496" cy="505496"/>
                    <a:chOff x="1061610" y="476672"/>
                    <a:chExt cx="4680520" cy="4680520"/>
                  </a:xfrm>
                </p:grpSpPr>
                <p:grpSp>
                  <p:nvGrpSpPr>
                    <p:cNvPr id="949" name="Group 948"/>
                    <p:cNvGrpSpPr/>
                    <p:nvPr/>
                  </p:nvGrpSpPr>
                  <p:grpSpPr>
                    <a:xfrm>
                      <a:off x="1061610" y="476672"/>
                      <a:ext cx="4680520" cy="4680520"/>
                      <a:chOff x="827584" y="2132856"/>
                      <a:chExt cx="1440160" cy="1440160"/>
                    </a:xfrm>
                  </p:grpSpPr>
                  <p:sp>
                    <p:nvSpPr>
                      <p:cNvPr id="960" name="Oval 959"/>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61" name="Straight Connector 960"/>
                      <p:cNvCxnSpPr>
                        <a:stCxn id="960"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a:endCxn id="960"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a:endCxn id="960"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4" name="Straight Connector 963"/>
                      <p:cNvCxnSpPr>
                        <a:stCxn id="960"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0" name="Straight Connector 949"/>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9" name="Straight Arrow Connector 958"/>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37" name="Oval 936"/>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8" name="Oval 937"/>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9" name="Rounded Rectangle 938"/>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0" name="Freeform 93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1" name="Freeform 94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2" name="Freeform 94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3" name="Freeform 94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4" name="Freeform 94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5" name="Freeform 94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6" name="Oval 945"/>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7" name="Oval 946"/>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8" name="Freeform 94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6" name="Group 835"/>
                <p:cNvGrpSpPr>
                  <a:grpSpLocks noChangeAspect="1"/>
                </p:cNvGrpSpPr>
                <p:nvPr/>
              </p:nvGrpSpPr>
              <p:grpSpPr>
                <a:xfrm>
                  <a:off x="3635896" y="3751275"/>
                  <a:ext cx="1189127" cy="1189893"/>
                  <a:chOff x="1187624" y="126420"/>
                  <a:chExt cx="5945633" cy="5949467"/>
                </a:xfrm>
              </p:grpSpPr>
              <p:grpSp>
                <p:nvGrpSpPr>
                  <p:cNvPr id="903" name="Group 902"/>
                  <p:cNvGrpSpPr/>
                  <p:nvPr/>
                </p:nvGrpSpPr>
                <p:grpSpPr>
                  <a:xfrm>
                    <a:off x="2915816" y="1844824"/>
                    <a:ext cx="2457700" cy="2448272"/>
                    <a:chOff x="3266428" y="2564904"/>
                    <a:chExt cx="2457700" cy="2448272"/>
                  </a:xfrm>
                </p:grpSpPr>
                <p:sp>
                  <p:nvSpPr>
                    <p:cNvPr id="933" name="Oval 932"/>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4" name="Arc 933"/>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04" name="Group 903"/>
                  <p:cNvGrpSpPr>
                    <a:grpSpLocks noChangeAspect="1"/>
                  </p:cNvGrpSpPr>
                  <p:nvPr/>
                </p:nvGrpSpPr>
                <p:grpSpPr>
                  <a:xfrm>
                    <a:off x="3896632" y="3645024"/>
                    <a:ext cx="505496" cy="505496"/>
                    <a:chOff x="1061610" y="476672"/>
                    <a:chExt cx="4680520" cy="4680520"/>
                  </a:xfrm>
                </p:grpSpPr>
                <p:grpSp>
                  <p:nvGrpSpPr>
                    <p:cNvPr id="917" name="Group 916"/>
                    <p:cNvGrpSpPr/>
                    <p:nvPr/>
                  </p:nvGrpSpPr>
                  <p:grpSpPr>
                    <a:xfrm>
                      <a:off x="1061610" y="476672"/>
                      <a:ext cx="4680520" cy="4680520"/>
                      <a:chOff x="827584" y="2132856"/>
                      <a:chExt cx="1440160" cy="1440160"/>
                    </a:xfrm>
                  </p:grpSpPr>
                  <p:sp>
                    <p:nvSpPr>
                      <p:cNvPr id="928" name="Oval 927"/>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29" name="Straight Connector 928"/>
                      <p:cNvCxnSpPr>
                        <a:stCxn id="928"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a:endCxn id="928"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a:endCxn id="928"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a:stCxn id="928"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8" name="Straight Connector 917"/>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7" name="Straight Arrow Connector 926"/>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05" name="Oval 904"/>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6" name="Oval 905"/>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7" name="Rounded Rectangle 906"/>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8" name="Freeform 90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9" name="Freeform 90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0" name="Freeform 90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1" name="Freeform 91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2" name="Freeform 91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3" name="Freeform 91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4" name="Oval 91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5" name="Oval 91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6" name="Freeform 91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7" name="Group 836"/>
                <p:cNvGrpSpPr>
                  <a:grpSpLocks noChangeAspect="1"/>
                </p:cNvGrpSpPr>
                <p:nvPr/>
              </p:nvGrpSpPr>
              <p:grpSpPr>
                <a:xfrm>
                  <a:off x="4860032" y="3717032"/>
                  <a:ext cx="1189127" cy="1189893"/>
                  <a:chOff x="1187624" y="126420"/>
                  <a:chExt cx="5945633" cy="5949467"/>
                </a:xfrm>
              </p:grpSpPr>
              <p:grpSp>
                <p:nvGrpSpPr>
                  <p:cNvPr id="871" name="Group 870"/>
                  <p:cNvGrpSpPr/>
                  <p:nvPr/>
                </p:nvGrpSpPr>
                <p:grpSpPr>
                  <a:xfrm>
                    <a:off x="2915816" y="1844824"/>
                    <a:ext cx="2457700" cy="2448272"/>
                    <a:chOff x="3266428" y="2564904"/>
                    <a:chExt cx="2457700" cy="2448272"/>
                  </a:xfrm>
                </p:grpSpPr>
                <p:sp>
                  <p:nvSpPr>
                    <p:cNvPr id="901" name="Oval 900"/>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2" name="Arc 901"/>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72" name="Group 871"/>
                  <p:cNvGrpSpPr>
                    <a:grpSpLocks noChangeAspect="1"/>
                  </p:cNvGrpSpPr>
                  <p:nvPr/>
                </p:nvGrpSpPr>
                <p:grpSpPr>
                  <a:xfrm>
                    <a:off x="3896632" y="3645024"/>
                    <a:ext cx="505496" cy="505496"/>
                    <a:chOff x="1061610" y="476672"/>
                    <a:chExt cx="4680520" cy="4680520"/>
                  </a:xfrm>
                </p:grpSpPr>
                <p:grpSp>
                  <p:nvGrpSpPr>
                    <p:cNvPr id="885" name="Group 884"/>
                    <p:cNvGrpSpPr/>
                    <p:nvPr/>
                  </p:nvGrpSpPr>
                  <p:grpSpPr>
                    <a:xfrm>
                      <a:off x="1061610" y="476672"/>
                      <a:ext cx="4680520" cy="4680520"/>
                      <a:chOff x="827584" y="2132856"/>
                      <a:chExt cx="1440160" cy="1440160"/>
                    </a:xfrm>
                  </p:grpSpPr>
                  <p:sp>
                    <p:nvSpPr>
                      <p:cNvPr id="896" name="Oval 895"/>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97" name="Straight Connector 896"/>
                      <p:cNvCxnSpPr>
                        <a:stCxn id="896"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a:endCxn id="896"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a:endCxn id="896"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a:stCxn id="896"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86" name="Straight Connector 885"/>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3" name="Oval 872"/>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4" name="Oval 873"/>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5" name="Rounded Rectangle 874"/>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6" name="Freeform 87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7" name="Freeform 87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78" name="Freeform 87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9" name="Freeform 87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0" name="Freeform 87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1" name="Freeform 88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2" name="Oval 881"/>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3" name="Oval 882"/>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4" name="Freeform 88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8" name="Group 837"/>
                <p:cNvGrpSpPr>
                  <a:grpSpLocks noChangeAspect="1"/>
                </p:cNvGrpSpPr>
                <p:nvPr/>
              </p:nvGrpSpPr>
              <p:grpSpPr>
                <a:xfrm>
                  <a:off x="6084168" y="3679267"/>
                  <a:ext cx="1189127" cy="1189893"/>
                  <a:chOff x="1187624" y="126420"/>
                  <a:chExt cx="5945633" cy="5949467"/>
                </a:xfrm>
              </p:grpSpPr>
              <p:grpSp>
                <p:nvGrpSpPr>
                  <p:cNvPr id="839" name="Group 838"/>
                  <p:cNvGrpSpPr/>
                  <p:nvPr/>
                </p:nvGrpSpPr>
                <p:grpSpPr>
                  <a:xfrm>
                    <a:off x="2915816" y="1844824"/>
                    <a:ext cx="2457700" cy="2448272"/>
                    <a:chOff x="3266428" y="2564904"/>
                    <a:chExt cx="2457700" cy="2448272"/>
                  </a:xfrm>
                </p:grpSpPr>
                <p:sp>
                  <p:nvSpPr>
                    <p:cNvPr id="869" name="Oval 868"/>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0" name="Arc 869"/>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40" name="Group 839"/>
                  <p:cNvGrpSpPr>
                    <a:grpSpLocks noChangeAspect="1"/>
                  </p:cNvGrpSpPr>
                  <p:nvPr/>
                </p:nvGrpSpPr>
                <p:grpSpPr>
                  <a:xfrm>
                    <a:off x="3896632" y="3645024"/>
                    <a:ext cx="505496" cy="505496"/>
                    <a:chOff x="1061610" y="476672"/>
                    <a:chExt cx="4680520" cy="4680520"/>
                  </a:xfrm>
                </p:grpSpPr>
                <p:grpSp>
                  <p:nvGrpSpPr>
                    <p:cNvPr id="853" name="Group 852"/>
                    <p:cNvGrpSpPr/>
                    <p:nvPr/>
                  </p:nvGrpSpPr>
                  <p:grpSpPr>
                    <a:xfrm>
                      <a:off x="1061610" y="476672"/>
                      <a:ext cx="4680520" cy="4680520"/>
                      <a:chOff x="827584" y="2132856"/>
                      <a:chExt cx="1440160" cy="1440160"/>
                    </a:xfrm>
                  </p:grpSpPr>
                  <p:sp>
                    <p:nvSpPr>
                      <p:cNvPr id="864" name="Oval 863"/>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65" name="Straight Connector 864"/>
                      <p:cNvCxnSpPr>
                        <a:stCxn id="864"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a:endCxn id="864"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a:endCxn id="864"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a:stCxn id="864"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4" name="Straight Connector 853"/>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3" name="Straight Arrow Connector 862"/>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41" name="Oval 840"/>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2" name="Oval 841"/>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3" name="Rounded Rectangle 842"/>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4" name="Freeform 84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5" name="Freeform 84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6" name="Freeform 84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7" name="Freeform 84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8" name="Freeform 84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9" name="Freeform 84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50" name="Oval 849"/>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51" name="Oval 850"/>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52" name="Freeform 85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4" name="Group 3"/>
              <p:cNvGrpSpPr/>
              <p:nvPr/>
            </p:nvGrpSpPr>
            <p:grpSpPr>
              <a:xfrm>
                <a:off x="1286196" y="3454440"/>
                <a:ext cx="6030982" cy="1308050"/>
                <a:chOff x="1242313" y="3679267"/>
                <a:chExt cx="6030982" cy="1308050"/>
              </a:xfrm>
            </p:grpSpPr>
            <p:grpSp>
              <p:nvGrpSpPr>
                <p:cNvPr id="669" name="Group 668"/>
                <p:cNvGrpSpPr>
                  <a:grpSpLocks noChangeAspect="1"/>
                </p:cNvGrpSpPr>
                <p:nvPr/>
              </p:nvGrpSpPr>
              <p:grpSpPr>
                <a:xfrm>
                  <a:off x="2446769" y="3789040"/>
                  <a:ext cx="1189127" cy="1189893"/>
                  <a:chOff x="1187624" y="126420"/>
                  <a:chExt cx="5945633" cy="5949467"/>
                </a:xfrm>
              </p:grpSpPr>
              <p:grpSp>
                <p:nvGrpSpPr>
                  <p:cNvPr id="802" name="Group 801"/>
                  <p:cNvGrpSpPr/>
                  <p:nvPr/>
                </p:nvGrpSpPr>
                <p:grpSpPr>
                  <a:xfrm>
                    <a:off x="2915816" y="1844824"/>
                    <a:ext cx="2457700" cy="2448272"/>
                    <a:chOff x="3266428" y="2564904"/>
                    <a:chExt cx="2457700" cy="2448272"/>
                  </a:xfrm>
                </p:grpSpPr>
                <p:sp>
                  <p:nvSpPr>
                    <p:cNvPr id="832" name="Oval 83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3" name="Arc 83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03" name="Group 802"/>
                  <p:cNvGrpSpPr>
                    <a:grpSpLocks noChangeAspect="1"/>
                  </p:cNvGrpSpPr>
                  <p:nvPr/>
                </p:nvGrpSpPr>
                <p:grpSpPr>
                  <a:xfrm>
                    <a:off x="3896632" y="3645024"/>
                    <a:ext cx="505496" cy="505496"/>
                    <a:chOff x="1061610" y="476672"/>
                    <a:chExt cx="4680520" cy="4680520"/>
                  </a:xfrm>
                </p:grpSpPr>
                <p:grpSp>
                  <p:nvGrpSpPr>
                    <p:cNvPr id="816" name="Group 815"/>
                    <p:cNvGrpSpPr/>
                    <p:nvPr/>
                  </p:nvGrpSpPr>
                  <p:grpSpPr>
                    <a:xfrm>
                      <a:off x="1061610" y="476672"/>
                      <a:ext cx="4680520" cy="4680520"/>
                      <a:chOff x="827584" y="2132856"/>
                      <a:chExt cx="1440160" cy="1440160"/>
                    </a:xfrm>
                  </p:grpSpPr>
                  <p:sp>
                    <p:nvSpPr>
                      <p:cNvPr id="827" name="Oval 82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28" name="Straight Connector 827"/>
                      <p:cNvCxnSpPr>
                        <a:stCxn id="82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a:endCxn id="82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a:endCxn id="82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a:stCxn id="82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7" name="Straight Connector 81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6" name="Straight Arrow Connector 82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4" name="Oval 80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5" name="Oval 80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6" name="Rounded Rectangle 80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7" name="Freeform 8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8" name="Freeform 8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9" name="Freeform 8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0" name="Freeform 8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1" name="Freeform 8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2" name="Freeform 8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3" name="Oval 81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4" name="Oval 81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5" name="Freeform 8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0" name="Group 669"/>
                <p:cNvGrpSpPr>
                  <a:grpSpLocks noChangeAspect="1"/>
                </p:cNvGrpSpPr>
                <p:nvPr/>
              </p:nvGrpSpPr>
              <p:grpSpPr>
                <a:xfrm>
                  <a:off x="1242313" y="3797424"/>
                  <a:ext cx="1189127" cy="1189893"/>
                  <a:chOff x="1187624" y="126420"/>
                  <a:chExt cx="5945633" cy="5949467"/>
                </a:xfrm>
              </p:grpSpPr>
              <p:grpSp>
                <p:nvGrpSpPr>
                  <p:cNvPr id="770" name="Group 769"/>
                  <p:cNvGrpSpPr/>
                  <p:nvPr/>
                </p:nvGrpSpPr>
                <p:grpSpPr>
                  <a:xfrm>
                    <a:off x="2915816" y="1844824"/>
                    <a:ext cx="2457700" cy="2448272"/>
                    <a:chOff x="3266428" y="2564904"/>
                    <a:chExt cx="2457700" cy="2448272"/>
                  </a:xfrm>
                </p:grpSpPr>
                <p:sp>
                  <p:nvSpPr>
                    <p:cNvPr id="800" name="Oval 79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1" name="Arc 80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71" name="Group 770"/>
                  <p:cNvGrpSpPr>
                    <a:grpSpLocks noChangeAspect="1"/>
                  </p:cNvGrpSpPr>
                  <p:nvPr/>
                </p:nvGrpSpPr>
                <p:grpSpPr>
                  <a:xfrm>
                    <a:off x="3896632" y="3645024"/>
                    <a:ext cx="505496" cy="505496"/>
                    <a:chOff x="1061610" y="476672"/>
                    <a:chExt cx="4680520" cy="4680520"/>
                  </a:xfrm>
                </p:grpSpPr>
                <p:grpSp>
                  <p:nvGrpSpPr>
                    <p:cNvPr id="784" name="Group 783"/>
                    <p:cNvGrpSpPr/>
                    <p:nvPr/>
                  </p:nvGrpSpPr>
                  <p:grpSpPr>
                    <a:xfrm>
                      <a:off x="1061610" y="476672"/>
                      <a:ext cx="4680520" cy="4680520"/>
                      <a:chOff x="827584" y="2132856"/>
                      <a:chExt cx="1440160" cy="1440160"/>
                    </a:xfrm>
                  </p:grpSpPr>
                  <p:sp>
                    <p:nvSpPr>
                      <p:cNvPr id="795" name="Oval 79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96" name="Straight Connector 795"/>
                      <p:cNvCxnSpPr>
                        <a:stCxn id="79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a:endCxn id="79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a:endCxn id="79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a:stCxn id="79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5" name="Straight Connector 78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2" name="Oval 77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3" name="Oval 77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4" name="Rounded Rectangle 77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5" name="Freeform 7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6" name="Freeform 7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7" name="Freeform 7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8" name="Freeform 7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9" name="Freeform 7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80" name="Freeform 7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81" name="Oval 78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2" name="Oval 78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3" name="Freeform 7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1" name="Group 670"/>
                <p:cNvGrpSpPr>
                  <a:grpSpLocks noChangeAspect="1"/>
                </p:cNvGrpSpPr>
                <p:nvPr/>
              </p:nvGrpSpPr>
              <p:grpSpPr>
                <a:xfrm>
                  <a:off x="3635896" y="3751275"/>
                  <a:ext cx="1189127" cy="1189893"/>
                  <a:chOff x="1187624" y="126420"/>
                  <a:chExt cx="5945633" cy="5949467"/>
                </a:xfrm>
              </p:grpSpPr>
              <p:grpSp>
                <p:nvGrpSpPr>
                  <p:cNvPr id="738" name="Group 737"/>
                  <p:cNvGrpSpPr/>
                  <p:nvPr/>
                </p:nvGrpSpPr>
                <p:grpSpPr>
                  <a:xfrm>
                    <a:off x="2915816" y="1844824"/>
                    <a:ext cx="2457700" cy="2448272"/>
                    <a:chOff x="3266428" y="2564904"/>
                    <a:chExt cx="2457700" cy="2448272"/>
                  </a:xfrm>
                </p:grpSpPr>
                <p:sp>
                  <p:nvSpPr>
                    <p:cNvPr id="768" name="Oval 76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69" name="Arc 76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39" name="Group 738"/>
                  <p:cNvGrpSpPr>
                    <a:grpSpLocks noChangeAspect="1"/>
                  </p:cNvGrpSpPr>
                  <p:nvPr/>
                </p:nvGrpSpPr>
                <p:grpSpPr>
                  <a:xfrm>
                    <a:off x="3896632" y="3645024"/>
                    <a:ext cx="505496" cy="505496"/>
                    <a:chOff x="1061610" y="476672"/>
                    <a:chExt cx="4680520" cy="4680520"/>
                  </a:xfrm>
                </p:grpSpPr>
                <p:grpSp>
                  <p:nvGrpSpPr>
                    <p:cNvPr id="752" name="Group 751"/>
                    <p:cNvGrpSpPr/>
                    <p:nvPr/>
                  </p:nvGrpSpPr>
                  <p:grpSpPr>
                    <a:xfrm>
                      <a:off x="1061610" y="476672"/>
                      <a:ext cx="4680520" cy="4680520"/>
                      <a:chOff x="827584" y="2132856"/>
                      <a:chExt cx="1440160" cy="1440160"/>
                    </a:xfrm>
                  </p:grpSpPr>
                  <p:sp>
                    <p:nvSpPr>
                      <p:cNvPr id="763" name="Oval 76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64" name="Straight Connector 763"/>
                      <p:cNvCxnSpPr>
                        <a:stCxn id="76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endCxn id="76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a:endCxn id="76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a:stCxn id="76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3" name="Straight Connector 75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2" name="Straight Arrow Connector 76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40" name="Oval 73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1" name="Oval 74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2" name="Rounded Rectangle 74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3" name="Freeform 74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4" name="Freeform 74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5" name="Freeform 74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6" name="Freeform 74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7" name="Freeform 74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8" name="Freeform 74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9" name="Oval 74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0" name="Oval 74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1" name="Freeform 75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2" name="Group 671"/>
                <p:cNvGrpSpPr>
                  <a:grpSpLocks noChangeAspect="1"/>
                </p:cNvGrpSpPr>
                <p:nvPr/>
              </p:nvGrpSpPr>
              <p:grpSpPr>
                <a:xfrm>
                  <a:off x="4860032" y="3717032"/>
                  <a:ext cx="1189127" cy="1189893"/>
                  <a:chOff x="1187624" y="126420"/>
                  <a:chExt cx="5945633" cy="5949467"/>
                </a:xfrm>
              </p:grpSpPr>
              <p:grpSp>
                <p:nvGrpSpPr>
                  <p:cNvPr id="706" name="Group 705"/>
                  <p:cNvGrpSpPr/>
                  <p:nvPr/>
                </p:nvGrpSpPr>
                <p:grpSpPr>
                  <a:xfrm>
                    <a:off x="2915816" y="1844824"/>
                    <a:ext cx="2457700" cy="2448272"/>
                    <a:chOff x="3266428" y="2564904"/>
                    <a:chExt cx="2457700" cy="2448272"/>
                  </a:xfrm>
                </p:grpSpPr>
                <p:sp>
                  <p:nvSpPr>
                    <p:cNvPr id="736" name="Oval 73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7" name="Arc 73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7" name="Group 706"/>
                  <p:cNvGrpSpPr>
                    <a:grpSpLocks noChangeAspect="1"/>
                  </p:cNvGrpSpPr>
                  <p:nvPr/>
                </p:nvGrpSpPr>
                <p:grpSpPr>
                  <a:xfrm>
                    <a:off x="3896632" y="3645024"/>
                    <a:ext cx="505496" cy="505496"/>
                    <a:chOff x="1061610" y="476672"/>
                    <a:chExt cx="4680520" cy="4680520"/>
                  </a:xfrm>
                </p:grpSpPr>
                <p:grpSp>
                  <p:nvGrpSpPr>
                    <p:cNvPr id="720" name="Group 719"/>
                    <p:cNvGrpSpPr/>
                    <p:nvPr/>
                  </p:nvGrpSpPr>
                  <p:grpSpPr>
                    <a:xfrm>
                      <a:off x="1061610" y="476672"/>
                      <a:ext cx="4680520" cy="4680520"/>
                      <a:chOff x="827584" y="2132856"/>
                      <a:chExt cx="1440160" cy="1440160"/>
                    </a:xfrm>
                  </p:grpSpPr>
                  <p:sp>
                    <p:nvSpPr>
                      <p:cNvPr id="731" name="Oval 73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32" name="Straight Connector 731"/>
                      <p:cNvCxnSpPr>
                        <a:stCxn id="73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a:endCxn id="73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a:endCxn id="73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a:stCxn id="73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1" name="Straight Connector 72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0" name="Straight Arrow Connector 72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8" name="Oval 70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9" name="Oval 70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0" name="Rounded Rectangle 70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1" name="Freeform 71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2" name="Freeform 71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3" name="Freeform 71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4" name="Freeform 71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5" name="Freeform 71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6" name="Freeform 71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7" name="Oval 71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8" name="Oval 71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9" name="Freeform 71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3" name="Group 672"/>
                <p:cNvGrpSpPr>
                  <a:grpSpLocks noChangeAspect="1"/>
                </p:cNvGrpSpPr>
                <p:nvPr/>
              </p:nvGrpSpPr>
              <p:grpSpPr>
                <a:xfrm>
                  <a:off x="6084168" y="3679267"/>
                  <a:ext cx="1189127" cy="1189893"/>
                  <a:chOff x="1187624" y="126420"/>
                  <a:chExt cx="5945633" cy="5949467"/>
                </a:xfrm>
              </p:grpSpPr>
              <p:grpSp>
                <p:nvGrpSpPr>
                  <p:cNvPr id="674" name="Group 673"/>
                  <p:cNvGrpSpPr/>
                  <p:nvPr/>
                </p:nvGrpSpPr>
                <p:grpSpPr>
                  <a:xfrm>
                    <a:off x="2915816" y="1844824"/>
                    <a:ext cx="2457700" cy="2448272"/>
                    <a:chOff x="3266428" y="2564904"/>
                    <a:chExt cx="2457700" cy="2448272"/>
                  </a:xfrm>
                </p:grpSpPr>
                <p:sp>
                  <p:nvSpPr>
                    <p:cNvPr id="704" name="Oval 70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5" name="Arc 70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75" name="Group 674"/>
                  <p:cNvGrpSpPr>
                    <a:grpSpLocks noChangeAspect="1"/>
                  </p:cNvGrpSpPr>
                  <p:nvPr/>
                </p:nvGrpSpPr>
                <p:grpSpPr>
                  <a:xfrm>
                    <a:off x="3896632" y="3645024"/>
                    <a:ext cx="505496" cy="505496"/>
                    <a:chOff x="1061610" y="476672"/>
                    <a:chExt cx="4680520" cy="4680520"/>
                  </a:xfrm>
                </p:grpSpPr>
                <p:grpSp>
                  <p:nvGrpSpPr>
                    <p:cNvPr id="688" name="Group 687"/>
                    <p:cNvGrpSpPr/>
                    <p:nvPr/>
                  </p:nvGrpSpPr>
                  <p:grpSpPr>
                    <a:xfrm>
                      <a:off x="1061610" y="476672"/>
                      <a:ext cx="4680520" cy="4680520"/>
                      <a:chOff x="827584" y="2132856"/>
                      <a:chExt cx="1440160" cy="1440160"/>
                    </a:xfrm>
                  </p:grpSpPr>
                  <p:sp>
                    <p:nvSpPr>
                      <p:cNvPr id="699" name="Oval 69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00" name="Straight Connector 699"/>
                      <p:cNvCxnSpPr>
                        <a:stCxn id="69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a:endCxn id="69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a:endCxn id="69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a:stCxn id="69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9" name="Straight Connector 68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8" name="Straight Arrow Connector 69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76" name="Oval 67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7" name="Oval 67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8" name="Rounded Rectangle 67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9" name="Freeform 67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0" name="Freeform 67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1" name="Freeform 68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2" name="Freeform 68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3" name="Freeform 68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4" name="Freeform 68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5" name="Oval 68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6" name="Oval 68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7" name="Freeform 68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5" name="Group 4"/>
              <p:cNvGrpSpPr/>
              <p:nvPr/>
            </p:nvGrpSpPr>
            <p:grpSpPr>
              <a:xfrm>
                <a:off x="1853415" y="4010256"/>
                <a:ext cx="6030982" cy="1308050"/>
                <a:chOff x="1242313" y="3679267"/>
                <a:chExt cx="6030982" cy="1308050"/>
              </a:xfrm>
            </p:grpSpPr>
            <p:grpSp>
              <p:nvGrpSpPr>
                <p:cNvPr id="504" name="Group 503"/>
                <p:cNvGrpSpPr>
                  <a:grpSpLocks noChangeAspect="1"/>
                </p:cNvGrpSpPr>
                <p:nvPr/>
              </p:nvGrpSpPr>
              <p:grpSpPr>
                <a:xfrm>
                  <a:off x="2446769" y="3789040"/>
                  <a:ext cx="1189127" cy="1189893"/>
                  <a:chOff x="1187624" y="126420"/>
                  <a:chExt cx="5945633" cy="5949467"/>
                </a:xfrm>
              </p:grpSpPr>
              <p:grpSp>
                <p:nvGrpSpPr>
                  <p:cNvPr id="637" name="Group 636"/>
                  <p:cNvGrpSpPr/>
                  <p:nvPr/>
                </p:nvGrpSpPr>
                <p:grpSpPr>
                  <a:xfrm>
                    <a:off x="2915816" y="1844824"/>
                    <a:ext cx="2457700" cy="2448272"/>
                    <a:chOff x="3266428" y="2564904"/>
                    <a:chExt cx="2457700" cy="2448272"/>
                  </a:xfrm>
                </p:grpSpPr>
                <p:sp>
                  <p:nvSpPr>
                    <p:cNvPr id="667" name="Oval 666"/>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8" name="Arc 667"/>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38" name="Group 637"/>
                  <p:cNvGrpSpPr>
                    <a:grpSpLocks noChangeAspect="1"/>
                  </p:cNvGrpSpPr>
                  <p:nvPr/>
                </p:nvGrpSpPr>
                <p:grpSpPr>
                  <a:xfrm>
                    <a:off x="3896632" y="3645024"/>
                    <a:ext cx="505496" cy="505496"/>
                    <a:chOff x="1061610" y="476672"/>
                    <a:chExt cx="4680520" cy="4680520"/>
                  </a:xfrm>
                </p:grpSpPr>
                <p:grpSp>
                  <p:nvGrpSpPr>
                    <p:cNvPr id="651" name="Group 650"/>
                    <p:cNvGrpSpPr/>
                    <p:nvPr/>
                  </p:nvGrpSpPr>
                  <p:grpSpPr>
                    <a:xfrm>
                      <a:off x="1061610" y="476672"/>
                      <a:ext cx="4680520" cy="4680520"/>
                      <a:chOff x="827584" y="2132856"/>
                      <a:chExt cx="1440160" cy="1440160"/>
                    </a:xfrm>
                  </p:grpSpPr>
                  <p:sp>
                    <p:nvSpPr>
                      <p:cNvPr id="662" name="Oval 661"/>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63" name="Straight Connector 662"/>
                      <p:cNvCxnSpPr>
                        <a:stCxn id="662"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a:endCxn id="662"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a:endCxn id="662"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a:stCxn id="662"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52" name="Straight Connector 651"/>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39" name="Oval 638"/>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0" name="Oval 639"/>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1" name="Rounded Rectangle 640"/>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2" name="Freeform 64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3" name="Freeform 64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4" name="Freeform 64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5" name="Freeform 64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6" name="Freeform 64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7" name="Freeform 64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8" name="Oval 647"/>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9" name="Oval 648"/>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50" name="Freeform 64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5" name="Group 504"/>
                <p:cNvGrpSpPr>
                  <a:grpSpLocks noChangeAspect="1"/>
                </p:cNvGrpSpPr>
                <p:nvPr/>
              </p:nvGrpSpPr>
              <p:grpSpPr>
                <a:xfrm>
                  <a:off x="1242313" y="3797424"/>
                  <a:ext cx="1189127" cy="1189893"/>
                  <a:chOff x="1187624" y="126420"/>
                  <a:chExt cx="5945633" cy="5949467"/>
                </a:xfrm>
              </p:grpSpPr>
              <p:grpSp>
                <p:nvGrpSpPr>
                  <p:cNvPr id="605" name="Group 604"/>
                  <p:cNvGrpSpPr/>
                  <p:nvPr/>
                </p:nvGrpSpPr>
                <p:grpSpPr>
                  <a:xfrm>
                    <a:off x="2915816" y="1844824"/>
                    <a:ext cx="2457700" cy="2448272"/>
                    <a:chOff x="3266428" y="2564904"/>
                    <a:chExt cx="2457700" cy="2448272"/>
                  </a:xfrm>
                </p:grpSpPr>
                <p:sp>
                  <p:nvSpPr>
                    <p:cNvPr id="635" name="Oval 634"/>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6" name="Arc 635"/>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06" name="Group 605"/>
                  <p:cNvGrpSpPr>
                    <a:grpSpLocks noChangeAspect="1"/>
                  </p:cNvGrpSpPr>
                  <p:nvPr/>
                </p:nvGrpSpPr>
                <p:grpSpPr>
                  <a:xfrm>
                    <a:off x="3896632" y="3645024"/>
                    <a:ext cx="505496" cy="505496"/>
                    <a:chOff x="1061610" y="476672"/>
                    <a:chExt cx="4680520" cy="4680520"/>
                  </a:xfrm>
                </p:grpSpPr>
                <p:grpSp>
                  <p:nvGrpSpPr>
                    <p:cNvPr id="619" name="Group 618"/>
                    <p:cNvGrpSpPr/>
                    <p:nvPr/>
                  </p:nvGrpSpPr>
                  <p:grpSpPr>
                    <a:xfrm>
                      <a:off x="1061610" y="476672"/>
                      <a:ext cx="4680520" cy="4680520"/>
                      <a:chOff x="827584" y="2132856"/>
                      <a:chExt cx="1440160" cy="1440160"/>
                    </a:xfrm>
                  </p:grpSpPr>
                  <p:sp>
                    <p:nvSpPr>
                      <p:cNvPr id="630" name="Oval 629"/>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31" name="Straight Connector 630"/>
                      <p:cNvCxnSpPr>
                        <a:stCxn id="630"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a:endCxn id="630"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a:endCxn id="630"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a:stCxn id="630"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20" name="Straight Connector 619"/>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07" name="Oval 606"/>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8" name="Oval 607"/>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9" name="Rounded Rectangle 608"/>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0" name="Freeform 60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1" name="Freeform 61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2" name="Freeform 61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3" name="Freeform 61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4" name="Freeform 61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5" name="Freeform 61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6" name="Oval 615"/>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7" name="Oval 616"/>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8" name="Freeform 61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6" name="Group 505"/>
                <p:cNvGrpSpPr>
                  <a:grpSpLocks noChangeAspect="1"/>
                </p:cNvGrpSpPr>
                <p:nvPr/>
              </p:nvGrpSpPr>
              <p:grpSpPr>
                <a:xfrm>
                  <a:off x="3635896" y="3751275"/>
                  <a:ext cx="1189127" cy="1189893"/>
                  <a:chOff x="1187624" y="126420"/>
                  <a:chExt cx="5945633" cy="5949467"/>
                </a:xfrm>
              </p:grpSpPr>
              <p:grpSp>
                <p:nvGrpSpPr>
                  <p:cNvPr id="573" name="Group 572"/>
                  <p:cNvGrpSpPr/>
                  <p:nvPr/>
                </p:nvGrpSpPr>
                <p:grpSpPr>
                  <a:xfrm>
                    <a:off x="2915816" y="1844824"/>
                    <a:ext cx="2457700" cy="2448272"/>
                    <a:chOff x="3266428" y="2564904"/>
                    <a:chExt cx="2457700" cy="2448272"/>
                  </a:xfrm>
                </p:grpSpPr>
                <p:sp>
                  <p:nvSpPr>
                    <p:cNvPr id="603" name="Oval 602"/>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4" name="Arc 603"/>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74" name="Group 573"/>
                  <p:cNvGrpSpPr>
                    <a:grpSpLocks noChangeAspect="1"/>
                  </p:cNvGrpSpPr>
                  <p:nvPr/>
                </p:nvGrpSpPr>
                <p:grpSpPr>
                  <a:xfrm>
                    <a:off x="3896632" y="3645024"/>
                    <a:ext cx="505496" cy="505496"/>
                    <a:chOff x="1061610" y="476672"/>
                    <a:chExt cx="4680520" cy="4680520"/>
                  </a:xfrm>
                </p:grpSpPr>
                <p:grpSp>
                  <p:nvGrpSpPr>
                    <p:cNvPr id="587" name="Group 586"/>
                    <p:cNvGrpSpPr/>
                    <p:nvPr/>
                  </p:nvGrpSpPr>
                  <p:grpSpPr>
                    <a:xfrm>
                      <a:off x="1061610" y="476672"/>
                      <a:ext cx="4680520" cy="4680520"/>
                      <a:chOff x="827584" y="2132856"/>
                      <a:chExt cx="1440160" cy="1440160"/>
                    </a:xfrm>
                  </p:grpSpPr>
                  <p:sp>
                    <p:nvSpPr>
                      <p:cNvPr id="598" name="Oval 597"/>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99" name="Straight Connector 598"/>
                      <p:cNvCxnSpPr>
                        <a:stCxn id="598"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a:endCxn id="598"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a:endCxn id="598"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a:stCxn id="598"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88" name="Straight Connector 587"/>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7" name="Straight Arrow Connector 596"/>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5" name="Oval 574"/>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6" name="Oval 575"/>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7" name="Rounded Rectangle 576"/>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8" name="Freeform 57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9" name="Freeform 57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0" name="Freeform 57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1" name="Freeform 58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2" name="Freeform 58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3" name="Freeform 58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4" name="Oval 583"/>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5" name="Oval 584"/>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6" name="Freeform 58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7" name="Group 506"/>
                <p:cNvGrpSpPr>
                  <a:grpSpLocks noChangeAspect="1"/>
                </p:cNvGrpSpPr>
                <p:nvPr/>
              </p:nvGrpSpPr>
              <p:grpSpPr>
                <a:xfrm>
                  <a:off x="4860032" y="3717032"/>
                  <a:ext cx="1189127" cy="1189893"/>
                  <a:chOff x="1187624" y="126420"/>
                  <a:chExt cx="5945633" cy="5949467"/>
                </a:xfrm>
              </p:grpSpPr>
              <p:grpSp>
                <p:nvGrpSpPr>
                  <p:cNvPr id="541" name="Group 540"/>
                  <p:cNvGrpSpPr/>
                  <p:nvPr/>
                </p:nvGrpSpPr>
                <p:grpSpPr>
                  <a:xfrm>
                    <a:off x="2915816" y="1844824"/>
                    <a:ext cx="2457700" cy="2448272"/>
                    <a:chOff x="3266428" y="2564904"/>
                    <a:chExt cx="2457700" cy="2448272"/>
                  </a:xfrm>
                </p:grpSpPr>
                <p:sp>
                  <p:nvSpPr>
                    <p:cNvPr id="571" name="Oval 570"/>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2" name="Arc 571"/>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42" name="Group 541"/>
                  <p:cNvGrpSpPr>
                    <a:grpSpLocks noChangeAspect="1"/>
                  </p:cNvGrpSpPr>
                  <p:nvPr/>
                </p:nvGrpSpPr>
                <p:grpSpPr>
                  <a:xfrm>
                    <a:off x="3896632" y="3645024"/>
                    <a:ext cx="505496" cy="505496"/>
                    <a:chOff x="1061610" y="476672"/>
                    <a:chExt cx="4680520" cy="4680520"/>
                  </a:xfrm>
                </p:grpSpPr>
                <p:grpSp>
                  <p:nvGrpSpPr>
                    <p:cNvPr id="555" name="Group 554"/>
                    <p:cNvGrpSpPr/>
                    <p:nvPr/>
                  </p:nvGrpSpPr>
                  <p:grpSpPr>
                    <a:xfrm>
                      <a:off x="1061610" y="476672"/>
                      <a:ext cx="4680520" cy="4680520"/>
                      <a:chOff x="827584" y="2132856"/>
                      <a:chExt cx="1440160" cy="1440160"/>
                    </a:xfrm>
                  </p:grpSpPr>
                  <p:sp>
                    <p:nvSpPr>
                      <p:cNvPr id="566" name="Oval 565"/>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67" name="Straight Connector 566"/>
                      <p:cNvCxnSpPr>
                        <a:stCxn id="566"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a:endCxn id="566"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a:endCxn id="566"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a:stCxn id="566"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56" name="Straight Connector 555"/>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5" name="Straight Arrow Connector 564"/>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3" name="Oval 542"/>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4" name="Oval 543"/>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5" name="Rounded Rectangle 544"/>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6" name="Freeform 54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7" name="Freeform 54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8" name="Freeform 54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9" name="Freeform 54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0" name="Freeform 54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51" name="Freeform 55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52" name="Oval 551"/>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3" name="Oval 552"/>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4" name="Freeform 55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8" name="Group 507"/>
                <p:cNvGrpSpPr>
                  <a:grpSpLocks noChangeAspect="1"/>
                </p:cNvGrpSpPr>
                <p:nvPr/>
              </p:nvGrpSpPr>
              <p:grpSpPr>
                <a:xfrm>
                  <a:off x="6084168" y="3679267"/>
                  <a:ext cx="1189127" cy="1189893"/>
                  <a:chOff x="1187624" y="126420"/>
                  <a:chExt cx="5945633" cy="5949467"/>
                </a:xfrm>
              </p:grpSpPr>
              <p:grpSp>
                <p:nvGrpSpPr>
                  <p:cNvPr id="509" name="Group 508"/>
                  <p:cNvGrpSpPr/>
                  <p:nvPr/>
                </p:nvGrpSpPr>
                <p:grpSpPr>
                  <a:xfrm>
                    <a:off x="2915816" y="1844824"/>
                    <a:ext cx="2457700" cy="2448272"/>
                    <a:chOff x="3266428" y="2564904"/>
                    <a:chExt cx="2457700" cy="2448272"/>
                  </a:xfrm>
                </p:grpSpPr>
                <p:sp>
                  <p:nvSpPr>
                    <p:cNvPr id="539" name="Oval 538"/>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0" name="Arc 539"/>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10" name="Group 509"/>
                  <p:cNvGrpSpPr>
                    <a:grpSpLocks noChangeAspect="1"/>
                  </p:cNvGrpSpPr>
                  <p:nvPr/>
                </p:nvGrpSpPr>
                <p:grpSpPr>
                  <a:xfrm>
                    <a:off x="3896632" y="3645024"/>
                    <a:ext cx="505496" cy="505496"/>
                    <a:chOff x="1061610" y="476672"/>
                    <a:chExt cx="4680520" cy="4680520"/>
                  </a:xfrm>
                </p:grpSpPr>
                <p:grpSp>
                  <p:nvGrpSpPr>
                    <p:cNvPr id="523" name="Group 522"/>
                    <p:cNvGrpSpPr/>
                    <p:nvPr/>
                  </p:nvGrpSpPr>
                  <p:grpSpPr>
                    <a:xfrm>
                      <a:off x="1061610" y="476672"/>
                      <a:ext cx="4680520" cy="4680520"/>
                      <a:chOff x="827584" y="2132856"/>
                      <a:chExt cx="1440160" cy="1440160"/>
                    </a:xfrm>
                  </p:grpSpPr>
                  <p:sp>
                    <p:nvSpPr>
                      <p:cNvPr id="534" name="Oval 533"/>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35" name="Straight Connector 534"/>
                      <p:cNvCxnSpPr>
                        <a:stCxn id="534"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a:endCxn id="534"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a:endCxn id="534"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a:stCxn id="534"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24" name="Straight Connector 523"/>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3" name="Straight Arrow Connector 532"/>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11" name="Oval 510"/>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2" name="Oval 511"/>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3" name="Rounded Rectangle 512"/>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4" name="Freeform 51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5" name="Freeform 51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6" name="Freeform 51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7" name="Freeform 51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8" name="Freeform 51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9" name="Freeform 51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20" name="Oval 519"/>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1" name="Oval 520"/>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2" name="Freeform 52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6" name="Group 5"/>
              <p:cNvGrpSpPr/>
              <p:nvPr/>
            </p:nvGrpSpPr>
            <p:grpSpPr>
              <a:xfrm>
                <a:off x="1277322" y="2276872"/>
                <a:ext cx="6030982" cy="1308050"/>
                <a:chOff x="1242313" y="3679267"/>
                <a:chExt cx="6030982" cy="1308050"/>
              </a:xfrm>
            </p:grpSpPr>
            <p:grpSp>
              <p:nvGrpSpPr>
                <p:cNvPr id="339" name="Group 338"/>
                <p:cNvGrpSpPr>
                  <a:grpSpLocks noChangeAspect="1"/>
                </p:cNvGrpSpPr>
                <p:nvPr/>
              </p:nvGrpSpPr>
              <p:grpSpPr>
                <a:xfrm>
                  <a:off x="2446769" y="3789040"/>
                  <a:ext cx="1189127" cy="1189893"/>
                  <a:chOff x="1187624" y="126420"/>
                  <a:chExt cx="5945633" cy="5949467"/>
                </a:xfrm>
              </p:grpSpPr>
              <p:grpSp>
                <p:nvGrpSpPr>
                  <p:cNvPr id="472" name="Group 471"/>
                  <p:cNvGrpSpPr/>
                  <p:nvPr/>
                </p:nvGrpSpPr>
                <p:grpSpPr>
                  <a:xfrm>
                    <a:off x="2915816" y="1844824"/>
                    <a:ext cx="2457700" cy="2448272"/>
                    <a:chOff x="3266428" y="2564904"/>
                    <a:chExt cx="2457700" cy="2448272"/>
                  </a:xfrm>
                </p:grpSpPr>
                <p:sp>
                  <p:nvSpPr>
                    <p:cNvPr id="502" name="Oval 50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3" name="Arc 50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73" name="Group 472"/>
                  <p:cNvGrpSpPr>
                    <a:grpSpLocks noChangeAspect="1"/>
                  </p:cNvGrpSpPr>
                  <p:nvPr/>
                </p:nvGrpSpPr>
                <p:grpSpPr>
                  <a:xfrm>
                    <a:off x="3896632" y="3645024"/>
                    <a:ext cx="505496" cy="505496"/>
                    <a:chOff x="1061610" y="476672"/>
                    <a:chExt cx="4680520" cy="4680520"/>
                  </a:xfrm>
                </p:grpSpPr>
                <p:grpSp>
                  <p:nvGrpSpPr>
                    <p:cNvPr id="486" name="Group 485"/>
                    <p:cNvGrpSpPr/>
                    <p:nvPr/>
                  </p:nvGrpSpPr>
                  <p:grpSpPr>
                    <a:xfrm>
                      <a:off x="1061610" y="476672"/>
                      <a:ext cx="4680520" cy="4680520"/>
                      <a:chOff x="827584" y="2132856"/>
                      <a:chExt cx="1440160" cy="1440160"/>
                    </a:xfrm>
                  </p:grpSpPr>
                  <p:sp>
                    <p:nvSpPr>
                      <p:cNvPr id="497" name="Oval 49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98" name="Straight Connector 497"/>
                      <p:cNvCxnSpPr>
                        <a:stCxn id="49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a:endCxn id="49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a:endCxn id="49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a:stCxn id="49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7" name="Straight Connector 48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4" name="Oval 47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5" name="Oval 47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6" name="Rounded Rectangle 47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7" name="Freeform 47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8" name="Freeform 47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9" name="Freeform 47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0" name="Freeform 47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1" name="Freeform 48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2" name="Freeform 48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3" name="Oval 48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4" name="Oval 48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5" name="Freeform 48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0" name="Group 339"/>
                <p:cNvGrpSpPr>
                  <a:grpSpLocks noChangeAspect="1"/>
                </p:cNvGrpSpPr>
                <p:nvPr/>
              </p:nvGrpSpPr>
              <p:grpSpPr>
                <a:xfrm>
                  <a:off x="1242313" y="3797424"/>
                  <a:ext cx="1189127" cy="1189893"/>
                  <a:chOff x="1187624" y="126420"/>
                  <a:chExt cx="5945633" cy="5949467"/>
                </a:xfrm>
              </p:grpSpPr>
              <p:grpSp>
                <p:nvGrpSpPr>
                  <p:cNvPr id="440" name="Group 439"/>
                  <p:cNvGrpSpPr/>
                  <p:nvPr/>
                </p:nvGrpSpPr>
                <p:grpSpPr>
                  <a:xfrm>
                    <a:off x="2915816" y="1844824"/>
                    <a:ext cx="2457700" cy="2448272"/>
                    <a:chOff x="3266428" y="2564904"/>
                    <a:chExt cx="2457700" cy="2448272"/>
                  </a:xfrm>
                </p:grpSpPr>
                <p:sp>
                  <p:nvSpPr>
                    <p:cNvPr id="470" name="Oval 46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1" name="Arc 47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41" name="Group 440"/>
                  <p:cNvGrpSpPr>
                    <a:grpSpLocks noChangeAspect="1"/>
                  </p:cNvGrpSpPr>
                  <p:nvPr/>
                </p:nvGrpSpPr>
                <p:grpSpPr>
                  <a:xfrm>
                    <a:off x="3896632" y="3645024"/>
                    <a:ext cx="505496" cy="505496"/>
                    <a:chOff x="1061610" y="476672"/>
                    <a:chExt cx="4680520" cy="4680520"/>
                  </a:xfrm>
                </p:grpSpPr>
                <p:grpSp>
                  <p:nvGrpSpPr>
                    <p:cNvPr id="454" name="Group 453"/>
                    <p:cNvGrpSpPr/>
                    <p:nvPr/>
                  </p:nvGrpSpPr>
                  <p:grpSpPr>
                    <a:xfrm>
                      <a:off x="1061610" y="476672"/>
                      <a:ext cx="4680520" cy="4680520"/>
                      <a:chOff x="827584" y="2132856"/>
                      <a:chExt cx="1440160" cy="1440160"/>
                    </a:xfrm>
                  </p:grpSpPr>
                  <p:sp>
                    <p:nvSpPr>
                      <p:cNvPr id="465" name="Oval 46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66" name="Straight Connector 465"/>
                      <p:cNvCxnSpPr>
                        <a:stCxn id="46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a:endCxn id="46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a:endCxn id="46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a:stCxn id="46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5" name="Straight Connector 45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traight Arrow Connector 46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2" name="Oval 44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3" name="Oval 44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4" name="Rounded Rectangle 44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5" name="Freeform 44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6" name="Freeform 44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7" name="Freeform 44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8" name="Freeform 44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9" name="Freeform 44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50" name="Freeform 44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51" name="Oval 45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2" name="Oval 45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3" name="Freeform 45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1" name="Group 340"/>
                <p:cNvGrpSpPr>
                  <a:grpSpLocks noChangeAspect="1"/>
                </p:cNvGrpSpPr>
                <p:nvPr/>
              </p:nvGrpSpPr>
              <p:grpSpPr>
                <a:xfrm>
                  <a:off x="3635896" y="3751275"/>
                  <a:ext cx="1189127" cy="1189893"/>
                  <a:chOff x="1187624" y="126420"/>
                  <a:chExt cx="5945633" cy="5949467"/>
                </a:xfrm>
              </p:grpSpPr>
              <p:grpSp>
                <p:nvGrpSpPr>
                  <p:cNvPr id="408" name="Group 407"/>
                  <p:cNvGrpSpPr/>
                  <p:nvPr/>
                </p:nvGrpSpPr>
                <p:grpSpPr>
                  <a:xfrm>
                    <a:off x="2915816" y="1844824"/>
                    <a:ext cx="2457700" cy="2448272"/>
                    <a:chOff x="3266428" y="2564904"/>
                    <a:chExt cx="2457700" cy="2448272"/>
                  </a:xfrm>
                </p:grpSpPr>
                <p:sp>
                  <p:nvSpPr>
                    <p:cNvPr id="438" name="Oval 43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9" name="Arc 43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09" name="Group 408"/>
                  <p:cNvGrpSpPr>
                    <a:grpSpLocks noChangeAspect="1"/>
                  </p:cNvGrpSpPr>
                  <p:nvPr/>
                </p:nvGrpSpPr>
                <p:grpSpPr>
                  <a:xfrm>
                    <a:off x="3896632" y="3645024"/>
                    <a:ext cx="505496" cy="505496"/>
                    <a:chOff x="1061610" y="476672"/>
                    <a:chExt cx="4680520" cy="4680520"/>
                  </a:xfrm>
                </p:grpSpPr>
                <p:grpSp>
                  <p:nvGrpSpPr>
                    <p:cNvPr id="422" name="Group 421"/>
                    <p:cNvGrpSpPr/>
                    <p:nvPr/>
                  </p:nvGrpSpPr>
                  <p:grpSpPr>
                    <a:xfrm>
                      <a:off x="1061610" y="476672"/>
                      <a:ext cx="4680520" cy="4680520"/>
                      <a:chOff x="827584" y="2132856"/>
                      <a:chExt cx="1440160" cy="1440160"/>
                    </a:xfrm>
                  </p:grpSpPr>
                  <p:sp>
                    <p:nvSpPr>
                      <p:cNvPr id="433" name="Oval 43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34" name="Straight Connector 433"/>
                      <p:cNvCxnSpPr>
                        <a:stCxn id="43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a:endCxn id="43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a:endCxn id="43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a:stCxn id="43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3" name="Straight Connector 42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2" name="Straight Arrow Connector 43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0" name="Oval 40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1" name="Oval 41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2" name="Rounded Rectangle 41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3" name="Freeform 41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4" name="Freeform 41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5" name="Freeform 41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6" name="Freeform 41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7" name="Freeform 41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8" name="Freeform 41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9" name="Oval 41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0" name="Oval 41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1" name="Freeform 42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2" name="Group 341"/>
                <p:cNvGrpSpPr>
                  <a:grpSpLocks noChangeAspect="1"/>
                </p:cNvGrpSpPr>
                <p:nvPr/>
              </p:nvGrpSpPr>
              <p:grpSpPr>
                <a:xfrm>
                  <a:off x="4860032" y="3717032"/>
                  <a:ext cx="1189127" cy="1189893"/>
                  <a:chOff x="1187624" y="126420"/>
                  <a:chExt cx="5945633" cy="5949467"/>
                </a:xfrm>
              </p:grpSpPr>
              <p:grpSp>
                <p:nvGrpSpPr>
                  <p:cNvPr id="376" name="Group 375"/>
                  <p:cNvGrpSpPr/>
                  <p:nvPr/>
                </p:nvGrpSpPr>
                <p:grpSpPr>
                  <a:xfrm>
                    <a:off x="2915816" y="1844824"/>
                    <a:ext cx="2457700" cy="2448272"/>
                    <a:chOff x="3266428" y="2564904"/>
                    <a:chExt cx="2457700" cy="2448272"/>
                  </a:xfrm>
                </p:grpSpPr>
                <p:sp>
                  <p:nvSpPr>
                    <p:cNvPr id="406" name="Oval 40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7" name="Arc 40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7" name="Group 376"/>
                  <p:cNvGrpSpPr>
                    <a:grpSpLocks noChangeAspect="1"/>
                  </p:cNvGrpSpPr>
                  <p:nvPr/>
                </p:nvGrpSpPr>
                <p:grpSpPr>
                  <a:xfrm>
                    <a:off x="3896632" y="3645024"/>
                    <a:ext cx="505496" cy="505496"/>
                    <a:chOff x="1061610" y="476672"/>
                    <a:chExt cx="4680520" cy="4680520"/>
                  </a:xfrm>
                </p:grpSpPr>
                <p:grpSp>
                  <p:nvGrpSpPr>
                    <p:cNvPr id="390" name="Group 389"/>
                    <p:cNvGrpSpPr/>
                    <p:nvPr/>
                  </p:nvGrpSpPr>
                  <p:grpSpPr>
                    <a:xfrm>
                      <a:off x="1061610" y="476672"/>
                      <a:ext cx="4680520" cy="4680520"/>
                      <a:chOff x="827584" y="2132856"/>
                      <a:chExt cx="1440160" cy="1440160"/>
                    </a:xfrm>
                  </p:grpSpPr>
                  <p:sp>
                    <p:nvSpPr>
                      <p:cNvPr id="401" name="Oval 40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02" name="Straight Connector 401"/>
                      <p:cNvCxnSpPr>
                        <a:stCxn id="40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40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40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40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1" name="Straight Connector 39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8" name="Oval 37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9" name="Oval 37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0" name="Rounded Rectangle 37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1" name="Freeform 38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2" name="Freeform 38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3" name="Freeform 38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4" name="Freeform 38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5" name="Freeform 38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6" name="Freeform 38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7" name="Oval 38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8" name="Oval 38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9" name="Freeform 38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3" name="Group 342"/>
                <p:cNvGrpSpPr>
                  <a:grpSpLocks noChangeAspect="1"/>
                </p:cNvGrpSpPr>
                <p:nvPr/>
              </p:nvGrpSpPr>
              <p:grpSpPr>
                <a:xfrm>
                  <a:off x="6084168" y="3679267"/>
                  <a:ext cx="1189127" cy="1189893"/>
                  <a:chOff x="1187624" y="126420"/>
                  <a:chExt cx="5945633" cy="5949467"/>
                </a:xfrm>
              </p:grpSpPr>
              <p:grpSp>
                <p:nvGrpSpPr>
                  <p:cNvPr id="344" name="Group 343"/>
                  <p:cNvGrpSpPr/>
                  <p:nvPr/>
                </p:nvGrpSpPr>
                <p:grpSpPr>
                  <a:xfrm>
                    <a:off x="2915816" y="1844824"/>
                    <a:ext cx="2457700" cy="2448272"/>
                    <a:chOff x="3266428" y="2564904"/>
                    <a:chExt cx="2457700" cy="2448272"/>
                  </a:xfrm>
                </p:grpSpPr>
                <p:sp>
                  <p:nvSpPr>
                    <p:cNvPr id="374" name="Oval 37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5" name="Arc 37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45" name="Group 344"/>
                  <p:cNvGrpSpPr>
                    <a:grpSpLocks noChangeAspect="1"/>
                  </p:cNvGrpSpPr>
                  <p:nvPr/>
                </p:nvGrpSpPr>
                <p:grpSpPr>
                  <a:xfrm>
                    <a:off x="3896632" y="3645024"/>
                    <a:ext cx="505496" cy="505496"/>
                    <a:chOff x="1061610" y="476672"/>
                    <a:chExt cx="4680520" cy="4680520"/>
                  </a:xfrm>
                </p:grpSpPr>
                <p:grpSp>
                  <p:nvGrpSpPr>
                    <p:cNvPr id="358" name="Group 357"/>
                    <p:cNvGrpSpPr/>
                    <p:nvPr/>
                  </p:nvGrpSpPr>
                  <p:grpSpPr>
                    <a:xfrm>
                      <a:off x="1061610" y="476672"/>
                      <a:ext cx="4680520" cy="4680520"/>
                      <a:chOff x="827584" y="2132856"/>
                      <a:chExt cx="1440160" cy="1440160"/>
                    </a:xfrm>
                  </p:grpSpPr>
                  <p:sp>
                    <p:nvSpPr>
                      <p:cNvPr id="369" name="Oval 36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70" name="Straight Connector 369"/>
                      <p:cNvCxnSpPr>
                        <a:stCxn id="36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a:endCxn id="36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endCxn id="36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36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9" name="Straight Connector 35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6" name="Oval 34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7" name="Oval 34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8" name="Rounded Rectangle 34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9" name="Freeform 34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0" name="Freeform 34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1" name="Freeform 35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2" name="Freeform 35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3" name="Freeform 35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4" name="Freeform 35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5" name="Oval 35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6" name="Oval 35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7" name="Freeform 35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7" name="Group 6"/>
              <p:cNvGrpSpPr/>
              <p:nvPr/>
            </p:nvGrpSpPr>
            <p:grpSpPr>
              <a:xfrm>
                <a:off x="1835696" y="1616894"/>
                <a:ext cx="6030982" cy="1308050"/>
                <a:chOff x="1242313" y="3679267"/>
                <a:chExt cx="6030982" cy="1308050"/>
              </a:xfrm>
            </p:grpSpPr>
            <p:grpSp>
              <p:nvGrpSpPr>
                <p:cNvPr id="174" name="Group 173"/>
                <p:cNvGrpSpPr>
                  <a:grpSpLocks noChangeAspect="1"/>
                </p:cNvGrpSpPr>
                <p:nvPr/>
              </p:nvGrpSpPr>
              <p:grpSpPr>
                <a:xfrm>
                  <a:off x="2446769" y="3789040"/>
                  <a:ext cx="1189127" cy="1189893"/>
                  <a:chOff x="1187624" y="126420"/>
                  <a:chExt cx="5945633" cy="5949467"/>
                </a:xfrm>
              </p:grpSpPr>
              <p:grpSp>
                <p:nvGrpSpPr>
                  <p:cNvPr id="307" name="Group 306"/>
                  <p:cNvGrpSpPr/>
                  <p:nvPr/>
                </p:nvGrpSpPr>
                <p:grpSpPr>
                  <a:xfrm>
                    <a:off x="2915816" y="1844824"/>
                    <a:ext cx="2457700" cy="2448272"/>
                    <a:chOff x="3266428" y="2564904"/>
                    <a:chExt cx="2457700" cy="2448272"/>
                  </a:xfrm>
                </p:grpSpPr>
                <p:sp>
                  <p:nvSpPr>
                    <p:cNvPr id="337" name="Oval 336"/>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8" name="Arc 337"/>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08" name="Group 307"/>
                  <p:cNvGrpSpPr>
                    <a:grpSpLocks noChangeAspect="1"/>
                  </p:cNvGrpSpPr>
                  <p:nvPr/>
                </p:nvGrpSpPr>
                <p:grpSpPr>
                  <a:xfrm>
                    <a:off x="3896632" y="3645024"/>
                    <a:ext cx="505496" cy="505496"/>
                    <a:chOff x="1061610" y="476672"/>
                    <a:chExt cx="4680520" cy="4680520"/>
                  </a:xfrm>
                </p:grpSpPr>
                <p:grpSp>
                  <p:nvGrpSpPr>
                    <p:cNvPr id="321" name="Group 320"/>
                    <p:cNvGrpSpPr/>
                    <p:nvPr/>
                  </p:nvGrpSpPr>
                  <p:grpSpPr>
                    <a:xfrm>
                      <a:off x="1061610" y="476672"/>
                      <a:ext cx="4680520" cy="4680520"/>
                      <a:chOff x="827584" y="2132856"/>
                      <a:chExt cx="1440160" cy="1440160"/>
                    </a:xfrm>
                  </p:grpSpPr>
                  <p:sp>
                    <p:nvSpPr>
                      <p:cNvPr id="332" name="Oval 331"/>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33" name="Straight Connector 332"/>
                      <p:cNvCxnSpPr>
                        <a:stCxn id="332"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332"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endCxn id="332"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332"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09" name="Oval 308"/>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0" name="Oval 309"/>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1" name="Rounded Rectangle 310"/>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2" name="Freeform 31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3" name="Freeform 31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4" name="Freeform 31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5" name="Freeform 31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6" name="Freeform 31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7" name="Freeform 31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8" name="Oval 317"/>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9" name="Oval 318"/>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0" name="Freeform 31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5" name="Group 174"/>
                <p:cNvGrpSpPr>
                  <a:grpSpLocks noChangeAspect="1"/>
                </p:cNvGrpSpPr>
                <p:nvPr/>
              </p:nvGrpSpPr>
              <p:grpSpPr>
                <a:xfrm>
                  <a:off x="1242313" y="3797424"/>
                  <a:ext cx="1189127" cy="1189893"/>
                  <a:chOff x="1187624" y="126420"/>
                  <a:chExt cx="5945633" cy="5949467"/>
                </a:xfrm>
              </p:grpSpPr>
              <p:grpSp>
                <p:nvGrpSpPr>
                  <p:cNvPr id="275" name="Group 274"/>
                  <p:cNvGrpSpPr/>
                  <p:nvPr/>
                </p:nvGrpSpPr>
                <p:grpSpPr>
                  <a:xfrm>
                    <a:off x="2915816" y="1844824"/>
                    <a:ext cx="2457700" cy="2448272"/>
                    <a:chOff x="3266428" y="2564904"/>
                    <a:chExt cx="2457700" cy="2448272"/>
                  </a:xfrm>
                </p:grpSpPr>
                <p:sp>
                  <p:nvSpPr>
                    <p:cNvPr id="305" name="Oval 304"/>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06" name="Arc 305"/>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76" name="Group 275"/>
                  <p:cNvGrpSpPr>
                    <a:grpSpLocks noChangeAspect="1"/>
                  </p:cNvGrpSpPr>
                  <p:nvPr/>
                </p:nvGrpSpPr>
                <p:grpSpPr>
                  <a:xfrm>
                    <a:off x="3896632" y="3645024"/>
                    <a:ext cx="505496" cy="505496"/>
                    <a:chOff x="1061610" y="476672"/>
                    <a:chExt cx="4680520" cy="4680520"/>
                  </a:xfrm>
                </p:grpSpPr>
                <p:grpSp>
                  <p:nvGrpSpPr>
                    <p:cNvPr id="289" name="Group 288"/>
                    <p:cNvGrpSpPr/>
                    <p:nvPr/>
                  </p:nvGrpSpPr>
                  <p:grpSpPr>
                    <a:xfrm>
                      <a:off x="1061610" y="476672"/>
                      <a:ext cx="4680520" cy="4680520"/>
                      <a:chOff x="827584" y="2132856"/>
                      <a:chExt cx="1440160" cy="1440160"/>
                    </a:xfrm>
                  </p:grpSpPr>
                  <p:sp>
                    <p:nvSpPr>
                      <p:cNvPr id="300" name="Oval 299"/>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01" name="Straight Connector 300"/>
                      <p:cNvCxnSpPr>
                        <a:stCxn id="300"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endCxn id="300"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endCxn id="300"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300"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77" name="Oval 276"/>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8" name="Oval 277"/>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9" name="Rounded Rectangle 278"/>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0" name="Freeform 27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1" name="Freeform 28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2" name="Freeform 28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3" name="Freeform 28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4" name="Freeform 28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5" name="Freeform 28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6" name="Oval 285"/>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7" name="Oval 286"/>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8" name="Freeform 28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6" name="Group 175"/>
                <p:cNvGrpSpPr>
                  <a:grpSpLocks noChangeAspect="1"/>
                </p:cNvGrpSpPr>
                <p:nvPr/>
              </p:nvGrpSpPr>
              <p:grpSpPr>
                <a:xfrm>
                  <a:off x="3635896" y="3751275"/>
                  <a:ext cx="1189127" cy="1189893"/>
                  <a:chOff x="1187624" y="126420"/>
                  <a:chExt cx="5945633" cy="5949467"/>
                </a:xfrm>
              </p:grpSpPr>
              <p:grpSp>
                <p:nvGrpSpPr>
                  <p:cNvPr id="243" name="Group 242"/>
                  <p:cNvGrpSpPr/>
                  <p:nvPr/>
                </p:nvGrpSpPr>
                <p:grpSpPr>
                  <a:xfrm>
                    <a:off x="2915816" y="1844824"/>
                    <a:ext cx="2457700" cy="2448272"/>
                    <a:chOff x="3266428" y="2564904"/>
                    <a:chExt cx="2457700" cy="2448272"/>
                  </a:xfrm>
                </p:grpSpPr>
                <p:sp>
                  <p:nvSpPr>
                    <p:cNvPr id="273" name="Oval 272"/>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4" name="Arc 273"/>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44" name="Group 243"/>
                  <p:cNvGrpSpPr>
                    <a:grpSpLocks noChangeAspect="1"/>
                  </p:cNvGrpSpPr>
                  <p:nvPr/>
                </p:nvGrpSpPr>
                <p:grpSpPr>
                  <a:xfrm>
                    <a:off x="3896632" y="3645024"/>
                    <a:ext cx="505496" cy="505496"/>
                    <a:chOff x="1061610" y="476672"/>
                    <a:chExt cx="4680520" cy="4680520"/>
                  </a:xfrm>
                </p:grpSpPr>
                <p:grpSp>
                  <p:nvGrpSpPr>
                    <p:cNvPr id="257" name="Group 256"/>
                    <p:cNvGrpSpPr/>
                    <p:nvPr/>
                  </p:nvGrpSpPr>
                  <p:grpSpPr>
                    <a:xfrm>
                      <a:off x="1061610" y="476672"/>
                      <a:ext cx="4680520" cy="4680520"/>
                      <a:chOff x="827584" y="2132856"/>
                      <a:chExt cx="1440160" cy="1440160"/>
                    </a:xfrm>
                  </p:grpSpPr>
                  <p:sp>
                    <p:nvSpPr>
                      <p:cNvPr id="268" name="Oval 267"/>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69" name="Straight Connector 268"/>
                      <p:cNvCxnSpPr>
                        <a:stCxn id="268"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68"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endCxn id="268"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68"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45" name="Oval 244"/>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6" name="Oval 245"/>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7" name="Rounded Rectangle 246"/>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8" name="Freeform 24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9" name="Freeform 24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0" name="Freeform 24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1" name="Freeform 25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2" name="Freeform 25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3" name="Freeform 25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4" name="Oval 253"/>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5" name="Oval 254"/>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6" name="Freeform 25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7" name="Group 176"/>
                <p:cNvGrpSpPr>
                  <a:grpSpLocks noChangeAspect="1"/>
                </p:cNvGrpSpPr>
                <p:nvPr/>
              </p:nvGrpSpPr>
              <p:grpSpPr>
                <a:xfrm>
                  <a:off x="4860032" y="3717032"/>
                  <a:ext cx="1189127" cy="1189893"/>
                  <a:chOff x="1187624" y="126420"/>
                  <a:chExt cx="5945633" cy="5949467"/>
                </a:xfrm>
              </p:grpSpPr>
              <p:grpSp>
                <p:nvGrpSpPr>
                  <p:cNvPr id="211" name="Group 210"/>
                  <p:cNvGrpSpPr/>
                  <p:nvPr/>
                </p:nvGrpSpPr>
                <p:grpSpPr>
                  <a:xfrm>
                    <a:off x="2915816" y="1844824"/>
                    <a:ext cx="2457700" cy="2448272"/>
                    <a:chOff x="3266428" y="2564904"/>
                    <a:chExt cx="2457700" cy="2448272"/>
                  </a:xfrm>
                </p:grpSpPr>
                <p:sp>
                  <p:nvSpPr>
                    <p:cNvPr id="241" name="Oval 240"/>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2" name="Arc 241"/>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12" name="Group 211"/>
                  <p:cNvGrpSpPr>
                    <a:grpSpLocks noChangeAspect="1"/>
                  </p:cNvGrpSpPr>
                  <p:nvPr/>
                </p:nvGrpSpPr>
                <p:grpSpPr>
                  <a:xfrm>
                    <a:off x="3896632" y="3645024"/>
                    <a:ext cx="505496" cy="505496"/>
                    <a:chOff x="1061610" y="476672"/>
                    <a:chExt cx="4680520" cy="4680520"/>
                  </a:xfrm>
                </p:grpSpPr>
                <p:grpSp>
                  <p:nvGrpSpPr>
                    <p:cNvPr id="225" name="Group 224"/>
                    <p:cNvGrpSpPr/>
                    <p:nvPr/>
                  </p:nvGrpSpPr>
                  <p:grpSpPr>
                    <a:xfrm>
                      <a:off x="1061610" y="476672"/>
                      <a:ext cx="4680520" cy="4680520"/>
                      <a:chOff x="827584" y="2132856"/>
                      <a:chExt cx="1440160" cy="1440160"/>
                    </a:xfrm>
                  </p:grpSpPr>
                  <p:sp>
                    <p:nvSpPr>
                      <p:cNvPr id="236" name="Oval 235"/>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37" name="Straight Connector 236"/>
                      <p:cNvCxnSpPr>
                        <a:stCxn id="236"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endCxn id="236"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endCxn id="236"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36"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26" name="Straight Connector 225"/>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13" name="Oval 212"/>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4" name="Oval 213"/>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5" name="Rounded Rectangle 214"/>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6" name="Freeform 21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7" name="Freeform 21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8" name="Freeform 21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9" name="Freeform 21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0" name="Freeform 21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21" name="Freeform 22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22" name="Oval 221"/>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3" name="Oval 222"/>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4" name="Freeform 22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8" name="Group 177"/>
                <p:cNvGrpSpPr>
                  <a:grpSpLocks noChangeAspect="1"/>
                </p:cNvGrpSpPr>
                <p:nvPr/>
              </p:nvGrpSpPr>
              <p:grpSpPr>
                <a:xfrm>
                  <a:off x="6084168" y="3679267"/>
                  <a:ext cx="1189127" cy="1189893"/>
                  <a:chOff x="1187624" y="126420"/>
                  <a:chExt cx="5945633" cy="5949467"/>
                </a:xfrm>
              </p:grpSpPr>
              <p:grpSp>
                <p:nvGrpSpPr>
                  <p:cNvPr id="179" name="Group 178"/>
                  <p:cNvGrpSpPr/>
                  <p:nvPr/>
                </p:nvGrpSpPr>
                <p:grpSpPr>
                  <a:xfrm>
                    <a:off x="2915816" y="1844824"/>
                    <a:ext cx="2457700" cy="2448272"/>
                    <a:chOff x="3266428" y="2564904"/>
                    <a:chExt cx="2457700" cy="2448272"/>
                  </a:xfrm>
                </p:grpSpPr>
                <p:sp>
                  <p:nvSpPr>
                    <p:cNvPr id="209" name="Oval 208"/>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0" name="Arc 209"/>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80" name="Group 179"/>
                  <p:cNvGrpSpPr>
                    <a:grpSpLocks noChangeAspect="1"/>
                  </p:cNvGrpSpPr>
                  <p:nvPr/>
                </p:nvGrpSpPr>
                <p:grpSpPr>
                  <a:xfrm>
                    <a:off x="3896632" y="3645024"/>
                    <a:ext cx="505496" cy="505496"/>
                    <a:chOff x="1061610" y="476672"/>
                    <a:chExt cx="4680520" cy="4680520"/>
                  </a:xfrm>
                </p:grpSpPr>
                <p:grpSp>
                  <p:nvGrpSpPr>
                    <p:cNvPr id="193" name="Group 192"/>
                    <p:cNvGrpSpPr/>
                    <p:nvPr/>
                  </p:nvGrpSpPr>
                  <p:grpSpPr>
                    <a:xfrm>
                      <a:off x="1061610" y="476672"/>
                      <a:ext cx="4680520" cy="4680520"/>
                      <a:chOff x="827584" y="2132856"/>
                      <a:chExt cx="1440160" cy="1440160"/>
                    </a:xfrm>
                  </p:grpSpPr>
                  <p:sp>
                    <p:nvSpPr>
                      <p:cNvPr id="204" name="Oval 203"/>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05" name="Straight Connector 204"/>
                      <p:cNvCxnSpPr>
                        <a:stCxn id="204"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endCxn id="204"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endCxn id="204"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204"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94" name="Straight Connector 193"/>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81" name="Oval 180"/>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2" name="Oval 181"/>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3" name="Rounded Rectangle 182"/>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4" name="Freeform 18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5" name="Freeform 18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6" name="Freeform 18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7" name="Freeform 18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8" name="Freeform 18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9" name="Freeform 18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90" name="Oval 189"/>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1" name="Oval 190"/>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2" name="Freeform 19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8" name="Group 7"/>
              <p:cNvGrpSpPr/>
              <p:nvPr/>
            </p:nvGrpSpPr>
            <p:grpSpPr>
              <a:xfrm>
                <a:off x="1881662" y="2846351"/>
                <a:ext cx="6030982" cy="1308050"/>
                <a:chOff x="1242313" y="3679267"/>
                <a:chExt cx="6030982" cy="1308050"/>
              </a:xfrm>
            </p:grpSpPr>
            <p:grpSp>
              <p:nvGrpSpPr>
                <p:cNvPr id="9" name="Group 8"/>
                <p:cNvGrpSpPr>
                  <a:grpSpLocks noChangeAspect="1"/>
                </p:cNvGrpSpPr>
                <p:nvPr/>
              </p:nvGrpSpPr>
              <p:grpSpPr>
                <a:xfrm>
                  <a:off x="2446769" y="3789040"/>
                  <a:ext cx="1189127" cy="1189893"/>
                  <a:chOff x="1187624" y="126420"/>
                  <a:chExt cx="5945633" cy="5949467"/>
                </a:xfrm>
              </p:grpSpPr>
              <p:grpSp>
                <p:nvGrpSpPr>
                  <p:cNvPr id="142" name="Group 141"/>
                  <p:cNvGrpSpPr/>
                  <p:nvPr/>
                </p:nvGrpSpPr>
                <p:grpSpPr>
                  <a:xfrm>
                    <a:off x="2915816" y="1844824"/>
                    <a:ext cx="2457700" cy="2448272"/>
                    <a:chOff x="3266428" y="2564904"/>
                    <a:chExt cx="2457700" cy="2448272"/>
                  </a:xfrm>
                </p:grpSpPr>
                <p:sp>
                  <p:nvSpPr>
                    <p:cNvPr id="172" name="Oval 17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3" name="Arc 17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43" name="Group 142"/>
                  <p:cNvGrpSpPr>
                    <a:grpSpLocks noChangeAspect="1"/>
                  </p:cNvGrpSpPr>
                  <p:nvPr/>
                </p:nvGrpSpPr>
                <p:grpSpPr>
                  <a:xfrm>
                    <a:off x="3896632" y="3645024"/>
                    <a:ext cx="505496" cy="505496"/>
                    <a:chOff x="1061610" y="476672"/>
                    <a:chExt cx="4680520" cy="4680520"/>
                  </a:xfrm>
                </p:grpSpPr>
                <p:grpSp>
                  <p:nvGrpSpPr>
                    <p:cNvPr id="156" name="Group 155"/>
                    <p:cNvGrpSpPr/>
                    <p:nvPr/>
                  </p:nvGrpSpPr>
                  <p:grpSpPr>
                    <a:xfrm>
                      <a:off x="1061610" y="476672"/>
                      <a:ext cx="4680520" cy="4680520"/>
                      <a:chOff x="827584" y="2132856"/>
                      <a:chExt cx="1440160" cy="1440160"/>
                    </a:xfrm>
                  </p:grpSpPr>
                  <p:sp>
                    <p:nvSpPr>
                      <p:cNvPr id="167" name="Oval 16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68" name="Straight Connector 167"/>
                      <p:cNvCxnSpPr>
                        <a:stCxn id="16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endCxn id="16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endCxn id="16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6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4" name="Oval 14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5" name="Oval 14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6" name="Rounded Rectangle 14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7" name="Freeform 14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8" name="Freeform 14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9" name="Freeform 14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0" name="Freeform 14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1" name="Freeform 15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2" name="Freeform 15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3" name="Oval 15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4" name="Oval 15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5" name="Freeform 15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 name="Group 9"/>
                <p:cNvGrpSpPr>
                  <a:grpSpLocks noChangeAspect="1"/>
                </p:cNvGrpSpPr>
                <p:nvPr/>
              </p:nvGrpSpPr>
              <p:grpSpPr>
                <a:xfrm>
                  <a:off x="1242313" y="3797424"/>
                  <a:ext cx="1189127" cy="1189893"/>
                  <a:chOff x="1187624" y="126420"/>
                  <a:chExt cx="5945633" cy="5949467"/>
                </a:xfrm>
              </p:grpSpPr>
              <p:grpSp>
                <p:nvGrpSpPr>
                  <p:cNvPr id="110" name="Group 109"/>
                  <p:cNvGrpSpPr/>
                  <p:nvPr/>
                </p:nvGrpSpPr>
                <p:grpSpPr>
                  <a:xfrm>
                    <a:off x="2915816" y="1844824"/>
                    <a:ext cx="2457700" cy="2448272"/>
                    <a:chOff x="3266428" y="2564904"/>
                    <a:chExt cx="2457700" cy="2448272"/>
                  </a:xfrm>
                </p:grpSpPr>
                <p:sp>
                  <p:nvSpPr>
                    <p:cNvPr id="140" name="Oval 13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1" name="Arc 14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1" name="Group 110"/>
                  <p:cNvGrpSpPr>
                    <a:grpSpLocks noChangeAspect="1"/>
                  </p:cNvGrpSpPr>
                  <p:nvPr/>
                </p:nvGrpSpPr>
                <p:grpSpPr>
                  <a:xfrm>
                    <a:off x="3896632" y="3645024"/>
                    <a:ext cx="505496" cy="505496"/>
                    <a:chOff x="1061610" y="476672"/>
                    <a:chExt cx="4680520" cy="4680520"/>
                  </a:xfrm>
                </p:grpSpPr>
                <p:grpSp>
                  <p:nvGrpSpPr>
                    <p:cNvPr id="124" name="Group 123"/>
                    <p:cNvGrpSpPr/>
                    <p:nvPr/>
                  </p:nvGrpSpPr>
                  <p:grpSpPr>
                    <a:xfrm>
                      <a:off x="1061610" y="476672"/>
                      <a:ext cx="4680520" cy="4680520"/>
                      <a:chOff x="827584" y="2132856"/>
                      <a:chExt cx="1440160" cy="1440160"/>
                    </a:xfrm>
                  </p:grpSpPr>
                  <p:sp>
                    <p:nvSpPr>
                      <p:cNvPr id="135" name="Oval 13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36" name="Straight Connector 135"/>
                      <p:cNvCxnSpPr>
                        <a:stCxn id="13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endCxn id="13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endCxn id="13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2" name="Oval 11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 name="Oval 11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 name="Rounded Rectangle 11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5" name="Freeform 11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 name="Freeform 11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 name="Freeform 11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8" name="Freeform 11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 name="Freeform 11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0" name="Freeform 11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1" name="Oval 12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2" name="Oval 12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3" name="Freeform 12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1" name="Group 10"/>
                <p:cNvGrpSpPr>
                  <a:grpSpLocks noChangeAspect="1"/>
                </p:cNvGrpSpPr>
                <p:nvPr/>
              </p:nvGrpSpPr>
              <p:grpSpPr>
                <a:xfrm>
                  <a:off x="3635896" y="3751275"/>
                  <a:ext cx="1189127" cy="1189893"/>
                  <a:chOff x="1187624" y="126420"/>
                  <a:chExt cx="5945633" cy="5949467"/>
                </a:xfrm>
              </p:grpSpPr>
              <p:grpSp>
                <p:nvGrpSpPr>
                  <p:cNvPr id="78" name="Group 77"/>
                  <p:cNvGrpSpPr/>
                  <p:nvPr/>
                </p:nvGrpSpPr>
                <p:grpSpPr>
                  <a:xfrm>
                    <a:off x="2915816" y="1844824"/>
                    <a:ext cx="2457700" cy="2448272"/>
                    <a:chOff x="3266428" y="2564904"/>
                    <a:chExt cx="2457700" cy="2448272"/>
                  </a:xfrm>
                </p:grpSpPr>
                <p:sp>
                  <p:nvSpPr>
                    <p:cNvPr id="108" name="Oval 10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9" name="Arc 10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9" name="Group 78"/>
                  <p:cNvGrpSpPr>
                    <a:grpSpLocks noChangeAspect="1"/>
                  </p:cNvGrpSpPr>
                  <p:nvPr/>
                </p:nvGrpSpPr>
                <p:grpSpPr>
                  <a:xfrm>
                    <a:off x="3896632" y="3645024"/>
                    <a:ext cx="505496" cy="505496"/>
                    <a:chOff x="1061610" y="476672"/>
                    <a:chExt cx="4680520" cy="4680520"/>
                  </a:xfrm>
                </p:grpSpPr>
                <p:grpSp>
                  <p:nvGrpSpPr>
                    <p:cNvPr id="92" name="Group 91"/>
                    <p:cNvGrpSpPr/>
                    <p:nvPr/>
                  </p:nvGrpSpPr>
                  <p:grpSpPr>
                    <a:xfrm>
                      <a:off x="1061610" y="476672"/>
                      <a:ext cx="4680520" cy="4680520"/>
                      <a:chOff x="827584" y="2132856"/>
                      <a:chExt cx="1440160" cy="1440160"/>
                    </a:xfrm>
                  </p:grpSpPr>
                  <p:sp>
                    <p:nvSpPr>
                      <p:cNvPr id="103" name="Oval 10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4" name="Straight Connector 103"/>
                      <p:cNvCxnSpPr>
                        <a:stCxn id="10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10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endCxn id="10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0" name="Oval 7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Oval 8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2" name="Rounded Rectangle 8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 name="Freeform 8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 name="Freeform 8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5" name="Freeform 8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6" name="Freeform 8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 name="Freeform 8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 name="Freeform 8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9" name="Oval 8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 name="Oval 8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 name="Freeform 9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2" name="Group 11"/>
                <p:cNvGrpSpPr>
                  <a:grpSpLocks noChangeAspect="1"/>
                </p:cNvGrpSpPr>
                <p:nvPr/>
              </p:nvGrpSpPr>
              <p:grpSpPr>
                <a:xfrm>
                  <a:off x="4860032" y="3717032"/>
                  <a:ext cx="1189127" cy="1189893"/>
                  <a:chOff x="1187624" y="126420"/>
                  <a:chExt cx="5945633" cy="5949467"/>
                </a:xfrm>
              </p:grpSpPr>
              <p:grpSp>
                <p:nvGrpSpPr>
                  <p:cNvPr id="46" name="Group 45"/>
                  <p:cNvGrpSpPr/>
                  <p:nvPr/>
                </p:nvGrpSpPr>
                <p:grpSpPr>
                  <a:xfrm>
                    <a:off x="2915816" y="1844824"/>
                    <a:ext cx="2457700" cy="2448272"/>
                    <a:chOff x="3266428" y="2564904"/>
                    <a:chExt cx="2457700" cy="2448272"/>
                  </a:xfrm>
                </p:grpSpPr>
                <p:sp>
                  <p:nvSpPr>
                    <p:cNvPr id="76" name="Oval 7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 name="Arc 7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7" name="Group 46"/>
                  <p:cNvGrpSpPr>
                    <a:grpSpLocks noChangeAspect="1"/>
                  </p:cNvGrpSpPr>
                  <p:nvPr/>
                </p:nvGrpSpPr>
                <p:grpSpPr>
                  <a:xfrm>
                    <a:off x="3896632" y="3645024"/>
                    <a:ext cx="505496" cy="505496"/>
                    <a:chOff x="1061610" y="476672"/>
                    <a:chExt cx="4680520" cy="4680520"/>
                  </a:xfrm>
                </p:grpSpPr>
                <p:grpSp>
                  <p:nvGrpSpPr>
                    <p:cNvPr id="60" name="Group 59"/>
                    <p:cNvGrpSpPr/>
                    <p:nvPr/>
                  </p:nvGrpSpPr>
                  <p:grpSpPr>
                    <a:xfrm>
                      <a:off x="1061610" y="476672"/>
                      <a:ext cx="4680520" cy="4680520"/>
                      <a:chOff x="827584" y="2132856"/>
                      <a:chExt cx="1440160" cy="1440160"/>
                    </a:xfrm>
                  </p:grpSpPr>
                  <p:sp>
                    <p:nvSpPr>
                      <p:cNvPr id="71" name="Oval 7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2" name="Straight Connector 71"/>
                      <p:cNvCxnSpPr>
                        <a:stCxn id="7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7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7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8" name="Oval 4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Oval 4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 name="Rounded Rectangle 4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 name="Freeform 5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 name="Freeform 5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3" name="Freeform 5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 name="Freeform 5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 name="Freeform 5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6" name="Freeform 5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7" name="Oval 5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 name="Oval 5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9" name="Freeform 5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3" name="Group 12"/>
                <p:cNvGrpSpPr>
                  <a:grpSpLocks noChangeAspect="1"/>
                </p:cNvGrpSpPr>
                <p:nvPr/>
              </p:nvGrpSpPr>
              <p:grpSpPr>
                <a:xfrm>
                  <a:off x="6084168" y="3679267"/>
                  <a:ext cx="1189127" cy="1189893"/>
                  <a:chOff x="1187624" y="126420"/>
                  <a:chExt cx="5945633" cy="5949467"/>
                </a:xfrm>
              </p:grpSpPr>
              <p:grpSp>
                <p:nvGrpSpPr>
                  <p:cNvPr id="14" name="Group 13"/>
                  <p:cNvGrpSpPr/>
                  <p:nvPr/>
                </p:nvGrpSpPr>
                <p:grpSpPr>
                  <a:xfrm>
                    <a:off x="2915816" y="1844824"/>
                    <a:ext cx="2457700" cy="2448272"/>
                    <a:chOff x="3266428" y="2564904"/>
                    <a:chExt cx="2457700" cy="2448272"/>
                  </a:xfrm>
                </p:grpSpPr>
                <p:sp>
                  <p:nvSpPr>
                    <p:cNvPr id="44" name="Oval 4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Arc 4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5" name="Group 14"/>
                  <p:cNvGrpSpPr>
                    <a:grpSpLocks noChangeAspect="1"/>
                  </p:cNvGrpSpPr>
                  <p:nvPr/>
                </p:nvGrpSpPr>
                <p:grpSpPr>
                  <a:xfrm>
                    <a:off x="3896632" y="3645024"/>
                    <a:ext cx="505496" cy="505496"/>
                    <a:chOff x="1061610" y="476672"/>
                    <a:chExt cx="4680520" cy="4680520"/>
                  </a:xfrm>
                </p:grpSpPr>
                <p:grpSp>
                  <p:nvGrpSpPr>
                    <p:cNvPr id="28" name="Group 27"/>
                    <p:cNvGrpSpPr/>
                    <p:nvPr/>
                  </p:nvGrpSpPr>
                  <p:grpSpPr>
                    <a:xfrm>
                      <a:off x="1061610" y="476672"/>
                      <a:ext cx="4680520" cy="4680520"/>
                      <a:chOff x="827584" y="2132856"/>
                      <a:chExt cx="1440160" cy="1440160"/>
                    </a:xfrm>
                  </p:grpSpPr>
                  <p:sp>
                    <p:nvSpPr>
                      <p:cNvPr id="39" name="Oval 3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0" name="Straight Connector 39"/>
                      <p:cNvCxnSpPr>
                        <a:stCxn id="3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Oval 1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Rounded Rectangle 1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Freeform 1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Freeform 1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 name="Freeform 2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 name="Freeform 2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3" name="Freeform 2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4" name="Freeform 2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 name="Oval 2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Oval 2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Freeform 2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cxnSp>
          <p:nvCxnSpPr>
            <p:cNvPr id="1000" name="Straight Connector 999"/>
            <p:cNvCxnSpPr/>
            <p:nvPr/>
          </p:nvCxnSpPr>
          <p:spPr>
            <a:xfrm flipV="1">
              <a:off x="1710713" y="212689"/>
              <a:ext cx="2470084" cy="460851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03" name="TextBox 1002"/>
          <p:cNvSpPr txBox="1"/>
          <p:nvPr/>
        </p:nvSpPr>
        <p:spPr>
          <a:xfrm>
            <a:off x="3815916" y="651495"/>
            <a:ext cx="4968552" cy="1754326"/>
          </a:xfrm>
          <a:prstGeom prst="rect">
            <a:avLst/>
          </a:prstGeom>
          <a:noFill/>
        </p:spPr>
        <p:txBody>
          <a:bodyPr wrap="square" rtlCol="0">
            <a:spAutoFit/>
          </a:bodyPr>
          <a:lstStyle/>
          <a:p>
            <a:r>
              <a:rPr lang="sk-SK" dirty="0"/>
              <a:t>Ústredie dostalo lístky:</a:t>
            </a:r>
            <a:endParaRPr lang="en-US" dirty="0"/>
          </a:p>
          <a:p>
            <a:r>
              <a:rPr lang="sk-SK" dirty="0"/>
              <a:t>(</a:t>
            </a:r>
            <a:r>
              <a:rPr lang="en-US" dirty="0"/>
              <a:t>1,2,7; 12:47)</a:t>
            </a:r>
          </a:p>
          <a:p>
            <a:r>
              <a:rPr lang="en-US" dirty="0"/>
              <a:t>(2,3,14; 12:48)</a:t>
            </a:r>
          </a:p>
          <a:p>
            <a:r>
              <a:rPr lang="en-US" dirty="0"/>
              <a:t>(3,4,21; 12:49)</a:t>
            </a:r>
          </a:p>
          <a:p>
            <a:r>
              <a:rPr lang="en-US" dirty="0"/>
              <a:t>(4,5,28,12:50)</a:t>
            </a:r>
            <a:endParaRPr lang="sk-SK" dirty="0"/>
          </a:p>
          <a:p>
            <a:r>
              <a:rPr lang="sk-SK" dirty="0"/>
              <a:t>...</a:t>
            </a:r>
            <a:endParaRPr lang="en-US" dirty="0"/>
          </a:p>
        </p:txBody>
      </p:sp>
      <p:cxnSp>
        <p:nvCxnSpPr>
          <p:cNvPr id="1005" name="Straight Connector 1004"/>
          <p:cNvCxnSpPr/>
          <p:nvPr/>
        </p:nvCxnSpPr>
        <p:spPr>
          <a:xfrm flipH="1">
            <a:off x="479689" y="3429000"/>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p:nvPr/>
        </p:nvCxnSpPr>
        <p:spPr>
          <a:xfrm>
            <a:off x="479689" y="6083402"/>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2" name="Oval 1011"/>
          <p:cNvSpPr/>
          <p:nvPr/>
        </p:nvSpPr>
        <p:spPr>
          <a:xfrm>
            <a:off x="899592" y="5934728"/>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3" name="Straight Connector 1012"/>
          <p:cNvCxnSpPr/>
          <p:nvPr/>
        </p:nvCxnSpPr>
        <p:spPr>
          <a:xfrm flipH="1">
            <a:off x="3275856" y="3419106"/>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a:off x="3275856" y="6073508"/>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flipH="1">
            <a:off x="6195199" y="3409212"/>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6195199" y="6063614"/>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7" name="Oval 1016"/>
          <p:cNvSpPr/>
          <p:nvPr/>
        </p:nvSpPr>
        <p:spPr>
          <a:xfrm>
            <a:off x="1403648" y="5877272"/>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1979712" y="580526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p:nvSpPr>
        <p:spPr>
          <a:xfrm>
            <a:off x="2541224" y="571870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3635896" y="5934728"/>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p:nvSpPr>
        <p:spPr>
          <a:xfrm>
            <a:off x="4139952" y="5877272"/>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4716016" y="580526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p:nvPr/>
        </p:nvSpPr>
        <p:spPr>
          <a:xfrm>
            <a:off x="5277528" y="571870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6588224" y="544522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p:cNvSpPr/>
          <p:nvPr/>
        </p:nvSpPr>
        <p:spPr>
          <a:xfrm>
            <a:off x="7092280" y="4869160"/>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a:off x="7668344" y="4221088"/>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p:cNvSpPr/>
          <p:nvPr/>
        </p:nvSpPr>
        <p:spPr>
          <a:xfrm>
            <a:off x="8229856" y="3573016"/>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p:cNvSpPr txBox="1"/>
          <p:nvPr/>
        </p:nvSpPr>
        <p:spPr>
          <a:xfrm>
            <a:off x="2397208" y="6021288"/>
            <a:ext cx="374592" cy="461665"/>
          </a:xfrm>
          <a:prstGeom prst="rect">
            <a:avLst/>
          </a:prstGeom>
          <a:noFill/>
          <a:ln>
            <a:noFill/>
          </a:ln>
        </p:spPr>
        <p:txBody>
          <a:bodyPr wrap="square" rtlCol="0">
            <a:spAutoFit/>
          </a:bodyPr>
          <a:lstStyle/>
          <a:p>
            <a:r>
              <a:rPr lang="sk-SK" sz="2400" b="1" dirty="0"/>
              <a:t>t</a:t>
            </a:r>
            <a:endParaRPr lang="en-US" b="1" dirty="0"/>
          </a:p>
        </p:txBody>
      </p:sp>
      <p:sp>
        <p:nvSpPr>
          <p:cNvPr id="1030" name="TextBox 1029"/>
          <p:cNvSpPr txBox="1"/>
          <p:nvPr/>
        </p:nvSpPr>
        <p:spPr>
          <a:xfrm>
            <a:off x="5220072" y="6021288"/>
            <a:ext cx="374592" cy="461665"/>
          </a:xfrm>
          <a:prstGeom prst="rect">
            <a:avLst/>
          </a:prstGeom>
          <a:noFill/>
          <a:ln>
            <a:noFill/>
          </a:ln>
        </p:spPr>
        <p:txBody>
          <a:bodyPr wrap="square" rtlCol="0">
            <a:spAutoFit/>
          </a:bodyPr>
          <a:lstStyle/>
          <a:p>
            <a:r>
              <a:rPr lang="sk-SK" sz="2400" b="1" dirty="0"/>
              <a:t>t</a:t>
            </a:r>
            <a:endParaRPr lang="en-US" b="1" dirty="0"/>
          </a:p>
        </p:txBody>
      </p:sp>
      <p:sp>
        <p:nvSpPr>
          <p:cNvPr id="1031" name="TextBox 1030"/>
          <p:cNvSpPr txBox="1"/>
          <p:nvPr/>
        </p:nvSpPr>
        <p:spPr>
          <a:xfrm>
            <a:off x="8157848" y="6021288"/>
            <a:ext cx="374592" cy="461665"/>
          </a:xfrm>
          <a:prstGeom prst="rect">
            <a:avLst/>
          </a:prstGeom>
          <a:noFill/>
          <a:ln>
            <a:noFill/>
          </a:ln>
        </p:spPr>
        <p:txBody>
          <a:bodyPr wrap="square" rtlCol="0">
            <a:spAutoFit/>
          </a:bodyPr>
          <a:lstStyle/>
          <a:p>
            <a:r>
              <a:rPr lang="sk-SK" sz="2400" b="1" dirty="0"/>
              <a:t>t</a:t>
            </a:r>
            <a:endParaRPr lang="en-US" b="1" dirty="0"/>
          </a:p>
        </p:txBody>
      </p:sp>
      <p:sp>
        <p:nvSpPr>
          <p:cNvPr id="1032" name="TextBox 1031"/>
          <p:cNvSpPr txBox="1"/>
          <p:nvPr/>
        </p:nvSpPr>
        <p:spPr>
          <a:xfrm>
            <a:off x="164960" y="3284984"/>
            <a:ext cx="374592" cy="461665"/>
          </a:xfrm>
          <a:prstGeom prst="rect">
            <a:avLst/>
          </a:prstGeom>
          <a:noFill/>
          <a:ln>
            <a:noFill/>
          </a:ln>
        </p:spPr>
        <p:txBody>
          <a:bodyPr wrap="square" rtlCol="0">
            <a:spAutoFit/>
          </a:bodyPr>
          <a:lstStyle/>
          <a:p>
            <a:r>
              <a:rPr lang="sk-SK" sz="2400" b="1" dirty="0"/>
              <a:t>x</a:t>
            </a:r>
            <a:endParaRPr lang="en-US" b="1" dirty="0"/>
          </a:p>
        </p:txBody>
      </p:sp>
      <p:sp>
        <p:nvSpPr>
          <p:cNvPr id="1033" name="TextBox 1032"/>
          <p:cNvSpPr txBox="1"/>
          <p:nvPr/>
        </p:nvSpPr>
        <p:spPr>
          <a:xfrm>
            <a:off x="2973272" y="3284984"/>
            <a:ext cx="374592" cy="461665"/>
          </a:xfrm>
          <a:prstGeom prst="rect">
            <a:avLst/>
          </a:prstGeom>
          <a:noFill/>
          <a:ln>
            <a:noFill/>
          </a:ln>
        </p:spPr>
        <p:txBody>
          <a:bodyPr wrap="square" rtlCol="0">
            <a:spAutoFit/>
          </a:bodyPr>
          <a:lstStyle/>
          <a:p>
            <a:r>
              <a:rPr lang="sk-SK" sz="2400" b="1" dirty="0"/>
              <a:t>y</a:t>
            </a:r>
            <a:endParaRPr lang="en-US" b="1" dirty="0"/>
          </a:p>
        </p:txBody>
      </p:sp>
      <p:sp>
        <p:nvSpPr>
          <p:cNvPr id="1034" name="TextBox 1033"/>
          <p:cNvSpPr txBox="1"/>
          <p:nvPr/>
        </p:nvSpPr>
        <p:spPr>
          <a:xfrm>
            <a:off x="5925600" y="3284984"/>
            <a:ext cx="374592" cy="461665"/>
          </a:xfrm>
          <a:prstGeom prst="rect">
            <a:avLst/>
          </a:prstGeom>
          <a:noFill/>
          <a:ln>
            <a:noFill/>
          </a:ln>
        </p:spPr>
        <p:txBody>
          <a:bodyPr wrap="square" rtlCol="0">
            <a:spAutoFit/>
          </a:bodyPr>
          <a:lstStyle/>
          <a:p>
            <a:r>
              <a:rPr lang="sk-SK" sz="2400" b="1" dirty="0"/>
              <a:t>z</a:t>
            </a:r>
            <a:endParaRPr lang="en-US" b="1" dirty="0"/>
          </a:p>
        </p:txBody>
      </p:sp>
      <p:cxnSp>
        <p:nvCxnSpPr>
          <p:cNvPr id="1036" name="Straight Connector 1035"/>
          <p:cNvCxnSpPr>
            <a:stCxn id="1026" idx="0"/>
          </p:cNvCxnSpPr>
          <p:nvPr/>
        </p:nvCxnSpPr>
        <p:spPr>
          <a:xfrm>
            <a:off x="7135560" y="4869160"/>
            <a:ext cx="0" cy="119445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37" name="TextBox 1036"/>
          <p:cNvSpPr txBox="1"/>
          <p:nvPr/>
        </p:nvSpPr>
        <p:spPr>
          <a:xfrm>
            <a:off x="6732240" y="6053226"/>
            <a:ext cx="1094672" cy="400110"/>
          </a:xfrm>
          <a:prstGeom prst="rect">
            <a:avLst/>
          </a:prstGeom>
          <a:noFill/>
          <a:ln>
            <a:noFill/>
          </a:ln>
        </p:spPr>
        <p:txBody>
          <a:bodyPr wrap="square" rtlCol="0">
            <a:spAutoFit/>
          </a:bodyPr>
          <a:lstStyle/>
          <a:p>
            <a:r>
              <a:rPr lang="en-US" sz="2000" dirty="0"/>
              <a:t>12:48</a:t>
            </a:r>
            <a:endParaRPr lang="en-US" sz="1600" dirty="0"/>
          </a:p>
        </p:txBody>
      </p:sp>
      <p:sp>
        <p:nvSpPr>
          <p:cNvPr id="1004" name="Slide Number Placeholder 1003"/>
          <p:cNvSpPr>
            <a:spLocks noGrp="1"/>
          </p:cNvSpPr>
          <p:nvPr>
            <p:ph type="sldNum" sz="quarter" idx="12"/>
          </p:nvPr>
        </p:nvSpPr>
        <p:spPr/>
        <p:txBody>
          <a:bodyPr/>
          <a:lstStyle/>
          <a:p>
            <a:fld id="{53A2F171-A641-4D3E-AA75-363029A1D4AF}" type="slidenum">
              <a:rPr lang="en-US" smtClean="0"/>
              <a:t>15</a:t>
            </a:fld>
            <a:endParaRPr lang="en-US"/>
          </a:p>
        </p:txBody>
      </p:sp>
    </p:spTree>
    <p:extLst>
      <p:ext uri="{BB962C8B-B14F-4D97-AF65-F5344CB8AC3E}">
        <p14:creationId xmlns:p14="http://schemas.microsoft.com/office/powerpoint/2010/main" val="278279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64960" y="231031"/>
            <a:ext cx="8367480" cy="3197969"/>
            <a:chOff x="164960" y="231031"/>
            <a:chExt cx="8367480" cy="3197969"/>
          </a:xfrm>
        </p:grpSpPr>
        <p:cxnSp>
          <p:nvCxnSpPr>
            <p:cNvPr id="2" name="Straight Connector 1"/>
            <p:cNvCxnSpPr/>
            <p:nvPr/>
          </p:nvCxnSpPr>
          <p:spPr>
            <a:xfrm flipH="1">
              <a:off x="479689" y="375047"/>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79689" y="3029449"/>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899592" y="288077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275856" y="365153"/>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75856" y="3019555"/>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195199" y="355259"/>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5199" y="3009661"/>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403648" y="2823319"/>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79712" y="275131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41224" y="266475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35896" y="288077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39952" y="2823319"/>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716016" y="275131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77528" y="266475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88224" y="239127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92280" y="1815207"/>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68344" y="116713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29856" y="519063"/>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397208" y="2967335"/>
              <a:ext cx="374592" cy="461665"/>
            </a:xfrm>
            <a:prstGeom prst="rect">
              <a:avLst/>
            </a:prstGeom>
            <a:noFill/>
            <a:ln>
              <a:noFill/>
            </a:ln>
          </p:spPr>
          <p:txBody>
            <a:bodyPr wrap="square" rtlCol="0">
              <a:spAutoFit/>
            </a:bodyPr>
            <a:lstStyle/>
            <a:p>
              <a:r>
                <a:rPr lang="sk-SK" sz="2400" b="1" dirty="0"/>
                <a:t>t</a:t>
              </a:r>
              <a:endParaRPr lang="en-US" b="1" dirty="0"/>
            </a:p>
          </p:txBody>
        </p:sp>
        <p:sp>
          <p:nvSpPr>
            <p:cNvPr id="21" name="TextBox 20"/>
            <p:cNvSpPr txBox="1"/>
            <p:nvPr/>
          </p:nvSpPr>
          <p:spPr>
            <a:xfrm>
              <a:off x="5220072" y="2967335"/>
              <a:ext cx="374592" cy="461665"/>
            </a:xfrm>
            <a:prstGeom prst="rect">
              <a:avLst/>
            </a:prstGeom>
            <a:noFill/>
            <a:ln>
              <a:noFill/>
            </a:ln>
          </p:spPr>
          <p:txBody>
            <a:bodyPr wrap="square" rtlCol="0">
              <a:spAutoFit/>
            </a:bodyPr>
            <a:lstStyle/>
            <a:p>
              <a:r>
                <a:rPr lang="sk-SK" sz="2400" b="1" dirty="0"/>
                <a:t>t</a:t>
              </a:r>
              <a:endParaRPr lang="en-US" b="1" dirty="0"/>
            </a:p>
          </p:txBody>
        </p:sp>
        <p:sp>
          <p:nvSpPr>
            <p:cNvPr id="22" name="TextBox 21"/>
            <p:cNvSpPr txBox="1"/>
            <p:nvPr/>
          </p:nvSpPr>
          <p:spPr>
            <a:xfrm>
              <a:off x="8157848" y="2967335"/>
              <a:ext cx="374592" cy="461665"/>
            </a:xfrm>
            <a:prstGeom prst="rect">
              <a:avLst/>
            </a:prstGeom>
            <a:noFill/>
            <a:ln>
              <a:noFill/>
            </a:ln>
          </p:spPr>
          <p:txBody>
            <a:bodyPr wrap="square" rtlCol="0">
              <a:spAutoFit/>
            </a:bodyPr>
            <a:lstStyle/>
            <a:p>
              <a:r>
                <a:rPr lang="sk-SK" sz="2400" b="1" dirty="0"/>
                <a:t>t</a:t>
              </a:r>
              <a:endParaRPr lang="en-US" b="1" dirty="0"/>
            </a:p>
          </p:txBody>
        </p:sp>
        <p:sp>
          <p:nvSpPr>
            <p:cNvPr id="23" name="TextBox 22"/>
            <p:cNvSpPr txBox="1"/>
            <p:nvPr/>
          </p:nvSpPr>
          <p:spPr>
            <a:xfrm>
              <a:off x="164960" y="231031"/>
              <a:ext cx="374592" cy="461665"/>
            </a:xfrm>
            <a:prstGeom prst="rect">
              <a:avLst/>
            </a:prstGeom>
            <a:noFill/>
            <a:ln>
              <a:noFill/>
            </a:ln>
          </p:spPr>
          <p:txBody>
            <a:bodyPr wrap="square" rtlCol="0">
              <a:spAutoFit/>
            </a:bodyPr>
            <a:lstStyle/>
            <a:p>
              <a:r>
                <a:rPr lang="sk-SK" sz="2400" b="1" dirty="0"/>
                <a:t>x</a:t>
              </a:r>
              <a:endParaRPr lang="en-US" b="1" dirty="0"/>
            </a:p>
          </p:txBody>
        </p:sp>
        <p:sp>
          <p:nvSpPr>
            <p:cNvPr id="24" name="TextBox 23"/>
            <p:cNvSpPr txBox="1"/>
            <p:nvPr/>
          </p:nvSpPr>
          <p:spPr>
            <a:xfrm>
              <a:off x="2973272" y="231031"/>
              <a:ext cx="374592" cy="461665"/>
            </a:xfrm>
            <a:prstGeom prst="rect">
              <a:avLst/>
            </a:prstGeom>
            <a:noFill/>
            <a:ln>
              <a:noFill/>
            </a:ln>
          </p:spPr>
          <p:txBody>
            <a:bodyPr wrap="square" rtlCol="0">
              <a:spAutoFit/>
            </a:bodyPr>
            <a:lstStyle/>
            <a:p>
              <a:r>
                <a:rPr lang="sk-SK" sz="2400" b="1" dirty="0"/>
                <a:t>y</a:t>
              </a:r>
              <a:endParaRPr lang="en-US" b="1" dirty="0"/>
            </a:p>
          </p:txBody>
        </p:sp>
        <p:sp>
          <p:nvSpPr>
            <p:cNvPr id="25" name="TextBox 24"/>
            <p:cNvSpPr txBox="1"/>
            <p:nvPr/>
          </p:nvSpPr>
          <p:spPr>
            <a:xfrm>
              <a:off x="5925600" y="231031"/>
              <a:ext cx="374592" cy="461665"/>
            </a:xfrm>
            <a:prstGeom prst="rect">
              <a:avLst/>
            </a:prstGeom>
            <a:noFill/>
            <a:ln>
              <a:noFill/>
            </a:ln>
          </p:spPr>
          <p:txBody>
            <a:bodyPr wrap="square" rtlCol="0">
              <a:spAutoFit/>
            </a:bodyPr>
            <a:lstStyle/>
            <a:p>
              <a:r>
                <a:rPr lang="sk-SK" sz="2400" b="1" dirty="0"/>
                <a:t>z</a:t>
              </a:r>
              <a:endParaRPr lang="en-US" b="1" dirty="0"/>
            </a:p>
          </p:txBody>
        </p:sp>
        <p:cxnSp>
          <p:nvCxnSpPr>
            <p:cNvPr id="26" name="Straight Connector 25"/>
            <p:cNvCxnSpPr>
              <a:stCxn id="17" idx="0"/>
            </p:cNvCxnSpPr>
            <p:nvPr/>
          </p:nvCxnSpPr>
          <p:spPr>
            <a:xfrm>
              <a:off x="7135560" y="1815207"/>
              <a:ext cx="0" cy="119445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32240" y="2999273"/>
              <a:ext cx="1094672" cy="400110"/>
            </a:xfrm>
            <a:prstGeom prst="rect">
              <a:avLst/>
            </a:prstGeom>
            <a:noFill/>
            <a:ln>
              <a:noFill/>
            </a:ln>
          </p:spPr>
          <p:txBody>
            <a:bodyPr wrap="square" rtlCol="0">
              <a:spAutoFit/>
            </a:bodyPr>
            <a:lstStyle/>
            <a:p>
              <a:r>
                <a:rPr lang="en-US" sz="2000" dirty="0"/>
                <a:t>12:48</a:t>
              </a:r>
              <a:endParaRPr lang="en-US" sz="1600" dirty="0"/>
            </a:p>
          </p:txBody>
        </p:sp>
      </p:grpSp>
      <p:cxnSp>
        <p:nvCxnSpPr>
          <p:cNvPr id="30" name="Straight Connector 29"/>
          <p:cNvCxnSpPr>
            <a:stCxn id="4" idx="0"/>
          </p:cNvCxnSpPr>
          <p:nvPr/>
        </p:nvCxnSpPr>
        <p:spPr>
          <a:xfrm flipV="1">
            <a:off x="942872" y="2664751"/>
            <a:ext cx="1828928"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2" idx="0"/>
            <a:endCxn id="15" idx="6"/>
          </p:cNvCxnSpPr>
          <p:nvPr/>
        </p:nvCxnSpPr>
        <p:spPr>
          <a:xfrm flipV="1">
            <a:off x="3679176" y="2708031"/>
            <a:ext cx="1684912" cy="172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6" idx="4"/>
            <a:endCxn id="19" idx="1"/>
          </p:cNvCxnSpPr>
          <p:nvPr/>
        </p:nvCxnSpPr>
        <p:spPr>
          <a:xfrm flipV="1">
            <a:off x="6631504" y="531739"/>
            <a:ext cx="1611028" cy="1946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9689" y="3861048"/>
            <a:ext cx="8052751" cy="1200329"/>
          </a:xfrm>
          <a:prstGeom prst="rect">
            <a:avLst/>
          </a:prstGeom>
          <a:noFill/>
        </p:spPr>
        <p:txBody>
          <a:bodyPr wrap="square" rtlCol="0">
            <a:spAutoFit/>
          </a:bodyPr>
          <a:lstStyle/>
          <a:p>
            <a:r>
              <a:rPr lang="sk-SK" dirty="0"/>
              <a:t>Pohyb častice nazveme rovnomerný priamočiary, ak </a:t>
            </a:r>
            <a:r>
              <a:rPr lang="sk-SK" dirty="0" err="1"/>
              <a:t>trpaslíkovské</a:t>
            </a:r>
            <a:r>
              <a:rPr lang="sk-SK" dirty="0"/>
              <a:t> záznamy sa dajú „</a:t>
            </a:r>
            <a:r>
              <a:rPr lang="sk-SK" dirty="0" err="1"/>
              <a:t>fitovať</a:t>
            </a:r>
            <a:r>
              <a:rPr lang="sk-SK" dirty="0"/>
              <a:t>“ tak, že existujú tri konštanty </a:t>
            </a:r>
            <a:r>
              <a:rPr lang="en-US" dirty="0"/>
              <a:t>                     </a:t>
            </a:r>
            <a:r>
              <a:rPr lang="sk-SK" dirty="0"/>
              <a:t>také, že záznamy vyhovujú vzťahom</a:t>
            </a:r>
          </a:p>
          <a:p>
            <a:endParaRPr lang="en-US" dirty="0"/>
          </a:p>
        </p:txBody>
      </p:sp>
      <p:pic>
        <p:nvPicPr>
          <p:cNvPr id="39" name="Picture 3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139952" y="4250422"/>
            <a:ext cx="929640" cy="186690"/>
          </a:xfrm>
          <a:prstGeom prst="rect">
            <a:avLst/>
          </a:prstGeom>
        </p:spPr>
      </p:pic>
      <p:pic>
        <p:nvPicPr>
          <p:cNvPr id="40" name="Picture 3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79176" y="4806107"/>
            <a:ext cx="2362200" cy="255270"/>
          </a:xfrm>
          <a:prstGeom prst="rect">
            <a:avLst/>
          </a:prstGeom>
        </p:spPr>
      </p:pic>
      <p:pic>
        <p:nvPicPr>
          <p:cNvPr id="41" name="Picture 4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688060" y="5250532"/>
            <a:ext cx="2324100" cy="266700"/>
          </a:xfrm>
          <a:prstGeom prst="rect">
            <a:avLst/>
          </a:prstGeom>
        </p:spPr>
      </p:pic>
      <p:pic>
        <p:nvPicPr>
          <p:cNvPr id="42" name="Picture 4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707904" y="5694010"/>
            <a:ext cx="2303145" cy="255270"/>
          </a:xfrm>
          <a:prstGeom prst="rect">
            <a:avLst/>
          </a:prstGeom>
        </p:spPr>
      </p:pic>
      <p:sp>
        <p:nvSpPr>
          <p:cNvPr id="29" name="Oval 28"/>
          <p:cNvSpPr/>
          <p:nvPr/>
        </p:nvSpPr>
        <p:spPr>
          <a:xfrm>
            <a:off x="8820472" y="0"/>
            <a:ext cx="231031" cy="2310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32"/>
          <p:cNvSpPr>
            <a:spLocks noGrp="1"/>
          </p:cNvSpPr>
          <p:nvPr>
            <p:ph type="sldNum" sz="quarter" idx="12"/>
          </p:nvPr>
        </p:nvSpPr>
        <p:spPr/>
        <p:txBody>
          <a:bodyPr/>
          <a:lstStyle/>
          <a:p>
            <a:fld id="{53A2F171-A641-4D3E-AA75-363029A1D4AF}" type="slidenum">
              <a:rPr lang="en-US" smtClean="0"/>
              <a:t>16</a:t>
            </a:fld>
            <a:endParaRPr lang="en-US"/>
          </a:p>
        </p:txBody>
      </p:sp>
    </p:spTree>
    <p:extLst>
      <p:ext uri="{BB962C8B-B14F-4D97-AF65-F5344CB8AC3E}">
        <p14:creationId xmlns:p14="http://schemas.microsoft.com/office/powerpoint/2010/main" val="1490393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64960" y="231031"/>
            <a:ext cx="8367480" cy="3197969"/>
            <a:chOff x="164960" y="231031"/>
            <a:chExt cx="8367480" cy="3197969"/>
          </a:xfrm>
        </p:grpSpPr>
        <p:cxnSp>
          <p:nvCxnSpPr>
            <p:cNvPr id="2" name="Straight Connector 1"/>
            <p:cNvCxnSpPr/>
            <p:nvPr/>
          </p:nvCxnSpPr>
          <p:spPr>
            <a:xfrm flipH="1">
              <a:off x="479689" y="375047"/>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79689" y="3029449"/>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899592" y="288077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275856" y="365153"/>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75856" y="3019555"/>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195199" y="355259"/>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5199" y="3009661"/>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403648" y="2823319"/>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79712" y="275131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41224" y="266475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35896" y="288077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39952" y="2823319"/>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716016" y="275131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77528" y="266475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88224" y="239127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92280" y="1815207"/>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68344" y="116713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29856" y="519063"/>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397208" y="2967335"/>
              <a:ext cx="374592" cy="461665"/>
            </a:xfrm>
            <a:prstGeom prst="rect">
              <a:avLst/>
            </a:prstGeom>
            <a:noFill/>
            <a:ln>
              <a:solidFill>
                <a:schemeClr val="tx1"/>
              </a:solidFill>
            </a:ln>
          </p:spPr>
          <p:txBody>
            <a:bodyPr wrap="square" rtlCol="0">
              <a:spAutoFit/>
            </a:bodyPr>
            <a:lstStyle/>
            <a:p>
              <a:r>
                <a:rPr lang="sk-SK" sz="2400" b="1" dirty="0"/>
                <a:t>t</a:t>
              </a:r>
              <a:endParaRPr lang="en-US" b="1" dirty="0"/>
            </a:p>
          </p:txBody>
        </p:sp>
        <p:sp>
          <p:nvSpPr>
            <p:cNvPr id="21" name="TextBox 20"/>
            <p:cNvSpPr txBox="1"/>
            <p:nvPr/>
          </p:nvSpPr>
          <p:spPr>
            <a:xfrm>
              <a:off x="5220072" y="2967335"/>
              <a:ext cx="374592" cy="461665"/>
            </a:xfrm>
            <a:prstGeom prst="rect">
              <a:avLst/>
            </a:prstGeom>
            <a:noFill/>
            <a:ln>
              <a:solidFill>
                <a:schemeClr val="tx1"/>
              </a:solidFill>
            </a:ln>
          </p:spPr>
          <p:txBody>
            <a:bodyPr wrap="square" rtlCol="0">
              <a:spAutoFit/>
            </a:bodyPr>
            <a:lstStyle/>
            <a:p>
              <a:r>
                <a:rPr lang="sk-SK" sz="2400" b="1" dirty="0"/>
                <a:t>t</a:t>
              </a:r>
              <a:endParaRPr lang="en-US" b="1" dirty="0"/>
            </a:p>
          </p:txBody>
        </p:sp>
        <p:sp>
          <p:nvSpPr>
            <p:cNvPr id="22" name="TextBox 21"/>
            <p:cNvSpPr txBox="1"/>
            <p:nvPr/>
          </p:nvSpPr>
          <p:spPr>
            <a:xfrm>
              <a:off x="8157848" y="2967335"/>
              <a:ext cx="374592" cy="461665"/>
            </a:xfrm>
            <a:prstGeom prst="rect">
              <a:avLst/>
            </a:prstGeom>
            <a:noFill/>
            <a:ln>
              <a:solidFill>
                <a:schemeClr val="tx1"/>
              </a:solidFill>
            </a:ln>
          </p:spPr>
          <p:txBody>
            <a:bodyPr wrap="square" rtlCol="0">
              <a:spAutoFit/>
            </a:bodyPr>
            <a:lstStyle/>
            <a:p>
              <a:r>
                <a:rPr lang="sk-SK" sz="2400" b="1" dirty="0"/>
                <a:t>t</a:t>
              </a:r>
              <a:endParaRPr lang="en-US" b="1" dirty="0"/>
            </a:p>
          </p:txBody>
        </p:sp>
        <p:sp>
          <p:nvSpPr>
            <p:cNvPr id="23" name="TextBox 22"/>
            <p:cNvSpPr txBox="1"/>
            <p:nvPr/>
          </p:nvSpPr>
          <p:spPr>
            <a:xfrm>
              <a:off x="164960" y="231031"/>
              <a:ext cx="374592" cy="461665"/>
            </a:xfrm>
            <a:prstGeom prst="rect">
              <a:avLst/>
            </a:prstGeom>
            <a:noFill/>
            <a:ln>
              <a:solidFill>
                <a:schemeClr val="tx1"/>
              </a:solidFill>
            </a:ln>
          </p:spPr>
          <p:txBody>
            <a:bodyPr wrap="square" rtlCol="0">
              <a:spAutoFit/>
            </a:bodyPr>
            <a:lstStyle/>
            <a:p>
              <a:r>
                <a:rPr lang="sk-SK" sz="2400" b="1" dirty="0"/>
                <a:t>x</a:t>
              </a:r>
              <a:endParaRPr lang="en-US" b="1" dirty="0"/>
            </a:p>
          </p:txBody>
        </p:sp>
        <p:sp>
          <p:nvSpPr>
            <p:cNvPr id="24" name="TextBox 23"/>
            <p:cNvSpPr txBox="1"/>
            <p:nvPr/>
          </p:nvSpPr>
          <p:spPr>
            <a:xfrm>
              <a:off x="2973272" y="231031"/>
              <a:ext cx="374592" cy="461665"/>
            </a:xfrm>
            <a:prstGeom prst="rect">
              <a:avLst/>
            </a:prstGeom>
            <a:noFill/>
            <a:ln>
              <a:solidFill>
                <a:schemeClr val="tx1"/>
              </a:solidFill>
            </a:ln>
          </p:spPr>
          <p:txBody>
            <a:bodyPr wrap="square" rtlCol="0">
              <a:spAutoFit/>
            </a:bodyPr>
            <a:lstStyle/>
            <a:p>
              <a:r>
                <a:rPr lang="sk-SK" sz="2400" b="1" dirty="0"/>
                <a:t>y</a:t>
              </a:r>
              <a:endParaRPr lang="en-US" b="1" dirty="0"/>
            </a:p>
          </p:txBody>
        </p:sp>
        <p:sp>
          <p:nvSpPr>
            <p:cNvPr id="25" name="TextBox 24"/>
            <p:cNvSpPr txBox="1"/>
            <p:nvPr/>
          </p:nvSpPr>
          <p:spPr>
            <a:xfrm>
              <a:off x="5925600" y="231031"/>
              <a:ext cx="374592" cy="461665"/>
            </a:xfrm>
            <a:prstGeom prst="rect">
              <a:avLst/>
            </a:prstGeom>
            <a:noFill/>
            <a:ln>
              <a:solidFill>
                <a:schemeClr val="tx1"/>
              </a:solidFill>
            </a:ln>
          </p:spPr>
          <p:txBody>
            <a:bodyPr wrap="square" rtlCol="0">
              <a:spAutoFit/>
            </a:bodyPr>
            <a:lstStyle/>
            <a:p>
              <a:r>
                <a:rPr lang="sk-SK" sz="2400" b="1" dirty="0"/>
                <a:t>z</a:t>
              </a:r>
              <a:endParaRPr lang="en-US" b="1" dirty="0"/>
            </a:p>
          </p:txBody>
        </p:sp>
        <p:cxnSp>
          <p:nvCxnSpPr>
            <p:cNvPr id="26" name="Straight Connector 25"/>
            <p:cNvCxnSpPr>
              <a:stCxn id="17" idx="0"/>
            </p:cNvCxnSpPr>
            <p:nvPr/>
          </p:nvCxnSpPr>
          <p:spPr>
            <a:xfrm>
              <a:off x="7135560" y="1815207"/>
              <a:ext cx="0" cy="119445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32240" y="2999273"/>
              <a:ext cx="1094672" cy="400110"/>
            </a:xfrm>
            <a:prstGeom prst="rect">
              <a:avLst/>
            </a:prstGeom>
            <a:noFill/>
            <a:ln>
              <a:solidFill>
                <a:schemeClr val="tx1"/>
              </a:solidFill>
            </a:ln>
          </p:spPr>
          <p:txBody>
            <a:bodyPr wrap="square" rtlCol="0">
              <a:spAutoFit/>
            </a:bodyPr>
            <a:lstStyle/>
            <a:p>
              <a:r>
                <a:rPr lang="en-US" sz="2000" dirty="0"/>
                <a:t>12:48</a:t>
              </a:r>
              <a:endParaRPr lang="en-US" sz="1600" dirty="0"/>
            </a:p>
          </p:txBody>
        </p:sp>
      </p:grpSp>
      <p:cxnSp>
        <p:nvCxnSpPr>
          <p:cNvPr id="30" name="Straight Connector 29"/>
          <p:cNvCxnSpPr>
            <a:stCxn id="4" idx="0"/>
          </p:cNvCxnSpPr>
          <p:nvPr/>
        </p:nvCxnSpPr>
        <p:spPr>
          <a:xfrm flipV="1">
            <a:off x="942872" y="2664751"/>
            <a:ext cx="1828928"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2" idx="0"/>
            <a:endCxn id="15" idx="6"/>
          </p:cNvCxnSpPr>
          <p:nvPr/>
        </p:nvCxnSpPr>
        <p:spPr>
          <a:xfrm flipV="1">
            <a:off x="3679176" y="2708031"/>
            <a:ext cx="1684912" cy="172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6" idx="4"/>
            <a:endCxn id="19" idx="1"/>
          </p:cNvCxnSpPr>
          <p:nvPr/>
        </p:nvCxnSpPr>
        <p:spPr>
          <a:xfrm flipV="1">
            <a:off x="6631504" y="531739"/>
            <a:ext cx="1611028" cy="1946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9689" y="3861048"/>
            <a:ext cx="8052751" cy="1231106"/>
          </a:xfrm>
          <a:prstGeom prst="rect">
            <a:avLst/>
          </a:prstGeom>
          <a:noFill/>
        </p:spPr>
        <p:txBody>
          <a:bodyPr wrap="square" rtlCol="0">
            <a:spAutoFit/>
          </a:bodyPr>
          <a:lstStyle/>
          <a:p>
            <a:r>
              <a:rPr lang="sk-SK" dirty="0"/>
              <a:t>Pohyb častice nazveme </a:t>
            </a:r>
            <a:r>
              <a:rPr lang="sk-SK" b="1" dirty="0">
                <a:solidFill>
                  <a:srgbClr val="FF0000"/>
                </a:solidFill>
              </a:rPr>
              <a:t>rovnomerný</a:t>
            </a:r>
            <a:r>
              <a:rPr lang="sk-SK" sz="1400" dirty="0"/>
              <a:t> </a:t>
            </a:r>
            <a:r>
              <a:rPr lang="sk-SK" dirty="0"/>
              <a:t>priamočiary, ak </a:t>
            </a:r>
            <a:r>
              <a:rPr lang="sk-SK" dirty="0" err="1"/>
              <a:t>trpaslíkovské</a:t>
            </a:r>
            <a:r>
              <a:rPr lang="sk-SK" dirty="0"/>
              <a:t> záznamy sa dajú „</a:t>
            </a:r>
            <a:r>
              <a:rPr lang="sk-SK" dirty="0" err="1"/>
              <a:t>fitovať</a:t>
            </a:r>
            <a:r>
              <a:rPr lang="sk-SK" dirty="0"/>
              <a:t>“ tak, že existujú tri konštanty </a:t>
            </a:r>
            <a:r>
              <a:rPr lang="en-US" dirty="0"/>
              <a:t>                     </a:t>
            </a:r>
            <a:r>
              <a:rPr lang="sk-SK" dirty="0"/>
              <a:t>také, že záznamy vyhovujú vzťahom</a:t>
            </a:r>
          </a:p>
          <a:p>
            <a:endParaRPr lang="en-US" dirty="0"/>
          </a:p>
        </p:txBody>
      </p:sp>
      <p:pic>
        <p:nvPicPr>
          <p:cNvPr id="39" name="Picture 3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139952" y="4250422"/>
            <a:ext cx="929640" cy="186690"/>
          </a:xfrm>
          <a:prstGeom prst="rect">
            <a:avLst/>
          </a:prstGeom>
        </p:spPr>
      </p:pic>
      <p:pic>
        <p:nvPicPr>
          <p:cNvPr id="40" name="Picture 3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79176" y="4806107"/>
            <a:ext cx="2362200" cy="255270"/>
          </a:xfrm>
          <a:prstGeom prst="rect">
            <a:avLst/>
          </a:prstGeom>
        </p:spPr>
      </p:pic>
      <p:pic>
        <p:nvPicPr>
          <p:cNvPr id="41" name="Picture 4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688060" y="5250532"/>
            <a:ext cx="2324100" cy="266700"/>
          </a:xfrm>
          <a:prstGeom prst="rect">
            <a:avLst/>
          </a:prstGeom>
        </p:spPr>
      </p:pic>
      <p:pic>
        <p:nvPicPr>
          <p:cNvPr id="42" name="Picture 4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707904" y="5694010"/>
            <a:ext cx="2303145" cy="255270"/>
          </a:xfrm>
          <a:prstGeom prst="rect">
            <a:avLst/>
          </a:prstGeom>
        </p:spPr>
      </p:pic>
      <p:sp>
        <p:nvSpPr>
          <p:cNvPr id="29" name="TextBox 28"/>
          <p:cNvSpPr txBox="1"/>
          <p:nvPr/>
        </p:nvSpPr>
        <p:spPr>
          <a:xfrm>
            <a:off x="2973272" y="3399383"/>
            <a:ext cx="302584" cy="769441"/>
          </a:xfrm>
          <a:prstGeom prst="rect">
            <a:avLst/>
          </a:prstGeom>
          <a:noFill/>
        </p:spPr>
        <p:txBody>
          <a:bodyPr wrap="square" rtlCol="0">
            <a:spAutoFit/>
          </a:bodyPr>
          <a:lstStyle/>
          <a:p>
            <a:r>
              <a:rPr lang="en-US" sz="4400" b="1" dirty="0">
                <a:solidFill>
                  <a:srgbClr val="FF0000"/>
                </a:solidFill>
              </a:rPr>
              <a:t>?</a:t>
            </a:r>
          </a:p>
        </p:txBody>
      </p:sp>
      <p:sp>
        <p:nvSpPr>
          <p:cNvPr id="31" name="TextBox 30"/>
          <p:cNvSpPr txBox="1"/>
          <p:nvPr/>
        </p:nvSpPr>
        <p:spPr>
          <a:xfrm>
            <a:off x="479689" y="6165304"/>
            <a:ext cx="8484799" cy="646331"/>
          </a:xfrm>
          <a:prstGeom prst="rect">
            <a:avLst/>
          </a:prstGeom>
          <a:noFill/>
        </p:spPr>
        <p:txBody>
          <a:bodyPr wrap="square" rtlCol="0">
            <a:spAutoFit/>
          </a:bodyPr>
          <a:lstStyle/>
          <a:p>
            <a:r>
              <a:rPr lang="en-US" b="1" dirty="0">
                <a:solidFill>
                  <a:srgbClr val="FF0000"/>
                </a:solidFill>
              </a:rPr>
              <a:t>Hop, </a:t>
            </a:r>
            <a:r>
              <a:rPr lang="sk-SK" b="1" dirty="0">
                <a:solidFill>
                  <a:srgbClr val="FF0000"/>
                </a:solidFill>
              </a:rPr>
              <a:t>niečo sme zabudli! Podarí sa to takto, iba keď trpaslíci budú mať „dobré“ hodinky,</a:t>
            </a:r>
          </a:p>
          <a:p>
            <a:r>
              <a:rPr lang="sk-SK" b="1" dirty="0">
                <a:solidFill>
                  <a:srgbClr val="FF0000"/>
                </a:solidFill>
              </a:rPr>
              <a:t>teda také, ktoré rovnomerne (pravidelne) tikajú.</a:t>
            </a:r>
            <a:endParaRPr lang="en-US" b="1" dirty="0">
              <a:solidFill>
                <a:srgbClr val="FF0000"/>
              </a:solidFill>
            </a:endParaRPr>
          </a:p>
        </p:txBody>
      </p:sp>
      <p:sp>
        <p:nvSpPr>
          <p:cNvPr id="35" name="Slide Number Placeholder 34"/>
          <p:cNvSpPr>
            <a:spLocks noGrp="1"/>
          </p:cNvSpPr>
          <p:nvPr>
            <p:ph type="sldNum" sz="quarter" idx="12"/>
          </p:nvPr>
        </p:nvSpPr>
        <p:spPr/>
        <p:txBody>
          <a:bodyPr/>
          <a:lstStyle/>
          <a:p>
            <a:fld id="{53A2F171-A641-4D3E-AA75-363029A1D4AF}" type="slidenum">
              <a:rPr lang="en-US" smtClean="0"/>
              <a:t>17</a:t>
            </a:fld>
            <a:endParaRPr lang="en-US"/>
          </a:p>
        </p:txBody>
      </p:sp>
    </p:spTree>
    <p:extLst>
      <p:ext uri="{BB962C8B-B14F-4D97-AF65-F5344CB8AC3E}">
        <p14:creationId xmlns:p14="http://schemas.microsoft.com/office/powerpoint/2010/main" val="657912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640960" cy="2000548"/>
          </a:xfrm>
          <a:prstGeom prst="rect">
            <a:avLst/>
          </a:prstGeom>
          <a:noFill/>
        </p:spPr>
        <p:txBody>
          <a:bodyPr wrap="square" rtlCol="0">
            <a:spAutoFit/>
          </a:bodyPr>
          <a:lstStyle/>
          <a:p>
            <a:r>
              <a:rPr lang="sk-SK" sz="2400" b="1" dirty="0"/>
              <a:t>Čo sú to dobré (rovnomerné, pravidelne tikajúce) hodinky</a:t>
            </a:r>
          </a:p>
          <a:p>
            <a:endParaRPr lang="sk-SK" b="1" dirty="0"/>
          </a:p>
          <a:p>
            <a:r>
              <a:rPr lang="sk-SK" b="1" dirty="0"/>
              <a:t>Také, že uplynie rovnako dlhý čas medzi tým čo ukážu 12:47 a potom 12:48,  ako medzi tým, čo ukážu 12:54 a potom 12:55</a:t>
            </a:r>
          </a:p>
          <a:p>
            <a:endParaRPr lang="sk-SK" b="1" dirty="0"/>
          </a:p>
          <a:p>
            <a:r>
              <a:rPr lang="sk-SK" sz="2800" b="1" dirty="0">
                <a:solidFill>
                  <a:srgbClr val="FF0000"/>
                </a:solidFill>
              </a:rPr>
              <a:t>Ale čo je to „uplynie rovnako dlhý čas“?</a:t>
            </a:r>
          </a:p>
        </p:txBody>
      </p:sp>
      <p:sp>
        <p:nvSpPr>
          <p:cNvPr id="3" name="Oval 2"/>
          <p:cNvSpPr/>
          <p:nvPr/>
        </p:nvSpPr>
        <p:spPr>
          <a:xfrm>
            <a:off x="8820472" y="11663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18</a:t>
            </a:fld>
            <a:endParaRPr lang="en-US"/>
          </a:p>
        </p:txBody>
      </p:sp>
    </p:spTree>
    <p:extLst>
      <p:ext uri="{BB962C8B-B14F-4D97-AF65-F5344CB8AC3E}">
        <p14:creationId xmlns:p14="http://schemas.microsoft.com/office/powerpoint/2010/main" val="2732305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640960" cy="6063198"/>
          </a:xfrm>
          <a:prstGeom prst="rect">
            <a:avLst/>
          </a:prstGeom>
          <a:noFill/>
        </p:spPr>
        <p:txBody>
          <a:bodyPr wrap="square" rtlCol="0">
            <a:spAutoFit/>
          </a:bodyPr>
          <a:lstStyle/>
          <a:p>
            <a:r>
              <a:rPr lang="sk-SK" sz="2400" b="1" dirty="0"/>
              <a:t>Čo sú to dobré (rovnomerné, pravidelne tikajúce) hodinky</a:t>
            </a:r>
          </a:p>
          <a:p>
            <a:endParaRPr lang="sk-SK" b="1" dirty="0"/>
          </a:p>
          <a:p>
            <a:r>
              <a:rPr lang="sk-SK" b="1" dirty="0"/>
              <a:t>Také že uplynie rovnako dlhý čas medzi tým čo ukážu 12:47 a potom 12:48,  ako medzi tým, čo ukážu 12:54 a potom 12:55</a:t>
            </a:r>
          </a:p>
          <a:p>
            <a:endParaRPr lang="sk-SK" b="1" dirty="0"/>
          </a:p>
          <a:p>
            <a:r>
              <a:rPr lang="sk-SK" sz="2800" b="1" dirty="0">
                <a:solidFill>
                  <a:srgbClr val="FF0000"/>
                </a:solidFill>
              </a:rPr>
              <a:t>Ale čo je to „uplynie rovnako dlhý čas“?</a:t>
            </a:r>
          </a:p>
          <a:p>
            <a:pPr marL="457200" indent="-457200">
              <a:buFont typeface="Arial" pitchFamily="34" charset="0"/>
              <a:buChar char="•"/>
            </a:pPr>
            <a:r>
              <a:rPr lang="sk-SK" sz="2400" b="1" dirty="0"/>
              <a:t>mám návod na výrobu hodín, ktoré majú gombík štart</a:t>
            </a:r>
          </a:p>
          <a:p>
            <a:pPr marL="457200" indent="-457200">
              <a:buFont typeface="Arial" pitchFamily="34" charset="0"/>
              <a:buChar char="•"/>
            </a:pPr>
            <a:r>
              <a:rPr lang="sk-SK" sz="2400" b="1" dirty="0"/>
              <a:t>vyrobím </a:t>
            </a:r>
            <a:r>
              <a:rPr lang="sk-SK" sz="2400" b="1" dirty="0" err="1"/>
              <a:t>dvojo</a:t>
            </a:r>
            <a:r>
              <a:rPr lang="sk-SK" sz="2400" b="1" dirty="0"/>
              <a:t> hodín, dám ich vedľa seba</a:t>
            </a:r>
          </a:p>
          <a:p>
            <a:pPr marL="457200" indent="-457200">
              <a:buFont typeface="Arial" pitchFamily="34" charset="0"/>
              <a:buChar char="•"/>
            </a:pPr>
            <a:r>
              <a:rPr lang="sk-SK" sz="2400" b="1" dirty="0"/>
              <a:t>jedny naštartujem, začnú tikať</a:t>
            </a:r>
          </a:p>
          <a:p>
            <a:pPr marL="457200" indent="-457200">
              <a:buFont typeface="Arial" pitchFamily="34" charset="0"/>
              <a:buChar char="•"/>
            </a:pPr>
            <a:r>
              <a:rPr lang="sk-SK" sz="2400" b="1" dirty="0"/>
              <a:t>v okamihu, keď ukazujú číslo 1000, naštartujem druhé hodiny</a:t>
            </a:r>
          </a:p>
          <a:p>
            <a:pPr marL="457200" indent="-457200">
              <a:buFont typeface="Arial" pitchFamily="34" charset="0"/>
              <a:buChar char="•"/>
            </a:pPr>
            <a:r>
              <a:rPr lang="sk-SK" sz="2400" b="1" dirty="0"/>
              <a:t>sledujem, či </a:t>
            </a:r>
            <a:r>
              <a:rPr lang="en-US" sz="2400" b="1" dirty="0" err="1"/>
              <a:t>synchr</a:t>
            </a:r>
            <a:r>
              <a:rPr lang="sk-SK" sz="2400" b="1" dirty="0" err="1"/>
              <a:t>ónne</a:t>
            </a:r>
            <a:r>
              <a:rPr lang="sk-SK" sz="2400" b="1" dirty="0"/>
              <a:t> ukazujú dvojice </a:t>
            </a:r>
            <a:r>
              <a:rPr lang="en-US" sz="2400" b="1" dirty="0"/>
              <a:t>(1000, 0), (1001,1),</a:t>
            </a:r>
            <a:r>
              <a:rPr lang="sk-SK" sz="2400" b="1" dirty="0"/>
              <a:t> </a:t>
            </a:r>
            <a:r>
              <a:rPr lang="en-US" sz="2400" b="1" dirty="0"/>
              <a:t>(1002,2), (1003,3), ...</a:t>
            </a:r>
          </a:p>
          <a:p>
            <a:pPr marL="457200" indent="-457200">
              <a:buFont typeface="Arial" pitchFamily="34" charset="0"/>
              <a:buChar char="•"/>
            </a:pPr>
            <a:r>
              <a:rPr lang="en-US" sz="2400" b="1" dirty="0" err="1"/>
              <a:t>Ak</a:t>
            </a:r>
            <a:r>
              <a:rPr lang="en-US" sz="2400" b="1" dirty="0"/>
              <a:t> </a:t>
            </a:r>
            <a:r>
              <a:rPr lang="sk-SK" sz="2400" b="1" dirty="0"/>
              <a:t>áno, budem hovoriť, že idú rovnomerne, lebo tisíci tik trvá rovnako dlho ako prvý. Lebo „verím“ že prvý tik hodín naštartovaných v pondelok bude trvať rovnako dlho ako prvý tik hodín naštartovaných v stredu, ak sú vyrobené podľa rovnakého návodu</a:t>
            </a:r>
          </a:p>
        </p:txBody>
      </p:sp>
      <p:sp>
        <p:nvSpPr>
          <p:cNvPr id="5" name="Slide Number Placeholder 4"/>
          <p:cNvSpPr>
            <a:spLocks noGrp="1"/>
          </p:cNvSpPr>
          <p:nvPr>
            <p:ph type="sldNum" sz="quarter" idx="12"/>
          </p:nvPr>
        </p:nvSpPr>
        <p:spPr/>
        <p:txBody>
          <a:bodyPr/>
          <a:lstStyle/>
          <a:p>
            <a:fld id="{53A2F171-A641-4D3E-AA75-363029A1D4AF}" type="slidenum">
              <a:rPr lang="en-US" smtClean="0"/>
              <a:t>19</a:t>
            </a:fld>
            <a:endParaRPr lang="en-US"/>
          </a:p>
        </p:txBody>
      </p:sp>
    </p:spTree>
    <p:extLst>
      <p:ext uri="{BB962C8B-B14F-4D97-AF65-F5344CB8AC3E}">
        <p14:creationId xmlns:p14="http://schemas.microsoft.com/office/powerpoint/2010/main" val="253973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640960" cy="584775"/>
          </a:xfrm>
          <a:prstGeom prst="rect">
            <a:avLst/>
          </a:prstGeom>
          <a:noFill/>
        </p:spPr>
        <p:txBody>
          <a:bodyPr wrap="square" rtlCol="0">
            <a:spAutoFit/>
          </a:bodyPr>
          <a:lstStyle/>
          <a:p>
            <a:pPr algn="ctr"/>
            <a:r>
              <a:rPr lang="sk-SK" sz="3200" b="1" dirty="0"/>
              <a:t>Častica (hmotný bod) ako fyzikálny systém</a:t>
            </a:r>
            <a:endParaRPr lang="en-US" sz="3200" b="1" dirty="0"/>
          </a:p>
        </p:txBody>
      </p:sp>
      <p:sp>
        <p:nvSpPr>
          <p:cNvPr id="3" name="TextBox 2"/>
          <p:cNvSpPr txBox="1"/>
          <p:nvPr/>
        </p:nvSpPr>
        <p:spPr>
          <a:xfrm>
            <a:off x="899592" y="1628800"/>
            <a:ext cx="7787208" cy="1692771"/>
          </a:xfrm>
          <a:prstGeom prst="rect">
            <a:avLst/>
          </a:prstGeom>
          <a:noFill/>
        </p:spPr>
        <p:txBody>
          <a:bodyPr wrap="square" rtlCol="0">
            <a:spAutoFit/>
          </a:bodyPr>
          <a:lstStyle/>
          <a:p>
            <a:r>
              <a:rPr lang="sk-SK" sz="2400" b="1" dirty="0"/>
              <a:t>Stav častice: </a:t>
            </a:r>
            <a:r>
              <a:rPr lang="sk-SK" sz="2000" dirty="0"/>
              <a:t>(možno zadať aj pomocou dvoch vektorov)</a:t>
            </a:r>
            <a:endParaRPr lang="sk-SK" sz="2400" dirty="0"/>
          </a:p>
          <a:p>
            <a:pPr marL="285750" indent="-285750">
              <a:buFont typeface="Arial" pitchFamily="34" charset="0"/>
              <a:buChar char="•"/>
            </a:pPr>
            <a:r>
              <a:rPr lang="sk-SK" sz="2000" dirty="0"/>
              <a:t>poloha </a:t>
            </a:r>
            <a:endParaRPr lang="en-US" sz="2000" dirty="0"/>
          </a:p>
          <a:p>
            <a:pPr marL="285750" indent="-285750">
              <a:buFont typeface="Arial" pitchFamily="34" charset="0"/>
              <a:buChar char="•"/>
            </a:pPr>
            <a:r>
              <a:rPr lang="en-US" sz="2000" dirty="0"/>
              <a:t>r</a:t>
            </a:r>
            <a:r>
              <a:rPr lang="sk-SK" sz="2000" dirty="0" err="1"/>
              <a:t>ýchlosť</a:t>
            </a:r>
            <a:r>
              <a:rPr lang="sk-SK" sz="2000" dirty="0"/>
              <a:t> </a:t>
            </a:r>
            <a:endParaRPr lang="en-US" sz="2000" dirty="0"/>
          </a:p>
          <a:p>
            <a:pPr marL="285750" indent="-285750">
              <a:buFont typeface="Arial" pitchFamily="34" charset="0"/>
              <a:buChar char="•"/>
            </a:pPr>
            <a:endParaRPr lang="en-US" sz="2000" dirty="0"/>
          </a:p>
          <a:p>
            <a:r>
              <a:rPr lang="en-US" sz="2000" dirty="0" err="1"/>
              <a:t>Stav</a:t>
            </a:r>
            <a:r>
              <a:rPr lang="en-US" sz="2000" dirty="0"/>
              <a:t> </a:t>
            </a:r>
            <a:r>
              <a:rPr lang="sk-SK" sz="2000" dirty="0"/>
              <a:t>častice (hmotného bodu) viem zaznamenať pomocou šestice čísel </a:t>
            </a:r>
            <a:endParaRPr lang="en-US" sz="2000" dirty="0"/>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91906" y="2047890"/>
            <a:ext cx="1443990" cy="300990"/>
          </a:xfrm>
          <a:prstGeom prst="rect">
            <a:avLst/>
          </a:prstGeom>
        </p:spPr>
      </p:pic>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224286" y="2348880"/>
            <a:ext cx="1771650" cy="312420"/>
          </a:xfrm>
          <a:prstGeom prst="rect">
            <a:avLst/>
          </a:prstGeom>
        </p:spPr>
      </p:pic>
      <p:pic>
        <p:nvPicPr>
          <p:cNvPr id="6" name="Picture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40001" y="3501008"/>
            <a:ext cx="3658946" cy="504057"/>
          </a:xfrm>
          <a:prstGeom prst="rect">
            <a:avLst/>
          </a:prstGeom>
        </p:spPr>
      </p:pic>
      <p:grpSp>
        <p:nvGrpSpPr>
          <p:cNvPr id="33" name="Group 32"/>
          <p:cNvGrpSpPr/>
          <p:nvPr/>
        </p:nvGrpSpPr>
        <p:grpSpPr>
          <a:xfrm>
            <a:off x="2411760" y="4149080"/>
            <a:ext cx="4536504" cy="2232248"/>
            <a:chOff x="2411760" y="4149080"/>
            <a:chExt cx="4536504" cy="2232248"/>
          </a:xfrm>
        </p:grpSpPr>
        <p:cxnSp>
          <p:nvCxnSpPr>
            <p:cNvPr id="8" name="Straight Connector 7"/>
            <p:cNvCxnSpPr/>
            <p:nvPr/>
          </p:nvCxnSpPr>
          <p:spPr>
            <a:xfrm>
              <a:off x="2411760" y="4149080"/>
              <a:ext cx="0"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11760" y="6381328"/>
              <a:ext cx="45365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11760" y="5265204"/>
              <a:ext cx="1980220" cy="111612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369474" y="4941168"/>
              <a:ext cx="1642686" cy="324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91980" y="5265204"/>
              <a:ext cx="0" cy="111612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411760" y="5265204"/>
              <a:ext cx="1957714"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319972" y="5157192"/>
              <a:ext cx="180020" cy="180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4418343" y="5231173"/>
              <a:ext cx="1593817" cy="4367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12160" y="4941168"/>
              <a:ext cx="0" cy="29000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19872" y="6011996"/>
              <a:ext cx="360040" cy="369332"/>
            </a:xfrm>
            <a:prstGeom prst="rect">
              <a:avLst/>
            </a:prstGeom>
            <a:noFill/>
          </p:spPr>
          <p:txBody>
            <a:bodyPr wrap="square" rtlCol="0">
              <a:spAutoFit/>
            </a:bodyPr>
            <a:lstStyle/>
            <a:p>
              <a:r>
                <a:rPr lang="sk-SK" dirty="0"/>
                <a:t>x</a:t>
              </a:r>
              <a:endParaRPr lang="en-US" dirty="0"/>
            </a:p>
          </p:txBody>
        </p:sp>
        <p:sp>
          <p:nvSpPr>
            <p:cNvPr id="30" name="TextBox 29"/>
            <p:cNvSpPr txBox="1"/>
            <p:nvPr/>
          </p:nvSpPr>
          <p:spPr>
            <a:xfrm>
              <a:off x="2483768" y="5517232"/>
              <a:ext cx="360040" cy="369332"/>
            </a:xfrm>
            <a:prstGeom prst="rect">
              <a:avLst/>
            </a:prstGeom>
            <a:noFill/>
          </p:spPr>
          <p:txBody>
            <a:bodyPr wrap="square" rtlCol="0">
              <a:spAutoFit/>
            </a:bodyPr>
            <a:lstStyle/>
            <a:p>
              <a:r>
                <a:rPr lang="sk-SK" dirty="0"/>
                <a:t>y</a:t>
              </a:r>
              <a:endParaRPr lang="en-US" dirty="0"/>
            </a:p>
          </p:txBody>
        </p:sp>
        <p:sp>
          <p:nvSpPr>
            <p:cNvPr id="31" name="TextBox 30"/>
            <p:cNvSpPr txBox="1"/>
            <p:nvPr/>
          </p:nvSpPr>
          <p:spPr>
            <a:xfrm>
              <a:off x="5148064" y="5229200"/>
              <a:ext cx="360040" cy="369332"/>
            </a:xfrm>
            <a:prstGeom prst="rect">
              <a:avLst/>
            </a:prstGeom>
            <a:noFill/>
          </p:spPr>
          <p:txBody>
            <a:bodyPr wrap="square" rtlCol="0">
              <a:spAutoFit/>
            </a:bodyPr>
            <a:lstStyle/>
            <a:p>
              <a:r>
                <a:rPr lang="sk-SK" dirty="0" err="1"/>
                <a:t>v</a:t>
              </a:r>
              <a:r>
                <a:rPr lang="sk-SK" baseline="-25000" dirty="0" err="1"/>
                <a:t>x</a:t>
              </a:r>
              <a:endParaRPr lang="en-US" dirty="0"/>
            </a:p>
          </p:txBody>
        </p:sp>
        <p:sp>
          <p:nvSpPr>
            <p:cNvPr id="32" name="TextBox 31"/>
            <p:cNvSpPr txBox="1"/>
            <p:nvPr/>
          </p:nvSpPr>
          <p:spPr>
            <a:xfrm>
              <a:off x="6012160" y="4869160"/>
              <a:ext cx="360040" cy="369332"/>
            </a:xfrm>
            <a:prstGeom prst="rect">
              <a:avLst/>
            </a:prstGeom>
            <a:noFill/>
          </p:spPr>
          <p:txBody>
            <a:bodyPr wrap="square" rtlCol="0">
              <a:spAutoFit/>
            </a:bodyPr>
            <a:lstStyle/>
            <a:p>
              <a:r>
                <a:rPr lang="sk-SK" dirty="0"/>
                <a:t>v</a:t>
              </a:r>
              <a:r>
                <a:rPr lang="sk-SK" baseline="-25000" dirty="0"/>
                <a:t>y</a:t>
              </a:r>
              <a:endParaRPr lang="en-US" dirty="0"/>
            </a:p>
          </p:txBody>
        </p:sp>
      </p:grpSp>
      <p:sp>
        <p:nvSpPr>
          <p:cNvPr id="11" name="Slide Number Placeholder 10"/>
          <p:cNvSpPr>
            <a:spLocks noGrp="1"/>
          </p:cNvSpPr>
          <p:nvPr>
            <p:ph type="sldNum" sz="quarter" idx="12"/>
          </p:nvPr>
        </p:nvSpPr>
        <p:spPr/>
        <p:txBody>
          <a:bodyPr/>
          <a:lstStyle/>
          <a:p>
            <a:fld id="{53A2F171-A641-4D3E-AA75-363029A1D4AF}" type="slidenum">
              <a:rPr lang="en-US" smtClean="0"/>
              <a:t>2</a:t>
            </a:fld>
            <a:endParaRPr lang="en-US"/>
          </a:p>
        </p:txBody>
      </p:sp>
    </p:spTree>
    <p:extLst>
      <p:ext uri="{BB962C8B-B14F-4D97-AF65-F5344CB8AC3E}">
        <p14:creationId xmlns:p14="http://schemas.microsoft.com/office/powerpoint/2010/main" val="187729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7920880" cy="6186309"/>
          </a:xfrm>
          <a:prstGeom prst="rect">
            <a:avLst/>
          </a:prstGeom>
          <a:noFill/>
        </p:spPr>
        <p:txBody>
          <a:bodyPr wrap="square" rtlCol="0">
            <a:spAutoFit/>
          </a:bodyPr>
          <a:lstStyle/>
          <a:p>
            <a:r>
              <a:rPr lang="sk-SK" dirty="0"/>
              <a:t>Už vieme, čo to znamená „rovnomerne“ a „priamočiaro“</a:t>
            </a:r>
          </a:p>
          <a:p>
            <a:endParaRPr lang="sk-SK" dirty="0"/>
          </a:p>
          <a:p>
            <a:r>
              <a:rPr lang="sk-SK" dirty="0"/>
              <a:t>Skontrolujme teda naučenú stredoškolskú vetu:</a:t>
            </a:r>
          </a:p>
          <a:p>
            <a:endParaRPr lang="sk-SK" dirty="0"/>
          </a:p>
          <a:p>
            <a:r>
              <a:rPr lang="sk-SK" dirty="0"/>
              <a:t>Hmotný bod (častica), na ktorý nepôsobí žiadna sila, sa pohybuje rovnomerne priamočiaro alebo stojí.</a:t>
            </a:r>
          </a:p>
          <a:p>
            <a:endParaRPr lang="sk-SK" dirty="0"/>
          </a:p>
          <a:p>
            <a:r>
              <a:rPr lang="sk-SK" dirty="0"/>
              <a:t>Už vieme, čo tým hovoríme, ale zjavne to nie je pravda:</a:t>
            </a:r>
          </a:p>
          <a:p>
            <a:endParaRPr lang="sk-SK" dirty="0"/>
          </a:p>
          <a:p>
            <a:r>
              <a:rPr lang="sk-SK" dirty="0"/>
              <a:t>Trpaslíci, navzájom pochytaní za ruky, ktorí sedia v električke práve zahýbajúcej doľava a pozorujú guľu položenú na sedadle, uvidia, že guľa sa rozbehne doprava bez toho, že by na ňu niekto aktívne pôsobil silou. Trpaslíci, stojaci na zastávke a nazerajúci cez okno uvidia, že guľa pekne pokračuje v rovnomernom priamočiarom pohybe, ibaže električka pod ňou „uhla doľava“.</a:t>
            </a:r>
          </a:p>
          <a:p>
            <a:endParaRPr lang="sk-SK" dirty="0"/>
          </a:p>
          <a:p>
            <a:r>
              <a:rPr lang="sk-SK" dirty="0"/>
              <a:t>Záver: zákon zotrvačnosti sme zatiaľ sformulovali zle. Správne má byť takto:</a:t>
            </a:r>
          </a:p>
          <a:p>
            <a:r>
              <a:rPr lang="sk-SK" b="1" dirty="0">
                <a:solidFill>
                  <a:srgbClr val="FF0000"/>
                </a:solidFill>
              </a:rPr>
              <a:t>Existuje súradnicová sústava, voči ktorej sa voľné hmotné body pohybujú rovnomerne priamočiaro (prípadne nulovou rýchlosťou). Taká sústava sa volá inerciálna.</a:t>
            </a:r>
          </a:p>
          <a:p>
            <a:r>
              <a:rPr lang="sk-SK" dirty="0"/>
              <a:t>Logický dôsledok: ak existuje jedna inerciálna sústava, potom je inerciálna i každá sústava, ktorá sa voči už identifikovanej inerciálnej sústave pohybuje (ako celok) rovnomerne priamočiaro.</a:t>
            </a:r>
            <a:endParaRPr lang="en-US" dirty="0"/>
          </a:p>
        </p:txBody>
      </p:sp>
      <p:sp>
        <p:nvSpPr>
          <p:cNvPr id="5" name="Slide Number Placeholder 4"/>
          <p:cNvSpPr>
            <a:spLocks noGrp="1"/>
          </p:cNvSpPr>
          <p:nvPr>
            <p:ph type="sldNum" sz="quarter" idx="12"/>
          </p:nvPr>
        </p:nvSpPr>
        <p:spPr/>
        <p:txBody>
          <a:bodyPr/>
          <a:lstStyle/>
          <a:p>
            <a:fld id="{53A2F171-A641-4D3E-AA75-363029A1D4AF}" type="slidenum">
              <a:rPr lang="en-US" smtClean="0"/>
              <a:t>20</a:t>
            </a:fld>
            <a:endParaRPr lang="en-US"/>
          </a:p>
        </p:txBody>
      </p:sp>
    </p:spTree>
    <p:extLst>
      <p:ext uri="{BB962C8B-B14F-4D97-AF65-F5344CB8AC3E}">
        <p14:creationId xmlns:p14="http://schemas.microsoft.com/office/powerpoint/2010/main" val="885578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916832"/>
            <a:ext cx="7344816" cy="2308324"/>
          </a:xfrm>
          <a:prstGeom prst="rect">
            <a:avLst/>
          </a:prstGeom>
          <a:noFill/>
        </p:spPr>
        <p:txBody>
          <a:bodyPr wrap="square" rtlCol="0">
            <a:spAutoFit/>
          </a:bodyPr>
          <a:lstStyle/>
          <a:p>
            <a:r>
              <a:rPr lang="sk-SK" sz="3600" b="1" dirty="0">
                <a:solidFill>
                  <a:srgbClr val="FF0000"/>
                </a:solidFill>
              </a:rPr>
              <a:t>Ak chcete robiť fyziku a nenarobiť si zbytočné komplikácie, používajte len</a:t>
            </a:r>
          </a:p>
          <a:p>
            <a:endParaRPr lang="sk-SK" sz="3600" b="1" dirty="0">
              <a:solidFill>
                <a:srgbClr val="FF0000"/>
              </a:solidFill>
            </a:endParaRPr>
          </a:p>
          <a:p>
            <a:pPr algn="ctr"/>
            <a:r>
              <a:rPr lang="sk-SK" sz="3600" b="1" dirty="0">
                <a:solidFill>
                  <a:srgbClr val="FF0000"/>
                </a:solidFill>
              </a:rPr>
              <a:t> </a:t>
            </a:r>
            <a:r>
              <a:rPr lang="sk-SK" sz="3600" b="1" dirty="0" err="1">
                <a:solidFill>
                  <a:srgbClr val="FF0000"/>
                </a:solidFill>
              </a:rPr>
              <a:t>inerciálne</a:t>
            </a:r>
            <a:r>
              <a:rPr lang="sk-SK" sz="3600" b="1" dirty="0">
                <a:solidFill>
                  <a:srgbClr val="FF0000"/>
                </a:solidFill>
              </a:rPr>
              <a:t> sústavy.</a:t>
            </a:r>
            <a:endParaRPr lang="en-US" sz="3600" b="1" dirty="0">
              <a:solidFill>
                <a:srgbClr val="FF0000"/>
              </a:solidFill>
            </a:endParaRPr>
          </a:p>
        </p:txBody>
      </p:sp>
      <p:sp>
        <p:nvSpPr>
          <p:cNvPr id="5" name="Slide Number Placeholder 4"/>
          <p:cNvSpPr>
            <a:spLocks noGrp="1"/>
          </p:cNvSpPr>
          <p:nvPr>
            <p:ph type="sldNum" sz="quarter" idx="12"/>
          </p:nvPr>
        </p:nvSpPr>
        <p:spPr/>
        <p:txBody>
          <a:bodyPr/>
          <a:lstStyle/>
          <a:p>
            <a:fld id="{53A2F171-A641-4D3E-AA75-363029A1D4AF}" type="slidenum">
              <a:rPr lang="en-US" smtClean="0"/>
              <a:t>21</a:t>
            </a:fld>
            <a:endParaRPr lang="en-US"/>
          </a:p>
        </p:txBody>
      </p:sp>
    </p:spTree>
    <p:extLst>
      <p:ext uri="{BB962C8B-B14F-4D97-AF65-F5344CB8AC3E}">
        <p14:creationId xmlns:p14="http://schemas.microsoft.com/office/powerpoint/2010/main" val="820925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94460" y="2011680"/>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83030" y="4937760"/>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94460" y="3322930"/>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586470" y="5054600"/>
            <a:ext cx="78105" cy="161925"/>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69290" y="2098040"/>
            <a:ext cx="390525" cy="255270"/>
          </a:xfrm>
          <a:prstGeom prst="rect">
            <a:avLst/>
          </a:prstGeom>
        </p:spPr>
      </p:pic>
      <p:sp>
        <p:nvSpPr>
          <p:cNvPr id="18" name="Flowchart: Manual Input 17"/>
          <p:cNvSpPr/>
          <p:nvPr/>
        </p:nvSpPr>
        <p:spPr>
          <a:xfrm>
            <a:off x="2114550" y="4034790"/>
            <a:ext cx="354330" cy="902970"/>
          </a:xfrm>
          <a:prstGeom prst="flowChartManualInpu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0" name="Picture 1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223770" y="5186680"/>
            <a:ext cx="205740" cy="179070"/>
          </a:xfrm>
          <a:prstGeom prst="rect">
            <a:avLst/>
          </a:prstGeom>
        </p:spPr>
      </p:pic>
      <p:pic>
        <p:nvPicPr>
          <p:cNvPr id="22" name="Picture 2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731771" y="4358640"/>
            <a:ext cx="1215390" cy="255270"/>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22</a:t>
            </a:fld>
            <a:endParaRPr lang="sk-SK"/>
          </a:p>
        </p:txBody>
      </p:sp>
    </p:spTree>
    <p:extLst>
      <p:ext uri="{BB962C8B-B14F-4D97-AF65-F5344CB8AC3E}">
        <p14:creationId xmlns:p14="http://schemas.microsoft.com/office/powerpoint/2010/main" val="141537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94460" y="1161288"/>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83030" y="4087368"/>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94460" y="2472538"/>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Picture 7"/>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7227696" y="4213352"/>
            <a:ext cx="78105" cy="161925"/>
          </a:xfrm>
          <a:prstGeom prst="rect">
            <a:avLst/>
          </a:prstGeom>
        </p:spPr>
      </p:pic>
      <p:pic>
        <p:nvPicPr>
          <p:cNvPr id="10" name="Picture 9"/>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5826506" y="2552572"/>
            <a:ext cx="390525" cy="255270"/>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23</a:t>
            </a:fld>
            <a:endParaRPr lang="sk-SK"/>
          </a:p>
        </p:txBody>
      </p:sp>
      <p:pic>
        <p:nvPicPr>
          <p:cNvPr id="2" name="Picture 1"/>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867410" y="1127632"/>
            <a:ext cx="114300" cy="114300"/>
          </a:xfrm>
          <a:prstGeom prst="rect">
            <a:avLst/>
          </a:prstGeom>
        </p:spPr>
      </p:pic>
      <p:sp>
        <p:nvSpPr>
          <p:cNvPr id="9" name="TextBox 8"/>
          <p:cNvSpPr txBox="1"/>
          <p:nvPr/>
        </p:nvSpPr>
        <p:spPr>
          <a:xfrm>
            <a:off x="981710" y="320997"/>
            <a:ext cx="684657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t>
            </a:r>
            <a:r>
              <a:rPr lang="sk-SK" dirty="0">
                <a:latin typeface="Arial" panose="020B0604020202020204" pitchFamily="34" charset="0"/>
                <a:cs typeface="Arial" panose="020B0604020202020204" pitchFamily="34" charset="0"/>
              </a:rPr>
              <a:t>oznám priebeh rýchlosti v čase          , chcem určiť </a:t>
            </a:r>
          </a:p>
        </p:txBody>
      </p:sp>
      <p:pic>
        <p:nvPicPr>
          <p:cNvPr id="16" name="Picture 1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548392" y="364701"/>
            <a:ext cx="390525" cy="255270"/>
          </a:xfrm>
          <a:prstGeom prst="rect">
            <a:avLst/>
          </a:prstGeom>
        </p:spPr>
      </p:pic>
      <p:pic>
        <p:nvPicPr>
          <p:cNvPr id="12" name="Picture 1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6457950" y="364701"/>
            <a:ext cx="371475" cy="255270"/>
          </a:xfrm>
          <a:prstGeom prst="rect">
            <a:avLst/>
          </a:prstGeom>
        </p:spPr>
      </p:pic>
      <p:pic>
        <p:nvPicPr>
          <p:cNvPr id="14" name="Picture 13"/>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424746" y="1579074"/>
            <a:ext cx="840105" cy="25527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74904" y="4818888"/>
                <a:ext cx="8549640"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Dráha prejdená od času </a:t>
                </a:r>
                <a14:m>
                  <m:oMath xmlns:m="http://schemas.openxmlformats.org/officeDocument/2006/math">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=0</m:t>
                    </m:r>
                  </m:oMath>
                </a14:m>
                <a:r>
                  <a:rPr lang="sk-SK" dirty="0">
                    <a:latin typeface="Arial" panose="020B0604020202020204" pitchFamily="34" charset="0"/>
                    <a:cs typeface="Arial" panose="020B0604020202020204" pitchFamily="34" charset="0"/>
                  </a:rPr>
                  <a:t> až po čas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je</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opak derivácie funkcie </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plocha pod krivkou </a:t>
                </a:r>
              </a:p>
              <a:p>
                <a:pPr marL="285750" indent="-285750">
                  <a:buFont typeface="Arial" panose="020B0604020202020204" pitchFamily="34" charset="0"/>
                  <a:buChar char="•"/>
                </a:pPr>
                <a:endParaRPr lang="sk-SK" dirty="0">
                  <a:latin typeface="Arial" panose="020B0604020202020204" pitchFamily="34" charset="0"/>
                  <a:cs typeface="Arial" panose="020B0604020202020204" pitchFamily="34" charset="0"/>
                </a:endParaRPr>
              </a:p>
              <a:p>
                <a:r>
                  <a:rPr lang="sk-SK" b="1" dirty="0">
                    <a:solidFill>
                      <a:srgbClr val="FF0000"/>
                    </a:solidFill>
                    <a:latin typeface="Arial" panose="020B0604020202020204" pitchFamily="34" charset="0"/>
                    <a:cs typeface="Arial" panose="020B0604020202020204" pitchFamily="34" charset="0"/>
                  </a:rPr>
                  <a:t>Matematický poznatok: plocha pod krivkou sa dá vypočítať pomocou „opaku derivácie“.</a:t>
                </a:r>
              </a:p>
            </p:txBody>
          </p:sp>
        </mc:Choice>
        <mc:Fallback xmlns="">
          <p:sp>
            <p:nvSpPr>
              <p:cNvPr id="13" name="TextBox 12"/>
              <p:cNvSpPr txBox="1">
                <a:spLocks noRot="1" noChangeAspect="1" noMove="1" noResize="1" noEditPoints="1" noAdjustHandles="1" noChangeArrowheads="1" noChangeShapeType="1" noTextEdit="1"/>
              </p:cNvSpPr>
              <p:nvPr/>
            </p:nvSpPr>
            <p:spPr>
              <a:xfrm>
                <a:off x="374904" y="4818888"/>
                <a:ext cx="8549640" cy="1754326"/>
              </a:xfrm>
              <a:prstGeom prst="rect">
                <a:avLst/>
              </a:prstGeom>
              <a:blipFill rotWithShape="0">
                <a:blip r:embed="rId21"/>
                <a:stretch>
                  <a:fillRect l="-642" t="-2091" r="-1284" b="-4530"/>
                </a:stretch>
              </a:blipFill>
            </p:spPr>
            <p:txBody>
              <a:bodyPr/>
              <a:lstStyle/>
              <a:p>
                <a:r>
                  <a:rPr lang="sk-SK">
                    <a:noFill/>
                  </a:rPr>
                  <a:t> </a:t>
                </a:r>
              </a:p>
            </p:txBody>
          </p:sp>
        </mc:Fallback>
      </mc:AlternateContent>
      <p:pic>
        <p:nvPicPr>
          <p:cNvPr id="17" name="Picture 16"/>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153410" y="5156030"/>
            <a:ext cx="390525" cy="255270"/>
          </a:xfrm>
          <a:prstGeom prst="rect">
            <a:avLst/>
          </a:prstGeom>
        </p:spPr>
      </p:pic>
      <p:pic>
        <p:nvPicPr>
          <p:cNvPr id="18" name="Picture 17"/>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2762885" y="5430960"/>
            <a:ext cx="390525" cy="255270"/>
          </a:xfrm>
          <a:prstGeom prst="rect">
            <a:avLst/>
          </a:prstGeom>
        </p:spPr>
      </p:pic>
      <p:grpSp>
        <p:nvGrpSpPr>
          <p:cNvPr id="27" name="Group 26">
            <a:extLst>
              <a:ext uri="{FF2B5EF4-FFF2-40B4-BE49-F238E27FC236}">
                <a16:creationId xmlns:a16="http://schemas.microsoft.com/office/drawing/2014/main" id="{58D0A426-25DE-468C-9C14-3985252CC6D9}"/>
              </a:ext>
            </a:extLst>
          </p:cNvPr>
          <p:cNvGrpSpPr/>
          <p:nvPr/>
        </p:nvGrpSpPr>
        <p:grpSpPr>
          <a:xfrm>
            <a:off x="6538923" y="1036569"/>
            <a:ext cx="2273607" cy="1214164"/>
            <a:chOff x="669290" y="2011680"/>
            <a:chExt cx="8143240" cy="3354070"/>
          </a:xfrm>
        </p:grpSpPr>
        <p:cxnSp>
          <p:nvCxnSpPr>
            <p:cNvPr id="28" name="Straight Connector 27">
              <a:extLst>
                <a:ext uri="{FF2B5EF4-FFF2-40B4-BE49-F238E27FC236}">
                  <a16:creationId xmlns:a16="http://schemas.microsoft.com/office/drawing/2014/main" id="{D4A853F0-64E2-4F5E-AA56-56E85AFEB0B9}"/>
                </a:ext>
              </a:extLst>
            </p:cNvPr>
            <p:cNvCxnSpPr/>
            <p:nvPr/>
          </p:nvCxnSpPr>
          <p:spPr>
            <a:xfrm>
              <a:off x="1394460" y="2011680"/>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ABFED8-0DD4-4C9B-AA1D-66C83B1FE13C}"/>
                </a:ext>
              </a:extLst>
            </p:cNvPr>
            <p:cNvCxnSpPr/>
            <p:nvPr/>
          </p:nvCxnSpPr>
          <p:spPr>
            <a:xfrm flipV="1">
              <a:off x="1383030" y="4937760"/>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5">
              <a:extLst>
                <a:ext uri="{FF2B5EF4-FFF2-40B4-BE49-F238E27FC236}">
                  <a16:creationId xmlns:a16="http://schemas.microsoft.com/office/drawing/2014/main" id="{9AD40B86-1D1F-4FC7-BAA0-478B54549C95}"/>
                </a:ext>
              </a:extLst>
            </p:cNvPr>
            <p:cNvSpPr/>
            <p:nvPr/>
          </p:nvSpPr>
          <p:spPr>
            <a:xfrm>
              <a:off x="1394460" y="3322930"/>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31" name="Picture 30">
              <a:extLst>
                <a:ext uri="{FF2B5EF4-FFF2-40B4-BE49-F238E27FC236}">
                  <a16:creationId xmlns:a16="http://schemas.microsoft.com/office/drawing/2014/main" id="{B1B1FA00-E2AF-415F-903B-8291B3FFA235}"/>
                </a:ext>
              </a:extLst>
            </p:cNvPr>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8586470" y="5054600"/>
              <a:ext cx="78105" cy="161925"/>
            </a:xfrm>
            <a:prstGeom prst="rect">
              <a:avLst/>
            </a:prstGeom>
          </p:spPr>
        </p:pic>
        <p:pic>
          <p:nvPicPr>
            <p:cNvPr id="32" name="Picture 31">
              <a:extLst>
                <a:ext uri="{FF2B5EF4-FFF2-40B4-BE49-F238E27FC236}">
                  <a16:creationId xmlns:a16="http://schemas.microsoft.com/office/drawing/2014/main" id="{0B9E7C72-C134-4196-8C73-612925422C94}"/>
                </a:ext>
              </a:extLst>
            </p:cNvPr>
            <p:cNvPicPr>
              <a:picLocks noChangeAspect="1"/>
            </p:cNvPicPr>
            <p:nvPr>
              <p:custDataLst>
                <p:tags r:id="rId10"/>
              </p:custDataLst>
            </p:nvPr>
          </p:nvPicPr>
          <p:blipFill>
            <a:blip r:embed="rId15" cstate="print">
              <a:extLst>
                <a:ext uri="{28A0092B-C50C-407E-A947-70E740481C1C}">
                  <a14:useLocalDpi xmlns:a14="http://schemas.microsoft.com/office/drawing/2010/main" val="0"/>
                </a:ext>
              </a:extLst>
            </a:blip>
            <a:stretch>
              <a:fillRect/>
            </a:stretch>
          </p:blipFill>
          <p:spPr>
            <a:xfrm>
              <a:off x="669290" y="2098040"/>
              <a:ext cx="390525" cy="255270"/>
            </a:xfrm>
            <a:prstGeom prst="rect">
              <a:avLst/>
            </a:prstGeom>
          </p:spPr>
        </p:pic>
        <p:sp>
          <p:nvSpPr>
            <p:cNvPr id="33" name="Flowchart: Manual Input 32">
              <a:extLst>
                <a:ext uri="{FF2B5EF4-FFF2-40B4-BE49-F238E27FC236}">
                  <a16:creationId xmlns:a16="http://schemas.microsoft.com/office/drawing/2014/main" id="{6B897E2B-439E-4322-8252-3A1296FD34EA}"/>
                </a:ext>
              </a:extLst>
            </p:cNvPr>
            <p:cNvSpPr/>
            <p:nvPr/>
          </p:nvSpPr>
          <p:spPr>
            <a:xfrm>
              <a:off x="2114550" y="4034790"/>
              <a:ext cx="354330" cy="902970"/>
            </a:xfrm>
            <a:prstGeom prst="flowChartManualInpu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34" name="Picture 33">
              <a:extLst>
                <a:ext uri="{FF2B5EF4-FFF2-40B4-BE49-F238E27FC236}">
                  <a16:creationId xmlns:a16="http://schemas.microsoft.com/office/drawing/2014/main" id="{E795D19D-1BAE-4D73-8207-04E9E6859092}"/>
                </a:ext>
              </a:extLst>
            </p:cNvPr>
            <p:cNvPicPr>
              <a:picLocks noChangeAspect="1"/>
            </p:cNvPicPr>
            <p:nvPr>
              <p:custDataLst>
                <p:tags r:id="rId11"/>
              </p:custDataLst>
            </p:nvPr>
          </p:nvPicPr>
          <p:blipFill>
            <a:blip r:embed="rId22" cstate="print">
              <a:extLst>
                <a:ext uri="{28A0092B-C50C-407E-A947-70E740481C1C}">
                  <a14:useLocalDpi xmlns:a14="http://schemas.microsoft.com/office/drawing/2010/main" val="0"/>
                </a:ext>
              </a:extLst>
            </a:blip>
            <a:stretch>
              <a:fillRect/>
            </a:stretch>
          </p:blipFill>
          <p:spPr>
            <a:xfrm>
              <a:off x="2223770" y="5186680"/>
              <a:ext cx="205740" cy="179070"/>
            </a:xfrm>
            <a:prstGeom prst="rect">
              <a:avLst/>
            </a:prstGeom>
          </p:spPr>
        </p:pic>
        <p:pic>
          <p:nvPicPr>
            <p:cNvPr id="35" name="Picture 34">
              <a:extLst>
                <a:ext uri="{FF2B5EF4-FFF2-40B4-BE49-F238E27FC236}">
                  <a16:creationId xmlns:a16="http://schemas.microsoft.com/office/drawing/2014/main" id="{39F6895A-175C-4DC1-BE8C-21EB10B1D9D0}"/>
                </a:ext>
              </a:extLst>
            </p:cNvPr>
            <p:cNvPicPr>
              <a:picLocks noChangeAspect="1"/>
            </p:cNvPicPr>
            <p:nvPr>
              <p:custDataLst>
                <p:tags r:id="rId12"/>
              </p:custDataLst>
            </p:nvPr>
          </p:nvPicPr>
          <p:blipFill>
            <a:blip r:embed="rId23" cstate="print">
              <a:extLst>
                <a:ext uri="{28A0092B-C50C-407E-A947-70E740481C1C}">
                  <a14:useLocalDpi xmlns:a14="http://schemas.microsoft.com/office/drawing/2010/main" val="0"/>
                </a:ext>
              </a:extLst>
            </a:blip>
            <a:stretch>
              <a:fillRect/>
            </a:stretch>
          </p:blipFill>
          <p:spPr>
            <a:xfrm>
              <a:off x="2731771" y="4358640"/>
              <a:ext cx="1215390" cy="255270"/>
            </a:xfrm>
            <a:prstGeom prst="rect">
              <a:avLst/>
            </a:prstGeom>
          </p:spPr>
        </p:pic>
      </p:grpSp>
    </p:spTree>
    <p:extLst>
      <p:ext uri="{BB962C8B-B14F-4D97-AF65-F5344CB8AC3E}">
        <p14:creationId xmlns:p14="http://schemas.microsoft.com/office/powerpoint/2010/main" val="858815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8680"/>
            <a:ext cx="8856984" cy="3108543"/>
          </a:xfrm>
          <a:prstGeom prst="rect">
            <a:avLst/>
          </a:prstGeom>
          <a:noFill/>
        </p:spPr>
        <p:txBody>
          <a:bodyPr wrap="square" rtlCol="0">
            <a:spAutoFit/>
          </a:bodyPr>
          <a:lstStyle/>
          <a:p>
            <a:pPr algn="ctr"/>
            <a:endParaRPr lang="sk-SK" sz="2800" b="1" dirty="0">
              <a:solidFill>
                <a:srgbClr val="FF0000"/>
              </a:solidFill>
            </a:endParaRPr>
          </a:p>
          <a:p>
            <a:endParaRPr lang="sk-SK" sz="2400" b="1" dirty="0"/>
          </a:p>
          <a:p>
            <a:endParaRPr lang="sk-SK" sz="2400" b="1" dirty="0"/>
          </a:p>
          <a:p>
            <a:r>
              <a:rPr lang="sk-SK" sz="2400" b="1" dirty="0"/>
              <a:t>Vyšetrime jednorozmerný pohyb, hmotný bod sa kĺže po osi </a:t>
            </a:r>
            <a:r>
              <a:rPr lang="sk-SK" sz="2400" b="1" i="1" dirty="0"/>
              <a:t>x</a:t>
            </a:r>
            <a:r>
              <a:rPr lang="sk-SK" sz="2400" b="1" dirty="0"/>
              <a:t>, </a:t>
            </a:r>
            <a:endParaRPr lang="en-US" sz="2400" b="1" dirty="0"/>
          </a:p>
          <a:p>
            <a:endParaRPr lang="sk-SK" sz="2400" b="1" dirty="0"/>
          </a:p>
          <a:p>
            <a:r>
              <a:rPr lang="sk-SK" sz="2400" b="1" dirty="0"/>
              <a:t>ak je </a:t>
            </a:r>
            <a:r>
              <a:rPr lang="sk-SK" sz="2400" b="1" dirty="0">
                <a:solidFill>
                  <a:srgbClr val="FF0000"/>
                </a:solidFill>
              </a:rPr>
              <a:t>(by bol) </a:t>
            </a:r>
            <a:r>
              <a:rPr lang="sk-SK" sz="2400" b="1" dirty="0"/>
              <a:t>v mieste </a:t>
            </a:r>
            <a:r>
              <a:rPr lang="sk-SK" sz="2400" b="1" i="1" dirty="0"/>
              <a:t>x</a:t>
            </a:r>
            <a:r>
              <a:rPr lang="sk-SK" sz="2400" b="1" dirty="0"/>
              <a:t>, </a:t>
            </a:r>
            <a:endParaRPr lang="en-US" sz="2400" b="1" dirty="0"/>
          </a:p>
          <a:p>
            <a:r>
              <a:rPr lang="sk-SK" sz="2400" b="1" dirty="0"/>
              <a:t>pôsobí </a:t>
            </a:r>
            <a:r>
              <a:rPr lang="sk-SK" sz="2400" b="1" dirty="0">
                <a:solidFill>
                  <a:srgbClr val="FF0000"/>
                </a:solidFill>
              </a:rPr>
              <a:t>(pôsobila by) </a:t>
            </a:r>
            <a:r>
              <a:rPr lang="sk-SK" sz="2400" b="1" dirty="0"/>
              <a:t>naň sila </a:t>
            </a:r>
            <a:r>
              <a:rPr lang="sk-SK" sz="2400" b="1" i="1" dirty="0" err="1"/>
              <a:t>F</a:t>
            </a:r>
            <a:r>
              <a:rPr lang="sk-SK" sz="2400" b="1" i="1" baseline="-25000" dirty="0" err="1"/>
              <a:t>x</a:t>
            </a:r>
            <a:r>
              <a:rPr lang="en-US" sz="2400" b="1" i="1" dirty="0"/>
              <a:t>(x)</a:t>
            </a:r>
          </a:p>
          <a:p>
            <a:r>
              <a:rPr lang="en-US" sz="2400" b="1" dirty="0" err="1"/>
              <a:t>funkcia</a:t>
            </a:r>
            <a:r>
              <a:rPr lang="en-US" sz="2400" b="1" dirty="0"/>
              <a:t> </a:t>
            </a:r>
            <a:r>
              <a:rPr lang="en-US" sz="2400" b="1" i="1" dirty="0"/>
              <a:t>F</a:t>
            </a:r>
            <a:r>
              <a:rPr lang="sk-SK" sz="2400" b="1" i="1" baseline="-25000" dirty="0"/>
              <a:t>x</a:t>
            </a:r>
            <a:r>
              <a:rPr lang="en-US" sz="2400" b="1" i="1" dirty="0"/>
              <a:t>(x)</a:t>
            </a:r>
            <a:r>
              <a:rPr lang="en-US" sz="2400" b="1" dirty="0"/>
              <a:t> je </a:t>
            </a:r>
            <a:r>
              <a:rPr lang="sk-SK" sz="2400" b="1" dirty="0"/>
              <a:t>známa (máme nejakú teóriu)</a:t>
            </a:r>
            <a:endParaRPr lang="en-US" sz="2400" b="1" dirty="0"/>
          </a:p>
        </p:txBody>
      </p:sp>
      <p:cxnSp>
        <p:nvCxnSpPr>
          <p:cNvPr id="4" name="Straight Connector 3"/>
          <p:cNvCxnSpPr/>
          <p:nvPr/>
        </p:nvCxnSpPr>
        <p:spPr>
          <a:xfrm>
            <a:off x="827584" y="5085184"/>
            <a:ext cx="72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39552" y="4797152"/>
            <a:ext cx="648072" cy="6480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4716017" y="4969971"/>
            <a:ext cx="259229" cy="259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11760" y="5213816"/>
            <a:ext cx="396044" cy="461665"/>
          </a:xfrm>
          <a:prstGeom prst="rect">
            <a:avLst/>
          </a:prstGeom>
          <a:noFill/>
        </p:spPr>
        <p:txBody>
          <a:bodyPr wrap="square" rtlCol="0">
            <a:spAutoFit/>
          </a:bodyPr>
          <a:lstStyle/>
          <a:p>
            <a:r>
              <a:rPr lang="sk-SK" sz="2400" i="1" dirty="0"/>
              <a:t>x</a:t>
            </a:r>
            <a:endParaRPr lang="en-US" sz="2400" i="1" dirty="0"/>
          </a:p>
        </p:txBody>
      </p:sp>
      <p:sp>
        <p:nvSpPr>
          <p:cNvPr id="8" name="TextBox 7"/>
          <p:cNvSpPr txBox="1"/>
          <p:nvPr/>
        </p:nvSpPr>
        <p:spPr>
          <a:xfrm>
            <a:off x="485546" y="4263479"/>
            <a:ext cx="774086" cy="461665"/>
          </a:xfrm>
          <a:prstGeom prst="rect">
            <a:avLst/>
          </a:prstGeom>
          <a:noFill/>
        </p:spPr>
        <p:txBody>
          <a:bodyPr wrap="square" rtlCol="0">
            <a:spAutoFit/>
          </a:bodyPr>
          <a:lstStyle/>
          <a:p>
            <a:r>
              <a:rPr lang="sk-SK" sz="2400" i="1" dirty="0"/>
              <a:t>Q</a:t>
            </a:r>
            <a:r>
              <a:rPr lang="en-US" sz="2400" i="1" dirty="0"/>
              <a:t>&gt;0</a:t>
            </a:r>
          </a:p>
        </p:txBody>
      </p:sp>
      <p:sp>
        <p:nvSpPr>
          <p:cNvPr id="10" name="Rectangle 9"/>
          <p:cNvSpPr/>
          <p:nvPr/>
        </p:nvSpPr>
        <p:spPr>
          <a:xfrm>
            <a:off x="4686206" y="4479503"/>
            <a:ext cx="652743" cy="461665"/>
          </a:xfrm>
          <a:prstGeom prst="rect">
            <a:avLst/>
          </a:prstGeom>
        </p:spPr>
        <p:txBody>
          <a:bodyPr wrap="none">
            <a:spAutoFit/>
          </a:bodyPr>
          <a:lstStyle/>
          <a:p>
            <a:pPr lvl="0"/>
            <a:r>
              <a:rPr lang="sk-SK" sz="2400" i="1" dirty="0">
                <a:solidFill>
                  <a:prstClr val="black"/>
                </a:solidFill>
              </a:rPr>
              <a:t>q</a:t>
            </a:r>
            <a:r>
              <a:rPr lang="en-US" sz="2400" i="1" dirty="0">
                <a:solidFill>
                  <a:prstClr val="black"/>
                </a:solidFill>
              </a:rPr>
              <a:t>&lt;0</a:t>
            </a:r>
          </a:p>
        </p:txBody>
      </p:sp>
      <p:cxnSp>
        <p:nvCxnSpPr>
          <p:cNvPr id="12" name="Straight Arrow Connector 11"/>
          <p:cNvCxnSpPr>
            <a:stCxn id="6" idx="2"/>
          </p:cNvCxnSpPr>
          <p:nvPr/>
        </p:nvCxnSpPr>
        <p:spPr>
          <a:xfrm flipH="1" flipV="1">
            <a:off x="3491880" y="5099585"/>
            <a:ext cx="1224137" cy="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58886" y="4626104"/>
            <a:ext cx="801823" cy="461665"/>
          </a:xfrm>
          <a:prstGeom prst="rect">
            <a:avLst/>
          </a:prstGeom>
        </p:spPr>
        <p:txBody>
          <a:bodyPr wrap="none">
            <a:spAutoFit/>
          </a:bodyPr>
          <a:lstStyle/>
          <a:p>
            <a:r>
              <a:rPr lang="en-US" sz="2400" i="1" dirty="0"/>
              <a:t>F</a:t>
            </a:r>
            <a:r>
              <a:rPr lang="sk-SK" sz="2400" i="1" baseline="-25000" dirty="0"/>
              <a:t>x</a:t>
            </a:r>
            <a:r>
              <a:rPr lang="en-US" sz="2400" i="1" dirty="0"/>
              <a:t>(x)</a:t>
            </a:r>
            <a:r>
              <a:rPr lang="en-US" sz="2400" dirty="0"/>
              <a:t> </a:t>
            </a:r>
          </a:p>
        </p:txBody>
      </p:sp>
      <p:pic>
        <p:nvPicPr>
          <p:cNvPr id="14" name="Picture 1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835696" y="5805264"/>
            <a:ext cx="5741284" cy="645274"/>
          </a:xfrm>
          <a:prstGeom prst="rect">
            <a:avLst/>
          </a:prstGeom>
        </p:spPr>
      </p:pic>
      <p:sp>
        <p:nvSpPr>
          <p:cNvPr id="16" name="Rectangle 15"/>
          <p:cNvSpPr/>
          <p:nvPr/>
        </p:nvSpPr>
        <p:spPr>
          <a:xfrm>
            <a:off x="3851920" y="3789040"/>
            <a:ext cx="1223412" cy="523220"/>
          </a:xfrm>
          <a:prstGeom prst="rect">
            <a:avLst/>
          </a:prstGeom>
        </p:spPr>
        <p:txBody>
          <a:bodyPr wrap="none">
            <a:spAutoFit/>
          </a:bodyPr>
          <a:lstStyle/>
          <a:p>
            <a:pPr algn="ctr"/>
            <a:r>
              <a:rPr lang="en-US" sz="2800" b="1" dirty="0" err="1">
                <a:solidFill>
                  <a:srgbClr val="FF0000"/>
                </a:solidFill>
              </a:rPr>
              <a:t>Pr</a:t>
            </a:r>
            <a:r>
              <a:rPr lang="sk-SK" sz="2800" b="1" dirty="0" err="1">
                <a:solidFill>
                  <a:srgbClr val="FF0000"/>
                </a:solidFill>
              </a:rPr>
              <a:t>íklad</a:t>
            </a:r>
            <a:endParaRPr lang="sk-SK" sz="2800" b="1" dirty="0">
              <a:solidFill>
                <a:srgbClr val="FF0000"/>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t>24</a:t>
            </a:fld>
            <a:endParaRPr lang="sk-SK"/>
          </a:p>
        </p:txBody>
      </p:sp>
    </p:spTree>
    <p:extLst>
      <p:ext uri="{BB962C8B-B14F-4D97-AF65-F5344CB8AC3E}">
        <p14:creationId xmlns:p14="http://schemas.microsoft.com/office/powerpoint/2010/main" val="1090191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22412"/>
            <a:ext cx="8712968" cy="461665"/>
          </a:xfrm>
          <a:prstGeom prst="rect">
            <a:avLst/>
          </a:prstGeom>
          <a:noFill/>
        </p:spPr>
        <p:txBody>
          <a:bodyPr wrap="square" rtlCol="0">
            <a:spAutoFit/>
          </a:bodyPr>
          <a:lstStyle/>
          <a:p>
            <a:pPr algn="ctr"/>
            <a:r>
              <a:rPr lang="sk-SK" sz="2400" b="1" dirty="0"/>
              <a:t>Ako mi znalosť funkcie </a:t>
            </a:r>
            <a:r>
              <a:rPr lang="en-US" sz="2400" b="1" i="1" dirty="0">
                <a:solidFill>
                  <a:prstClr val="black"/>
                </a:solidFill>
              </a:rPr>
              <a:t>F</a:t>
            </a:r>
            <a:r>
              <a:rPr lang="sk-SK" sz="2400" b="1" i="1" baseline="-25000" dirty="0">
                <a:solidFill>
                  <a:prstClr val="black"/>
                </a:solidFill>
              </a:rPr>
              <a:t>x</a:t>
            </a:r>
            <a:r>
              <a:rPr lang="en-US" sz="2400" b="1" i="1" dirty="0">
                <a:solidFill>
                  <a:prstClr val="black"/>
                </a:solidFill>
              </a:rPr>
              <a:t>(x)</a:t>
            </a:r>
            <a:r>
              <a:rPr lang="en-US" sz="2400" b="1" dirty="0">
                <a:solidFill>
                  <a:prstClr val="black"/>
                </a:solidFill>
              </a:rPr>
              <a:t> </a:t>
            </a:r>
            <a:r>
              <a:rPr lang="sk-SK" sz="2400" b="1" dirty="0">
                <a:solidFill>
                  <a:prstClr val="black"/>
                </a:solidFill>
              </a:rPr>
              <a:t>umožňuje predpovedať budúcnosť</a:t>
            </a:r>
            <a:endParaRPr lang="en-US" sz="2400" b="1" dirty="0"/>
          </a:p>
        </p:txBody>
      </p:sp>
      <p:sp>
        <p:nvSpPr>
          <p:cNvPr id="4" name="TextBox 3"/>
          <p:cNvSpPr txBox="1"/>
          <p:nvPr/>
        </p:nvSpPr>
        <p:spPr>
          <a:xfrm>
            <a:off x="539552" y="1124744"/>
            <a:ext cx="7920880" cy="4524315"/>
          </a:xfrm>
          <a:prstGeom prst="rect">
            <a:avLst/>
          </a:prstGeom>
          <a:noFill/>
        </p:spPr>
        <p:txBody>
          <a:bodyPr wrap="square" rtlCol="0">
            <a:spAutoFit/>
          </a:bodyPr>
          <a:lstStyle/>
          <a:p>
            <a:pPr marL="285750" indent="-285750">
              <a:buFont typeface="Arial" pitchFamily="34" charset="0"/>
              <a:buChar char="•"/>
            </a:pPr>
            <a:r>
              <a:rPr lang="sk-SK" dirty="0"/>
              <a:t>Poznám počiatočný stav v čase t</a:t>
            </a:r>
            <a:r>
              <a:rPr lang="en-US" dirty="0"/>
              <a:t>=0</a:t>
            </a:r>
          </a:p>
          <a:p>
            <a:pPr marL="285750" indent="-285750">
              <a:buFont typeface="Arial" pitchFamily="34" charset="0"/>
              <a:buChar char="•"/>
            </a:pPr>
            <a:r>
              <a:rPr lang="en-US" dirty="0" err="1"/>
              <a:t>Pozn</a:t>
            </a:r>
            <a:r>
              <a:rPr lang="sk-SK" dirty="0" err="1"/>
              <a:t>ám</a:t>
            </a:r>
            <a:r>
              <a:rPr lang="sk-SK" dirty="0"/>
              <a:t> hodnotu</a:t>
            </a:r>
            <a:endParaRPr lang="en-US" dirty="0"/>
          </a:p>
          <a:p>
            <a:pPr marL="285750" indent="-285750">
              <a:buFont typeface="Arial" pitchFamily="34" charset="0"/>
              <a:buChar char="•"/>
            </a:pPr>
            <a:r>
              <a:rPr lang="en-US" dirty="0" err="1"/>
              <a:t>Teda</a:t>
            </a:r>
            <a:r>
              <a:rPr lang="en-US" dirty="0"/>
              <a:t> pod</a:t>
            </a:r>
            <a:r>
              <a:rPr lang="sk-SK" dirty="0"/>
              <a:t>ľa </a:t>
            </a:r>
            <a:r>
              <a:rPr lang="sk-SK" dirty="0" err="1"/>
              <a:t>Newtona</a:t>
            </a:r>
            <a:r>
              <a:rPr lang="sk-SK" dirty="0"/>
              <a:t> poznám zrýchlenie</a:t>
            </a:r>
            <a:r>
              <a:rPr lang="en-US" dirty="0"/>
              <a:t> v </a:t>
            </a:r>
            <a:r>
              <a:rPr lang="sk-SK" dirty="0"/>
              <a:t>čase 0</a:t>
            </a:r>
            <a:endParaRPr lang="en-US" dirty="0"/>
          </a:p>
          <a:p>
            <a:pPr marL="285750" indent="-285750">
              <a:buFont typeface="Arial" pitchFamily="34" charset="0"/>
              <a:buChar char="•"/>
            </a:pPr>
            <a:endParaRPr lang="sk-SK" dirty="0"/>
          </a:p>
          <a:p>
            <a:r>
              <a:rPr lang="sk-SK" dirty="0"/>
              <a:t>   </a:t>
            </a:r>
            <a:endParaRPr lang="en-US" dirty="0"/>
          </a:p>
          <a:p>
            <a:endParaRPr lang="en-US" dirty="0"/>
          </a:p>
          <a:p>
            <a:pPr marL="285750" indent="-285750">
              <a:buFont typeface="Arial" pitchFamily="34" charset="0"/>
              <a:buChar char="•"/>
            </a:pPr>
            <a:r>
              <a:rPr lang="en-US" dirty="0" err="1"/>
              <a:t>Zo</a:t>
            </a:r>
            <a:r>
              <a:rPr lang="en-US" dirty="0"/>
              <a:t> </a:t>
            </a:r>
            <a:r>
              <a:rPr lang="sk-SK" dirty="0"/>
              <a:t>známej rýchlosti viem vypočítať polohu za krátky okamih</a:t>
            </a:r>
            <a:endParaRPr lang="en-US" dirty="0"/>
          </a:p>
          <a:p>
            <a:pPr marL="285750" indent="-285750">
              <a:buFont typeface="Arial" pitchFamily="34" charset="0"/>
              <a:buChar char="•"/>
            </a:pPr>
            <a:endParaRPr lang="en-US" dirty="0"/>
          </a:p>
          <a:p>
            <a:pPr marL="285750" indent="-285750">
              <a:buFont typeface="Arial" pitchFamily="34" charset="0"/>
              <a:buChar char="•"/>
            </a:pPr>
            <a:endParaRPr lang="sk-SK" dirty="0"/>
          </a:p>
          <a:p>
            <a:pPr marL="285750" indent="-285750">
              <a:buFont typeface="Arial" pitchFamily="34" charset="0"/>
              <a:buChar char="•"/>
            </a:pPr>
            <a:r>
              <a:rPr lang="en-US" dirty="0" err="1"/>
              <a:t>Zo</a:t>
            </a:r>
            <a:r>
              <a:rPr lang="en-US" dirty="0"/>
              <a:t> </a:t>
            </a:r>
            <a:r>
              <a:rPr lang="en-US" dirty="0" err="1"/>
              <a:t>zn</a:t>
            </a:r>
            <a:r>
              <a:rPr lang="sk-SK" dirty="0" err="1"/>
              <a:t>ámeho</a:t>
            </a:r>
            <a:r>
              <a:rPr lang="sk-SK" dirty="0"/>
              <a:t> zrýchlenia viem vypočítať rýchlosť za krátky okamih</a:t>
            </a:r>
          </a:p>
          <a:p>
            <a:pPr marL="285750" indent="-285750">
              <a:buFont typeface="Arial" pitchFamily="34" charset="0"/>
              <a:buChar char="•"/>
            </a:pPr>
            <a:endParaRPr lang="sk-SK" dirty="0"/>
          </a:p>
          <a:p>
            <a:pPr marL="285750" indent="-285750">
              <a:buFont typeface="Arial" pitchFamily="34" charset="0"/>
              <a:buChar char="•"/>
            </a:pPr>
            <a:endParaRPr lang="sk-SK" dirty="0"/>
          </a:p>
          <a:p>
            <a:pPr marL="285750" indent="-285750">
              <a:buFont typeface="Arial" pitchFamily="34" charset="0"/>
              <a:buChar char="•"/>
            </a:pPr>
            <a:r>
              <a:rPr lang="sk-SK" dirty="0"/>
              <a:t>V novej polohe viem vypočítať aké bude zrýchlenie v čase </a:t>
            </a:r>
            <a:endParaRPr lang="en-US" dirty="0"/>
          </a:p>
          <a:p>
            <a:pPr marL="285750" indent="-285750">
              <a:buFont typeface="Arial" pitchFamily="34" charset="0"/>
              <a:buChar char="•"/>
            </a:pPr>
            <a:r>
              <a:rPr lang="en-US" dirty="0" err="1"/>
              <a:t>Viem</a:t>
            </a:r>
            <a:r>
              <a:rPr lang="en-US" dirty="0"/>
              <a:t> </a:t>
            </a:r>
            <a:r>
              <a:rPr lang="en-US" dirty="0" err="1"/>
              <a:t>teda</a:t>
            </a:r>
            <a:r>
              <a:rPr lang="en-US" dirty="0"/>
              <a:t> </a:t>
            </a:r>
            <a:r>
              <a:rPr lang="sk-SK" dirty="0"/>
              <a:t>stav v budúcom čase </a:t>
            </a:r>
            <a:r>
              <a:rPr lang="sk-SK" dirty="0" err="1"/>
              <a:t>dt</a:t>
            </a:r>
            <a:r>
              <a:rPr lang="sk-SK" dirty="0"/>
              <a:t> a pokračujem rovnako do ešte budúcejšieho času </a:t>
            </a:r>
            <a:endParaRPr lang="en-US" dirty="0"/>
          </a:p>
          <a:p>
            <a:r>
              <a:rPr lang="sk-SK" dirty="0"/>
              <a:t>  </a:t>
            </a:r>
            <a:endParaRPr lang="en-US" dirty="0"/>
          </a:p>
        </p:txBody>
      </p:sp>
      <p:pic>
        <p:nvPicPr>
          <p:cNvPr id="17" name="Picture 16"/>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4283968" y="1157506"/>
            <a:ext cx="1123950" cy="255270"/>
          </a:xfrm>
          <a:prstGeom prst="rect">
            <a:avLst/>
          </a:prstGeom>
        </p:spPr>
      </p:pic>
      <p:pic>
        <p:nvPicPr>
          <p:cNvPr id="18" name="Picture 17"/>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2699792" y="1445538"/>
            <a:ext cx="830580" cy="255270"/>
          </a:xfrm>
          <a:prstGeom prst="rect">
            <a:avLst/>
          </a:prstGeom>
        </p:spPr>
      </p:pic>
      <p:pic>
        <p:nvPicPr>
          <p:cNvPr id="22" name="Picture 21"/>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3450937" y="2060848"/>
            <a:ext cx="1805940" cy="539115"/>
          </a:xfrm>
          <a:prstGeom prst="rect">
            <a:avLst/>
          </a:prstGeom>
        </p:spPr>
      </p:pic>
      <p:pic>
        <p:nvPicPr>
          <p:cNvPr id="8" name="Picture 7"/>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6526500" y="2852936"/>
            <a:ext cx="205740" cy="179070"/>
          </a:xfrm>
          <a:prstGeom prst="rect">
            <a:avLst/>
          </a:prstGeom>
        </p:spPr>
      </p:pic>
      <p:pic>
        <p:nvPicPr>
          <p:cNvPr id="20" name="Picture 19"/>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699793" y="3245738"/>
            <a:ext cx="2463165" cy="255270"/>
          </a:xfrm>
          <a:prstGeom prst="rect">
            <a:avLst/>
          </a:prstGeom>
        </p:spPr>
      </p:pic>
      <p:pic>
        <p:nvPicPr>
          <p:cNvPr id="10" name="Picture 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7030556" y="3681978"/>
            <a:ext cx="205740" cy="179070"/>
          </a:xfrm>
          <a:prstGeom prst="rect">
            <a:avLst/>
          </a:prstGeom>
        </p:spPr>
      </p:pic>
      <p:pic>
        <p:nvPicPr>
          <p:cNvPr id="21" name="Picture 20"/>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589302" y="4005064"/>
            <a:ext cx="2684145" cy="255270"/>
          </a:xfrm>
          <a:prstGeom prst="rect">
            <a:avLst/>
          </a:prstGeom>
        </p:spPr>
      </p:pic>
      <p:pic>
        <p:nvPicPr>
          <p:cNvPr id="14" name="Picture 13"/>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1547664" y="5050130"/>
            <a:ext cx="329565" cy="179070"/>
          </a:xfrm>
          <a:prstGeom prst="rect">
            <a:avLst/>
          </a:prstGeom>
        </p:spPr>
      </p:pic>
      <p:pic>
        <p:nvPicPr>
          <p:cNvPr id="27" name="Picture 26"/>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2771801" y="5733979"/>
            <a:ext cx="2783205" cy="255270"/>
          </a:xfrm>
          <a:prstGeom prst="rect">
            <a:avLst/>
          </a:prstGeom>
        </p:spPr>
      </p:pic>
      <p:pic>
        <p:nvPicPr>
          <p:cNvPr id="24" name="Picture 23"/>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2771800" y="5075414"/>
            <a:ext cx="2000250" cy="539115"/>
          </a:xfrm>
          <a:prstGeom prst="rect">
            <a:avLst/>
          </a:prstGeom>
        </p:spPr>
      </p:pic>
      <p:pic>
        <p:nvPicPr>
          <p:cNvPr id="26" name="Picture 25"/>
          <p:cNvPicPr>
            <a:picLocks noChangeAspect="1"/>
          </p:cNvPicPr>
          <p:nvPr>
            <p:custDataLst>
              <p:tags r:id="rId11"/>
            </p:custDataLst>
          </p:nvPr>
        </p:nvPicPr>
        <p:blipFill>
          <a:blip r:embed="rId17" cstate="print">
            <a:extLst>
              <a:ext uri="{28A0092B-C50C-407E-A947-70E740481C1C}">
                <a14:useLocalDpi xmlns:a14="http://schemas.microsoft.com/office/drawing/2010/main" val="0"/>
              </a:ext>
            </a:extLst>
          </a:blip>
          <a:stretch>
            <a:fillRect/>
          </a:stretch>
        </p:blipFill>
        <p:spPr>
          <a:xfrm>
            <a:off x="6382484" y="4474066"/>
            <a:ext cx="205740" cy="179070"/>
          </a:xfrm>
          <a:prstGeom prst="rect">
            <a:avLst/>
          </a:prstGeom>
        </p:spPr>
      </p:pic>
      <p:pic>
        <p:nvPicPr>
          <p:cNvPr id="29" name="Picture 28"/>
          <p:cNvPicPr>
            <a:picLocks noChangeAspect="1"/>
          </p:cNvPicPr>
          <p:nvPr>
            <p:custDataLst>
              <p:tags r:id="rId12"/>
            </p:custDataLst>
          </p:nvPr>
        </p:nvPicPr>
        <p:blipFill>
          <a:blip r:embed="rId23" cstate="print">
            <a:extLst>
              <a:ext uri="{28A0092B-C50C-407E-A947-70E740481C1C}">
                <a14:useLocalDpi xmlns:a14="http://schemas.microsoft.com/office/drawing/2010/main" val="0"/>
              </a:ext>
            </a:extLst>
          </a:blip>
          <a:stretch>
            <a:fillRect/>
          </a:stretch>
        </p:blipFill>
        <p:spPr>
          <a:xfrm>
            <a:off x="2741702" y="6165304"/>
            <a:ext cx="3006090" cy="255270"/>
          </a:xfrm>
          <a:prstGeom prst="rect">
            <a:avLst/>
          </a:prstGeom>
        </p:spPr>
      </p:pic>
      <p:sp>
        <p:nvSpPr>
          <p:cNvPr id="3" name="Oval 2"/>
          <p:cNvSpPr/>
          <p:nvPr/>
        </p:nvSpPr>
        <p:spPr>
          <a:xfrm>
            <a:off x="2589302" y="3104014"/>
            <a:ext cx="781278" cy="4690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3" idx="5"/>
          </p:cNvCxnSpPr>
          <p:nvPr/>
        </p:nvCxnSpPr>
        <p:spPr>
          <a:xfrm>
            <a:off x="3256164" y="3504332"/>
            <a:ext cx="1027804" cy="163533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31840" y="3573016"/>
            <a:ext cx="799535" cy="216096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483768" y="3896102"/>
            <a:ext cx="781278" cy="46900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23" idx="5"/>
          </p:cNvCxnSpPr>
          <p:nvPr/>
        </p:nvCxnSpPr>
        <p:spPr>
          <a:xfrm>
            <a:off x="3150630" y="4296420"/>
            <a:ext cx="1695313" cy="14375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3" idx="4"/>
          </p:cNvCxnSpPr>
          <p:nvPr/>
        </p:nvCxnSpPr>
        <p:spPr>
          <a:xfrm>
            <a:off x="2874407" y="4365104"/>
            <a:ext cx="1123879" cy="1800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710602" y="5120238"/>
            <a:ext cx="781278" cy="469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28" idx="5"/>
          </p:cNvCxnSpPr>
          <p:nvPr/>
        </p:nvCxnSpPr>
        <p:spPr>
          <a:xfrm>
            <a:off x="3377464" y="5520556"/>
            <a:ext cx="1698592" cy="772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BCE0CA2-1A48-4B23-8A77-1A9F640E54E6}" type="slidenum">
              <a:rPr lang="sk-SK" smtClean="0"/>
              <a:t>25</a:t>
            </a:fld>
            <a:endParaRPr lang="sk-SK"/>
          </a:p>
        </p:txBody>
      </p:sp>
    </p:spTree>
    <p:extLst>
      <p:ext uri="{BB962C8B-B14F-4D97-AF65-F5344CB8AC3E}">
        <p14:creationId xmlns:p14="http://schemas.microsoft.com/office/powerpoint/2010/main" val="3345448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108178" y="1950317"/>
            <a:ext cx="2463165" cy="255270"/>
          </a:xfrm>
          <a:prstGeom prst="rect">
            <a:avLst/>
          </a:prstGeom>
        </p:spPr>
      </p:pic>
      <p:pic>
        <p:nvPicPr>
          <p:cNvPr id="3" name="Picture 2"/>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108176" y="1291753"/>
            <a:ext cx="1805940" cy="539115"/>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078079" y="2381642"/>
            <a:ext cx="2684145" cy="255270"/>
          </a:xfrm>
          <a:prstGeom prst="rect">
            <a:avLst/>
          </a:prstGeom>
        </p:spPr>
      </p:pic>
      <p:sp>
        <p:nvSpPr>
          <p:cNvPr id="19" name="TextBox 18"/>
          <p:cNvSpPr txBox="1"/>
          <p:nvPr/>
        </p:nvSpPr>
        <p:spPr>
          <a:xfrm>
            <a:off x="829295" y="322412"/>
            <a:ext cx="7344816" cy="584775"/>
          </a:xfrm>
          <a:prstGeom prst="rect">
            <a:avLst/>
          </a:prstGeom>
          <a:noFill/>
        </p:spPr>
        <p:txBody>
          <a:bodyPr wrap="square" rtlCol="0">
            <a:spAutoFit/>
          </a:bodyPr>
          <a:lstStyle/>
          <a:p>
            <a:pPr algn="ctr"/>
            <a:r>
              <a:rPr lang="sk-SK" sz="3200" b="1" dirty="0"/>
              <a:t>Reťazenie predpovedí budúcnosti</a:t>
            </a:r>
          </a:p>
        </p:txBody>
      </p:sp>
      <p:pic>
        <p:nvPicPr>
          <p:cNvPr id="12" name="Picture 11"/>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059832" y="3105910"/>
            <a:ext cx="2000250" cy="539115"/>
          </a:xfrm>
          <a:prstGeom prst="rect">
            <a:avLst/>
          </a:prstGeom>
        </p:spPr>
      </p:pic>
      <p:pic>
        <p:nvPicPr>
          <p:cNvPr id="18" name="Picture 17"/>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156951" y="3821802"/>
            <a:ext cx="2783205" cy="255270"/>
          </a:xfrm>
          <a:prstGeom prst="rect">
            <a:avLst/>
          </a:prstGeom>
        </p:spPr>
      </p:pic>
      <p:pic>
        <p:nvPicPr>
          <p:cNvPr id="15" name="Picture 14"/>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059833" y="4325858"/>
            <a:ext cx="3006090" cy="255270"/>
          </a:xfrm>
          <a:prstGeom prst="rect">
            <a:avLst/>
          </a:prstGeom>
        </p:spPr>
      </p:pic>
      <p:pic>
        <p:nvPicPr>
          <p:cNvPr id="16" name="Picture 15"/>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059832" y="5157192"/>
            <a:ext cx="2255520" cy="539115"/>
          </a:xfrm>
          <a:prstGeom prst="rect">
            <a:avLst/>
          </a:prstGeom>
        </p:spPr>
      </p:pic>
      <p:pic>
        <p:nvPicPr>
          <p:cNvPr id="20" name="Picture 19"/>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156950" y="5873085"/>
            <a:ext cx="3034665" cy="255270"/>
          </a:xfrm>
          <a:prstGeom prst="rect">
            <a:avLst/>
          </a:prstGeom>
        </p:spPr>
      </p:pic>
      <p:pic>
        <p:nvPicPr>
          <p:cNvPr id="21" name="Picture 20"/>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3059835" y="6377141"/>
            <a:ext cx="3259455" cy="255270"/>
          </a:xfrm>
          <a:prstGeom prst="rect">
            <a:avLst/>
          </a:prstGeom>
        </p:spPr>
      </p:pic>
      <p:cxnSp>
        <p:nvCxnSpPr>
          <p:cNvPr id="13" name="Straight Connector 12"/>
          <p:cNvCxnSpPr/>
          <p:nvPr/>
        </p:nvCxnSpPr>
        <p:spPr>
          <a:xfrm>
            <a:off x="2051720" y="2780928"/>
            <a:ext cx="5112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51720" y="4869160"/>
            <a:ext cx="5112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BCE0CA2-1A48-4B23-8A77-1A9F640E54E6}" type="slidenum">
              <a:rPr lang="sk-SK" smtClean="0"/>
              <a:t>26</a:t>
            </a:fld>
            <a:endParaRPr lang="sk-SK"/>
          </a:p>
        </p:txBody>
      </p:sp>
    </p:spTree>
    <p:extLst>
      <p:ext uri="{BB962C8B-B14F-4D97-AF65-F5344CB8AC3E}">
        <p14:creationId xmlns:p14="http://schemas.microsoft.com/office/powerpoint/2010/main" val="3860490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157" y="417443"/>
            <a:ext cx="6818243"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Skladanie posunutí</a:t>
            </a:r>
            <a:endParaRPr lang="en-US" sz="2800" b="1" dirty="0" err="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68357" y="968065"/>
                <a:ext cx="8666921" cy="345729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Posuňme časticu, ktorá sa pôvodne nachádza v bode </a:t>
                </a:r>
                <a14:m>
                  <m:oMath xmlns:m="http://schemas.openxmlformats.org/officeDocument/2006/math">
                    <m:d>
                      <m:dPr>
                        <m:ctrlPr>
                          <a:rPr lang="sk-SK" b="0" i="1" smtClean="0">
                            <a:latin typeface="Cambria Math" panose="02040503050406030204" pitchFamily="18" charset="0"/>
                            <a:cs typeface="Arial" panose="020B0604020202020204" pitchFamily="34" charset="0"/>
                          </a:rPr>
                        </m:ctrlPr>
                      </m:dPr>
                      <m:e>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𝑦</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𝑧</m:t>
                        </m:r>
                      </m:e>
                    </m:d>
                  </m:oMath>
                </a14:m>
                <a:r>
                  <a:rPr lang="sk-SK" dirty="0">
                    <a:latin typeface="Arial" panose="020B0604020202020204" pitchFamily="34" charset="0"/>
                    <a:cs typeface="Arial" panose="020B0604020202020204" pitchFamily="34" charset="0"/>
                  </a:rPr>
                  <a:t> vektorom</a:t>
                </a:r>
                <a:r>
                  <a:rPr lang="en-US" dirty="0">
                    <a:latin typeface="Arial" panose="020B0604020202020204" pitchFamily="34" charset="0"/>
                    <a:cs typeface="Arial" panose="020B0604020202020204" pitchFamily="34" charset="0"/>
                  </a:rPr>
                  <a:t>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𝑎</m:t>
                        </m:r>
                      </m:e>
                    </m:acc>
                  </m:oMath>
                </a14:m>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bodu</a:t>
                </a:r>
                <a:r>
                  <a:rPr lang="en-US" dirty="0">
                    <a:latin typeface="Arial" panose="020B0604020202020204" pitchFamily="34" charset="0"/>
                    <a:cs typeface="Arial" panose="020B0604020202020204" pitchFamily="34" charset="0"/>
                  </a:rPr>
                  <a:t>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𝑦</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𝑧</m:t>
                            </m:r>
                          </m:e>
                          <m:sup>
                            <m:r>
                              <a:rPr lang="en-US" b="0" i="1" smtClean="0">
                                <a:latin typeface="Cambria Math" panose="02040503050406030204" pitchFamily="18" charset="0"/>
                                <a:cs typeface="Arial" panose="020B0604020202020204" pitchFamily="34" charset="0"/>
                              </a:rPr>
                              <m:t>′</m:t>
                            </m:r>
                          </m:sup>
                        </m:sSup>
                      </m:e>
                    </m:d>
                  </m:oMath>
                </a14:m>
                <a:r>
                  <a:rPr lang="en-US" dirty="0">
                    <a:latin typeface="Arial" panose="020B0604020202020204" pitchFamily="34" charset="0"/>
                    <a:cs typeface="Arial" panose="020B0604020202020204" pitchFamily="34" charset="0"/>
                  </a:rPr>
                  <a:t> a </a:t>
                </a:r>
                <a:r>
                  <a:rPr lang="sk-SK" dirty="0">
                    <a:latin typeface="Arial" panose="020B0604020202020204" pitchFamily="34" charset="0"/>
                    <a:cs typeface="Arial" panose="020B0604020202020204" pitchFamily="34" charset="0"/>
                  </a:rPr>
                  <a:t>odtiaľ vektorom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𝑏</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do bodu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𝑦</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𝑧</m:t>
                    </m:r>
                    <m:r>
                      <a:rPr lang="en-US" b="0" i="1" smtClean="0">
                        <a:latin typeface="Cambria Math" panose="02040503050406030204" pitchFamily="18" charset="0"/>
                        <a:cs typeface="Arial" panose="020B0604020202020204" pitchFamily="34" charset="0"/>
                      </a:rPr>
                      <m:t>′′).</m:t>
                    </m:r>
                  </m:oMath>
                </a14:m>
                <a:endParaRPr lang="en-US" b="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Vektory posunutí sú</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Celú operáciu môžeme vykonať jediným posunutím z bodu </a:t>
                </a:r>
                <a14:m>
                  <m:oMath xmlns:m="http://schemas.openxmlformats.org/officeDocument/2006/math">
                    <m:d>
                      <m:dPr>
                        <m:ctrlPr>
                          <a:rPr lang="sk-SK" i="1">
                            <a:latin typeface="Cambria Math" panose="02040503050406030204" pitchFamily="18" charset="0"/>
                            <a:cs typeface="Arial" panose="020B0604020202020204" pitchFamily="34" charset="0"/>
                          </a:rPr>
                        </m:ctrlPr>
                      </m:dPr>
                      <m:e>
                        <m:r>
                          <a:rPr lang="sk-SK" i="1">
                            <a:latin typeface="Cambria Math" panose="02040503050406030204" pitchFamily="18" charset="0"/>
                            <a:cs typeface="Arial" panose="020B0604020202020204" pitchFamily="34" charset="0"/>
                          </a:rPr>
                          <m:t>𝑥</m:t>
                        </m:r>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𝑦</m:t>
                        </m:r>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𝑧</m:t>
                        </m:r>
                      </m:e>
                    </m:d>
                  </m:oMath>
                </a14:m>
                <a:r>
                  <a:rPr lang="sk-SK" dirty="0">
                    <a:latin typeface="Arial" panose="020B0604020202020204" pitchFamily="34" charset="0"/>
                    <a:cs typeface="Arial" panose="020B0604020202020204" pitchFamily="34" charset="0"/>
                  </a:rPr>
                  <a:t> priamo do bodu </a:t>
                </a:r>
                <a14:m>
                  <m:oMath xmlns:m="http://schemas.openxmlformats.org/officeDocument/2006/math">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𝑥</m:t>
                        </m:r>
                      </m:e>
                      <m:sup>
                        <m:r>
                          <a:rPr lang="en-US" i="1">
                            <a:latin typeface="Cambria Math" panose="02040503050406030204" pitchFamily="18" charset="0"/>
                            <a:cs typeface="Arial" panose="020B0604020202020204" pitchFamily="34" charset="0"/>
                          </a:rPr>
                          <m:t>′′</m:t>
                        </m:r>
                      </m:sup>
                    </m:sSup>
                    <m:r>
                      <a:rPr lang="en-US" i="1">
                        <a:latin typeface="Cambria Math" panose="02040503050406030204" pitchFamily="18" charset="0"/>
                        <a:cs typeface="Arial" panose="020B0604020202020204" pitchFamily="34" charset="0"/>
                      </a:rPr>
                      <m:t>,</m:t>
                    </m:r>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𝑦</m:t>
                        </m:r>
                      </m:e>
                      <m:sup>
                        <m:r>
                          <a:rPr lang="en-US" i="1">
                            <a:latin typeface="Cambria Math" panose="02040503050406030204" pitchFamily="18" charset="0"/>
                            <a:cs typeface="Arial" panose="020B0604020202020204" pitchFamily="34" charset="0"/>
                          </a:rPr>
                          <m:t>′′</m:t>
                        </m:r>
                      </m:sup>
                    </m:sSup>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𝑧</m:t>
                    </m:r>
                    <m:r>
                      <a:rPr lang="en-US" i="1">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pomocou vektora posunutia </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pričom platí</a:t>
                </a:r>
              </a:p>
              <a:p>
                <a:r>
                  <a:rPr lang="sk-SK" dirty="0">
                    <a:latin typeface="Arial" panose="020B0604020202020204" pitchFamily="34" charset="0"/>
                    <a:cs typeface="Arial" panose="020B0604020202020204" pitchFamily="34" charset="0"/>
                  </a:rPr>
                  <a:t>Vidno to hneď po dosadení súradníc.</a:t>
                </a:r>
              </a:p>
            </p:txBody>
          </p:sp>
        </mc:Choice>
        <mc:Fallback xmlns="">
          <p:sp>
            <p:nvSpPr>
              <p:cNvPr id="3" name="TextBox 2"/>
              <p:cNvSpPr txBox="1">
                <a:spLocks noRot="1" noChangeAspect="1" noMove="1" noResize="1" noEditPoints="1" noAdjustHandles="1" noChangeArrowheads="1" noChangeShapeType="1" noTextEdit="1"/>
              </p:cNvSpPr>
              <p:nvPr/>
            </p:nvSpPr>
            <p:spPr>
              <a:xfrm>
                <a:off x="268357" y="968065"/>
                <a:ext cx="8666921" cy="3457293"/>
              </a:xfrm>
              <a:prstGeom prst="rect">
                <a:avLst/>
              </a:prstGeom>
              <a:blipFill rotWithShape="0">
                <a:blip r:embed="rId7"/>
                <a:stretch>
                  <a:fillRect l="-563" t="-2293" r="-422" b="-1940"/>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609575" y="1744870"/>
            <a:ext cx="3202305" cy="704850"/>
          </a:xfrm>
          <a:prstGeom prst="rect">
            <a:avLst/>
          </a:prstGeom>
        </p:spPr>
      </p:pic>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540001" y="3311243"/>
            <a:ext cx="2964180" cy="264795"/>
          </a:xfrm>
          <a:prstGeom prst="rect">
            <a:avLst/>
          </a:prstGeom>
        </p:spPr>
      </p:pic>
      <p:pic>
        <p:nvPicPr>
          <p:cNvPr id="8" name="Picture 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739901" y="3767722"/>
            <a:ext cx="1009650" cy="268605"/>
          </a:xfrm>
          <a:prstGeom prst="rect">
            <a:avLst/>
          </a:prstGeom>
        </p:spPr>
      </p:pic>
      <p:pic>
        <p:nvPicPr>
          <p:cNvPr id="24" name="Picture 23"/>
          <p:cNvPicPr>
            <a:picLocks noChangeAspect="1"/>
          </p:cNvPicPr>
          <p:nvPr/>
        </p:nvPicPr>
        <p:blipFill>
          <a:blip r:embed="rId11"/>
          <a:stretch>
            <a:fillRect/>
          </a:stretch>
        </p:blipFill>
        <p:spPr>
          <a:xfrm>
            <a:off x="6612988" y="4452760"/>
            <a:ext cx="1871634" cy="1268078"/>
          </a:xfrm>
          <a:prstGeom prst="rect">
            <a:avLst/>
          </a:prstGeom>
        </p:spPr>
      </p:pic>
      <p:sp>
        <p:nvSpPr>
          <p:cNvPr id="25" name="TextBox 24"/>
          <p:cNvSpPr txBox="1"/>
          <p:nvPr/>
        </p:nvSpPr>
        <p:spPr>
          <a:xfrm>
            <a:off x="306016" y="4437561"/>
            <a:ext cx="6121678" cy="1538883"/>
          </a:xfrm>
          <a:prstGeom prst="rect">
            <a:avLst/>
          </a:prstGeom>
          <a:noFill/>
          <a:ln>
            <a:solidFill>
              <a:schemeClr val="tx1"/>
            </a:solidFill>
          </a:ln>
        </p:spPr>
        <p:txBody>
          <a:bodyPr wrap="square" rtlCol="0">
            <a:spAutoFit/>
          </a:bodyPr>
          <a:lstStyle/>
          <a:p>
            <a:r>
              <a:rPr lang="sk-SK" dirty="0">
                <a:latin typeface="Arial" panose="020B0604020202020204" pitchFamily="34" charset="0"/>
                <a:cs typeface="Arial" panose="020B0604020202020204" pitchFamily="34" charset="0"/>
              </a:rPr>
              <a:t>Záver: </a:t>
            </a:r>
          </a:p>
          <a:p>
            <a:r>
              <a:rPr lang="sk-SK" sz="2000" b="1" dirty="0">
                <a:solidFill>
                  <a:srgbClr val="FF0000"/>
                </a:solidFill>
                <a:latin typeface="Arial" panose="020B0604020202020204" pitchFamily="34" charset="0"/>
                <a:cs typeface="Arial" panose="020B0604020202020204" pitchFamily="34" charset="0"/>
              </a:rPr>
              <a:t>Skladaniu posunutí zodpovedá súčet príslušných vektorov posunutia</a:t>
            </a:r>
          </a:p>
          <a:p>
            <a:r>
              <a:rPr lang="sk-SK" dirty="0">
                <a:latin typeface="Arial" panose="020B0604020202020204" pitchFamily="34" charset="0"/>
                <a:cs typeface="Arial" panose="020B0604020202020204" pitchFamily="34" charset="0"/>
              </a:rPr>
              <a:t>To je tiež dôvod (ba možno hlavný), prečo bol súčet vektorov definovaný, ako bol. Teda cez súčet zložiek.</a:t>
            </a:r>
            <a:endParaRPr lang="en-US" dirty="0" err="1">
              <a:latin typeface="Arial" panose="020B0604020202020204" pitchFamily="34" charset="0"/>
              <a:cs typeface="Arial" panose="020B0604020202020204" pitchFamily="34" charset="0"/>
            </a:endParaRPr>
          </a:p>
        </p:txBody>
      </p:sp>
      <p:sp>
        <p:nvSpPr>
          <p:cNvPr id="26" name="TextBox 25"/>
          <p:cNvSpPr txBox="1"/>
          <p:nvPr/>
        </p:nvSpPr>
        <p:spPr>
          <a:xfrm>
            <a:off x="268357" y="6118483"/>
            <a:ext cx="8730408"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Pozor! Písmenom a tu neoznačujeme zrýchlenie ale posunutie. </a:t>
            </a:r>
            <a:r>
              <a:rPr lang="sk-SK" dirty="0">
                <a:solidFill>
                  <a:srgbClr val="FF0000"/>
                </a:solidFill>
                <a:latin typeface="Arial" panose="020B0604020202020204" pitchFamily="34" charset="0"/>
                <a:cs typeface="Arial" panose="020B0604020202020204" pitchFamily="34" charset="0"/>
              </a:rPr>
              <a:t>Písmen je málo! Pri čítaní treba rozmýšľať, nie fotografovať text do mozgu.</a:t>
            </a:r>
            <a:endParaRPr lang="en-US" dirty="0" err="1">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6823058-5E0E-41BC-A830-5C8D4B66250F}" type="slidenum">
              <a:rPr lang="en-US" smtClean="0"/>
              <a:t>27</a:t>
            </a:fld>
            <a:endParaRPr lang="en-US"/>
          </a:p>
        </p:txBody>
      </p:sp>
    </p:spTree>
    <p:extLst>
      <p:ext uri="{BB962C8B-B14F-4D97-AF65-F5344CB8AC3E}">
        <p14:creationId xmlns:p14="http://schemas.microsoft.com/office/powerpoint/2010/main" val="2455322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7957" y="379828"/>
            <a:ext cx="6569612" cy="523220"/>
          </a:xfrm>
          <a:prstGeom prst="rect">
            <a:avLst/>
          </a:prstGeom>
          <a:noFill/>
        </p:spPr>
        <p:txBody>
          <a:bodyPr wrap="square" rtlCol="0">
            <a:spAutoFit/>
          </a:bodyPr>
          <a:lstStyle/>
          <a:p>
            <a:pPr algn="ctr"/>
            <a:r>
              <a:rPr lang="sk-SK" sz="2800" b="1" dirty="0"/>
              <a:t>Alternatívne označenie</a:t>
            </a:r>
          </a:p>
        </p:txBody>
      </p:sp>
      <p:sp>
        <p:nvSpPr>
          <p:cNvPr id="4" name="TextBox 3"/>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5" name="TextBox 4"/>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6" name="TextBox 5"/>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7" name="TextBox 6"/>
          <p:cNvSpPr txBox="1"/>
          <p:nvPr/>
        </p:nvSpPr>
        <p:spPr>
          <a:xfrm>
            <a:off x="1270000" y="1270000"/>
            <a:ext cx="2540000" cy="430887"/>
          </a:xfrm>
          <a:prstGeom prst="rect">
            <a:avLst/>
          </a:prstGeom>
          <a:noFill/>
        </p:spPr>
        <p:txBody>
          <a:bodyPr vert="horz" wrap="square" rtlCol="0">
            <a:spAutoFit/>
          </a:bodyPr>
          <a:lstStyle/>
          <a:p>
            <a:endParaRPr lang="sk-SK" sz="2200" dirty="0"/>
          </a:p>
        </p:txBody>
      </p:sp>
      <p:sp>
        <p:nvSpPr>
          <p:cNvPr id="8" name="TextBox 7"/>
          <p:cNvSpPr txBox="1"/>
          <p:nvPr/>
        </p:nvSpPr>
        <p:spPr>
          <a:xfrm>
            <a:off x="1270000" y="1270000"/>
            <a:ext cx="2540000" cy="430887"/>
          </a:xfrm>
          <a:prstGeom prst="rect">
            <a:avLst/>
          </a:prstGeom>
          <a:noFill/>
        </p:spPr>
        <p:txBody>
          <a:bodyPr vert="horz" wrap="square" rtlCol="0">
            <a:spAutoFit/>
          </a:bodyPr>
          <a:lstStyle/>
          <a:p>
            <a:endParaRPr lang="sk-SK" sz="2200" dirty="0"/>
          </a:p>
        </p:txBody>
      </p:sp>
      <p:sp>
        <p:nvSpPr>
          <p:cNvPr id="9" name="TextBox 8"/>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0" name="TextBox 9"/>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1" name="TextBox 10"/>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2" name="TextBox 11"/>
          <p:cNvSpPr txBox="1"/>
          <p:nvPr/>
        </p:nvSpPr>
        <p:spPr>
          <a:xfrm>
            <a:off x="1270000" y="1270000"/>
            <a:ext cx="2540000" cy="635000"/>
          </a:xfrm>
          <a:prstGeom prst="rect">
            <a:avLst/>
          </a:prstGeom>
          <a:noFill/>
        </p:spPr>
        <p:txBody>
          <a:bodyPr vert="horz" wrap="square" rtlCol="0">
            <a:spAutoFit/>
          </a:bodyPr>
          <a:lstStyle/>
          <a:p>
            <a:endParaRPr lang="sk-SK" sz="2200" dirty="0"/>
          </a:p>
        </p:txBody>
      </p:sp>
      <p:pic>
        <p:nvPicPr>
          <p:cNvPr id="1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249" y="1086079"/>
            <a:ext cx="20669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a:grpSpLocks noChangeAspect="1"/>
          </p:cNvGrpSpPr>
          <p:nvPr/>
        </p:nvGrpSpPr>
        <p:grpSpPr>
          <a:xfrm>
            <a:off x="5013728" y="1233619"/>
            <a:ext cx="1734446" cy="1687433"/>
            <a:chOff x="5880973" y="4190677"/>
            <a:chExt cx="802692" cy="780930"/>
          </a:xfrm>
        </p:grpSpPr>
        <p:cxnSp>
          <p:nvCxnSpPr>
            <p:cNvPr id="15" name="Straight Arrow Connector 14"/>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4962029" y="2336775"/>
            <a:ext cx="226695" cy="276225"/>
          </a:xfrm>
          <a:prstGeom prst="rect">
            <a:avLst/>
          </a:prstGeom>
        </p:spPr>
      </p:pic>
      <p:pic>
        <p:nvPicPr>
          <p:cNvPr id="29" name="Picture 28"/>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6118921" y="2060550"/>
            <a:ext cx="226695" cy="276225"/>
          </a:xfrm>
          <a:prstGeom prst="rect">
            <a:avLst/>
          </a:prstGeom>
        </p:spPr>
      </p:pic>
      <p:pic>
        <p:nvPicPr>
          <p:cNvPr id="28" name="Picture 27"/>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5581220" y="1316711"/>
            <a:ext cx="226695" cy="280035"/>
          </a:xfrm>
          <a:prstGeom prst="rect">
            <a:avLst/>
          </a:prstGeom>
        </p:spPr>
      </p:pic>
      <p:pic>
        <p:nvPicPr>
          <p:cNvPr id="30" name="Picture 29"/>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793115" y="3250883"/>
            <a:ext cx="3150870" cy="356235"/>
          </a:xfrm>
          <a:prstGeom prst="rect">
            <a:avLst/>
          </a:prstGeom>
        </p:spPr>
      </p:pic>
      <p:pic>
        <p:nvPicPr>
          <p:cNvPr id="26" name="Picture 25"/>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793115" y="3806093"/>
            <a:ext cx="3981450" cy="735330"/>
          </a:xfrm>
          <a:prstGeom prst="rect">
            <a:avLst/>
          </a:prstGeom>
        </p:spPr>
      </p:pic>
      <p:pic>
        <p:nvPicPr>
          <p:cNvPr id="31" name="Picture 3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5763500" y="4077555"/>
            <a:ext cx="3135630" cy="192405"/>
          </a:xfrm>
          <a:prstGeom prst="rect">
            <a:avLst/>
          </a:prstGeom>
        </p:spPr>
      </p:pic>
      <p:sp>
        <p:nvSpPr>
          <p:cNvPr id="32" name="TextBox 31"/>
          <p:cNvSpPr txBox="1"/>
          <p:nvPr/>
        </p:nvSpPr>
        <p:spPr>
          <a:xfrm>
            <a:off x="5149488" y="3906658"/>
            <a:ext cx="684352" cy="430887"/>
          </a:xfrm>
          <a:prstGeom prst="rect">
            <a:avLst/>
          </a:prstGeom>
          <a:noFill/>
        </p:spPr>
        <p:txBody>
          <a:bodyPr wrap="square" rtlCol="0">
            <a:spAutoFit/>
          </a:bodyPr>
          <a:lstStyle/>
          <a:p>
            <a:r>
              <a:rPr lang="sk-SK" sz="2200" dirty="0"/>
              <a:t>kde</a:t>
            </a:r>
            <a:endParaRPr lang="en-US" sz="2200" dirty="0"/>
          </a:p>
        </p:txBody>
      </p:sp>
      <p:sp>
        <p:nvSpPr>
          <p:cNvPr id="33" name="TextBox 32"/>
          <p:cNvSpPr txBox="1"/>
          <p:nvPr/>
        </p:nvSpPr>
        <p:spPr>
          <a:xfrm>
            <a:off x="795665" y="4998446"/>
            <a:ext cx="2314031" cy="430887"/>
          </a:xfrm>
          <a:prstGeom prst="rect">
            <a:avLst/>
          </a:prstGeom>
          <a:noFill/>
        </p:spPr>
        <p:txBody>
          <a:bodyPr wrap="none" rtlCol="0">
            <a:spAutoFit/>
          </a:bodyPr>
          <a:lstStyle/>
          <a:p>
            <a:r>
              <a:rPr lang="sk-SK" sz="2200" dirty="0"/>
              <a:t>Zavedieme symbol</a:t>
            </a:r>
            <a:endParaRPr lang="en-US" sz="2200" dirty="0"/>
          </a:p>
        </p:txBody>
      </p:sp>
      <p:pic>
        <p:nvPicPr>
          <p:cNvPr id="34" name="Picture 33"/>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3325634" y="4791643"/>
            <a:ext cx="2072640" cy="760095"/>
          </a:xfrm>
          <a:prstGeom prst="rect">
            <a:avLst/>
          </a:prstGeom>
        </p:spPr>
      </p:pic>
      <p:pic>
        <p:nvPicPr>
          <p:cNvPr id="18" name="Picture 17"/>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5807915" y="5045005"/>
            <a:ext cx="1899285" cy="253365"/>
          </a:xfrm>
          <a:prstGeom prst="rect">
            <a:avLst/>
          </a:prstGeom>
        </p:spPr>
      </p:pic>
      <p:pic>
        <p:nvPicPr>
          <p:cNvPr id="39" name="Picture 38"/>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857594" y="5555909"/>
            <a:ext cx="1085850" cy="257175"/>
          </a:xfrm>
          <a:prstGeom prst="rect">
            <a:avLst/>
          </a:prstGeom>
        </p:spPr>
      </p:pic>
      <p:pic>
        <p:nvPicPr>
          <p:cNvPr id="37" name="Picture 36"/>
          <p:cNvPicPr>
            <a:picLocks noChangeAspect="1"/>
          </p:cNvPicPr>
          <p:nvPr>
            <p:custDataLst>
              <p:tags r:id="rId10"/>
            </p:custDataLst>
          </p:nvPr>
        </p:nvPicPr>
        <p:blipFill>
          <a:blip r:embed="rId23" cstate="print">
            <a:extLst>
              <a:ext uri="{28A0092B-C50C-407E-A947-70E740481C1C}">
                <a14:useLocalDpi xmlns:a14="http://schemas.microsoft.com/office/drawing/2010/main" val="0"/>
              </a:ext>
            </a:extLst>
          </a:blip>
          <a:stretch>
            <a:fillRect/>
          </a:stretch>
        </p:blipFill>
        <p:spPr>
          <a:xfrm>
            <a:off x="6378380" y="6010527"/>
            <a:ext cx="1067562" cy="265176"/>
          </a:xfrm>
          <a:prstGeom prst="rect">
            <a:avLst/>
          </a:prstGeom>
        </p:spPr>
      </p:pic>
      <p:sp>
        <p:nvSpPr>
          <p:cNvPr id="21" name="Rectangle 20"/>
          <p:cNvSpPr/>
          <p:nvPr/>
        </p:nvSpPr>
        <p:spPr>
          <a:xfrm>
            <a:off x="5738407" y="5749532"/>
            <a:ext cx="2176183" cy="7434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custDataLst>
              <p:tags r:id="rId11"/>
            </p:custDataLst>
          </p:nvPr>
        </p:nvPicPr>
        <p:blipFill>
          <a:blip r:embed="rId24" cstate="print">
            <a:extLst>
              <a:ext uri="{28A0092B-C50C-407E-A947-70E740481C1C}">
                <a14:useLocalDpi xmlns:a14="http://schemas.microsoft.com/office/drawing/2010/main" val="0"/>
              </a:ext>
            </a:extLst>
          </a:blip>
          <a:stretch>
            <a:fillRect/>
          </a:stretch>
        </p:blipFill>
        <p:spPr>
          <a:xfrm>
            <a:off x="886772" y="5988048"/>
            <a:ext cx="3688080" cy="575310"/>
          </a:xfrm>
          <a:prstGeom prst="rect">
            <a:avLst/>
          </a:prstGeom>
        </p:spPr>
      </p:pic>
      <p:sp>
        <p:nvSpPr>
          <p:cNvPr id="23" name="Oval 22"/>
          <p:cNvSpPr/>
          <p:nvPr/>
        </p:nvSpPr>
        <p:spPr>
          <a:xfrm>
            <a:off x="3144071" y="5666943"/>
            <a:ext cx="1960245" cy="10996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EF2191A1-080D-4B75-96DD-5F8CFE4971FF}" type="slidenum">
              <a:rPr lang="en-US" smtClean="0"/>
              <a:t>28</a:t>
            </a:fld>
            <a:endParaRPr lang="en-US"/>
          </a:p>
        </p:txBody>
      </p:sp>
    </p:spTree>
    <p:extLst>
      <p:ext uri="{BB962C8B-B14F-4D97-AF65-F5344CB8AC3E}">
        <p14:creationId xmlns:p14="http://schemas.microsoft.com/office/powerpoint/2010/main" val="288774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6"/>
          <a:stretch>
            <a:fillRect/>
          </a:stretch>
        </p:blipFill>
        <p:spPr>
          <a:xfrm rot="20197104" flipH="1">
            <a:off x="5915382" y="3274134"/>
            <a:ext cx="534151" cy="411249"/>
          </a:xfrm>
          <a:prstGeom prst="rect">
            <a:avLst/>
          </a:prstGeom>
        </p:spPr>
      </p:pic>
      <p:pic>
        <p:nvPicPr>
          <p:cNvPr id="40" name="Picture 39"/>
          <p:cNvPicPr>
            <a:picLocks noChangeAspect="1"/>
          </p:cNvPicPr>
          <p:nvPr/>
        </p:nvPicPr>
        <p:blipFill>
          <a:blip r:embed="rId6"/>
          <a:stretch>
            <a:fillRect/>
          </a:stretch>
        </p:blipFill>
        <p:spPr>
          <a:xfrm rot="2207681">
            <a:off x="4193647" y="2600142"/>
            <a:ext cx="534151" cy="411249"/>
          </a:xfrm>
          <a:prstGeom prst="rect">
            <a:avLst/>
          </a:prstGeom>
        </p:spPr>
      </p:pic>
      <p:pic>
        <p:nvPicPr>
          <p:cNvPr id="39" name="Picture 38"/>
          <p:cNvPicPr>
            <a:picLocks noChangeAspect="1"/>
          </p:cNvPicPr>
          <p:nvPr/>
        </p:nvPicPr>
        <p:blipFill>
          <a:blip r:embed="rId7"/>
          <a:stretch>
            <a:fillRect/>
          </a:stretch>
        </p:blipFill>
        <p:spPr>
          <a:xfrm rot="19909057" flipH="1">
            <a:off x="5892152" y="2978776"/>
            <a:ext cx="538878" cy="378160"/>
          </a:xfrm>
          <a:prstGeom prst="rect">
            <a:avLst/>
          </a:prstGeom>
        </p:spPr>
      </p:pic>
      <p:pic>
        <p:nvPicPr>
          <p:cNvPr id="38" name="Picture 37"/>
          <p:cNvPicPr>
            <a:picLocks noChangeAspect="1"/>
          </p:cNvPicPr>
          <p:nvPr/>
        </p:nvPicPr>
        <p:blipFill>
          <a:blip r:embed="rId7"/>
          <a:stretch>
            <a:fillRect/>
          </a:stretch>
        </p:blipFill>
        <p:spPr>
          <a:xfrm rot="2539254">
            <a:off x="3500162" y="2619032"/>
            <a:ext cx="538878" cy="378160"/>
          </a:xfrm>
          <a:prstGeom prst="rect">
            <a:avLst/>
          </a:prstGeom>
        </p:spPr>
      </p:pic>
      <p:pic>
        <p:nvPicPr>
          <p:cNvPr id="37" name="Picture 36"/>
          <p:cNvPicPr>
            <a:picLocks noChangeAspect="1"/>
          </p:cNvPicPr>
          <p:nvPr/>
        </p:nvPicPr>
        <p:blipFill>
          <a:blip r:embed="rId8"/>
          <a:stretch>
            <a:fillRect/>
          </a:stretch>
        </p:blipFill>
        <p:spPr>
          <a:xfrm rot="20099254" flipH="1">
            <a:off x="5856892" y="2654864"/>
            <a:ext cx="543605" cy="392341"/>
          </a:xfrm>
          <a:prstGeom prst="rect">
            <a:avLst/>
          </a:prstGeom>
        </p:spPr>
      </p:pic>
      <p:pic>
        <p:nvPicPr>
          <p:cNvPr id="36" name="Picture 35"/>
          <p:cNvPicPr>
            <a:picLocks noChangeAspect="1"/>
          </p:cNvPicPr>
          <p:nvPr/>
        </p:nvPicPr>
        <p:blipFill>
          <a:blip r:embed="rId8"/>
          <a:stretch>
            <a:fillRect/>
          </a:stretch>
        </p:blipFill>
        <p:spPr>
          <a:xfrm rot="2217814">
            <a:off x="2980651" y="2612200"/>
            <a:ext cx="543605" cy="392341"/>
          </a:xfrm>
          <a:prstGeom prst="rect">
            <a:avLst/>
          </a:prstGeom>
        </p:spPr>
      </p:pic>
      <p:pic>
        <p:nvPicPr>
          <p:cNvPr id="17" name="Picture 16"/>
          <p:cNvPicPr>
            <a:picLocks noChangeAspect="1"/>
          </p:cNvPicPr>
          <p:nvPr/>
        </p:nvPicPr>
        <p:blipFill>
          <a:blip r:embed="rId9"/>
          <a:stretch>
            <a:fillRect/>
          </a:stretch>
        </p:blipFill>
        <p:spPr>
          <a:xfrm>
            <a:off x="1662040" y="2808112"/>
            <a:ext cx="534151" cy="33561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8942" y="442137"/>
                <a:ext cx="8588188" cy="155927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Majme teda výraz typu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Treba to vnímať takto. Na vstupe (na pravej strane) je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𝑎</m:t>
                        </m:r>
                      </m:e>
                    </m:acc>
                  </m:oMath>
                </a14:m>
                <a:r>
                  <a:rPr lang="sk-SK" dirty="0">
                    <a:latin typeface="Arial" panose="020B0604020202020204" pitchFamily="34" charset="0"/>
                    <a:cs typeface="Arial" panose="020B0604020202020204" pitchFamily="34" charset="0"/>
                  </a:rPr>
                  <a:t> a pomocou matice </a:t>
                </a:r>
                <a14:m>
                  <m:oMath xmlns:m="http://schemas.openxmlformats.org/officeDocument/2006/math">
                    <m:sSub>
                      <m:sSubPr>
                        <m:ctrlPr>
                          <a:rPr lang="sk-SK" b="0" i="1" smtClean="0">
                            <a:latin typeface="Cambria Math" panose="02040503050406030204" pitchFamily="18" charset="0"/>
                            <a:cs typeface="Arial" panose="020B0604020202020204" pitchFamily="34" charset="0"/>
                          </a:rPr>
                        </m:ctrlPr>
                      </m:sSubPr>
                      <m:e>
                        <m:r>
                          <a:rPr lang="sk-SK" b="0" i="1" smtClean="0">
                            <a:latin typeface="Cambria Math" panose="02040503050406030204" pitchFamily="18" charset="0"/>
                            <a:cs typeface="Arial" panose="020B0604020202020204" pitchFamily="34" charset="0"/>
                          </a:rPr>
                          <m:t>𝐴</m:t>
                        </m:r>
                      </m:e>
                      <m:sub>
                        <m:r>
                          <a:rPr lang="sk-SK" b="0" i="1" smtClean="0">
                            <a:latin typeface="Cambria Math" panose="02040503050406030204" pitchFamily="18" charset="0"/>
                            <a:cs typeface="Arial" panose="020B0604020202020204" pitchFamily="34" charset="0"/>
                          </a:rPr>
                          <m:t>𝑖𝑗</m:t>
                        </m:r>
                      </m:sub>
                    </m:sSub>
                  </m:oMath>
                </a14:m>
                <a:r>
                  <a:rPr lang="sk-SK" dirty="0">
                    <a:latin typeface="Arial" panose="020B0604020202020204" pitchFamily="34" charset="0"/>
                    <a:cs typeface="Arial" panose="020B0604020202020204" pitchFamily="34" charset="0"/>
                  </a:rPr>
                  <a:t> z neho vyrobíme nový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 Hovoríme, že matica </a:t>
                </a:r>
                <a14:m>
                  <m:oMath xmlns:m="http://schemas.openxmlformats.org/officeDocument/2006/math">
                    <m:sSub>
                      <m:sSubPr>
                        <m:ctrlPr>
                          <a:rPr lang="sk-SK" i="1">
                            <a:latin typeface="Cambria Math" panose="02040503050406030204" pitchFamily="18" charset="0"/>
                            <a:cs typeface="Arial" panose="020B0604020202020204" pitchFamily="34" charset="0"/>
                          </a:rPr>
                        </m:ctrlPr>
                      </m:sSubPr>
                      <m:e>
                        <m:r>
                          <a:rPr lang="sk-SK" i="1">
                            <a:latin typeface="Cambria Math" panose="02040503050406030204" pitchFamily="18" charset="0"/>
                            <a:cs typeface="Arial" panose="020B0604020202020204" pitchFamily="34" charset="0"/>
                          </a:rPr>
                          <m:t>𝐴</m:t>
                        </m:r>
                      </m:e>
                      <m:sub>
                        <m:r>
                          <a:rPr lang="sk-SK" i="1">
                            <a:latin typeface="Cambria Math" panose="02040503050406030204" pitchFamily="18" charset="0"/>
                            <a:cs typeface="Arial" panose="020B0604020202020204" pitchFamily="34" charset="0"/>
                          </a:rPr>
                          <m:t>𝑖𝑗</m:t>
                        </m:r>
                      </m:sub>
                    </m:sSub>
                  </m:oMath>
                </a14:m>
                <a:r>
                  <a:rPr lang="sk-SK" dirty="0">
                    <a:latin typeface="Arial" panose="020B0604020202020204" pitchFamily="34" charset="0"/>
                    <a:cs typeface="Arial" panose="020B0604020202020204" pitchFamily="34" charset="0"/>
                  </a:rPr>
                  <a:t> transformuje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𝑎</m:t>
                        </m:r>
                      </m:e>
                    </m:acc>
                  </m:oMath>
                </a14:m>
                <a:r>
                  <a:rPr lang="sk-SK" dirty="0">
                    <a:latin typeface="Arial" panose="020B0604020202020204" pitchFamily="34" charset="0"/>
                    <a:cs typeface="Arial" panose="020B0604020202020204" pitchFamily="34" charset="0"/>
                  </a:rPr>
                  <a:t> na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 Rozpíšme pre istotu ako vypočítame prvú zložku vektora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268942" y="442137"/>
                <a:ext cx="8588188" cy="1559273"/>
              </a:xfrm>
              <a:prstGeom prst="rect">
                <a:avLst/>
              </a:prstGeom>
              <a:blipFill rotWithShape="0">
                <a:blip r:embed="rId12"/>
                <a:stretch>
                  <a:fillRect l="-568" t="-2353" r="-1774" b="-588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66823058-5E0E-41BC-A830-5C8D4B66250F}" type="slidenum">
              <a:rPr lang="en-US" smtClean="0"/>
              <a:t>29</a:t>
            </a:fld>
            <a:endParaRPr lang="en-US"/>
          </a:p>
        </p:txBody>
      </p:sp>
      <p:pic>
        <p:nvPicPr>
          <p:cNvPr id="15" name="Picture 14"/>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998785" y="2808112"/>
            <a:ext cx="4162806" cy="821246"/>
          </a:xfrm>
          <a:prstGeom prst="rect">
            <a:avLst/>
          </a:prstGeom>
        </p:spPr>
      </p:pic>
      <p:pic>
        <p:nvPicPr>
          <p:cNvPr id="10" name="Picture 9"/>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320513" y="489824"/>
            <a:ext cx="1356170" cy="517779"/>
          </a:xfrm>
          <a:prstGeom prst="rect">
            <a:avLst/>
          </a:prstGeom>
        </p:spPr>
      </p:pic>
      <p:pic>
        <p:nvPicPr>
          <p:cNvPr id="12" name="Picture 1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2917319" y="2036072"/>
            <a:ext cx="2789492" cy="202311"/>
          </a:xfrm>
          <a:prstGeom prst="rect">
            <a:avLst/>
          </a:prstGeom>
        </p:spPr>
      </p:pic>
      <p:sp>
        <p:nvSpPr>
          <p:cNvPr id="13" name="TextBox 12"/>
          <p:cNvSpPr txBox="1"/>
          <p:nvPr/>
        </p:nvSpPr>
        <p:spPr>
          <a:xfrm>
            <a:off x="268942" y="2286441"/>
            <a:ext cx="8588188"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Zapíšme teraz všetko v maticovom (tabuľkovom) tvare</a:t>
            </a:r>
            <a:endParaRPr lang="en-US" dirty="0" err="1">
              <a:latin typeface="Arial" panose="020B0604020202020204" pitchFamily="34" charset="0"/>
              <a:cs typeface="Arial" panose="020B0604020202020204" pitchFamily="34" charset="0"/>
            </a:endParaRPr>
          </a:p>
        </p:txBody>
      </p:sp>
      <p:sp>
        <p:nvSpPr>
          <p:cNvPr id="16" name="TextBox 15"/>
          <p:cNvSpPr txBox="1"/>
          <p:nvPr/>
        </p:nvSpPr>
        <p:spPr>
          <a:xfrm>
            <a:off x="179295" y="3737040"/>
            <a:ext cx="8767482"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zápise sme použili akoby znamienko súčinu, bodku. Tým sme akoby definovali „ako sa násobia matice“. Všimnite si ukazováky na obrázku. Ukazujú ako vznikne prvý riadok výsledného vektora. Môžem si to predstaviť tak, že ukazovákom ľavej ruky postupne ukazujem prvky v prvom riadku matice a ukazovákom pravej ruky postupne prvky vektorového stĺpca tak že ukazováky posúvam synchrónne. Červená ruka ukazuje prvú synchrónnu polohu, modrá druhú a zelená tretiu. Vynásobím   vždy prvoky, na ktoré ukazujú synchronizované prstu a vzniknuté súčiny sčítam. </a:t>
            </a:r>
            <a:endParaRPr lang="en-US" dirty="0">
              <a:latin typeface="Arial" panose="020B0604020202020204" pitchFamily="34" charset="0"/>
              <a:cs typeface="Arial" panose="020B0604020202020204" pitchFamily="34" charset="0"/>
            </a:endParaRPr>
          </a:p>
        </p:txBody>
      </p:sp>
      <p:pic>
        <p:nvPicPr>
          <p:cNvPr id="43" name="Picture 42"/>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2965051" y="6043634"/>
            <a:ext cx="2789492" cy="202311"/>
          </a:xfrm>
          <a:prstGeom prst="rect">
            <a:avLst/>
          </a:prstGeom>
        </p:spPr>
      </p:pic>
    </p:spTree>
    <p:extLst>
      <p:ext uri="{BB962C8B-B14F-4D97-AF65-F5344CB8AC3E}">
        <p14:creationId xmlns:p14="http://schemas.microsoft.com/office/powerpoint/2010/main" val="139666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82909"/>
            <a:ext cx="6851104" cy="584775"/>
          </a:xfrm>
          <a:prstGeom prst="rect">
            <a:avLst/>
          </a:prstGeom>
          <a:noFill/>
        </p:spPr>
        <p:txBody>
          <a:bodyPr wrap="square" rtlCol="0">
            <a:spAutoFit/>
          </a:bodyPr>
          <a:lstStyle/>
          <a:p>
            <a:pPr algn="ctr"/>
            <a:r>
              <a:rPr lang="sk-SK" sz="3200" b="1" dirty="0"/>
              <a:t>Nerovnomerný pohyb (po priamke)</a:t>
            </a:r>
            <a:endParaRPr lang="sk-SK" b="1" dirty="0"/>
          </a:p>
        </p:txBody>
      </p:sp>
      <p:grpSp>
        <p:nvGrpSpPr>
          <p:cNvPr id="3" name="Group 2"/>
          <p:cNvGrpSpPr/>
          <p:nvPr/>
        </p:nvGrpSpPr>
        <p:grpSpPr>
          <a:xfrm>
            <a:off x="2037383" y="2052265"/>
            <a:ext cx="3974777" cy="2456855"/>
            <a:chOff x="957263" y="1700808"/>
            <a:chExt cx="3974777" cy="2456855"/>
          </a:xfrm>
        </p:grpSpPr>
        <p:cxnSp>
          <p:nvCxnSpPr>
            <p:cNvPr id="11" name="Straight Connector 10"/>
            <p:cNvCxnSpPr/>
            <p:nvPr/>
          </p:nvCxnSpPr>
          <p:spPr>
            <a:xfrm>
              <a:off x="971600" y="1700808"/>
              <a:ext cx="0" cy="2448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1600" y="4149080"/>
              <a:ext cx="3960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957263" y="2471738"/>
              <a:ext cx="3957637" cy="1685925"/>
            </a:xfrm>
            <a:custGeom>
              <a:avLst/>
              <a:gdLst>
                <a:gd name="connsiteX0" fmla="*/ 0 w 4986337"/>
                <a:gd name="connsiteY0" fmla="*/ 1692366 h 1692366"/>
                <a:gd name="connsiteX1" fmla="*/ 300037 w 4986337"/>
                <a:gd name="connsiteY1" fmla="*/ 1163728 h 1692366"/>
                <a:gd name="connsiteX2" fmla="*/ 742950 w 4986337"/>
                <a:gd name="connsiteY2" fmla="*/ 735103 h 1692366"/>
                <a:gd name="connsiteX3" fmla="*/ 1400175 w 4986337"/>
                <a:gd name="connsiteY3" fmla="*/ 349341 h 1692366"/>
                <a:gd name="connsiteX4" fmla="*/ 2057400 w 4986337"/>
                <a:gd name="connsiteY4" fmla="*/ 192178 h 1692366"/>
                <a:gd name="connsiteX5" fmla="*/ 2757487 w 4986337"/>
                <a:gd name="connsiteY5" fmla="*/ 106453 h 1692366"/>
                <a:gd name="connsiteX6" fmla="*/ 3457575 w 4986337"/>
                <a:gd name="connsiteY6" fmla="*/ 49303 h 1692366"/>
                <a:gd name="connsiteX7" fmla="*/ 3957637 w 4986337"/>
                <a:gd name="connsiteY7" fmla="*/ 6441 h 1692366"/>
                <a:gd name="connsiteX8" fmla="*/ 4243387 w 4986337"/>
                <a:gd name="connsiteY8" fmla="*/ 49303 h 1692366"/>
                <a:gd name="connsiteX9" fmla="*/ 4986337 w 4986337"/>
                <a:gd name="connsiteY9" fmla="*/ 449353 h 1692366"/>
                <a:gd name="connsiteX0" fmla="*/ 0 w 4972049"/>
                <a:gd name="connsiteY0" fmla="*/ 1692366 h 1692366"/>
                <a:gd name="connsiteX1" fmla="*/ 300037 w 4972049"/>
                <a:gd name="connsiteY1" fmla="*/ 1163728 h 1692366"/>
                <a:gd name="connsiteX2" fmla="*/ 742950 w 4972049"/>
                <a:gd name="connsiteY2" fmla="*/ 735103 h 1692366"/>
                <a:gd name="connsiteX3" fmla="*/ 1400175 w 4972049"/>
                <a:gd name="connsiteY3" fmla="*/ 349341 h 1692366"/>
                <a:gd name="connsiteX4" fmla="*/ 2057400 w 4972049"/>
                <a:gd name="connsiteY4" fmla="*/ 192178 h 1692366"/>
                <a:gd name="connsiteX5" fmla="*/ 2757487 w 4972049"/>
                <a:gd name="connsiteY5" fmla="*/ 106453 h 1692366"/>
                <a:gd name="connsiteX6" fmla="*/ 3457575 w 4972049"/>
                <a:gd name="connsiteY6" fmla="*/ 49303 h 1692366"/>
                <a:gd name="connsiteX7" fmla="*/ 3957637 w 4972049"/>
                <a:gd name="connsiteY7" fmla="*/ 6441 h 1692366"/>
                <a:gd name="connsiteX8" fmla="*/ 4243387 w 4972049"/>
                <a:gd name="connsiteY8" fmla="*/ 49303 h 1692366"/>
                <a:gd name="connsiteX9" fmla="*/ 4972049 w 4972049"/>
                <a:gd name="connsiteY9" fmla="*/ 449353 h 1692366"/>
                <a:gd name="connsiteX0" fmla="*/ 0 w 4972049"/>
                <a:gd name="connsiteY0" fmla="*/ 1692366 h 1692366"/>
                <a:gd name="connsiteX1" fmla="*/ 300037 w 4972049"/>
                <a:gd name="connsiteY1" fmla="*/ 1163728 h 1692366"/>
                <a:gd name="connsiteX2" fmla="*/ 742950 w 4972049"/>
                <a:gd name="connsiteY2" fmla="*/ 735103 h 1692366"/>
                <a:gd name="connsiteX3" fmla="*/ 1400175 w 4972049"/>
                <a:gd name="connsiteY3" fmla="*/ 349341 h 1692366"/>
                <a:gd name="connsiteX4" fmla="*/ 2057400 w 4972049"/>
                <a:gd name="connsiteY4" fmla="*/ 192178 h 1692366"/>
                <a:gd name="connsiteX5" fmla="*/ 2757487 w 4972049"/>
                <a:gd name="connsiteY5" fmla="*/ 106453 h 1692366"/>
                <a:gd name="connsiteX6" fmla="*/ 3457575 w 4972049"/>
                <a:gd name="connsiteY6" fmla="*/ 49303 h 1692366"/>
                <a:gd name="connsiteX7" fmla="*/ 3957637 w 4972049"/>
                <a:gd name="connsiteY7" fmla="*/ 6441 h 1692366"/>
                <a:gd name="connsiteX8" fmla="*/ 4243387 w 4972049"/>
                <a:gd name="connsiteY8" fmla="*/ 49303 h 1692366"/>
                <a:gd name="connsiteX9" fmla="*/ 4972049 w 4972049"/>
                <a:gd name="connsiteY9" fmla="*/ 449353 h 1692366"/>
                <a:gd name="connsiteX0" fmla="*/ 0 w 4243387"/>
                <a:gd name="connsiteY0" fmla="*/ 1692366 h 1692366"/>
                <a:gd name="connsiteX1" fmla="*/ 300037 w 4243387"/>
                <a:gd name="connsiteY1" fmla="*/ 1163728 h 1692366"/>
                <a:gd name="connsiteX2" fmla="*/ 742950 w 4243387"/>
                <a:gd name="connsiteY2" fmla="*/ 735103 h 1692366"/>
                <a:gd name="connsiteX3" fmla="*/ 1400175 w 4243387"/>
                <a:gd name="connsiteY3" fmla="*/ 349341 h 1692366"/>
                <a:gd name="connsiteX4" fmla="*/ 2057400 w 4243387"/>
                <a:gd name="connsiteY4" fmla="*/ 192178 h 1692366"/>
                <a:gd name="connsiteX5" fmla="*/ 2757487 w 4243387"/>
                <a:gd name="connsiteY5" fmla="*/ 106453 h 1692366"/>
                <a:gd name="connsiteX6" fmla="*/ 3457575 w 4243387"/>
                <a:gd name="connsiteY6" fmla="*/ 49303 h 1692366"/>
                <a:gd name="connsiteX7" fmla="*/ 3957637 w 4243387"/>
                <a:gd name="connsiteY7" fmla="*/ 6441 h 1692366"/>
                <a:gd name="connsiteX8" fmla="*/ 4243387 w 4243387"/>
                <a:gd name="connsiteY8" fmla="*/ 49303 h 1692366"/>
                <a:gd name="connsiteX0" fmla="*/ 0 w 3957637"/>
                <a:gd name="connsiteY0" fmla="*/ 1685925 h 1685925"/>
                <a:gd name="connsiteX1" fmla="*/ 300037 w 3957637"/>
                <a:gd name="connsiteY1" fmla="*/ 1157287 h 1685925"/>
                <a:gd name="connsiteX2" fmla="*/ 742950 w 3957637"/>
                <a:gd name="connsiteY2" fmla="*/ 728662 h 1685925"/>
                <a:gd name="connsiteX3" fmla="*/ 1400175 w 3957637"/>
                <a:gd name="connsiteY3" fmla="*/ 342900 h 1685925"/>
                <a:gd name="connsiteX4" fmla="*/ 2057400 w 3957637"/>
                <a:gd name="connsiteY4" fmla="*/ 185737 h 1685925"/>
                <a:gd name="connsiteX5" fmla="*/ 2757487 w 3957637"/>
                <a:gd name="connsiteY5" fmla="*/ 100012 h 1685925"/>
                <a:gd name="connsiteX6" fmla="*/ 3457575 w 3957637"/>
                <a:gd name="connsiteY6" fmla="*/ 42862 h 1685925"/>
                <a:gd name="connsiteX7" fmla="*/ 3957637 w 3957637"/>
                <a:gd name="connsiteY7"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7637" h="1685925">
                  <a:moveTo>
                    <a:pt x="0" y="1685925"/>
                  </a:moveTo>
                  <a:cubicBezTo>
                    <a:pt x="88106" y="1501378"/>
                    <a:pt x="176212" y="1316831"/>
                    <a:pt x="300037" y="1157287"/>
                  </a:cubicBezTo>
                  <a:cubicBezTo>
                    <a:pt x="423862" y="997743"/>
                    <a:pt x="559594" y="864393"/>
                    <a:pt x="742950" y="728662"/>
                  </a:cubicBezTo>
                  <a:cubicBezTo>
                    <a:pt x="926306" y="592931"/>
                    <a:pt x="1181100" y="433387"/>
                    <a:pt x="1400175" y="342900"/>
                  </a:cubicBezTo>
                  <a:cubicBezTo>
                    <a:pt x="1619250" y="252412"/>
                    <a:pt x="1831181" y="226218"/>
                    <a:pt x="2057400" y="185737"/>
                  </a:cubicBezTo>
                  <a:cubicBezTo>
                    <a:pt x="2283619" y="145256"/>
                    <a:pt x="2524125" y="123824"/>
                    <a:pt x="2757487" y="100012"/>
                  </a:cubicBezTo>
                  <a:cubicBezTo>
                    <a:pt x="2990850" y="76199"/>
                    <a:pt x="3457575" y="42862"/>
                    <a:pt x="3457575" y="42862"/>
                  </a:cubicBezTo>
                  <a:cubicBezTo>
                    <a:pt x="3657600" y="26193"/>
                    <a:pt x="3826668" y="0"/>
                    <a:pt x="395763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p:cNvSpPr/>
          <p:nvPr/>
        </p:nvSpPr>
        <p:spPr>
          <a:xfrm>
            <a:off x="3131840" y="321297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995020" y="2795270"/>
            <a:ext cx="885825" cy="25527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125743" y="4725144"/>
            <a:ext cx="78105" cy="161925"/>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503844" y="3140968"/>
            <a:ext cx="403860" cy="255270"/>
          </a:xfrm>
          <a:prstGeom prst="rect">
            <a:avLst/>
          </a:prstGeom>
        </p:spPr>
      </p:pic>
      <p:cxnSp>
        <p:nvCxnSpPr>
          <p:cNvPr id="17" name="Straight Connector 16"/>
          <p:cNvCxnSpPr>
            <a:stCxn id="4" idx="4"/>
          </p:cNvCxnSpPr>
          <p:nvPr/>
        </p:nvCxnSpPr>
        <p:spPr>
          <a:xfrm>
            <a:off x="3203848" y="3356992"/>
            <a:ext cx="0" cy="115212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51720" y="3284984"/>
            <a:ext cx="1152128"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03848" y="3100898"/>
            <a:ext cx="1584176" cy="400110"/>
          </a:xfrm>
          <a:prstGeom prst="rect">
            <a:avLst/>
          </a:prstGeom>
          <a:noFill/>
        </p:spPr>
        <p:txBody>
          <a:bodyPr wrap="square" rtlCol="0">
            <a:spAutoFit/>
          </a:bodyPr>
          <a:lstStyle/>
          <a:p>
            <a:r>
              <a:rPr lang="sk-SK" sz="2000" b="1" dirty="0">
                <a:solidFill>
                  <a:srgbClr val="FF0000"/>
                </a:solidFill>
              </a:rPr>
              <a:t>rýchlosť ?</a:t>
            </a:r>
            <a:endParaRPr lang="en-US" sz="2000" b="1" dirty="0">
              <a:solidFill>
                <a:srgbClr val="FF0000"/>
              </a:solidFill>
            </a:endParaRPr>
          </a:p>
        </p:txBody>
      </p:sp>
      <p:sp>
        <p:nvSpPr>
          <p:cNvPr id="10" name="Slide Number Placeholder 9"/>
          <p:cNvSpPr>
            <a:spLocks noGrp="1"/>
          </p:cNvSpPr>
          <p:nvPr>
            <p:ph type="sldNum" sz="quarter" idx="12"/>
          </p:nvPr>
        </p:nvSpPr>
        <p:spPr/>
        <p:txBody>
          <a:bodyPr/>
          <a:lstStyle/>
          <a:p>
            <a:fld id="{53A2F171-A641-4D3E-AA75-363029A1D4AF}" type="slidenum">
              <a:rPr lang="en-US" smtClean="0"/>
              <a:t>3</a:t>
            </a:fld>
            <a:endParaRPr lang="en-US"/>
          </a:p>
        </p:txBody>
      </p:sp>
    </p:spTree>
    <p:extLst>
      <p:ext uri="{BB962C8B-B14F-4D97-AF65-F5344CB8AC3E}">
        <p14:creationId xmlns:p14="http://schemas.microsoft.com/office/powerpoint/2010/main" val="1218097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062" y="281354"/>
            <a:ext cx="7596553" cy="461665"/>
          </a:xfrm>
          <a:prstGeom prst="rect">
            <a:avLst/>
          </a:prstGeom>
          <a:noFill/>
        </p:spPr>
        <p:txBody>
          <a:bodyPr wrap="square" rtlCol="0">
            <a:spAutoFit/>
          </a:bodyPr>
          <a:lstStyle/>
          <a:p>
            <a:pPr algn="ctr"/>
            <a:r>
              <a:rPr lang="sk-SK" sz="2400" b="1" dirty="0"/>
              <a:t>Rovnaký vektor vyjadrený v dvoch bázach</a:t>
            </a:r>
            <a:endParaRPr lang="en-US" sz="2400" b="1" dirty="0"/>
          </a:p>
        </p:txBody>
      </p:sp>
      <p:grpSp>
        <p:nvGrpSpPr>
          <p:cNvPr id="7" name="Group 6"/>
          <p:cNvGrpSpPr>
            <a:grpSpLocks noChangeAspect="1"/>
          </p:cNvGrpSpPr>
          <p:nvPr/>
        </p:nvGrpSpPr>
        <p:grpSpPr>
          <a:xfrm>
            <a:off x="1229519" y="1316711"/>
            <a:ext cx="1734446" cy="1687433"/>
            <a:chOff x="5880973" y="4190677"/>
            <a:chExt cx="802692" cy="780930"/>
          </a:xfrm>
        </p:grpSpPr>
        <p:cxnSp>
          <p:nvCxnSpPr>
            <p:cNvPr id="8" name="Straight Arrow Connector 7"/>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1177820" y="2419867"/>
            <a:ext cx="226695" cy="276225"/>
          </a:xfrm>
          <a:prstGeom prst="rect">
            <a:avLst/>
          </a:prstGeom>
        </p:spPr>
      </p:pic>
      <p:pic>
        <p:nvPicPr>
          <p:cNvPr id="12" name="Picture 11"/>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2334712" y="2143642"/>
            <a:ext cx="226695" cy="276225"/>
          </a:xfrm>
          <a:prstGeom prst="rect">
            <a:avLst/>
          </a:prstGeom>
        </p:spPr>
      </p:pic>
      <p:pic>
        <p:nvPicPr>
          <p:cNvPr id="13" name="Picture 12"/>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1797011" y="1399803"/>
            <a:ext cx="226695" cy="280035"/>
          </a:xfrm>
          <a:prstGeom prst="rect">
            <a:avLst/>
          </a:prstGeom>
        </p:spPr>
      </p:pic>
      <p:grpSp>
        <p:nvGrpSpPr>
          <p:cNvPr id="21" name="Group 20"/>
          <p:cNvGrpSpPr>
            <a:grpSpLocks noChangeAspect="1"/>
          </p:cNvGrpSpPr>
          <p:nvPr/>
        </p:nvGrpSpPr>
        <p:grpSpPr>
          <a:xfrm rot="19742131">
            <a:off x="5771039" y="1316711"/>
            <a:ext cx="1734446" cy="1687433"/>
            <a:chOff x="5880973" y="4190677"/>
            <a:chExt cx="802692" cy="780930"/>
          </a:xfrm>
        </p:grpSpPr>
        <p:cxnSp>
          <p:nvCxnSpPr>
            <p:cNvPr id="22" name="Straight Arrow Connector 21"/>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5944428" y="2996655"/>
            <a:ext cx="293370" cy="276225"/>
          </a:xfrm>
          <a:prstGeom prst="rect">
            <a:avLst/>
          </a:prstGeom>
        </p:spPr>
      </p:pic>
      <p:pic>
        <p:nvPicPr>
          <p:cNvPr id="32" name="Picture 31"/>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6932504" y="1890418"/>
            <a:ext cx="293370" cy="276225"/>
          </a:xfrm>
          <a:prstGeom prst="rect">
            <a:avLst/>
          </a:prstGeom>
        </p:spPr>
      </p:pic>
      <p:pic>
        <p:nvPicPr>
          <p:cNvPr id="31" name="Picture 30"/>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6197851" y="1498279"/>
            <a:ext cx="293370" cy="280035"/>
          </a:xfrm>
          <a:prstGeom prst="rect">
            <a:avLst/>
          </a:prstGeom>
        </p:spPr>
      </p:pic>
      <p:cxnSp>
        <p:nvCxnSpPr>
          <p:cNvPr id="34" name="Straight Arrow Connector 33"/>
          <p:cNvCxnSpPr/>
          <p:nvPr/>
        </p:nvCxnSpPr>
        <p:spPr>
          <a:xfrm flipV="1">
            <a:off x="1773821" y="942535"/>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491221" y="1077519"/>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2963965" y="1076681"/>
            <a:ext cx="226695" cy="240030"/>
          </a:xfrm>
          <a:prstGeom prst="rect">
            <a:avLst/>
          </a:prstGeom>
        </p:spPr>
      </p:pic>
      <p:pic>
        <p:nvPicPr>
          <p:cNvPr id="38" name="Picture 37"/>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7800906" y="1076681"/>
            <a:ext cx="226695" cy="240030"/>
          </a:xfrm>
          <a:prstGeom prst="rect">
            <a:avLst/>
          </a:prstGeom>
        </p:spPr>
      </p:pic>
      <p:pic>
        <p:nvPicPr>
          <p:cNvPr id="39" name="Picture 38"/>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1404515" y="3429000"/>
            <a:ext cx="1443990" cy="541020"/>
          </a:xfrm>
          <a:prstGeom prst="rect">
            <a:avLst/>
          </a:prstGeom>
        </p:spPr>
      </p:pic>
      <p:pic>
        <p:nvPicPr>
          <p:cNvPr id="41" name="Picture 40"/>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5944428" y="3429000"/>
            <a:ext cx="1508760" cy="541020"/>
          </a:xfrm>
          <a:prstGeom prst="rect">
            <a:avLst/>
          </a:prstGeom>
        </p:spPr>
      </p:pic>
      <p:pic>
        <p:nvPicPr>
          <p:cNvPr id="55" name="Picture 54"/>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899294" y="3998204"/>
            <a:ext cx="5943600" cy="575310"/>
          </a:xfrm>
          <a:prstGeom prst="rect">
            <a:avLst/>
          </a:prstGeom>
        </p:spPr>
      </p:pic>
      <p:sp>
        <p:nvSpPr>
          <p:cNvPr id="47" name="TextBox 46"/>
          <p:cNvSpPr txBox="1"/>
          <p:nvPr/>
        </p:nvSpPr>
        <p:spPr>
          <a:xfrm>
            <a:off x="899294" y="4726745"/>
            <a:ext cx="2064671" cy="430887"/>
          </a:xfrm>
          <a:prstGeom prst="rect">
            <a:avLst/>
          </a:prstGeom>
          <a:noFill/>
        </p:spPr>
        <p:txBody>
          <a:bodyPr wrap="square" rtlCol="0">
            <a:spAutoFit/>
          </a:bodyPr>
          <a:lstStyle/>
          <a:p>
            <a:r>
              <a:rPr lang="sk-SK" sz="2200" dirty="0"/>
              <a:t>keď sme označili </a:t>
            </a:r>
            <a:endParaRPr lang="en-US" sz="2200" dirty="0"/>
          </a:p>
        </p:txBody>
      </p:sp>
      <p:pic>
        <p:nvPicPr>
          <p:cNvPr id="57" name="Picture 56"/>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3468471" y="4743671"/>
            <a:ext cx="4257675" cy="312420"/>
          </a:xfrm>
          <a:prstGeom prst="rect">
            <a:avLst/>
          </a:prstGeom>
        </p:spPr>
      </p:pic>
      <p:sp>
        <p:nvSpPr>
          <p:cNvPr id="52" name="TextBox 51"/>
          <p:cNvSpPr txBox="1"/>
          <p:nvPr/>
        </p:nvSpPr>
        <p:spPr>
          <a:xfrm>
            <a:off x="899294" y="5289452"/>
            <a:ext cx="7330306" cy="769441"/>
          </a:xfrm>
          <a:prstGeom prst="rect">
            <a:avLst/>
          </a:prstGeom>
          <a:noFill/>
        </p:spPr>
        <p:txBody>
          <a:bodyPr wrap="square" rtlCol="0">
            <a:spAutoFit/>
          </a:bodyPr>
          <a:lstStyle/>
          <a:p>
            <a:r>
              <a:rPr lang="sk-SK" sz="2200" dirty="0"/>
              <a:t>Transformačná matica         je </a:t>
            </a:r>
            <a:r>
              <a:rPr lang="sk-SK" sz="2200" b="1" dirty="0"/>
              <a:t>matica smerových kosínusov </a:t>
            </a:r>
            <a:r>
              <a:rPr lang="sk-SK" sz="2200" dirty="0"/>
              <a:t>zvieraných bázovými vektormi starej a novej bázy</a:t>
            </a:r>
            <a:endParaRPr lang="en-US" sz="2200" dirty="0"/>
          </a:p>
        </p:txBody>
      </p:sp>
      <p:pic>
        <p:nvPicPr>
          <p:cNvPr id="53" name="Picture 52"/>
          <p:cNvPicPr>
            <a:picLocks noChangeAspect="1"/>
          </p:cNvPicPr>
          <p:nvPr>
            <p:custDataLst>
              <p:tags r:id="rId13"/>
            </p:custDataLst>
          </p:nvPr>
        </p:nvPicPr>
        <p:blipFill>
          <a:blip r:embed="rId27" cstate="print">
            <a:extLst>
              <a:ext uri="{28A0092B-C50C-407E-A947-70E740481C1C}">
                <a14:useLocalDpi xmlns:a14="http://schemas.microsoft.com/office/drawing/2010/main" val="0"/>
              </a:ext>
            </a:extLst>
          </a:blip>
          <a:stretch>
            <a:fillRect/>
          </a:stretch>
        </p:blipFill>
        <p:spPr>
          <a:xfrm>
            <a:off x="3664272" y="5397100"/>
            <a:ext cx="331470" cy="253365"/>
          </a:xfrm>
          <a:prstGeom prst="rect">
            <a:avLst/>
          </a:prstGeom>
        </p:spPr>
      </p:pic>
      <p:sp>
        <p:nvSpPr>
          <p:cNvPr id="29" name="Rectangle 28"/>
          <p:cNvSpPr/>
          <p:nvPr/>
        </p:nvSpPr>
        <p:spPr>
          <a:xfrm>
            <a:off x="548639" y="5289452"/>
            <a:ext cx="8187397" cy="1093695"/>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custDataLst>
              <p:tags r:id="rId14"/>
            </p:custDataLst>
          </p:nvPr>
        </p:nvPicPr>
        <p:blipFill>
          <a:blip r:embed="rId28" cstate="print">
            <a:extLst>
              <a:ext uri="{28A0092B-C50C-407E-A947-70E740481C1C}">
                <a14:useLocalDpi xmlns:a14="http://schemas.microsoft.com/office/drawing/2010/main" val="0"/>
              </a:ext>
            </a:extLst>
          </a:blip>
          <a:stretch>
            <a:fillRect/>
          </a:stretch>
        </p:blipFill>
        <p:spPr>
          <a:xfrm>
            <a:off x="2398151" y="5380051"/>
            <a:ext cx="3787140" cy="912495"/>
          </a:xfrm>
          <a:prstGeom prst="rect">
            <a:avLst/>
          </a:prstGeom>
        </p:spPr>
      </p:pic>
      <p:sp>
        <p:nvSpPr>
          <p:cNvPr id="3" name="Slide Number Placeholder 2"/>
          <p:cNvSpPr>
            <a:spLocks noGrp="1"/>
          </p:cNvSpPr>
          <p:nvPr>
            <p:ph type="sldNum" sz="quarter" idx="12"/>
          </p:nvPr>
        </p:nvSpPr>
        <p:spPr/>
        <p:txBody>
          <a:bodyPr/>
          <a:lstStyle/>
          <a:p>
            <a:fld id="{EF2191A1-080D-4B75-96DD-5F8CFE4971FF}" type="slidenum">
              <a:rPr lang="en-US" smtClean="0"/>
              <a:t>30</a:t>
            </a:fld>
            <a:endParaRPr lang="en-US"/>
          </a:p>
        </p:txBody>
      </p:sp>
    </p:spTree>
    <p:extLst>
      <p:ext uri="{BB962C8B-B14F-4D97-AF65-F5344CB8AC3E}">
        <p14:creationId xmlns:p14="http://schemas.microsoft.com/office/powerpoint/2010/main" val="3512731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89578" y="6420457"/>
            <a:ext cx="2057400" cy="365125"/>
          </a:xfrm>
        </p:spPr>
        <p:txBody>
          <a:bodyPr/>
          <a:lstStyle/>
          <a:p>
            <a:fld id="{66823058-5E0E-41BC-A830-5C8D4B66250F}" type="slidenum">
              <a:rPr lang="en-US" smtClean="0"/>
              <a:t>31</a:t>
            </a:fld>
            <a:endParaRPr lang="en-US"/>
          </a:p>
        </p:txBody>
      </p:sp>
      <p:pic>
        <p:nvPicPr>
          <p:cNvPr id="3" name="Picture 2"/>
          <p:cNvPicPr>
            <a:picLocks noChangeAspect="1"/>
          </p:cNvPicPr>
          <p:nvPr/>
        </p:nvPicPr>
        <p:blipFill>
          <a:blip r:embed="rId2"/>
          <a:stretch>
            <a:fillRect/>
          </a:stretch>
        </p:blipFill>
        <p:spPr>
          <a:xfrm>
            <a:off x="1885312" y="342659"/>
            <a:ext cx="4572638" cy="3429479"/>
          </a:xfrm>
          <a:prstGeom prst="rect">
            <a:avLst/>
          </a:prstGeom>
          <a:ln>
            <a:solidFill>
              <a:schemeClr val="tx1"/>
            </a:solidFill>
          </a:ln>
        </p:spPr>
      </p:pic>
      <p:sp>
        <p:nvSpPr>
          <p:cNvPr id="4" name="TextBox 3"/>
          <p:cNvSpPr txBox="1"/>
          <p:nvPr/>
        </p:nvSpPr>
        <p:spPr>
          <a:xfrm>
            <a:off x="126262" y="4048474"/>
            <a:ext cx="8920716" cy="255454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Poopravme si predstavu („definíciu“), čo je to vektor. Doteraz sme sa tvárili, že vektor sú tri čísla. Presnejšia predstava je že pri zadanej ortogonálnej báze je vektor daný troma číslami, </a:t>
            </a:r>
            <a:r>
              <a:rPr lang="sk-SK" b="1" dirty="0">
                <a:latin typeface="Arial" panose="020B0604020202020204" pitchFamily="34" charset="0"/>
                <a:cs typeface="Arial" panose="020B0604020202020204" pitchFamily="34" charset="0"/>
              </a:rPr>
              <a:t>pričom pri prechode k inej báze sa tá trojica čísel transformuje pomocou matice „smerových kosínusov“</a:t>
            </a:r>
            <a:r>
              <a:rPr lang="sk-SK" dirty="0">
                <a:latin typeface="Arial" panose="020B0604020202020204" pitchFamily="34" charset="0"/>
                <a:cs typeface="Arial" panose="020B0604020202020204" pitchFamily="34" charset="0"/>
              </a:rPr>
              <a:t>. Teda trojica čísel „sa stáva vektorom“ až po doplnení pravidla transformácie prechodu k inej báze. Transformačné pravidlo je kľúčová vec aby objekt mal vlastnosť „</a:t>
            </a:r>
            <a:r>
              <a:rPr lang="sk-SK" dirty="0" err="1">
                <a:latin typeface="Arial" panose="020B0604020202020204" pitchFamily="34" charset="0"/>
                <a:cs typeface="Arial" panose="020B0604020202020204" pitchFamily="34" charset="0"/>
              </a:rPr>
              <a:t>vektorovosť</a:t>
            </a:r>
            <a:r>
              <a:rPr lang="sk-SK"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Tieto vety sú len slabým odvarom toho, čo všetko si predstaví matematik pod pojmom vektor. Ak si chcete spraviť o tom predstavu, otvorte si knižku</a:t>
            </a:r>
          </a:p>
          <a:p>
            <a:pPr lvl="0" eaLnBrk="0" fontAlgn="base" hangingPunct="0">
              <a:spcBef>
                <a:spcPct val="0"/>
              </a:spcBef>
              <a:spcAft>
                <a:spcPct val="0"/>
              </a:spcAft>
            </a:pPr>
            <a:r>
              <a:rPr lang="sk-SK" altLang="sk-SK" sz="1600" b="1" dirty="0" err="1">
                <a:solidFill>
                  <a:srgbClr val="00B050"/>
                </a:solidFill>
                <a:latin typeface="Arial" panose="020B0604020202020204" pitchFamily="34" charset="0"/>
              </a:rPr>
              <a:t>M.Fecko:Diferenciálna</a:t>
            </a:r>
            <a:r>
              <a:rPr lang="sk-SK" altLang="sk-SK" sz="1600" b="1" dirty="0">
                <a:solidFill>
                  <a:srgbClr val="00B050"/>
                </a:solidFill>
                <a:latin typeface="Arial" panose="020B0604020202020204" pitchFamily="34" charset="0"/>
              </a:rPr>
              <a:t> geometria a </a:t>
            </a:r>
            <a:r>
              <a:rPr lang="sk-SK" altLang="sk-SK" sz="1600" b="1" dirty="0" err="1">
                <a:solidFill>
                  <a:srgbClr val="00B050"/>
                </a:solidFill>
                <a:latin typeface="Arial" panose="020B0604020202020204" pitchFamily="34" charset="0"/>
              </a:rPr>
              <a:t>Lieove</a:t>
            </a:r>
            <a:r>
              <a:rPr lang="sk-SK" altLang="sk-SK" sz="1600" b="1" dirty="0">
                <a:solidFill>
                  <a:srgbClr val="00B050"/>
                </a:solidFill>
                <a:latin typeface="Arial" panose="020B0604020202020204" pitchFamily="34" charset="0"/>
              </a:rPr>
              <a:t> grupy pre fyzikov, ISBN:9788089256204</a:t>
            </a:r>
          </a:p>
        </p:txBody>
      </p:sp>
    </p:spTree>
    <p:extLst>
      <p:ext uri="{BB962C8B-B14F-4D97-AF65-F5344CB8AC3E}">
        <p14:creationId xmlns:p14="http://schemas.microsoft.com/office/powerpoint/2010/main" val="1201820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062" y="281354"/>
            <a:ext cx="7596553" cy="461665"/>
          </a:xfrm>
          <a:prstGeom prst="rect">
            <a:avLst/>
          </a:prstGeom>
          <a:noFill/>
        </p:spPr>
        <p:txBody>
          <a:bodyPr wrap="square" rtlCol="0">
            <a:spAutoFit/>
          </a:bodyPr>
          <a:lstStyle/>
          <a:p>
            <a:pPr algn="ctr"/>
            <a:r>
              <a:rPr lang="sk-SK" sz="2400" b="1" dirty="0"/>
              <a:t>Vektor a otočený vektor v tej istej báze</a:t>
            </a:r>
            <a:endParaRPr lang="en-US" sz="2400" b="1" dirty="0"/>
          </a:p>
        </p:txBody>
      </p:sp>
      <p:grpSp>
        <p:nvGrpSpPr>
          <p:cNvPr id="7" name="Group 6"/>
          <p:cNvGrpSpPr>
            <a:grpSpLocks noChangeAspect="1"/>
          </p:cNvGrpSpPr>
          <p:nvPr/>
        </p:nvGrpSpPr>
        <p:grpSpPr>
          <a:xfrm>
            <a:off x="1229519" y="1316711"/>
            <a:ext cx="1734446" cy="1687433"/>
            <a:chOff x="5880973" y="4190677"/>
            <a:chExt cx="802692" cy="780930"/>
          </a:xfrm>
        </p:grpSpPr>
        <p:cxnSp>
          <p:nvCxnSpPr>
            <p:cNvPr id="8" name="Straight Arrow Connector 7"/>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1177820" y="2419867"/>
            <a:ext cx="226695" cy="276225"/>
          </a:xfrm>
          <a:prstGeom prst="rect">
            <a:avLst/>
          </a:prstGeom>
        </p:spPr>
      </p:pic>
      <p:pic>
        <p:nvPicPr>
          <p:cNvPr id="12" name="Picture 11"/>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2334712" y="2143642"/>
            <a:ext cx="226695" cy="276225"/>
          </a:xfrm>
          <a:prstGeom prst="rect">
            <a:avLst/>
          </a:prstGeom>
        </p:spPr>
      </p:pic>
      <p:pic>
        <p:nvPicPr>
          <p:cNvPr id="13" name="Picture 12"/>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1797011" y="1399803"/>
            <a:ext cx="226695" cy="280035"/>
          </a:xfrm>
          <a:prstGeom prst="rect">
            <a:avLst/>
          </a:prstGeom>
        </p:spPr>
      </p:pic>
      <p:grpSp>
        <p:nvGrpSpPr>
          <p:cNvPr id="21" name="Group 20"/>
          <p:cNvGrpSpPr>
            <a:grpSpLocks noChangeAspect="1"/>
          </p:cNvGrpSpPr>
          <p:nvPr/>
        </p:nvGrpSpPr>
        <p:grpSpPr>
          <a:xfrm rot="19742131">
            <a:off x="5771039" y="1316711"/>
            <a:ext cx="1734446" cy="1687433"/>
            <a:chOff x="5880973" y="4190677"/>
            <a:chExt cx="802692" cy="780930"/>
          </a:xfrm>
        </p:grpSpPr>
        <p:cxnSp>
          <p:nvCxnSpPr>
            <p:cNvPr id="22" name="Straight Arrow Connector 21"/>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5944428" y="2996655"/>
            <a:ext cx="293370" cy="276225"/>
          </a:xfrm>
          <a:prstGeom prst="rect">
            <a:avLst/>
          </a:prstGeom>
        </p:spPr>
      </p:pic>
      <p:pic>
        <p:nvPicPr>
          <p:cNvPr id="32" name="Picture 31"/>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7312340" y="2185846"/>
            <a:ext cx="293370" cy="276225"/>
          </a:xfrm>
          <a:prstGeom prst="rect">
            <a:avLst/>
          </a:prstGeom>
        </p:spPr>
      </p:pic>
      <p:pic>
        <p:nvPicPr>
          <p:cNvPr id="31" name="Picture 30"/>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6127511" y="1498279"/>
            <a:ext cx="293370" cy="280035"/>
          </a:xfrm>
          <a:prstGeom prst="rect">
            <a:avLst/>
          </a:prstGeom>
        </p:spPr>
      </p:pic>
      <p:cxnSp>
        <p:nvCxnSpPr>
          <p:cNvPr id="34" name="Straight Arrow Connector 33"/>
          <p:cNvCxnSpPr/>
          <p:nvPr/>
        </p:nvCxnSpPr>
        <p:spPr>
          <a:xfrm flipV="1">
            <a:off x="1773821" y="942535"/>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545870" y="382384"/>
            <a:ext cx="838047" cy="22009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2963965" y="1076681"/>
            <a:ext cx="226695" cy="240030"/>
          </a:xfrm>
          <a:prstGeom prst="rect">
            <a:avLst/>
          </a:prstGeom>
        </p:spPr>
      </p:pic>
      <p:pic>
        <p:nvPicPr>
          <p:cNvPr id="16" name="Picture 15"/>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7215920" y="915405"/>
            <a:ext cx="226695" cy="306705"/>
          </a:xfrm>
          <a:prstGeom prst="rect">
            <a:avLst/>
          </a:prstGeom>
        </p:spPr>
      </p:pic>
      <p:pic>
        <p:nvPicPr>
          <p:cNvPr id="39" name="Picture 38"/>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1404515" y="3541544"/>
            <a:ext cx="1443990" cy="541020"/>
          </a:xfrm>
          <a:prstGeom prst="rect">
            <a:avLst/>
          </a:prstGeom>
        </p:spPr>
      </p:pic>
      <p:pic>
        <p:nvPicPr>
          <p:cNvPr id="18" name="Picture 17"/>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5944428" y="3527476"/>
            <a:ext cx="2705100" cy="605790"/>
          </a:xfrm>
          <a:prstGeom prst="rect">
            <a:avLst/>
          </a:prstGeom>
        </p:spPr>
      </p:pic>
      <p:cxnSp>
        <p:nvCxnSpPr>
          <p:cNvPr id="36" name="Straight Arrow Connector 35"/>
          <p:cNvCxnSpPr/>
          <p:nvPr/>
        </p:nvCxnSpPr>
        <p:spPr>
          <a:xfrm flipV="1">
            <a:off x="1768929" y="258911"/>
            <a:ext cx="838047" cy="22009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2380281" y="870470"/>
            <a:ext cx="226695" cy="306705"/>
          </a:xfrm>
          <a:prstGeom prst="rect">
            <a:avLst/>
          </a:prstGeom>
        </p:spPr>
      </p:pic>
      <p:cxnSp>
        <p:nvCxnSpPr>
          <p:cNvPr id="42" name="Straight Arrow Connector 41"/>
          <p:cNvCxnSpPr/>
          <p:nvPr/>
        </p:nvCxnSpPr>
        <p:spPr>
          <a:xfrm flipV="1">
            <a:off x="6545870" y="1053836"/>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12"/>
            </p:custDataLst>
          </p:nvPr>
        </p:nvPicPr>
        <p:blipFill>
          <a:blip r:embed="rId24" cstate="print">
            <a:extLst>
              <a:ext uri="{28A0092B-C50C-407E-A947-70E740481C1C}">
                <a14:useLocalDpi xmlns:a14="http://schemas.microsoft.com/office/drawing/2010/main" val="0"/>
              </a:ext>
            </a:extLst>
          </a:blip>
          <a:stretch>
            <a:fillRect/>
          </a:stretch>
        </p:blipFill>
        <p:spPr>
          <a:xfrm>
            <a:off x="8116252" y="1357973"/>
            <a:ext cx="226695" cy="240030"/>
          </a:xfrm>
          <a:prstGeom prst="rect">
            <a:avLst/>
          </a:prstGeom>
        </p:spPr>
      </p:pic>
      <p:pic>
        <p:nvPicPr>
          <p:cNvPr id="26" name="Picture 25"/>
          <p:cNvPicPr>
            <a:picLocks noChangeAspect="1"/>
          </p:cNvPicPr>
          <p:nvPr>
            <p:custDataLst>
              <p:tags r:id="rId13"/>
            </p:custDataLst>
          </p:nvPr>
        </p:nvPicPr>
        <p:blipFill>
          <a:blip r:embed="rId28" cstate="print">
            <a:extLst>
              <a:ext uri="{28A0092B-C50C-407E-A947-70E740481C1C}">
                <a14:useLocalDpi xmlns:a14="http://schemas.microsoft.com/office/drawing/2010/main" val="0"/>
              </a:ext>
            </a:extLst>
          </a:blip>
          <a:stretch>
            <a:fillRect/>
          </a:stretch>
        </p:blipFill>
        <p:spPr>
          <a:xfrm>
            <a:off x="1404517" y="4270327"/>
            <a:ext cx="5844540" cy="640080"/>
          </a:xfrm>
          <a:prstGeom prst="rect">
            <a:avLst/>
          </a:prstGeom>
        </p:spPr>
      </p:pic>
      <p:sp>
        <p:nvSpPr>
          <p:cNvPr id="46" name="TextBox 45"/>
          <p:cNvSpPr txBox="1"/>
          <p:nvPr/>
        </p:nvSpPr>
        <p:spPr>
          <a:xfrm>
            <a:off x="1349470" y="4965901"/>
            <a:ext cx="2064671" cy="430887"/>
          </a:xfrm>
          <a:prstGeom prst="rect">
            <a:avLst/>
          </a:prstGeom>
          <a:noFill/>
        </p:spPr>
        <p:txBody>
          <a:bodyPr wrap="square" rtlCol="0">
            <a:spAutoFit/>
          </a:bodyPr>
          <a:lstStyle/>
          <a:p>
            <a:r>
              <a:rPr lang="sk-SK" sz="2200" dirty="0"/>
              <a:t>keď sme označili </a:t>
            </a:r>
            <a:endParaRPr lang="en-US" sz="2200" dirty="0"/>
          </a:p>
        </p:txBody>
      </p:sp>
      <p:pic>
        <p:nvPicPr>
          <p:cNvPr id="52" name="Picture 51"/>
          <p:cNvPicPr>
            <a:picLocks noChangeAspect="1"/>
          </p:cNvPicPr>
          <p:nvPr>
            <p:custDataLst>
              <p:tags r:id="rId14"/>
            </p:custDataLst>
          </p:nvPr>
        </p:nvPicPr>
        <p:blipFill>
          <a:blip r:embed="rId29" cstate="print">
            <a:extLst>
              <a:ext uri="{28A0092B-C50C-407E-A947-70E740481C1C}">
                <a14:useLocalDpi xmlns:a14="http://schemas.microsoft.com/office/drawing/2010/main" val="0"/>
              </a:ext>
            </a:extLst>
          </a:blip>
          <a:stretch>
            <a:fillRect/>
          </a:stretch>
        </p:blipFill>
        <p:spPr>
          <a:xfrm>
            <a:off x="3876443" y="5025031"/>
            <a:ext cx="4255770" cy="312420"/>
          </a:xfrm>
          <a:prstGeom prst="rect">
            <a:avLst/>
          </a:prstGeom>
        </p:spPr>
      </p:pic>
      <p:sp>
        <p:nvSpPr>
          <p:cNvPr id="48" name="TextBox 47"/>
          <p:cNvSpPr txBox="1"/>
          <p:nvPr/>
        </p:nvSpPr>
        <p:spPr>
          <a:xfrm>
            <a:off x="1363538" y="5331669"/>
            <a:ext cx="2064671" cy="430887"/>
          </a:xfrm>
          <a:prstGeom prst="rect">
            <a:avLst/>
          </a:prstGeom>
          <a:noFill/>
        </p:spPr>
        <p:txBody>
          <a:bodyPr wrap="square" rtlCol="0">
            <a:spAutoFit/>
          </a:bodyPr>
          <a:lstStyle/>
          <a:p>
            <a:r>
              <a:rPr lang="sk-SK" sz="2200" dirty="0"/>
              <a:t>predtým bolo</a:t>
            </a:r>
            <a:endParaRPr lang="en-US" sz="2200" dirty="0"/>
          </a:p>
        </p:txBody>
      </p:sp>
      <p:pic>
        <p:nvPicPr>
          <p:cNvPr id="49" name="Picture 48"/>
          <p:cNvPicPr>
            <a:picLocks noChangeAspect="1"/>
          </p:cNvPicPr>
          <p:nvPr>
            <p:custDataLst>
              <p:tags r:id="rId15"/>
            </p:custDataLst>
          </p:nvPr>
        </p:nvPicPr>
        <p:blipFill>
          <a:blip r:embed="rId30" cstate="print">
            <a:extLst>
              <a:ext uri="{28A0092B-C50C-407E-A947-70E740481C1C}">
                <a14:useLocalDpi xmlns:a14="http://schemas.microsoft.com/office/drawing/2010/main" val="0"/>
              </a:ext>
            </a:extLst>
          </a:blip>
          <a:stretch>
            <a:fillRect/>
          </a:stretch>
        </p:blipFill>
        <p:spPr>
          <a:xfrm>
            <a:off x="3890511" y="5433003"/>
            <a:ext cx="4257675" cy="312420"/>
          </a:xfrm>
          <a:prstGeom prst="rect">
            <a:avLst/>
          </a:prstGeom>
        </p:spPr>
      </p:pic>
      <p:pic>
        <p:nvPicPr>
          <p:cNvPr id="33" name="Picture 32"/>
          <p:cNvPicPr>
            <a:picLocks noChangeAspect="1"/>
          </p:cNvPicPr>
          <p:nvPr>
            <p:custDataLst>
              <p:tags r:id="rId16"/>
            </p:custDataLst>
          </p:nvPr>
        </p:nvPicPr>
        <p:blipFill>
          <a:blip r:embed="rId31" cstate="print">
            <a:extLst>
              <a:ext uri="{28A0092B-C50C-407E-A947-70E740481C1C}">
                <a14:useLocalDpi xmlns:a14="http://schemas.microsoft.com/office/drawing/2010/main" val="0"/>
              </a:ext>
            </a:extLst>
          </a:blip>
          <a:stretch>
            <a:fillRect/>
          </a:stretch>
        </p:blipFill>
        <p:spPr>
          <a:xfrm>
            <a:off x="233468" y="5986585"/>
            <a:ext cx="2003791" cy="484553"/>
          </a:xfrm>
          <a:prstGeom prst="rect">
            <a:avLst/>
          </a:prstGeom>
        </p:spPr>
      </p:pic>
      <p:sp>
        <p:nvSpPr>
          <p:cNvPr id="38" name="TextBox 37"/>
          <p:cNvSpPr txBox="1"/>
          <p:nvPr/>
        </p:nvSpPr>
        <p:spPr>
          <a:xfrm>
            <a:off x="2330904" y="5984820"/>
            <a:ext cx="6756823" cy="430887"/>
          </a:xfrm>
          <a:prstGeom prst="rect">
            <a:avLst/>
          </a:prstGeom>
          <a:noFill/>
        </p:spPr>
        <p:txBody>
          <a:bodyPr wrap="square" rtlCol="0">
            <a:spAutoFit/>
          </a:bodyPr>
          <a:lstStyle/>
          <a:p>
            <a:r>
              <a:rPr lang="sk-SK" sz="2200" dirty="0"/>
              <a:t>Rotačná matica R a matica O sú navzájom transponované</a:t>
            </a:r>
            <a:endParaRPr lang="en-US" sz="2200" dirty="0"/>
          </a:p>
        </p:txBody>
      </p:sp>
      <p:sp>
        <p:nvSpPr>
          <p:cNvPr id="51" name="Rectangle 50"/>
          <p:cNvSpPr/>
          <p:nvPr/>
        </p:nvSpPr>
        <p:spPr>
          <a:xfrm>
            <a:off x="126609" y="5762556"/>
            <a:ext cx="2208103" cy="877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F2191A1-080D-4B75-96DD-5F8CFE4971FF}" type="slidenum">
              <a:rPr lang="en-US" smtClean="0"/>
              <a:t>32</a:t>
            </a:fld>
            <a:endParaRPr lang="en-US"/>
          </a:p>
        </p:txBody>
      </p:sp>
      <p:sp>
        <p:nvSpPr>
          <p:cNvPr id="4" name="Oval 3">
            <a:extLst>
              <a:ext uri="{FF2B5EF4-FFF2-40B4-BE49-F238E27FC236}">
                <a16:creationId xmlns:a16="http://schemas.microsoft.com/office/drawing/2014/main" id="{CB4D2DE5-4C06-41D6-B84E-BDADB4102A0C}"/>
              </a:ext>
            </a:extLst>
          </p:cNvPr>
          <p:cNvSpPr/>
          <p:nvPr/>
        </p:nvSpPr>
        <p:spPr>
          <a:xfrm>
            <a:off x="5944428" y="4133266"/>
            <a:ext cx="1795055" cy="891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211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8871" y="582706"/>
            <a:ext cx="7082117" cy="523220"/>
          </a:xfrm>
          <a:prstGeom prst="rect">
            <a:avLst/>
          </a:prstGeom>
          <a:noFill/>
        </p:spPr>
        <p:txBody>
          <a:bodyPr wrap="square" rtlCol="0">
            <a:spAutoFit/>
          </a:bodyPr>
          <a:lstStyle/>
          <a:p>
            <a:pPr algn="ctr"/>
            <a:r>
              <a:rPr lang="sk-SK" sz="2800" b="1" dirty="0" err="1">
                <a:latin typeface="Arial" panose="020B0604020202020204" pitchFamily="34" charset="0"/>
                <a:cs typeface="Arial" panose="020B0604020202020204" pitchFamily="34" charset="0"/>
              </a:rPr>
              <a:t>Newtonove</a:t>
            </a:r>
            <a:r>
              <a:rPr lang="sk-SK" sz="2800" b="1" dirty="0">
                <a:latin typeface="Arial" panose="020B0604020202020204" pitchFamily="34" charset="0"/>
                <a:cs typeface="Arial" panose="020B0604020202020204" pitchFamily="34" charset="0"/>
              </a:rPr>
              <a:t> zákony mechaniky</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2895599" y="2124635"/>
            <a:ext cx="3388659" cy="1015663"/>
          </a:xfrm>
          <a:prstGeom prst="rect">
            <a:avLst/>
          </a:prstGeom>
          <a:noFill/>
        </p:spPr>
        <p:txBody>
          <a:bodyPr wrap="square" rtlCol="0">
            <a:spAutoFit/>
          </a:bodyPr>
          <a:lstStyle/>
          <a:p>
            <a:pPr marL="342900" indent="-342900">
              <a:buFont typeface="+mj-lt"/>
              <a:buAutoNum type="arabicPeriod"/>
            </a:pPr>
            <a:r>
              <a:rPr lang="sk-SK" sz="2000" b="1" dirty="0">
                <a:latin typeface="Arial" panose="020B0604020202020204" pitchFamily="34" charset="0"/>
                <a:cs typeface="Arial" panose="020B0604020202020204" pitchFamily="34" charset="0"/>
              </a:rPr>
              <a:t>Zákon zotrvačnosti</a:t>
            </a:r>
          </a:p>
          <a:p>
            <a:pPr marL="342900" indent="-342900">
              <a:buFont typeface="+mj-lt"/>
              <a:buAutoNum type="arabicPeriod"/>
            </a:pPr>
            <a:r>
              <a:rPr lang="sk-SK" sz="2000" b="1" dirty="0">
                <a:latin typeface="Arial" panose="020B0604020202020204" pitchFamily="34" charset="0"/>
                <a:cs typeface="Arial" panose="020B0604020202020204" pitchFamily="34" charset="0"/>
              </a:rPr>
              <a:t>Zákon sily</a:t>
            </a:r>
          </a:p>
          <a:p>
            <a:pPr marL="342900" indent="-342900">
              <a:buFont typeface="+mj-lt"/>
              <a:buAutoNum type="arabicPeriod"/>
            </a:pPr>
            <a:r>
              <a:rPr lang="sk-SK" sz="2000" b="1" dirty="0">
                <a:latin typeface="Arial" panose="020B0604020202020204" pitchFamily="34" charset="0"/>
                <a:cs typeface="Arial" panose="020B0604020202020204" pitchFamily="34" charset="0"/>
              </a:rPr>
              <a:t>Zákon akcie a reakcie</a:t>
            </a: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t>33</a:t>
            </a:fld>
            <a:endParaRPr lang="sk-SK"/>
          </a:p>
        </p:txBody>
      </p:sp>
    </p:spTree>
    <p:extLst>
      <p:ext uri="{BB962C8B-B14F-4D97-AF65-F5344CB8AC3E}">
        <p14:creationId xmlns:p14="http://schemas.microsoft.com/office/powerpoint/2010/main" val="3601749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159983"/>
            <a:ext cx="739231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Rovnomerný pohyb po kružnici</a:t>
            </a:r>
          </a:p>
        </p:txBody>
      </p:sp>
      <p:sp>
        <p:nvSpPr>
          <p:cNvPr id="3" name="Oval 2"/>
          <p:cNvSpPr/>
          <p:nvPr/>
        </p:nvSpPr>
        <p:spPr>
          <a:xfrm>
            <a:off x="1399142" y="2192357"/>
            <a:ext cx="2071171" cy="20711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 name="Straight Connector 4"/>
          <p:cNvCxnSpPr/>
          <p:nvPr/>
        </p:nvCxnSpPr>
        <p:spPr>
          <a:xfrm>
            <a:off x="2434728" y="1498294"/>
            <a:ext cx="0" cy="3448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1181" y="3227942"/>
            <a:ext cx="34372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4728" y="2269475"/>
            <a:ext cx="462708" cy="9584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7436" y="2269475"/>
            <a:ext cx="0" cy="9584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4728" y="2280492"/>
            <a:ext cx="46270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2540000" y="3046775"/>
            <a:ext cx="249555" cy="161925"/>
          </a:xfrm>
          <a:prstGeom prst="rect">
            <a:avLst/>
          </a:prstGeom>
        </p:spPr>
      </p:pic>
      <p:pic>
        <p:nvPicPr>
          <p:cNvPr id="22" name="Picture 21"/>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082073" y="2748533"/>
            <a:ext cx="2297430" cy="229743"/>
          </a:xfrm>
          <a:prstGeom prst="rect">
            <a:avLst/>
          </a:prstGeom>
        </p:spPr>
      </p:pic>
      <p:pic>
        <p:nvPicPr>
          <p:cNvPr id="23" name="Picture 22"/>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082073" y="3067484"/>
            <a:ext cx="3370707" cy="474917"/>
          </a:xfrm>
          <a:prstGeom prst="rect">
            <a:avLst/>
          </a:prstGeom>
        </p:spPr>
      </p:pic>
      <p:pic>
        <p:nvPicPr>
          <p:cNvPr id="11" name="Picture 10"/>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5082074" y="3683705"/>
            <a:ext cx="3761613" cy="474917"/>
          </a:xfrm>
          <a:prstGeom prst="rect">
            <a:avLst/>
          </a:prstGeom>
        </p:spPr>
      </p:pic>
      <p:pic>
        <p:nvPicPr>
          <p:cNvPr id="25" name="Picture 24"/>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044535" y="4159675"/>
            <a:ext cx="773240" cy="228029"/>
          </a:xfrm>
          <a:prstGeom prst="rect">
            <a:avLst/>
          </a:prstGeom>
        </p:spPr>
      </p:pic>
      <p:pic>
        <p:nvPicPr>
          <p:cNvPr id="27" name="Picture 26"/>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5044535" y="4477573"/>
            <a:ext cx="876110" cy="257175"/>
          </a:xfrm>
          <a:prstGeom prst="rect">
            <a:avLst/>
          </a:prstGeom>
        </p:spPr>
      </p:pic>
      <p:sp>
        <p:nvSpPr>
          <p:cNvPr id="28" name="TextBox 27"/>
          <p:cNvSpPr txBox="1"/>
          <p:nvPr/>
        </p:nvSpPr>
        <p:spPr>
          <a:xfrm>
            <a:off x="661012" y="5045725"/>
            <a:ext cx="8064347"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Je zjavné, že vektor rýchlosti je v každom okamihu kolmý na sprievodič, lebo skalárny súčin tých vektorov je nulový, má teda smer dotyčnice ku kruhovej trajektórii.</a:t>
            </a:r>
          </a:p>
        </p:txBody>
      </p:sp>
      <mc:AlternateContent xmlns:mc="http://schemas.openxmlformats.org/markup-compatibility/2006" xmlns:a14="http://schemas.microsoft.com/office/drawing/2010/main">
        <mc:Choice Requires="a14">
          <p:sp>
            <p:nvSpPr>
              <p:cNvPr id="29" name="TextBox 28"/>
              <p:cNvSpPr txBox="1"/>
              <p:nvPr/>
            </p:nvSpPr>
            <p:spPr>
              <a:xfrm>
                <a:off x="259508" y="618822"/>
                <a:ext cx="8405870"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Uhol sprievodiča narastá rovnomerne s časom, za kladný smer rotácie sa považuje pohyb proti smeru hodinových ručičiek, uhol sa meria v radiánoch, </a:t>
                </a:r>
                <a14:m>
                  <m:oMath xmlns:m="http://schemas.openxmlformats.org/officeDocument/2006/math">
                    <m:r>
                      <a:rPr lang="en-US" b="0" i="1" smtClean="0">
                        <a:latin typeface="Cambria Math" panose="02040503050406030204" pitchFamily="18" charset="0"/>
                        <a:cs typeface="Arial" panose="020B0604020202020204" pitchFamily="34" charset="0"/>
                      </a:rPr>
                      <m:t>𝜔</m:t>
                    </m:r>
                  </m:oMath>
                </a14:m>
                <a:r>
                  <a:rPr lang="sk-SK" dirty="0">
                    <a:latin typeface="Arial" panose="020B0604020202020204" pitchFamily="34" charset="0"/>
                    <a:cs typeface="Arial" panose="020B0604020202020204" pitchFamily="34" charset="0"/>
                  </a:rPr>
                  <a:t> sa volá uhlová rýchlosť</a:t>
                </a:r>
              </a:p>
            </p:txBody>
          </p:sp>
        </mc:Choice>
        <mc:Fallback xmlns="">
          <p:sp>
            <p:nvSpPr>
              <p:cNvPr id="29" name="TextBox 28"/>
              <p:cNvSpPr txBox="1">
                <a:spLocks noRot="1" noChangeAspect="1" noMove="1" noResize="1" noEditPoints="1" noAdjustHandles="1" noChangeArrowheads="1" noChangeShapeType="1" noTextEdit="1"/>
              </p:cNvSpPr>
              <p:nvPr/>
            </p:nvSpPr>
            <p:spPr>
              <a:xfrm>
                <a:off x="259508" y="618822"/>
                <a:ext cx="8405870" cy="923330"/>
              </a:xfrm>
              <a:prstGeom prst="rect">
                <a:avLst/>
              </a:prstGeom>
              <a:blipFill rotWithShape="0">
                <a:blip r:embed="rId20"/>
                <a:stretch>
                  <a:fillRect l="-653" t="-3974" r="-1234" b="-9934"/>
                </a:stretch>
              </a:blipFill>
            </p:spPr>
            <p:txBody>
              <a:bodyPr/>
              <a:lstStyle/>
              <a:p>
                <a:r>
                  <a:rPr lang="sk-SK">
                    <a:noFill/>
                  </a:rPr>
                  <a:t> </a:t>
                </a:r>
              </a:p>
            </p:txBody>
          </p:sp>
        </mc:Fallback>
      </mc:AlternateContent>
      <p:pic>
        <p:nvPicPr>
          <p:cNvPr id="30" name="Picture 29"/>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5096827" y="1653121"/>
            <a:ext cx="668655" cy="193739"/>
          </a:xfrm>
          <a:prstGeom prst="rect">
            <a:avLst/>
          </a:prstGeom>
        </p:spPr>
      </p:pic>
      <p:pic>
        <p:nvPicPr>
          <p:cNvPr id="32" name="Picture 31"/>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5096827" y="2014209"/>
            <a:ext cx="747522" cy="471488"/>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6230788" y="1533536"/>
                <a:ext cx="2648807" cy="923330"/>
              </a:xfrm>
              <a:prstGeom prst="rect">
                <a:avLst/>
              </a:prstGeom>
              <a:noFill/>
              <a:ln w="28575">
                <a:solidFill>
                  <a:srgbClr val="FF0000"/>
                </a:solidFill>
              </a:ln>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𝜔</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rýchlosť narastania uhla </a:t>
                </a:r>
                <a14:m>
                  <m:oMath xmlns:m="http://schemas.openxmlformats.org/officeDocument/2006/math">
                    <m:r>
                      <a:rPr lang="en-US" b="0" i="1" smtClean="0">
                        <a:latin typeface="Cambria Math" panose="02040503050406030204" pitchFamily="18" charset="0"/>
                        <a:cs typeface="Arial" panose="020B0604020202020204" pitchFamily="34" charset="0"/>
                      </a:rPr>
                      <m:t>𝜑</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preto termín uhlová rýchlosť</a:t>
                </a:r>
              </a:p>
            </p:txBody>
          </p:sp>
        </mc:Choice>
        <mc:Fallback xmlns="">
          <p:sp>
            <p:nvSpPr>
              <p:cNvPr id="33" name="TextBox 32"/>
              <p:cNvSpPr txBox="1">
                <a:spLocks noRot="1" noChangeAspect="1" noMove="1" noResize="1" noEditPoints="1" noAdjustHandles="1" noChangeArrowheads="1" noChangeShapeType="1" noTextEdit="1"/>
              </p:cNvSpPr>
              <p:nvPr/>
            </p:nvSpPr>
            <p:spPr>
              <a:xfrm>
                <a:off x="6230788" y="1533536"/>
                <a:ext cx="2648807" cy="923330"/>
              </a:xfrm>
              <a:prstGeom prst="rect">
                <a:avLst/>
              </a:prstGeom>
              <a:blipFill rotWithShape="0">
                <a:blip r:embed="rId23"/>
                <a:stretch>
                  <a:fillRect l="-1364" t="-2564" r="-1818" b="-7692"/>
                </a:stretch>
              </a:blipFill>
              <a:ln w="28575">
                <a:solidFill>
                  <a:srgbClr val="FF0000"/>
                </a:solidFill>
              </a:ln>
            </p:spPr>
            <p:txBody>
              <a:bodyPr/>
              <a:lstStyle/>
              <a:p>
                <a:r>
                  <a:rPr lang="sk-SK">
                    <a:noFill/>
                  </a:rPr>
                  <a:t> </a:t>
                </a:r>
              </a:p>
            </p:txBody>
          </p:sp>
        </mc:Fallback>
      </mc:AlternateContent>
      <p:sp>
        <p:nvSpPr>
          <p:cNvPr id="39" name="Freeform 38"/>
          <p:cNvSpPr/>
          <p:nvPr/>
        </p:nvSpPr>
        <p:spPr>
          <a:xfrm>
            <a:off x="2806701" y="2201335"/>
            <a:ext cx="211667" cy="97367"/>
          </a:xfrm>
          <a:custGeom>
            <a:avLst/>
            <a:gdLst>
              <a:gd name="connsiteX0" fmla="*/ 0 w 211667"/>
              <a:gd name="connsiteY0" fmla="*/ 0 h 97367"/>
              <a:gd name="connsiteX1" fmla="*/ 67734 w 211667"/>
              <a:gd name="connsiteY1" fmla="*/ 12700 h 97367"/>
              <a:gd name="connsiteX2" fmla="*/ 114300 w 211667"/>
              <a:gd name="connsiteY2" fmla="*/ 33867 h 97367"/>
              <a:gd name="connsiteX3" fmla="*/ 173567 w 211667"/>
              <a:gd name="connsiteY3" fmla="*/ 67733 h 97367"/>
              <a:gd name="connsiteX4" fmla="*/ 211667 w 211667"/>
              <a:gd name="connsiteY4" fmla="*/ 97367 h 9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67" h="97367">
                <a:moveTo>
                  <a:pt x="0" y="0"/>
                </a:moveTo>
                <a:cubicBezTo>
                  <a:pt x="24342" y="3528"/>
                  <a:pt x="48684" y="7056"/>
                  <a:pt x="67734" y="12700"/>
                </a:cubicBezTo>
                <a:cubicBezTo>
                  <a:pt x="86784" y="18344"/>
                  <a:pt x="96661" y="24695"/>
                  <a:pt x="114300" y="33867"/>
                </a:cubicBezTo>
                <a:cubicBezTo>
                  <a:pt x="131939" y="43039"/>
                  <a:pt x="157339" y="57150"/>
                  <a:pt x="173567" y="67733"/>
                </a:cubicBezTo>
                <a:cubicBezTo>
                  <a:pt x="189795" y="78316"/>
                  <a:pt x="200731" y="87841"/>
                  <a:pt x="211667" y="97367"/>
                </a:cubicBezTo>
              </a:path>
            </a:pathLst>
          </a:custGeom>
          <a:noFill/>
          <a:ln w="12700">
            <a:solidFill>
              <a:srgbClr val="00B05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4" name="Picture 3"/>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2403470" y="5840199"/>
            <a:ext cx="4579430" cy="219456"/>
          </a:xfrm>
          <a:prstGeom prst="rect">
            <a:avLst/>
          </a:prstGeom>
        </p:spPr>
      </p:pic>
      <p:sp>
        <p:nvSpPr>
          <p:cNvPr id="6" name="Rectangle 5"/>
          <p:cNvSpPr/>
          <p:nvPr/>
        </p:nvSpPr>
        <p:spPr>
          <a:xfrm>
            <a:off x="259508" y="4946573"/>
            <a:ext cx="8757492" cy="15558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Slide Number Placeholder 7"/>
          <p:cNvSpPr>
            <a:spLocks noGrp="1"/>
          </p:cNvSpPr>
          <p:nvPr>
            <p:ph type="sldNum" sz="quarter" idx="12"/>
          </p:nvPr>
        </p:nvSpPr>
        <p:spPr/>
        <p:txBody>
          <a:bodyPr/>
          <a:lstStyle/>
          <a:p>
            <a:fld id="{1BCE0CA2-1A48-4B23-8A77-1A9F640E54E6}" type="slidenum">
              <a:rPr lang="sk-SK" smtClean="0"/>
              <a:t>34</a:t>
            </a:fld>
            <a:endParaRPr lang="sk-SK"/>
          </a:p>
        </p:txBody>
      </p:sp>
    </p:spTree>
    <p:extLst>
      <p:ext uri="{BB962C8B-B14F-4D97-AF65-F5344CB8AC3E}">
        <p14:creationId xmlns:p14="http://schemas.microsoft.com/office/powerpoint/2010/main" val="1834623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159983"/>
            <a:ext cx="739231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Rovnomerný pohyb po kružnici</a:t>
            </a:r>
          </a:p>
        </p:txBody>
      </p:sp>
      <p:sp>
        <p:nvSpPr>
          <p:cNvPr id="3" name="Oval 2"/>
          <p:cNvSpPr/>
          <p:nvPr/>
        </p:nvSpPr>
        <p:spPr>
          <a:xfrm>
            <a:off x="1399142" y="2192357"/>
            <a:ext cx="2071171" cy="20711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 name="Straight Connector 4"/>
          <p:cNvCxnSpPr/>
          <p:nvPr/>
        </p:nvCxnSpPr>
        <p:spPr>
          <a:xfrm>
            <a:off x="2434728" y="1498294"/>
            <a:ext cx="0" cy="3448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1181" y="3227942"/>
            <a:ext cx="34372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4728" y="2269475"/>
            <a:ext cx="462708" cy="9584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7436" y="2269475"/>
            <a:ext cx="0" cy="9584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4728" y="2280492"/>
            <a:ext cx="46270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540000" y="3046775"/>
            <a:ext cx="249555" cy="161925"/>
          </a:xfrm>
          <a:prstGeom prst="rect">
            <a:avLst/>
          </a:prstGeom>
        </p:spPr>
      </p:pic>
      <p:pic>
        <p:nvPicPr>
          <p:cNvPr id="22" name="Picture 2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082073" y="2748533"/>
            <a:ext cx="2297430" cy="229743"/>
          </a:xfrm>
          <a:prstGeom prst="rect">
            <a:avLst/>
          </a:prstGeom>
        </p:spPr>
      </p:pic>
      <p:pic>
        <p:nvPicPr>
          <p:cNvPr id="23" name="Picture 2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082073" y="3067484"/>
            <a:ext cx="3370707" cy="474917"/>
          </a:xfrm>
          <a:prstGeom prst="rect">
            <a:avLst/>
          </a:prstGeom>
        </p:spPr>
      </p:pic>
      <p:pic>
        <p:nvPicPr>
          <p:cNvPr id="24" name="Picture 2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082073" y="3683705"/>
            <a:ext cx="3583305" cy="474917"/>
          </a:xfrm>
          <a:prstGeom prst="rect">
            <a:avLst/>
          </a:prstGeom>
        </p:spPr>
      </p:pic>
      <p:pic>
        <p:nvPicPr>
          <p:cNvPr id="25" name="Picture 24"/>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044535" y="4159675"/>
            <a:ext cx="773240" cy="228029"/>
          </a:xfrm>
          <a:prstGeom prst="rect">
            <a:avLst/>
          </a:prstGeom>
        </p:spPr>
      </p:pic>
      <p:pic>
        <p:nvPicPr>
          <p:cNvPr id="27" name="Picture 26"/>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044535" y="4477573"/>
            <a:ext cx="876110" cy="257175"/>
          </a:xfrm>
          <a:prstGeom prst="rect">
            <a:avLst/>
          </a:prstGeom>
        </p:spPr>
      </p:pic>
      <p:sp>
        <p:nvSpPr>
          <p:cNvPr id="28" name="TextBox 27"/>
          <p:cNvSpPr txBox="1"/>
          <p:nvPr/>
        </p:nvSpPr>
        <p:spPr>
          <a:xfrm>
            <a:off x="215134" y="4880802"/>
            <a:ext cx="8818697"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Prostým porovnaním zložiek polohového vektora a zrýchlenia vidno, že </a:t>
            </a:r>
            <a:r>
              <a:rPr lang="sk-SK" b="1" dirty="0">
                <a:latin typeface="Arial" panose="020B0604020202020204" pitchFamily="34" charset="0"/>
                <a:cs typeface="Arial" panose="020B0604020202020204" pitchFamily="34" charset="0"/>
              </a:rPr>
              <a:t>zrýchlenia</a:t>
            </a:r>
            <a:r>
              <a:rPr lang="en-US" b="1" dirty="0">
                <a:latin typeface="Arial" panose="020B0604020202020204" pitchFamily="34" charset="0"/>
                <a:cs typeface="Arial" panose="020B0604020202020204" pitchFamily="34" charset="0"/>
              </a:rPr>
              <a:t>e </a:t>
            </a:r>
            <a:r>
              <a:rPr lang="sk-SK" b="1" dirty="0">
                <a:latin typeface="Arial" panose="020B0604020202020204" pitchFamily="34" charset="0"/>
                <a:cs typeface="Arial" panose="020B0604020202020204" pitchFamily="34" charset="0"/>
              </a:rPr>
              <a:t>má smer do stredu kružnice </a:t>
            </a:r>
            <a:r>
              <a:rPr lang="sk-SK" dirty="0">
                <a:latin typeface="Arial" panose="020B0604020202020204" pitchFamily="34" charset="0"/>
                <a:cs typeface="Arial" panose="020B0604020202020204" pitchFamily="34" charset="0"/>
              </a:rPr>
              <a:t>(teda rovnobežný ale opačný ako sprievodič). Volá sa to </a:t>
            </a:r>
            <a:r>
              <a:rPr lang="sk-SK" b="1" dirty="0">
                <a:solidFill>
                  <a:srgbClr val="FF0000"/>
                </a:solidFill>
                <a:latin typeface="Arial" panose="020B0604020202020204" pitchFamily="34" charset="0"/>
                <a:cs typeface="Arial" panose="020B0604020202020204" pitchFamily="34" charset="0"/>
              </a:rPr>
              <a:t>dostredivé zrýchlenie</a:t>
            </a:r>
            <a:r>
              <a:rPr lang="sk-SK" dirty="0">
                <a:latin typeface="Arial" panose="020B0604020202020204" pitchFamily="34" charset="0"/>
                <a:cs typeface="Arial" panose="020B0604020202020204" pitchFamily="34" charset="0"/>
              </a:rPr>
              <a:t>. Zrýchlenie je teda nenulové, hoci veľkosť rýchlosti je konštantná. Rýchlosť ako vektor však nie je konštantná, smer vektora rýchlosti sa stále mení. </a:t>
            </a:r>
          </a:p>
        </p:txBody>
      </p:sp>
      <mc:AlternateContent xmlns:mc="http://schemas.openxmlformats.org/markup-compatibility/2006" xmlns:a14="http://schemas.microsoft.com/office/drawing/2010/main">
        <mc:Choice Requires="a14">
          <p:sp>
            <p:nvSpPr>
              <p:cNvPr id="29" name="TextBox 28"/>
              <p:cNvSpPr txBox="1"/>
              <p:nvPr/>
            </p:nvSpPr>
            <p:spPr>
              <a:xfrm>
                <a:off x="259508" y="618822"/>
                <a:ext cx="8405870"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Uhol sprievodiča narastá rovnomerne s časom, za kladný smer rotácie sa považuje pohyb proti smeru hodinových ručičiek, uhol sa meria v radiánoch, </a:t>
                </a:r>
                <a14:m>
                  <m:oMath xmlns:m="http://schemas.openxmlformats.org/officeDocument/2006/math">
                    <m:r>
                      <a:rPr lang="en-US" b="0" i="1" smtClean="0">
                        <a:latin typeface="Cambria Math" panose="02040503050406030204" pitchFamily="18" charset="0"/>
                        <a:cs typeface="Arial" panose="020B0604020202020204" pitchFamily="34" charset="0"/>
                      </a:rPr>
                      <m:t>𝜔</m:t>
                    </m:r>
                  </m:oMath>
                </a14:m>
                <a:r>
                  <a:rPr lang="sk-SK" dirty="0">
                    <a:latin typeface="Arial" panose="020B0604020202020204" pitchFamily="34" charset="0"/>
                    <a:cs typeface="Arial" panose="020B0604020202020204" pitchFamily="34" charset="0"/>
                  </a:rPr>
                  <a:t> sa volá uhlová rýchlosť</a:t>
                </a:r>
              </a:p>
            </p:txBody>
          </p:sp>
        </mc:Choice>
        <mc:Fallback xmlns="">
          <p:sp>
            <p:nvSpPr>
              <p:cNvPr id="29" name="TextBox 28"/>
              <p:cNvSpPr txBox="1">
                <a:spLocks noRot="1" noChangeAspect="1" noMove="1" noResize="1" noEditPoints="1" noAdjustHandles="1" noChangeArrowheads="1" noChangeShapeType="1" noTextEdit="1"/>
              </p:cNvSpPr>
              <p:nvPr/>
            </p:nvSpPr>
            <p:spPr>
              <a:xfrm>
                <a:off x="259508" y="618822"/>
                <a:ext cx="8405870" cy="923330"/>
              </a:xfrm>
              <a:prstGeom prst="rect">
                <a:avLst/>
              </a:prstGeom>
              <a:blipFill rotWithShape="0">
                <a:blip r:embed="rId19"/>
                <a:stretch>
                  <a:fillRect l="-653" t="-3974" r="-1234" b="-9934"/>
                </a:stretch>
              </a:blipFill>
            </p:spPr>
            <p:txBody>
              <a:bodyPr/>
              <a:lstStyle/>
              <a:p>
                <a:r>
                  <a:rPr lang="sk-SK">
                    <a:noFill/>
                  </a:rPr>
                  <a:t> </a:t>
                </a:r>
              </a:p>
            </p:txBody>
          </p:sp>
        </mc:Fallback>
      </mc:AlternateContent>
      <p:pic>
        <p:nvPicPr>
          <p:cNvPr id="30" name="Picture 29"/>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5096827" y="1653121"/>
            <a:ext cx="668655" cy="193739"/>
          </a:xfrm>
          <a:prstGeom prst="rect">
            <a:avLst/>
          </a:prstGeom>
        </p:spPr>
      </p:pic>
      <p:pic>
        <p:nvPicPr>
          <p:cNvPr id="32" name="Picture 31"/>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5096827" y="2014209"/>
            <a:ext cx="747522" cy="471488"/>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6230788" y="1533536"/>
                <a:ext cx="2648807" cy="923330"/>
              </a:xfrm>
              <a:prstGeom prst="rect">
                <a:avLst/>
              </a:prstGeom>
              <a:noFill/>
              <a:ln w="28575">
                <a:solidFill>
                  <a:srgbClr val="FF0000"/>
                </a:solidFill>
              </a:ln>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𝜔</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rýchlosť narastania uhla </a:t>
                </a:r>
                <a14:m>
                  <m:oMath xmlns:m="http://schemas.openxmlformats.org/officeDocument/2006/math">
                    <m:r>
                      <a:rPr lang="en-US" b="0" i="1" smtClean="0">
                        <a:latin typeface="Cambria Math" panose="02040503050406030204" pitchFamily="18" charset="0"/>
                        <a:cs typeface="Arial" panose="020B0604020202020204" pitchFamily="34" charset="0"/>
                      </a:rPr>
                      <m:t>𝜑</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preto termín uhlová rýchlosť</a:t>
                </a:r>
              </a:p>
            </p:txBody>
          </p:sp>
        </mc:Choice>
        <mc:Fallback xmlns="">
          <p:sp>
            <p:nvSpPr>
              <p:cNvPr id="33" name="TextBox 32"/>
              <p:cNvSpPr txBox="1">
                <a:spLocks noRot="1" noChangeAspect="1" noMove="1" noResize="1" noEditPoints="1" noAdjustHandles="1" noChangeArrowheads="1" noChangeShapeType="1" noTextEdit="1"/>
              </p:cNvSpPr>
              <p:nvPr/>
            </p:nvSpPr>
            <p:spPr>
              <a:xfrm>
                <a:off x="6230788" y="1533536"/>
                <a:ext cx="2648807" cy="923330"/>
              </a:xfrm>
              <a:prstGeom prst="rect">
                <a:avLst/>
              </a:prstGeom>
              <a:blipFill rotWithShape="0">
                <a:blip r:embed="rId22"/>
                <a:stretch>
                  <a:fillRect l="-1364" t="-2564" r="-1818" b="-7692"/>
                </a:stretch>
              </a:blipFill>
              <a:ln w="28575">
                <a:solidFill>
                  <a:srgbClr val="FF0000"/>
                </a:solidFill>
              </a:ln>
            </p:spPr>
            <p:txBody>
              <a:bodyPr/>
              <a:lstStyle/>
              <a:p>
                <a:r>
                  <a:rPr lang="sk-SK">
                    <a:noFill/>
                  </a:rPr>
                  <a:t> </a:t>
                </a:r>
              </a:p>
            </p:txBody>
          </p:sp>
        </mc:Fallback>
      </mc:AlternateContent>
      <p:sp>
        <p:nvSpPr>
          <p:cNvPr id="39" name="Freeform 38"/>
          <p:cNvSpPr/>
          <p:nvPr/>
        </p:nvSpPr>
        <p:spPr>
          <a:xfrm>
            <a:off x="2806701" y="2201335"/>
            <a:ext cx="211667" cy="97367"/>
          </a:xfrm>
          <a:custGeom>
            <a:avLst/>
            <a:gdLst>
              <a:gd name="connsiteX0" fmla="*/ 0 w 211667"/>
              <a:gd name="connsiteY0" fmla="*/ 0 h 97367"/>
              <a:gd name="connsiteX1" fmla="*/ 67734 w 211667"/>
              <a:gd name="connsiteY1" fmla="*/ 12700 h 97367"/>
              <a:gd name="connsiteX2" fmla="*/ 114300 w 211667"/>
              <a:gd name="connsiteY2" fmla="*/ 33867 h 97367"/>
              <a:gd name="connsiteX3" fmla="*/ 173567 w 211667"/>
              <a:gd name="connsiteY3" fmla="*/ 67733 h 97367"/>
              <a:gd name="connsiteX4" fmla="*/ 211667 w 211667"/>
              <a:gd name="connsiteY4" fmla="*/ 97367 h 9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67" h="97367">
                <a:moveTo>
                  <a:pt x="0" y="0"/>
                </a:moveTo>
                <a:cubicBezTo>
                  <a:pt x="24342" y="3528"/>
                  <a:pt x="48684" y="7056"/>
                  <a:pt x="67734" y="12700"/>
                </a:cubicBezTo>
                <a:cubicBezTo>
                  <a:pt x="86784" y="18344"/>
                  <a:pt x="96661" y="24695"/>
                  <a:pt x="114300" y="33867"/>
                </a:cubicBezTo>
                <a:cubicBezTo>
                  <a:pt x="131939" y="43039"/>
                  <a:pt x="157339" y="57150"/>
                  <a:pt x="173567" y="67733"/>
                </a:cubicBezTo>
                <a:cubicBezTo>
                  <a:pt x="189795" y="78316"/>
                  <a:pt x="200731" y="87841"/>
                  <a:pt x="211667" y="97367"/>
                </a:cubicBezTo>
              </a:path>
            </a:pathLst>
          </a:custGeom>
          <a:noFill/>
          <a:ln w="12700">
            <a:solidFill>
              <a:srgbClr val="00B05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4" name="Picture 3"/>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3470313" y="6121847"/>
            <a:ext cx="1438466" cy="504063"/>
          </a:xfrm>
          <a:prstGeom prst="rect">
            <a:avLst/>
          </a:prstGeom>
        </p:spPr>
      </p:pic>
      <p:sp>
        <p:nvSpPr>
          <p:cNvPr id="6" name="Rectangle 5"/>
          <p:cNvSpPr/>
          <p:nvPr/>
        </p:nvSpPr>
        <p:spPr>
          <a:xfrm>
            <a:off x="3238959" y="6055745"/>
            <a:ext cx="1805576" cy="6535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Slide Number Placeholder 7"/>
          <p:cNvSpPr>
            <a:spLocks noGrp="1"/>
          </p:cNvSpPr>
          <p:nvPr>
            <p:ph type="sldNum" sz="quarter" idx="12"/>
          </p:nvPr>
        </p:nvSpPr>
        <p:spPr/>
        <p:txBody>
          <a:bodyPr/>
          <a:lstStyle/>
          <a:p>
            <a:fld id="{1BCE0CA2-1A48-4B23-8A77-1A9F640E54E6}" type="slidenum">
              <a:rPr lang="sk-SK" smtClean="0"/>
              <a:t>35</a:t>
            </a:fld>
            <a:endParaRPr lang="sk-SK"/>
          </a:p>
        </p:txBody>
      </p:sp>
    </p:spTree>
    <p:extLst>
      <p:ext uri="{BB962C8B-B14F-4D97-AF65-F5344CB8AC3E}">
        <p14:creationId xmlns:p14="http://schemas.microsoft.com/office/powerpoint/2010/main" val="1230443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159983"/>
            <a:ext cx="739231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Nerovnomerný pohyb po kružnici</a:t>
            </a:r>
          </a:p>
        </p:txBody>
      </p:sp>
      <p:pic>
        <p:nvPicPr>
          <p:cNvPr id="62" name="Picture 61"/>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4384480" y="2218894"/>
            <a:ext cx="3501009" cy="229743"/>
          </a:xfrm>
          <a:prstGeom prst="rect">
            <a:avLst/>
          </a:prstGeom>
        </p:spPr>
      </p:pic>
      <p:pic>
        <p:nvPicPr>
          <p:cNvPr id="19" name="Picture 18"/>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395208" y="2493578"/>
            <a:ext cx="4519422" cy="474917"/>
          </a:xfrm>
          <a:prstGeom prst="rect">
            <a:avLst/>
          </a:prstGeom>
        </p:spPr>
      </p:pic>
      <p:pic>
        <p:nvPicPr>
          <p:cNvPr id="25" name="Picture 24"/>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4386770" y="3122126"/>
            <a:ext cx="773240" cy="228029"/>
          </a:xfrm>
          <a:prstGeom prst="rect">
            <a:avLst/>
          </a:prstGeom>
        </p:spPr>
      </p:pic>
      <p:sp>
        <p:nvSpPr>
          <p:cNvPr id="29" name="TextBox 28"/>
          <p:cNvSpPr txBox="1"/>
          <p:nvPr/>
        </p:nvSpPr>
        <p:spPr>
          <a:xfrm>
            <a:off x="259508" y="618822"/>
            <a:ext cx="840587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Uhol sprievodiča závisí ľubovoľne na čase.</a:t>
            </a:r>
          </a:p>
        </p:txBody>
      </p:sp>
      <p:pic>
        <p:nvPicPr>
          <p:cNvPr id="11" name="Picture 10"/>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409343" y="1135046"/>
            <a:ext cx="377190" cy="229743"/>
          </a:xfrm>
          <a:prstGeom prst="rect">
            <a:avLst/>
          </a:prstGeom>
        </p:spPr>
      </p:pic>
      <p:pic>
        <p:nvPicPr>
          <p:cNvPr id="17" name="Picture 16"/>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4378988" y="1326276"/>
            <a:ext cx="1008126" cy="471488"/>
          </a:xfrm>
          <a:prstGeom prst="rect">
            <a:avLst/>
          </a:prstGeom>
        </p:spPr>
      </p:pic>
      <p:sp>
        <p:nvSpPr>
          <p:cNvPr id="13" name="TextBox 12"/>
          <p:cNvSpPr txBox="1"/>
          <p:nvPr/>
        </p:nvSpPr>
        <p:spPr>
          <a:xfrm>
            <a:off x="5946299" y="809135"/>
            <a:ext cx="2836109" cy="1200329"/>
          </a:xfrm>
          <a:prstGeom prst="rect">
            <a:avLst/>
          </a:prstGeom>
          <a:noFill/>
          <a:ln w="19050">
            <a:solidFill>
              <a:srgbClr val="FF0000"/>
            </a:solidFill>
          </a:ln>
        </p:spPr>
        <p:txBody>
          <a:bodyPr wrap="square" rtlCol="0">
            <a:spAutoFit/>
          </a:bodyPr>
          <a:lstStyle/>
          <a:p>
            <a:r>
              <a:rPr lang="sk-SK" dirty="0">
                <a:latin typeface="Arial" panose="020B0604020202020204" pitchFamily="34" charset="0"/>
                <a:cs typeface="Arial" panose="020B0604020202020204" pitchFamily="34" charset="0"/>
              </a:rPr>
              <a:t>uhol je ľubovoľnou (aj nelineárnou) funkciou času, uhlová rýchlosť nie je konštantná</a:t>
            </a:r>
          </a:p>
        </p:txBody>
      </p:sp>
      <p:pic>
        <p:nvPicPr>
          <p:cNvPr id="42" name="Picture 41"/>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4401414" y="3537521"/>
            <a:ext cx="4013645" cy="229743"/>
          </a:xfrm>
          <a:prstGeom prst="rect">
            <a:avLst/>
          </a:prstGeom>
        </p:spPr>
      </p:pic>
      <p:sp>
        <p:nvSpPr>
          <p:cNvPr id="3" name="Oval 2"/>
          <p:cNvSpPr/>
          <p:nvPr/>
        </p:nvSpPr>
        <p:spPr>
          <a:xfrm>
            <a:off x="1079652" y="1409534"/>
            <a:ext cx="2071171" cy="20711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 name="Straight Connector 4"/>
          <p:cNvCxnSpPr/>
          <p:nvPr/>
        </p:nvCxnSpPr>
        <p:spPr>
          <a:xfrm>
            <a:off x="2115237" y="1014941"/>
            <a:ext cx="0" cy="2678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3045" y="2445119"/>
            <a:ext cx="28754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15238" y="1486652"/>
            <a:ext cx="462708" cy="9584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77946" y="1486652"/>
            <a:ext cx="0" cy="9584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15238" y="1497669"/>
            <a:ext cx="46270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220510" y="2219884"/>
            <a:ext cx="335280" cy="204216"/>
          </a:xfrm>
          <a:prstGeom prst="rect">
            <a:avLst/>
          </a:prstGeom>
        </p:spPr>
      </p:pic>
      <p:cxnSp>
        <p:nvCxnSpPr>
          <p:cNvPr id="36" name="Straight Arrow Connector 35"/>
          <p:cNvCxnSpPr/>
          <p:nvPr/>
        </p:nvCxnSpPr>
        <p:spPr>
          <a:xfrm flipH="1" flipV="1">
            <a:off x="2209493" y="1332416"/>
            <a:ext cx="357436" cy="176270"/>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2409546" y="1238759"/>
            <a:ext cx="146685" cy="182880"/>
          </a:xfrm>
          <a:prstGeom prst="rect">
            <a:avLst/>
          </a:prstGeom>
        </p:spPr>
      </p:pic>
      <mc:AlternateContent xmlns:mc="http://schemas.openxmlformats.org/markup-compatibility/2006" xmlns:a14="http://schemas.microsoft.com/office/drawing/2010/main">
        <mc:Choice Requires="a14">
          <p:sp>
            <p:nvSpPr>
              <p:cNvPr id="44" name="TextBox 43"/>
              <p:cNvSpPr txBox="1"/>
              <p:nvPr/>
            </p:nvSpPr>
            <p:spPr>
              <a:xfrm>
                <a:off x="259508" y="4193355"/>
                <a:ext cx="8741273" cy="646331"/>
              </a:xfrm>
              <a:prstGeom prst="rect">
                <a:avLst/>
              </a:prstGeom>
              <a:noFill/>
            </p:spPr>
            <p:txBody>
              <a:bodyPr wrap="square" rtlCol="0">
                <a:spAutoFit/>
              </a:bodyPr>
              <a:lstStyle/>
              <a:p>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jednotkový vektor v smere dotyčnice, rýchlosť má smer dotyčnice ku kruhovej trajektórii,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vektor v smere normály, teda kolmý na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r>
                      <a:rPr lang="en-US" b="0" i="1" smtClean="0">
                        <a:latin typeface="Cambria Math" panose="02040503050406030204" pitchFamily="18" charset="0"/>
                        <a:cs typeface="Arial" panose="020B0604020202020204" pitchFamily="34" charset="0"/>
                      </a:rPr>
                      <m:t>,     </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r>
                      <a:rPr lang="en-US" b="0" i="1" smtClean="0">
                        <a:latin typeface="Cambria Math" panose="02040503050406030204" pitchFamily="18" charset="0"/>
                        <a:cs typeface="Arial" panose="020B0604020202020204" pitchFamily="34" charset="0"/>
                      </a:rPr>
                      <m:t>. </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r>
                      <a:rPr lang="en-US" b="0" i="1" smtClean="0">
                        <a:latin typeface="Cambria Math" panose="02040503050406030204" pitchFamily="18" charset="0"/>
                        <a:cs typeface="Arial" panose="020B0604020202020204" pitchFamily="34" charset="0"/>
                      </a:rPr>
                      <m:t>=0</m:t>
                    </m:r>
                  </m:oMath>
                </a14:m>
                <a:endParaRPr lang="sk-SK" dirty="0">
                  <a:latin typeface="Arial" panose="020B0604020202020204" pitchFamily="34" charset="0"/>
                  <a:cs typeface="Arial" panose="020B060402020202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59508" y="4193355"/>
                <a:ext cx="8741273" cy="646331"/>
              </a:xfrm>
              <a:prstGeom prst="rect">
                <a:avLst/>
              </a:prstGeom>
              <a:blipFill rotWithShape="0">
                <a:blip r:embed="rId24"/>
                <a:stretch>
                  <a:fillRect l="-628" t="-12264" b="-14151"/>
                </a:stretch>
              </a:blipFill>
            </p:spPr>
            <p:txBody>
              <a:bodyPr/>
              <a:lstStyle/>
              <a:p>
                <a:r>
                  <a:rPr lang="sk-SK">
                    <a:noFill/>
                  </a:rPr>
                  <a:t> </a:t>
                </a:r>
              </a:p>
            </p:txBody>
          </p:sp>
        </mc:Fallback>
      </mc:AlternateContent>
      <p:pic>
        <p:nvPicPr>
          <p:cNvPr id="52" name="Picture 51"/>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826265" y="4870885"/>
            <a:ext cx="6597396" cy="474917"/>
          </a:xfrm>
          <a:prstGeom prst="rect">
            <a:avLst/>
          </a:prstGeom>
        </p:spPr>
      </p:pic>
      <p:pic>
        <p:nvPicPr>
          <p:cNvPr id="56" name="Picture 55"/>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1807752" y="5459203"/>
            <a:ext cx="1750695" cy="224790"/>
          </a:xfrm>
          <a:prstGeom prst="rect">
            <a:avLst/>
          </a:prstGeom>
        </p:spPr>
      </p:pic>
      <p:cxnSp>
        <p:nvCxnSpPr>
          <p:cNvPr id="59" name="Straight Arrow Connector 58"/>
          <p:cNvCxnSpPr/>
          <p:nvPr/>
        </p:nvCxnSpPr>
        <p:spPr>
          <a:xfrm rot="5400000" flipH="1" flipV="1">
            <a:off x="2475121" y="1255906"/>
            <a:ext cx="357436" cy="17627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2727201" y="1280989"/>
            <a:ext cx="146685" cy="182880"/>
          </a:xfrm>
          <a:prstGeom prst="rect">
            <a:avLst/>
          </a:prstGeom>
        </p:spPr>
      </p:pic>
      <p:pic>
        <p:nvPicPr>
          <p:cNvPr id="64" name="Picture 63"/>
          <p:cNvPicPr>
            <a:picLocks noChangeAspect="1"/>
          </p:cNvPicPr>
          <p:nvPr>
            <p:custDataLst>
              <p:tags r:id="rId12"/>
            </p:custDataLst>
          </p:nvPr>
        </p:nvPicPr>
        <p:blipFill>
          <a:blip r:embed="rId28" cstate="print">
            <a:extLst>
              <a:ext uri="{28A0092B-C50C-407E-A947-70E740481C1C}">
                <a14:useLocalDpi xmlns:a14="http://schemas.microsoft.com/office/drawing/2010/main" val="0"/>
              </a:ext>
            </a:extLst>
          </a:blip>
          <a:stretch>
            <a:fillRect/>
          </a:stretch>
        </p:blipFill>
        <p:spPr>
          <a:xfrm>
            <a:off x="4409344" y="3932413"/>
            <a:ext cx="3802761" cy="229743"/>
          </a:xfrm>
          <a:prstGeom prst="rect">
            <a:avLst/>
          </a:prstGeom>
        </p:spPr>
      </p:pic>
      <p:sp>
        <p:nvSpPr>
          <p:cNvPr id="65" name="Rectangle 64"/>
          <p:cNvSpPr/>
          <p:nvPr/>
        </p:nvSpPr>
        <p:spPr>
          <a:xfrm>
            <a:off x="1609809" y="5288733"/>
            <a:ext cx="2108338" cy="561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 name="TextBox 65"/>
          <p:cNvSpPr txBox="1"/>
          <p:nvPr/>
        </p:nvSpPr>
        <p:spPr>
          <a:xfrm>
            <a:off x="143217" y="5849956"/>
            <a:ext cx="877141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Zrýchlenie má zložky tangenciálnu a dostredivú. Tangenciálna je „zodpovedná“ za zmenu veľkosti rýchlosti, normálová je známe dostredivé zrýchlenie, „zodpovedné“ za zmenu smeru rýchlosti</a:t>
            </a:r>
          </a:p>
        </p:txBody>
      </p:sp>
      <p:sp>
        <p:nvSpPr>
          <p:cNvPr id="67" name="Slide Number Placeholder 66"/>
          <p:cNvSpPr>
            <a:spLocks noGrp="1"/>
          </p:cNvSpPr>
          <p:nvPr>
            <p:ph type="sldNum" sz="quarter" idx="12"/>
          </p:nvPr>
        </p:nvSpPr>
        <p:spPr/>
        <p:txBody>
          <a:bodyPr/>
          <a:lstStyle/>
          <a:p>
            <a:fld id="{1BCE0CA2-1A48-4B23-8A77-1A9F640E54E6}" type="slidenum">
              <a:rPr lang="sk-SK" smtClean="0"/>
              <a:t>36</a:t>
            </a:fld>
            <a:endParaRPr lang="sk-SK"/>
          </a:p>
        </p:txBody>
      </p:sp>
      <p:sp>
        <p:nvSpPr>
          <p:cNvPr id="4" name="TextBox 3"/>
          <p:cNvSpPr txBox="1"/>
          <p:nvPr/>
        </p:nvSpPr>
        <p:spPr>
          <a:xfrm>
            <a:off x="3888954" y="5387081"/>
            <a:ext cx="1938969"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uvedomme si že</a:t>
            </a:r>
          </a:p>
        </p:txBody>
      </p:sp>
      <p:pic>
        <p:nvPicPr>
          <p:cNvPr id="15" name="Picture 14"/>
          <p:cNvPicPr>
            <a:picLocks noChangeAspect="1"/>
          </p:cNvPicPr>
          <p:nvPr>
            <p:custDataLst>
              <p:tags r:id="rId13"/>
            </p:custDataLst>
          </p:nvPr>
        </p:nvPicPr>
        <p:blipFill>
          <a:blip r:embed="rId29" cstate="print">
            <a:extLst>
              <a:ext uri="{28A0092B-C50C-407E-A947-70E740481C1C}">
                <a14:useLocalDpi xmlns:a14="http://schemas.microsoft.com/office/drawing/2010/main" val="0"/>
              </a:ext>
            </a:extLst>
          </a:blip>
          <a:stretch>
            <a:fillRect/>
          </a:stretch>
        </p:blipFill>
        <p:spPr>
          <a:xfrm>
            <a:off x="5871072" y="5310592"/>
            <a:ext cx="949833" cy="483489"/>
          </a:xfrm>
          <a:prstGeom prst="rect">
            <a:avLst/>
          </a:prstGeom>
        </p:spPr>
      </p:pic>
    </p:spTree>
    <p:extLst>
      <p:ext uri="{BB962C8B-B14F-4D97-AF65-F5344CB8AC3E}">
        <p14:creationId xmlns:p14="http://schemas.microsoft.com/office/powerpoint/2010/main" val="4169498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https://encrypted-tbn2.google.com/images?q=tbn:ANd9GcSpZS71HYh9jGGgJWNgcMciMb86CfUV4-3ypAAFrYHx76a6jpA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19556" y1="20000" x2="13778" y2="25333"/>
                        <a14:foregroundMark x1="11556" y1="32000" x2="11556" y2="32000"/>
                        <a14:foregroundMark x1="12444" y1="27556" x2="10667" y2="36889"/>
                        <a14:foregroundMark x1="11556" y1="40000" x2="11556" y2="40000"/>
                        <a14:foregroundMark x1="11111" y1="42222" x2="11111" y2="42222"/>
                        <a14:foregroundMark x1="12444" y1="37778" x2="12444" y2="37778"/>
                        <a14:foregroundMark x1="18667" y1="21778" x2="18667" y2="21778"/>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17995" y="148762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BCE0CA2-1A48-4B23-8A77-1A9F640E54E6}" type="slidenum">
              <a:rPr lang="sk-SK" smtClean="0"/>
              <a:t>37</a:t>
            </a:fld>
            <a:endParaRPr lang="sk-SK" dirty="0"/>
          </a:p>
        </p:txBody>
      </p:sp>
      <p:sp>
        <p:nvSpPr>
          <p:cNvPr id="3" name="TextBox 2"/>
          <p:cNvSpPr txBox="1"/>
          <p:nvPr/>
        </p:nvSpPr>
        <p:spPr>
          <a:xfrm>
            <a:off x="826265" y="159983"/>
            <a:ext cx="739231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Nerovnomerný pohyb po ľubovoľnej krivke</a:t>
            </a:r>
          </a:p>
        </p:txBody>
      </p:sp>
      <p:sp>
        <p:nvSpPr>
          <p:cNvPr id="4" name="TextBox 3"/>
          <p:cNvSpPr txBox="1"/>
          <p:nvPr/>
        </p:nvSpPr>
        <p:spPr>
          <a:xfrm>
            <a:off x="275422" y="1156771"/>
            <a:ext cx="8361802"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Uvažujme všeobecný pohyb častice daný časovým priebehom</a:t>
            </a:r>
          </a:p>
        </p:txBody>
      </p:sp>
      <p:pic>
        <p:nvPicPr>
          <p:cNvPr id="5" name="Picture 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6895255" y="1226565"/>
            <a:ext cx="341186" cy="229743"/>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4799475" y="1629953"/>
                <a:ext cx="3690651"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Rýchlosť v čase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bude</a:t>
                </a:r>
              </a:p>
            </p:txBody>
          </p:sp>
        </mc:Choice>
        <mc:Fallback xmlns="">
          <p:sp>
            <p:nvSpPr>
              <p:cNvPr id="10" name="TextBox 9"/>
              <p:cNvSpPr txBox="1">
                <a:spLocks noRot="1" noChangeAspect="1" noMove="1" noResize="1" noEditPoints="1" noAdjustHandles="1" noChangeArrowheads="1" noChangeShapeType="1" noTextEdit="1"/>
              </p:cNvSpPr>
              <p:nvPr/>
            </p:nvSpPr>
            <p:spPr>
              <a:xfrm>
                <a:off x="4799475" y="1629953"/>
                <a:ext cx="3690651" cy="369332"/>
              </a:xfrm>
              <a:prstGeom prst="rect">
                <a:avLst/>
              </a:prstGeom>
              <a:blipFill rotWithShape="0">
                <a:blip r:embed="rId14"/>
                <a:stretch>
                  <a:fillRect l="-1320" t="-8197" b="-24590"/>
                </a:stretch>
              </a:blipFill>
            </p:spPr>
            <p:txBody>
              <a:bodyPr/>
              <a:lstStyle/>
              <a:p>
                <a:r>
                  <a:rPr lang="sk-SK">
                    <a:noFill/>
                  </a:rPr>
                  <a:t> </a:t>
                </a:r>
              </a:p>
            </p:txBody>
          </p:sp>
        </mc:Fallback>
      </mc:AlternateContent>
      <p:grpSp>
        <p:nvGrpSpPr>
          <p:cNvPr id="20" name="Group 19"/>
          <p:cNvGrpSpPr/>
          <p:nvPr/>
        </p:nvGrpSpPr>
        <p:grpSpPr>
          <a:xfrm>
            <a:off x="627962" y="2021671"/>
            <a:ext cx="3150824" cy="2093205"/>
            <a:chOff x="528810" y="2408682"/>
            <a:chExt cx="4098274" cy="2846364"/>
          </a:xfrm>
        </p:grpSpPr>
        <p:sp>
          <p:nvSpPr>
            <p:cNvPr id="6" name="Freeform 5"/>
            <p:cNvSpPr/>
            <p:nvPr/>
          </p:nvSpPr>
          <p:spPr>
            <a:xfrm>
              <a:off x="528810" y="2586573"/>
              <a:ext cx="4098274" cy="509167"/>
            </a:xfrm>
            <a:custGeom>
              <a:avLst/>
              <a:gdLst>
                <a:gd name="connsiteX0" fmla="*/ 0 w 4098274"/>
                <a:gd name="connsiteY0" fmla="*/ 277813 h 509167"/>
                <a:gd name="connsiteX1" fmla="*/ 308472 w 4098274"/>
                <a:gd name="connsiteY1" fmla="*/ 79509 h 509167"/>
                <a:gd name="connsiteX2" fmla="*/ 694062 w 4098274"/>
                <a:gd name="connsiteY2" fmla="*/ 2391 h 509167"/>
                <a:gd name="connsiteX3" fmla="*/ 1178804 w 4098274"/>
                <a:gd name="connsiteY3" fmla="*/ 35441 h 509167"/>
                <a:gd name="connsiteX4" fmla="*/ 1586429 w 4098274"/>
                <a:gd name="connsiteY4" fmla="*/ 189678 h 509167"/>
                <a:gd name="connsiteX5" fmla="*/ 1927951 w 4098274"/>
                <a:gd name="connsiteY5" fmla="*/ 321880 h 509167"/>
                <a:gd name="connsiteX6" fmla="*/ 2258457 w 4098274"/>
                <a:gd name="connsiteY6" fmla="*/ 365947 h 509167"/>
                <a:gd name="connsiteX7" fmla="*/ 2666082 w 4098274"/>
                <a:gd name="connsiteY7" fmla="*/ 321880 h 509167"/>
                <a:gd name="connsiteX8" fmla="*/ 3051672 w 4098274"/>
                <a:gd name="connsiteY8" fmla="*/ 178661 h 509167"/>
                <a:gd name="connsiteX9" fmla="*/ 3415229 w 4098274"/>
                <a:gd name="connsiteY9" fmla="*/ 167644 h 509167"/>
                <a:gd name="connsiteX10" fmla="*/ 3723701 w 4098274"/>
                <a:gd name="connsiteY10" fmla="*/ 266796 h 509167"/>
                <a:gd name="connsiteX11" fmla="*/ 4098274 w 4098274"/>
                <a:gd name="connsiteY11" fmla="*/ 509167 h 5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8274" h="509167">
                  <a:moveTo>
                    <a:pt x="0" y="277813"/>
                  </a:moveTo>
                  <a:cubicBezTo>
                    <a:pt x="96397" y="201613"/>
                    <a:pt x="192795" y="125413"/>
                    <a:pt x="308472" y="79509"/>
                  </a:cubicBezTo>
                  <a:cubicBezTo>
                    <a:pt x="424149" y="33605"/>
                    <a:pt x="549007" y="9736"/>
                    <a:pt x="694062" y="2391"/>
                  </a:cubicBezTo>
                  <a:cubicBezTo>
                    <a:pt x="839117" y="-4954"/>
                    <a:pt x="1030076" y="4227"/>
                    <a:pt x="1178804" y="35441"/>
                  </a:cubicBezTo>
                  <a:cubicBezTo>
                    <a:pt x="1327532" y="66655"/>
                    <a:pt x="1586429" y="189678"/>
                    <a:pt x="1586429" y="189678"/>
                  </a:cubicBezTo>
                  <a:cubicBezTo>
                    <a:pt x="1711287" y="237418"/>
                    <a:pt x="1815946" y="292502"/>
                    <a:pt x="1927951" y="321880"/>
                  </a:cubicBezTo>
                  <a:cubicBezTo>
                    <a:pt x="2039956" y="351258"/>
                    <a:pt x="2135435" y="365947"/>
                    <a:pt x="2258457" y="365947"/>
                  </a:cubicBezTo>
                  <a:cubicBezTo>
                    <a:pt x="2381479" y="365947"/>
                    <a:pt x="2533880" y="353094"/>
                    <a:pt x="2666082" y="321880"/>
                  </a:cubicBezTo>
                  <a:cubicBezTo>
                    <a:pt x="2798285" y="290666"/>
                    <a:pt x="2926814" y="204367"/>
                    <a:pt x="3051672" y="178661"/>
                  </a:cubicBezTo>
                  <a:cubicBezTo>
                    <a:pt x="3176530" y="152955"/>
                    <a:pt x="3303224" y="152955"/>
                    <a:pt x="3415229" y="167644"/>
                  </a:cubicBezTo>
                  <a:cubicBezTo>
                    <a:pt x="3527234" y="182333"/>
                    <a:pt x="3609860" y="209876"/>
                    <a:pt x="3723701" y="266796"/>
                  </a:cubicBezTo>
                  <a:cubicBezTo>
                    <a:pt x="3837542" y="323716"/>
                    <a:pt x="3967908" y="416441"/>
                    <a:pt x="4098274" y="50916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 name="Straight Arrow Connector 7"/>
            <p:cNvCxnSpPr>
              <a:endCxn id="6" idx="9"/>
            </p:cNvCxnSpPr>
            <p:nvPr/>
          </p:nvCxnSpPr>
          <p:spPr>
            <a:xfrm flipV="1">
              <a:off x="2247441" y="2754217"/>
              <a:ext cx="1696598" cy="250082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3017122" y="4271508"/>
              <a:ext cx="341186" cy="229743"/>
            </a:xfrm>
            <a:prstGeom prst="rect">
              <a:avLst/>
            </a:prstGeom>
          </p:spPr>
        </p:pic>
        <p:pic>
          <p:nvPicPr>
            <p:cNvPr id="14" name="Picture 13"/>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390140" y="2408682"/>
              <a:ext cx="351473" cy="229743"/>
            </a:xfrm>
            <a:prstGeom prst="rect">
              <a:avLst/>
            </a:prstGeom>
          </p:spPr>
        </p:pic>
        <p:cxnSp>
          <p:nvCxnSpPr>
            <p:cNvPr id="13" name="Straight Arrow Connector 12"/>
            <p:cNvCxnSpPr>
              <a:stCxn id="6" idx="9"/>
            </p:cNvCxnSpPr>
            <p:nvPr/>
          </p:nvCxnSpPr>
          <p:spPr>
            <a:xfrm flipH="1" flipV="1">
              <a:off x="3187715" y="2666082"/>
              <a:ext cx="756324" cy="881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911440" y="2018257"/>
            <a:ext cx="2835783" cy="485204"/>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4799475" y="2559182"/>
                <a:ext cx="4212177" cy="3693319"/>
              </a:xfrm>
              <a:prstGeom prst="rect">
                <a:avLst/>
              </a:prstGeom>
              <a:noFill/>
            </p:spPr>
            <p:txBody>
              <a:bodyPr wrap="square" rtlCol="0">
                <a:spAutoFit/>
              </a:bodyPr>
              <a:lstStyle/>
              <a:p>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𝜏</m:t>
                        </m:r>
                      </m:e>
                    </m:acc>
                  </m:oMath>
                </a14:m>
                <a:r>
                  <a:rPr lang="sk-SK" dirty="0">
                    <a:latin typeface="Arial" panose="020B0604020202020204" pitchFamily="34" charset="0"/>
                    <a:cs typeface="Arial" panose="020B0604020202020204" pitchFamily="34" charset="0"/>
                  </a:rPr>
                  <a:t> je jednotkový vektor v smere rýchlosti v bode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Otázka je, v akom vzťahu je vektor</a:t>
                </a:r>
                <a:r>
                  <a:rPr lang="en-US" dirty="0">
                    <a:latin typeface="Arial" panose="020B0604020202020204" pitchFamily="34" charset="0"/>
                    <a:cs typeface="Arial" panose="020B0604020202020204" pitchFamily="34" charset="0"/>
                  </a:rPr>
                  <a:t>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oMath>
                </a14:m>
                <a:r>
                  <a:rPr lang="sk-SK" dirty="0">
                    <a:latin typeface="Arial" panose="020B0604020202020204" pitchFamily="34" charset="0"/>
                    <a:cs typeface="Arial" panose="020B0604020202020204" pitchFamily="34" charset="0"/>
                  </a:rPr>
                  <a:t> ku trajektórii v bode </a:t>
                </a:r>
                <a14:m>
                  <m:oMath xmlns:m="http://schemas.openxmlformats.org/officeDocument/2006/math">
                    <m:acc>
                      <m:accPr>
                        <m:chr m:val="⃗"/>
                        <m:ctrlPr>
                          <a:rPr lang="sk-SK" i="1">
                            <a:latin typeface="Cambria Math" panose="02040503050406030204" pitchFamily="18" charset="0"/>
                            <a:cs typeface="Arial" panose="020B0604020202020204" pitchFamily="34" charset="0"/>
                          </a:rPr>
                        </m:ctrlPr>
                      </m:accPr>
                      <m:e>
                        <m:r>
                          <a:rPr lang="sk-SK" i="1">
                            <a:latin typeface="Cambria Math" panose="02040503050406030204" pitchFamily="18" charset="0"/>
                            <a:cs typeface="Arial" panose="020B0604020202020204" pitchFamily="34" charset="0"/>
                          </a:rPr>
                          <m:t>𝑟</m:t>
                        </m:r>
                      </m:e>
                    </m:acc>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𝑡</m:t>
                    </m:r>
                    <m:r>
                      <a:rPr lang="sk-SK" i="1">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Tvrdíme, že </a:t>
                </a:r>
                <a:r>
                  <a:rPr lang="sk-SK" b="1" dirty="0">
                    <a:solidFill>
                      <a:srgbClr val="FF0000"/>
                    </a:solidFill>
                    <a:latin typeface="Arial" panose="020B0604020202020204" pitchFamily="34" charset="0"/>
                    <a:cs typeface="Arial" panose="020B0604020202020204" pitchFamily="34" charset="0"/>
                  </a:rPr>
                  <a:t>vektor </a:t>
                </a:r>
                <a14:m>
                  <m:oMath xmlns:m="http://schemas.openxmlformats.org/officeDocument/2006/math">
                    <m:acc>
                      <m:accPr>
                        <m:chr m:val="⃗"/>
                        <m:ctrlPr>
                          <a:rPr lang="en-US" b="1" i="1" smtClean="0">
                            <a:solidFill>
                              <a:srgbClr val="FF0000"/>
                            </a:solidFill>
                            <a:latin typeface="Cambria Math" panose="02040503050406030204" pitchFamily="18" charset="0"/>
                            <a:cs typeface="Arial" panose="020B0604020202020204" pitchFamily="34" charset="0"/>
                          </a:rPr>
                        </m:ctrlPr>
                      </m:accPr>
                      <m:e>
                        <m:r>
                          <a:rPr lang="en-US" b="1" i="1" smtClean="0">
                            <a:solidFill>
                              <a:srgbClr val="FF0000"/>
                            </a:solidFill>
                            <a:latin typeface="Cambria Math" panose="02040503050406030204" pitchFamily="18" charset="0"/>
                            <a:cs typeface="Arial" panose="020B0604020202020204" pitchFamily="34" charset="0"/>
                          </a:rPr>
                          <m:t>𝝉</m:t>
                        </m:r>
                      </m:e>
                    </m:acc>
                  </m:oMath>
                </a14:m>
                <a:r>
                  <a:rPr lang="en-US" b="1" dirty="0">
                    <a:solidFill>
                      <a:srgbClr val="FF0000"/>
                    </a:solidFill>
                    <a:latin typeface="Arial" panose="020B0604020202020204" pitchFamily="34" charset="0"/>
                    <a:cs typeface="Arial" panose="020B0604020202020204" pitchFamily="34" charset="0"/>
                  </a:rPr>
                  <a:t> </a:t>
                </a:r>
                <a:r>
                  <a:rPr lang="sk-SK" b="1" dirty="0">
                    <a:solidFill>
                      <a:srgbClr val="FF0000"/>
                    </a:solidFill>
                    <a:latin typeface="Arial" panose="020B0604020202020204" pitchFamily="34" charset="0"/>
                    <a:cs typeface="Arial" panose="020B0604020202020204" pitchFamily="34" charset="0"/>
                  </a:rPr>
                  <a:t>má smer dotyčnice k </a:t>
                </a:r>
                <a:r>
                  <a:rPr lang="sk-SK" b="1" dirty="0" err="1">
                    <a:solidFill>
                      <a:srgbClr val="FF0000"/>
                    </a:solidFill>
                    <a:latin typeface="Arial" panose="020B0604020202020204" pitchFamily="34" charset="0"/>
                    <a:cs typeface="Arial" panose="020B0604020202020204" pitchFamily="34" charset="0"/>
                  </a:rPr>
                  <a:t>trajkektórii</a:t>
                </a:r>
                <a:r>
                  <a:rPr lang="sk-SK"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Naozaj: pre výpočet vektora rýchlosti sú dôležité dva (infinitezimálne) blízke body trajektórie, vektor rýchlosti a teda aj </a:t>
                </a:r>
                <a14:m>
                  <m:oMath xmlns:m="http://schemas.openxmlformats.org/officeDocument/2006/math">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𝜏</m:t>
                        </m:r>
                      </m:e>
                    </m:acc>
                  </m:oMath>
                </a14:m>
                <a:r>
                  <a:rPr lang="sk-SK" dirty="0">
                    <a:latin typeface="Arial" panose="020B0604020202020204" pitchFamily="34" charset="0"/>
                    <a:cs typeface="Arial" panose="020B0604020202020204" pitchFamily="34" charset="0"/>
                  </a:rPr>
                  <a:t> má smer spojnice tých dvoch bodov</a:t>
                </a:r>
              </a:p>
              <a:p>
                <a:r>
                  <a:rPr lang="sk-SK" dirty="0">
                    <a:latin typeface="Arial" panose="020B0604020202020204" pitchFamily="34" charset="0"/>
                    <a:cs typeface="Arial" panose="020B0604020202020204" pitchFamily="34" charset="0"/>
                  </a:rPr>
                  <a:t>Definícia dotyčnice ku krivke je:</a:t>
                </a:r>
              </a:p>
              <a:p>
                <a:r>
                  <a:rPr lang="sk-SK" b="1" dirty="0">
                    <a:solidFill>
                      <a:srgbClr val="FF0000"/>
                    </a:solidFill>
                    <a:latin typeface="Arial" panose="020B0604020202020204" pitchFamily="34" charset="0"/>
                    <a:cs typeface="Arial" panose="020B0604020202020204" pitchFamily="34" charset="0"/>
                  </a:rPr>
                  <a:t>Je to priamka prechádzajúca dvoma infinitezimálne blízkymi bodmi krivky</a:t>
                </a:r>
              </a:p>
            </p:txBody>
          </p:sp>
        </mc:Choice>
        <mc:Fallback xmlns="">
          <p:sp>
            <p:nvSpPr>
              <p:cNvPr id="19" name="TextBox 18"/>
              <p:cNvSpPr txBox="1">
                <a:spLocks noRot="1" noChangeAspect="1" noMove="1" noResize="1" noEditPoints="1" noAdjustHandles="1" noChangeArrowheads="1" noChangeShapeType="1" noTextEdit="1"/>
              </p:cNvSpPr>
              <p:nvPr/>
            </p:nvSpPr>
            <p:spPr>
              <a:xfrm>
                <a:off x="4799475" y="2559182"/>
                <a:ext cx="4212177" cy="3693319"/>
              </a:xfrm>
              <a:prstGeom prst="rect">
                <a:avLst/>
              </a:prstGeom>
              <a:blipFill rotWithShape="0">
                <a:blip r:embed="rId17"/>
                <a:stretch>
                  <a:fillRect l="-1158" t="-2145" r="-1447" b="-1650"/>
                </a:stretch>
              </a:blipFill>
            </p:spPr>
            <p:txBody>
              <a:bodyPr/>
              <a:lstStyle/>
              <a:p>
                <a:r>
                  <a:rPr lang="sk-SK">
                    <a:noFill/>
                  </a:rPr>
                  <a:t> </a:t>
                </a:r>
              </a:p>
            </p:txBody>
          </p:sp>
        </mc:Fallback>
      </mc:AlternateContent>
      <p:cxnSp>
        <p:nvCxnSpPr>
          <p:cNvPr id="23" name="Straight Connector 22"/>
          <p:cNvCxnSpPr/>
          <p:nvPr/>
        </p:nvCxnSpPr>
        <p:spPr>
          <a:xfrm flipH="1">
            <a:off x="1949275" y="2243369"/>
            <a:ext cx="1304375" cy="261584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53649" y="2275776"/>
            <a:ext cx="680677" cy="276995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564395" y="5607608"/>
            <a:ext cx="2945503" cy="636926"/>
          </a:xfrm>
          <a:custGeom>
            <a:avLst/>
            <a:gdLst>
              <a:gd name="connsiteX0" fmla="*/ 0 w 3139807"/>
              <a:gd name="connsiteY0" fmla="*/ 460656 h 636926"/>
              <a:gd name="connsiteX1" fmla="*/ 374574 w 3139807"/>
              <a:gd name="connsiteY1" fmla="*/ 240318 h 636926"/>
              <a:gd name="connsiteX2" fmla="*/ 815248 w 3139807"/>
              <a:gd name="connsiteY2" fmla="*/ 86082 h 636926"/>
              <a:gd name="connsiteX3" fmla="*/ 1255923 w 3139807"/>
              <a:gd name="connsiteY3" fmla="*/ 8964 h 636926"/>
              <a:gd name="connsiteX4" fmla="*/ 1718632 w 3139807"/>
              <a:gd name="connsiteY4" fmla="*/ 8964 h 636926"/>
              <a:gd name="connsiteX5" fmla="*/ 2148289 w 3139807"/>
              <a:gd name="connsiteY5" fmla="*/ 75065 h 636926"/>
              <a:gd name="connsiteX6" fmla="*/ 2610998 w 3139807"/>
              <a:gd name="connsiteY6" fmla="*/ 251335 h 636926"/>
              <a:gd name="connsiteX7" fmla="*/ 3007605 w 3139807"/>
              <a:gd name="connsiteY7" fmla="*/ 526757 h 636926"/>
              <a:gd name="connsiteX8" fmla="*/ 3139807 w 3139807"/>
              <a:gd name="connsiteY8" fmla="*/ 636926 h 63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807" h="636926">
                <a:moveTo>
                  <a:pt x="0" y="460656"/>
                </a:moveTo>
                <a:cubicBezTo>
                  <a:pt x="119349" y="381701"/>
                  <a:pt x="238699" y="302747"/>
                  <a:pt x="374574" y="240318"/>
                </a:cubicBezTo>
                <a:cubicBezTo>
                  <a:pt x="510449" y="177889"/>
                  <a:pt x="668357" y="124641"/>
                  <a:pt x="815248" y="86082"/>
                </a:cubicBezTo>
                <a:cubicBezTo>
                  <a:pt x="962140" y="47523"/>
                  <a:pt x="1105359" y="21817"/>
                  <a:pt x="1255923" y="8964"/>
                </a:cubicBezTo>
                <a:cubicBezTo>
                  <a:pt x="1406487" y="-3889"/>
                  <a:pt x="1569904" y="-2053"/>
                  <a:pt x="1718632" y="8964"/>
                </a:cubicBezTo>
                <a:cubicBezTo>
                  <a:pt x="1867360" y="19981"/>
                  <a:pt x="1999561" y="34670"/>
                  <a:pt x="2148289" y="75065"/>
                </a:cubicBezTo>
                <a:cubicBezTo>
                  <a:pt x="2297017" y="115460"/>
                  <a:pt x="2467779" y="176053"/>
                  <a:pt x="2610998" y="251335"/>
                </a:cubicBezTo>
                <a:cubicBezTo>
                  <a:pt x="2754217" y="326617"/>
                  <a:pt x="2919470" y="462492"/>
                  <a:pt x="3007605" y="526757"/>
                </a:cubicBezTo>
                <a:cubicBezTo>
                  <a:pt x="3095740" y="591022"/>
                  <a:pt x="3117773" y="613974"/>
                  <a:pt x="3139807" y="63692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Oval 26"/>
          <p:cNvSpPr/>
          <p:nvPr/>
        </p:nvSpPr>
        <p:spPr>
          <a:xfrm>
            <a:off x="3343621" y="5596572"/>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 name="Oval 27"/>
          <p:cNvSpPr/>
          <p:nvPr/>
        </p:nvSpPr>
        <p:spPr>
          <a:xfrm>
            <a:off x="3546916" y="5646750"/>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0" name="Straight Arrow Connector 29"/>
          <p:cNvCxnSpPr>
            <a:stCxn id="26" idx="5"/>
          </p:cNvCxnSpPr>
          <p:nvPr/>
        </p:nvCxnSpPr>
        <p:spPr>
          <a:xfrm flipH="1" flipV="1">
            <a:off x="1274818" y="5183324"/>
            <a:ext cx="2304921" cy="4993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711985" y="5676478"/>
            <a:ext cx="865383" cy="113768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69229" y="4859212"/>
            <a:ext cx="4333923" cy="1953186"/>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4" name="Straight Arrow Connector 43"/>
          <p:cNvCxnSpPr>
            <a:stCxn id="37" idx="4"/>
            <a:endCxn id="27" idx="4"/>
          </p:cNvCxnSpPr>
          <p:nvPr/>
        </p:nvCxnSpPr>
        <p:spPr>
          <a:xfrm flipV="1">
            <a:off x="2636191" y="5673690"/>
            <a:ext cx="745989" cy="113870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218964" y="6144756"/>
            <a:ext cx="303276" cy="204216"/>
          </a:xfrm>
          <a:prstGeom prst="rect">
            <a:avLst/>
          </a:prstGeom>
        </p:spPr>
      </p:pic>
      <p:pic>
        <p:nvPicPr>
          <p:cNvPr id="49" name="Picture 48"/>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2295257" y="6060923"/>
            <a:ext cx="728472" cy="204216"/>
          </a:xfrm>
          <a:prstGeom prst="rect">
            <a:avLst/>
          </a:prstGeom>
        </p:spPr>
      </p:pic>
      <p:pic>
        <p:nvPicPr>
          <p:cNvPr id="51" name="Picture 50"/>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1783950" y="5104368"/>
            <a:ext cx="2132076" cy="204216"/>
          </a:xfrm>
          <a:prstGeom prst="rect">
            <a:avLst/>
          </a:prstGeom>
        </p:spPr>
      </p:pic>
    </p:spTree>
    <p:extLst>
      <p:ext uri="{BB962C8B-B14F-4D97-AF65-F5344CB8AC3E}">
        <p14:creationId xmlns:p14="http://schemas.microsoft.com/office/powerpoint/2010/main" val="3069560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38</a:t>
            </a:fld>
            <a:endParaRPr lang="sk-SK"/>
          </a:p>
        </p:txBody>
      </p:sp>
      <p:sp>
        <p:nvSpPr>
          <p:cNvPr id="3" name="TextBox 2"/>
          <p:cNvSpPr txBox="1"/>
          <p:nvPr/>
        </p:nvSpPr>
        <p:spPr>
          <a:xfrm>
            <a:off x="1311442" y="565484"/>
            <a:ext cx="6497053"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Oskulačná kružnica</a:t>
            </a:r>
          </a:p>
        </p:txBody>
      </p:sp>
      <p:sp>
        <p:nvSpPr>
          <p:cNvPr id="4" name="TextBox 3"/>
          <p:cNvSpPr txBox="1"/>
          <p:nvPr/>
        </p:nvSpPr>
        <p:spPr>
          <a:xfrm>
            <a:off x="288757" y="1146673"/>
            <a:ext cx="8542421"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Uvažujme všeobecnú krivku a na nej tri (infinitezimálne) blízke body. Krivka vo všeobecnosti neleží v jednej rovine. Ale tri nejaké body určujú rovinu a súčasne v tej rovine jednoznačne nejakú kružnicu, ktorá sa nazýva </a:t>
            </a:r>
            <a:r>
              <a:rPr lang="sk-SK" b="1" dirty="0">
                <a:solidFill>
                  <a:srgbClr val="FF0000"/>
                </a:solidFill>
                <a:latin typeface="Arial" panose="020B0604020202020204" pitchFamily="34" charset="0"/>
                <a:cs typeface="Arial" panose="020B0604020202020204" pitchFamily="34" charset="0"/>
              </a:rPr>
              <a:t>oskulačná kružnica</a:t>
            </a:r>
            <a:r>
              <a:rPr lang="sk-SK" dirty="0">
                <a:latin typeface="Arial" panose="020B0604020202020204" pitchFamily="34" charset="0"/>
                <a:cs typeface="Arial" panose="020B0604020202020204" pitchFamily="34" charset="0"/>
              </a:rPr>
              <a:t> tej krivky v jednom jej bode (v strednom z tých troch bodov).  Polomer oskulačnej kružnice sa nazýva </a:t>
            </a:r>
            <a:r>
              <a:rPr lang="sk-SK" b="1" dirty="0">
                <a:solidFill>
                  <a:srgbClr val="FF0000"/>
                </a:solidFill>
                <a:latin typeface="Arial" panose="020B0604020202020204" pitchFamily="34" charset="0"/>
                <a:cs typeface="Arial" panose="020B0604020202020204" pitchFamily="34" charset="0"/>
              </a:rPr>
              <a:t>polomer krivosti krivky</a:t>
            </a:r>
            <a:r>
              <a:rPr lang="sk-SK" dirty="0">
                <a:latin typeface="Arial" panose="020B0604020202020204" pitchFamily="34" charset="0"/>
                <a:cs typeface="Arial" panose="020B0604020202020204" pitchFamily="34" charset="0"/>
              </a:rPr>
              <a:t> v uvažovanom bode.</a:t>
            </a:r>
          </a:p>
          <a:p>
            <a:r>
              <a:rPr lang="sk-SK" dirty="0">
                <a:latin typeface="Arial" panose="020B0604020202020204" pitchFamily="34" charset="0"/>
                <a:cs typeface="Arial" panose="020B0604020202020204" pitchFamily="34" charset="0"/>
              </a:rPr>
              <a:t>Súčasne je zrejmé, že krivka a jej oskulačná kružnica majú v uvažovanom bode </a:t>
            </a:r>
            <a:r>
              <a:rPr lang="sk-SK" b="1" dirty="0">
                <a:solidFill>
                  <a:srgbClr val="FF0000"/>
                </a:solidFill>
                <a:latin typeface="Arial" panose="020B0604020202020204" pitchFamily="34" charset="0"/>
                <a:cs typeface="Arial" panose="020B0604020202020204" pitchFamily="34" charset="0"/>
              </a:rPr>
              <a:t>spoločnú dotyčnicu</a:t>
            </a:r>
            <a:r>
              <a:rPr lang="sk-SK" dirty="0">
                <a:latin typeface="Arial" panose="020B0604020202020204" pitchFamily="34" charset="0"/>
                <a:cs typeface="Arial" panose="020B0604020202020204" pitchFamily="34" charset="0"/>
              </a:rPr>
              <a:t>.</a:t>
            </a:r>
          </a:p>
        </p:txBody>
      </p:sp>
      <p:grpSp>
        <p:nvGrpSpPr>
          <p:cNvPr id="20" name="Group 19"/>
          <p:cNvGrpSpPr/>
          <p:nvPr/>
        </p:nvGrpSpPr>
        <p:grpSpPr>
          <a:xfrm>
            <a:off x="3224135" y="3177998"/>
            <a:ext cx="2671663" cy="1997033"/>
            <a:chOff x="300789" y="2901485"/>
            <a:chExt cx="3152322" cy="2356319"/>
          </a:xfrm>
        </p:grpSpPr>
        <p:sp>
          <p:nvSpPr>
            <p:cNvPr id="6" name="Freeform 5"/>
            <p:cNvSpPr/>
            <p:nvPr/>
          </p:nvSpPr>
          <p:spPr>
            <a:xfrm>
              <a:off x="300789" y="2947060"/>
              <a:ext cx="3152322" cy="830665"/>
            </a:xfrm>
            <a:custGeom>
              <a:avLst/>
              <a:gdLst>
                <a:gd name="connsiteX0" fmla="*/ 0 w 3152322"/>
                <a:gd name="connsiteY0" fmla="*/ 241308 h 830665"/>
                <a:gd name="connsiteX1" fmla="*/ 625643 w 3152322"/>
                <a:gd name="connsiteY1" fmla="*/ 72866 h 830665"/>
                <a:gd name="connsiteX2" fmla="*/ 1046748 w 3152322"/>
                <a:gd name="connsiteY2" fmla="*/ 12708 h 830665"/>
                <a:gd name="connsiteX3" fmla="*/ 1299411 w 3152322"/>
                <a:gd name="connsiteY3" fmla="*/ 677 h 830665"/>
                <a:gd name="connsiteX4" fmla="*/ 1552074 w 3152322"/>
                <a:gd name="connsiteY4" fmla="*/ 24740 h 830665"/>
                <a:gd name="connsiteX5" fmla="*/ 1816769 w 3152322"/>
                <a:gd name="connsiteY5" fmla="*/ 84898 h 830665"/>
                <a:gd name="connsiteX6" fmla="*/ 2237874 w 3152322"/>
                <a:gd name="connsiteY6" fmla="*/ 265372 h 830665"/>
                <a:gd name="connsiteX7" fmla="*/ 2671011 w 3152322"/>
                <a:gd name="connsiteY7" fmla="*/ 518035 h 830665"/>
                <a:gd name="connsiteX8" fmla="*/ 3092116 w 3152322"/>
                <a:gd name="connsiteY8" fmla="*/ 794761 h 830665"/>
                <a:gd name="connsiteX9" fmla="*/ 3140243 w 3152322"/>
                <a:gd name="connsiteY9" fmla="*/ 818824 h 83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2322" h="830665">
                  <a:moveTo>
                    <a:pt x="0" y="241308"/>
                  </a:moveTo>
                  <a:cubicBezTo>
                    <a:pt x="225592" y="176137"/>
                    <a:pt x="451185" y="110966"/>
                    <a:pt x="625643" y="72866"/>
                  </a:cubicBezTo>
                  <a:cubicBezTo>
                    <a:pt x="800101" y="34766"/>
                    <a:pt x="934453" y="24739"/>
                    <a:pt x="1046748" y="12708"/>
                  </a:cubicBezTo>
                  <a:cubicBezTo>
                    <a:pt x="1159043" y="677"/>
                    <a:pt x="1215190" y="-1328"/>
                    <a:pt x="1299411" y="677"/>
                  </a:cubicBezTo>
                  <a:cubicBezTo>
                    <a:pt x="1383632" y="2682"/>
                    <a:pt x="1465848" y="10703"/>
                    <a:pt x="1552074" y="24740"/>
                  </a:cubicBezTo>
                  <a:cubicBezTo>
                    <a:pt x="1638300" y="38777"/>
                    <a:pt x="1702469" y="44793"/>
                    <a:pt x="1816769" y="84898"/>
                  </a:cubicBezTo>
                  <a:cubicBezTo>
                    <a:pt x="1931069" y="125003"/>
                    <a:pt x="2095500" y="193183"/>
                    <a:pt x="2237874" y="265372"/>
                  </a:cubicBezTo>
                  <a:cubicBezTo>
                    <a:pt x="2380248" y="337561"/>
                    <a:pt x="2528637" y="429804"/>
                    <a:pt x="2671011" y="518035"/>
                  </a:cubicBezTo>
                  <a:cubicBezTo>
                    <a:pt x="2813385" y="606266"/>
                    <a:pt x="3013911" y="744630"/>
                    <a:pt x="3092116" y="794761"/>
                  </a:cubicBezTo>
                  <a:cubicBezTo>
                    <a:pt x="3170321" y="844892"/>
                    <a:pt x="3155282" y="831858"/>
                    <a:pt x="3140243" y="81882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val 6"/>
            <p:cNvSpPr/>
            <p:nvPr/>
          </p:nvSpPr>
          <p:spPr>
            <a:xfrm>
              <a:off x="1562958" y="2901485"/>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Oval 7"/>
            <p:cNvSpPr/>
            <p:nvPr/>
          </p:nvSpPr>
          <p:spPr>
            <a:xfrm>
              <a:off x="1715358" y="2909501"/>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val 8"/>
            <p:cNvSpPr/>
            <p:nvPr/>
          </p:nvSpPr>
          <p:spPr>
            <a:xfrm>
              <a:off x="1867758" y="2941581"/>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val 9"/>
            <p:cNvSpPr/>
            <p:nvPr/>
          </p:nvSpPr>
          <p:spPr>
            <a:xfrm>
              <a:off x="505318" y="2947550"/>
              <a:ext cx="2286000" cy="2310254"/>
            </a:xfrm>
            <a:prstGeom prst="ellipse">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val 10"/>
            <p:cNvSpPr/>
            <p:nvPr/>
          </p:nvSpPr>
          <p:spPr>
            <a:xfrm>
              <a:off x="1615087" y="4025559"/>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3" name="Straight Connector 12"/>
            <p:cNvCxnSpPr>
              <a:endCxn id="11" idx="4"/>
            </p:cNvCxnSpPr>
            <p:nvPr/>
          </p:nvCxnSpPr>
          <p:spPr>
            <a:xfrm flipH="1">
              <a:off x="1653646" y="2953596"/>
              <a:ext cx="93807" cy="1149081"/>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747453" y="3541568"/>
              <a:ext cx="146304" cy="144780"/>
            </a:xfrm>
            <a:prstGeom prst="rect">
              <a:avLst/>
            </a:prstGeom>
          </p:spPr>
        </p:pic>
      </p:grpSp>
      <p:sp>
        <p:nvSpPr>
          <p:cNvPr id="21" name="TextBox 20"/>
          <p:cNvSpPr txBox="1"/>
          <p:nvPr/>
        </p:nvSpPr>
        <p:spPr>
          <a:xfrm>
            <a:off x="94829" y="5179881"/>
            <a:ext cx="8856666"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Prijmime intuitívne bez rigorózneho dôkazu, že v limite, keď uvažované tri body budú nekonečne blízko pri sebe, postupnosť nimi tvorených kružníc sa bude blížiť k limitnej oskulačnej kružnici v uvažovanom bode. V matematickej limite je teda oskulačná kružnica „bodový pojem“, fyzikálne je to „trojbodový pojem“ (v tom zmysle ako sme sa bavili, že rýchlosť je „dvojbodový pojem“ a zrýchlenie „trojbodový“</a:t>
            </a:r>
          </a:p>
        </p:txBody>
      </p:sp>
    </p:spTree>
    <p:extLst>
      <p:ext uri="{BB962C8B-B14F-4D97-AF65-F5344CB8AC3E}">
        <p14:creationId xmlns:p14="http://schemas.microsoft.com/office/powerpoint/2010/main" val="3867814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39</a:t>
            </a:fld>
            <a:endParaRPr lang="sk-SK"/>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07813" y="585681"/>
            <a:ext cx="2132838" cy="53835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42371" y="1487277"/>
                <a:ext cx="8725359" cy="480131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Vektor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e>
                      <m:sub>
                        <m:r>
                          <a:rPr lang="en-US" b="0" i="1" dirty="0" smtClean="0">
                            <a:latin typeface="Cambria Math" panose="02040503050406030204" pitchFamily="18" charset="0"/>
                            <a:cs typeface="Arial" panose="020B0604020202020204" pitchFamily="34" charset="0"/>
                          </a:rPr>
                          <m:t>0</m:t>
                        </m:r>
                      </m:sub>
                    </m:sSub>
                  </m:oMath>
                </a14:m>
                <a:r>
                  <a:rPr lang="sk-SK" dirty="0">
                    <a:latin typeface="Arial" panose="020B0604020202020204" pitchFamily="34" charset="0"/>
                    <a:cs typeface="Arial" panose="020B0604020202020204" pitchFamily="34" charset="0"/>
                  </a:rPr>
                  <a:t> je jednotkový vektor normály trajektórie v bode </a:t>
                </a:r>
                <a14:m>
                  <m:oMath xmlns:m="http://schemas.openxmlformats.org/officeDocument/2006/math">
                    <m:sSub>
                      <m:sSubPr>
                        <m:ctrlPr>
                          <a:rPr lang="sk-SK" b="0" i="1" dirty="0" smtClean="0">
                            <a:latin typeface="Cambria Math" panose="02040503050406030204" pitchFamily="18" charset="0"/>
                            <a:cs typeface="Arial" panose="020B0604020202020204" pitchFamily="34" charset="0"/>
                          </a:rPr>
                        </m:ctrlPr>
                      </m:sSubPr>
                      <m:e>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e>
                      <m:sub>
                        <m:r>
                          <a:rPr lang="sk-SK" b="0" i="1" dirty="0" smtClean="0">
                            <a:latin typeface="Cambria Math" panose="02040503050406030204" pitchFamily="18" charset="0"/>
                            <a:cs typeface="Arial" panose="020B0604020202020204" pitchFamily="34" charset="0"/>
                          </a:rPr>
                          <m:t>0</m:t>
                        </m:r>
                      </m:sub>
                    </m:sSub>
                  </m:oMath>
                </a14:m>
                <a:r>
                  <a:rPr lang="sk-SK" dirty="0">
                    <a:latin typeface="Arial" panose="020B0604020202020204" pitchFamily="34" charset="0"/>
                    <a:cs typeface="Arial" panose="020B0604020202020204" pitchFamily="34" charset="0"/>
                  </a:rPr>
                  <a:t>, je kolmý na dotyčnicu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e>
                      <m:sub>
                        <m:r>
                          <a:rPr lang="en-US" b="0" i="1" smtClean="0">
                            <a:latin typeface="Cambria Math" panose="02040503050406030204" pitchFamily="18" charset="0"/>
                            <a:cs typeface="Arial" panose="020B0604020202020204" pitchFamily="34" charset="0"/>
                          </a:rPr>
                          <m:t>0</m:t>
                        </m:r>
                      </m:sub>
                    </m:sSub>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leží v rovine oskulačnej kružnice a má smer od stredu oskulačnej kružnice von</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Znamienko </a:t>
                </a:r>
                <a14:m>
                  <m:oMath xmlns:m="http://schemas.openxmlformats.org/officeDocument/2006/math">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v rovnici potom znamená že normálová zložka </a:t>
                </a:r>
                <a:r>
                  <a:rPr lang="sk-SK" b="1" dirty="0">
                    <a:latin typeface="Arial" panose="020B0604020202020204" pitchFamily="34" charset="0"/>
                    <a:cs typeface="Arial" panose="020B0604020202020204" pitchFamily="34" charset="0"/>
                  </a:rPr>
                  <a:t>smeruje do stredu</a:t>
                </a:r>
                <a:r>
                  <a:rPr lang="sk-SK" dirty="0">
                    <a:latin typeface="Arial" panose="020B0604020202020204" pitchFamily="34" charset="0"/>
                    <a:cs typeface="Arial" panose="020B0604020202020204" pitchFamily="34" charset="0"/>
                  </a:rPr>
                  <a:t> oskulačnej kružnice, hovoríme o </a:t>
                </a:r>
                <a:r>
                  <a:rPr lang="sk-SK" b="1" dirty="0">
                    <a:latin typeface="Arial" panose="020B0604020202020204" pitchFamily="34" charset="0"/>
                    <a:cs typeface="Arial" panose="020B0604020202020204" pitchFamily="34" charset="0"/>
                  </a:rPr>
                  <a:t>dostredivom zrýchlení</a:t>
                </a:r>
                <a:r>
                  <a:rPr lang="sk-SK" dirty="0">
                    <a:latin typeface="Arial" panose="020B0604020202020204" pitchFamily="34" charset="0"/>
                    <a:cs typeface="Arial" panose="020B0604020202020204" pitchFamily="34" charset="0"/>
                  </a:rPr>
                  <a:t>. </a:t>
                </a:r>
              </a:p>
              <a:p>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Tangenciálne zrýchlenie teda vypovedá o zmene veľkosti rýchlosti, normálové (dostredivé) zrýchlenie o zmene smeru rýchlosti. Zapamätajte si vzorec pre veľkosť dostredivého zrýchlenia</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Zdôraznime ešte, že dotyčnica ku krivke je väčšine ľudí intuitívne zrejmý pojem aj pri priestorovej krivke, ktorá neleží v nejakej rovine. Ale normálový vektor kolmý k dotyčnici vlastnosťou kolmosti nie je určený jednoznačne, musíme ešte určiť, v ktorej rovine leží. Je to práve rovina oskulačnej kružnice. Teda vektor normály ku krivke „je trojbodový pojem“, kým vektor dotyčnice ku krivke je „je dvojbodový pojem“.</a:t>
                </a:r>
              </a:p>
            </p:txBody>
          </p:sp>
        </mc:Choice>
        <mc:Fallback xmlns="">
          <p:sp>
            <p:nvSpPr>
              <p:cNvPr id="4" name="TextBox 3"/>
              <p:cNvSpPr txBox="1">
                <a:spLocks noRot="1" noChangeAspect="1" noMove="1" noResize="1" noEditPoints="1" noAdjustHandles="1" noChangeArrowheads="1" noChangeShapeType="1" noTextEdit="1"/>
              </p:cNvSpPr>
              <p:nvPr/>
            </p:nvSpPr>
            <p:spPr>
              <a:xfrm>
                <a:off x="242371" y="1487277"/>
                <a:ext cx="8725359" cy="4801314"/>
              </a:xfrm>
              <a:prstGeom prst="rect">
                <a:avLst/>
              </a:prstGeom>
              <a:blipFill rotWithShape="0">
                <a:blip r:embed="rId7"/>
                <a:stretch>
                  <a:fillRect l="-629" t="-1650" b="-1015"/>
                </a:stretch>
              </a:blipFill>
            </p:spPr>
            <p:txBody>
              <a:bodyPr/>
              <a:lstStyle/>
              <a:p>
                <a:r>
                  <a:rPr lang="sk-SK">
                    <a:noFill/>
                  </a:rPr>
                  <a:t> </a:t>
                </a:r>
              </a:p>
            </p:txBody>
          </p:sp>
        </mc:Fallback>
      </mc:AlternateContent>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184873" y="3795601"/>
            <a:ext cx="348044" cy="507492"/>
          </a:xfrm>
          <a:prstGeom prst="rect">
            <a:avLst/>
          </a:prstGeom>
          <a:ln w="28575">
            <a:noFill/>
          </a:ln>
        </p:spPr>
      </p:pic>
      <p:sp>
        <p:nvSpPr>
          <p:cNvPr id="8" name="Rectangle 7"/>
          <p:cNvSpPr/>
          <p:nvPr/>
        </p:nvSpPr>
        <p:spPr>
          <a:xfrm>
            <a:off x="4076241" y="3679634"/>
            <a:ext cx="528809" cy="7711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Rectangle 8"/>
          <p:cNvSpPr/>
          <p:nvPr/>
        </p:nvSpPr>
        <p:spPr>
          <a:xfrm>
            <a:off x="3194892" y="473725"/>
            <a:ext cx="2577947" cy="7932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59241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76672"/>
            <a:ext cx="6984776" cy="584775"/>
          </a:xfrm>
          <a:prstGeom prst="rect">
            <a:avLst/>
          </a:prstGeom>
          <a:noFill/>
        </p:spPr>
        <p:txBody>
          <a:bodyPr wrap="square" rtlCol="0">
            <a:spAutoFit/>
          </a:bodyPr>
          <a:lstStyle/>
          <a:p>
            <a:pPr algn="ctr"/>
            <a:r>
              <a:rPr lang="sk-SK" sz="3200" b="1" dirty="0"/>
              <a:t>Newtonov trik</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61447"/>
            <a:ext cx="3596432" cy="240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972" y="3603848"/>
            <a:ext cx="4839605" cy="290924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s://encrypted-tbn2.google.com/images?q=tbn:ANd9GcSpZS71HYh9jGGgJWNgcMciMb86CfUV4-3ypAAFrYHx76a6jpA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19556" y1="20000" x2="13778" y2="25333"/>
                        <a14:foregroundMark x1="11556" y1="32000" x2="11556" y2="32000"/>
                        <a14:foregroundMark x1="12444" y1="27556" x2="10667" y2="36889"/>
                        <a14:foregroundMark x1="11556" y1="40000" x2="11556" y2="40000"/>
                        <a14:foregroundMark x1="11111" y1="42222" x2="11111" y2="42222"/>
                        <a14:foregroundMark x1="12444" y1="37778" x2="12444" y2="37778"/>
                        <a14:foregroundMark x1="18667" y1="21778" x2="18667" y2="21778"/>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27584" y="111442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5656" y="1772816"/>
            <a:ext cx="1440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7" name="Straight Connector 6"/>
          <p:cNvCxnSpPr>
            <a:stCxn id="4" idx="1"/>
          </p:cNvCxnSpPr>
          <p:nvPr/>
        </p:nvCxnSpPr>
        <p:spPr>
          <a:xfrm>
            <a:off x="1475656" y="1844824"/>
            <a:ext cx="2627316" cy="46682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0"/>
          </p:cNvCxnSpPr>
          <p:nvPr/>
        </p:nvCxnSpPr>
        <p:spPr>
          <a:xfrm>
            <a:off x="1547664" y="1772816"/>
            <a:ext cx="7394913" cy="1831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14217" y="1455093"/>
            <a:ext cx="4392488" cy="1200329"/>
          </a:xfrm>
          <a:prstGeom prst="rect">
            <a:avLst/>
          </a:prstGeom>
          <a:noFill/>
        </p:spPr>
        <p:txBody>
          <a:bodyPr wrap="square" rtlCol="0">
            <a:spAutoFit/>
          </a:bodyPr>
          <a:lstStyle/>
          <a:p>
            <a:r>
              <a:rPr lang="sk-SK" sz="2400" b="1" dirty="0"/>
              <a:t>Ak sa pozrieme na dostatočne malý úsek grafu pri vhodnom zväčšení, vyzerá ako priamka</a:t>
            </a:r>
          </a:p>
        </p:txBody>
      </p:sp>
      <p:sp>
        <p:nvSpPr>
          <p:cNvPr id="11" name="TextBox 10"/>
          <p:cNvSpPr txBox="1"/>
          <p:nvPr/>
        </p:nvSpPr>
        <p:spPr>
          <a:xfrm>
            <a:off x="251520" y="188640"/>
            <a:ext cx="3816424" cy="461665"/>
          </a:xfrm>
          <a:prstGeom prst="rect">
            <a:avLst/>
          </a:prstGeom>
          <a:noFill/>
        </p:spPr>
        <p:txBody>
          <a:bodyPr wrap="square" rtlCol="0">
            <a:spAutoFit/>
          </a:bodyPr>
          <a:lstStyle/>
          <a:p>
            <a:r>
              <a:rPr lang="sk-SK" sz="2400" b="1" dirty="0">
                <a:solidFill>
                  <a:srgbClr val="FF0000"/>
                </a:solidFill>
              </a:rPr>
              <a:t>Opakovanie</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53A2F171-A641-4D3E-AA75-363029A1D4AF}" type="slidenum">
              <a:rPr lang="en-US" smtClean="0"/>
              <a:t>4</a:t>
            </a:fld>
            <a:endParaRPr lang="en-US"/>
          </a:p>
        </p:txBody>
      </p:sp>
    </p:spTree>
    <p:extLst>
      <p:ext uri="{BB962C8B-B14F-4D97-AF65-F5344CB8AC3E}">
        <p14:creationId xmlns:p14="http://schemas.microsoft.com/office/powerpoint/2010/main" val="209526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40</a:t>
            </a:fld>
            <a:endParaRPr lang="sk-SK"/>
          </a:p>
        </p:txBody>
      </p:sp>
      <p:sp>
        <p:nvSpPr>
          <p:cNvPr id="3" name="TextBox 2"/>
          <p:cNvSpPr txBox="1"/>
          <p:nvPr/>
        </p:nvSpPr>
        <p:spPr>
          <a:xfrm>
            <a:off x="925417" y="363557"/>
            <a:ext cx="7238082"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Dostredivá sila</a:t>
            </a:r>
          </a:p>
        </p:txBody>
      </p:sp>
      <p:sp>
        <p:nvSpPr>
          <p:cNvPr id="4" name="Freeform 3"/>
          <p:cNvSpPr/>
          <p:nvPr/>
        </p:nvSpPr>
        <p:spPr>
          <a:xfrm>
            <a:off x="594911" y="1254190"/>
            <a:ext cx="2247759" cy="1235622"/>
          </a:xfrm>
          <a:custGeom>
            <a:avLst/>
            <a:gdLst>
              <a:gd name="connsiteX0" fmla="*/ 0 w 2247759"/>
              <a:gd name="connsiteY0" fmla="*/ 343256 h 1235622"/>
              <a:gd name="connsiteX1" fmla="*/ 418641 w 2247759"/>
              <a:gd name="connsiteY1" fmla="*/ 133935 h 1235622"/>
              <a:gd name="connsiteX2" fmla="*/ 694062 w 2247759"/>
              <a:gd name="connsiteY2" fmla="*/ 45800 h 1235622"/>
              <a:gd name="connsiteX3" fmla="*/ 991518 w 2247759"/>
              <a:gd name="connsiteY3" fmla="*/ 12750 h 1235622"/>
              <a:gd name="connsiteX4" fmla="*/ 1465243 w 2247759"/>
              <a:gd name="connsiteY4" fmla="*/ 12750 h 1235622"/>
              <a:gd name="connsiteX5" fmla="*/ 1828800 w 2247759"/>
              <a:gd name="connsiteY5" fmla="*/ 166986 h 1235622"/>
              <a:gd name="connsiteX6" fmla="*/ 2126255 w 2247759"/>
              <a:gd name="connsiteY6" fmla="*/ 431391 h 1235622"/>
              <a:gd name="connsiteX7" fmla="*/ 2225407 w 2247759"/>
              <a:gd name="connsiteY7" fmla="*/ 695796 h 1235622"/>
              <a:gd name="connsiteX8" fmla="*/ 2247441 w 2247759"/>
              <a:gd name="connsiteY8" fmla="*/ 971217 h 1235622"/>
              <a:gd name="connsiteX9" fmla="*/ 2236424 w 2247759"/>
              <a:gd name="connsiteY9" fmla="*/ 1235622 h 123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759" h="1235622">
                <a:moveTo>
                  <a:pt x="0" y="343256"/>
                </a:moveTo>
                <a:cubicBezTo>
                  <a:pt x="151482" y="263383"/>
                  <a:pt x="302964" y="183511"/>
                  <a:pt x="418641" y="133935"/>
                </a:cubicBezTo>
                <a:cubicBezTo>
                  <a:pt x="534318" y="84359"/>
                  <a:pt x="598583" y="65997"/>
                  <a:pt x="694062" y="45800"/>
                </a:cubicBezTo>
                <a:cubicBezTo>
                  <a:pt x="789541" y="25603"/>
                  <a:pt x="862988" y="18258"/>
                  <a:pt x="991518" y="12750"/>
                </a:cubicBezTo>
                <a:cubicBezTo>
                  <a:pt x="1120048" y="7242"/>
                  <a:pt x="1325696" y="-12956"/>
                  <a:pt x="1465243" y="12750"/>
                </a:cubicBezTo>
                <a:cubicBezTo>
                  <a:pt x="1604790" y="38456"/>
                  <a:pt x="1718631" y="97213"/>
                  <a:pt x="1828800" y="166986"/>
                </a:cubicBezTo>
                <a:cubicBezTo>
                  <a:pt x="1938969" y="236759"/>
                  <a:pt x="2060154" y="343256"/>
                  <a:pt x="2126255" y="431391"/>
                </a:cubicBezTo>
                <a:cubicBezTo>
                  <a:pt x="2192356" y="519526"/>
                  <a:pt x="2205209" y="605825"/>
                  <a:pt x="2225407" y="695796"/>
                </a:cubicBezTo>
                <a:cubicBezTo>
                  <a:pt x="2245605" y="785767"/>
                  <a:pt x="2245605" y="881246"/>
                  <a:pt x="2247441" y="971217"/>
                </a:cubicBezTo>
                <a:cubicBezTo>
                  <a:pt x="2249277" y="1061188"/>
                  <a:pt x="2242850" y="1148405"/>
                  <a:pt x="2236424" y="123562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 name="Straight Arrow Connector 5"/>
          <p:cNvCxnSpPr>
            <a:stCxn id="4" idx="5"/>
          </p:cNvCxnSpPr>
          <p:nvPr/>
        </p:nvCxnSpPr>
        <p:spPr>
          <a:xfrm flipH="1" flipV="1">
            <a:off x="1652530" y="886777"/>
            <a:ext cx="771181" cy="5343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5"/>
          </p:cNvCxnSpPr>
          <p:nvPr/>
        </p:nvCxnSpPr>
        <p:spPr>
          <a:xfrm flipH="1">
            <a:off x="1443210" y="1421176"/>
            <a:ext cx="980501" cy="106863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38120" y="905891"/>
            <a:ext cx="128588" cy="164592"/>
          </a:xfrm>
          <a:prstGeom prst="rect">
            <a:avLst/>
          </a:prstGeom>
        </p:spPr>
      </p:pic>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005228" y="1955494"/>
            <a:ext cx="168021" cy="219456"/>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194892" y="1421176"/>
                <a:ext cx="5320458"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sa častica pohybuje po zakrivenej dráhe, má dostredivé zrýchlenie a teda naň musí pôsobiť dostredivá sila</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kde </a:t>
                </a:r>
                <a14:m>
                  <m:oMath xmlns:m="http://schemas.openxmlformats.org/officeDocument/2006/math">
                    <m:r>
                      <a:rPr lang="sk-SK" b="0" i="1" smtClean="0">
                        <a:latin typeface="Cambria Math" panose="02040503050406030204" pitchFamily="18" charset="0"/>
                        <a:cs typeface="Arial" panose="020B0604020202020204" pitchFamily="34" charset="0"/>
                      </a:rPr>
                      <m:t>𝑟</m:t>
                    </m:r>
                  </m:oMath>
                </a14:m>
                <a:r>
                  <a:rPr lang="sk-SK" dirty="0">
                    <a:latin typeface="Arial" panose="020B0604020202020204" pitchFamily="34" charset="0"/>
                    <a:cs typeface="Arial" panose="020B0604020202020204" pitchFamily="34" charset="0"/>
                  </a:rPr>
                  <a:t> je polomer krivosti trajektórie.</a:t>
                </a:r>
              </a:p>
            </p:txBody>
          </p:sp>
        </mc:Choice>
        <mc:Fallback xmlns="">
          <p:sp>
            <p:nvSpPr>
              <p:cNvPr id="13" name="TextBox 12"/>
              <p:cNvSpPr txBox="1">
                <a:spLocks noRot="1" noChangeAspect="1" noMove="1" noResize="1" noEditPoints="1" noAdjustHandles="1" noChangeArrowheads="1" noChangeShapeType="1" noTextEdit="1"/>
              </p:cNvSpPr>
              <p:nvPr/>
            </p:nvSpPr>
            <p:spPr>
              <a:xfrm>
                <a:off x="3194892" y="1421176"/>
                <a:ext cx="5320458" cy="2031325"/>
              </a:xfrm>
              <a:prstGeom prst="rect">
                <a:avLst/>
              </a:prstGeom>
              <a:blipFill rotWithShape="0">
                <a:blip r:embed="rId10"/>
                <a:stretch>
                  <a:fillRect l="-916" t="-1502" b="-3904"/>
                </a:stretch>
              </a:blipFill>
            </p:spPr>
            <p:txBody>
              <a:bodyPr/>
              <a:lstStyle/>
              <a:p>
                <a:r>
                  <a:rPr lang="sk-SK">
                    <a:noFill/>
                  </a:rPr>
                  <a:t> </a:t>
                </a:r>
              </a:p>
            </p:txBody>
          </p:sp>
        </mc:Fallback>
      </mc:AlternateContent>
      <p:pic>
        <p:nvPicPr>
          <p:cNvPr id="22" name="Picture 2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203550" y="2489812"/>
            <a:ext cx="2690051" cy="504063"/>
          </a:xfrm>
          <a:prstGeom prst="rect">
            <a:avLst/>
          </a:prstGeom>
        </p:spPr>
      </p:pic>
      <p:cxnSp>
        <p:nvCxnSpPr>
          <p:cNvPr id="17" name="Straight Arrow Connector 16"/>
          <p:cNvCxnSpPr>
            <a:stCxn id="4" idx="5"/>
          </p:cNvCxnSpPr>
          <p:nvPr/>
        </p:nvCxnSpPr>
        <p:spPr>
          <a:xfrm flipV="1">
            <a:off x="2423711" y="1070483"/>
            <a:ext cx="286438" cy="35069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65730" y="1136101"/>
            <a:ext cx="132017" cy="164592"/>
          </a:xfrm>
          <a:prstGeom prst="rect">
            <a:avLst/>
          </a:prstGeom>
        </p:spPr>
      </p:pic>
      <p:sp>
        <p:nvSpPr>
          <p:cNvPr id="23" name="TextBox 22"/>
          <p:cNvSpPr txBox="1"/>
          <p:nvPr/>
        </p:nvSpPr>
        <p:spPr>
          <a:xfrm>
            <a:off x="149122" y="3512668"/>
            <a:ext cx="8455052"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Keby nepôsobila dostredivá sila, častica by pokračovala zotrvačným rovnomerným priamočiarym pohybom v smere dotyčnice, ako to napríklad vidno na odbrúsených časticiach kovu pri brúsení:</a:t>
            </a:r>
          </a:p>
        </p:txBody>
      </p:sp>
      <p:pic>
        <p:nvPicPr>
          <p:cNvPr id="24" name="Picture 2" descr="http://www.marineinsight.com/wp-content/uploads/2012/11/Grinder.jpg"/>
          <p:cNvPicPr>
            <a:picLocks noChangeAspect="1" noChangeArrowheads="1"/>
          </p:cNvPicPr>
          <p:nvPr/>
        </p:nvPicPr>
        <p:blipFill rotWithShape="1">
          <a:blip r:embed="rId13">
            <a:extLst>
              <a:ext uri="{28A0092B-C50C-407E-A947-70E740481C1C}">
                <a14:useLocalDpi xmlns:a14="http://schemas.microsoft.com/office/drawing/2010/main" val="0"/>
              </a:ext>
            </a:extLst>
          </a:blip>
          <a:srcRect r="28320" b="32776"/>
          <a:stretch/>
        </p:blipFill>
        <p:spPr bwMode="auto">
          <a:xfrm>
            <a:off x="3385583" y="4624406"/>
            <a:ext cx="3072367" cy="191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372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248" y="374573"/>
            <a:ext cx="746943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Transformácia: otočenie fyzikálneho systému</a:t>
            </a:r>
          </a:p>
        </p:txBody>
      </p:sp>
      <mc:AlternateContent xmlns:mc="http://schemas.openxmlformats.org/markup-compatibility/2006" xmlns:a14="http://schemas.microsoft.com/office/drawing/2010/main">
        <mc:Choice Requires="a14">
          <p:sp>
            <p:nvSpPr>
              <p:cNvPr id="3" name="TextBox 2"/>
              <p:cNvSpPr txBox="1"/>
              <p:nvPr/>
            </p:nvSpPr>
            <p:spPr>
              <a:xfrm>
                <a:off x="242371" y="1454227"/>
                <a:ext cx="8648241" cy="397031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Najme systém častíc, polohy ktorých v nejakom okamihu sú dané sústavou polohových vektorov</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poznamenajme, že symbol </a:t>
                </a:r>
                <a14:m>
                  <m:oMath xmlns:m="http://schemas.openxmlformats.org/officeDocument/2006/math">
                    <m:r>
                      <a:rPr lang="sk-SK" b="0" i="1" smtClean="0">
                        <a:latin typeface="Cambria Math" panose="02040503050406030204" pitchFamily="18" charset="0"/>
                        <a:cs typeface="Arial" panose="020B0604020202020204" pitchFamily="34" charset="0"/>
                      </a:rPr>
                      <m:t>𝑛</m:t>
                    </m:r>
                  </m:oMath>
                </a14:m>
                <a:r>
                  <a:rPr lang="sk-SK" dirty="0">
                    <a:latin typeface="Arial" panose="020B0604020202020204" pitchFamily="34" charset="0"/>
                    <a:cs typeface="Arial" panose="020B0604020202020204" pitchFamily="34" charset="0"/>
                  </a:rPr>
                  <a:t> nie je zložka vektora ale index vektora, teda čísluje jednotlivé častice.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Predstavme si teraz, že celý systém častíc otočíme do nových polôh tak, že každý z polohových vektorov otočíme o rovnaký uhol voči zvolenej (rovnakej osi) otáčania. Po otočení sa častice budú nachádzať v nových (transformovaných) polohách</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Vykonaná transformácia sa volá „otočenie fyzikálneho systému“. Transformácia otočenia je zadaná rotačnou maticou (spoločnou pre všetky vektory)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sk-SK" b="0" i="1" smtClean="0">
                            <a:latin typeface="Cambria Math" panose="02040503050406030204" pitchFamily="18" charset="0"/>
                            <a:cs typeface="Arial" panose="020B0604020202020204" pitchFamily="34" charset="0"/>
                          </a:rPr>
                          <m:t>𝑅</m:t>
                        </m:r>
                      </m:e>
                      <m:sub>
                        <m:r>
                          <a:rPr lang="en-US" b="0" i="1" smtClean="0">
                            <a:latin typeface="Cambria Math" panose="02040503050406030204" pitchFamily="18" charset="0"/>
                            <a:cs typeface="Arial" panose="020B0604020202020204" pitchFamily="34" charset="0"/>
                          </a:rPr>
                          <m:t>𝑖𝑗</m:t>
                        </m:r>
                      </m:sub>
                    </m:sSub>
                  </m:oMath>
                </a14:m>
                <a:r>
                  <a:rPr lang="en-US" dirty="0">
                    <a:latin typeface="Arial" panose="020B0604020202020204" pitchFamily="34" charset="0"/>
                    <a:cs typeface="Arial" panose="020B0604020202020204" pitchFamily="34" charset="0"/>
                  </a:rPr>
                  <a:t> </a:t>
                </a:r>
                <a:endParaRPr lang="sk-SK"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42371" y="1454227"/>
                <a:ext cx="8648241" cy="3970318"/>
              </a:xfrm>
              <a:prstGeom prst="rect">
                <a:avLst/>
              </a:prstGeom>
              <a:blipFill rotWithShape="0">
                <a:blip r:embed="rId7"/>
                <a:stretch>
                  <a:fillRect l="-635" t="-922" b="-1536"/>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178979" y="1926756"/>
            <a:ext cx="1744980" cy="255270"/>
          </a:xfrm>
          <a:prstGeom prst="rect">
            <a:avLst/>
          </a:prstGeom>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066976" y="4216429"/>
            <a:ext cx="2388870" cy="266700"/>
          </a:xfrm>
          <a:prstGeom prst="rect">
            <a:avLst/>
          </a:prstGeom>
        </p:spPr>
      </p:pic>
      <p:pic>
        <p:nvPicPr>
          <p:cNvPr id="16" name="Picture 1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279047" y="5493696"/>
            <a:ext cx="2152650" cy="575310"/>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41</a:t>
            </a:fld>
            <a:endParaRPr lang="sk-SK"/>
          </a:p>
        </p:txBody>
      </p:sp>
    </p:spTree>
    <p:extLst>
      <p:ext uri="{BB962C8B-B14F-4D97-AF65-F5344CB8AC3E}">
        <p14:creationId xmlns:p14="http://schemas.microsoft.com/office/powerpoint/2010/main" val="3760768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33" y="75121"/>
            <a:ext cx="8788551" cy="341632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Ako sme videli, prvky rotačnej matice sú vlastne skalárne súčiny nejakých jednotkových vektorov, teda vlastne kosínusy uhlov, ktoré tie jednotkové vektory zvierajú. Nazývame ich „smerové kosínusy“. Naša intuícia si spravidla nevie predstaviť „ako vyzerá“ otočenie, zadané 9 smerovými kosínusmi. Každé otočenie sa ale dá vyjadriť ako otočenie okolo nejakej fixnej osi o nejaký uhol. To je intuitívne oveľa prijateľnejšie.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Takže pohrajme sa s otočeniami okolo osí.</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Začneme otočením okolo osi z. Pri takom otočení sa z-</a:t>
            </a:r>
            <a:r>
              <a:rPr lang="sk-SK" dirty="0" err="1">
                <a:latin typeface="Arial" panose="020B0604020202020204" pitchFamily="34" charset="0"/>
                <a:cs typeface="Arial" panose="020B0604020202020204" pitchFamily="34" charset="0"/>
              </a:rPr>
              <a:t>ové</a:t>
            </a:r>
            <a:r>
              <a:rPr lang="sk-SK" dirty="0">
                <a:latin typeface="Arial" panose="020B0604020202020204" pitchFamily="34" charset="0"/>
                <a:cs typeface="Arial" panose="020B0604020202020204" pitchFamily="34" charset="0"/>
              </a:rPr>
              <a:t> súradnice častíc nemenia, menia sa len x-</a:t>
            </a:r>
            <a:r>
              <a:rPr lang="sk-SK" dirty="0" err="1">
                <a:latin typeface="Arial" panose="020B0604020202020204" pitchFamily="34" charset="0"/>
                <a:cs typeface="Arial" panose="020B0604020202020204" pitchFamily="34" charset="0"/>
              </a:rPr>
              <a:t>ové</a:t>
            </a:r>
            <a:r>
              <a:rPr lang="sk-SK" dirty="0">
                <a:latin typeface="Arial" panose="020B0604020202020204" pitchFamily="34" charset="0"/>
                <a:cs typeface="Arial" panose="020B0604020202020204" pitchFamily="34" charset="0"/>
              </a:rPr>
              <a:t> a y-</a:t>
            </a:r>
            <a:r>
              <a:rPr lang="sk-SK" dirty="0" err="1">
                <a:latin typeface="Arial" panose="020B0604020202020204" pitchFamily="34" charset="0"/>
                <a:cs typeface="Arial" panose="020B0604020202020204" pitchFamily="34" charset="0"/>
              </a:rPr>
              <a:t>ové</a:t>
            </a:r>
            <a:r>
              <a:rPr lang="sk-SK" dirty="0">
                <a:latin typeface="Arial" panose="020B0604020202020204" pitchFamily="34" charset="0"/>
                <a:cs typeface="Arial" panose="020B0604020202020204" pitchFamily="34" charset="0"/>
              </a:rPr>
              <a:t> súradnice, takže je to rovinný problém, na ktorý sa môžeme pozrieť v rovine </a:t>
            </a:r>
            <a:r>
              <a:rPr lang="sk-SK" dirty="0" err="1">
                <a:latin typeface="Arial" panose="020B0604020202020204" pitchFamily="34" charset="0"/>
                <a:cs typeface="Arial" panose="020B0604020202020204" pitchFamily="34" charset="0"/>
              </a:rPr>
              <a:t>xy</a:t>
            </a:r>
            <a:r>
              <a:rPr lang="sk-SK" dirty="0">
                <a:latin typeface="Arial" panose="020B0604020202020204" pitchFamily="34" charset="0"/>
                <a:cs typeface="Arial" panose="020B0604020202020204" pitchFamily="34" charset="0"/>
              </a:rPr>
              <a:t>. Sledujme jednu časticu ležiacu v rovine </a:t>
            </a:r>
            <a:r>
              <a:rPr lang="sk-SK" dirty="0" err="1">
                <a:latin typeface="Arial" panose="020B0604020202020204" pitchFamily="34" charset="0"/>
                <a:cs typeface="Arial" panose="020B0604020202020204" pitchFamily="34" charset="0"/>
              </a:rPr>
              <a:t>xy</a:t>
            </a:r>
            <a:r>
              <a:rPr lang="sk-SK" dirty="0">
                <a:latin typeface="Arial" panose="020B0604020202020204" pitchFamily="34" charset="0"/>
                <a:cs typeface="Arial" panose="020B0604020202020204" pitchFamily="34" charset="0"/>
              </a:rPr>
              <a:t> na obr.</a:t>
            </a:r>
            <a:endParaRPr lang="en-US" dirty="0">
              <a:latin typeface="Arial" panose="020B0604020202020204" pitchFamily="34" charset="0"/>
              <a:cs typeface="Arial" panose="020B0604020202020204" pitchFamily="34" charset="0"/>
            </a:endParaRPr>
          </a:p>
        </p:txBody>
      </p:sp>
      <p:cxnSp>
        <p:nvCxnSpPr>
          <p:cNvPr id="4" name="Straight Connector 3"/>
          <p:cNvCxnSpPr/>
          <p:nvPr/>
        </p:nvCxnSpPr>
        <p:spPr>
          <a:xfrm>
            <a:off x="788894" y="3998259"/>
            <a:ext cx="0" cy="23487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97859" y="6355976"/>
            <a:ext cx="274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88894" y="5432612"/>
            <a:ext cx="2411506" cy="91440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500000" flipV="1">
            <a:off x="484089" y="4985139"/>
            <a:ext cx="2411506" cy="91440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80944" y="5437762"/>
            <a:ext cx="0" cy="90925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64858" y="4533089"/>
            <a:ext cx="0" cy="18139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1689842" y="3623552"/>
            <a:ext cx="0" cy="18139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94911" y="5441673"/>
            <a:ext cx="2386033"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custDataLst>
              <p:tags r:id="rId1"/>
            </p:custDataLst>
          </p:nvPr>
        </p:nvPicPr>
        <p:blipFill>
          <a:blip r:embed="rId20" cstate="print">
            <a:extLst>
              <a:ext uri="{28A0092B-C50C-407E-A947-70E740481C1C}">
                <a14:useLocalDpi xmlns:a14="http://schemas.microsoft.com/office/drawing/2010/main" val="0"/>
              </a:ext>
            </a:extLst>
          </a:blip>
          <a:stretch>
            <a:fillRect/>
          </a:stretch>
        </p:blipFill>
        <p:spPr>
          <a:xfrm>
            <a:off x="2095023" y="5870376"/>
            <a:ext cx="144780" cy="182880"/>
          </a:xfrm>
          <a:prstGeom prst="rect">
            <a:avLst/>
          </a:prstGeom>
        </p:spPr>
      </p:pic>
      <p:pic>
        <p:nvPicPr>
          <p:cNvPr id="22" name="Picture 21"/>
          <p:cNvPicPr>
            <a:picLocks noChangeAspect="1"/>
          </p:cNvPicPr>
          <p:nvPr>
            <p:custDataLst>
              <p:tags r:id="rId2"/>
            </p:custDataLst>
          </p:nvPr>
        </p:nvPicPr>
        <p:blipFill>
          <a:blip r:embed="rId21" cstate="print">
            <a:extLst>
              <a:ext uri="{28A0092B-C50C-407E-A947-70E740481C1C}">
                <a14:useLocalDpi xmlns:a14="http://schemas.microsoft.com/office/drawing/2010/main" val="0"/>
              </a:ext>
            </a:extLst>
          </a:blip>
          <a:stretch>
            <a:fillRect/>
          </a:stretch>
        </p:blipFill>
        <p:spPr>
          <a:xfrm>
            <a:off x="1820287" y="4809136"/>
            <a:ext cx="203835" cy="203835"/>
          </a:xfrm>
          <a:prstGeom prst="rect">
            <a:avLst/>
          </a:prstGeom>
        </p:spPr>
      </p:pic>
      <p:pic>
        <p:nvPicPr>
          <p:cNvPr id="28" name="Picture 27"/>
          <p:cNvPicPr>
            <a:picLocks noChangeAspect="1"/>
          </p:cNvPicPr>
          <p:nvPr>
            <p:custDataLst>
              <p:tags r:id="rId3"/>
            </p:custDataLst>
          </p:nvPr>
        </p:nvPicPr>
        <p:blipFill>
          <a:blip r:embed="rId22" cstate="print">
            <a:extLst>
              <a:ext uri="{28A0092B-C50C-407E-A947-70E740481C1C}">
                <a14:useLocalDpi xmlns:a14="http://schemas.microsoft.com/office/drawing/2010/main" val="0"/>
              </a:ext>
            </a:extLst>
          </a:blip>
          <a:stretch>
            <a:fillRect/>
          </a:stretch>
        </p:blipFill>
        <p:spPr>
          <a:xfrm>
            <a:off x="3256019" y="5798373"/>
            <a:ext cx="108014" cy="147447"/>
          </a:xfrm>
          <a:prstGeom prst="rect">
            <a:avLst/>
          </a:prstGeom>
        </p:spPr>
      </p:pic>
      <p:pic>
        <p:nvPicPr>
          <p:cNvPr id="27" name="Picture 26"/>
          <p:cNvPicPr>
            <a:picLocks noChangeAspect="1"/>
          </p:cNvPicPr>
          <p:nvPr>
            <p:custDataLst>
              <p:tags r:id="rId4"/>
            </p:custDataLst>
          </p:nvPr>
        </p:nvPicPr>
        <p:blipFill>
          <a:blip r:embed="rId23" cstate="print">
            <a:extLst>
              <a:ext uri="{28A0092B-C50C-407E-A947-70E740481C1C}">
                <a14:useLocalDpi xmlns:a14="http://schemas.microsoft.com/office/drawing/2010/main" val="0"/>
              </a:ext>
            </a:extLst>
          </a:blip>
          <a:stretch>
            <a:fillRect/>
          </a:stretch>
        </p:blipFill>
        <p:spPr>
          <a:xfrm>
            <a:off x="1097272" y="5236061"/>
            <a:ext cx="114872" cy="102870"/>
          </a:xfrm>
          <a:prstGeom prst="rect">
            <a:avLst/>
          </a:prstGeom>
        </p:spPr>
      </p:pic>
      <p:pic>
        <p:nvPicPr>
          <p:cNvPr id="30" name="Picture 29"/>
          <p:cNvPicPr>
            <a:picLocks noChangeAspect="1"/>
          </p:cNvPicPr>
          <p:nvPr>
            <p:custDataLst>
              <p:tags r:id="rId5"/>
            </p:custDataLst>
          </p:nvPr>
        </p:nvPicPr>
        <p:blipFill>
          <a:blip r:embed="rId24" cstate="print">
            <a:extLst>
              <a:ext uri="{28A0092B-C50C-407E-A947-70E740481C1C}">
                <a14:useLocalDpi xmlns:a14="http://schemas.microsoft.com/office/drawing/2010/main" val="0"/>
              </a:ext>
            </a:extLst>
          </a:blip>
          <a:stretch>
            <a:fillRect/>
          </a:stretch>
        </p:blipFill>
        <p:spPr>
          <a:xfrm>
            <a:off x="2626800" y="4856463"/>
            <a:ext cx="162878" cy="228029"/>
          </a:xfrm>
          <a:prstGeom prst="rect">
            <a:avLst/>
          </a:prstGeom>
        </p:spPr>
      </p:pic>
      <p:pic>
        <p:nvPicPr>
          <p:cNvPr id="32" name="Picture 31"/>
          <p:cNvPicPr>
            <a:picLocks noChangeAspect="1"/>
          </p:cNvPicPr>
          <p:nvPr>
            <p:custDataLst>
              <p:tags r:id="rId6"/>
            </p:custDataLst>
          </p:nvPr>
        </p:nvPicPr>
        <p:blipFill>
          <a:blip r:embed="rId25" cstate="print">
            <a:extLst>
              <a:ext uri="{28A0092B-C50C-407E-A947-70E740481C1C}">
                <a14:useLocalDpi xmlns:a14="http://schemas.microsoft.com/office/drawing/2010/main" val="0"/>
              </a:ext>
            </a:extLst>
          </a:blip>
          <a:stretch>
            <a:fillRect/>
          </a:stretch>
        </p:blipFill>
        <p:spPr>
          <a:xfrm>
            <a:off x="1125561" y="4300221"/>
            <a:ext cx="173165" cy="183452"/>
          </a:xfrm>
          <a:prstGeom prst="rect">
            <a:avLst/>
          </a:prstGeom>
        </p:spPr>
      </p:pic>
      <p:sp>
        <p:nvSpPr>
          <p:cNvPr id="33" name="Freeform 32"/>
          <p:cNvSpPr/>
          <p:nvPr/>
        </p:nvSpPr>
        <p:spPr>
          <a:xfrm>
            <a:off x="1478604" y="5642043"/>
            <a:ext cx="301558" cy="350195"/>
          </a:xfrm>
          <a:custGeom>
            <a:avLst/>
            <a:gdLst>
              <a:gd name="connsiteX0" fmla="*/ 0 w 301558"/>
              <a:gd name="connsiteY0" fmla="*/ 0 h 350195"/>
              <a:gd name="connsiteX1" fmla="*/ 116732 w 301558"/>
              <a:gd name="connsiteY1" fmla="*/ 58366 h 350195"/>
              <a:gd name="connsiteX2" fmla="*/ 184826 w 301558"/>
              <a:gd name="connsiteY2" fmla="*/ 136187 h 350195"/>
              <a:gd name="connsiteX3" fmla="*/ 233464 w 301558"/>
              <a:gd name="connsiteY3" fmla="*/ 194553 h 350195"/>
              <a:gd name="connsiteX4" fmla="*/ 301558 w 301558"/>
              <a:gd name="connsiteY4" fmla="*/ 350195 h 35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58" h="350195">
                <a:moveTo>
                  <a:pt x="0" y="0"/>
                </a:moveTo>
                <a:cubicBezTo>
                  <a:pt x="42964" y="17834"/>
                  <a:pt x="85928" y="35668"/>
                  <a:pt x="116732" y="58366"/>
                </a:cubicBezTo>
                <a:cubicBezTo>
                  <a:pt x="147536" y="81064"/>
                  <a:pt x="165371" y="113489"/>
                  <a:pt x="184826" y="136187"/>
                </a:cubicBezTo>
                <a:cubicBezTo>
                  <a:pt x="204281" y="158885"/>
                  <a:pt x="214009" y="158885"/>
                  <a:pt x="233464" y="194553"/>
                </a:cubicBezTo>
                <a:cubicBezTo>
                  <a:pt x="252919" y="230221"/>
                  <a:pt x="277238" y="290208"/>
                  <a:pt x="301558" y="350195"/>
                </a:cubicBezTo>
              </a:path>
            </a:pathLst>
          </a:custGeom>
          <a:noFill/>
          <a:ln w="19050">
            <a:solidFill>
              <a:srgbClr val="0070C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custDataLst>
              <p:tags r:id="rId7"/>
            </p:custDataLst>
          </p:nvPr>
        </p:nvPicPr>
        <p:blipFill>
          <a:blip r:embed="rId26" cstate="print">
            <a:extLst>
              <a:ext uri="{28A0092B-C50C-407E-A947-70E740481C1C}">
                <a14:useLocalDpi xmlns:a14="http://schemas.microsoft.com/office/drawing/2010/main" val="0"/>
              </a:ext>
            </a:extLst>
          </a:blip>
          <a:stretch>
            <a:fillRect/>
          </a:stretch>
        </p:blipFill>
        <p:spPr>
          <a:xfrm>
            <a:off x="4024648" y="8725456"/>
            <a:ext cx="45719" cy="52250"/>
          </a:xfrm>
          <a:prstGeom prst="rect">
            <a:avLst/>
          </a:prstGeom>
        </p:spPr>
      </p:pic>
      <p:pic>
        <p:nvPicPr>
          <p:cNvPr id="37" name="Picture 36"/>
          <p:cNvPicPr>
            <a:picLocks noChangeAspect="1"/>
          </p:cNvPicPr>
          <p:nvPr>
            <p:custDataLst>
              <p:tags r:id="rId8"/>
            </p:custDataLst>
          </p:nvPr>
        </p:nvPicPr>
        <p:blipFill>
          <a:blip r:embed="rId23" cstate="print">
            <a:extLst>
              <a:ext uri="{28A0092B-C50C-407E-A947-70E740481C1C}">
                <a14:useLocalDpi xmlns:a14="http://schemas.microsoft.com/office/drawing/2010/main" val="0"/>
              </a:ext>
            </a:extLst>
          </a:blip>
          <a:stretch>
            <a:fillRect/>
          </a:stretch>
        </p:blipFill>
        <p:spPr>
          <a:xfrm>
            <a:off x="3541059" y="6364941"/>
            <a:ext cx="114872" cy="102870"/>
          </a:xfrm>
          <a:prstGeom prst="rect">
            <a:avLst/>
          </a:prstGeom>
        </p:spPr>
      </p:pic>
      <p:pic>
        <p:nvPicPr>
          <p:cNvPr id="38" name="Picture 37"/>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623866" y="3920143"/>
            <a:ext cx="108014" cy="147447"/>
          </a:xfrm>
          <a:prstGeom prst="rect">
            <a:avLst/>
          </a:prstGeom>
        </p:spPr>
      </p:pic>
      <mc:AlternateContent xmlns:mc="http://schemas.openxmlformats.org/markup-compatibility/2006" xmlns:a14="http://schemas.microsoft.com/office/drawing/2010/main">
        <mc:Choice Requires="a14">
          <p:sp>
            <p:nvSpPr>
              <p:cNvPr id="39" name="TextBox 38"/>
              <p:cNvSpPr txBox="1"/>
              <p:nvPr/>
            </p:nvSpPr>
            <p:spPr>
              <a:xfrm>
                <a:off x="3598495" y="3388551"/>
                <a:ext cx="5165388"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Os z smeruje od nákresnej roviny smerom „k čitateľovi“, kladný smer otočenia o uhol </a:t>
                </a:r>
                <a14:m>
                  <m:oMath xmlns:m="http://schemas.openxmlformats.org/officeDocument/2006/math">
                    <m:r>
                      <a:rPr lang="sk-SK" b="0" i="1" smtClean="0">
                        <a:latin typeface="Cambria Math" panose="02040503050406030204" pitchFamily="18" charset="0"/>
                        <a:cs typeface="Arial" panose="020B0604020202020204" pitchFamily="34" charset="0"/>
                      </a:rPr>
                      <m:t>𝜑</m:t>
                    </m:r>
                  </m:oMath>
                </a14:m>
                <a:r>
                  <a:rPr lang="sk-SK" dirty="0">
                    <a:latin typeface="Arial" panose="020B0604020202020204" pitchFamily="34" charset="0"/>
                    <a:cs typeface="Arial" panose="020B0604020202020204" pitchFamily="34" charset="0"/>
                  </a:rPr>
                  <a:t>, je daný prstami pravej ruky ak palec ukazuje smer osi z. </a:t>
                </a:r>
                <a:endParaRPr lang="en-US" dirty="0">
                  <a:latin typeface="Arial" panose="020B0604020202020204" pitchFamily="34" charset="0"/>
                  <a:cs typeface="Arial" panose="020B0604020202020204"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598495" y="3388551"/>
                <a:ext cx="5165388" cy="1200329"/>
              </a:xfrm>
              <a:prstGeom prst="rect">
                <a:avLst/>
              </a:prstGeom>
              <a:blipFill rotWithShape="0">
                <a:blip r:embed="rId29"/>
                <a:stretch>
                  <a:fillRect l="-943" t="-3046" b="-7107"/>
                </a:stretch>
              </a:blipFill>
            </p:spPr>
            <p:txBody>
              <a:bodyPr/>
              <a:lstStyle/>
              <a:p>
                <a:r>
                  <a:rPr lang="en-US">
                    <a:noFill/>
                  </a:rPr>
                  <a:t> </a:t>
                </a:r>
              </a:p>
            </p:txBody>
          </p:sp>
        </mc:Fallback>
      </mc:AlternateContent>
      <p:pic>
        <p:nvPicPr>
          <p:cNvPr id="1026" name="Picture 2" descr="http://upload.wikimedia.org/wikipedia/commons/thumb/3/34/Right-hand_grip_rule.svg/350px-Right-hand_grip_rule.svg.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851097" y="3852154"/>
            <a:ext cx="634955" cy="63495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1416663" y="5829063"/>
            <a:ext cx="132017" cy="150876"/>
          </a:xfrm>
          <a:prstGeom prst="rect">
            <a:avLst/>
          </a:prstGeom>
        </p:spPr>
      </p:pic>
      <p:pic>
        <p:nvPicPr>
          <p:cNvPr id="44" name="Picture 43"/>
          <p:cNvPicPr>
            <a:picLocks noChangeAspect="1"/>
          </p:cNvPicPr>
          <p:nvPr>
            <p:custDataLst>
              <p:tags r:id="rId11"/>
            </p:custDataLst>
          </p:nvPr>
        </p:nvPicPr>
        <p:blipFill>
          <a:blip r:embed="rId31" cstate="print">
            <a:extLst>
              <a:ext uri="{28A0092B-C50C-407E-A947-70E740481C1C}">
                <a14:useLocalDpi xmlns:a14="http://schemas.microsoft.com/office/drawing/2010/main" val="0"/>
              </a:ext>
            </a:extLst>
          </a:blip>
          <a:stretch>
            <a:fillRect/>
          </a:stretch>
        </p:blipFill>
        <p:spPr>
          <a:xfrm>
            <a:off x="1507582" y="6125180"/>
            <a:ext cx="128588" cy="102870"/>
          </a:xfrm>
          <a:prstGeom prst="rect">
            <a:avLst/>
          </a:prstGeom>
        </p:spPr>
      </p:pic>
      <p:pic>
        <p:nvPicPr>
          <p:cNvPr id="46" name="Picture 45"/>
          <p:cNvPicPr>
            <a:picLocks noChangeAspect="1"/>
          </p:cNvPicPr>
          <p:nvPr>
            <p:custDataLst>
              <p:tags r:id="rId12"/>
            </p:custDataLst>
          </p:nvPr>
        </p:nvPicPr>
        <p:blipFill>
          <a:blip r:embed="rId32" cstate="print">
            <a:extLst>
              <a:ext uri="{28A0092B-C50C-407E-A947-70E740481C1C}">
                <a14:useLocalDpi xmlns:a14="http://schemas.microsoft.com/office/drawing/2010/main" val="0"/>
              </a:ext>
            </a:extLst>
          </a:blip>
          <a:stretch>
            <a:fillRect/>
          </a:stretch>
        </p:blipFill>
        <p:spPr>
          <a:xfrm>
            <a:off x="4081558" y="4566357"/>
            <a:ext cx="2343722" cy="200597"/>
          </a:xfrm>
          <a:prstGeom prst="rect">
            <a:avLst/>
          </a:prstGeom>
        </p:spPr>
      </p:pic>
      <p:pic>
        <p:nvPicPr>
          <p:cNvPr id="50" name="Picture 49"/>
          <p:cNvPicPr>
            <a:picLocks noChangeAspect="1"/>
          </p:cNvPicPr>
          <p:nvPr>
            <p:custDataLst>
              <p:tags r:id="rId13"/>
            </p:custDataLst>
          </p:nvPr>
        </p:nvPicPr>
        <p:blipFill>
          <a:blip r:embed="rId33" cstate="print">
            <a:extLst>
              <a:ext uri="{28A0092B-C50C-407E-A947-70E740481C1C}">
                <a14:useLocalDpi xmlns:a14="http://schemas.microsoft.com/office/drawing/2010/main" val="0"/>
              </a:ext>
            </a:extLst>
          </a:blip>
          <a:stretch>
            <a:fillRect/>
          </a:stretch>
        </p:blipFill>
        <p:spPr>
          <a:xfrm>
            <a:off x="4081558" y="4848393"/>
            <a:ext cx="3593592" cy="238316"/>
          </a:xfrm>
          <a:prstGeom prst="rect">
            <a:avLst/>
          </a:prstGeom>
        </p:spPr>
      </p:pic>
      <p:pic>
        <p:nvPicPr>
          <p:cNvPr id="55" name="Picture 54"/>
          <p:cNvPicPr>
            <a:picLocks noChangeAspect="1"/>
          </p:cNvPicPr>
          <p:nvPr>
            <p:custDataLst>
              <p:tags r:id="rId14"/>
            </p:custDataLst>
          </p:nvPr>
        </p:nvPicPr>
        <p:blipFill>
          <a:blip r:embed="rId34" cstate="print">
            <a:extLst>
              <a:ext uri="{28A0092B-C50C-407E-A947-70E740481C1C}">
                <a14:useLocalDpi xmlns:a14="http://schemas.microsoft.com/office/drawing/2010/main" val="0"/>
              </a:ext>
            </a:extLst>
          </a:blip>
          <a:stretch>
            <a:fillRect/>
          </a:stretch>
        </p:blipFill>
        <p:spPr>
          <a:xfrm>
            <a:off x="4081560" y="5159488"/>
            <a:ext cx="3046667" cy="231458"/>
          </a:xfrm>
          <a:prstGeom prst="rect">
            <a:avLst/>
          </a:prstGeom>
        </p:spPr>
      </p:pic>
      <p:pic>
        <p:nvPicPr>
          <p:cNvPr id="53" name="Picture 52"/>
          <p:cNvPicPr>
            <a:picLocks noChangeAspect="1"/>
          </p:cNvPicPr>
          <p:nvPr>
            <p:custDataLst>
              <p:tags r:id="rId15"/>
            </p:custDataLst>
          </p:nvPr>
        </p:nvPicPr>
        <p:blipFill>
          <a:blip r:embed="rId35" cstate="print">
            <a:extLst>
              <a:ext uri="{28A0092B-C50C-407E-A947-70E740481C1C}">
                <a14:useLocalDpi xmlns:a14="http://schemas.microsoft.com/office/drawing/2010/main" val="0"/>
              </a:ext>
            </a:extLst>
          </a:blip>
          <a:stretch>
            <a:fillRect/>
          </a:stretch>
        </p:blipFill>
        <p:spPr>
          <a:xfrm>
            <a:off x="4081559" y="5469167"/>
            <a:ext cx="3036380" cy="231458"/>
          </a:xfrm>
          <a:prstGeom prst="rect">
            <a:avLst/>
          </a:prstGeom>
        </p:spPr>
      </p:pic>
      <p:pic>
        <p:nvPicPr>
          <p:cNvPr id="56" name="Picture 55"/>
          <p:cNvPicPr>
            <a:picLocks noChangeAspect="1"/>
          </p:cNvPicPr>
          <p:nvPr>
            <p:custDataLst>
              <p:tags r:id="rId16"/>
            </p:custDataLst>
          </p:nvPr>
        </p:nvPicPr>
        <p:blipFill>
          <a:blip r:embed="rId36" cstate="print">
            <a:extLst>
              <a:ext uri="{28A0092B-C50C-407E-A947-70E740481C1C}">
                <a14:useLocalDpi xmlns:a14="http://schemas.microsoft.com/office/drawing/2010/main" val="0"/>
              </a:ext>
            </a:extLst>
          </a:blip>
          <a:stretch>
            <a:fillRect/>
          </a:stretch>
        </p:blipFill>
        <p:spPr>
          <a:xfrm>
            <a:off x="4575382" y="5893722"/>
            <a:ext cx="2048828" cy="231458"/>
          </a:xfrm>
          <a:prstGeom prst="rect">
            <a:avLst/>
          </a:prstGeom>
        </p:spPr>
      </p:pic>
      <p:pic>
        <p:nvPicPr>
          <p:cNvPr id="59" name="Picture 58"/>
          <p:cNvPicPr>
            <a:picLocks noChangeAspect="1"/>
          </p:cNvPicPr>
          <p:nvPr>
            <p:custDataLst>
              <p:tags r:id="rId17"/>
            </p:custDataLst>
          </p:nvPr>
        </p:nvPicPr>
        <p:blipFill>
          <a:blip r:embed="rId37" cstate="print">
            <a:extLst>
              <a:ext uri="{28A0092B-C50C-407E-A947-70E740481C1C}">
                <a14:useLocalDpi xmlns:a14="http://schemas.microsoft.com/office/drawing/2010/main" val="0"/>
              </a:ext>
            </a:extLst>
          </a:blip>
          <a:stretch>
            <a:fillRect/>
          </a:stretch>
        </p:blipFill>
        <p:spPr>
          <a:xfrm>
            <a:off x="4575382" y="6203401"/>
            <a:ext cx="2038541" cy="231458"/>
          </a:xfrm>
          <a:prstGeom prst="rect">
            <a:avLst/>
          </a:prstGeom>
        </p:spPr>
      </p:pic>
      <p:sp>
        <p:nvSpPr>
          <p:cNvPr id="60" name="Rectangle 59"/>
          <p:cNvSpPr/>
          <p:nvPr/>
        </p:nvSpPr>
        <p:spPr>
          <a:xfrm>
            <a:off x="4396902" y="5829063"/>
            <a:ext cx="2412460" cy="7079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lide Number Placeholder 60"/>
          <p:cNvSpPr>
            <a:spLocks noGrp="1"/>
          </p:cNvSpPr>
          <p:nvPr>
            <p:ph type="sldNum" sz="quarter" idx="12"/>
          </p:nvPr>
        </p:nvSpPr>
        <p:spPr/>
        <p:txBody>
          <a:bodyPr/>
          <a:lstStyle/>
          <a:p>
            <a:fld id="{1BCE0CA2-1A48-4B23-8A77-1A9F640E54E6}" type="slidenum">
              <a:rPr lang="sk-SK" smtClean="0"/>
              <a:t>42</a:t>
            </a:fld>
            <a:endParaRPr lang="sk-SK"/>
          </a:p>
        </p:txBody>
      </p:sp>
    </p:spTree>
    <p:extLst>
      <p:ext uri="{BB962C8B-B14F-4D97-AF65-F5344CB8AC3E}">
        <p14:creationId xmlns:p14="http://schemas.microsoft.com/office/powerpoint/2010/main" val="3073391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555927" y="1111828"/>
            <a:ext cx="2048828" cy="231458"/>
          </a:xfrm>
          <a:prstGeom prst="rect">
            <a:avLst/>
          </a:prstGeom>
        </p:spPr>
      </p:pic>
      <p:pic>
        <p:nvPicPr>
          <p:cNvPr id="3" name="Pictur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555927" y="1421507"/>
            <a:ext cx="2038541" cy="231458"/>
          </a:xfrm>
          <a:prstGeom prst="rect">
            <a:avLst/>
          </a:prstGeom>
        </p:spPr>
      </p:pic>
      <p:sp>
        <p:nvSpPr>
          <p:cNvPr id="4" name="Rectangle 3"/>
          <p:cNvSpPr/>
          <p:nvPr/>
        </p:nvSpPr>
        <p:spPr>
          <a:xfrm>
            <a:off x="4407877" y="1024276"/>
            <a:ext cx="2412460" cy="7079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a:stretch>
            <a:fillRect/>
          </a:stretch>
        </p:blipFill>
        <p:spPr>
          <a:xfrm>
            <a:off x="690142" y="820409"/>
            <a:ext cx="3036071" cy="2615411"/>
          </a:xfrm>
          <a:prstGeom prst="rect">
            <a:avLst/>
          </a:prstGeom>
        </p:spPr>
      </p:pic>
      <p:sp>
        <p:nvSpPr>
          <p:cNvPr id="26" name="TextBox 25"/>
          <p:cNvSpPr txBox="1"/>
          <p:nvPr/>
        </p:nvSpPr>
        <p:spPr>
          <a:xfrm>
            <a:off x="330740" y="34302"/>
            <a:ext cx="8472792" cy="400110"/>
          </a:xfrm>
          <a:prstGeom prst="rect">
            <a:avLst/>
          </a:prstGeom>
          <a:noFill/>
        </p:spPr>
        <p:txBody>
          <a:bodyPr wrap="square" rtlCol="0">
            <a:spAutoFit/>
          </a:bodyPr>
          <a:lstStyle/>
          <a:p>
            <a:r>
              <a:rPr lang="sk-SK" sz="2000" b="1" dirty="0">
                <a:latin typeface="Arial" panose="020B0604020202020204" pitchFamily="34" charset="0"/>
                <a:cs typeface="Arial" panose="020B0604020202020204" pitchFamily="34" charset="0"/>
              </a:rPr>
              <a:t>Zapamätajte si, ako vyzerajú vzorce pre rotáciu v dvoch rozmeroch!</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330740" y="3696511"/>
                <a:ext cx="8677073"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Súradnice otočeného vektora sú „zmiešaniny“ súradníc pôvodného vektora. Pomocou kosínusu a sínusu. Pri sínuse je jedno znamienko kladné druhé záporné.</a:t>
                </a:r>
              </a:p>
              <a:p>
                <a:r>
                  <a:rPr lang="sk-SK" dirty="0">
                    <a:latin typeface="Arial" panose="020B0604020202020204" pitchFamily="34" charset="0"/>
                    <a:cs typeface="Arial" panose="020B0604020202020204" pitchFamily="34" charset="0"/>
                  </a:rPr>
                  <a:t>Na to, kde je sínus a kde kosínus prídete z úvahy o limite veľmi malého otočenia. Pri malom otočení sa súradnice „moc nezmenia“, takže v limite malého uhla musí byť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 </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𝑦</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𝑦</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Pre malé uhly</a:t>
                </a:r>
                <a:r>
                  <a:rPr lang="en-US" dirty="0">
                    <a:latin typeface="Arial" panose="020B0604020202020204" pitchFamily="34" charset="0"/>
                    <a:cs typeface="Arial" panose="020B0604020202020204" pitchFamily="34" charset="0"/>
                  </a:rPr>
                  <a:t> </a:t>
                </a:r>
                <a14:m>
                  <m:oMath xmlns:m="http://schemas.openxmlformats.org/officeDocument/2006/math">
                    <m:func>
                      <m:funcPr>
                        <m:ctrlPr>
                          <a:rPr lang="en-US" i="1" smtClean="0">
                            <a:latin typeface="Cambria Math" panose="02040503050406030204" pitchFamily="18" charset="0"/>
                            <a:cs typeface="Arial" panose="020B0604020202020204" pitchFamily="34" charset="0"/>
                          </a:rPr>
                        </m:ctrlPr>
                      </m:funcPr>
                      <m:fName>
                        <m:r>
                          <m:rPr>
                            <m:sty m:val="p"/>
                          </m:rPr>
                          <a:rPr lang="en-US" i="0" smtClean="0">
                            <a:latin typeface="Cambria Math" panose="02040503050406030204" pitchFamily="18" charset="0"/>
                            <a:cs typeface="Arial" panose="020B0604020202020204" pitchFamily="34" charset="0"/>
                          </a:rPr>
                          <m:t>cos</m:t>
                        </m:r>
                      </m:fName>
                      <m:e>
                        <m:r>
                          <a:rPr lang="en-US" b="0" i="1" smtClean="0">
                            <a:latin typeface="Cambria Math" panose="02040503050406030204" pitchFamily="18" charset="0"/>
                            <a:cs typeface="Arial" panose="020B0604020202020204" pitchFamily="34" charset="0"/>
                          </a:rPr>
                          <m:t>𝜑</m:t>
                        </m:r>
                      </m:e>
                    </m:func>
                    <m:r>
                      <a:rPr lang="en-US" b="0" i="1" smtClean="0">
                        <a:latin typeface="Cambria Math" panose="02040503050406030204" pitchFamily="18" charset="0"/>
                        <a:cs typeface="Arial" panose="020B0604020202020204" pitchFamily="34" charset="0"/>
                      </a:rPr>
                      <m:t>≈1</m:t>
                    </m:r>
                  </m:oMath>
                </a14:m>
                <a:r>
                  <a:rPr lang="en-US" dirty="0">
                    <a:latin typeface="Arial" panose="020B0604020202020204" pitchFamily="34" charset="0"/>
                    <a:cs typeface="Arial" panose="020B0604020202020204" pitchFamily="34" charset="0"/>
                  </a:rPr>
                  <a:t>, </a:t>
                </a:r>
                <a14:m>
                  <m:oMath xmlns:m="http://schemas.openxmlformats.org/officeDocument/2006/math">
                    <m:func>
                      <m:funcPr>
                        <m:ctrlPr>
                          <a:rPr lang="en-US" i="1" smtClean="0">
                            <a:latin typeface="Cambria Math" panose="02040503050406030204" pitchFamily="18" charset="0"/>
                            <a:cs typeface="Arial" panose="020B0604020202020204" pitchFamily="34" charset="0"/>
                          </a:rPr>
                        </m:ctrlPr>
                      </m:funcPr>
                      <m:fName>
                        <m:r>
                          <m:rPr>
                            <m:sty m:val="p"/>
                          </m:rPr>
                          <a:rPr lang="en-US" i="0" smtClean="0">
                            <a:latin typeface="Cambria Math" panose="02040503050406030204" pitchFamily="18" charset="0"/>
                            <a:cs typeface="Arial" panose="020B0604020202020204" pitchFamily="34" charset="0"/>
                          </a:rPr>
                          <m:t>sin</m:t>
                        </m:r>
                      </m:fName>
                      <m:e>
                        <m:r>
                          <a:rPr lang="en-US" b="0" i="1" smtClean="0">
                            <a:latin typeface="Cambria Math" panose="02040503050406030204" pitchFamily="18" charset="0"/>
                            <a:cs typeface="Arial" panose="020B0604020202020204" pitchFamily="34" charset="0"/>
                          </a:rPr>
                          <m:t>𝜑</m:t>
                        </m:r>
                        <m:r>
                          <a:rPr lang="en-US" b="0" i="1" smtClean="0">
                            <a:latin typeface="Cambria Math" panose="02040503050406030204" pitchFamily="18" charset="0"/>
                            <a:cs typeface="Arial" panose="020B0604020202020204" pitchFamily="34" charset="0"/>
                          </a:rPr>
                          <m:t>≈0</m:t>
                        </m:r>
                      </m:e>
                    </m:func>
                  </m:oMath>
                </a14:m>
                <a:r>
                  <a:rPr lang="en-US" dirty="0">
                    <a:latin typeface="Arial" panose="020B0604020202020204" pitchFamily="34" charset="0"/>
                    <a:cs typeface="Arial" panose="020B0604020202020204" pitchFamily="34" charset="0"/>
                  </a:rPr>
                  <a:t>, ta</a:t>
                </a:r>
                <a:r>
                  <a:rPr lang="sk-SK" dirty="0">
                    <a:latin typeface="Arial" panose="020B0604020202020204" pitchFamily="34" charset="0"/>
                    <a:cs typeface="Arial" panose="020B0604020202020204" pitchFamily="34" charset="0"/>
                  </a:rPr>
                  <a:t>že je to jasné.</a:t>
                </a:r>
              </a:p>
              <a:p>
                <a:r>
                  <a:rPr lang="sk-SK" dirty="0">
                    <a:latin typeface="Arial" panose="020B0604020202020204" pitchFamily="34" charset="0"/>
                    <a:cs typeface="Arial" panose="020B0604020202020204" pitchFamily="34" charset="0"/>
                  </a:rPr>
                  <a:t>To, pri ktorom sínuse je záporné znamienko vidím z obrázku: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sk-SK"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&lt;</m:t>
                    </m:r>
                    <m:r>
                      <a:rPr lang="en-US" b="0" i="1" smtClean="0">
                        <a:latin typeface="Cambria Math" panose="02040503050406030204" pitchFamily="18" charset="0"/>
                        <a:cs typeface="Arial" panose="020B0604020202020204" pitchFamily="34" charset="0"/>
                      </a:rPr>
                      <m:t>𝑥</m:t>
                    </m:r>
                  </m:oMath>
                </a14:m>
                <a:r>
                  <a:rPr lang="en-US" dirty="0">
                    <a:latin typeface="Arial" panose="020B0604020202020204" pitchFamily="34" charset="0"/>
                    <a:cs typeface="Arial" panose="020B0604020202020204" pitchFamily="34" charset="0"/>
                  </a:rPr>
                  <a:t>.</a:t>
                </a:r>
                <a:endParaRPr lang="sk-SK" dirty="0">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30740" y="3696511"/>
                <a:ext cx="8677073" cy="1754326"/>
              </a:xfrm>
              <a:prstGeom prst="rect">
                <a:avLst/>
              </a:prstGeom>
              <a:blipFill rotWithShape="0">
                <a:blip r:embed="rId9"/>
                <a:stretch>
                  <a:fillRect l="-562" t="-1736" b="-4514"/>
                </a:stretch>
              </a:blipFill>
            </p:spPr>
            <p:txBody>
              <a:bodyPr/>
              <a:lstStyle/>
              <a:p>
                <a:r>
                  <a:rPr lang="en-US">
                    <a:noFill/>
                  </a:rPr>
                  <a:t> </a:t>
                </a:r>
              </a:p>
            </p:txBody>
          </p:sp>
        </mc:Fallback>
      </mc:AlternateContent>
      <p:sp>
        <p:nvSpPr>
          <p:cNvPr id="30" name="Slide Number Placeholder 29"/>
          <p:cNvSpPr>
            <a:spLocks noGrp="1"/>
          </p:cNvSpPr>
          <p:nvPr>
            <p:ph type="sldNum" sz="quarter" idx="12"/>
          </p:nvPr>
        </p:nvSpPr>
        <p:spPr/>
        <p:txBody>
          <a:bodyPr/>
          <a:lstStyle/>
          <a:p>
            <a:fld id="{1BCE0CA2-1A48-4B23-8A77-1A9F640E54E6}" type="slidenum">
              <a:rPr lang="sk-SK" smtClean="0"/>
              <a:t>43</a:t>
            </a:fld>
            <a:endParaRPr lang="sk-SK"/>
          </a:p>
        </p:txBody>
      </p:sp>
    </p:spTree>
    <p:extLst>
      <p:ext uri="{BB962C8B-B14F-4D97-AF65-F5344CB8AC3E}">
        <p14:creationId xmlns:p14="http://schemas.microsoft.com/office/powerpoint/2010/main" val="1688232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247454" y="1572258"/>
            <a:ext cx="2048828" cy="231458"/>
          </a:xfrm>
          <a:prstGeom prst="rect">
            <a:avLst/>
          </a:prstGeom>
        </p:spPr>
      </p:pic>
      <p:pic>
        <p:nvPicPr>
          <p:cNvPr id="3" name="Picture 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247454" y="1881937"/>
            <a:ext cx="2038541" cy="231458"/>
          </a:xfrm>
          <a:prstGeom prst="rect">
            <a:avLst/>
          </a:prstGeom>
        </p:spPr>
      </p:pic>
      <p:sp>
        <p:nvSpPr>
          <p:cNvPr id="30" name="Slide Number Placeholder 29"/>
          <p:cNvSpPr>
            <a:spLocks noGrp="1"/>
          </p:cNvSpPr>
          <p:nvPr>
            <p:ph type="sldNum" sz="quarter" idx="12"/>
          </p:nvPr>
        </p:nvSpPr>
        <p:spPr/>
        <p:txBody>
          <a:bodyPr/>
          <a:lstStyle/>
          <a:p>
            <a:fld id="{1BCE0CA2-1A48-4B23-8A77-1A9F640E54E6}" type="slidenum">
              <a:rPr lang="sk-SK" smtClean="0"/>
              <a:t>44</a:t>
            </a:fld>
            <a:endParaRPr lang="sk-SK"/>
          </a:p>
        </p:txBody>
      </p:sp>
      <p:pic>
        <p:nvPicPr>
          <p:cNvPr id="5" name="Picture 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257741" y="2214085"/>
            <a:ext cx="581216" cy="183452"/>
          </a:xfrm>
          <a:prstGeom prst="rect">
            <a:avLst/>
          </a:prstGeom>
        </p:spPr>
      </p:pic>
      <p:sp>
        <p:nvSpPr>
          <p:cNvPr id="6" name="TextBox 5"/>
          <p:cNvSpPr txBox="1"/>
          <p:nvPr/>
        </p:nvSpPr>
        <p:spPr>
          <a:xfrm>
            <a:off x="1189822" y="297455"/>
            <a:ext cx="6676221"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Rotačná matica pre otočenie okolo  osi z</a:t>
            </a:r>
          </a:p>
        </p:txBody>
      </p:sp>
      <p:sp>
        <p:nvSpPr>
          <p:cNvPr id="8" name="TextBox 7"/>
          <p:cNvSpPr txBox="1"/>
          <p:nvPr/>
        </p:nvSpPr>
        <p:spPr>
          <a:xfrm>
            <a:off x="690142" y="4002676"/>
            <a:ext cx="7976212"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 nejakých pokusoch a omyloch by sa vám malo podariť napísať, ako vyzerá rotačná matica pre takúto transformáciu. Dostanete</a:t>
            </a:r>
          </a:p>
        </p:txBody>
      </p:sp>
      <p:pic>
        <p:nvPicPr>
          <p:cNvPr id="11" name="Picture 10"/>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505635" y="4786705"/>
            <a:ext cx="3473577" cy="821246"/>
          </a:xfrm>
          <a:prstGeom prst="rect">
            <a:avLst/>
          </a:prstGeom>
        </p:spPr>
      </p:pic>
      <p:sp>
        <p:nvSpPr>
          <p:cNvPr id="12" name="TextBox 11"/>
          <p:cNvSpPr txBox="1"/>
          <p:nvPr/>
        </p:nvSpPr>
        <p:spPr>
          <a:xfrm>
            <a:off x="690142" y="5949108"/>
            <a:ext cx="768267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Overte si maticovým násobením, že je to dobre.</a:t>
            </a:r>
          </a:p>
        </p:txBody>
      </p:sp>
      <p:pic>
        <p:nvPicPr>
          <p:cNvPr id="4" name="Picture 3"/>
          <p:cNvPicPr>
            <a:picLocks noChangeAspect="1"/>
          </p:cNvPicPr>
          <p:nvPr/>
        </p:nvPicPr>
        <p:blipFill>
          <a:blip r:embed="rId10"/>
          <a:stretch>
            <a:fillRect/>
          </a:stretch>
        </p:blipFill>
        <p:spPr>
          <a:xfrm>
            <a:off x="690142" y="726194"/>
            <a:ext cx="2037335" cy="2980771"/>
          </a:xfrm>
          <a:prstGeom prst="rect">
            <a:avLst/>
          </a:prstGeom>
        </p:spPr>
      </p:pic>
    </p:spTree>
    <p:extLst>
      <p:ext uri="{BB962C8B-B14F-4D97-AF65-F5344CB8AC3E}">
        <p14:creationId xmlns:p14="http://schemas.microsoft.com/office/powerpoint/2010/main" val="2675561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45</a:t>
            </a:fld>
            <a:endParaRPr lang="sk-SK"/>
          </a:p>
        </p:txBody>
      </p:sp>
      <p:sp>
        <p:nvSpPr>
          <p:cNvPr id="3" name="TextBox 2"/>
          <p:cNvSpPr txBox="1"/>
          <p:nvPr/>
        </p:nvSpPr>
        <p:spPr>
          <a:xfrm>
            <a:off x="268941" y="412376"/>
            <a:ext cx="863301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Skladanie otočení okolo tej istej osi</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80682" y="906790"/>
                <a:ext cx="8633012"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Urobme najprv otočenie okolo osi z o uhol </a:t>
                </a:r>
                <a14:m>
                  <m:oMath xmlns:m="http://schemas.openxmlformats.org/officeDocument/2006/math">
                    <m:r>
                      <a:rPr lang="en-US" b="0" i="1" smtClean="0">
                        <a:latin typeface="Cambria Math" panose="02040503050406030204" pitchFamily="18" charset="0"/>
                        <a:cs typeface="Arial" panose="020B0604020202020204" pitchFamily="34" charset="0"/>
                      </a:rPr>
                      <m:t>𝜑</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a následne ďalšie otočenie zase okolo osi z o uhol </a:t>
                </a:r>
                <a14:m>
                  <m:oMath xmlns:m="http://schemas.openxmlformats.org/officeDocument/2006/math">
                    <m:r>
                      <a:rPr lang="en-US" b="0" i="1" smtClean="0">
                        <a:latin typeface="Cambria Math" panose="02040503050406030204" pitchFamily="18" charset="0"/>
                        <a:cs typeface="Arial" panose="020B0604020202020204" pitchFamily="34" charset="0"/>
                      </a:rPr>
                      <m:t>𝜗</m:t>
                    </m:r>
                  </m:oMath>
                </a14:m>
                <a:r>
                  <a:rPr lang="en-US" b="0" dirty="0">
                    <a:latin typeface="Arial" panose="020B0604020202020204" pitchFamily="34" charset="0"/>
                    <a:cs typeface="Arial" panose="020B0604020202020204" pitchFamily="34" charset="0"/>
                  </a:rPr>
                  <a:t>.</a:t>
                </a:r>
                <a:r>
                  <a:rPr lang="sk-SK" b="0" dirty="0">
                    <a:latin typeface="Arial" panose="020B0604020202020204" pitchFamily="34" charset="0"/>
                    <a:cs typeface="Arial" panose="020B0604020202020204" pitchFamily="34" charset="0"/>
                  </a:rPr>
                  <a:t> Takže bude</a:t>
                </a:r>
                <a:endParaRPr lang="en-US" b="0"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0682" y="906790"/>
                <a:ext cx="8633012" cy="646331"/>
              </a:xfrm>
              <a:prstGeom prst="rect">
                <a:avLst/>
              </a:prstGeom>
              <a:blipFill rotWithShape="0">
                <a:blip r:embed="rId16"/>
                <a:stretch>
                  <a:fillRect l="-565" t="-5660" r="-989" b="-14151"/>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1230021" y="1609306"/>
            <a:ext cx="2048828" cy="231458"/>
          </a:xfrm>
          <a:prstGeom prst="rect">
            <a:avLst/>
          </a:prstGeom>
        </p:spPr>
      </p:pic>
      <p:pic>
        <p:nvPicPr>
          <p:cNvPr id="6" name="Picture 5"/>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1240308" y="1899929"/>
            <a:ext cx="2038541" cy="231458"/>
          </a:xfrm>
          <a:prstGeom prst="rect">
            <a:avLst/>
          </a:prstGeom>
        </p:spPr>
      </p:pic>
      <p:pic>
        <p:nvPicPr>
          <p:cNvPr id="7" name="Picture 6"/>
          <p:cNvPicPr>
            <a:picLocks noChangeAspect="1"/>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1240308" y="2251133"/>
            <a:ext cx="581216" cy="183452"/>
          </a:xfrm>
          <a:prstGeom prst="rect">
            <a:avLst/>
          </a:prstGeom>
        </p:spPr>
      </p:pic>
      <p:pic>
        <p:nvPicPr>
          <p:cNvPr id="11" name="Picture 10"/>
          <p:cNvPicPr>
            <a:picLocks noChangeAspect="1"/>
          </p:cNvPicPr>
          <p:nvPr>
            <p:custDataLst>
              <p:tags r:id="rId4"/>
            </p:custDataLst>
          </p:nvPr>
        </p:nvPicPr>
        <p:blipFill>
          <a:blip r:embed="rId20" cstate="print">
            <a:extLst>
              <a:ext uri="{28A0092B-C50C-407E-A947-70E740481C1C}">
                <a14:useLocalDpi xmlns:a14="http://schemas.microsoft.com/office/drawing/2010/main" val="0"/>
              </a:ext>
            </a:extLst>
          </a:blip>
          <a:stretch>
            <a:fillRect/>
          </a:stretch>
        </p:blipFill>
        <p:spPr>
          <a:xfrm>
            <a:off x="5542044" y="1582411"/>
            <a:ext cx="2201418" cy="228029"/>
          </a:xfrm>
          <a:prstGeom prst="rect">
            <a:avLst/>
          </a:prstGeom>
        </p:spPr>
      </p:pic>
      <p:pic>
        <p:nvPicPr>
          <p:cNvPr id="12" name="Picture 11"/>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5542045" y="1892091"/>
            <a:ext cx="2191131" cy="228029"/>
          </a:xfrm>
          <a:prstGeom prst="rect">
            <a:avLst/>
          </a:prstGeom>
        </p:spPr>
      </p:pic>
      <p:pic>
        <p:nvPicPr>
          <p:cNvPr id="13" name="Picture 12"/>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5552331" y="2224238"/>
            <a:ext cx="692658" cy="183452"/>
          </a:xfrm>
          <a:prstGeom prst="rect">
            <a:avLst/>
          </a:prstGeom>
        </p:spPr>
      </p:pic>
      <p:pic>
        <p:nvPicPr>
          <p:cNvPr id="14" name="Picture 13"/>
          <p:cNvPicPr>
            <a:picLocks noChangeAspect="1"/>
          </p:cNvPicPr>
          <p:nvPr>
            <p:custDataLst>
              <p:tags r:id="rId7"/>
            </p:custDataLst>
          </p:nvPr>
        </p:nvPicPr>
        <p:blipFill>
          <a:blip r:embed="rId23" cstate="print">
            <a:extLst>
              <a:ext uri="{28A0092B-C50C-407E-A947-70E740481C1C}">
                <a14:useLocalDpi xmlns:a14="http://schemas.microsoft.com/office/drawing/2010/main" val="0"/>
              </a:ext>
            </a:extLst>
          </a:blip>
          <a:stretch>
            <a:fillRect/>
          </a:stretch>
        </p:blipFill>
        <p:spPr>
          <a:xfrm>
            <a:off x="452718" y="2722867"/>
            <a:ext cx="3473577" cy="821246"/>
          </a:xfrm>
          <a:prstGeom prst="rect">
            <a:avLst/>
          </a:prstGeom>
        </p:spPr>
      </p:pic>
      <p:pic>
        <p:nvPicPr>
          <p:cNvPr id="16" name="Picture 15"/>
          <p:cNvPicPr>
            <a:picLocks noChangeAspect="1"/>
          </p:cNvPicPr>
          <p:nvPr>
            <p:custDataLst>
              <p:tags r:id="rId8"/>
            </p:custDataLst>
          </p:nvPr>
        </p:nvPicPr>
        <p:blipFill>
          <a:blip r:embed="rId24" cstate="print">
            <a:extLst>
              <a:ext uri="{28A0092B-C50C-407E-A947-70E740481C1C}">
                <a14:useLocalDpi xmlns:a14="http://schemas.microsoft.com/office/drawing/2010/main" val="0"/>
              </a:ext>
            </a:extLst>
          </a:blip>
          <a:stretch>
            <a:fillRect/>
          </a:stretch>
        </p:blipFill>
        <p:spPr>
          <a:xfrm>
            <a:off x="5072396" y="2674818"/>
            <a:ext cx="3562731" cy="821246"/>
          </a:xfrm>
          <a:prstGeom prst="rect">
            <a:avLst/>
          </a:prstGeom>
        </p:spPr>
      </p:pic>
      <p:pic>
        <p:nvPicPr>
          <p:cNvPr id="17" name="Picture 16"/>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1542055" y="3934154"/>
            <a:ext cx="1428179" cy="492062"/>
          </a:xfrm>
          <a:prstGeom prst="rect">
            <a:avLst/>
          </a:prstGeom>
        </p:spPr>
      </p:pic>
      <p:pic>
        <p:nvPicPr>
          <p:cNvPr id="19" name="Picture 18"/>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6087618" y="3908438"/>
            <a:ext cx="1399032" cy="517779"/>
          </a:xfrm>
          <a:prstGeom prst="rect">
            <a:avLst/>
          </a:prstGeom>
        </p:spPr>
      </p:pic>
      <p:pic>
        <p:nvPicPr>
          <p:cNvPr id="21" name="Picture 20"/>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2871804" y="4471977"/>
            <a:ext cx="3427286" cy="517779"/>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80682" y="5132394"/>
                <a:ext cx="8821271" cy="65126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Dve po sebe nasledujúce otočenia, ktorým prislúchajú rotačné matice</a:t>
                </a:r>
                <a:r>
                  <a:rPr lang="en-US" dirty="0">
                    <a:latin typeface="Arial" panose="020B0604020202020204" pitchFamily="34" charset="0"/>
                    <a:cs typeface="Arial" panose="020B0604020202020204" pitchFamily="34" charset="0"/>
                  </a:rPr>
                  <a:t>  </a:t>
                </a:r>
                <a14:m>
                  <m:oMath xmlns:m="http://schemas.openxmlformats.org/officeDocument/2006/math">
                    <m:r>
                      <a:rPr lang="en-US" b="0" i="1" smtClean="0">
                        <a:latin typeface="Cambria Math" panose="02040503050406030204" pitchFamily="18" charset="0"/>
                        <a:cs typeface="Arial" panose="020B0604020202020204" pitchFamily="34" charset="0"/>
                      </a:rPr>
                      <m:t>𝑅</m:t>
                    </m:r>
                  </m:oMath>
                </a14:m>
                <a:r>
                  <a:rPr lang="en-US" dirty="0">
                    <a:latin typeface="Arial" panose="020B0604020202020204" pitchFamily="34" charset="0"/>
                    <a:cs typeface="Arial" panose="020B0604020202020204" pitchFamily="34" charset="0"/>
                  </a:rPr>
                  <a:t> a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𝑅</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sa dajú chápať ako jedna (výsledná) rotácia s rotačnou maticou </a:t>
                </a:r>
                <a14:m>
                  <m:oMath xmlns:m="http://schemas.openxmlformats.org/officeDocument/2006/math">
                    <m:r>
                      <a:rPr lang="sk-SK" b="0" i="1" smtClean="0">
                        <a:latin typeface="Cambria Math" panose="02040503050406030204" pitchFamily="18" charset="0"/>
                        <a:cs typeface="Arial" panose="020B0604020202020204" pitchFamily="34" charset="0"/>
                      </a:rPr>
                      <m:t>𝑅</m:t>
                    </m:r>
                    <m:r>
                      <a:rPr lang="en-US" b="0" i="1" smtClean="0">
                        <a:latin typeface="Cambria Math" panose="02040503050406030204" pitchFamily="18" charset="0"/>
                        <a:cs typeface="Arial" panose="020B0604020202020204" pitchFamily="34" charset="0"/>
                      </a:rPr>
                      <m:t>′</m:t>
                    </m:r>
                  </m:oMath>
                </a14:m>
                <a:endParaRPr lang="en-US"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0682" y="5132394"/>
                <a:ext cx="8821271" cy="651269"/>
              </a:xfrm>
              <a:prstGeom prst="rect">
                <a:avLst/>
              </a:prstGeom>
              <a:blipFill rotWithShape="0">
                <a:blip r:embed="rId28"/>
                <a:stretch>
                  <a:fillRect l="-553" t="-4673" b="-14019"/>
                </a:stretch>
              </a:blipFill>
            </p:spPr>
            <p:txBody>
              <a:bodyPr/>
              <a:lstStyle/>
              <a:p>
                <a:r>
                  <a:rPr lang="en-US">
                    <a:noFill/>
                  </a:rPr>
                  <a:t> </a:t>
                </a:r>
              </a:p>
            </p:txBody>
          </p:sp>
        </mc:Fallback>
      </mc:AlternateContent>
      <p:pic>
        <p:nvPicPr>
          <p:cNvPr id="24" name="Picture 23"/>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3858405" y="5945191"/>
            <a:ext cx="1693926" cy="517779"/>
          </a:xfrm>
          <a:prstGeom prst="rect">
            <a:avLst/>
          </a:prstGeom>
        </p:spPr>
      </p:pic>
    </p:spTree>
    <p:extLst>
      <p:ext uri="{BB962C8B-B14F-4D97-AF65-F5344CB8AC3E}">
        <p14:creationId xmlns:p14="http://schemas.microsoft.com/office/powerpoint/2010/main" val="4003850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a:stretch>
            <a:fillRect/>
          </a:stretch>
        </p:blipFill>
        <p:spPr>
          <a:xfrm rot="20197104" flipH="1">
            <a:off x="7578926" y="3450406"/>
            <a:ext cx="534151" cy="411249"/>
          </a:xfrm>
          <a:prstGeom prst="rect">
            <a:avLst/>
          </a:prstGeom>
        </p:spPr>
      </p:pic>
      <p:pic>
        <p:nvPicPr>
          <p:cNvPr id="12" name="Picture 11"/>
          <p:cNvPicPr>
            <a:picLocks noChangeAspect="1"/>
          </p:cNvPicPr>
          <p:nvPr/>
        </p:nvPicPr>
        <p:blipFill>
          <a:blip r:embed="rId6"/>
          <a:stretch>
            <a:fillRect/>
          </a:stretch>
        </p:blipFill>
        <p:spPr>
          <a:xfrm rot="19909057" flipH="1">
            <a:off x="7555696" y="3155048"/>
            <a:ext cx="538878" cy="378160"/>
          </a:xfrm>
          <a:prstGeom prst="rect">
            <a:avLst/>
          </a:prstGeom>
        </p:spPr>
      </p:pic>
      <p:pic>
        <p:nvPicPr>
          <p:cNvPr id="13" name="Picture 12"/>
          <p:cNvPicPr>
            <a:picLocks noChangeAspect="1"/>
          </p:cNvPicPr>
          <p:nvPr/>
        </p:nvPicPr>
        <p:blipFill>
          <a:blip r:embed="rId7"/>
          <a:stretch>
            <a:fillRect/>
          </a:stretch>
        </p:blipFill>
        <p:spPr>
          <a:xfrm rot="20099254" flipH="1">
            <a:off x="7520436" y="2831136"/>
            <a:ext cx="543605" cy="392341"/>
          </a:xfrm>
          <a:prstGeom prst="rect">
            <a:avLst/>
          </a:prstGeom>
        </p:spPr>
      </p:pic>
      <p:pic>
        <p:nvPicPr>
          <p:cNvPr id="8" name="Picture 7"/>
          <p:cNvPicPr>
            <a:picLocks noChangeAspect="1"/>
          </p:cNvPicPr>
          <p:nvPr/>
        </p:nvPicPr>
        <p:blipFill>
          <a:blip r:embed="rId5"/>
          <a:stretch>
            <a:fillRect/>
          </a:stretch>
        </p:blipFill>
        <p:spPr>
          <a:xfrm rot="2207681">
            <a:off x="4391953" y="3117934"/>
            <a:ext cx="534151" cy="411249"/>
          </a:xfrm>
          <a:prstGeom prst="rect">
            <a:avLst/>
          </a:prstGeom>
        </p:spPr>
      </p:pic>
      <p:pic>
        <p:nvPicPr>
          <p:cNvPr id="9" name="Picture 8"/>
          <p:cNvPicPr>
            <a:picLocks noChangeAspect="1"/>
          </p:cNvPicPr>
          <p:nvPr/>
        </p:nvPicPr>
        <p:blipFill>
          <a:blip r:embed="rId6"/>
          <a:stretch>
            <a:fillRect/>
          </a:stretch>
        </p:blipFill>
        <p:spPr>
          <a:xfrm rot="2539254">
            <a:off x="3698468" y="3136824"/>
            <a:ext cx="538878" cy="378160"/>
          </a:xfrm>
          <a:prstGeom prst="rect">
            <a:avLst/>
          </a:prstGeom>
        </p:spPr>
      </p:pic>
      <p:pic>
        <p:nvPicPr>
          <p:cNvPr id="10" name="Picture 9"/>
          <p:cNvPicPr>
            <a:picLocks noChangeAspect="1"/>
          </p:cNvPicPr>
          <p:nvPr/>
        </p:nvPicPr>
        <p:blipFill>
          <a:blip r:embed="rId7"/>
          <a:stretch>
            <a:fillRect/>
          </a:stretch>
        </p:blipFill>
        <p:spPr>
          <a:xfrm rot="2217814">
            <a:off x="3178957" y="3129992"/>
            <a:ext cx="543605" cy="392341"/>
          </a:xfrm>
          <a:prstGeom prst="rect">
            <a:avLst/>
          </a:prstGeom>
        </p:spPr>
      </p:pic>
      <p:pic>
        <p:nvPicPr>
          <p:cNvPr id="7" name="Picture 6"/>
          <p:cNvPicPr>
            <a:picLocks noChangeAspect="1"/>
          </p:cNvPicPr>
          <p:nvPr/>
        </p:nvPicPr>
        <p:blipFill>
          <a:blip r:embed="rId8"/>
          <a:stretch>
            <a:fillRect/>
          </a:stretch>
        </p:blipFill>
        <p:spPr>
          <a:xfrm>
            <a:off x="1926445" y="3387343"/>
            <a:ext cx="534151" cy="335617"/>
          </a:xfrm>
          <a:prstGeom prst="rect">
            <a:avLst/>
          </a:prstGeom>
        </p:spPr>
      </p:pic>
      <p:sp>
        <p:nvSpPr>
          <p:cNvPr id="2" name="Slide Number Placeholder 1"/>
          <p:cNvSpPr>
            <a:spLocks noGrp="1"/>
          </p:cNvSpPr>
          <p:nvPr>
            <p:ph type="sldNum" sz="quarter" idx="12"/>
          </p:nvPr>
        </p:nvSpPr>
        <p:spPr/>
        <p:txBody>
          <a:bodyPr/>
          <a:lstStyle/>
          <a:p>
            <a:fld id="{1BCE0CA2-1A48-4B23-8A77-1A9F640E54E6}" type="slidenum">
              <a:rPr lang="sk-SK" smtClean="0"/>
              <a:t>46</a:t>
            </a:fld>
            <a:endParaRPr lang="sk-SK"/>
          </a:p>
        </p:txBody>
      </p:sp>
      <p:sp>
        <p:nvSpPr>
          <p:cNvPr id="4" name="TextBox 3"/>
          <p:cNvSpPr txBox="1"/>
          <p:nvPr/>
        </p:nvSpPr>
        <p:spPr>
          <a:xfrm>
            <a:off x="352540" y="1101687"/>
            <a:ext cx="8438920"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Všimnime si štruktúru výrazu. Na ľavej strane je dvojindexová matica, teda vlastne je to 9 rovníc, každá pre nejakú kombináciu hodnôt indexov </a:t>
            </a:r>
            <a:r>
              <a:rPr lang="sk-SK" dirty="0" err="1">
                <a:latin typeface="Arial" panose="020B0604020202020204" pitchFamily="34" charset="0"/>
                <a:cs typeface="Arial" panose="020B0604020202020204" pitchFamily="34" charset="0"/>
              </a:rPr>
              <a:t>ij</a:t>
            </a:r>
            <a:r>
              <a:rPr lang="sk-SK" dirty="0">
                <a:latin typeface="Arial" panose="020B0604020202020204" pitchFamily="34" charset="0"/>
                <a:cs typeface="Arial" panose="020B0604020202020204" pitchFamily="34" charset="0"/>
              </a:rPr>
              <a:t>. V súčte je jeden nemý index, teda je to súčet troch súčinov. V súčinoch sú prvky z dvoch matíc, pričom sa sčíta tak že druhý index (stĺpcový) prvku prvej matice je rovnaký ako prvý index (riadkový) prvku druhej matice. V maticovom zápise je to </a:t>
            </a:r>
          </a:p>
        </p:txBody>
      </p:sp>
      <p:pic>
        <p:nvPicPr>
          <p:cNvPr id="21" name="Picture 2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979638" y="3059544"/>
            <a:ext cx="6751701" cy="850392"/>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86439" y="4219460"/>
                <a:ext cx="8692308"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Na obrázku konkrétne vidíme, ako sa vypočíta prvok </a:t>
                </a:r>
                <a14:m>
                  <m:oMath xmlns:m="http://schemas.openxmlformats.org/officeDocument/2006/math">
                    <m:sSubSup>
                      <m:sSubSupPr>
                        <m:ctrlPr>
                          <a:rPr lang="en-US" b="0" i="1" smtClean="0">
                            <a:latin typeface="Cambria Math" panose="02040503050406030204" pitchFamily="18" charset="0"/>
                            <a:cs typeface="Arial" panose="020B0604020202020204" pitchFamily="34" charset="0"/>
                          </a:rPr>
                        </m:ctrlPr>
                      </m:sSubSupPr>
                      <m:e>
                        <m:r>
                          <a:rPr lang="en-US" b="0" i="1" smtClean="0">
                            <a:latin typeface="Cambria Math" panose="02040503050406030204" pitchFamily="18" charset="0"/>
                            <a:cs typeface="Arial" panose="020B0604020202020204" pitchFamily="34" charset="0"/>
                          </a:rPr>
                          <m:t>𝑅</m:t>
                        </m:r>
                      </m:e>
                      <m:sub>
                        <m:r>
                          <a:rPr lang="en-US" b="0" i="1" smtClean="0">
                            <a:latin typeface="Cambria Math" panose="02040503050406030204" pitchFamily="18" charset="0"/>
                            <a:cs typeface="Arial" panose="020B0604020202020204" pitchFamily="34" charset="0"/>
                          </a:rPr>
                          <m:t>23</m:t>
                        </m:r>
                      </m:sub>
                      <m:sup>
                        <m:r>
                          <a:rPr lang="en-US" b="0" i="1" smtClean="0">
                            <a:latin typeface="Cambria Math" panose="02040503050406030204" pitchFamily="18" charset="0"/>
                            <a:cs typeface="Arial" panose="020B0604020202020204" pitchFamily="34" charset="0"/>
                          </a:rPr>
                          <m:t>′</m:t>
                        </m:r>
                      </m:sup>
                    </m:sSubSup>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Ukazujeme synchrónne ukazovákom ľavej ruky prvky v druhom riadku ľavej matice a ukazovákom pravej ruky prvky v treťom stĺpci pravej matice.</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Analogicky získame všetkých 9 prvkov výslednej matice.</a:t>
                </a:r>
              </a:p>
              <a:p>
                <a:endParaRPr lang="sk-SK" dirty="0">
                  <a:latin typeface="Arial" panose="020B0604020202020204" pitchFamily="34" charset="0"/>
                  <a:cs typeface="Arial" panose="020B0604020202020204" pitchFamily="34" charset="0"/>
                </a:endParaRPr>
              </a:p>
              <a:p>
                <a:r>
                  <a:rPr lang="sk-SK" b="1" dirty="0">
                    <a:solidFill>
                      <a:srgbClr val="FF0000"/>
                    </a:solidFill>
                    <a:latin typeface="Arial" panose="020B0604020202020204" pitchFamily="34" charset="0"/>
                    <a:cs typeface="Arial" panose="020B0604020202020204" pitchFamily="34" charset="0"/>
                  </a:rPr>
                  <a:t>Spoľahlivo si nacvičte techniku násobenia dvoch matíc!</a:t>
                </a:r>
                <a:endParaRPr lang="sk-SK" dirty="0">
                  <a:latin typeface="Arial" panose="020B0604020202020204" pitchFamily="34" charset="0"/>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6439" y="4219460"/>
                <a:ext cx="8692308" cy="2308324"/>
              </a:xfrm>
              <a:prstGeom prst="rect">
                <a:avLst/>
              </a:prstGeom>
              <a:blipFill rotWithShape="0">
                <a:blip r:embed="rId12"/>
                <a:stretch>
                  <a:fillRect l="-631" t="-1319" b="-3166"/>
                </a:stretch>
              </a:blipFill>
            </p:spPr>
            <p:txBody>
              <a:bodyPr/>
              <a:lstStyle/>
              <a:p>
                <a:r>
                  <a:rPr lang="en-US">
                    <a:noFill/>
                  </a:rPr>
                  <a:t> </a:t>
                </a:r>
              </a:p>
            </p:txBody>
          </p:sp>
        </mc:Fallback>
      </mc:AlternateContent>
      <p:pic>
        <p:nvPicPr>
          <p:cNvPr id="19" name="Picture 18"/>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755730" y="5286789"/>
            <a:ext cx="3394710" cy="270891"/>
          </a:xfrm>
          <a:prstGeom prst="rect">
            <a:avLst/>
          </a:prstGeom>
        </p:spPr>
      </p:pic>
      <p:pic>
        <p:nvPicPr>
          <p:cNvPr id="15" name="Picture 14"/>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447468" y="449558"/>
            <a:ext cx="1693926" cy="517779"/>
          </a:xfrm>
          <a:prstGeom prst="rect">
            <a:avLst/>
          </a:prstGeom>
        </p:spPr>
      </p:pic>
    </p:spTree>
    <p:extLst>
      <p:ext uri="{BB962C8B-B14F-4D97-AF65-F5344CB8AC3E}">
        <p14:creationId xmlns:p14="http://schemas.microsoft.com/office/powerpoint/2010/main" val="2335734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5616" y="476672"/>
            <a:ext cx="6984776" cy="523220"/>
          </a:xfrm>
          <a:prstGeom prst="rect">
            <a:avLst/>
          </a:prstGeom>
          <a:noFill/>
        </p:spPr>
        <p:txBody>
          <a:bodyPr wrap="square" rtlCol="0">
            <a:spAutoFit/>
          </a:bodyPr>
          <a:lstStyle/>
          <a:p>
            <a:pPr algn="ctr"/>
            <a:r>
              <a:rPr lang="sk-SK" sz="2800" b="1" dirty="0"/>
              <a:t>Vektorový súčin</a:t>
            </a:r>
          </a:p>
        </p:txBody>
      </p:sp>
      <p:sp>
        <p:nvSpPr>
          <p:cNvPr id="10" name="TextBox 9"/>
          <p:cNvSpPr txBox="1"/>
          <p:nvPr/>
        </p:nvSpPr>
        <p:spPr>
          <a:xfrm>
            <a:off x="539552" y="1340768"/>
            <a:ext cx="4464496" cy="430887"/>
          </a:xfrm>
          <a:prstGeom prst="rect">
            <a:avLst/>
          </a:prstGeom>
          <a:noFill/>
        </p:spPr>
        <p:txBody>
          <a:bodyPr wrap="square" rtlCol="0">
            <a:spAutoFit/>
          </a:bodyPr>
          <a:lstStyle/>
          <a:p>
            <a:r>
              <a:rPr lang="sk-SK" sz="2200" dirty="0"/>
              <a:t>Definícia</a:t>
            </a:r>
          </a:p>
        </p:txBody>
      </p:sp>
      <p:pic>
        <p:nvPicPr>
          <p:cNvPr id="12" name="Picture 1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267744" y="1400953"/>
            <a:ext cx="2217420" cy="310515"/>
          </a:xfrm>
          <a:prstGeom prst="rect">
            <a:avLst/>
          </a:prstGeom>
        </p:spPr>
      </p:pic>
      <p:pic>
        <p:nvPicPr>
          <p:cNvPr id="13" name="Picture 2" descr="http://upload.wikimedia.org/wikipedia/commons/thumb/b/b0/Cross_product_vector.svg/220px-Cross_product_vector.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00" y="2348880"/>
            <a:ext cx="20955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electron9.phys.utk.edu/vectors/images/righ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348880"/>
            <a:ext cx="3606953" cy="24545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3059832" y="5013176"/>
                <a:ext cx="5616624" cy="1603581"/>
              </a:xfrm>
              <a:prstGeom prst="rect">
                <a:avLst/>
              </a:prstGeom>
              <a:noFill/>
            </p:spPr>
            <p:txBody>
              <a:bodyPr wrap="square" rtlCol="0">
                <a:spAutoFit/>
              </a:bodyPr>
              <a:lstStyle/>
              <a:p>
                <a:r>
                  <a:rPr lang="sk-SK" sz="2200" dirty="0"/>
                  <a:t>Pravidlo pravej ruky: prsty pravej ruky postavíme tak, aby ukázali stáčanie vektora  </a:t>
                </a:r>
                <a14:m>
                  <m:oMath xmlns:m="http://schemas.openxmlformats.org/officeDocument/2006/math">
                    <m:acc>
                      <m:accPr>
                        <m:chr m:val="⃗"/>
                        <m:ctrlPr>
                          <a:rPr lang="sk-SK" sz="2200" i="1" smtClean="0">
                            <a:latin typeface="Cambria Math" panose="02040503050406030204" pitchFamily="18" charset="0"/>
                          </a:rPr>
                        </m:ctrlPr>
                      </m:accPr>
                      <m:e>
                        <m:r>
                          <a:rPr lang="sk-SK" sz="2200" b="0" i="1" smtClean="0">
                            <a:latin typeface="Cambria Math"/>
                          </a:rPr>
                          <m:t>𝐴</m:t>
                        </m:r>
                      </m:e>
                    </m:acc>
                  </m:oMath>
                </a14:m>
                <a:r>
                  <a:rPr lang="sk-SK" sz="2200" dirty="0"/>
                  <a:t> smerom k vektoru </a:t>
                </a:r>
                <a14:m>
                  <m:oMath xmlns:m="http://schemas.openxmlformats.org/officeDocument/2006/math">
                    <m:acc>
                      <m:accPr>
                        <m:chr m:val="⃗"/>
                        <m:ctrlPr>
                          <a:rPr lang="sk-SK" sz="2200" i="1" smtClean="0">
                            <a:latin typeface="Cambria Math" panose="02040503050406030204" pitchFamily="18" charset="0"/>
                          </a:rPr>
                        </m:ctrlPr>
                      </m:accPr>
                      <m:e>
                        <m:r>
                          <a:rPr lang="sk-SK" sz="2200" b="0" i="1" smtClean="0">
                            <a:latin typeface="Cambria Math"/>
                          </a:rPr>
                          <m:t>𝐵</m:t>
                        </m:r>
                      </m:e>
                    </m:acc>
                  </m:oMath>
                </a14:m>
                <a:r>
                  <a:rPr lang="sk-SK" sz="2200" dirty="0"/>
                  <a:t> a palec potom ukáže smer vektorového súčinu </a:t>
                </a:r>
                <a14:m>
                  <m:oMath xmlns:m="http://schemas.openxmlformats.org/officeDocument/2006/math">
                    <m:acc>
                      <m:accPr>
                        <m:chr m:val="⃗"/>
                        <m:ctrlPr>
                          <a:rPr lang="sk-SK" sz="2200" i="1" smtClean="0">
                            <a:latin typeface="Cambria Math" panose="02040503050406030204" pitchFamily="18" charset="0"/>
                          </a:rPr>
                        </m:ctrlPr>
                      </m:accPr>
                      <m:e>
                        <m:r>
                          <a:rPr lang="sk-SK" sz="2200" b="0" i="1" smtClean="0">
                            <a:latin typeface="Cambria Math"/>
                          </a:rPr>
                          <m:t>𝐴</m:t>
                        </m:r>
                      </m:e>
                    </m:acc>
                    <m:r>
                      <a:rPr lang="sk-SK" sz="2200" i="1" smtClean="0">
                        <a:latin typeface="Cambria Math"/>
                        <a:ea typeface="Cambria Math"/>
                      </a:rPr>
                      <m:t>×</m:t>
                    </m:r>
                    <m:acc>
                      <m:accPr>
                        <m:chr m:val="⃗"/>
                        <m:ctrlPr>
                          <a:rPr lang="sk-SK" sz="2200" i="1" smtClean="0">
                            <a:latin typeface="Cambria Math" panose="02040503050406030204" pitchFamily="18" charset="0"/>
                            <a:ea typeface="Cambria Math"/>
                          </a:rPr>
                        </m:ctrlPr>
                      </m:accPr>
                      <m:e>
                        <m:r>
                          <a:rPr lang="sk-SK" sz="2200" b="0" i="1" smtClean="0">
                            <a:latin typeface="Cambria Math"/>
                            <a:ea typeface="Cambria Math"/>
                          </a:rPr>
                          <m:t>𝐵</m:t>
                        </m:r>
                      </m:e>
                    </m:acc>
                  </m:oMath>
                </a14:m>
                <a:endParaRPr lang="sk-SK" sz="2200" dirty="0"/>
              </a:p>
            </p:txBody>
          </p:sp>
        </mc:Choice>
        <mc:Fallback xmlns="">
          <p:sp>
            <p:nvSpPr>
              <p:cNvPr id="2" name="TextBox 1"/>
              <p:cNvSpPr txBox="1">
                <a:spLocks noRot="1" noChangeAspect="1" noMove="1" noResize="1" noEditPoints="1" noAdjustHandles="1" noChangeArrowheads="1" noChangeShapeType="1" noTextEdit="1"/>
              </p:cNvSpPr>
              <p:nvPr/>
            </p:nvSpPr>
            <p:spPr>
              <a:xfrm>
                <a:off x="3059832" y="5013176"/>
                <a:ext cx="5616624" cy="1603581"/>
              </a:xfrm>
              <a:prstGeom prst="rect">
                <a:avLst/>
              </a:prstGeom>
              <a:blipFill rotWithShape="0">
                <a:blip r:embed="rId8"/>
                <a:stretch>
                  <a:fillRect l="-1412" t="-2281" r="-869" b="-5323"/>
                </a:stretch>
              </a:blipFill>
            </p:spPr>
            <p:txBody>
              <a:bodyPr/>
              <a:lstStyle/>
              <a:p>
                <a:r>
                  <a:rPr lang="sk-SK">
                    <a:noFill/>
                  </a:rPr>
                  <a:t> </a:t>
                </a:r>
              </a:p>
            </p:txBody>
          </p:sp>
        </mc:Fallback>
      </mc:AlternateContent>
      <p:sp>
        <p:nvSpPr>
          <p:cNvPr id="3" name="Slide Number Placeholder 2"/>
          <p:cNvSpPr>
            <a:spLocks noGrp="1"/>
          </p:cNvSpPr>
          <p:nvPr>
            <p:ph type="sldNum" sz="quarter" idx="12"/>
          </p:nvPr>
        </p:nvSpPr>
        <p:spPr/>
        <p:txBody>
          <a:bodyPr/>
          <a:lstStyle/>
          <a:p>
            <a:fld id="{878875CE-A84D-440A-80FE-967101B87897}" type="slidenum">
              <a:rPr lang="en-US" smtClean="0"/>
              <a:t>47</a:t>
            </a:fld>
            <a:endParaRPr lang="en-US" dirty="0"/>
          </a:p>
        </p:txBody>
      </p:sp>
    </p:spTree>
    <p:extLst>
      <p:ext uri="{BB962C8B-B14F-4D97-AF65-F5344CB8AC3E}">
        <p14:creationId xmlns:p14="http://schemas.microsoft.com/office/powerpoint/2010/main" val="4142591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3D Vecto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1952" y="142710"/>
            <a:ext cx="2089220" cy="19762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940280" y="4077072"/>
            <a:ext cx="6286500" cy="1642110"/>
          </a:xfrm>
          <a:prstGeom prst="rect">
            <a:avLst/>
          </a:prstGeom>
        </p:spPr>
      </p:pic>
      <p:pic>
        <p:nvPicPr>
          <p:cNvPr id="3" name="Picture 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6044284" y="3519139"/>
            <a:ext cx="2097405" cy="321945"/>
          </a:xfrm>
          <a:prstGeom prst="rect">
            <a:avLst/>
          </a:prstGeom>
        </p:spPr>
      </p:pic>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228694" y="359043"/>
            <a:ext cx="1053465" cy="1179195"/>
          </a:xfrm>
          <a:prstGeom prst="rect">
            <a:avLst/>
          </a:prstGeom>
        </p:spPr>
      </p:pic>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777720" y="305589"/>
            <a:ext cx="1234440" cy="1179195"/>
          </a:xfrm>
          <a:prstGeom prst="rect">
            <a:avLst/>
          </a:prstGeom>
        </p:spPr>
      </p:pic>
      <p:pic>
        <p:nvPicPr>
          <p:cNvPr id="14" name="Picture 13"/>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299179" y="1742521"/>
            <a:ext cx="2745105" cy="299085"/>
          </a:xfrm>
          <a:prstGeom prst="rect">
            <a:avLst/>
          </a:prstGeom>
        </p:spPr>
      </p:pic>
      <p:sp>
        <p:nvSpPr>
          <p:cNvPr id="15" name="Rectangle 14"/>
          <p:cNvSpPr/>
          <p:nvPr/>
        </p:nvSpPr>
        <p:spPr>
          <a:xfrm>
            <a:off x="3059832" y="188640"/>
            <a:ext cx="3096344" cy="1944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k-SK" dirty="0"/>
          </a:p>
        </p:txBody>
      </p:sp>
      <p:sp>
        <p:nvSpPr>
          <p:cNvPr id="20" name="TextBox 19"/>
          <p:cNvSpPr txBox="1"/>
          <p:nvPr/>
        </p:nvSpPr>
        <p:spPr>
          <a:xfrm>
            <a:off x="45013" y="5750004"/>
            <a:ext cx="8936505" cy="1107996"/>
          </a:xfrm>
          <a:prstGeom prst="rect">
            <a:avLst/>
          </a:prstGeom>
          <a:noFill/>
        </p:spPr>
        <p:txBody>
          <a:bodyPr wrap="square" rtlCol="0">
            <a:spAutoFit/>
          </a:bodyPr>
          <a:lstStyle/>
          <a:p>
            <a:r>
              <a:rPr lang="sk-SK" sz="2200" dirty="0"/>
              <a:t>Tu sme využili distributívnosť vektorového súčinu, ktorá z definície, ktorú sme uviedli triviálne nevyplýva. Záujemcov od dôkaz odkazujeme na doplnkovú </a:t>
            </a:r>
            <a:r>
              <a:rPr lang="sk-SK" sz="2200" dirty="0" err="1"/>
              <a:t>Powerpoint</a:t>
            </a:r>
            <a:r>
              <a:rPr lang="sk-SK" sz="2200" dirty="0"/>
              <a:t> prezentáciu o vektorovom súčine</a:t>
            </a:r>
            <a:endParaRPr lang="sk-SK" sz="2200" b="1" dirty="0">
              <a:solidFill>
                <a:srgbClr val="FF0000"/>
              </a:solidFill>
            </a:endParaRPr>
          </a:p>
        </p:txBody>
      </p:sp>
      <p:pic>
        <p:nvPicPr>
          <p:cNvPr id="13" name="Picture 12"/>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3200342" y="3503359"/>
            <a:ext cx="2198370" cy="321945"/>
          </a:xfrm>
          <a:prstGeom prst="rect">
            <a:avLst/>
          </a:prstGeom>
        </p:spPr>
      </p:pic>
      <p:pic>
        <p:nvPicPr>
          <p:cNvPr id="2" name="Picture 2" descr="https://encrypted-tbn1.gstatic.com/images?q=tbn:ANd9GcQ3rGEFPhPtSFhzRshhXIJD8mU8zd-BMfCcIirSKGJOzTDITmt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512" y="2084912"/>
            <a:ext cx="2759110" cy="182407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23528" y="2564904"/>
            <a:ext cx="1080120" cy="9888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23528" y="2564904"/>
            <a:ext cx="936104" cy="9888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58128" y="305589"/>
            <a:ext cx="1197848" cy="45911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 name="TextBox 17"/>
          <p:cNvSpPr txBox="1"/>
          <p:nvPr/>
        </p:nvSpPr>
        <p:spPr>
          <a:xfrm>
            <a:off x="6307900" y="188640"/>
            <a:ext cx="2728596" cy="2123658"/>
          </a:xfrm>
          <a:prstGeom prst="rect">
            <a:avLst/>
          </a:prstGeom>
          <a:noFill/>
          <a:ln w="38100">
            <a:solidFill>
              <a:srgbClr val="00B050"/>
            </a:solidFill>
          </a:ln>
        </p:spPr>
        <p:txBody>
          <a:bodyPr wrap="square" rtlCol="0">
            <a:spAutoFit/>
          </a:bodyPr>
          <a:lstStyle/>
          <a:p>
            <a:r>
              <a:rPr lang="sk-SK" sz="2200" b="1" dirty="0">
                <a:solidFill>
                  <a:srgbClr val="00B050"/>
                </a:solidFill>
              </a:rPr>
              <a:t>Platí v pravotočivej </a:t>
            </a:r>
          </a:p>
          <a:p>
            <a:r>
              <a:rPr lang="sk-SK" sz="2200" b="1" dirty="0">
                <a:solidFill>
                  <a:srgbClr val="00B050"/>
                </a:solidFill>
              </a:rPr>
              <a:t>báze</a:t>
            </a:r>
          </a:p>
          <a:p>
            <a:r>
              <a:rPr lang="sk-SK" sz="2200" dirty="0"/>
              <a:t>Osi </a:t>
            </a:r>
            <a:r>
              <a:rPr lang="sk-SK" sz="2200" dirty="0" err="1"/>
              <a:t>x,y,z</a:t>
            </a:r>
            <a:r>
              <a:rPr lang="sk-SK" sz="2200" dirty="0"/>
              <a:t> nemôžeme </a:t>
            </a:r>
          </a:p>
          <a:p>
            <a:r>
              <a:rPr lang="sk-SK" sz="2200" dirty="0"/>
              <a:t>pomenovať ľubovoľne,  ale tak, aby toto platilo</a:t>
            </a:r>
          </a:p>
        </p:txBody>
      </p:sp>
      <p:cxnSp>
        <p:nvCxnSpPr>
          <p:cNvPr id="24" name="Elbow Connector 23"/>
          <p:cNvCxnSpPr/>
          <p:nvPr/>
        </p:nvCxnSpPr>
        <p:spPr>
          <a:xfrm rot="10800000" flipV="1">
            <a:off x="4367300" y="660472"/>
            <a:ext cx="1940600" cy="1"/>
          </a:xfrm>
          <a:prstGeom prst="bentConnector3">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59630" y="2667180"/>
            <a:ext cx="5112568" cy="369332"/>
          </a:xfrm>
          <a:prstGeom prst="rect">
            <a:avLst/>
          </a:prstGeom>
          <a:noFill/>
          <a:ln>
            <a:solidFill>
              <a:schemeClr val="tx1"/>
            </a:solidFill>
          </a:ln>
        </p:spPr>
        <p:txBody>
          <a:bodyPr wrap="square" rtlCol="0">
            <a:spAutoFit/>
          </a:bodyPr>
          <a:lstStyle/>
          <a:p>
            <a:r>
              <a:rPr lang="sk-SK" dirty="0"/>
              <a:t>Prsty otáčajú od "x" k "y", palec ukáže "z".</a:t>
            </a:r>
          </a:p>
        </p:txBody>
      </p:sp>
      <p:sp>
        <p:nvSpPr>
          <p:cNvPr id="4" name="Slide Number Placeholder 3"/>
          <p:cNvSpPr>
            <a:spLocks noGrp="1"/>
          </p:cNvSpPr>
          <p:nvPr>
            <p:ph type="sldNum" sz="quarter" idx="12"/>
          </p:nvPr>
        </p:nvSpPr>
        <p:spPr>
          <a:xfrm>
            <a:off x="6924118" y="6356351"/>
            <a:ext cx="2057400" cy="365125"/>
          </a:xfrm>
        </p:spPr>
        <p:txBody>
          <a:bodyPr/>
          <a:lstStyle/>
          <a:p>
            <a:fld id="{878875CE-A84D-440A-80FE-967101B87897}" type="slidenum">
              <a:rPr lang="en-US" smtClean="0"/>
              <a:t>48</a:t>
            </a:fld>
            <a:endParaRPr lang="en-US" dirty="0"/>
          </a:p>
        </p:txBody>
      </p:sp>
    </p:spTree>
    <p:extLst>
      <p:ext uri="{BB962C8B-B14F-4D97-AF65-F5344CB8AC3E}">
        <p14:creationId xmlns:p14="http://schemas.microsoft.com/office/powerpoint/2010/main" val="3510912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755576" y="692696"/>
            <a:ext cx="2653665" cy="1202055"/>
          </a:xfrm>
          <a:prstGeom prst="rect">
            <a:avLst/>
          </a:prstGeom>
        </p:spPr>
      </p:pic>
      <p:pic>
        <p:nvPicPr>
          <p:cNvPr id="3" name="Picture 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453829" y="803001"/>
            <a:ext cx="1110615" cy="923925"/>
          </a:xfrm>
          <a:prstGeom prst="rect">
            <a:avLst/>
          </a:prstGeom>
        </p:spPr>
      </p:pic>
      <p:sp>
        <p:nvSpPr>
          <p:cNvPr id="4" name="TextBox 3"/>
          <p:cNvSpPr txBox="1"/>
          <p:nvPr/>
        </p:nvSpPr>
        <p:spPr>
          <a:xfrm>
            <a:off x="4083514" y="1755685"/>
            <a:ext cx="4253662" cy="369332"/>
          </a:xfrm>
          <a:prstGeom prst="rect">
            <a:avLst/>
          </a:prstGeom>
          <a:noFill/>
        </p:spPr>
        <p:txBody>
          <a:bodyPr wrap="square" rtlCol="0">
            <a:spAutoFit/>
          </a:bodyPr>
          <a:lstStyle/>
          <a:p>
            <a:r>
              <a:rPr lang="sk-SK" b="1" dirty="0">
                <a:solidFill>
                  <a:srgbClr val="FF0000"/>
                </a:solidFill>
              </a:rPr>
              <a:t>prirodzené poradie - neprirodzené poradie</a:t>
            </a:r>
          </a:p>
        </p:txBody>
      </p:sp>
      <p:sp>
        <p:nvSpPr>
          <p:cNvPr id="5" name="TextBox 4"/>
          <p:cNvSpPr txBox="1"/>
          <p:nvPr/>
        </p:nvSpPr>
        <p:spPr>
          <a:xfrm>
            <a:off x="574440" y="2529064"/>
            <a:ext cx="7272808" cy="430887"/>
          </a:xfrm>
          <a:prstGeom prst="rect">
            <a:avLst/>
          </a:prstGeom>
          <a:noFill/>
        </p:spPr>
        <p:txBody>
          <a:bodyPr wrap="square" rtlCol="0">
            <a:spAutoFit/>
          </a:bodyPr>
          <a:lstStyle/>
          <a:p>
            <a:pPr algn="ctr"/>
            <a:r>
              <a:rPr lang="sk-SK" sz="2200" b="1" noProof="1"/>
              <a:t>Levi-Civitov antisymetrický ε-symbol</a:t>
            </a:r>
          </a:p>
        </p:txBody>
      </p:sp>
      <p:pic>
        <p:nvPicPr>
          <p:cNvPr id="6" name="Picture 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65891" y="3150509"/>
            <a:ext cx="1323975" cy="950595"/>
          </a:xfrm>
          <a:prstGeom prst="rect">
            <a:avLst/>
          </a:prstGeom>
        </p:spPr>
      </p:pic>
      <p:pic>
        <p:nvPicPr>
          <p:cNvPr id="17" name="Picture 16"/>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665892" y="4365104"/>
            <a:ext cx="6276785" cy="219456"/>
          </a:xfrm>
          <a:prstGeom prst="rect">
            <a:avLst/>
          </a:prstGeom>
        </p:spPr>
      </p:pic>
      <p:pic>
        <p:nvPicPr>
          <p:cNvPr id="18" name="Picture 17"/>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84942" y="4772566"/>
            <a:ext cx="2348865" cy="533210"/>
          </a:xfrm>
          <a:prstGeom prst="rect">
            <a:avLst/>
          </a:prstGeom>
        </p:spPr>
      </p:pic>
      <p:sp>
        <p:nvSpPr>
          <p:cNvPr id="10" name="Rectangle 9"/>
          <p:cNvSpPr/>
          <p:nvPr/>
        </p:nvSpPr>
        <p:spPr>
          <a:xfrm>
            <a:off x="539552" y="4293096"/>
            <a:ext cx="8478942" cy="1296144"/>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k-SK"/>
          </a:p>
        </p:txBody>
      </p:sp>
      <p:pic>
        <p:nvPicPr>
          <p:cNvPr id="11" name="Picture 10"/>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3042099" y="5949280"/>
            <a:ext cx="2411730" cy="588645"/>
          </a:xfrm>
          <a:prstGeom prst="rect">
            <a:avLst/>
          </a:prstGeom>
        </p:spPr>
      </p:pic>
      <p:sp>
        <p:nvSpPr>
          <p:cNvPr id="12" name="Rectangle 11"/>
          <p:cNvSpPr/>
          <p:nvPr/>
        </p:nvSpPr>
        <p:spPr>
          <a:xfrm>
            <a:off x="2771800" y="5733256"/>
            <a:ext cx="2880320"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k-SK"/>
          </a:p>
        </p:txBody>
      </p:sp>
      <p:pic>
        <p:nvPicPr>
          <p:cNvPr id="13" name="Picture 12"/>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2267744" y="3231225"/>
            <a:ext cx="1943100" cy="760095"/>
          </a:xfrm>
          <a:prstGeom prst="rect">
            <a:avLst/>
          </a:prstGeom>
        </p:spPr>
      </p:pic>
      <p:sp>
        <p:nvSpPr>
          <p:cNvPr id="8" name="Slide Number Placeholder 7"/>
          <p:cNvSpPr>
            <a:spLocks noGrp="1"/>
          </p:cNvSpPr>
          <p:nvPr>
            <p:ph type="sldNum" sz="quarter" idx="12"/>
          </p:nvPr>
        </p:nvSpPr>
        <p:spPr/>
        <p:txBody>
          <a:bodyPr/>
          <a:lstStyle/>
          <a:p>
            <a:fld id="{878875CE-A84D-440A-80FE-967101B87897}" type="slidenum">
              <a:rPr lang="en-US" smtClean="0"/>
              <a:t>49</a:t>
            </a:fld>
            <a:endParaRPr lang="en-US" dirty="0"/>
          </a:p>
        </p:txBody>
      </p:sp>
      <p:sp>
        <p:nvSpPr>
          <p:cNvPr id="14" name="Rectangle 13"/>
          <p:cNvSpPr/>
          <p:nvPr/>
        </p:nvSpPr>
        <p:spPr>
          <a:xfrm>
            <a:off x="3953435" y="616372"/>
            <a:ext cx="4383741" cy="15661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9552" y="358588"/>
            <a:ext cx="3141545" cy="18239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4651561" y="3046559"/>
                <a:ext cx="4304179" cy="923330"/>
              </a:xfrm>
              <a:prstGeom prst="rect">
                <a:avLst/>
              </a:prstGeom>
              <a:noFill/>
              <a:ln w="28575">
                <a:solidFill>
                  <a:srgbClr val="92D050"/>
                </a:solidFill>
              </a:ln>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𝜀</m:t>
                    </m:r>
                  </m:oMath>
                </a14:m>
                <a:r>
                  <a:rPr lang="sk-SK" dirty="0">
                    <a:latin typeface="Arial" panose="020B0604020202020204" pitchFamily="34" charset="0"/>
                    <a:cs typeface="Arial" panose="020B0604020202020204" pitchFamily="34" charset="0"/>
                  </a:rPr>
                  <a:t>-symbol je totálne antisymetrický</a:t>
                </a:r>
              </a:p>
              <a:p>
                <a:r>
                  <a:rPr lang="sk-SK" dirty="0">
                    <a:latin typeface="Arial" panose="020B0604020202020204" pitchFamily="34" charset="0"/>
                    <a:cs typeface="Arial" panose="020B0604020202020204" pitchFamily="34" charset="0"/>
                  </a:rPr>
                  <a:t>všetky hodnoty s aspoň dvoma rovnakými indexami  musia byť nulové</a:t>
                </a:r>
                <a:endParaRPr lang="en-US"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651561" y="3046559"/>
                <a:ext cx="4304179" cy="923330"/>
              </a:xfrm>
              <a:prstGeom prst="rect">
                <a:avLst/>
              </a:prstGeom>
              <a:blipFill rotWithShape="0">
                <a:blip r:embed="rId18"/>
                <a:stretch>
                  <a:fillRect l="-844" t="-2564" b="-7692"/>
                </a:stretch>
              </a:blipFill>
              <a:ln w="28575">
                <a:solidFill>
                  <a:srgbClr val="92D050"/>
                </a:solidFill>
              </a:ln>
            </p:spPr>
            <p:txBody>
              <a:bodyPr/>
              <a:lstStyle/>
              <a:p>
                <a:r>
                  <a:rPr lang="en-US">
                    <a:noFill/>
                  </a:rPr>
                  <a:t> </a:t>
                </a:r>
              </a:p>
            </p:txBody>
          </p:sp>
        </mc:Fallback>
      </mc:AlternateContent>
      <p:sp>
        <p:nvSpPr>
          <p:cNvPr id="20" name="TextBox 19"/>
          <p:cNvSpPr txBox="1"/>
          <p:nvPr/>
        </p:nvSpPr>
        <p:spPr>
          <a:xfrm>
            <a:off x="3409241" y="4733365"/>
            <a:ext cx="4438007" cy="584775"/>
          </a:xfrm>
          <a:prstGeom prst="rect">
            <a:avLst/>
          </a:prstGeom>
          <a:noFill/>
          <a:ln>
            <a:solidFill>
              <a:srgbClr val="92D050"/>
            </a:solidFill>
          </a:ln>
        </p:spPr>
        <p:txBody>
          <a:bodyPr wrap="square" rtlCol="0">
            <a:spAutoFit/>
          </a:bodyPr>
          <a:lstStyle/>
          <a:p>
            <a:r>
              <a:rPr lang="sk-SK" sz="1600" dirty="0">
                <a:latin typeface="Arial" panose="020B0604020202020204" pitchFamily="34" charset="0"/>
                <a:cs typeface="Arial" panose="020B0604020202020204" pitchFamily="34" charset="0"/>
              </a:rPr>
              <a:t>Toto je konvencia: pre prirodzené poradie je hodnota 1, pre neprirodzené -1</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9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52" y="3212976"/>
            <a:ext cx="4038340" cy="233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692696"/>
            <a:ext cx="3957317" cy="229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046900" y="1642375"/>
            <a:ext cx="3024336" cy="1468919"/>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4" name="Picture 5" descr="https://encrypted-tbn2.google.com/images?q=tbn:ANd9GcSpZS71HYh9jGGgJWNgcMciMb86CfUV4-3ypAAFrYHx76a6jpA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19556" y1="20000" x2="13778" y2="25333"/>
                        <a14:foregroundMark x1="11556" y1="32000" x2="11556" y2="32000"/>
                        <a14:foregroundMark x1="12444" y1="27556" x2="10667" y2="36889"/>
                        <a14:foregroundMark x1="11556" y1="40000" x2="11556" y2="40000"/>
                        <a14:foregroundMark x1="11111" y1="42222" x2="11111" y2="42222"/>
                        <a14:foregroundMark x1="12444" y1="37778" x2="12444" y2="37778"/>
                        <a14:foregroundMark x1="18667" y1="21778" x2="18667" y2="21778"/>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87624" y="57081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07704" y="1340768"/>
            <a:ext cx="1440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7" name="Straight Connector 6"/>
          <p:cNvCxnSpPr>
            <a:stCxn id="15" idx="2"/>
          </p:cNvCxnSpPr>
          <p:nvPr/>
        </p:nvCxnSpPr>
        <p:spPr>
          <a:xfrm>
            <a:off x="1979712" y="1484784"/>
            <a:ext cx="3067188" cy="1575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1"/>
          </p:cNvCxnSpPr>
          <p:nvPr/>
        </p:nvCxnSpPr>
        <p:spPr>
          <a:xfrm flipH="1">
            <a:off x="1979712" y="2376835"/>
            <a:ext cx="3067188" cy="24203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87212" y="3351400"/>
            <a:ext cx="4392488" cy="3416320"/>
          </a:xfrm>
          <a:prstGeom prst="rect">
            <a:avLst/>
          </a:prstGeom>
          <a:noFill/>
        </p:spPr>
        <p:txBody>
          <a:bodyPr wrap="square" rtlCol="0">
            <a:spAutoFit/>
          </a:bodyPr>
          <a:lstStyle/>
          <a:p>
            <a:r>
              <a:rPr lang="sk-SK" sz="2400" b="1" dirty="0"/>
              <a:t>Výpočet urobíme vo veľmi maličkom okienku: zvolíme </a:t>
            </a:r>
            <a:r>
              <a:rPr lang="el-GR" sz="2400" b="1" dirty="0"/>
              <a:t>Δ</a:t>
            </a:r>
            <a:r>
              <a:rPr lang="sk-SK" sz="2400" b="1" dirty="0"/>
              <a:t>t tak malé, aby sa do toho okienka zmestilo, nájdeme príslušné </a:t>
            </a:r>
            <a:r>
              <a:rPr lang="el-GR" sz="2400" b="1" dirty="0"/>
              <a:t>Δ</a:t>
            </a:r>
            <a:r>
              <a:rPr lang="en-US" sz="2400" b="1" dirty="0"/>
              <a:t>x</a:t>
            </a:r>
            <a:r>
              <a:rPr lang="sk-SK" sz="2400" b="1" dirty="0"/>
              <a:t> a vypočítame podiel, to čo dostaneme nazveme</a:t>
            </a:r>
          </a:p>
          <a:p>
            <a:r>
              <a:rPr lang="sk-SK" sz="2400" b="1" dirty="0">
                <a:solidFill>
                  <a:srgbClr val="FF0000"/>
                </a:solidFill>
              </a:rPr>
              <a:t>okamžitá hodnota </a:t>
            </a:r>
            <a:r>
              <a:rPr lang="en-US" sz="2400" b="1" dirty="0">
                <a:solidFill>
                  <a:srgbClr val="FF0000"/>
                </a:solidFill>
              </a:rPr>
              <a:t>r</a:t>
            </a:r>
            <a:r>
              <a:rPr lang="sk-SK" sz="2400" b="1" dirty="0" err="1">
                <a:solidFill>
                  <a:srgbClr val="FF0000"/>
                </a:solidFill>
              </a:rPr>
              <a:t>ýchlosti</a:t>
            </a:r>
            <a:endParaRPr lang="sk-SK" sz="2400" b="1" dirty="0">
              <a:solidFill>
                <a:srgbClr val="FF0000"/>
              </a:solidFill>
            </a:endParaRPr>
          </a:p>
          <a:p>
            <a:r>
              <a:rPr lang="sk-SK" sz="2400" b="1" dirty="0"/>
              <a:t>lebo okienko „pokrýva len okamih“</a:t>
            </a:r>
          </a:p>
        </p:txBody>
      </p:sp>
      <p:cxnSp>
        <p:nvCxnSpPr>
          <p:cNvPr id="25" name="Straight Connector 24"/>
          <p:cNvCxnSpPr/>
          <p:nvPr/>
        </p:nvCxnSpPr>
        <p:spPr>
          <a:xfrm>
            <a:off x="1979712" y="1412776"/>
            <a:ext cx="0" cy="33843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53A2F171-A641-4D3E-AA75-363029A1D4AF}" type="slidenum">
              <a:rPr lang="en-US" smtClean="0"/>
              <a:t>5</a:t>
            </a:fld>
            <a:endParaRPr lang="en-US"/>
          </a:p>
        </p:txBody>
      </p:sp>
      <p:sp>
        <p:nvSpPr>
          <p:cNvPr id="5" name="TextBox 4"/>
          <p:cNvSpPr txBox="1"/>
          <p:nvPr/>
        </p:nvSpPr>
        <p:spPr>
          <a:xfrm rot="16200000">
            <a:off x="404190" y="1425079"/>
            <a:ext cx="725972" cy="276999"/>
          </a:xfrm>
          <a:prstGeom prst="rect">
            <a:avLst/>
          </a:prstGeom>
          <a:solidFill>
            <a:schemeClr val="bg1"/>
          </a:solidFill>
        </p:spPr>
        <p:txBody>
          <a:bodyPr wrap="square" rtlCol="0">
            <a:spAutoFit/>
          </a:bodyPr>
          <a:lstStyle/>
          <a:p>
            <a:r>
              <a:rPr lang="en-US" sz="1200" b="1" dirty="0"/>
              <a:t>x [m]</a:t>
            </a:r>
            <a:endParaRPr lang="sk-SK" sz="1200" b="1" dirty="0"/>
          </a:p>
        </p:txBody>
      </p:sp>
      <p:sp>
        <p:nvSpPr>
          <p:cNvPr id="16" name="TextBox 15"/>
          <p:cNvSpPr txBox="1"/>
          <p:nvPr/>
        </p:nvSpPr>
        <p:spPr>
          <a:xfrm rot="16200000">
            <a:off x="243058" y="4048850"/>
            <a:ext cx="725972" cy="276999"/>
          </a:xfrm>
          <a:prstGeom prst="rect">
            <a:avLst/>
          </a:prstGeom>
          <a:solidFill>
            <a:schemeClr val="bg1"/>
          </a:solidFill>
        </p:spPr>
        <p:txBody>
          <a:bodyPr wrap="square" rtlCol="0">
            <a:spAutoFit/>
          </a:bodyPr>
          <a:lstStyle/>
          <a:p>
            <a:r>
              <a:rPr lang="en-US" sz="1200" b="1" dirty="0"/>
              <a:t>v [m/s]</a:t>
            </a:r>
            <a:endParaRPr lang="sk-SK" sz="1200" b="1" dirty="0"/>
          </a:p>
        </p:txBody>
      </p:sp>
      <p:pic>
        <p:nvPicPr>
          <p:cNvPr id="9" name="Picture 8"/>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892320" y="1972605"/>
            <a:ext cx="1189482" cy="741426"/>
          </a:xfrm>
          <a:prstGeom prst="rect">
            <a:avLst/>
          </a:prstGeom>
        </p:spPr>
      </p:pic>
    </p:spTree>
    <p:extLst>
      <p:ext uri="{BB962C8B-B14F-4D97-AF65-F5344CB8AC3E}">
        <p14:creationId xmlns:p14="http://schemas.microsoft.com/office/powerpoint/2010/main" val="3376774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50</a:t>
            </a:fld>
            <a:endParaRPr lang="sk-SK"/>
          </a:p>
        </p:txBody>
      </p:sp>
      <p:sp>
        <p:nvSpPr>
          <p:cNvPr id="3" name="TextBox 2"/>
          <p:cNvSpPr txBox="1"/>
          <p:nvPr/>
        </p:nvSpPr>
        <p:spPr>
          <a:xfrm>
            <a:off x="33052" y="298777"/>
            <a:ext cx="8736375"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Nápad: uhlová rýchlosť a uhol otočenia ako vektory</a:t>
            </a:r>
          </a:p>
        </p:txBody>
      </p:sp>
      <mc:AlternateContent xmlns:mc="http://schemas.openxmlformats.org/markup-compatibility/2006" xmlns:a14="http://schemas.microsoft.com/office/drawing/2010/main">
        <mc:Choice Requires="a14">
          <p:sp>
            <p:nvSpPr>
              <p:cNvPr id="4" name="TextBox 3"/>
              <p:cNvSpPr txBox="1"/>
              <p:nvPr/>
            </p:nvSpPr>
            <p:spPr>
              <a:xfrm>
                <a:off x="154237" y="982913"/>
                <a:ext cx="8703325"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Infinitezimálne otočenia sa konajú ako postupnosť v čase okolo fixnej osi, vždy každé infinitezimálne otočenie za malý (infinitezimálny) čas </a:t>
                </a:r>
                <a14:m>
                  <m:oMath xmlns:m="http://schemas.openxmlformats.org/officeDocument/2006/math">
                    <m:r>
                      <a:rPr lang="en-US" b="0" i="1" smtClean="0">
                        <a:latin typeface="Cambria Math" panose="02040503050406030204" pitchFamily="18" charset="0"/>
                        <a:cs typeface="Arial" panose="020B0604020202020204" pitchFamily="34" charset="0"/>
                      </a:rPr>
                      <m:t>𝑑𝑡</m:t>
                    </m:r>
                  </m:oMath>
                </a14:m>
                <a:r>
                  <a:rPr lang="sk-SK"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Infinitezimálny uhol otočenia bude </a:t>
                </a:r>
                <a14:m>
                  <m:oMath xmlns:m="http://schemas.openxmlformats.org/officeDocument/2006/math">
                    <m:r>
                      <m:rPr>
                        <m:sty m:val="p"/>
                      </m:rPr>
                      <a:rPr lang="sk-SK" b="0" i="0" smtClean="0">
                        <a:latin typeface="Cambria Math" panose="02040503050406030204" pitchFamily="18" charset="0"/>
                        <a:cs typeface="Arial" panose="020B0604020202020204" pitchFamily="34" charset="0"/>
                      </a:rPr>
                      <m:t>d</m:t>
                    </m:r>
                    <m:r>
                      <a:rPr lang="sk-SK" b="0" i="1" smtClean="0">
                        <a:latin typeface="Cambria Math" panose="02040503050406030204" pitchFamily="18" charset="0"/>
                        <a:cs typeface="Arial" panose="020B0604020202020204" pitchFamily="34" charset="0"/>
                      </a:rPr>
                      <m:t>𝜑</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𝜔</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𝑑𝑡</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a význam </a:t>
                </a:r>
                <a14:m>
                  <m:oMath xmlns:m="http://schemas.openxmlformats.org/officeDocument/2006/math">
                    <m:r>
                      <a:rPr lang="sk-SK" b="0" i="1" smtClean="0">
                        <a:latin typeface="Cambria Math" panose="02040503050406030204" pitchFamily="18" charset="0"/>
                        <a:cs typeface="Arial" panose="020B0604020202020204" pitchFamily="34" charset="0"/>
                      </a:rPr>
                      <m:t>𝜔</m:t>
                    </m:r>
                  </m:oMath>
                </a14:m>
                <a:r>
                  <a:rPr lang="sk-SK" dirty="0">
                    <a:latin typeface="Arial" panose="020B0604020202020204" pitchFamily="34" charset="0"/>
                    <a:cs typeface="Arial" panose="020B0604020202020204" pitchFamily="34" charset="0"/>
                  </a:rPr>
                  <a:t> je zrejmý: je to rýchlosť narastania uhla otočenia v čase</a:t>
                </a:r>
              </a:p>
            </p:txBody>
          </p:sp>
        </mc:Choice>
        <mc:Fallback xmlns="">
          <p:sp>
            <p:nvSpPr>
              <p:cNvPr id="4" name="TextBox 3"/>
              <p:cNvSpPr txBox="1">
                <a:spLocks noRot="1" noChangeAspect="1" noMove="1" noResize="1" noEditPoints="1" noAdjustHandles="1" noChangeArrowheads="1" noChangeShapeType="1" noTextEdit="1"/>
              </p:cNvSpPr>
              <p:nvPr/>
            </p:nvSpPr>
            <p:spPr>
              <a:xfrm>
                <a:off x="154237" y="982913"/>
                <a:ext cx="8703325" cy="1200329"/>
              </a:xfrm>
              <a:prstGeom prst="rect">
                <a:avLst/>
              </a:prstGeom>
              <a:blipFill rotWithShape="0">
                <a:blip r:embed="rId9"/>
                <a:stretch>
                  <a:fillRect l="-560" t="-2538" b="-7107"/>
                </a:stretch>
              </a:blipFill>
            </p:spPr>
            <p:txBody>
              <a:bodyPr/>
              <a:lstStyle/>
              <a:p>
                <a:r>
                  <a:rPr lang="sk-SK">
                    <a:noFill/>
                  </a:rPr>
                  <a:t> </a:t>
                </a:r>
              </a:p>
            </p:txBody>
          </p:sp>
        </mc:Fallback>
      </mc:AlternateContent>
      <p:pic>
        <p:nvPicPr>
          <p:cNvPr id="20" name="Picture 19"/>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911518" y="2070424"/>
            <a:ext cx="747522" cy="471488"/>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42371" y="2628184"/>
                <a:ext cx="8527056"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Vyrobme teraz vektor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𝜔</m:t>
                        </m:r>
                      </m:e>
                    </m:acc>
                  </m:oMath>
                </a14:m>
                <a:r>
                  <a:rPr lang="sk-SK" dirty="0">
                    <a:latin typeface="Arial" panose="020B0604020202020204" pitchFamily="34" charset="0"/>
                    <a:cs typeface="Arial" panose="020B0604020202020204" pitchFamily="34" charset="0"/>
                  </a:rPr>
                  <a:t> tak, aby v ňom bola zakódovaná nielen uhlová rýchlosť otáčania ale aj smer osi, okolo ktorej sa otáča. Kódovanie je jednoduché:</a:t>
                </a:r>
              </a:p>
            </p:txBody>
          </p:sp>
        </mc:Choice>
        <mc:Fallback xmlns="">
          <p:sp>
            <p:nvSpPr>
              <p:cNvPr id="6" name="TextBox 5"/>
              <p:cNvSpPr txBox="1">
                <a:spLocks noRot="1" noChangeAspect="1" noMove="1" noResize="1" noEditPoints="1" noAdjustHandles="1" noChangeArrowheads="1" noChangeShapeType="1" noTextEdit="1"/>
              </p:cNvSpPr>
              <p:nvPr/>
            </p:nvSpPr>
            <p:spPr>
              <a:xfrm>
                <a:off x="242371" y="2628184"/>
                <a:ext cx="8527056" cy="646331"/>
              </a:xfrm>
              <a:prstGeom prst="rect">
                <a:avLst/>
              </a:prstGeom>
              <a:blipFill rotWithShape="0">
                <a:blip r:embed="rId11"/>
                <a:stretch>
                  <a:fillRect l="-643" t="-4717" b="-14151"/>
                </a:stretch>
              </a:blipFill>
            </p:spPr>
            <p:txBody>
              <a:bodyPr/>
              <a:lstStyle/>
              <a:p>
                <a:r>
                  <a:rPr lang="sk-SK">
                    <a:noFill/>
                  </a:rPr>
                  <a:t> </a:t>
                </a:r>
              </a:p>
            </p:txBody>
          </p:sp>
        </mc:Fallback>
      </mc:AlternateContent>
      <p:pic>
        <p:nvPicPr>
          <p:cNvPr id="7" name="Picture 2" descr="http://upload.wikimedia.org/wikipedia/commons/thumb/3/34/Right-hand_grip_rule.svg/350px-Right-hand_grip_rule.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5753" y="3501278"/>
            <a:ext cx="1292529" cy="12925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035586" y="4702367"/>
            <a:ext cx="158115" cy="182880"/>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2434728" y="3363933"/>
                <a:ext cx="6334699"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Vektor </a:t>
                </a:r>
                <a14:m>
                  <m:oMath xmlns:m="http://schemas.openxmlformats.org/officeDocument/2006/math">
                    <m:acc>
                      <m:accPr>
                        <m:chr m:val="⃗"/>
                        <m:ctrlPr>
                          <a:rPr lang="en-US" i="1">
                            <a:latin typeface="Cambria Math" panose="02040503050406030204" pitchFamily="18" charset="0"/>
                            <a:cs typeface="Arial" panose="020B0604020202020204" pitchFamily="34" charset="0"/>
                          </a:rPr>
                        </m:ctrlPr>
                      </m:accPr>
                      <m:e>
                        <m:r>
                          <a:rPr lang="sk-SK" i="1">
                            <a:latin typeface="Cambria Math" panose="02040503050406030204" pitchFamily="18" charset="0"/>
                            <a:cs typeface="Arial" panose="020B0604020202020204" pitchFamily="34" charset="0"/>
                          </a:rPr>
                          <m:t>𝜔</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má smer osi otáčania a takú orientáciu, aby prsty pravej ruky ukazovali smer otáčania ak palec ukazuje orientáciu vektora </a:t>
                </a:r>
                <a14:m>
                  <m:oMath xmlns:m="http://schemas.openxmlformats.org/officeDocument/2006/math">
                    <m:acc>
                      <m:accPr>
                        <m:chr m:val="⃗"/>
                        <m:ctrlPr>
                          <a:rPr lang="en-US" i="1">
                            <a:latin typeface="Cambria Math" panose="02040503050406030204" pitchFamily="18" charset="0"/>
                            <a:cs typeface="Arial" panose="020B0604020202020204" pitchFamily="34" charset="0"/>
                          </a:rPr>
                        </m:ctrlPr>
                      </m:accPr>
                      <m:e>
                        <m:r>
                          <a:rPr lang="sk-SK" i="1">
                            <a:latin typeface="Cambria Math" panose="02040503050406030204" pitchFamily="18" charset="0"/>
                            <a:cs typeface="Arial" panose="020B0604020202020204" pitchFamily="34" charset="0"/>
                          </a:rPr>
                          <m:t>𝜔</m:t>
                        </m:r>
                      </m:e>
                    </m:acc>
                  </m:oMath>
                </a14:m>
                <a:r>
                  <a:rPr lang="sk-SK" dirty="0">
                    <a:latin typeface="Arial" panose="020B0604020202020204" pitchFamily="34" charset="0"/>
                    <a:cs typeface="Arial" panose="020B0604020202020204" pitchFamily="34" charset="0"/>
                  </a:rPr>
                  <a:t>. Veľkosť toho vektora je veľkosť uhlovej rýchlosti </a:t>
                </a:r>
              </a:p>
            </p:txBody>
          </p:sp>
        </mc:Choice>
        <mc:Fallback xmlns="">
          <p:sp>
            <p:nvSpPr>
              <p:cNvPr id="11" name="TextBox 10"/>
              <p:cNvSpPr txBox="1">
                <a:spLocks noRot="1" noChangeAspect="1" noMove="1" noResize="1" noEditPoints="1" noAdjustHandles="1" noChangeArrowheads="1" noChangeShapeType="1" noTextEdit="1"/>
              </p:cNvSpPr>
              <p:nvPr/>
            </p:nvSpPr>
            <p:spPr>
              <a:xfrm>
                <a:off x="2434728" y="3363933"/>
                <a:ext cx="6334699" cy="1200329"/>
              </a:xfrm>
              <a:prstGeom prst="rect">
                <a:avLst/>
              </a:prstGeom>
              <a:blipFill rotWithShape="0">
                <a:blip r:embed="rId14"/>
                <a:stretch>
                  <a:fillRect l="-769" t="-3046" r="-962" b="-7107"/>
                </a:stretch>
              </a:blipFill>
            </p:spPr>
            <p:txBody>
              <a:bodyPr/>
              <a:lstStyle/>
              <a:p>
                <a:r>
                  <a:rPr lang="sk-SK">
                    <a:noFill/>
                  </a:rPr>
                  <a:t> </a:t>
                </a:r>
              </a:p>
            </p:txBody>
          </p:sp>
        </mc:Fallback>
      </mc:AlternateContent>
      <p:pic>
        <p:nvPicPr>
          <p:cNvPr id="21" name="Picture 20"/>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4312774" y="4398001"/>
            <a:ext cx="1306449" cy="471488"/>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71005" y="5222848"/>
                <a:ext cx="8486557" cy="41094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Potom je prirodzené zaviesť aj infinitezimálny uhol otočenia ako vektor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𝛿𝜑</m:t>
                        </m:r>
                      </m:e>
                    </m:acc>
                  </m:oMath>
                </a14:m>
                <a:endParaRPr lang="en-US" b="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1005" y="5222848"/>
                <a:ext cx="8486557" cy="410946"/>
              </a:xfrm>
              <a:prstGeom prst="rect">
                <a:avLst/>
              </a:prstGeom>
              <a:blipFill rotWithShape="0">
                <a:blip r:embed="rId16"/>
                <a:stretch>
                  <a:fillRect l="-647" b="-23881"/>
                </a:stretch>
              </a:blipFill>
            </p:spPr>
            <p:txBody>
              <a:bodyPr/>
              <a:lstStyle/>
              <a:p>
                <a:r>
                  <a:rPr lang="en-US">
                    <a:noFill/>
                  </a:rPr>
                  <a:t> </a:t>
                </a:r>
              </a:p>
            </p:txBody>
          </p:sp>
        </mc:Fallback>
      </mc:AlternateContent>
      <p:pic>
        <p:nvPicPr>
          <p:cNvPr id="22" name="Picture 21"/>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3964920" y="5664049"/>
            <a:ext cx="996315" cy="360045"/>
          </a:xfrm>
          <a:prstGeom prst="rect">
            <a:avLst/>
          </a:prstGeom>
        </p:spPr>
      </p:pic>
      <p:sp>
        <p:nvSpPr>
          <p:cNvPr id="14" name="TextBox 13"/>
          <p:cNvSpPr txBox="1"/>
          <p:nvPr/>
        </p:nvSpPr>
        <p:spPr>
          <a:xfrm>
            <a:off x="484742" y="6062194"/>
            <a:ext cx="8030608"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Je to vektor v smere osi otáčania a jeho veľkosť je uhol otočenia </a:t>
            </a:r>
          </a:p>
        </p:txBody>
      </p:sp>
      <p:pic>
        <p:nvPicPr>
          <p:cNvPr id="23" name="Picture 22"/>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7228091" y="6025452"/>
            <a:ext cx="1568768" cy="330899"/>
          </a:xfrm>
          <a:prstGeom prst="rect">
            <a:avLst/>
          </a:prstGeom>
        </p:spPr>
      </p:pic>
    </p:spTree>
    <p:extLst>
      <p:ext uri="{BB962C8B-B14F-4D97-AF65-F5344CB8AC3E}">
        <p14:creationId xmlns:p14="http://schemas.microsoft.com/office/powerpoint/2010/main" val="4145717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2050332" y="4971545"/>
            <a:ext cx="6818246"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Overte si explicitným výpočtom podľa pravidla pre počítanie zložiek vektorového súčinu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že platí</a:t>
            </a:r>
          </a:p>
        </p:txBody>
      </p:sp>
      <p:sp>
        <p:nvSpPr>
          <p:cNvPr id="2" name="Slide Number Placeholder 1"/>
          <p:cNvSpPr>
            <a:spLocks noGrp="1"/>
          </p:cNvSpPr>
          <p:nvPr>
            <p:ph type="sldNum" sz="quarter" idx="12"/>
          </p:nvPr>
        </p:nvSpPr>
        <p:spPr/>
        <p:txBody>
          <a:bodyPr/>
          <a:lstStyle/>
          <a:p>
            <a:fld id="{1BCE0CA2-1A48-4B23-8A77-1A9F640E54E6}" type="slidenum">
              <a:rPr lang="sk-SK" smtClean="0"/>
              <a:t>51</a:t>
            </a:fld>
            <a:endParaRPr lang="sk-SK"/>
          </a:p>
        </p:txBody>
      </p:sp>
      <p:sp>
        <p:nvSpPr>
          <p:cNvPr id="3" name="TextBox 2"/>
          <p:cNvSpPr txBox="1"/>
          <p:nvPr/>
        </p:nvSpPr>
        <p:spPr>
          <a:xfrm>
            <a:off x="738130" y="517793"/>
            <a:ext cx="723808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Zmena polohového vektora pri infinitezimálnom otočení</a:t>
            </a:r>
          </a:p>
        </p:txBody>
      </p:sp>
      <p:cxnSp>
        <p:nvCxnSpPr>
          <p:cNvPr id="4" name="Straight Connector 3"/>
          <p:cNvCxnSpPr/>
          <p:nvPr/>
        </p:nvCxnSpPr>
        <p:spPr>
          <a:xfrm>
            <a:off x="1972019" y="1762699"/>
            <a:ext cx="0" cy="28093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58467" y="4560983"/>
            <a:ext cx="1002535" cy="1002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72019" y="4572000"/>
            <a:ext cx="18067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72020" y="2686139"/>
            <a:ext cx="1827705" cy="188586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84529" y="2732003"/>
            <a:ext cx="1815196" cy="4259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83036" y="2448080"/>
            <a:ext cx="1643456" cy="3281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2" descr="http://upload.wikimedia.org/wikipedia/commons/thumb/3/34/Right-hand_grip_rule.svg/350px-Right-hand_grip_rule.svg.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9996647">
            <a:off x="1832036" y="1191863"/>
            <a:ext cx="436593" cy="4365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1792616" y="1983544"/>
            <a:ext cx="108585" cy="114300"/>
          </a:xfrm>
          <a:prstGeom prst="rect">
            <a:avLst/>
          </a:prstGeom>
        </p:spPr>
      </p:pic>
      <p:pic>
        <p:nvPicPr>
          <p:cNvPr id="17" name="Picture 16"/>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849881" y="5361083"/>
            <a:ext cx="127635" cy="114300"/>
          </a:xfrm>
          <a:prstGeom prst="rect">
            <a:avLst/>
          </a:prstGeom>
        </p:spPr>
      </p:pic>
      <p:pic>
        <p:nvPicPr>
          <p:cNvPr id="18" name="Picture 17"/>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3778786" y="4395042"/>
            <a:ext cx="120015" cy="163830"/>
          </a:xfrm>
          <a:prstGeom prst="rect">
            <a:avLst/>
          </a:prstGeom>
        </p:spPr>
      </p:pic>
      <p:pic>
        <p:nvPicPr>
          <p:cNvPr id="19" name="Picture 18"/>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3096197" y="3419566"/>
            <a:ext cx="144780" cy="182880"/>
          </a:xfrm>
          <a:prstGeom prst="rect">
            <a:avLst/>
          </a:prstGeom>
        </p:spPr>
      </p:pic>
      <p:pic>
        <p:nvPicPr>
          <p:cNvPr id="20" name="Picture 19"/>
          <p:cNvPicPr>
            <a:picLocks noChangeAspect="1"/>
          </p:cNvPicPr>
          <p:nvPr>
            <p:custDataLst>
              <p:tags r:id="rId5"/>
            </p:custDataLst>
          </p:nvPr>
        </p:nvPicPr>
        <p:blipFill>
          <a:blip r:embed="rId23" cstate="print">
            <a:extLst>
              <a:ext uri="{28A0092B-C50C-407E-A947-70E740481C1C}">
                <a14:useLocalDpi xmlns:a14="http://schemas.microsoft.com/office/drawing/2010/main" val="0"/>
              </a:ext>
            </a:extLst>
          </a:blip>
          <a:stretch>
            <a:fillRect/>
          </a:stretch>
        </p:blipFill>
        <p:spPr>
          <a:xfrm>
            <a:off x="2490798" y="3511006"/>
            <a:ext cx="203835" cy="203835"/>
          </a:xfrm>
          <a:prstGeom prst="rect">
            <a:avLst/>
          </a:prstGeom>
        </p:spPr>
      </p:pic>
      <p:cxnSp>
        <p:nvCxnSpPr>
          <p:cNvPr id="32" name="Straight Arrow Connector 31"/>
          <p:cNvCxnSpPr/>
          <p:nvPr/>
        </p:nvCxnSpPr>
        <p:spPr>
          <a:xfrm flipV="1">
            <a:off x="1954745" y="2430653"/>
            <a:ext cx="1673131" cy="214134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3626492" y="2448079"/>
            <a:ext cx="152294" cy="29144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6"/>
            </p:custDataLst>
          </p:nvPr>
        </p:nvPicPr>
        <p:blipFill>
          <a:blip r:embed="rId24" cstate="print">
            <a:extLst>
              <a:ext uri="{28A0092B-C50C-407E-A947-70E740481C1C}">
                <a14:useLocalDpi xmlns:a14="http://schemas.microsoft.com/office/drawing/2010/main" val="0"/>
              </a:ext>
            </a:extLst>
          </a:blip>
          <a:stretch>
            <a:fillRect/>
          </a:stretch>
        </p:blipFill>
        <p:spPr>
          <a:xfrm>
            <a:off x="3898801" y="2382152"/>
            <a:ext cx="272415" cy="182880"/>
          </a:xfrm>
          <a:prstGeom prst="rect">
            <a:avLst/>
          </a:prstGeom>
        </p:spPr>
      </p:pic>
      <p:pic>
        <p:nvPicPr>
          <p:cNvPr id="44" name="Picture 43"/>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5280964" y="1929651"/>
            <a:ext cx="1273874" cy="231458"/>
          </a:xfrm>
          <a:prstGeom prst="rect">
            <a:avLst/>
          </a:prstGeom>
        </p:spPr>
      </p:pic>
      <p:pic>
        <p:nvPicPr>
          <p:cNvPr id="45" name="Picture 44"/>
          <p:cNvPicPr>
            <a:picLocks noChangeAspect="1"/>
          </p:cNvPicPr>
          <p:nvPr>
            <p:custDataLst>
              <p:tags r:id="rId8"/>
            </p:custDataLst>
          </p:nvPr>
        </p:nvPicPr>
        <p:blipFill>
          <a:blip r:embed="rId26" cstate="print">
            <a:extLst>
              <a:ext uri="{28A0092B-C50C-407E-A947-70E740481C1C}">
                <a14:useLocalDpi xmlns:a14="http://schemas.microsoft.com/office/drawing/2010/main" val="0"/>
              </a:ext>
            </a:extLst>
          </a:blip>
          <a:stretch>
            <a:fillRect/>
          </a:stretch>
        </p:blipFill>
        <p:spPr>
          <a:xfrm>
            <a:off x="5281695" y="2239523"/>
            <a:ext cx="1263587" cy="231458"/>
          </a:xfrm>
          <a:prstGeom prst="rect">
            <a:avLst/>
          </a:prstGeom>
        </p:spPr>
      </p:pic>
      <p:pic>
        <p:nvPicPr>
          <p:cNvPr id="46" name="Picture 45"/>
          <p:cNvPicPr>
            <a:picLocks noChangeAspect="1"/>
          </p:cNvPicPr>
          <p:nvPr>
            <p:custDataLst>
              <p:tags r:id="rId9"/>
            </p:custDataLst>
          </p:nvPr>
        </p:nvPicPr>
        <p:blipFill>
          <a:blip r:embed="rId27" cstate="print">
            <a:extLst>
              <a:ext uri="{28A0092B-C50C-407E-A947-70E740481C1C}">
                <a14:useLocalDpi xmlns:a14="http://schemas.microsoft.com/office/drawing/2010/main" val="0"/>
              </a:ext>
            </a:extLst>
          </a:blip>
          <a:stretch>
            <a:fillRect/>
          </a:stretch>
        </p:blipFill>
        <p:spPr>
          <a:xfrm>
            <a:off x="5280964" y="2560654"/>
            <a:ext cx="581216" cy="183452"/>
          </a:xfrm>
          <a:prstGeom prst="rect">
            <a:avLst/>
          </a:prstGeom>
        </p:spPr>
      </p:pic>
      <p:cxnSp>
        <p:nvCxnSpPr>
          <p:cNvPr id="48" name="Straight Arrow Connector 47"/>
          <p:cNvCxnSpPr/>
          <p:nvPr/>
        </p:nvCxnSpPr>
        <p:spPr>
          <a:xfrm flipV="1">
            <a:off x="1954745" y="3714841"/>
            <a:ext cx="17274" cy="844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custDataLst>
              <p:tags r:id="rId10"/>
            </p:custDataLst>
          </p:nvPr>
        </p:nvPicPr>
        <p:blipFill>
          <a:blip r:embed="rId28" cstate="print">
            <a:extLst>
              <a:ext uri="{28A0092B-C50C-407E-A947-70E740481C1C}">
                <a14:useLocalDpi xmlns:a14="http://schemas.microsoft.com/office/drawing/2010/main" val="0"/>
              </a:ext>
            </a:extLst>
          </a:blip>
          <a:stretch>
            <a:fillRect/>
          </a:stretch>
        </p:blipFill>
        <p:spPr>
          <a:xfrm>
            <a:off x="1633251" y="3904133"/>
            <a:ext cx="243459" cy="324041"/>
          </a:xfrm>
          <a:prstGeom prst="rect">
            <a:avLst/>
          </a:prstGeom>
        </p:spPr>
      </p:pic>
      <p:sp>
        <p:nvSpPr>
          <p:cNvPr id="51" name="TextBox 50"/>
          <p:cNvSpPr txBox="1"/>
          <p:nvPr/>
        </p:nvSpPr>
        <p:spPr>
          <a:xfrm>
            <a:off x="4022626" y="922215"/>
            <a:ext cx="4945104"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Zistili sme, že súradnice polohového vektora sa pri infinitezimálnom otočení okolo osi z menia takto:</a:t>
            </a:r>
          </a:p>
        </p:txBody>
      </p:sp>
      <p:sp>
        <p:nvSpPr>
          <p:cNvPr id="52" name="TextBox 51"/>
          <p:cNvSpPr txBox="1"/>
          <p:nvPr/>
        </p:nvSpPr>
        <p:spPr>
          <a:xfrm>
            <a:off x="4022626" y="2924321"/>
            <a:ext cx="4945104"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Infinitezimálny vektor otočenia        má zložky </a:t>
            </a:r>
          </a:p>
        </p:txBody>
      </p:sp>
      <p:pic>
        <p:nvPicPr>
          <p:cNvPr id="53" name="Picture 52"/>
          <p:cNvPicPr>
            <a:picLocks noChangeAspect="1"/>
          </p:cNvPicPr>
          <p:nvPr>
            <p:custDataLst>
              <p:tags r:id="rId11"/>
            </p:custDataLst>
          </p:nvPr>
        </p:nvPicPr>
        <p:blipFill>
          <a:blip r:embed="rId29" cstate="print">
            <a:extLst>
              <a:ext uri="{28A0092B-C50C-407E-A947-70E740481C1C}">
                <a14:useLocalDpi xmlns:a14="http://schemas.microsoft.com/office/drawing/2010/main" val="0"/>
              </a:ext>
            </a:extLst>
          </a:blip>
          <a:stretch>
            <a:fillRect/>
          </a:stretch>
        </p:blipFill>
        <p:spPr>
          <a:xfrm>
            <a:off x="7243191" y="2914565"/>
            <a:ext cx="243459" cy="324041"/>
          </a:xfrm>
          <a:prstGeom prst="rect">
            <a:avLst/>
          </a:prstGeom>
        </p:spPr>
      </p:pic>
      <p:pic>
        <p:nvPicPr>
          <p:cNvPr id="56" name="Picture 55"/>
          <p:cNvPicPr>
            <a:picLocks noChangeAspect="1"/>
          </p:cNvPicPr>
          <p:nvPr>
            <p:custDataLst>
              <p:tags r:id="rId12"/>
            </p:custDataLst>
          </p:nvPr>
        </p:nvPicPr>
        <p:blipFill>
          <a:blip r:embed="rId30" cstate="print">
            <a:extLst>
              <a:ext uri="{28A0092B-C50C-407E-A947-70E740481C1C}">
                <a14:useLocalDpi xmlns:a14="http://schemas.microsoft.com/office/drawing/2010/main" val="0"/>
              </a:ext>
            </a:extLst>
          </a:blip>
          <a:stretch>
            <a:fillRect/>
          </a:stretch>
        </p:blipFill>
        <p:spPr>
          <a:xfrm>
            <a:off x="5351130" y="3440425"/>
            <a:ext cx="1399032" cy="330899"/>
          </a:xfrm>
          <a:prstGeom prst="rect">
            <a:avLst/>
          </a:prstGeom>
        </p:spPr>
      </p:pic>
      <p:sp>
        <p:nvSpPr>
          <p:cNvPr id="58" name="TextBox 57"/>
          <p:cNvSpPr txBox="1"/>
          <p:nvPr/>
        </p:nvSpPr>
        <p:spPr>
          <a:xfrm>
            <a:off x="4022626" y="3881487"/>
            <a:ext cx="4945104"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Zmena polohového vektora</a:t>
            </a:r>
          </a:p>
          <a:p>
            <a:r>
              <a:rPr lang="sk-SK" dirty="0">
                <a:latin typeface="Arial" panose="020B0604020202020204" pitchFamily="34" charset="0"/>
                <a:cs typeface="Arial" panose="020B0604020202020204" pitchFamily="34" charset="0"/>
              </a:rPr>
              <a:t>má zložky </a:t>
            </a:r>
          </a:p>
        </p:txBody>
      </p:sp>
      <p:pic>
        <p:nvPicPr>
          <p:cNvPr id="61" name="Picture 60"/>
          <p:cNvPicPr>
            <a:picLocks noChangeAspect="1"/>
          </p:cNvPicPr>
          <p:nvPr>
            <p:custDataLst>
              <p:tags r:id="rId13"/>
            </p:custDataLst>
          </p:nvPr>
        </p:nvPicPr>
        <p:blipFill>
          <a:blip r:embed="rId31" cstate="print">
            <a:extLst>
              <a:ext uri="{28A0092B-C50C-407E-A947-70E740481C1C}">
                <a14:useLocalDpi xmlns:a14="http://schemas.microsoft.com/office/drawing/2010/main" val="0"/>
              </a:ext>
            </a:extLst>
          </a:blip>
          <a:stretch>
            <a:fillRect/>
          </a:stretch>
        </p:blipFill>
        <p:spPr>
          <a:xfrm>
            <a:off x="7060461" y="3953404"/>
            <a:ext cx="1148715" cy="183452"/>
          </a:xfrm>
          <a:prstGeom prst="rect">
            <a:avLst/>
          </a:prstGeom>
        </p:spPr>
      </p:pic>
      <p:pic>
        <p:nvPicPr>
          <p:cNvPr id="64" name="Picture 63"/>
          <p:cNvPicPr>
            <a:picLocks noChangeAspect="1"/>
          </p:cNvPicPr>
          <p:nvPr>
            <p:custDataLst>
              <p:tags r:id="rId14"/>
            </p:custDataLst>
          </p:nvPr>
        </p:nvPicPr>
        <p:blipFill>
          <a:blip r:embed="rId32" cstate="print">
            <a:extLst>
              <a:ext uri="{28A0092B-C50C-407E-A947-70E740481C1C}">
                <a14:useLocalDpi xmlns:a14="http://schemas.microsoft.com/office/drawing/2010/main" val="0"/>
              </a:ext>
            </a:extLst>
          </a:blip>
          <a:stretch>
            <a:fillRect/>
          </a:stretch>
        </p:blipFill>
        <p:spPr>
          <a:xfrm>
            <a:off x="5316788" y="4572002"/>
            <a:ext cx="1939100" cy="229743"/>
          </a:xfrm>
          <a:prstGeom prst="rect">
            <a:avLst/>
          </a:prstGeom>
        </p:spPr>
      </p:pic>
      <p:pic>
        <p:nvPicPr>
          <p:cNvPr id="67" name="Picture 66"/>
          <p:cNvPicPr>
            <a:picLocks noChangeAspect="1"/>
          </p:cNvPicPr>
          <p:nvPr>
            <p:custDataLst>
              <p:tags r:id="rId15"/>
            </p:custDataLst>
          </p:nvPr>
        </p:nvPicPr>
        <p:blipFill>
          <a:blip r:embed="rId33" cstate="print">
            <a:extLst>
              <a:ext uri="{28A0092B-C50C-407E-A947-70E740481C1C}">
                <a14:useLocalDpi xmlns:a14="http://schemas.microsoft.com/office/drawing/2010/main" val="0"/>
              </a:ext>
            </a:extLst>
          </a:blip>
          <a:stretch>
            <a:fillRect/>
          </a:stretch>
        </p:blipFill>
        <p:spPr>
          <a:xfrm>
            <a:off x="2190773" y="5572355"/>
            <a:ext cx="5657850" cy="289751"/>
          </a:xfrm>
          <a:prstGeom prst="rect">
            <a:avLst/>
          </a:prstGeom>
        </p:spPr>
      </p:pic>
      <p:pic>
        <p:nvPicPr>
          <p:cNvPr id="78" name="Picture 77"/>
          <p:cNvPicPr>
            <a:picLocks noChangeAspect="1"/>
          </p:cNvPicPr>
          <p:nvPr>
            <p:custDataLst>
              <p:tags r:id="rId16"/>
            </p:custDataLst>
          </p:nvPr>
        </p:nvPicPr>
        <p:blipFill>
          <a:blip r:embed="rId34" cstate="print">
            <a:extLst>
              <a:ext uri="{28A0092B-C50C-407E-A947-70E740481C1C}">
                <a14:useLocalDpi xmlns:a14="http://schemas.microsoft.com/office/drawing/2010/main" val="0"/>
              </a:ext>
            </a:extLst>
          </a:blip>
          <a:stretch>
            <a:fillRect/>
          </a:stretch>
        </p:blipFill>
        <p:spPr>
          <a:xfrm>
            <a:off x="4357171" y="6164067"/>
            <a:ext cx="1327785" cy="360045"/>
          </a:xfrm>
          <a:prstGeom prst="rect">
            <a:avLst/>
          </a:prstGeom>
        </p:spPr>
      </p:pic>
      <p:sp>
        <p:nvSpPr>
          <p:cNvPr id="72" name="Rectangle 71"/>
          <p:cNvSpPr/>
          <p:nvPr/>
        </p:nvSpPr>
        <p:spPr>
          <a:xfrm>
            <a:off x="4171216" y="6059277"/>
            <a:ext cx="1742272" cy="7134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009003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6313320"/>
            <a:ext cx="2057400" cy="365125"/>
          </a:xfrm>
        </p:spPr>
        <p:txBody>
          <a:bodyPr/>
          <a:lstStyle/>
          <a:p>
            <a:fld id="{1BCE0CA2-1A48-4B23-8A77-1A9F640E54E6}" type="slidenum">
              <a:rPr lang="sk-SK" smtClean="0"/>
              <a:t>52</a:t>
            </a:fld>
            <a:endParaRPr lang="sk-SK"/>
          </a:p>
        </p:txBody>
      </p:sp>
      <p:sp>
        <p:nvSpPr>
          <p:cNvPr id="3" name="TextBox 2"/>
          <p:cNvSpPr txBox="1"/>
          <p:nvPr/>
        </p:nvSpPr>
        <p:spPr>
          <a:xfrm>
            <a:off x="738130" y="517793"/>
            <a:ext cx="723808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Zmena polohového vektora pri infinitezimálnom otočení</a:t>
            </a:r>
          </a:p>
        </p:txBody>
      </p:sp>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552939" y="1019190"/>
            <a:ext cx="1327785" cy="360045"/>
          </a:xfrm>
          <a:prstGeom prst="rect">
            <a:avLst/>
          </a:prstGeom>
        </p:spPr>
      </p:pic>
      <p:sp>
        <p:nvSpPr>
          <p:cNvPr id="5" name="TextBox 4"/>
          <p:cNvSpPr txBox="1"/>
          <p:nvPr/>
        </p:nvSpPr>
        <p:spPr>
          <a:xfrm>
            <a:off x="407624" y="1696598"/>
            <a:ext cx="8438921"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Tento vzťah sme si odvodili pre rotáciu okolo osi z, teda vektor        mal smer osi z. Ale dostali sme vzťah medzi vektormi, ktorý nemôže záležať na to, ako sú zvolené osi. Teda je to univerzálne platný vzťah. Hovorí toto:</a:t>
            </a:r>
          </a:p>
          <a:p>
            <a:r>
              <a:rPr lang="sk-SK" dirty="0">
                <a:latin typeface="Arial" panose="020B0604020202020204" pitchFamily="34" charset="0"/>
                <a:cs typeface="Arial" panose="020B0604020202020204" pitchFamily="34" charset="0"/>
              </a:rPr>
              <a:t>Ak       je vektor infinitezimálnej rotácie okolo ľubovoľnej osi (</a:t>
            </a:r>
            <a:r>
              <a:rPr lang="sk-SK" b="1" dirty="0">
                <a:latin typeface="Arial" panose="020B0604020202020204" pitchFamily="34" charset="0"/>
                <a:cs typeface="Arial" panose="020B0604020202020204" pitchFamily="34" charset="0"/>
              </a:rPr>
              <a:t>teda má smer osi rotácie a veľkosť infinitezimálneho rotačného uhla</a:t>
            </a:r>
            <a:r>
              <a:rPr lang="sk-SK" dirty="0">
                <a:latin typeface="Arial" panose="020B0604020202020204" pitchFamily="34" charset="0"/>
                <a:cs typeface="Arial" panose="020B0604020202020204" pitchFamily="34" charset="0"/>
              </a:rPr>
              <a:t>), potom zmena polohového vektora je určená takto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resp.</a:t>
            </a:r>
          </a:p>
        </p:txBody>
      </p:sp>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6912685" y="1696598"/>
            <a:ext cx="243459" cy="324041"/>
          </a:xfrm>
          <a:prstGeom prst="rect">
            <a:avLst/>
          </a:prstGeom>
        </p:spPr>
      </p:pic>
      <p:pic>
        <p:nvPicPr>
          <p:cNvPr id="7" name="Picture 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95640" y="2501163"/>
            <a:ext cx="243459" cy="324041"/>
          </a:xfrm>
          <a:prstGeom prst="rect">
            <a:avLst/>
          </a:prstGeom>
        </p:spPr>
      </p:pic>
      <p:pic>
        <p:nvPicPr>
          <p:cNvPr id="8" name="Picture 7"/>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817343" y="3368995"/>
            <a:ext cx="1327785" cy="360045"/>
          </a:xfrm>
          <a:prstGeom prst="rect">
            <a:avLst/>
          </a:prstGeom>
        </p:spPr>
      </p:pic>
      <p:pic>
        <p:nvPicPr>
          <p:cNvPr id="12" name="Picture 11"/>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986879" y="3824899"/>
            <a:ext cx="3280410" cy="360045"/>
          </a:xfrm>
          <a:prstGeom prst="rect">
            <a:avLst/>
          </a:prstGeom>
        </p:spPr>
      </p:pic>
      <p:pic>
        <p:nvPicPr>
          <p:cNvPr id="10" name="Picture 9">
            <a:extLst>
              <a:ext uri="{FF2B5EF4-FFF2-40B4-BE49-F238E27FC236}">
                <a16:creationId xmlns:a16="http://schemas.microsoft.com/office/drawing/2014/main" id="{62C8D8F9-A574-4330-9FCC-67BC5554CD4A}"/>
              </a:ext>
            </a:extLst>
          </p:cNvPr>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3921890" y="4448435"/>
            <a:ext cx="996315" cy="360045"/>
          </a:xfrm>
          <a:prstGeom prst="rect">
            <a:avLst/>
          </a:prstGeom>
        </p:spPr>
      </p:pic>
      <p:pic>
        <p:nvPicPr>
          <p:cNvPr id="17" name="Picture 16">
            <a:extLst>
              <a:ext uri="{FF2B5EF4-FFF2-40B4-BE49-F238E27FC236}">
                <a16:creationId xmlns:a16="http://schemas.microsoft.com/office/drawing/2014/main" id="{F25C63DA-84A1-4CBB-A70A-C7B39882B9CA}"/>
              </a:ext>
            </a:extLst>
          </p:cNvPr>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3915955" y="5038224"/>
            <a:ext cx="1089660" cy="182880"/>
          </a:xfrm>
          <a:prstGeom prst="rect">
            <a:avLst/>
          </a:prstGeom>
        </p:spPr>
      </p:pic>
    </p:spTree>
    <p:extLst>
      <p:ext uri="{BB962C8B-B14F-4D97-AF65-F5344CB8AC3E}">
        <p14:creationId xmlns:p14="http://schemas.microsoft.com/office/powerpoint/2010/main" val="110875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53</a:t>
            </a:fld>
            <a:endParaRPr lang="sk-SK"/>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71961" y="523321"/>
            <a:ext cx="2611184" cy="582930"/>
          </a:xfrm>
          <a:prstGeom prst="rect">
            <a:avLst/>
          </a:prstGeom>
        </p:spPr>
      </p:pic>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420775" y="1069385"/>
            <a:ext cx="886397" cy="471488"/>
          </a:xfrm>
          <a:prstGeom prst="rect">
            <a:avLst/>
          </a:prstGeom>
        </p:spPr>
      </p:pic>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663032" y="2202025"/>
            <a:ext cx="5288280" cy="664845"/>
          </a:xfrm>
          <a:prstGeom prst="rect">
            <a:avLst/>
          </a:prstGeom>
        </p:spPr>
      </p:pic>
      <p:sp>
        <p:nvSpPr>
          <p:cNvPr id="7" name="TextBox 6"/>
          <p:cNvSpPr txBox="1"/>
          <p:nvPr/>
        </p:nvSpPr>
        <p:spPr>
          <a:xfrm>
            <a:off x="304800" y="1568781"/>
            <a:ext cx="8480612"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Pokúsime sa lepšie „precítiť“, čo tá rovnica znamená, upravíme preto výraz pre celkovú hybnosť</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6165" y="3065929"/>
                <a:ext cx="7422776"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Označme celkovú hmotnosť sústavy ako </a:t>
                </a:r>
                <a14:m>
                  <m:oMath xmlns:m="http://schemas.openxmlformats.org/officeDocument/2006/math">
                    <m:r>
                      <a:rPr lang="sk-SK" b="0" i="1" smtClean="0">
                        <a:latin typeface="Cambria Math" panose="02040503050406030204" pitchFamily="18" charset="0"/>
                        <a:cs typeface="Arial" panose="020B0604020202020204" pitchFamily="34" charset="0"/>
                      </a:rPr>
                      <m:t>𝑚</m:t>
                    </m:r>
                  </m:oMath>
                </a14:m>
                <a:r>
                  <a:rPr lang="sk-SK" dirty="0">
                    <a:latin typeface="Arial" panose="020B0604020202020204" pitchFamily="34" charset="0"/>
                    <a:cs typeface="Arial" panose="020B0604020202020204" pitchFamily="34" charset="0"/>
                  </a:rPr>
                  <a:t>, teda</a:t>
                </a:r>
              </a:p>
              <a:p>
                <a:r>
                  <a:rPr lang="sk-SK" dirty="0">
                    <a:latin typeface="Arial" panose="020B0604020202020204" pitchFamily="34" charset="0"/>
                    <a:cs typeface="Arial" panose="020B0604020202020204" pitchFamily="34" charset="0"/>
                  </a:rPr>
                  <a:t>a zaveďme označenie </a:t>
                </a:r>
                <a:endParaRPr lang="en-US"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6165" y="3065929"/>
                <a:ext cx="7422776" cy="646331"/>
              </a:xfrm>
              <a:prstGeom prst="rect">
                <a:avLst/>
              </a:prstGeom>
              <a:blipFill rotWithShape="0">
                <a:blip r:embed="rId12"/>
                <a:stretch>
                  <a:fillRect l="-657" t="-5660" b="-14151"/>
                </a:stretch>
              </a:blipFill>
            </p:spPr>
            <p:txBody>
              <a:bodyPr/>
              <a:lstStyle/>
              <a:p>
                <a:r>
                  <a:rPr lang="sk-SK">
                    <a:noFill/>
                  </a:rPr>
                  <a:t> </a:t>
                </a:r>
              </a:p>
            </p:txBody>
          </p:sp>
        </mc:Fallback>
      </mc:AlternateContent>
      <p:pic>
        <p:nvPicPr>
          <p:cNvPr id="4" name="Picture 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785452" y="3116365"/>
            <a:ext cx="1122998" cy="318897"/>
          </a:xfrm>
          <a:prstGeom prst="rect">
            <a:avLst/>
          </a:prstGeom>
        </p:spPr>
      </p:pic>
      <p:pic>
        <p:nvPicPr>
          <p:cNvPr id="6" name="Picture 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203389" y="3500490"/>
            <a:ext cx="1669923" cy="577787"/>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457200" y="4160146"/>
                <a:ext cx="8382000" cy="206524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Symbol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𝑅</m:t>
                            </m:r>
                          </m:e>
                        </m:acc>
                      </m:e>
                      <m:sup>
                        <m:r>
                          <a:rPr lang="en-US" b="0" i="1" smtClean="0">
                            <a:latin typeface="Cambria Math" panose="02040503050406030204" pitchFamily="18" charset="0"/>
                            <a:cs typeface="Arial" panose="020B0604020202020204" pitchFamily="34" charset="0"/>
                          </a:rPr>
                          <m:t>∗</m:t>
                        </m:r>
                      </m:sup>
                    </m:sSup>
                  </m:oMath>
                </a14:m>
                <a:r>
                  <a:rPr lang="sk-SK" dirty="0">
                    <a:latin typeface="Arial" panose="020B0604020202020204" pitchFamily="34" charset="0"/>
                    <a:cs typeface="Arial" panose="020B0604020202020204" pitchFamily="34" charset="0"/>
                  </a:rPr>
                  <a:t> môžeme zjavne chápať ako polohový vektor čohosi, otázka je čoho. Je to vážená suma polohových vektorov jednotlivých častíc. Je to čosi ako stredný polohový vektor systému, ale jednotlivé častice v ňom nezavážia rovnako. Váha, ktorou častica prispieva do tej sumy, je </a:t>
                </a:r>
                <a14:m>
                  <m:oMath xmlns:m="http://schemas.openxmlformats.org/officeDocument/2006/math">
                    <m:nary>
                      <m:naryPr>
                        <m:chr m:val="∑"/>
                        <m:supHide m:val="on"/>
                        <m:ctrlPr>
                          <a:rPr lang="en-US" b="0" i="1" smtClean="0">
                            <a:latin typeface="Cambria Math" panose="02040503050406030204" pitchFamily="18" charset="0"/>
                            <a:cs typeface="Arial" panose="020B0604020202020204" pitchFamily="34" charset="0"/>
                          </a:rPr>
                        </m:ctrlPr>
                      </m:naryPr>
                      <m:sub>
                        <m:r>
                          <a:rPr lang="en-US" b="0" i="1" smtClean="0">
                            <a:latin typeface="Cambria Math" panose="02040503050406030204" pitchFamily="18" charset="0"/>
                            <a:cs typeface="Arial" panose="020B0604020202020204" pitchFamily="34" charset="0"/>
                          </a:rPr>
                          <m:t>𝑖</m:t>
                        </m:r>
                      </m:sub>
                      <m:sup/>
                      <m:e>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𝑚</m:t>
                            </m:r>
                          </m:e>
                          <m:sub>
                            <m:r>
                              <a:rPr lang="en-US" b="0" i="1" smtClean="0">
                                <a:latin typeface="Cambria Math" panose="02040503050406030204" pitchFamily="18" charset="0"/>
                                <a:cs typeface="Arial" panose="020B0604020202020204" pitchFamily="34" charset="0"/>
                              </a:rPr>
                              <m:t>𝑖</m:t>
                            </m:r>
                          </m:sub>
                        </m:sSub>
                        <m:r>
                          <a:rPr lang="en-US"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𝑚</m:t>
                        </m:r>
                      </m:e>
                    </m:nary>
                  </m:oMath>
                </a14:m>
                <a:r>
                  <a:rPr lang="sk-SK" dirty="0">
                    <a:latin typeface="Arial" panose="020B0604020202020204" pitchFamily="34" charset="0"/>
                    <a:cs typeface="Arial" panose="020B0604020202020204" pitchFamily="34" charset="0"/>
                  </a:rPr>
                  <a:t>. Teda výsledný vektor je „bližšie k častici  veľkou hmotnosťou ako k častici s malou hmotnosťou.</a:t>
                </a:r>
              </a:p>
              <a:p>
                <a:r>
                  <a:rPr lang="sk-SK" dirty="0">
                    <a:latin typeface="Arial" panose="020B0604020202020204" pitchFamily="34" charset="0"/>
                    <a:cs typeface="Arial" panose="020B0604020202020204" pitchFamily="34" charset="0"/>
                  </a:rPr>
                  <a:t>Je to polohový vektor bodu, ktorý sa (definitoricky) nazýva </a:t>
                </a:r>
                <a:r>
                  <a:rPr lang="sk-SK" b="1" dirty="0">
                    <a:latin typeface="Arial" panose="020B0604020202020204" pitchFamily="34" charset="0"/>
                    <a:cs typeface="Arial" panose="020B0604020202020204" pitchFamily="34" charset="0"/>
                  </a:rPr>
                  <a:t>hmotný stred</a:t>
                </a:r>
                <a:r>
                  <a:rPr lang="sk-SK" dirty="0">
                    <a:latin typeface="Arial" panose="020B0604020202020204" pitchFamily="34" charset="0"/>
                    <a:cs typeface="Arial" panose="020B0604020202020204" pitchFamily="34" charset="0"/>
                  </a:rPr>
                  <a:t> sústavy.</a:t>
                </a:r>
                <a:endParaRPr lang="en-US"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57200" y="4160146"/>
                <a:ext cx="8382000" cy="2065245"/>
              </a:xfrm>
              <a:prstGeom prst="rect">
                <a:avLst/>
              </a:prstGeom>
              <a:blipFill rotWithShape="0">
                <a:blip r:embed="rId15"/>
                <a:stretch>
                  <a:fillRect l="-582" b="-3835"/>
                </a:stretch>
              </a:blipFill>
            </p:spPr>
            <p:txBody>
              <a:bodyPr/>
              <a:lstStyle/>
              <a:p>
                <a:r>
                  <a:rPr lang="sk-SK">
                    <a:noFill/>
                  </a:rPr>
                  <a:t> </a:t>
                </a:r>
              </a:p>
            </p:txBody>
          </p:sp>
        </mc:Fallback>
      </mc:AlternateContent>
      <p:sp>
        <p:nvSpPr>
          <p:cNvPr id="14" name="Rectangle 13"/>
          <p:cNvSpPr/>
          <p:nvPr/>
        </p:nvSpPr>
        <p:spPr>
          <a:xfrm>
            <a:off x="3065929" y="3435261"/>
            <a:ext cx="1972236" cy="724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48702" y="33902"/>
            <a:ext cx="456303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Hmotný stred</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318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588" y="277906"/>
            <a:ext cx="846268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Prepíšeme teraz rovnicu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využijúc polohový vektor hmotného stredu:</a:t>
            </a:r>
          </a:p>
        </p:txBody>
      </p:sp>
      <p:sp>
        <p:nvSpPr>
          <p:cNvPr id="2" name="Slide Number Placeholder 1"/>
          <p:cNvSpPr>
            <a:spLocks noGrp="1"/>
          </p:cNvSpPr>
          <p:nvPr>
            <p:ph type="sldNum" sz="quarter" idx="12"/>
          </p:nvPr>
        </p:nvSpPr>
        <p:spPr/>
        <p:txBody>
          <a:bodyPr/>
          <a:lstStyle/>
          <a:p>
            <a:fld id="{1BCE0CA2-1A48-4B23-8A77-1A9F640E54E6}" type="slidenum">
              <a:rPr lang="sk-SK" smtClean="0"/>
              <a:t>54</a:t>
            </a:fld>
            <a:endParaRPr lang="sk-SK"/>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537316" y="226828"/>
            <a:ext cx="886397" cy="471488"/>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36421" y="1584007"/>
            <a:ext cx="1441895" cy="1057847"/>
          </a:xfrm>
          <a:prstGeom prst="rect">
            <a:avLst/>
          </a:prstGeom>
        </p:spPr>
      </p:pic>
      <p:pic>
        <p:nvPicPr>
          <p:cNvPr id="5" name="Picture 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230369" y="780826"/>
            <a:ext cx="1183005" cy="471488"/>
          </a:xfrm>
          <a:prstGeom prst="rect">
            <a:avLst/>
          </a:prstGeom>
        </p:spPr>
      </p:pic>
      <p:sp>
        <p:nvSpPr>
          <p:cNvPr id="10" name="TextBox 9"/>
          <p:cNvSpPr txBox="1"/>
          <p:nvPr/>
        </p:nvSpPr>
        <p:spPr>
          <a:xfrm>
            <a:off x="233082" y="2761129"/>
            <a:ext cx="8507506"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Práve sme odvodili vetu o hmotnom strede:</a:t>
            </a:r>
          </a:p>
          <a:p>
            <a:r>
              <a:rPr lang="sk-SK" b="1" dirty="0">
                <a:latin typeface="Arial" panose="020B0604020202020204" pitchFamily="34" charset="0"/>
                <a:cs typeface="Arial" panose="020B0604020202020204" pitchFamily="34" charset="0"/>
              </a:rPr>
              <a:t>Hmotný stred sústavy sa pohybuje akoby to bol hmotný bod, v ktorom je sústredená celá hmotnosť systému a pôsobila by naň sila rovná vektorovému súčtu všetkých vonkajších síl pôsobiacich na sústavu.</a:t>
            </a:r>
            <a:endParaRPr lang="en-US" b="1" dirty="0">
              <a:latin typeface="Arial" panose="020B0604020202020204" pitchFamily="34" charset="0"/>
              <a:cs typeface="Arial" panose="020B0604020202020204" pitchFamily="34" charset="0"/>
            </a:endParaRPr>
          </a:p>
        </p:txBody>
      </p:sp>
      <p:sp>
        <p:nvSpPr>
          <p:cNvPr id="11" name="Rectangle 10"/>
          <p:cNvSpPr/>
          <p:nvPr/>
        </p:nvSpPr>
        <p:spPr>
          <a:xfrm>
            <a:off x="3236421" y="2112930"/>
            <a:ext cx="1604520" cy="648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19097" y="4009492"/>
            <a:ext cx="8606118"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Poznamenajme, že túto rovnicu sme odvodili súc motivovaný záujmom o pohyb tuhého telesa, ale v tomto odvodení sme tuhosť systému nijako nevyužili. Vnútorné sily vypadli kvôli univerzálnemu princípu akcie a reakcie takže </a:t>
            </a:r>
            <a:r>
              <a:rPr lang="sk-SK" b="1" dirty="0">
                <a:latin typeface="Arial" panose="020B0604020202020204" pitchFamily="34" charset="0"/>
                <a:cs typeface="Arial" panose="020B0604020202020204" pitchFamily="34" charset="0"/>
              </a:rPr>
              <a:t>veta o hmotnom strede je univerzálne platná pre hocijaký systém</a:t>
            </a:r>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701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55</a:t>
            </a:fld>
            <a:endParaRPr lang="sk-SK"/>
          </a:p>
        </p:txBody>
      </p:sp>
      <p:sp>
        <p:nvSpPr>
          <p:cNvPr id="3" name="TextBox 2"/>
          <p:cNvSpPr txBox="1"/>
          <p:nvPr/>
        </p:nvSpPr>
        <p:spPr>
          <a:xfrm>
            <a:off x="1542473" y="323273"/>
            <a:ext cx="6077527"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Nulová vonkajšia sila, zachovanie hybnosti</a:t>
            </a: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19836" y="1125555"/>
            <a:ext cx="886397" cy="471488"/>
          </a:xfrm>
          <a:prstGeom prst="rect">
            <a:avLst/>
          </a:prstGeom>
        </p:spPr>
      </p:pic>
      <p:sp>
        <p:nvSpPr>
          <p:cNvPr id="6" name="TextBox 5"/>
          <p:cNvSpPr txBox="1"/>
          <p:nvPr/>
        </p:nvSpPr>
        <p:spPr>
          <a:xfrm>
            <a:off x="196103" y="1571045"/>
            <a:ext cx="831924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nulovú celkovú vonkajšiu silu dostaneme</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23285" y="1901185"/>
            <a:ext cx="2546033" cy="471488"/>
          </a:xfrm>
          <a:prstGeom prst="rect">
            <a:avLst/>
          </a:prstGeom>
        </p:spPr>
      </p:pic>
      <p:sp>
        <p:nvSpPr>
          <p:cNvPr id="10" name="TextBox 9"/>
          <p:cNvSpPr txBox="1"/>
          <p:nvPr/>
        </p:nvSpPr>
        <p:spPr>
          <a:xfrm>
            <a:off x="196103" y="2500482"/>
            <a:ext cx="8847894"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Dostali sme zákon zachovania hybnosti: Pri nulovej sumárnej vonkajšej sile sa celková hybnosť sústavy častíc zachováva. Prakticky to znamená, že ak pre takú sústavu vypočítame v nejakom okamihu jej celkovú hybnosť a potom v neskorom okamihu znovu, dostaneme tú istú hodnotu (ten istý vektor). Platí to všeobecne, nielen pre tuhé teleso.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Môže sa stať, že celková vonkajšia sila nie je nulová, ale má nulovú len niektorú zložku (napríklad priemet na os x). v takom prípade dostaneme</a:t>
            </a:r>
            <a:endParaRPr lang="en-US" dirty="0">
              <a:latin typeface="Arial" panose="020B0604020202020204" pitchFamily="34" charset="0"/>
              <a:cs typeface="Arial" panose="020B0604020202020204" pitchFamily="34" charset="0"/>
            </a:endParaRPr>
          </a:p>
        </p:txBody>
      </p:sp>
      <p:pic>
        <p:nvPicPr>
          <p:cNvPr id="11" name="Picture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290017" y="5111090"/>
            <a:ext cx="2714054" cy="471488"/>
          </a:xfrm>
          <a:prstGeom prst="rect">
            <a:avLst/>
          </a:prstGeom>
        </p:spPr>
      </p:pic>
      <p:sp>
        <p:nvSpPr>
          <p:cNvPr id="13" name="TextBox 12"/>
          <p:cNvSpPr txBox="1"/>
          <p:nvPr/>
        </p:nvSpPr>
        <p:spPr>
          <a:xfrm>
            <a:off x="376518" y="5862918"/>
            <a:ext cx="8426823"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tomto prípade sa zachováva x-</a:t>
            </a:r>
            <a:r>
              <a:rPr lang="sk-SK" dirty="0" err="1">
                <a:latin typeface="Arial" panose="020B0604020202020204" pitchFamily="34" charset="0"/>
                <a:cs typeface="Arial" panose="020B0604020202020204" pitchFamily="34" charset="0"/>
              </a:rPr>
              <a:t>ová</a:t>
            </a:r>
            <a:r>
              <a:rPr lang="sk-SK" dirty="0">
                <a:latin typeface="Arial" panose="020B0604020202020204" pitchFamily="34" charset="0"/>
                <a:cs typeface="Arial" panose="020B0604020202020204" pitchFamily="34" charset="0"/>
              </a:rPr>
              <a:t> zložka hybnosti sústavy.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594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56</a:t>
            </a:fld>
            <a:endParaRPr lang="sk-SK"/>
          </a:p>
        </p:txBody>
      </p:sp>
      <p:pic>
        <p:nvPicPr>
          <p:cNvPr id="10" name="Picture 9"/>
          <p:cNvPicPr>
            <a:picLocks noChangeAspect="1"/>
          </p:cNvPicPr>
          <p:nvPr/>
        </p:nvPicPr>
        <p:blipFill>
          <a:blip r:embed="rId3"/>
          <a:stretch>
            <a:fillRect/>
          </a:stretch>
        </p:blipFill>
        <p:spPr>
          <a:xfrm>
            <a:off x="338919" y="461743"/>
            <a:ext cx="2908044" cy="2725148"/>
          </a:xfrm>
          <a:prstGeom prst="rect">
            <a:avLst/>
          </a:prstGeom>
        </p:spPr>
      </p:pic>
      <p:sp>
        <p:nvSpPr>
          <p:cNvPr id="3" name="TextBox 2"/>
          <p:cNvSpPr txBox="1"/>
          <p:nvPr/>
        </p:nvSpPr>
        <p:spPr>
          <a:xfrm>
            <a:off x="3496235" y="394447"/>
            <a:ext cx="5378824" cy="286232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Tu je klasický príklad na použitie zákona zachovania hybnosti.</a:t>
            </a:r>
          </a:p>
          <a:p>
            <a:r>
              <a:rPr lang="sk-SK" dirty="0">
                <a:latin typeface="Arial" panose="020B0604020202020204" pitchFamily="34" charset="0"/>
                <a:cs typeface="Arial" panose="020B0604020202020204" pitchFamily="34" charset="0"/>
              </a:rPr>
              <a:t>Na začiatku máme nabitý kanón v pokoji. Jeho hybnosť je nulová.</a:t>
            </a:r>
          </a:p>
          <a:p>
            <a:r>
              <a:rPr lang="sk-SK" dirty="0">
                <a:latin typeface="Arial" panose="020B0604020202020204" pitchFamily="34" charset="0"/>
                <a:cs typeface="Arial" panose="020B0604020202020204" pitchFamily="34" charset="0"/>
              </a:rPr>
              <a:t>Kanón je na kolieskach ako zvýraznenie faktu, že zanedbávame trenie pri pohybe kanóna vo vodorovnom smere.</a:t>
            </a:r>
          </a:p>
          <a:p>
            <a:r>
              <a:rPr lang="sk-SK" dirty="0">
                <a:latin typeface="Arial" panose="020B0604020202020204" pitchFamily="34" charset="0"/>
                <a:cs typeface="Arial" panose="020B0604020202020204" pitchFamily="34" charset="0"/>
              </a:rPr>
              <a:t>Vo vodorovnom smere nepôsobí na kanón ani na náboj v ňom žiadna vonkajšia sila.</a:t>
            </a:r>
          </a:p>
          <a:p>
            <a:r>
              <a:rPr lang="sk-SK" dirty="0">
                <a:latin typeface="Arial" panose="020B0604020202020204" pitchFamily="34" charset="0"/>
                <a:cs typeface="Arial" panose="020B0604020202020204" pitchFamily="34" charset="0"/>
              </a:rPr>
              <a:t>Preto sa zachováva vodorovná zložka hybnosti.</a:t>
            </a:r>
          </a:p>
        </p:txBody>
      </p:sp>
      <p:sp>
        <p:nvSpPr>
          <p:cNvPr id="4" name="TextBox 3"/>
          <p:cNvSpPr txBox="1"/>
          <p:nvPr/>
        </p:nvSpPr>
        <p:spPr>
          <a:xfrm>
            <a:off x="338919" y="3316941"/>
            <a:ext cx="8643716"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Akt výstrelu náboja je aktom pôsobenia vnútorných síl systému, nie je ovplyvnený vonkajšími silami. Preto po výstrele bude celková hybnosť systému kanón + náboj nulová. Keďže náboj má po výstrele zjavne hybnosť v smere dopredu, musí mať kanón po výstrele hybnosť v smere dozadu. Vojaci tomu hovoria, že kanón dostane spätný ráz. Pre hmotnosti a rýchlosti kanóna a náboja po výstrele teda platí</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865439" y="4924319"/>
            <a:ext cx="1590675" cy="17630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21341" y="5360894"/>
                <a:ext cx="8453718"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Rýchlosti sme nepísali ako vektory, lebo sú to len vodorovné zložky rýchlosti. Pre rýchlosť kanóna </a:t>
                </a:r>
                <a14:m>
                  <m:oMath xmlns:m="http://schemas.openxmlformats.org/officeDocument/2006/math">
                    <m:r>
                      <a:rPr lang="sk-SK" b="0" i="1" smtClean="0">
                        <a:latin typeface="Cambria Math" panose="02040503050406030204" pitchFamily="18" charset="0"/>
                        <a:cs typeface="Arial" panose="020B0604020202020204" pitchFamily="34" charset="0"/>
                      </a:rPr>
                      <m:t>𝑉</m:t>
                    </m:r>
                  </m:oMath>
                </a14:m>
                <a:r>
                  <a:rPr lang="sk-SK" dirty="0">
                    <a:latin typeface="Arial" panose="020B0604020202020204" pitchFamily="34" charset="0"/>
                    <a:cs typeface="Arial" panose="020B0604020202020204" pitchFamily="34" charset="0"/>
                  </a:rPr>
                  <a:t> tak dostaneme záporné číslo, čo znamená, že sa pohybuje v zápornom smere, teda doľava.</a:t>
                </a:r>
                <a:endParaRPr lang="en-US"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1341" y="5360894"/>
                <a:ext cx="8453718" cy="923330"/>
              </a:xfrm>
              <a:prstGeom prst="rect">
                <a:avLst/>
              </a:prstGeom>
              <a:blipFill rotWithShape="0">
                <a:blip r:embed="rId7"/>
                <a:stretch>
                  <a:fillRect l="-577" t="-3289" r="-360" b="-9211"/>
                </a:stretch>
              </a:blipFill>
            </p:spPr>
            <p:txBody>
              <a:bodyPr/>
              <a:lstStyle/>
              <a:p>
                <a:r>
                  <a:rPr lang="en-US">
                    <a:noFill/>
                  </a:rPr>
                  <a:t> </a:t>
                </a:r>
              </a:p>
            </p:txBody>
          </p:sp>
        </mc:Fallback>
      </mc:AlternateContent>
    </p:spTree>
    <p:extLst>
      <p:ext uri="{BB962C8B-B14F-4D97-AF65-F5344CB8AC3E}">
        <p14:creationId xmlns:p14="http://schemas.microsoft.com/office/powerpoint/2010/main" val="914152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57</a:t>
            </a:fld>
            <a:endParaRPr lang="sk-SK"/>
          </a:p>
        </p:txBody>
      </p:sp>
      <p:sp>
        <p:nvSpPr>
          <p:cNvPr id="3" name="TextBox 2"/>
          <p:cNvSpPr txBox="1"/>
          <p:nvPr/>
        </p:nvSpPr>
        <p:spPr>
          <a:xfrm>
            <a:off x="1542473" y="323273"/>
            <a:ext cx="6077527"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Nulová vonkajšia sila, veta o hmotnom strede</a:t>
            </a:r>
          </a:p>
        </p:txBody>
      </p:sp>
      <p:sp>
        <p:nvSpPr>
          <p:cNvPr id="4" name="TextBox 3"/>
          <p:cNvSpPr txBox="1"/>
          <p:nvPr/>
        </p:nvSpPr>
        <p:spPr>
          <a:xfrm>
            <a:off x="281709" y="3718679"/>
            <a:ext cx="8599054" cy="31393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je celková vonkajšia sila nulová, hmotný stred sa pohybuje akoby hmotný bod podľa zákona zotrvačnosti, teda rovnomerne priamočiaro alebo stojí (voči inerciálnej sústave). Platí to všeobecne, nielen pre tuhé teleso.</a:t>
            </a: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Znamená to, že hmotný stred systému, ak na počiatku stojí, sa nemôže len pôsobením vnútorných síl posunúť a teda ani začať posúvať.</a:t>
            </a:r>
          </a:p>
          <a:p>
            <a:endParaRPr lang="sk-SK" b="1"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Ľudovo povedané i keby vnútri sústavy boli trpaslíci vybavení slobodnou vôľou, nemôžu vykonať, bez podpory zvonku sústavy, nič, čo by posunulo polohu hmotného stredu. </a:t>
            </a:r>
          </a:p>
          <a:p>
            <a:endParaRPr lang="sk-SK" dirty="0">
              <a:latin typeface="Arial" panose="020B0604020202020204" pitchFamily="34" charset="0"/>
              <a:cs typeface="Arial" panose="020B0604020202020204" pitchFamily="34" charset="0"/>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19836" y="1125555"/>
            <a:ext cx="886397" cy="471488"/>
          </a:xfrm>
          <a:prstGeom prst="rect">
            <a:avLst/>
          </a:prstGeom>
        </p:spPr>
      </p:pic>
      <p:sp>
        <p:nvSpPr>
          <p:cNvPr id="6" name="TextBox 5"/>
          <p:cNvSpPr txBox="1"/>
          <p:nvPr/>
        </p:nvSpPr>
        <p:spPr>
          <a:xfrm>
            <a:off x="196103" y="1571045"/>
            <a:ext cx="831924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nulovú celkovú vonkajšiu silu dostaneme</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23285" y="1901185"/>
            <a:ext cx="2546033" cy="471488"/>
          </a:xfrm>
          <a:prstGeom prst="rect">
            <a:avLst/>
          </a:prstGeom>
        </p:spPr>
      </p:pic>
      <p:pic>
        <p:nvPicPr>
          <p:cNvPr id="10" name="Picture 9"/>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458654" y="3034353"/>
            <a:ext cx="1243013" cy="504063"/>
          </a:xfrm>
          <a:prstGeom prst="rect">
            <a:avLst/>
          </a:prstGeom>
        </p:spPr>
      </p:pic>
      <p:sp>
        <p:nvSpPr>
          <p:cNvPr id="8" name="TextBox 7"/>
          <p:cNvSpPr txBox="1"/>
          <p:nvPr/>
        </p:nvSpPr>
        <p:spPr>
          <a:xfrm>
            <a:off x="464116" y="2665020"/>
            <a:ext cx="8220635"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Vyjadrené cez rovnicu pre pohyb hmotného stredu dostaneme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857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88655" y="387927"/>
            <a:ext cx="596669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a:t>
            </a:r>
          </a:p>
        </p:txBody>
      </p:sp>
      <mc:AlternateContent xmlns:mc="http://schemas.openxmlformats.org/markup-compatibility/2006" xmlns:a14="http://schemas.microsoft.com/office/drawing/2010/main">
        <mc:Choice Requires="a14">
          <p:sp>
            <p:nvSpPr>
              <p:cNvPr id="4" name="TextBox 3"/>
              <p:cNvSpPr txBox="1"/>
              <p:nvPr/>
            </p:nvSpPr>
            <p:spPr>
              <a:xfrm>
                <a:off x="369455" y="1394691"/>
                <a:ext cx="83773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časticu, jej pohyb popisovaný voči inerciálnej sústave. Počiatok inerciálnej sústavy berme ako referenčný bod, voči ktorému budeme popisovať polohu častice pomocou polohového vektora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Okamžitá rýchlosť častice v okamihu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9455" y="1394691"/>
                <a:ext cx="8377381" cy="1200329"/>
              </a:xfrm>
              <a:prstGeom prst="rect">
                <a:avLst/>
              </a:prstGeom>
              <a:blipFill rotWithShape="0">
                <a:blip r:embed="rId8"/>
                <a:stretch>
                  <a:fillRect l="-655" t="-3046" b="-7107"/>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796146" y="2503055"/>
            <a:ext cx="1193292" cy="485204"/>
          </a:xfrm>
          <a:prstGeom prst="rect">
            <a:avLst/>
          </a:prstGeom>
        </p:spPr>
      </p:pic>
      <p:sp>
        <p:nvSpPr>
          <p:cNvPr id="6" name="TextBox 5"/>
          <p:cNvSpPr txBox="1"/>
          <p:nvPr/>
        </p:nvSpPr>
        <p:spPr>
          <a:xfrm>
            <a:off x="535709" y="3325091"/>
            <a:ext cx="79796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časticu v stave              sme už definovali veličinu hybnosť (anglicky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momentum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vzťahom </a:t>
            </a:r>
          </a:p>
        </p:txBody>
      </p:sp>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770910" y="3406029"/>
            <a:ext cx="466344" cy="207455"/>
          </a:xfrm>
          <a:prstGeom prst="rect">
            <a:avLst/>
          </a:prstGeom>
        </p:spPr>
      </p:pic>
      <p:pic>
        <p:nvPicPr>
          <p:cNvPr id="8" name="Picture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916218" y="3927527"/>
            <a:ext cx="761238" cy="207455"/>
          </a:xfrm>
          <a:prstGeom prst="rect">
            <a:avLst/>
          </a:prstGeom>
        </p:spPr>
      </p:pic>
      <p:sp>
        <p:nvSpPr>
          <p:cNvPr id="9" name="TextBox 8"/>
          <p:cNvSpPr txBox="1"/>
          <p:nvPr/>
        </p:nvSpPr>
        <p:spPr>
          <a:xfrm>
            <a:off x="535709" y="4291019"/>
            <a:ext cx="7740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Definujeme teraz novú veličinu,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(anglicky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angular</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momentum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vzťahom</a:t>
            </a:r>
          </a:p>
        </p:txBody>
      </p:sp>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308427" y="5092937"/>
            <a:ext cx="1976819" cy="264033"/>
          </a:xfrm>
          <a:prstGeom prst="rect">
            <a:avLst/>
          </a:prstGeom>
        </p:spPr>
      </p:pic>
      <p:sp>
        <p:nvSpPr>
          <p:cNvPr id="11" name="TextBox 10"/>
          <p:cNvSpPr txBox="1"/>
          <p:nvPr/>
        </p:nvSpPr>
        <p:spPr>
          <a:xfrm>
            <a:off x="535709" y="5569527"/>
            <a:ext cx="77770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Presnejšie by sme mali hovoriť moment hybnosti voči zvolenému referenčnému bodu. Ak zvolíme iný referenčný pod, potom i keď nezmeníme smery osí súradnicovej sústavy, moment hybnosti častice bude vo všeobecnosti iný než voči pôvodnému referenčnému bodu.</a:t>
            </a:r>
          </a:p>
        </p:txBody>
      </p:sp>
    </p:spTree>
    <p:extLst>
      <p:ext uri="{BB962C8B-B14F-4D97-AF65-F5344CB8AC3E}">
        <p14:creationId xmlns:p14="http://schemas.microsoft.com/office/powerpoint/2010/main" val="766890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32116" y="140106"/>
            <a:ext cx="653010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vzhľadom na priamku</a:t>
            </a:r>
          </a:p>
        </p:txBody>
      </p:sp>
      <mc:AlternateContent xmlns:mc="http://schemas.openxmlformats.org/markup-compatibility/2006" xmlns:a14="http://schemas.microsoft.com/office/drawing/2010/main">
        <mc:Choice Requires="a14">
          <p:sp>
            <p:nvSpPr>
              <p:cNvPr id="4" name="TextBox 3"/>
              <p:cNvSpPr txBox="1"/>
              <p:nvPr/>
            </p:nvSpPr>
            <p:spPr>
              <a:xfrm>
                <a:off x="360125" y="632084"/>
                <a:ext cx="8681238" cy="27469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Aby sme podobné veci mali na jednom mieste, definujme ešte moment hybnosti vzhľadom na priamku. Myslíme orientovanú priamku, teda čosi ako priamku, ktorej smer a orientácia je daná nejakým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jednotkovým vektorom</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vzhľadom na priamku, je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priemet momentu hybnosti definovaného vzhľadom na referenčný bod ležiaci na tej priamke na tú priamku.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Trochu krkolomná veta, ale obsahuje všetko dôležité, aby definícia bola korektná. Na prvý pohľad sa to nezdá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lebo sa nepovedalo, kde na uvažovanej priamke sa má umiestniť referenčný bod, ale, ako hneď uvidíme, môže to byť ľubovoľný bod na osi.</a:t>
                </a:r>
              </a:p>
            </p:txBody>
          </p:sp>
        </mc:Choice>
        <mc:Fallback xmlns="">
          <p:sp>
            <p:nvSpPr>
              <p:cNvPr id="4" name="TextBox 3"/>
              <p:cNvSpPr txBox="1">
                <a:spLocks noRot="1" noChangeAspect="1" noMove="1" noResize="1" noEditPoints="1" noAdjustHandles="1" noChangeArrowheads="1" noChangeShapeType="1" noTextEdit="1"/>
              </p:cNvSpPr>
              <p:nvPr/>
            </p:nvSpPr>
            <p:spPr>
              <a:xfrm>
                <a:off x="360125" y="632084"/>
                <a:ext cx="8681238" cy="2746906"/>
              </a:xfrm>
              <a:prstGeom prst="rect">
                <a:avLst/>
              </a:prstGeom>
              <a:blipFill rotWithShape="0">
                <a:blip r:embed="rId13"/>
                <a:stretch>
                  <a:fillRect l="-562" t="-1333" b="-2889"/>
                </a:stretch>
              </a:blipFill>
            </p:spPr>
            <p:txBody>
              <a:bodyPr/>
              <a:lstStyle/>
              <a:p>
                <a:r>
                  <a:rPr lang="en-US">
                    <a:noFill/>
                  </a:rPr>
                  <a:t> </a:t>
                </a:r>
              </a:p>
            </p:txBody>
          </p:sp>
        </mc:Fallback>
      </mc:AlternateContent>
      <p:cxnSp>
        <p:nvCxnSpPr>
          <p:cNvPr id="6" name="Straight Connector 5"/>
          <p:cNvCxnSpPr/>
          <p:nvPr/>
        </p:nvCxnSpPr>
        <p:spPr>
          <a:xfrm flipH="1">
            <a:off x="672353" y="4285129"/>
            <a:ext cx="726141" cy="24363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78541" y="5862918"/>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2402541" y="4652682"/>
            <a:ext cx="80683" cy="8068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p:cNvCxnSpPr/>
          <p:nvPr/>
        </p:nvCxnSpPr>
        <p:spPr>
          <a:xfrm flipV="1">
            <a:off x="915708" y="4686913"/>
            <a:ext cx="1531653" cy="1208923"/>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032000" y="4512819"/>
            <a:ext cx="402678" cy="182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3353" y="6069106"/>
            <a:ext cx="166590" cy="58074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2161901" y="4312824"/>
            <a:ext cx="142875" cy="182880"/>
          </a:xfrm>
          <a:prstGeom prst="rect">
            <a:avLst/>
          </a:prstGeom>
        </p:spPr>
      </p:pic>
      <p:pic>
        <p:nvPicPr>
          <p:cNvPr id="23" name="Picture 22"/>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491853" y="4814399"/>
            <a:ext cx="144780" cy="182880"/>
          </a:xfrm>
          <a:prstGeom prst="rect">
            <a:avLst/>
          </a:prstGeom>
        </p:spPr>
      </p:pic>
      <p:pic>
        <p:nvPicPr>
          <p:cNvPr id="30" name="Picture 29"/>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828553" y="6353600"/>
            <a:ext cx="146685" cy="18288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2563453" y="3240490"/>
                <a:ext cx="6402490" cy="36240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Priemet momentu hybnosti na priamku označme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𝑀</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to skalárna hodnota, môže byť aj záporná, lebo os má orientáciu).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Keby sme za referenčný bod na priamke zvolili namiesto bodu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bod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𝑂</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m:rPr>
                        <m:sty m:val="p"/>
                      </m:rP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a</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také číslo také, aby platil</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dostali by sme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Druhý člen súčtu vypadol, pretože vektorový súčin v ňom je kolmý na vektor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teda jeho skalárny súčin s vektorom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nulový. Priemet momentu hybnosti na priamku teda nezávisí na voľbe referenčného bodu na nej. </a:t>
                </a:r>
              </a:p>
            </p:txBody>
          </p:sp>
        </mc:Choice>
        <mc:Fallback xmlns="">
          <p:sp>
            <p:nvSpPr>
              <p:cNvPr id="31" name="TextBox 30"/>
              <p:cNvSpPr txBox="1">
                <a:spLocks noRot="1" noChangeAspect="1" noMove="1" noResize="1" noEditPoints="1" noAdjustHandles="1" noChangeArrowheads="1" noChangeShapeType="1" noTextEdit="1"/>
              </p:cNvSpPr>
              <p:nvPr/>
            </p:nvSpPr>
            <p:spPr>
              <a:xfrm>
                <a:off x="2563453" y="3240490"/>
                <a:ext cx="6402490" cy="3624069"/>
              </a:xfrm>
              <a:prstGeom prst="rect">
                <a:avLst/>
              </a:prstGeom>
              <a:blipFill rotWithShape="0">
                <a:blip r:embed="rId17"/>
                <a:stretch>
                  <a:fillRect l="-857" t="-1010" r="-1238" b="-1852"/>
                </a:stretch>
              </a:blipFill>
            </p:spPr>
            <p:txBody>
              <a:bodyPr/>
              <a:lstStyle/>
              <a:p>
                <a:r>
                  <a:rPr lang="en-US">
                    <a:noFill/>
                  </a:rPr>
                  <a:t> </a:t>
                </a:r>
              </a:p>
            </p:txBody>
          </p:sp>
        </mc:Fallback>
      </mc:AlternateContent>
      <p:pic>
        <p:nvPicPr>
          <p:cNvPr id="48" name="Picture 47"/>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477959" y="3902708"/>
            <a:ext cx="2261426" cy="276035"/>
          </a:xfrm>
          <a:prstGeom prst="rect">
            <a:avLst/>
          </a:prstGeom>
        </p:spPr>
      </p:pic>
      <p:cxnSp>
        <p:nvCxnSpPr>
          <p:cNvPr id="34" name="Straight Arrow Connector 33"/>
          <p:cNvCxnSpPr/>
          <p:nvPr/>
        </p:nvCxnSpPr>
        <p:spPr>
          <a:xfrm flipV="1">
            <a:off x="1145770" y="4689706"/>
            <a:ext cx="1297112" cy="49178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1609519" y="5365223"/>
            <a:ext cx="211455" cy="203835"/>
          </a:xfrm>
          <a:prstGeom prst="rect">
            <a:avLst/>
          </a:prstGeom>
        </p:spPr>
      </p:pic>
      <p:sp>
        <p:nvSpPr>
          <p:cNvPr id="39" name="Oval 38"/>
          <p:cNvSpPr/>
          <p:nvPr/>
        </p:nvSpPr>
        <p:spPr>
          <a:xfrm>
            <a:off x="1096258" y="5166239"/>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Picture 39"/>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848034" y="5001032"/>
            <a:ext cx="177165" cy="184785"/>
          </a:xfrm>
          <a:prstGeom prst="rect">
            <a:avLst/>
          </a:prstGeom>
        </p:spPr>
      </p:pic>
      <p:pic>
        <p:nvPicPr>
          <p:cNvPr id="42" name="Picture 41"/>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594126" y="5759095"/>
            <a:ext cx="241935" cy="207645"/>
          </a:xfrm>
          <a:prstGeom prst="rect">
            <a:avLst/>
          </a:prstGeom>
        </p:spPr>
      </p:pic>
      <p:pic>
        <p:nvPicPr>
          <p:cNvPr id="50" name="Picture 49"/>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3423636" y="5075680"/>
            <a:ext cx="5206937" cy="618935"/>
          </a:xfrm>
          <a:prstGeom prst="rect">
            <a:avLst/>
          </a:prstGeom>
        </p:spPr>
      </p:pic>
      <p:pic>
        <p:nvPicPr>
          <p:cNvPr id="51" name="Picture 50"/>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7415815" y="4454904"/>
            <a:ext cx="963549" cy="344615"/>
          </a:xfrm>
          <a:prstGeom prst="rect">
            <a:avLst/>
          </a:prstGeom>
        </p:spPr>
      </p:pic>
    </p:spTree>
    <p:extLst>
      <p:ext uri="{BB962C8B-B14F-4D97-AF65-F5344CB8AC3E}">
        <p14:creationId xmlns:p14="http://schemas.microsoft.com/office/powerpoint/2010/main" val="286635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144" y="724718"/>
            <a:ext cx="8064896" cy="1015663"/>
          </a:xfrm>
          <a:prstGeom prst="rect">
            <a:avLst/>
          </a:prstGeom>
          <a:noFill/>
        </p:spPr>
        <p:txBody>
          <a:bodyPr wrap="square" rtlCol="0">
            <a:spAutoFit/>
          </a:bodyPr>
          <a:lstStyle/>
          <a:p>
            <a:r>
              <a:rPr lang="sk-SK" sz="2000" b="1" dirty="0"/>
              <a:t>Neskôr exaktní matematici vybabrali s Newtonom, kritizujúc: čo to je za neexaktnú reč „tak malé </a:t>
            </a:r>
            <a:r>
              <a:rPr lang="el-GR" sz="2000" b="1" dirty="0"/>
              <a:t>Δ</a:t>
            </a:r>
            <a:r>
              <a:rPr lang="sk-SK" sz="2000" b="1" dirty="0"/>
              <a:t>t ako je rozumné“, to treba formulovať matematicky presne a definovali:</a:t>
            </a:r>
          </a:p>
        </p:txBody>
      </p:sp>
      <p:pic>
        <p:nvPicPr>
          <p:cNvPr id="8" name="Picture 7"/>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170126" y="1900361"/>
            <a:ext cx="2157413" cy="794385"/>
          </a:xfrm>
          <a:prstGeom prst="rect">
            <a:avLst/>
          </a:prstGeom>
        </p:spPr>
      </p:pic>
      <p:sp>
        <p:nvSpPr>
          <p:cNvPr id="5" name="Rectangle 4"/>
          <p:cNvSpPr/>
          <p:nvPr/>
        </p:nvSpPr>
        <p:spPr>
          <a:xfrm>
            <a:off x="401248" y="489266"/>
            <a:ext cx="8208912" cy="29598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 name="Slide Number Placeholder 8"/>
          <p:cNvSpPr>
            <a:spLocks noGrp="1"/>
          </p:cNvSpPr>
          <p:nvPr>
            <p:ph type="sldNum" sz="quarter" idx="12"/>
          </p:nvPr>
        </p:nvSpPr>
        <p:spPr/>
        <p:txBody>
          <a:bodyPr/>
          <a:lstStyle/>
          <a:p>
            <a:fld id="{53A2F171-A641-4D3E-AA75-363029A1D4AF}" type="slidenum">
              <a:rPr lang="en-US" smtClean="0"/>
              <a:t>6</a:t>
            </a:fld>
            <a:endParaRPr lang="en-US"/>
          </a:p>
        </p:txBody>
      </p:sp>
    </p:spTree>
    <p:extLst>
      <p:ext uri="{BB962C8B-B14F-4D97-AF65-F5344CB8AC3E}">
        <p14:creationId xmlns:p14="http://schemas.microsoft.com/office/powerpoint/2010/main" val="39187063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32116" y="140106"/>
            <a:ext cx="653010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vzhľadom na priamku</a:t>
            </a:r>
          </a:p>
        </p:txBody>
      </p:sp>
      <mc:AlternateContent xmlns:mc="http://schemas.openxmlformats.org/markup-compatibility/2006" xmlns:a14="http://schemas.microsoft.com/office/drawing/2010/main">
        <mc:Choice Requires="a14">
          <p:sp>
            <p:nvSpPr>
              <p:cNvPr id="4" name="TextBox 3"/>
              <p:cNvSpPr txBox="1"/>
              <p:nvPr/>
            </p:nvSpPr>
            <p:spPr>
              <a:xfrm>
                <a:off x="406400" y="896504"/>
                <a:ext cx="8108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niektorí autori zavádzajú moment hybnosti vzhľadom na priamku ak vektor, ktorý má smer jednotkového vektora tej priamky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takto</a:t>
                </a:r>
              </a:p>
            </p:txBody>
          </p:sp>
        </mc:Choice>
        <mc:Fallback xmlns="">
          <p:sp>
            <p:nvSpPr>
              <p:cNvPr id="4" name="TextBox 3"/>
              <p:cNvSpPr txBox="1">
                <a:spLocks noRot="1" noChangeAspect="1" noMove="1" noResize="1" noEditPoints="1" noAdjustHandles="1" noChangeArrowheads="1" noChangeShapeType="1" noTextEdit="1"/>
              </p:cNvSpPr>
              <p:nvPr/>
            </p:nvSpPr>
            <p:spPr>
              <a:xfrm>
                <a:off x="406400" y="896504"/>
                <a:ext cx="8108950" cy="646331"/>
              </a:xfrm>
              <a:prstGeom prst="rect">
                <a:avLst/>
              </a:prstGeom>
              <a:blipFill rotWithShape="0">
                <a:blip r:embed="rId16"/>
                <a:stretch>
                  <a:fillRect l="-677" t="-4717" b="-14151"/>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2926655" y="2038104"/>
            <a:ext cx="2888933" cy="276035"/>
          </a:xfrm>
          <a:prstGeom prst="rect">
            <a:avLst/>
          </a:prstGeom>
        </p:spPr>
      </p:pic>
    </p:spTree>
    <p:extLst>
      <p:ext uri="{BB962C8B-B14F-4D97-AF65-F5344CB8AC3E}">
        <p14:creationId xmlns:p14="http://schemas.microsoft.com/office/powerpoint/2010/main" val="1254364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699111" y="631852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52177" y="1004835"/>
            <a:ext cx="8400422"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Vypočítajme teraz, ako závisí moment hybnosti častice na čase, ak sa častica pohybuje v súlade so zákonom 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Definujme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sily (vzhľadom na referenčný bod)</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(anglický termín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torque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alebo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momentum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force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teda platí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moment hybnosti a moment sily platí teda čosi ako analógia zákona pre hybnosť a silu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Zatiaľ to vyzerá ako hromadenie nových definícií, ale postupne uvidíme, načo je to všetko dobré.</a:t>
            </a: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72482" y="1917657"/>
            <a:ext cx="5090351" cy="471488"/>
          </a:xfrm>
          <a:prstGeom prst="rect">
            <a:avLst/>
          </a:prstGeom>
        </p:spPr>
      </p:pic>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886480" y="3036160"/>
            <a:ext cx="987552" cy="221171"/>
          </a:xfrm>
          <a:prstGeom prst="rect">
            <a:avLst/>
          </a:prstGeom>
        </p:spPr>
      </p:pic>
      <p:pic>
        <p:nvPicPr>
          <p:cNvPr id="10" name="Picture 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756977" y="3867157"/>
            <a:ext cx="742379" cy="533210"/>
          </a:xfrm>
          <a:prstGeom prst="rect">
            <a:avLst/>
          </a:prstGeom>
        </p:spPr>
      </p:pic>
      <p:pic>
        <p:nvPicPr>
          <p:cNvPr id="12" name="Picture 1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756977" y="5187665"/>
            <a:ext cx="740664" cy="474917"/>
          </a:xfrm>
          <a:prstGeom prst="rect">
            <a:avLst/>
          </a:prstGeom>
        </p:spPr>
      </p:pic>
      <p:sp>
        <p:nvSpPr>
          <p:cNvPr id="13" name="TextBox 12"/>
          <p:cNvSpPr txBox="1"/>
          <p:nvPr/>
        </p:nvSpPr>
        <p:spPr>
          <a:xfrm>
            <a:off x="1949380" y="231112"/>
            <a:ext cx="46523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sily</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7150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949380" y="231112"/>
            <a:ext cx="46523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sily vzhľadom na priamku</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21547" y="1266092"/>
            <a:ext cx="819380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analógii s momentom hybnosti vzhľadom na priamku definujeme aj moment sily vzhľadom na priamku: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sily vzhľadom na priamku, je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priemet momentu sily definovaného vzhľadom na referenčný bod ležiaci na tej priamke na tú priamku.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21547" y="2639626"/>
                <a:ext cx="83975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Priemet momentu sily na priamku označme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to skalárna hodnota, môže byť aj záporná, lebo priamka má orientáciu). </a:t>
                </a:r>
              </a:p>
            </p:txBody>
          </p:sp>
        </mc:Choice>
        <mc:Fallback xmlns="">
          <p:sp>
            <p:nvSpPr>
              <p:cNvPr id="5" name="Rectangle 4"/>
              <p:cNvSpPr>
                <a:spLocks noRot="1" noChangeAspect="1" noMove="1" noResize="1" noEditPoints="1" noAdjustHandles="1" noChangeArrowheads="1" noChangeShapeType="1" noTextEdit="1"/>
              </p:cNvSpPr>
              <p:nvPr/>
            </p:nvSpPr>
            <p:spPr>
              <a:xfrm>
                <a:off x="321547" y="2639626"/>
                <a:ext cx="8397580" cy="646331"/>
              </a:xfrm>
              <a:prstGeom prst="rect">
                <a:avLst/>
              </a:prstGeom>
              <a:blipFill rotWithShape="0">
                <a:blip r:embed="rId11"/>
                <a:stretch>
                  <a:fillRect l="-654" t="-4717" b="-14151"/>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389625" y="3459163"/>
            <a:ext cx="2053971" cy="27603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21098" y="3805959"/>
                <a:ext cx="8108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niektorí autori zavádzajú moment sily vzhľadom na priamku ak vektor, ktorý má smer jednotkového vektora tej priamky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takto</a:t>
                </a:r>
              </a:p>
            </p:txBody>
          </p:sp>
        </mc:Choice>
        <mc:Fallback xmlns="">
          <p:sp>
            <p:nvSpPr>
              <p:cNvPr id="8" name="TextBox 7"/>
              <p:cNvSpPr txBox="1">
                <a:spLocks noRot="1" noChangeAspect="1" noMove="1" noResize="1" noEditPoints="1" noAdjustHandles="1" noChangeArrowheads="1" noChangeShapeType="1" noTextEdit="1"/>
              </p:cNvSpPr>
              <p:nvPr/>
            </p:nvSpPr>
            <p:spPr>
              <a:xfrm>
                <a:off x="221098" y="3805959"/>
                <a:ext cx="8108950" cy="646331"/>
              </a:xfrm>
              <a:prstGeom prst="rect">
                <a:avLst/>
              </a:prstGeom>
              <a:blipFill rotWithShape="0">
                <a:blip r:embed="rId13"/>
                <a:stretch>
                  <a:fillRect l="-602" t="-4717" b="-14151"/>
                </a:stretch>
              </a:blipFill>
            </p:spPr>
            <p:txBody>
              <a:bodyPr/>
              <a:lstStyle/>
              <a:p>
                <a:r>
                  <a:rPr lang="sk-SK">
                    <a:noFill/>
                  </a:rPr>
                  <a:t> </a:t>
                </a:r>
              </a:p>
            </p:txBody>
          </p:sp>
        </mc:Fallback>
      </mc:AlternateContent>
      <p:pic>
        <p:nvPicPr>
          <p:cNvPr id="10" name="Picture 9"/>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288024" y="4549211"/>
            <a:ext cx="2681478" cy="276035"/>
          </a:xfrm>
          <a:prstGeom prst="rect">
            <a:avLst/>
          </a:prstGeom>
        </p:spPr>
      </p:pic>
      <p:sp>
        <p:nvSpPr>
          <p:cNvPr id="11" name="Oval 10"/>
          <p:cNvSpPr/>
          <p:nvPr/>
        </p:nvSpPr>
        <p:spPr>
          <a:xfrm>
            <a:off x="616498" y="6087204"/>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84059" y="6154345"/>
            <a:ext cx="177165" cy="184785"/>
          </a:xfrm>
          <a:prstGeom prst="rect">
            <a:avLst/>
          </a:prstGeom>
        </p:spPr>
      </p:pic>
      <p:cxnSp>
        <p:nvCxnSpPr>
          <p:cNvPr id="13" name="Straight Arrow Connector 12"/>
          <p:cNvCxnSpPr/>
          <p:nvPr/>
        </p:nvCxnSpPr>
        <p:spPr>
          <a:xfrm flipV="1">
            <a:off x="688215" y="5761769"/>
            <a:ext cx="1188628" cy="361293"/>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468378" y="5562572"/>
            <a:ext cx="402678" cy="182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830714" y="5710225"/>
            <a:ext cx="80683" cy="8068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1207421" y="5995764"/>
            <a:ext cx="144780" cy="182880"/>
          </a:xfrm>
          <a:prstGeom prst="rect">
            <a:avLst/>
          </a:prstGeom>
        </p:spPr>
      </p:pic>
      <p:pic>
        <p:nvPicPr>
          <p:cNvPr id="22" name="Picture 2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677338" y="5348683"/>
            <a:ext cx="186690" cy="243840"/>
          </a:xfrm>
          <a:prstGeom prst="rect">
            <a:avLst/>
          </a:prstGeom>
        </p:spPr>
      </p:pic>
      <p:cxnSp>
        <p:nvCxnSpPr>
          <p:cNvPr id="18" name="Straight Connector 17"/>
          <p:cNvCxnSpPr/>
          <p:nvPr/>
        </p:nvCxnSpPr>
        <p:spPr>
          <a:xfrm>
            <a:off x="696929" y="5213183"/>
            <a:ext cx="1633493" cy="73640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51271" y="5359985"/>
            <a:ext cx="337473" cy="763078"/>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47972" y="5614747"/>
            <a:ext cx="95250" cy="179070"/>
          </a:xfrm>
          <a:prstGeom prst="rect">
            <a:avLst/>
          </a:prstGeom>
        </p:spPr>
      </p:pic>
      <p:sp>
        <p:nvSpPr>
          <p:cNvPr id="23" name="TextBox 22"/>
          <p:cNvSpPr txBox="1"/>
          <p:nvPr/>
        </p:nvSpPr>
        <p:spPr>
          <a:xfrm>
            <a:off x="2396049" y="4870438"/>
            <a:ext cx="63945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Ak je sila kolmá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uvažovanú priamku, zavádzame pojem rameno sily presne analogicky ako sme to robili pri momente hybnosti a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veľkosť momentu sily vzhľadom na priamku je súčin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ramena sily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veľkosti sily.</a:t>
            </a:r>
          </a:p>
        </p:txBody>
      </p:sp>
      <p:pic>
        <p:nvPicPr>
          <p:cNvPr id="24" name="Picture 23"/>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5043753" y="5562572"/>
            <a:ext cx="1099185" cy="306705"/>
          </a:xfrm>
          <a:prstGeom prst="rect">
            <a:avLst/>
          </a:prstGeom>
        </p:spPr>
      </p:pic>
    </p:spTree>
    <p:extLst>
      <p:ext uri="{BB962C8B-B14F-4D97-AF65-F5344CB8AC3E}">
        <p14:creationId xmlns:p14="http://schemas.microsoft.com/office/powerpoint/2010/main" val="3505242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86118" y="439271"/>
            <a:ext cx="70641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jedna častica v centrálnom poli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55494" y="951118"/>
            <a:ext cx="852543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ukážku užitočnosti pojmov moment hybnosti a moment sily uvažujme jednu časticu, ktorá sa nachádza vo vonkajšom silovom poli vyjadrujúcom pôsobenie vonkajšieho telesa fixovaného v referenčnom bode.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centrálne silové pole,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že sila medzi vonkajším telesom  v referenčnom bode a uvažovanou časticou má smer spojnice (polohového vektora častice). Príklad je Zem ako hmotný bod v gravitačnom poli Slnka ako centrálneho telesa v referenčnom bode.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val 4"/>
          <p:cNvSpPr/>
          <p:nvPr/>
        </p:nvSpPr>
        <p:spPr>
          <a:xfrm>
            <a:off x="582706" y="4733365"/>
            <a:ext cx="277906" cy="27790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2626659" y="3854824"/>
            <a:ext cx="80682" cy="806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a:endCxn id="6" idx="2"/>
          </p:cNvCxnSpPr>
          <p:nvPr/>
        </p:nvCxnSpPr>
        <p:spPr>
          <a:xfrm flipV="1">
            <a:off x="726141" y="3895165"/>
            <a:ext cx="1900518" cy="981637"/>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869440" y="3728720"/>
            <a:ext cx="797261" cy="166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797050" y="4386797"/>
            <a:ext cx="144780" cy="182880"/>
          </a:xfrm>
          <a:prstGeom prst="rect">
            <a:avLst/>
          </a:prstGeom>
        </p:spPr>
      </p:pic>
      <p:pic>
        <p:nvPicPr>
          <p:cNvPr id="15" name="Picture 1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123290" y="3548535"/>
            <a:ext cx="142875" cy="182880"/>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2976880" y="2993644"/>
                <a:ext cx="572127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častice vzhľadom na referenčný bod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na časticu má podľa predpokladu smer polohového vektora,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𝛼</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ľubovoľná skalárna funkcia polohy častice. Moment tej sily vzhľadom na centrálny bod bude nulový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dostaneme</a:t>
                </a:r>
              </a:p>
            </p:txBody>
          </p:sp>
        </mc:Choice>
        <mc:Fallback xmlns="">
          <p:sp>
            <p:nvSpPr>
              <p:cNvPr id="16" name="TextBox 15"/>
              <p:cNvSpPr txBox="1">
                <a:spLocks noRot="1" noChangeAspect="1" noMove="1" noResize="1" noEditPoints="1" noAdjustHandles="1" noChangeArrowheads="1" noChangeShapeType="1" noTextEdit="1"/>
              </p:cNvSpPr>
              <p:nvPr/>
            </p:nvSpPr>
            <p:spPr>
              <a:xfrm>
                <a:off x="2976880" y="2993644"/>
                <a:ext cx="5721275" cy="3139321"/>
              </a:xfrm>
              <a:prstGeom prst="rect">
                <a:avLst/>
              </a:prstGeom>
              <a:blipFill rotWithShape="0">
                <a:blip r:embed="rId13"/>
                <a:stretch>
                  <a:fillRect l="-852" t="-971" r="-958" b="-2136"/>
                </a:stretch>
              </a:blipFill>
            </p:spPr>
            <p:txBody>
              <a:bodyPr/>
              <a:lstStyle/>
              <a:p>
                <a:r>
                  <a:rPr lang="sk-SK">
                    <a:noFill/>
                  </a:rPr>
                  <a:t> </a:t>
                </a:r>
              </a:p>
            </p:txBody>
          </p:sp>
        </mc:Fallback>
      </mc:AlternateContent>
      <p:pic>
        <p:nvPicPr>
          <p:cNvPr id="18" name="Picture 1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062583" y="3507549"/>
            <a:ext cx="1171004" cy="221171"/>
          </a:xfrm>
          <a:prstGeom prst="rect">
            <a:avLst/>
          </a:prstGeom>
        </p:spPr>
      </p:pic>
      <p:cxnSp>
        <p:nvCxnSpPr>
          <p:cNvPr id="20" name="Straight Arrow Connector 19"/>
          <p:cNvCxnSpPr/>
          <p:nvPr/>
        </p:nvCxnSpPr>
        <p:spPr>
          <a:xfrm flipH="1">
            <a:off x="2007870" y="3894866"/>
            <a:ext cx="638811" cy="32813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327275" y="4107357"/>
            <a:ext cx="186690" cy="243840"/>
          </a:xfrm>
          <a:prstGeom prst="rect">
            <a:avLst/>
          </a:prstGeom>
        </p:spPr>
      </p:pic>
      <p:pic>
        <p:nvPicPr>
          <p:cNvPr id="26" name="Picture 25"/>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062583" y="4385983"/>
            <a:ext cx="1042416" cy="276035"/>
          </a:xfrm>
          <a:prstGeom prst="rect">
            <a:avLst/>
          </a:prstGeom>
        </p:spPr>
      </p:pic>
      <p:pic>
        <p:nvPicPr>
          <p:cNvPr id="28" name="Picture 27"/>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663941" y="5466667"/>
            <a:ext cx="2347151" cy="224600"/>
          </a:xfrm>
          <a:prstGeom prst="rect">
            <a:avLst/>
          </a:prstGeom>
        </p:spPr>
      </p:pic>
      <p:pic>
        <p:nvPicPr>
          <p:cNvPr id="7" name="Picture 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5189292" y="6005703"/>
            <a:ext cx="1140143" cy="533210"/>
          </a:xfrm>
          <a:prstGeom prst="rect">
            <a:avLst/>
          </a:prstGeom>
        </p:spPr>
      </p:pic>
    </p:spTree>
    <p:extLst>
      <p:ext uri="{BB962C8B-B14F-4D97-AF65-F5344CB8AC3E}">
        <p14:creationId xmlns:p14="http://schemas.microsoft.com/office/powerpoint/2010/main" val="3701491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86118" y="439271"/>
            <a:ext cx="70641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jedna častica v centrálnom poli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412596" y="1019792"/>
                <a:ext cx="8146473" cy="26189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hybnosti sa teda zachováva, je to konštantný vektor počas celého pohybu častice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definície vektorového súčinu je teda zrejmé, že vektory          sú trvalo kolmé na konštantný vektor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teda stále ležia v rovine, kolmej na  vektor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ležia v konštantnej rovine. Pohyb častice v centrálnom poli nejakého telesa je teda rovinný pohyb, prebieha v konštantnej rovine, ktorá je kolmá na vektor momentu hybnosti. Nakreslime si časť trajektórie v tej rovine, spolu s vektormi</a:t>
                </a:r>
              </a:p>
            </p:txBody>
          </p:sp>
        </mc:Choice>
        <mc:Fallback xmlns="">
          <p:sp>
            <p:nvSpPr>
              <p:cNvPr id="4" name="TextBox 3"/>
              <p:cNvSpPr txBox="1">
                <a:spLocks noRot="1" noChangeAspect="1" noMove="1" noResize="1" noEditPoints="1" noAdjustHandles="1" noChangeArrowheads="1" noChangeShapeType="1" noTextEdit="1"/>
              </p:cNvSpPr>
              <p:nvPr/>
            </p:nvSpPr>
            <p:spPr>
              <a:xfrm>
                <a:off x="412596" y="1019792"/>
                <a:ext cx="8146473" cy="2618922"/>
              </a:xfrm>
              <a:prstGeom prst="rect">
                <a:avLst/>
              </a:prstGeom>
              <a:blipFill rotWithShape="0">
                <a:blip r:embed="rId12"/>
                <a:stretch>
                  <a:fillRect l="-674" t="-1163" r="-898" b="-2791"/>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3360053" y="1784140"/>
            <a:ext cx="1968246" cy="221171"/>
          </a:xfrm>
          <a:prstGeom prst="rect">
            <a:avLst/>
          </a:prstGeom>
        </p:spPr>
      </p:pic>
      <p:pic>
        <p:nvPicPr>
          <p:cNvPr id="7" name="Picture 6"/>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457950" y="2208107"/>
            <a:ext cx="339471" cy="207455"/>
          </a:xfrm>
          <a:prstGeom prst="rect">
            <a:avLst/>
          </a:prstGeom>
        </p:spPr>
      </p:pic>
      <p:pic>
        <p:nvPicPr>
          <p:cNvPr id="8" name="Picture 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49568" y="3976667"/>
            <a:ext cx="339471" cy="207455"/>
          </a:xfrm>
          <a:prstGeom prst="rect">
            <a:avLst/>
          </a:prstGeom>
        </p:spPr>
      </p:pic>
      <p:sp>
        <p:nvSpPr>
          <p:cNvPr id="9" name="Freeform 8"/>
          <p:cNvSpPr/>
          <p:nvPr/>
        </p:nvSpPr>
        <p:spPr>
          <a:xfrm>
            <a:off x="628074" y="4843763"/>
            <a:ext cx="1239483" cy="910496"/>
          </a:xfrm>
          <a:custGeom>
            <a:avLst/>
            <a:gdLst>
              <a:gd name="connsiteX0" fmla="*/ 0 w 1239483"/>
              <a:gd name="connsiteY0" fmla="*/ 5332 h 910496"/>
              <a:gd name="connsiteX1" fmla="*/ 240145 w 1239483"/>
              <a:gd name="connsiteY1" fmla="*/ 5332 h 910496"/>
              <a:gd name="connsiteX2" fmla="*/ 535709 w 1239483"/>
              <a:gd name="connsiteY2" fmla="*/ 60750 h 910496"/>
              <a:gd name="connsiteX3" fmla="*/ 932872 w 1239483"/>
              <a:gd name="connsiteY3" fmla="*/ 199296 h 910496"/>
              <a:gd name="connsiteX4" fmla="*/ 1089890 w 1239483"/>
              <a:gd name="connsiteY4" fmla="*/ 282423 h 910496"/>
              <a:gd name="connsiteX5" fmla="*/ 1163781 w 1239483"/>
              <a:gd name="connsiteY5" fmla="*/ 365550 h 910496"/>
              <a:gd name="connsiteX6" fmla="*/ 1182254 w 1239483"/>
              <a:gd name="connsiteY6" fmla="*/ 402496 h 910496"/>
              <a:gd name="connsiteX7" fmla="*/ 1228436 w 1239483"/>
              <a:gd name="connsiteY7" fmla="*/ 531805 h 910496"/>
              <a:gd name="connsiteX8" fmla="*/ 1237672 w 1239483"/>
              <a:gd name="connsiteY8" fmla="*/ 698060 h 910496"/>
              <a:gd name="connsiteX9" fmla="*/ 1200727 w 1239483"/>
              <a:gd name="connsiteY9" fmla="*/ 910496 h 91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483" h="910496">
                <a:moveTo>
                  <a:pt x="0" y="5332"/>
                </a:moveTo>
                <a:cubicBezTo>
                  <a:pt x="75430" y="714"/>
                  <a:pt x="150860" y="-3904"/>
                  <a:pt x="240145" y="5332"/>
                </a:cubicBezTo>
                <a:cubicBezTo>
                  <a:pt x="329430" y="14568"/>
                  <a:pt x="420255" y="28423"/>
                  <a:pt x="535709" y="60750"/>
                </a:cubicBezTo>
                <a:cubicBezTo>
                  <a:pt x="651163" y="93077"/>
                  <a:pt x="840508" y="162350"/>
                  <a:pt x="932872" y="199296"/>
                </a:cubicBezTo>
                <a:cubicBezTo>
                  <a:pt x="1025236" y="236242"/>
                  <a:pt x="1051405" y="254714"/>
                  <a:pt x="1089890" y="282423"/>
                </a:cubicBezTo>
                <a:cubicBezTo>
                  <a:pt x="1128375" y="310132"/>
                  <a:pt x="1148387" y="345538"/>
                  <a:pt x="1163781" y="365550"/>
                </a:cubicBezTo>
                <a:cubicBezTo>
                  <a:pt x="1179175" y="385562"/>
                  <a:pt x="1171478" y="374787"/>
                  <a:pt x="1182254" y="402496"/>
                </a:cubicBezTo>
                <a:cubicBezTo>
                  <a:pt x="1193030" y="430205"/>
                  <a:pt x="1219200" y="482544"/>
                  <a:pt x="1228436" y="531805"/>
                </a:cubicBezTo>
                <a:cubicBezTo>
                  <a:pt x="1237672" y="581066"/>
                  <a:pt x="1242290" y="634945"/>
                  <a:pt x="1237672" y="698060"/>
                </a:cubicBezTo>
                <a:cubicBezTo>
                  <a:pt x="1233054" y="761175"/>
                  <a:pt x="1216890" y="835835"/>
                  <a:pt x="1200727" y="91049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p:cNvCxnSpPr>
            <a:endCxn id="9" idx="4"/>
          </p:cNvCxnSpPr>
          <p:nvPr/>
        </p:nvCxnSpPr>
        <p:spPr>
          <a:xfrm flipV="1">
            <a:off x="489528" y="5126186"/>
            <a:ext cx="1228436" cy="7112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4"/>
          </p:cNvCxnSpPr>
          <p:nvPr/>
        </p:nvCxnSpPr>
        <p:spPr>
          <a:xfrm flipH="1" flipV="1">
            <a:off x="1366983" y="4843763"/>
            <a:ext cx="350981" cy="2824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3"/>
          </p:cNvCxnSpPr>
          <p:nvPr/>
        </p:nvCxnSpPr>
        <p:spPr>
          <a:xfrm flipV="1">
            <a:off x="478481" y="5043059"/>
            <a:ext cx="1082465" cy="79432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292430" y="4341100"/>
            <a:ext cx="1228436" cy="7112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281383" y="4257973"/>
            <a:ext cx="1082465" cy="79432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363848" y="4257973"/>
            <a:ext cx="155208" cy="8312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031490" y="4761467"/>
            <a:ext cx="130302" cy="164592"/>
          </a:xfrm>
          <a:prstGeom prst="rect">
            <a:avLst/>
          </a:prstGeom>
        </p:spPr>
      </p:pic>
      <p:pic>
        <p:nvPicPr>
          <p:cNvPr id="24" name="Picture 2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442131" y="4299534"/>
            <a:ext cx="636080" cy="181737"/>
          </a:xfrm>
          <a:prstGeom prst="rect">
            <a:avLst/>
          </a:prstGeom>
        </p:spPr>
      </p:pic>
      <p:pic>
        <p:nvPicPr>
          <p:cNvPr id="26" name="Picture 25"/>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3441452" y="4068972"/>
            <a:ext cx="245174" cy="164592"/>
          </a:xfrm>
          <a:prstGeom prst="rect">
            <a:avLst/>
          </a:prstGeom>
        </p:spPr>
      </p:pic>
      <mc:AlternateContent xmlns:mc="http://schemas.openxmlformats.org/markup-compatibility/2006" xmlns:a14="http://schemas.microsoft.com/office/drawing/2010/main">
        <mc:Choice Requires="a14">
          <p:sp>
            <p:nvSpPr>
              <p:cNvPr id="27" name="TextBox 26"/>
              <p:cNvSpPr txBox="1"/>
              <p:nvPr/>
            </p:nvSpPr>
            <p:spPr>
              <a:xfrm>
                <a:off x="3746925" y="3638714"/>
                <a:ext cx="424856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Veľkosť vektorového súčinu               je zjavne rovná ploche zeleného trojuholníka, takže je to plocha opísaná polohovým vektorom (sprievodičom) za čas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7" name="TextBox 26"/>
              <p:cNvSpPr txBox="1">
                <a:spLocks noRot="1" noChangeAspect="1" noMove="1" noResize="1" noEditPoints="1" noAdjustHandles="1" noChangeArrowheads="1" noChangeShapeType="1" noTextEdit="1"/>
              </p:cNvSpPr>
              <p:nvPr/>
            </p:nvSpPr>
            <p:spPr>
              <a:xfrm>
                <a:off x="3746925" y="3638714"/>
                <a:ext cx="4248568" cy="2031325"/>
              </a:xfrm>
              <a:prstGeom prst="rect">
                <a:avLst/>
              </a:prstGeom>
              <a:blipFill rotWithShape="0">
                <a:blip r:embed="rId18"/>
                <a:stretch>
                  <a:fillRect l="-1291" t="-1802" r="-430" b="-3904"/>
                </a:stretch>
              </a:blipFill>
            </p:spPr>
            <p:txBody>
              <a:bodyPr/>
              <a:lstStyle/>
              <a:p>
                <a:r>
                  <a:rPr lang="sk-SK">
                    <a:noFill/>
                  </a:rPr>
                  <a:t> </a:t>
                </a:r>
              </a:p>
            </p:txBody>
          </p:sp>
        </mc:Fallback>
      </mc:AlternateContent>
      <p:pic>
        <p:nvPicPr>
          <p:cNvPr id="31" name="Picture 30"/>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4765278" y="3638714"/>
            <a:ext cx="1532763" cy="413195"/>
          </a:xfrm>
          <a:prstGeom prst="rect">
            <a:avLst/>
          </a:prstGeom>
        </p:spPr>
      </p:pic>
      <p:pic>
        <p:nvPicPr>
          <p:cNvPr id="33" name="Picture 32"/>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6728284" y="4241543"/>
            <a:ext cx="689229" cy="228029"/>
          </a:xfrm>
          <a:prstGeom prst="rect">
            <a:avLst/>
          </a:prstGeom>
        </p:spPr>
      </p:pic>
      <p:sp>
        <p:nvSpPr>
          <p:cNvPr id="34" name="TextBox 33"/>
          <p:cNvSpPr txBox="1"/>
          <p:nvPr/>
        </p:nvSpPr>
        <p:spPr>
          <a:xfrm>
            <a:off x="814386" y="5753166"/>
            <a:ext cx="774468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Konštantnosť momentu hybnosti potom znamená, že sprievodič opíše počas pohybu častice za rovnaké časové úseky rovnaké plochy. Keplerov zákon.</a:t>
            </a:r>
          </a:p>
        </p:txBody>
      </p:sp>
    </p:spTree>
    <p:extLst>
      <p:ext uri="{BB962C8B-B14F-4D97-AF65-F5344CB8AC3E}">
        <p14:creationId xmlns:p14="http://schemas.microsoft.com/office/powerpoint/2010/main" val="12808007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659626" y="277864"/>
            <a:ext cx="3523298" cy="582930"/>
          </a:xfrm>
          <a:prstGeom prst="rect">
            <a:avLst/>
          </a:prstGeom>
        </p:spPr>
      </p:pic>
      <p:sp>
        <p:nvSpPr>
          <p:cNvPr id="5" name="TextBox 4"/>
          <p:cNvSpPr txBox="1"/>
          <p:nvPr/>
        </p:nvSpPr>
        <p:spPr>
          <a:xfrm>
            <a:off x="286327" y="969818"/>
            <a:ext cx="83681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Suma na ľavej strane je celkový moment hybnosti sústavy, na ľavej strane je súčet momentov síl, teda celkový moment vonkajších síl</a:t>
            </a:r>
          </a:p>
        </p:txBody>
      </p:sp>
      <p:sp>
        <p:nvSpPr>
          <p:cNvPr id="10" name="Rectangle 9"/>
          <p:cNvSpPr/>
          <p:nvPr/>
        </p:nvSpPr>
        <p:spPr>
          <a:xfrm>
            <a:off x="3360716" y="1653184"/>
            <a:ext cx="1487055" cy="711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91907" y="1754382"/>
            <a:ext cx="824675" cy="471488"/>
          </a:xfrm>
          <a:prstGeom prst="rect">
            <a:avLst/>
          </a:prstGeom>
        </p:spPr>
      </p:pic>
      <p:sp>
        <p:nvSpPr>
          <p:cNvPr id="13" name="TextBox 12"/>
          <p:cNvSpPr txBox="1"/>
          <p:nvPr/>
        </p:nvSpPr>
        <p:spPr>
          <a:xfrm>
            <a:off x="369455" y="2540000"/>
            <a:ext cx="829425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Upozornime, že túto rovnicu sme dostali za predpokladu, že vnútorné </a:t>
            </a:r>
            <a:r>
              <a:rPr kumimoji="0" lang="sk-SK"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medzičasticové</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sily sú centrálne.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Zopakujme 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translačný pohyb telesa ako celku (pohyb ťažiska) sme dostali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Newtonovu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rovnicu 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uvidíme neskôr, rovnica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analógom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Newtonovej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rovnice pre rotačný pohyb telesa ako celku.</a:t>
            </a:r>
          </a:p>
        </p:txBody>
      </p:sp>
      <p:pic>
        <p:nvPicPr>
          <p:cNvPr id="14" name="Picture 13"/>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217846" y="4109660"/>
            <a:ext cx="886397" cy="471488"/>
          </a:xfrm>
          <a:prstGeom prst="rect">
            <a:avLst/>
          </a:prstGeom>
        </p:spPr>
      </p:pic>
      <p:pic>
        <p:nvPicPr>
          <p:cNvPr id="15" name="Picture 14"/>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3625232" y="4756764"/>
            <a:ext cx="824675" cy="471488"/>
          </a:xfrm>
          <a:prstGeom prst="rect">
            <a:avLst/>
          </a:prstGeom>
        </p:spPr>
      </p:pic>
    </p:spTree>
    <p:extLst>
      <p:ext uri="{BB962C8B-B14F-4D97-AF65-F5344CB8AC3E}">
        <p14:creationId xmlns:p14="http://schemas.microsoft.com/office/powerpoint/2010/main" val="3760763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76219" y="424873"/>
            <a:ext cx="67056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Prípad nulového momentu síl</a:t>
            </a:r>
          </a:p>
        </p:txBody>
      </p:sp>
      <mc:AlternateContent xmlns:mc="http://schemas.openxmlformats.org/markup-compatibility/2006" xmlns:a14="http://schemas.microsoft.com/office/drawing/2010/main">
        <mc:Choice Requires="a14">
          <p:sp>
            <p:nvSpPr>
              <p:cNvPr id="4" name="TextBox 3"/>
              <p:cNvSpPr txBox="1"/>
              <p:nvPr/>
            </p:nvSpPr>
            <p:spPr>
              <a:xfrm>
                <a:off x="489527" y="1394691"/>
                <a:ext cx="81557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prípade nulového momentu vonkajších síl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dostaneme vzťah</a:t>
                </a:r>
              </a:p>
            </p:txBody>
          </p:sp>
        </mc:Choice>
        <mc:Fallback xmlns="">
          <p:sp>
            <p:nvSpPr>
              <p:cNvPr id="4" name="TextBox 3"/>
              <p:cNvSpPr txBox="1">
                <a:spLocks noRot="1" noChangeAspect="1" noMove="1" noResize="1" noEditPoints="1" noAdjustHandles="1" noChangeArrowheads="1" noChangeShapeType="1" noTextEdit="1"/>
              </p:cNvSpPr>
              <p:nvPr/>
            </p:nvSpPr>
            <p:spPr>
              <a:xfrm>
                <a:off x="489527" y="1394691"/>
                <a:ext cx="8155709" cy="369332"/>
              </a:xfrm>
              <a:prstGeom prst="rect">
                <a:avLst/>
              </a:prstGeom>
              <a:blipFill rotWithShape="0">
                <a:blip r:embed="rId5"/>
                <a:stretch>
                  <a:fillRect l="-598" t="-21667" b="-26667"/>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955108" y="1981389"/>
            <a:ext cx="956691" cy="221171"/>
          </a:xfrm>
          <a:prstGeom prst="rect">
            <a:avLst/>
          </a:prstGeom>
        </p:spPr>
      </p:pic>
      <p:sp>
        <p:nvSpPr>
          <p:cNvPr id="8" name="TextBox 7"/>
          <p:cNvSpPr txBox="1"/>
          <p:nvPr/>
        </p:nvSpPr>
        <p:spPr>
          <a:xfrm>
            <a:off x="554182" y="2419927"/>
            <a:ext cx="775854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je zákon zachovania momentu hybnosti.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Aby nám rovnice obsahujúce moment hybnosti boli na niečo užitočné, musíme sa naučiť vypočítať moment hybnosti aspoň v nejakých typických situáciách.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Najjednoduchší prípad je tuhé teleso upevnené tak, že môže ľubovoľne rotovať okolo fixnej osi.</a:t>
            </a:r>
          </a:p>
        </p:txBody>
      </p:sp>
      <p:pic>
        <p:nvPicPr>
          <p:cNvPr id="5" name="Picture 2" descr="http://thewaythetruthandthelife.net/index/2_background/2-1_cosmological/physics/fig46.gif"/>
          <p:cNvPicPr>
            <a:picLocks noChangeAspect="1" noChangeArrowheads="1"/>
          </p:cNvPicPr>
          <p:nvPr/>
        </p:nvPicPr>
        <p:blipFill rotWithShape="1">
          <a:blip r:embed="rId7">
            <a:extLst>
              <a:ext uri="{28A0092B-C50C-407E-A947-70E740481C1C}">
                <a14:useLocalDpi xmlns:a14="http://schemas.microsoft.com/office/drawing/2010/main" val="0"/>
              </a:ext>
            </a:extLst>
          </a:blip>
          <a:srcRect r="-559" b="18918"/>
          <a:stretch/>
        </p:blipFill>
        <p:spPr bwMode="auto">
          <a:xfrm>
            <a:off x="2790375" y="4631990"/>
            <a:ext cx="1160793" cy="19900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ll whe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3453" y="4678708"/>
            <a:ext cx="1455590" cy="194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704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75765" y="304800"/>
            <a:ext cx="69476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rotujúce okolo fixnej osi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340659" y="959224"/>
                <a:ext cx="8471647" cy="2064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jednotkový vektor v smere osi je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uhlová rýchlosť má smer osi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𝜔</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si značne zjednodušíme, keď budeme rátať moment hybnosti voči osi, teda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Bez ujmy na všeobecnosti môžeme stotožniť os z nehybnej inerciálnej vzťažnej sústavy za totožnú s osou rotácie telesa. Uvažujme malý objemový element telesa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ktorého okamžité súradnice (voči pevnej vzťažnej sústave) sú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 bod v dôsledku rotácie telesa okolo osi sa bude pohybovať po kružnici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0659" y="959224"/>
                <a:ext cx="8471647" cy="2064924"/>
              </a:xfrm>
              <a:prstGeom prst="rect">
                <a:avLst/>
              </a:prstGeom>
              <a:blipFill rotWithShape="0">
                <a:blip r:embed="rId13"/>
                <a:stretch>
                  <a:fillRect l="-647" t="-1475" b="-3835"/>
                </a:stretch>
              </a:blipFill>
            </p:spPr>
            <p:txBody>
              <a:bodyPr/>
              <a:lstStyle/>
              <a:p>
                <a:r>
                  <a:rPr lang="en-US">
                    <a:noFill/>
                  </a:rPr>
                  <a:t> </a:t>
                </a:r>
              </a:p>
            </p:txBody>
          </p:sp>
        </mc:Fallback>
      </mc:AlternateContent>
      <p:sp>
        <p:nvSpPr>
          <p:cNvPr id="6" name="Freeform 5"/>
          <p:cNvSpPr/>
          <p:nvPr/>
        </p:nvSpPr>
        <p:spPr>
          <a:xfrm>
            <a:off x="836546" y="3931128"/>
            <a:ext cx="1479610" cy="1936796"/>
          </a:xfrm>
          <a:custGeom>
            <a:avLst/>
            <a:gdLst>
              <a:gd name="connsiteX0" fmla="*/ 678489 w 1479610"/>
              <a:gd name="connsiteY0" fmla="*/ 13343 h 1936796"/>
              <a:gd name="connsiteX1" fmla="*/ 454372 w 1479610"/>
              <a:gd name="connsiteY1" fmla="*/ 40237 h 1936796"/>
              <a:gd name="connsiteX2" fmla="*/ 212325 w 1479610"/>
              <a:gd name="connsiteY2" fmla="*/ 228496 h 1936796"/>
              <a:gd name="connsiteX3" fmla="*/ 140607 w 1479610"/>
              <a:gd name="connsiteY3" fmla="*/ 694660 h 1936796"/>
              <a:gd name="connsiteX4" fmla="*/ 15101 w 1479610"/>
              <a:gd name="connsiteY4" fmla="*/ 1044284 h 1936796"/>
              <a:gd name="connsiteX5" fmla="*/ 86819 w 1479610"/>
              <a:gd name="connsiteY5" fmla="*/ 1591131 h 1936796"/>
              <a:gd name="connsiteX6" fmla="*/ 768136 w 1479610"/>
              <a:gd name="connsiteY6" fmla="*/ 1931790 h 1936796"/>
              <a:gd name="connsiteX7" fmla="*/ 1422560 w 1479610"/>
              <a:gd name="connsiteY7" fmla="*/ 1761460 h 1936796"/>
              <a:gd name="connsiteX8" fmla="*/ 1422560 w 1479610"/>
              <a:gd name="connsiteY8" fmla="*/ 1322190 h 1936796"/>
              <a:gd name="connsiteX9" fmla="*/ 1216372 w 1479610"/>
              <a:gd name="connsiteY9" fmla="*/ 820166 h 1936796"/>
              <a:gd name="connsiteX10" fmla="*/ 1055007 w 1479610"/>
              <a:gd name="connsiteY10" fmla="*/ 371931 h 1936796"/>
              <a:gd name="connsiteX11" fmla="*/ 1010183 w 1479610"/>
              <a:gd name="connsiteY11" fmla="*/ 31272 h 1936796"/>
              <a:gd name="connsiteX12" fmla="*/ 884678 w 1479610"/>
              <a:gd name="connsiteY12" fmla="*/ 13343 h 1936796"/>
              <a:gd name="connsiteX13" fmla="*/ 678489 w 1479610"/>
              <a:gd name="connsiteY13" fmla="*/ 13343 h 193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9610" h="1936796">
                <a:moveTo>
                  <a:pt x="678489" y="13343"/>
                </a:moveTo>
                <a:cubicBezTo>
                  <a:pt x="606771" y="17825"/>
                  <a:pt x="532066" y="4378"/>
                  <a:pt x="454372" y="40237"/>
                </a:cubicBezTo>
                <a:cubicBezTo>
                  <a:pt x="376678" y="76096"/>
                  <a:pt x="264619" y="119426"/>
                  <a:pt x="212325" y="228496"/>
                </a:cubicBezTo>
                <a:cubicBezTo>
                  <a:pt x="160031" y="337567"/>
                  <a:pt x="173478" y="558695"/>
                  <a:pt x="140607" y="694660"/>
                </a:cubicBezTo>
                <a:cubicBezTo>
                  <a:pt x="107736" y="830625"/>
                  <a:pt x="24066" y="894872"/>
                  <a:pt x="15101" y="1044284"/>
                </a:cubicBezTo>
                <a:cubicBezTo>
                  <a:pt x="6136" y="1193696"/>
                  <a:pt x="-38687" y="1443213"/>
                  <a:pt x="86819" y="1591131"/>
                </a:cubicBezTo>
                <a:cubicBezTo>
                  <a:pt x="212325" y="1739049"/>
                  <a:pt x="545512" y="1903402"/>
                  <a:pt x="768136" y="1931790"/>
                </a:cubicBezTo>
                <a:cubicBezTo>
                  <a:pt x="990760" y="1960178"/>
                  <a:pt x="1313489" y="1863060"/>
                  <a:pt x="1422560" y="1761460"/>
                </a:cubicBezTo>
                <a:cubicBezTo>
                  <a:pt x="1531631" y="1659860"/>
                  <a:pt x="1456925" y="1479072"/>
                  <a:pt x="1422560" y="1322190"/>
                </a:cubicBezTo>
                <a:cubicBezTo>
                  <a:pt x="1388195" y="1165308"/>
                  <a:pt x="1277631" y="978542"/>
                  <a:pt x="1216372" y="820166"/>
                </a:cubicBezTo>
                <a:cubicBezTo>
                  <a:pt x="1155113" y="661790"/>
                  <a:pt x="1089372" y="503413"/>
                  <a:pt x="1055007" y="371931"/>
                </a:cubicBezTo>
                <a:cubicBezTo>
                  <a:pt x="1020642" y="240449"/>
                  <a:pt x="1038571" y="91037"/>
                  <a:pt x="1010183" y="31272"/>
                </a:cubicBezTo>
                <a:cubicBezTo>
                  <a:pt x="981795" y="-28493"/>
                  <a:pt x="932490" y="16331"/>
                  <a:pt x="884678" y="13343"/>
                </a:cubicBezTo>
                <a:cubicBezTo>
                  <a:pt x="836866" y="10355"/>
                  <a:pt x="750207" y="8861"/>
                  <a:pt x="678489" y="13343"/>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p:cNvCxnSpPr/>
          <p:nvPr/>
        </p:nvCxnSpPr>
        <p:spPr>
          <a:xfrm>
            <a:off x="1532965" y="3155576"/>
            <a:ext cx="0" cy="346934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1443318" y="5903992"/>
            <a:ext cx="179294" cy="551225"/>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Isosceles Triangle 10"/>
          <p:cNvSpPr/>
          <p:nvPr/>
        </p:nvSpPr>
        <p:spPr>
          <a:xfrm flipV="1">
            <a:off x="1443318" y="3361869"/>
            <a:ext cx="179294" cy="551225"/>
          </a:xfrm>
          <a:prstGeom prs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ttp://classroomclipart.com/images/gallery/Clipart/Mathematics/TN_cube00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04798" y="5378526"/>
            <a:ext cx="239526" cy="22228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1532965" y="5208494"/>
            <a:ext cx="374739" cy="3087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60439" y="5211097"/>
            <a:ext cx="993058" cy="66859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43665" y="5211097"/>
            <a:ext cx="166165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382297" y="2969340"/>
            <a:ext cx="501445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polomerom                   a to je súčasne i rameno hybnosti.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Veľkosť rýchlosti toho elementu bude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 pre moment hybnosti toho objemového elementu vzhľadom na os (chápaný ako vektor) bude platiť („rameno krát hybnosť“)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8" name="Picture 47"/>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4752258" y="3031614"/>
            <a:ext cx="937832" cy="274320"/>
          </a:xfrm>
          <a:prstGeom prst="rect">
            <a:avLst/>
          </a:prstGeom>
        </p:spPr>
      </p:pic>
      <p:pic>
        <p:nvPicPr>
          <p:cNvPr id="51" name="Picture 50"/>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639187" y="3872272"/>
            <a:ext cx="1109282" cy="274320"/>
          </a:xfrm>
          <a:prstGeom prst="rect">
            <a:avLst/>
          </a:prstGeom>
        </p:spPr>
      </p:pic>
      <p:cxnSp>
        <p:nvCxnSpPr>
          <p:cNvPr id="53" name="Straight Arrow Connector 52"/>
          <p:cNvCxnSpPr/>
          <p:nvPr/>
        </p:nvCxnSpPr>
        <p:spPr>
          <a:xfrm flipV="1">
            <a:off x="1533832" y="4336026"/>
            <a:ext cx="0" cy="6292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1330632" y="4535948"/>
            <a:ext cx="142304" cy="164592"/>
          </a:xfrm>
          <a:prstGeom prst="rect">
            <a:avLst/>
          </a:prstGeom>
        </p:spPr>
      </p:pic>
      <p:pic>
        <p:nvPicPr>
          <p:cNvPr id="57" name="Picture 56"/>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35897" y="5725651"/>
            <a:ext cx="114872" cy="102870"/>
          </a:xfrm>
          <a:prstGeom prst="rect">
            <a:avLst/>
          </a:prstGeom>
        </p:spPr>
      </p:pic>
      <p:pic>
        <p:nvPicPr>
          <p:cNvPr id="58" name="Picture 57"/>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2928374" y="5052143"/>
            <a:ext cx="108014" cy="147447"/>
          </a:xfrm>
          <a:prstGeom prst="rect">
            <a:avLst/>
          </a:prstGeom>
        </p:spPr>
      </p:pic>
      <p:cxnSp>
        <p:nvCxnSpPr>
          <p:cNvPr id="62" name="Straight Arrow Connector 61"/>
          <p:cNvCxnSpPr/>
          <p:nvPr/>
        </p:nvCxnSpPr>
        <p:spPr>
          <a:xfrm flipV="1">
            <a:off x="1901354" y="5349876"/>
            <a:ext cx="305271" cy="1546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1" name="Picture 2050"/>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2114857" y="5383673"/>
            <a:ext cx="128588" cy="164592"/>
          </a:xfrm>
          <a:prstGeom prst="rect">
            <a:avLst/>
          </a:prstGeom>
        </p:spPr>
      </p:pic>
      <p:pic>
        <p:nvPicPr>
          <p:cNvPr id="2061" name="Picture 2060"/>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4189695" y="5122944"/>
            <a:ext cx="3142679" cy="274320"/>
          </a:xfrm>
          <a:prstGeom prst="rect">
            <a:avLst/>
          </a:prstGeom>
        </p:spPr>
      </p:pic>
      <p:pic>
        <p:nvPicPr>
          <p:cNvPr id="2059" name="Picture 2058"/>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4144131" y="5577004"/>
            <a:ext cx="2045399" cy="276035"/>
          </a:xfrm>
          <a:prstGeom prst="rect">
            <a:avLst/>
          </a:prstGeom>
        </p:spPr>
      </p:pic>
      <mc:AlternateContent xmlns:mc="http://schemas.openxmlformats.org/markup-compatibility/2006" xmlns:a14="http://schemas.microsoft.com/office/drawing/2010/main">
        <mc:Choice Requires="a14">
          <p:sp>
            <p:nvSpPr>
              <p:cNvPr id="2057" name="TextBox 2056"/>
              <p:cNvSpPr txBox="1"/>
              <p:nvPr/>
            </p:nvSpPr>
            <p:spPr>
              <a:xfrm>
                <a:off x="2564091" y="5976594"/>
                <a:ext cx="6325385" cy="9571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uvažovaného objemového elementu sme označili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Súčasne si treba uvedomiť, že smer vektora momentu hybnosti voči referenčnému bodu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naozaj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teda aj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057" name="TextBox 2056"/>
              <p:cNvSpPr txBox="1">
                <a:spLocks noRot="1" noChangeAspect="1" noMove="1" noResize="1" noEditPoints="1" noAdjustHandles="1" noChangeArrowheads="1" noChangeShapeType="1" noTextEdit="1"/>
              </p:cNvSpPr>
              <p:nvPr/>
            </p:nvSpPr>
            <p:spPr>
              <a:xfrm>
                <a:off x="2564091" y="5976594"/>
                <a:ext cx="6325385" cy="957121"/>
              </a:xfrm>
              <a:prstGeom prst="rect">
                <a:avLst/>
              </a:prstGeom>
              <a:blipFill rotWithShape="0">
                <a:blip r:embed="rId23"/>
                <a:stretch>
                  <a:fillRect l="-868" t="-3185" r="-482" b="-5732"/>
                </a:stretch>
              </a:blipFill>
            </p:spPr>
            <p:txBody>
              <a:bodyPr/>
              <a:lstStyle/>
              <a:p>
                <a:r>
                  <a:rPr lang="en-US">
                    <a:noFill/>
                  </a:rPr>
                  <a:t> </a:t>
                </a:r>
              </a:p>
            </p:txBody>
          </p:sp>
        </mc:Fallback>
      </mc:AlternateContent>
      <p:pic>
        <p:nvPicPr>
          <p:cNvPr id="2062" name="Picture 2061"/>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1314515" y="5075811"/>
            <a:ext cx="159449" cy="166307"/>
          </a:xfrm>
          <a:prstGeom prst="rect">
            <a:avLst/>
          </a:prstGeom>
        </p:spPr>
      </p:pic>
    </p:spTree>
    <p:extLst>
      <p:ext uri="{BB962C8B-B14F-4D97-AF65-F5344CB8AC3E}">
        <p14:creationId xmlns:p14="http://schemas.microsoft.com/office/powerpoint/2010/main" val="2340962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6"/>
          <a:stretch>
            <a:fillRect/>
          </a:stretch>
        </p:blipFill>
        <p:spPr>
          <a:xfrm>
            <a:off x="476498" y="428579"/>
            <a:ext cx="2780017" cy="3493311"/>
          </a:xfrm>
          <a:prstGeom prst="rect">
            <a:avLst/>
          </a:prstGeom>
        </p:spPr>
      </p:pic>
      <p:sp>
        <p:nvSpPr>
          <p:cNvPr id="4" name="TextBox 3"/>
          <p:cNvSpPr txBox="1"/>
          <p:nvPr/>
        </p:nvSpPr>
        <p:spPr>
          <a:xfrm>
            <a:off x="3450210" y="311085"/>
            <a:ext cx="54109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Celkový moment hybnosti telesa vzhľadom na os otáčania teda dostaneme ako súčet cez všetky objemové elementy telesa.</a:t>
            </a:r>
          </a:p>
        </p:txBody>
      </p:sp>
      <p:pic>
        <p:nvPicPr>
          <p:cNvPr id="10" name="Picture 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417511" y="1476343"/>
            <a:ext cx="2753487" cy="507492"/>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374796" y="2026763"/>
                <a:ext cx="529786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Označili sme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veličina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volá moment zotrvačnosti telesa voči osi z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definícii momentu zotrvačnosti nie je dôležité, že za os otáčanie sme zvolili práve os z.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zotrvačnosti tuhého telesa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definovaný voči akejkoľvek osi otáčania vzťahom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74796" y="2026763"/>
                <a:ext cx="5297864" cy="2308324"/>
              </a:xfrm>
              <a:prstGeom prst="rect">
                <a:avLst/>
              </a:prstGeom>
              <a:blipFill rotWithShape="0">
                <a:blip r:embed="rId10"/>
                <a:stretch>
                  <a:fillRect l="-1036" t="-1319" b="-3166"/>
                </a:stretch>
              </a:blipFill>
            </p:spPr>
            <p:txBody>
              <a:bodyPr/>
              <a:lstStyle/>
              <a:p>
                <a:r>
                  <a:rPr lang="en-US">
                    <a:noFill/>
                  </a:rPr>
                  <a:t> </a:t>
                </a:r>
              </a:p>
            </p:txBody>
          </p:sp>
        </mc:Fallback>
      </mc:AlternateContent>
      <p:pic>
        <p:nvPicPr>
          <p:cNvPr id="12" name="Picture 11"/>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201507" y="2241485"/>
            <a:ext cx="1849946" cy="507492"/>
          </a:xfrm>
          <a:prstGeom prst="rect">
            <a:avLst/>
          </a:prstGeom>
        </p:spPr>
      </p:pic>
      <p:sp>
        <p:nvSpPr>
          <p:cNvPr id="14" name="Rectangle 13"/>
          <p:cNvSpPr/>
          <p:nvPr/>
        </p:nvSpPr>
        <p:spPr>
          <a:xfrm>
            <a:off x="4986779" y="2187019"/>
            <a:ext cx="2234153" cy="6410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769444" y="4392367"/>
            <a:ext cx="1159002" cy="507492"/>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320512" y="5071621"/>
                <a:ext cx="8389856" cy="9571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vzdialenosť hmotného elementu telesa od osi otáčania.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Zopakujme teda: moment hybnosti tuhého telesa rotujúceho okolo fixnej osi uhlovou rýchlosťou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20512" y="5071621"/>
                <a:ext cx="8389856" cy="957121"/>
              </a:xfrm>
              <a:prstGeom prst="rect">
                <a:avLst/>
              </a:prstGeom>
              <a:blipFill rotWithShape="0">
                <a:blip r:embed="rId13"/>
                <a:stretch>
                  <a:fillRect l="-654" t="-3822" b="-5732"/>
                </a:stretch>
              </a:blipFill>
            </p:spPr>
            <p:txBody>
              <a:bodyPr/>
              <a:lstStyle/>
              <a:p>
                <a:r>
                  <a:rPr lang="en-US">
                    <a:noFill/>
                  </a:rPr>
                  <a:t> </a:t>
                </a:r>
              </a:p>
            </p:txBody>
          </p:sp>
        </mc:Fallback>
      </mc:AlternateContent>
      <p:pic>
        <p:nvPicPr>
          <p:cNvPr id="20" name="Picture 19"/>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919462" y="6049914"/>
            <a:ext cx="804101" cy="221171"/>
          </a:xfrm>
          <a:prstGeom prst="rect">
            <a:avLst/>
          </a:prstGeom>
        </p:spPr>
      </p:pic>
      <p:sp>
        <p:nvSpPr>
          <p:cNvPr id="21" name="Rectangle 20"/>
          <p:cNvSpPr/>
          <p:nvPr/>
        </p:nvSpPr>
        <p:spPr>
          <a:xfrm>
            <a:off x="3808429" y="5929460"/>
            <a:ext cx="1008668" cy="5184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2157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195" y="369651"/>
            <a:ext cx="848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zotrvačnosti valca rotujúceho okolo svojej osi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Oval 2"/>
          <p:cNvSpPr/>
          <p:nvPr/>
        </p:nvSpPr>
        <p:spPr>
          <a:xfrm>
            <a:off x="1079770" y="3404681"/>
            <a:ext cx="1147864" cy="11478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p:cNvCxnSpPr>
            <a:stCxn id="3" idx="1"/>
          </p:cNvCxnSpPr>
          <p:nvPr/>
        </p:nvCxnSpPr>
        <p:spPr>
          <a:xfrm flipV="1">
            <a:off x="1247871" y="2022841"/>
            <a:ext cx="1280809" cy="15499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139573" y="2739445"/>
            <a:ext cx="1280809" cy="15499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021405" y="1780162"/>
            <a:ext cx="2431914" cy="3025302"/>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rot="13183746">
            <a:off x="2593555" y="1846597"/>
            <a:ext cx="1145469" cy="628269"/>
          </a:xfrm>
          <a:custGeom>
            <a:avLst/>
            <a:gdLst>
              <a:gd name="connsiteX0" fmla="*/ 2762 w 1145469"/>
              <a:gd name="connsiteY0" fmla="*/ 0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0" fmla="*/ 2762 w 1145469"/>
              <a:gd name="connsiteY0" fmla="*/ 2888 h 631157"/>
              <a:gd name="connsiteX1" fmla="*/ 758205 w 1145469"/>
              <a:gd name="connsiteY1" fmla="*/ 0 h 631157"/>
              <a:gd name="connsiteX2" fmla="*/ 1145054 w 1145469"/>
              <a:gd name="connsiteY2" fmla="*/ 2888 h 631157"/>
              <a:gd name="connsiteX3" fmla="*/ 1145469 w 1145469"/>
              <a:gd name="connsiteY3" fmla="*/ 109752 h 631157"/>
              <a:gd name="connsiteX4" fmla="*/ 940922 w 1145469"/>
              <a:gd name="connsiteY4" fmla="*/ 498490 h 631157"/>
              <a:gd name="connsiteX5" fmla="*/ 132668 w 1145469"/>
              <a:gd name="connsiteY5" fmla="*/ 424187 h 631157"/>
              <a:gd name="connsiteX6" fmla="*/ 2425 w 1145469"/>
              <a:gd name="connsiteY6" fmla="*/ 4671 h 631157"/>
              <a:gd name="connsiteX7" fmla="*/ 2762 w 1145469"/>
              <a:gd name="connsiteY7" fmla="*/ 2888 h 631157"/>
              <a:gd name="connsiteX0" fmla="*/ 2762 w 1145469"/>
              <a:gd name="connsiteY0" fmla="*/ 0 h 628269"/>
              <a:gd name="connsiteX1" fmla="*/ 735761 w 1145469"/>
              <a:gd name="connsiteY1" fmla="*/ 15765 h 628269"/>
              <a:gd name="connsiteX2" fmla="*/ 1145054 w 1145469"/>
              <a:gd name="connsiteY2" fmla="*/ 0 h 628269"/>
              <a:gd name="connsiteX3" fmla="*/ 1145469 w 1145469"/>
              <a:gd name="connsiteY3" fmla="*/ 106864 h 628269"/>
              <a:gd name="connsiteX4" fmla="*/ 940922 w 1145469"/>
              <a:gd name="connsiteY4" fmla="*/ 495602 h 628269"/>
              <a:gd name="connsiteX5" fmla="*/ 132668 w 1145469"/>
              <a:gd name="connsiteY5" fmla="*/ 421299 h 628269"/>
              <a:gd name="connsiteX6" fmla="*/ 2425 w 1145469"/>
              <a:gd name="connsiteY6" fmla="*/ 1783 h 628269"/>
              <a:gd name="connsiteX7" fmla="*/ 2762 w 1145469"/>
              <a:gd name="connsiteY7" fmla="*/ 0 h 628269"/>
              <a:gd name="connsiteX0" fmla="*/ 735761 w 1145469"/>
              <a:gd name="connsiteY0" fmla="*/ 15765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6" fmla="*/ 2762 w 1145469"/>
              <a:gd name="connsiteY6" fmla="*/ 0 h 628269"/>
              <a:gd name="connsiteX7" fmla="*/ 827201 w 1145469"/>
              <a:gd name="connsiteY7" fmla="*/ 107205 h 628269"/>
              <a:gd name="connsiteX0" fmla="*/ 735761 w 1145469"/>
              <a:gd name="connsiteY0" fmla="*/ 15765 h 628269"/>
              <a:gd name="connsiteX1" fmla="*/ 1145054 w 1145469"/>
              <a:gd name="connsiteY1" fmla="*/ 0 h 628269"/>
              <a:gd name="connsiteX2" fmla="*/ 1145469 w 1145469"/>
              <a:gd name="connsiteY2" fmla="*/ 106864 h 628269"/>
              <a:gd name="connsiteX3" fmla="*/ 940922 w 1145469"/>
              <a:gd name="connsiteY3" fmla="*/ 495602 h 628269"/>
              <a:gd name="connsiteX4" fmla="*/ 132668 w 1145469"/>
              <a:gd name="connsiteY4" fmla="*/ 421299 h 628269"/>
              <a:gd name="connsiteX5" fmla="*/ 2425 w 1145469"/>
              <a:gd name="connsiteY5" fmla="*/ 1783 h 628269"/>
              <a:gd name="connsiteX6" fmla="*/ 2762 w 1145469"/>
              <a:gd name="connsiteY6" fmla="*/ 0 h 628269"/>
              <a:gd name="connsiteX0" fmla="*/ 1145054 w 1145469"/>
              <a:gd name="connsiteY0" fmla="*/ 0 h 628269"/>
              <a:gd name="connsiteX1" fmla="*/ 1145469 w 1145469"/>
              <a:gd name="connsiteY1" fmla="*/ 106864 h 628269"/>
              <a:gd name="connsiteX2" fmla="*/ 940922 w 1145469"/>
              <a:gd name="connsiteY2" fmla="*/ 495602 h 628269"/>
              <a:gd name="connsiteX3" fmla="*/ 132668 w 1145469"/>
              <a:gd name="connsiteY3" fmla="*/ 421299 h 628269"/>
              <a:gd name="connsiteX4" fmla="*/ 2425 w 1145469"/>
              <a:gd name="connsiteY4" fmla="*/ 1783 h 628269"/>
              <a:gd name="connsiteX5" fmla="*/ 2762 w 1145469"/>
              <a:gd name="connsiteY5" fmla="*/ 0 h 62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469" h="628269">
                <a:moveTo>
                  <a:pt x="1145054" y="0"/>
                </a:moveTo>
                <a:cubicBezTo>
                  <a:pt x="1145192" y="35621"/>
                  <a:pt x="1145331" y="71243"/>
                  <a:pt x="1145469" y="106864"/>
                </a:cubicBezTo>
                <a:cubicBezTo>
                  <a:pt x="1132023" y="253129"/>
                  <a:pt x="1062778" y="394265"/>
                  <a:pt x="940922" y="495602"/>
                </a:cubicBezTo>
                <a:cubicBezTo>
                  <a:pt x="697210" y="698277"/>
                  <a:pt x="335343" y="665010"/>
                  <a:pt x="132668" y="421299"/>
                </a:cubicBezTo>
                <a:cubicBezTo>
                  <a:pt x="31330" y="299443"/>
                  <a:pt x="-11022" y="148048"/>
                  <a:pt x="2425" y="1783"/>
                </a:cubicBezTo>
                <a:cubicBezTo>
                  <a:pt x="2537" y="1189"/>
                  <a:pt x="2650" y="594"/>
                  <a:pt x="276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705396" y="1190897"/>
            <a:ext cx="1849946" cy="507492"/>
          </a:xfrm>
          <a:prstGeom prst="rect">
            <a:avLst/>
          </a:prstGeom>
        </p:spPr>
      </p:pic>
      <p:cxnSp>
        <p:nvCxnSpPr>
          <p:cNvPr id="25" name="Straight Arrow Connector 24"/>
          <p:cNvCxnSpPr/>
          <p:nvPr/>
        </p:nvCxnSpPr>
        <p:spPr>
          <a:xfrm flipH="1">
            <a:off x="5155660" y="1585609"/>
            <a:ext cx="301557" cy="544748"/>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86273" y="1601822"/>
            <a:ext cx="1053829" cy="956552"/>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82894" y="2081719"/>
            <a:ext cx="2169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LEGO kocky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7266562" y="2081719"/>
            <a:ext cx="17607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kvadrát vzdialenosti LEGO kocky od osi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7"/>
          <a:stretch>
            <a:fillRect/>
          </a:stretch>
        </p:blipFill>
        <p:spPr>
          <a:xfrm>
            <a:off x="2439498" y="3296764"/>
            <a:ext cx="152170" cy="144366"/>
          </a:xfrm>
          <a:prstGeom prst="rect">
            <a:avLst/>
          </a:prstGeom>
        </p:spPr>
      </p:pic>
      <p:cxnSp>
        <p:nvCxnSpPr>
          <p:cNvPr id="21" name="Straight Arrow Connector 20"/>
          <p:cNvCxnSpPr/>
          <p:nvPr/>
        </p:nvCxnSpPr>
        <p:spPr>
          <a:xfrm>
            <a:off x="2286000" y="3210128"/>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7"/>
          <a:stretch>
            <a:fillRect/>
          </a:stretch>
        </p:blipFill>
        <p:spPr>
          <a:xfrm>
            <a:off x="2640538" y="3060058"/>
            <a:ext cx="152170" cy="144366"/>
          </a:xfrm>
          <a:prstGeom prst="rect">
            <a:avLst/>
          </a:prstGeom>
        </p:spPr>
      </p:pic>
      <p:cxnSp>
        <p:nvCxnSpPr>
          <p:cNvPr id="16" name="Straight Arrow Connector 15"/>
          <p:cNvCxnSpPr/>
          <p:nvPr/>
        </p:nvCxnSpPr>
        <p:spPr>
          <a:xfrm>
            <a:off x="2487040" y="2973422"/>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7"/>
          <a:stretch>
            <a:fillRect/>
          </a:stretch>
        </p:blipFill>
        <p:spPr>
          <a:xfrm>
            <a:off x="2802666" y="2871997"/>
            <a:ext cx="152170" cy="144366"/>
          </a:xfrm>
          <a:prstGeom prst="rect">
            <a:avLst/>
          </a:prstGeom>
        </p:spPr>
      </p:pic>
      <p:cxnSp>
        <p:nvCxnSpPr>
          <p:cNvPr id="24" name="Straight Arrow Connector 23"/>
          <p:cNvCxnSpPr/>
          <p:nvPr/>
        </p:nvCxnSpPr>
        <p:spPr>
          <a:xfrm>
            <a:off x="2649168" y="2785361"/>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7"/>
          <a:stretch>
            <a:fillRect/>
          </a:stretch>
        </p:blipFill>
        <p:spPr>
          <a:xfrm>
            <a:off x="2964794" y="2664472"/>
            <a:ext cx="152170" cy="144366"/>
          </a:xfrm>
          <a:prstGeom prst="rect">
            <a:avLst/>
          </a:prstGeom>
        </p:spPr>
      </p:pic>
      <p:cxnSp>
        <p:nvCxnSpPr>
          <p:cNvPr id="29" name="Straight Arrow Connector 28"/>
          <p:cNvCxnSpPr/>
          <p:nvPr/>
        </p:nvCxnSpPr>
        <p:spPr>
          <a:xfrm>
            <a:off x="2811296" y="2577836"/>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7"/>
          <a:stretch>
            <a:fillRect/>
          </a:stretch>
        </p:blipFill>
        <p:spPr>
          <a:xfrm>
            <a:off x="3117194" y="2466677"/>
            <a:ext cx="152170" cy="144366"/>
          </a:xfrm>
          <a:prstGeom prst="rect">
            <a:avLst/>
          </a:prstGeom>
        </p:spPr>
      </p:pic>
      <p:cxnSp>
        <p:nvCxnSpPr>
          <p:cNvPr id="32" name="Straight Arrow Connector 31"/>
          <p:cNvCxnSpPr/>
          <p:nvPr/>
        </p:nvCxnSpPr>
        <p:spPr>
          <a:xfrm>
            <a:off x="2963696" y="2380041"/>
            <a:ext cx="197768" cy="1468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344360" y="2928021"/>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2477304" y="2710766"/>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629704" y="2512966"/>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2811285" y="2305449"/>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2963688" y="2107650"/>
            <a:ext cx="45396" cy="191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7"/>
          <a:stretch>
            <a:fillRect/>
          </a:stretch>
        </p:blipFill>
        <p:spPr>
          <a:xfrm>
            <a:off x="2222249" y="2826595"/>
            <a:ext cx="152170" cy="144366"/>
          </a:xfrm>
          <a:prstGeom prst="rect">
            <a:avLst/>
          </a:prstGeom>
        </p:spPr>
      </p:pic>
      <p:pic>
        <p:nvPicPr>
          <p:cNvPr id="61" name="Picture 60"/>
          <p:cNvPicPr>
            <a:picLocks noChangeAspect="1"/>
          </p:cNvPicPr>
          <p:nvPr/>
        </p:nvPicPr>
        <p:blipFill>
          <a:blip r:embed="rId7"/>
          <a:stretch>
            <a:fillRect/>
          </a:stretch>
        </p:blipFill>
        <p:spPr>
          <a:xfrm>
            <a:off x="2384377" y="2599617"/>
            <a:ext cx="152170" cy="144366"/>
          </a:xfrm>
          <a:prstGeom prst="rect">
            <a:avLst/>
          </a:prstGeom>
        </p:spPr>
      </p:pic>
      <p:pic>
        <p:nvPicPr>
          <p:cNvPr id="62" name="Picture 61"/>
          <p:cNvPicPr>
            <a:picLocks noChangeAspect="1"/>
          </p:cNvPicPr>
          <p:nvPr/>
        </p:nvPicPr>
        <p:blipFill>
          <a:blip r:embed="rId7"/>
          <a:stretch>
            <a:fillRect/>
          </a:stretch>
        </p:blipFill>
        <p:spPr>
          <a:xfrm>
            <a:off x="2546505" y="2382372"/>
            <a:ext cx="152170" cy="144366"/>
          </a:xfrm>
          <a:prstGeom prst="rect">
            <a:avLst/>
          </a:prstGeom>
        </p:spPr>
      </p:pic>
      <p:pic>
        <p:nvPicPr>
          <p:cNvPr id="63" name="Picture 62"/>
          <p:cNvPicPr>
            <a:picLocks noChangeAspect="1"/>
          </p:cNvPicPr>
          <p:nvPr/>
        </p:nvPicPr>
        <p:blipFill>
          <a:blip r:embed="rId7"/>
          <a:stretch>
            <a:fillRect/>
          </a:stretch>
        </p:blipFill>
        <p:spPr>
          <a:xfrm>
            <a:off x="2718361" y="2184575"/>
            <a:ext cx="152170" cy="144366"/>
          </a:xfrm>
          <a:prstGeom prst="rect">
            <a:avLst/>
          </a:prstGeom>
        </p:spPr>
      </p:pic>
      <p:pic>
        <p:nvPicPr>
          <p:cNvPr id="64" name="Picture 63"/>
          <p:cNvPicPr>
            <a:picLocks noChangeAspect="1"/>
          </p:cNvPicPr>
          <p:nvPr/>
        </p:nvPicPr>
        <p:blipFill>
          <a:blip r:embed="rId7"/>
          <a:stretch>
            <a:fillRect/>
          </a:stretch>
        </p:blipFill>
        <p:spPr>
          <a:xfrm>
            <a:off x="2880489" y="1996508"/>
            <a:ext cx="152170" cy="144366"/>
          </a:xfrm>
          <a:prstGeom prst="rect">
            <a:avLst/>
          </a:prstGeom>
        </p:spPr>
      </p:pic>
      <p:sp>
        <p:nvSpPr>
          <p:cNvPr id="33" name="Oval 32"/>
          <p:cNvSpPr/>
          <p:nvPr/>
        </p:nvSpPr>
        <p:spPr>
          <a:xfrm>
            <a:off x="1076528" y="5142689"/>
            <a:ext cx="1147864" cy="11478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36"/>
          <p:cNvSpPr/>
          <p:nvPr/>
        </p:nvSpPr>
        <p:spPr>
          <a:xfrm>
            <a:off x="1316479" y="5372912"/>
            <a:ext cx="697150" cy="697150"/>
          </a:xfrm>
          <a:custGeom>
            <a:avLst/>
            <a:gdLst>
              <a:gd name="connsiteX0" fmla="*/ 342090 w 697150"/>
              <a:gd name="connsiteY0" fmla="*/ 152400 h 697150"/>
              <a:gd name="connsiteX1" fmla="*/ 152400 w 697150"/>
              <a:gd name="connsiteY1" fmla="*/ 342090 h 697150"/>
              <a:gd name="connsiteX2" fmla="*/ 342090 w 697150"/>
              <a:gd name="connsiteY2" fmla="*/ 531780 h 697150"/>
              <a:gd name="connsiteX3" fmla="*/ 531780 w 697150"/>
              <a:gd name="connsiteY3" fmla="*/ 342090 h 697150"/>
              <a:gd name="connsiteX4" fmla="*/ 342090 w 697150"/>
              <a:gd name="connsiteY4" fmla="*/ 152400 h 697150"/>
              <a:gd name="connsiteX5" fmla="*/ 348575 w 697150"/>
              <a:gd name="connsiteY5" fmla="*/ 0 h 697150"/>
              <a:gd name="connsiteX6" fmla="*/ 697150 w 697150"/>
              <a:gd name="connsiteY6" fmla="*/ 348575 h 697150"/>
              <a:gd name="connsiteX7" fmla="*/ 348575 w 697150"/>
              <a:gd name="connsiteY7" fmla="*/ 697150 h 697150"/>
              <a:gd name="connsiteX8" fmla="*/ 0 w 697150"/>
              <a:gd name="connsiteY8" fmla="*/ 348575 h 697150"/>
              <a:gd name="connsiteX9" fmla="*/ 348575 w 697150"/>
              <a:gd name="connsiteY9" fmla="*/ 0 h 69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150" h="697150">
                <a:moveTo>
                  <a:pt x="342090" y="152400"/>
                </a:moveTo>
                <a:cubicBezTo>
                  <a:pt x="237327" y="152400"/>
                  <a:pt x="152400" y="237327"/>
                  <a:pt x="152400" y="342090"/>
                </a:cubicBezTo>
                <a:cubicBezTo>
                  <a:pt x="152400" y="446853"/>
                  <a:pt x="237327" y="531780"/>
                  <a:pt x="342090" y="531780"/>
                </a:cubicBezTo>
                <a:cubicBezTo>
                  <a:pt x="446853" y="531780"/>
                  <a:pt x="531780" y="446853"/>
                  <a:pt x="531780" y="342090"/>
                </a:cubicBezTo>
                <a:cubicBezTo>
                  <a:pt x="531780" y="237327"/>
                  <a:pt x="446853" y="152400"/>
                  <a:pt x="342090" y="152400"/>
                </a:cubicBezTo>
                <a:close/>
                <a:moveTo>
                  <a:pt x="348575" y="0"/>
                </a:moveTo>
                <a:cubicBezTo>
                  <a:pt x="541088" y="0"/>
                  <a:pt x="697150" y="156062"/>
                  <a:pt x="697150" y="348575"/>
                </a:cubicBezTo>
                <a:cubicBezTo>
                  <a:pt x="697150" y="541088"/>
                  <a:pt x="541088" y="697150"/>
                  <a:pt x="348575" y="697150"/>
                </a:cubicBezTo>
                <a:cubicBezTo>
                  <a:pt x="156062" y="697150"/>
                  <a:pt x="0" y="541088"/>
                  <a:pt x="0" y="348575"/>
                </a:cubicBezTo>
                <a:cubicBezTo>
                  <a:pt x="0" y="156062"/>
                  <a:pt x="156062" y="0"/>
                  <a:pt x="348575" y="0"/>
                </a:cubicBezTo>
                <a:close/>
              </a:path>
            </a:pathLst>
          </a:custGeom>
          <a:solidFill>
            <a:srgbClr val="21EB6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3083669" y="3326859"/>
                <a:ext cx="5953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medzivalčia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polomer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valca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h</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ýška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3083669" y="3326859"/>
                <a:ext cx="5953327" cy="369332"/>
              </a:xfrm>
              <a:prstGeom prst="rect">
                <a:avLst/>
              </a:prstGeom>
              <a:blipFill rotWithShape="0">
                <a:blip r:embed="rId10"/>
                <a:stretch>
                  <a:fillRect l="-922" t="-10000" b="-26667"/>
                </a:stretch>
              </a:blipFill>
            </p:spPr>
            <p:txBody>
              <a:bodyPr/>
              <a:lstStyle/>
              <a:p>
                <a:r>
                  <a:rPr lang="en-US">
                    <a:noFill/>
                  </a:rPr>
                  <a:t> </a:t>
                </a:r>
              </a:p>
            </p:txBody>
          </p:sp>
        </mc:Fallback>
      </mc:AlternateContent>
      <p:pic>
        <p:nvPicPr>
          <p:cNvPr id="11" name="Picture 10"/>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018605" y="4008878"/>
            <a:ext cx="2548890" cy="527685"/>
          </a:xfrm>
          <a:prstGeom prst="rect">
            <a:avLst/>
          </a:prstGeom>
        </p:spPr>
      </p:pic>
      <p:sp>
        <p:nvSpPr>
          <p:cNvPr id="41" name="TextBox 40"/>
          <p:cNvSpPr txBox="1"/>
          <p:nvPr/>
        </p:nvSpPr>
        <p:spPr>
          <a:xfrm>
            <a:off x="3012333" y="4578485"/>
            <a:ext cx="5953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príspevok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medzivalčia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 momentu zotrvačnosti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5" name="Picture 4"/>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920035" y="5027039"/>
            <a:ext cx="982980" cy="527685"/>
          </a:xfrm>
          <a:prstGeom prst="rect">
            <a:avLst/>
          </a:prstGeom>
        </p:spPr>
      </p:pic>
      <p:pic>
        <p:nvPicPr>
          <p:cNvPr id="14" name="Picture 1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505654" y="5759655"/>
            <a:ext cx="4083939" cy="615506"/>
          </a:xfrm>
          <a:prstGeom prst="rect">
            <a:avLst/>
          </a:prstGeom>
        </p:spPr>
      </p:pic>
    </p:spTree>
    <p:extLst>
      <p:ext uri="{BB962C8B-B14F-4D97-AF65-F5344CB8AC3E}">
        <p14:creationId xmlns:p14="http://schemas.microsoft.com/office/powerpoint/2010/main" val="119139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7</a:t>
            </a:fld>
            <a:endParaRPr lang="en-US"/>
          </a:p>
        </p:txBody>
      </p:sp>
      <p:sp>
        <p:nvSpPr>
          <p:cNvPr id="3" name="TextBox 2"/>
          <p:cNvSpPr txBox="1"/>
          <p:nvPr/>
        </p:nvSpPr>
        <p:spPr>
          <a:xfrm>
            <a:off x="827584" y="620688"/>
            <a:ext cx="7632848" cy="1569660"/>
          </a:xfrm>
          <a:prstGeom prst="rect">
            <a:avLst/>
          </a:prstGeom>
          <a:noFill/>
        </p:spPr>
        <p:txBody>
          <a:bodyPr wrap="square" rtlCol="0">
            <a:spAutoFit/>
          </a:bodyPr>
          <a:lstStyle/>
          <a:p>
            <a:r>
              <a:rPr lang="sk-SK" sz="2800" b="1" dirty="0"/>
              <a:t>Záver tejto dlhej diskusie:</a:t>
            </a:r>
          </a:p>
          <a:p>
            <a:endParaRPr lang="sk-SK" sz="2000" dirty="0"/>
          </a:p>
          <a:p>
            <a:r>
              <a:rPr lang="sk-SK" sz="2400" dirty="0"/>
              <a:t>Poloha častice je „jednookamihová záležitosť“, v každom okamihu častica „niekde je“.</a:t>
            </a:r>
          </a:p>
        </p:txBody>
      </p:sp>
      <p:sp>
        <p:nvSpPr>
          <p:cNvPr id="4" name="TextBox 3"/>
          <p:cNvSpPr txBox="1"/>
          <p:nvPr/>
        </p:nvSpPr>
        <p:spPr>
          <a:xfrm>
            <a:off x="827584" y="2221412"/>
            <a:ext cx="8064896" cy="830997"/>
          </a:xfrm>
          <a:prstGeom prst="rect">
            <a:avLst/>
          </a:prstGeom>
          <a:noFill/>
        </p:spPr>
        <p:txBody>
          <a:bodyPr wrap="square" rtlCol="0">
            <a:spAutoFit/>
          </a:bodyPr>
          <a:lstStyle/>
          <a:p>
            <a:r>
              <a:rPr lang="sk-SK" sz="2400" dirty="0"/>
              <a:t>Okamžitá rýchlosť častice je „dvojbodová“ (dvojokamihová) záležitosť, ale </a:t>
            </a:r>
            <a:r>
              <a:rPr lang="sk-SK" sz="2400" b="1" dirty="0">
                <a:solidFill>
                  <a:srgbClr val="FF0000"/>
                </a:solidFill>
              </a:rPr>
              <a:t>prakticky </a:t>
            </a:r>
            <a:r>
              <a:rPr lang="sk-SK" sz="2400" b="1" dirty="0" err="1">
                <a:solidFill>
                  <a:srgbClr val="FF0000"/>
                </a:solidFill>
              </a:rPr>
              <a:t>pripísateľná</a:t>
            </a:r>
            <a:r>
              <a:rPr lang="sk-SK" sz="2400" b="1" dirty="0">
                <a:solidFill>
                  <a:srgbClr val="FF0000"/>
                </a:solidFill>
              </a:rPr>
              <a:t> k jednému okamihu</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97994" y="3212976"/>
            <a:ext cx="1062038" cy="661988"/>
          </a:xfrm>
          <a:prstGeom prst="rect">
            <a:avLst/>
          </a:prstGeom>
        </p:spPr>
      </p:pic>
    </p:spTree>
    <p:extLst>
      <p:ext uri="{BB962C8B-B14F-4D97-AF65-F5344CB8AC3E}">
        <p14:creationId xmlns:p14="http://schemas.microsoft.com/office/powerpoint/2010/main" val="16229912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63329" y="112942"/>
            <a:ext cx="694764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rotujúce okolo fixnej osi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rotWithShape="1">
          <a:blip r:embed="rId5"/>
          <a:srcRect l="6871" r="14432" b="30676"/>
          <a:stretch/>
        </p:blipFill>
        <p:spPr>
          <a:xfrm>
            <a:off x="83127" y="1200727"/>
            <a:ext cx="3010233" cy="1988765"/>
          </a:xfrm>
          <a:prstGeom prst="rect">
            <a:avLst/>
          </a:prstGeom>
          <a:ln w="28575">
            <a:solidFill>
              <a:srgbClr val="FF0000"/>
            </a:solidFill>
          </a:ln>
        </p:spPr>
      </p:pic>
      <mc:AlternateContent xmlns:mc="http://schemas.openxmlformats.org/markup-compatibility/2006" xmlns:a14="http://schemas.microsoft.com/office/drawing/2010/main">
        <mc:Choice Requires="a14">
          <p:sp>
            <p:nvSpPr>
              <p:cNvPr id="7" name="TextBox 6"/>
              <p:cNvSpPr txBox="1"/>
              <p:nvPr/>
            </p:nvSpPr>
            <p:spPr>
              <a:xfrm>
                <a:off x="3195782" y="514729"/>
                <a:ext cx="5948218" cy="404149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Systém: teleso rotujúce okolo fixnej osi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Okamžitý stav: momentálny uhol otočenia voči zvolenej štandardnej polohe (natočeniu) a uhlová rýchlosť, teda stav je dvojica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𝜗</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Napísali sme to ako dva vektory, ale oba ležia v osi otáčania, takže na zadanie stavu stačia dve čísla. Vektorové označenie sme použili pre zvýraznenie faktu, že tie čísla môžu byť kladné aj záporné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V každom stave musíme poznať moment síl voči osi otáčania, ktorými vonkajší svet pôsobí na to teleso, teda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acc>
                    <m:r>
                      <a:rPr kumimoji="0" lang="sk-SK"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to opäť vektor ležiaci v osi, takže zase je to iba jedno číslo (kladné alebo záporné). Pohybová rovnica sa dostane zo všeobecnej rovnice</a:t>
                </a:r>
              </a:p>
            </p:txBody>
          </p:sp>
        </mc:Choice>
        <mc:Fallback xmlns="">
          <p:sp>
            <p:nvSpPr>
              <p:cNvPr id="7" name="TextBox 6"/>
              <p:cNvSpPr txBox="1">
                <a:spLocks noRot="1" noChangeAspect="1" noMove="1" noResize="1" noEditPoints="1" noAdjustHandles="1" noChangeArrowheads="1" noChangeShapeType="1" noTextEdit="1"/>
              </p:cNvSpPr>
              <p:nvPr/>
            </p:nvSpPr>
            <p:spPr>
              <a:xfrm>
                <a:off x="3195782" y="514729"/>
                <a:ext cx="5948218" cy="4041491"/>
              </a:xfrm>
              <a:prstGeom prst="rect">
                <a:avLst/>
              </a:prstGeom>
              <a:blipFill rotWithShape="0">
                <a:blip r:embed="rId8"/>
                <a:stretch>
                  <a:fillRect l="-615" t="-754" r="-1332" b="-1508"/>
                </a:stretch>
              </a:blipFill>
            </p:spPr>
            <p:txBody>
              <a:bodyPr/>
              <a:lstStyle/>
              <a:p>
                <a:r>
                  <a:rPr lang="sk-SK">
                    <a:noFill/>
                  </a:rPr>
                  <a:t> </a:t>
                </a:r>
              </a:p>
            </p:txBody>
          </p:sp>
        </mc:Fallback>
      </mc:AlternateContent>
      <p:pic>
        <p:nvPicPr>
          <p:cNvPr id="9" name="Picture 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011594" y="4292841"/>
            <a:ext cx="824675" cy="471488"/>
          </a:xfrm>
          <a:prstGeom prst="rect">
            <a:avLst/>
          </a:prstGeom>
        </p:spPr>
      </p:pic>
      <p:pic>
        <p:nvPicPr>
          <p:cNvPr id="11" name="Picture 10"/>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557813" y="5156310"/>
            <a:ext cx="1224153" cy="471488"/>
          </a:xfrm>
          <a:prstGeom prst="rect">
            <a:avLst/>
          </a:prstGeom>
        </p:spPr>
      </p:pic>
      <p:sp>
        <p:nvSpPr>
          <p:cNvPr id="12" name="TextBox 11"/>
          <p:cNvSpPr txBox="1"/>
          <p:nvPr/>
        </p:nvSpPr>
        <p:spPr>
          <a:xfrm>
            <a:off x="3519054" y="4753343"/>
            <a:ext cx="53016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jej priemetom na os otáčania</a:t>
            </a:r>
          </a:p>
        </p:txBody>
      </p:sp>
      <p:pic>
        <p:nvPicPr>
          <p:cNvPr id="16" name="Picture 1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669255" y="5851228"/>
            <a:ext cx="1021842" cy="471488"/>
          </a:xfrm>
          <a:prstGeom prst="rect">
            <a:avLst/>
          </a:prstGeom>
        </p:spPr>
      </p:pic>
      <p:pic>
        <p:nvPicPr>
          <p:cNvPr id="19" name="Picture 18"/>
          <p:cNvPicPr>
            <a:picLocks noChangeAspect="1"/>
          </p:cNvPicPr>
          <p:nvPr/>
        </p:nvPicPr>
        <p:blipFill>
          <a:blip r:embed="rId12"/>
          <a:stretch>
            <a:fillRect/>
          </a:stretch>
        </p:blipFill>
        <p:spPr>
          <a:xfrm>
            <a:off x="460385" y="3346886"/>
            <a:ext cx="2255716" cy="2834886"/>
          </a:xfrm>
          <a:prstGeom prst="rect">
            <a:avLst/>
          </a:prstGeom>
        </p:spPr>
      </p:pic>
      <p:sp>
        <p:nvSpPr>
          <p:cNvPr id="20" name="Rectangle 19"/>
          <p:cNvSpPr/>
          <p:nvPr/>
        </p:nvSpPr>
        <p:spPr>
          <a:xfrm>
            <a:off x="5557813" y="5781964"/>
            <a:ext cx="1278456" cy="655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9562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157018" y="1330036"/>
                <a:ext cx="8765309" cy="2164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Tuhé teleso v homogénnom gravitačnom poli.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hmotnostný element telesa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pôsobí v jeho ľubovoľnej polohe sila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𝑚</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𝑔</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𝑘</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Prvým dôsledkom je, že vektorový súčet všetkých síl sa počíta veľmi jednoducho:</a:t>
                </a:r>
              </a:p>
            </p:txBody>
          </p:sp>
        </mc:Choice>
        <mc:Fallback xmlns="">
          <p:sp>
            <p:nvSpPr>
              <p:cNvPr id="4" name="TextBox 3"/>
              <p:cNvSpPr txBox="1">
                <a:spLocks noRot="1" noChangeAspect="1" noMove="1" noResize="1" noEditPoints="1" noAdjustHandles="1" noChangeArrowheads="1" noChangeShapeType="1" noTextEdit="1"/>
              </p:cNvSpPr>
              <p:nvPr/>
            </p:nvSpPr>
            <p:spPr>
              <a:xfrm>
                <a:off x="157018" y="1330036"/>
                <a:ext cx="8765309" cy="2164632"/>
              </a:xfrm>
              <a:prstGeom prst="rect">
                <a:avLst/>
              </a:prstGeom>
              <a:blipFill rotWithShape="0">
                <a:blip r:embed="rId5"/>
                <a:stretch>
                  <a:fillRect l="-626" t="-1972" b="-3662"/>
                </a:stretch>
              </a:blipFill>
            </p:spPr>
            <p:txBody>
              <a:bodyPr/>
              <a:lstStyle/>
              <a:p>
                <a:r>
                  <a:rPr lang="en-US">
                    <a:noFill/>
                  </a:rPr>
                  <a:t> </a:t>
                </a:r>
              </a:p>
            </p:txBody>
          </p:sp>
        </mc:Fallback>
      </mc:AlternateContent>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13618" y="4009999"/>
            <a:ext cx="2911221" cy="50749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30909" y="5809673"/>
                <a:ext cx="86914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celková hmotnosť telesa. Dostali sme teda celkovú tiaž telesa. Upozornime, že tento vzorec nič nehovorí o nejakom „pôsobisku tiaže“. Je to jednoducho vektor, teda čosi, čo má tri zložky a žiadne pôsobisko.</a:t>
                </a:r>
              </a:p>
            </p:txBody>
          </p:sp>
        </mc:Choice>
        <mc:Fallback xmlns="">
          <p:sp>
            <p:nvSpPr>
              <p:cNvPr id="7" name="TextBox 6"/>
              <p:cNvSpPr txBox="1">
                <a:spLocks noRot="1" noChangeAspect="1" noMove="1" noResize="1" noEditPoints="1" noAdjustHandles="1" noChangeArrowheads="1" noChangeShapeType="1" noTextEdit="1"/>
              </p:cNvSpPr>
              <p:nvPr/>
            </p:nvSpPr>
            <p:spPr>
              <a:xfrm>
                <a:off x="230909" y="5809673"/>
                <a:ext cx="8691418" cy="923330"/>
              </a:xfrm>
              <a:prstGeom prst="rect">
                <a:avLst/>
              </a:prstGeom>
              <a:blipFill rotWithShape="0">
                <a:blip r:embed="rId7"/>
                <a:stretch>
                  <a:fillRect l="-631" t="-3311" r="-701" b="-9934"/>
                </a:stretch>
              </a:blipFill>
            </p:spPr>
            <p:txBody>
              <a:bodyPr/>
              <a:lstStyle/>
              <a:p>
                <a:r>
                  <a:rPr lang="sk-SK">
                    <a:noFill/>
                  </a:rPr>
                  <a:t> </a:t>
                </a:r>
              </a:p>
            </p:txBody>
          </p:sp>
        </mc:Fallback>
      </mc:AlternateContent>
    </p:spTree>
    <p:extLst>
      <p:ext uri="{BB962C8B-B14F-4D97-AF65-F5344CB8AC3E}">
        <p14:creationId xmlns:p14="http://schemas.microsoft.com/office/powerpoint/2010/main" val="21750312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235526" y="497262"/>
                <a:ext cx="861752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Vypočítajme celkový moment hybnosti tiažových síl pôsobiacich na tuhé teleso. Zvoľme si ľubovoľný okamih a stav natočenia telesa. Uvažujeme hmotný element telesa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r</m:t>
                        </m:r>
                      </m:e>
                    </m:acc>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Týmto označením chceme povedať, že uvažujeme hmotný element, ktorý sa pre dané natočenie telesa nachádza v polohe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Celkový moment hybnosti získame sčítaním cez všetky hmotné elementy telesa. Dostaneme</a:t>
                </a:r>
              </a:p>
            </p:txBody>
          </p:sp>
        </mc:Choice>
        <mc:Fallback xmlns="">
          <p:sp>
            <p:nvSpPr>
              <p:cNvPr id="4" name="TextBox 3"/>
              <p:cNvSpPr txBox="1">
                <a:spLocks noRot="1" noChangeAspect="1" noMove="1" noResize="1" noEditPoints="1" noAdjustHandles="1" noChangeArrowheads="1" noChangeShapeType="1" noTextEdit="1"/>
              </p:cNvSpPr>
              <p:nvPr/>
            </p:nvSpPr>
            <p:spPr>
              <a:xfrm>
                <a:off x="235526" y="497262"/>
                <a:ext cx="8617527" cy="1477328"/>
              </a:xfrm>
              <a:prstGeom prst="rect">
                <a:avLst/>
              </a:prstGeom>
              <a:blipFill rotWithShape="0">
                <a:blip r:embed="rId8"/>
                <a:stretch>
                  <a:fillRect l="-637" t="-2479" r="-920" b="-5785"/>
                </a:stretch>
              </a:blipFill>
            </p:spPr>
            <p:txBody>
              <a:bodyPr/>
              <a:lstStyle/>
              <a:p>
                <a:r>
                  <a:rPr lang="sk-SK">
                    <a:noFill/>
                  </a:rPr>
                  <a:t> </a:t>
                </a:r>
              </a:p>
            </p:txBody>
          </p:sp>
        </mc:Fallback>
      </mc:AlternateContent>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973504" y="1940572"/>
            <a:ext cx="1963103" cy="507492"/>
          </a:xfrm>
          <a:prstGeom prst="rect">
            <a:avLst/>
          </a:prstGeom>
        </p:spPr>
      </p:pic>
      <p:sp>
        <p:nvSpPr>
          <p:cNvPr id="6" name="TextBox 5"/>
          <p:cNvSpPr txBox="1"/>
          <p:nvPr/>
        </p:nvSpPr>
        <p:spPr>
          <a:xfrm>
            <a:off x="258618" y="2390250"/>
            <a:ext cx="82573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Druhý činiteľ vo vektorovom súčine je konštantný vektor, môžeme ho „vyňať pred zátvorku“, teda von z integrálneho súčtu a dostaneme</a:t>
            </a:r>
          </a:p>
        </p:txBody>
      </p:sp>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73504" y="3068354"/>
            <a:ext cx="2184273" cy="548640"/>
          </a:xfrm>
          <a:prstGeom prst="rect">
            <a:avLst/>
          </a:prstGeom>
        </p:spPr>
      </p:pic>
      <p:pic>
        <p:nvPicPr>
          <p:cNvPr id="5" name="Picture 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973505" y="3696474"/>
            <a:ext cx="1992249" cy="572643"/>
          </a:xfrm>
          <a:prstGeom prst="rect">
            <a:avLst/>
          </a:prstGeom>
        </p:spPr>
      </p:pic>
      <p:pic>
        <p:nvPicPr>
          <p:cNvPr id="16" name="Picture 15"/>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449911" y="4467491"/>
            <a:ext cx="1159002" cy="224600"/>
          </a:xfrm>
          <a:prstGeom prst="rect">
            <a:avLst/>
          </a:prstGeom>
        </p:spPr>
      </p:pic>
      <p:sp>
        <p:nvSpPr>
          <p:cNvPr id="13" name="Rectangle 12"/>
          <p:cNvSpPr/>
          <p:nvPr/>
        </p:nvSpPr>
        <p:spPr>
          <a:xfrm>
            <a:off x="3278908" y="4343246"/>
            <a:ext cx="1600893" cy="5587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147780" y="5026287"/>
            <a:ext cx="87930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vzorci vystupuje polohový vektor hmotného stredu telesa. Slovne vyjadrené: moment tiažových síl pôsobiacich na tuhé teleso ja taký istý, aký by bol moment tiažovej sily pôsobiacej na hmotný bod, ktorý „by sedel“ v hmotnom strede telesa a jeho hmotnosť by bola  rovná celkovej hmotnosti telesa. To je dôvod, prečo sa hmotný stred nazýva často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ťažisko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kreslia sa ľudové obrázky, že „tiaž telesa pôsobí v ťažisku“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Zdôraznime, že referenčný bod sme nevolili nijako špeciálne!</a:t>
            </a:r>
          </a:p>
        </p:txBody>
      </p:sp>
      <p:sp>
        <p:nvSpPr>
          <p:cNvPr id="15" name="TextBox 14"/>
          <p:cNvSpPr txBox="1"/>
          <p:nvPr/>
        </p:nvSpPr>
        <p:spPr>
          <a:xfrm>
            <a:off x="1671782" y="122558"/>
            <a:ext cx="47861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Ťažisko</a:t>
            </a:r>
          </a:p>
        </p:txBody>
      </p:sp>
    </p:spTree>
    <p:extLst>
      <p:ext uri="{BB962C8B-B14F-4D97-AF65-F5344CB8AC3E}">
        <p14:creationId xmlns:p14="http://schemas.microsoft.com/office/powerpoint/2010/main" val="21766677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40145" y="406400"/>
            <a:ext cx="86082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Upozornime, že ľudové obrázky o tiaži pôsobiacej v ťažisku sú dostatočne mätúce napríklad v situáciách ako je tiaž železnej obruče, ktorá má ťažisko v svojom geometrickom strede (kde nie je ani kúsok železa):</a:t>
            </a:r>
          </a:p>
        </p:txBody>
      </p:sp>
      <p:sp>
        <p:nvSpPr>
          <p:cNvPr id="4" name="Oval 3"/>
          <p:cNvSpPr/>
          <p:nvPr/>
        </p:nvSpPr>
        <p:spPr>
          <a:xfrm>
            <a:off x="3334326" y="1468582"/>
            <a:ext cx="1911928" cy="191192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p:cNvCxnSpPr/>
          <p:nvPr/>
        </p:nvCxnSpPr>
        <p:spPr>
          <a:xfrm>
            <a:off x="4304145" y="2456873"/>
            <a:ext cx="0" cy="16533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405686" y="3495790"/>
            <a:ext cx="184785" cy="249555"/>
          </a:xfrm>
          <a:prstGeom prst="rect">
            <a:avLst/>
          </a:prstGeom>
        </p:spPr>
      </p:pic>
      <p:sp>
        <p:nvSpPr>
          <p:cNvPr id="8" name="TextBox 7"/>
          <p:cNvSpPr txBox="1"/>
          <p:nvPr/>
        </p:nvSpPr>
        <p:spPr>
          <a:xfrm>
            <a:off x="387927" y="4294909"/>
            <a:ext cx="8192655"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Obrázok sám o sebe nie je zlý, ak ho chápeme tak, že vyjadruje vzorec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mätúca je len naivná ľudová interpretácia toho obrázka.</a:t>
            </a:r>
          </a:p>
        </p:txBody>
      </p:sp>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606929" y="4731637"/>
            <a:ext cx="1159002" cy="224600"/>
          </a:xfrm>
          <a:prstGeom prst="rect">
            <a:avLst/>
          </a:prstGeom>
        </p:spPr>
      </p:pic>
    </p:spTree>
    <p:extLst>
      <p:ext uri="{BB962C8B-B14F-4D97-AF65-F5344CB8AC3E}">
        <p14:creationId xmlns:p14="http://schemas.microsoft.com/office/powerpoint/2010/main" val="3430363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11624" y="385483"/>
            <a:ext cx="63828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7" name="Group 46"/>
          <p:cNvGrpSpPr/>
          <p:nvPr/>
        </p:nvGrpSpPr>
        <p:grpSpPr>
          <a:xfrm>
            <a:off x="657286" y="937550"/>
            <a:ext cx="4008285" cy="4122693"/>
            <a:chOff x="657286" y="937550"/>
            <a:chExt cx="4008285" cy="4122693"/>
          </a:xfrm>
        </p:grpSpPr>
        <p:cxnSp>
          <p:nvCxnSpPr>
            <p:cNvPr id="5" name="Straight Arrow Connector 4"/>
            <p:cNvCxnSpPr/>
            <p:nvPr/>
          </p:nvCxnSpPr>
          <p:spPr>
            <a:xfrm>
              <a:off x="1192647" y="4427544"/>
              <a:ext cx="9233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a:off x="744411" y="3970344"/>
              <a:ext cx="9233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8100000">
              <a:off x="657286" y="4661997"/>
              <a:ext cx="648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9443276">
              <a:off x="3728875" y="3651591"/>
              <a:ext cx="9233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4043276">
              <a:off x="3097611" y="3544574"/>
              <a:ext cx="9233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943276">
              <a:off x="3459304" y="4236485"/>
              <a:ext cx="648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192193" y="960699"/>
              <a:ext cx="2558005" cy="348398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761772" y="937550"/>
              <a:ext cx="57874" cy="2951545"/>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192193" y="3912244"/>
              <a:ext cx="2627453" cy="509286"/>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873245" y="4820213"/>
              <a:ext cx="114300" cy="240030"/>
            </a:xfrm>
            <a:prstGeom prst="rect">
              <a:avLst/>
            </a:prstGeom>
          </p:spPr>
        </p:pic>
        <p:pic>
          <p:nvPicPr>
            <p:cNvPr id="25" name="Picture 2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812724" y="4498051"/>
              <a:ext cx="139065" cy="289560"/>
            </a:xfrm>
            <a:prstGeom prst="rect">
              <a:avLst/>
            </a:prstGeom>
          </p:spPr>
        </p:pic>
        <p:pic>
          <p:nvPicPr>
            <p:cNvPr id="27" name="Picture 2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946552" y="3631878"/>
              <a:ext cx="133350" cy="249555"/>
            </a:xfrm>
            <a:prstGeom prst="rect">
              <a:avLst/>
            </a:prstGeom>
          </p:spPr>
        </p:pic>
        <p:pic>
          <p:nvPicPr>
            <p:cNvPr id="34" name="Picture 33"/>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861443" y="4278132"/>
              <a:ext cx="135255" cy="240030"/>
            </a:xfrm>
            <a:prstGeom prst="rect">
              <a:avLst/>
            </a:prstGeom>
          </p:spPr>
        </p:pic>
        <p:pic>
          <p:nvPicPr>
            <p:cNvPr id="35" name="Picture 34"/>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4488406" y="3516132"/>
              <a:ext cx="177165" cy="289560"/>
            </a:xfrm>
            <a:prstGeom prst="rect">
              <a:avLst/>
            </a:prstGeom>
          </p:spPr>
        </p:pic>
        <p:pic>
          <p:nvPicPr>
            <p:cNvPr id="36" name="Picture 35"/>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112947" y="3309716"/>
              <a:ext cx="179070" cy="249555"/>
            </a:xfrm>
            <a:prstGeom prst="rect">
              <a:avLst/>
            </a:prstGeom>
          </p:spPr>
        </p:pic>
        <p:pic>
          <p:nvPicPr>
            <p:cNvPr id="37" name="Picture 36"/>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2215909" y="2366380"/>
              <a:ext cx="144780" cy="182880"/>
            </a:xfrm>
            <a:prstGeom prst="rect">
              <a:avLst/>
            </a:prstGeom>
          </p:spPr>
        </p:pic>
        <p:pic>
          <p:nvPicPr>
            <p:cNvPr id="39" name="Picture 38"/>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3838294" y="2240988"/>
              <a:ext cx="167640" cy="203835"/>
            </a:xfrm>
            <a:prstGeom prst="rect">
              <a:avLst/>
            </a:prstGeom>
          </p:spPr>
        </p:pic>
        <p:pic>
          <p:nvPicPr>
            <p:cNvPr id="41" name="Picture 40"/>
            <p:cNvPicPr>
              <a:picLocks noChangeAspect="1"/>
            </p:cNvPicPr>
            <p:nvPr>
              <p:custDataLst>
                <p:tags r:id="rId11"/>
              </p:custDataLst>
            </p:nvPr>
          </p:nvPicPr>
          <p:blipFill>
            <a:blip r:embed="rId21" cstate="print">
              <a:extLst>
                <a:ext uri="{28A0092B-C50C-407E-A947-70E740481C1C}">
                  <a14:useLocalDpi xmlns:a14="http://schemas.microsoft.com/office/drawing/2010/main" val="0"/>
                </a:ext>
              </a:extLst>
            </a:blip>
            <a:stretch>
              <a:fillRect/>
            </a:stretch>
          </p:blipFill>
          <p:spPr>
            <a:xfrm>
              <a:off x="2599803" y="4231833"/>
              <a:ext cx="200025" cy="222885"/>
            </a:xfrm>
            <a:prstGeom prst="rect">
              <a:avLst/>
            </a:prstGeom>
          </p:spPr>
        </p:pic>
      </p:grpSp>
      <mc:AlternateContent xmlns:mc="http://schemas.openxmlformats.org/markup-compatibility/2006" xmlns:a14="http://schemas.microsoft.com/office/drawing/2010/main">
        <mc:Choice Requires="a14">
          <p:sp>
            <p:nvSpPr>
              <p:cNvPr id="42" name="TextBox 41"/>
              <p:cNvSpPr txBox="1"/>
              <p:nvPr/>
            </p:nvSpPr>
            <p:spPr>
              <a:xfrm>
                <a:off x="5359078" y="1157468"/>
                <a:ext cx="3669175" cy="37752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Sústava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inerciálna, sústava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e>
                        </m:acc>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neinerciálna.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hmotný bod. Jeho polo-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hový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vektor voči inerciálnej sústave je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voči neinerciálnej sústave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Polohový vektor počiatku neinerciálnej sústavy voči inerciálnej je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Neinerciálna sústava je ako tuhé teleso, jeho stav (voči inerciálnej sústave je v každom okamihu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zadateľný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359078" y="1157468"/>
                <a:ext cx="3669175" cy="3775264"/>
              </a:xfrm>
              <a:prstGeom prst="rect">
                <a:avLst/>
              </a:prstGeom>
              <a:blipFill rotWithShape="0">
                <a:blip r:embed="rId24"/>
                <a:stretch>
                  <a:fillRect l="-1329" t="-969" r="-1163" b="-1777"/>
                </a:stretch>
              </a:blipFill>
            </p:spPr>
            <p:txBody>
              <a:bodyPr/>
              <a:lstStyle/>
              <a:p>
                <a:r>
                  <a:rPr lang="en-US">
                    <a:noFill/>
                  </a:rPr>
                  <a:t> </a:t>
                </a:r>
              </a:p>
            </p:txBody>
          </p:sp>
        </mc:Fallback>
      </mc:AlternateContent>
      <p:pic>
        <p:nvPicPr>
          <p:cNvPr id="44" name="Picture 43"/>
          <p:cNvPicPr>
            <a:picLocks noChangeAspect="1"/>
          </p:cNvPicPr>
          <p:nvPr>
            <p:custDataLst>
              <p:tags r:id="rId1"/>
            </p:custDataLst>
          </p:nvPr>
        </p:nvPicPr>
        <p:blipFill>
          <a:blip r:embed="rId25" cstate="print">
            <a:extLst>
              <a:ext uri="{28A0092B-C50C-407E-A947-70E740481C1C}">
                <a14:useLocalDpi xmlns:a14="http://schemas.microsoft.com/office/drawing/2010/main" val="0"/>
              </a:ext>
            </a:extLst>
          </a:blip>
          <a:stretch>
            <a:fillRect/>
          </a:stretch>
        </p:blipFill>
        <p:spPr>
          <a:xfrm>
            <a:off x="5543829" y="5092274"/>
            <a:ext cx="2216849" cy="240030"/>
          </a:xfrm>
          <a:prstGeom prst="rect">
            <a:avLst/>
          </a:prstGeom>
        </p:spPr>
      </p:pic>
      <mc:AlternateContent xmlns:mc="http://schemas.openxmlformats.org/markup-compatibility/2006" xmlns:a14="http://schemas.microsoft.com/office/drawing/2010/main">
        <mc:Choice Requires="a14">
          <p:sp>
            <p:nvSpPr>
              <p:cNvPr id="45" name="TextBox 44"/>
              <p:cNvSpPr txBox="1"/>
              <p:nvPr/>
            </p:nvSpPr>
            <p:spPr>
              <a:xfrm>
                <a:off x="115747" y="5474825"/>
                <a:ext cx="89356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Keď sme bez ujmy na všeobecnosti považovali počiatok neinerciálnej sústavy za jej ťažisko. Platí teda, že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uhlová rýchlosť pohybu neinerciálnej sústavy 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15747" y="5474825"/>
                <a:ext cx="8935656" cy="646331"/>
              </a:xfrm>
              <a:prstGeom prst="rect">
                <a:avLst/>
              </a:prstGeom>
              <a:blipFill rotWithShape="0">
                <a:blip r:embed="rId26"/>
                <a:stretch>
                  <a:fillRect l="-614" t="-4717" b="-14151"/>
                </a:stretch>
              </a:blipFill>
            </p:spPr>
            <p:txBody>
              <a:bodyPr/>
              <a:lstStyle/>
              <a:p>
                <a:r>
                  <a:rPr lang="en-US">
                    <a:noFill/>
                  </a:rPr>
                  <a:t> </a:t>
                </a:r>
              </a:p>
            </p:txBody>
          </p:sp>
        </mc:Fallback>
      </mc:AlternateContent>
      <p:pic>
        <p:nvPicPr>
          <p:cNvPr id="46" name="Picture 45"/>
          <p:cNvPicPr>
            <a:picLocks noChangeAspect="1"/>
          </p:cNvPicPr>
          <p:nvPr>
            <p:custDataLst>
              <p:tags r:id="rId2"/>
            </p:custDataLst>
          </p:nvPr>
        </p:nvPicPr>
        <p:blipFill>
          <a:blip r:embed="rId27" cstate="print">
            <a:extLst>
              <a:ext uri="{28A0092B-C50C-407E-A947-70E740481C1C}">
                <a14:useLocalDpi xmlns:a14="http://schemas.microsoft.com/office/drawing/2010/main" val="0"/>
              </a:ext>
            </a:extLst>
          </a:blip>
          <a:stretch>
            <a:fillRect/>
          </a:stretch>
        </p:blipFill>
        <p:spPr>
          <a:xfrm>
            <a:off x="4079433" y="6162876"/>
            <a:ext cx="951548" cy="471488"/>
          </a:xfrm>
          <a:prstGeom prst="rect">
            <a:avLst/>
          </a:prstGeom>
        </p:spPr>
      </p:pic>
    </p:spTree>
    <p:extLst>
      <p:ext uri="{BB962C8B-B14F-4D97-AF65-F5344CB8AC3E}">
        <p14:creationId xmlns:p14="http://schemas.microsoft.com/office/powerpoint/2010/main" val="28683751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3080" y="641013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11624" y="385483"/>
            <a:ext cx="63828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Neinerciálne sústavy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37747" y="1201913"/>
            <a:ext cx="8483346" cy="54864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68941" y="1954306"/>
                <a:ext cx="8713694" cy="24881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Pozorovateľ v neinerciálnej sústave sa nad touto rovnicou zamyslí a povie 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Veď ja vlastne môžem robiť fyziku v neinerciálnej sústave, len Newtonov zákon sily bude mať u mňa iný tvar. Urobím to takto: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zmeriam si zrýchlenie počiatku mojej neinerciálnej sústavy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voči inerciálnej</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zmeriam uhlovú rýchlosť rotácie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mojej sústavy voči inerciálnej</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vypočítam aj uhlové zrýchlenie </a:t>
                </a:r>
                <a14:m>
                  <m:oMath xmlns:m="http://schemas.openxmlformats.org/officeDocument/2006/math">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acc>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d>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den>
                    </m:f>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si poviem, že v mojej neinerciálnej sústave okrem naozajstnej sily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pôsobia ešte ďalšie mystické zotrvačné sily neznámeho pôvodu, a to</a:t>
                </a:r>
              </a:p>
            </p:txBody>
          </p:sp>
        </mc:Choice>
        <mc:Fallback xmlns="">
          <p:sp>
            <p:nvSpPr>
              <p:cNvPr id="5" name="TextBox 4"/>
              <p:cNvSpPr txBox="1">
                <a:spLocks noRot="1" noChangeAspect="1" noMove="1" noResize="1" noEditPoints="1" noAdjustHandles="1" noChangeArrowheads="1" noChangeShapeType="1" noTextEdit="1"/>
              </p:cNvSpPr>
              <p:nvPr/>
            </p:nvSpPr>
            <p:spPr>
              <a:xfrm>
                <a:off x="268941" y="1954306"/>
                <a:ext cx="8713694" cy="2488117"/>
              </a:xfrm>
              <a:prstGeom prst="rect">
                <a:avLst/>
              </a:prstGeom>
              <a:blipFill rotWithShape="0">
                <a:blip r:embed="rId7"/>
                <a:stretch>
                  <a:fillRect l="-559" t="-1471" b="-3186"/>
                </a:stretch>
              </a:blipFill>
            </p:spPr>
            <p:txBody>
              <a:bodyPr/>
              <a:lstStyle/>
              <a:p>
                <a:r>
                  <a:rPr lang="en-US">
                    <a:noFill/>
                  </a:rPr>
                  <a:t> </a:t>
                </a:r>
              </a:p>
            </p:txBody>
          </p:sp>
        </mc:Fallback>
      </mc:AlternateContent>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186267" y="4599535"/>
            <a:ext cx="2143125" cy="1577340"/>
          </a:xfrm>
          <a:prstGeom prst="rect">
            <a:avLst/>
          </a:prstGeom>
        </p:spPr>
      </p:pic>
      <p:sp>
        <p:nvSpPr>
          <p:cNvPr id="9" name="TextBox 8"/>
          <p:cNvSpPr txBox="1"/>
          <p:nvPr/>
        </p:nvSpPr>
        <p:spPr>
          <a:xfrm>
            <a:off x="869577" y="4509246"/>
            <a:ext cx="4267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zotrvačná sila postupného zrýchlenia: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878537" y="4858876"/>
            <a:ext cx="4267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Coriolisova sila: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860608" y="5217466"/>
            <a:ext cx="4267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odstredivá sila: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869572" y="5683631"/>
            <a:ext cx="4267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zotrvačná sila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rotačného zrýchlenia: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51012" y="6320118"/>
            <a:ext cx="7897906"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 napíšem akoby  Newtonovu rovnicu s pridaním zotrvačných síl</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4" name="Rectangle 13"/>
          <p:cNvSpPr/>
          <p:nvPr/>
        </p:nvSpPr>
        <p:spPr>
          <a:xfrm>
            <a:off x="770965" y="4455460"/>
            <a:ext cx="6831106" cy="18019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134471" y="1075765"/>
            <a:ext cx="8767482" cy="806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7710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59226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p:cNvSpPr txBox="1"/>
          <p:nvPr/>
        </p:nvSpPr>
        <p:spPr>
          <a:xfrm>
            <a:off x="2771800" y="260648"/>
            <a:ext cx="33123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Trenie</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(šmykové)</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971600" y="4005064"/>
            <a:ext cx="1008112"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s://www.hmc.edu/physics/wp-content/uploads/sites/22/2013/12/Static-and-Sliding-Friction-1K20_3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95536" y="1412776"/>
            <a:ext cx="4278694" cy="21488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3528" y="4437112"/>
            <a:ext cx="4104456" cy="1440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4572000" y="4256947"/>
            <a:ext cx="504056" cy="50405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4328791" y="4490295"/>
            <a:ext cx="504056" cy="45719"/>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p:cNvCxnSpPr/>
          <p:nvPr/>
        </p:nvCxnSpPr>
        <p:spPr>
          <a:xfrm>
            <a:off x="1961783" y="4256947"/>
            <a:ext cx="2880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6"/>
          </p:cNvCxnSpPr>
          <p:nvPr/>
        </p:nvCxnSpPr>
        <p:spPr>
          <a:xfrm>
            <a:off x="5076056" y="4508975"/>
            <a:ext cx="0" cy="10802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716016" y="6113189"/>
            <a:ext cx="792088" cy="45719"/>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p:cNvCxnSpPr>
            <a:endCxn id="18" idx="1"/>
          </p:cNvCxnSpPr>
          <p:nvPr/>
        </p:nvCxnSpPr>
        <p:spPr>
          <a:xfrm flipH="1">
            <a:off x="4716016" y="5537125"/>
            <a:ext cx="360040" cy="5989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76056" y="5537125"/>
            <a:ext cx="432048" cy="5989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73362" y="4252838"/>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55576" y="4437112"/>
            <a:ext cx="72008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75656" y="4437112"/>
            <a:ext cx="0" cy="9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a:off x="4716016" y="5157192"/>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4936795" y="5789222"/>
            <a:ext cx="288032" cy="316106"/>
            <a:chOff x="6876256" y="5777190"/>
            <a:chExt cx="288032" cy="316106"/>
          </a:xfrm>
        </p:grpSpPr>
        <p:sp>
          <p:nvSpPr>
            <p:cNvPr id="30" name="Rectangle 29"/>
            <p:cNvSpPr/>
            <p:nvPr/>
          </p:nvSpPr>
          <p:spPr>
            <a:xfrm>
              <a:off x="6876256" y="5877272"/>
              <a:ext cx="288032" cy="216024"/>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p:cNvSpPr/>
            <p:nvPr/>
          </p:nvSpPr>
          <p:spPr>
            <a:xfrm>
              <a:off x="6976156" y="5777190"/>
              <a:ext cx="72008" cy="7200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5" name="Picture 3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267744" y="3933056"/>
            <a:ext cx="186690" cy="243840"/>
          </a:xfrm>
          <a:prstGeom prst="rect">
            <a:avLst/>
          </a:prstGeom>
        </p:spPr>
      </p:pic>
      <p:pic>
        <p:nvPicPr>
          <p:cNvPr id="62" name="Picture 61"/>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283968" y="5013176"/>
            <a:ext cx="721995" cy="249555"/>
          </a:xfrm>
          <a:prstGeom prst="rect">
            <a:avLst/>
          </a:prstGeom>
        </p:spPr>
      </p:pic>
      <p:pic>
        <p:nvPicPr>
          <p:cNvPr id="36" name="Picture 3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547664" y="4797152"/>
            <a:ext cx="213360" cy="243840"/>
          </a:xfrm>
          <a:prstGeom prst="rect">
            <a:avLst/>
          </a:prstGeom>
        </p:spPr>
      </p:pic>
      <p:pic>
        <p:nvPicPr>
          <p:cNvPr id="39" name="Picture 38"/>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115616" y="4149080"/>
            <a:ext cx="182880" cy="243840"/>
          </a:xfrm>
          <a:prstGeom prst="rect">
            <a:avLst/>
          </a:prstGeom>
        </p:spPr>
      </p:pic>
      <p:cxnSp>
        <p:nvCxnSpPr>
          <p:cNvPr id="52" name="Straight Arrow Connector 51"/>
          <p:cNvCxnSpPr/>
          <p:nvPr/>
        </p:nvCxnSpPr>
        <p:spPr>
          <a:xfrm rot="5400000" flipV="1">
            <a:off x="4716016" y="6381328"/>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5724128" y="1340768"/>
                <a:ext cx="3528392" cy="46866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Teleso stojí napriek ťažnej sile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Kolmá tlaková sila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oMath>
                </a14:m>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Trenie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acc>
                  </m:oMath>
                </a14:m>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Ak teleso stojí, celková sila naň pôsobiaca je nulová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Trenie „akurát“ vyrovná ťažnú silu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Ale trenie nie je schopné vyrovnať akokoľvek veľkú ťažnú silu, pri istej kritickej veľkosti sa teleso dá do pohybu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rPr>
                  <a:t>f je koeficient (statického) trenia</a:t>
                </a:r>
              </a:p>
            </p:txBody>
          </p:sp>
        </mc:Choice>
        <mc:Fallback xmlns="">
          <p:sp>
            <p:nvSpPr>
              <p:cNvPr id="53" name="TextBox 52"/>
              <p:cNvSpPr txBox="1">
                <a:spLocks noRot="1" noChangeAspect="1" noMove="1" noResize="1" noEditPoints="1" noAdjustHandles="1" noChangeArrowheads="1" noChangeShapeType="1" noTextEdit="1"/>
              </p:cNvSpPr>
              <p:nvPr/>
            </p:nvSpPr>
            <p:spPr>
              <a:xfrm>
                <a:off x="5724128" y="1340768"/>
                <a:ext cx="3528392" cy="4686668"/>
              </a:xfrm>
              <a:prstGeom prst="rect">
                <a:avLst/>
              </a:prstGeom>
              <a:blipFill rotWithShape="0">
                <a:blip r:embed="rId16"/>
                <a:stretch>
                  <a:fillRect l="-1554" t="-1951" b="-650"/>
                </a:stretch>
              </a:blipFill>
            </p:spPr>
            <p:txBody>
              <a:bodyPr/>
              <a:lstStyle/>
              <a:p>
                <a:r>
                  <a:rPr lang="en-US">
                    <a:noFill/>
                  </a:rPr>
                  <a:t> </a:t>
                </a:r>
              </a:p>
            </p:txBody>
          </p:sp>
        </mc:Fallback>
      </mc:AlternateContent>
      <p:pic>
        <p:nvPicPr>
          <p:cNvPr id="56" name="Picture 55"/>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6804248" y="2924944"/>
            <a:ext cx="848678" cy="276035"/>
          </a:xfrm>
          <a:prstGeom prst="rect">
            <a:avLst/>
          </a:prstGeom>
        </p:spPr>
      </p:pic>
      <p:pic>
        <p:nvPicPr>
          <p:cNvPr id="57" name="Picture 56"/>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264696" y="5013176"/>
            <a:ext cx="2228850" cy="276035"/>
          </a:xfrm>
          <a:prstGeom prst="rect">
            <a:avLst/>
          </a:prstGeom>
        </p:spPr>
      </p:pic>
      <p:sp>
        <p:nvSpPr>
          <p:cNvPr id="59" name="Rectangle 58"/>
          <p:cNvSpPr/>
          <p:nvPr/>
        </p:nvSpPr>
        <p:spPr>
          <a:xfrm>
            <a:off x="6192688" y="4869160"/>
            <a:ext cx="266429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 name="Picture 59"/>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4716016" y="6237312"/>
            <a:ext cx="184785" cy="249555"/>
          </a:xfrm>
          <a:prstGeom prst="rect">
            <a:avLst/>
          </a:prstGeom>
        </p:spPr>
      </p:pic>
    </p:spTree>
    <p:extLst>
      <p:ext uri="{BB962C8B-B14F-4D97-AF65-F5344CB8AC3E}">
        <p14:creationId xmlns:p14="http://schemas.microsoft.com/office/powerpoint/2010/main" val="1918201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8224"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395536" y="1196752"/>
            <a:ext cx="8424936"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Ak teleso stojí, celková sila naň pôsobiaca je nulová Trenie „akurát“ vyrovná ťažnú silu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Statické trenie je menšie ako jeho maximálna kritická hodnota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Ak už sa teleso hýbe (šmýka po podložke), trecia sila je v podstate rovná kritickému treniu</a:t>
            </a:r>
          </a:p>
        </p:txBody>
      </p:sp>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995936" y="1700808"/>
            <a:ext cx="848678" cy="276035"/>
          </a:xfrm>
          <a:prstGeom prst="rect">
            <a:avLst/>
          </a:prstGeom>
        </p:spPr>
      </p:pic>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79912" y="2564904"/>
            <a:ext cx="1913382" cy="276035"/>
          </a:xfrm>
          <a:prstGeom prst="rect">
            <a:avLst/>
          </a:prstGeom>
        </p:spPr>
      </p:pic>
      <p:sp>
        <p:nvSpPr>
          <p:cNvPr id="9" name="Rectangle 8"/>
          <p:cNvSpPr/>
          <p:nvPr/>
        </p:nvSpPr>
        <p:spPr>
          <a:xfrm>
            <a:off x="3563888" y="2420888"/>
            <a:ext cx="230425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1115616" y="4005064"/>
            <a:ext cx="1008112" cy="432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67544" y="4437112"/>
            <a:ext cx="4104456" cy="1440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p:cNvCxnSpPr/>
          <p:nvPr/>
        </p:nvCxnSpPr>
        <p:spPr>
          <a:xfrm>
            <a:off x="2117378" y="4252838"/>
            <a:ext cx="72008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99592" y="4437112"/>
            <a:ext cx="72008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19672" y="4437112"/>
            <a:ext cx="0" cy="9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411760" y="3933056"/>
            <a:ext cx="186690" cy="243840"/>
          </a:xfrm>
          <a:prstGeom prst="rect">
            <a:avLst/>
          </a:prstGeom>
        </p:spPr>
      </p:pic>
      <p:pic>
        <p:nvPicPr>
          <p:cNvPr id="28" name="Picture 2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691680" y="4797152"/>
            <a:ext cx="213360" cy="243840"/>
          </a:xfrm>
          <a:prstGeom prst="rect">
            <a:avLst/>
          </a:prstGeom>
        </p:spPr>
      </p:pic>
      <p:pic>
        <p:nvPicPr>
          <p:cNvPr id="29" name="Picture 28"/>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1259632" y="4149080"/>
            <a:ext cx="182880" cy="243840"/>
          </a:xfrm>
          <a:prstGeom prst="rect">
            <a:avLst/>
          </a:prstGeom>
        </p:spPr>
      </p:pic>
      <p:cxnSp>
        <p:nvCxnSpPr>
          <p:cNvPr id="33" name="Straight Arrow Connector 32"/>
          <p:cNvCxnSpPr/>
          <p:nvPr/>
        </p:nvCxnSpPr>
        <p:spPr>
          <a:xfrm>
            <a:off x="1259632" y="3861048"/>
            <a:ext cx="6480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475656" y="3573016"/>
            <a:ext cx="133350" cy="182880"/>
          </a:xfrm>
          <a:prstGeom prst="rect">
            <a:avLst/>
          </a:prstGeom>
        </p:spPr>
      </p:pic>
      <p:sp>
        <p:nvSpPr>
          <p:cNvPr id="18" name="TextBox 17"/>
          <p:cNvSpPr txBox="1"/>
          <p:nvPr/>
        </p:nvSpPr>
        <p:spPr>
          <a:xfrm>
            <a:off x="2771800" y="260648"/>
            <a:ext cx="33123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Trenie</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(šmykové)</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5580112" y="3645025"/>
            <a:ext cx="1897380" cy="51625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07504" y="5445224"/>
                <a:ext cx="864096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Dynamické trenie je spravidla menšie než kritické statické trenie, teda ťažná sila, ktorá je schopná uviesť teleso do pohybu je väčšia ako sila, ktorá je potom schopná udržiavať teleso v rovnomernom priamočiarom pohybe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504" y="5445224"/>
                <a:ext cx="8640960" cy="1015663"/>
              </a:xfrm>
              <a:prstGeom prst="rect">
                <a:avLst/>
              </a:prstGeom>
              <a:blipFill rotWithShape="0">
                <a:blip r:embed="rId18"/>
                <a:stretch>
                  <a:fillRect l="-776" t="-2994"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32040" y="4581128"/>
                <a:ext cx="4032448" cy="40011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𝒇</m:t>
                        </m:r>
                      </m:e>
                      <m:sub>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sub>
                    </m:sSub>
                  </m:oMath>
                </a14:m>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 je koeficient dynamického trenia</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932040" y="4581128"/>
                <a:ext cx="4032448" cy="400110"/>
              </a:xfrm>
              <a:prstGeom prst="rect">
                <a:avLst/>
              </a:prstGeom>
              <a:blipFill rotWithShape="0">
                <a:blip r:embed="rId19"/>
                <a:stretch>
                  <a:fillRect l="-452" t="-5882" b="-2352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2758586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8224"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471293" y="1151689"/>
            <a:ext cx="1913382" cy="276035"/>
          </a:xfrm>
          <a:prstGeom prst="rect">
            <a:avLst/>
          </a:prstGeom>
        </p:spPr>
      </p:pic>
      <p:sp>
        <p:nvSpPr>
          <p:cNvPr id="9" name="Rectangle 8"/>
          <p:cNvSpPr/>
          <p:nvPr/>
        </p:nvSpPr>
        <p:spPr>
          <a:xfrm>
            <a:off x="3275856" y="1001674"/>
            <a:ext cx="230425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2771800" y="260648"/>
            <a:ext cx="33123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Trenie</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(šmykové)</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57607F2-6DCF-429F-B25B-24445E198D18}"/>
              </a:ext>
            </a:extLst>
          </p:cNvPr>
          <p:cNvSpPr txBox="1"/>
          <p:nvPr/>
        </p:nvSpPr>
        <p:spPr>
          <a:xfrm>
            <a:off x="210207" y="1849180"/>
            <a:ext cx="864096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teleso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šmykuje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voči podložke, trecia sily je „dopredu určená čo do veľkosti aj smeru. Smer trecej sily je proti smery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preklzovania</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teleso neprešmykuje, potom ani smer ani veľkosť trecej sily nevieme určiť dopredu, vyjde nám to až pri riešení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Newtonových</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pohybových rovníc</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AB14A4B0-C148-41AE-91E7-4B4F98297AB5}"/>
              </a:ext>
            </a:extLst>
          </p:cNvPr>
          <p:cNvCxnSpPr/>
          <p:nvPr/>
        </p:nvCxnSpPr>
        <p:spPr>
          <a:xfrm flipV="1">
            <a:off x="2364828" y="3899338"/>
            <a:ext cx="3719340" cy="2060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095D07-40BC-4E1B-9F37-4E4F86E569F4}"/>
              </a:ext>
            </a:extLst>
          </p:cNvPr>
          <p:cNvCxnSpPr/>
          <p:nvPr/>
        </p:nvCxnSpPr>
        <p:spPr>
          <a:xfrm>
            <a:off x="2364828" y="5959366"/>
            <a:ext cx="37193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7FF5461-6CE9-4FF2-B270-1AA5A69DCC34}"/>
              </a:ext>
            </a:extLst>
          </p:cNvPr>
          <p:cNvSpPr/>
          <p:nvPr/>
        </p:nvSpPr>
        <p:spPr>
          <a:xfrm>
            <a:off x="2848303" y="3899338"/>
            <a:ext cx="1303283" cy="130328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60E899AC-274C-4909-B5D0-4125971AE369}"/>
              </a:ext>
            </a:extLst>
          </p:cNvPr>
          <p:cNvSpPr/>
          <p:nvPr/>
        </p:nvSpPr>
        <p:spPr>
          <a:xfrm>
            <a:off x="3275856" y="4309241"/>
            <a:ext cx="507868" cy="557049"/>
          </a:xfrm>
          <a:prstGeom prst="arc">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8F2A14B2-9AC4-44C5-932C-148A61F69595}"/>
              </a:ext>
            </a:extLst>
          </p:cNvPr>
          <p:cNvCxnSpPr/>
          <p:nvPr/>
        </p:nvCxnSpPr>
        <p:spPr>
          <a:xfrm flipV="1">
            <a:off x="3783724" y="4424855"/>
            <a:ext cx="1208692" cy="6846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8DB8F2F-80E2-4764-95C3-B4F607DD132A}"/>
              </a:ext>
            </a:extLst>
          </p:cNvPr>
          <p:cNvSpPr txBox="1"/>
          <p:nvPr/>
        </p:nvSpPr>
        <p:spPr>
          <a:xfrm>
            <a:off x="325821" y="4216157"/>
            <a:ext cx="23661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Preklzujúci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valec</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483719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https://nextlife8.files.wordpress.com/2011/06/wal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980728"/>
            <a:ext cx="3528392" cy="2498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476672"/>
            <a:ext cx="67687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Kto poháňa chodca? Trenie.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0" name="Picture 6" descr="http://media3.onsugar.com/files/2012/07/28/4/192/1922729/55cba752738b2490_118387116.pre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124744"/>
            <a:ext cx="5238750" cy="34861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7150133" y="4302061"/>
            <a:ext cx="936104"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00392" y="4293096"/>
            <a:ext cx="936104" cy="0"/>
          </a:xfrm>
          <a:prstGeom prst="straightConnector1">
            <a:avLst/>
          </a:prstGeom>
          <a:ln w="3810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308304" y="4337288"/>
            <a:ext cx="182880" cy="243840"/>
          </a:xfrm>
          <a:prstGeom prst="rect">
            <a:avLst/>
          </a:prstGeom>
        </p:spPr>
      </p:pic>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493576" y="4337288"/>
            <a:ext cx="230505" cy="243840"/>
          </a:xfrm>
          <a:prstGeom prst="rect">
            <a:avLst/>
          </a:prstGeom>
        </p:spPr>
      </p:pic>
      <p:sp>
        <p:nvSpPr>
          <p:cNvPr id="8" name="TextBox 7"/>
          <p:cNvSpPr txBox="1"/>
          <p:nvPr/>
        </p:nvSpPr>
        <p:spPr>
          <a:xfrm>
            <a:off x="323528" y="5229200"/>
            <a:ext cx="835292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Chodec tlačí na topánku smerom dozadu, ako keby chcel, aby sa topánka šmýkala dozadu. Trenie tomu bráni silou,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ktorá smeruje dopredu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chodca nepôsobí vo vodorovnom smere žiadna vonkajšia sila okrem trenia. Trenie teda poháňa chodca dopredu.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Nie je teda pravdou, že trenie vždy pôsobí proti pohybu.</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99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692696"/>
            <a:ext cx="6264696" cy="830997"/>
          </a:xfrm>
          <a:prstGeom prst="rect">
            <a:avLst/>
          </a:prstGeom>
          <a:noFill/>
        </p:spPr>
        <p:txBody>
          <a:bodyPr wrap="square" rtlCol="0">
            <a:spAutoFit/>
          </a:bodyPr>
          <a:lstStyle/>
          <a:p>
            <a:pPr algn="ctr"/>
            <a:r>
              <a:rPr lang="sk-SK" sz="2400" b="1" dirty="0"/>
              <a:t>Zovšeobecnenie pojmu rýchlosť</a:t>
            </a:r>
          </a:p>
          <a:p>
            <a:pPr algn="ctr"/>
            <a:r>
              <a:rPr lang="sk-SK" sz="2400" b="1" dirty="0">
                <a:solidFill>
                  <a:srgbClr val="FF0000"/>
                </a:solidFill>
              </a:rPr>
              <a:t>Rýchlosť narastania hocijakej veličiny</a:t>
            </a:r>
            <a:endParaRPr lang="en-US" sz="2400" b="1" dirty="0">
              <a:solidFill>
                <a:srgbClr val="FF0000"/>
              </a:solidFill>
            </a:endParaRPr>
          </a:p>
        </p:txBody>
      </p:sp>
      <p:sp>
        <p:nvSpPr>
          <p:cNvPr id="3" name="TextBox 2"/>
          <p:cNvSpPr txBox="1"/>
          <p:nvPr/>
        </p:nvSpPr>
        <p:spPr>
          <a:xfrm>
            <a:off x="539552" y="1997839"/>
            <a:ext cx="8064896" cy="2862322"/>
          </a:xfrm>
          <a:prstGeom prst="rect">
            <a:avLst/>
          </a:prstGeom>
          <a:noFill/>
        </p:spPr>
        <p:txBody>
          <a:bodyPr wrap="square" rtlCol="0">
            <a:spAutoFit/>
          </a:bodyPr>
          <a:lstStyle/>
          <a:p>
            <a:r>
              <a:rPr lang="sk-SK" sz="2000" b="1" dirty="0"/>
              <a:t>Newton: ako definovať pojem </a:t>
            </a:r>
          </a:p>
          <a:p>
            <a:pPr algn="ctr"/>
            <a:r>
              <a:rPr lang="sk-SK" sz="2000" b="1" dirty="0">
                <a:solidFill>
                  <a:srgbClr val="FF0000"/>
                </a:solidFill>
              </a:rPr>
              <a:t>okamžitá rýchlosť zmeny nejakej veličiny</a:t>
            </a:r>
          </a:p>
          <a:p>
            <a:r>
              <a:rPr lang="sk-SK" sz="2000" b="1" dirty="0"/>
              <a:t>V okolí želaného okamihu zvolím tak malé </a:t>
            </a:r>
            <a:r>
              <a:rPr lang="el-GR" sz="2000" b="1" dirty="0"/>
              <a:t>Δ</a:t>
            </a:r>
            <a:r>
              <a:rPr lang="sk-SK" sz="2000" b="1" dirty="0"/>
              <a:t>t ako je rozumné a urobím podiel</a:t>
            </a:r>
          </a:p>
          <a:p>
            <a:endParaRPr lang="sk-SK" sz="2000" b="1" dirty="0"/>
          </a:p>
          <a:p>
            <a:endParaRPr lang="sk-SK" sz="2000" b="1" dirty="0"/>
          </a:p>
          <a:p>
            <a:endParaRPr lang="sk-SK" sz="2000" b="1" dirty="0"/>
          </a:p>
          <a:p>
            <a:r>
              <a:rPr lang="sk-SK" sz="2000" b="1" dirty="0"/>
              <a:t>potom I sa nazýva okamžitá rýchlosť zmeny veličiny Q, matematická definícia znie</a:t>
            </a:r>
            <a:endParaRPr lang="sk-SK" sz="2400" b="1" dirty="0"/>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68432" y="3140968"/>
            <a:ext cx="1354455" cy="794385"/>
          </a:xfrm>
          <a:prstGeom prst="rect">
            <a:avLst/>
          </a:prstGeom>
        </p:spPr>
      </p:pic>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197558" y="4797152"/>
            <a:ext cx="2234565" cy="794385"/>
          </a:xfrm>
          <a:prstGeom prst="rect">
            <a:avLst/>
          </a:prstGeom>
        </p:spPr>
      </p:pic>
      <p:sp>
        <p:nvSpPr>
          <p:cNvPr id="6" name="TextBox 5"/>
          <p:cNvSpPr txBox="1"/>
          <p:nvPr/>
        </p:nvSpPr>
        <p:spPr>
          <a:xfrm>
            <a:off x="251520" y="188640"/>
            <a:ext cx="3816424" cy="461665"/>
          </a:xfrm>
          <a:prstGeom prst="rect">
            <a:avLst/>
          </a:prstGeom>
          <a:noFill/>
        </p:spPr>
        <p:txBody>
          <a:bodyPr wrap="square" rtlCol="0">
            <a:spAutoFit/>
          </a:bodyPr>
          <a:lstStyle/>
          <a:p>
            <a:r>
              <a:rPr lang="sk-SK" sz="2400" b="1" dirty="0">
                <a:solidFill>
                  <a:srgbClr val="FF0000"/>
                </a:solidFill>
              </a:rPr>
              <a:t>Opakovanie</a:t>
            </a:r>
            <a:endParaRPr lang="en-US" b="1" dirty="0">
              <a:solidFill>
                <a:srgbClr val="FF0000"/>
              </a:solidFill>
            </a:endParaRPr>
          </a:p>
        </p:txBody>
      </p:sp>
      <p:sp>
        <p:nvSpPr>
          <p:cNvPr id="9" name="Slide Number Placeholder 8"/>
          <p:cNvSpPr>
            <a:spLocks noGrp="1"/>
          </p:cNvSpPr>
          <p:nvPr>
            <p:ph type="sldNum" sz="quarter" idx="12"/>
          </p:nvPr>
        </p:nvSpPr>
        <p:spPr/>
        <p:txBody>
          <a:bodyPr/>
          <a:lstStyle/>
          <a:p>
            <a:fld id="{53A2F171-A641-4D3E-AA75-363029A1D4AF}" type="slidenum">
              <a:rPr lang="en-US" smtClean="0"/>
              <a:t>8</a:t>
            </a:fld>
            <a:endParaRPr lang="en-US"/>
          </a:p>
        </p:txBody>
      </p:sp>
    </p:spTree>
    <p:extLst>
      <p:ext uri="{BB962C8B-B14F-4D97-AF65-F5344CB8AC3E}">
        <p14:creationId xmlns:p14="http://schemas.microsoft.com/office/powerpoint/2010/main" val="14480747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907704" y="692696"/>
            <a:ext cx="53285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Statika tuhého telesa</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03848" y="1988840"/>
            <a:ext cx="2611184" cy="582930"/>
          </a:xfrm>
          <a:prstGeom prst="rect">
            <a:avLst/>
          </a:prstGeom>
        </p:spPr>
      </p:pic>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923928" y="2780928"/>
            <a:ext cx="886397" cy="471488"/>
          </a:xfrm>
          <a:prstGeom prst="rect">
            <a:avLst/>
          </a:prstGeom>
        </p:spPr>
      </p:pic>
      <p:pic>
        <p:nvPicPr>
          <p:cNvPr id="6" name="Pictur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771800" y="3429000"/>
            <a:ext cx="3523298" cy="582930"/>
          </a:xfrm>
          <a:prstGeom prst="rect">
            <a:avLst/>
          </a:prstGeom>
        </p:spPr>
      </p:pic>
      <p:pic>
        <p:nvPicPr>
          <p:cNvPr id="7" name="Picture 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923928" y="4149080"/>
            <a:ext cx="824675" cy="471488"/>
          </a:xfrm>
          <a:prstGeom prst="rect">
            <a:avLst/>
          </a:prstGeom>
        </p:spPr>
      </p:pic>
      <p:sp>
        <p:nvSpPr>
          <p:cNvPr id="8" name="Rectangle 7"/>
          <p:cNvSpPr/>
          <p:nvPr/>
        </p:nvSpPr>
        <p:spPr>
          <a:xfrm>
            <a:off x="3707904" y="2708920"/>
            <a:ext cx="1296144"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3707904" y="4077072"/>
            <a:ext cx="1296144"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539552" y="1340768"/>
            <a:ext cx="79928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Pripomeňme si rovnice dynamiky tuhého telesa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TextBox 11"/>
              <p:cNvSpPr txBox="1"/>
              <p:nvPr/>
            </p:nvSpPr>
            <p:spPr>
              <a:xfrm>
                <a:off x="395536" y="5157192"/>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Statika</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=0,</m:t>
                    </m:r>
                    <m:r>
                      <a:rPr kumimoji="0" lang="sk-SK"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m:rPr>
                            <m:sty m:val="p"/>
                          </m:rPr>
                          <a:rPr kumimoji="0" lang="sk-SK"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L</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=0</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95536" y="5157192"/>
                <a:ext cx="7992888" cy="461665"/>
              </a:xfrm>
              <a:prstGeom prst="rect">
                <a:avLst/>
              </a:prstGeom>
              <a:blipFill rotWithShape="0">
                <a:blip r:embed="rId13"/>
                <a:stretch>
                  <a:fillRect l="-1220" t="-10526" b="-28947"/>
                </a:stretch>
              </a:blipFill>
            </p:spPr>
            <p:txBody>
              <a:bodyPr/>
              <a:lstStyle/>
              <a:p>
                <a:r>
                  <a:rPr lang="en-US">
                    <a:noFill/>
                  </a:rPr>
                  <a:t> </a:t>
                </a:r>
              </a:p>
            </p:txBody>
          </p:sp>
        </mc:Fallback>
      </mc:AlternateContent>
      <p:pic>
        <p:nvPicPr>
          <p:cNvPr id="13" name="Picture 12"/>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707904" y="5229200"/>
            <a:ext cx="1457325" cy="249555"/>
          </a:xfrm>
          <a:prstGeom prst="rect">
            <a:avLst/>
          </a:prstGeom>
        </p:spPr>
      </p:pic>
      <p:sp>
        <p:nvSpPr>
          <p:cNvPr id="14" name="Rectangle 13"/>
          <p:cNvSpPr/>
          <p:nvPr/>
        </p:nvSpPr>
        <p:spPr>
          <a:xfrm>
            <a:off x="3563888" y="5085184"/>
            <a:ext cx="1728192"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467544" y="5949280"/>
            <a:ext cx="72728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Často stačí len požadovať len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nulovosť</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(priemetu) momentu hybnosti na nejakú os otáčania.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3595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8224" y="646385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7664" y="188640"/>
            <a:ext cx="55446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Príklad: Kritický uhol opretého rebríka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755576" y="476672"/>
            <a:ext cx="0" cy="3600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5576" y="4077072"/>
            <a:ext cx="20882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5576" y="1340768"/>
            <a:ext cx="1728192" cy="2736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19672" y="2708920"/>
            <a:ext cx="0" cy="19442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07504" y="1340768"/>
            <a:ext cx="64807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55576" y="620688"/>
            <a:ext cx="0" cy="72008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83768" y="4077072"/>
            <a:ext cx="0" cy="6480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835696" y="4077072"/>
            <a:ext cx="64807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411760" y="4005064"/>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331640" y="3212976"/>
            <a:ext cx="180975" cy="184785"/>
          </a:xfrm>
          <a:prstGeom prst="rect">
            <a:avLst/>
          </a:prstGeom>
        </p:spPr>
      </p:pic>
      <p:pic>
        <p:nvPicPr>
          <p:cNvPr id="30" name="Picture 2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79512" y="1484784"/>
            <a:ext cx="278130" cy="211455"/>
          </a:xfrm>
          <a:prstGeom prst="rect">
            <a:avLst/>
          </a:prstGeom>
        </p:spPr>
      </p:pic>
      <p:pic>
        <p:nvPicPr>
          <p:cNvPr id="31" name="Picture 30"/>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555776" y="4293096"/>
            <a:ext cx="283845" cy="211455"/>
          </a:xfrm>
          <a:prstGeom prst="rect">
            <a:avLst/>
          </a:prstGeom>
        </p:spPr>
      </p:pic>
      <p:pic>
        <p:nvPicPr>
          <p:cNvPr id="32" name="Picture 31"/>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67544" y="764704"/>
            <a:ext cx="226695" cy="211455"/>
          </a:xfrm>
          <a:prstGeom prst="rect">
            <a:avLst/>
          </a:prstGeom>
        </p:spPr>
      </p:pic>
      <p:pic>
        <p:nvPicPr>
          <p:cNvPr id="34" name="Picture 3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907704" y="4149080"/>
            <a:ext cx="232410" cy="211455"/>
          </a:xfrm>
          <a:prstGeom prst="rect">
            <a:avLst/>
          </a:prstGeom>
        </p:spPr>
      </p:pic>
      <p:pic>
        <p:nvPicPr>
          <p:cNvPr id="35" name="Picture 34"/>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123728" y="3861048"/>
            <a:ext cx="142875" cy="114300"/>
          </a:xfrm>
          <a:prstGeom prst="rect">
            <a:avLst/>
          </a:prstGeom>
        </p:spPr>
      </p:pic>
      <p:sp>
        <p:nvSpPr>
          <p:cNvPr id="36" name="TextBox 35"/>
          <p:cNvSpPr txBox="1"/>
          <p:nvPr/>
        </p:nvSpPr>
        <p:spPr>
          <a:xfrm>
            <a:off x="3923928" y="620688"/>
            <a:ext cx="439248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kritický uhol, keď rebrík práve začne šmýkaním padať sú obe trecie sily práve kritické</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4067944" y="1700809"/>
            <a:ext cx="4286250" cy="2788920"/>
          </a:xfrm>
          <a:prstGeom prst="rect">
            <a:avLst/>
          </a:prstGeom>
        </p:spPr>
      </p:pic>
      <p:pic>
        <p:nvPicPr>
          <p:cNvPr id="4" name="Picture 3"/>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4139953" y="5517232"/>
            <a:ext cx="1845945" cy="575310"/>
          </a:xfrm>
          <a:prstGeom prst="rect">
            <a:avLst/>
          </a:prstGeom>
        </p:spPr>
      </p:pic>
      <p:sp>
        <p:nvSpPr>
          <p:cNvPr id="44" name="Rectangle 43"/>
          <p:cNvSpPr/>
          <p:nvPr/>
        </p:nvSpPr>
        <p:spPr>
          <a:xfrm>
            <a:off x="3995936" y="5373216"/>
            <a:ext cx="2304256"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5" name="Straight Arrow Connector 44"/>
          <p:cNvCxnSpPr/>
          <p:nvPr/>
        </p:nvCxnSpPr>
        <p:spPr>
          <a:xfrm>
            <a:off x="755576" y="1340768"/>
            <a:ext cx="648072"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1187624" y="1484784"/>
            <a:ext cx="278130" cy="264795"/>
          </a:xfrm>
          <a:prstGeom prst="rect">
            <a:avLst/>
          </a:prstGeom>
        </p:spPr>
      </p:pic>
      <p:cxnSp>
        <p:nvCxnSpPr>
          <p:cNvPr id="48" name="Straight Arrow Connector 47"/>
          <p:cNvCxnSpPr/>
          <p:nvPr/>
        </p:nvCxnSpPr>
        <p:spPr>
          <a:xfrm flipV="1">
            <a:off x="2483768" y="3429000"/>
            <a:ext cx="0" cy="648072"/>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2555776" y="3573016"/>
            <a:ext cx="283845" cy="264795"/>
          </a:xfrm>
          <a:prstGeom prst="rect">
            <a:avLst/>
          </a:prstGeom>
        </p:spPr>
      </p:pic>
      <p:sp>
        <p:nvSpPr>
          <p:cNvPr id="55" name="TextBox 54"/>
          <p:cNvSpPr txBox="1"/>
          <p:nvPr/>
        </p:nvSpPr>
        <p:spPr>
          <a:xfrm>
            <a:off x="4211960" y="4509120"/>
            <a:ext cx="46805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moment síl vzhľadom na os v spodnom bode rebríka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1362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95536" y="548680"/>
            <a:ext cx="81369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Gravitačný zákon</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323528" y="1124744"/>
                <a:ext cx="842493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Newtonov gravitačný zákon možno zhrnúť do jednoduchého vzorca. Dve hmotné telesá zanedbateľných rozmerov (hmotné body) vo vzdialenosti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sa priťahujú silou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6.673×10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N·(m/kg)</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gravitačná konštanta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3528" y="1124744"/>
                <a:ext cx="8424936" cy="1938992"/>
              </a:xfrm>
              <a:prstGeom prst="rect">
                <a:avLst/>
              </a:prstGeom>
              <a:blipFill rotWithShape="0">
                <a:blip r:embed="rId11"/>
                <a:stretch>
                  <a:fillRect l="-724" t="-1887" b="-4717"/>
                </a:stretch>
              </a:blipFill>
            </p:spPr>
            <p:txBody>
              <a:bodyPr/>
              <a:lstStyle/>
              <a:p>
                <a:r>
                  <a:rPr lang="en-US">
                    <a:noFill/>
                  </a:rPr>
                  <a:t> </a:t>
                </a:r>
              </a:p>
            </p:txBody>
          </p:sp>
        </mc:Fallback>
      </mc:AlternateContent>
      <p:pic>
        <p:nvPicPr>
          <p:cNvPr id="7" name="Picture 6"/>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851920" y="2132856"/>
            <a:ext cx="1428750" cy="459105"/>
          </a:xfrm>
          <a:prstGeom prst="rect">
            <a:avLst/>
          </a:prstGeom>
        </p:spPr>
      </p:pic>
      <p:sp>
        <p:nvSpPr>
          <p:cNvPr id="6" name="TextBox 5"/>
          <p:cNvSpPr txBox="1"/>
          <p:nvPr/>
        </p:nvSpPr>
        <p:spPr>
          <a:xfrm>
            <a:off x="323528" y="3140968"/>
            <a:ext cx="83529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Vektorový zápis toho istého znie takto: teleso 1 pôsobí na teleso 2 silou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771801" y="3645024"/>
            <a:ext cx="3118485" cy="588645"/>
          </a:xfrm>
          <a:prstGeom prst="rect">
            <a:avLst/>
          </a:prstGeom>
        </p:spPr>
      </p:pic>
      <p:pic>
        <p:nvPicPr>
          <p:cNvPr id="9" name="Picture 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467544" y="2852936"/>
            <a:ext cx="150876" cy="101156"/>
          </a:xfrm>
          <a:prstGeom prst="rect">
            <a:avLst/>
          </a:prstGeom>
        </p:spPr>
      </p:pic>
      <p:cxnSp>
        <p:nvCxnSpPr>
          <p:cNvPr id="11" name="Straight Arrow Connector 10"/>
          <p:cNvCxnSpPr/>
          <p:nvPr/>
        </p:nvCxnSpPr>
        <p:spPr>
          <a:xfrm flipV="1">
            <a:off x="899592" y="5445224"/>
            <a:ext cx="3096344" cy="100811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99592" y="5445224"/>
            <a:ext cx="1368152" cy="100811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232212" y="5445224"/>
            <a:ext cx="1763724" cy="14282"/>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987824" y="5877272"/>
            <a:ext cx="198120" cy="219075"/>
          </a:xfrm>
          <a:prstGeom prst="rect">
            <a:avLst/>
          </a:prstGeom>
        </p:spPr>
      </p:pic>
      <p:pic>
        <p:nvPicPr>
          <p:cNvPr id="21" name="Picture 20"/>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115616" y="5733256"/>
            <a:ext cx="192405" cy="219075"/>
          </a:xfrm>
          <a:prstGeom prst="rect">
            <a:avLst/>
          </a:prstGeom>
        </p:spPr>
      </p:pic>
      <p:pic>
        <p:nvPicPr>
          <p:cNvPr id="23" name="Picture 22"/>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339752" y="5157192"/>
            <a:ext cx="729615" cy="219075"/>
          </a:xfrm>
          <a:prstGeom prst="rect">
            <a:avLst/>
          </a:prstGeom>
        </p:spPr>
      </p:pic>
      <p:sp>
        <p:nvSpPr>
          <p:cNvPr id="24" name="Oval 23"/>
          <p:cNvSpPr/>
          <p:nvPr/>
        </p:nvSpPr>
        <p:spPr>
          <a:xfrm>
            <a:off x="2222025" y="5445224"/>
            <a:ext cx="45719" cy="5101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3950217" y="5445224"/>
            <a:ext cx="45719" cy="5101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p:cNvCxnSpPr>
            <a:stCxn id="26" idx="1"/>
          </p:cNvCxnSpPr>
          <p:nvPr/>
        </p:nvCxnSpPr>
        <p:spPr>
          <a:xfrm flipH="1" flipV="1">
            <a:off x="3275856" y="5445224"/>
            <a:ext cx="681056" cy="74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3491880" y="5085184"/>
            <a:ext cx="342900" cy="28194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4572000" y="4581128"/>
                <a:ext cx="432048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Znamienko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hovorí, že sila je príťažlivá, teda má smer opčný ako vektor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Newtonov zákon je univerzálny, hovorí že ľubovoľné telesá na seba takto gravitačne pôsobia.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572000" y="4581128"/>
                <a:ext cx="4320480" cy="1938992"/>
              </a:xfrm>
              <a:prstGeom prst="rect">
                <a:avLst/>
              </a:prstGeom>
              <a:blipFill rotWithShape="0">
                <a:blip r:embed="rId19"/>
                <a:stretch>
                  <a:fillRect l="-1410" t="-1567" b="-4389"/>
                </a:stretch>
              </a:blipFill>
            </p:spPr>
            <p:txBody>
              <a:bodyPr/>
              <a:lstStyle/>
              <a:p>
                <a:r>
                  <a:rPr lang="en-US">
                    <a:noFill/>
                  </a:rPr>
                  <a:t> </a:t>
                </a:r>
              </a:p>
            </p:txBody>
          </p:sp>
        </mc:Fallback>
      </mc:AlternateContent>
    </p:spTree>
    <p:extLst>
      <p:ext uri="{BB962C8B-B14F-4D97-AF65-F5344CB8AC3E}">
        <p14:creationId xmlns:p14="http://schemas.microsoft.com/office/powerpoint/2010/main" val="29636701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47864" y="548680"/>
            <a:ext cx="1744980" cy="459105"/>
          </a:xfrm>
          <a:prstGeom prst="rect">
            <a:avLst/>
          </a:prstGeom>
        </p:spPr>
      </p:pic>
      <p:cxnSp>
        <p:nvCxnSpPr>
          <p:cNvPr id="5" name="Straight Arrow Connector 4"/>
          <p:cNvCxnSpPr/>
          <p:nvPr/>
        </p:nvCxnSpPr>
        <p:spPr>
          <a:xfrm flipV="1">
            <a:off x="1835696" y="1772816"/>
            <a:ext cx="1944216" cy="136815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835696" y="1700808"/>
            <a:ext cx="4320480" cy="144016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760470" y="1700808"/>
            <a:ext cx="2395706" cy="70842"/>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411760" y="2150187"/>
            <a:ext cx="192405" cy="219075"/>
          </a:xfrm>
          <a:prstGeom prst="rect">
            <a:avLst/>
          </a:prstGeom>
        </p:spPr>
      </p:pic>
      <p:pic>
        <p:nvPicPr>
          <p:cNvPr id="14" name="Picture 1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210829" y="2464673"/>
            <a:ext cx="198120" cy="219075"/>
          </a:xfrm>
          <a:prstGeom prst="rect">
            <a:avLst/>
          </a:prstGeom>
        </p:spPr>
      </p:pic>
      <p:pic>
        <p:nvPicPr>
          <p:cNvPr id="17" name="Picture 1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272568" y="1443621"/>
            <a:ext cx="729615" cy="219075"/>
          </a:xfrm>
          <a:prstGeom prst="rect">
            <a:avLst/>
          </a:prstGeom>
        </p:spPr>
      </p:pic>
      <p:sp>
        <p:nvSpPr>
          <p:cNvPr id="18" name="Oval 17"/>
          <p:cNvSpPr/>
          <p:nvPr/>
        </p:nvSpPr>
        <p:spPr>
          <a:xfrm>
            <a:off x="3688462" y="1700225"/>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6147618" y="1628509"/>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128088" y="3376771"/>
            <a:ext cx="85689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 vektorovom tvare (sila je vektor, takže okrem veľkosti má aj smer) silu, ktorou teleso „1“ pôsobí na teleso „2“ vyjadríme takto</a:t>
            </a:r>
          </a:p>
        </p:txBody>
      </p:sp>
      <p:pic>
        <p:nvPicPr>
          <p:cNvPr id="6" name="Picture 5"/>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734283" y="4085996"/>
            <a:ext cx="2937510" cy="588645"/>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23528" y="5013176"/>
                <a:ext cx="8568952" cy="14850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pochopenie tohto vzorca si treba uvedomiť, že výraz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jednotkový vektor v smere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znamienko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pred vzorcom hovorí, že sila je príťažlivá,  smeruje ku častici „1“, teda opačne, ako je orientovaný vektor </a:t>
                </a:r>
                <a14:m>
                  <m:oMath xmlns:m="http://schemas.openxmlformats.org/officeDocument/2006/math">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Trik so zápisom jednotkového vektora si zapamätajte, bude sa často používať.</a:t>
                </a:r>
              </a:p>
            </p:txBody>
          </p:sp>
        </mc:Choice>
        <mc:Fallback xmlns="">
          <p:sp>
            <p:nvSpPr>
              <p:cNvPr id="24" name="TextBox 23"/>
              <p:cNvSpPr txBox="1">
                <a:spLocks noRot="1" noChangeAspect="1" noMove="1" noResize="1" noEditPoints="1" noAdjustHandles="1" noChangeArrowheads="1" noChangeShapeType="1" noTextEdit="1"/>
              </p:cNvSpPr>
              <p:nvPr/>
            </p:nvSpPr>
            <p:spPr>
              <a:xfrm>
                <a:off x="323528" y="5013176"/>
                <a:ext cx="8568952" cy="1485022"/>
              </a:xfrm>
              <a:prstGeom prst="rect">
                <a:avLst/>
              </a:prstGeom>
              <a:blipFill rotWithShape="0">
                <a:blip r:embed="rId15"/>
                <a:stretch>
                  <a:fillRect l="-711" t="-2049" r="-1209" b="-6148"/>
                </a:stretch>
              </a:blipFill>
            </p:spPr>
            <p:txBody>
              <a:bodyPr/>
              <a:lstStyle/>
              <a:p>
                <a:r>
                  <a:rPr lang="en-US">
                    <a:noFill/>
                  </a:rPr>
                  <a:t> </a:t>
                </a:r>
              </a:p>
            </p:txBody>
          </p:sp>
        </mc:Fallback>
      </mc:AlternateContent>
      <p:pic>
        <p:nvPicPr>
          <p:cNvPr id="26" name="Picture 2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6538845" y="4918908"/>
            <a:ext cx="906780" cy="588645"/>
          </a:xfrm>
          <a:prstGeom prst="rect">
            <a:avLst/>
          </a:prstGeom>
        </p:spPr>
      </p:pic>
    </p:spTree>
    <p:extLst>
      <p:ext uri="{BB962C8B-B14F-4D97-AF65-F5344CB8AC3E}">
        <p14:creationId xmlns:p14="http://schemas.microsoft.com/office/powerpoint/2010/main" val="876893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3" name="Straight Arrow Connector 2"/>
          <p:cNvCxnSpPr/>
          <p:nvPr/>
        </p:nvCxnSpPr>
        <p:spPr>
          <a:xfrm flipV="1">
            <a:off x="443428" y="937269"/>
            <a:ext cx="1944216" cy="136815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443428" y="865261"/>
            <a:ext cx="4320480" cy="144016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019492" y="1314640"/>
            <a:ext cx="192405" cy="219075"/>
          </a:xfrm>
          <a:prstGeom prst="rect">
            <a:avLst/>
          </a:prstGeom>
        </p:spPr>
      </p:pic>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818561" y="1629126"/>
            <a:ext cx="198120" cy="219075"/>
          </a:xfrm>
          <a:prstGeom prst="rect">
            <a:avLst/>
          </a:prstGeom>
        </p:spPr>
      </p:pic>
      <p:sp>
        <p:nvSpPr>
          <p:cNvPr id="9" name="Oval 8"/>
          <p:cNvSpPr/>
          <p:nvPr/>
        </p:nvSpPr>
        <p:spPr>
          <a:xfrm>
            <a:off x="2296194" y="864678"/>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4691900" y="792962"/>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flipV="1">
            <a:off x="443428" y="2017389"/>
            <a:ext cx="5328592" cy="28803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700012" y="1945381"/>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Arrow Connector 14"/>
          <p:cNvCxnSpPr>
            <a:stCxn id="9" idx="2"/>
            <a:endCxn id="13" idx="6"/>
          </p:cNvCxnSpPr>
          <p:nvPr/>
        </p:nvCxnSpPr>
        <p:spPr>
          <a:xfrm>
            <a:off x="2296194" y="936686"/>
            <a:ext cx="3547834" cy="1080703"/>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3" idx="6"/>
          </p:cNvCxnSpPr>
          <p:nvPr/>
        </p:nvCxnSpPr>
        <p:spPr>
          <a:xfrm>
            <a:off x="4770363" y="855692"/>
            <a:ext cx="1073665" cy="1161697"/>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rot="1080000">
            <a:off x="2705213" y="826857"/>
            <a:ext cx="622935" cy="219075"/>
          </a:xfrm>
          <a:prstGeom prst="rect">
            <a:avLst/>
          </a:prstGeom>
        </p:spPr>
      </p:pic>
      <p:pic>
        <p:nvPicPr>
          <p:cNvPr id="22" name="Picture 2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rot="2940000">
            <a:off x="5122623" y="1180278"/>
            <a:ext cx="628650" cy="219075"/>
          </a:xfrm>
          <a:prstGeom prst="rect">
            <a:avLst/>
          </a:prstGeom>
        </p:spPr>
      </p:pic>
      <p:pic>
        <p:nvPicPr>
          <p:cNvPr id="24" name="Picture 23"/>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247693" y="2254597"/>
            <a:ext cx="144780" cy="182880"/>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251520" y="2780928"/>
                <a:ext cx="864096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na teleso v bode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pôsobí viac gravitujúcich telies, potom celková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grav</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tačná</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sila pôsobiaca na to teleso bude vektorovým súčtom gravitačných síl od jednotlivých telies. Pre situáciu na obrázku to teda bude</a:t>
                </a:r>
              </a:p>
            </p:txBody>
          </p:sp>
        </mc:Choice>
        <mc:Fallback xmlns="">
          <p:sp>
            <p:nvSpPr>
              <p:cNvPr id="25" name="TextBox 24"/>
              <p:cNvSpPr txBox="1">
                <a:spLocks noRot="1" noChangeAspect="1" noMove="1" noResize="1" noEditPoints="1" noAdjustHandles="1" noChangeArrowheads="1" noChangeShapeType="1" noTextEdit="1"/>
              </p:cNvSpPr>
              <p:nvPr/>
            </p:nvSpPr>
            <p:spPr>
              <a:xfrm>
                <a:off x="251520" y="2780928"/>
                <a:ext cx="8640960" cy="1015663"/>
              </a:xfrm>
              <a:prstGeom prst="rect">
                <a:avLst/>
              </a:prstGeom>
              <a:blipFill rotWithShape="0">
                <a:blip r:embed="rId16"/>
                <a:stretch>
                  <a:fillRect l="-705" t="-7186" b="-9581"/>
                </a:stretch>
              </a:blipFill>
            </p:spPr>
            <p:txBody>
              <a:bodyPr/>
              <a:lstStyle/>
              <a:p>
                <a:r>
                  <a:rPr lang="sk-SK">
                    <a:noFill/>
                  </a:rPr>
                  <a:t> </a:t>
                </a:r>
              </a:p>
            </p:txBody>
          </p:sp>
        </mc:Fallback>
      </mc:AlternateContent>
      <p:pic>
        <p:nvPicPr>
          <p:cNvPr id="5" name="Picture 4"/>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1907704" y="3899477"/>
            <a:ext cx="5067300" cy="588645"/>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443428" y="4782148"/>
                <a:ext cx="84490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tomto vzorci môžeme zvýrazniť (pridaním argumentu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do symbol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sily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že sila, ktorú počítame, pôsobí na teleso umiestnené v polohe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28" name="TextBox 27"/>
              <p:cNvSpPr txBox="1">
                <a:spLocks noRot="1" noChangeAspect="1" noMove="1" noResize="1" noEditPoints="1" noAdjustHandles="1" noChangeArrowheads="1" noChangeShapeType="1" noTextEdit="1"/>
              </p:cNvSpPr>
              <p:nvPr/>
            </p:nvSpPr>
            <p:spPr>
              <a:xfrm>
                <a:off x="443428" y="4782148"/>
                <a:ext cx="8449052" cy="707886"/>
              </a:xfrm>
              <a:prstGeom prst="rect">
                <a:avLst/>
              </a:prstGeom>
              <a:blipFill rotWithShape="0">
                <a:blip r:embed="rId18"/>
                <a:stretch>
                  <a:fillRect l="-794" t="-10256" r="-1010" b="-13675"/>
                </a:stretch>
              </a:blipFill>
            </p:spPr>
            <p:txBody>
              <a:bodyPr/>
              <a:lstStyle/>
              <a:p>
                <a:r>
                  <a:rPr lang="sk-SK">
                    <a:noFill/>
                  </a:rPr>
                  <a:t> </a:t>
                </a:r>
              </a:p>
            </p:txBody>
          </p:sp>
        </mc:Fallback>
      </mc:AlternateContent>
      <p:pic>
        <p:nvPicPr>
          <p:cNvPr id="8" name="Picture 7"/>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1907704" y="5628871"/>
            <a:ext cx="5385435" cy="588645"/>
          </a:xfrm>
          <a:prstGeom prst="rect">
            <a:avLst/>
          </a:prstGeom>
        </p:spPr>
      </p:pic>
    </p:spTree>
    <p:extLst>
      <p:ext uri="{BB962C8B-B14F-4D97-AF65-F5344CB8AC3E}">
        <p14:creationId xmlns:p14="http://schemas.microsoft.com/office/powerpoint/2010/main" val="11854435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31640" y="260648"/>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835697" y="908721"/>
            <a:ext cx="5385435" cy="58864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8056" y="1556792"/>
                <a:ext cx="9115944"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Vzorec svojím zápisom evokuje myšlienku, že sa môžem zaujímať nielen o to, 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á sila pôsobí na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 je (naozaj) umiestnené v polohe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ale aj o virtuálne možnosti: že aká sila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teleso pôsobila,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keby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umiestnené v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rôznych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polohách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fixných polohách gravitujúcich telies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 takejto virtuálnej interpretácii si dokonca môžeme predstaviť, že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sa (zatiaľ) nenachádza nikde a aj tak vzorec vyjadruje aká sila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teleso pôsobila,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keby</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umiestnené v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rôznych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polohách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fixných polohách gravitujúcich telies </a:t>
                </a:r>
                <a14:m>
                  <m:oMath xmlns:m="http://schemas.openxmlformats.org/officeDocument/2006/math">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Vyvoláva to predstavu, že v priestore v okolí gravitujúcich telies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„čosi ako skrytá možnosť, že keby sme do toho priestoru vložili teleso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 bodu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pôsobila by naň gravitačná sila, daná tým vzorcom. Zavádzame preto pojem „gravitačné pole“. V našom vzorci ale explicitne vystupuje hmotnosť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Gravitujúce telesá „vytvárajúce gravitačné pole“ môžu ale pôsobiť na teleso akejkoľvek hmotnosti, preto je rozumnejšie charakterizovať gravitačné pole samotné bez odvolávania sa na hmotnosť telesa, na ktoré to pole bude pôsobiť.</a:t>
                </a:r>
              </a:p>
            </p:txBody>
          </p:sp>
        </mc:Choice>
        <mc:Fallback xmlns="">
          <p:sp>
            <p:nvSpPr>
              <p:cNvPr id="5" name="TextBox 4"/>
              <p:cNvSpPr txBox="1">
                <a:spLocks noRot="1" noChangeAspect="1" noMove="1" noResize="1" noEditPoints="1" noAdjustHandles="1" noChangeArrowheads="1" noChangeShapeType="1" noTextEdit="1"/>
              </p:cNvSpPr>
              <p:nvPr/>
            </p:nvSpPr>
            <p:spPr>
              <a:xfrm>
                <a:off x="28056" y="1556792"/>
                <a:ext cx="9115944" cy="4708981"/>
              </a:xfrm>
              <a:prstGeom prst="rect">
                <a:avLst/>
              </a:prstGeom>
              <a:blipFill rotWithShape="0">
                <a:blip r:embed="rId6"/>
                <a:stretch>
                  <a:fillRect l="-736" t="-647" r="-1873" b="-1294"/>
                </a:stretch>
              </a:blipFill>
            </p:spPr>
            <p:txBody>
              <a:bodyPr/>
              <a:lstStyle/>
              <a:p>
                <a:r>
                  <a:rPr lang="sk-SK">
                    <a:noFill/>
                  </a:rPr>
                  <a:t> </a:t>
                </a:r>
              </a:p>
            </p:txBody>
          </p:sp>
        </mc:Fallback>
      </mc:AlternateContent>
    </p:spTree>
    <p:extLst>
      <p:ext uri="{BB962C8B-B14F-4D97-AF65-F5344CB8AC3E}">
        <p14:creationId xmlns:p14="http://schemas.microsoft.com/office/powerpoint/2010/main" val="23297042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14316" y="143054"/>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mc:AlternateContent xmlns:mc="http://schemas.openxmlformats.org/markup-compatibility/2006" xmlns:a14="http://schemas.microsoft.com/office/drawing/2010/main">
        <mc:Choice Requires="a14">
          <p:sp>
            <p:nvSpPr>
              <p:cNvPr id="4" name="TextBox 3"/>
              <p:cNvSpPr txBox="1"/>
              <p:nvPr/>
            </p:nvSpPr>
            <p:spPr>
              <a:xfrm>
                <a:off x="287524" y="659304"/>
                <a:ext cx="856895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Gravitačné pole v priestore charakterizujeme vektorom intenzity gravitačného poľa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e>
                    </m:acc>
                    <m:r>
                      <a:rPr kumimoji="0" lang="en-US"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Vektor intenzity je definovaný v každom bode priestoru ako podiel gravitačnej sily, ktorá by v tom bode pôsobila na teleso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tej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Všimnime si, že intenzita gravitačného poľa je vlastne gravitačné zrýchlenie, ktoré pole udeľuje telesám v uvažovanom bode.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87524" y="659304"/>
                <a:ext cx="8568952" cy="2554545"/>
              </a:xfrm>
              <a:prstGeom prst="rect">
                <a:avLst/>
              </a:prstGeom>
              <a:blipFill rotWithShape="0">
                <a:blip r:embed="rId7"/>
                <a:stretch>
                  <a:fillRect l="-711" t="-1193" b="-3341"/>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20847" y="1759213"/>
            <a:ext cx="1558290" cy="51625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51520" y="3279641"/>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Intenzita gravitačného poľa v mieste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budeného jedným (bodovým) telesom o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umiestneným v počiatku súradnicovej sústavy je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1520" y="3279641"/>
                <a:ext cx="8496944" cy="707886"/>
              </a:xfrm>
              <a:prstGeom prst="rect">
                <a:avLst/>
              </a:prstGeom>
              <a:blipFill rotWithShape="0">
                <a:blip r:embed="rId9"/>
                <a:stretch>
                  <a:fillRect l="-717" t="-10345" b="-14655"/>
                </a:stretch>
              </a:blipFill>
            </p:spPr>
            <p:txBody>
              <a:bodyPr/>
              <a:lstStyle/>
              <a:p>
                <a:r>
                  <a:rPr lang="sk-SK">
                    <a:noFill/>
                  </a:rPr>
                  <a:t> </a:t>
                </a:r>
              </a:p>
            </p:txBody>
          </p:sp>
        </mc:Fallback>
      </mc:AlternateContent>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79912" y="4071729"/>
            <a:ext cx="1693545" cy="527685"/>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95536" y="4719801"/>
                <a:ext cx="8352928" cy="10532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Intenzita gravitačného poľa v mieste </a:t>
                </a:r>
                <a14:m>
                  <m:oMath xmlns:m="http://schemas.openxmlformats.org/officeDocument/2006/math">
                    <m:acc>
                      <m:accPr>
                        <m: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budeného viacerými bodovými telesami o hmotnostiach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umiestneným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 bodoch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𝑖</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95536" y="4719801"/>
                <a:ext cx="8352928" cy="1053237"/>
              </a:xfrm>
              <a:prstGeom prst="rect">
                <a:avLst/>
              </a:prstGeom>
              <a:blipFill rotWithShape="0">
                <a:blip r:embed="rId11"/>
                <a:stretch>
                  <a:fillRect l="-803" t="-6936" r="-584"/>
                </a:stretch>
              </a:blipFill>
            </p:spPr>
            <p:txBody>
              <a:bodyPr/>
              <a:lstStyle/>
              <a:p>
                <a:r>
                  <a:rPr lang="sk-SK">
                    <a:noFill/>
                  </a:rPr>
                  <a:t> </a:t>
                </a:r>
              </a:p>
            </p:txBody>
          </p:sp>
        </mc:Fallback>
      </mc:AlternateContent>
      <p:pic>
        <p:nvPicPr>
          <p:cNvPr id="11" name="Picture 10"/>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059832" y="5583897"/>
            <a:ext cx="3333750" cy="653415"/>
          </a:xfrm>
          <a:prstGeom prst="rect">
            <a:avLst/>
          </a:prstGeom>
        </p:spPr>
      </p:pic>
    </p:spTree>
    <p:extLst>
      <p:ext uri="{BB962C8B-B14F-4D97-AF65-F5344CB8AC3E}">
        <p14:creationId xmlns:p14="http://schemas.microsoft.com/office/powerpoint/2010/main" val="6184563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31640" y="260648"/>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a:t>
            </a:r>
          </a:p>
        </p:txBody>
      </p:sp>
      <mc:AlternateContent xmlns:mc="http://schemas.openxmlformats.org/markup-compatibility/2006" xmlns:a14="http://schemas.microsoft.com/office/drawing/2010/main">
        <mc:Choice Requires="a14">
          <p:sp>
            <p:nvSpPr>
              <p:cNvPr id="4" name="TextBox 3"/>
              <p:cNvSpPr txBox="1"/>
              <p:nvPr/>
            </p:nvSpPr>
            <p:spPr>
              <a:xfrm>
                <a:off x="107504" y="836712"/>
                <a:ext cx="864096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slovo pole v pojme „gravitačné pole“ sa vo fyzike štandardne používa na pomenovanie faktu, že niečo (nejaká fyzikálna veličina) je definovaná v každom bode priestoru. V prípade gravitačného poľa hovoríme špeciálne, že je to vektorové pole, lebo intenzitu gravitácie definuje v každom bode vektor.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chceme zistiť (zmerať, zmapovať) gravitačné pole (intenzitu gravitačného poľa) v nejakom priestore, potom to v princípe môžeme urobiť pomocou nejakého bodového testovacieho telesa ľubovoľnej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 týmto telesom musíme „navštíviť“ v princípe každý bod uvažovaného priestoru, zmerať (vhodným silomerom) gravitačnú silu, ktorá na tom mieste na testovacie teleso pôsobí. Potom intenzita gravitačného poľa v tom bode bude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7504" y="836712"/>
                <a:ext cx="8640960" cy="3477875"/>
              </a:xfrm>
              <a:prstGeom prst="rect">
                <a:avLst/>
              </a:prstGeom>
              <a:blipFill rotWithShape="0">
                <a:blip r:embed="rId5"/>
                <a:stretch>
                  <a:fillRect l="-776" t="-876" r="-988" b="-2102"/>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779912" y="4293096"/>
            <a:ext cx="1558290" cy="516255"/>
          </a:xfrm>
          <a:prstGeom prst="rect">
            <a:avLst/>
          </a:prstGeom>
        </p:spPr>
      </p:pic>
      <p:sp>
        <p:nvSpPr>
          <p:cNvPr id="6" name="TextBox 5"/>
          <p:cNvSpPr txBox="1"/>
          <p:nvPr/>
        </p:nvSpPr>
        <p:spPr>
          <a:xfrm>
            <a:off x="179512" y="4941168"/>
            <a:ext cx="885698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Bodov v priestore je nespočítateľne veľa, preto „navštíviť testovacím telesom“ každý bod je nemožné. Prakticky mapujeme pole tak, že zmeriame pole v nejakej diskrétnej sieti meracích bodov a v ostatných bodoch v prípade potreby dopočítame hodnotu poľa vhodnou matematickou interpoláciou nameraných bodov. Existujú komerčne dostupné meracie prístroje na meranie gravitačného poľa,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gravimetre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5692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val 2"/>
          <p:cNvSpPr/>
          <p:nvPr/>
        </p:nvSpPr>
        <p:spPr>
          <a:xfrm>
            <a:off x="3871799" y="2522714"/>
            <a:ext cx="360040" cy="3600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p:nvPr/>
        </p:nvCxnSpPr>
        <p:spPr>
          <a:xfrm>
            <a:off x="4067944" y="1412776"/>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700000">
            <a:off x="4614930" y="163572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3236370" y="221121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8900000">
            <a:off x="3485182" y="164897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3500000">
            <a:off x="3468617" y="277541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061318" y="3046106"/>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8900000" flipV="1">
            <a:off x="4648060" y="2772101"/>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a:off x="4849823" y="2214532"/>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a:off x="2262335" y="2413045"/>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a:off x="5853674" y="2396480"/>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790151" y="620688"/>
            <a:ext cx="2780189" cy="1123851"/>
            <a:chOff x="2790151" y="1340768"/>
            <a:chExt cx="2780189" cy="1123851"/>
          </a:xfrm>
        </p:grpSpPr>
        <p:cxnSp>
          <p:nvCxnSpPr>
            <p:cNvPr id="14" name="Straight Arrow Connector 13"/>
            <p:cNvCxnSpPr/>
            <p:nvPr/>
          </p:nvCxnSpPr>
          <p:spPr>
            <a:xfrm>
              <a:off x="4067944" y="134076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700000">
              <a:off x="5282340" y="180793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8900000">
              <a:off x="2790151" y="18886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10800000">
            <a:off x="4067944" y="422108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3500000">
            <a:off x="2737007" y="3682202"/>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8100000">
            <a:off x="5345737" y="3673237"/>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rot="20694241">
            <a:off x="4458376" y="761466"/>
            <a:ext cx="598223" cy="594881"/>
          </a:xfrm>
          <a:prstGeom prst="rect">
            <a:avLst/>
          </a:prstGeom>
        </p:spPr>
      </p:pic>
      <p:sp>
        <p:nvSpPr>
          <p:cNvPr id="28" name="Freeform 27"/>
          <p:cNvSpPr/>
          <p:nvPr/>
        </p:nvSpPr>
        <p:spPr>
          <a:xfrm>
            <a:off x="2995126" y="1211597"/>
            <a:ext cx="2792216" cy="1216637"/>
          </a:xfrm>
          <a:custGeom>
            <a:avLst/>
            <a:gdLst>
              <a:gd name="connsiteX0" fmla="*/ 2717 w 2792216"/>
              <a:gd name="connsiteY0" fmla="*/ 1216637 h 1216637"/>
              <a:gd name="connsiteX1" fmla="*/ 49016 w 2792216"/>
              <a:gd name="connsiteY1" fmla="*/ 869396 h 1216637"/>
              <a:gd name="connsiteX2" fmla="*/ 338383 w 2792216"/>
              <a:gd name="connsiteY2" fmla="*/ 475857 h 1216637"/>
              <a:gd name="connsiteX3" fmla="*/ 766646 w 2792216"/>
              <a:gd name="connsiteY3" fmla="*/ 267513 h 1216637"/>
              <a:gd name="connsiteX4" fmla="*/ 1310656 w 2792216"/>
              <a:gd name="connsiteY4" fmla="*/ 267513 h 1216637"/>
              <a:gd name="connsiteX5" fmla="*/ 1738920 w 2792216"/>
              <a:gd name="connsiteY5" fmla="*/ 198065 h 1216637"/>
              <a:gd name="connsiteX6" fmla="*/ 1947264 w 2792216"/>
              <a:gd name="connsiteY6" fmla="*/ 70743 h 1216637"/>
              <a:gd name="connsiteX7" fmla="*/ 2282930 w 2792216"/>
              <a:gd name="connsiteY7" fmla="*/ 1295 h 1216637"/>
              <a:gd name="connsiteX8" fmla="*/ 2618596 w 2792216"/>
              <a:gd name="connsiteY8" fmla="*/ 128617 h 1216637"/>
              <a:gd name="connsiteX9" fmla="*/ 2792216 w 2792216"/>
              <a:gd name="connsiteY9" fmla="*/ 279088 h 121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216" h="1216637">
                <a:moveTo>
                  <a:pt x="2717" y="1216637"/>
                </a:moveTo>
                <a:cubicBezTo>
                  <a:pt x="-2106" y="1104748"/>
                  <a:pt x="-6928" y="992859"/>
                  <a:pt x="49016" y="869396"/>
                </a:cubicBezTo>
                <a:cubicBezTo>
                  <a:pt x="104960" y="745933"/>
                  <a:pt x="218778" y="576171"/>
                  <a:pt x="338383" y="475857"/>
                </a:cubicBezTo>
                <a:cubicBezTo>
                  <a:pt x="457988" y="375543"/>
                  <a:pt x="604601" y="302237"/>
                  <a:pt x="766646" y="267513"/>
                </a:cubicBezTo>
                <a:cubicBezTo>
                  <a:pt x="928691" y="232789"/>
                  <a:pt x="1148610" y="279088"/>
                  <a:pt x="1310656" y="267513"/>
                </a:cubicBezTo>
                <a:cubicBezTo>
                  <a:pt x="1472702" y="255938"/>
                  <a:pt x="1632819" y="230860"/>
                  <a:pt x="1738920" y="198065"/>
                </a:cubicBezTo>
                <a:cubicBezTo>
                  <a:pt x="1845021" y="165270"/>
                  <a:pt x="1856596" y="103538"/>
                  <a:pt x="1947264" y="70743"/>
                </a:cubicBezTo>
                <a:cubicBezTo>
                  <a:pt x="2037932" y="37948"/>
                  <a:pt x="2171041" y="-8351"/>
                  <a:pt x="2282930" y="1295"/>
                </a:cubicBezTo>
                <a:cubicBezTo>
                  <a:pt x="2394819" y="10941"/>
                  <a:pt x="2533715" y="82318"/>
                  <a:pt x="2618596" y="128617"/>
                </a:cubicBezTo>
                <a:cubicBezTo>
                  <a:pt x="2703477" y="174916"/>
                  <a:pt x="2747846" y="227002"/>
                  <a:pt x="2792216" y="279088"/>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4573691" y="968562"/>
            <a:ext cx="203647" cy="20364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p:cNvCxnSpPr>
            <a:endCxn id="28" idx="9"/>
          </p:cNvCxnSpPr>
          <p:nvPr/>
        </p:nvCxnSpPr>
        <p:spPr>
          <a:xfrm flipH="1" flipV="1">
            <a:off x="5787342" y="1490685"/>
            <a:ext cx="765858" cy="26741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0"/>
          </p:cNvCxnSpPr>
          <p:nvPr/>
        </p:nvCxnSpPr>
        <p:spPr>
          <a:xfrm flipH="1" flipV="1">
            <a:off x="2997843" y="2428234"/>
            <a:ext cx="3555357" cy="174561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107787" y="2013338"/>
            <a:ext cx="192405" cy="219075"/>
          </a:xfrm>
          <a:prstGeom prst="rect">
            <a:avLst/>
          </a:prstGeom>
        </p:spPr>
      </p:pic>
      <p:pic>
        <p:nvPicPr>
          <p:cNvPr id="37" name="Picture 3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186177" y="2234042"/>
            <a:ext cx="198120" cy="219075"/>
          </a:xfrm>
          <a:prstGeom prst="rect">
            <a:avLst/>
          </a:prstGeom>
        </p:spPr>
      </p:pic>
      <p:sp>
        <p:nvSpPr>
          <p:cNvPr id="7" name="TextBox 6"/>
          <p:cNvSpPr txBox="1"/>
          <p:nvPr/>
        </p:nvSpPr>
        <p:spPr>
          <a:xfrm>
            <a:off x="899591" y="8166"/>
            <a:ext cx="63367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Práca v gravitačnom poli</a:t>
            </a:r>
          </a:p>
        </p:txBody>
      </p:sp>
    </p:spTree>
    <p:extLst>
      <p:ext uri="{BB962C8B-B14F-4D97-AF65-F5344CB8AC3E}">
        <p14:creationId xmlns:p14="http://schemas.microsoft.com/office/powerpoint/2010/main" val="16070002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80544" y="57078"/>
            <a:ext cx="71287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Práca nekonštantnej sily po krivej trajektórii</a:t>
            </a:r>
          </a:p>
        </p:txBody>
      </p:sp>
      <p:sp>
        <p:nvSpPr>
          <p:cNvPr id="4" name="Freeform 3"/>
          <p:cNvSpPr/>
          <p:nvPr/>
        </p:nvSpPr>
        <p:spPr>
          <a:xfrm>
            <a:off x="251520" y="1340768"/>
            <a:ext cx="2834640" cy="788670"/>
          </a:xfrm>
          <a:custGeom>
            <a:avLst/>
            <a:gdLst>
              <a:gd name="connsiteX0" fmla="*/ 0 w 2834640"/>
              <a:gd name="connsiteY0" fmla="*/ 788670 h 788670"/>
              <a:gd name="connsiteX1" fmla="*/ 297180 w 2834640"/>
              <a:gd name="connsiteY1" fmla="*/ 434340 h 788670"/>
              <a:gd name="connsiteX2" fmla="*/ 811530 w 2834640"/>
              <a:gd name="connsiteY2" fmla="*/ 182880 h 788670"/>
              <a:gd name="connsiteX3" fmla="*/ 1337310 w 2834640"/>
              <a:gd name="connsiteY3" fmla="*/ 114300 h 788670"/>
              <a:gd name="connsiteX4" fmla="*/ 1714500 w 2834640"/>
              <a:gd name="connsiteY4" fmla="*/ 251460 h 788670"/>
              <a:gd name="connsiteX5" fmla="*/ 2057400 w 2834640"/>
              <a:gd name="connsiteY5" fmla="*/ 365760 h 788670"/>
              <a:gd name="connsiteX6" fmla="*/ 2457450 w 2834640"/>
              <a:gd name="connsiteY6" fmla="*/ 274320 h 788670"/>
              <a:gd name="connsiteX7" fmla="*/ 2834640 w 2834640"/>
              <a:gd name="connsiteY7" fmla="*/ 0 h 7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4640" h="788670">
                <a:moveTo>
                  <a:pt x="0" y="788670"/>
                </a:moveTo>
                <a:cubicBezTo>
                  <a:pt x="80962" y="661987"/>
                  <a:pt x="161925" y="535305"/>
                  <a:pt x="297180" y="434340"/>
                </a:cubicBezTo>
                <a:cubicBezTo>
                  <a:pt x="432435" y="333375"/>
                  <a:pt x="638175" y="236220"/>
                  <a:pt x="811530" y="182880"/>
                </a:cubicBezTo>
                <a:cubicBezTo>
                  <a:pt x="984885" y="129540"/>
                  <a:pt x="1186815" y="102870"/>
                  <a:pt x="1337310" y="114300"/>
                </a:cubicBezTo>
                <a:cubicBezTo>
                  <a:pt x="1487805" y="125730"/>
                  <a:pt x="1594485" y="209550"/>
                  <a:pt x="1714500" y="251460"/>
                </a:cubicBezTo>
                <a:cubicBezTo>
                  <a:pt x="1834515" y="293370"/>
                  <a:pt x="1933575" y="361950"/>
                  <a:pt x="2057400" y="365760"/>
                </a:cubicBezTo>
                <a:cubicBezTo>
                  <a:pt x="2181225" y="369570"/>
                  <a:pt x="2327910" y="335280"/>
                  <a:pt x="2457450" y="274320"/>
                </a:cubicBezTo>
                <a:cubicBezTo>
                  <a:pt x="2586990" y="213360"/>
                  <a:pt x="2710815" y="106680"/>
                  <a:pt x="2834640"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a:endCxn id="4" idx="2"/>
          </p:cNvCxnSpPr>
          <p:nvPr/>
        </p:nvCxnSpPr>
        <p:spPr>
          <a:xfrm flipV="1">
            <a:off x="769348" y="1523648"/>
            <a:ext cx="293702" cy="18013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endCxn id="4" idx="3"/>
          </p:cNvCxnSpPr>
          <p:nvPr/>
        </p:nvCxnSpPr>
        <p:spPr>
          <a:xfrm flipV="1">
            <a:off x="769348" y="1455068"/>
            <a:ext cx="819482" cy="186991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2"/>
            <a:endCxn id="4" idx="3"/>
          </p:cNvCxnSpPr>
          <p:nvPr/>
        </p:nvCxnSpPr>
        <p:spPr>
          <a:xfrm flipV="1">
            <a:off x="1063050" y="1455068"/>
            <a:ext cx="525780" cy="6858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rot="16860000">
            <a:off x="478126" y="2105070"/>
            <a:ext cx="411480" cy="255270"/>
          </a:xfrm>
          <a:prstGeom prst="rect">
            <a:avLst/>
          </a:prstGeom>
        </p:spPr>
      </p:pic>
      <p:pic>
        <p:nvPicPr>
          <p:cNvPr id="9" name="Picture 8"/>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rot="17739344">
            <a:off x="1026143" y="1977436"/>
            <a:ext cx="975360" cy="255270"/>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1316415" y="1164754"/>
            <a:ext cx="272415" cy="182880"/>
          </a:xfrm>
          <a:prstGeom prst="rect">
            <a:avLst/>
          </a:prstGeom>
        </p:spPr>
      </p:pic>
      <p:cxnSp>
        <p:nvCxnSpPr>
          <p:cNvPr id="12" name="Straight Arrow Connector 11"/>
          <p:cNvCxnSpPr>
            <a:stCxn id="4" idx="2"/>
          </p:cNvCxnSpPr>
          <p:nvPr/>
        </p:nvCxnSpPr>
        <p:spPr>
          <a:xfrm flipV="1">
            <a:off x="1063050" y="729660"/>
            <a:ext cx="412606" cy="79398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755576" y="917903"/>
            <a:ext cx="481965" cy="30670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3202722" y="464528"/>
                <a:ext cx="5833774" cy="22841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časticu, ktorá sa pohybovala po trajektórii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𝜉</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pričom v bode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ňu pôsobila sila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Sila vo všeobecnosti nie je rovnobežná s príslušným úsekom dráhy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sk-SK"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Prijmime (momentálne, dôvod si povieme neskôr) bez dlhého zdôvodňovania, že práca vykonaná silou pôsobiacou na úseku dráhy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daná skalárnym súčinom</a:t>
                </a:r>
              </a:p>
            </p:txBody>
          </p:sp>
        </mc:Choice>
        <mc:Fallback xmlns="">
          <p:sp>
            <p:nvSpPr>
              <p:cNvPr id="15" name="TextBox 14"/>
              <p:cNvSpPr txBox="1">
                <a:spLocks noRot="1" noChangeAspect="1" noMove="1" noResize="1" noEditPoints="1" noAdjustHandles="1" noChangeArrowheads="1" noChangeShapeType="1" noTextEdit="1"/>
              </p:cNvSpPr>
              <p:nvPr/>
            </p:nvSpPr>
            <p:spPr>
              <a:xfrm>
                <a:off x="3202722" y="464528"/>
                <a:ext cx="5833774" cy="2284151"/>
              </a:xfrm>
              <a:prstGeom prst="rect">
                <a:avLst/>
              </a:prstGeom>
              <a:blipFill rotWithShape="0">
                <a:blip r:embed="rId17"/>
                <a:stretch>
                  <a:fillRect l="-1045" t="-1333" r="-1254" b="-3733"/>
                </a:stretch>
              </a:blipFill>
            </p:spPr>
            <p:txBody>
              <a:bodyPr/>
              <a:lstStyle/>
              <a:p>
                <a:r>
                  <a:rPr lang="sk-SK">
                    <a:noFill/>
                  </a:rPr>
                  <a:t> </a:t>
                </a:r>
              </a:p>
            </p:txBody>
          </p:sp>
        </mc:Fallback>
      </mc:AlternateContent>
      <p:cxnSp>
        <p:nvCxnSpPr>
          <p:cNvPr id="17" name="Straight Arrow Connector 16"/>
          <p:cNvCxnSpPr>
            <a:endCxn id="4" idx="0"/>
          </p:cNvCxnSpPr>
          <p:nvPr/>
        </p:nvCxnSpPr>
        <p:spPr>
          <a:xfrm flipH="1" flipV="1">
            <a:off x="251520" y="2129438"/>
            <a:ext cx="504056" cy="1195546"/>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55576" y="1330936"/>
            <a:ext cx="2330584" cy="197735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21457" y="2826668"/>
            <a:ext cx="192405" cy="219075"/>
          </a:xfrm>
          <a:prstGeom prst="rect">
            <a:avLst/>
          </a:prstGeom>
        </p:spPr>
      </p:pic>
      <p:pic>
        <p:nvPicPr>
          <p:cNvPr id="23" name="Picture 22"/>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145089" y="2236957"/>
            <a:ext cx="198120" cy="219075"/>
          </a:xfrm>
          <a:prstGeom prst="rect">
            <a:avLst/>
          </a:prstGeom>
        </p:spPr>
      </p:pic>
      <p:pic>
        <p:nvPicPr>
          <p:cNvPr id="30" name="Picture 29"/>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4390005" y="2459266"/>
            <a:ext cx="1357884" cy="276035"/>
          </a:xfrm>
          <a:prstGeom prst="rect">
            <a:avLst/>
          </a:prstGeom>
        </p:spPr>
      </p:pic>
      <mc:AlternateContent xmlns:mc="http://schemas.openxmlformats.org/markup-compatibility/2006" xmlns:a14="http://schemas.microsoft.com/office/drawing/2010/main">
        <mc:Choice Requires="a14">
          <p:sp>
            <p:nvSpPr>
              <p:cNvPr id="27" name="TextBox 26"/>
              <p:cNvSpPr txBox="1"/>
              <p:nvPr/>
            </p:nvSpPr>
            <p:spPr>
              <a:xfrm>
                <a:off x="1824018" y="2741490"/>
                <a:ext cx="75559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Celková práca vykonaná na trajektórii od bodu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až po bod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bude</a:t>
                </a:r>
              </a:p>
            </p:txBody>
          </p:sp>
        </mc:Choice>
        <mc:Fallback xmlns="">
          <p:sp>
            <p:nvSpPr>
              <p:cNvPr id="27" name="TextBox 26"/>
              <p:cNvSpPr txBox="1">
                <a:spLocks noRot="1" noChangeAspect="1" noMove="1" noResize="1" noEditPoints="1" noAdjustHandles="1" noChangeArrowheads="1" noChangeShapeType="1" noTextEdit="1"/>
              </p:cNvSpPr>
              <p:nvPr/>
            </p:nvSpPr>
            <p:spPr>
              <a:xfrm>
                <a:off x="1824018" y="2741490"/>
                <a:ext cx="7555922" cy="400110"/>
              </a:xfrm>
              <a:prstGeom prst="rect">
                <a:avLst/>
              </a:prstGeom>
              <a:blipFill rotWithShape="0">
                <a:blip r:embed="rId21"/>
                <a:stretch>
                  <a:fillRect l="-806" t="-18462" b="-27692"/>
                </a:stretch>
              </a:blipFill>
            </p:spPr>
            <p:txBody>
              <a:bodyPr/>
              <a:lstStyle/>
              <a:p>
                <a:r>
                  <a:rPr lang="sk-SK">
                    <a:noFill/>
                  </a:rPr>
                  <a:t> </a:t>
                </a:r>
              </a:p>
            </p:txBody>
          </p:sp>
        </mc:Fallback>
      </mc:AlternateContent>
      <p:pic>
        <p:nvPicPr>
          <p:cNvPr id="31" name="Picture 30"/>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3202722" y="3108865"/>
            <a:ext cx="2549462" cy="601790"/>
          </a:xfrm>
          <a:prstGeom prst="rect">
            <a:avLst/>
          </a:prstGeom>
        </p:spPr>
      </p:pic>
      <mc:AlternateContent xmlns:mc="http://schemas.openxmlformats.org/markup-compatibility/2006" xmlns:a14="http://schemas.microsoft.com/office/drawing/2010/main">
        <mc:Choice Requires="a14">
          <p:sp>
            <p:nvSpPr>
              <p:cNvPr id="29" name="TextBox 28"/>
              <p:cNvSpPr txBox="1"/>
              <p:nvPr/>
            </p:nvSpPr>
            <p:spPr>
              <a:xfrm>
                <a:off x="20967" y="3692359"/>
                <a:ext cx="9047946" cy="22841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Symboly integrálov neoznačujú žiadne „opaky derivácií“, sú to označenia pre súčty veľkého množstva malých čísel. Najlepšie je predstaviť si to ako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numeriku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počítači. Rozkúskujem dráhu na malé úseky. Na každom úseku vypočítam skalárny súčin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d>
                      <m:d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d>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takto vzniknuté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číselká</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sčítam.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Všimnite si, že sme pre malý element vykonanej práce použili symbol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nie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𝑑𝐴</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Apriórne totiž nevieme, či existuje nejaká funkcia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 ktorú by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diferenciálom a zaslúžilo by si to označenie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𝑑𝐴</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takže by platilo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0967" y="3692359"/>
                <a:ext cx="9047946" cy="2284151"/>
              </a:xfrm>
              <a:prstGeom prst="rect">
                <a:avLst/>
              </a:prstGeom>
              <a:blipFill rotWithShape="0">
                <a:blip r:embed="rId23"/>
                <a:stretch>
                  <a:fillRect l="-673" t="-1604" r="-67" b="-4011"/>
                </a:stretch>
              </a:blipFill>
            </p:spPr>
            <p:txBody>
              <a:bodyPr/>
              <a:lstStyle/>
              <a:p>
                <a:r>
                  <a:rPr lang="sk-SK">
                    <a:noFill/>
                  </a:rPr>
                  <a:t> </a:t>
                </a:r>
              </a:p>
            </p:txBody>
          </p:sp>
        </mc:Fallback>
      </mc:AlternateContent>
      <p:pic>
        <p:nvPicPr>
          <p:cNvPr id="33" name="Picture 32"/>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3400561" y="6019777"/>
            <a:ext cx="2201418" cy="507492"/>
          </a:xfrm>
          <a:prstGeom prst="rect">
            <a:avLst/>
          </a:prstGeom>
        </p:spPr>
      </p:pic>
      <p:sp>
        <p:nvSpPr>
          <p:cNvPr id="34" name="Rectangle 33"/>
          <p:cNvSpPr/>
          <p:nvPr/>
        </p:nvSpPr>
        <p:spPr>
          <a:xfrm>
            <a:off x="4283968" y="2390026"/>
            <a:ext cx="1551348" cy="3892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622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769933" y="2051470"/>
            <a:ext cx="1121390" cy="437787"/>
          </a:xfrm>
          <a:prstGeom prst="rect">
            <a:avLst/>
          </a:prstGeom>
        </p:spPr>
      </p:pic>
      <p:sp>
        <p:nvSpPr>
          <p:cNvPr id="3" name="TextBox 2"/>
          <p:cNvSpPr txBox="1"/>
          <p:nvPr/>
        </p:nvSpPr>
        <p:spPr>
          <a:xfrm>
            <a:off x="5240170" y="1947197"/>
            <a:ext cx="3672408" cy="646331"/>
          </a:xfrm>
          <a:prstGeom prst="rect">
            <a:avLst/>
          </a:prstGeom>
          <a:noFill/>
        </p:spPr>
        <p:txBody>
          <a:bodyPr wrap="square" rtlCol="0">
            <a:spAutoFit/>
          </a:bodyPr>
          <a:lstStyle/>
          <a:p>
            <a:r>
              <a:rPr lang="sk-SK" b="1" dirty="0">
                <a:solidFill>
                  <a:srgbClr val="FF0000"/>
                </a:solidFill>
              </a:rPr>
              <a:t>zrýchlenie: </a:t>
            </a:r>
          </a:p>
          <a:p>
            <a:r>
              <a:rPr lang="sk-SK" b="1" dirty="0">
                <a:solidFill>
                  <a:srgbClr val="FF0000"/>
                </a:solidFill>
              </a:rPr>
              <a:t>rýchlosť s akou sa mení rýchlosť</a:t>
            </a:r>
            <a:endParaRPr lang="en-US" b="1" dirty="0">
              <a:solidFill>
                <a:srgbClr val="FF0000"/>
              </a:solidFill>
            </a:endParaRPr>
          </a:p>
        </p:txBody>
      </p:sp>
      <p:sp>
        <p:nvSpPr>
          <p:cNvPr id="4" name="Rectangle 3"/>
          <p:cNvSpPr/>
          <p:nvPr/>
        </p:nvSpPr>
        <p:spPr>
          <a:xfrm>
            <a:off x="951188" y="3663822"/>
            <a:ext cx="7446898"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497573" y="3869507"/>
            <a:ext cx="6354128" cy="596741"/>
          </a:xfrm>
          <a:prstGeom prst="rect">
            <a:avLst/>
          </a:prstGeom>
        </p:spPr>
      </p:pic>
      <p:pic>
        <p:nvPicPr>
          <p:cNvPr id="6" name="Picture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742012" y="1171653"/>
            <a:ext cx="1177233" cy="585840"/>
          </a:xfrm>
          <a:prstGeom prst="rect">
            <a:avLst/>
          </a:prstGeom>
        </p:spPr>
      </p:pic>
      <p:sp>
        <p:nvSpPr>
          <p:cNvPr id="7" name="TextBox 6"/>
          <p:cNvSpPr txBox="1"/>
          <p:nvPr/>
        </p:nvSpPr>
        <p:spPr>
          <a:xfrm>
            <a:off x="2210638" y="462224"/>
            <a:ext cx="4360984"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Zrýchlenie</a:t>
            </a:r>
          </a:p>
        </p:txBody>
      </p:sp>
    </p:spTree>
    <p:extLst>
      <p:ext uri="{BB962C8B-B14F-4D97-AF65-F5344CB8AC3E}">
        <p14:creationId xmlns:p14="http://schemas.microsoft.com/office/powerpoint/2010/main" val="2185672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6" descr="http://ecx.images-amazon.com/images/I/31T5DPT-5XL._SY300_.jpg"/>
          <p:cNvPicPr>
            <a:picLocks noChangeAspect="1" noChangeArrowheads="1"/>
          </p:cNvPicPr>
          <p:nvPr/>
        </p:nvPicPr>
        <p:blipFill rotWithShape="1">
          <a:blip r:embed="rId12">
            <a:extLst>
              <a:ext uri="{28A0092B-C50C-407E-A947-70E740481C1C}">
                <a14:useLocalDpi xmlns:a14="http://schemas.microsoft.com/office/drawing/2010/main" val="0"/>
              </a:ext>
            </a:extLst>
          </a:blip>
          <a:srcRect b="12333"/>
          <a:stretch/>
        </p:blipFill>
        <p:spPr bwMode="auto">
          <a:xfrm rot="1321655">
            <a:off x="5251064" y="1324014"/>
            <a:ext cx="1294012" cy="11344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flipH="1">
            <a:off x="3059832" y="1338781"/>
            <a:ext cx="4248472" cy="1703214"/>
            <a:chOff x="1763688" y="4653136"/>
            <a:chExt cx="4248472" cy="1703214"/>
          </a:xfrm>
        </p:grpSpPr>
        <p:cxnSp>
          <p:nvCxnSpPr>
            <p:cNvPr id="5" name="Straight Connector 4"/>
            <p:cNvCxnSpPr/>
            <p:nvPr/>
          </p:nvCxnSpPr>
          <p:spPr>
            <a:xfrm>
              <a:off x="1763688" y="6356350"/>
              <a:ext cx="42484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12160" y="4653136"/>
              <a:ext cx="0"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763688" y="4653136"/>
              <a:ext cx="4248472"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Oval 7"/>
          <p:cNvSpPr>
            <a:spLocks noChangeAspect="1"/>
          </p:cNvSpPr>
          <p:nvPr/>
        </p:nvSpPr>
        <p:spPr>
          <a:xfrm>
            <a:off x="5580114" y="1926672"/>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www.hollywoodmegastore.com/Images/6970_Sneezy_Dwarf_Cutout_68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35293" y="260648"/>
            <a:ext cx="626561" cy="945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25tajgjl35egc.cloudfront.net/wp-content/uploads/2011/12/rope-twist-chuppah-30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2410" r="44264"/>
          <a:stretch/>
        </p:blipFill>
        <p:spPr bwMode="auto">
          <a:xfrm>
            <a:off x="2765219" y="618701"/>
            <a:ext cx="85725" cy="8576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d25tajgjl35egc.cloudfront.net/wp-content/uploads/2011/12/rope-twist-chuppah-30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2410" r="44264"/>
          <a:stretch/>
        </p:blipFill>
        <p:spPr bwMode="auto">
          <a:xfrm>
            <a:off x="2765218" y="1476373"/>
            <a:ext cx="85725" cy="8576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d25tajgjl35egc.cloudfront.net/wp-content/uploads/2011/12/rope-twist-chuppah-30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2410" r="44264"/>
          <a:stretch/>
        </p:blipFill>
        <p:spPr bwMode="auto">
          <a:xfrm>
            <a:off x="2765217" y="2130869"/>
            <a:ext cx="85725" cy="857672"/>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a:spLocks noChangeAspect="1"/>
          </p:cNvSpPr>
          <p:nvPr/>
        </p:nvSpPr>
        <p:spPr>
          <a:xfrm>
            <a:off x="2705980" y="2886442"/>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3148431" y="2172882"/>
            <a:ext cx="113157" cy="161163"/>
          </a:xfrm>
          <a:prstGeom prst="rect">
            <a:avLst/>
          </a:prstGeom>
        </p:spPr>
      </p:pic>
      <p:pic>
        <p:nvPicPr>
          <p:cNvPr id="10" name="Picture 9"/>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554622" y="2050287"/>
            <a:ext cx="85725" cy="102870"/>
          </a:xfrm>
          <a:prstGeom prst="rect">
            <a:avLst/>
          </a:prstGeom>
        </p:spPr>
      </p:pic>
      <p:cxnSp>
        <p:nvCxnSpPr>
          <p:cNvPr id="18" name="Straight Arrow Connector 17"/>
          <p:cNvCxnSpPr/>
          <p:nvPr/>
        </p:nvCxnSpPr>
        <p:spPr>
          <a:xfrm>
            <a:off x="5682213" y="2070348"/>
            <a:ext cx="7635" cy="8409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12110" y="3006452"/>
            <a:ext cx="2191" cy="843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680398" y="1205890"/>
            <a:ext cx="7635" cy="840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812871" y="2164406"/>
            <a:ext cx="7635" cy="840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2535293" y="3315802"/>
            <a:ext cx="166307" cy="224600"/>
          </a:xfrm>
          <a:prstGeom prst="rect">
            <a:avLst/>
          </a:prstGeom>
        </p:spPr>
      </p:pic>
      <p:pic>
        <p:nvPicPr>
          <p:cNvPr id="27" name="Picture 26"/>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5442886" y="2444954"/>
            <a:ext cx="166307" cy="224600"/>
          </a:xfrm>
          <a:prstGeom prst="rect">
            <a:avLst/>
          </a:prstGeom>
        </p:spPr>
      </p:pic>
      <p:pic>
        <p:nvPicPr>
          <p:cNvPr id="26" name="Picture 25"/>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1875212" y="2428587"/>
            <a:ext cx="826389" cy="224600"/>
          </a:xfrm>
          <a:prstGeom prst="rect">
            <a:avLst/>
          </a:prstGeom>
        </p:spPr>
      </p:pic>
      <p:pic>
        <p:nvPicPr>
          <p:cNvPr id="31" name="Picture 30"/>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747310" y="1319778"/>
            <a:ext cx="826389" cy="224600"/>
          </a:xfrm>
          <a:prstGeom prst="rect">
            <a:avLst/>
          </a:prstGeom>
        </p:spPr>
      </p:pic>
      <p:cxnSp>
        <p:nvCxnSpPr>
          <p:cNvPr id="30" name="Straight Connector 29"/>
          <p:cNvCxnSpPr/>
          <p:nvPr/>
        </p:nvCxnSpPr>
        <p:spPr>
          <a:xfrm>
            <a:off x="2535293" y="1205890"/>
            <a:ext cx="626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5" name="Picture 1024"/>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6370488" y="2808418"/>
            <a:ext cx="128588" cy="102870"/>
          </a:xfrm>
          <a:prstGeom prst="rect">
            <a:avLst/>
          </a:prstGeom>
        </p:spPr>
      </p:pic>
      <p:sp>
        <p:nvSpPr>
          <p:cNvPr id="1027" name="Freeform 1026"/>
          <p:cNvSpPr/>
          <p:nvPr/>
        </p:nvSpPr>
        <p:spPr>
          <a:xfrm>
            <a:off x="6171938" y="2634916"/>
            <a:ext cx="132609" cy="421105"/>
          </a:xfrm>
          <a:custGeom>
            <a:avLst/>
            <a:gdLst>
              <a:gd name="connsiteX0" fmla="*/ 132609 w 132609"/>
              <a:gd name="connsiteY0" fmla="*/ 0 h 421105"/>
              <a:gd name="connsiteX1" fmla="*/ 72451 w 132609"/>
              <a:gd name="connsiteY1" fmla="*/ 60158 h 421105"/>
              <a:gd name="connsiteX2" fmla="*/ 24325 w 132609"/>
              <a:gd name="connsiteY2" fmla="*/ 144379 h 421105"/>
              <a:gd name="connsiteX3" fmla="*/ 12294 w 132609"/>
              <a:gd name="connsiteY3" fmla="*/ 204537 h 421105"/>
              <a:gd name="connsiteX4" fmla="*/ 262 w 132609"/>
              <a:gd name="connsiteY4" fmla="*/ 324852 h 421105"/>
              <a:gd name="connsiteX5" fmla="*/ 24325 w 132609"/>
              <a:gd name="connsiteY5" fmla="*/ 421105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09" h="421105">
                <a:moveTo>
                  <a:pt x="132609" y="0"/>
                </a:moveTo>
                <a:cubicBezTo>
                  <a:pt x="111553" y="18047"/>
                  <a:pt x="90498" y="36095"/>
                  <a:pt x="72451" y="60158"/>
                </a:cubicBezTo>
                <a:cubicBezTo>
                  <a:pt x="54404" y="84221"/>
                  <a:pt x="34351" y="120316"/>
                  <a:pt x="24325" y="144379"/>
                </a:cubicBezTo>
                <a:cubicBezTo>
                  <a:pt x="14299" y="168442"/>
                  <a:pt x="16304" y="174458"/>
                  <a:pt x="12294" y="204537"/>
                </a:cubicBezTo>
                <a:cubicBezTo>
                  <a:pt x="8283" y="234616"/>
                  <a:pt x="-1743" y="288757"/>
                  <a:pt x="262" y="324852"/>
                </a:cubicBezTo>
                <a:cubicBezTo>
                  <a:pt x="2267" y="360947"/>
                  <a:pt x="13296" y="391026"/>
                  <a:pt x="24325" y="42110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3251543" y="1171679"/>
            <a:ext cx="162878" cy="166307"/>
          </a:xfrm>
          <a:prstGeom prst="rect">
            <a:avLst/>
          </a:prstGeom>
        </p:spPr>
      </p:pic>
      <p:pic>
        <p:nvPicPr>
          <p:cNvPr id="15" name="Picture 14"/>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3148431" y="3174885"/>
            <a:ext cx="157734" cy="164592"/>
          </a:xfrm>
          <a:prstGeom prst="rect">
            <a:avLst/>
          </a:prstGeom>
        </p:spPr>
      </p:pic>
      <p:pic>
        <p:nvPicPr>
          <p:cNvPr id="16" name="Picture 15"/>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7229437" y="3151210"/>
            <a:ext cx="164592" cy="157734"/>
          </a:xfrm>
          <a:prstGeom prst="rect">
            <a:avLst/>
          </a:prstGeom>
        </p:spPr>
      </p:pic>
      <p:sp>
        <p:nvSpPr>
          <p:cNvPr id="17" name="TextBox 16"/>
          <p:cNvSpPr txBox="1"/>
          <p:nvPr/>
        </p:nvSpPr>
        <p:spPr>
          <a:xfrm>
            <a:off x="251520" y="4077072"/>
            <a:ext cx="871296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Môžme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sa pýtať prečo sa nám zachcelo definovať fyzikálnu prácu tak, aby práca v gravitačnom poli po dráhe AC vyšla rovnako ako práca po dráhe BC. Akej fyzike to zodpovedá? Tá otázka znamená: „Akej našej skúsenosti to zodpovedá?“ Nuž takej, že sa nedá spraviť perpetuum mobile. Neexistencia perpetua mobile sa nedá „dokázať z ničoho“, nie je to logická nutnosť. Len celá doterajšia skúsenosť ľudstva hovorí, že sa to (asi?) nedá spraviť. Príkladu s prácou na naklonenej rovine zodpovedá nasledujúci (nefungujúci!) návrh na konštrukciu perpetua mobile</a:t>
            </a:r>
          </a:p>
        </p:txBody>
      </p:sp>
    </p:spTree>
    <p:extLst>
      <p:ext uri="{BB962C8B-B14F-4D97-AF65-F5344CB8AC3E}">
        <p14:creationId xmlns:p14="http://schemas.microsoft.com/office/powerpoint/2010/main" val="7178924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val 2"/>
          <p:cNvSpPr/>
          <p:nvPr/>
        </p:nvSpPr>
        <p:spPr>
          <a:xfrm>
            <a:off x="3978831" y="2234682"/>
            <a:ext cx="360040" cy="3600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p:nvPr/>
        </p:nvCxnSpPr>
        <p:spPr>
          <a:xfrm>
            <a:off x="4174976" y="112474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700000">
            <a:off x="4721962" y="1347695"/>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3343402" y="192318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8900000">
            <a:off x="3592214" y="136094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3500000">
            <a:off x="3575649" y="2487382"/>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168350" y="275807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8900000" flipV="1">
            <a:off x="4755092" y="248406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a:off x="4956855" y="1926500"/>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a:off x="2369367" y="2125013"/>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a:off x="5960706" y="210844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897183" y="332656"/>
            <a:ext cx="2780189" cy="1123851"/>
            <a:chOff x="2790151" y="1340768"/>
            <a:chExt cx="2780189" cy="1123851"/>
          </a:xfrm>
        </p:grpSpPr>
        <p:cxnSp>
          <p:nvCxnSpPr>
            <p:cNvPr id="14" name="Straight Arrow Connector 13"/>
            <p:cNvCxnSpPr/>
            <p:nvPr/>
          </p:nvCxnSpPr>
          <p:spPr>
            <a:xfrm>
              <a:off x="4067944" y="134076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700000">
              <a:off x="5282340" y="180793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8900000">
              <a:off x="2790151" y="18886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10800000">
            <a:off x="4174976" y="393305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3500000">
            <a:off x="2844039" y="3394170"/>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8100000">
            <a:off x="5452769" y="3385205"/>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rot="20694241">
            <a:off x="4565408" y="473434"/>
            <a:ext cx="598223" cy="594881"/>
          </a:xfrm>
          <a:prstGeom prst="rect">
            <a:avLst/>
          </a:prstGeom>
        </p:spPr>
      </p:pic>
      <p:sp>
        <p:nvSpPr>
          <p:cNvPr id="28" name="Freeform 27"/>
          <p:cNvSpPr/>
          <p:nvPr/>
        </p:nvSpPr>
        <p:spPr>
          <a:xfrm>
            <a:off x="3102158" y="923565"/>
            <a:ext cx="2792216" cy="1216637"/>
          </a:xfrm>
          <a:custGeom>
            <a:avLst/>
            <a:gdLst>
              <a:gd name="connsiteX0" fmla="*/ 2717 w 2792216"/>
              <a:gd name="connsiteY0" fmla="*/ 1216637 h 1216637"/>
              <a:gd name="connsiteX1" fmla="*/ 49016 w 2792216"/>
              <a:gd name="connsiteY1" fmla="*/ 869396 h 1216637"/>
              <a:gd name="connsiteX2" fmla="*/ 338383 w 2792216"/>
              <a:gd name="connsiteY2" fmla="*/ 475857 h 1216637"/>
              <a:gd name="connsiteX3" fmla="*/ 766646 w 2792216"/>
              <a:gd name="connsiteY3" fmla="*/ 267513 h 1216637"/>
              <a:gd name="connsiteX4" fmla="*/ 1310656 w 2792216"/>
              <a:gd name="connsiteY4" fmla="*/ 267513 h 1216637"/>
              <a:gd name="connsiteX5" fmla="*/ 1738920 w 2792216"/>
              <a:gd name="connsiteY5" fmla="*/ 198065 h 1216637"/>
              <a:gd name="connsiteX6" fmla="*/ 1947264 w 2792216"/>
              <a:gd name="connsiteY6" fmla="*/ 70743 h 1216637"/>
              <a:gd name="connsiteX7" fmla="*/ 2282930 w 2792216"/>
              <a:gd name="connsiteY7" fmla="*/ 1295 h 1216637"/>
              <a:gd name="connsiteX8" fmla="*/ 2618596 w 2792216"/>
              <a:gd name="connsiteY8" fmla="*/ 128617 h 1216637"/>
              <a:gd name="connsiteX9" fmla="*/ 2792216 w 2792216"/>
              <a:gd name="connsiteY9" fmla="*/ 279088 h 121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216" h="1216637">
                <a:moveTo>
                  <a:pt x="2717" y="1216637"/>
                </a:moveTo>
                <a:cubicBezTo>
                  <a:pt x="-2106" y="1104748"/>
                  <a:pt x="-6928" y="992859"/>
                  <a:pt x="49016" y="869396"/>
                </a:cubicBezTo>
                <a:cubicBezTo>
                  <a:pt x="104960" y="745933"/>
                  <a:pt x="218778" y="576171"/>
                  <a:pt x="338383" y="475857"/>
                </a:cubicBezTo>
                <a:cubicBezTo>
                  <a:pt x="457988" y="375543"/>
                  <a:pt x="604601" y="302237"/>
                  <a:pt x="766646" y="267513"/>
                </a:cubicBezTo>
                <a:cubicBezTo>
                  <a:pt x="928691" y="232789"/>
                  <a:pt x="1148610" y="279088"/>
                  <a:pt x="1310656" y="267513"/>
                </a:cubicBezTo>
                <a:cubicBezTo>
                  <a:pt x="1472702" y="255938"/>
                  <a:pt x="1632819" y="230860"/>
                  <a:pt x="1738920" y="198065"/>
                </a:cubicBezTo>
                <a:cubicBezTo>
                  <a:pt x="1845021" y="165270"/>
                  <a:pt x="1856596" y="103538"/>
                  <a:pt x="1947264" y="70743"/>
                </a:cubicBezTo>
                <a:cubicBezTo>
                  <a:pt x="2037932" y="37948"/>
                  <a:pt x="2171041" y="-8351"/>
                  <a:pt x="2282930" y="1295"/>
                </a:cubicBezTo>
                <a:cubicBezTo>
                  <a:pt x="2394819" y="10941"/>
                  <a:pt x="2533715" y="82318"/>
                  <a:pt x="2618596" y="128617"/>
                </a:cubicBezTo>
                <a:cubicBezTo>
                  <a:pt x="2703477" y="174916"/>
                  <a:pt x="2747846" y="227002"/>
                  <a:pt x="2792216" y="279088"/>
                </a:cubicBezTo>
              </a:path>
            </a:pathLst>
          </a:custGeom>
          <a:noFill/>
          <a:ln w="38100">
            <a:solidFill>
              <a:srgbClr val="FFC000"/>
            </a:solidFill>
            <a:headEnd type="triangle"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4680723" y="680530"/>
            <a:ext cx="203647" cy="20364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p:cNvCxnSpPr>
            <a:endCxn id="28" idx="9"/>
          </p:cNvCxnSpPr>
          <p:nvPr/>
        </p:nvCxnSpPr>
        <p:spPr>
          <a:xfrm flipH="1" flipV="1">
            <a:off x="5894374" y="1202653"/>
            <a:ext cx="765858" cy="26741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0"/>
          </p:cNvCxnSpPr>
          <p:nvPr/>
        </p:nvCxnSpPr>
        <p:spPr>
          <a:xfrm flipH="1" flipV="1">
            <a:off x="3104875" y="2140202"/>
            <a:ext cx="3555357" cy="174561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214819" y="1725306"/>
            <a:ext cx="192405" cy="219075"/>
          </a:xfrm>
          <a:prstGeom prst="rect">
            <a:avLst/>
          </a:prstGeom>
        </p:spPr>
      </p:pic>
      <p:pic>
        <p:nvPicPr>
          <p:cNvPr id="37" name="Picture 3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25069" y="2529690"/>
            <a:ext cx="198120" cy="219075"/>
          </a:xfrm>
          <a:prstGeom prst="rect">
            <a:avLst/>
          </a:prstGeom>
        </p:spPr>
      </p:pic>
      <p:sp>
        <p:nvSpPr>
          <p:cNvPr id="15" name="Freeform 14"/>
          <p:cNvSpPr/>
          <p:nvPr/>
        </p:nvSpPr>
        <p:spPr>
          <a:xfrm>
            <a:off x="3090864" y="1191852"/>
            <a:ext cx="2791326" cy="969018"/>
          </a:xfrm>
          <a:custGeom>
            <a:avLst/>
            <a:gdLst>
              <a:gd name="connsiteX0" fmla="*/ 0 w 2791326"/>
              <a:gd name="connsiteY0" fmla="*/ 950495 h 969018"/>
              <a:gd name="connsiteX1" fmla="*/ 288757 w 2791326"/>
              <a:gd name="connsiteY1" fmla="*/ 950495 h 969018"/>
              <a:gd name="connsiteX2" fmla="*/ 601579 w 2791326"/>
              <a:gd name="connsiteY2" fmla="*/ 757990 h 969018"/>
              <a:gd name="connsiteX3" fmla="*/ 1106905 w 2791326"/>
              <a:gd name="connsiteY3" fmla="*/ 613611 h 969018"/>
              <a:gd name="connsiteX4" fmla="*/ 1720515 w 2791326"/>
              <a:gd name="connsiteY4" fmla="*/ 806116 h 969018"/>
              <a:gd name="connsiteX5" fmla="*/ 2310063 w 2791326"/>
              <a:gd name="connsiteY5" fmla="*/ 733927 h 969018"/>
              <a:gd name="connsiteX6" fmla="*/ 2598821 w 2791326"/>
              <a:gd name="connsiteY6" fmla="*/ 505327 h 969018"/>
              <a:gd name="connsiteX7" fmla="*/ 2743200 w 2791326"/>
              <a:gd name="connsiteY7" fmla="*/ 264695 h 969018"/>
              <a:gd name="connsiteX8" fmla="*/ 2791326 w 2791326"/>
              <a:gd name="connsiteY8" fmla="*/ 0 h 96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1326" h="969018">
                <a:moveTo>
                  <a:pt x="0" y="950495"/>
                </a:moveTo>
                <a:cubicBezTo>
                  <a:pt x="94247" y="966537"/>
                  <a:pt x="188494" y="982579"/>
                  <a:pt x="288757" y="950495"/>
                </a:cubicBezTo>
                <a:cubicBezTo>
                  <a:pt x="389020" y="918411"/>
                  <a:pt x="465221" y="814137"/>
                  <a:pt x="601579" y="757990"/>
                </a:cubicBezTo>
                <a:cubicBezTo>
                  <a:pt x="737937" y="701843"/>
                  <a:pt x="920416" y="605590"/>
                  <a:pt x="1106905" y="613611"/>
                </a:cubicBezTo>
                <a:cubicBezTo>
                  <a:pt x="1293394" y="621632"/>
                  <a:pt x="1519989" y="786063"/>
                  <a:pt x="1720515" y="806116"/>
                </a:cubicBezTo>
                <a:cubicBezTo>
                  <a:pt x="1921041" y="826169"/>
                  <a:pt x="2163679" y="784059"/>
                  <a:pt x="2310063" y="733927"/>
                </a:cubicBezTo>
                <a:cubicBezTo>
                  <a:pt x="2456447" y="683795"/>
                  <a:pt x="2526632" y="583532"/>
                  <a:pt x="2598821" y="505327"/>
                </a:cubicBezTo>
                <a:cubicBezTo>
                  <a:pt x="2671010" y="427122"/>
                  <a:pt x="2711116" y="348916"/>
                  <a:pt x="2743200" y="264695"/>
                </a:cubicBezTo>
                <a:cubicBezTo>
                  <a:pt x="2775284" y="180474"/>
                  <a:pt x="2783305" y="90237"/>
                  <a:pt x="2791326" y="0"/>
                </a:cubicBezTo>
              </a:path>
            </a:pathLst>
          </a:custGeom>
          <a:noFill/>
          <a:ln w="38100">
            <a:solidFill>
              <a:srgbClr val="C00000"/>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5" name="TextBox 24"/>
              <p:cNvSpPr txBox="1"/>
              <p:nvPr/>
            </p:nvSpPr>
            <p:spPr>
              <a:xfrm>
                <a:off x="121231" y="4685076"/>
                <a:ext cx="843528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Trpaslík premiestňuje teleso v gravitačnom poli. Koná pritom prácu. Má na výber dve trajektórie, obe vedú z bodu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do bodu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 by práca vykonaná trpaslíkom nebola po rôznych trajektóriách rovnaká, dalo by sa skonštruovať perpetuum mobile. Ak veríme, že to nie je možné potom musí platiť tvrdenie: Práca v gravitačnom poli po ľubovoľnej trajektórii spájajúcej dva fixné body je rovnaká, nezávislá na zvolenej trajektórii.</a:t>
                </a:r>
              </a:p>
            </p:txBody>
          </p:sp>
        </mc:Choice>
        <mc:Fallback xmlns="">
          <p:sp>
            <p:nvSpPr>
              <p:cNvPr id="25" name="TextBox 24"/>
              <p:cNvSpPr txBox="1">
                <a:spLocks noRot="1" noChangeAspect="1" noMove="1" noResize="1" noEditPoints="1" noAdjustHandles="1" noChangeArrowheads="1" noChangeShapeType="1" noTextEdit="1"/>
              </p:cNvSpPr>
              <p:nvPr/>
            </p:nvSpPr>
            <p:spPr>
              <a:xfrm>
                <a:off x="121231" y="4685076"/>
                <a:ext cx="8435280" cy="1938992"/>
              </a:xfrm>
              <a:prstGeom prst="rect">
                <a:avLst/>
              </a:prstGeom>
              <a:blipFill rotWithShape="0">
                <a:blip r:embed="rId9"/>
                <a:stretch>
                  <a:fillRect l="-795" t="-1887" b="-4717"/>
                </a:stretch>
              </a:blipFill>
            </p:spPr>
            <p:txBody>
              <a:bodyPr/>
              <a:lstStyle/>
              <a:p>
                <a:r>
                  <a:rPr lang="en-US">
                    <a:noFill/>
                  </a:rPr>
                  <a:t> </a:t>
                </a:r>
              </a:p>
            </p:txBody>
          </p:sp>
        </mc:Fallback>
      </mc:AlternateContent>
    </p:spTree>
    <p:extLst>
      <p:ext uri="{BB962C8B-B14F-4D97-AF65-F5344CB8AC3E}">
        <p14:creationId xmlns:p14="http://schemas.microsoft.com/office/powerpoint/2010/main" val="1258167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71600" y="404664"/>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a:t>
            </a:r>
          </a:p>
        </p:txBody>
      </p:sp>
      <p:pic>
        <p:nvPicPr>
          <p:cNvPr id="56" name="Picture 55"/>
          <p:cNvPicPr>
            <a:picLocks noChangeAspect="1"/>
          </p:cNvPicPr>
          <p:nvPr/>
        </p:nvPicPr>
        <p:blipFill>
          <a:blip r:embed="rId5"/>
          <a:stretch>
            <a:fillRect/>
          </a:stretch>
        </p:blipFill>
        <p:spPr>
          <a:xfrm>
            <a:off x="395536" y="1124744"/>
            <a:ext cx="2139680" cy="1943874"/>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2843808" y="1196752"/>
                <a:ext cx="590465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trpaslíka, ktorý v gravitačnom poli bodovej častice premiestňuje časticu s hmotnosťou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 miesta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miesto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Vypočítali sme prácu na to potrebnú</a:t>
                </a:r>
              </a:p>
            </p:txBody>
          </p:sp>
        </mc:Choice>
        <mc:Fallback xmlns="">
          <p:sp>
            <p:nvSpPr>
              <p:cNvPr id="57" name="TextBox 56"/>
              <p:cNvSpPr txBox="1">
                <a:spLocks noRot="1" noChangeAspect="1" noMove="1" noResize="1" noEditPoints="1" noAdjustHandles="1" noChangeArrowheads="1" noChangeShapeType="1" noTextEdit="1"/>
              </p:cNvSpPr>
              <p:nvPr/>
            </p:nvSpPr>
            <p:spPr>
              <a:xfrm>
                <a:off x="2843808" y="1196752"/>
                <a:ext cx="5904656" cy="1015663"/>
              </a:xfrm>
              <a:prstGeom prst="rect">
                <a:avLst/>
              </a:prstGeom>
              <a:blipFill rotWithShape="0">
                <a:blip r:embed="rId8"/>
                <a:stretch>
                  <a:fillRect l="-1136" t="-2994" b="-9581"/>
                </a:stretch>
              </a:blipFill>
            </p:spPr>
            <p:txBody>
              <a:bodyPr/>
              <a:lstStyle/>
              <a:p>
                <a:r>
                  <a:rPr lang="sk-SK">
                    <a:noFill/>
                  </a:rPr>
                  <a:t> </a:t>
                </a:r>
              </a:p>
            </p:txBody>
          </p:sp>
        </mc:Fallback>
      </mc:AlternateContent>
      <p:pic>
        <p:nvPicPr>
          <p:cNvPr id="60" name="Picture 59"/>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203848" y="2429689"/>
            <a:ext cx="4758690" cy="668655"/>
          </a:xfrm>
          <a:prstGeom prst="rect">
            <a:avLst/>
          </a:prstGeom>
        </p:spPr>
      </p:pic>
      <mc:AlternateContent xmlns:mc="http://schemas.openxmlformats.org/markup-compatibility/2006" xmlns:a14="http://schemas.microsoft.com/office/drawing/2010/main">
        <mc:Choice Requires="a14">
          <p:sp>
            <p:nvSpPr>
              <p:cNvPr id="61" name="TextBox 60"/>
              <p:cNvSpPr txBox="1"/>
              <p:nvPr/>
            </p:nvSpPr>
            <p:spPr>
              <a:xfrm>
                <a:off x="179512" y="3098344"/>
                <a:ext cx="87129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Pozrime sa teraz na tento vzorec z iného pohľadu. Práca, ktorú musí vykonať trpaslík, aby premiestnil teleso o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 bodu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hocikam do nekonečnej vzdialenosti je</a:t>
                </a:r>
              </a:p>
            </p:txBody>
          </p:sp>
        </mc:Choice>
        <mc:Fallback xmlns="">
          <p:sp>
            <p:nvSpPr>
              <p:cNvPr id="61" name="TextBox 60"/>
              <p:cNvSpPr txBox="1">
                <a:spLocks noRot="1" noChangeAspect="1" noMove="1" noResize="1" noEditPoints="1" noAdjustHandles="1" noChangeArrowheads="1" noChangeShapeType="1" noTextEdit="1"/>
              </p:cNvSpPr>
              <p:nvPr/>
            </p:nvSpPr>
            <p:spPr>
              <a:xfrm>
                <a:off x="179512" y="3098344"/>
                <a:ext cx="8712968" cy="1015663"/>
              </a:xfrm>
              <a:prstGeom prst="rect">
                <a:avLst/>
              </a:prstGeom>
              <a:blipFill rotWithShape="0">
                <a:blip r:embed="rId10"/>
                <a:stretch>
                  <a:fillRect l="-699" t="-2994" b="-9581"/>
                </a:stretch>
              </a:blipFill>
            </p:spPr>
            <p:txBody>
              <a:bodyPr/>
              <a:lstStyle/>
              <a:p>
                <a:r>
                  <a:rPr lang="sk-SK">
                    <a:noFill/>
                  </a:rPr>
                  <a:t> </a:t>
                </a:r>
              </a:p>
            </p:txBody>
          </p:sp>
        </mc:Fallback>
      </mc:AlternateContent>
      <p:pic>
        <p:nvPicPr>
          <p:cNvPr id="73" name="Picture 72"/>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445067" y="3840960"/>
            <a:ext cx="3667125" cy="577215"/>
          </a:xfrm>
          <a:prstGeom prst="rect">
            <a:avLst/>
          </a:prstGeom>
        </p:spPr>
      </p:pic>
      <mc:AlternateContent xmlns:mc="http://schemas.openxmlformats.org/markup-compatibility/2006" xmlns:a14="http://schemas.microsoft.com/office/drawing/2010/main">
        <mc:Choice Requires="a14">
          <p:sp>
            <p:nvSpPr>
              <p:cNvPr id="66" name="TextBox 65"/>
              <p:cNvSpPr txBox="1"/>
              <p:nvPr/>
            </p:nvSpPr>
            <p:spPr>
              <a:xfrm>
                <a:off x="164594" y="4672013"/>
                <a:ext cx="85072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Zaviedli sme tak veľmi užitočnú funkciu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pomocou ktorej vieme vypočítať prácu trpaslíka medzi dvoma ľubovoľnými bodmi</a:t>
                </a:r>
              </a:p>
            </p:txBody>
          </p:sp>
        </mc:Choice>
        <mc:Fallback xmlns="">
          <p:sp>
            <p:nvSpPr>
              <p:cNvPr id="66" name="TextBox 65"/>
              <p:cNvSpPr txBox="1">
                <a:spLocks noRot="1" noChangeAspect="1" noMove="1" noResize="1" noEditPoints="1" noAdjustHandles="1" noChangeArrowheads="1" noChangeShapeType="1" noTextEdit="1"/>
              </p:cNvSpPr>
              <p:nvPr/>
            </p:nvSpPr>
            <p:spPr>
              <a:xfrm>
                <a:off x="164594" y="4672013"/>
                <a:ext cx="8507288" cy="707886"/>
              </a:xfrm>
              <a:prstGeom prst="rect">
                <a:avLst/>
              </a:prstGeom>
              <a:blipFill rotWithShape="0">
                <a:blip r:embed="rId12"/>
                <a:stretch>
                  <a:fillRect l="-716" t="-10256" b="-13675"/>
                </a:stretch>
              </a:blipFill>
            </p:spPr>
            <p:txBody>
              <a:bodyPr/>
              <a:lstStyle/>
              <a:p>
                <a:r>
                  <a:rPr lang="sk-SK">
                    <a:noFill/>
                  </a:rPr>
                  <a:t> </a:t>
                </a:r>
              </a:p>
            </p:txBody>
          </p:sp>
        </mc:Fallback>
      </mc:AlternateContent>
      <p:pic>
        <p:nvPicPr>
          <p:cNvPr id="74" name="Picture 73"/>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004061" y="5411019"/>
            <a:ext cx="4154805" cy="668655"/>
          </a:xfrm>
          <a:prstGeom prst="rect">
            <a:avLst/>
          </a:prstGeom>
        </p:spPr>
      </p:pic>
      <p:sp>
        <p:nvSpPr>
          <p:cNvPr id="70" name="TextBox 69"/>
          <p:cNvSpPr txBox="1"/>
          <p:nvPr/>
        </p:nvSpPr>
        <p:spPr>
          <a:xfrm>
            <a:off x="395536" y="6356350"/>
            <a:ext cx="77048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Toto je práca, ktorú musí vykonať trpaslík ako konateľ práce.</a:t>
            </a:r>
          </a:p>
        </p:txBody>
      </p:sp>
    </p:spTree>
    <p:extLst>
      <p:ext uri="{BB962C8B-B14F-4D97-AF65-F5344CB8AC3E}">
        <p14:creationId xmlns:p14="http://schemas.microsoft.com/office/powerpoint/2010/main" val="28107340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99592" y="216166"/>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a:t>
            </a:r>
          </a:p>
        </p:txBody>
      </p:sp>
      <p:sp>
        <p:nvSpPr>
          <p:cNvPr id="4" name="TextBox 3"/>
          <p:cNvSpPr txBox="1"/>
          <p:nvPr/>
        </p:nvSpPr>
        <p:spPr>
          <a:xfrm>
            <a:off x="251520" y="676417"/>
            <a:ext cx="86409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Pozrime sa teraz na prácu, ktorú naopak koná pri tom istom premiestňovaní gravitačné pole ako konateľ nad trpaslíkom ako trpiteľom, dostaneme</a:t>
            </a:r>
          </a:p>
        </p:txBody>
      </p:sp>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340293" y="1460856"/>
            <a:ext cx="4463415" cy="66865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62960" y="2206064"/>
                <a:ext cx="843528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&gt;0</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potom trpaslík zarobil čosi na úkor gravitačného poľa a získanú prácu môže využiť na niečo užitočné, napríklad dobiť si baterky (ak je to trpaslík fungujúci na elektrinu). Prenášaná častica vykonala prácu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nad trpaslíkom, takže častica v gravitačnom poli má schopnosť vykonať pri premiestnení nejakú prácu. Asi ste sa stretli s vyjadrením, že schopnosť telesa konať prácu súvisí s jeho energiou, takže je prirodzené nazvať funkciu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potenciálnou energiu častice v mieste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 častica má na začiatku presunu (v bode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väčšiu energiu ako na konci presunu (v bode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sk-SK"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vykoná pri presune kladnú prácu.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Všimnime si, že sme dostali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takže sme mohli písať namiesto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diferenciál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𝑑𝐴</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lebo vykonaná práca je v prípade gravitačného poľa diferenciálom potenciálnej energie, čo sme na začiatku našich úvah s istotou nevedeli.</a:t>
                </a:r>
              </a:p>
            </p:txBody>
          </p:sp>
        </mc:Choice>
        <mc:Fallback xmlns="">
          <p:sp>
            <p:nvSpPr>
              <p:cNvPr id="7" name="TextBox 6"/>
              <p:cNvSpPr txBox="1">
                <a:spLocks noRot="1" noChangeAspect="1" noMove="1" noResize="1" noEditPoints="1" noAdjustHandles="1" noChangeArrowheads="1" noChangeShapeType="1" noTextEdit="1"/>
              </p:cNvSpPr>
              <p:nvPr/>
            </p:nvSpPr>
            <p:spPr>
              <a:xfrm>
                <a:off x="262960" y="2206064"/>
                <a:ext cx="8435280" cy="4401205"/>
              </a:xfrm>
              <a:prstGeom prst="rect">
                <a:avLst/>
              </a:prstGeom>
              <a:blipFill rotWithShape="0">
                <a:blip r:embed="rId7"/>
                <a:stretch>
                  <a:fillRect l="-723" t="-831" r="-1156" b="-1524"/>
                </a:stretch>
              </a:blipFill>
            </p:spPr>
            <p:txBody>
              <a:bodyPr/>
              <a:lstStyle/>
              <a:p>
                <a:r>
                  <a:rPr lang="sk-SK">
                    <a:noFill/>
                  </a:rPr>
                  <a:t> </a:t>
                </a:r>
              </a:p>
            </p:txBody>
          </p:sp>
        </mc:Fallback>
      </mc:AlternateContent>
      <p:pic>
        <p:nvPicPr>
          <p:cNvPr id="9" name="Picture 8"/>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332227" y="4810611"/>
            <a:ext cx="3206115" cy="668655"/>
          </a:xfrm>
          <a:prstGeom prst="rect">
            <a:avLst/>
          </a:prstGeom>
        </p:spPr>
      </p:pic>
    </p:spTree>
    <p:extLst>
      <p:ext uri="{BB962C8B-B14F-4D97-AF65-F5344CB8AC3E}">
        <p14:creationId xmlns:p14="http://schemas.microsoft.com/office/powerpoint/2010/main" val="1489860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99592" y="216166"/>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a:t>
            </a:r>
          </a:p>
        </p:txBody>
      </p:sp>
      <mc:AlternateContent xmlns:mc="http://schemas.openxmlformats.org/markup-compatibility/2006" xmlns:a14="http://schemas.microsoft.com/office/drawing/2010/main">
        <mc:Choice Requires="a14">
          <p:sp>
            <p:nvSpPr>
              <p:cNvPr id="4" name="TextBox 3"/>
              <p:cNvSpPr txBox="1"/>
              <p:nvPr/>
            </p:nvSpPr>
            <p:spPr>
              <a:xfrm>
                <a:off x="323528" y="1268760"/>
                <a:ext cx="83632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prácu vykonanú na infinitezimálnej trajektórii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dostaneme</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1268760"/>
                <a:ext cx="8363272" cy="400110"/>
              </a:xfrm>
              <a:prstGeom prst="rect">
                <a:avLst/>
              </a:prstGeom>
              <a:blipFill rotWithShape="0">
                <a:blip r:embed="rId8"/>
                <a:stretch>
                  <a:fillRect l="-729" t="-18182" b="-25758"/>
                </a:stretch>
              </a:blipFill>
            </p:spPr>
            <p:txBody>
              <a:bodyPr/>
              <a:lstStyle/>
              <a:p>
                <a:r>
                  <a:rPr lang="sk-SK">
                    <a:noFill/>
                  </a:rPr>
                  <a:t> </a:t>
                </a:r>
              </a:p>
            </p:txBody>
          </p:sp>
        </mc:Fallback>
      </mc:AlternateContent>
      <p:pic>
        <p:nvPicPr>
          <p:cNvPr id="13" name="Picture 1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475656" y="1847535"/>
            <a:ext cx="5734050" cy="30670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23528" y="2259799"/>
                <a:ext cx="836327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Potenciálna energia je funkciou polohy, jej argumentom je vektor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Potenciálnu energiu môžeme preto chápať aj ako funkciu troch skalárnych premenných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Dostaneme teda rovnicu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 pravej strane urobíme rozvoj do prvého rádu pomocou parciálnych derivácií a dostaneme</a:t>
                </a:r>
              </a:p>
            </p:txBody>
          </p:sp>
        </mc:Choice>
        <mc:Fallback xmlns="">
          <p:sp>
            <p:nvSpPr>
              <p:cNvPr id="8" name="TextBox 7"/>
              <p:cNvSpPr txBox="1">
                <a:spLocks noRot="1" noChangeAspect="1" noMove="1" noResize="1" noEditPoints="1" noAdjustHandles="1" noChangeArrowheads="1" noChangeShapeType="1" noTextEdit="1"/>
              </p:cNvSpPr>
              <p:nvPr/>
            </p:nvSpPr>
            <p:spPr>
              <a:xfrm>
                <a:off x="323528" y="2259799"/>
                <a:ext cx="8363272" cy="2246769"/>
              </a:xfrm>
              <a:prstGeom prst="rect">
                <a:avLst/>
              </a:prstGeom>
              <a:blipFill rotWithShape="0">
                <a:blip r:embed="rId10"/>
                <a:stretch>
                  <a:fillRect l="-729" t="-3261" r="-292" b="-4076"/>
                </a:stretch>
              </a:blipFill>
            </p:spPr>
            <p:txBody>
              <a:bodyPr/>
              <a:lstStyle/>
              <a:p>
                <a:r>
                  <a:rPr lang="en-US">
                    <a:noFill/>
                  </a:rPr>
                  <a:t> </a:t>
                </a:r>
              </a:p>
            </p:txBody>
          </p:sp>
        </mc:Fallback>
      </mc:AlternateContent>
      <p:pic>
        <p:nvPicPr>
          <p:cNvPr id="14" name="Picture 1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167604" y="3383732"/>
            <a:ext cx="6979920" cy="266700"/>
          </a:xfrm>
          <a:prstGeom prst="rect">
            <a:avLst/>
          </a:prstGeom>
        </p:spPr>
      </p:pic>
      <p:pic>
        <p:nvPicPr>
          <p:cNvPr id="15" name="Picture 14"/>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619126" y="4525213"/>
            <a:ext cx="8208645" cy="579120"/>
          </a:xfrm>
          <a:prstGeom prst="rect">
            <a:avLst/>
          </a:prstGeom>
        </p:spPr>
      </p:pic>
      <p:pic>
        <p:nvPicPr>
          <p:cNvPr id="17" name="Picture 16"/>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569953" y="5484366"/>
            <a:ext cx="5545455" cy="579120"/>
          </a:xfrm>
          <a:prstGeom prst="rect">
            <a:avLst/>
          </a:prstGeom>
        </p:spPr>
      </p:pic>
    </p:spTree>
    <p:extLst>
      <p:ext uri="{BB962C8B-B14F-4D97-AF65-F5344CB8AC3E}">
        <p14:creationId xmlns:p14="http://schemas.microsoft.com/office/powerpoint/2010/main" val="652377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7584" y="188640"/>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a:t>
            </a: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763688" y="764704"/>
            <a:ext cx="5545455" cy="57912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707904" y="2060848"/>
            <a:ext cx="1228725" cy="1824990"/>
          </a:xfrm>
          <a:prstGeom prst="rect">
            <a:avLst/>
          </a:prstGeom>
        </p:spPr>
      </p:pic>
      <p:sp>
        <p:nvSpPr>
          <p:cNvPr id="7" name="Rectangle 6"/>
          <p:cNvSpPr/>
          <p:nvPr/>
        </p:nvSpPr>
        <p:spPr>
          <a:xfrm>
            <a:off x="3419872" y="1916832"/>
            <a:ext cx="1656184" cy="2232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TextBox 7"/>
              <p:cNvSpPr txBox="1"/>
              <p:nvPr/>
            </p:nvSpPr>
            <p:spPr>
              <a:xfrm>
                <a:off x="179512" y="1340768"/>
                <a:ext cx="85072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Gravitačné pole teda pôsobí na časticu v mieste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silou</a:t>
                </a:r>
              </a:p>
            </p:txBody>
          </p:sp>
        </mc:Choice>
        <mc:Fallback xmlns="">
          <p:sp>
            <p:nvSpPr>
              <p:cNvPr id="8" name="TextBox 7"/>
              <p:cNvSpPr txBox="1">
                <a:spLocks noRot="1" noChangeAspect="1" noMove="1" noResize="1" noEditPoints="1" noAdjustHandles="1" noChangeArrowheads="1" noChangeShapeType="1" noTextEdit="1"/>
              </p:cNvSpPr>
              <p:nvPr/>
            </p:nvSpPr>
            <p:spPr>
              <a:xfrm>
                <a:off x="179512" y="1340768"/>
                <a:ext cx="8507288" cy="400110"/>
              </a:xfrm>
              <a:prstGeom prst="rect">
                <a:avLst/>
              </a:prstGeom>
              <a:blipFill rotWithShape="0">
                <a:blip r:embed="rId9"/>
                <a:stretch>
                  <a:fillRect l="-716"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4293096"/>
                <a:ext cx="896448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potenciálna energia častice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Všimnime si, že potenciálna energia je skalár a troma parciálnymi deriváciami z tohto skalára vyrobíme vektor (gravitačnú silu). Aby sa zvýraznila túto skutočnosť, matematici zaviedli osobitný symbol vektorovej povahy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Tri symboly parciálnej derivácie sme zapísali, ako keby to boli zložky nejakého vektora.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0" y="4293096"/>
                <a:ext cx="8964488" cy="2554545"/>
              </a:xfrm>
              <a:prstGeom prst="rect">
                <a:avLst/>
              </a:prstGeom>
              <a:blipFill rotWithShape="0">
                <a:blip r:embed="rId10"/>
                <a:stretch>
                  <a:fillRect l="-680" t="-1193" b="-3341"/>
                </a:stretch>
              </a:blipFill>
            </p:spPr>
            <p:txBody>
              <a:bodyPr/>
              <a:lstStyle/>
              <a:p>
                <a:r>
                  <a:rPr lang="en-US">
                    <a:noFill/>
                  </a:rPr>
                  <a:t> </a:t>
                </a:r>
              </a:p>
            </p:txBody>
          </p:sp>
        </mc:Fallback>
      </mc:AlternateContent>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491880" y="5445224"/>
            <a:ext cx="2116455" cy="609600"/>
          </a:xfrm>
          <a:prstGeom prst="rect">
            <a:avLst/>
          </a:prstGeom>
        </p:spPr>
      </p:pic>
    </p:spTree>
    <p:extLst>
      <p:ext uri="{BB962C8B-B14F-4D97-AF65-F5344CB8AC3E}">
        <p14:creationId xmlns:p14="http://schemas.microsoft.com/office/powerpoint/2010/main" val="14815004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899592" y="216166"/>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Operátor nabla</a:t>
            </a:r>
          </a:p>
        </p:txBody>
      </p:sp>
      <p:pic>
        <p:nvPicPr>
          <p:cNvPr id="13" name="Picture 1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635896" y="908720"/>
            <a:ext cx="1904810" cy="54864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23528" y="1484784"/>
                <a:ext cx="8496944" cy="33430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abstraktný symbol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(čítaj „nabla“) reprezentuje matematický objekt typu „operátor“.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Operátorom v matematike nazývame nejaký predpis (operáciu), ktorý z jedného matematického objektu vyrobí nejaký iný matematický objekt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 všeobecnosti aj iného typu ako bol pôvodný objekt. Zvykneme hovoriť, že operátor „pôsobí“ na objekt a vyrobí z neho iný objekt.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Príkladom je operátor derivácie </a:t>
                </a:r>
                <a14:m>
                  <m:oMath xmlns:m="http://schemas.openxmlformats.org/officeDocument/2006/math">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𝑑𝑥</m:t>
                        </m:r>
                      </m:den>
                    </m:f>
                    <m:r>
                      <a:rPr kumimoji="0" lang="sk-SK"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ktorý vyrobí z nejakej funkcie jej deriváciu.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Operátor nabla vyrobí zo skalárnej funkcie polohy vektorovú funkciu polohy. Vyrobí teda tri funkcie polohy, ktoré tvoria tri priemety výslednej vektorovej funkcie, v našom prípade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3528" y="1484784"/>
                <a:ext cx="8496944" cy="3343031"/>
              </a:xfrm>
              <a:prstGeom prst="rect">
                <a:avLst/>
              </a:prstGeom>
              <a:blipFill rotWithShape="0">
                <a:blip r:embed="rId9"/>
                <a:stretch>
                  <a:fillRect l="-717" b="-2372"/>
                </a:stretch>
              </a:blipFill>
            </p:spPr>
            <p:txBody>
              <a:bodyPr/>
              <a:lstStyle/>
              <a:p>
                <a:r>
                  <a:rPr lang="en-US">
                    <a:noFill/>
                  </a:rPr>
                  <a:t> </a:t>
                </a:r>
              </a:p>
            </p:txBody>
          </p:sp>
        </mc:Fallback>
      </mc:AlternateContent>
      <p:pic>
        <p:nvPicPr>
          <p:cNvPr id="5" name="Pictur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259632" y="4797152"/>
            <a:ext cx="6261354" cy="548640"/>
          </a:xfrm>
          <a:prstGeom prst="rect">
            <a:avLst/>
          </a:prstGeom>
        </p:spPr>
      </p:pic>
      <p:sp>
        <p:nvSpPr>
          <p:cNvPr id="10" name="TextBox 9"/>
          <p:cNvSpPr txBox="1"/>
          <p:nvPr/>
        </p:nvSpPr>
        <p:spPr>
          <a:xfrm>
            <a:off x="323528" y="5517232"/>
            <a:ext cx="80648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Často sa používa ešte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vektorovejší</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zápis tvaru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dostaneme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580112" y="5517232"/>
            <a:ext cx="2287143" cy="521208"/>
          </a:xfrm>
          <a:prstGeom prst="rect">
            <a:avLst/>
          </a:prstGeom>
        </p:spPr>
      </p:pic>
      <p:pic>
        <p:nvPicPr>
          <p:cNvPr id="6" name="Picture 5"/>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403649" y="6165305"/>
            <a:ext cx="6290501" cy="529781"/>
          </a:xfrm>
          <a:prstGeom prst="rect">
            <a:avLst/>
          </a:prstGeom>
        </p:spPr>
      </p:pic>
    </p:spTree>
    <p:extLst>
      <p:ext uri="{BB962C8B-B14F-4D97-AF65-F5344CB8AC3E}">
        <p14:creationId xmlns:p14="http://schemas.microsoft.com/office/powerpoint/2010/main" val="42903677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052736"/>
            <a:ext cx="864096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Operácia pôsobenia nabla na skalárnu funkciu typu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sa volá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gradient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Uvedený vzorec potom čítame takto: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Gravitačná sila pôsobiaca na časticu sa vypočíta ako  záporný gradient potenciálnej energie tej častice v gravitačnom poli.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Formuláciu „záporný gradient“ si treba zapamätať, patrí to do štandardnej výzbroje fyzika.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99592" y="216166"/>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Gradient</a:t>
            </a:r>
          </a:p>
        </p:txBody>
      </p:sp>
      <p:pic>
        <p:nvPicPr>
          <p:cNvPr id="7" name="Picture 6"/>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043609" y="1628801"/>
            <a:ext cx="6290501" cy="529781"/>
          </a:xfrm>
          <a:prstGeom prst="rect">
            <a:avLst/>
          </a:prstGeom>
        </p:spPr>
      </p:pic>
    </p:spTree>
    <p:extLst>
      <p:ext uri="{BB962C8B-B14F-4D97-AF65-F5344CB8AC3E}">
        <p14:creationId xmlns:p14="http://schemas.microsoft.com/office/powerpoint/2010/main" val="9438170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7584" y="188640"/>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Gravitačný potenciál</a:t>
            </a:r>
          </a:p>
        </p:txBody>
      </p:sp>
      <mc:AlternateContent xmlns:mc="http://schemas.openxmlformats.org/markup-compatibility/2006" xmlns:a14="http://schemas.microsoft.com/office/drawing/2010/main">
        <mc:Choice Requires="a14">
          <p:sp>
            <p:nvSpPr>
              <p:cNvPr id="4" name="TextBox 3"/>
              <p:cNvSpPr txBox="1"/>
              <p:nvPr/>
            </p:nvSpPr>
            <p:spPr>
              <a:xfrm>
                <a:off x="251520" y="692696"/>
                <a:ext cx="856895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Potenciálna energia (testovacej) častice v gravitačnom poli je úmerná jej hmotnosti, teda necharakterizuje len gravitačné pole samotné ale aj časticu, ktorou ho testujeme. Preto zavádzame nový pojem gravitačný potenciál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𝜑</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poľa v bode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vzťahom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Fyzikálne je to práca, ktorú musíme vykonať, aby sme premiestnili testovaciu časticu jednotkovej hmotnosti z bodu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 nekonečna.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Intenzita gravitačného poľa sa potom dá vypočítať podľa vzťahu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1520" y="692696"/>
                <a:ext cx="8568952" cy="2677656"/>
              </a:xfrm>
              <a:prstGeom prst="rect">
                <a:avLst/>
              </a:prstGeom>
              <a:blipFill rotWithShape="0">
                <a:blip r:embed="rId8"/>
                <a:stretch>
                  <a:fillRect l="-711" t="-1367" b="-3189"/>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491880" y="1844824"/>
            <a:ext cx="1428179" cy="464630"/>
          </a:xfrm>
          <a:prstGeom prst="rect">
            <a:avLst/>
          </a:prstGeom>
        </p:spPr>
      </p:pic>
      <p:pic>
        <p:nvPicPr>
          <p:cNvPr id="19" name="Picture 1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563888" y="3501008"/>
            <a:ext cx="1484757" cy="276035"/>
          </a:xfrm>
          <a:prstGeom prst="rect">
            <a:avLst/>
          </a:prstGeom>
        </p:spPr>
      </p:pic>
      <p:sp>
        <p:nvSpPr>
          <p:cNvPr id="20" name="TextBox 19"/>
          <p:cNvSpPr txBox="1"/>
          <p:nvPr/>
        </p:nvSpPr>
        <p:spPr>
          <a:xfrm>
            <a:off x="323528" y="3861048"/>
            <a:ext cx="85689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Naša doterajšia diskusia o potenciálnej energii sa týkala gravitačného poľa budeného jednou bodovou časticou. Všeobecne môžeme uvažovať gravitačné pole budené viacerými bodovými časticami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alebo spojitým rozložením gravitujúcej hmotnosti</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843808" y="4941168"/>
            <a:ext cx="3000375" cy="588074"/>
          </a:xfrm>
          <a:prstGeom prst="rect">
            <a:avLst/>
          </a:prstGeom>
        </p:spPr>
      </p:pic>
      <p:pic>
        <p:nvPicPr>
          <p:cNvPr id="24" name="Picture 23"/>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99792" y="5949280"/>
            <a:ext cx="3384423" cy="540068"/>
          </a:xfrm>
          <a:prstGeom prst="rect">
            <a:avLst/>
          </a:prstGeom>
        </p:spPr>
      </p:pic>
    </p:spTree>
    <p:extLst>
      <p:ext uri="{BB962C8B-B14F-4D97-AF65-F5344CB8AC3E}">
        <p14:creationId xmlns:p14="http://schemas.microsoft.com/office/powerpoint/2010/main" val="23005443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7584" y="188640"/>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Gravitačný potenciál</a:t>
            </a:r>
          </a:p>
        </p:txBody>
      </p:sp>
      <p:sp>
        <p:nvSpPr>
          <p:cNvPr id="5" name="TextBox 4"/>
          <p:cNvSpPr txBox="1"/>
          <p:nvPr/>
        </p:nvSpPr>
        <p:spPr>
          <a:xfrm>
            <a:off x="251520" y="908720"/>
            <a:ext cx="8568952"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Všetky vzťahy pre potenciál, ktoré sme diskutovali boli lineárne, preto zovšeobecnenie na prípad viacerých zdrojov gravitačného poľa je triviálne. Gravitačný potenciál poľa budeného viacerými bodovými zdrojmi je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pre  spojité rozloženie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explicitným derivovaním sa možno presvedčiť o tom, že  intenzita poľa sa dá vypočítať ako záporný gradient potenciálu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teda že platí</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59832" y="2060848"/>
            <a:ext cx="2172272" cy="582930"/>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987824" y="2852936"/>
            <a:ext cx="2532317" cy="540068"/>
          </a:xfrm>
          <a:prstGeom prst="rect">
            <a:avLst/>
          </a:prstGeom>
        </p:spPr>
      </p:pic>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131840" y="4077072"/>
            <a:ext cx="1484757" cy="276035"/>
          </a:xfrm>
          <a:prstGeom prst="rect">
            <a:avLst/>
          </a:prstGeom>
        </p:spPr>
      </p:pic>
      <p:pic>
        <p:nvPicPr>
          <p:cNvPr id="25" name="Picture 2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547664" y="4725144"/>
            <a:ext cx="5477828" cy="540068"/>
          </a:xfrm>
          <a:prstGeom prst="rect">
            <a:avLst/>
          </a:prstGeom>
        </p:spPr>
      </p:pic>
      <p:sp>
        <p:nvSpPr>
          <p:cNvPr id="26" name="TextBox 25"/>
          <p:cNvSpPr txBox="1"/>
          <p:nvPr/>
        </p:nvSpPr>
        <p:spPr>
          <a:xfrm>
            <a:off x="179512" y="5517232"/>
            <a:ext cx="86409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ak chceme pre dané rozloženie gravitujúcej hmoty priamu vypočítať intenzitu gravitačného poľa, musíme pracovať s vektormi a teda „dávať pozor na kosínusy“. Spravidla je jednoduchšie vypočítať najprv skalárnu veličinu potenciál a potom vypočítať intenzitu ako záporný </a:t>
            </a: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gradient potenciálu.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0868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r}=\{x,y,z\}$&#10;&#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I = \frac{\Delta Q}{\Delta t}\]&#10;&#10;&#10;\end{document}"/>
  <p:tag name="IGUANATEXSIZE" val="3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vek{e_i}&#10;\end{align*}&#10;\end{document}"/>
  <p:tag name="IGUANATEXSIZE" val="2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sum_ia_i\vek{e_i}^\prime=\sum_ib_i\vek{e_i}&#10;\end{align*}&#10;\end{document}"/>
  <p:tag name="IGUANATEXSIZE" val="2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_i= \vek b.\vek{e_i}=\sum_ja_j\vek{e_j}^\prime.\vek{e_i}&#10;=\sum_j(\vek{e_i}.\vek{e_j}^\prime)a_j=\sum_jR_{ij}a_j&#10;\end{align*}&#10;\end{document}"/>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j}\equiv\vek{e_i}.\vek{e_j}^\prime&#10;=\mbox{cos uhla medzi  }\vek{e_i}\mbox{  a  }\vek{e_j}^\prime&#10;\end{align*}&#10;\end{document}"/>
  <p:tag name="IGUANATEXSIZE" val="2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_{ij}\equiv\vek{e_i}^\prime.\vek{e_j}&#10;=\mbox{cos uhla medzi  }\vek{e_i}^\prime\mbox{  a  }\vek{e_j}&#10;\end{align*}&#10;\end{document}"/>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j}=O_{ji}&#10;\end{align*}&#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 t&#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I = \lim_{\Delta t \rightarrow 0}\frac{\Delta Q}{\Delta t}\]&#10;&#10;&#10;\end{document}"/>
  <p:tag name="IGUANATEXSIZE" val="3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r\cos \omega t, r\sin \omega t, 0)&#10;\end{align*}&#10;\end{document}&#10;"/>
  <p:tag name="IGUANATEXSIZE" val="18"/>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frac{d\vec r}{dt}=(-\omega r\sin \omega t, \omega r\cos \omega t, 0)&#10;\end{align*}&#10;\end{document}&#10;"/>
  <p:tag name="IGUANATEXSIZE" val="18"/>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d\vec v}{dt}=(-\omega^2 r\cos \omega t, &#10;-\omega^2 r\sin \omega t, 0)&#10;\end{align*}&#10;\end{document}&#10;"/>
  <p:tag name="IGUANATEXSIZE" val="18"/>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omega^2 r&#10;\end{align*}&#10;\end{document}&#10;"/>
  <p:tag name="IGUANATEXSIZE" val="18"/>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omega t&#10;\end{align*}&#10;\end{document}&#10;"/>
  <p:tag name="IGUANATEXSIZE" val="18"/>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frac{d\varphi}{dt}&#10;\end{align*}&#10;\end{document}&#10;"/>
  <p:tag name="IGUANATEXSIZE" val="18"/>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vec v = -\omega r^2 \sin \omega t \cos \omega t&#10;+\omega r^2 \sin \omega t \cos \omega t = 0&#10;\end{align*}&#10;\end{document}&#10;"/>
  <p:tag name="IGUANATEXSIZE" val="18"/>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 t&#10;\end{align*}&#10;\end{document}&#10;"/>
  <p:tag name="IGUANATEXSIZE" val="20"/>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r\cos \omega t, r\sin \omega t, 0)&#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rightarrow{a}=\frac{d\overrightarrow{v}}{dt}$&#10;&#10;&#10;\end{document}"/>
  <p:tag name="IGUANATEXSIZE" val="2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frac{d\vec r}{dt}=(-\omega r\sin \omega t, \omega r\cos \omega t, 0)&#10;\end{align*}&#10;\end{document}&#10;"/>
  <p:tag name="IGUANATEXSIZE" val="18"/>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d\vec v}{dt}=(-\omega^2 r\cos \omega t, &#10;\omega^2 r\sin \omega t, 0)&#10;\end{align*}&#10;\end{document}&#10;"/>
  <p:tag name="IGUANATEXSIZE" val="18"/>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omega^2 r&#10;\end{align*}&#10;\end{document}&#10;"/>
  <p:tag name="IGUANATEXSIZE" val="18"/>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omega t&#10;\end{align*}&#10;\end{document}&#10;"/>
  <p:tag name="IGUANATEXSIZE" val="18"/>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frac{d\varphi}{dt}&#10;\end{align*}&#10;\end{document}&#10;"/>
  <p:tag name="IGUANATEXSIZE" val="18"/>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omega^2 r= \frac{v^2}{r}&#10;\end{align*}&#10;\end{document}&#10;"/>
  <p:tag name="IGUANATEXSIZE" val="18"/>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r\cos(\varphi(t)), r\sin(\varphi(t)), 0)=r\vec n&#10;\end{align*}&#10;\end{document}&#10;"/>
  <p:tag name="IGUANATEXSIZE" val="18"/>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frac{d\vec r}{dt}=(-\omega(t) r\sin(\varphi(t)), \omega(t) r\cos(\varphi(t)), 0)&#10;\end{align*}&#10;\end{document}&#10;"/>
  <p:tag name="IGUANATEXSIZE" val="18"/>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rightarrow{a}=(a_x, a_y, a_z)=(\frac{dv_x}{dt}, \frac{dv_y}{dt},\frac{dv_z}{dt})$&#10;\end{document}"/>
  <p:tag name="IGUANATEXSIZE" val="2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t)&#10;\end{align*}&#10;\end{document}&#10;"/>
  <p:tag name="IGUANATEXSIZE" val="18"/>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t)=\frac{d\varphi}{dt}&#10;\end{align*}&#10;\end{document}&#10;"/>
  <p:tag name="IGUANATEXSIZE" val="18"/>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vec v|\vec\tau, \;\;\;\;\vec\tau=(-\sin(\varphi(t)),\cos(\varphi(t)), 0)&#10;\end{align*}&#10;\end{document}&#10;"/>
  <p:tag name="IGUANATEXSIZE" val="18"/>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t)&#10;\end{align*}&#10;\end{document}&#10;"/>
  <p:tag name="IGUANATEXSIZE" val="16"/>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tau&#10;\end{align*}&#10;\end{document}&#10;"/>
  <p:tag name="IGUANATEXSIZE" val="20"/>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d\vec v}{dt}=&#10;(-\dot\omega r\sin(\varphi)-\omega^2 r\cos(\varphi),\;\;&#10;\dot\omega(t)r\cos(\varphi)-\omega^2 r\sin(\varphi),\;\;0)&#10;\end{align*}&#10;\end{document}&#10;"/>
  <p:tag name="IGUANATEXSIZE" val="18"/>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dot\omega r \vec\tau - \omega^2 r \vec n&#10;\end{align*}&#10;\end{document}&#10;"/>
  <p:tag name="IGUANATEXSIZE" val="20"/>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n&#10;\end{align*}&#10;\end{document}&#10;"/>
  <p:tag name="IGUANATEXSIZE" val="2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r|\vec n, \;\;\;\;\vec n=(\cos(\varphi(t)),\sin(\varphi(t)), 0)&#10;\end{align*}&#10;\end{document}&#10;"/>
  <p:tag name="IGUANATEXSIZE" val="18"/>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dot{\omega} = \frac{d|\vec v|}{dt}&#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a}= \frac{\overrightarrow{F}}{m}$&#10;&#10;&#10;&#10;\end{document}"/>
  <p:tag name="IGUANATEXSIZE" val="20"/>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8"/>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frac{d\vec r(t)}{dt}\equiv \dot{\vec r}(t)=|\vec v(t)|\vec\tau&#10;\end{align*}&#10;\end{document}&#10;"/>
  <p:tag name="IGUANATEXSIZE" val="18"/>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6"/>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dt)&#10;\end{align*}&#10;\end{document}&#10;"/>
  <p:tag name="IGUANATEXSIZE" val="16"/>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vec r(t+dt)-\vec r(t))/dt&#10;\end{align*}&#10;\end{document}&#10;"/>
  <p:tag name="IGUANATEXSIZE" val="16"/>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8"/>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10;\end{align*}&#10;\end{document}&#10;"/>
  <p:tag name="IGUANATEXSIZE" val="18"/>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R&#10;\end{align*}&#10;\end{document}&#10;"/>
  <p:tag name="IGUANATEXSIZE" val="16"/>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_0 = \frac{d|\vec v|}{dt} \vec\tau_0 - \frac{|\vec v_0|^2}{R_0} \vec n_0&#10;\end{align*}&#10;\end{document}&#10;"/>
  <p:tag name="IGUANATEXSIZE" val="18"/>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ec v|^2}{R}&#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 v_y, v_z$&#10;&#10;&#10;\end{document}"/>
  <p:tag name="IGUANATEXSIZE" val="2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18"/>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18"/>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_{\text{dostr}} =m \vec a_{\text{dostr}}= -\frac{mv^2}{r}\vec n&#10;\end{align*}&#10;\end{document}&#10;"/>
  <p:tag name="IGUANATEXSIZE" val="18"/>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SkyBlue1}&#10;\vec n&#10;\end{align*}&#10;\end{document}&#10;"/>
  <p:tag name="IGUANATEXSIZE" val="18"/>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n, \;\;\;\; n \in (1,N)&#10;\end{align*}&#10;\end{document}&#10;"/>
  <p:tag name="IGUANATEXSIZE" val="20"/>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n \rightarrow \vec r^{\,\prime}_n, \;\;\;\; n \in (1,N)&#10;\end{align*}&#10;\end{document}&#10;"/>
  <p:tag name="IGUANATEXSIZE" val="20"/>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r_n^{\,\prime})^{\,}_i=\sum_jR_{ij}(\vec r_n)_j&#10;\end{align*}&#10;\end{document}"/>
  <p:tag name="IGUANATEXSIZE" val="20"/>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prime}&#10;\end{align*}&#10;\end{document}&#10;"/>
  <p:tag name="IGUANATEXSIZE" val="20"/>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_0+v_x(t-t_0)$&#10;&#10;&#10;\end{document}"/>
  <p:tag name="IGUANATEXSIZE" val="20"/>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18"/>
</p:tagLst>
</file>

<file path=ppt/tags/tag1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prime&#10;\end{align*}&#10;\end{document}&#10;"/>
  <p:tag name="IGUANATEXSIZE" val="18"/>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prime&#10;\end{align*}&#10;\end{document}&#10;"/>
  <p:tag name="IGUANATEXSIZE" val="18"/>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arphi&#10;\end{align*}&#10;\end{document}&#10;"/>
  <p:tag name="IGUANATEXSIZE" val="18"/>
</p:tagLst>
</file>

<file path=ppt/tags/tag1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18"/>
</p:tagLst>
</file>

<file path=ppt/tags/tag1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10;\end{align*}&#10;\end{document}&#10;"/>
  <p:tag name="IGUANATEXSIZE" val="18"/>
</p:tagLst>
</file>

<file path=ppt/tags/tag1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arphi&#10;\end{align*}&#10;\end{document}&#10;"/>
  <p:tag name="IGUANATEXSIZE" val="18"/>
</p:tagLst>
</file>

<file path=ppt/tags/tag1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lpha&#10;\end{align*}&#10;\end{document}&#10;"/>
  <p:tag name="IGUANATEXSIZE" val="18"/>
</p:tagLst>
</file>

<file path=ppt/tags/tag1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r\cos\alpha\;\;\;\;y=r\sin\alpha&#10;\end{align*}&#10;\end{document}&#10;"/>
  <p:tag name="IGUANATEXSIZE" val="18"/>
</p:tagLst>
</file>

<file path=ppt/tags/tag1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r\cos(\alpha+\varphi)\;\;\;\;y^\prime=r\sin(\alpha+\varphi)&#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t) = y_0+v_y(t-t_0)$&#10;&#10;&#10;\end{document}"/>
  <p:tag name="IGUANATEXSIZE" val="20"/>
</p:tagLst>
</file>

<file path=ppt/tags/tag1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r\cos\alpha\cos\varphi-r\sin\alpha\sin\varphi&#10;\end{align*}&#10;\end{document}&#10;"/>
  <p:tag name="IGUANATEXSIZE" val="18"/>
</p:tagLst>
</file>

<file path=ppt/tags/tag1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r\sin\alpha\cos\varphi+r\cos\alpha\sin\varphi&#10;\end{align*}&#10;\end{document}&#10;"/>
  <p:tag name="IGUANATEXSIZE" val="18"/>
</p:tagLst>
</file>

<file path=ppt/tags/tag1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phi-y\sin\varphi&#10;\end{align*}&#10;\end{document}&#10;"/>
  <p:tag name="IGUANATEXSIZE" val="18"/>
</p:tagLst>
</file>

<file path=ppt/tags/tag1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phi+x\sin\varphi&#10;\end{align*}&#10;\end{document}&#10;"/>
  <p:tag name="IGUANATEXSIZE" val="18"/>
</p:tagLst>
</file>

<file path=ppt/tags/tag1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phi-y\sin\varphi&#10;\end{align*}&#10;\end{document}&#10;"/>
  <p:tag name="IGUANATEXSIZE" val="18"/>
</p:tagLst>
</file>

<file path=ppt/tags/tag1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phi+x\sin\varphi&#10;\end{align*}&#10;\end{document}&#10;"/>
  <p:tag name="IGUANATEXSIZE" val="18"/>
</p:tagLst>
</file>

<file path=ppt/tags/tag1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phi-y\sin\varphi&#10;\end{align*}&#10;\end{document}&#10;"/>
  <p:tag name="IGUANATEXSIZE" val="18"/>
</p:tagLst>
</file>

<file path=ppt/tags/tag1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phi+x\sin\varphi&#10;\end{align*}&#10;\end{document}&#10;"/>
  <p:tag name="IGUANATEXSIZE" val="18"/>
</p:tagLst>
</file>

<file path=ppt/tags/tag1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z&#10;\end{align*}&#10;\end{document}&#10;"/>
  <p:tag name="IGUANATEXSIZE" val="18"/>
</p:tagLst>
</file>

<file path=ppt/tags/tag1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x'\\y'\\z'\end{pmatrix}&#10;=\begin{pmatrix}\cos\varphi&amp;-\sin\varphi&amp;0\\&#10;\sin\varphi&amp;\cos\varphi&amp;0\\&#10;0&amp;0&amp;1\end{pmatrix}&#10;\begin{pmatrix} x\\y\\z\end{pmatrix}&#10;\end{align*}&#10;\end{document}"/>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z(t) = z_0+v_z(t-t_0)$&#10;&#10;&#10;\end{document}"/>
  <p:tag name="IGUANATEXSIZE" val="20"/>
</p:tagLst>
</file>

<file path=ppt/tags/tag1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phi-y\sin\varphi&#10;\end{align*}&#10;\end{document}&#10;"/>
  <p:tag name="IGUANATEXSIZE" val="18"/>
</p:tagLst>
</file>

<file path=ppt/tags/tag1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phi+x\sin\varphi&#10;\end{align*}&#10;\end{document}&#10;"/>
  <p:tag name="IGUANATEXSIZE" val="18"/>
</p:tagLst>
</file>

<file path=ppt/tags/tag1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z&#10;\end{align*}&#10;\end{document}&#10;"/>
  <p:tag name="IGUANATEXSIZE" val="18"/>
</p:tagLst>
</file>

<file path=ppt/tags/tag1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theta-y'\sin\vartheta&#10;\end{align*}&#10;\end{document}&#10;"/>
  <p:tag name="IGUANATEXSIZE" val="18"/>
</p:tagLst>
</file>

<file path=ppt/tags/tag1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theta+x'\sin\vartheta&#10;\end{align*}&#10;\end{document}&#10;"/>
  <p:tag name="IGUANATEXSIZE" val="18"/>
</p:tagLst>
</file>

<file path=ppt/tags/tag1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z'&#10;\end{align*}&#10;\end{document}&#10;"/>
  <p:tag name="IGUANATEXSIZE" val="18"/>
</p:tagLst>
</file>

<file path=ppt/tags/tag1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x'\\y'\\z'\end{pmatrix}&#10;=\begin{pmatrix}\cos\varphi&amp;-\sin\varphi&amp;0\\&#10;\sin\varphi&amp;\cos\varphi&amp;0\\&#10;0&amp;0&amp;1\end{pmatrix}&#10;\begin{pmatrix} x\\y\\z\end{pmatrix}&#10;\end{align*}&#10;\end{document}"/>
  <p:tag name="IGUANATEXSIZE" val="18"/>
</p:tagLst>
</file>

<file path=ppt/tags/tag1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x''\\y''\\z''\end{pmatrix}&#10;=\begin{pmatrix}\cos\vartheta&amp;-\sin\vartheta&amp;0\\&#10;\sin\vartheta&amp;\cos\vartheta&amp;0\\&#10;0&amp;0&amp;1\end{pmatrix}&#10;\begin{pmatrix} x'\\y'\\z'\end{pmatrix}&#10;\end{align*}&#10;\end{document}"/>
  <p:tag name="IGUANATEXSIZE" val="18"/>
</p:tagLst>
</file>

<file path=ppt/tags/tag1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j= \sum_kR_{jk}r_k&#10;\end{align*}&#10;\end{document}"/>
  <p:tag name="IGUANATEXSIZE" val="18"/>
</p:tagLst>
</file>

<file path=ppt/tags/tag1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 \sum_j\tilde{R}_{ij}r'_j&#10;\end{align*}&#10;\end{document}"/>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 v_y, v_z$&#10;&#10;&#10;\end{document}"/>
  <p:tag name="IGUANATEXSIZE" val="20"/>
</p:tagLst>
</file>

<file path=ppt/tags/tag1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 \sum_j\tilde{R}_{ij}\sum_kR_{jk}r_k=&#10;\sum_kR'_{ik}r_k&#10;\end{align*}&#10;\end{document}"/>
  <p:tag name="IGUANATEXSIZE" val="18"/>
</p:tagLst>
</file>

<file path=ppt/tags/tag1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k}=\sum_j\tilde{R}_{ij}R_{jk}&#10;\end{align*}&#10;\end{document}"/>
  <p:tag name="IGUANATEXSIZE" val="18"/>
</p:tagLst>
</file>

<file path=ppt/tags/tag1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10;  \begin{array}{ccc}&#10;    R'_{11} &amp; R'_{12} &amp; R'_{13} \\&#10;    R'_{21} &amp; R'_{22} &amp; R'_{23} \\&#10;    R'_{31} &amp; R'_{32} &amp; R'_{33} \\&#10;  \end{array}&#10;\right)=&#10;\left(&#10;  \begin{array}{ccc}&#10;    \tilde R_{11} &amp; \tilde R_{12} &amp; \tilde R_{13} \\&#10;    \tilde R_{21} &amp; \tilde R_{22} &amp; \tilde R_{23} \\&#10;    \tilde R_{31} &amp; \tilde R_{32} &amp; \tilde R_{33} \\&#10;  \end{array}&#10;\right)&#10;\left(&#10;  \begin{array}{ccc}&#10;    R_{11} &amp; R_{12} &amp; R_{13} \\&#10;    R_{21} &amp; R_{22} &amp; R_{23} \\&#10;    R_{31} &amp; R_{32} &amp; R_{33} \\&#10;  \end{array}&#10;\right)&#10;\end{align*}&#10;\end{document}&#10;"/>
  <p:tag name="IGUANATEXSIZE" val="18"/>
</p:tagLst>
</file>

<file path=ppt/tags/tag1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23}=&#10;\color{Red1}&#10;\tilde{R}_{21}R_{13}&#10;\color{Black}&#10;+&#10;\color{Blue3}&#10;\tilde R_{22}R_{23}&#10;\color{Black}&#10;+&#10;\color{Green4}&#10;\tilde R_{23}R_{33}&#10;\end{align*}&#10;\end{document}&#10;"/>
  <p:tag name="IGUANATEXSIZE" val="18"/>
</p:tagLst>
</file>

<file path=ppt/tags/tag1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k}=\sum_j\tilde{R}_{ij}R_{jk}&#10;\end{align*}&#10;\end{document}"/>
  <p:tag name="IGUANATEXSIZE" val="18"/>
</p:tagLst>
</file>

<file path=ppt/tags/tag1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times \vec b = |\vec a||\vec b|\sin\Theta\;\vec n&#10;\end{align*}&#10;\end{document}"/>
  <p:tag name="IGUANATEXSIZE" val="20"/>
</p:tagLst>
</file>

<file path=ppt/tags/tag1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times \vec b&amp;=(a_x\vec i+a_y\vec j+a_z\vec k)\times&#10;     (b_x\vec i+b_y\vec j+b_z\vec k)\\&#10;&amp;=a_xb_x\vec i\times\vec i+ a_xb_y\vec i\times\vec j+ a_xb_z\vec i\times\vec k&#10;+\cdots\\&#10;&amp;=a_xb_y\vec k + a_xb_z(-\vec j)+\ldots\\&#10;&amp;=(a_yb_z-a_zb_y)\vec i+(a_zb_x-a_xb_z)\vec j + (a_xb_y-a_yb_x)\vec k&#10;\end{align*}&#10;\end{document}"/>
  <p:tag name="IGUANATEXSIZE" val="20"/>
</p:tagLst>
</file>

<file path=ppt/tags/tag1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b =b_x\vec i+b_y\vec j+b_z\vec k&#10;\end{align*}&#10;\end{document}"/>
  <p:tag name="IGUANATEXSIZE" val="20"/>
</p:tagLst>
</file>

<file path=ppt/tags/tag1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i \times \vec j&amp;=\vec k\\&#10;\vec j\times \vec k &amp;=\vec i\\&#10;\vec k\times \vec i &amp;=\vec j&#10;\end{align*}&#10;\end{document}"/>
  <p:tag name="IGUANATEXSIZE" val="20"/>
</p:tagLst>
</file>

<file path=ppt/tags/tag1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 \times \vec i&amp;=-\vec k\\&#10;\vec k\times \vec j &amp;=-\vec i\\&#10;\vec i\times \vec k &amp;=-\vec j&#10;\end{align*}&#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v}=\{v_x,v_y,v_z\}$&#10;&#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_0+v_x(t-t_0)$&#10;&#10;&#10;\end{document}"/>
  <p:tag name="IGUANATEXSIZE" val="20"/>
</p:tagLst>
</file>

<file path=ppt/tags/tag2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i\times\vec i = \vec j\times\vec j=\vec k\times\vec k =0&#10;\end{align*}&#10;\end{document}"/>
  <p:tag name="IGUANATEXSIZE" val="20"/>
</p:tagLst>
</file>

<file path=ppt/tags/tag2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a_x\vec i+a_y\vec j+a_z\vec k&#10;\end{align*}&#10;\end{document}"/>
  <p:tag name="IGUANATEXSIZE" val="20"/>
</p:tagLst>
</file>

<file path=ppt/tags/tag2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times \vec b)_x&amp;=(a_yb_z-a_zb_y)\\&#10;(\vec a \times \vec b)_y&amp;=(a_zb_x-a_xb_z)\\&#10;(\vec a \times \vec b)_z&amp;=(a_xb_y-a_yb_x)\\&#10;\end{align*}&#10;\end{document}"/>
  <p:tag name="IGUANATEXSIZE" val="20"/>
</p:tagLst>
</file>

<file path=ppt/tags/tag2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yz-xzy\\&#10;yzx-yxz\\&#10;zxy-zyx&#10;\end{align*}&#10;\end{document}"/>
  <p:tag name="IGUANATEXSIZE" val="20"/>
</p:tagLst>
</file>

<file path=ppt/tags/tag2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arepsilon_{ijk}&amp;=-\varepsilon_{jik}\\&#10;\varepsilon_{ijk}&amp;=-\varepsilon_{ikj}\\&#10;\varepsilon_{ijk}&amp;=-\varepsilon_{kji}\\&#10;\end{align*}&#10;\end{document}"/>
  <p:tag name="IGUANATEXSIZE" val="20"/>
</p:tagLst>
</file>

<file path=ppt/tags/tag2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arepsilon_{11k}=\varepsilon_{22k}=\varepsilon_{33k}=&#10;\varepsilon_{1j1}=\varepsilon_{2j2}=\varepsilon_{3j3}=&#10;\varepsilon_{i11}=\varepsilon_{i22}=\varepsilon_{i33}=0&#10;\end{align*}&#10;\end{document}"/>
  <p:tag name="IGUANATEXSIZE" val="18"/>
</p:tagLst>
</file>

<file path=ppt/tags/tag2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arepsilon_{123}&amp;=\varepsilon_{231}=\varepsilon_{312}=1\\&#10;\varepsilon_{132}&amp;=\varepsilon_{321}=\varepsilon_{213}=-1&#10;\end{align*}&#10;\end{document}"/>
  <p:tag name="IGUANATEXSIZE" val="18"/>
</p:tagLst>
</file>

<file path=ppt/tags/tag2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times\vec b)_i=\sum_{j,k}\varepsilon_{ijk}a_jb_k&#10;\end{align*}&#10;\end{document}"/>
  <p:tag name="IGUANATEXSIZE" val="20"/>
</p:tagLst>
</file>

<file path=ppt/tags/tag2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Bigg \}\;i,j,k\in \{1,2,3\}&#10;\end{align*}&#10;\end{document}"/>
  <p:tag name="IGUANATEXSIZE" val="20"/>
</p:tagLst>
</file>

<file path=ppt/tags/tag2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mega = \frac{d\varphi}{dt}&#10;\end{align*}&#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t) = y_0+v_y(t-t_0)$&#10;&#10;&#10;\end{document}"/>
  <p:tag name="IGUANATEXSIZE" val="20"/>
</p:tagLst>
</file>

<file path=ppt/tags/tag2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omega&#10;\end{align*}&#10;\end{document}"/>
  <p:tag name="IGUANATEXSIZE" val="20"/>
</p:tagLst>
</file>

<file path=ppt/tags/tag2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omega| = \omega = \frac{d\varphi}{dt}&#10;\end{align*}&#10;\end{document}"/>
  <p:tag name="IGUANATEXSIZE" val="18"/>
</p:tagLst>
</file>

<file path=ppt/tags/tag2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vec\omega dt&#10;\end{align*}&#10;\end{document}&#10;"/>
  <p:tag name="IGUANATEXSIZE" val="20"/>
</p:tagLst>
</file>

<file path=ppt/tags/tag2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delta\varphi=\omega dt&#10;\end{align*}&#10;\end{document}&#10;"/>
  <p:tag name="IGUANATEXSIZE" val="18"/>
</p:tagLst>
</file>

<file path=ppt/tags/tag2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z&#10;\end{align*}&#10;\end{document}"/>
  <p:tag name="IGUANATEXSIZE" val="20"/>
</p:tagLst>
</file>

<file path=ppt/tags/tag2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10;\end{align*}&#10;\end{document}"/>
  <p:tag name="IGUANATEXSIZE" val="20"/>
</p:tagLst>
</file>

<file path=ppt/tags/tag2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y&#10;\end{align*}&#10;\end{document}"/>
  <p:tag name="IGUANATEXSIZE" val="20"/>
</p:tagLst>
</file>

<file path=ppt/tags/tag2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prime}&#10;\end{align*}&#10;\end{document}&#10;"/>
  <p:tag name="IGUANATEXSIZE" val="20"/>
</p:tagLst>
</file>

<file path=ppt/tags/tag2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z(t) = z_0+v_z(t-t_0)$&#10;&#10;&#10;\end{document}"/>
  <p:tag name="IGUANATEXSIZE" val="20"/>
</p:tagLst>
</file>

<file path=ppt/tags/tag2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 -y\delta\varphi&#10;\end{align*}&#10;\end{document}&#10;"/>
  <p:tag name="IGUANATEXSIZE" val="18"/>
</p:tagLst>
</file>

<file path=ppt/tags/tag2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x\delta\varphi&#10;\end{align*}&#10;\end{document}&#10;"/>
  <p:tag name="IGUANATEXSIZE" val="18"/>
</p:tagLst>
</file>

<file path=ppt/tags/tag2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z&#10;\end{align*}&#10;\end{document}&#10;"/>
  <p:tag name="IGUANATEXSIZE" val="18"/>
</p:tagLst>
</file>

<file path=ppt/tags/tag2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overrightarrow{\delta\varphi}&#10;\end{align*}&#10;\end{document}&#10;"/>
  <p:tag name="IGUANATEXSIZE" val="18"/>
</p:tagLst>
</file>

<file path=ppt/tags/tag2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10;\end{align*}&#10;\end{document}&#10;"/>
  <p:tag name="IGUANATEXSIZE" val="18"/>
</p:tagLst>
</file>

<file path=ppt/tags/tag2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0, 0, \delta\varphi)&#10;\end{align*}&#10;\end{document}&#10;"/>
  <p:tag name="IGUANATEXSIZE" val="18"/>
</p:tagLst>
</file>

<file path=ppt/tags/tag2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 \vec r\,'-\vec r&#10;\end{align*}&#10;\end{document}&#10;"/>
  <p:tag name="IGUANATEXSIZE" val="18"/>
</p:tagLst>
</file>

<file path=ppt/tags/tag2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y\delta\varphi, x\delta\varphi, 0)&#10;\end{align*}&#10;\end{document}&#10;"/>
  <p:tag name="IGUANATEXSIZE" val="18"/>
</p:tagLst>
</file>

<file path=ppt/tags/tag2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times \vec b&amp;=&#10;(a_yb_z-a_zb_y)\vec i+(a_zb_x-a_xb_z)\vec j + (a_xb_y-a_yb_x)\vec k&#10;\end{align*}&#10;\end{document}"/>
  <p:tag name="IGUANATEXSIZE" val="18"/>
</p:tagLst>
</file>

<file path=ppt/tags/tag2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2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2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10;\end{align*}&#10;\end{document}&#10;"/>
  <p:tag name="IGUANATEXSIZE" val="18"/>
</p:tagLst>
</file>

<file path=ppt/tags/tag2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10;\end{align*}&#10;\end{document}&#10;"/>
  <p:tag name="IGUANATEXSIZE" val="18"/>
</p:tagLst>
</file>

<file path=ppt/tags/tag2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2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rightarrow \vec r\,'=\vec r + d\vec r=\vec r+\overrightarrow{\delta\varphi}\times\vec r&#10;\end{align*}&#10;\end{document}&#10;"/>
  <p:tag name="IGUANATEXSIZE" val="20"/>
</p:tagLst>
</file>

<file path=ppt/tags/tag2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vec\omega dt&#10;\end{align*}&#10;\end{document}&#10;"/>
  <p:tag name="IGUANATEXSIZE" val="20"/>
</p:tagLst>
</file>

<file path=ppt/tags/tag2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vec{\omega}\times\vec r&#10;\end{align*}&#10;\end{document}&#10;"/>
  <p:tag name="IGUANATEXSIZE" val="20"/>
</p:tagLst>
</file>

<file path=ppt/tags/tag2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 m_i\vec v_i = \sum_i \vec F_i(\vec r_i,\vec v_i) &#10;\end{align*}&#10;\end{document}&#10;"/>
  <p:tag name="IGUANATEXSIZE" val="18"/>
</p:tagLst>
</file>

<file path=ppt/tags/tag2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2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 = \sum_i m_i\vec v_i=\frac{d}{dt}\sum_i m_i\vec r_i=&#10;\sum_i m_i \frac{d}{dt}\frac{\sum_i m_i\vec r_i}{\sum_i m_i}&#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2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sum m_i&#10;\end{align*}&#10;\end{document}&#10;"/>
  <p:tag name="IGUANATEXSIZE" val="18"/>
</p:tagLst>
</file>

<file path=ppt/tags/tag2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frac{1}{m}\sum_i m_i\vec r_i&#10;\end{align*}&#10;\end{document}&#10;"/>
  <p:tag name="IGUANATEXSIZE" val="18"/>
</p:tagLst>
</file>

<file path=ppt/tags/tag2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2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m\frac{d}{dt}\vec R^*&amp;= \vec F \\&#10;m\frac{d^2}{dt^2}\vec R^* &amp;= \vec F&#10;\end{align*}&#10;\end{document}&#10;"/>
  <p:tag name="IGUANATEXSIZE" val="18"/>
</p:tagLst>
</file>

<file path=ppt/tags/tag2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m\frac{d}{dt}\vec R^*&#10;\end{align*}&#10;\end{document}&#10;"/>
  <p:tag name="IGUANATEXSIZE" val="18"/>
</p:tagLst>
</file>

<file path=ppt/tags/tag2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2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0 \;\;\;\Rightarrow\;\;\; \vec P = \text{const}&#10;\end{align*}&#10;\end{document}&#10;"/>
  <p:tag name="IGUANATEXSIZE" val="18"/>
</p:tagLst>
</file>

<file path=ppt/tags/tag2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P_x= 0 \;\;\;\Rightarrow\;\;\; P_x = \text{const}&#10;\end{align*}&#10;\end{document}&#10;"/>
  <p:tag name="IGUANATEXSIZE" val="18"/>
</p:tagLst>
</file>

<file path=ppt/tags/tag2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v +MV=0&#10;\end{align*}&#10;\end{document}&#10;"/>
  <p:tag name="IGUANATEXSIZE" val="20"/>
</p:tagLst>
</file>

<file path=ppt/tags/tag2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t&#10;\end{align*}&#10;\end{document}&#10;"/>
  <p:tag name="IGUANATEXSIZE" val="20"/>
</p:tagLst>
</file>

<file path=ppt/tags/tag2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0 \;\;\;\Rightarrow\;\;\; \vec P = \text{const}&#10;\end{align*}&#10;\end{document}&#10;"/>
  <p:tag name="IGUANATEXSIZE" val="18"/>
</p:tagLst>
</file>

<file path=ppt/tags/tag2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dt^2}\vec R^* &amp;=0&#10;\end{align*}&#10;\end{document}&#10;"/>
  <p:tag name="IGUANATEXSIZE" val="18"/>
</p:tagLst>
</file>

<file path=ppt/tags/tag2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 = \frac{d\vec r(t)}{dt}&#10;\end{align*}&#10;\end{document}&#10;"/>
  <p:tag name="IGUANATEXSIZE" val="18"/>
</p:tagLst>
</file>

<file path=ppt/tags/tag2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vec v&#10;\end{align*}&#10;\end{document}&#10;"/>
  <p:tag name="IGUANATEXSIZE" val="18"/>
</p:tagLst>
</file>

<file path=ppt/tags/tag2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 = m\vec v&#10;\end{align*}&#10;\end{document}&#10;"/>
  <p:tag name="IGUANATEXSIZE" val="18"/>
</p:tagLst>
</file>

<file path=ppt/tags/tag2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 = \vec r \times \vec p =\vec r\times m\vec v&#10;\end{align*}&#10;\end{document}&#10;"/>
  <p:tag name="IGUANATEXSIZE" val="18"/>
</p:tagLst>
</file>

<file path=ppt/tags/tag2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20"/>
</p:tagLst>
</file>

<file path=ppt/tags/tag2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n&#10;\end{align*}&#10;\end{document}&#10;"/>
  <p:tag name="IGUANATEXSIZE" val="20"/>
</p:tagLst>
</file>

<file path=ppt/tags/tag2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M = \vec n.\vec L = \vec n.(\vec r\times m\vec v)&#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s=v(t)dt&#10;\end{align*}&#10;\end{document}&#10;"/>
  <p:tag name="IGUANATEXSIZE" val="20"/>
</p:tagLst>
</file>

<file path=ppt/tags/tag2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2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2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M' &amp;= \vec n.\vec L\,' = \vec n.(\vec r\,'\times m\vec v)=&#10;\vec n.((\vec r+\xi\vec n)\times m\vec v)\\&#10;&amp;=\vec n.(\vec r\times m\vec v)+\vec n.(\xi\vec n)\times m\vec v)=&#10;\vec n.(\vec r\times m\vec v)=M&#10;\end{align*}&#10;\end{document}&#10;"/>
  <p:tag name="IGUANATEXSIZE" val="18"/>
</p:tagLst>
</file>

<file path=ppt/tags/tag2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overrightarrow{O'O}=\xi\vec n&#10;\end{align*}&#10;\end{document}&#10;"/>
  <p:tag name="IGUANATEXSIZE" val="18"/>
</p:tagLst>
</file>

<file path=ppt/tags/tag2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M = \vec n(\vec n.\vec L) =\vec n( \vec n.(\vec r\times m\vec v))&#10;\end{align*}&#10;\end{document}&#10;"/>
  <p:tag name="IGUANATEXSIZE" val="18"/>
</p:tagLst>
</file>

<file path=ppt/tags/tag2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frac{d}{dt}(\vec r \times m\vec v )=&#10;\vec v \times m\vec v+\vec r \times m\vec a=&#10;0 +\vec r\times \vec F&#10;\end{align*}&#10;\end{document}&#10;"/>
  <p:tag name="IGUANATEXSIZE" val="18"/>
</p:tagLst>
</file>

<file path=ppt/tags/tag2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tau=\vec r\times \vec F&#10;\end{align*}&#10;\end{document}&#10;"/>
  <p:tag name="IGUANATEXSIZE" val="18"/>
</p:tagLst>
</file>

<file path=ppt/tags/tag2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vec L}{dt}=\vec\tau&#10;\end{align*}&#10;\end{document}&#10;"/>
  <p:tag name="IGUANATEXSIZE" val="18"/>
</p:tagLst>
</file>

<file path=ppt/tags/tag2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vec p}{dt}=\vec F&#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2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N = \vec n.\vec \tau = \vec n.(\vec r\times \vec F)&#10;\end{align*}&#10;\end{document}&#10;"/>
  <p:tag name="IGUANATEXSIZE" val="18"/>
</p:tagLst>
</file>

<file path=ppt/tags/tag2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N = \vec n(\vec n.\vec \tau) = \vec n(\vec n.(\vec r\times \vec F))&#10;\end{align*}&#10;\end{document}&#10;"/>
  <p:tag name="IGUANATEXSIZE" val="18"/>
</p:tagLst>
</file>

<file path=ppt/tags/tag2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2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10;\end{align*}&#10;\end{document}&#10;"/>
  <p:tag name="IGUANATEXSIZE" val="20"/>
</p:tagLst>
</file>

<file path=ppt/tags/tag2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b&#10;\end{align*}&#10;\end{document}&#10;"/>
  <p:tag name="IGUANATEXSIZE" val="20"/>
</p:tagLst>
</file>

<file path=ppt/tags/tag2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 = b|\vec F|&#10;\end{align*}&#10;\end{document}&#10;"/>
  <p:tag name="IGUANATEXSIZE" val="20"/>
</p:tagLst>
</file>

<file path=ppt/tags/tag2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20"/>
</p:tagLst>
</file>

<file path=ppt/tags/tag2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L = \vec r \times m\vec v&#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2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F&#10;\end{align*}&#10;\end{document}&#10;"/>
  <p:tag name="IGUANATEXSIZE" val="20"/>
</p:tagLst>
</file>

<file path=ppt/tags/tag2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 \alpha(\vec r)\vec r&#10;\end{align*}&#10;\end{document}&#10;"/>
  <p:tag name="IGUANATEXSIZE" val="18"/>
</p:tagLst>
</file>

<file path=ppt/tags/tag2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tau = \vec r \times \vec F = \vec r \times \alpha\vec r = 0&#10;\end{align*}&#10;\end{document}&#10;"/>
  <p:tag name="IGUANATEXSIZE" val="18"/>
</p:tagLst>
</file>

<file path=ppt/tags/tag2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vec L}{dt}=\vec\tau=0&#10;\end{align*}&#10;\end{document}&#10;"/>
  <p:tag name="IGUANATEXSIZE" val="18"/>
</p:tagLst>
</file>

<file path=ppt/tags/tag2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L = \vec r \times m\vec v= \text{const}&#10;\end{align*}&#10;\end{document}&#10;"/>
  <p:tag name="IGUANATEXSIZE" val="18"/>
</p:tagLst>
</file>

<file path=ppt/tags/tag2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r, \vec v&#10;\end{align*}&#10;\end{document}&#10;"/>
  <p:tag name="IGUANATEXSIZE" val="18"/>
</p:tagLst>
</file>

<file path=ppt/tags/tag2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r, \vec v&#10;\end{align*}&#10;\end{document}&#10;"/>
  <p:tag name="IGUANATEXSIZE" val="18"/>
</p:tagLst>
</file>

<file path=ppt/tags/tag2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18"/>
</p:tagLst>
</file>

<file path=ppt/tags/tag2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d\vec r&#10;\end{align*}&#10;\end{document}&#10;"/>
  <p:tag name="IGUANATEXSIZE" val="18"/>
</p:tagLst>
</file>

<file path=ppt/tags/tag2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2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L|=\frac{m}{dt}|\vec r \times d\vec r|&#10;\end{align*}&#10;\end{document}&#10;"/>
  <p:tag name="IGUANATEXSIZE" val="18"/>
</p:tagLst>
</file>

<file path=ppt/tags/tag2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 \times d\vec r|&#10;\end{align*}&#10;\end{document}&#10;"/>
  <p:tag name="IGUANATEXSIZE" val="18"/>
</p:tagLst>
</file>

<file path=ppt/tags/tag2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vec r_i\times m_i\vec v_i = &#10;\sum_i\vec r_i\times\vec F_i(\vec r_i,\vec v_i) &#10;\end{align*}&#10;\end{document}&#10;"/>
  <p:tag name="IGUANATEXSIZE" val="18"/>
</p:tagLst>
</file>

<file path=ppt/tags/tag2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2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 \vec F&#10;\end{align*}&#10;\end{document}&#10;"/>
  <p:tag name="IGUANATEXSIZE" val="18"/>
</p:tagLst>
</file>

<file path=ppt/tags/tag2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2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 = \text{const}&#10;\end{align*}&#10;\end{document}&#10;"/>
  <p:tag name="IGUANATEXSIZE" val="18"/>
</p:tagLst>
</file>

<file path=ppt/tags/tag2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x^2+y^2}&#10;\end{align*}&#10;\end{document}&#10;"/>
  <p:tag name="IGUANATEXSIZE" val="18"/>
</p:tagLst>
</file>

<file path=ppt/tags/tag2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sqrt{x^2+y^2}&#10;\end{align*}&#10;\end{document}&#10;"/>
  <p:tag name="IGUANATEXSIZE" val="18"/>
</p:tagLst>
</file>

<file path=ppt/tags/tag2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omega&#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 y, z,v_x,v_y,v_z\}$&#10;&#10;&#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x&#10;\end{align*}&#10;\end{document}&#10;"/>
  <p:tag name="IGUANATEXSIZE" val="18"/>
</p:tagLst>
</file>

<file path=ppt/tags/tag3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y&#10;\end{align*}&#10;\end{document}&#10;"/>
  <p:tag name="IGUANATEXSIZE" val="18"/>
</p:tagLst>
</file>

<file path=ppt/tags/tag3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18"/>
</p:tagLst>
</file>

<file path=ppt/tags/tag3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elta\vec M=\sqrt{x^2+y^2}\; dm \,\vec \omega\sqrt{x^2+y^2}&#10;\end{align*}&#10;\end{document}&#10;"/>
  <p:tag name="IGUANATEXSIZE" val="18"/>
</p:tagLst>
</file>

<file path=ppt/tags/tag3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elta\vec M=dm \,\vec \omega(x^2+y^2)&#10;\end{align*}&#10;\end{document}&#10;"/>
  <p:tag name="IGUANATEXSIZE" val="18"/>
</p:tagLst>
</file>

<file path=ppt/tags/tag3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O&#10;\end{align*}&#10;\end{document}&#10;"/>
  <p:tag name="IGUANATEXSIZE" val="18"/>
</p:tagLst>
</file>

<file path=ppt/tags/tag3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M=\vec\omega\int \!dm(x^2+y^2)=\vec\omega I&#10;\end{align*}&#10;\end{document}&#10;"/>
  <p:tag name="IGUANATEXSIZE" val="18"/>
</p:tagLst>
</file>

<file path=ppt/tags/tag3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x^2+y^2)&#10;\end{align*}&#10;\end{document}&#10;"/>
  <p:tag name="IGUANATEXSIZE" val="18"/>
</p:tagLst>
</file>

<file path=ppt/tags/tag30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varrho^2&#10;\end{align*}&#10;\end{document}&#10;"/>
  <p:tag name="IGUANATEXSIZE" val="18"/>
</p:tagLst>
</file>

<file path=ppt/tags/tag3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M=\vec\omega I&#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10;\end{align*}&#10;\end{document}&#10;"/>
  <p:tag name="IGUANATEXSIZE" val="20"/>
</p:tagLst>
</file>

<file path=ppt/tags/tag3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x^2+y^2)&#10;\end{align*}&#10;\end{document}&#10;"/>
  <p:tag name="IGUANATEXSIZE" val="18"/>
</p:tagLst>
</file>

<file path=ppt/tags/tag3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pi r dr h \frac{m}{\pi R^2 h}=2m \frac{r dr}{R^2}&#10;\end{align*}&#10;\end{document}&#10;"/>
  <p:tag name="IGUANATEXSIZE" val="20"/>
</p:tagLst>
</file>

<file path=ppt/tags/tag3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m \frac{r dr}{R^2}r^2&#10;\end{align*}&#10;\end{document}&#10;"/>
  <p:tag name="IGUANATEXSIZE" val="20"/>
</p:tagLst>
</file>

<file path=ppt/tags/tag3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frac{2m}{R^2}\int_0^R r^3 dr=\frac{2m}{R^2}\left[\frac{1}{4}r^4\right]_0^R&#10;=\frac{1}{2}mR^2&#10;\end{align*}&#10;\end{document}&#10;"/>
  <p:tag name="IGUANATEXSIZE" val="18"/>
</p:tagLst>
</file>

<file path=ppt/tags/tag3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3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n.\vec L = \vec n.\vec \tau&#10;\end{align*}&#10;\end{document}&#10;"/>
  <p:tag name="IGUANATEXSIZE" val="18"/>
</p:tagLst>
</file>

<file path=ppt/tags/tag3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frac{d}{dt}\vec \omega  = \vec N&#10;\end{align*}&#10;\end{document}&#10;"/>
  <p:tag name="IGUANATEXSIZE" val="18"/>
</p:tagLst>
</file>

<file path=ppt/tags/tag3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 = -g \vec k\int \delta m=-mg\vec k=\vec G&#10;\end{align*}&#10;\end{document}&#10;"/>
  <p:tag name="IGUANATEXSIZE" val="18"/>
</p:tagLst>
</file>

<file path=ppt/tags/tag3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int \vec r\times(-\delta m g \vec k)&#10;\end{align*}&#10;\end{document}&#10;"/>
  <p:tag name="IGUANATEXSIZE" val="18"/>
</p:tagLst>
</file>

<file path=ppt/tags/tag3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g\left(\int\delta m \vec r\right)\times \vec k&#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 \text{?}&#10;\end{align*}&#10;\end{document}&#10;"/>
  <p:tag name="IGUANATEXSIZE" val="20"/>
</p:tagLst>
</file>

<file path=ppt/tags/tag3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gm\frac{\int\delta m \vec r}{\int \delta m}\times \vec k&#10;\end{align*}&#10;\end{document}&#10;"/>
  <p:tag name="IGUANATEXSIZE" val="18"/>
</p:tagLst>
</file>

<file path=ppt/tags/tag3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vec R^*\times \vec G&#10;\end{align*}&#10;\end{document}&#10;"/>
  <p:tag name="IGUANATEXSIZE" val="18"/>
</p:tagLst>
</file>

<file path=ppt/tags/tag3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10;\end{align*}&#10;\end{document}&#10;"/>
  <p:tag name="IGUANATEXSIZE" val="20"/>
</p:tagLst>
</file>

<file path=ppt/tags/tag3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tau =\vec R^*\times \vec G&#10;\end{align*}&#10;\end{document}&#10;"/>
  <p:tag name="IGUANATEXSIZE" val="18"/>
</p:tagLst>
</file>

<file path=ppt/tags/tag3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0(t), \vec v_0(t),R_{ij}(t), \vec \omega(t)&#10;\end{align*}&#10;\end{document}&#10;"/>
  <p:tag name="IGUANATEXSIZE" val="18"/>
</p:tagLst>
</file>

<file path=ppt/tags/tag3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_0= \frac{d}{dt}\vec r_0&#10;\end{align*}&#10;\end{document}&#10;"/>
  <p:tag name="IGUANATEXSIZE" val="18"/>
</p:tagLst>
</file>

<file path=ppt/tags/tag3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i&#10;\end{align*}&#10;\end{document}&#10;"/>
  <p:tag name="IGUANATEXSIZE" val="20"/>
</p:tagLst>
</file>

<file path=ppt/tags/tag3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j&#10;\end{align*}&#10;\end{document}&#10;"/>
  <p:tag name="IGUANATEXSIZE" val="20"/>
</p:tagLst>
</file>

<file path=ppt/tags/tag3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k&#10;\end{align*}&#10;\end{document}&#10;"/>
  <p:tag name="IGUANATEXSIZE" val="20"/>
</p:tagLst>
</file>

<file path=ppt/tags/tag3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i'&#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j'&#10;\end{align*}&#10;\end{document}&#10;"/>
  <p:tag name="IGUANATEXSIZE" val="20"/>
</p:tagLst>
</file>

<file path=ppt/tags/tag3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k'&#10;\end{align*}&#10;\end{document}&#10;"/>
  <p:tag name="IGUANATEXSIZE" val="20"/>
</p:tagLst>
</file>

<file path=ppt/tags/tag3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3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3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_0&#10;\end{align*}&#10;\end{document}&#10;"/>
  <p:tag name="IGUANATEXSIZE" val="20"/>
</p:tagLst>
</file>

<file path=ppt/tags/tag3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t)=&#10;\frac{1}{m}\left(\vec F-m\vec a_0(t)-2m\,\vec\omega(t)\times &#10;\vec v^{\,\prime}(t)-m\vec\omega(t)\times(\vec\omega(t)&#10;\times \vec r^{\,\prime})-&#10;m\left(\frac{d}{dt}\vec \omega(t)\right)\times\vec r^{\,\prime}\right)&#10;\end{align*}&#10;\end{document}&#10;"/>
  <p:tag name="IGUANATEXSIZE" val="18"/>
</p:tagLst>
</file>

<file path=ppt/tags/tag3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mp;-m\vec a_0(t)\\&#10;&amp;-2m\,\vec\omega(t)\times \vec v^{\,\prime}(t)\\&#10;&amp;-m\vec\omega(t)\times(\vec\omega(t)\times \vec r^{\,\prime})\\&#10;&amp;-m\left(\frac{d}{dt}\vec \omega(t)\right)\times\vec r^{\,\prime}&#10;\end{align*}&#10;\end{document}&#10;"/>
  <p:tag name="IGUANATEXSIZE" val="18"/>
</p:tagLst>
</file>

<file path=ppt/tags/tag3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20"/>
</p:tagLst>
</file>

<file path=ppt/tags/tag3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vec G&#10;\end{align*}&#10;\end{document}&#10;"/>
  <p:tag name="IGUANATEXSIZE" val="20"/>
</p:tagLst>
</file>

<file path=ppt/tags/tag3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10;\end{align*}&#10;\end{document}&#10;"/>
  <p:tag name="IGUANATEXSIZE" val="20"/>
</p:tagLst>
</file>

<file path=ppt/tags/tag3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vec F|&#10;\end{align*}&#10;\end{document}&#10;"/>
  <p:tag name="IGUANATEXSIZE" val="18"/>
</p:tagLst>
</file>

<file path=ppt/tags/tag3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_{krit}|=|\vec F_{krit}|=f|\vec N|&#10;\end{align*}&#10;\end{document}&#10;"/>
  <p:tag name="IGUANATEXSIZE" val="18"/>
</p:tagLst>
</file>

<file path=ppt/tags/tag3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20"/>
</p:tagLst>
</file>

<file path=ppt/tags/tag3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vec F|&#10;\end{align*}&#10;\end{document}&#10;"/>
  <p:tag name="IGUANATEXSIZE" val="18"/>
</p:tagLst>
</file>

<file path=ppt/tags/tag3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le f|\vec N|=|\vec T_{krit}|&#10;\end{align*}&#10;\end{document}&#10;"/>
  <p:tag name="IGUANATEXSIZE" val="18"/>
</p:tagLst>
</file>

<file path=ppt/tags/tag3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20"/>
</p:tagLst>
</file>

<file path=ppt/tags/tag3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10;\end{align*}&#10;\end{document}&#10;"/>
  <p:tag name="IGUANATEXSIZE" val="20"/>
</p:tagLst>
</file>

<file path=ppt/tags/tag3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10;\end{align*}&#10;\end{document}&#10;"/>
  <p:tag name="IGUANATEXSIZE" val="20"/>
</p:tagLst>
</file>

<file path=ppt/tags/tag3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a&#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3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1}{m}(\vec F -f_d\vec N)&#10;\end{align*}&#10;\end{document}&#10;"/>
  <p:tag name="IGUANATEXSIZE" val="20"/>
</p:tagLst>
</file>

<file path=ppt/tags/tag3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le f|\vec N|=|\vec T_{krit}|&#10;\end{align*}&#10;\end{document}&#10;"/>
  <p:tag name="IGUANATEXSIZE" val="18"/>
</p:tagLst>
</file>

<file path=ppt/tags/tag3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1}&#10;\vec T&#10;\end{align*}&#10;\end{document}&#10;"/>
  <p:tag name="IGUANATEXSIZE" val="20"/>
</p:tagLst>
</file>

<file path=ppt/tags/tag3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1}&#10;\vec T'&#10;\end{align*}&#10;\end{document}&#10;"/>
  <p:tag name="IGUANATEXSIZE" val="20"/>
</p:tagLst>
</file>

<file path=ppt/tags/tag3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 m_i\vec v_i = \sum_i \vec F_i(\vec r_i,\vec v_i) &#10;\end{align*}&#10;\end{document}&#10;"/>
  <p:tag name="IGUANATEXSIZE" val="18"/>
</p:tagLst>
</file>

<file path=ppt/tags/tag3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3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vec r_i\times m_i\vec v_i = &#10;\sum_i\vec r_i\times\vec F_i(\vec r_i,\vec v_i) &#10;\end{align*}&#10;\end{document}&#10;"/>
  <p:tag name="IGUANATEXSIZE" val="18"/>
</p:tagLst>
</file>

<file path=ppt/tags/tag3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3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0\;\;\;\vec \tau = 0&#10;\end{align*}&#10;\end{document}&#10;"/>
  <p:tag name="IGUANATEXSIZE" val="20"/>
</p:tagLst>
</file>

<file path=ppt/tags/tag3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G&#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1&#10;\end{align*}&#10;\end{document}&#10;"/>
  <p:tag name="IGUANATEXSIZE" val="20"/>
</p:tagLst>
</file>

<file path=ppt/tags/tag3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2&#10;\end{align*}&#10;\end{document}&#10;"/>
  <p:tag name="IGUANATEXSIZE" val="20"/>
</p:tagLst>
</file>

<file path=ppt/tags/tag3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_1&#10;\end{align*}&#10;\end{document}&#10;"/>
  <p:tag name="IGUANATEXSIZE" val="20"/>
</p:tagLst>
</file>

<file path=ppt/tags/tag3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_2&#10;\end{align*}&#10;\end{document}&#10;"/>
  <p:tag name="IGUANATEXSIZE" val="20"/>
</p:tagLst>
</file>

<file path=ppt/tags/tag3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alpha&#10;\end{align*}&#10;\end{document}&#10;"/>
  <p:tag name="IGUANATEXSIZE" val="20"/>
</p:tagLst>
</file>

<file path=ppt/tags/tag3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_1&amp;=f_1N_1\\&#10;T_2&amp;=f_2N_2\\\\&#10;G&amp;=T_1+N_2'\\&#10;T_2&amp;=N_1'\\\\&#10;0&amp;=T_1L\cos\alpha+N_1L\sin\alpha-G\frac{L}{2}\cos\alpha\\&#10;\end{align*}&#10;\end{document}&#10;"/>
  <p:tag name="IGUANATEXSIZE" val="20"/>
</p:tagLst>
</file>

<file path=ppt/tags/tag3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an\alpha = \frac{1-f_1f_2}{2f_2}&#10;\end{align*}&#10;\end{document}&#10;"/>
  <p:tag name="IGUANATEXSIZE" val="20"/>
</p:tagLst>
</file>

<file path=ppt/tags/tag3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1'&#10;\end{align*}&#10;\end{document}&#10;"/>
  <p:tag name="IGUANATEXSIZE" val="20"/>
</p:tagLst>
</file>

<file path=ppt/tags/tag3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2'&#10;\end{align*}&#10;\end{document}&#10;"/>
  <p:tag name="IGUANATEXSIZE" val="20"/>
</p:tagLst>
</file>

<file path=ppt/tags/tag3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G \frac{m_1m_2}{r^2}&#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t&#10;\end{align*}&#10;\end{document}&#10;"/>
  <p:tag name="IGUANATEXSIZE" val="20"/>
</p:tagLst>
</file>

<file path=ppt/tags/tag3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_{12}=-G \frac{m_1m_2}{|\vec r_2-\vec r_1|^2}&#10;\frac{\vec r_2-\vec r_1}{|\vec r_2-\vec r_1|}&#10;\end{align*}&#10;\end{document}&#10;"/>
  <p:tag name="IGUANATEXSIZE" val="20"/>
</p:tagLst>
</file>

<file path=ppt/tags/tag3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kappa&#10;\end{align*}&#10;\end{document}&#10;"/>
  <p:tag name="IGUANATEXSIZE" val="18"/>
</p:tagLst>
</file>

<file path=ppt/tags/tag3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3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3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_2-\vec r_1&#10;\end{align*}&#10;\end{document}&#10;"/>
  <p:tag name="IGUANATEXSIZE" val="20"/>
</p:tagLst>
</file>

<file path=ppt/tags/tag3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_{12}&#10;\end{align*}&#10;\end{document}&#10;"/>
  <p:tag name="IGUANATEXSIZE" val="20"/>
</p:tagLst>
</file>

<file path=ppt/tags/tag3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G \frac{m_1m_2}{r^2}&#10;\end{align*}&#10;\end{document}&#10;"/>
  <p:tag name="IGUANATEXSIZE" val="20"/>
</p:tagLst>
</file>

<file path=ppt/tags/tag3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3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3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_2-\vec r_1&#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s=v(t)dt&#10;\end{align*}&#10;\end{document}&#10;"/>
  <p:tag name="IGUANATEXSIZE" val="20"/>
</p:tagLst>
</file>

<file path=ppt/tags/tag3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G \frac{m_1m_2}{|\vec r_2-\vec r_1|^2}&#10;   \frac{\vec r_2-\vec r_1}{|\vec r_2-\vec r_1|}&#10;\end{align*}&#10;\end{document}&#10;"/>
  <p:tag name="IGUANATEXSIZE" val="20"/>
</p:tagLst>
</file>

<file path=ppt/tags/tag3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ec r_2-\vec r_1}{|\vec r_2-\vec r_1|}&#10;\end{align*}&#10;\end{document}&#10;"/>
  <p:tag name="IGUANATEXSIZE" val="20"/>
</p:tagLst>
</file>

<file path=ppt/tags/tag3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3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3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vec r_1&#10;\end{align*}&#10;\end{document}&#10;"/>
  <p:tag name="IGUANATEXSIZE" val="20"/>
</p:tagLst>
</file>

<file path=ppt/tags/tag3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vec r_2&#10;\end{align*}&#10;\end{document}&#10;"/>
  <p:tag name="IGUANATEXSIZE" val="20"/>
</p:tagLst>
</file>

<file path=ppt/tags/tag3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3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G \frac{mm_1}{|\vec r-\vec r_1|^2}&#10;   \frac{\vec r-\vec r_1}{|\vec r-\vec r_1|}&#10;-G \frac{mm_2}{|\vec r-\vec r_2|^2}&#10;   \frac{\vec r-\vec r_2}{|\vec r-\vec r_2|}&#10;\end{align*}&#10;\end{document}&#10;"/>
  <p:tag name="IGUANATEXSIZE" val="20"/>
</p:tagLst>
</file>

<file path=ppt/tags/tag3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vec r)=-G \frac{mm_1}{|\vec r-\vec r_1|^2}&#10;   \frac{\vec r-\vec r_1}{|\vec r-\vec r_1|}&#10;-G \frac{mm_2}{|\vec r-\vec r_2|^2}&#10;   \frac{\vec r-\vec r_2}{|\vec r-\vec r_2|}&#10;\end{align*}&#10;\end{document}&#10;"/>
  <p:tag name="IGUANATEXSIZE" val="20"/>
</p:tagLst>
</file>

<file path=ppt/tags/tag3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vec r)=-G \frac{mm_1}{|\vec r-\vec r_1|^2}&#10;   \frac{\vec r-\vec r_1}{|\vec r-\vec r_1|}&#10;-G \frac{mm_2}{|\vec r-\vec r_2|^2}&#10;   \frac{\vec r-\vec r_2}{|\vec r-\vec r_2|}&#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_x(x)=\frac{1}{4\pi\varepsilon_0}\frac{Qq}{x^2}=-\frac{1}{4\pi\varepsilon_0}\frac{|Q||q|}{x^2}$\end{document}"/>
  <p:tag name="IGUANATEXSIZE" val="20"/>
</p:tagLst>
</file>

<file path=ppt/tags/tag3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frac{1}{m}\vec F(\vec r)&#10;\end{align*}&#10;\end{document}&#10;"/>
  <p:tag name="IGUANATEXSIZE" val="20"/>
</p:tagLst>
</file>

<file path=ppt/tags/tag3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G\frac{M}{r^2}\frac{\vec r}{r}&#10;\end{align*}&#10;\end{document}&#10;"/>
  <p:tag name="IGUANATEXSIZE" val="20"/>
</p:tagLst>
</file>

<file path=ppt/tags/tag3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sum_i-G\frac{M_i}{|\vec r - \vec r_i|^2}&#10;\frac{\vec r-\vec r_i}{|\vec r - \vec r_i|}&#10;\end{align*}&#10;\end{document}&#10;"/>
  <p:tag name="IGUANATEXSIZE" val="20"/>
</p:tagLst>
</file>

<file path=ppt/tags/tag3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frac{1}{m}\vec F(\vec r)&#10;\end{align*}&#10;\end{document}&#10;"/>
  <p:tag name="IGUANATEXSIZE" val="20"/>
</p:tagLst>
</file>

<file path=ppt/tags/tag3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3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3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xi)&#10;\end{align*}&#10;\end{document}&#10;"/>
  <p:tag name="IGUANATEXSIZE" val="20"/>
</p:tagLst>
</file>

<file path=ppt/tags/tag3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xi+d\xi)&#10;\end{align*}&#10;\end{document}&#10;"/>
  <p:tag name="IGUANATEXSIZE" val="20"/>
</p:tagLst>
</file>

<file path=ppt/tags/tag3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10;\end{align*}&#10;\end{document}&#10;"/>
  <p:tag name="IGUANATEXSIZE" val="20"/>
</p:tagLst>
</file>

<file path=ppt/tags/tag3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F(\vec r)&#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x(t)$&#10;&#10;&#10;&#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0), v_x(0)$&#10;&#10;&#10;\end{document}"/>
  <p:tag name="IGUANATEXSIZE" val="20"/>
</p:tagLst>
</file>

<file path=ppt/tags/tag4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4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4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lta A = \vec F(\vec r).d\vec r&#10;\end{align*}&#10;\end{document}&#10;"/>
  <p:tag name="IGUANATEXSIZE" val="18"/>
</p:tagLst>
</file>

<file path=ppt/tags/tag4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 = \int \delta A = \int_{\vec r_1}^{\vec r_2}\vec F(\vec r).d\vec r&#10;\end{align*}&#10;\end{document}&#10;"/>
  <p:tag name="IGUANATEXSIZE" val="18"/>
</p:tagLst>
</file>

<file path=ppt/tags/tag4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int \delta A \overset{?}{=} A(\vec r_2)-A(\vec r_1)&#10;\end{align*}&#10;\end{document}&#10;"/>
  <p:tag name="IGUANATEXSIZE" val="18"/>
</p:tagLst>
</file>

<file path=ppt/tags/tag4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h&#10;\end{align*}&#10;\end{document}&#10;"/>
  <p:tag name="IGUANATEXSIZE" val="18"/>
</p:tagLst>
</file>

<file path=ppt/tags/tag4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10;\end{align*}&#10;\end{document}&#10;"/>
  <p:tag name="IGUANATEXSIZE" val="18"/>
</p:tagLst>
</file>

<file path=ppt/tags/tag4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18"/>
</p:tagLst>
</file>

<file path=ppt/tags/tag40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18"/>
</p:tagLst>
</file>

<file path=ppt/tags/tag4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vec G&#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0))$&#10;&#10;&#10;\end{document}"/>
  <p:tag name="IGUANATEXSIZE" val="20"/>
</p:tagLst>
</file>

<file path=ppt/tags/tag4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vec G&#10;\end{align*}&#10;\end{document}&#10;"/>
  <p:tag name="IGUANATEXSIZE" val="18"/>
</p:tagLst>
</file>

<file path=ppt/tags/tag4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alpha&#10;\end{align*}&#10;\end{document}&#10;"/>
  <p:tag name="IGUANATEXSIZE" val="18"/>
</p:tagLst>
</file>

<file path=ppt/tags/tag4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C&#10;\end{align*}&#10;\end{document}&#10;"/>
  <p:tag name="IGUANATEXSIZE" val="18"/>
</p:tagLst>
</file>

<file path=ppt/tags/tag4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A&#10;\end{align*}&#10;\end{document}&#10;"/>
  <p:tag name="IGUANATEXSIZE" val="18"/>
</p:tagLst>
</file>

<file path=ppt/tags/tag4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B&#10;\end{align*}&#10;\end{document}&#10;"/>
  <p:tag name="IGUANATEXSIZE" val="18"/>
</p:tagLst>
</file>

<file path=ppt/tags/tag4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4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4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mGM\left(\frac{1}{r_2}-\frac{1}{r_1}\right)&#10;\end{align*}&#10;\end{document}&#10;"/>
  <p:tag name="IGUANATEXSIZE" val="20"/>
</p:tagLst>
</file>

<file path=ppt/tags/tag4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vec r\;\rightarrow\;\infty)=-U(\vec r)=&#10;mGM\frac{1}{|\vec r|}&#10;\end{align*}&#10;\end{document}&#10;"/>
  <p:tag name="IGUANATEXSIZE" val="20"/>
</p:tagLst>
</file>

<file path=ppt/tags/tag4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U(\vec r_2)-U(\vec r_1)&#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0) = \frac{F(x(0))}{m}\]&#10;&#10;&#10;\end{document}"/>
  <p:tag name="IGUANATEXSIZE" val="20"/>
</p:tagLst>
</file>

<file path=ppt/tags/tag4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U(\vec r_1)-U(\vec r_2)&#10;\end{align*}&#10;\end{document}&#10;"/>
  <p:tag name="IGUANATEXSIZE" val="20"/>
</p:tagLst>
</file>

<file path=ppt/tags/tag4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delta A=&#10;U(\vec r_2)-U(\vec r_1)&#10;\end{align*}&#10;\end{document}&#10;"/>
  <p:tag name="IGUANATEXSIZE" val="20"/>
</p:tagLst>
</file>

<file path=ppt/tags/tag4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d\vec r=\vec F(\vec r).d\vec r=\delta A=dU=U(\vec r+d\vec r)-U(\vec r)&#10;\end{align*}&#10;\end{document}&#10;"/>
  <p:tag name="IGUANATEXSIZE" val="20"/>
</p:tagLst>
</file>

<file path=ppt/tags/tag4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U(x+dx,y+dy,z+dz)+U(x,y,z)&#10;\end{align*}&#10;\end{document}&#10;"/>
  <p:tag name="IGUANATEXSIZE" val="20"/>
</p:tagLst>
</file>

<file path=ppt/tags/tag4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U(x,y,z)-\frac{\partial U}{\partial x}dx&#10;-\frac{\partial U}{\partial y}dy-\frac{\partial U}{\partial z}dz&#10;+U(x,y,z)&#10;\end{align*}&#10;\end{document}&#10;"/>
  <p:tag name="IGUANATEXSIZE" val="20"/>
</p:tagLst>
</file>

<file path=ppt/tags/tag4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frac{\partial U}{\partial x}dx&#10;-\frac{\partial U}{\partial y}dy-\frac{\partial U}{\partial z}dz&#10;\end{align*}&#10;\end{document}&#10;"/>
  <p:tag name="IGUANATEXSIZE" val="20"/>
</p:tagLst>
</file>

<file path=ppt/tags/tag4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frac{\partial U}{\partial x}dx&#10;-\frac{\partial U}{\partial y}dy-\frac{\partial U}{\partial z}dz&#10;\end{align*}&#10;\end{document}&#10;"/>
  <p:tag name="IGUANATEXSIZE" val="20"/>
</p:tagLst>
</file>

<file path=ppt/tags/tag4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amp;=-\frac{\partial U}{\partial x}\\&#10;G_y&amp;=-\frac{\partial U}{\partial y}\\&#10;G_z&amp;=-\frac{\partial U}{\partial z}&#10;\end{align*}&#10;\end{document}&#10;"/>
  <p:tag name="IGUANATEXSIZE" val="20"/>
</p:tagLst>
</file>

<file path=ppt/tags/tag4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nabla = \left(\frac{\partial}{\partial x},\frac{\partial}{\partial y},&#10;   \frac{\partial}{\partial z}\right)&#10;\end{align*}&#10;\end{document}&#10;"/>
  <p:tag name="IGUANATEXSIZE" val="20"/>
</p:tagLst>
</file>

<file path=ppt/tags/tag4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nabla = \left(\frac{\partial}{\partial x},\frac{\partial}{\partial y},&#10;   \frac{\partial}{\partial z}\right)&#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t$&#10;&#10;&#10;\end{document}"/>
  <p:tag name="IGUANATEXSIZE" val="20"/>
</p:tagLst>
</file>

<file path=ppt/tags/tag4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left(-\frac{\partial U(x,y,z)}{\partial x},&#10;-\frac{\partial U(x,y,z)}{\partial y},&#10;   -\frac{\partial U(x,y,z)}{\partial z}\right)&#10;\end{align*}&#10;\end{document}&#10;"/>
  <p:tag name="IGUANATEXSIZE" val="18"/>
</p:tagLst>
</file>

<file path=ppt/tags/tag4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nabla = \frac{\partial}{\partial x}\vec i+&#10;\frac{\partial}{\partial y}\vec j+&#10;   \frac{\partial}{\partial z}\vec k&#10;\end{align*}&#10;\end{document}&#10;"/>
  <p:tag name="IGUANATEXSIZE" val="18"/>
</p:tagLst>
</file>

<file path=ppt/tags/tag4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frac{\partial U(x,y,z)}{\partial x}\vec i&#10;-\frac{\partial U(x,y,z)}{\partial y}\vec j&#10;   -\frac{\partial U(x,y,z)}{\partial z}\vec k&#10;\end{align*}&#10;\end{document}&#10;"/>
  <p:tag name="IGUANATEXSIZE" val="18"/>
</p:tagLst>
</file>

<file path=ppt/tags/tag4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frac{\partial U(x,y,z)}{\partial x}\vec i&#10;-\frac{\partial U(x,y,z)}{\partial y}\vec j&#10;   -\frac{\partial U(x,y,z)}{\partial z}\vec k&#10;\end{align*}&#10;\end{document}&#10;"/>
  <p:tag name="IGUANATEXSIZE" val="18"/>
</p:tagLst>
</file>

<file path=ppt/tags/tag4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frac{1}{m}U(\vec r)&#10;\end{align*}&#10;\end{document}&#10;"/>
  <p:tag name="IGUANATEXSIZE" val="18"/>
</p:tagLst>
</file>

<file path=ppt/tags/tag4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vec\nabla \varphi(\vec r)&#10;\end{align*}&#10;\end{document}&#10;"/>
  <p:tag name="IGUANATEXSIZE" val="18"/>
</p:tagLst>
</file>

<file path=ppt/tags/tag4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sum_i-G\frac{M_i}{|\vec r - \vec r_i|^2}&#10;\frac{\vec r-\vec r_i}{|\vec r - \vec r_i|}&#10;\end{align*}&#10;\end{document}&#10;"/>
  <p:tag name="IGUANATEXSIZE" val="18"/>
</p:tagLst>
</file>

<file path=ppt/tags/tag4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int -G\frac{\varrho(\vec r^{\,\prime})}&#10;{|\vec r - \vec r^{\,\prime}|^2}&#10;\frac{\vec r-\vec r^{\,\prime}}{|\vec r - \vec r^{\,\prime}|}&#10;d^3\vec r^{\,\prime}&#10;\end{align*}&#10;\end{document}&#10;"/>
  <p:tag name="IGUANATEXSIZE" val="18"/>
</p:tagLst>
</file>

<file path=ppt/tags/tag4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 \sum_i-G\frac{M_i}{|\vec r - \vec r_i|}&#10;\end{align*}&#10;\end{document}&#10;"/>
  <p:tag name="IGUANATEXSIZE" val="18"/>
</p:tagLst>
</file>

<file path=ppt/tags/tag4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 \int -G\frac{\varrho(\vec r^{\,\prime})}&#10;{|\vec r - \vec r^{\,\prime}|}&#10;d^3\vec r^{\,\prime}&#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dt) = x(0)+v_x(0) dt\]&#10;&#10;&#10;\end{document}"/>
  <p:tag name="IGUANATEXSIZE" val="20"/>
</p:tagLst>
</file>

<file path=ppt/tags/tag4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vec\nabla \varphi(\vec r)&#10;\end{align*}&#10;\end{document}&#10;"/>
  <p:tag name="IGUANATEXSIZE" val="18"/>
</p:tagLst>
</file>

<file path=ppt/tags/tag4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int -G\frac{\varrho(\vec r^{\,\prime})}&#10;{|\vec r - \vec r^{\,\prime}|^2}&#10;\frac{\vec r-\vec r^{\,\prime}}{|\vec r - \vec r^{\,\prime}|}&#10;d^3\vec r^{\,\prime}&#10;=-\vec\nabla \int -G\frac{\varrho(\vec r^{\,\prime})}&#10;{|\vec r - \vec r^{\,\prime}|}&#10;\end{align*}&#10;\end{document}&#10;"/>
  <p:tag name="IGUANATEXSIZE" val="18"/>
</p:tagLst>
</file>

<file path=ppt/tags/tag4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0&#10;\end{align*}&#10;\end{document}&#10;"/>
  <p:tag name="IGUANATEXSIZE" val="20"/>
</p:tagLst>
</file>

<file path=ppt/tags/tag4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4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4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x= -kx&#10;\end{align*}&#10;\end{document}&#10;"/>
  <p:tag name="IGUANATEXSIZE" val="20"/>
</p:tagLst>
</file>

<file path=ppt/tags/tag4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4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 \int_0^x \tilde F_(x')dx'=\int_0^x kx' dx'=\frac{1}{2}kx^2&#10;\end{align*}&#10;\end{document}&#10;"/>
  <p:tag name="IGUANATEXSIZE" val="20"/>
</p:tagLst>
</file>

<file path=ppt/tags/tag4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x)=\frac{1}{2}kx^2&#10;\end{align*}&#10;\end{document}&#10;"/>
  <p:tag name="IGUANATEXSIZE" val="20"/>
</p:tagLst>
</file>

<file path=ppt/tags/tag4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_x = - Kx$&#10;&#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t$&#10;&#10;&#10;\end{document}"/>
  <p:tag name="IGUANATEXSIZE" val="20"/>
</p:tagLst>
</file>

<file path=ppt/tags/tag4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frac{d^2x}{dt^2}=-Kx\]&#10;&#10;&#10;\end{document}"/>
  <p:tag name="IGUANATEXSIZE" val="20"/>
</p:tagLst>
</file>

<file path=ppt/tags/tag4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A\sin(\omega t)\]&#10;&#10;&#10;\end{document}"/>
  <p:tag name="IGUANATEXSIZE" val="22"/>
</p:tagLst>
</file>

<file path=ppt/tags/tag4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 = \sqrt \frac{K}{m}\]&#10;&#10;&#10;\end{document}"/>
  <p:tag name="IGUANATEXSIZE" val="20"/>
</p:tagLst>
</file>

<file path=ppt/tags/tag4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frac{d^2x}{dt^2}=-m\omega^2A\sin(\omega t)=-KA\sin(\omega t)=-Kx(t)\]&#10;&#10;&#10;\end{document}"/>
  <p:tag name="IGUANATEXSIZE" val="22"/>
</p:tagLst>
</file>

<file path=ppt/tags/tag4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B\cos(\omega t)\]&#10;&#10;&#10;\end{document}"/>
  <p:tag name="IGUANATEXSIZE" val="22"/>
</p:tagLst>
</file>

<file path=ppt/tags/tag4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0)=x_0, v(0)=v_0\]&#10;&#10;&#10;\end{document}"/>
  <p:tag name="IGUANATEXSIZE" val="20"/>
</p:tagLst>
</file>

<file path=ppt/tags/tag4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cos(\omega t)+\frac{1}{\omega}v_0\sin(\omega t)\]&#10;&#10;&#10;\end{document}"/>
  <p:tag name="IGUANATEXSIZE" val="20"/>
</p:tagLst>
</file>

<file path=ppt/tags/tag4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frac{d^2x}{dt^2}=-Kx\]&#10;&#10;&#10;\end{document}"/>
  <p:tag name="IGUANATEXSIZE" val="20"/>
</p:tagLst>
</file>

<file path=ppt/tags/tag4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A\cos(\omega t)+B\sin(\omega t)\]&#10;&#10;&#10;\end{document}"/>
  <p:tag name="IGUANATEXSIZE" val="22"/>
</p:tagLst>
</file>

<file path=ppt/tags/tag4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 =\frac{1}{f} = \frac{2\pi}{\omega}$$&#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dt) = v_x(0)+a_x(0) dt\]&#10;&#10;&#10;\end{document}"/>
  <p:tag name="IGUANATEXSIZE" val="20"/>
</p:tagLst>
</file>

<file path=ppt/tags/tag4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os(\omega (t+T))=\cos(\omega(t+\frac{2\pi}{\omega}))=\cos(\omega t+2\pi))=\cos(\omega t)\]&#10;&#10;&#10;\end{document}"/>
  <p:tag name="IGUANATEXSIZE" val="20"/>
</p:tagLst>
</file>

<file path=ppt/tags/tag4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t)=-A\omega\sin(\omega t)+B\omega\cos(\omega t)\]&#10;&#10;&#10;\end{document}"/>
  <p:tag name="IGUANATEXSIZE" val="22"/>
</p:tagLst>
</file>

<file path=ppt/tags/tag4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0=\sqrt{A^2+B^2}\]&#10;&#10;&#10;\end{document}"/>
  <p:tag name="IGUANATEXSIZE" val="22"/>
</p:tagLst>
</file>

<file path=ppt/tags/tag4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4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A\cos(\omega t)+B\sin(\omega t)\]&#10;&#10;&#10;\end{document}"/>
  <p:tag name="IGUANATEXSIZE" val="22"/>
</p:tagLst>
</file>

<file path=ppt/tags/tag4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X_0\cos\delta, B=-X_0\sin\delta\]&#10;&#10;&#10;\end{document}"/>
  <p:tag name="IGUANATEXSIZE" val="22"/>
</p:tagLst>
</file>

<file path=ppt/tags/tag4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B}{A}=\tan\delta,\mbox{~~~~}\delta = \mbox{atan2}(-B,A)\]&#10;&#10;&#10;\end{document}"/>
  <p:tag name="IGUANATEXSIZE" val="22"/>
</p:tagLst>
</file>

<file path=ppt/tags/tag4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cos\delta-&#10;X_0 \sin(\omega t)\sin\delta)\]&#10;&#10;&#10;\end{document}"/>
  <p:tag name="IGUANATEXSIZE" val="20"/>
</p:tagLst>
</file>

<file path=ppt/tags/tag4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X_0\cos\delta, B=-X_0\sin\delta\]&#10;&#10;&#10;\end{document}"/>
  <p:tag name="IGUANATEXSIZE" val="22"/>
</p:tagLst>
</file>

<file path=ppt/tags/tag4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0=\sqrt{A^2+B^2}\]&#10;&#10;&#10;\end{document}"/>
  <p:tag name="IGUANATEXSIZE" val="22"/>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2dt$&#10;&#10;&#10;\end{document}"/>
  <p:tag name="IGUANATEXSIZE" val="20"/>
</p:tagLst>
</file>

<file path=ppt/tags/tag4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4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A\cos(\omega t)+B\sin(\omega t)\]&#10;&#10;&#10;\end{document}"/>
  <p:tag name="IGUANATEXSIZE" val="22"/>
</p:tagLst>
</file>

<file path=ppt/tags/tag4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X_0\cos\delta, B=-X_0\sin\delta\]&#10;&#10;&#10;\end{document}"/>
  <p:tag name="IGUANATEXSIZE" val="22"/>
</p:tagLst>
</file>

<file path=ppt/tags/tag4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B}{A}=\tan\delta,\mbox{~~~~}\delta = \mbox{atan2}(-B,A)\]&#10;&#10;&#10;\end{document}"/>
  <p:tag name="IGUANATEXSIZE" val="22"/>
</p:tagLst>
</file>

<file path=ppt/tags/tag4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cos\delta-&#10;X_0 \sin(\omega t)\sin\delta)\]&#10;&#10;&#10;\end{document}"/>
  <p:tag name="IGUANATEXSIZE" val="20"/>
</p:tagLst>
</file>

<file path=ppt/tags/tag4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sqrt{x^2+y^2}\cos\varphi, \mbox{~~~~}y=\sqrt{x^2+y^2}\sin\varphi\]&#10;\[\varphi = \mbox{atan2}(y,x)\]&#10;&#10;&#10;\end{document}"/>
  <p:tag name="IGUANATEXSIZE" val="22"/>
</p:tagLst>
</file>

<file path=ppt/tags/tag4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4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amp;=X_0 \cos(\omega t-\delta)\\&#10;x(t)&amp;=X_0 \sin(\omega t+\delta)\\&#10;x(t)&amp;=X_0 \sin(\omega t-\delta)&#10;\end{align*}&#10;\end{document}&#10;"/>
  <p:tag name="IGUANATEXSIZE" val="20"/>
</p:tagLst>
</file>

<file path=ppt/tags/tag4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arphi&#10;\end{align*}&#10;\end{document}&#10;"/>
  <p:tag name="IGUANATEXSIZE" val="20"/>
</p:tagLst>
</file>

<file path=ppt/tags/tag4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arphi=\omega t + \delta&#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2dt) = x(dt)+v_x(dt)dt\]&#10;&#10;&#10;\end{document}"/>
  <p:tag name="IGUANATEXSIZE" val="20"/>
</p:tagLst>
</file>

<file path=ppt/tags/tag4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10;\end{align*}&#10;\end{document}&#10;"/>
  <p:tag name="IGUANATEXSIZE" val="20"/>
</p:tagLst>
</file>

<file path=ppt/tags/tag4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10;\end{align*}&#10;\end{document}&#10;"/>
  <p:tag name="IGUANATEXSIZE" val="20"/>
</p:tagLst>
</file>

<file path=ppt/tags/tag4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t)&amp;=X_1 \cos(\omega t+\delta_1)\\&#10;x_2(t)&amp;=X_2 \cos(\omega t+\delta_2)&#10;\end{align*}&#10;\end{document}&#10;"/>
  <p:tag name="IGUANATEXSIZE" val="20"/>
</p:tagLst>
</file>

<file path=ppt/tags/tag4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10;\end{align*}&#10;\end{document}&#10;"/>
  <p:tag name="IGUANATEXSIZE" val="20"/>
</p:tagLst>
</file>

<file path=ppt/tags/tag4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10;\end{align*}&#10;\end{document}&#10;"/>
  <p:tag name="IGUANATEXSIZE" val="20"/>
</p:tagLst>
</file>

<file path=ppt/tags/tag4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z|e^{i\alpha}&#10;\end{align*}&#10;\end{document}&#10;"/>
  <p:tag name="IGUANATEXSIZE" val="20"/>
</p:tagLst>
</file>

<file path=ppt/tags/tag4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alpha&#10;\end{align*}&#10;\end{document}&#10;"/>
  <p:tag name="IGUANATEXSIZE" val="20"/>
</p:tagLst>
</file>

<file path=ppt/tags/tag4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10;\end{align*}&#10;\end{document}&#10;"/>
  <p:tag name="IGUANATEXSIZE" val="20"/>
</p:tagLst>
</file>

<file path=ppt/tags/tag4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a&#10;\end{align*}&#10;\end{document}&#10;"/>
  <p:tag name="IGUANATEXSIZE" val="20"/>
</p:tagLst>
</file>

<file path=ppt/tags/tag4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b&#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dt) = \frac{F(x(dt))}{m}\]&#10;&#10;&#10;\end{document}"/>
  <p:tag name="IGUANATEXSIZE" val="20"/>
</p:tagLst>
</file>

<file path=ppt/tags/tag4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z&#10;\end{align*}&#10;\end{document}&#10;"/>
  <p:tag name="IGUANATEXSIZE" val="20"/>
</p:tagLst>
</file>

<file path=ppt/tags/tag4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4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z(t)=X_0\exp(i(\omega t + \delta))&#10;\end{align*}&#10;\end{document}&#10;"/>
  <p:tag name="IGUANATEXSIZE" val="20"/>
</p:tagLst>
</file>

<file path=ppt/tags/tag4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t) = \text{Re }z(t)=\text{Re }X_0\exp(i(\omega t + \delta))&#10;\end{align*}&#10;\end{document}&#10;"/>
  <p:tag name="IGUANATEXSIZE" val="20"/>
</p:tagLst>
</file>

<file path=ppt/tags/tag4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 X_0e^{i\delta}&#10;\end{align*}&#10;\end{document}&#10;"/>
  <p:tag name="IGUANATEXSIZE" val="20"/>
</p:tagLst>
</file>

<file path=ppt/tags/tag4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t) = \text{Re }z(t)=\text{Re }X\exp(i\omega t)&#10;\end{align*}&#10;\end{document}&#10;"/>
  <p:tag name="IGUANATEXSIZE" val="20"/>
</p:tagLst>
</file>

<file path=ppt/tags/tag4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i\alpha)=\cos(\alpha) + i \sin(\alpha)\]&#10;&#10;&#10;\end{document}"/>
  <p:tag name="IGUANATEXSIZE" val="20"/>
</p:tagLst>
</file>

<file path=ppt/tags/tag4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t) = \text{Re }z(t)=\text{Re }X\exp(i\omega t)&#10;=\text{Re }X_0\exp{i\delta}\exp(i\omega t)=&#10;\text{Re }X_0\exp(i\omega t+i\delta)&#10;\end{align*}&#10;\end{document}&#10;"/>
  <p:tag name="IGUANATEXSIZE" val="20"/>
</p:tagLst>
</file>

<file path=ppt/tags/tag4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4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10;&#10;&#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t$&#10;&#10;&#10;\end{document}"/>
  <p:tag name="IGUANATEXSIZE" val="20"/>
</p:tagLst>
</file>

<file path=ppt/tags/tag5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t) = \dot x(t)=-X_0\omega \sin(\omega t+\delta)\]&#10;&#10;&#10;\end{document}"/>
  <p:tag name="IGUANATEXSIZE" val="20"/>
</p:tagLst>
</file>

<file path=ppt/tags/tag5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W_k(t)=\frac{1}{2}mv^2(t)=\frac{1}{2}mX_0^2\omega^2\sin^2(\omega t +\delta)\]&#10;&#10;&#10;\end{document}"/>
  <p:tag name="IGUANATEXSIZE" val="20"/>
</p:tagLst>
</file>

<file path=ppt/tags/tag5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t)=\frac{1}{2}kx^2(t)=\frac{1}{2}kX_0^2\cos^2(\omega t +\delta)\]&#10;&#10;&#10;\end{document}"/>
  <p:tag name="IGUANATEXSIZE" val="20"/>
</p:tagLst>
</file>

<file path=ppt/tags/tag5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t)=W_k(t)+U(t)=&#10;\frac{1}{2}m\omega^2 X_0^2\sin^2(\omega t +\delta)+&#10;\frac{1}{2}m\omega^2 X_0^2\cos^2(\omega t +\delta)\]&#10;&#10;&#10;\end{document}"/>
  <p:tag name="IGUANATEXSIZE" val="20"/>
</p:tagLst>
</file>

<file path=ppt/tags/tag5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t)=W_k(t)+U(t)=&#10;\frac{1}{2}m\omega^2 X_0^2\]&#10;&#10;&#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2dt) = v_x(dt)+a_x(dt) dt\]&#10;&#10;&#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dt) = x(0)+v_x(0)dt\]&#10;&#10;&#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0) = \frac{F(x(0))}{m}\]&#10;&#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dt) = v_x(0)+a_x(0) dt\]&#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dt) = \frac{F(x(dt))}{m}\]&#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2dt) = x(dt)+v_x(dt)dt\]&#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2dt) = v_x(dt)+a_x(dt) dt\]&#10;&#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2dt) = \frac{F(x(2dt))}{m}\]&#10;&#10;&#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3dt) = x(2dt)+v_x(2dt)dt\]&#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t)$&#10;&#10;&#10;&#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3dt) = v_x(2dt)+a_x(2dt) dt\]&#10;&#10;&#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a&amp;=(x^\prime - x,y^\prime-y,z^\prime-z)\\&#10;\vec b&amp;=(x^{\prime\prime}-x^\prime,y^{\prime\prime}-y^\prime,&#10;z^{\prime\prime}-z^\prime)&#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c&amp;=(x^{\prime\prime}-x,y^{\prime\prime}-y,&#10;z^{\prime\prime}-z)&#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c&amp;=\vec a + \vec b&#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equiv\vek i,\;\;\;\vek {e_2}\equiv\vek j,\;\;\;\vek {e_3}\equiv\vek k&#10;\end{align*}&#10;\end{document}"/>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amp;=a_x\vek i + a_y \vek j+a_z\vek k\Leftrightarrow \sum^3_{i=1}a_i\vek{e_i}&#10;\end{align*}&#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1\equiv a_x,\;\;\;a_2\equiv a_y,\;\;\;a_3\equiv a_z&#10;\end{align*}&#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frac{\Delta x}{\Delta t}&#10;\end{align*}&#10;\end{document}"/>
  <p:tag name="IGUANATEXSIZE" val="2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elta_{ij}=&#10;\begin{cases}&#10;0&amp; \text{ak } i\ne j\\&#10;1&amp; \text{ak } i=j&#10;\end{cases}&#10;\end{align*}&#10;\end{document}"/>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mbox{pre   }i,j\in\{1,2,3\}&#10;\end{align*}&#10;\end{document}"/>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e_i}.\vec{e_j}=\delta_{ij}&#10;\end{align*}&#10;\end{document}"/>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i=\vec{e_i}\vec a&#10;\end{align*}&#10;\end{document}"/>
  <p:tag name="IGUANATEXSIZE" val="24"/>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e_i}.\vec a=\sum_j\vec{e_i}.\vec{e_j}a_j=\sum_j\delta_{ij}a_j=a_i&#10;\end{align*}&#10;\end{document}"/>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10;  \begin{array}{c}&#10;    b_{1}\\&#10;    b_{2}\\&#10;    b_{3}\\&#10;  \end{array}&#10;\right)&#10;=&#10;\left(&#10;  \begin{array}{ccc}&#10;    A_{11} &amp; A_{12} &amp; A_{13} \\&#10;    A_{21} &amp; A_{22} &amp; A_{23} \\&#10;    A_{31} &amp; A_{32} &amp; A_{33} \\&#10;  \end{array}&#10;\right)&#10;.&#10;\left(&#10;  \begin{array}{c}&#10;    a_{1}\\&#10;    a_{2}\\&#10;    a_{3}\\&#10;  \end{array}&#10;\right)&#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_i=\sum_j A_{ij}a_j&#10;\end{align*}&#10;\end{document}"/>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_1=A_{11}a_1+A_{12}a_2+A_{13}a_3&#10;\end{align*}&#10;\end{document}"/>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_1=&#10;\color{Red1}&#10;A_{11}a_1&#10;\color{Black}&#10;+&#10;\color{Blue3}&#10;A_{12}a_2&#10;\color{Black}&#10;+&#10;\color{Green4}&#10;A_{13}a_3&#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 = \lim_{\Delta t \rightarrow 0}\frac{\Delta x}{\Delta t}\]&#10;&#10;&#10;\end{document}"/>
  <p:tag name="IGUANATEXSIZE" val="3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prime&#10;\end{align*}&#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prime&#10;\end{align*}&#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prime&#10;\end{align*}&#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vek{e_i}&#10;\end{align*}&#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prime\vek{e_i}^\prime&#10;\end{align*}&#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i^\prime= \vek a.\vek{e_i}^\prime=\sum_ja_j\vek{e_j}.\vek{e_i}^\prime&#10;=\sum_j(\vek{e_i}^\prime.\vek{e_j})a_j=\sum_jO_{ij}a_j&#10;\end{align*}&#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 = \frac{\Delta x}{\Delta t}\]&#10;&#10;&#10;\end{document}"/>
  <p:tag name="IGUANATEXSIZE" val="25"/>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_{ij}\equiv\vek{e_i}^\prime.\vek{e_j}&#10;=\mbox{cos uhla medzi  }\vek{e_i}^\prime\mbox{  a  }\vek{e_j}&#10;\end{align*}&#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_{ij}&#10;\end{align*}&#10;\end{document}"/>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a_1^\prime\\a_2^\prime\\a_3^\prime\end{pmatrix}&#10;=\begin{pmatrix}O_{11}&amp;O_{12}&amp;O_{13}\\O_{21}&amp;O_{22}&amp;O_{23}\\&#10;O_{31}&amp;O_{32}&amp;O_{33}\end{pmatrix}&#10;\begin{pmatrix} a_1\\a_2\\a_3\end{pmatrix}&#10;\end{align*}&#10;\end{document}"/>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prime&#10;\end{align*}&#10;\end{document}"/>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prime&#10;\end{align*}&#10;\end{document}"/>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prime&#10;\end{align*}&#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7139</TotalTime>
  <Words>9119</Words>
  <Application>Microsoft Office PowerPoint</Application>
  <PresentationFormat>On-screen Show (4:3)</PresentationFormat>
  <Paragraphs>801</Paragraphs>
  <Slides>110</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110</vt:i4>
      </vt:variant>
    </vt:vector>
  </HeadingPairs>
  <TitlesOfParts>
    <vt:vector size="116" baseType="lpstr">
      <vt:lpstr>Arial</vt:lpstr>
      <vt:lpstr>Calibri</vt:lpstr>
      <vt:lpstr>Calibri Light</vt:lpstr>
      <vt:lpstr>Cambria Math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Černý Vladimír</cp:lastModifiedBy>
  <cp:revision>183</cp:revision>
  <cp:lastPrinted>2018-02-15T09:01:17Z</cp:lastPrinted>
  <dcterms:created xsi:type="dcterms:W3CDTF">2014-02-21T11:26:05Z</dcterms:created>
  <dcterms:modified xsi:type="dcterms:W3CDTF">2019-12-19T10:43:46Z</dcterms:modified>
</cp:coreProperties>
</file>