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27"/>
  </p:notesMasterIdLst>
  <p:sldIdLst>
    <p:sldId id="523" r:id="rId4"/>
    <p:sldId id="511" r:id="rId5"/>
    <p:sldId id="512" r:id="rId6"/>
    <p:sldId id="625" r:id="rId7"/>
    <p:sldId id="626" r:id="rId8"/>
    <p:sldId id="675" r:id="rId9"/>
    <p:sldId id="676" r:id="rId10"/>
    <p:sldId id="677" r:id="rId11"/>
    <p:sldId id="692" r:id="rId12"/>
    <p:sldId id="753" r:id="rId13"/>
    <p:sldId id="773" r:id="rId14"/>
    <p:sldId id="774" r:id="rId15"/>
    <p:sldId id="780" r:id="rId16"/>
    <p:sldId id="810" r:id="rId17"/>
    <p:sldId id="856" r:id="rId18"/>
    <p:sldId id="862" r:id="rId19"/>
    <p:sldId id="871" r:id="rId20"/>
    <p:sldId id="877" r:id="rId21"/>
    <p:sldId id="914" r:id="rId22"/>
    <p:sldId id="928" r:id="rId23"/>
    <p:sldId id="957" r:id="rId24"/>
    <p:sldId id="967" r:id="rId25"/>
    <p:sldId id="988" r:id="rId2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78" d="100"/>
          <a:sy n="78" d="100"/>
        </p:scale>
        <p:origin x="7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174F2-5506-4DA8-B150-8197200603ED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ED81A-EAB3-47FF-90BF-265DDCE4B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28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5810-5563-4A34-83A8-79D16CB1137A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50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A8AF-EAA2-4150-87FA-68FA446CCBCB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97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93AF-1188-4CBD-99EB-8DB4406B3480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9018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23C90-E310-4C29-B613-F7D6BEF59123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3967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07C-66D1-4E6E-8BF0-D3E79F5A28BB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5728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7EAD-8EFC-499A-B7B8-9E8AC2431B1E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210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D1B-0F2A-4465-B6D1-ADA013C61AC9}" type="datetime1">
              <a:rPr lang="sk-SK" smtClean="0"/>
              <a:t>12. 12. 2019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767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16F7-03AF-4E47-AFBD-0296497F0908}" type="datetime1">
              <a:rPr lang="sk-SK" smtClean="0"/>
              <a:t>12. 12. 2019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9813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5539-288A-4A7F-8E57-A6BF7D931EAE}" type="datetime1">
              <a:rPr lang="sk-SK" smtClean="0"/>
              <a:t>12. 12. 2019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236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85AC-F69C-4ED5-9B88-F4719F4B9948}" type="datetime1">
              <a:rPr lang="sk-SK" smtClean="0"/>
              <a:t>12. 12. 2019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5462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2C63-A495-4CA3-B4C9-C164B27E34AE}" type="datetime1">
              <a:rPr lang="sk-SK" smtClean="0"/>
              <a:t>12. 12. 2019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264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1B6F-9EB4-4C57-BB0F-0E24FA62CB6D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7507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E5A4-9BC3-4AA7-981C-C54619E2AD44}" type="datetime1">
              <a:rPr lang="sk-SK" smtClean="0"/>
              <a:t>12. 12. 2019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1951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1DFE-0106-4AEA-B6FD-30968B905E4A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5927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4F3-8CCE-48C5-9E26-8C7B1E3B0012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9194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F5BA-BBAE-4E7A-8C19-5EE9339F9906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5131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25B3-7674-402B-8410-D267EC8DC194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39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5EB2-8DD5-4AD3-9927-569A88C7A026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4820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53CD-A51E-427A-8D5B-504C8A27B06C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3337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3DA6-F243-42A4-B69B-06C7EBEDF67B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9013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1604-C9A6-4325-B8CD-7E38CB678922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935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4351-F9A6-4671-BB93-6F43C1143B99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4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5091-D8C7-4FC1-8A26-86A48DE84D65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1624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C43D-3B0B-45DB-8F10-910F2123DDB4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439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33AB-F9D2-4522-9621-D73D2F31C3BE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3543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E9A9E-EE49-4ACC-B3D2-4F70A17D0C70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7177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0E45-798B-4980-BBE0-6A6F42F1A678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91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3503-9770-41EB-9400-B2A16BE0EBC0}" type="datetime1">
              <a:rPr lang="sk-SK" smtClean="0"/>
              <a:t>12. 12. 2019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222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9B3D-250E-4B66-9FA6-770D80926BFF}" type="datetime1">
              <a:rPr lang="sk-SK" smtClean="0"/>
              <a:t>12. 12. 2019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033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6C4-B5E1-4E88-ABEE-E97FBCE3C9B8}" type="datetime1">
              <a:rPr lang="sk-SK" smtClean="0"/>
              <a:t>12. 12. 2019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164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BED65-4099-40DB-A800-6101CFF62E5E}" type="datetime1">
              <a:rPr lang="sk-SK" smtClean="0"/>
              <a:t>12. 12. 2019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623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9795-E956-4D6B-8C08-10413C6F7E5C}" type="datetime1">
              <a:rPr lang="sk-SK" smtClean="0"/>
              <a:t>12. 12. 2019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517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DE7A-E801-4E01-9692-0010E23AEA9A}" type="datetime1">
              <a:rPr lang="sk-SK" smtClean="0"/>
              <a:t>12. 12. 2019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08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F2E30-CF02-4B9F-9DDA-CB760C83B85A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528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E926A-6083-4D7A-93FD-2591024625D7}" type="datetime1">
              <a:rPr lang="sk-SK" smtClean="0"/>
              <a:t>12. 12. 2019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101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5AAFF-A64A-4BFB-9D2F-27F2E9E8E0A4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12. 12. 2019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9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44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Poznať definíciu mechanických veličín v SI (bez učenia sa desatinných čísel na mnoho platných cifier)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Vedieť rýchlosť svetla na jednu platnú cifru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Spoľahlivo vedieť meniť jednotky na ľubovoľné jednotky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Byť schopný skontrolovať rozmerovú správnosť výsledku nejakého príkladu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Pomocou rozmerovej analýzy nájsť výsledný vzorec v jednoduchých úlohách (s presnosťou do číselnej konštanty)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 pojmu stav fyzikálneho systému ako súboru hodnôt zvolených veličín na základe ktorého sa už dá odvodiť výsledok merania ľubovoľnej inej veličiny v tom stave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Chápať „predpovedanie budúcnosti“ ako nájdenie časovej závislosti stavu systému na základe znalosti stavu v istom okamihu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Rozumieť, že okrem „obyčajného priestoru“ má zmysel uvažovať abstraktné aj mnohorozmerné priestory, a vedieť „čítať“ grafické vizualizácie v takých priestoroch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814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rotačnú maticu pre infinitezimálne otočenie okolo osi z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vektorového súčinu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zložky vektora vektorového súčinu pomocou zložiek násobených vektorov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je definovaný vektor infinitezimálneho otočenia a ako sa pomocou neho vyjadrí otočenie ľubovoľného vektora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vektor infinitezimálneho otočenia okolo osi danej sférickými uhlami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7E9CA-6A0A-4DFF-B540-EA8B272E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47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zadané sú dve infinitezimálne otočenia dané dvoma vektormi. Ak sa vyjadrí vektor výsledného infinitezimálneho otočenia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okamžitú rýchlosť častice pri rotácii danej uhlovou rýchlosťou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sústava vykonáva dve súčasné otáčania dané dvoma vektormi uhlovej rýchlosti. Výsledný pohyb sa dá predstaviť ako jediné otáčanie. Ako je určený vektor výslednej uhlovej rýchlosti pomocou dvoch pôvodne zadaných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sústava vykonala dve po sebe nasledujúce konečné otočenia.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Výslôedok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je ekvivalentný jedinému otočeniu. Prediskutujte akou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matemetickou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technikou by ste vykonali „zloženie dvoch konečných otočení“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BC4D3-3BB4-4830-B25B-7B8E64261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847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jednej častice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hmotný stred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pohybuje hmotný stred systému mnohých častíc pri zadaných vonkajších silách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platí o hmotnom strede fyzikálneho objektu ak naň nepôsobia vonkajšie sily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nejaké konkrétne príklady demonštrujúce zákon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zachovania hybnosti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AB1E1-FF56-4B15-9F83-8C525841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845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jednej častice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hmotný stred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pohybuje hmotný stred systému mnohých častíc pri zadaných vonkajších silách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platí o hmotnom strede fyzikálneho objektu ak naň nepôsobia vonkajšie sily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nejaké konkrétne príklady demonštrujúce zákon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zachovania hybnosti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390CF-69A4-4F7C-B14D-44F6838F3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315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(vzorec) momentu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moment hybnosti pomocou momentu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plochu pod krivkou ako určitý integrál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vypočítať moment zotrvačnosti valca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napísať pohybovú rovnicu pre teleso rotujúce okolo pevnej osi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AA15B-0BA0-4FA7-80BF-0B47BEA50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219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časovú deriváciu jednotkového vektora pri rotácii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zotrvačnú silu od postupného zrýchlenia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neinerciálnej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sústavy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Coriolisovu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silu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ť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odstrediv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ú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silu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96C0B-4E67-4BE4-A91C-B327AC06C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04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koeficientu trenia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aká veľká je trecia sila na nedostatočne naklonenej rovine keď sa teleso ešte nešmýka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umožňuje trenia pohyb chodca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CAB22-AB40-46D6-AF2A-491931AD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257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podmienky rovnováhy tuhého telesa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moment sily vzhľadom na os otáčania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sila a práca na páke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68D84-5B68-4DC9-9834-2B8DA06F9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298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zapíšte gravitačnú silu medzi dvoma bodovými telesami ako vektor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516D8-165E-487B-A43B-182E1185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25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prietoku vektorového poľa cez nejakú plochu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výtoku vektorového poľa z uzavretej plochy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výtok gravitačného poľa z nejakej uzavretej plochy pomocou hmotnosti v objeme  vnútri plochy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dokážte, že gravitačné pole homogénnej sféry v oblasti mimo nej je rovnaké ako pole bodovej častice	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3FF53-DB79-478A-8A89-164F9C998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34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 že rýchlosť s ako sa mení ľubovoľná veličina je daná časovou deriváciou tej veličiny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volá fyzikálna veličina, ktorá hovorí, ako rýchlo sa mení náboj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vyzerá pohybová rovnica určujúca časový vývoj stavu hmotného bodu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hovorí Newtonov zákon sily o častici, na ktorú nepôsobí žiadna sila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je to inerciálna sústava a ako súvisí so zákonom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v rámci súradnicovej sústavy lokálnych pozorovateľov je definovaný pojem priamočiaro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synchronizáciu hodín v súradnicovej sústave lokálnych pozorovateľov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sa dá skontrolovať, či hodiny určitej konštrukcie „tikajú pravidelne“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vysvetlite, čo vo formulácii zákona zotrvačnosti znamenajú slová rovnomerne a priamočiaro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63F6B-D548-4085-88E1-7C04148DC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6983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prácu nekonštantnej sily pozdĺž ľubovoľnej trajektórie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práca v homogénnom gravitačnom poli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nejaký príklad na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nefungujúce perpetuum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mobile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797F7-A71E-4481-9FAC-E26A276EF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978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A88269-184E-4771-B70E-8B7568C2E29D}"/>
                  </a:ext>
                </a:extLst>
              </p:cNvPr>
              <p:cNvSpPr txBox="1"/>
              <p:nvPr/>
            </p:nvSpPr>
            <p:spPr>
              <a:xfrm>
                <a:off x="648182" y="706056"/>
                <a:ext cx="795180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platí o práci po rôznych trajektóriách v gravitačnom poli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je definovaný gravitačný potenciál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je operátor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nabla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a napíšte zložky gradientu nejakej funkcie </a:t>
                </a:r>
                <a14:m>
                  <m:oMath xmlns:m="http://schemas.openxmlformats.org/officeDocument/2006/math"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vypočíta gravitačný potenciál spojito rozloženej hmotnosti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vypočíta z gravitačného potenciálu gravitačné zrýchlenie v nejakom bode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A88269-184E-4771-B70E-8B7568C2E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82" y="706056"/>
                <a:ext cx="7951808" cy="1754326"/>
              </a:xfrm>
              <a:prstGeom prst="rect">
                <a:avLst/>
              </a:prstGeom>
              <a:blipFill>
                <a:blip r:embed="rId4"/>
                <a:stretch>
                  <a:fillRect l="-460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43BA5-D947-4824-B10B-4F58C733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958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silu deformovanej pružiny, tuhosť pružiny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energiu pružnosti deformovanej pružiny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pohybová rovnica netlmeného harmonického oscilátora a jej riešenie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riešenie pohybu harmonického oscilátora zapísané ako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komplexný fázor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1287B-9CCE-442D-9438-F1CF8375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314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pohybová rovnica tlmeného harmonického oscilátora a jej riešenie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kvalitatívny popis rezonancie v amplitúde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popísať nejaký bežný jav, v ktorom sa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prejaví rezonancia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3596C-ECCC-4174-B109-29B3B4D4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80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zdôvodnite. ako vieme, že na časticu pohybujúcu sa rovnomerne po kružnici pôsobí nejaká sila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veličinu, ktorá môže definovať „stav kondenzátora“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vzorec viažuci náboj, napätie a kapacitu kondenzátora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rovnicu pre malú zmenu náboja kondenzátora za malý čas pri jeho nabíjaní z batérie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cez rezistor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sa dá vyjadriť postupnosť  zmien náboja reťazením malých zmien za malé časové úseky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29E-03B8-49A5-AFF4-FA93290E1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817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diferenciálnu rovnicu nabíjania kondenzátora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to znamená riešiť diferenciálnu rovnicu pri zadaných počiatočných podmienkach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princíp „grafického riešenie“ diferenciálnej rovnice v rovine na ktorej si nakreslíte krátke úseky dotyčníc v sieti bodov roviny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708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zadáva stav hmotného bodu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je pohybová rovnica pre hmotný bod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predp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veď budúcnosti ako sa bude meniť stav častice v jednorozmernom svete reťazením malých zmien stavu s využitím Newtonovej rovnice ak je zmapovaná sila v celom priestore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vyzerá sústava dvoch diferenciálnych rovníc prvého rádu popisujúca vývoj stavu častice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riešte jednorozmerný (zvislý) pohyb častice v homogénnom gravitačnom poli pri ľubovoľnej počiatočnej rýchlosti (v smere osi z)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riešenie pohybovej rovnice pre voľný pád z výšky 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akou rýchlosťou dopadne častica pri voľnom páde z výšky 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hovorí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Galileov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pokus o páde telies rôznych hmotností a ako to vyplýva z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Newtonovej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rovnice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určte hĺbku studne, ak voľný pád kameňa na dno trvá 2 sekundy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koľkorozmerný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je stavový priestor častice žijúcej v jednorozmernom svete. A v trojrozmernom?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3AB68-9605-4581-85B3-6E7E682B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838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prečo pre predpovedanie budúcnosti pohybu častice nestačí poznať len počiatočnú polohu ale potrebujeme poznať aj počiatočnú rýchlosť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vzorec pre približný výpočet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 derivácie funkcie z troch blízkych bodov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zákon zachovania energie pre voľný pád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EF2D4-A1A0-4F37-BFEF-98A48A27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595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sústavu vektorových pohybových rovníc prvého rádu pre časticu v trojrozmernom svete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zapíšte ako sa vektory polohy a rýchlosti „posúvajú po malých 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ocoh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 do budúcnosti podľa Newtona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vyriešte pohybové rovnice pre šikmý vrh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nájdite rovnicu pre dolet častice pri šikmom vrhu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zákon zachovania energie pre šikmý vrh a overte dosadením explicitného riešenia, že celková energia sa zachováva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31A9-348D-47AF-A250-F5E14CFB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8745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5750" y="422910"/>
                <a:ext cx="8572500" cy="4288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mám garantovane vedieť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systém častíc posuniem najprv o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 potom o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Výsledkom sa dá získať ako jediné posunutie o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Vyjadrite ten vektor pomocou pôvodných posunutí.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popíšte pohyb ako postupnosť infinitezimálnych posunutí. Ako súvisí okamžitá rýchlosť s práve konaným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infinitezimálnym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posunutím.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konečné posunutie vzniklo ako výsledok pohybu rýchlosťou (vektorom) závislom na čase. Vyjadrite výsledný vektor posunutia ako integrál z vektora rýchlosti.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vysvetlite ako treba chápať vyjadrenie, že častica vykonáva naraz dva pohyby dvoma rôznymi rýchlosťami a prečo výsledok vyzerá ako pohyb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jedninou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rýchlosťou. Ako táto výsledná rýchlosť súvisí s rýchlosťami dvoch naraz vykonávaných pohybov.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50" y="422910"/>
                <a:ext cx="8572500" cy="4288290"/>
              </a:xfrm>
              <a:prstGeom prst="rect">
                <a:avLst/>
              </a:prstGeom>
              <a:blipFill rotWithShape="0">
                <a:blip r:embed="rId6"/>
                <a:stretch>
                  <a:fillRect l="-640" t="-710" r="-9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12014" y="4501134"/>
            <a:ext cx="857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častica sa pohybuje voči inerciálnej sústave B rýchlosťou      . Sústava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pohybuje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voči inej inerciálnej sústave A rýchlosťou       . Ako sa vyjadrí rýchlosť častice voči sústave A.</a:t>
            </a:r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65" y="4588942"/>
            <a:ext cx="200025" cy="219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443" y="4848756"/>
            <a:ext cx="264795" cy="219075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75078-6C6C-443D-B405-F912C3CE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2985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transformujú súradnice vektora pri prechode k inej báze pomocou smerových kosínusov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ako sa transformujú pomocou rotačnej matice súradnice vektora pri otočení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Newtonov zákon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používa zákon sily ako pohybová rovnica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príklad že hmotnosť atómu nie je súčtom hmotností častíc, z ktorých sa skladá. Len princíp, čísla nemusíte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vedieť naspamäť.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1A0B3-4477-4255-BD23-E4F097C80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16239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\color{White}&#10;\vec v_1&#10;\end{align*}&#10;\end{document}&#10;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\color{White}&#10;\vec v_B&#10;\end{align*}&#10;\end{document}&#10;"/>
  <p:tag name="IGUANATEXSIZE" val="20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MyblankCalibri18</Template>
  <TotalTime>62</TotalTime>
  <Words>1378</Words>
  <Application>Microsoft Office PowerPoint</Application>
  <PresentationFormat>On-screen Show (4:3)</PresentationFormat>
  <Paragraphs>176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1_Office Theme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Černý Vladimír</cp:lastModifiedBy>
  <cp:revision>9</cp:revision>
  <dcterms:created xsi:type="dcterms:W3CDTF">2018-12-05T21:32:28Z</dcterms:created>
  <dcterms:modified xsi:type="dcterms:W3CDTF">2019-12-12T11:32:32Z</dcterms:modified>
</cp:coreProperties>
</file>