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689" r:id="rId2"/>
    <p:sldId id="690" r:id="rId3"/>
    <p:sldId id="691" r:id="rId4"/>
    <p:sldId id="692" r:id="rId5"/>
    <p:sldId id="698" r:id="rId6"/>
    <p:sldId id="700" r:id="rId7"/>
    <p:sldId id="703" r:id="rId8"/>
    <p:sldId id="704" r:id="rId9"/>
    <p:sldId id="705" r:id="rId10"/>
    <p:sldId id="706" r:id="rId11"/>
    <p:sldId id="713" r:id="rId12"/>
    <p:sldId id="723" r:id="rId13"/>
    <p:sldId id="724" r:id="rId14"/>
    <p:sldId id="815" r:id="rId15"/>
    <p:sldId id="727"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6" autoAdjust="0"/>
    <p:restoredTop sz="94660"/>
  </p:normalViewPr>
  <p:slideViewPr>
    <p:cSldViewPr snapToGrid="0">
      <p:cViewPr varScale="1">
        <p:scale>
          <a:sx n="65" d="100"/>
          <a:sy n="65" d="100"/>
        </p:scale>
        <p:origin x="1140" y="6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09E590-0BEA-425F-B3A6-3E0CDCFB4019}" type="datetimeFigureOut">
              <a:rPr lang="sk-SK" smtClean="0"/>
              <a:t>21. 2. 2020</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843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790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5258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5881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21. 2. 2020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0800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21. 2. 2020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5249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21. 2. 2020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6549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21. 2. 2020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9923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21. 2. 2020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0979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641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2700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21. 2. 2020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992360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2550.png"/><Relationship Id="rId3" Type="http://schemas.openxmlformats.org/officeDocument/2006/relationships/tags" Target="../tags/tag35.xml"/><Relationship Id="rId21" Type="http://schemas.openxmlformats.org/officeDocument/2006/relationships/image" Target="../media/image44.png"/><Relationship Id="rId7" Type="http://schemas.openxmlformats.org/officeDocument/2006/relationships/tags" Target="../tags/tag39.xml"/><Relationship Id="rId12" Type="http://schemas.openxmlformats.org/officeDocument/2006/relationships/slideLayout" Target="../slideLayouts/slideLayout7.xml"/><Relationship Id="rId17" Type="http://schemas.openxmlformats.org/officeDocument/2006/relationships/image" Target="../media/image40.png"/><Relationship Id="rId25" Type="http://schemas.openxmlformats.org/officeDocument/2006/relationships/image" Target="../media/image45.png"/><Relationship Id="rId2" Type="http://schemas.openxmlformats.org/officeDocument/2006/relationships/tags" Target="../tags/tag3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2530.png"/><Relationship Id="rId5" Type="http://schemas.openxmlformats.org/officeDocument/2006/relationships/tags" Target="../tags/tag37.xml"/><Relationship Id="rId15" Type="http://schemas.openxmlformats.org/officeDocument/2006/relationships/image" Target="../media/image38.png"/><Relationship Id="rId10" Type="http://schemas.openxmlformats.org/officeDocument/2006/relationships/tags" Target="../tags/tag42.xml"/><Relationship Id="rId19" Type="http://schemas.openxmlformats.org/officeDocument/2006/relationships/image" Target="../media/image42.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37.png"/><Relationship Id="rId27"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2800.png"/><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3.png"/><Relationship Id="rId18" Type="http://schemas.openxmlformats.org/officeDocument/2006/relationships/image" Target="../media/image55.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52.png"/><Relationship Id="rId17" Type="http://schemas.openxmlformats.org/officeDocument/2006/relationships/image" Target="../media/image54.png"/><Relationship Id="rId2" Type="http://schemas.openxmlformats.org/officeDocument/2006/relationships/tags" Target="../tags/tag47.xml"/><Relationship Id="rId16" Type="http://schemas.openxmlformats.org/officeDocument/2006/relationships/image" Target="../media/image624.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51.png"/><Relationship Id="rId5" Type="http://schemas.openxmlformats.org/officeDocument/2006/relationships/tags" Target="../tags/tag50.xml"/><Relationship Id="rId10" Type="http://schemas.openxmlformats.org/officeDocument/2006/relationships/image" Target="../media/image50.png"/><Relationship Id="rId19" Type="http://schemas.openxmlformats.org/officeDocument/2006/relationships/image" Target="../media/image56.png"/><Relationship Id="rId4" Type="http://schemas.openxmlformats.org/officeDocument/2006/relationships/tags" Target="../tags/tag49.xml"/><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3.png"/><Relationship Id="rId18" Type="http://schemas.openxmlformats.org/officeDocument/2006/relationships/image" Target="../media/image1301.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5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50.png"/><Relationship Id="rId5" Type="http://schemas.openxmlformats.org/officeDocument/2006/relationships/tags" Target="../tags/tag57.xml"/><Relationship Id="rId15" Type="http://schemas.openxmlformats.org/officeDocument/2006/relationships/image" Target="../media/image59.png"/><Relationship Id="rId10" Type="http://schemas.openxmlformats.org/officeDocument/2006/relationships/image" Target="../media/image57.png"/><Relationship Id="rId19" Type="http://schemas.openxmlformats.org/officeDocument/2006/relationships/image" Target="../media/image1401.png"/><Relationship Id="rId4" Type="http://schemas.openxmlformats.org/officeDocument/2006/relationships/tags" Target="../tags/tag56.xml"/><Relationship Id="rId9" Type="http://schemas.openxmlformats.org/officeDocument/2006/relationships/image" Target="../media/image54.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100.png"/><Relationship Id="rId3" Type="http://schemas.openxmlformats.org/officeDocument/2006/relationships/tags" Target="../tags/tag65.xml"/><Relationship Id="rId7" Type="http://schemas.openxmlformats.org/officeDocument/2006/relationships/image" Target="../media/image6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7.xml"/><Relationship Id="rId5" Type="http://schemas.openxmlformats.org/officeDocument/2006/relationships/tags" Target="../tags/tag67.xml"/><Relationship Id="rId10" Type="http://schemas.openxmlformats.org/officeDocument/2006/relationships/image" Target="../media/image2.png"/><Relationship Id="rId4" Type="http://schemas.openxmlformats.org/officeDocument/2006/relationships/tags" Target="../tags/tag66.xml"/><Relationship Id="rId9" Type="http://schemas.openxmlformats.org/officeDocument/2006/relationships/image" Target="../media/image1.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tags" Target="../tags/tag70.xml"/><Relationship Id="rId21" Type="http://schemas.openxmlformats.org/officeDocument/2006/relationships/image" Target="../media/image76.png"/><Relationship Id="rId7" Type="http://schemas.openxmlformats.org/officeDocument/2006/relationships/tags" Target="../tags/tag74.xml"/><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tags" Target="../tags/tag69.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7.xml"/><Relationship Id="rId5" Type="http://schemas.openxmlformats.org/officeDocument/2006/relationships/tags" Target="../tags/tag72.xml"/><Relationship Id="rId15" Type="http://schemas.openxmlformats.org/officeDocument/2006/relationships/image" Target="../media/image70.png"/><Relationship Id="rId10" Type="http://schemas.openxmlformats.org/officeDocument/2006/relationships/tags" Target="../tags/tag77.xml"/><Relationship Id="rId19" Type="http://schemas.openxmlformats.org/officeDocument/2006/relationships/image" Target="../media/image74.png"/><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tags" Target="../tags/tag79.xml"/><Relationship Id="rId16" Type="http://schemas.openxmlformats.org/officeDocument/2006/relationships/image" Target="../media/image81.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101.png"/><Relationship Id="rId5" Type="http://schemas.openxmlformats.org/officeDocument/2006/relationships/tags" Target="../tags/tag82.xml"/><Relationship Id="rId15" Type="http://schemas.openxmlformats.org/officeDocument/2006/relationships/image" Target="../media/image80.png"/><Relationship Id="rId19" Type="http://schemas.openxmlformats.org/officeDocument/2006/relationships/image" Target="../media/image900.png"/><Relationship Id="rId4" Type="http://schemas.openxmlformats.org/officeDocument/2006/relationships/tags" Target="../tags/tag81.xml"/><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7.xml"/><Relationship Id="rId7" Type="http://schemas.openxmlformats.org/officeDocument/2006/relationships/slideLayout" Target="../slideLayouts/slideLayout7.xml"/><Relationship Id="rId12" Type="http://schemas.openxmlformats.org/officeDocument/2006/relationships/image" Target="../media/image88.png"/><Relationship Id="rId2" Type="http://schemas.openxmlformats.org/officeDocument/2006/relationships/tags" Target="../tags/tag86.xml"/><Relationship Id="rId16" Type="http://schemas.openxmlformats.org/officeDocument/2006/relationships/image" Target="../media/image89.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87.png"/><Relationship Id="rId5" Type="http://schemas.openxmlformats.org/officeDocument/2006/relationships/tags" Target="../tags/tag89.xml"/><Relationship Id="rId15" Type="http://schemas.openxmlformats.org/officeDocument/2006/relationships/image" Target="../media/image4100.png"/><Relationship Id="rId10" Type="http://schemas.openxmlformats.org/officeDocument/2006/relationships/image" Target="../media/image86.png"/><Relationship Id="rId4" Type="http://schemas.openxmlformats.org/officeDocument/2006/relationships/tags" Target="../tags/tag88.xml"/><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760.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2.png"/><Relationship Id="rId18" Type="http://schemas.openxmlformats.org/officeDocument/2006/relationships/image" Target="../media/image7000.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91.png"/><Relationship Id="rId17" Type="http://schemas.openxmlformats.org/officeDocument/2006/relationships/image" Target="../media/image93.png"/><Relationship Id="rId2" Type="http://schemas.openxmlformats.org/officeDocument/2006/relationships/tags" Target="../tags/tag92.xml"/><Relationship Id="rId16" Type="http://schemas.openxmlformats.org/officeDocument/2006/relationships/image" Target="../media/image680.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90.png"/><Relationship Id="rId5" Type="http://schemas.openxmlformats.org/officeDocument/2006/relationships/tags" Target="../tags/tag95.xml"/><Relationship Id="rId10" Type="http://schemas.openxmlformats.org/officeDocument/2006/relationships/image" Target="../media/image86.png"/><Relationship Id="rId19" Type="http://schemas.openxmlformats.org/officeDocument/2006/relationships/image" Target="../media/image94.png"/><Relationship Id="rId4" Type="http://schemas.openxmlformats.org/officeDocument/2006/relationships/tags" Target="../tags/tag94.xml"/><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7.xml"/><Relationship Id="rId1" Type="http://schemas.openxmlformats.org/officeDocument/2006/relationships/tags" Target="../tags/tag98.xml"/><Relationship Id="rId6" Type="http://schemas.openxmlformats.org/officeDocument/2006/relationships/image" Target="../media/image2810.png"/></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tags" Target="../tags/tag101.xml"/><Relationship Id="rId7" Type="http://schemas.openxmlformats.org/officeDocument/2006/relationships/image" Target="../media/image5101.png"/><Relationship Id="rId12" Type="http://schemas.openxmlformats.org/officeDocument/2006/relationships/image" Target="../media/image97.png"/><Relationship Id="rId2" Type="http://schemas.openxmlformats.org/officeDocument/2006/relationships/tags" Target="../tags/tag100.xml"/><Relationship Id="rId1" Type="http://schemas.openxmlformats.org/officeDocument/2006/relationships/tags" Target="../tags/tag99.xml"/><Relationship Id="rId11" Type="http://schemas.openxmlformats.org/officeDocument/2006/relationships/image" Target="../media/image5500.png"/><Relationship Id="rId10" Type="http://schemas.openxmlformats.org/officeDocument/2006/relationships/image" Target="../media/image96.png"/><Relationship Id="rId4" Type="http://schemas.openxmlformats.org/officeDocument/2006/relationships/slideLayout" Target="../slideLayouts/slideLayout7.xml"/><Relationship Id="rId9" Type="http://schemas.openxmlformats.org/officeDocument/2006/relationships/image" Target="../media/image530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 Id="rId6" Type="http://schemas.openxmlformats.org/officeDocument/2006/relationships/image" Target="../media/image95.png"/><Relationship Id="rId5" Type="http://schemas.openxmlformats.org/officeDocument/2006/relationships/image" Target="../media/image570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101.png"/><Relationship Id="rId18" Type="http://schemas.openxmlformats.org/officeDocument/2006/relationships/image" Target="../media/image85.png"/><Relationship Id="rId3" Type="http://schemas.openxmlformats.org/officeDocument/2006/relationships/tags" Target="../tags/tag107.xml"/><Relationship Id="rId21" Type="http://schemas.openxmlformats.org/officeDocument/2006/relationships/image" Target="../media/image1550.png"/><Relationship Id="rId7" Type="http://schemas.openxmlformats.org/officeDocument/2006/relationships/tags" Target="../tags/tag111.xml"/><Relationship Id="rId12" Type="http://schemas.openxmlformats.org/officeDocument/2006/relationships/image" Target="../media/image100.png"/><Relationship Id="rId17" Type="http://schemas.openxmlformats.org/officeDocument/2006/relationships/image" Target="../media/image1530.png"/><Relationship Id="rId2" Type="http://schemas.openxmlformats.org/officeDocument/2006/relationships/tags" Target="../tags/tag106.xml"/><Relationship Id="rId20" Type="http://schemas.openxmlformats.org/officeDocument/2006/relationships/image" Target="../media/image103.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99.png"/><Relationship Id="rId24" Type="http://schemas.openxmlformats.org/officeDocument/2006/relationships/image" Target="../media/image105.png"/><Relationship Id="rId5" Type="http://schemas.openxmlformats.org/officeDocument/2006/relationships/tags" Target="../tags/tag109.xml"/><Relationship Id="rId23" Type="http://schemas.openxmlformats.org/officeDocument/2006/relationships/image" Target="../media/image1570.png"/><Relationship Id="rId10" Type="http://schemas.openxmlformats.org/officeDocument/2006/relationships/slideLayout" Target="../slideLayouts/slideLayout7.xml"/><Relationship Id="rId19" Type="http://schemas.openxmlformats.org/officeDocument/2006/relationships/image" Target="../media/image86.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image" Target="../media/image102.png"/><Relationship Id="rId22" Type="http://schemas.openxmlformats.org/officeDocument/2006/relationships/image" Target="../media/image104.png"/></Relationships>
</file>

<file path=ppt/slides/_rels/slide26.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07.jpeg"/><Relationship Id="rId18" Type="http://schemas.openxmlformats.org/officeDocument/2006/relationships/image" Target="../media/image111.png"/><Relationship Id="rId3" Type="http://schemas.openxmlformats.org/officeDocument/2006/relationships/tags" Target="../tags/tag116.xml"/><Relationship Id="rId21" Type="http://schemas.openxmlformats.org/officeDocument/2006/relationships/image" Target="../media/image114.png"/><Relationship Id="rId7" Type="http://schemas.openxmlformats.org/officeDocument/2006/relationships/tags" Target="../tags/tag120.xml"/><Relationship Id="rId12" Type="http://schemas.openxmlformats.org/officeDocument/2006/relationships/image" Target="../media/image106.jpeg"/><Relationship Id="rId17" Type="http://schemas.openxmlformats.org/officeDocument/2006/relationships/image" Target="../media/image35.png"/><Relationship Id="rId2" Type="http://schemas.openxmlformats.org/officeDocument/2006/relationships/tags" Target="../tags/tag115.xml"/><Relationship Id="rId16" Type="http://schemas.openxmlformats.org/officeDocument/2006/relationships/image" Target="../media/image110.png"/><Relationship Id="rId20" Type="http://schemas.openxmlformats.org/officeDocument/2006/relationships/image" Target="../media/image113.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7.xml"/><Relationship Id="rId5" Type="http://schemas.openxmlformats.org/officeDocument/2006/relationships/tags" Target="../tags/tag118.xml"/><Relationship Id="rId15" Type="http://schemas.openxmlformats.org/officeDocument/2006/relationships/image" Target="../media/image109.png"/><Relationship Id="rId10" Type="http://schemas.openxmlformats.org/officeDocument/2006/relationships/tags" Target="../tags/tag123.xml"/><Relationship Id="rId19" Type="http://schemas.openxmlformats.org/officeDocument/2006/relationships/image" Target="../media/image112.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08.jpeg"/><Relationship Id="rId22"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98.png"/><Relationship Id="rId9" Type="http://schemas.openxmlformats.org/officeDocument/2006/relationships/image" Target="../media/image1720.png"/></Relationships>
</file>

<file path=ppt/slides/_rels/slide28.xml.rels><?xml version="1.0" encoding="UTF-8" standalone="yes"?>
<Relationships xmlns="http://schemas.openxmlformats.org/package/2006/relationships"><Relationship Id="rId8" Type="http://schemas.openxmlformats.org/officeDocument/2006/relationships/image" Target="../media/image1810.png"/><Relationship Id="rId13" Type="http://schemas.openxmlformats.org/officeDocument/2006/relationships/image" Target="../media/image119.png"/><Relationship Id="rId3" Type="http://schemas.openxmlformats.org/officeDocument/2006/relationships/tags" Target="../tags/tag128.xml"/><Relationship Id="rId12" Type="http://schemas.openxmlformats.org/officeDocument/2006/relationships/image" Target="../media/image1850.png"/><Relationship Id="rId2" Type="http://schemas.openxmlformats.org/officeDocument/2006/relationships/tags" Target="../tags/tag127.xml"/><Relationship Id="rId1" Type="http://schemas.openxmlformats.org/officeDocument/2006/relationships/tags" Target="../tags/tag126.xml"/><Relationship Id="rId11" Type="http://schemas.openxmlformats.org/officeDocument/2006/relationships/image" Target="../media/image118.png"/><Relationship Id="rId5" Type="http://schemas.openxmlformats.org/officeDocument/2006/relationships/image" Target="../media/image116.png"/><Relationship Id="rId10" Type="http://schemas.openxmlformats.org/officeDocument/2006/relationships/image" Target="../media/image1830.png"/><Relationship Id="rId4" Type="http://schemas.openxmlformats.org/officeDocument/2006/relationships/slideLayout" Target="../slideLayouts/slideLayout7.xml"/><Relationship Id="rId9"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slideLayout" Target="../slideLayouts/slideLayout7.xml"/><Relationship Id="rId7" Type="http://schemas.openxmlformats.org/officeDocument/2006/relationships/image" Target="../media/image1881.png"/><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140.png"/><Relationship Id="rId18" Type="http://schemas.openxmlformats.org/officeDocument/2006/relationships/image" Target="../media/image11.png"/><Relationship Id="rId3" Type="http://schemas.openxmlformats.org/officeDocument/2006/relationships/tags" Target="../tags/tag8.xml"/><Relationship Id="rId21" Type="http://schemas.openxmlformats.org/officeDocument/2006/relationships/image" Target="../media/image14.png"/><Relationship Id="rId7" Type="http://schemas.openxmlformats.org/officeDocument/2006/relationships/tags" Target="../tags/tag12.xml"/><Relationship Id="rId17" Type="http://schemas.openxmlformats.org/officeDocument/2006/relationships/image" Target="../media/image10.png"/><Relationship Id="rId2" Type="http://schemas.openxmlformats.org/officeDocument/2006/relationships/tags" Target="../tags/tag7.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6.xml"/><Relationship Id="rId6" Type="http://schemas.openxmlformats.org/officeDocument/2006/relationships/tags" Target="../tags/tag11.xml"/><Relationship Id="rId24" Type="http://schemas.openxmlformats.org/officeDocument/2006/relationships/image" Target="../media/image16.png"/><Relationship Id="rId5" Type="http://schemas.openxmlformats.org/officeDocument/2006/relationships/tags" Target="../tags/tag10.xml"/><Relationship Id="rId15" Type="http://schemas.openxmlformats.org/officeDocument/2006/relationships/image" Target="../media/image8.png"/><Relationship Id="rId23" Type="http://schemas.openxmlformats.org/officeDocument/2006/relationships/image" Target="../media/image1230.png"/><Relationship Id="rId10" Type="http://schemas.openxmlformats.org/officeDocument/2006/relationships/slideLayout" Target="../slideLayouts/slideLayout7.xml"/><Relationship Id="rId19" Type="http://schemas.openxmlformats.org/officeDocument/2006/relationships/image" Target="../media/image12.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7.jpeg"/><Relationship Id="rId22"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900.png"/><Relationship Id="rId13" Type="http://schemas.openxmlformats.org/officeDocument/2006/relationships/image" Target="../media/image125.png"/><Relationship Id="rId3" Type="http://schemas.openxmlformats.org/officeDocument/2006/relationships/tags" Target="../tags/tag133.xml"/><Relationship Id="rId12" Type="http://schemas.openxmlformats.org/officeDocument/2006/relationships/image" Target="../media/image124.png"/><Relationship Id="rId2" Type="http://schemas.openxmlformats.org/officeDocument/2006/relationships/tags" Target="../tags/tag132.xml"/><Relationship Id="rId1" Type="http://schemas.openxmlformats.org/officeDocument/2006/relationships/tags" Target="../tags/tag131.xml"/><Relationship Id="rId11" Type="http://schemas.openxmlformats.org/officeDocument/2006/relationships/image" Target="../media/image123.png"/><Relationship Id="rId5" Type="http://schemas.openxmlformats.org/officeDocument/2006/relationships/slideLayout" Target="../slideLayouts/slideLayout7.xml"/><Relationship Id="rId10" Type="http://schemas.openxmlformats.org/officeDocument/2006/relationships/image" Target="../media/image1920.png"/><Relationship Id="rId4" Type="http://schemas.openxmlformats.org/officeDocument/2006/relationships/tags" Target="../tags/tag134.xml"/><Relationship Id="rId9" Type="http://schemas.openxmlformats.org/officeDocument/2006/relationships/image" Target="../media/image122.png"/></Relationships>
</file>

<file path=ppt/slides/_rels/slide3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26.png"/><Relationship Id="rId11" Type="http://schemas.openxmlformats.org/officeDocument/2006/relationships/image" Target="../media/image127.png"/><Relationship Id="rId5" Type="http://schemas.openxmlformats.org/officeDocument/2006/relationships/image" Target="../media/image125.png"/><Relationship Id="rId10" Type="http://schemas.openxmlformats.org/officeDocument/2006/relationships/image" Target="../media/image1980.png"/><Relationship Id="rId4" Type="http://schemas.openxmlformats.org/officeDocument/2006/relationships/slideLayout" Target="../slideLayouts/slideLayout7.xml"/><Relationship Id="rId9" Type="http://schemas.openxmlformats.org/officeDocument/2006/relationships/image" Target="../media/image1970.png"/></Relationships>
</file>

<file path=ppt/slides/_rels/slide4.xml.rels><?xml version="1.0" encoding="UTF-8" standalone="yes"?>
<Relationships xmlns="http://schemas.openxmlformats.org/package/2006/relationships"><Relationship Id="rId13" Type="http://schemas.openxmlformats.org/officeDocument/2006/relationships/image" Target="../media/image1290.png"/><Relationship Id="rId3" Type="http://schemas.openxmlformats.org/officeDocument/2006/relationships/tags" Target="../tags/tag17.xml"/><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slideLayout" Target="../slideLayouts/slideLayout7.xml"/><Relationship Id="rId10" Type="http://schemas.openxmlformats.org/officeDocument/2006/relationships/image" Target="../media/image1260.png"/><Relationship Id="rId4" Type="http://schemas.openxmlformats.org/officeDocument/2006/relationships/tags" Target="../tags/tag18.xml"/><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tags" Target="../tags/tag21.xml"/><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slideLayout" Target="../slideLayouts/slideLayout7.xml"/><Relationship Id="rId10" Type="http://schemas.openxmlformats.org/officeDocument/2006/relationships/image" Target="../media/image1700.png"/><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8" Type="http://schemas.openxmlformats.org/officeDocument/2006/relationships/image" Target="../media/image1311.png"/><Relationship Id="rId3" Type="http://schemas.openxmlformats.org/officeDocument/2006/relationships/tags" Target="../tags/tag25.xml"/><Relationship Id="rId12" Type="http://schemas.openxmlformats.org/officeDocument/2006/relationships/image" Target="../media/image29.png"/><Relationship Id="rId2" Type="http://schemas.openxmlformats.org/officeDocument/2006/relationships/tags" Target="../tags/tag24.xml"/><Relationship Id="rId1" Type="http://schemas.openxmlformats.org/officeDocument/2006/relationships/tags" Target="../tags/tag23.xml"/><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7.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image" Target="../media/image1870.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image" Target="../media/image7500.png"/></Relationships>
</file>

<file path=ppt/slides/_rels/slide8.xml.rels><?xml version="1.0" encoding="UTF-8" standalone="yes"?>
<Relationships xmlns="http://schemas.openxmlformats.org/package/2006/relationships"><Relationship Id="rId8" Type="http://schemas.openxmlformats.org/officeDocument/2006/relationships/image" Target="../media/image1880.png"/><Relationship Id="rId3" Type="http://schemas.openxmlformats.org/officeDocument/2006/relationships/tags" Target="../tags/tag29.xml"/><Relationship Id="rId12" Type="http://schemas.openxmlformats.org/officeDocument/2006/relationships/image" Target="../media/image34.png"/><Relationship Id="rId2" Type="http://schemas.openxmlformats.org/officeDocument/2006/relationships/tags" Target="../tags/tag28.xml"/><Relationship Id="rId1" Type="http://schemas.openxmlformats.org/officeDocument/2006/relationships/tags" Target="../tags/tag27.xml"/><Relationship Id="rId11" Type="http://schemas.openxmlformats.org/officeDocument/2006/relationships/image" Target="../media/image33.pn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tags" Target="../tags/tag30.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4.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59626" y="277864"/>
            <a:ext cx="3523298" cy="582930"/>
          </a:xfrm>
          <a:prstGeom prst="rect">
            <a:avLst/>
          </a:prstGeom>
        </p:spPr>
      </p:pic>
      <p:sp>
        <p:nvSpPr>
          <p:cNvPr id="5" name="TextBox 4"/>
          <p:cNvSpPr txBox="1"/>
          <p:nvPr/>
        </p:nvSpPr>
        <p:spPr>
          <a:xfrm>
            <a:off x="286327" y="969818"/>
            <a:ext cx="836814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Suma na ľavej strane je celkový moment hybnosti sústavy, na ľavej strane je súčet momentov síl, teda celkový moment vonkajších síl</a:t>
            </a:r>
          </a:p>
        </p:txBody>
      </p:sp>
      <p:sp>
        <p:nvSpPr>
          <p:cNvPr id="10" name="Rectangle 9"/>
          <p:cNvSpPr/>
          <p:nvPr/>
        </p:nvSpPr>
        <p:spPr>
          <a:xfrm>
            <a:off x="3360716" y="1653184"/>
            <a:ext cx="1487055" cy="711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91907" y="1754382"/>
            <a:ext cx="824675" cy="471488"/>
          </a:xfrm>
          <a:prstGeom prst="rect">
            <a:avLst/>
          </a:prstGeom>
        </p:spPr>
      </p:pic>
      <p:sp>
        <p:nvSpPr>
          <p:cNvPr id="13" name="TextBox 12"/>
          <p:cNvSpPr txBox="1"/>
          <p:nvPr/>
        </p:nvSpPr>
        <p:spPr>
          <a:xfrm>
            <a:off x="369455" y="2540000"/>
            <a:ext cx="8294254" cy="3139321"/>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Upozornime, že túto rovnicu sme dostali za predpokladu, že vnútorné </a:t>
            </a:r>
            <a:r>
              <a:rPr lang="sk-SK" b="1" dirty="0" err="1">
                <a:latin typeface="Arial" panose="020B0604020202020204" pitchFamily="34" charset="0"/>
                <a:cs typeface="Arial" panose="020B0604020202020204" pitchFamily="34" charset="0"/>
              </a:rPr>
              <a:t>medzičasticové</a:t>
            </a:r>
            <a:r>
              <a:rPr lang="sk-SK" b="1" dirty="0">
                <a:latin typeface="Arial" panose="020B0604020202020204" pitchFamily="34" charset="0"/>
                <a:cs typeface="Arial" panose="020B0604020202020204" pitchFamily="34" charset="0"/>
              </a:rPr>
              <a:t> sily sú centrálne.</a:t>
            </a:r>
          </a:p>
          <a:p>
            <a:endParaRPr lang="sk-SK" b="1"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Zopakujme si:</a:t>
            </a:r>
          </a:p>
          <a:p>
            <a:r>
              <a:rPr lang="sk-SK" dirty="0">
                <a:latin typeface="Arial" panose="020B0604020202020204" pitchFamily="34" charset="0"/>
                <a:cs typeface="Arial" panose="020B0604020202020204" pitchFamily="34" charset="0"/>
              </a:rPr>
              <a:t>Pre translačný pohyb telesa ako celku (pohyb ťažiska) sme dostali „</a:t>
            </a:r>
            <a:r>
              <a:rPr lang="sk-SK" dirty="0" err="1">
                <a:latin typeface="Arial" panose="020B0604020202020204" pitchFamily="34" charset="0"/>
                <a:cs typeface="Arial" panose="020B0604020202020204" pitchFamily="34" charset="0"/>
              </a:rPr>
              <a:t>Newtonovu</a:t>
            </a:r>
            <a:r>
              <a:rPr lang="sk-SK" dirty="0">
                <a:latin typeface="Arial" panose="020B0604020202020204" pitchFamily="34" charset="0"/>
                <a:cs typeface="Arial" panose="020B0604020202020204" pitchFamily="34" charset="0"/>
              </a:rPr>
              <a:t> rovnicu sily“</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Ako uvidíme neskôr, rovnica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a:t>
            </a:r>
            <a:r>
              <a:rPr lang="sk-SK" dirty="0" err="1">
                <a:latin typeface="Arial" panose="020B0604020202020204" pitchFamily="34" charset="0"/>
                <a:cs typeface="Arial" panose="020B0604020202020204" pitchFamily="34" charset="0"/>
              </a:rPr>
              <a:t>analógom</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Newtonovej</a:t>
            </a:r>
            <a:r>
              <a:rPr lang="sk-SK" dirty="0">
                <a:latin typeface="Arial" panose="020B0604020202020204" pitchFamily="34" charset="0"/>
                <a:cs typeface="Arial" panose="020B0604020202020204" pitchFamily="34" charset="0"/>
              </a:rPr>
              <a:t> rovnice pre rotačný pohyb telesa ako celku.</a:t>
            </a:r>
          </a:p>
        </p:txBody>
      </p:sp>
      <p:pic>
        <p:nvPicPr>
          <p:cNvPr id="14" name="Picture 1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17846" y="4109660"/>
            <a:ext cx="886397" cy="471488"/>
          </a:xfrm>
          <a:prstGeom prst="rect">
            <a:avLst/>
          </a:prstGeom>
        </p:spPr>
      </p:pic>
      <p:pic>
        <p:nvPicPr>
          <p:cNvPr id="15" name="Picture 1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3625232" y="4756764"/>
            <a:ext cx="824675" cy="471488"/>
          </a:xfrm>
          <a:prstGeom prst="rect">
            <a:avLst/>
          </a:prstGeom>
        </p:spPr>
      </p:pic>
    </p:spTree>
    <p:extLst>
      <p:ext uri="{BB962C8B-B14F-4D97-AF65-F5344CB8AC3E}">
        <p14:creationId xmlns:p14="http://schemas.microsoft.com/office/powerpoint/2010/main" val="37607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10</a:t>
            </a:fld>
            <a:endParaRPr lang="sk-SK"/>
          </a:p>
        </p:txBody>
      </p:sp>
      <p:sp>
        <p:nvSpPr>
          <p:cNvPr id="3" name="TextBox 2"/>
          <p:cNvSpPr txBox="1"/>
          <p:nvPr/>
        </p:nvSpPr>
        <p:spPr>
          <a:xfrm>
            <a:off x="1111624" y="385483"/>
            <a:ext cx="638287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Neinerciálne sústavy</a:t>
            </a:r>
            <a:endParaRPr lang="en-US" sz="2400" b="1" dirty="0">
              <a:latin typeface="Arial" panose="020B0604020202020204" pitchFamily="34" charset="0"/>
              <a:cs typeface="Arial" panose="020B0604020202020204" pitchFamily="34" charset="0"/>
            </a:endParaRPr>
          </a:p>
        </p:txBody>
      </p:sp>
      <p:grpSp>
        <p:nvGrpSpPr>
          <p:cNvPr id="47" name="Group 46"/>
          <p:cNvGrpSpPr/>
          <p:nvPr/>
        </p:nvGrpSpPr>
        <p:grpSpPr>
          <a:xfrm>
            <a:off x="657286" y="937550"/>
            <a:ext cx="4008285" cy="4122693"/>
            <a:chOff x="657286" y="937550"/>
            <a:chExt cx="4008285" cy="4122693"/>
          </a:xfrm>
        </p:grpSpPr>
        <p:cxnSp>
          <p:nvCxnSpPr>
            <p:cNvPr id="5" name="Straight Arrow Connector 4"/>
            <p:cNvCxnSpPr/>
            <p:nvPr/>
          </p:nvCxnSpPr>
          <p:spPr>
            <a:xfrm>
              <a:off x="1192647" y="44275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744411" y="39703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8100000">
              <a:off x="657286" y="4661997"/>
              <a:ext cx="64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9443276">
              <a:off x="3728875" y="3651591"/>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4043276">
              <a:off x="3097611" y="3544574"/>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943276">
              <a:off x="3459304" y="4236485"/>
              <a:ext cx="648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92193" y="960699"/>
              <a:ext cx="2558005" cy="34839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61772" y="937550"/>
              <a:ext cx="57874" cy="2951545"/>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92193" y="3912244"/>
              <a:ext cx="2627453" cy="50928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873245" y="4820213"/>
              <a:ext cx="114300" cy="240030"/>
            </a:xfrm>
            <a:prstGeom prst="rect">
              <a:avLst/>
            </a:prstGeom>
          </p:spPr>
        </p:pic>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812724" y="4498051"/>
              <a:ext cx="139065" cy="289560"/>
            </a:xfrm>
            <a:prstGeom prst="rect">
              <a:avLst/>
            </a:prstGeom>
          </p:spPr>
        </p:pic>
        <p:pic>
          <p:nvPicPr>
            <p:cNvPr id="27" name="Picture 2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946552" y="3631878"/>
              <a:ext cx="133350" cy="249555"/>
            </a:xfrm>
            <a:prstGeom prst="rect">
              <a:avLst/>
            </a:prstGeom>
          </p:spPr>
        </p:pic>
        <p:pic>
          <p:nvPicPr>
            <p:cNvPr id="34" name="Picture 3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861443" y="4278132"/>
              <a:ext cx="135255" cy="240030"/>
            </a:xfrm>
            <a:prstGeom prst="rect">
              <a:avLst/>
            </a:prstGeom>
          </p:spPr>
        </p:pic>
        <p:pic>
          <p:nvPicPr>
            <p:cNvPr id="35" name="Picture 34"/>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488406" y="3516132"/>
              <a:ext cx="177165" cy="289560"/>
            </a:xfrm>
            <a:prstGeom prst="rect">
              <a:avLst/>
            </a:prstGeom>
          </p:spPr>
        </p:pic>
        <p:pic>
          <p:nvPicPr>
            <p:cNvPr id="36" name="Picture 35"/>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12947" y="3309716"/>
              <a:ext cx="179070" cy="249555"/>
            </a:xfrm>
            <a:prstGeom prst="rect">
              <a:avLst/>
            </a:prstGeom>
          </p:spPr>
        </p:pic>
        <p:pic>
          <p:nvPicPr>
            <p:cNvPr id="37" name="Picture 3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2215909" y="2366380"/>
              <a:ext cx="144780" cy="182880"/>
            </a:xfrm>
            <a:prstGeom prst="rect">
              <a:avLst/>
            </a:prstGeom>
          </p:spPr>
        </p:pic>
        <p:pic>
          <p:nvPicPr>
            <p:cNvPr id="39" name="Picture 38"/>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3838294" y="2240988"/>
              <a:ext cx="167640" cy="203835"/>
            </a:xfrm>
            <a:prstGeom prst="rect">
              <a:avLst/>
            </a:prstGeom>
          </p:spPr>
        </p:pic>
        <p:pic>
          <p:nvPicPr>
            <p:cNvPr id="41" name="Picture 40"/>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2599803" y="4231833"/>
              <a:ext cx="200025" cy="222885"/>
            </a:xfrm>
            <a:prstGeom prst="rect">
              <a:avLst/>
            </a:prstGeom>
          </p:spPr>
        </p:pic>
      </p:grpSp>
      <mc:AlternateContent xmlns:mc="http://schemas.openxmlformats.org/markup-compatibility/2006" xmlns:a14="http://schemas.microsoft.com/office/drawing/2010/main">
        <mc:Choice Requires="a14">
          <p:sp>
            <p:nvSpPr>
              <p:cNvPr id="42" name="TextBox 41"/>
              <p:cNvSpPr txBox="1"/>
              <p:nvPr/>
            </p:nvSpPr>
            <p:spPr>
              <a:xfrm>
                <a:off x="5359078" y="1157468"/>
                <a:ext cx="3669175" cy="377526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Sústava </a:t>
                </a:r>
                <a14:m>
                  <m:oMath xmlns:m="http://schemas.openxmlformats.org/officeDocument/2006/math">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𝑖</m:t>
                        </m:r>
                      </m:e>
                    </m:acc>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𝑗</m:t>
                        </m:r>
                      </m:e>
                    </m:acc>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𝑘</m:t>
                        </m:r>
                      </m:e>
                    </m:acc>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inerciálna, sústava </a:t>
                </a:r>
                <a14:m>
                  <m:oMath xmlns:m="http://schemas.openxmlformats.org/officeDocument/2006/math">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𝑖</m:t>
                            </m:r>
                          </m:e>
                        </m:acc>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𝑗</m:t>
                            </m:r>
                          </m:e>
                        </m:acc>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𝑘</m:t>
                            </m:r>
                          </m:e>
                        </m:acc>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je neinerciálna.</a:t>
                </a:r>
              </a:p>
              <a:p>
                <a:r>
                  <a:rPr lang="sk-SK" dirty="0">
                    <a:latin typeface="Arial" panose="020B0604020202020204" pitchFamily="34" charset="0"/>
                    <a:cs typeface="Arial" panose="020B0604020202020204" pitchFamily="34" charset="0"/>
                  </a:rPr>
                  <a:t>Uvažujme hmotný bod. Jeho polo-</a:t>
                </a:r>
              </a:p>
              <a:p>
                <a:r>
                  <a:rPr lang="sk-SK" dirty="0" err="1">
                    <a:latin typeface="Arial" panose="020B0604020202020204" pitchFamily="34" charset="0"/>
                    <a:cs typeface="Arial" panose="020B0604020202020204" pitchFamily="34" charset="0"/>
                  </a:rPr>
                  <a:t>hový</a:t>
                </a:r>
                <a:r>
                  <a:rPr lang="sk-SK" dirty="0">
                    <a:latin typeface="Arial" panose="020B0604020202020204" pitchFamily="34" charset="0"/>
                    <a:cs typeface="Arial" panose="020B0604020202020204" pitchFamily="34" charset="0"/>
                  </a:rPr>
                  <a:t> vektor voči inerciálnej sústave je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voči neinerciálnej sústave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r>
                      <a:rPr lang="en-US" b="0" i="1" dirty="0"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Polohový vektor počiatku neinerciálnej sústavy voči inerciálnej je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sub>
                        <m:r>
                          <a:rPr lang="en-US"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Neinerciálna sústava je ako tuhé teleso, jeho stav (voči inerciálnej sústave je v každom okamihu </a:t>
                </a:r>
                <a:r>
                  <a:rPr lang="sk-SK" dirty="0" err="1">
                    <a:latin typeface="Arial" panose="020B0604020202020204" pitchFamily="34" charset="0"/>
                    <a:cs typeface="Arial" panose="020B0604020202020204" pitchFamily="34" charset="0"/>
                  </a:rPr>
                  <a:t>zadateľný</a:t>
                </a:r>
                <a:r>
                  <a:rPr lang="sk-SK" dirty="0">
                    <a:latin typeface="Arial" panose="020B0604020202020204" pitchFamily="34" charset="0"/>
                    <a:cs typeface="Arial" panose="020B0604020202020204" pitchFamily="34" charset="0"/>
                  </a:rPr>
                  <a:t> ako</a:t>
                </a:r>
                <a:endParaRPr lang="en-US" dirty="0">
                  <a:latin typeface="Arial" panose="020B0604020202020204" pitchFamily="34" charset="0"/>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59078" y="1157468"/>
                <a:ext cx="3669175" cy="3775264"/>
              </a:xfrm>
              <a:prstGeom prst="rect">
                <a:avLst/>
              </a:prstGeom>
              <a:blipFill rotWithShape="0">
                <a:blip r:embed="rId24"/>
                <a:stretch>
                  <a:fillRect l="-1329" t="-969" r="-1163" b="-1777"/>
                </a:stretch>
              </a:blipFill>
            </p:spPr>
            <p:txBody>
              <a:bodyPr/>
              <a:lstStyle/>
              <a:p>
                <a:r>
                  <a:rPr lang="en-US">
                    <a:noFill/>
                  </a:rPr>
                  <a:t> </a:t>
                </a:r>
              </a:p>
            </p:txBody>
          </p:sp>
        </mc:Fallback>
      </mc:AlternateContent>
      <p:pic>
        <p:nvPicPr>
          <p:cNvPr id="44" name="Picture 43"/>
          <p:cNvPicPr>
            <a:picLocks noChangeAspect="1"/>
          </p:cNvPicPr>
          <p:nvPr>
            <p:custDataLst>
              <p:tags r:id="rId1"/>
            </p:custDataLst>
          </p:nvPr>
        </p:nvPicPr>
        <p:blipFill>
          <a:blip r:embed="rId25" cstate="print">
            <a:extLst>
              <a:ext uri="{28A0092B-C50C-407E-A947-70E740481C1C}">
                <a14:useLocalDpi xmlns:a14="http://schemas.microsoft.com/office/drawing/2010/main" val="0"/>
              </a:ext>
            </a:extLst>
          </a:blip>
          <a:stretch>
            <a:fillRect/>
          </a:stretch>
        </p:blipFill>
        <p:spPr>
          <a:xfrm>
            <a:off x="5543829" y="5092274"/>
            <a:ext cx="2216849" cy="240030"/>
          </a:xfrm>
          <a:prstGeom prst="rect">
            <a:avLst/>
          </a:prstGeom>
        </p:spPr>
      </p:pic>
      <mc:AlternateContent xmlns:mc="http://schemas.openxmlformats.org/markup-compatibility/2006" xmlns:a14="http://schemas.microsoft.com/office/drawing/2010/main">
        <mc:Choice Requires="a14">
          <p:sp>
            <p:nvSpPr>
              <p:cNvPr id="45" name="TextBox 44"/>
              <p:cNvSpPr txBox="1"/>
              <p:nvPr/>
            </p:nvSpPr>
            <p:spPr>
              <a:xfrm>
                <a:off x="115747" y="5474825"/>
                <a:ext cx="893565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Keď sme bez ujmy na všeobecnosti považovali počiatok neinerciálnej sústavy za jej ťažisko. Platí teda, že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je uhlová rýchlosť pohybu neinerciálnej sústavy a</a:t>
                </a:r>
                <a:endParaRPr lang="en-US" dirty="0">
                  <a:latin typeface="Arial" panose="020B0604020202020204" pitchFamily="34" charset="0"/>
                  <a:cs typeface="Arial" panose="020B060402020202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15747" y="5474825"/>
                <a:ext cx="8935656" cy="646331"/>
              </a:xfrm>
              <a:prstGeom prst="rect">
                <a:avLst/>
              </a:prstGeom>
              <a:blipFill rotWithShape="0">
                <a:blip r:embed="rId26"/>
                <a:stretch>
                  <a:fillRect l="-614" t="-4717" b="-14151"/>
                </a:stretch>
              </a:blipFill>
            </p:spPr>
            <p:txBody>
              <a:bodyPr/>
              <a:lstStyle/>
              <a:p>
                <a:r>
                  <a:rPr lang="en-US">
                    <a:noFill/>
                  </a:rPr>
                  <a:t> </a:t>
                </a:r>
              </a:p>
            </p:txBody>
          </p:sp>
        </mc:Fallback>
      </mc:AlternateContent>
      <p:pic>
        <p:nvPicPr>
          <p:cNvPr id="46" name="Picture 45"/>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4079433" y="6162876"/>
            <a:ext cx="951548" cy="471488"/>
          </a:xfrm>
          <a:prstGeom prst="rect">
            <a:avLst/>
          </a:prstGeom>
        </p:spPr>
      </p:pic>
    </p:spTree>
    <p:extLst>
      <p:ext uri="{BB962C8B-B14F-4D97-AF65-F5344CB8AC3E}">
        <p14:creationId xmlns:p14="http://schemas.microsoft.com/office/powerpoint/2010/main" val="286837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3080" y="6410139"/>
            <a:ext cx="2057400" cy="365125"/>
          </a:xfrm>
        </p:spPr>
        <p:txBody>
          <a:bodyPr/>
          <a:lstStyle/>
          <a:p>
            <a:fld id="{1BCE0CA2-1A48-4B23-8A77-1A9F640E54E6}" type="slidenum">
              <a:rPr lang="sk-SK" smtClean="0"/>
              <a:t>11</a:t>
            </a:fld>
            <a:endParaRPr lang="sk-SK"/>
          </a:p>
        </p:txBody>
      </p:sp>
      <p:sp>
        <p:nvSpPr>
          <p:cNvPr id="3" name="TextBox 2"/>
          <p:cNvSpPr txBox="1"/>
          <p:nvPr/>
        </p:nvSpPr>
        <p:spPr>
          <a:xfrm>
            <a:off x="1111624" y="385483"/>
            <a:ext cx="638287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Neinerciálne sústavy</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7747" y="1201913"/>
            <a:ext cx="8483346" cy="5486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68941" y="1954306"/>
                <a:ext cx="8713694" cy="248811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Pozorovateľ v neinerciálnej sústave sa nad touto rovnicou zamyslí a povie si:</a:t>
                </a:r>
              </a:p>
              <a:p>
                <a:r>
                  <a:rPr lang="sk-SK" dirty="0">
                    <a:latin typeface="Arial" panose="020B0604020202020204" pitchFamily="34" charset="0"/>
                    <a:cs typeface="Arial" panose="020B0604020202020204" pitchFamily="34" charset="0"/>
                  </a:rPr>
                  <a:t>Veď ja vlastne môžem robiť fyziku v neinerciálnej sústave, len Newtonov zákon sily bude mať u mňa iný tvar. Urobím to takto:</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zmeriam si zrýchlenie počiatku mojej neinerciálnej sústavy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e>
                      <m:sub>
                        <m:r>
                          <a:rPr lang="en-US" b="0" i="1"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voči inerciálnej</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zmeriam uhlovú rýchlosť rotácie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𝑡</m:t>
                    </m:r>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mojej sústavy voči inerciálnej</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vypočítam aj uhlové zrýchlenie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𝑑</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𝑡</m:t>
                            </m:r>
                          </m:e>
                        </m:d>
                      </m:num>
                      <m:den>
                        <m:r>
                          <a:rPr lang="en-US" b="0" i="1" smtClean="0">
                            <a:latin typeface="Cambria Math" panose="02040503050406030204" pitchFamily="18" charset="0"/>
                            <a:cs typeface="Arial" panose="020B0604020202020204" pitchFamily="34" charset="0"/>
                          </a:rPr>
                          <m:t>𝑑𝑡</m:t>
                        </m:r>
                      </m:den>
                    </m:f>
                  </m:oMath>
                </a14:m>
                <a:endParaRPr lang="en-US"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potom si poviem, že v mojej neinerciálnej sústave okrem naozajstnej sily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𝐹</m:t>
                        </m:r>
                      </m:e>
                    </m:acc>
                  </m:oMath>
                </a14:m>
                <a:r>
                  <a:rPr lang="sk-SK" dirty="0">
                    <a:latin typeface="Arial" panose="020B0604020202020204" pitchFamily="34" charset="0"/>
                    <a:cs typeface="Arial" panose="020B0604020202020204" pitchFamily="34" charset="0"/>
                  </a:rPr>
                  <a:t> pôsobia ešte ďalšie mystické zotrvačné sily neznámeho pôvodu, a to</a:t>
                </a:r>
              </a:p>
            </p:txBody>
          </p:sp>
        </mc:Choice>
        <mc:Fallback xmlns="">
          <p:sp>
            <p:nvSpPr>
              <p:cNvPr id="5" name="TextBox 4"/>
              <p:cNvSpPr txBox="1">
                <a:spLocks noRot="1" noChangeAspect="1" noMove="1" noResize="1" noEditPoints="1" noAdjustHandles="1" noChangeArrowheads="1" noChangeShapeType="1" noTextEdit="1"/>
              </p:cNvSpPr>
              <p:nvPr/>
            </p:nvSpPr>
            <p:spPr>
              <a:xfrm>
                <a:off x="268941" y="1954306"/>
                <a:ext cx="8713694" cy="2488117"/>
              </a:xfrm>
              <a:prstGeom prst="rect">
                <a:avLst/>
              </a:prstGeom>
              <a:blipFill rotWithShape="0">
                <a:blip r:embed="rId7"/>
                <a:stretch>
                  <a:fillRect l="-559" t="-1471" b="-3186"/>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86267" y="4599535"/>
            <a:ext cx="2143125" cy="1577340"/>
          </a:xfrm>
          <a:prstGeom prst="rect">
            <a:avLst/>
          </a:prstGeom>
        </p:spPr>
      </p:pic>
      <p:sp>
        <p:nvSpPr>
          <p:cNvPr id="9" name="TextBox 8"/>
          <p:cNvSpPr txBox="1"/>
          <p:nvPr/>
        </p:nvSpPr>
        <p:spPr>
          <a:xfrm>
            <a:off x="869577" y="4509246"/>
            <a:ext cx="4267200" cy="369332"/>
          </a:xfrm>
          <a:prstGeom prst="rect">
            <a:avLst/>
          </a:prstGeom>
          <a:noFill/>
        </p:spPr>
        <p:txBody>
          <a:bodyPr wrap="square" rtlCol="0">
            <a:spAutoFit/>
          </a:bodyPr>
          <a:lstStyle/>
          <a:p>
            <a:pPr algn="r"/>
            <a:r>
              <a:rPr lang="sk-SK" dirty="0">
                <a:latin typeface="Arial" panose="020B0604020202020204" pitchFamily="34" charset="0"/>
                <a:cs typeface="Arial" panose="020B0604020202020204" pitchFamily="34" charset="0"/>
              </a:rPr>
              <a:t>zotrvačná sila postupného zrýchlenia:</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878537" y="4858876"/>
            <a:ext cx="4267200" cy="369332"/>
          </a:xfrm>
          <a:prstGeom prst="rect">
            <a:avLst/>
          </a:prstGeom>
          <a:noFill/>
        </p:spPr>
        <p:txBody>
          <a:bodyPr wrap="square" rtlCol="0">
            <a:spAutoFit/>
          </a:bodyPr>
          <a:lstStyle/>
          <a:p>
            <a:pPr algn="r"/>
            <a:r>
              <a:rPr lang="sk-SK" dirty="0">
                <a:latin typeface="Arial" panose="020B0604020202020204" pitchFamily="34" charset="0"/>
                <a:cs typeface="Arial" panose="020B0604020202020204" pitchFamily="34" charset="0"/>
              </a:rPr>
              <a:t>Coriolisova sila:</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860608" y="5217466"/>
            <a:ext cx="4267200" cy="369332"/>
          </a:xfrm>
          <a:prstGeom prst="rect">
            <a:avLst/>
          </a:prstGeom>
          <a:noFill/>
        </p:spPr>
        <p:txBody>
          <a:bodyPr wrap="square" rtlCol="0">
            <a:spAutoFit/>
          </a:bodyPr>
          <a:lstStyle/>
          <a:p>
            <a:pPr algn="r"/>
            <a:r>
              <a:rPr lang="sk-SK" dirty="0">
                <a:latin typeface="Arial" panose="020B0604020202020204" pitchFamily="34" charset="0"/>
                <a:cs typeface="Arial" panose="020B0604020202020204" pitchFamily="34" charset="0"/>
              </a:rPr>
              <a:t>odstredivá sila:</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869572" y="5683631"/>
            <a:ext cx="4267200" cy="369332"/>
          </a:xfrm>
          <a:prstGeom prst="rect">
            <a:avLst/>
          </a:prstGeom>
          <a:noFill/>
        </p:spPr>
        <p:txBody>
          <a:bodyPr wrap="square" rtlCol="0">
            <a:spAutoFit/>
          </a:bodyPr>
          <a:lstStyle/>
          <a:p>
            <a:pPr algn="r"/>
            <a:r>
              <a:rPr lang="sk-SK">
                <a:latin typeface="Arial" panose="020B0604020202020204" pitchFamily="34" charset="0"/>
                <a:cs typeface="Arial" panose="020B0604020202020204" pitchFamily="34" charset="0"/>
              </a:rPr>
              <a:t>zotrvačná sila </a:t>
            </a:r>
            <a:r>
              <a:rPr lang="sk-SK" dirty="0">
                <a:latin typeface="Arial" panose="020B0604020202020204" pitchFamily="34" charset="0"/>
                <a:cs typeface="Arial" panose="020B0604020202020204" pitchFamily="34" charset="0"/>
              </a:rPr>
              <a:t>rotačného zrýchlenia:</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251012" y="6320118"/>
            <a:ext cx="7897906" cy="369332"/>
          </a:xfrm>
          <a:prstGeom prst="rect">
            <a:avLst/>
          </a:prstGeom>
          <a:noFill/>
        </p:spPr>
        <p:txBody>
          <a:bodyPr wrap="square" rtlCol="0">
            <a:spAutoFit/>
          </a:bodyPr>
          <a:lstStyle/>
          <a:p>
            <a:pPr marL="285750" indent="-285750">
              <a:buFont typeface="Arial" panose="020B0604020202020204" pitchFamily="34" charset="0"/>
              <a:buChar char="•"/>
            </a:pPr>
            <a:r>
              <a:rPr lang="sk-SK" b="1" dirty="0">
                <a:solidFill>
                  <a:srgbClr val="FF0000"/>
                </a:solidFill>
                <a:latin typeface="Arial" panose="020B0604020202020204" pitchFamily="34" charset="0"/>
                <a:cs typeface="Arial" panose="020B0604020202020204" pitchFamily="34" charset="0"/>
              </a:rPr>
              <a:t>a napíšem akoby  Newtonovu rovnicu s pridaním zotrvačných síl</a:t>
            </a:r>
            <a:endParaRPr lang="en-US" b="1" dirty="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770965" y="4455460"/>
            <a:ext cx="6831106" cy="1801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471" y="1075765"/>
            <a:ext cx="8767482" cy="80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7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592267"/>
            <a:ext cx="2133600" cy="365125"/>
          </a:xfrm>
        </p:spPr>
        <p:txBody>
          <a:bodyPr/>
          <a:lstStyle/>
          <a:p>
            <a:fld id="{53A2F171-A641-4D3E-AA75-363029A1D4AF}" type="slidenum">
              <a:rPr lang="en-US" smtClean="0"/>
              <a:t>12</a:t>
            </a:fld>
            <a:endParaRPr lang="en-US"/>
          </a:p>
        </p:txBody>
      </p:sp>
      <p:sp>
        <p:nvSpPr>
          <p:cNvPr id="2" name="TextBox 1"/>
          <p:cNvSpPr txBox="1"/>
          <p:nvPr/>
        </p:nvSpPr>
        <p:spPr>
          <a:xfrm>
            <a:off x="2771800" y="260648"/>
            <a:ext cx="3312368" cy="584775"/>
          </a:xfrm>
          <a:prstGeom prst="rect">
            <a:avLst/>
          </a:prstGeom>
          <a:noFill/>
        </p:spPr>
        <p:txBody>
          <a:bodyPr wrap="square" rtlCol="0">
            <a:spAutoFit/>
          </a:bodyPr>
          <a:lstStyle/>
          <a:p>
            <a:pPr algn="ctr"/>
            <a:r>
              <a:rPr lang="en-US" sz="3200" b="1" dirty="0" err="1"/>
              <a:t>Trenie</a:t>
            </a:r>
            <a:r>
              <a:rPr lang="en-US" sz="3200" b="1" dirty="0"/>
              <a:t> </a:t>
            </a:r>
            <a:r>
              <a:rPr lang="sk-SK" sz="3200" b="1" dirty="0"/>
              <a:t>(šmykové)</a:t>
            </a:r>
            <a:endParaRPr lang="en-US" sz="2400" b="1" dirty="0"/>
          </a:p>
        </p:txBody>
      </p:sp>
      <p:sp>
        <p:nvSpPr>
          <p:cNvPr id="3" name="Rectangle 2"/>
          <p:cNvSpPr/>
          <p:nvPr/>
        </p:nvSpPr>
        <p:spPr>
          <a:xfrm>
            <a:off x="971600"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hmc.edu/physics/wp-content/uploads/sites/22/2013/12/Static-and-Sliding-Friction-1K20_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95536" y="1412776"/>
            <a:ext cx="4278694" cy="2148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0" y="4256947"/>
            <a:ext cx="504056" cy="5040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28791" y="4490295"/>
            <a:ext cx="504056"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961783" y="4256947"/>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p:cNvCxnSpPr>
          <p:nvPr/>
        </p:nvCxnSpPr>
        <p:spPr>
          <a:xfrm>
            <a:off x="5076056" y="4508975"/>
            <a:ext cx="0" cy="10802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16016" y="6113189"/>
            <a:ext cx="792088"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1"/>
          </p:cNvCxnSpPr>
          <p:nvPr/>
        </p:nvCxnSpPr>
        <p:spPr>
          <a:xfrm flipH="1">
            <a:off x="4716016" y="5537125"/>
            <a:ext cx="360040"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76056" y="5537125"/>
            <a:ext cx="432048"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3362"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5576"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75656"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4716016" y="5157192"/>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936795" y="5789222"/>
            <a:ext cx="288032" cy="316106"/>
            <a:chOff x="6876256" y="5777190"/>
            <a:chExt cx="288032" cy="316106"/>
          </a:xfrm>
        </p:grpSpPr>
        <p:sp>
          <p:nvSpPr>
            <p:cNvPr id="30" name="Rectangle 29"/>
            <p:cNvSpPr/>
            <p:nvPr/>
          </p:nvSpPr>
          <p:spPr>
            <a:xfrm>
              <a:off x="6876256" y="5877272"/>
              <a:ext cx="288032" cy="21602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76156" y="577719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267744" y="3933056"/>
            <a:ext cx="186690" cy="243840"/>
          </a:xfrm>
          <a:prstGeom prst="rect">
            <a:avLst/>
          </a:prstGeom>
        </p:spPr>
      </p:pic>
      <p:pic>
        <p:nvPicPr>
          <p:cNvPr id="62" name="Picture 6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83968" y="5013176"/>
            <a:ext cx="721995" cy="249555"/>
          </a:xfrm>
          <a:prstGeom prst="rect">
            <a:avLst/>
          </a:prstGeom>
        </p:spPr>
      </p:pic>
      <p:pic>
        <p:nvPicPr>
          <p:cNvPr id="36" name="Picture 3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47664" y="4797152"/>
            <a:ext cx="213360" cy="243840"/>
          </a:xfrm>
          <a:prstGeom prst="rect">
            <a:avLst/>
          </a:prstGeom>
        </p:spPr>
      </p:pic>
      <p:pic>
        <p:nvPicPr>
          <p:cNvPr id="39" name="Picture 3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15616" y="4149080"/>
            <a:ext cx="182880" cy="243840"/>
          </a:xfrm>
          <a:prstGeom prst="rect">
            <a:avLst/>
          </a:prstGeom>
        </p:spPr>
      </p:pic>
      <p:cxnSp>
        <p:nvCxnSpPr>
          <p:cNvPr id="52" name="Straight Arrow Connector 51"/>
          <p:cNvCxnSpPr/>
          <p:nvPr/>
        </p:nvCxnSpPr>
        <p:spPr>
          <a:xfrm rot="5400000" flipV="1">
            <a:off x="4716016" y="638132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724128" y="1340768"/>
                <a:ext cx="3528392" cy="4686668"/>
              </a:xfrm>
              <a:prstGeom prst="rect">
                <a:avLst/>
              </a:prstGeom>
              <a:noFill/>
            </p:spPr>
            <p:txBody>
              <a:bodyPr wrap="square" rtlCol="0">
                <a:spAutoFit/>
              </a:bodyPr>
              <a:lstStyle/>
              <a:p>
                <a:r>
                  <a:rPr lang="sk-SK" dirty="0"/>
                  <a:t>Teleso stojí napriek ťažnej sile </a:t>
                </a:r>
                <a14:m>
                  <m:oMath xmlns:m="http://schemas.openxmlformats.org/officeDocument/2006/math">
                    <m:acc>
                      <m:accPr>
                        <m:chr m:val="⃗"/>
                        <m:ctrlPr>
                          <a:rPr lang="en-US" b="0" i="1" smtClean="0">
                            <a:latin typeface="Cambria Math" panose="02040503050406030204" pitchFamily="18" charset="0"/>
                          </a:rPr>
                        </m:ctrlPr>
                      </m:accPr>
                      <m:e>
                        <m:r>
                          <a:rPr lang="sk-SK" b="0" i="1" smtClean="0">
                            <a:latin typeface="Cambria Math" panose="02040503050406030204" pitchFamily="18" charset="0"/>
                          </a:rPr>
                          <m:t>𝐹</m:t>
                        </m:r>
                      </m:e>
                    </m:acc>
                  </m:oMath>
                </a14:m>
                <a:r>
                  <a:rPr lang="en-US" dirty="0"/>
                  <a:t>.</a:t>
                </a:r>
                <a:endParaRPr lang="sk-SK" dirty="0"/>
              </a:p>
              <a:p>
                <a:r>
                  <a:rPr lang="sk-SK" dirty="0"/>
                  <a:t>Kolmá tlaková sila </a:t>
                </a:r>
                <a14:m>
                  <m:oMath xmlns:m="http://schemas.openxmlformats.org/officeDocument/2006/math">
                    <m:acc>
                      <m:accPr>
                        <m:chr m:val="⃗"/>
                        <m:ctrlPr>
                          <a:rPr lang="en-US" b="0" i="1" smtClean="0">
                            <a:latin typeface="Cambria Math" panose="02040503050406030204" pitchFamily="18" charset="0"/>
                          </a:rPr>
                        </m:ctrlPr>
                      </m:accPr>
                      <m:e>
                        <m:r>
                          <a:rPr lang="sk-SK" b="0" i="1" smtClean="0">
                            <a:latin typeface="Cambria Math" panose="02040503050406030204" pitchFamily="18" charset="0"/>
                          </a:rPr>
                          <m:t>𝐹</m:t>
                        </m:r>
                      </m:e>
                    </m:acc>
                  </m:oMath>
                </a14:m>
                <a:endParaRPr lang="sk-SK" dirty="0"/>
              </a:p>
              <a:p>
                <a:r>
                  <a:rPr lang="sk-SK" dirty="0"/>
                  <a:t>Trenie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𝑇</m:t>
                        </m:r>
                      </m:e>
                    </m:acc>
                  </m:oMath>
                </a14:m>
                <a:endParaRPr lang="sk-SK" dirty="0"/>
              </a:p>
              <a:p>
                <a:endParaRPr lang="sk-SK" sz="1000" dirty="0"/>
              </a:p>
              <a:p>
                <a:r>
                  <a:rPr lang="sk-SK" dirty="0"/>
                  <a:t>Ak teleso stojí, celková sila naň pôsobiaca je nulová</a:t>
                </a:r>
              </a:p>
              <a:p>
                <a:endParaRPr lang="sk-SK" sz="1050" dirty="0"/>
              </a:p>
              <a:p>
                <a:r>
                  <a:rPr lang="sk-SK" dirty="0"/>
                  <a:t>Trenie „akurát“ vyrovná ťažnú silu</a:t>
                </a:r>
              </a:p>
              <a:p>
                <a:endParaRPr lang="sk-SK" dirty="0"/>
              </a:p>
              <a:p>
                <a:r>
                  <a:rPr lang="sk-SK" dirty="0"/>
                  <a:t>Ale trenie nie je schopné vyrovnať akokoľvek veľkú ťažnú silu, pri istej kritickej veľkosti sa teleso dá do pohybu</a:t>
                </a:r>
              </a:p>
              <a:p>
                <a:endParaRPr lang="sk-SK" dirty="0"/>
              </a:p>
              <a:p>
                <a:endParaRPr lang="sk-SK" dirty="0"/>
              </a:p>
              <a:p>
                <a:endParaRPr lang="sk-SK" dirty="0"/>
              </a:p>
              <a:p>
                <a:r>
                  <a:rPr lang="sk-SK" b="1" dirty="0"/>
                  <a:t>f je koeficient (statického) trenia</a:t>
                </a:r>
              </a:p>
            </p:txBody>
          </p:sp>
        </mc:Choice>
        <mc:Fallback xmlns="">
          <p:sp>
            <p:nvSpPr>
              <p:cNvPr id="53" name="TextBox 52"/>
              <p:cNvSpPr txBox="1">
                <a:spLocks noRot="1" noChangeAspect="1" noMove="1" noResize="1" noEditPoints="1" noAdjustHandles="1" noChangeArrowheads="1" noChangeShapeType="1" noTextEdit="1"/>
              </p:cNvSpPr>
              <p:nvPr/>
            </p:nvSpPr>
            <p:spPr>
              <a:xfrm>
                <a:off x="5724128" y="1340768"/>
                <a:ext cx="3528392" cy="4686668"/>
              </a:xfrm>
              <a:prstGeom prst="rect">
                <a:avLst/>
              </a:prstGeom>
              <a:blipFill rotWithShape="0">
                <a:blip r:embed="rId16"/>
                <a:stretch>
                  <a:fillRect l="-1554" t="-1951" b="-650"/>
                </a:stretch>
              </a:blipFill>
            </p:spPr>
            <p:txBody>
              <a:bodyPr/>
              <a:lstStyle/>
              <a:p>
                <a:r>
                  <a:rPr lang="en-US">
                    <a:noFill/>
                  </a:rPr>
                  <a:t> </a:t>
                </a:r>
              </a:p>
            </p:txBody>
          </p:sp>
        </mc:Fallback>
      </mc:AlternateContent>
      <p:pic>
        <p:nvPicPr>
          <p:cNvPr id="56" name="Picture 5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4248" y="2924944"/>
            <a:ext cx="848678" cy="276035"/>
          </a:xfrm>
          <a:prstGeom prst="rect">
            <a:avLst/>
          </a:prstGeom>
        </p:spPr>
      </p:pic>
      <p:pic>
        <p:nvPicPr>
          <p:cNvPr id="57" name="Picture 5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264696" y="5013176"/>
            <a:ext cx="2228850" cy="276035"/>
          </a:xfrm>
          <a:prstGeom prst="rect">
            <a:avLst/>
          </a:prstGeom>
        </p:spPr>
      </p:pic>
      <p:sp>
        <p:nvSpPr>
          <p:cNvPr id="59" name="Rectangle 58"/>
          <p:cNvSpPr/>
          <p:nvPr/>
        </p:nvSpPr>
        <p:spPr>
          <a:xfrm>
            <a:off x="6192688" y="4869160"/>
            <a:ext cx="266429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16016" y="6237312"/>
            <a:ext cx="184785" cy="249555"/>
          </a:xfrm>
          <a:prstGeom prst="rect">
            <a:avLst/>
          </a:prstGeom>
        </p:spPr>
      </p:pic>
    </p:spTree>
    <p:extLst>
      <p:ext uri="{BB962C8B-B14F-4D97-AF65-F5344CB8AC3E}">
        <p14:creationId xmlns:p14="http://schemas.microsoft.com/office/powerpoint/2010/main" val="191820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fld id="{53A2F171-A641-4D3E-AA75-363029A1D4AF}" type="slidenum">
              <a:rPr lang="en-US" smtClean="0"/>
              <a:t>13</a:t>
            </a:fld>
            <a:endParaRPr lang="en-US"/>
          </a:p>
        </p:txBody>
      </p:sp>
      <p:sp>
        <p:nvSpPr>
          <p:cNvPr id="5" name="Rectangle 4"/>
          <p:cNvSpPr/>
          <p:nvPr/>
        </p:nvSpPr>
        <p:spPr>
          <a:xfrm>
            <a:off x="395536" y="1196752"/>
            <a:ext cx="8424936" cy="2585323"/>
          </a:xfrm>
          <a:prstGeom prst="rect">
            <a:avLst/>
          </a:prstGeom>
        </p:spPr>
        <p:txBody>
          <a:bodyPr wrap="square">
            <a:spAutoFit/>
          </a:bodyPr>
          <a:lstStyle/>
          <a:p>
            <a:r>
              <a:rPr lang="sk-SK" dirty="0"/>
              <a:t>Ak teleso stojí, celková sila naň pôsobiaca je nulová Trenie „akurát“ vyrovná ťažnú silu</a:t>
            </a:r>
          </a:p>
          <a:p>
            <a:endParaRPr lang="sk-SK" dirty="0"/>
          </a:p>
          <a:p>
            <a:endParaRPr lang="sk-SK" dirty="0"/>
          </a:p>
          <a:p>
            <a:r>
              <a:rPr lang="sk-SK" dirty="0"/>
              <a:t>Statické trenie je menšie ako jeho maximálna kritická hodnota</a:t>
            </a:r>
          </a:p>
          <a:p>
            <a:endParaRPr lang="sk-SK" dirty="0"/>
          </a:p>
          <a:p>
            <a:endParaRPr lang="sk-SK" dirty="0"/>
          </a:p>
          <a:p>
            <a:endParaRPr lang="sk-SK" dirty="0"/>
          </a:p>
          <a:p>
            <a:r>
              <a:rPr lang="sk-SK" dirty="0"/>
              <a:t>Ak už sa teleso hýbe (šmýka po podložke), trecia sila je v podstate rovná kritickému treniu</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95936" y="1700808"/>
            <a:ext cx="848678" cy="27603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2564904"/>
            <a:ext cx="1913382" cy="276035"/>
          </a:xfrm>
          <a:prstGeom prst="rect">
            <a:avLst/>
          </a:prstGeom>
        </p:spPr>
      </p:pic>
      <p:sp>
        <p:nvSpPr>
          <p:cNvPr id="9" name="Rectangle 8"/>
          <p:cNvSpPr/>
          <p:nvPr/>
        </p:nvSpPr>
        <p:spPr>
          <a:xfrm>
            <a:off x="3563888" y="2420888"/>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5616"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7544"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117378"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99592"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19672"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411760" y="3933056"/>
            <a:ext cx="186690" cy="243840"/>
          </a:xfrm>
          <a:prstGeom prst="rect">
            <a:avLst/>
          </a:prstGeom>
        </p:spPr>
      </p:pic>
      <p:pic>
        <p:nvPicPr>
          <p:cNvPr id="28" name="Picture 2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91680" y="4797152"/>
            <a:ext cx="213360" cy="243840"/>
          </a:xfrm>
          <a:prstGeom prst="rect">
            <a:avLst/>
          </a:prstGeom>
        </p:spPr>
      </p:pic>
      <p:pic>
        <p:nvPicPr>
          <p:cNvPr id="29" name="Picture 2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59632" y="4149080"/>
            <a:ext cx="182880" cy="243840"/>
          </a:xfrm>
          <a:prstGeom prst="rect">
            <a:avLst/>
          </a:prstGeom>
        </p:spPr>
      </p:pic>
      <p:cxnSp>
        <p:nvCxnSpPr>
          <p:cNvPr id="33" name="Straight Arrow Connector 32"/>
          <p:cNvCxnSpPr/>
          <p:nvPr/>
        </p:nvCxnSpPr>
        <p:spPr>
          <a:xfrm>
            <a:off x="1259632" y="3861048"/>
            <a:ext cx="648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475656" y="3573016"/>
            <a:ext cx="133350" cy="182880"/>
          </a:xfrm>
          <a:prstGeom prst="rect">
            <a:avLst/>
          </a:prstGeom>
        </p:spPr>
      </p:pic>
      <p:sp>
        <p:nvSpPr>
          <p:cNvPr id="18" name="TextBox 17"/>
          <p:cNvSpPr txBox="1"/>
          <p:nvPr/>
        </p:nvSpPr>
        <p:spPr>
          <a:xfrm>
            <a:off x="2771800" y="260648"/>
            <a:ext cx="3312368" cy="584775"/>
          </a:xfrm>
          <a:prstGeom prst="rect">
            <a:avLst/>
          </a:prstGeom>
          <a:noFill/>
        </p:spPr>
        <p:txBody>
          <a:bodyPr wrap="square" rtlCol="0">
            <a:spAutoFit/>
          </a:bodyPr>
          <a:lstStyle/>
          <a:p>
            <a:pPr algn="ctr"/>
            <a:r>
              <a:rPr lang="en-US" sz="3200" b="1" dirty="0" err="1"/>
              <a:t>Trenie</a:t>
            </a:r>
            <a:r>
              <a:rPr lang="en-US" sz="3200" b="1" dirty="0"/>
              <a:t> </a:t>
            </a:r>
            <a:r>
              <a:rPr lang="sk-SK" sz="3200" b="1" dirty="0"/>
              <a:t>(šmykové)</a:t>
            </a:r>
            <a:endParaRPr lang="en-US" sz="2400" b="1" dirty="0"/>
          </a:p>
        </p:txBody>
      </p:sp>
      <p:pic>
        <p:nvPicPr>
          <p:cNvPr id="12" name="Picture 1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580112" y="3645025"/>
            <a:ext cx="1897380" cy="5162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5445224"/>
                <a:ext cx="8640960" cy="1015663"/>
              </a:xfrm>
              <a:prstGeom prst="rect">
                <a:avLst/>
              </a:prstGeom>
              <a:noFill/>
            </p:spPr>
            <p:txBody>
              <a:bodyPr wrap="square" rtlCol="0">
                <a:spAutoFit/>
              </a:bodyPr>
              <a:lstStyle/>
              <a:p>
                <a:r>
                  <a:rPr lang="sk-SK" sz="2000" dirty="0"/>
                  <a:t>Dynamické trenie je spravidla menšie než kritické statické trenie, teda ťažná sila, ktorá je schopná uviesť teleso do pohybu je väčšia ako sila, ktorá je potom schopná udržiavať teleso v rovnomernom priamočiarom pohybe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𝑓</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&lt;</m:t>
                    </m:r>
                    <m:r>
                      <a:rPr lang="en-US" sz="2000" b="0" i="1" smtClean="0">
                        <a:latin typeface="Cambria Math" panose="02040503050406030204" pitchFamily="18" charset="0"/>
                      </a:rPr>
                      <m:t>𝑓</m:t>
                    </m:r>
                    <m:r>
                      <a:rPr lang="en-US" sz="2000" b="0" i="1" smtClean="0">
                        <a:latin typeface="Cambria Math" panose="02040503050406030204" pitchFamily="18" charset="0"/>
                      </a:rPr>
                      <m:t>)</m:t>
                    </m:r>
                  </m:oMath>
                </a14:m>
                <a:r>
                  <a:rPr lang="sk-SK" sz="2000" dirty="0"/>
                  <a:t>.</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07504" y="5445224"/>
                <a:ext cx="8640960" cy="1015663"/>
              </a:xfrm>
              <a:prstGeom prst="rect">
                <a:avLst/>
              </a:prstGeom>
              <a:blipFill rotWithShape="0">
                <a:blip r:embed="rId18"/>
                <a:stretch>
                  <a:fillRect l="-776" t="-299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2040" y="4581128"/>
                <a:ext cx="4032448" cy="400110"/>
              </a:xfrm>
              <a:prstGeom prst="rect">
                <a:avLst/>
              </a:prstGeom>
              <a:noFill/>
              <a:ln>
                <a:solidFill>
                  <a:schemeClr val="tx1"/>
                </a:solidFill>
              </a:ln>
            </p:spPr>
            <p:txBody>
              <a:bodyPr wrap="square" rtlCol="0">
                <a:spAutoFit/>
              </a:bodyPr>
              <a:lstStyle/>
              <a:p>
                <a14:m>
                  <m:oMath xmlns:m="http://schemas.openxmlformats.org/officeDocument/2006/math">
                    <m:sSub>
                      <m:sSubPr>
                        <m:ctrlPr>
                          <a:rPr lang="en-US" sz="2000" b="1" i="1" smtClean="0">
                            <a:latin typeface="Cambria Math" panose="02040503050406030204" pitchFamily="18" charset="0"/>
                          </a:rPr>
                        </m:ctrlPr>
                      </m:sSubPr>
                      <m:e>
                        <m:r>
                          <a:rPr lang="sk-SK" sz="2000" b="1" i="1" smtClean="0">
                            <a:latin typeface="Cambria Math" panose="02040503050406030204" pitchFamily="18" charset="0"/>
                          </a:rPr>
                          <m:t>𝒇</m:t>
                        </m:r>
                      </m:e>
                      <m:sub>
                        <m:r>
                          <a:rPr lang="en-US" sz="2000" b="1" i="1" smtClean="0">
                            <a:latin typeface="Cambria Math" panose="02040503050406030204" pitchFamily="18" charset="0"/>
                          </a:rPr>
                          <m:t>𝒅</m:t>
                        </m:r>
                      </m:sub>
                    </m:sSub>
                  </m:oMath>
                </a14:m>
                <a:r>
                  <a:rPr lang="sk-SK" sz="2000" b="1" dirty="0"/>
                  <a:t> je koeficient dynamického trenia</a:t>
                </a:r>
                <a:endParaRPr lang="en-US" sz="20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932040" y="4581128"/>
                <a:ext cx="4032448" cy="400110"/>
              </a:xfrm>
              <a:prstGeom prst="rect">
                <a:avLst/>
              </a:prstGeom>
              <a:blipFill rotWithShape="0">
                <a:blip r:embed="rId19"/>
                <a:stretch>
                  <a:fillRect l="-452" t="-5882" b="-2352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7585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fld id="{53A2F171-A641-4D3E-AA75-363029A1D4AF}" type="slidenum">
              <a:rPr lang="en-US" smtClean="0"/>
              <a:t>14</a:t>
            </a:fld>
            <a:endParaRPr lang="en-US"/>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71293" y="1151689"/>
            <a:ext cx="1913382" cy="276035"/>
          </a:xfrm>
          <a:prstGeom prst="rect">
            <a:avLst/>
          </a:prstGeom>
        </p:spPr>
      </p:pic>
      <p:sp>
        <p:nvSpPr>
          <p:cNvPr id="9" name="Rectangle 8"/>
          <p:cNvSpPr/>
          <p:nvPr/>
        </p:nvSpPr>
        <p:spPr>
          <a:xfrm>
            <a:off x="3275856" y="1001674"/>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71800" y="260648"/>
            <a:ext cx="3312368" cy="584775"/>
          </a:xfrm>
          <a:prstGeom prst="rect">
            <a:avLst/>
          </a:prstGeom>
          <a:noFill/>
        </p:spPr>
        <p:txBody>
          <a:bodyPr wrap="square" rtlCol="0">
            <a:spAutoFit/>
          </a:bodyPr>
          <a:lstStyle/>
          <a:p>
            <a:pPr algn="ctr"/>
            <a:r>
              <a:rPr lang="en-US" sz="3200" b="1" dirty="0" err="1"/>
              <a:t>Trenie</a:t>
            </a:r>
            <a:r>
              <a:rPr lang="en-US" sz="3200" b="1" dirty="0"/>
              <a:t> </a:t>
            </a:r>
            <a:r>
              <a:rPr lang="sk-SK" sz="3200" b="1" dirty="0"/>
              <a:t>(šmykové)</a:t>
            </a:r>
            <a:endParaRPr lang="en-US" sz="2400" b="1" dirty="0"/>
          </a:p>
        </p:txBody>
      </p:sp>
      <p:sp>
        <p:nvSpPr>
          <p:cNvPr id="3" name="TextBox 2">
            <a:extLst>
              <a:ext uri="{FF2B5EF4-FFF2-40B4-BE49-F238E27FC236}">
                <a16:creationId xmlns:a16="http://schemas.microsoft.com/office/drawing/2014/main" id="{957607F2-6DCF-429F-B25B-24445E198D18}"/>
              </a:ext>
            </a:extLst>
          </p:cNvPr>
          <p:cNvSpPr txBox="1"/>
          <p:nvPr/>
        </p:nvSpPr>
        <p:spPr>
          <a:xfrm>
            <a:off x="210207" y="1849180"/>
            <a:ext cx="86409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Ak </a:t>
            </a:r>
            <a:r>
              <a:rPr lang="en-US" dirty="0" err="1">
                <a:latin typeface="Arial" panose="020B0604020202020204" pitchFamily="34" charset="0"/>
                <a:cs typeface="Arial" panose="020B0604020202020204" pitchFamily="34" charset="0"/>
              </a:rPr>
              <a:t>teleso</a:t>
            </a:r>
            <a:r>
              <a:rPr lang="en-US" dirty="0">
                <a:latin typeface="Arial" panose="020B0604020202020204" pitchFamily="34" charset="0"/>
                <a:cs typeface="Arial" panose="020B0604020202020204" pitchFamily="34" charset="0"/>
              </a:rPr>
              <a:t> pre</a:t>
            </a:r>
            <a:r>
              <a:rPr lang="sk-SK" dirty="0" err="1">
                <a:latin typeface="Arial" panose="020B0604020202020204" pitchFamily="34" charset="0"/>
                <a:cs typeface="Arial" panose="020B0604020202020204" pitchFamily="34" charset="0"/>
              </a:rPr>
              <a:t>šmykuje</a:t>
            </a:r>
            <a:r>
              <a:rPr lang="sk-SK" dirty="0">
                <a:latin typeface="Arial" panose="020B0604020202020204" pitchFamily="34" charset="0"/>
                <a:cs typeface="Arial" panose="020B0604020202020204" pitchFamily="34" charset="0"/>
              </a:rPr>
              <a:t> voči podložke, trecia sily je „dopredu určená čo do veľkosti aj smeru. Smer trecej sily je proti smery </a:t>
            </a:r>
            <a:r>
              <a:rPr lang="sk-SK" dirty="0" err="1">
                <a:latin typeface="Arial" panose="020B0604020202020204" pitchFamily="34" charset="0"/>
                <a:cs typeface="Arial" panose="020B0604020202020204" pitchFamily="34" charset="0"/>
              </a:rPr>
              <a:t>preklzovania</a:t>
            </a:r>
            <a:endParaRPr lang="sk-SK"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Ak teleso neprešmykuje, potom ani smer ani veľkosť trecej sily nevieme určiť dopredu, vyjde nám to až pri riešení </a:t>
            </a:r>
            <a:r>
              <a:rPr lang="sk-SK" dirty="0" err="1">
                <a:latin typeface="Arial" panose="020B0604020202020204" pitchFamily="34" charset="0"/>
                <a:cs typeface="Arial" panose="020B0604020202020204" pitchFamily="34" charset="0"/>
              </a:rPr>
              <a:t>Newtonových</a:t>
            </a:r>
            <a:r>
              <a:rPr lang="sk-SK" dirty="0">
                <a:latin typeface="Arial" panose="020B0604020202020204" pitchFamily="34" charset="0"/>
                <a:cs typeface="Arial" panose="020B0604020202020204" pitchFamily="34" charset="0"/>
              </a:rPr>
              <a:t> pohybových rovníc</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B14A4B0-C148-41AE-91E7-4B4F98297AB5}"/>
              </a:ext>
            </a:extLst>
          </p:cNvPr>
          <p:cNvCxnSpPr/>
          <p:nvPr/>
        </p:nvCxnSpPr>
        <p:spPr>
          <a:xfrm flipV="1">
            <a:off x="2364828" y="3899338"/>
            <a:ext cx="3719340" cy="2060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095D07-40BC-4E1B-9F37-4E4F86E569F4}"/>
              </a:ext>
            </a:extLst>
          </p:cNvPr>
          <p:cNvCxnSpPr/>
          <p:nvPr/>
        </p:nvCxnSpPr>
        <p:spPr>
          <a:xfrm>
            <a:off x="2364828" y="5959366"/>
            <a:ext cx="37193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7FF5461-6CE9-4FF2-B270-1AA5A69DCC34}"/>
              </a:ext>
            </a:extLst>
          </p:cNvPr>
          <p:cNvSpPr/>
          <p:nvPr/>
        </p:nvSpPr>
        <p:spPr>
          <a:xfrm>
            <a:off x="2848303" y="3899338"/>
            <a:ext cx="1303283" cy="13032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60E899AC-274C-4909-B5D0-4125971AE369}"/>
              </a:ext>
            </a:extLst>
          </p:cNvPr>
          <p:cNvSpPr/>
          <p:nvPr/>
        </p:nvSpPr>
        <p:spPr>
          <a:xfrm>
            <a:off x="3275856" y="4309241"/>
            <a:ext cx="507868" cy="557049"/>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8F2A14B2-9AC4-44C5-932C-148A61F69595}"/>
              </a:ext>
            </a:extLst>
          </p:cNvPr>
          <p:cNvCxnSpPr/>
          <p:nvPr/>
        </p:nvCxnSpPr>
        <p:spPr>
          <a:xfrm flipV="1">
            <a:off x="3783724" y="4424855"/>
            <a:ext cx="1208692" cy="6846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8DB8F2F-80E2-4764-95C3-B4F607DD132A}"/>
              </a:ext>
            </a:extLst>
          </p:cNvPr>
          <p:cNvSpPr txBox="1"/>
          <p:nvPr/>
        </p:nvSpPr>
        <p:spPr>
          <a:xfrm>
            <a:off x="325821" y="4216157"/>
            <a:ext cx="2366151"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Preklzujúci</a:t>
            </a:r>
            <a:r>
              <a:rPr lang="sk-SK" dirty="0">
                <a:latin typeface="Arial" panose="020B0604020202020204" pitchFamily="34" charset="0"/>
                <a:cs typeface="Arial" panose="020B0604020202020204" pitchFamily="34" charset="0"/>
              </a:rPr>
              <a:t> valec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37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15</a:t>
            </a:fld>
            <a:endParaRPr lang="en-US"/>
          </a:p>
        </p:txBody>
      </p:sp>
      <p:pic>
        <p:nvPicPr>
          <p:cNvPr id="1026" name="Picture 2" descr="https://nextlife8.files.wordpress.com/2011/06/wal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3528392" cy="2498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476672"/>
            <a:ext cx="6768752" cy="461665"/>
          </a:xfrm>
          <a:prstGeom prst="rect">
            <a:avLst/>
          </a:prstGeom>
          <a:noFill/>
        </p:spPr>
        <p:txBody>
          <a:bodyPr wrap="square" rtlCol="0">
            <a:spAutoFit/>
          </a:bodyPr>
          <a:lstStyle/>
          <a:p>
            <a:pPr algn="ctr"/>
            <a:r>
              <a:rPr lang="sk-SK" sz="2400" b="1" dirty="0"/>
              <a:t>Kto poháňa chodca? Trenie.</a:t>
            </a:r>
            <a:endParaRPr lang="en-US" sz="2400" b="1" dirty="0"/>
          </a:p>
        </p:txBody>
      </p:sp>
      <p:pic>
        <p:nvPicPr>
          <p:cNvPr id="1030" name="Picture 6" descr="http://media3.onsugar.com/files/2012/07/28/4/192/1922729/55cba752738b2490_118387116.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12474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50133" y="430206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0392" y="4293096"/>
            <a:ext cx="936104" cy="0"/>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308304" y="4337288"/>
            <a:ext cx="182880" cy="24384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493576" y="4337288"/>
            <a:ext cx="230505" cy="243840"/>
          </a:xfrm>
          <a:prstGeom prst="rect">
            <a:avLst/>
          </a:prstGeom>
        </p:spPr>
      </p:pic>
      <p:sp>
        <p:nvSpPr>
          <p:cNvPr id="8" name="TextBox 7"/>
          <p:cNvSpPr txBox="1"/>
          <p:nvPr/>
        </p:nvSpPr>
        <p:spPr>
          <a:xfrm>
            <a:off x="323528" y="5229200"/>
            <a:ext cx="8352928" cy="1631216"/>
          </a:xfrm>
          <a:prstGeom prst="rect">
            <a:avLst/>
          </a:prstGeom>
          <a:noFill/>
        </p:spPr>
        <p:txBody>
          <a:bodyPr wrap="square" rtlCol="0">
            <a:spAutoFit/>
          </a:bodyPr>
          <a:lstStyle/>
          <a:p>
            <a:r>
              <a:rPr lang="sk-SK" sz="2000" dirty="0"/>
              <a:t>Chodec tlačí na topánku smerom dozadu, ako keby chcel, aby sa topánka šmýkala dozadu. Trenie tomu bráni silou, </a:t>
            </a:r>
            <a:r>
              <a:rPr lang="sk-SK" sz="2000" b="1" dirty="0"/>
              <a:t>ktorá smeruje dopredu</a:t>
            </a:r>
            <a:r>
              <a:rPr lang="sk-SK" sz="2000" dirty="0"/>
              <a:t>. Na chodca nepôsobí vo vodorovnom smere žiadna vonkajšia sila okrem trenia. Trenie teda poháňa chodca dopredu. </a:t>
            </a:r>
            <a:r>
              <a:rPr lang="sk-SK" sz="2000" dirty="0">
                <a:solidFill>
                  <a:srgbClr val="FF0000"/>
                </a:solidFill>
              </a:rPr>
              <a:t>Nie je teda pravdou, že trenie vždy pôsobí proti pohybu.</a:t>
            </a:r>
            <a:endParaRPr lang="en-US" sz="2000" dirty="0">
              <a:solidFill>
                <a:srgbClr val="FF0000"/>
              </a:solidFill>
            </a:endParaRPr>
          </a:p>
        </p:txBody>
      </p:sp>
    </p:spTree>
    <p:extLst>
      <p:ext uri="{BB962C8B-B14F-4D97-AF65-F5344CB8AC3E}">
        <p14:creationId xmlns:p14="http://schemas.microsoft.com/office/powerpoint/2010/main" val="214099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07704" y="692696"/>
            <a:ext cx="53285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Statika tuhého telesa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988840"/>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923928" y="2780928"/>
            <a:ext cx="886397" cy="471488"/>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71800" y="3429000"/>
            <a:ext cx="3523298" cy="582930"/>
          </a:xfrm>
          <a:prstGeom prst="rect">
            <a:avLst/>
          </a:prstGeom>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23928" y="4149080"/>
            <a:ext cx="824675" cy="471488"/>
          </a:xfrm>
          <a:prstGeom prst="rect">
            <a:avLst/>
          </a:prstGeom>
        </p:spPr>
      </p:pic>
      <p:sp>
        <p:nvSpPr>
          <p:cNvPr id="8" name="Rectangle 7"/>
          <p:cNvSpPr/>
          <p:nvPr/>
        </p:nvSpPr>
        <p:spPr>
          <a:xfrm>
            <a:off x="3707904" y="2708920"/>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707904" y="4077072"/>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39552" y="1340768"/>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Pripomeňme si rovnice dynamiky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395536" y="5157192"/>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Statika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m:rPr>
                            <m:sty m:val="p"/>
                          </m:rP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L</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536" y="5157192"/>
                <a:ext cx="7992888" cy="461665"/>
              </a:xfrm>
              <a:prstGeom prst="rect">
                <a:avLst/>
              </a:prstGeom>
              <a:blipFill rotWithShape="0">
                <a:blip r:embed="rId13"/>
                <a:stretch>
                  <a:fillRect l="-1220" t="-10526" b="-28947"/>
                </a:stretch>
              </a:blipFill>
            </p:spPr>
            <p:txBody>
              <a:bodyPr/>
              <a:lstStyle/>
              <a:p>
                <a:r>
                  <a:rPr lang="en-US">
                    <a:noFill/>
                  </a:rPr>
                  <a:t> </a:t>
                </a:r>
              </a:p>
            </p:txBody>
          </p:sp>
        </mc:Fallback>
      </mc:AlternateContent>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07904" y="5229200"/>
            <a:ext cx="1457325" cy="249555"/>
          </a:xfrm>
          <a:prstGeom prst="rect">
            <a:avLst/>
          </a:prstGeom>
        </p:spPr>
      </p:pic>
      <p:sp>
        <p:nvSpPr>
          <p:cNvPr id="14" name="Rectangle 13"/>
          <p:cNvSpPr/>
          <p:nvPr/>
        </p:nvSpPr>
        <p:spPr>
          <a:xfrm>
            <a:off x="3563888" y="5085184"/>
            <a:ext cx="172819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67544" y="5949280"/>
            <a:ext cx="72728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stačí len požadovať len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nulovosť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(priemetu) momentu hybnosti na nejakú os otáčania.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35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46385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88640"/>
            <a:ext cx="5544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Kritický uhol opretého rebríka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755576" y="476672"/>
            <a:ext cx="0" cy="3600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576" y="4077072"/>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576" y="1340768"/>
            <a:ext cx="1728192" cy="2736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2" y="2708920"/>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7504" y="1340768"/>
            <a:ext cx="6480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5576" y="620688"/>
            <a:ext cx="0" cy="7200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3768" y="4077072"/>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5696" y="4077072"/>
            <a:ext cx="64807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411760" y="4005064"/>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331640" y="3212976"/>
            <a:ext cx="180975" cy="184785"/>
          </a:xfrm>
          <a:prstGeom prst="rect">
            <a:avLst/>
          </a:prstGeom>
        </p:spPr>
      </p:pic>
      <p:pic>
        <p:nvPicPr>
          <p:cNvPr id="30" name="Picture 2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9512" y="1484784"/>
            <a:ext cx="278130" cy="211455"/>
          </a:xfrm>
          <a:prstGeom prst="rect">
            <a:avLst/>
          </a:prstGeom>
        </p:spPr>
      </p:pic>
      <p:pic>
        <p:nvPicPr>
          <p:cNvPr id="31" name="Picture 3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55776" y="4293096"/>
            <a:ext cx="283845" cy="211455"/>
          </a:xfrm>
          <a:prstGeom prst="rect">
            <a:avLst/>
          </a:prstGeom>
        </p:spPr>
      </p:pic>
      <p:pic>
        <p:nvPicPr>
          <p:cNvPr id="32" name="Picture 3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7544" y="764704"/>
            <a:ext cx="226695" cy="211455"/>
          </a:xfrm>
          <a:prstGeom prst="rect">
            <a:avLst/>
          </a:prstGeom>
        </p:spPr>
      </p:pic>
      <p:pic>
        <p:nvPicPr>
          <p:cNvPr id="34" name="Picture 3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907704" y="4149080"/>
            <a:ext cx="232410" cy="211455"/>
          </a:xfrm>
          <a:prstGeom prst="rect">
            <a:avLst/>
          </a:prstGeom>
        </p:spPr>
      </p:pic>
      <p:pic>
        <p:nvPicPr>
          <p:cNvPr id="35" name="Picture 3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23728" y="3861048"/>
            <a:ext cx="142875" cy="114300"/>
          </a:xfrm>
          <a:prstGeom prst="rect">
            <a:avLst/>
          </a:prstGeom>
        </p:spPr>
      </p:pic>
      <p:sp>
        <p:nvSpPr>
          <p:cNvPr id="36" name="TextBox 35"/>
          <p:cNvSpPr txBox="1"/>
          <p:nvPr/>
        </p:nvSpPr>
        <p:spPr>
          <a:xfrm>
            <a:off x="3923928" y="620688"/>
            <a:ext cx="43924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kritický uhol, keď rebrík práve začne šmýkaním padať sú obe trecie sily práve kritické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067944" y="1700809"/>
            <a:ext cx="4286250" cy="2788920"/>
          </a:xfrm>
          <a:prstGeom prst="rect">
            <a:avLst/>
          </a:prstGeom>
        </p:spPr>
      </p:pic>
      <p:pic>
        <p:nvPicPr>
          <p:cNvPr id="4" name="Picture 3"/>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39953" y="5517232"/>
            <a:ext cx="1845945" cy="575310"/>
          </a:xfrm>
          <a:prstGeom prst="rect">
            <a:avLst/>
          </a:prstGeom>
        </p:spPr>
      </p:pic>
      <p:sp>
        <p:nvSpPr>
          <p:cNvPr id="44" name="Rectangle 43"/>
          <p:cNvSpPr/>
          <p:nvPr/>
        </p:nvSpPr>
        <p:spPr>
          <a:xfrm>
            <a:off x="3995936" y="5373216"/>
            <a:ext cx="23042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Arrow Connector 44"/>
          <p:cNvCxnSpPr/>
          <p:nvPr/>
        </p:nvCxnSpPr>
        <p:spPr>
          <a:xfrm>
            <a:off x="755576" y="1340768"/>
            <a:ext cx="648072"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187624" y="1484784"/>
            <a:ext cx="278130" cy="264795"/>
          </a:xfrm>
          <a:prstGeom prst="rect">
            <a:avLst/>
          </a:prstGeom>
        </p:spPr>
      </p:pic>
      <p:cxnSp>
        <p:nvCxnSpPr>
          <p:cNvPr id="48" name="Straight Arrow Connector 47"/>
          <p:cNvCxnSpPr/>
          <p:nvPr/>
        </p:nvCxnSpPr>
        <p:spPr>
          <a:xfrm flipV="1">
            <a:off x="2483768" y="3429000"/>
            <a:ext cx="0" cy="64807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2555776" y="3573016"/>
            <a:ext cx="283845" cy="264795"/>
          </a:xfrm>
          <a:prstGeom prst="rect">
            <a:avLst/>
          </a:prstGeom>
        </p:spPr>
      </p:pic>
      <p:sp>
        <p:nvSpPr>
          <p:cNvPr id="55" name="TextBox 54"/>
          <p:cNvSpPr txBox="1"/>
          <p:nvPr/>
        </p:nvSpPr>
        <p:spPr>
          <a:xfrm>
            <a:off x="4211960" y="4509120"/>
            <a:ext cx="4680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moment síl vzhľadom na os v spodnom bode rebríka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13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548680"/>
            <a:ext cx="81369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zákon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4249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gravitačný zákon možno zhrnúť do jednoduchého vzorca. Dve hmotné telesá zanedbateľných rozmerov (hmotné body)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priťahujú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6.673×10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N·(m/kg)</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gravitačná konštanta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424936" cy="1938992"/>
              </a:xfrm>
              <a:prstGeom prst="rect">
                <a:avLst/>
              </a:prstGeom>
              <a:blipFill rotWithShape="0">
                <a:blip r:embed="rId11"/>
                <a:stretch>
                  <a:fillRect l="-724" t="-1887" b="-471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851920" y="2132856"/>
            <a:ext cx="1428750" cy="459105"/>
          </a:xfrm>
          <a:prstGeom prst="rect">
            <a:avLst/>
          </a:prstGeom>
        </p:spPr>
      </p:pic>
      <p:sp>
        <p:nvSpPr>
          <p:cNvPr id="6" name="TextBox 5"/>
          <p:cNvSpPr txBox="1"/>
          <p:nvPr/>
        </p:nvSpPr>
        <p:spPr>
          <a:xfrm>
            <a:off x="323528" y="3140968"/>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Vektorový zápis toho istého znie takto: teleso 1 pôsobí na teleso 2 silou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71801" y="3645024"/>
            <a:ext cx="3118485" cy="588645"/>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67544" y="2852936"/>
            <a:ext cx="150876" cy="101156"/>
          </a:xfrm>
          <a:prstGeom prst="rect">
            <a:avLst/>
          </a:prstGeom>
        </p:spPr>
      </p:pic>
      <p:cxnSp>
        <p:nvCxnSpPr>
          <p:cNvPr id="11" name="Straight Arrow Connector 10"/>
          <p:cNvCxnSpPr/>
          <p:nvPr/>
        </p:nvCxnSpPr>
        <p:spPr>
          <a:xfrm flipV="1">
            <a:off x="899592" y="5445224"/>
            <a:ext cx="3096344"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99592" y="5445224"/>
            <a:ext cx="1368152"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32212" y="5445224"/>
            <a:ext cx="1763724" cy="14282"/>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987824" y="5877272"/>
            <a:ext cx="198120" cy="219075"/>
          </a:xfrm>
          <a:prstGeom prst="rect">
            <a:avLst/>
          </a:prstGeom>
        </p:spPr>
      </p:pic>
      <p:pic>
        <p:nvPicPr>
          <p:cNvPr id="21" name="Picture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115616" y="5733256"/>
            <a:ext cx="192405" cy="219075"/>
          </a:xfrm>
          <a:prstGeom prst="rect">
            <a:avLst/>
          </a:prstGeom>
        </p:spPr>
      </p:pic>
      <p:pic>
        <p:nvPicPr>
          <p:cNvPr id="23" name="Picture 2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339752" y="5157192"/>
            <a:ext cx="729615" cy="219075"/>
          </a:xfrm>
          <a:prstGeom prst="rect">
            <a:avLst/>
          </a:prstGeom>
        </p:spPr>
      </p:pic>
      <p:sp>
        <p:nvSpPr>
          <p:cNvPr id="24" name="Oval 23"/>
          <p:cNvSpPr/>
          <p:nvPr/>
        </p:nvSpPr>
        <p:spPr>
          <a:xfrm>
            <a:off x="2222025"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3950217"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6" idx="1"/>
          </p:cNvCxnSpPr>
          <p:nvPr/>
        </p:nvCxnSpPr>
        <p:spPr>
          <a:xfrm flipH="1" flipV="1">
            <a:off x="3275856" y="5445224"/>
            <a:ext cx="681056" cy="7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491880" y="5085184"/>
            <a:ext cx="342900" cy="28194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572000" y="4581128"/>
                <a:ext cx="43204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hovorí, že sila je príťažlivá, teda má smer opčný ako vektor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zákon je univerzálny, hovorí že ľubovoľné telesá na seba takto gravitačne pôsobia.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572000" y="4581128"/>
                <a:ext cx="4320480" cy="1938992"/>
              </a:xfrm>
              <a:prstGeom prst="rect">
                <a:avLst/>
              </a:prstGeom>
              <a:blipFill rotWithShape="0">
                <a:blip r:embed="rId19"/>
                <a:stretch>
                  <a:fillRect l="-1410" t="-1567" b="-4389"/>
                </a:stretch>
              </a:blipFill>
            </p:spPr>
            <p:txBody>
              <a:bodyPr/>
              <a:lstStyle/>
              <a:p>
                <a:r>
                  <a:rPr lang="en-US">
                    <a:noFill/>
                  </a:rPr>
                  <a:t> </a:t>
                </a:r>
              </a:p>
            </p:txBody>
          </p:sp>
        </mc:Fallback>
      </mc:AlternateContent>
    </p:spTree>
    <p:extLst>
      <p:ext uri="{BB962C8B-B14F-4D97-AF65-F5344CB8AC3E}">
        <p14:creationId xmlns:p14="http://schemas.microsoft.com/office/powerpoint/2010/main" val="296367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47864" y="548680"/>
            <a:ext cx="1744980" cy="459105"/>
          </a:xfrm>
          <a:prstGeom prst="rect">
            <a:avLst/>
          </a:prstGeom>
        </p:spPr>
      </p:pic>
      <p:cxnSp>
        <p:nvCxnSpPr>
          <p:cNvPr id="5" name="Straight Arrow Connector 4"/>
          <p:cNvCxnSpPr/>
          <p:nvPr/>
        </p:nvCxnSpPr>
        <p:spPr>
          <a:xfrm flipV="1">
            <a:off x="1835696" y="1772816"/>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35696" y="1700808"/>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60470" y="1700808"/>
            <a:ext cx="2395706" cy="70842"/>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2150187"/>
            <a:ext cx="192405" cy="219075"/>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210829" y="2464673"/>
            <a:ext cx="198120" cy="219075"/>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72568" y="1443621"/>
            <a:ext cx="729615" cy="219075"/>
          </a:xfrm>
          <a:prstGeom prst="rect">
            <a:avLst/>
          </a:prstGeom>
        </p:spPr>
      </p:pic>
      <p:sp>
        <p:nvSpPr>
          <p:cNvPr id="18" name="Oval 17"/>
          <p:cNvSpPr/>
          <p:nvPr/>
        </p:nvSpPr>
        <p:spPr>
          <a:xfrm>
            <a:off x="3688462" y="1700225"/>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147618" y="1628509"/>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128088" y="3376771"/>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vektorovom tvare (sila je vektor, takže okrem veľkosti má aj smer) silu, ktorou teleso „1“ pôsobí na teleso „2“ vyjadríme takto</a:t>
            </a:r>
          </a:p>
        </p:txBody>
      </p:sp>
      <p:pic>
        <p:nvPicPr>
          <p:cNvPr id="6" name="Picture 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34283" y="4085996"/>
            <a:ext cx="2937510" cy="58864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23528" y="5013176"/>
                <a:ext cx="8568952" cy="1485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pochopenie tohto vzorca si treba uvedomiť, že výraz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jednotkový vektor v smere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 vzorcom hovorí, že sila je príťažlivá,  smeruje ku častici „1“, teda opačne, ako je orientovaný vektor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Trik so zápisom jednotkového vektora si zapamätajte, bude sa často používať.</a:t>
                </a:r>
              </a:p>
            </p:txBody>
          </p:sp>
        </mc:Choice>
        <mc:Fallback xmlns="">
          <p:sp>
            <p:nvSpPr>
              <p:cNvPr id="24" name="TextBox 23"/>
              <p:cNvSpPr txBox="1">
                <a:spLocks noRot="1" noChangeAspect="1" noMove="1" noResize="1" noEditPoints="1" noAdjustHandles="1" noChangeArrowheads="1" noChangeShapeType="1" noTextEdit="1"/>
              </p:cNvSpPr>
              <p:nvPr/>
            </p:nvSpPr>
            <p:spPr>
              <a:xfrm>
                <a:off x="323528" y="5013176"/>
                <a:ext cx="8568952" cy="1485022"/>
              </a:xfrm>
              <a:prstGeom prst="rect">
                <a:avLst/>
              </a:prstGeom>
              <a:blipFill rotWithShape="0">
                <a:blip r:embed="rId15"/>
                <a:stretch>
                  <a:fillRect l="-711" t="-2049" r="-1209" b="-6148"/>
                </a:stretch>
              </a:blipFill>
            </p:spPr>
            <p:txBody>
              <a:bodyPr/>
              <a:lstStyle/>
              <a:p>
                <a:r>
                  <a:rPr lang="en-US">
                    <a:noFill/>
                  </a:rPr>
                  <a:t> </a:t>
                </a:r>
              </a:p>
            </p:txBody>
          </p:sp>
        </mc:Fallback>
      </mc:AlternateContent>
      <p:pic>
        <p:nvPicPr>
          <p:cNvPr id="26" name="Picture 2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538845" y="4918908"/>
            <a:ext cx="906780" cy="588645"/>
          </a:xfrm>
          <a:prstGeom prst="rect">
            <a:avLst/>
          </a:prstGeom>
        </p:spPr>
      </p:pic>
    </p:spTree>
    <p:extLst>
      <p:ext uri="{BB962C8B-B14F-4D97-AF65-F5344CB8AC3E}">
        <p14:creationId xmlns:p14="http://schemas.microsoft.com/office/powerpoint/2010/main" val="876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a:t>
            </a:fld>
            <a:endParaRPr lang="sk-SK"/>
          </a:p>
        </p:txBody>
      </p:sp>
      <p:sp>
        <p:nvSpPr>
          <p:cNvPr id="3" name="TextBox 2"/>
          <p:cNvSpPr txBox="1"/>
          <p:nvPr/>
        </p:nvSpPr>
        <p:spPr>
          <a:xfrm>
            <a:off x="1376219" y="424873"/>
            <a:ext cx="6705600"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Prípad nulového momentu síl</a:t>
            </a:r>
          </a:p>
        </p:txBody>
      </p:sp>
      <mc:AlternateContent xmlns:mc="http://schemas.openxmlformats.org/markup-compatibility/2006" xmlns:a14="http://schemas.microsoft.com/office/drawing/2010/main">
        <mc:Choice Requires="a14">
          <p:sp>
            <p:nvSpPr>
              <p:cNvPr id="4" name="TextBox 3"/>
              <p:cNvSpPr txBox="1"/>
              <p:nvPr/>
            </p:nvSpPr>
            <p:spPr>
              <a:xfrm>
                <a:off x="489527" y="1394691"/>
                <a:ext cx="815570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prípade nulového momentu vonkajších síl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dirty="0"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dostaneme vzťah</a:t>
                </a:r>
              </a:p>
            </p:txBody>
          </p:sp>
        </mc:Choice>
        <mc:Fallback xmlns="">
          <p:sp>
            <p:nvSpPr>
              <p:cNvPr id="4" name="TextBox 3"/>
              <p:cNvSpPr txBox="1">
                <a:spLocks noRot="1" noChangeAspect="1" noMove="1" noResize="1" noEditPoints="1" noAdjustHandles="1" noChangeArrowheads="1" noChangeShapeType="1" noTextEdit="1"/>
              </p:cNvSpPr>
              <p:nvPr/>
            </p:nvSpPr>
            <p:spPr>
              <a:xfrm>
                <a:off x="489527" y="1394691"/>
                <a:ext cx="8155709" cy="369332"/>
              </a:xfrm>
              <a:prstGeom prst="rect">
                <a:avLst/>
              </a:prstGeom>
              <a:blipFill rotWithShape="0">
                <a:blip r:embed="rId5"/>
                <a:stretch>
                  <a:fillRect l="-598" t="-21667" b="-26667"/>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55108" y="1981389"/>
            <a:ext cx="956691" cy="221171"/>
          </a:xfrm>
          <a:prstGeom prst="rect">
            <a:avLst/>
          </a:prstGeom>
        </p:spPr>
      </p:pic>
      <p:sp>
        <p:nvSpPr>
          <p:cNvPr id="8" name="TextBox 7"/>
          <p:cNvSpPr txBox="1"/>
          <p:nvPr/>
        </p:nvSpPr>
        <p:spPr>
          <a:xfrm>
            <a:off x="554182" y="2419927"/>
            <a:ext cx="7758545"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 je zákon zachovania momentu hybnosti.</a:t>
            </a:r>
            <a:endParaRPr lang="en-US"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Aby nám rovnice obsahujúce moment hybnosti boli na niečo užitočné, musíme sa naučiť vypočítať moment hybnosti aspoň v nejakých typických situáciách.</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Najjednoduchší prípad je tuhé teleso upevnené tak, že môže ľubovoľne rotovať okolo fixnej osi.</a:t>
            </a:r>
          </a:p>
        </p:txBody>
      </p:sp>
      <p:pic>
        <p:nvPicPr>
          <p:cNvPr id="5" name="Picture 2" descr="http://thewaythetruthandthelife.net/index/2_background/2-1_cosmological/physics/fig46.gif"/>
          <p:cNvPicPr>
            <a:picLocks noChangeAspect="1" noChangeArrowheads="1"/>
          </p:cNvPicPr>
          <p:nvPr/>
        </p:nvPicPr>
        <p:blipFill rotWithShape="1">
          <a:blip r:embed="rId7">
            <a:extLst>
              <a:ext uri="{28A0092B-C50C-407E-A947-70E740481C1C}">
                <a14:useLocalDpi xmlns:a14="http://schemas.microsoft.com/office/drawing/2010/main" val="0"/>
              </a:ext>
            </a:extLst>
          </a:blip>
          <a:srcRect r="-559" b="18918"/>
          <a:stretch/>
        </p:blipFill>
        <p:spPr bwMode="auto">
          <a:xfrm>
            <a:off x="2790375" y="4631990"/>
            <a:ext cx="1160793" cy="199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ll whe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3453" y="4678708"/>
            <a:ext cx="1455590" cy="19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Arrow Connector 2"/>
          <p:cNvCxnSpPr/>
          <p:nvPr/>
        </p:nvCxnSpPr>
        <p:spPr>
          <a:xfrm flipV="1">
            <a:off x="443428" y="937269"/>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443428" y="865261"/>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19492" y="1314640"/>
            <a:ext cx="192405" cy="21907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18561" y="1629126"/>
            <a:ext cx="198120" cy="219075"/>
          </a:xfrm>
          <a:prstGeom prst="rect">
            <a:avLst/>
          </a:prstGeom>
        </p:spPr>
      </p:pic>
      <p:sp>
        <p:nvSpPr>
          <p:cNvPr id="9" name="Oval 8"/>
          <p:cNvSpPr/>
          <p:nvPr/>
        </p:nvSpPr>
        <p:spPr>
          <a:xfrm>
            <a:off x="2296194" y="864678"/>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691900" y="792962"/>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443428" y="2017389"/>
            <a:ext cx="5328592" cy="28803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00012" y="1945381"/>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p:cNvCxnSpPr>
            <a:stCxn id="9" idx="2"/>
            <a:endCxn id="13" idx="6"/>
          </p:cNvCxnSpPr>
          <p:nvPr/>
        </p:nvCxnSpPr>
        <p:spPr>
          <a:xfrm>
            <a:off x="2296194" y="936686"/>
            <a:ext cx="3547834" cy="1080703"/>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6"/>
          </p:cNvCxnSpPr>
          <p:nvPr/>
        </p:nvCxnSpPr>
        <p:spPr>
          <a:xfrm>
            <a:off x="4770363" y="855692"/>
            <a:ext cx="1073665" cy="1161697"/>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080000">
            <a:off x="2705213" y="826857"/>
            <a:ext cx="622935" cy="219075"/>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rot="2940000">
            <a:off x="5122623" y="1180278"/>
            <a:ext cx="628650" cy="219075"/>
          </a:xfrm>
          <a:prstGeom prst="rect">
            <a:avLst/>
          </a:prstGeom>
        </p:spPr>
      </p:pic>
      <p:pic>
        <p:nvPicPr>
          <p:cNvPr id="24" name="Picture 2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47693" y="2254597"/>
            <a:ext cx="144780" cy="18288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251520" y="2780928"/>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na teleso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pôsobí viac gravitujúcich telies, potom celková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tačná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sila pôsobiaca na to teleso bude vektorovým súčtom gravitačných síl od jednotlivých telies. Pre situáciu na obrázku to teda bude</a:t>
                </a:r>
              </a:p>
            </p:txBody>
          </p:sp>
        </mc:Choice>
        <mc:Fallback xmlns="">
          <p:sp>
            <p:nvSpPr>
              <p:cNvPr id="25" name="TextBox 24"/>
              <p:cNvSpPr txBox="1">
                <a:spLocks noRot="1" noChangeAspect="1" noMove="1" noResize="1" noEditPoints="1" noAdjustHandles="1" noChangeArrowheads="1" noChangeShapeType="1" noTextEdit="1"/>
              </p:cNvSpPr>
              <p:nvPr/>
            </p:nvSpPr>
            <p:spPr>
              <a:xfrm>
                <a:off x="251520" y="2780928"/>
                <a:ext cx="8640960" cy="1015663"/>
              </a:xfrm>
              <a:prstGeom prst="rect">
                <a:avLst/>
              </a:prstGeom>
              <a:blipFill rotWithShape="0">
                <a:blip r:embed="rId16"/>
                <a:stretch>
                  <a:fillRect l="-705" t="-7186" b="-9581"/>
                </a:stretch>
              </a:blipFill>
            </p:spPr>
            <p:txBody>
              <a:bodyPr/>
              <a:lstStyle/>
              <a:p>
                <a:r>
                  <a:rPr lang="sk-SK">
                    <a:noFill/>
                  </a:rPr>
                  <a:t> </a:t>
                </a:r>
              </a:p>
            </p:txBody>
          </p:sp>
        </mc:Fallback>
      </mc:AlternateContent>
      <p:pic>
        <p:nvPicPr>
          <p:cNvPr id="5" name="Picture 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907704" y="3899477"/>
            <a:ext cx="5067300" cy="58864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43428" y="4782148"/>
                <a:ext cx="8449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vzorci môžeme zvýrazniť (pridaním argumentu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 symbol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sila, ktorú počítame, pôsobí na teleso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443428" y="4782148"/>
                <a:ext cx="8449052" cy="707886"/>
              </a:xfrm>
              <a:prstGeom prst="rect">
                <a:avLst/>
              </a:prstGeom>
              <a:blipFill rotWithShape="0">
                <a:blip r:embed="rId18"/>
                <a:stretch>
                  <a:fillRect l="-794" t="-10256" r="-1010" b="-13675"/>
                </a:stretch>
              </a:blipFill>
            </p:spPr>
            <p:txBody>
              <a:bodyPr/>
              <a:lstStyle/>
              <a:p>
                <a:r>
                  <a:rPr lang="sk-SK">
                    <a:noFill/>
                  </a:rPr>
                  <a:t> </a:t>
                </a:r>
              </a:p>
            </p:txBody>
          </p:sp>
        </mc:Fallback>
      </mc:AlternateContent>
      <p:pic>
        <p:nvPicPr>
          <p:cNvPr id="8" name="Picture 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907704" y="5628871"/>
            <a:ext cx="5385435" cy="588645"/>
          </a:xfrm>
          <a:prstGeom prst="rect">
            <a:avLst/>
          </a:prstGeom>
        </p:spPr>
      </p:pic>
    </p:spTree>
    <p:extLst>
      <p:ext uri="{BB962C8B-B14F-4D97-AF65-F5344CB8AC3E}">
        <p14:creationId xmlns:p14="http://schemas.microsoft.com/office/powerpoint/2010/main" val="118544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7" y="908721"/>
            <a:ext cx="5385435" cy="5886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056" y="1556792"/>
                <a:ext cx="911594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svojím zápisom evokuje myšlienku, že sa môžem zaujímať nielen o to, 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á sila pôsobí na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je (naozaj)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aj o virtuálne možnosti: že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takejto virtuálnej interpretácii si dokonca môžeme predstaviť, že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(zatiaľ) nenachádza nikde a aj tak vzorec vyjadruje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Vyvoláva to predstavu, že v priestore v okolí gravitujúcich telies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„čosi ako skrytá možnosť, že keby sme do toho priestoru vložili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pôsobila by naň gravitačná sila, daná tým vzorcom. Zavádzame preto pojem „gravitačné pole“. V našom vzorci ale explicitne vystupuje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Gravitujúce telesá „vytvárajúce gravitačné pole“ môžu ale pôsobiť na teleso akejkoľvek hmotnosti, preto je rozumnejšie charakterizovať gravitačné pole samotné bez odvolávania sa na hmotnosť telesa, na ktoré to pole bude pôsobiť.</a:t>
                </a:r>
              </a:p>
            </p:txBody>
          </p:sp>
        </mc:Choice>
        <mc:Fallback xmlns="">
          <p:sp>
            <p:nvSpPr>
              <p:cNvPr id="5" name="TextBox 4"/>
              <p:cNvSpPr txBox="1">
                <a:spLocks noRot="1" noChangeAspect="1" noMove="1" noResize="1" noEditPoints="1" noAdjustHandles="1" noChangeArrowheads="1" noChangeShapeType="1" noTextEdit="1"/>
              </p:cNvSpPr>
              <p:nvPr/>
            </p:nvSpPr>
            <p:spPr>
              <a:xfrm>
                <a:off x="28056" y="1556792"/>
                <a:ext cx="9115944" cy="4708981"/>
              </a:xfrm>
              <a:prstGeom prst="rect">
                <a:avLst/>
              </a:prstGeom>
              <a:blipFill rotWithShape="0">
                <a:blip r:embed="rId6"/>
                <a:stretch>
                  <a:fillRect l="-736" t="-647" r="-1873" b="-1294"/>
                </a:stretch>
              </a:blipFill>
            </p:spPr>
            <p:txBody>
              <a:bodyPr/>
              <a:lstStyle/>
              <a:p>
                <a:r>
                  <a:rPr lang="sk-SK">
                    <a:noFill/>
                  </a:rPr>
                  <a:t> </a:t>
                </a:r>
              </a:p>
            </p:txBody>
          </p:sp>
        </mc:Fallback>
      </mc:AlternateContent>
    </p:spTree>
    <p:extLst>
      <p:ext uri="{BB962C8B-B14F-4D97-AF65-F5344CB8AC3E}">
        <p14:creationId xmlns:p14="http://schemas.microsoft.com/office/powerpoint/2010/main" val="232970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287524" y="659304"/>
                <a:ext cx="8568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v priestore charakterizujeme vektorom intenzity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 intenzity je definovaný v každom bode priestoru ako podiel gravitačnej sily, ktorá by v tom bode pôsobila na teleso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intenzita gravitačného poľa je vlastne gravitačné zrýchlenie, ktoré pole udeľuje telesám v uvažovanom bode.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7524" y="659304"/>
                <a:ext cx="8568952" cy="2554545"/>
              </a:xfrm>
              <a:prstGeom prst="rect">
                <a:avLst/>
              </a:prstGeom>
              <a:blipFill rotWithShape="0">
                <a:blip r:embed="rId7"/>
                <a:stretch>
                  <a:fillRect l="-711" t="-1193" b="-334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0847" y="1759213"/>
            <a:ext cx="1558290" cy="51625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51520" y="3279641"/>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jedným (bodovým) telesom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 v počiatku súradnicovej sústavy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3279641"/>
                <a:ext cx="8496944" cy="707886"/>
              </a:xfrm>
              <a:prstGeom prst="rect">
                <a:avLst/>
              </a:prstGeom>
              <a:blipFill rotWithShape="0">
                <a:blip r:embed="rId9"/>
                <a:stretch>
                  <a:fillRect l="-717" t="-10345"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4071729"/>
            <a:ext cx="1693545" cy="527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5536" y="4719801"/>
                <a:ext cx="8352928" cy="1053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viacerými bodovými telesami o hmotnostiach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bodoch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5536" y="4719801"/>
                <a:ext cx="8352928" cy="1053237"/>
              </a:xfrm>
              <a:prstGeom prst="rect">
                <a:avLst/>
              </a:prstGeom>
              <a:blipFill rotWithShape="0">
                <a:blip r:embed="rId11"/>
                <a:stretch>
                  <a:fillRect l="-803" t="-6936" r="-584"/>
                </a:stretch>
              </a:blipFill>
            </p:spPr>
            <p:txBody>
              <a:bodyPr/>
              <a:lstStyle/>
              <a:p>
                <a:r>
                  <a:rPr lang="sk-SK">
                    <a:noFill/>
                  </a:rPr>
                  <a:t> </a:t>
                </a:r>
              </a:p>
            </p:txBody>
          </p:sp>
        </mc:Fallback>
      </mc:AlternateContent>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59832" y="5583897"/>
            <a:ext cx="3333750" cy="653415"/>
          </a:xfrm>
          <a:prstGeom prst="rect">
            <a:avLst/>
          </a:prstGeom>
        </p:spPr>
      </p:pic>
    </p:spTree>
    <p:extLst>
      <p:ext uri="{BB962C8B-B14F-4D97-AF65-F5344CB8AC3E}">
        <p14:creationId xmlns:p14="http://schemas.microsoft.com/office/powerpoint/2010/main" val="61845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107504" y="836712"/>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slovo pole v pojme „gravitačné pole“ sa vo fyzike štandardne používa na pomenovanie faktu, že niečo (nejaká fyzikálna veličina) je definovaná v každom bode priestoru. V prípade gravitačného poľa hovoríme špeciálne, že je to vektorové pole, lebo intenzitu gravitácie definuje v každom bode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chceme zistiť (zmerať, zmapovať) gravitačné pole (intenzitu gravitačného poľa) v nejakom priestore, potom to v princípe môžeme urobiť pomocou nejakého bodového testovacieho telesa ľubovoľnej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 týmto telesom musíme „navštíviť“ v princípe každý bod uvažovaného priestoru, zmerať (vhodným silomerom) gravitačnú silu, ktorá na tom mieste na testovacie teleso pôsobí. Potom intenzita gravitačného poľa v tom bode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836712"/>
                <a:ext cx="8640960" cy="3477875"/>
              </a:xfrm>
              <a:prstGeom prst="rect">
                <a:avLst/>
              </a:prstGeom>
              <a:blipFill rotWithShape="0">
                <a:blip r:embed="rId5"/>
                <a:stretch>
                  <a:fillRect l="-776" t="-876" r="-988" b="-2102"/>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79912" y="4293096"/>
            <a:ext cx="1558290" cy="516255"/>
          </a:xfrm>
          <a:prstGeom prst="rect">
            <a:avLst/>
          </a:prstGeom>
        </p:spPr>
      </p:pic>
      <p:sp>
        <p:nvSpPr>
          <p:cNvPr id="6" name="TextBox 5"/>
          <p:cNvSpPr txBox="1"/>
          <p:nvPr/>
        </p:nvSpPr>
        <p:spPr>
          <a:xfrm>
            <a:off x="179512" y="4941168"/>
            <a:ext cx="8856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Bodov v priestore je nespočítateľne veľa, preto „navštíviť testovacím telesom“ každý bod je nemožné. Prakticky mapujeme pole tak, že zmeriame pole v nejakej diskrétnej sieti meracích bodov a v ostatných bodoch v prípade potreby dopočítame hodnotu poľa vhodnou matematickou interpoláciou nameraných bodov. Existujú komerčne dostupné meracie prístroje na meranie gravitačného poľa,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gravimetre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56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871799" y="2522714"/>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067944" y="141277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614930" y="163572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236370" y="221121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485182" y="164897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468617" y="27754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1318" y="304610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648060" y="27721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849823" y="221453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262335" y="241304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853674" y="239648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90151" y="620688"/>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067944" y="422108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737007" y="368220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345737" y="367323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458376" y="761466"/>
            <a:ext cx="598223" cy="594881"/>
          </a:xfrm>
          <a:prstGeom prst="rect">
            <a:avLst/>
          </a:prstGeom>
        </p:spPr>
      </p:pic>
      <p:sp>
        <p:nvSpPr>
          <p:cNvPr id="28" name="Freeform 27"/>
          <p:cNvSpPr/>
          <p:nvPr/>
        </p:nvSpPr>
        <p:spPr>
          <a:xfrm>
            <a:off x="2995126" y="1211597"/>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573691" y="968562"/>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787342" y="1490685"/>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2997843" y="2428234"/>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07787" y="2013338"/>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86177" y="2234042"/>
            <a:ext cx="198120" cy="219075"/>
          </a:xfrm>
          <a:prstGeom prst="rect">
            <a:avLst/>
          </a:prstGeom>
        </p:spPr>
      </p:pic>
      <p:sp>
        <p:nvSpPr>
          <p:cNvPr id="7" name="TextBox 6"/>
          <p:cNvSpPr txBox="1"/>
          <p:nvPr/>
        </p:nvSpPr>
        <p:spPr>
          <a:xfrm>
            <a:off x="899591" y="8166"/>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v gravitačnom poli</a:t>
            </a:r>
          </a:p>
        </p:txBody>
      </p:sp>
    </p:spTree>
    <p:extLst>
      <p:ext uri="{BB962C8B-B14F-4D97-AF65-F5344CB8AC3E}">
        <p14:creationId xmlns:p14="http://schemas.microsoft.com/office/powerpoint/2010/main" val="160700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0544" y="57078"/>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nekonštantnej sily po krivej trajektórii</a:t>
            </a:r>
          </a:p>
        </p:txBody>
      </p:sp>
      <p:sp>
        <p:nvSpPr>
          <p:cNvPr id="4" name="Freeform 3"/>
          <p:cNvSpPr/>
          <p:nvPr/>
        </p:nvSpPr>
        <p:spPr>
          <a:xfrm>
            <a:off x="251520" y="1340768"/>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a:endCxn id="4" idx="2"/>
          </p:cNvCxnSpPr>
          <p:nvPr/>
        </p:nvCxnSpPr>
        <p:spPr>
          <a:xfrm flipV="1">
            <a:off x="769348" y="1523648"/>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4" idx="3"/>
          </p:cNvCxnSpPr>
          <p:nvPr/>
        </p:nvCxnSpPr>
        <p:spPr>
          <a:xfrm flipV="1">
            <a:off x="769348" y="1455068"/>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a:endCxn id="4" idx="3"/>
          </p:cNvCxnSpPr>
          <p:nvPr/>
        </p:nvCxnSpPr>
        <p:spPr>
          <a:xfrm flipV="1">
            <a:off x="1063050" y="1455068"/>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rot="16860000">
            <a:off x="478126" y="2105070"/>
            <a:ext cx="411480" cy="255270"/>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rot="17739344">
            <a:off x="1026143" y="1977436"/>
            <a:ext cx="975360" cy="255270"/>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316415" y="1164754"/>
            <a:ext cx="272415" cy="182880"/>
          </a:xfrm>
          <a:prstGeom prst="rect">
            <a:avLst/>
          </a:prstGeom>
        </p:spPr>
      </p:pic>
      <p:cxnSp>
        <p:nvCxnSpPr>
          <p:cNvPr id="12" name="Straight Arrow Connector 11"/>
          <p:cNvCxnSpPr>
            <a:stCxn id="4" idx="2"/>
          </p:cNvCxnSpPr>
          <p:nvPr/>
        </p:nvCxnSpPr>
        <p:spPr>
          <a:xfrm flipV="1">
            <a:off x="1063050" y="729660"/>
            <a:ext cx="412606" cy="7939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5576" y="917903"/>
            <a:ext cx="481965" cy="30670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202722" y="464528"/>
                <a:ext cx="5833774"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časticu, ktorá sa pohybovala po trajektórii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pričom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ňu pôsobila sila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Sila vo všeobecnosti nie je rovnobežná s príslušným úsekom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Prijmime (momentálne, dôvod si povieme neskôr) bez dlhého zdôvodňovania, že práca vykonaná silou pôsobiacou na úseku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skalárnym súčinom</a:t>
                </a:r>
              </a:p>
            </p:txBody>
          </p:sp>
        </mc:Choice>
        <mc:Fallback xmlns="">
          <p:sp>
            <p:nvSpPr>
              <p:cNvPr id="15" name="TextBox 14"/>
              <p:cNvSpPr txBox="1">
                <a:spLocks noRot="1" noChangeAspect="1" noMove="1" noResize="1" noEditPoints="1" noAdjustHandles="1" noChangeArrowheads="1" noChangeShapeType="1" noTextEdit="1"/>
              </p:cNvSpPr>
              <p:nvPr/>
            </p:nvSpPr>
            <p:spPr>
              <a:xfrm>
                <a:off x="3202722" y="464528"/>
                <a:ext cx="5833774" cy="2284151"/>
              </a:xfrm>
              <a:prstGeom prst="rect">
                <a:avLst/>
              </a:prstGeom>
              <a:blipFill rotWithShape="0">
                <a:blip r:embed="rId17"/>
                <a:stretch>
                  <a:fillRect l="-1045" t="-1333" r="-1254" b="-3733"/>
                </a:stretch>
              </a:blipFill>
            </p:spPr>
            <p:txBody>
              <a:bodyPr/>
              <a:lstStyle/>
              <a:p>
                <a:r>
                  <a:rPr lang="sk-SK">
                    <a:noFill/>
                  </a:rPr>
                  <a:t> </a:t>
                </a:r>
              </a:p>
            </p:txBody>
          </p:sp>
        </mc:Fallback>
      </mc:AlternateContent>
      <p:cxnSp>
        <p:nvCxnSpPr>
          <p:cNvPr id="17" name="Straight Arrow Connector 16"/>
          <p:cNvCxnSpPr>
            <a:endCxn id="4" idx="0"/>
          </p:cNvCxnSpPr>
          <p:nvPr/>
        </p:nvCxnSpPr>
        <p:spPr>
          <a:xfrm flipH="1" flipV="1">
            <a:off x="251520" y="2129438"/>
            <a:ext cx="504056" cy="1195546"/>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5576" y="1330936"/>
            <a:ext cx="2330584" cy="19773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21457" y="2826668"/>
            <a:ext cx="192405" cy="219075"/>
          </a:xfrm>
          <a:prstGeom prst="rect">
            <a:avLst/>
          </a:prstGeom>
        </p:spPr>
      </p:pic>
      <p:pic>
        <p:nvPicPr>
          <p:cNvPr id="23" name="Picture 22"/>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145089" y="2236957"/>
            <a:ext cx="198120" cy="219075"/>
          </a:xfrm>
          <a:prstGeom prst="rect">
            <a:avLst/>
          </a:prstGeom>
        </p:spPr>
      </p:pic>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390005" y="2459266"/>
            <a:ext cx="1357884" cy="276035"/>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1824018" y="2741490"/>
                <a:ext cx="7555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Celková práca vykonaná na trajektórii od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až po bod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bude</a:t>
                </a:r>
              </a:p>
            </p:txBody>
          </p:sp>
        </mc:Choice>
        <mc:Fallback xmlns="">
          <p:sp>
            <p:nvSpPr>
              <p:cNvPr id="27" name="TextBox 26"/>
              <p:cNvSpPr txBox="1">
                <a:spLocks noRot="1" noChangeAspect="1" noMove="1" noResize="1" noEditPoints="1" noAdjustHandles="1" noChangeArrowheads="1" noChangeShapeType="1" noTextEdit="1"/>
              </p:cNvSpPr>
              <p:nvPr/>
            </p:nvSpPr>
            <p:spPr>
              <a:xfrm>
                <a:off x="1824018" y="2741490"/>
                <a:ext cx="7555922" cy="400110"/>
              </a:xfrm>
              <a:prstGeom prst="rect">
                <a:avLst/>
              </a:prstGeom>
              <a:blipFill rotWithShape="0">
                <a:blip r:embed="rId21"/>
                <a:stretch>
                  <a:fillRect l="-806" t="-18462" b="-27692"/>
                </a:stretch>
              </a:blipFill>
            </p:spPr>
            <p:txBody>
              <a:bodyPr/>
              <a:lstStyle/>
              <a:p>
                <a:r>
                  <a:rPr lang="sk-SK">
                    <a:noFill/>
                  </a:rPr>
                  <a:t> </a:t>
                </a:r>
              </a:p>
            </p:txBody>
          </p:sp>
        </mc:Fallback>
      </mc:AlternateContent>
      <p:pic>
        <p:nvPicPr>
          <p:cNvPr id="31" name="Picture 30"/>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202722" y="3108865"/>
            <a:ext cx="2549462" cy="601790"/>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0967" y="3692359"/>
                <a:ext cx="9047946"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Symboly integrálov neoznačujú žiadne „opaky derivácií“, sú to označenia pre súčty veľkého množstva malých čísel. Najlepšie je predstaviť si to ako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numeriku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počítači. Rozkúskujem dráhu na malé úseky. Na každom úseku vypočítam skalárny súčin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takto vzniknuté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číselká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sčítam.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sme pre malý element vykonanej práce použili symbol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Apriórne totiž nevieme, či existuje nejaká funkcia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 ktorú by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diferenciálom a zaslúžilo by si to označenie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takže by platilo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967" y="3692359"/>
                <a:ext cx="9047946" cy="2284151"/>
              </a:xfrm>
              <a:prstGeom prst="rect">
                <a:avLst/>
              </a:prstGeom>
              <a:blipFill rotWithShape="0">
                <a:blip r:embed="rId23"/>
                <a:stretch>
                  <a:fillRect l="-673" t="-1604" r="-67" b="-4011"/>
                </a:stretch>
              </a:blipFill>
            </p:spPr>
            <p:txBody>
              <a:bodyPr/>
              <a:lstStyle/>
              <a:p>
                <a:r>
                  <a:rPr lang="sk-SK">
                    <a:noFill/>
                  </a:rPr>
                  <a:t> </a:t>
                </a:r>
              </a:p>
            </p:txBody>
          </p:sp>
        </mc:Fallback>
      </mc:AlternateContent>
      <p:pic>
        <p:nvPicPr>
          <p:cNvPr id="33" name="Picture 32"/>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3400561" y="6019777"/>
            <a:ext cx="2201418" cy="507492"/>
          </a:xfrm>
          <a:prstGeom prst="rect">
            <a:avLst/>
          </a:prstGeom>
        </p:spPr>
      </p:pic>
      <p:sp>
        <p:nvSpPr>
          <p:cNvPr id="34" name="Rectangle 33"/>
          <p:cNvSpPr/>
          <p:nvPr/>
        </p:nvSpPr>
        <p:spPr>
          <a:xfrm>
            <a:off x="4283968" y="2390026"/>
            <a:ext cx="1551348" cy="389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2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12">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251543" y="1171679"/>
            <a:ext cx="162878" cy="166307"/>
          </a:xfrm>
          <a:prstGeom prst="rect">
            <a:avLst/>
          </a:prstGeom>
        </p:spPr>
      </p:pic>
      <p:pic>
        <p:nvPicPr>
          <p:cNvPr id="15" name="Picture 14"/>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3148431" y="3174885"/>
            <a:ext cx="157734" cy="164592"/>
          </a:xfrm>
          <a:prstGeom prst="rect">
            <a:avLst/>
          </a:prstGeom>
        </p:spPr>
      </p:pic>
      <p:pic>
        <p:nvPicPr>
          <p:cNvPr id="16" name="Picture 1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7229437" y="3151210"/>
            <a:ext cx="164592" cy="157734"/>
          </a:xfrm>
          <a:prstGeom prst="rect">
            <a:avLst/>
          </a:prstGeom>
        </p:spPr>
      </p:pic>
      <p:sp>
        <p:nvSpPr>
          <p:cNvPr id="17" name="TextBox 16"/>
          <p:cNvSpPr txBox="1"/>
          <p:nvPr/>
        </p:nvSpPr>
        <p:spPr>
          <a:xfrm>
            <a:off x="251520" y="4077072"/>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pýtať prečo sa nám zachcelo definovať fyzikálnu prácu tak, aby práca v gravitačnom poli po dráhe AC vyšla rovnako ako práca po dráhe BC. Akej fyzike to zodpovedá? Tá otázka znamená: „Akej našej skúsenosti to zodpovedá?“ Nuž takej, že sa nedá spraviť perpetuum mobile. Neexistencia perpetua mobile sa nedá „dokázať z ničoho“, nie je to logická nutnosť. Len celá doterajšia skúsenosť ľudstva hovorí, že sa to (asi?) nedá spraviť. Príkladu s prácou na naklonenej rovine zodpovedá nasledujúci (nefungujúci!) návrh na konštrukciu perpetua mobile</a:t>
            </a:r>
          </a:p>
        </p:txBody>
      </p:sp>
    </p:spTree>
    <p:extLst>
      <p:ext uri="{BB962C8B-B14F-4D97-AF65-F5344CB8AC3E}">
        <p14:creationId xmlns:p14="http://schemas.microsoft.com/office/powerpoint/2010/main" val="71789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978831" y="2234682"/>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174976" y="112474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721962" y="134769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343402" y="192318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592214" y="13609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575649" y="248738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68350" y="275807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755092" y="248406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956855" y="192650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369367" y="212501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960706" y="210844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97183" y="332656"/>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174976" y="393305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844039" y="33941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452769" y="338520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565408" y="473434"/>
            <a:ext cx="598223" cy="594881"/>
          </a:xfrm>
          <a:prstGeom prst="rect">
            <a:avLst/>
          </a:prstGeom>
        </p:spPr>
      </p:pic>
      <p:sp>
        <p:nvSpPr>
          <p:cNvPr id="28" name="Freeform 27"/>
          <p:cNvSpPr/>
          <p:nvPr/>
        </p:nvSpPr>
        <p:spPr>
          <a:xfrm>
            <a:off x="3102158" y="923565"/>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680723" y="680530"/>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894374" y="1202653"/>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3104875" y="2140202"/>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4819" y="1725306"/>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25069" y="2529690"/>
            <a:ext cx="198120" cy="219075"/>
          </a:xfrm>
          <a:prstGeom prst="rect">
            <a:avLst/>
          </a:prstGeom>
        </p:spPr>
      </p:pic>
      <p:sp>
        <p:nvSpPr>
          <p:cNvPr id="15" name="Freeform 14"/>
          <p:cNvSpPr/>
          <p:nvPr/>
        </p:nvSpPr>
        <p:spPr>
          <a:xfrm>
            <a:off x="3090864" y="1191852"/>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121231" y="4685076"/>
                <a:ext cx="84352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premiestňuje teleso v gravitačnom poli. Koná pritom prácu. Má na výber dve trajektórie, obe vedú z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by práca vykonaná trpaslíkom nebola po rôznych trajektóriách rovnaká, dalo by sa skonštruovať perpetuum mobile. Ak veríme, že to nie je možné potom musí platiť tvrdenie: Práca v gravitačnom poli po ľubovoľnej trajektórii spájajúcej dva fixné body je rovnaká, nezávislá na zvolenej trajektórii.</a:t>
                </a:r>
              </a:p>
            </p:txBody>
          </p:sp>
        </mc:Choice>
        <mc:Fallback xmlns="">
          <p:sp>
            <p:nvSpPr>
              <p:cNvPr id="25" name="TextBox 24"/>
              <p:cNvSpPr txBox="1">
                <a:spLocks noRot="1" noChangeAspect="1" noMove="1" noResize="1" noEditPoints="1" noAdjustHandles="1" noChangeArrowheads="1" noChangeShapeType="1" noTextEdit="1"/>
              </p:cNvSpPr>
              <p:nvPr/>
            </p:nvSpPr>
            <p:spPr>
              <a:xfrm>
                <a:off x="121231" y="4685076"/>
                <a:ext cx="8435280" cy="1938992"/>
              </a:xfrm>
              <a:prstGeom prst="rect">
                <a:avLst/>
              </a:prstGeom>
              <a:blipFill rotWithShape="0">
                <a:blip r:embed="rId9"/>
                <a:stretch>
                  <a:fillRect l="-795" t="-1887" b="-4717"/>
                </a:stretch>
              </a:blipFill>
            </p:spPr>
            <p:txBody>
              <a:bodyPr/>
              <a:lstStyle/>
              <a:p>
                <a:r>
                  <a:rPr lang="en-US">
                    <a:noFill/>
                  </a:rPr>
                  <a:t> </a:t>
                </a:r>
              </a:p>
            </p:txBody>
          </p:sp>
        </mc:Fallback>
      </mc:AlternateContent>
    </p:spTree>
    <p:extLst>
      <p:ext uri="{BB962C8B-B14F-4D97-AF65-F5344CB8AC3E}">
        <p14:creationId xmlns:p14="http://schemas.microsoft.com/office/powerpoint/2010/main" val="125816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71600" y="404664"/>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trpaslíka, ktorý v gravitačnom poli bodovej častice premiestňuje časticu s hmotnosťou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miesta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miesto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tento vzorec z iného pohľadu. Práca, ktorú musí vykonať trpaslík, aby premiestnil teleso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Zaviedli sme tak veľmi užitočnú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Toto je práca, ktorú musí vykonať trpaslík ako konateľ práce.</a:t>
            </a:r>
          </a:p>
        </p:txBody>
      </p:sp>
    </p:spTree>
    <p:extLst>
      <p:ext uri="{BB962C8B-B14F-4D97-AF65-F5344CB8AC3E}">
        <p14:creationId xmlns:p14="http://schemas.microsoft.com/office/powerpoint/2010/main" val="281073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sp>
        <p:nvSpPr>
          <p:cNvPr id="4" name="TextBox 3"/>
          <p:cNvSpPr txBox="1"/>
          <p:nvPr/>
        </p:nvSpPr>
        <p:spPr>
          <a:xfrm>
            <a:off x="251520" y="676417"/>
            <a:ext cx="86409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prácu, ktorú naopak koná pri tom istom premiestňovaní gravitačné pole ako konateľ nad trpaslíkom ako trpiteľom, dostaneme</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40293" y="1460856"/>
            <a:ext cx="4463415" cy="6686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2960" y="2206064"/>
                <a:ext cx="84352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trpaslík zarobil čosi na úkor gravitačného poľa a získanú prácu môže využiť na niečo užitočné, napríklad dobiť si baterky (ak je to trpaslík fungujúci na elektrinu). Prenášaná častica vykonala prácu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nad trpaslíkom, takže častica v gravitačnom poli má schopnosť vykonať pri premiestnení nejakú prácu. Asi ste sa stretli s vyjadrením, že schopnosť telesa konať prácu súvisí s jeho energiou, takže je prirodzené nazvať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potenciálnou energiu častice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častica má na začiatku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väčšiu energiu ako na konci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vykoná pri presune kladnú prácu.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sme dostali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takže sme mohli písať namiesto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diferenciál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lebo vykonaná práca je v prípade gravitačného poľa diferenciálom potenciálnej energie, čo sme na začiatku našich úvah s istotou nevedeli.</a:t>
                </a:r>
              </a:p>
            </p:txBody>
          </p:sp>
        </mc:Choice>
        <mc:Fallback xmlns="">
          <p:sp>
            <p:nvSpPr>
              <p:cNvPr id="7" name="TextBox 6"/>
              <p:cNvSpPr txBox="1">
                <a:spLocks noRot="1" noChangeAspect="1" noMove="1" noResize="1" noEditPoints="1" noAdjustHandles="1" noChangeArrowheads="1" noChangeShapeType="1" noTextEdit="1"/>
              </p:cNvSpPr>
              <p:nvPr/>
            </p:nvSpPr>
            <p:spPr>
              <a:xfrm>
                <a:off x="262960" y="2206064"/>
                <a:ext cx="8435280" cy="4401205"/>
              </a:xfrm>
              <a:prstGeom prst="rect">
                <a:avLst/>
              </a:prstGeom>
              <a:blipFill rotWithShape="0">
                <a:blip r:embed="rId7"/>
                <a:stretch>
                  <a:fillRect l="-723" t="-831" r="-1156" b="-1524"/>
                </a:stretch>
              </a:blipFill>
            </p:spPr>
            <p:txBody>
              <a:bodyPr/>
              <a:lstStyle/>
              <a:p>
                <a:r>
                  <a:rPr lang="sk-SK">
                    <a:noFill/>
                  </a:rPr>
                  <a:t> </a:t>
                </a:r>
              </a:p>
            </p:txBody>
          </p:sp>
        </mc:Fallback>
      </mc:AlternateContent>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32227" y="4810611"/>
            <a:ext cx="3206115" cy="668655"/>
          </a:xfrm>
          <a:prstGeom prst="rect">
            <a:avLst/>
          </a:prstGeom>
        </p:spPr>
      </p:pic>
    </p:spTree>
    <p:extLst>
      <p:ext uri="{BB962C8B-B14F-4D97-AF65-F5344CB8AC3E}">
        <p14:creationId xmlns:p14="http://schemas.microsoft.com/office/powerpoint/2010/main" val="148986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a:t>
            </a:fld>
            <a:endParaRPr lang="sk-SK"/>
          </a:p>
        </p:txBody>
      </p:sp>
      <p:sp>
        <p:nvSpPr>
          <p:cNvPr id="3" name="TextBox 2"/>
          <p:cNvSpPr txBox="1"/>
          <p:nvPr/>
        </p:nvSpPr>
        <p:spPr>
          <a:xfrm>
            <a:off x="1075765" y="304800"/>
            <a:ext cx="694764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Tuhé teleso rotujúce okolo fixnej osi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40659" y="959224"/>
                <a:ext cx="8471647" cy="20649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jednotkový vektor v smere osi je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uhlová rýchlosť má smer osi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𝜔</m:t>
                    </m:r>
                    <m:acc>
                      <m:accPr>
                        <m:chr m:val="⃗"/>
                        <m:ctrlPr>
                          <a:rPr lang="en-US" b="0" i="1" dirty="0" smtClean="0">
                            <a:latin typeface="Cambria Math" panose="02040503050406030204" pitchFamily="18" charset="0"/>
                            <a:cs typeface="Arial" panose="020B0604020202020204" pitchFamily="34" charset="0"/>
                          </a:rPr>
                        </m:ctrlPr>
                      </m:accPr>
                      <m:e>
                        <m:r>
                          <a:rPr lang="en-US" b="0" i="1" dirty="0"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Problém si značne zjednodušíme, keď budeme rátať moment hybnosti voči osi, teda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𝐿</m:t>
                        </m:r>
                      </m:e>
                    </m:acc>
                    <m:r>
                      <a:rPr lang="en-US" b="0" i="1" dirty="0" smtClean="0">
                        <a:latin typeface="Cambria Math" panose="02040503050406030204" pitchFamily="18" charset="0"/>
                        <a:cs typeface="Arial" panose="020B0604020202020204" pitchFamily="34" charset="0"/>
                      </a:rPr>
                      <m:t>.</m:t>
                    </m:r>
                    <m:acc>
                      <m:accPr>
                        <m:chr m:val="⃗"/>
                        <m:ctrlPr>
                          <a:rPr lang="en-US" b="0" i="1" dirty="0" smtClean="0">
                            <a:latin typeface="Cambria Math" panose="02040503050406030204" pitchFamily="18" charset="0"/>
                            <a:cs typeface="Arial" panose="020B0604020202020204" pitchFamily="34" charset="0"/>
                          </a:rPr>
                        </m:ctrlPr>
                      </m:accPr>
                      <m:e>
                        <m:r>
                          <a:rPr lang="en-US" b="0" i="1" dirty="0"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Bez ujmy na všeobecnosti môžeme stotožniť os z nehybnej inerciálnej vzťažnej sústavy za totožnú s osou rotácie telesa. Uvažujme malý objemový element telesa </a:t>
                </a:r>
                <a14:m>
                  <m:oMath xmlns:m="http://schemas.openxmlformats.org/officeDocument/2006/math">
                    <m:r>
                      <a:rPr lang="sk-SK" b="0" i="1" smtClean="0">
                        <a:latin typeface="Cambria Math" panose="02040503050406030204" pitchFamily="18" charset="0"/>
                        <a:cs typeface="Arial" panose="020B0604020202020204" pitchFamily="34" charset="0"/>
                      </a:rPr>
                      <m:t>𝑑𝑉</m:t>
                    </m:r>
                  </m:oMath>
                </a14:m>
                <a:r>
                  <a:rPr lang="sk-SK" dirty="0">
                    <a:latin typeface="Arial" panose="020B0604020202020204" pitchFamily="34" charset="0"/>
                    <a:cs typeface="Arial" panose="020B0604020202020204" pitchFamily="34" charset="0"/>
                  </a:rPr>
                  <a:t>, ktorého okamžité súradnice (voči pevnej vzťažnej sústave) sú </a:t>
                </a:r>
                <a14:m>
                  <m:oMath xmlns:m="http://schemas.openxmlformats.org/officeDocument/2006/math">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Ten bod v dôsledku rotácie telesa okolo osi sa bude pohybovať po kružnici</a:t>
                </a:r>
                <a:endParaRPr lang="en-US"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659" y="959224"/>
                <a:ext cx="8471647" cy="2064924"/>
              </a:xfrm>
              <a:prstGeom prst="rect">
                <a:avLst/>
              </a:prstGeom>
              <a:blipFill rotWithShape="0">
                <a:blip r:embed="rId13"/>
                <a:stretch>
                  <a:fillRect l="-647" t="-1475" b="-3835"/>
                </a:stretch>
              </a:blipFill>
            </p:spPr>
            <p:txBody>
              <a:bodyPr/>
              <a:lstStyle/>
              <a:p>
                <a:r>
                  <a:rPr lang="en-US">
                    <a:noFill/>
                  </a:rPr>
                  <a:t> </a:t>
                </a:r>
              </a:p>
            </p:txBody>
          </p:sp>
        </mc:Fallback>
      </mc:AlternateContent>
      <p:sp>
        <p:nvSpPr>
          <p:cNvPr id="6" name="Freeform 5"/>
          <p:cNvSpPr/>
          <p:nvPr/>
        </p:nvSpPr>
        <p:spPr>
          <a:xfrm>
            <a:off x="836546" y="3931128"/>
            <a:ext cx="1479610" cy="1936796"/>
          </a:xfrm>
          <a:custGeom>
            <a:avLst/>
            <a:gdLst>
              <a:gd name="connsiteX0" fmla="*/ 678489 w 1479610"/>
              <a:gd name="connsiteY0" fmla="*/ 13343 h 1936796"/>
              <a:gd name="connsiteX1" fmla="*/ 454372 w 1479610"/>
              <a:gd name="connsiteY1" fmla="*/ 40237 h 1936796"/>
              <a:gd name="connsiteX2" fmla="*/ 212325 w 1479610"/>
              <a:gd name="connsiteY2" fmla="*/ 228496 h 1936796"/>
              <a:gd name="connsiteX3" fmla="*/ 140607 w 1479610"/>
              <a:gd name="connsiteY3" fmla="*/ 694660 h 1936796"/>
              <a:gd name="connsiteX4" fmla="*/ 15101 w 1479610"/>
              <a:gd name="connsiteY4" fmla="*/ 1044284 h 1936796"/>
              <a:gd name="connsiteX5" fmla="*/ 86819 w 1479610"/>
              <a:gd name="connsiteY5" fmla="*/ 1591131 h 1936796"/>
              <a:gd name="connsiteX6" fmla="*/ 768136 w 1479610"/>
              <a:gd name="connsiteY6" fmla="*/ 1931790 h 1936796"/>
              <a:gd name="connsiteX7" fmla="*/ 1422560 w 1479610"/>
              <a:gd name="connsiteY7" fmla="*/ 1761460 h 1936796"/>
              <a:gd name="connsiteX8" fmla="*/ 1422560 w 1479610"/>
              <a:gd name="connsiteY8" fmla="*/ 1322190 h 1936796"/>
              <a:gd name="connsiteX9" fmla="*/ 1216372 w 1479610"/>
              <a:gd name="connsiteY9" fmla="*/ 820166 h 1936796"/>
              <a:gd name="connsiteX10" fmla="*/ 1055007 w 1479610"/>
              <a:gd name="connsiteY10" fmla="*/ 371931 h 1936796"/>
              <a:gd name="connsiteX11" fmla="*/ 1010183 w 1479610"/>
              <a:gd name="connsiteY11" fmla="*/ 31272 h 1936796"/>
              <a:gd name="connsiteX12" fmla="*/ 884678 w 1479610"/>
              <a:gd name="connsiteY12" fmla="*/ 13343 h 1936796"/>
              <a:gd name="connsiteX13" fmla="*/ 678489 w 1479610"/>
              <a:gd name="connsiteY13" fmla="*/ 13343 h 193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610" h="1936796">
                <a:moveTo>
                  <a:pt x="678489" y="13343"/>
                </a:moveTo>
                <a:cubicBezTo>
                  <a:pt x="606771" y="17825"/>
                  <a:pt x="532066" y="4378"/>
                  <a:pt x="454372" y="40237"/>
                </a:cubicBezTo>
                <a:cubicBezTo>
                  <a:pt x="376678" y="76096"/>
                  <a:pt x="264619" y="119426"/>
                  <a:pt x="212325" y="228496"/>
                </a:cubicBezTo>
                <a:cubicBezTo>
                  <a:pt x="160031" y="337567"/>
                  <a:pt x="173478" y="558695"/>
                  <a:pt x="140607" y="694660"/>
                </a:cubicBezTo>
                <a:cubicBezTo>
                  <a:pt x="107736" y="830625"/>
                  <a:pt x="24066" y="894872"/>
                  <a:pt x="15101" y="1044284"/>
                </a:cubicBezTo>
                <a:cubicBezTo>
                  <a:pt x="6136" y="1193696"/>
                  <a:pt x="-38687" y="1443213"/>
                  <a:pt x="86819" y="1591131"/>
                </a:cubicBezTo>
                <a:cubicBezTo>
                  <a:pt x="212325" y="1739049"/>
                  <a:pt x="545512" y="1903402"/>
                  <a:pt x="768136" y="1931790"/>
                </a:cubicBezTo>
                <a:cubicBezTo>
                  <a:pt x="990760" y="1960178"/>
                  <a:pt x="1313489" y="1863060"/>
                  <a:pt x="1422560" y="1761460"/>
                </a:cubicBezTo>
                <a:cubicBezTo>
                  <a:pt x="1531631" y="1659860"/>
                  <a:pt x="1456925" y="1479072"/>
                  <a:pt x="1422560" y="1322190"/>
                </a:cubicBezTo>
                <a:cubicBezTo>
                  <a:pt x="1388195" y="1165308"/>
                  <a:pt x="1277631" y="978542"/>
                  <a:pt x="1216372" y="820166"/>
                </a:cubicBezTo>
                <a:cubicBezTo>
                  <a:pt x="1155113" y="661790"/>
                  <a:pt x="1089372" y="503413"/>
                  <a:pt x="1055007" y="371931"/>
                </a:cubicBezTo>
                <a:cubicBezTo>
                  <a:pt x="1020642" y="240449"/>
                  <a:pt x="1038571" y="91037"/>
                  <a:pt x="1010183" y="31272"/>
                </a:cubicBezTo>
                <a:cubicBezTo>
                  <a:pt x="981795" y="-28493"/>
                  <a:pt x="932490" y="16331"/>
                  <a:pt x="884678" y="13343"/>
                </a:cubicBezTo>
                <a:cubicBezTo>
                  <a:pt x="836866" y="10355"/>
                  <a:pt x="750207" y="8861"/>
                  <a:pt x="678489" y="1334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532965" y="3155576"/>
            <a:ext cx="0" cy="34693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443318" y="5903992"/>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flipV="1">
            <a:off x="1443318" y="3361869"/>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classroomclipart.com/images/gallery/Clipart/Mathematics/TN_cube0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4798" y="5378526"/>
            <a:ext cx="239526" cy="2222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1532965" y="5208494"/>
            <a:ext cx="374739" cy="308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0439" y="5211097"/>
            <a:ext cx="993058" cy="6685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43665" y="5211097"/>
            <a:ext cx="166165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82297" y="2969340"/>
            <a:ext cx="5014451"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polomerom                   a to je súčasne i rameno hybnosti. </a:t>
            </a:r>
          </a:p>
          <a:p>
            <a:r>
              <a:rPr lang="sk-SK" dirty="0">
                <a:latin typeface="Arial" panose="020B0604020202020204" pitchFamily="34" charset="0"/>
                <a:cs typeface="Arial" panose="020B0604020202020204" pitchFamily="34" charset="0"/>
              </a:rPr>
              <a:t>Veľkosť rýchlosti toho elementu bude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Preto pre moment hybnosti toho objemového elementu vzhľadom na os (chápaný ako vektor) bude platiť („rameno krát hybnosť“)</a:t>
            </a:r>
            <a:endParaRPr lang="en-US" dirty="0">
              <a:latin typeface="Arial" panose="020B0604020202020204" pitchFamily="34" charset="0"/>
              <a:cs typeface="Arial" panose="020B0604020202020204" pitchFamily="34" charset="0"/>
            </a:endParaRPr>
          </a:p>
        </p:txBody>
      </p:sp>
      <p:pic>
        <p:nvPicPr>
          <p:cNvPr id="48" name="Picture 47"/>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752258" y="3031614"/>
            <a:ext cx="937832" cy="274320"/>
          </a:xfrm>
          <a:prstGeom prst="rect">
            <a:avLst/>
          </a:prstGeom>
        </p:spPr>
      </p:pic>
      <p:pic>
        <p:nvPicPr>
          <p:cNvPr id="51" name="Picture 50"/>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639187" y="3872272"/>
            <a:ext cx="1109282" cy="274320"/>
          </a:xfrm>
          <a:prstGeom prst="rect">
            <a:avLst/>
          </a:prstGeom>
        </p:spPr>
      </p:pic>
      <p:cxnSp>
        <p:nvCxnSpPr>
          <p:cNvPr id="53" name="Straight Arrow Connector 52"/>
          <p:cNvCxnSpPr/>
          <p:nvPr/>
        </p:nvCxnSpPr>
        <p:spPr>
          <a:xfrm flipV="1">
            <a:off x="1533832" y="4336026"/>
            <a:ext cx="0" cy="629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330632" y="4535948"/>
            <a:ext cx="142304" cy="164592"/>
          </a:xfrm>
          <a:prstGeom prst="rect">
            <a:avLst/>
          </a:prstGeom>
        </p:spPr>
      </p:pic>
      <p:pic>
        <p:nvPicPr>
          <p:cNvPr id="57" name="Picture 5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35897" y="5725651"/>
            <a:ext cx="114872" cy="102870"/>
          </a:xfrm>
          <a:prstGeom prst="rect">
            <a:avLst/>
          </a:prstGeom>
        </p:spPr>
      </p:pic>
      <p:pic>
        <p:nvPicPr>
          <p:cNvPr id="58" name="Picture 5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928374" y="5052143"/>
            <a:ext cx="108014" cy="147447"/>
          </a:xfrm>
          <a:prstGeom prst="rect">
            <a:avLst/>
          </a:prstGeom>
        </p:spPr>
      </p:pic>
      <p:cxnSp>
        <p:nvCxnSpPr>
          <p:cNvPr id="62" name="Straight Arrow Connector 61"/>
          <p:cNvCxnSpPr/>
          <p:nvPr/>
        </p:nvCxnSpPr>
        <p:spPr>
          <a:xfrm flipV="1">
            <a:off x="1901354" y="5349876"/>
            <a:ext cx="305271" cy="154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2050"/>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114857" y="5383673"/>
            <a:ext cx="128588" cy="164592"/>
          </a:xfrm>
          <a:prstGeom prst="rect">
            <a:avLst/>
          </a:prstGeom>
        </p:spPr>
      </p:pic>
      <p:pic>
        <p:nvPicPr>
          <p:cNvPr id="2061" name="Picture 2060"/>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189695" y="5122944"/>
            <a:ext cx="3142679" cy="274320"/>
          </a:xfrm>
          <a:prstGeom prst="rect">
            <a:avLst/>
          </a:prstGeom>
        </p:spPr>
      </p:pic>
      <p:pic>
        <p:nvPicPr>
          <p:cNvPr id="2059" name="Picture 2058"/>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44131" y="5577004"/>
            <a:ext cx="2045399" cy="276035"/>
          </a:xfrm>
          <a:prstGeom prst="rect">
            <a:avLst/>
          </a:prstGeom>
        </p:spPr>
      </p:pic>
      <mc:AlternateContent xmlns:mc="http://schemas.openxmlformats.org/markup-compatibility/2006" xmlns:a14="http://schemas.microsoft.com/office/drawing/2010/main">
        <mc:Choice Requires="a14">
          <p:sp>
            <p:nvSpPr>
              <p:cNvPr id="2057" name="TextBox 2056"/>
              <p:cNvSpPr txBox="1"/>
              <p:nvPr/>
            </p:nvSpPr>
            <p:spPr>
              <a:xfrm>
                <a:off x="2564091" y="5976594"/>
                <a:ext cx="6325385" cy="9571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Hmotnosť uvažovaného objemového elementu sme označili </a:t>
                </a:r>
                <a14:m>
                  <m:oMath xmlns:m="http://schemas.openxmlformats.org/officeDocument/2006/math">
                    <m:r>
                      <a:rPr lang="sk-SK" b="0" i="1" smtClean="0">
                        <a:latin typeface="Cambria Math" panose="02040503050406030204" pitchFamily="18" charset="0"/>
                        <a:cs typeface="Arial" panose="020B0604020202020204" pitchFamily="34" charset="0"/>
                      </a:rPr>
                      <m:t>𝑑𝑚</m:t>
                    </m:r>
                  </m:oMath>
                </a14:m>
                <a:r>
                  <a:rPr lang="sk-SK" dirty="0">
                    <a:latin typeface="Arial" panose="020B0604020202020204" pitchFamily="34" charset="0"/>
                    <a:cs typeface="Arial" panose="020B0604020202020204" pitchFamily="34" charset="0"/>
                  </a:rPr>
                  <a:t>. Súčasne si treba uvedomiť, že smer vektora momentu hybnosti voči referenčnému bodu </a:t>
                </a:r>
                <a14:m>
                  <m:oMath xmlns:m="http://schemas.openxmlformats.org/officeDocument/2006/math">
                    <m:r>
                      <a:rPr lang="sk-SK" b="0" i="1" smtClean="0">
                        <a:latin typeface="Cambria Math" panose="02040503050406030204" pitchFamily="18" charset="0"/>
                        <a:cs typeface="Arial" panose="020B0604020202020204" pitchFamily="34" charset="0"/>
                      </a:rPr>
                      <m:t>𝑂</m:t>
                    </m:r>
                  </m:oMath>
                </a14:m>
                <a:r>
                  <a:rPr lang="sk-SK" dirty="0">
                    <a:latin typeface="Arial" panose="020B0604020202020204" pitchFamily="34" charset="0"/>
                    <a:cs typeface="Arial" panose="020B0604020202020204" pitchFamily="34" charset="0"/>
                  </a:rPr>
                  <a:t> je naozaj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teda aj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oMath>
                </a14:m>
                <a:r>
                  <a:rPr lang="en-US" dirty="0">
                    <a:latin typeface="Arial" panose="020B0604020202020204" pitchFamily="34" charset="0"/>
                    <a:cs typeface="Arial" panose="020B0604020202020204" pitchFamily="34" charset="0"/>
                  </a:rPr>
                  <a:t>.</a:t>
                </a:r>
              </a:p>
            </p:txBody>
          </p:sp>
        </mc:Choice>
        <mc:Fallback xmlns="">
          <p:sp>
            <p:nvSpPr>
              <p:cNvPr id="2057" name="TextBox 2056"/>
              <p:cNvSpPr txBox="1">
                <a:spLocks noRot="1" noChangeAspect="1" noMove="1" noResize="1" noEditPoints="1" noAdjustHandles="1" noChangeArrowheads="1" noChangeShapeType="1" noTextEdit="1"/>
              </p:cNvSpPr>
              <p:nvPr/>
            </p:nvSpPr>
            <p:spPr>
              <a:xfrm>
                <a:off x="2564091" y="5976594"/>
                <a:ext cx="6325385" cy="957121"/>
              </a:xfrm>
              <a:prstGeom prst="rect">
                <a:avLst/>
              </a:prstGeom>
              <a:blipFill rotWithShape="0">
                <a:blip r:embed="rId23"/>
                <a:stretch>
                  <a:fillRect l="-868" t="-3185" r="-482" b="-5732"/>
                </a:stretch>
              </a:blipFill>
            </p:spPr>
            <p:txBody>
              <a:bodyPr/>
              <a:lstStyle/>
              <a:p>
                <a:r>
                  <a:rPr lang="en-US">
                    <a:noFill/>
                  </a:rPr>
                  <a:t> </a:t>
                </a:r>
              </a:p>
            </p:txBody>
          </p:sp>
        </mc:Fallback>
      </mc:AlternateContent>
      <p:pic>
        <p:nvPicPr>
          <p:cNvPr id="2062" name="Picture 2061"/>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314515" y="5075811"/>
            <a:ext cx="159449" cy="166307"/>
          </a:xfrm>
          <a:prstGeom prst="rect">
            <a:avLst/>
          </a:prstGeom>
        </p:spPr>
      </p:pic>
    </p:spTree>
    <p:extLst>
      <p:ext uri="{BB962C8B-B14F-4D97-AF65-F5344CB8AC3E}">
        <p14:creationId xmlns:p14="http://schemas.microsoft.com/office/powerpoint/2010/main" val="23409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mc:AlternateContent xmlns:mc="http://schemas.openxmlformats.org/markup-compatibility/2006" xmlns:a14="http://schemas.microsoft.com/office/drawing/2010/main">
        <mc:Choice Requires="a14">
          <p:sp>
            <p:nvSpPr>
              <p:cNvPr id="4" name="TextBox 3"/>
              <p:cNvSpPr txBox="1"/>
              <p:nvPr/>
            </p:nvSpPr>
            <p:spPr>
              <a:xfrm>
                <a:off x="323528" y="1268760"/>
                <a:ext cx="8363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prácu vykonanú na infinitezimálnej trajektórii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268760"/>
                <a:ext cx="8363272" cy="400110"/>
              </a:xfrm>
              <a:prstGeom prst="rect">
                <a:avLst/>
              </a:prstGeom>
              <a:blipFill rotWithShape="0">
                <a:blip r:embed="rId8"/>
                <a:stretch>
                  <a:fillRect l="-729" t="-18182" b="-25758"/>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75656" y="1847535"/>
            <a:ext cx="5734050" cy="30670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3528" y="2259799"/>
                <a:ext cx="83632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je funkciou polohy, jej argumentom je vektor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Potenciálnu energiu môžeme preto chápať aj ako funkciu troch skalárnych premenných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pravej strane urobíme rozvoj do prvého rádu pomocou parciálnych derivácií a dostaneme</a:t>
                </a:r>
              </a:p>
            </p:txBody>
          </p:sp>
        </mc:Choice>
        <mc:Fallback xmlns="">
          <p:sp>
            <p:nvSpPr>
              <p:cNvPr id="8" name="TextBox 7"/>
              <p:cNvSpPr txBox="1">
                <a:spLocks noRot="1" noChangeAspect="1" noMove="1" noResize="1" noEditPoints="1" noAdjustHandles="1" noChangeArrowheads="1" noChangeShapeType="1" noTextEdit="1"/>
              </p:cNvSpPr>
              <p:nvPr/>
            </p:nvSpPr>
            <p:spPr>
              <a:xfrm>
                <a:off x="323528" y="2259799"/>
                <a:ext cx="8363272" cy="2246769"/>
              </a:xfrm>
              <a:prstGeom prst="rect">
                <a:avLst/>
              </a:prstGeom>
              <a:blipFill rotWithShape="0">
                <a:blip r:embed="rId10"/>
                <a:stretch>
                  <a:fillRect l="-729" t="-3261" r="-292" b="-4076"/>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67604" y="3383732"/>
            <a:ext cx="6979920" cy="266700"/>
          </a:xfrm>
          <a:prstGeom prst="rect">
            <a:avLst/>
          </a:prstGeom>
        </p:spPr>
      </p:pic>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19126" y="4525213"/>
            <a:ext cx="8208645" cy="579120"/>
          </a:xfrm>
          <a:prstGeom prst="rect">
            <a:avLst/>
          </a:prstGeom>
        </p:spPr>
      </p:pic>
      <p:pic>
        <p:nvPicPr>
          <p:cNvPr id="17" name="Picture 1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69953" y="5484366"/>
            <a:ext cx="5545455" cy="579120"/>
          </a:xfrm>
          <a:prstGeom prst="rect">
            <a:avLst/>
          </a:prstGeom>
        </p:spPr>
      </p:pic>
    </p:spTree>
    <p:extLst>
      <p:ext uri="{BB962C8B-B14F-4D97-AF65-F5344CB8AC3E}">
        <p14:creationId xmlns:p14="http://schemas.microsoft.com/office/powerpoint/2010/main" val="6523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63688" y="764704"/>
            <a:ext cx="5545455" cy="57912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07904" y="2060848"/>
            <a:ext cx="1228725" cy="1824990"/>
          </a:xfrm>
          <a:prstGeom prst="rect">
            <a:avLst/>
          </a:prstGeom>
        </p:spPr>
      </p:pic>
      <p:sp>
        <p:nvSpPr>
          <p:cNvPr id="7" name="Rectangle 6"/>
          <p:cNvSpPr/>
          <p:nvPr/>
        </p:nvSpPr>
        <p:spPr>
          <a:xfrm>
            <a:off x="3419872" y="1916832"/>
            <a:ext cx="1656184"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179512" y="1340768"/>
                <a:ext cx="85072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teda pôsobí na časticu v mieste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silou</a:t>
                </a:r>
              </a:p>
            </p:txBody>
          </p:sp>
        </mc:Choice>
        <mc:Fallback xmlns="">
          <p:sp>
            <p:nvSpPr>
              <p:cNvPr id="8" name="TextBox 7"/>
              <p:cNvSpPr txBox="1">
                <a:spLocks noRot="1" noChangeAspect="1" noMove="1" noResize="1" noEditPoints="1" noAdjustHandles="1" noChangeArrowheads="1" noChangeShapeType="1" noTextEdit="1"/>
              </p:cNvSpPr>
              <p:nvPr/>
            </p:nvSpPr>
            <p:spPr>
              <a:xfrm>
                <a:off x="179512" y="1340768"/>
                <a:ext cx="8507288" cy="400110"/>
              </a:xfrm>
              <a:prstGeom prst="rect">
                <a:avLst/>
              </a:prstGeom>
              <a:blipFill rotWithShape="0">
                <a:blip r:embed="rId9"/>
                <a:stretch>
                  <a:fillRect l="-716"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4293096"/>
                <a:ext cx="896448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potenciálna energia častice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potenciálna energia je skalár a troma parciálnymi deriváciami z tohto skalára vyrobíme vektor (gravitačnú silu). Aby sa zvýraznila túto skutočnosť, matematici zaviedli osobitný symbol vektorovej povahy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Tri symboly parciálnej derivácie sme zapísali, ako keby to boli zložky nejakého vektora.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0" y="4293096"/>
                <a:ext cx="8964488" cy="2554545"/>
              </a:xfrm>
              <a:prstGeom prst="rect">
                <a:avLst/>
              </a:prstGeom>
              <a:blipFill rotWithShape="0">
                <a:blip r:embed="rId10"/>
                <a:stretch>
                  <a:fillRect l="-680" t="-1193" b="-3341"/>
                </a:stretch>
              </a:blipFill>
            </p:spPr>
            <p:txBody>
              <a:bodyPr/>
              <a:lstStyle/>
              <a:p>
                <a:r>
                  <a:rPr lang="en-US">
                    <a:noFill/>
                  </a:rPr>
                  <a:t> </a:t>
                </a:r>
              </a:p>
            </p:txBody>
          </p:sp>
        </mc:Fallback>
      </mc:AlternateContent>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1880" y="5445224"/>
            <a:ext cx="2116455" cy="609600"/>
          </a:xfrm>
          <a:prstGeom prst="rect">
            <a:avLst/>
          </a:prstGeom>
        </p:spPr>
      </p:pic>
    </p:spTree>
    <p:extLst>
      <p:ext uri="{BB962C8B-B14F-4D97-AF65-F5344CB8AC3E}">
        <p14:creationId xmlns:p14="http://schemas.microsoft.com/office/powerpoint/2010/main" val="148150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a:p>
        </p:txBody>
      </p:sp>
      <p:pic>
        <p:nvPicPr>
          <p:cNvPr id="3" name="Picture 2"/>
          <p:cNvPicPr>
            <a:picLocks noChangeAspect="1"/>
          </p:cNvPicPr>
          <p:nvPr/>
        </p:nvPicPr>
        <p:blipFill>
          <a:blip r:embed="rId6"/>
          <a:stretch>
            <a:fillRect/>
          </a:stretch>
        </p:blipFill>
        <p:spPr>
          <a:xfrm>
            <a:off x="476498" y="428579"/>
            <a:ext cx="2780017" cy="3493311"/>
          </a:xfrm>
          <a:prstGeom prst="rect">
            <a:avLst/>
          </a:prstGeom>
        </p:spPr>
      </p:pic>
      <p:sp>
        <p:nvSpPr>
          <p:cNvPr id="4" name="TextBox 3"/>
          <p:cNvSpPr txBox="1"/>
          <p:nvPr/>
        </p:nvSpPr>
        <p:spPr>
          <a:xfrm>
            <a:off x="3450210" y="311085"/>
            <a:ext cx="5410986"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Celkový moment hybnosti telesa vzhľadom na os otáčania teda dostaneme ako súčet cez všetky objemové elementy telesa.</a:t>
            </a:r>
          </a:p>
        </p:txBody>
      </p:sp>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17511" y="1476343"/>
            <a:ext cx="2753487" cy="50749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74796" y="2026763"/>
                <a:ext cx="5297864"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Označili sme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veličina </a:t>
                </a:r>
                <a14:m>
                  <m:oMath xmlns:m="http://schemas.openxmlformats.org/officeDocument/2006/math">
                    <m:r>
                      <a:rPr lang="sk-SK" b="0" i="1" smtClean="0">
                        <a:latin typeface="Cambria Math" panose="02040503050406030204" pitchFamily="18" charset="0"/>
                        <a:cs typeface="Arial" panose="020B0604020202020204" pitchFamily="34" charset="0"/>
                      </a:rPr>
                      <m:t>𝐼</m:t>
                    </m:r>
                  </m:oMath>
                </a14:m>
                <a:r>
                  <a:rPr lang="sk-SK" dirty="0">
                    <a:latin typeface="Arial" panose="020B0604020202020204" pitchFamily="34" charset="0"/>
                    <a:cs typeface="Arial" panose="020B0604020202020204" pitchFamily="34" charset="0"/>
                  </a:rPr>
                  <a:t> sa </a:t>
                </a:r>
                <a:r>
                  <a:rPr lang="sk-SK" b="1" dirty="0">
                    <a:latin typeface="Arial" panose="020B0604020202020204" pitchFamily="34" charset="0"/>
                    <a:cs typeface="Arial" panose="020B0604020202020204" pitchFamily="34" charset="0"/>
                  </a:rPr>
                  <a:t>volá moment zotrvačnosti telesa voči osi z </a:t>
                </a:r>
                <a:r>
                  <a:rPr lang="sk-SK" dirty="0">
                    <a:latin typeface="Arial" panose="020B0604020202020204" pitchFamily="34" charset="0"/>
                    <a:cs typeface="Arial" panose="020B0604020202020204" pitchFamily="34" charset="0"/>
                  </a:rPr>
                  <a:t>. V definícii momentu zotrvačnosti nie je dôležité, že za os otáčanie sme zvolili práve os z. </a:t>
                </a:r>
                <a:r>
                  <a:rPr lang="sk-SK" b="1" dirty="0">
                    <a:latin typeface="Arial" panose="020B0604020202020204" pitchFamily="34" charset="0"/>
                    <a:cs typeface="Arial" panose="020B0604020202020204" pitchFamily="34" charset="0"/>
                  </a:rPr>
                  <a:t>Moment zotrvačnosti tuhého telesa </a:t>
                </a:r>
                <a:r>
                  <a:rPr lang="sk-SK" dirty="0">
                    <a:latin typeface="Arial" panose="020B0604020202020204" pitchFamily="34" charset="0"/>
                    <a:cs typeface="Arial" panose="020B0604020202020204" pitchFamily="34" charset="0"/>
                  </a:rPr>
                  <a:t>je definovaný voči akejkoľvek osi otáčania vzťahom</a:t>
                </a:r>
                <a:endParaRPr lang="en-US"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74796" y="2026763"/>
                <a:ext cx="5297864" cy="2308324"/>
              </a:xfrm>
              <a:prstGeom prst="rect">
                <a:avLst/>
              </a:prstGeom>
              <a:blipFill rotWithShape="0">
                <a:blip r:embed="rId10"/>
                <a:stretch>
                  <a:fillRect l="-1036" t="-1319" b="-3166"/>
                </a:stretch>
              </a:blipFill>
            </p:spPr>
            <p:txBody>
              <a:bodyPr/>
              <a:lstStyle/>
              <a:p>
                <a:r>
                  <a:rPr lang="en-US">
                    <a:noFill/>
                  </a:rPr>
                  <a:t> </a:t>
                </a:r>
              </a:p>
            </p:txBody>
          </p:sp>
        </mc:Fallback>
      </mc:AlternateContent>
      <p:pic>
        <p:nvPicPr>
          <p:cNvPr id="12" name="Picture 1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201507" y="2241485"/>
            <a:ext cx="1849946" cy="507492"/>
          </a:xfrm>
          <a:prstGeom prst="rect">
            <a:avLst/>
          </a:prstGeom>
        </p:spPr>
      </p:pic>
      <p:sp>
        <p:nvSpPr>
          <p:cNvPr id="14" name="Rectangle 13"/>
          <p:cNvSpPr/>
          <p:nvPr/>
        </p:nvSpPr>
        <p:spPr>
          <a:xfrm>
            <a:off x="4986779" y="2187019"/>
            <a:ext cx="2234153" cy="641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769444" y="4392367"/>
            <a:ext cx="1159002" cy="50749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320512" y="5071621"/>
                <a:ext cx="8389856" cy="9571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kde </a:t>
                </a:r>
                <a14:m>
                  <m:oMath xmlns:m="http://schemas.openxmlformats.org/officeDocument/2006/math">
                    <m:r>
                      <a:rPr lang="en-US" b="0" i="1" smtClean="0">
                        <a:latin typeface="Cambria Math" panose="02040503050406030204" pitchFamily="18" charset="0"/>
                        <a:cs typeface="Arial" panose="020B0604020202020204" pitchFamily="34" charset="0"/>
                      </a:rPr>
                      <m:t>𝜚</m:t>
                    </m:r>
                  </m:oMath>
                </a14:m>
                <a:r>
                  <a:rPr lang="sk-SK" dirty="0">
                    <a:latin typeface="Arial" panose="020B0604020202020204" pitchFamily="34" charset="0"/>
                    <a:cs typeface="Arial" panose="020B0604020202020204" pitchFamily="34" charset="0"/>
                  </a:rPr>
                  <a:t> je vzdialenosť hmotného elementu telesa od osi otáčania. </a:t>
                </a:r>
              </a:p>
              <a:p>
                <a:r>
                  <a:rPr lang="sk-SK" dirty="0">
                    <a:latin typeface="Arial" panose="020B0604020202020204" pitchFamily="34" charset="0"/>
                    <a:cs typeface="Arial" panose="020B0604020202020204" pitchFamily="34" charset="0"/>
                  </a:rPr>
                  <a:t>Zopakujme teda: moment hybnosti tuhého telesa rotujúceho okolo fixnej osi uhlovou rýchlosťou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je</a:t>
                </a:r>
                <a:endParaRPr lang="en-US"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0512" y="5071621"/>
                <a:ext cx="8389856" cy="957121"/>
              </a:xfrm>
              <a:prstGeom prst="rect">
                <a:avLst/>
              </a:prstGeom>
              <a:blipFill rotWithShape="0">
                <a:blip r:embed="rId13"/>
                <a:stretch>
                  <a:fillRect l="-654" t="-3822" b="-5732"/>
                </a:stretch>
              </a:blipFill>
            </p:spPr>
            <p:txBody>
              <a:bodyPr/>
              <a:lstStyle/>
              <a:p>
                <a:r>
                  <a:rPr lang="en-US">
                    <a:noFill/>
                  </a:rPr>
                  <a:t> </a:t>
                </a:r>
              </a:p>
            </p:txBody>
          </p:sp>
        </mc:Fallback>
      </mc:AlternateContent>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19462" y="6049914"/>
            <a:ext cx="804101" cy="221171"/>
          </a:xfrm>
          <a:prstGeom prst="rect">
            <a:avLst/>
          </a:prstGeom>
        </p:spPr>
      </p:pic>
      <p:sp>
        <p:nvSpPr>
          <p:cNvPr id="21" name="Rectangle 20"/>
          <p:cNvSpPr/>
          <p:nvPr/>
        </p:nvSpPr>
        <p:spPr>
          <a:xfrm>
            <a:off x="3808429" y="5929460"/>
            <a:ext cx="1008668" cy="518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21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r>
              <a:rPr lang="sk-SK" sz="2400" b="1" dirty="0">
                <a:solidFill>
                  <a:prstClr val="black"/>
                </a:solidFill>
                <a:latin typeface="Arial" panose="020B0604020202020204" pitchFamily="34" charset="0"/>
                <a:cs typeface="Arial" panose="020B0604020202020204" pitchFamily="34" charset="0"/>
              </a:rPr>
              <a:t>Moment zotrvačnosti valca rotujúceho okolo svojej osi</a:t>
            </a:r>
            <a:endParaRPr lang="en-US" sz="2400" b="1" dirty="0">
              <a:solidFill>
                <a:prstClr val="black"/>
              </a:solidFill>
              <a:latin typeface="Arial" panose="020B0604020202020204" pitchFamily="34" charset="0"/>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Picture 2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hmotnosť LEGO kocky</a:t>
            </a:r>
            <a:endParaRPr lang="en-US" dirty="0">
              <a:solidFill>
                <a:prstClr val="black"/>
              </a:solidFill>
              <a:latin typeface="Arial" panose="020B0604020202020204" pitchFamily="34" charset="0"/>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kvadrát vzdialenosti LEGO kocky od osi</a:t>
            </a:r>
            <a:endParaRPr lang="en-US" dirty="0">
              <a:solidFill>
                <a:prstClr val="black"/>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7"/>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2640538" y="3060058"/>
            <a:ext cx="152170" cy="144366"/>
          </a:xfrm>
          <a:prstGeom prst="rect">
            <a:avLst/>
          </a:prstGeom>
        </p:spPr>
      </p:pic>
      <p:cxnSp>
        <p:nvCxnSpPr>
          <p:cNvPr id="16" name="Straight Arrow Connector 15"/>
          <p:cNvCxnSpPr/>
          <p:nvPr/>
        </p:nvCxnSpPr>
        <p:spPr>
          <a:xfrm>
            <a:off x="2487040" y="2973422"/>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a:fillRect/>
          </a:stretch>
        </p:blipFill>
        <p:spPr>
          <a:xfrm>
            <a:off x="2802666" y="2871997"/>
            <a:ext cx="152170" cy="144366"/>
          </a:xfrm>
          <a:prstGeom prst="rect">
            <a:avLst/>
          </a:prstGeom>
        </p:spPr>
      </p:pic>
      <p:cxnSp>
        <p:nvCxnSpPr>
          <p:cNvPr id="24" name="Straight Arrow Connector 23"/>
          <p:cNvCxnSpPr/>
          <p:nvPr/>
        </p:nvCxnSpPr>
        <p:spPr>
          <a:xfrm>
            <a:off x="2649168" y="278536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stretch>
            <a:fillRect/>
          </a:stretch>
        </p:blipFill>
        <p:spPr>
          <a:xfrm>
            <a:off x="2964794" y="2664472"/>
            <a:ext cx="152170" cy="144366"/>
          </a:xfrm>
          <a:prstGeom prst="rect">
            <a:avLst/>
          </a:prstGeom>
        </p:spPr>
      </p:pic>
      <p:cxnSp>
        <p:nvCxnSpPr>
          <p:cNvPr id="29" name="Straight Arrow Connector 28"/>
          <p:cNvCxnSpPr/>
          <p:nvPr/>
        </p:nvCxnSpPr>
        <p:spPr>
          <a:xfrm>
            <a:off x="2811296" y="2577836"/>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7"/>
          <a:stretch>
            <a:fillRect/>
          </a:stretch>
        </p:blipFill>
        <p:spPr>
          <a:xfrm>
            <a:off x="3117194" y="2466677"/>
            <a:ext cx="152170" cy="144366"/>
          </a:xfrm>
          <a:prstGeom prst="rect">
            <a:avLst/>
          </a:prstGeom>
        </p:spPr>
      </p:pic>
      <p:cxnSp>
        <p:nvCxnSpPr>
          <p:cNvPr id="32" name="Straight Arrow Connector 31"/>
          <p:cNvCxnSpPr/>
          <p:nvPr/>
        </p:nvCxnSpPr>
        <p:spPr>
          <a:xfrm>
            <a:off x="2963696" y="238004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344360" y="2928021"/>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477304" y="27107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629704" y="25129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811285" y="2305449"/>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963688" y="2107650"/>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7"/>
          <a:stretch>
            <a:fillRect/>
          </a:stretch>
        </p:blipFill>
        <p:spPr>
          <a:xfrm>
            <a:off x="2222249" y="2826595"/>
            <a:ext cx="152170" cy="144366"/>
          </a:xfrm>
          <a:prstGeom prst="rect">
            <a:avLst/>
          </a:prstGeom>
        </p:spPr>
      </p:pic>
      <p:pic>
        <p:nvPicPr>
          <p:cNvPr id="61" name="Picture 60"/>
          <p:cNvPicPr>
            <a:picLocks noChangeAspect="1"/>
          </p:cNvPicPr>
          <p:nvPr/>
        </p:nvPicPr>
        <p:blipFill>
          <a:blip r:embed="rId7"/>
          <a:stretch>
            <a:fillRect/>
          </a:stretch>
        </p:blipFill>
        <p:spPr>
          <a:xfrm>
            <a:off x="2384377" y="2599617"/>
            <a:ext cx="152170" cy="144366"/>
          </a:xfrm>
          <a:prstGeom prst="rect">
            <a:avLst/>
          </a:prstGeom>
        </p:spPr>
      </p:pic>
      <p:pic>
        <p:nvPicPr>
          <p:cNvPr id="62" name="Picture 61"/>
          <p:cNvPicPr>
            <a:picLocks noChangeAspect="1"/>
          </p:cNvPicPr>
          <p:nvPr/>
        </p:nvPicPr>
        <p:blipFill>
          <a:blip r:embed="rId7"/>
          <a:stretch>
            <a:fillRect/>
          </a:stretch>
        </p:blipFill>
        <p:spPr>
          <a:xfrm>
            <a:off x="2546505" y="2382372"/>
            <a:ext cx="152170" cy="144366"/>
          </a:xfrm>
          <a:prstGeom prst="rect">
            <a:avLst/>
          </a:prstGeom>
        </p:spPr>
      </p:pic>
      <p:pic>
        <p:nvPicPr>
          <p:cNvPr id="63" name="Picture 62"/>
          <p:cNvPicPr>
            <a:picLocks noChangeAspect="1"/>
          </p:cNvPicPr>
          <p:nvPr/>
        </p:nvPicPr>
        <p:blipFill>
          <a:blip r:embed="rId7"/>
          <a:stretch>
            <a:fillRect/>
          </a:stretch>
        </p:blipFill>
        <p:spPr>
          <a:xfrm>
            <a:off x="2718361" y="2184575"/>
            <a:ext cx="152170" cy="144366"/>
          </a:xfrm>
          <a:prstGeom prst="rect">
            <a:avLst/>
          </a:prstGeom>
        </p:spPr>
      </p:pic>
      <p:pic>
        <p:nvPicPr>
          <p:cNvPr id="64" name="Picture 63"/>
          <p:cNvPicPr>
            <a:picLocks noChangeAspect="1"/>
          </p:cNvPicPr>
          <p:nvPr/>
        </p:nvPicPr>
        <p:blipFill>
          <a:blip r:embed="rId7"/>
          <a:stretch>
            <a:fillRect/>
          </a:stretch>
        </p:blipFill>
        <p:spPr>
          <a:xfrm>
            <a:off x="2880489" y="1996508"/>
            <a:ext cx="152170" cy="144366"/>
          </a:xfrm>
          <a:prstGeom prst="rect">
            <a:avLst/>
          </a:prstGeom>
        </p:spPr>
      </p:pic>
      <p:sp>
        <p:nvSpPr>
          <p:cNvPr id="33" name="Oval 32"/>
          <p:cNvSpPr/>
          <p:nvPr/>
        </p:nvSpPr>
        <p:spPr>
          <a:xfrm>
            <a:off x="1076528" y="5142689"/>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36"/>
          <p:cNvSpPr/>
          <p:nvPr/>
        </p:nvSpPr>
        <p:spPr>
          <a:xfrm>
            <a:off x="1316479" y="5372912"/>
            <a:ext cx="697150" cy="697150"/>
          </a:xfrm>
          <a:custGeom>
            <a:avLst/>
            <a:gdLst>
              <a:gd name="connsiteX0" fmla="*/ 342090 w 697150"/>
              <a:gd name="connsiteY0" fmla="*/ 152400 h 697150"/>
              <a:gd name="connsiteX1" fmla="*/ 152400 w 697150"/>
              <a:gd name="connsiteY1" fmla="*/ 342090 h 697150"/>
              <a:gd name="connsiteX2" fmla="*/ 342090 w 697150"/>
              <a:gd name="connsiteY2" fmla="*/ 531780 h 697150"/>
              <a:gd name="connsiteX3" fmla="*/ 531780 w 697150"/>
              <a:gd name="connsiteY3" fmla="*/ 342090 h 697150"/>
              <a:gd name="connsiteX4" fmla="*/ 342090 w 697150"/>
              <a:gd name="connsiteY4" fmla="*/ 152400 h 697150"/>
              <a:gd name="connsiteX5" fmla="*/ 348575 w 697150"/>
              <a:gd name="connsiteY5" fmla="*/ 0 h 697150"/>
              <a:gd name="connsiteX6" fmla="*/ 697150 w 697150"/>
              <a:gd name="connsiteY6" fmla="*/ 348575 h 697150"/>
              <a:gd name="connsiteX7" fmla="*/ 348575 w 697150"/>
              <a:gd name="connsiteY7" fmla="*/ 697150 h 697150"/>
              <a:gd name="connsiteX8" fmla="*/ 0 w 697150"/>
              <a:gd name="connsiteY8" fmla="*/ 348575 h 697150"/>
              <a:gd name="connsiteX9" fmla="*/ 348575 w 697150"/>
              <a:gd name="connsiteY9" fmla="*/ 0 h 6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150" h="697150">
                <a:moveTo>
                  <a:pt x="342090" y="152400"/>
                </a:moveTo>
                <a:cubicBezTo>
                  <a:pt x="237327" y="152400"/>
                  <a:pt x="152400" y="237327"/>
                  <a:pt x="152400" y="342090"/>
                </a:cubicBezTo>
                <a:cubicBezTo>
                  <a:pt x="152400" y="446853"/>
                  <a:pt x="237327" y="531780"/>
                  <a:pt x="342090" y="531780"/>
                </a:cubicBezTo>
                <a:cubicBezTo>
                  <a:pt x="446853" y="531780"/>
                  <a:pt x="531780" y="446853"/>
                  <a:pt x="531780" y="342090"/>
                </a:cubicBezTo>
                <a:cubicBezTo>
                  <a:pt x="531780" y="237327"/>
                  <a:pt x="446853" y="152400"/>
                  <a:pt x="342090" y="152400"/>
                </a:cubicBezTo>
                <a:close/>
                <a:moveTo>
                  <a:pt x="348575" y="0"/>
                </a:moveTo>
                <a:cubicBezTo>
                  <a:pt x="541088" y="0"/>
                  <a:pt x="697150" y="156062"/>
                  <a:pt x="697150" y="348575"/>
                </a:cubicBezTo>
                <a:cubicBezTo>
                  <a:pt x="697150" y="541088"/>
                  <a:pt x="541088" y="697150"/>
                  <a:pt x="348575" y="697150"/>
                </a:cubicBezTo>
                <a:cubicBezTo>
                  <a:pt x="156062" y="697150"/>
                  <a:pt x="0" y="541088"/>
                  <a:pt x="0" y="348575"/>
                </a:cubicBezTo>
                <a:cubicBezTo>
                  <a:pt x="0" y="156062"/>
                  <a:pt x="156062" y="0"/>
                  <a:pt x="348575" y="0"/>
                </a:cubicBezTo>
                <a:close/>
              </a:path>
            </a:pathLst>
          </a:custGeom>
          <a:solidFill>
            <a:srgbClr val="21EB6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4" name="TextBox 3"/>
              <p:cNvSpPr txBox="1"/>
              <p:nvPr/>
            </p:nvSpPr>
            <p:spPr>
              <a:xfrm>
                <a:off x="3083669" y="3326859"/>
                <a:ext cx="5953327" cy="369332"/>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hmotnosť „</a:t>
                </a:r>
                <a:r>
                  <a:rPr lang="sk-SK" dirty="0" err="1">
                    <a:solidFill>
                      <a:prstClr val="black"/>
                    </a:solidFill>
                    <a:latin typeface="Arial" panose="020B0604020202020204" pitchFamily="34" charset="0"/>
                    <a:cs typeface="Arial" panose="020B0604020202020204" pitchFamily="34" charset="0"/>
                  </a:rPr>
                  <a:t>medzivalčia</a:t>
                </a:r>
                <a:r>
                  <a:rPr lang="sk-SK"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 </a:t>
                </a:r>
                <a:r>
                  <a:rPr lang="sk-SK" dirty="0">
                    <a:solidFill>
                      <a:prstClr val="black"/>
                    </a:solidFill>
                    <a:latin typeface="Arial" panose="020B0604020202020204" pitchFamily="34" charset="0"/>
                    <a:cs typeface="Arial" panose="020B0604020202020204" pitchFamily="34" charset="0"/>
                  </a:rPr>
                  <a:t>(</a:t>
                </a:r>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𝑅</m:t>
                    </m:r>
                  </m:oMath>
                </a14:m>
                <a:r>
                  <a:rPr lang="en-US" dirty="0">
                    <a:solidFill>
                      <a:prstClr val="black"/>
                    </a:solidFill>
                    <a:latin typeface="Arial" panose="020B0604020202020204" pitchFamily="34" charset="0"/>
                    <a:cs typeface="Arial" panose="020B0604020202020204" pitchFamily="34" charset="0"/>
                  </a:rPr>
                  <a:t> je </a:t>
                </a:r>
                <a:r>
                  <a:rPr lang="en-US" dirty="0" err="1">
                    <a:solidFill>
                      <a:prstClr val="black"/>
                    </a:solidFill>
                    <a:latin typeface="Arial" panose="020B0604020202020204" pitchFamily="34" charset="0"/>
                    <a:cs typeface="Arial" panose="020B0604020202020204" pitchFamily="34" charset="0"/>
                  </a:rPr>
                  <a:t>polomer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valca</a:t>
                </a:r>
                <a:r>
                  <a:rPr lang="en-US"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h</m:t>
                    </m:r>
                    <m:r>
                      <a:rPr lang="en-US" i="1" smtClean="0">
                        <a:solidFill>
                          <a:prstClr val="black"/>
                        </a:solidFill>
                        <a:latin typeface="Cambria Math" panose="02040503050406030204" pitchFamily="18" charset="0"/>
                        <a:cs typeface="Arial" panose="020B0604020202020204" pitchFamily="34" charset="0"/>
                      </a:rPr>
                      <m:t> </m:t>
                    </m:r>
                  </m:oMath>
                </a14:m>
                <a:r>
                  <a:rPr lang="en-US" dirty="0">
                    <a:solidFill>
                      <a:prstClr val="black"/>
                    </a:solidFill>
                    <a:latin typeface="Arial" panose="020B0604020202020204" pitchFamily="34" charset="0"/>
                    <a:cs typeface="Arial" panose="020B0604020202020204" pitchFamily="34" charset="0"/>
                  </a:rPr>
                  <a:t>v</a:t>
                </a:r>
                <a:r>
                  <a:rPr lang="sk-SK" dirty="0" err="1">
                    <a:solidFill>
                      <a:prstClr val="black"/>
                    </a:solidFill>
                    <a:latin typeface="Arial" panose="020B0604020202020204" pitchFamily="34" charset="0"/>
                    <a:cs typeface="Arial" panose="020B0604020202020204" pitchFamily="34" charset="0"/>
                  </a:rPr>
                  <a:t>ýška</a:t>
                </a:r>
                <a:r>
                  <a:rPr lang="sk-SK" dirty="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083669" y="3326859"/>
                <a:ext cx="5953327" cy="369332"/>
              </a:xfrm>
              <a:prstGeom prst="rect">
                <a:avLst/>
              </a:prstGeom>
              <a:blipFill rotWithShape="0">
                <a:blip r:embed="rId10"/>
                <a:stretch>
                  <a:fillRect l="-922" t="-10000" b="-26667"/>
                </a:stretch>
              </a:blipFill>
            </p:spPr>
            <p:txBody>
              <a:bodyPr/>
              <a:lstStyle/>
              <a:p>
                <a:r>
                  <a:rPr lang="en-US">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018605" y="4008878"/>
            <a:ext cx="2548890" cy="527685"/>
          </a:xfrm>
          <a:prstGeom prst="rect">
            <a:avLst/>
          </a:prstGeom>
        </p:spPr>
      </p:pic>
      <p:sp>
        <p:nvSpPr>
          <p:cNvPr id="41" name="TextBox 40"/>
          <p:cNvSpPr txBox="1"/>
          <p:nvPr/>
        </p:nvSpPr>
        <p:spPr>
          <a:xfrm>
            <a:off x="3012333" y="4578485"/>
            <a:ext cx="5953327" cy="369332"/>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príspevok  „</a:t>
            </a:r>
            <a:r>
              <a:rPr lang="sk-SK" dirty="0" err="1">
                <a:solidFill>
                  <a:prstClr val="black"/>
                </a:solidFill>
                <a:latin typeface="Arial" panose="020B0604020202020204" pitchFamily="34" charset="0"/>
                <a:cs typeface="Arial" panose="020B0604020202020204" pitchFamily="34" charset="0"/>
              </a:rPr>
              <a:t>medzivalčia</a:t>
            </a:r>
            <a:r>
              <a:rPr lang="sk-SK"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 </a:t>
            </a:r>
            <a:r>
              <a:rPr lang="sk-SK" dirty="0">
                <a:solidFill>
                  <a:prstClr val="black"/>
                </a:solidFill>
                <a:latin typeface="Arial" panose="020B0604020202020204" pitchFamily="34" charset="0"/>
                <a:cs typeface="Arial" panose="020B0604020202020204" pitchFamily="34" charset="0"/>
              </a:rPr>
              <a:t>k momentu zotrvačnosti</a:t>
            </a:r>
            <a:r>
              <a:rPr lang="en-US" dirty="0">
                <a:solidFill>
                  <a:prstClr val="black"/>
                </a:solidFill>
                <a:latin typeface="Arial" panose="020B0604020202020204" pitchFamily="34" charset="0"/>
                <a:cs typeface="Arial" panose="020B0604020202020204" pitchFamily="34" charset="0"/>
              </a:rPr>
              <a:t> </a:t>
            </a:r>
          </a:p>
        </p:txBody>
      </p:sp>
      <p:pic>
        <p:nvPicPr>
          <p:cNvPr id="5" name="Picture 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920035" y="5027039"/>
            <a:ext cx="982980" cy="527685"/>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05654" y="5759655"/>
            <a:ext cx="4083939" cy="615506"/>
          </a:xfrm>
          <a:prstGeom prst="rect">
            <a:avLst/>
          </a:prstGeom>
        </p:spPr>
      </p:pic>
    </p:spTree>
    <p:extLst>
      <p:ext uri="{BB962C8B-B14F-4D97-AF65-F5344CB8AC3E}">
        <p14:creationId xmlns:p14="http://schemas.microsoft.com/office/powerpoint/2010/main" val="119139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solidFill>
                  <a:prstClr val="black">
                    <a:tint val="75000"/>
                  </a:prstClr>
                </a:solidFill>
              </a:rPr>
              <a:pPr/>
              <a:t>6</a:t>
            </a:fld>
            <a:endParaRPr lang="sk-SK">
              <a:solidFill>
                <a:prstClr val="black">
                  <a:tint val="75000"/>
                </a:prstClr>
              </a:solidFill>
            </a:endParaRPr>
          </a:p>
        </p:txBody>
      </p:sp>
      <p:sp>
        <p:nvSpPr>
          <p:cNvPr id="3" name="TextBox 2"/>
          <p:cNvSpPr txBox="1"/>
          <p:nvPr/>
        </p:nvSpPr>
        <p:spPr>
          <a:xfrm>
            <a:off x="863329" y="112942"/>
            <a:ext cx="6947647" cy="400110"/>
          </a:xfrm>
          <a:prstGeom prst="rect">
            <a:avLst/>
          </a:prstGeom>
          <a:noFill/>
        </p:spPr>
        <p:txBody>
          <a:bodyPr wrap="square" rtlCol="0">
            <a:spAutoFit/>
          </a:bodyPr>
          <a:lstStyle/>
          <a:p>
            <a:pPr algn="ctr"/>
            <a:r>
              <a:rPr lang="sk-SK" sz="2000" b="1" dirty="0">
                <a:solidFill>
                  <a:prstClr val="black"/>
                </a:solidFill>
                <a:latin typeface="Arial" panose="020B0604020202020204" pitchFamily="34" charset="0"/>
                <a:cs typeface="Arial" panose="020B0604020202020204" pitchFamily="34" charset="0"/>
              </a:rPr>
              <a:t>Tuhé teleso rotujúce okolo fixnej osi</a:t>
            </a:r>
            <a:endParaRPr lang="en-US" sz="2000" b="1"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a:srcRect l="6871" r="14432" b="30676"/>
          <a:stretch/>
        </p:blipFill>
        <p:spPr>
          <a:xfrm>
            <a:off x="83127" y="1200727"/>
            <a:ext cx="3010233" cy="1988765"/>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7" name="TextBox 6"/>
              <p:cNvSpPr txBox="1"/>
              <p:nvPr/>
            </p:nvSpPr>
            <p:spPr>
              <a:xfrm>
                <a:off x="3195782" y="514729"/>
                <a:ext cx="5948218" cy="4041491"/>
              </a:xfrm>
              <a:prstGeom prst="rect">
                <a:avLst/>
              </a:prstGeom>
              <a:noFill/>
            </p:spPr>
            <p:txBody>
              <a:bodyPr wrap="square" rtlCol="0">
                <a:spAutoFit/>
              </a:bodyPr>
              <a:lstStyle/>
              <a:p>
                <a:pPr marL="285750" indent="-285750">
                  <a:buFont typeface="Arial" panose="020B0604020202020204" pitchFamily="34" charset="0"/>
                  <a:buChar char="•"/>
                </a:pPr>
                <a:r>
                  <a:rPr lang="sk-SK" dirty="0">
                    <a:solidFill>
                      <a:prstClr val="black"/>
                    </a:solidFill>
                    <a:latin typeface="Arial" panose="020B0604020202020204" pitchFamily="34" charset="0"/>
                    <a:cs typeface="Arial" panose="020B0604020202020204" pitchFamily="34" charset="0"/>
                  </a:rPr>
                  <a:t>Systém: teleso rotujúce okolo fixnej osi</a:t>
                </a:r>
              </a:p>
              <a:p>
                <a:pPr marL="285750" indent="-285750">
                  <a:buFont typeface="Arial" panose="020B0604020202020204" pitchFamily="34" charset="0"/>
                  <a:buChar char="•"/>
                </a:pPr>
                <a:r>
                  <a:rPr lang="sk-SK" dirty="0">
                    <a:solidFill>
                      <a:prstClr val="black"/>
                    </a:solidFill>
                    <a:latin typeface="Arial" panose="020B0604020202020204" pitchFamily="34" charset="0"/>
                    <a:cs typeface="Arial" panose="020B0604020202020204" pitchFamily="34" charset="0"/>
                  </a:rPr>
                  <a:t>Okamžitý stav: momentálny uhol otočenia voči zvolenej štandardnej polohe (natočeniu) a uhlová rýchlosť, teda stav je dvojica </a:t>
                </a:r>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m:t>
                    </m:r>
                    <m:acc>
                      <m:accPr>
                        <m:chr m:val="⃗"/>
                        <m:ctrlPr>
                          <a:rPr lang="en-US" i="1" smtClean="0">
                            <a:solidFill>
                              <a:prstClr val="black"/>
                            </a:solidFill>
                            <a:latin typeface="Cambria Math" panose="02040503050406030204" pitchFamily="18" charset="0"/>
                            <a:cs typeface="Arial" panose="020B0604020202020204" pitchFamily="34" charset="0"/>
                          </a:rPr>
                        </m:ctrlPr>
                      </m:accPr>
                      <m:e>
                        <m:r>
                          <a:rPr lang="en-US" i="1" smtClean="0">
                            <a:solidFill>
                              <a:prstClr val="black"/>
                            </a:solidFill>
                            <a:latin typeface="Cambria Math" panose="02040503050406030204" pitchFamily="18" charset="0"/>
                            <a:cs typeface="Arial" panose="020B0604020202020204" pitchFamily="34" charset="0"/>
                          </a:rPr>
                          <m:t>𝜗</m:t>
                        </m:r>
                      </m:e>
                    </m:acc>
                    <m:r>
                      <a:rPr lang="en-US" i="1" smtClean="0">
                        <a:solidFill>
                          <a:prstClr val="black"/>
                        </a:solidFill>
                        <a:latin typeface="Cambria Math" panose="02040503050406030204" pitchFamily="18" charset="0"/>
                        <a:cs typeface="Arial" panose="020B0604020202020204" pitchFamily="34" charset="0"/>
                      </a:rPr>
                      <m:t>, </m:t>
                    </m:r>
                    <m:acc>
                      <m:accPr>
                        <m:chr m:val="⃗"/>
                        <m:ctrlPr>
                          <a:rPr lang="en-US" i="1" smtClean="0">
                            <a:solidFill>
                              <a:prstClr val="black"/>
                            </a:solidFill>
                            <a:latin typeface="Cambria Math" panose="02040503050406030204" pitchFamily="18" charset="0"/>
                            <a:cs typeface="Arial" panose="020B0604020202020204" pitchFamily="34" charset="0"/>
                          </a:rPr>
                        </m:ctrlPr>
                      </m:accPr>
                      <m:e>
                        <m:r>
                          <a:rPr lang="en-US" i="1" smtClean="0">
                            <a:solidFill>
                              <a:prstClr val="black"/>
                            </a:solidFill>
                            <a:latin typeface="Cambria Math" panose="02040503050406030204" pitchFamily="18" charset="0"/>
                            <a:cs typeface="Arial" panose="020B0604020202020204" pitchFamily="34" charset="0"/>
                          </a:rPr>
                          <m:t>𝜔</m:t>
                        </m:r>
                      </m:e>
                    </m:acc>
                    <m:r>
                      <a:rPr lang="en-US" smtClean="0">
                        <a:solidFill>
                          <a:prstClr val="black"/>
                        </a:solidFill>
                        <a:latin typeface="Cambria Math" panose="02040503050406030204" pitchFamily="18" charset="0"/>
                        <a:cs typeface="Arial" panose="020B0604020202020204" pitchFamily="34" charset="0"/>
                      </a:rPr>
                      <m:t>)</m:t>
                    </m:r>
                  </m:oMath>
                </a14:m>
                <a:r>
                  <a:rPr lang="sk-SK" dirty="0">
                    <a:solidFill>
                      <a:prstClr val="black"/>
                    </a:solidFill>
                    <a:latin typeface="Arial" panose="020B0604020202020204" pitchFamily="34" charset="0"/>
                    <a:cs typeface="Arial" panose="020B0604020202020204" pitchFamily="34" charset="0"/>
                  </a:rPr>
                  <a:t>. Napísali sme to ako dva vektory, ale oba ležia v osi otáčania, takže na zadanie stavu stačia dve čísla. Vektorové označenie sme použili pre zvýraznenie faktu, že tie čísla môžu byť kladné aj záporné</a:t>
                </a:r>
              </a:p>
              <a:p>
                <a:pPr marL="285750" indent="-285750">
                  <a:buFont typeface="Arial" panose="020B0604020202020204" pitchFamily="34" charset="0"/>
                  <a:buChar char="•"/>
                </a:pPr>
                <a:r>
                  <a:rPr lang="sk-SK" dirty="0">
                    <a:solidFill>
                      <a:prstClr val="black"/>
                    </a:solidFill>
                    <a:latin typeface="Arial" panose="020B0604020202020204" pitchFamily="34" charset="0"/>
                    <a:cs typeface="Arial" panose="020B0604020202020204" pitchFamily="34" charset="0"/>
                  </a:rPr>
                  <a:t>Pohybová rovnica: V každom stave musíme poznať moment síl voči osi otáčania, ktorými vonkajší svet pôsobí na to teleso, teda </a:t>
                </a:r>
                <a14:m>
                  <m:oMath xmlns:m="http://schemas.openxmlformats.org/officeDocument/2006/math">
                    <m:acc>
                      <m:accPr>
                        <m:chr m:val="⃗"/>
                        <m:ctrlPr>
                          <a:rPr lang="en-US" i="1" smtClean="0">
                            <a:solidFill>
                              <a:prstClr val="black"/>
                            </a:solidFill>
                            <a:latin typeface="Cambria Math" panose="02040503050406030204" pitchFamily="18" charset="0"/>
                            <a:cs typeface="Arial" panose="020B0604020202020204" pitchFamily="34" charset="0"/>
                          </a:rPr>
                        </m:ctrlPr>
                      </m:accPr>
                      <m:e>
                        <m:r>
                          <a:rPr lang="sk-SK" i="1" smtClean="0">
                            <a:solidFill>
                              <a:prstClr val="black"/>
                            </a:solidFill>
                            <a:latin typeface="Cambria Math" panose="02040503050406030204" pitchFamily="18" charset="0"/>
                            <a:cs typeface="Arial" panose="020B0604020202020204" pitchFamily="34" charset="0"/>
                          </a:rPr>
                          <m:t>𝑁</m:t>
                        </m:r>
                      </m:e>
                    </m:acc>
                    <m:r>
                      <a:rPr lang="sk-SK" dirty="0" smtClean="0">
                        <a:solidFill>
                          <a:prstClr val="black"/>
                        </a:solidFill>
                        <a:latin typeface="Cambria Math" panose="02040503050406030204" pitchFamily="18" charset="0"/>
                        <a:cs typeface="Arial" panose="020B0604020202020204" pitchFamily="34" charset="0"/>
                      </a:rPr>
                      <m:t>.</m:t>
                    </m:r>
                  </m:oMath>
                </a14:m>
                <a:r>
                  <a:rPr lang="sk-SK" dirty="0">
                    <a:solidFill>
                      <a:prstClr val="black"/>
                    </a:solidFill>
                    <a:latin typeface="Arial" panose="020B0604020202020204" pitchFamily="34" charset="0"/>
                    <a:cs typeface="Arial" panose="020B0604020202020204" pitchFamily="34" charset="0"/>
                  </a:rPr>
                  <a:t> Je to opäť vektor ležiaci v osi, takže zase je to iba jedno číslo (kladné alebo záporné). Pohybová rovnica sa dostane zo všeobecnej rovnice</a:t>
                </a:r>
              </a:p>
            </p:txBody>
          </p:sp>
        </mc:Choice>
        <mc:Fallback xmlns="">
          <p:sp>
            <p:nvSpPr>
              <p:cNvPr id="7" name="TextBox 6"/>
              <p:cNvSpPr txBox="1">
                <a:spLocks noRot="1" noChangeAspect="1" noMove="1" noResize="1" noEditPoints="1" noAdjustHandles="1" noChangeArrowheads="1" noChangeShapeType="1" noTextEdit="1"/>
              </p:cNvSpPr>
              <p:nvPr/>
            </p:nvSpPr>
            <p:spPr>
              <a:xfrm>
                <a:off x="3195782" y="514729"/>
                <a:ext cx="5948218" cy="4041491"/>
              </a:xfrm>
              <a:prstGeom prst="rect">
                <a:avLst/>
              </a:prstGeom>
              <a:blipFill rotWithShape="0">
                <a:blip r:embed="rId8"/>
                <a:stretch>
                  <a:fillRect l="-615" t="-754" r="-1332" b="-1508"/>
                </a:stretch>
              </a:blipFill>
            </p:spPr>
            <p:txBody>
              <a:bodyPr/>
              <a:lstStyle/>
              <a:p>
                <a:r>
                  <a:rPr lang="sk-SK">
                    <a:noFill/>
                  </a:rPr>
                  <a:t> </a:t>
                </a:r>
              </a:p>
            </p:txBody>
          </p:sp>
        </mc:Fallback>
      </mc:AlternateContent>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011594" y="4292841"/>
            <a:ext cx="824675" cy="471488"/>
          </a:xfrm>
          <a:prstGeom prst="rect">
            <a:avLst/>
          </a:prstGeom>
        </p:spPr>
      </p:pic>
      <p:pic>
        <p:nvPicPr>
          <p:cNvPr id="11" name="Picture 1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557813" y="5156310"/>
            <a:ext cx="1224153" cy="471488"/>
          </a:xfrm>
          <a:prstGeom prst="rect">
            <a:avLst/>
          </a:prstGeom>
        </p:spPr>
      </p:pic>
      <p:sp>
        <p:nvSpPr>
          <p:cNvPr id="12" name="TextBox 11"/>
          <p:cNvSpPr txBox="1"/>
          <p:nvPr/>
        </p:nvSpPr>
        <p:spPr>
          <a:xfrm>
            <a:off x="3519054" y="4753343"/>
            <a:ext cx="5301673" cy="369332"/>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jej priemetom na os otáčania</a:t>
            </a:r>
          </a:p>
        </p:txBody>
      </p:sp>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669255" y="5851228"/>
            <a:ext cx="1021842" cy="471488"/>
          </a:xfrm>
          <a:prstGeom prst="rect">
            <a:avLst/>
          </a:prstGeom>
        </p:spPr>
      </p:pic>
      <p:pic>
        <p:nvPicPr>
          <p:cNvPr id="19" name="Picture 18"/>
          <p:cNvPicPr>
            <a:picLocks noChangeAspect="1"/>
          </p:cNvPicPr>
          <p:nvPr/>
        </p:nvPicPr>
        <p:blipFill>
          <a:blip r:embed="rId12"/>
          <a:stretch>
            <a:fillRect/>
          </a:stretch>
        </p:blipFill>
        <p:spPr>
          <a:xfrm>
            <a:off x="460385" y="3346886"/>
            <a:ext cx="2255716" cy="2834886"/>
          </a:xfrm>
          <a:prstGeom prst="rect">
            <a:avLst/>
          </a:prstGeom>
        </p:spPr>
      </p:pic>
      <p:sp>
        <p:nvSpPr>
          <p:cNvPr id="20" name="Rectangle 19"/>
          <p:cNvSpPr/>
          <p:nvPr/>
        </p:nvSpPr>
        <p:spPr>
          <a:xfrm>
            <a:off x="5557813" y="5781964"/>
            <a:ext cx="1278456" cy="65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Tree>
    <p:extLst>
      <p:ext uri="{BB962C8B-B14F-4D97-AF65-F5344CB8AC3E}">
        <p14:creationId xmlns:p14="http://schemas.microsoft.com/office/powerpoint/2010/main" val="363395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solidFill>
                  <a:prstClr val="black">
                    <a:tint val="75000"/>
                  </a:prstClr>
                </a:solidFill>
              </a:rPr>
              <a:pPr/>
              <a:t>7</a:t>
            </a:fld>
            <a:endParaRPr lang="sk-SK">
              <a:solidFill>
                <a:prstClr val="black">
                  <a:tint val="75000"/>
                </a:prstClr>
              </a:solidFill>
            </a:endParaRPr>
          </a:p>
        </p:txBody>
      </p:sp>
      <mc:AlternateContent xmlns:mc="http://schemas.openxmlformats.org/markup-compatibility/2006" xmlns:a14="http://schemas.microsoft.com/office/drawing/2010/main">
        <mc:Choice Requires="a14">
          <p:sp>
            <p:nvSpPr>
              <p:cNvPr id="4" name="TextBox 3"/>
              <p:cNvSpPr txBox="1"/>
              <p:nvPr/>
            </p:nvSpPr>
            <p:spPr>
              <a:xfrm>
                <a:off x="157018" y="1330036"/>
                <a:ext cx="8765309" cy="2164632"/>
              </a:xfrm>
              <a:prstGeom prst="rect">
                <a:avLst/>
              </a:prstGeom>
              <a:noFill/>
            </p:spPr>
            <p:txBody>
              <a:bodyPr wrap="square" rtlCol="0">
                <a:spAutoFit/>
              </a:bodyPr>
              <a:lstStyle/>
              <a:p>
                <a:pPr algn="ctr"/>
                <a:r>
                  <a:rPr lang="sk-SK" sz="2400" b="1" dirty="0">
                    <a:solidFill>
                      <a:prstClr val="black"/>
                    </a:solidFill>
                    <a:latin typeface="Arial" panose="020B0604020202020204" pitchFamily="34" charset="0"/>
                    <a:cs typeface="Arial" panose="020B0604020202020204" pitchFamily="34" charset="0"/>
                  </a:rPr>
                  <a:t>Tuhé teleso v homogénnom gravitačnom poli.</a:t>
                </a:r>
              </a:p>
              <a:p>
                <a:endParaRPr lang="sk-SK" dirty="0">
                  <a:solidFill>
                    <a:prstClr val="black"/>
                  </a:solidFill>
                  <a:latin typeface="Arial" panose="020B0604020202020204" pitchFamily="34" charset="0"/>
                  <a:cs typeface="Arial" panose="020B0604020202020204" pitchFamily="34" charset="0"/>
                </a:endParaRPr>
              </a:p>
              <a:p>
                <a:r>
                  <a:rPr lang="sk-SK" dirty="0">
                    <a:solidFill>
                      <a:prstClr val="black"/>
                    </a:solidFill>
                    <a:latin typeface="Arial" panose="020B0604020202020204" pitchFamily="34" charset="0"/>
                    <a:cs typeface="Arial" panose="020B0604020202020204" pitchFamily="34" charset="0"/>
                  </a:rPr>
                  <a:t>Na hmotnostný element telesa </a:t>
                </a:r>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𝑑𝑚</m:t>
                    </m:r>
                  </m:oMath>
                </a14:m>
                <a:r>
                  <a:rPr lang="sk-SK" dirty="0">
                    <a:solidFill>
                      <a:prstClr val="black"/>
                    </a:solidFill>
                    <a:latin typeface="Arial" panose="020B0604020202020204" pitchFamily="34" charset="0"/>
                    <a:cs typeface="Arial" panose="020B0604020202020204" pitchFamily="34" charset="0"/>
                  </a:rPr>
                  <a:t> pôsobí v jeho ľubovoľnej polohe sila </a:t>
                </a:r>
              </a:p>
              <a:p>
                <a:endParaRPr lang="sk-SK" i="1" dirty="0">
                  <a:solidFill>
                    <a:prstClr val="black"/>
                  </a:solidFill>
                  <a:latin typeface="Arial" panose="020B0604020202020204" pitchFamily="34" charset="0"/>
                  <a:cs typeface="Arial" panose="020B0604020202020204" pitchFamily="34" charset="0"/>
                </a:endParaRPr>
              </a:p>
              <a:p>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𝛿</m:t>
                    </m:r>
                    <m:acc>
                      <m:accPr>
                        <m:chr m:val="⃗"/>
                        <m:ctrlPr>
                          <a:rPr lang="en-US" i="1" smtClean="0">
                            <a:solidFill>
                              <a:prstClr val="black"/>
                            </a:solidFill>
                            <a:latin typeface="Cambria Math" panose="02040503050406030204" pitchFamily="18" charset="0"/>
                            <a:cs typeface="Arial" panose="020B0604020202020204" pitchFamily="34" charset="0"/>
                          </a:rPr>
                        </m:ctrlPr>
                      </m:accPr>
                      <m:e>
                        <m:r>
                          <a:rPr lang="en-US" i="1" smtClean="0">
                            <a:solidFill>
                              <a:prstClr val="black"/>
                            </a:solidFill>
                            <a:latin typeface="Cambria Math" panose="02040503050406030204" pitchFamily="18" charset="0"/>
                            <a:cs typeface="Arial" panose="020B0604020202020204" pitchFamily="34" charset="0"/>
                          </a:rPr>
                          <m:t>𝐹</m:t>
                        </m:r>
                      </m:e>
                    </m:acc>
                    <m:r>
                      <a:rPr lang="en-US" i="1" dirty="0" smtClean="0">
                        <a:solidFill>
                          <a:prstClr val="black"/>
                        </a:solidFill>
                        <a:latin typeface="Cambria Math" panose="02040503050406030204" pitchFamily="18" charset="0"/>
                        <a:cs typeface="Arial" panose="020B0604020202020204" pitchFamily="34" charset="0"/>
                      </a:rPr>
                      <m:t>=−</m:t>
                    </m:r>
                    <m:r>
                      <a:rPr lang="en-US" i="1" dirty="0" smtClean="0">
                        <a:solidFill>
                          <a:prstClr val="black"/>
                        </a:solidFill>
                        <a:latin typeface="Cambria Math" panose="02040503050406030204" pitchFamily="18" charset="0"/>
                        <a:cs typeface="Arial" panose="020B0604020202020204" pitchFamily="34" charset="0"/>
                      </a:rPr>
                      <m:t>𝛿</m:t>
                    </m:r>
                    <m:r>
                      <a:rPr lang="en-US" i="1" dirty="0" smtClean="0">
                        <a:solidFill>
                          <a:prstClr val="black"/>
                        </a:solidFill>
                        <a:latin typeface="Cambria Math" panose="02040503050406030204" pitchFamily="18" charset="0"/>
                        <a:cs typeface="Arial" panose="020B0604020202020204" pitchFamily="34" charset="0"/>
                      </a:rPr>
                      <m:t>𝑚</m:t>
                    </m:r>
                    <m:r>
                      <a:rPr lang="en-US" i="1" dirty="0" smtClean="0">
                        <a:solidFill>
                          <a:prstClr val="black"/>
                        </a:solidFill>
                        <a:latin typeface="Cambria Math" panose="02040503050406030204" pitchFamily="18" charset="0"/>
                        <a:cs typeface="Arial" panose="020B0604020202020204" pitchFamily="34" charset="0"/>
                      </a:rPr>
                      <m:t> </m:t>
                    </m:r>
                    <m:r>
                      <a:rPr lang="en-US" i="1" dirty="0" smtClean="0">
                        <a:solidFill>
                          <a:prstClr val="black"/>
                        </a:solidFill>
                        <a:latin typeface="Cambria Math" panose="02040503050406030204" pitchFamily="18" charset="0"/>
                        <a:cs typeface="Arial" panose="020B0604020202020204" pitchFamily="34" charset="0"/>
                      </a:rPr>
                      <m:t>𝑔</m:t>
                    </m:r>
                    <m:r>
                      <a:rPr lang="en-US" i="1" dirty="0" smtClean="0">
                        <a:solidFill>
                          <a:prstClr val="black"/>
                        </a:solidFill>
                        <a:latin typeface="Cambria Math" panose="02040503050406030204" pitchFamily="18" charset="0"/>
                        <a:cs typeface="Arial" panose="020B0604020202020204" pitchFamily="34" charset="0"/>
                      </a:rPr>
                      <m:t> </m:t>
                    </m:r>
                    <m:acc>
                      <m:accPr>
                        <m:chr m:val="⃗"/>
                        <m:ctrlPr>
                          <a:rPr lang="en-US" i="1" dirty="0" smtClean="0">
                            <a:solidFill>
                              <a:prstClr val="black"/>
                            </a:solidFill>
                            <a:latin typeface="Cambria Math" panose="02040503050406030204" pitchFamily="18" charset="0"/>
                            <a:cs typeface="Arial" panose="020B0604020202020204" pitchFamily="34" charset="0"/>
                          </a:rPr>
                        </m:ctrlPr>
                      </m:accPr>
                      <m:e>
                        <m:r>
                          <a:rPr lang="en-US" i="1" dirty="0" smtClean="0">
                            <a:solidFill>
                              <a:prstClr val="black"/>
                            </a:solidFill>
                            <a:latin typeface="Cambria Math" panose="02040503050406030204" pitchFamily="18" charset="0"/>
                            <a:cs typeface="Arial" panose="020B0604020202020204" pitchFamily="34" charset="0"/>
                          </a:rPr>
                          <m:t>𝑘</m:t>
                        </m:r>
                      </m:e>
                    </m:acc>
                  </m:oMath>
                </a14:m>
                <a:r>
                  <a:rPr lang="en-US" dirty="0">
                    <a:solidFill>
                      <a:prstClr val="black"/>
                    </a:solidFill>
                    <a:latin typeface="Arial" panose="020B0604020202020204" pitchFamily="34" charset="0"/>
                    <a:cs typeface="Arial" panose="020B0604020202020204" pitchFamily="34" charset="0"/>
                  </a:rPr>
                  <a:t>.</a:t>
                </a:r>
                <a:r>
                  <a:rPr lang="sk-SK" dirty="0">
                    <a:solidFill>
                      <a:prstClr val="black"/>
                    </a:solidFill>
                    <a:latin typeface="Arial" panose="020B0604020202020204" pitchFamily="34" charset="0"/>
                    <a:cs typeface="Arial" panose="020B0604020202020204" pitchFamily="34" charset="0"/>
                  </a:rPr>
                  <a:t> </a:t>
                </a:r>
              </a:p>
              <a:p>
                <a:endParaRPr lang="sk-SK" dirty="0">
                  <a:solidFill>
                    <a:prstClr val="black"/>
                  </a:solidFill>
                  <a:latin typeface="Arial" panose="020B0604020202020204" pitchFamily="34" charset="0"/>
                  <a:cs typeface="Arial" panose="020B0604020202020204" pitchFamily="34" charset="0"/>
                </a:endParaRPr>
              </a:p>
              <a:p>
                <a:r>
                  <a:rPr lang="sk-SK" dirty="0">
                    <a:solidFill>
                      <a:prstClr val="black"/>
                    </a:solidFill>
                    <a:latin typeface="Arial" panose="020B0604020202020204" pitchFamily="34" charset="0"/>
                    <a:cs typeface="Arial" panose="020B0604020202020204" pitchFamily="34" charset="0"/>
                  </a:rPr>
                  <a:t>Prvým dôsledkom je, že vektorový súčet všetkých síl sa počíta veľmi jednoducho:</a:t>
                </a:r>
              </a:p>
            </p:txBody>
          </p:sp>
        </mc:Choice>
        <mc:Fallback xmlns="">
          <p:sp>
            <p:nvSpPr>
              <p:cNvPr id="4" name="TextBox 3"/>
              <p:cNvSpPr txBox="1">
                <a:spLocks noRot="1" noChangeAspect="1" noMove="1" noResize="1" noEditPoints="1" noAdjustHandles="1" noChangeArrowheads="1" noChangeShapeType="1" noTextEdit="1"/>
              </p:cNvSpPr>
              <p:nvPr/>
            </p:nvSpPr>
            <p:spPr>
              <a:xfrm>
                <a:off x="157018" y="1330036"/>
                <a:ext cx="8765309" cy="2164632"/>
              </a:xfrm>
              <a:prstGeom prst="rect">
                <a:avLst/>
              </a:prstGeom>
              <a:blipFill rotWithShape="0">
                <a:blip r:embed="rId5"/>
                <a:stretch>
                  <a:fillRect l="-626" t="-1972" b="-3662"/>
                </a:stretch>
              </a:blipFill>
            </p:spPr>
            <p:txBody>
              <a:bodyPr/>
              <a:lstStyle/>
              <a:p>
                <a:r>
                  <a:rPr lang="en-US">
                    <a:noFill/>
                  </a:rPr>
                  <a:t> </a:t>
                </a:r>
              </a:p>
            </p:txBody>
          </p:sp>
        </mc:Fallback>
      </mc:AlternateContent>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13618" y="4009999"/>
            <a:ext cx="2911221" cy="50749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30909" y="5809673"/>
                <a:ext cx="8691418" cy="923330"/>
              </a:xfrm>
              <a:prstGeom prst="rect">
                <a:avLst/>
              </a:prstGeom>
              <a:noFill/>
            </p:spPr>
            <p:txBody>
              <a:bodyPr wrap="square" rtlCol="0">
                <a:spAutoFit/>
              </a:bodyPr>
              <a:lstStyle/>
              <a:p>
                <a14:m>
                  <m:oMath xmlns:m="http://schemas.openxmlformats.org/officeDocument/2006/math">
                    <m:r>
                      <a:rPr lang="sk-SK" i="1" smtClean="0">
                        <a:solidFill>
                          <a:prstClr val="black"/>
                        </a:solidFill>
                        <a:latin typeface="Cambria Math" panose="02040503050406030204" pitchFamily="18" charset="0"/>
                        <a:cs typeface="Arial" panose="020B0604020202020204" pitchFamily="34" charset="0"/>
                      </a:rPr>
                      <m:t>𝑚</m:t>
                    </m:r>
                  </m:oMath>
                </a14:m>
                <a:r>
                  <a:rPr lang="sk-SK" dirty="0">
                    <a:solidFill>
                      <a:prstClr val="black"/>
                    </a:solidFill>
                    <a:latin typeface="Arial" panose="020B0604020202020204" pitchFamily="34" charset="0"/>
                    <a:cs typeface="Arial" panose="020B0604020202020204" pitchFamily="34" charset="0"/>
                  </a:rPr>
                  <a:t> je celková hmotnosť telesa. Dostali sme teda celkovú tiaž telesa. Upozornime, že tento vzorec nič nehovorí o nejakom „pôsobisku tiaže“. Je to jednoducho vektor, teda čosi, čo má tri zložky a žiadne pôsobisko.</a:t>
                </a:r>
              </a:p>
            </p:txBody>
          </p:sp>
        </mc:Choice>
        <mc:Fallback xmlns="">
          <p:sp>
            <p:nvSpPr>
              <p:cNvPr id="7" name="TextBox 6"/>
              <p:cNvSpPr txBox="1">
                <a:spLocks noRot="1" noChangeAspect="1" noMove="1" noResize="1" noEditPoints="1" noAdjustHandles="1" noChangeArrowheads="1" noChangeShapeType="1" noTextEdit="1"/>
              </p:cNvSpPr>
              <p:nvPr/>
            </p:nvSpPr>
            <p:spPr>
              <a:xfrm>
                <a:off x="230909" y="5809673"/>
                <a:ext cx="8691418" cy="923330"/>
              </a:xfrm>
              <a:prstGeom prst="rect">
                <a:avLst/>
              </a:prstGeom>
              <a:blipFill rotWithShape="0">
                <a:blip r:embed="rId7"/>
                <a:stretch>
                  <a:fillRect l="-631" t="-3311" r="-701" b="-9934"/>
                </a:stretch>
              </a:blipFill>
            </p:spPr>
            <p:txBody>
              <a:bodyPr/>
              <a:lstStyle/>
              <a:p>
                <a:r>
                  <a:rPr lang="sk-SK">
                    <a:noFill/>
                  </a:rPr>
                  <a:t> </a:t>
                </a:r>
              </a:p>
            </p:txBody>
          </p:sp>
        </mc:Fallback>
      </mc:AlternateContent>
    </p:spTree>
    <p:extLst>
      <p:ext uri="{BB962C8B-B14F-4D97-AF65-F5344CB8AC3E}">
        <p14:creationId xmlns:p14="http://schemas.microsoft.com/office/powerpoint/2010/main" val="217503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solidFill>
                  <a:prstClr val="black">
                    <a:tint val="75000"/>
                  </a:prstClr>
                </a:solidFill>
              </a:rPr>
              <a:pPr/>
              <a:t>8</a:t>
            </a:fld>
            <a:endParaRPr lang="sk-SK">
              <a:solidFill>
                <a:prstClr val="black">
                  <a:tint val="75000"/>
                </a:prstClr>
              </a:solidFill>
            </a:endParaRPr>
          </a:p>
        </p:txBody>
      </p:sp>
      <mc:AlternateContent xmlns:mc="http://schemas.openxmlformats.org/markup-compatibility/2006" xmlns:a14="http://schemas.microsoft.com/office/drawing/2010/main">
        <mc:Choice Requires="a14">
          <p:sp>
            <p:nvSpPr>
              <p:cNvPr id="4" name="TextBox 3"/>
              <p:cNvSpPr txBox="1"/>
              <p:nvPr/>
            </p:nvSpPr>
            <p:spPr>
              <a:xfrm>
                <a:off x="235526" y="497262"/>
                <a:ext cx="8617527" cy="1477328"/>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Vypočítajme celkový moment hybnosti tiažových síl pôsobiacich na tuhé teleso. Zvoľme si ľubovoľný okamih a stav natočenia telesa. Uvažujeme hmotný element telesa </a:t>
                </a:r>
                <a14:m>
                  <m:oMath xmlns:m="http://schemas.openxmlformats.org/officeDocument/2006/math">
                    <m:r>
                      <a:rPr lang="en-US" i="1" smtClean="0">
                        <a:solidFill>
                          <a:prstClr val="black"/>
                        </a:solidFill>
                        <a:latin typeface="Cambria Math" panose="02040503050406030204" pitchFamily="18" charset="0"/>
                        <a:cs typeface="Arial" panose="020B0604020202020204" pitchFamily="34" charset="0"/>
                      </a:rPr>
                      <m:t>𝛿</m:t>
                    </m:r>
                    <m:r>
                      <a:rPr lang="en-US" i="1" smtClean="0">
                        <a:solidFill>
                          <a:prstClr val="black"/>
                        </a:solidFill>
                        <a:latin typeface="Cambria Math" panose="02040503050406030204" pitchFamily="18" charset="0"/>
                        <a:cs typeface="Arial" panose="020B0604020202020204" pitchFamily="34" charset="0"/>
                      </a:rPr>
                      <m:t>𝑚</m:t>
                    </m:r>
                    <m:r>
                      <a:rPr lang="en-US" smtClean="0">
                        <a:solidFill>
                          <a:prstClr val="black"/>
                        </a:solidFill>
                        <a:latin typeface="Cambria Math" panose="02040503050406030204" pitchFamily="18" charset="0"/>
                        <a:cs typeface="Arial" panose="020B0604020202020204" pitchFamily="34" charset="0"/>
                      </a:rPr>
                      <m:t>(</m:t>
                    </m:r>
                    <m:acc>
                      <m:accPr>
                        <m:chr m:val="⃗"/>
                        <m:ctrlPr>
                          <a:rPr lang="en-US" i="1" smtClean="0">
                            <a:solidFill>
                              <a:prstClr val="black"/>
                            </a:solidFill>
                            <a:latin typeface="Cambria Math" panose="02040503050406030204" pitchFamily="18" charset="0"/>
                            <a:cs typeface="Arial" panose="020B0604020202020204" pitchFamily="34" charset="0"/>
                          </a:rPr>
                        </m:ctrlPr>
                      </m:accPr>
                      <m:e>
                        <m:r>
                          <m:rPr>
                            <m:sty m:val="p"/>
                          </m:rPr>
                          <a:rPr lang="en-US" smtClean="0">
                            <a:solidFill>
                              <a:prstClr val="black"/>
                            </a:solidFill>
                            <a:latin typeface="Cambria Math" panose="02040503050406030204" pitchFamily="18" charset="0"/>
                            <a:cs typeface="Arial" panose="020B0604020202020204" pitchFamily="34" charset="0"/>
                          </a:rPr>
                          <m:t>r</m:t>
                        </m:r>
                      </m:e>
                    </m:acc>
                    <m:r>
                      <a:rPr lang="en-US" smtClean="0">
                        <a:solidFill>
                          <a:prstClr val="black"/>
                        </a:solidFill>
                        <a:latin typeface="Cambria Math" panose="02040503050406030204" pitchFamily="18" charset="0"/>
                        <a:cs typeface="Arial" panose="020B0604020202020204" pitchFamily="34" charset="0"/>
                      </a:rPr>
                      <m:t>)</m:t>
                    </m:r>
                  </m:oMath>
                </a14:m>
                <a:r>
                  <a:rPr lang="sk-SK" dirty="0">
                    <a:solidFill>
                      <a:prstClr val="black"/>
                    </a:solidFill>
                    <a:latin typeface="Arial" panose="020B0604020202020204" pitchFamily="34" charset="0"/>
                    <a:cs typeface="Arial" panose="020B0604020202020204" pitchFamily="34" charset="0"/>
                  </a:rPr>
                  <a:t>. Týmto označením chceme povedať, že uvažujeme hmotný element, ktorý sa pre dané natočenie telesa nachádza v polohe </a:t>
                </a:r>
                <a14:m>
                  <m:oMath xmlns:m="http://schemas.openxmlformats.org/officeDocument/2006/math">
                    <m:acc>
                      <m:accPr>
                        <m:chr m:val="⃗"/>
                        <m:ctrlPr>
                          <a:rPr lang="en-US" i="1" smtClean="0">
                            <a:solidFill>
                              <a:prstClr val="black"/>
                            </a:solidFill>
                            <a:latin typeface="Cambria Math" panose="02040503050406030204" pitchFamily="18" charset="0"/>
                            <a:cs typeface="Arial" panose="020B0604020202020204" pitchFamily="34" charset="0"/>
                          </a:rPr>
                        </m:ctrlPr>
                      </m:accPr>
                      <m:e>
                        <m:r>
                          <a:rPr lang="en-US" i="1" smtClean="0">
                            <a:solidFill>
                              <a:prstClr val="black"/>
                            </a:solidFill>
                            <a:latin typeface="Cambria Math" panose="02040503050406030204" pitchFamily="18" charset="0"/>
                            <a:cs typeface="Arial" panose="020B0604020202020204" pitchFamily="34" charset="0"/>
                          </a:rPr>
                          <m:t>𝑟</m:t>
                        </m:r>
                      </m:e>
                    </m:acc>
                  </m:oMath>
                </a14:m>
                <a:r>
                  <a:rPr lang="sk-SK" dirty="0">
                    <a:solidFill>
                      <a:prstClr val="black"/>
                    </a:solidFill>
                    <a:latin typeface="Arial" panose="020B0604020202020204" pitchFamily="34" charset="0"/>
                    <a:cs typeface="Arial" panose="020B0604020202020204" pitchFamily="34" charset="0"/>
                  </a:rPr>
                  <a:t>. Celkový moment hybnosti získame sčítaním cez všetky hmotné elementy telesa.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235526" y="497262"/>
                <a:ext cx="8617527" cy="1477328"/>
              </a:xfrm>
              <a:prstGeom prst="rect">
                <a:avLst/>
              </a:prstGeom>
              <a:blipFill rotWithShape="0">
                <a:blip r:embed="rId8"/>
                <a:stretch>
                  <a:fillRect l="-637" t="-2479" r="-920" b="-5785"/>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73504" y="1940572"/>
            <a:ext cx="1963103" cy="507492"/>
          </a:xfrm>
          <a:prstGeom prst="rect">
            <a:avLst/>
          </a:prstGeom>
        </p:spPr>
      </p:pic>
      <p:sp>
        <p:nvSpPr>
          <p:cNvPr id="6" name="TextBox 5"/>
          <p:cNvSpPr txBox="1"/>
          <p:nvPr/>
        </p:nvSpPr>
        <p:spPr>
          <a:xfrm>
            <a:off x="258618" y="2390250"/>
            <a:ext cx="8257309" cy="646331"/>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Druhý činiteľ vo vektorovom súčine je konštantný vektor, môžeme ho „vyňať pred zátvorku“, teda von z integrálneho súčtu a dostaneme</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73504" y="3068354"/>
            <a:ext cx="2184273" cy="548640"/>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73505" y="3696474"/>
            <a:ext cx="1992249" cy="572643"/>
          </a:xfrm>
          <a:prstGeom prst="rect">
            <a:avLst/>
          </a:prstGeom>
        </p:spPr>
      </p:pic>
      <p:pic>
        <p:nvPicPr>
          <p:cNvPr id="16" name="Picture 1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49911" y="4467491"/>
            <a:ext cx="1159002" cy="224600"/>
          </a:xfrm>
          <a:prstGeom prst="rect">
            <a:avLst/>
          </a:prstGeom>
        </p:spPr>
      </p:pic>
      <p:sp>
        <p:nvSpPr>
          <p:cNvPr id="13" name="Rectangle 12"/>
          <p:cNvSpPr/>
          <p:nvPr/>
        </p:nvSpPr>
        <p:spPr>
          <a:xfrm>
            <a:off x="3278908" y="4343246"/>
            <a:ext cx="1600893" cy="5587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14" name="TextBox 13"/>
          <p:cNvSpPr txBox="1"/>
          <p:nvPr/>
        </p:nvSpPr>
        <p:spPr>
          <a:xfrm>
            <a:off x="147780" y="5026287"/>
            <a:ext cx="8793020" cy="1754326"/>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Vo vzorci vystupuje polohový vektor hmotného stredu telesa. Slovne vyjadrené: moment tiažových síl pôsobiacich na tuhé teleso ja taký istý, aký by bol moment tiažovej sily pôsobiacej na hmotný bod, ktorý „by sedel“ v hmotnom strede telesa a jeho hmotnosť by bola  rovná celkovej hmotnosti telesa. To je dôvod, prečo sa hmotný stred nazýva často „</a:t>
            </a:r>
            <a:r>
              <a:rPr lang="sk-SK" b="1" dirty="0">
                <a:solidFill>
                  <a:prstClr val="black"/>
                </a:solidFill>
                <a:latin typeface="Arial" panose="020B0604020202020204" pitchFamily="34" charset="0"/>
                <a:cs typeface="Arial" panose="020B0604020202020204" pitchFamily="34" charset="0"/>
              </a:rPr>
              <a:t>ťažisko</a:t>
            </a:r>
            <a:r>
              <a:rPr lang="sk-SK" dirty="0">
                <a:solidFill>
                  <a:prstClr val="black"/>
                </a:solidFill>
                <a:latin typeface="Arial" panose="020B0604020202020204" pitchFamily="34" charset="0"/>
                <a:cs typeface="Arial" panose="020B0604020202020204" pitchFamily="34" charset="0"/>
              </a:rPr>
              <a:t>“ a kreslia sa ľudové obrázky, že „tiaž telesa pôsobí v ťažisku“</a:t>
            </a:r>
            <a:r>
              <a:rPr lang="en-US" dirty="0">
                <a:solidFill>
                  <a:prstClr val="black"/>
                </a:solidFill>
                <a:latin typeface="Arial" panose="020B0604020202020204" pitchFamily="34" charset="0"/>
                <a:cs typeface="Arial" panose="020B0604020202020204" pitchFamily="34" charset="0"/>
              </a:rPr>
              <a:t>. </a:t>
            </a:r>
            <a:r>
              <a:rPr lang="sk-SK" dirty="0">
                <a:solidFill>
                  <a:prstClr val="black"/>
                </a:solidFill>
                <a:latin typeface="Arial" panose="020B0604020202020204" pitchFamily="34" charset="0"/>
                <a:cs typeface="Arial" panose="020B0604020202020204" pitchFamily="34" charset="0"/>
              </a:rPr>
              <a:t>Zdôraznime, že referenčný bod sme nevolili nijako špeciálne!</a:t>
            </a:r>
          </a:p>
        </p:txBody>
      </p:sp>
      <p:sp>
        <p:nvSpPr>
          <p:cNvPr id="15" name="TextBox 14"/>
          <p:cNvSpPr txBox="1"/>
          <p:nvPr/>
        </p:nvSpPr>
        <p:spPr>
          <a:xfrm>
            <a:off x="1671782" y="122558"/>
            <a:ext cx="4786168" cy="400110"/>
          </a:xfrm>
          <a:prstGeom prst="rect">
            <a:avLst/>
          </a:prstGeom>
          <a:noFill/>
        </p:spPr>
        <p:txBody>
          <a:bodyPr wrap="square" rtlCol="0">
            <a:spAutoFit/>
          </a:bodyPr>
          <a:lstStyle/>
          <a:p>
            <a:pPr algn="ctr"/>
            <a:r>
              <a:rPr lang="sk-SK" sz="2000" b="1" dirty="0">
                <a:solidFill>
                  <a:prstClr val="black"/>
                </a:solidFill>
                <a:latin typeface="Arial" panose="020B0604020202020204" pitchFamily="34" charset="0"/>
                <a:cs typeface="Arial" panose="020B0604020202020204" pitchFamily="34" charset="0"/>
              </a:rPr>
              <a:t>Ťažisko</a:t>
            </a:r>
          </a:p>
        </p:txBody>
      </p:sp>
    </p:spTree>
    <p:extLst>
      <p:ext uri="{BB962C8B-B14F-4D97-AF65-F5344CB8AC3E}">
        <p14:creationId xmlns:p14="http://schemas.microsoft.com/office/powerpoint/2010/main" val="217666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solidFill>
                  <a:prstClr val="black">
                    <a:tint val="75000"/>
                  </a:prstClr>
                </a:solidFill>
              </a:rPr>
              <a:pPr/>
              <a:t>9</a:t>
            </a:fld>
            <a:endParaRPr lang="sk-SK">
              <a:solidFill>
                <a:prstClr val="black">
                  <a:tint val="75000"/>
                </a:prstClr>
              </a:solidFill>
            </a:endParaRPr>
          </a:p>
        </p:txBody>
      </p:sp>
      <p:sp>
        <p:nvSpPr>
          <p:cNvPr id="3" name="TextBox 2"/>
          <p:cNvSpPr txBox="1"/>
          <p:nvPr/>
        </p:nvSpPr>
        <p:spPr>
          <a:xfrm>
            <a:off x="240145" y="406400"/>
            <a:ext cx="8608291" cy="923330"/>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Upozornime, že ľudové obrázky o tiaži pôsobiacej v ťažisku sú dostatočne mätúce napríklad v situáciách ako je tiaž železnej obruče, ktorá má ťažisko v svojom geometrickom strede (kde nie je ani kúsok železa):</a:t>
            </a:r>
          </a:p>
        </p:txBody>
      </p:sp>
      <p:sp>
        <p:nvSpPr>
          <p:cNvPr id="4" name="Oval 3"/>
          <p:cNvSpPr/>
          <p:nvPr/>
        </p:nvSpPr>
        <p:spPr>
          <a:xfrm>
            <a:off x="3334326" y="1468582"/>
            <a:ext cx="1911928" cy="191192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cxnSp>
        <p:nvCxnSpPr>
          <p:cNvPr id="6" name="Straight Arrow Connector 5"/>
          <p:cNvCxnSpPr/>
          <p:nvPr/>
        </p:nvCxnSpPr>
        <p:spPr>
          <a:xfrm>
            <a:off x="4304145" y="2456873"/>
            <a:ext cx="0" cy="16533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405686" y="3495790"/>
            <a:ext cx="184785" cy="249555"/>
          </a:xfrm>
          <a:prstGeom prst="rect">
            <a:avLst/>
          </a:prstGeom>
        </p:spPr>
      </p:pic>
      <p:sp>
        <p:nvSpPr>
          <p:cNvPr id="8" name="TextBox 7"/>
          <p:cNvSpPr txBox="1"/>
          <p:nvPr/>
        </p:nvSpPr>
        <p:spPr>
          <a:xfrm>
            <a:off x="387927" y="4294909"/>
            <a:ext cx="8192655" cy="1092607"/>
          </a:xfrm>
          <a:prstGeom prst="rect">
            <a:avLst/>
          </a:prstGeom>
          <a:noFill/>
        </p:spPr>
        <p:txBody>
          <a:bodyPr wrap="square" rtlCol="0">
            <a:spAutoFit/>
          </a:bodyPr>
          <a:lstStyle/>
          <a:p>
            <a:r>
              <a:rPr lang="sk-SK" dirty="0">
                <a:solidFill>
                  <a:prstClr val="black"/>
                </a:solidFill>
                <a:latin typeface="Arial" panose="020B0604020202020204" pitchFamily="34" charset="0"/>
                <a:cs typeface="Arial" panose="020B0604020202020204" pitchFamily="34" charset="0"/>
              </a:rPr>
              <a:t>Obrázok sám o sebe nie je zlý, ak ho chápeme tak, že vyjadruje vzorec </a:t>
            </a:r>
          </a:p>
          <a:p>
            <a:endParaRPr lang="sk-SK" dirty="0">
              <a:solidFill>
                <a:prstClr val="black"/>
              </a:solidFill>
              <a:latin typeface="Arial" panose="020B0604020202020204" pitchFamily="34" charset="0"/>
              <a:cs typeface="Arial" panose="020B0604020202020204" pitchFamily="34" charset="0"/>
            </a:endParaRPr>
          </a:p>
          <a:p>
            <a:endParaRPr lang="sk-SK" sz="1050" dirty="0">
              <a:solidFill>
                <a:prstClr val="black"/>
              </a:solidFill>
              <a:latin typeface="Arial" panose="020B0604020202020204" pitchFamily="34" charset="0"/>
              <a:cs typeface="Arial" panose="020B0604020202020204" pitchFamily="34" charset="0"/>
            </a:endParaRPr>
          </a:p>
          <a:p>
            <a:r>
              <a:rPr lang="sk-SK" dirty="0">
                <a:solidFill>
                  <a:prstClr val="black"/>
                </a:solidFill>
                <a:latin typeface="Arial" panose="020B0604020202020204" pitchFamily="34" charset="0"/>
                <a:cs typeface="Arial" panose="020B0604020202020204" pitchFamily="34" charset="0"/>
              </a:rPr>
              <a:t>mätúca je len naivná ľudová interpretácia toho obrázka.</a:t>
            </a:r>
          </a:p>
        </p:txBody>
      </p:sp>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606929" y="4731637"/>
            <a:ext cx="1159002" cy="224600"/>
          </a:xfrm>
          <a:prstGeom prst="rect">
            <a:avLst/>
          </a:prstGeom>
        </p:spPr>
      </p:pic>
    </p:spTree>
    <p:extLst>
      <p:ext uri="{BB962C8B-B14F-4D97-AF65-F5344CB8AC3E}">
        <p14:creationId xmlns:p14="http://schemas.microsoft.com/office/powerpoint/2010/main" val="3430363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y&#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vec r)&#10;\end{align*}&#10;\end{document}&#10;"/>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 = \vec F(\vec r).d\vec r&#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 \delta A \overset{?}{=} A(\vec r_2)-A(\vec r_1)&#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sqrt{x^2+y^2}\; dm \,\vec \omega\sqrt{x^2+y^2}&#10;\end{align*}&#10;\end{document}&#10;"/>
  <p:tag name="IGUANATEXSIZE" val="18"/>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C&#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B&#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1)-U(\vec r_2)&#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dm \,\vec \omega(x^2+y^2)&#10;\end{align*}&#10;\end{document}&#10;"/>
  <p:tag name="IGUANATEXSIZE" val="18"/>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d\vec r=\vec F(\vec r).d\vec r=\delta A=dU=U(\vec r+d\vec r)-U(\vec r)&#10;\end{align*}&#10;\end{document}&#10;"/>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dx,y+dy,z+dz)+U(x,y,z)&#10;\end{align*}&#10;\end{document}&#10;"/>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y,z)-\frac{\partial U}{\partial x}dx&#10;-\frac{\partial U}{\partial y}dy-\frac{\partial U}{\partial z}dz&#10;+U(x,y,z)&#10;\end{align*}&#10;\end{document}&#10;"/>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amp;=-\frac{\partial U}{\partial x}\\&#10;G_y&amp;=-\frac{\partial U}{\partial y}\\&#10;G_z&amp;=-\frac{\partial U}{\partial z}&#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int \!dm(x^2+y^2)=\vec\omega I&#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varrho^2&#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 I&#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pi r dr h \frac{m}{\pi R^2 h}=2m \frac{r dr}{R^2}&#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m \frac{r dr}{R^2}r^2&#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frac{2m}{R^2}\int_0^R r^3 dr=\frac{2m}{R^2}\left[\frac{1}{4}r^4\right]_0^R&#10;=\frac{1}{2}mR^2&#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n.\vec L = \vec n.\vec \tau&#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g \vec k\int \delta m=-mg\vec k=\vec G&#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int \vec r\times(-\delta m g \vec k)&#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left(\int\delta m \vec r\right)\times \vec k&#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m\frac{\int\delta m \vec r}{\int \delta m}\times \vec k&#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 \vec F&#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0(t), \vec v_0(t),R_{ij}(t), \vec \omega(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 \frac{d}{dt}\vec r_0&#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i&#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k&#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0&#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10;\frac{1}{m}\left(\vec F-m\vec a_0(t)-2m\,\vec\omega(t)\times &#10;\vec v^{\,\prime}(t)-m\vec\omega(t)\times(\vec\omega(t)&#10;\times \vec r^{\,\prime})-&#10;m\left(\frac{d}{dt}\vec \omega(t)\right)\times\vec r^{\,\prime}\right)&#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vec a_0(t)\\&#10;&amp;-2m\,\vec\omega(t)\times \vec v^{\,\prime}(t)\\&#10;&amp;-m\vec\omega(t)\times(\vec\omega(t)\times \vec r^{\,\prime})\\&#10;&amp;-m\left(\frac{d}{dt}\vec \omega(t)\right)\times\vec r^{\,\prime}&#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vec G&#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text{const}&#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_{krit}|=|\vec F_{krit}|=f|\vec N|&#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1}{m}(\vec F -f_d\vec N)&#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x^2+y^2}&#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0\;\;\;\vec \tau = 0&#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x^2+y^2}&#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2&#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amp;=f_1N_1\\&#10;T_2&amp;=f_2N_2\\\\&#10;G&amp;=T_1+N_2'\\&#10;T_2&amp;=N_1'\\\\&#10;0&amp;=T_1L\cos\alpha+N_1L\sin\alpha-G\frac{L}{2}\cos\alpha\\&#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an\alpha = \frac{1-f_1f_2}{2f_2}&#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G \frac{m_1m_2}{r^2}&#10;\end{align*}&#10;\end{document}&#10;"/>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12}=-G \frac{m_1m_2}{|\vec r_2-\vec r_1|^2}&#10;\frac{\vec r_2-\vec r_1}{|\vec r_2-\vec r_1|}&#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omega&#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_{12}&#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_1m_2}{|\vec r_2-\vec r_1|^2}&#10;   \frac{\vec r_2-\vec r_1}{|\vec r_2-\vec r_1|}&#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r_2-\vec r_1}{|\vec r_2-\vec r_1|}&#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1&#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2&#10;\end{align*}&#10;\end{document}&#10;"/>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m_1}{|\vec r-\vec r_1|^2}&#10;   \frac{\vec r-\vec r_1}{|\vec r-\vec r_1|}&#10;-G \frac{mm_2}{|\vec r-\vec r_2|^2}&#10;   \frac{\vec r-\vec r_2}{|\vec r-\vec r_2|}&#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7158</TotalTime>
  <Words>2971</Words>
  <Application>Microsoft Office PowerPoint</Application>
  <PresentationFormat>On-screen Show (4:3)</PresentationFormat>
  <Paragraphs>210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188</cp:revision>
  <cp:lastPrinted>2018-02-15T09:01:17Z</cp:lastPrinted>
  <dcterms:created xsi:type="dcterms:W3CDTF">2014-02-21T11:26:05Z</dcterms:created>
  <dcterms:modified xsi:type="dcterms:W3CDTF">2020-02-21T14:00:17Z</dcterms:modified>
</cp:coreProperties>
</file>