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6"/>
  </p:notesMasterIdLst>
  <p:sldIdLst>
    <p:sldId id="312" r:id="rId3"/>
    <p:sldId id="313" r:id="rId4"/>
    <p:sldId id="314" r:id="rId5"/>
    <p:sldId id="31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987" r:id="rId39"/>
    <p:sldId id="988" r:id="rId40"/>
    <p:sldId id="989" r:id="rId41"/>
    <p:sldId id="990" r:id="rId42"/>
    <p:sldId id="295" r:id="rId43"/>
    <p:sldId id="970" r:id="rId44"/>
    <p:sldId id="971" r:id="rId45"/>
  </p:sldIdLst>
  <p:sldSz cx="9144000" cy="6858000" type="screen4x3"/>
  <p:notesSz cx="6797675" cy="992822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6" autoAdjust="0"/>
    <p:restoredTop sz="94660"/>
  </p:normalViewPr>
  <p:slideViewPr>
    <p:cSldViewPr snapToGrid="0">
      <p:cViewPr varScale="1">
        <p:scale>
          <a:sx n="65" d="100"/>
          <a:sy n="65" d="100"/>
        </p:scale>
        <p:origin x="1140" y="78"/>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C09E590-0BEA-425F-B3A6-3E0CDCFB4019}" type="datetimeFigureOut">
              <a:rPr lang="sk-SK" smtClean="0"/>
              <a:t>26. 2. 2020</a:t>
            </a:fld>
            <a:endParaRPr lang="sk-SK"/>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26. 2. 2020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68438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26. 2. 2020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7902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26. 2. 2020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552581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80604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92263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55544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84160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853012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951661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574473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27994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26. 2. 2020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58816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880520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41909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73507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26. 2. 2020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0800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26. 2. 2020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65249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26. 2. 2020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6549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26. 2. 2020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59923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26. 2. 2020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0979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26. 2. 2020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46413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26. 2. 2020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2700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26. 2. 2020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992360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26. 2. 2020</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6555440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2000.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3.png"/><Relationship Id="rId18" Type="http://schemas.openxmlformats.org/officeDocument/2006/relationships/image" Target="../media/image37.png"/><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32.png"/><Relationship Id="rId17" Type="http://schemas.openxmlformats.org/officeDocument/2006/relationships/image" Target="../media/image36.png"/><Relationship Id="rId2" Type="http://schemas.openxmlformats.org/officeDocument/2006/relationships/tags" Target="../tags/tag42.xml"/><Relationship Id="rId16" Type="http://schemas.openxmlformats.org/officeDocument/2006/relationships/image" Target="../media/image35.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2301.png"/><Relationship Id="rId5" Type="http://schemas.openxmlformats.org/officeDocument/2006/relationships/tags" Target="../tags/tag45.xml"/><Relationship Id="rId15" Type="http://schemas.openxmlformats.org/officeDocument/2006/relationships/image" Target="../media/image34.png"/><Relationship Id="rId4" Type="http://schemas.openxmlformats.org/officeDocument/2006/relationships/tags" Target="../tags/tag44.xml"/><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13" Type="http://schemas.openxmlformats.org/officeDocument/2006/relationships/image" Target="../media/image39.png"/><Relationship Id="rId3" Type="http://schemas.openxmlformats.org/officeDocument/2006/relationships/tags" Target="../tags/tag50.xml"/><Relationship Id="rId12" Type="http://schemas.openxmlformats.org/officeDocument/2006/relationships/image" Target="../media/image320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7.xml"/><Relationship Id="rId11" Type="http://schemas.openxmlformats.org/officeDocument/2006/relationships/image" Target="../media/image38.png"/><Relationship Id="rId5" Type="http://schemas.openxmlformats.org/officeDocument/2006/relationships/tags" Target="../tags/tag52.xml"/><Relationship Id="rId15" Type="http://schemas.openxmlformats.org/officeDocument/2006/relationships/image" Target="../media/image14.png"/><Relationship Id="rId10" Type="http://schemas.openxmlformats.org/officeDocument/2006/relationships/image" Target="../media/image33.png"/><Relationship Id="rId4" Type="http://schemas.openxmlformats.org/officeDocument/2006/relationships/tags" Target="../tags/tag51.xml"/><Relationship Id="rId9" Type="http://schemas.openxmlformats.org/officeDocument/2006/relationships/image" Target="../media/image3000.pn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12" Type="http://schemas.openxmlformats.org/officeDocument/2006/relationships/image" Target="../media/image4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4.png"/><Relationship Id="rId11" Type="http://schemas.openxmlformats.org/officeDocument/2006/relationships/image" Target="../media/image42.png"/><Relationship Id="rId5" Type="http://schemas.openxmlformats.org/officeDocument/2006/relationships/slideLayout" Target="../slideLayouts/slideLayout7.xml"/><Relationship Id="rId10" Type="http://schemas.openxmlformats.org/officeDocument/2006/relationships/image" Target="../media/image41.png"/><Relationship Id="rId4" Type="http://schemas.openxmlformats.org/officeDocument/2006/relationships/tags" Target="../tags/tag56.xml"/><Relationship Id="rId9" Type="http://schemas.openxmlformats.org/officeDocument/2006/relationships/image" Target="../media/image3501.png"/></Relationships>
</file>

<file path=ppt/slides/_rels/slide13.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tags" Target="../tags/tag59.xml"/><Relationship Id="rId7" Type="http://schemas.openxmlformats.org/officeDocument/2006/relationships/slideLayout" Target="../slideLayouts/slideLayout7.xml"/><Relationship Id="rId12" Type="http://schemas.openxmlformats.org/officeDocument/2006/relationships/image" Target="../media/image45.png"/><Relationship Id="rId2" Type="http://schemas.openxmlformats.org/officeDocument/2006/relationships/tags" Target="../tags/tag58.xml"/><Relationship Id="rId16" Type="http://schemas.openxmlformats.org/officeDocument/2006/relationships/image" Target="../media/image48.png"/><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44.png"/><Relationship Id="rId5" Type="http://schemas.openxmlformats.org/officeDocument/2006/relationships/tags" Target="../tags/tag61.xml"/><Relationship Id="rId15" Type="http://schemas.openxmlformats.org/officeDocument/2006/relationships/image" Target="../media/image47.png"/><Relationship Id="rId10" Type="http://schemas.openxmlformats.org/officeDocument/2006/relationships/image" Target="../media/image3910.png"/><Relationship Id="rId4" Type="http://schemas.openxmlformats.org/officeDocument/2006/relationships/tags" Target="../tags/tag60.xml"/><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51.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50.png"/><Relationship Id="rId2" Type="http://schemas.openxmlformats.org/officeDocument/2006/relationships/tags" Target="../tags/tag64.xml"/><Relationship Id="rId16" Type="http://schemas.openxmlformats.org/officeDocument/2006/relationships/image" Target="../media/image54.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49.png"/><Relationship Id="rId5" Type="http://schemas.openxmlformats.org/officeDocument/2006/relationships/tags" Target="../tags/tag67.xml"/><Relationship Id="rId15" Type="http://schemas.openxmlformats.org/officeDocument/2006/relationships/image" Target="../media/image53.png"/><Relationship Id="rId10" Type="http://schemas.openxmlformats.org/officeDocument/2006/relationships/image" Target="../media/image33.png"/><Relationship Id="rId4" Type="http://schemas.openxmlformats.org/officeDocument/2006/relationships/tags" Target="../tags/tag66.xml"/><Relationship Id="rId9" Type="http://schemas.openxmlformats.org/officeDocument/2006/relationships/slideLayout" Target="../slideLayouts/slideLayout7.xml"/><Relationship Id="rId1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6.png"/><Relationship Id="rId3" Type="http://schemas.openxmlformats.org/officeDocument/2006/relationships/tags" Target="../tags/tag73.xml"/><Relationship Id="rId7" Type="http://schemas.openxmlformats.org/officeDocument/2006/relationships/slideLayout" Target="../slideLayouts/slideLayout7.xml"/><Relationship Id="rId12" Type="http://schemas.openxmlformats.org/officeDocument/2006/relationships/image" Target="../media/image3600.png"/><Relationship Id="rId17" Type="http://schemas.openxmlformats.org/officeDocument/2006/relationships/image" Target="../media/image59.png"/><Relationship Id="rId2" Type="http://schemas.openxmlformats.org/officeDocument/2006/relationships/tags" Target="../tags/tag72.xml"/><Relationship Id="rId16" Type="http://schemas.openxmlformats.org/officeDocument/2006/relationships/image" Target="../media/image58.png"/><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5" Type="http://schemas.openxmlformats.org/officeDocument/2006/relationships/image" Target="../media/image3900.png"/><Relationship Id="rId4" Type="http://schemas.openxmlformats.org/officeDocument/2006/relationships/tags" Target="../tags/tag74.xml"/><Relationship Id="rId9" Type="http://schemas.openxmlformats.org/officeDocument/2006/relationships/image" Target="../media/image55.png"/><Relationship Id="rId1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3.png"/><Relationship Id="rId3" Type="http://schemas.openxmlformats.org/officeDocument/2006/relationships/tags" Target="../tags/tag79.xml"/><Relationship Id="rId7" Type="http://schemas.openxmlformats.org/officeDocument/2006/relationships/image" Target="../media/image60.png"/><Relationship Id="rId12" Type="http://schemas.openxmlformats.org/officeDocument/2006/relationships/image" Target="../media/image6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7.xml"/><Relationship Id="rId11" Type="http://schemas.openxmlformats.org/officeDocument/2006/relationships/image" Target="../media/image4400.png"/><Relationship Id="rId5" Type="http://schemas.openxmlformats.org/officeDocument/2006/relationships/tags" Target="../tags/tag81.xml"/><Relationship Id="rId4" Type="http://schemas.openxmlformats.org/officeDocument/2006/relationships/tags" Target="../tags/tag80.xml"/><Relationship Id="rId14"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7.xml"/><Relationship Id="rId7" Type="http://schemas.openxmlformats.org/officeDocument/2006/relationships/image" Target="../media/image61.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5400.png"/></Relationships>
</file>

<file path=ppt/slides/_rels/slide18.xml.rels><?xml version="1.0" encoding="UTF-8" standalone="yes"?>
<Relationships xmlns="http://schemas.openxmlformats.org/package/2006/relationships"><Relationship Id="rId8" Type="http://schemas.openxmlformats.org/officeDocument/2006/relationships/image" Target="../media/image4600.png"/><Relationship Id="rId3" Type="http://schemas.openxmlformats.org/officeDocument/2006/relationships/tags" Target="../tags/tag86.xml"/><Relationship Id="rId12" Type="http://schemas.openxmlformats.org/officeDocument/2006/relationships/image" Target="../media/image66.png"/><Relationship Id="rId2" Type="http://schemas.openxmlformats.org/officeDocument/2006/relationships/tags" Target="../tags/tag85.xml"/><Relationship Id="rId1" Type="http://schemas.openxmlformats.org/officeDocument/2006/relationships/tags" Target="../tags/tag84.xml"/><Relationship Id="rId11" Type="http://schemas.openxmlformats.org/officeDocument/2006/relationships/image" Target="../media/image65.png"/><Relationship Id="rId5" Type="http://schemas.openxmlformats.org/officeDocument/2006/relationships/slideLayout" Target="../slideLayouts/slideLayout7.xml"/><Relationship Id="rId10" Type="http://schemas.openxmlformats.org/officeDocument/2006/relationships/image" Target="../media/image62.png"/><Relationship Id="rId4" Type="http://schemas.openxmlformats.org/officeDocument/2006/relationships/tags" Target="../tags/tag87.xml"/><Relationship Id="rId9" Type="http://schemas.openxmlformats.org/officeDocument/2006/relationships/image" Target="../media/image61.png"/></Relationships>
</file>

<file path=ppt/slides/_rels/slide19.xml.rels><?xml version="1.0" encoding="UTF-8" standalone="yes"?>
<Relationships xmlns="http://schemas.openxmlformats.org/package/2006/relationships"><Relationship Id="rId13" Type="http://schemas.openxmlformats.org/officeDocument/2006/relationships/image" Target="../media/image66.png"/><Relationship Id="rId3" Type="http://schemas.openxmlformats.org/officeDocument/2006/relationships/tags" Target="../tags/tag90.xml"/><Relationship Id="rId12" Type="http://schemas.openxmlformats.org/officeDocument/2006/relationships/image" Target="../media/image65.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7.xml"/><Relationship Id="rId11" Type="http://schemas.openxmlformats.org/officeDocument/2006/relationships/image" Target="../media/image62.png"/><Relationship Id="rId5" Type="http://schemas.openxmlformats.org/officeDocument/2006/relationships/tags" Target="../tags/tag92.xml"/><Relationship Id="rId10" Type="http://schemas.openxmlformats.org/officeDocument/2006/relationships/image" Target="../media/image61.png"/><Relationship Id="rId4" Type="http://schemas.openxmlformats.org/officeDocument/2006/relationships/tags" Target="../tags/tag91.xml"/><Relationship Id="rId9" Type="http://schemas.openxmlformats.org/officeDocument/2006/relationships/image" Target="../media/image4600.png"/><Relationship Id="rId1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12" Type="http://schemas.openxmlformats.org/officeDocument/2006/relationships/image" Target="../media/image70.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68.png"/><Relationship Id="rId11" Type="http://schemas.openxmlformats.org/officeDocument/2006/relationships/image" Target="../media/image67.png"/><Relationship Id="rId5" Type="http://schemas.openxmlformats.org/officeDocument/2006/relationships/slideLayout" Target="../slideLayouts/slideLayout7.xml"/><Relationship Id="rId10" Type="http://schemas.openxmlformats.org/officeDocument/2006/relationships/image" Target="../media/image69.png"/><Relationship Id="rId4" Type="http://schemas.openxmlformats.org/officeDocument/2006/relationships/tags" Target="../tags/tag96.xml"/><Relationship Id="rId9" Type="http://schemas.openxmlformats.org/officeDocument/2006/relationships/image" Target="../media/image5200.pn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5800.png"/><Relationship Id="rId3" Type="http://schemas.openxmlformats.org/officeDocument/2006/relationships/tags" Target="../tags/tag99.xml"/><Relationship Id="rId7" Type="http://schemas.openxmlformats.org/officeDocument/2006/relationships/image" Target="../media/image72.png"/><Relationship Id="rId12" Type="http://schemas.openxmlformats.org/officeDocument/2006/relationships/image" Target="../media/image5701.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71.png"/><Relationship Id="rId5" Type="http://schemas.openxmlformats.org/officeDocument/2006/relationships/slideLayout" Target="../slideLayouts/slideLayout7.xml"/><Relationship Id="rId4" Type="http://schemas.openxmlformats.org/officeDocument/2006/relationships/tags" Target="../tags/tag100.xml"/><Relationship Id="rId9" Type="http://schemas.openxmlformats.org/officeDocument/2006/relationships/image" Target="../media/image70.png"/><Relationship Id="rId14" Type="http://schemas.openxmlformats.org/officeDocument/2006/relationships/image" Target="../media/image74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g"/></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tags" Target="../tags/tag105.xml"/><Relationship Id="rId7" Type="http://schemas.openxmlformats.org/officeDocument/2006/relationships/image" Target="../media/image76.jp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tags" Target="../tags/tag108.xml"/><Relationship Id="rId7" Type="http://schemas.openxmlformats.org/officeDocument/2006/relationships/image" Target="../media/image76.jpg"/><Relationship Id="rId12" Type="http://schemas.openxmlformats.org/officeDocument/2006/relationships/image" Target="../media/image74.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7.xml"/><Relationship Id="rId11" Type="http://schemas.openxmlformats.org/officeDocument/2006/relationships/image" Target="../media/image75.png"/><Relationship Id="rId5" Type="http://schemas.openxmlformats.org/officeDocument/2006/relationships/tags" Target="../tags/tag110.xml"/><Relationship Id="rId10" Type="http://schemas.openxmlformats.org/officeDocument/2006/relationships/image" Target="../media/image80.png"/><Relationship Id="rId4" Type="http://schemas.openxmlformats.org/officeDocument/2006/relationships/tags" Target="../tags/tag109.xml"/><Relationship Id="rId9"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tags" Target="../tags/tag113.xml"/><Relationship Id="rId7" Type="http://schemas.openxmlformats.org/officeDocument/2006/relationships/image" Target="../media/image76.jpg"/><Relationship Id="rId12" Type="http://schemas.openxmlformats.org/officeDocument/2006/relationships/image" Target="../media/image74.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7.xml"/><Relationship Id="rId11" Type="http://schemas.openxmlformats.org/officeDocument/2006/relationships/image" Target="../media/image75.png"/><Relationship Id="rId5" Type="http://schemas.openxmlformats.org/officeDocument/2006/relationships/tags" Target="../tags/tag115.xml"/><Relationship Id="rId10" Type="http://schemas.openxmlformats.org/officeDocument/2006/relationships/image" Target="../media/image80.png"/><Relationship Id="rId4" Type="http://schemas.openxmlformats.org/officeDocument/2006/relationships/tags" Target="../tags/tag114.xml"/><Relationship Id="rId9" Type="http://schemas.openxmlformats.org/officeDocument/2006/relationships/image" Target="../media/image81.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75.png"/><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80.png"/><Relationship Id="rId2" Type="http://schemas.openxmlformats.org/officeDocument/2006/relationships/tags" Target="../tags/tag117.xml"/><Relationship Id="rId16" Type="http://schemas.openxmlformats.org/officeDocument/2006/relationships/image" Target="../media/image83.png"/><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81.png"/><Relationship Id="rId5" Type="http://schemas.openxmlformats.org/officeDocument/2006/relationships/tags" Target="../tags/tag120.xml"/><Relationship Id="rId15" Type="http://schemas.openxmlformats.org/officeDocument/2006/relationships/image" Target="../media/image82.png"/><Relationship Id="rId10" Type="http://schemas.openxmlformats.org/officeDocument/2006/relationships/image" Target="../media/image78.png"/><Relationship Id="rId4" Type="http://schemas.openxmlformats.org/officeDocument/2006/relationships/tags" Target="../tags/tag119.xml"/><Relationship Id="rId9" Type="http://schemas.openxmlformats.org/officeDocument/2006/relationships/image" Target="../media/image76.jpg"/><Relationship Id="rId14" Type="http://schemas.openxmlformats.org/officeDocument/2006/relationships/image" Target="../media/image74.png"/></Relationships>
</file>

<file path=ppt/slides/_rels/slide27.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8.png"/><Relationship Id="rId3" Type="http://schemas.openxmlformats.org/officeDocument/2006/relationships/tags" Target="../tags/tag125.xml"/><Relationship Id="rId7" Type="http://schemas.openxmlformats.org/officeDocument/2006/relationships/slideLayout" Target="../slideLayouts/slideLayout7.xml"/><Relationship Id="rId12" Type="http://schemas.openxmlformats.org/officeDocument/2006/relationships/image" Target="../media/image87.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78.png"/><Relationship Id="rId5" Type="http://schemas.openxmlformats.org/officeDocument/2006/relationships/tags" Target="../tags/tag127.xml"/><Relationship Id="rId10" Type="http://schemas.openxmlformats.org/officeDocument/2006/relationships/image" Target="../media/image76.jpg"/><Relationship Id="rId4" Type="http://schemas.openxmlformats.org/officeDocument/2006/relationships/tags" Target="../tags/tag126.xml"/><Relationship Id="rId9" Type="http://schemas.openxmlformats.org/officeDocument/2006/relationships/image" Target="../media/image86.png"/><Relationship Id="rId14"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tags" Target="../tags/tag131.xml"/><Relationship Id="rId7" Type="http://schemas.openxmlformats.org/officeDocument/2006/relationships/image" Target="../media/image82.png"/><Relationship Id="rId12" Type="http://schemas.openxmlformats.org/officeDocument/2006/relationships/image" Target="../media/image92.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7.xml"/><Relationship Id="rId11" Type="http://schemas.openxmlformats.org/officeDocument/2006/relationships/image" Target="../media/image91.png"/><Relationship Id="rId5" Type="http://schemas.openxmlformats.org/officeDocument/2006/relationships/tags" Target="../tags/tag133.xml"/><Relationship Id="rId10" Type="http://schemas.openxmlformats.org/officeDocument/2006/relationships/image" Target="../media/image90.png"/><Relationship Id="rId4" Type="http://schemas.openxmlformats.org/officeDocument/2006/relationships/tags" Target="../tags/tag132.xml"/><Relationship Id="rId9"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2090.png"/><Relationship Id="rId3" Type="http://schemas.openxmlformats.org/officeDocument/2006/relationships/tags" Target="../tags/tag8.xml"/><Relationship Id="rId12" Type="http://schemas.openxmlformats.org/officeDocument/2006/relationships/image" Target="../media/image8.png"/><Relationship Id="rId2" Type="http://schemas.openxmlformats.org/officeDocument/2006/relationships/tags" Target="../tags/tag7.xml"/><Relationship Id="rId1" Type="http://schemas.openxmlformats.org/officeDocument/2006/relationships/tags" Target="../tags/tag6.xml"/><Relationship Id="rId11" Type="http://schemas.openxmlformats.org/officeDocument/2006/relationships/image" Target="../media/image7.png"/><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tags" Target="../tags/tag9.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tags" Target="../tags/tag136.xml"/><Relationship Id="rId7" Type="http://schemas.openxmlformats.org/officeDocument/2006/relationships/slideLayout" Target="../slideLayouts/slideLayout7.xml"/><Relationship Id="rId12" Type="http://schemas.openxmlformats.org/officeDocument/2006/relationships/image" Target="../media/image97.png"/><Relationship Id="rId17" Type="http://schemas.openxmlformats.org/officeDocument/2006/relationships/image" Target="../media/image99.png"/><Relationship Id="rId2" Type="http://schemas.openxmlformats.org/officeDocument/2006/relationships/tags" Target="../tags/tag135.xml"/><Relationship Id="rId16" Type="http://schemas.openxmlformats.org/officeDocument/2006/relationships/image" Target="../media/image98.tmp"/><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image" Target="../media/image96.png"/><Relationship Id="rId5" Type="http://schemas.openxmlformats.org/officeDocument/2006/relationships/tags" Target="../tags/tag138.xml"/><Relationship Id="rId15" Type="http://schemas.openxmlformats.org/officeDocument/2006/relationships/image" Target="../media/image8400.png"/><Relationship Id="rId10" Type="http://schemas.openxmlformats.org/officeDocument/2006/relationships/image" Target="../media/image95.png"/><Relationship Id="rId4" Type="http://schemas.openxmlformats.org/officeDocument/2006/relationships/tags" Target="../tags/tag137.xml"/><Relationship Id="rId9" Type="http://schemas.openxmlformats.org/officeDocument/2006/relationships/image" Target="../media/image94.png"/></Relationships>
</file>

<file path=ppt/slides/_rels/slide3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5.png"/><Relationship Id="rId3" Type="http://schemas.openxmlformats.org/officeDocument/2006/relationships/tags" Target="../tags/tag142.xml"/><Relationship Id="rId7" Type="http://schemas.openxmlformats.org/officeDocument/2006/relationships/image" Target="../media/image100.png"/><Relationship Id="rId12" Type="http://schemas.openxmlformats.org/officeDocument/2006/relationships/image" Target="../media/image104.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7.xml"/><Relationship Id="rId11" Type="http://schemas.openxmlformats.org/officeDocument/2006/relationships/image" Target="../media/image103.png"/><Relationship Id="rId5" Type="http://schemas.openxmlformats.org/officeDocument/2006/relationships/tags" Target="../tags/tag144.xml"/><Relationship Id="rId10" Type="http://schemas.openxmlformats.org/officeDocument/2006/relationships/image" Target="../media/image102.png"/><Relationship Id="rId4" Type="http://schemas.openxmlformats.org/officeDocument/2006/relationships/tags" Target="../tags/tag143.xml"/><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tags" Target="../tags/tag147.xml"/><Relationship Id="rId7" Type="http://schemas.openxmlformats.org/officeDocument/2006/relationships/image" Target="../media/image101.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7.xml"/><Relationship Id="rId11" Type="http://schemas.openxmlformats.org/officeDocument/2006/relationships/image" Target="../media/image109.png"/><Relationship Id="rId5" Type="http://schemas.openxmlformats.org/officeDocument/2006/relationships/tags" Target="../tags/tag149.xml"/><Relationship Id="rId10" Type="http://schemas.openxmlformats.org/officeDocument/2006/relationships/image" Target="../media/image108.png"/><Relationship Id="rId4" Type="http://schemas.openxmlformats.org/officeDocument/2006/relationships/tags" Target="../tags/tag148.xml"/><Relationship Id="rId9" Type="http://schemas.openxmlformats.org/officeDocument/2006/relationships/image" Target="../media/image107.png"/><Relationship Id="rId14" Type="http://schemas.openxmlformats.org/officeDocument/2006/relationships/image" Target="../media/image11000.png"/></Relationships>
</file>

<file path=ppt/slides/_rels/slide33.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tags" Target="../tags/tag152.xml"/><Relationship Id="rId7" Type="http://schemas.openxmlformats.org/officeDocument/2006/relationships/image" Target="../media/image111.png"/><Relationship Id="rId12" Type="http://schemas.openxmlformats.org/officeDocument/2006/relationships/image" Target="../media/image113.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10.png"/><Relationship Id="rId11" Type="http://schemas.openxmlformats.org/officeDocument/2006/relationships/image" Target="../media/image1141.png"/><Relationship Id="rId5" Type="http://schemas.openxmlformats.org/officeDocument/2006/relationships/slideLayout" Target="../slideLayouts/slideLayout7.xml"/><Relationship Id="rId4" Type="http://schemas.openxmlformats.org/officeDocument/2006/relationships/tags" Target="../tags/tag153.xml"/></Relationships>
</file>

<file path=ppt/slides/_rels/slide34.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tags" Target="../tags/tag156.xml"/><Relationship Id="rId7" Type="http://schemas.openxmlformats.org/officeDocument/2006/relationships/slideLayout" Target="../slideLayouts/slideLayout7.xml"/><Relationship Id="rId2" Type="http://schemas.openxmlformats.org/officeDocument/2006/relationships/tags" Target="../tags/tag155.xml"/><Relationship Id="rId16" Type="http://schemas.openxmlformats.org/officeDocument/2006/relationships/image" Target="../media/image117.png"/><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115.png"/><Relationship Id="rId5" Type="http://schemas.openxmlformats.org/officeDocument/2006/relationships/tags" Target="../tags/tag158.xml"/><Relationship Id="rId15" Type="http://schemas.openxmlformats.org/officeDocument/2006/relationships/image" Target="../media/image116.png"/><Relationship Id="rId10" Type="http://schemas.openxmlformats.org/officeDocument/2006/relationships/image" Target="../media/image111.png"/><Relationship Id="rId4" Type="http://schemas.openxmlformats.org/officeDocument/2006/relationships/tags" Target="../tags/tag157.xml"/><Relationship Id="rId9" Type="http://schemas.openxmlformats.org/officeDocument/2006/relationships/image" Target="../media/image114.png"/><Relationship Id="rId14" Type="http://schemas.openxmlformats.org/officeDocument/2006/relationships/image" Target="../media/image1180.png"/></Relationships>
</file>

<file path=ppt/slides/_rels/slide35.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210.png"/><Relationship Id="rId3" Type="http://schemas.openxmlformats.org/officeDocument/2006/relationships/tags" Target="../tags/tag162.xml"/><Relationship Id="rId7" Type="http://schemas.openxmlformats.org/officeDocument/2006/relationships/slideLayout" Target="../slideLayouts/slideLayout7.xml"/><Relationship Id="rId2" Type="http://schemas.openxmlformats.org/officeDocument/2006/relationships/tags" Target="../tags/tag161.xml"/><Relationship Id="rId16" Type="http://schemas.openxmlformats.org/officeDocument/2006/relationships/image" Target="../media/image113.png"/><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5" Type="http://schemas.openxmlformats.org/officeDocument/2006/relationships/image" Target="../media/image111.png"/><Relationship Id="rId10" Type="http://schemas.openxmlformats.org/officeDocument/2006/relationships/image" Target="../media/image118.png"/><Relationship Id="rId4" Type="http://schemas.openxmlformats.org/officeDocument/2006/relationships/tags" Target="../tags/tag163.xml"/><Relationship Id="rId9" Type="http://schemas.openxmlformats.org/officeDocument/2006/relationships/image" Target="../media/image115.png"/><Relationship Id="rId14" Type="http://schemas.openxmlformats.org/officeDocument/2006/relationships/image" Target="../media/image119.png"/></Relationships>
</file>

<file path=ppt/slides/_rels/slide36.xml.rels><?xml version="1.0" encoding="UTF-8" standalone="yes"?>
<Relationships xmlns="http://schemas.openxmlformats.org/package/2006/relationships"><Relationship Id="rId8" Type="http://schemas.openxmlformats.org/officeDocument/2006/relationships/image" Target="../media/image12301.png"/><Relationship Id="rId13" Type="http://schemas.openxmlformats.org/officeDocument/2006/relationships/image" Target="../media/image115.png"/><Relationship Id="rId3" Type="http://schemas.openxmlformats.org/officeDocument/2006/relationships/tags" Target="../tags/tag168.xml"/><Relationship Id="rId12" Type="http://schemas.openxmlformats.org/officeDocument/2006/relationships/image" Target="../media/image1250.png"/><Relationship Id="rId2" Type="http://schemas.openxmlformats.org/officeDocument/2006/relationships/tags" Target="../tags/tag167.xml"/><Relationship Id="rId1" Type="http://schemas.openxmlformats.org/officeDocument/2006/relationships/tags" Target="../tags/tag166.xml"/><Relationship Id="rId11" Type="http://schemas.openxmlformats.org/officeDocument/2006/relationships/image" Target="../media/image113.png"/><Relationship Id="rId5" Type="http://schemas.openxmlformats.org/officeDocument/2006/relationships/slideLayout" Target="../slideLayouts/slideLayout7.xml"/><Relationship Id="rId10" Type="http://schemas.openxmlformats.org/officeDocument/2006/relationships/image" Target="../media/image111.png"/><Relationship Id="rId4" Type="http://schemas.openxmlformats.org/officeDocument/2006/relationships/tags" Target="../tags/tag169.xml"/><Relationship Id="rId9" Type="http://schemas.openxmlformats.org/officeDocument/2006/relationships/image" Target="../media/image120.png"/></Relationships>
</file>

<file path=ppt/slides/_rels/slide37.xml.rels><?xml version="1.0" encoding="UTF-8" standalone="yes"?>
<Relationships xmlns="http://schemas.openxmlformats.org/package/2006/relationships"><Relationship Id="rId7" Type="http://schemas.openxmlformats.org/officeDocument/2006/relationships/image" Target="../media/image122.tmp"/><Relationship Id="rId1" Type="http://schemas.openxmlformats.org/officeDocument/2006/relationships/slideLayout" Target="../slideLayouts/slideLayout7.xml"/><Relationship Id="rId6" Type="http://schemas.openxmlformats.org/officeDocument/2006/relationships/image" Target="../media/image121.tmp"/><Relationship Id="rId5" Type="http://schemas.openxmlformats.org/officeDocument/2006/relationships/image" Target="../media/image1260.png"/></Relationships>
</file>

<file path=ppt/slides/_rels/slide38.xml.rels><?xml version="1.0" encoding="UTF-8" standalone="yes"?>
<Relationships xmlns="http://schemas.openxmlformats.org/package/2006/relationships"><Relationship Id="rId7" Type="http://schemas.openxmlformats.org/officeDocument/2006/relationships/image" Target="../media/image124.tmp"/><Relationship Id="rId1" Type="http://schemas.openxmlformats.org/officeDocument/2006/relationships/slideLayout" Target="../slideLayouts/slideLayout7.xml"/><Relationship Id="rId6" Type="http://schemas.openxmlformats.org/officeDocument/2006/relationships/image" Target="../media/image123.tmp"/><Relationship Id="rId5" Type="http://schemas.openxmlformats.org/officeDocument/2006/relationships/image" Target="../media/image1290.png"/></Relationships>
</file>

<file path=ppt/slides/_rels/slide39.xml.rels><?xml version="1.0" encoding="UTF-8" standalone="yes"?>
<Relationships xmlns="http://schemas.openxmlformats.org/package/2006/relationships"><Relationship Id="rId7" Type="http://schemas.openxmlformats.org/officeDocument/2006/relationships/image" Target="../media/image126.tmp"/><Relationship Id="rId1" Type="http://schemas.openxmlformats.org/officeDocument/2006/relationships/slideLayout" Target="../slideLayouts/slideLayout7.xml"/><Relationship Id="rId6" Type="http://schemas.openxmlformats.org/officeDocument/2006/relationships/image" Target="../media/image125.tmp"/><Relationship Id="rId5" Type="http://schemas.openxmlformats.org/officeDocument/2006/relationships/image" Target="../media/image1310.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2.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slideLayout" Target="../slideLayouts/slideLayout7.xml"/><Relationship Id="rId4" Type="http://schemas.openxmlformats.org/officeDocument/2006/relationships/tags" Target="../tags/tag13.xml"/><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image" Target="../media/image1320.png"/><Relationship Id="rId3" Type="http://schemas.openxmlformats.org/officeDocument/2006/relationships/slideLayout" Target="../slideLayouts/slideLayout7.xml"/><Relationship Id="rId7" Type="http://schemas.openxmlformats.org/officeDocument/2006/relationships/image" Target="../media/image121.tmp"/><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1300.png"/><Relationship Id="rId10" Type="http://schemas.openxmlformats.org/officeDocument/2006/relationships/image" Target="../media/image127.png"/><Relationship Id="rId9" Type="http://schemas.openxmlformats.org/officeDocument/2006/relationships/image" Target="../media/image92.pn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eAXVa__XWZ8" TargetMode="External"/><Relationship Id="rId2" Type="http://schemas.openxmlformats.org/officeDocument/2006/relationships/hyperlink" Target="https://www.youtube.com/watch?v=j-zczJXSxnw" TargetMode="External"/><Relationship Id="rId1" Type="http://schemas.openxmlformats.org/officeDocument/2006/relationships/slideLayout" Target="../slideLayouts/slideLayout7.xml"/><Relationship Id="rId4" Type="http://schemas.openxmlformats.org/officeDocument/2006/relationships/hyperlink" Target="https://www.youtube.com/watch?v=uWoiMMLIvco" TargetMode="Externa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8.xml"/><Relationship Id="rId18" Type="http://schemas.openxmlformats.org/officeDocument/2006/relationships/image" Target="../media/image134.png"/><Relationship Id="rId3" Type="http://schemas.openxmlformats.org/officeDocument/2006/relationships/tags" Target="../tags/tag174.xml"/><Relationship Id="rId7" Type="http://schemas.openxmlformats.org/officeDocument/2006/relationships/tags" Target="../tags/tag178.xml"/><Relationship Id="rId17" Type="http://schemas.openxmlformats.org/officeDocument/2006/relationships/image" Target="../media/image133.png"/><Relationship Id="rId2" Type="http://schemas.openxmlformats.org/officeDocument/2006/relationships/tags" Target="../tags/tag173.xml"/><Relationship Id="rId16" Type="http://schemas.openxmlformats.org/officeDocument/2006/relationships/image" Target="../media/image132.png"/><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image" Target="../media/image130.png"/><Relationship Id="rId5" Type="http://schemas.openxmlformats.org/officeDocument/2006/relationships/tags" Target="../tags/tag176.xml"/><Relationship Id="rId15" Type="http://schemas.openxmlformats.org/officeDocument/2006/relationships/image" Target="../media/image131.png"/><Relationship Id="rId10" Type="http://schemas.openxmlformats.org/officeDocument/2006/relationships/image" Target="../media/image129.png"/><Relationship Id="rId4" Type="http://schemas.openxmlformats.org/officeDocument/2006/relationships/tags" Target="../tags/tag175.xml"/><Relationship Id="rId9" Type="http://schemas.openxmlformats.org/officeDocument/2006/relationships/image" Target="../media/image128.png"/><Relationship Id="rId14" Type="http://schemas.openxmlformats.org/officeDocument/2006/relationships/image" Target="../media/image410.png"/></Relationships>
</file>

<file path=ppt/slides/_rels/slide43.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image" Target="../media/image129.png"/><Relationship Id="rId3" Type="http://schemas.openxmlformats.org/officeDocument/2006/relationships/tags" Target="../tags/tag181.xml"/><Relationship Id="rId21" Type="http://schemas.openxmlformats.org/officeDocument/2006/relationships/image" Target="../media/image135.png"/><Relationship Id="rId7" Type="http://schemas.openxmlformats.org/officeDocument/2006/relationships/tags" Target="../tags/tag185.xml"/><Relationship Id="rId12" Type="http://schemas.openxmlformats.org/officeDocument/2006/relationships/image" Target="../media/image128.png"/><Relationship Id="rId17" Type="http://schemas.openxmlformats.org/officeDocument/2006/relationships/image" Target="../media/image134.png"/><Relationship Id="rId2" Type="http://schemas.openxmlformats.org/officeDocument/2006/relationships/tags" Target="../tags/tag180.xml"/><Relationship Id="rId16" Type="http://schemas.openxmlformats.org/officeDocument/2006/relationships/image" Target="../media/image133.png"/><Relationship Id="rId20" Type="http://schemas.openxmlformats.org/officeDocument/2006/relationships/image" Target="../media/image930.png"/><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slideLayout" Target="../slideLayouts/slideLayout18.xml"/><Relationship Id="rId24" Type="http://schemas.openxmlformats.org/officeDocument/2006/relationships/image" Target="../media/image138.png"/><Relationship Id="rId5" Type="http://schemas.openxmlformats.org/officeDocument/2006/relationships/tags" Target="../tags/tag183.xml"/><Relationship Id="rId15" Type="http://schemas.openxmlformats.org/officeDocument/2006/relationships/image" Target="../media/image131.png"/><Relationship Id="rId23" Type="http://schemas.openxmlformats.org/officeDocument/2006/relationships/image" Target="../media/image137.png"/><Relationship Id="rId10" Type="http://schemas.openxmlformats.org/officeDocument/2006/relationships/tags" Target="../tags/tag188.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image" Target="../media/image130.png"/><Relationship Id="rId22" Type="http://schemas.openxmlformats.org/officeDocument/2006/relationships/image" Target="../media/image13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6.xml"/><Relationship Id="rId7" Type="http://schemas.openxmlformats.org/officeDocument/2006/relationships/image" Target="../media/image13.png"/><Relationship Id="rId12" Type="http://schemas.openxmlformats.org/officeDocument/2006/relationships/image" Target="../media/image510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slideLayout" Target="../slideLayouts/slideLayout7.xml"/><Relationship Id="rId4" Type="http://schemas.openxmlformats.org/officeDocument/2006/relationships/tags" Target="../tags/tag17.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tags" Target="../tags/tag20.xml"/><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7.png"/><Relationship Id="rId11" Type="http://schemas.openxmlformats.org/officeDocument/2006/relationships/image" Target="../media/image8100.png"/><Relationship Id="rId5" Type="http://schemas.openxmlformats.org/officeDocument/2006/relationships/image" Target="../media/image16.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tags" Target="../tags/tag23.xml"/><Relationship Id="rId7" Type="http://schemas.openxmlformats.org/officeDocument/2006/relationships/slideLayout" Target="../slideLayouts/slideLayout7.xml"/><Relationship Id="rId12" Type="http://schemas.openxmlformats.org/officeDocument/2006/relationships/image" Target="../media/image2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23.png"/><Relationship Id="rId5" Type="http://schemas.openxmlformats.org/officeDocument/2006/relationships/tags" Target="../tags/tag25.xml"/><Relationship Id="rId10" Type="http://schemas.openxmlformats.org/officeDocument/2006/relationships/image" Target="../media/image22.png"/><Relationship Id="rId4" Type="http://schemas.openxmlformats.org/officeDocument/2006/relationships/tags" Target="../tags/tag24.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9.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28.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1.png"/><Relationship Id="rId5" Type="http://schemas.openxmlformats.org/officeDocument/2006/relationships/tags" Target="../tags/tag31.xml"/><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tags" Target="../tags/tag30.xml"/><Relationship Id="rId9" Type="http://schemas.openxmlformats.org/officeDocument/2006/relationships/image" Target="../media/image26.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32.png"/><Relationship Id="rId17" Type="http://schemas.openxmlformats.org/officeDocument/2006/relationships/image" Target="../media/image36.png"/><Relationship Id="rId2" Type="http://schemas.openxmlformats.org/officeDocument/2006/relationships/tags" Target="../tags/tag35.xml"/><Relationship Id="rId16" Type="http://schemas.openxmlformats.org/officeDocument/2006/relationships/image" Target="../media/image35.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2301.png"/><Relationship Id="rId5" Type="http://schemas.openxmlformats.org/officeDocument/2006/relationships/tags" Target="../tags/tag38.xml"/><Relationship Id="rId15" Type="http://schemas.openxmlformats.org/officeDocument/2006/relationships/image" Target="../media/image34.png"/><Relationship Id="rId4" Type="http://schemas.openxmlformats.org/officeDocument/2006/relationships/tags" Target="../tags/tag37.xml"/><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Operátor nabla</a:t>
            </a:r>
          </a:p>
        </p:txBody>
      </p:sp>
      <p:pic>
        <p:nvPicPr>
          <p:cNvPr id="13" name="Picture 1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635896" y="908720"/>
            <a:ext cx="1904810" cy="54864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23528" y="1484784"/>
                <a:ext cx="8496944" cy="33430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abstraktný symbol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(čítaj „nabla“) reprezentuje matematický objekt typu „operátor“.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Operátorom v matematike nazývame nejaký predpis (operáciu), ktorý z jedného matematického objektu vyrobí nejaký iný matematický objekt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vo všeobecnosti aj iného typu ako bol pôvodný objekt. Zvykneme hovoriť, že operátor „pôsobí“ na objekt a vyrobí z neho iný objekt.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Príkladom je operátor derivácie </a:t>
                </a:r>
                <a14:m>
                  <m:oMath xmlns:m="http://schemas.openxmlformats.org/officeDocument/2006/math">
                    <m:f>
                      <m:f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𝑑𝑥</m:t>
                        </m:r>
                      </m:den>
                    </m:f>
                    <m:r>
                      <a:rPr kumimoji="0" lang="sk-SK"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ktorý vyrobí z nejakej funkcie jej deriváciu.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Operátor nabla vyrobí zo skalárnej funkcie polohy vektorovú funkciu polohy. Vyrobí teda tri funkcie polohy, ktoré tvoria tri priemety výslednej vektorovej funkcie, v našom prípade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3528" y="1484784"/>
                <a:ext cx="8496944" cy="3343031"/>
              </a:xfrm>
              <a:prstGeom prst="rect">
                <a:avLst/>
              </a:prstGeom>
              <a:blipFill rotWithShape="0">
                <a:blip r:embed="rId9"/>
                <a:stretch>
                  <a:fillRect l="-717" b="-2372"/>
                </a:stretch>
              </a:blipFill>
            </p:spPr>
            <p:txBody>
              <a:bodyPr/>
              <a:lstStyle/>
              <a:p>
                <a:r>
                  <a:rPr lang="en-US">
                    <a:noFill/>
                  </a:rPr>
                  <a:t> </a:t>
                </a:r>
              </a:p>
            </p:txBody>
          </p:sp>
        </mc:Fallback>
      </mc:AlternateContent>
      <p:pic>
        <p:nvPicPr>
          <p:cNvPr id="5" name="Picture 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259632" y="4797152"/>
            <a:ext cx="6261354" cy="548640"/>
          </a:xfrm>
          <a:prstGeom prst="rect">
            <a:avLst/>
          </a:prstGeom>
        </p:spPr>
      </p:pic>
      <p:sp>
        <p:nvSpPr>
          <p:cNvPr id="10" name="TextBox 9"/>
          <p:cNvSpPr txBox="1"/>
          <p:nvPr/>
        </p:nvSpPr>
        <p:spPr>
          <a:xfrm>
            <a:off x="323528" y="5517232"/>
            <a:ext cx="80648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Často sa používa ešte „</a:t>
            </a:r>
            <a:r>
              <a:rPr kumimoji="0" lang="sk-SK" sz="2000" b="0" i="0" u="none" strike="noStrike" kern="1200" cap="none" spc="0" normalizeH="0" baseline="0" noProof="0" dirty="0" err="1">
                <a:ln>
                  <a:noFill/>
                </a:ln>
                <a:solidFill>
                  <a:prstClr val="black"/>
                </a:solidFill>
                <a:effectLst/>
                <a:uLnTx/>
                <a:uFillTx/>
                <a:latin typeface="Calibri" panose="020F0502020204030204"/>
                <a:ea typeface="+mn-ea"/>
                <a:cs typeface="+mn-cs"/>
              </a:rPr>
              <a:t>vektorovejší</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zápis tvaru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dostaneme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580112" y="5517232"/>
            <a:ext cx="2287143" cy="521208"/>
          </a:xfrm>
          <a:prstGeom prst="rect">
            <a:avLst/>
          </a:prstGeom>
        </p:spPr>
      </p:pic>
      <p:pic>
        <p:nvPicPr>
          <p:cNvPr id="6" name="Picture 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403649" y="6165305"/>
            <a:ext cx="6290501" cy="529781"/>
          </a:xfrm>
          <a:prstGeom prst="rect">
            <a:avLst/>
          </a:prstGeom>
        </p:spPr>
      </p:pic>
    </p:spTree>
    <p:extLst>
      <p:ext uri="{BB962C8B-B14F-4D97-AF65-F5344CB8AC3E}">
        <p14:creationId xmlns:p14="http://schemas.microsoft.com/office/powerpoint/2010/main" val="429036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699" y="4315834"/>
            <a:ext cx="763451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porovnaním 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dostaneme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odtiaľ zrejme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Potom treba nájsť také </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aby platilo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teda</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TextBox 1"/>
          <p:cNvSpPr txBox="1"/>
          <p:nvPr/>
        </p:nvSpPr>
        <p:spPr>
          <a:xfrm>
            <a:off x="362361" y="512973"/>
            <a:ext cx="810622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 ľubovoľných počiatočných podmienkach vieme teda jednoznačne  predpovedať budúcnosť, takže sme zrejme našli v tvare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247934" y="1759445"/>
                <a:ext cx="8743666"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všetky riešenia pohybovej rovnice. Lebo ak by boli nejaké ďalšie, potom by budúcnosť už nebola jednoznačná. Čo fyzikálne neočakávame. Je na matematikoch, aby naozaj dokázali, že sú to všetky riešenia. Tým sa tu zaoberať nebudeme. Riešenia sme proste uhádli a našli sme ich tak dosť.</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Ešte trochu iné ekvivalentné vyjadrenie v tvare (budeme hľadať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247934" y="1759445"/>
                <a:ext cx="8743666" cy="1785104"/>
              </a:xfrm>
              <a:prstGeom prst="rect">
                <a:avLst/>
              </a:prstGeom>
              <a:blipFill rotWithShape="0">
                <a:blip r:embed="rId11"/>
                <a:stretch>
                  <a:fillRect l="-907" t="-2397" b="-6164"/>
                </a:stretch>
              </a:blipFill>
            </p:spPr>
            <p:txBody>
              <a:bodyPr/>
              <a:lstStyle/>
              <a:p>
                <a:r>
                  <a:rPr lang="sk-SK">
                    <a:noFill/>
                  </a:rPr>
                  <a:t> </a:t>
                </a:r>
              </a:p>
            </p:txBody>
          </p:sp>
        </mc:Fallback>
      </mc:AlternateContent>
      <p:pic>
        <p:nvPicPr>
          <p:cNvPr id="11" name="Picture 10"/>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012709" y="4727974"/>
            <a:ext cx="2024253" cy="335280"/>
          </a:xfrm>
          <a:prstGeom prst="rect">
            <a:avLst/>
          </a:prstGeom>
        </p:spPr>
      </p:pic>
      <p:sp>
        <p:nvSpPr>
          <p:cNvPr id="8" name="TextBox 7"/>
          <p:cNvSpPr txBox="1"/>
          <p:nvPr/>
        </p:nvSpPr>
        <p:spPr>
          <a:xfrm>
            <a:off x="6088667" y="1250372"/>
            <a:ext cx="9434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9" name="Picture 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033578" y="3598332"/>
            <a:ext cx="2331720" cy="255270"/>
          </a:xfrm>
          <a:prstGeom prst="rect">
            <a:avLst/>
          </a:prstGeom>
        </p:spPr>
      </p:pic>
      <p:pic>
        <p:nvPicPr>
          <p:cNvPr id="17" name="Picture 16"/>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201665" y="1331761"/>
            <a:ext cx="3396805" cy="280797"/>
          </a:xfrm>
          <a:prstGeom prst="rect">
            <a:avLst/>
          </a:prstGeom>
        </p:spPr>
      </p:pic>
      <p:pic>
        <p:nvPicPr>
          <p:cNvPr id="15" name="Picture 14"/>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012709" y="4433603"/>
            <a:ext cx="3365373" cy="255651"/>
          </a:xfrm>
          <a:prstGeom prst="rect">
            <a:avLst/>
          </a:prstGeom>
        </p:spPr>
      </p:pic>
      <p:pic>
        <p:nvPicPr>
          <p:cNvPr id="20" name="Picture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795665" y="5657221"/>
            <a:ext cx="4071556" cy="572071"/>
          </a:xfrm>
          <a:prstGeom prst="rect">
            <a:avLst/>
          </a:prstGeom>
        </p:spPr>
      </p:pic>
      <p:sp>
        <p:nvSpPr>
          <p:cNvPr id="21" name="Rectangle 20"/>
          <p:cNvSpPr/>
          <p:nvPr/>
        </p:nvSpPr>
        <p:spPr>
          <a:xfrm>
            <a:off x="2559791" y="5607874"/>
            <a:ext cx="4522653" cy="692727"/>
          </a:xfrm>
          <a:prstGeom prst="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115187" y="4024610"/>
            <a:ext cx="4501515" cy="255270"/>
          </a:xfrm>
          <a:prstGeom prst="rect">
            <a:avLst/>
          </a:prstGeom>
        </p:spPr>
      </p:pic>
      <p:sp>
        <p:nvSpPr>
          <p:cNvPr id="16" name="Rectangle 15"/>
          <p:cNvSpPr/>
          <p:nvPr/>
        </p:nvSpPr>
        <p:spPr>
          <a:xfrm>
            <a:off x="565800" y="1213069"/>
            <a:ext cx="8014855" cy="3455870"/>
          </a:xfrm>
          <a:prstGeom prst="rect">
            <a:avLst/>
          </a:prstGeom>
          <a:solidFill>
            <a:srgbClr val="FFFF00"/>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633350" y="1233012"/>
            <a:ext cx="7784935"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atan2 je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programátorské značenie, ktoré matematici nepoznajú, obor hodnôt funkcie atan2 je totiž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kým obor hodnôt inverznej funkcie k tangensu,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arctan</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je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π</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Funkcia atan2 je totiž definovaná nie ako inverzná funkcia k tangensu ale ako polárny uhol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ϕ</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bodu s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kartézskymi</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súradnicami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x,y</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teda taký uhol, že platí</a:t>
            </a:r>
          </a:p>
        </p:txBody>
      </p:sp>
      <p:pic>
        <p:nvPicPr>
          <p:cNvPr id="22" name="Picture 21"/>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1905873" y="3434451"/>
            <a:ext cx="5140261" cy="842391"/>
          </a:xfrm>
          <a:prstGeom prst="rect">
            <a:avLst/>
          </a:prstGeom>
        </p:spPr>
      </p:pic>
    </p:spTree>
    <p:extLst>
      <p:ext uri="{BB962C8B-B14F-4D97-AF65-F5344CB8AC3E}">
        <p14:creationId xmlns:p14="http://schemas.microsoft.com/office/powerpoint/2010/main" val="176903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400050" y="297180"/>
                <a:ext cx="8583930" cy="13619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 vyjadrení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nazývajú „amplitúda“ a „fáza“. Poznamenajme, že v literatúre (učebniciach) nie je zhoda v definícii pojmu „fáza“. Môžete stretnúť vyjadrenia</a:t>
                </a:r>
              </a:p>
            </p:txBody>
          </p:sp>
        </mc:Choice>
        <mc:Fallback xmlns="">
          <p:sp>
            <p:nvSpPr>
              <p:cNvPr id="3" name="TextBox 2"/>
              <p:cNvSpPr txBox="1">
                <a:spLocks noRot="1" noChangeAspect="1" noMove="1" noResize="1" noEditPoints="1" noAdjustHandles="1" noChangeArrowheads="1" noChangeShapeType="1" noTextEdit="1"/>
              </p:cNvSpPr>
              <p:nvPr/>
            </p:nvSpPr>
            <p:spPr>
              <a:xfrm>
                <a:off x="400050" y="297180"/>
                <a:ext cx="8583930" cy="1361911"/>
              </a:xfrm>
              <a:prstGeom prst="rect">
                <a:avLst/>
              </a:prstGeom>
              <a:blipFill rotWithShape="0">
                <a:blip r:embed="rId9"/>
                <a:stretch>
                  <a:fillRect l="-639" t="-2691" b="-6726"/>
                </a:stretch>
              </a:blipFill>
            </p:spPr>
            <p:txBody>
              <a:bodyPr/>
              <a:lstStyle/>
              <a:p>
                <a:r>
                  <a:rPr lang="sk-SK">
                    <a:noFill/>
                  </a:rPr>
                  <a:t> </a:t>
                </a:r>
              </a:p>
            </p:txBody>
          </p:sp>
        </mc:Fallback>
      </mc:AlternateContent>
      <p:pic>
        <p:nvPicPr>
          <p:cNvPr id="6" name="Picture 5"/>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093219" y="701991"/>
            <a:ext cx="2331720" cy="255270"/>
          </a:xfrm>
          <a:prstGeom prst="rect">
            <a:avLst/>
          </a:prstGeom>
        </p:spPr>
      </p:pic>
      <p:pic>
        <p:nvPicPr>
          <p:cNvPr id="5" name="Picture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098934" y="1777184"/>
            <a:ext cx="2331720" cy="101536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14350" y="3063240"/>
                <a:ext cx="83781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 všetkých vyjadreniach sa môže volať „fáza“. Pre niekoho uprednostnenie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kosínusovky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pred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sínusovkou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často motivované tým, že kmitavý pohyb sa dá vnímať ako priemet rotujúceho vektora „na os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Ten rotujúci vektor sa niekedy zvykne nazývať „fázor“. Dĺžka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rovná amplitúde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14350" y="3063240"/>
                <a:ext cx="8378190" cy="1477328"/>
              </a:xfrm>
              <a:prstGeom prst="rect">
                <a:avLst/>
              </a:prstGeom>
              <a:blipFill rotWithShape="0">
                <a:blip r:embed="rId12"/>
                <a:stretch>
                  <a:fillRect l="-582" t="-2479" b="-5372"/>
                </a:stretch>
              </a:blipFill>
            </p:spPr>
            <p:txBody>
              <a:bodyPr/>
              <a:lstStyle/>
              <a:p>
                <a:r>
                  <a:rPr lang="sk-SK">
                    <a:noFill/>
                  </a:rPr>
                  <a:t> </a:t>
                </a:r>
              </a:p>
            </p:txBody>
          </p:sp>
        </mc:Fallback>
      </mc:AlternateContent>
      <p:cxnSp>
        <p:nvCxnSpPr>
          <p:cNvPr id="9" name="Straight Connector 8"/>
          <p:cNvCxnSpPr/>
          <p:nvPr/>
        </p:nvCxnSpPr>
        <p:spPr>
          <a:xfrm>
            <a:off x="3874770" y="4652010"/>
            <a:ext cx="0" cy="1988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08860" y="5532120"/>
            <a:ext cx="32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74770" y="4830290"/>
            <a:ext cx="817245" cy="7018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86300" y="4834890"/>
            <a:ext cx="0" cy="6972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a:off x="4029075" y="5057775"/>
            <a:ext cx="474345" cy="474345"/>
          </a:xfrm>
          <a:custGeom>
            <a:avLst/>
            <a:gdLst>
              <a:gd name="connsiteX0" fmla="*/ 474345 w 948690"/>
              <a:gd name="connsiteY0" fmla="*/ 0 h 948690"/>
              <a:gd name="connsiteX1" fmla="*/ 948690 w 948690"/>
              <a:gd name="connsiteY1" fmla="*/ 474345 h 948690"/>
              <a:gd name="connsiteX2" fmla="*/ 474345 w 948690"/>
              <a:gd name="connsiteY2" fmla="*/ 474345 h 948690"/>
              <a:gd name="connsiteX3" fmla="*/ 474345 w 948690"/>
              <a:gd name="connsiteY3" fmla="*/ 0 h 948690"/>
              <a:gd name="connsiteX0" fmla="*/ 474345 w 948690"/>
              <a:gd name="connsiteY0" fmla="*/ 0 h 948690"/>
              <a:gd name="connsiteX1" fmla="*/ 948690 w 948690"/>
              <a:gd name="connsiteY1" fmla="*/ 474345 h 948690"/>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0 w 474345"/>
              <a:gd name="connsiteY0" fmla="*/ 0 h 474345"/>
              <a:gd name="connsiteX1" fmla="*/ 291465 w 474345"/>
              <a:gd name="connsiteY1" fmla="*/ 85724 h 474345"/>
              <a:gd name="connsiteX2" fmla="*/ 474345 w 474345"/>
              <a:gd name="connsiteY2"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91465 w 474345"/>
              <a:gd name="connsiteY0" fmla="*/ 85724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34328 w 474345"/>
              <a:gd name="connsiteY0" fmla="*/ 109537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34328 w 474345"/>
              <a:gd name="connsiteY0" fmla="*/ 109537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03372 w 474345"/>
              <a:gd name="connsiteY0" fmla="*/ 76199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27184 w 474345"/>
              <a:gd name="connsiteY0" fmla="*/ 97630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12897 w 474345"/>
              <a:gd name="connsiteY0" fmla="*/ 116680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Lst>
            <a:ahLst/>
            <a:cxnLst>
              <a:cxn ang="0">
                <a:pos x="connsiteX0" y="connsiteY0"/>
              </a:cxn>
              <a:cxn ang="0">
                <a:pos x="connsiteX1" y="connsiteY1"/>
              </a:cxn>
            </a:cxnLst>
            <a:rect l="l" t="t" r="r" b="b"/>
            <a:pathLst>
              <a:path w="474345" h="474345" stroke="0" extrusionOk="0">
                <a:moveTo>
                  <a:pt x="0" y="0"/>
                </a:moveTo>
                <a:cubicBezTo>
                  <a:pt x="261974" y="0"/>
                  <a:pt x="474345" y="212371"/>
                  <a:pt x="474345" y="474345"/>
                </a:cubicBezTo>
                <a:lnTo>
                  <a:pt x="0" y="474345"/>
                </a:lnTo>
                <a:lnTo>
                  <a:pt x="0" y="0"/>
                </a:lnTo>
                <a:close/>
              </a:path>
              <a:path w="474345" h="474345" fill="none">
                <a:moveTo>
                  <a:pt x="281941" y="90486"/>
                </a:moveTo>
                <a:cubicBezTo>
                  <a:pt x="178631" y="-2381"/>
                  <a:pt x="474345" y="212371"/>
                  <a:pt x="474345" y="474345"/>
                </a:cubicBezTo>
              </a:path>
            </a:pathLst>
          </a:cu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Picture 1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185736" y="5303439"/>
            <a:ext cx="146685" cy="167640"/>
          </a:xfrm>
          <a:prstGeom prst="rect">
            <a:avLst/>
          </a:prstGeom>
        </p:spPr>
      </p:pic>
      <p:pic>
        <p:nvPicPr>
          <p:cNvPr id="21" name="Picture 2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158689" y="5097385"/>
            <a:ext cx="1173480" cy="238125"/>
          </a:xfrm>
          <a:prstGeom prst="rect">
            <a:avLst/>
          </a:prstGeom>
        </p:spPr>
      </p:pic>
      <p:pic>
        <p:nvPicPr>
          <p:cNvPr id="23" name="Picture 22"/>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424939" y="5646420"/>
            <a:ext cx="127635" cy="114300"/>
          </a:xfrm>
          <a:prstGeom prst="rect">
            <a:avLst/>
          </a:prstGeom>
        </p:spPr>
      </p:pic>
    </p:spTree>
    <p:extLst>
      <p:ext uri="{BB962C8B-B14F-4D97-AF65-F5344CB8AC3E}">
        <p14:creationId xmlns:p14="http://schemas.microsoft.com/office/powerpoint/2010/main" val="79176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3946959" y="1018474"/>
            <a:ext cx="0" cy="1988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381049" y="1898584"/>
            <a:ext cx="32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497128" y="2012884"/>
            <a:ext cx="127635" cy="114300"/>
          </a:xfrm>
          <a:prstGeom prst="rect">
            <a:avLst/>
          </a:prstGeom>
        </p:spPr>
      </p:pic>
      <p:cxnSp>
        <p:nvCxnSpPr>
          <p:cNvPr id="8" name="Straight Arrow Connector 7"/>
          <p:cNvCxnSpPr/>
          <p:nvPr/>
        </p:nvCxnSpPr>
        <p:spPr>
          <a:xfrm flipV="1">
            <a:off x="3946959" y="1196754"/>
            <a:ext cx="817245" cy="7018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956881" y="650308"/>
            <a:ext cx="403662" cy="12422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58489" y="1201354"/>
            <a:ext cx="0" cy="6972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60543" y="650308"/>
            <a:ext cx="0" cy="124225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348916" y="3128211"/>
                <a:ext cx="854242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Vizualizácia kmitavého pohybu pomocou rotujúceho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užitočná najmä pri porovnávaní dvoch kmitavých pohybov s rovnakou frekvenciou ale rôznymi amplitúdami a fázami. Používa sa potom intuitívne veľmi rukolapný pojem „fázový rozdiel“ alebo „fázový posun“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medzi dvoma kmitaniami, čo je proste uhol, ktorý zvierajú tie dva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348916" y="3128211"/>
                <a:ext cx="8542421" cy="1477328"/>
              </a:xfrm>
              <a:prstGeom prst="rect">
                <a:avLst/>
              </a:prstGeom>
              <a:blipFill rotWithShape="0">
                <a:blip r:embed="rId9"/>
                <a:stretch>
                  <a:fillRect l="-571" t="-2058" r="-713" b="-5350"/>
                </a:stretch>
              </a:blipFill>
            </p:spPr>
            <p:txBody>
              <a:bodyPr/>
              <a:lstStyle/>
              <a:p>
                <a:r>
                  <a:rPr lang="sk-SK">
                    <a:noFill/>
                  </a:rPr>
                  <a:t> </a:t>
                </a:r>
              </a:p>
            </p:txBody>
          </p:sp>
        </mc:Fallback>
      </mc:AlternateContent>
      <p:pic>
        <p:nvPicPr>
          <p:cNvPr id="19" name="Picture 1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6308658" y="1111819"/>
            <a:ext cx="2548890" cy="636270"/>
          </a:xfrm>
          <a:prstGeom prst="rect">
            <a:avLst/>
          </a:prstGeom>
        </p:spPr>
      </p:pic>
      <p:pic>
        <p:nvPicPr>
          <p:cNvPr id="20" name="Picture 1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878154" y="1099986"/>
            <a:ext cx="85725" cy="171450"/>
          </a:xfrm>
          <a:prstGeom prst="rect">
            <a:avLst/>
          </a:prstGeom>
        </p:spPr>
      </p:pic>
      <p:pic>
        <p:nvPicPr>
          <p:cNvPr id="22" name="Picture 2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430928" y="496216"/>
            <a:ext cx="102870" cy="171450"/>
          </a:xfrm>
          <a:prstGeom prst="rect">
            <a:avLst/>
          </a:prstGeom>
        </p:spPr>
      </p:pic>
      <p:sp>
        <p:nvSpPr>
          <p:cNvPr id="4" name="Arc 3"/>
          <p:cNvSpPr/>
          <p:nvPr/>
        </p:nvSpPr>
        <p:spPr>
          <a:xfrm rot="19941874">
            <a:off x="3954219" y="1329404"/>
            <a:ext cx="331470" cy="331470"/>
          </a:xfrm>
          <a:custGeom>
            <a:avLst/>
            <a:gdLst>
              <a:gd name="connsiteX0" fmla="*/ 331470 w 662940"/>
              <a:gd name="connsiteY0" fmla="*/ 0 h 662940"/>
              <a:gd name="connsiteX1" fmla="*/ 662940 w 662940"/>
              <a:gd name="connsiteY1" fmla="*/ 331470 h 662940"/>
              <a:gd name="connsiteX2" fmla="*/ 331470 w 662940"/>
              <a:gd name="connsiteY2" fmla="*/ 331470 h 662940"/>
              <a:gd name="connsiteX3" fmla="*/ 331470 w 662940"/>
              <a:gd name="connsiteY3" fmla="*/ 0 h 662940"/>
              <a:gd name="connsiteX0" fmla="*/ 331470 w 662940"/>
              <a:gd name="connsiteY0" fmla="*/ 0 h 662940"/>
              <a:gd name="connsiteX1" fmla="*/ 662940 w 662940"/>
              <a:gd name="connsiteY1" fmla="*/ 331470 h 66294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0 w 331470"/>
              <a:gd name="connsiteY0" fmla="*/ 0 h 331470"/>
              <a:gd name="connsiteX1" fmla="*/ 213101 w 331470"/>
              <a:gd name="connsiteY1" fmla="*/ 69060 h 331470"/>
              <a:gd name="connsiteX2" fmla="*/ 331470 w 331470"/>
              <a:gd name="connsiteY2" fmla="*/ 331470 h 33147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0 w 331470"/>
              <a:gd name="connsiteY0" fmla="*/ 0 h 331470"/>
              <a:gd name="connsiteX1" fmla="*/ 213101 w 331470"/>
              <a:gd name="connsiteY1" fmla="*/ 69060 h 331470"/>
              <a:gd name="connsiteX2" fmla="*/ 331470 w 331470"/>
              <a:gd name="connsiteY2" fmla="*/ 331470 h 33147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0 w 331470"/>
              <a:gd name="connsiteY0" fmla="*/ 0 h 331470"/>
              <a:gd name="connsiteX1" fmla="*/ 213101 w 331470"/>
              <a:gd name="connsiteY1" fmla="*/ 69060 h 331470"/>
              <a:gd name="connsiteX2" fmla="*/ 331470 w 331470"/>
              <a:gd name="connsiteY2" fmla="*/ 331470 h 33147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0 w 331470"/>
              <a:gd name="connsiteY0" fmla="*/ 0 h 331470"/>
              <a:gd name="connsiteX1" fmla="*/ 213101 w 331470"/>
              <a:gd name="connsiteY1" fmla="*/ 69060 h 331470"/>
              <a:gd name="connsiteX2" fmla="*/ 331470 w 331470"/>
              <a:gd name="connsiteY2" fmla="*/ 331470 h 33147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0 w 331470"/>
              <a:gd name="connsiteY0" fmla="*/ 0 h 331470"/>
              <a:gd name="connsiteX1" fmla="*/ 213101 w 331470"/>
              <a:gd name="connsiteY1" fmla="*/ 69060 h 331470"/>
              <a:gd name="connsiteX2" fmla="*/ 331470 w 331470"/>
              <a:gd name="connsiteY2" fmla="*/ 331470 h 331470"/>
              <a:gd name="connsiteX0" fmla="*/ 0 w 331470"/>
              <a:gd name="connsiteY0" fmla="*/ 0 h 331470"/>
              <a:gd name="connsiteX1" fmla="*/ 331470 w 331470"/>
              <a:gd name="connsiteY1" fmla="*/ 331470 h 331470"/>
              <a:gd name="connsiteX2" fmla="*/ 0 w 331470"/>
              <a:gd name="connsiteY2" fmla="*/ 331470 h 331470"/>
              <a:gd name="connsiteX3" fmla="*/ 0 w 331470"/>
              <a:gd name="connsiteY3" fmla="*/ 0 h 331470"/>
              <a:gd name="connsiteX0" fmla="*/ 213101 w 331470"/>
              <a:gd name="connsiteY0" fmla="*/ 69060 h 331470"/>
              <a:gd name="connsiteX1" fmla="*/ 331470 w 331470"/>
              <a:gd name="connsiteY1" fmla="*/ 331470 h 331470"/>
            </a:gdLst>
            <a:ahLst/>
            <a:cxnLst>
              <a:cxn ang="0">
                <a:pos x="connsiteX0" y="connsiteY0"/>
              </a:cxn>
              <a:cxn ang="0">
                <a:pos x="connsiteX1" y="connsiteY1"/>
              </a:cxn>
            </a:cxnLst>
            <a:rect l="l" t="t" r="r" b="b"/>
            <a:pathLst>
              <a:path w="331470" h="331470" stroke="0" extrusionOk="0">
                <a:moveTo>
                  <a:pt x="0" y="0"/>
                </a:moveTo>
                <a:cubicBezTo>
                  <a:pt x="183066" y="0"/>
                  <a:pt x="331470" y="148404"/>
                  <a:pt x="331470" y="331470"/>
                </a:cubicBezTo>
                <a:lnTo>
                  <a:pt x="0" y="331470"/>
                </a:lnTo>
                <a:lnTo>
                  <a:pt x="0" y="0"/>
                </a:lnTo>
                <a:close/>
              </a:path>
              <a:path w="331470" h="331470" fill="none">
                <a:moveTo>
                  <a:pt x="213101" y="69060"/>
                </a:moveTo>
                <a:cubicBezTo>
                  <a:pt x="236238" y="94595"/>
                  <a:pt x="331470" y="148404"/>
                  <a:pt x="331470" y="33147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29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66750" y="733425"/>
                <a:ext cx="7972425" cy="3815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Technika vizualizácie kmitavého pohybu pomocou rotujúcich fázorov má elegantné vyjadrenie pomocou komplexných čísel. Komplexné čísla prinášajú okrem intuitívne priezračnej vizualizácie aj, ako uvidíme neskôr, značné technické zjednodušenie niektorých výpočtov.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Rotujúci vektor v rovine si totiž ľahko môžeme predstaviť ako (rotujúce) komplexné číslo v komplexnej rovine.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Komplexné číslo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𝑖𝑏</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môžeme vždy vyjadriť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a:t>
                </a:r>
                <a14:m>
                  <m:oMath xmlns:m="http://schemas.openxmlformats.org/officeDocument/2006/math">
                    <m:d>
                      <m:dPr>
                        <m:begChr m:val="|"/>
                        <m:end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𝑧</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ad>
                      <m:radPr>
                        <m:deg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radPr>
                      <m:deg/>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e>
                    </m:ra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atan</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komplexnej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rovine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vizualizuje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takto</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66750" y="733425"/>
                <a:ext cx="7972425" cy="3815275"/>
              </a:xfrm>
              <a:prstGeom prst="rect">
                <a:avLst/>
              </a:prstGeom>
              <a:blipFill rotWithShape="0">
                <a:blip r:embed="rId10"/>
                <a:stretch>
                  <a:fillRect l="-612" t="-799" b="-1597"/>
                </a:stretch>
              </a:blipFill>
            </p:spPr>
            <p:txBody>
              <a:bodyPr/>
              <a:lstStyle/>
              <a:p>
                <a:r>
                  <a:rPr lang="sk-SK">
                    <a:noFill/>
                  </a:rPr>
                  <a:t> </a:t>
                </a:r>
              </a:p>
            </p:txBody>
          </p:sp>
        </mc:Fallback>
      </mc:AlternateContent>
      <p:pic>
        <p:nvPicPr>
          <p:cNvPr id="3" name="Picture 2"/>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844925" y="3406378"/>
            <a:ext cx="1038225" cy="283845"/>
          </a:xfrm>
          <a:prstGeom prst="rect">
            <a:avLst/>
          </a:prstGeom>
        </p:spPr>
      </p:pic>
      <p:cxnSp>
        <p:nvCxnSpPr>
          <p:cNvPr id="4" name="Straight Connector 3"/>
          <p:cNvCxnSpPr/>
          <p:nvPr/>
        </p:nvCxnSpPr>
        <p:spPr>
          <a:xfrm>
            <a:off x="3874770" y="4652010"/>
            <a:ext cx="0" cy="1988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308860" y="5532120"/>
            <a:ext cx="3200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874770" y="4830290"/>
            <a:ext cx="817245" cy="7018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86300" y="4834890"/>
            <a:ext cx="0" cy="6972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Arc 16"/>
          <p:cNvSpPr/>
          <p:nvPr/>
        </p:nvSpPr>
        <p:spPr>
          <a:xfrm>
            <a:off x="4029075" y="5057775"/>
            <a:ext cx="474345" cy="474345"/>
          </a:xfrm>
          <a:custGeom>
            <a:avLst/>
            <a:gdLst>
              <a:gd name="connsiteX0" fmla="*/ 474345 w 948690"/>
              <a:gd name="connsiteY0" fmla="*/ 0 h 948690"/>
              <a:gd name="connsiteX1" fmla="*/ 948690 w 948690"/>
              <a:gd name="connsiteY1" fmla="*/ 474345 h 948690"/>
              <a:gd name="connsiteX2" fmla="*/ 474345 w 948690"/>
              <a:gd name="connsiteY2" fmla="*/ 474345 h 948690"/>
              <a:gd name="connsiteX3" fmla="*/ 474345 w 948690"/>
              <a:gd name="connsiteY3" fmla="*/ 0 h 948690"/>
              <a:gd name="connsiteX0" fmla="*/ 474345 w 948690"/>
              <a:gd name="connsiteY0" fmla="*/ 0 h 948690"/>
              <a:gd name="connsiteX1" fmla="*/ 948690 w 948690"/>
              <a:gd name="connsiteY1" fmla="*/ 474345 h 948690"/>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0 w 474345"/>
              <a:gd name="connsiteY0" fmla="*/ 0 h 474345"/>
              <a:gd name="connsiteX1" fmla="*/ 291465 w 474345"/>
              <a:gd name="connsiteY1" fmla="*/ 85724 h 474345"/>
              <a:gd name="connsiteX2" fmla="*/ 474345 w 474345"/>
              <a:gd name="connsiteY2"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91465 w 474345"/>
              <a:gd name="connsiteY0" fmla="*/ 85724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34328 w 474345"/>
              <a:gd name="connsiteY0" fmla="*/ 109537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34328 w 474345"/>
              <a:gd name="connsiteY0" fmla="*/ 109537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03372 w 474345"/>
              <a:gd name="connsiteY0" fmla="*/ 76199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27184 w 474345"/>
              <a:gd name="connsiteY0" fmla="*/ 97630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312897 w 474345"/>
              <a:gd name="connsiteY0" fmla="*/ 116680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 name="connsiteX0" fmla="*/ 0 w 474345"/>
              <a:gd name="connsiteY0" fmla="*/ 0 h 474345"/>
              <a:gd name="connsiteX1" fmla="*/ 474345 w 474345"/>
              <a:gd name="connsiteY1" fmla="*/ 474345 h 474345"/>
              <a:gd name="connsiteX2" fmla="*/ 0 w 474345"/>
              <a:gd name="connsiteY2" fmla="*/ 474345 h 474345"/>
              <a:gd name="connsiteX3" fmla="*/ 0 w 474345"/>
              <a:gd name="connsiteY3" fmla="*/ 0 h 474345"/>
              <a:gd name="connsiteX0" fmla="*/ 281941 w 474345"/>
              <a:gd name="connsiteY0" fmla="*/ 90486 h 474345"/>
              <a:gd name="connsiteX1" fmla="*/ 474345 w 474345"/>
              <a:gd name="connsiteY1" fmla="*/ 474345 h 474345"/>
            </a:gdLst>
            <a:ahLst/>
            <a:cxnLst>
              <a:cxn ang="0">
                <a:pos x="connsiteX0" y="connsiteY0"/>
              </a:cxn>
              <a:cxn ang="0">
                <a:pos x="connsiteX1" y="connsiteY1"/>
              </a:cxn>
            </a:cxnLst>
            <a:rect l="l" t="t" r="r" b="b"/>
            <a:pathLst>
              <a:path w="474345" h="474345" stroke="0" extrusionOk="0">
                <a:moveTo>
                  <a:pt x="0" y="0"/>
                </a:moveTo>
                <a:cubicBezTo>
                  <a:pt x="261974" y="0"/>
                  <a:pt x="474345" y="212371"/>
                  <a:pt x="474345" y="474345"/>
                </a:cubicBezTo>
                <a:lnTo>
                  <a:pt x="0" y="474345"/>
                </a:lnTo>
                <a:lnTo>
                  <a:pt x="0" y="0"/>
                </a:lnTo>
                <a:close/>
              </a:path>
              <a:path w="474345" h="474345" fill="none">
                <a:moveTo>
                  <a:pt x="281941" y="90486"/>
                </a:moveTo>
                <a:cubicBezTo>
                  <a:pt x="178631" y="-2381"/>
                  <a:pt x="474345" y="212371"/>
                  <a:pt x="474345" y="474345"/>
                </a:cubicBezTo>
              </a:path>
            </a:pathLst>
          </a:cu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185736" y="5303439"/>
            <a:ext cx="142875" cy="114300"/>
          </a:xfrm>
          <a:prstGeom prst="rect">
            <a:avLst/>
          </a:prstGeom>
        </p:spPr>
      </p:pic>
      <p:pic>
        <p:nvPicPr>
          <p:cNvPr id="11" name="Picture 10"/>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5424939" y="5646420"/>
            <a:ext cx="127635" cy="114300"/>
          </a:xfrm>
          <a:prstGeom prst="rect">
            <a:avLst/>
          </a:prstGeom>
        </p:spPr>
      </p:pic>
      <p:pic>
        <p:nvPicPr>
          <p:cNvPr id="15" name="Picture 1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4283392" y="5596100"/>
            <a:ext cx="118110" cy="114300"/>
          </a:xfrm>
          <a:prstGeom prst="rect">
            <a:avLst/>
          </a:prstGeom>
        </p:spPr>
      </p:pic>
      <p:pic>
        <p:nvPicPr>
          <p:cNvPr id="16" name="Picture 15"/>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787264" y="5119085"/>
            <a:ext cx="95250" cy="179070"/>
          </a:xfrm>
          <a:prstGeom prst="rect">
            <a:avLst/>
          </a:prstGeom>
        </p:spPr>
      </p:pic>
      <p:pic>
        <p:nvPicPr>
          <p:cNvPr id="18" name="Picture 17"/>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4419598" y="4764406"/>
            <a:ext cx="108585" cy="114300"/>
          </a:xfrm>
          <a:prstGeom prst="rect">
            <a:avLst/>
          </a:prstGeom>
        </p:spPr>
      </p:pic>
    </p:spTree>
    <p:extLst>
      <p:ext uri="{BB962C8B-B14F-4D97-AF65-F5344CB8AC3E}">
        <p14:creationId xmlns:p14="http://schemas.microsoft.com/office/powerpoint/2010/main" val="146551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625" y="447675"/>
            <a:ext cx="83153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teda zrejmé, že rotujúci fázor príslušný ku kmitaniu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môžeme vyjadriť ako komplexnú funkciu reálnej premennej „čas“ takto</a:t>
            </a:r>
          </a:p>
        </p:txBody>
      </p:sp>
      <p:pic>
        <p:nvPicPr>
          <p:cNvPr id="2" name="Picture 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026544" y="920204"/>
            <a:ext cx="2331720" cy="255270"/>
          </a:xfrm>
          <a:prstGeom prst="rect">
            <a:avLst/>
          </a:prstGeom>
        </p:spPr>
      </p:pic>
      <p:pic>
        <p:nvPicPr>
          <p:cNvPr id="17" name="Picture 1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969393" y="1755427"/>
            <a:ext cx="2644140" cy="255270"/>
          </a:xfrm>
          <a:prstGeom prst="rect">
            <a:avLst/>
          </a:prstGeom>
        </p:spPr>
      </p:pic>
      <p:sp>
        <p:nvSpPr>
          <p:cNvPr id="5" name="TextBox 4"/>
          <p:cNvSpPr txBox="1"/>
          <p:nvPr/>
        </p:nvSpPr>
        <p:spPr>
          <a:xfrm>
            <a:off x="409575" y="2070914"/>
            <a:ext cx="8334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kmitavý pohyb potom ako reálnu časť</a:t>
            </a:r>
          </a:p>
        </p:txBody>
      </p:sp>
      <p:pic>
        <p:nvPicPr>
          <p:cNvPr id="18" name="Picture 1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475047" y="2576036"/>
            <a:ext cx="4185285" cy="255270"/>
          </a:xfrm>
          <a:prstGeom prst="rect">
            <a:avLst/>
          </a:prstGeom>
        </p:spPr>
      </p:pic>
      <p:sp>
        <p:nvSpPr>
          <p:cNvPr id="9" name="TextBox 8"/>
          <p:cNvSpPr txBox="1"/>
          <p:nvPr/>
        </p:nvSpPr>
        <p:spPr>
          <a:xfrm>
            <a:off x="353828" y="2848509"/>
            <a:ext cx="822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Užitočné je použiť vo vyjadrení komplexnú „amplitúdu“ tak že do nej zahrnieme aj fázu takto</a:t>
            </a:r>
          </a:p>
        </p:txBody>
      </p:sp>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540125" y="3297497"/>
            <a:ext cx="1165860" cy="272415"/>
          </a:xfrm>
          <a:prstGeom prst="rect">
            <a:avLst/>
          </a:prstGeom>
        </p:spPr>
      </p:pic>
      <p:pic>
        <p:nvPicPr>
          <p:cNvPr id="12" name="Picture 1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391410" y="3688558"/>
            <a:ext cx="3463290" cy="255270"/>
          </a:xfrm>
          <a:prstGeom prst="rect">
            <a:avLst/>
          </a:prstGeom>
        </p:spPr>
      </p:pic>
      <p:sp>
        <p:nvSpPr>
          <p:cNvPr id="13" name="TextBox 12"/>
          <p:cNvSpPr txBox="1"/>
          <p:nvPr/>
        </p:nvSpPr>
        <p:spPr>
          <a:xfrm>
            <a:off x="409575" y="4062474"/>
            <a:ext cx="83153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Využívame tu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vzťah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Pravidlo o „násobení exponent“ potom pracuje namiesto nás (oslobodí nás od používania goniometrických vzťahov), keď dostaneme</a:t>
            </a:r>
          </a:p>
        </p:txBody>
      </p:sp>
      <p:pic>
        <p:nvPicPr>
          <p:cNvPr id="14" name="Picture 1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713106" y="4123523"/>
            <a:ext cx="2948940" cy="255270"/>
          </a:xfrm>
          <a:prstGeom prst="rect">
            <a:avLst/>
          </a:prstGeom>
        </p:spPr>
      </p:pic>
      <p:pic>
        <p:nvPicPr>
          <p:cNvPr id="19" name="Picture 18"/>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295034" y="5104450"/>
            <a:ext cx="8690610" cy="255270"/>
          </a:xfrm>
          <a:prstGeom prst="rect">
            <a:avLst/>
          </a:prstGeom>
        </p:spPr>
      </p:pic>
      <p:pic>
        <p:nvPicPr>
          <p:cNvPr id="20" name="Picture 19"/>
          <p:cNvPicPr>
            <a:picLocks noChangeAspect="1"/>
          </p:cNvPicPr>
          <p:nvPr>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3125603" y="5553438"/>
            <a:ext cx="2331720" cy="255270"/>
          </a:xfrm>
          <a:prstGeom prst="rect">
            <a:avLst/>
          </a:prstGeom>
        </p:spPr>
      </p:pic>
      <p:sp>
        <p:nvSpPr>
          <p:cNvPr id="21" name="TextBox 20"/>
          <p:cNvSpPr txBox="1"/>
          <p:nvPr/>
        </p:nvSpPr>
        <p:spPr>
          <a:xfrm>
            <a:off x="295034" y="5896692"/>
            <a:ext cx="86013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Pri práci s komplexným vyjadrením kmitavého pohybu často nepíšeme symbol pre reálu časť a chápeme ho implicitne, keď na konci výpočtu zoberieme len reálnu časť výsledku.</a:t>
            </a:r>
          </a:p>
        </p:txBody>
      </p:sp>
    </p:spTree>
    <p:extLst>
      <p:ext uri="{BB962C8B-B14F-4D97-AF65-F5344CB8AC3E}">
        <p14:creationId xmlns:p14="http://schemas.microsoft.com/office/powerpoint/2010/main" val="6266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53" y="562687"/>
            <a:ext cx="8401050"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Stav harmonického oscilátora v ľubovoľnom okamihu je určený polohou a rýchlosťou oscilátora. Funkciu polohy sme našli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rýchlosť v ľubovoľnom čase určíme derivovaní, teda</a:t>
            </a:r>
          </a:p>
        </p:txBody>
      </p:sp>
      <p:sp>
        <p:nvSpPr>
          <p:cNvPr id="2" name="TextBox 1"/>
          <p:cNvSpPr txBox="1"/>
          <p:nvPr/>
        </p:nvSpPr>
        <p:spPr>
          <a:xfrm>
            <a:off x="1914524" y="105670"/>
            <a:ext cx="51206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Zachovanie energie</a:t>
            </a:r>
          </a:p>
        </p:txBody>
      </p:sp>
      <p:pic>
        <p:nvPicPr>
          <p:cNvPr id="7" name="Picture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934602" y="1424698"/>
            <a:ext cx="2331720" cy="255270"/>
          </a:xfrm>
          <a:prstGeom prst="rect">
            <a:avLst/>
          </a:prstGeom>
        </p:spPr>
      </p:pic>
      <p:pic>
        <p:nvPicPr>
          <p:cNvPr id="9" name="Picture 8"/>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934602" y="2295643"/>
            <a:ext cx="3425190" cy="25527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115703" y="2621876"/>
                <a:ext cx="82867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Kinentická energia oscilátora v čase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potenciálna energia (pružnosti) bude</a:t>
                </a:r>
              </a:p>
            </p:txBody>
          </p:sp>
        </mc:Choice>
        <mc:Fallback xmlns="">
          <p:sp>
            <p:nvSpPr>
              <p:cNvPr id="10" name="TextBox 9"/>
              <p:cNvSpPr txBox="1">
                <a:spLocks noRot="1" noChangeAspect="1" noMove="1" noResize="1" noEditPoints="1" noAdjustHandles="1" noChangeArrowheads="1" noChangeShapeType="1" noTextEdit="1"/>
              </p:cNvSpPr>
              <p:nvPr/>
            </p:nvSpPr>
            <p:spPr>
              <a:xfrm>
                <a:off x="115703" y="2621876"/>
                <a:ext cx="8286750" cy="1477328"/>
              </a:xfrm>
              <a:prstGeom prst="rect">
                <a:avLst/>
              </a:prstGeom>
              <a:blipFill rotWithShape="0">
                <a:blip r:embed="rId12"/>
                <a:stretch>
                  <a:fillRect l="-662" t="-2066" b="-5785"/>
                </a:stretch>
              </a:blipFill>
            </p:spPr>
            <p:txBody>
              <a:bodyPr/>
              <a:lstStyle/>
              <a:p>
                <a:r>
                  <a:rPr lang="sk-SK">
                    <a:noFill/>
                  </a:rPr>
                  <a:t> </a:t>
                </a:r>
              </a:p>
            </p:txBody>
          </p:sp>
        </mc:Fallback>
      </mc:AlternateContent>
      <p:pic>
        <p:nvPicPr>
          <p:cNvPr id="13" name="Picture 1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059707" y="3102532"/>
            <a:ext cx="4617720" cy="514350"/>
          </a:xfrm>
          <a:prstGeom prst="rect">
            <a:avLst/>
          </a:prstGeom>
        </p:spPr>
      </p:pic>
      <p:pic>
        <p:nvPicPr>
          <p:cNvPr id="14" name="Picture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222182" y="4133197"/>
            <a:ext cx="4048125" cy="514350"/>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92843" y="4624895"/>
                <a:ext cx="8366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Využijeme vzťah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dostaneme pre celkovú energiu</a:t>
                </a:r>
              </a:p>
            </p:txBody>
          </p:sp>
        </mc:Choice>
        <mc:Fallback xmlns="">
          <p:sp>
            <p:nvSpPr>
              <p:cNvPr id="15" name="TextBox 14"/>
              <p:cNvSpPr txBox="1">
                <a:spLocks noRot="1" noChangeAspect="1" noMove="1" noResize="1" noEditPoints="1" noAdjustHandles="1" noChangeArrowheads="1" noChangeShapeType="1" noTextEdit="1"/>
              </p:cNvSpPr>
              <p:nvPr/>
            </p:nvSpPr>
            <p:spPr>
              <a:xfrm>
                <a:off x="92843" y="4624895"/>
                <a:ext cx="8366760" cy="369332"/>
              </a:xfrm>
              <a:prstGeom prst="rect">
                <a:avLst/>
              </a:prstGeom>
              <a:blipFill rotWithShape="0">
                <a:blip r:embed="rId15"/>
                <a:stretch>
                  <a:fillRect l="-583" t="-10000" b="-26667"/>
                </a:stretch>
              </a:blipFill>
            </p:spPr>
            <p:txBody>
              <a:bodyPr/>
              <a:lstStyle/>
              <a:p>
                <a:r>
                  <a:rPr lang="sk-SK">
                    <a:noFill/>
                  </a:rPr>
                  <a:t> </a:t>
                </a:r>
              </a:p>
            </p:txBody>
          </p:sp>
        </mc:Fallback>
      </mc:AlternateContent>
      <p:pic>
        <p:nvPicPr>
          <p:cNvPr id="17" name="Picture 16"/>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55219" y="4922402"/>
            <a:ext cx="7690485" cy="514350"/>
          </a:xfrm>
          <a:prstGeom prst="rect">
            <a:avLst/>
          </a:prstGeom>
        </p:spPr>
      </p:pic>
      <p:pic>
        <p:nvPicPr>
          <p:cNvPr id="3" name="Picture 2"/>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350293" y="5603203"/>
            <a:ext cx="3613785" cy="514350"/>
          </a:xfrm>
          <a:prstGeom prst="rect">
            <a:avLst/>
          </a:prstGeom>
        </p:spPr>
      </p:pic>
      <p:sp>
        <p:nvSpPr>
          <p:cNvPr id="20" name="Rectangle 19"/>
          <p:cNvSpPr/>
          <p:nvPr/>
        </p:nvSpPr>
        <p:spPr>
          <a:xfrm>
            <a:off x="2222181" y="5519205"/>
            <a:ext cx="3870008" cy="6634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115703" y="6247687"/>
            <a:ext cx="89368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Vidno, že celková energia oscilátora je na čase nezávislá, teda energia sa zachováva.</a:t>
            </a:r>
          </a:p>
        </p:txBody>
      </p:sp>
    </p:spTree>
    <p:extLst>
      <p:ext uri="{BB962C8B-B14F-4D97-AF65-F5344CB8AC3E}">
        <p14:creationId xmlns:p14="http://schemas.microsoft.com/office/powerpoint/2010/main" val="225515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91204" y="4065199"/>
            <a:ext cx="8532756"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hľadajme riešenie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Odkiaľ sa berie taká genialita?</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Nuž ak trenie je malé, očakávame, že to bude kmitať podobne ako oscilátor, ale trenie spôsobí, že kmity budú postupne zanikať, teda že ich amplitúda bude klesať a vo vzdialenej budúcnosti klesne až na nulu. Jediná funkcia, ktorú poznáme a má také „klesavé vlastnosti“ je exponenciála.</a:t>
            </a:r>
          </a:p>
        </p:txBody>
      </p:sp>
      <p:pic>
        <p:nvPicPr>
          <p:cNvPr id="12" name="Picture 1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93732" y="2170495"/>
            <a:ext cx="1880235" cy="175260"/>
          </a:xfrm>
          <a:prstGeom prst="rect">
            <a:avLst/>
          </a:prstGeom>
        </p:spPr>
      </p:pic>
      <p:pic>
        <p:nvPicPr>
          <p:cNvPr id="3" name="Picture 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344882" y="2405048"/>
            <a:ext cx="4968240" cy="52006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51391" y="2929564"/>
                <a:ext cx="82809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v pohybovej rovnici sú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dve časové škály</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konštanty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aj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majú rovnaký fyzikálny rozmer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2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251391" y="2929564"/>
                <a:ext cx="8280920" cy="769441"/>
              </a:xfrm>
              <a:prstGeom prst="rect">
                <a:avLst/>
              </a:prstGeom>
              <a:blipFill rotWithShape="0">
                <a:blip r:embed="rId11"/>
                <a:stretch>
                  <a:fillRect l="-957" t="-5556" b="-15079"/>
                </a:stretch>
              </a:blipFill>
            </p:spPr>
            <p:txBody>
              <a:bodyPr/>
              <a:lstStyle/>
              <a:p>
                <a:r>
                  <a:rPr lang="sk-SK">
                    <a:noFill/>
                  </a:rPr>
                  <a:t> </a:t>
                </a:r>
              </a:p>
            </p:txBody>
          </p:sp>
        </mc:Fallback>
      </mc:AlternateContent>
      <p:pic>
        <p:nvPicPr>
          <p:cNvPr id="19" name="Picture 1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994977" y="4279951"/>
            <a:ext cx="3101340" cy="331089"/>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232435" y="3761611"/>
            <a:ext cx="846582" cy="240982"/>
          </a:xfrm>
          <a:prstGeom prst="rect">
            <a:avLst/>
          </a:prstGeom>
        </p:spPr>
      </p:pic>
      <p:sp>
        <p:nvSpPr>
          <p:cNvPr id="11" name="TextBox 10"/>
          <p:cNvSpPr txBox="1"/>
          <p:nvPr/>
        </p:nvSpPr>
        <p:spPr>
          <a:xfrm>
            <a:off x="291204" y="691677"/>
            <a:ext cx="836814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Nech proti pohybu pôsobí odpor prostredia úmerný rýchlosti ale proti smeru rýchlosti, teda sila v tvare             (bodka nad písmenom značí prvú deriváciu podľa času, dve bodky druhú deriváciu podľa času).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Pohybová rovnica potom bude</a:t>
            </a:r>
          </a:p>
        </p:txBody>
      </p:sp>
      <p:pic>
        <p:nvPicPr>
          <p:cNvPr id="13" name="Picture 12"/>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185191" y="1177058"/>
            <a:ext cx="470535" cy="173355"/>
          </a:xfrm>
          <a:prstGeom prst="rect">
            <a:avLst/>
          </a:prstGeom>
        </p:spPr>
      </p:pic>
      <p:sp>
        <p:nvSpPr>
          <p:cNvPr id="17" name="TextBox 16"/>
          <p:cNvSpPr txBox="1"/>
          <p:nvPr/>
        </p:nvSpPr>
        <p:spPr>
          <a:xfrm>
            <a:off x="251391" y="3666658"/>
            <a:ext cx="23968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Predpokladajme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1712501" y="79766"/>
            <a:ext cx="58864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Lineárny oscilátor s tlmením</a:t>
            </a:r>
          </a:p>
        </p:txBody>
      </p:sp>
    </p:spTree>
    <p:extLst>
      <p:ext uri="{BB962C8B-B14F-4D97-AF65-F5344CB8AC3E}">
        <p14:creationId xmlns:p14="http://schemas.microsoft.com/office/powerpoint/2010/main" val="833558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08610" y="331470"/>
                <a:ext cx="8046720" cy="63238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Všimnime si ale, že v navrhovanom riešení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nejaké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ktoré v rovnici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nevystupujú. Robíme niečo, čomu sa hovorí „hľadajme riešenie v tvare“, čo občas privádza študentov alebo čitateľov do zúfalstva. Ale často stačí len nepodceniť sám seba a zamyslieť sa, čo viedlo k takému návrhu na hľadania. Niečo som sa pokúsil naznačiť v predchádzajúcom odstavci „odkiaľ sa berie taká genialita?“. Možno že nepochopíme na prvýkrát úplne všetko, ale na niečo sa prísť dá. Napríklad, že prečo geniálny autor nazval parameter v exponenciále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Lebo potreboval v argumente exponenciály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aby mu to postupne klesalo. Ale v argumente exponenciály nemôžu byť sekundy, lebo nevieme, ako by sa číslo umocňovalo na sekundy. V argumente musí byť fyzikálne bezrozmerná vec, teda sekundy v argumente treba zlikvidovať. Najlepšie dať tam zlomok kde v menovateli budú tiež sekundy, aby sa to vykrátilo. Takže neznámy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 v sekundách, má čosi spoločné s nejakým časom, preto označenie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lebo to je grécke písmeno pre t. Naučte sa to vnímať okamžite,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keď vidíte zápis </a:t>
                </a:r>
                <a14:m>
                  <m:oMath xmlns:m="http://schemas.openxmlformats.org/officeDocument/2006/math">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uncPr>
                      <m:fNa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exp</m:t>
                        </m:r>
                      </m:fName>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den>
                            </m:f>
                          </m:e>
                        </m:d>
                      </m:e>
                    </m:fun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hneď máte vidieť sekundy v menovateli.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Snažte si pri učení sa klásť otázky „Prečo?“</a:t>
                </a:r>
              </a:p>
            </p:txBody>
          </p:sp>
        </mc:Choice>
        <mc:Fallback xmlns="">
          <p:sp>
            <p:nvSpPr>
              <p:cNvPr id="4" name="TextBox 3"/>
              <p:cNvSpPr txBox="1">
                <a:spLocks noRot="1" noChangeAspect="1" noMove="1" noResize="1" noEditPoints="1" noAdjustHandles="1" noChangeArrowheads="1" noChangeShapeType="1" noTextEdit="1"/>
              </p:cNvSpPr>
              <p:nvPr/>
            </p:nvSpPr>
            <p:spPr>
              <a:xfrm>
                <a:off x="308610" y="331470"/>
                <a:ext cx="8046720" cy="6323847"/>
              </a:xfrm>
              <a:prstGeom prst="rect">
                <a:avLst/>
              </a:prstGeom>
              <a:blipFill rotWithShape="0">
                <a:blip r:embed="rId6"/>
                <a:stretch>
                  <a:fillRect l="-682" t="-482" r="-985" b="-578"/>
                </a:stretch>
              </a:blipFill>
            </p:spPr>
            <p:txBody>
              <a:bodyPr/>
              <a:lstStyle/>
              <a:p>
                <a:r>
                  <a:rPr lang="sk-SK">
                    <a:noFill/>
                  </a:rPr>
                  <a:t> </a:t>
                </a:r>
              </a:p>
            </p:txBody>
          </p:sp>
        </mc:Fallback>
      </mc:AlternateContent>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847850" y="1531799"/>
            <a:ext cx="4968240" cy="520065"/>
          </a:xfrm>
          <a:prstGeom prst="rect">
            <a:avLst/>
          </a:prstGeom>
        </p:spPr>
      </p:pic>
      <p:pic>
        <p:nvPicPr>
          <p:cNvPr id="3" name="Picture 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603962" y="828091"/>
            <a:ext cx="3101340" cy="331089"/>
          </a:xfrm>
          <a:prstGeom prst="rect">
            <a:avLst/>
          </a:prstGeom>
        </p:spPr>
      </p:pic>
    </p:spTree>
    <p:extLst>
      <p:ext uri="{BB962C8B-B14F-4D97-AF65-F5344CB8AC3E}">
        <p14:creationId xmlns:p14="http://schemas.microsoft.com/office/powerpoint/2010/main" val="152904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00050" y="262890"/>
                <a:ext cx="828675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teda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jej riešenie „hľadáme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Robí sa to tak, že robíme „ako keby“ skúšku správnosti. Dosadíme navrhované riešenie do rovnice a vyskúšame, či je splnená. A zistíme, že aj môže byť splnená, ale to by sme museli voliť zatiaľ neznáme parametre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 ľubovoľne, ale nejako konkrétne.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 dosaďme,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400050" y="262890"/>
                <a:ext cx="8286750" cy="2862322"/>
              </a:xfrm>
              <a:prstGeom prst="rect">
                <a:avLst/>
              </a:prstGeom>
              <a:blipFill rotWithShape="0">
                <a:blip r:embed="rId8"/>
                <a:stretch>
                  <a:fillRect l="-662" t="-1064" b="-2340"/>
                </a:stretch>
              </a:blipFill>
            </p:spPr>
            <p:txBody>
              <a:bodyPr/>
              <a:lstStyle/>
              <a:p>
                <a:r>
                  <a:rPr lang="sk-SK">
                    <a:noFill/>
                  </a:rPr>
                  <a:t> </a:t>
                </a:r>
              </a:p>
            </p:txBody>
          </p:sp>
        </mc:Fallback>
      </mc:AlternateContent>
      <p:pic>
        <p:nvPicPr>
          <p:cNvPr id="2" name="Picture 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876550" y="187523"/>
            <a:ext cx="4968240" cy="520065"/>
          </a:xfrm>
          <a:prstGeom prst="rect">
            <a:avLst/>
          </a:prstGeom>
        </p:spPr>
      </p:pic>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021282" y="781359"/>
            <a:ext cx="2819400" cy="300990"/>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591627" y="3107603"/>
            <a:ext cx="5745480" cy="516255"/>
          </a:xfrm>
          <a:prstGeom prst="rect">
            <a:avLst/>
          </a:prstGeom>
        </p:spPr>
      </p:pic>
      <p:pic>
        <p:nvPicPr>
          <p:cNvPr id="5" name="Picture 4"/>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612583" y="3713025"/>
            <a:ext cx="5861685" cy="1125855"/>
          </a:xfrm>
          <a:prstGeom prst="rect">
            <a:avLst/>
          </a:prstGeom>
        </p:spPr>
      </p:pic>
    </p:spTree>
    <p:extLst>
      <p:ext uri="{BB962C8B-B14F-4D97-AF65-F5344CB8AC3E}">
        <p14:creationId xmlns:p14="http://schemas.microsoft.com/office/powerpoint/2010/main" val="3089170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00050" y="262890"/>
                <a:ext cx="828675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teda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jej riešenie „hľadáme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Robí sa to tak, že robíme „ako keby“ skúšku správnosti. Dosadíme navrhované riešenie do rovnice a vyskúšame, či je splnená. A zistíme, že aj môže byť splnená, ale to by sme museli voliť zatiaľ neznáme parametre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 ľubovoľne, ale nejako konkrétne.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 dosaďme,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400050" y="262890"/>
                <a:ext cx="8286750" cy="2862322"/>
              </a:xfrm>
              <a:prstGeom prst="rect">
                <a:avLst/>
              </a:prstGeom>
              <a:blipFill rotWithShape="0">
                <a:blip r:embed="rId9"/>
                <a:stretch>
                  <a:fillRect l="-662" t="-1064" b="-2340"/>
                </a:stretch>
              </a:blipFill>
            </p:spPr>
            <p:txBody>
              <a:bodyPr/>
              <a:lstStyle/>
              <a:p>
                <a:r>
                  <a:rPr lang="sk-SK">
                    <a:noFill/>
                  </a:rPr>
                  <a:t> </a:t>
                </a:r>
              </a:p>
            </p:txBody>
          </p:sp>
        </mc:Fallback>
      </mc:AlternateContent>
      <p:pic>
        <p:nvPicPr>
          <p:cNvPr id="2" name="Picture 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876550" y="187523"/>
            <a:ext cx="4968240" cy="520065"/>
          </a:xfrm>
          <a:prstGeom prst="rect">
            <a:avLst/>
          </a:prstGeom>
        </p:spPr>
      </p:pic>
      <p:pic>
        <p:nvPicPr>
          <p:cNvPr id="8" name="Picture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021282" y="781359"/>
            <a:ext cx="2819400" cy="300990"/>
          </a:xfrm>
          <a:prstGeom prst="rect">
            <a:avLst/>
          </a:prstGeom>
        </p:spPr>
      </p:pic>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591627" y="3107603"/>
            <a:ext cx="5745480" cy="516255"/>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612583" y="3713025"/>
            <a:ext cx="5861685" cy="1125855"/>
          </a:xfrm>
          <a:prstGeom prst="rect">
            <a:avLst/>
          </a:prstGeom>
        </p:spPr>
      </p:pic>
      <p:pic>
        <p:nvPicPr>
          <p:cNvPr id="18" name="Picture 17"/>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136335" y="4957906"/>
            <a:ext cx="6200775" cy="1583055"/>
          </a:xfrm>
          <a:prstGeom prst="rect">
            <a:avLst/>
          </a:prstGeom>
        </p:spPr>
      </p:pic>
    </p:spTree>
    <p:extLst>
      <p:ext uri="{BB962C8B-B14F-4D97-AF65-F5344CB8AC3E}">
        <p14:creationId xmlns:p14="http://schemas.microsoft.com/office/powerpoint/2010/main" val="80912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052736"/>
            <a:ext cx="864096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Operácia pôsobenia nabla na skalárnu funkciu typu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sa volá </a:t>
            </a:r>
            <a:r>
              <a:rPr kumimoji="0" lang="sk-SK" sz="2000" b="1" i="0" u="none" strike="noStrike" kern="1200" cap="none" spc="0" normalizeH="0" baseline="0" noProof="0" dirty="0">
                <a:ln>
                  <a:noFill/>
                </a:ln>
                <a:solidFill>
                  <a:prstClr val="black"/>
                </a:solidFill>
                <a:effectLst/>
                <a:uLnTx/>
                <a:uFillTx/>
                <a:latin typeface="Calibri" panose="020F0502020204030204"/>
                <a:ea typeface="+mn-ea"/>
                <a:cs typeface="+mn-cs"/>
              </a:rPr>
              <a:t>gradient</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Uvedený vzorec potom čítame takto: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srgbClr val="FF0000"/>
                </a:solidFill>
                <a:effectLst/>
                <a:uLnTx/>
                <a:uFillTx/>
                <a:latin typeface="Calibri" panose="020F0502020204030204"/>
                <a:ea typeface="+mn-ea"/>
                <a:cs typeface="+mn-cs"/>
              </a:rPr>
              <a:t>Gravitačná sila pôsobiaca na časticu sa vypočíta ako  záporný gradient potenciálnej energie tej častice v gravitačnom poli.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Formuláciu „záporný gradient“ si treba zapamätať, patrí to do štandardnej výzbroje fyzika.</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99592" y="216166"/>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Gradient</a:t>
            </a:r>
          </a:p>
        </p:txBody>
      </p:sp>
      <p:pic>
        <p:nvPicPr>
          <p:cNvPr id="7" name="Picture 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043609" y="1628801"/>
            <a:ext cx="6290501" cy="529781"/>
          </a:xfrm>
          <a:prstGeom prst="rect">
            <a:avLst/>
          </a:prstGeom>
        </p:spPr>
      </p:pic>
    </p:spTree>
    <p:extLst>
      <p:ext uri="{BB962C8B-B14F-4D97-AF65-F5344CB8AC3E}">
        <p14:creationId xmlns:p14="http://schemas.microsoft.com/office/powerpoint/2010/main" val="943817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130750" y="1988909"/>
            <a:ext cx="4543425" cy="113157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42900" y="3406140"/>
                <a:ext cx="833247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Znamienko rovnosti má platiť stále, teda v každom čase. Tlo je možné len tak, že koeficienty pri sínuse aj pri kosínuse sú rovné nule. Aby vypadol sínus, musíme voliť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aby vypadol kosínus, musíme voliť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môže myť ľubovoľný (v podstate iba hovorí kedy začneme počítať čas)</a:t>
                </a:r>
              </a:p>
            </p:txBody>
          </p:sp>
        </mc:Choice>
        <mc:Fallback xmlns="">
          <p:sp>
            <p:nvSpPr>
              <p:cNvPr id="7" name="TextBox 6"/>
              <p:cNvSpPr txBox="1">
                <a:spLocks noRot="1" noChangeAspect="1" noMove="1" noResize="1" noEditPoints="1" noAdjustHandles="1" noChangeArrowheads="1" noChangeShapeType="1" noTextEdit="1"/>
              </p:cNvSpPr>
              <p:nvPr/>
            </p:nvSpPr>
            <p:spPr>
              <a:xfrm>
                <a:off x="342900" y="3406140"/>
                <a:ext cx="8332470" cy="2585323"/>
              </a:xfrm>
              <a:prstGeom prst="rect">
                <a:avLst/>
              </a:prstGeom>
              <a:blipFill rotWithShape="0">
                <a:blip r:embed="rId9"/>
                <a:stretch>
                  <a:fillRect l="-585" t="-1415" b="-2830"/>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60445" y="4117307"/>
            <a:ext cx="615315" cy="516255"/>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075372" y="120194"/>
            <a:ext cx="6200775" cy="1583055"/>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509135" y="4823370"/>
            <a:ext cx="1403985" cy="289560"/>
          </a:xfrm>
          <a:prstGeom prst="rect">
            <a:avLst/>
          </a:prstGeom>
        </p:spPr>
      </p:pic>
      <p:sp>
        <p:nvSpPr>
          <p:cNvPr id="12" name="Rectangle 11"/>
          <p:cNvSpPr/>
          <p:nvPr/>
        </p:nvSpPr>
        <p:spPr>
          <a:xfrm>
            <a:off x="3383280" y="4011930"/>
            <a:ext cx="880110" cy="720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423410" y="4732020"/>
            <a:ext cx="1600200" cy="5143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377190" y="5246370"/>
            <a:ext cx="3520440" cy="422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958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501" y="79766"/>
            <a:ext cx="58864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Lineárny oscilátor s tlmením</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371757" y="1337489"/>
            <a:ext cx="2017395" cy="289560"/>
          </a:xfrm>
          <a:prstGeom prst="rect">
            <a:avLst/>
          </a:prstGeom>
        </p:spPr>
      </p:pic>
      <p:sp>
        <p:nvSpPr>
          <p:cNvPr id="5" name="TextBox 4"/>
          <p:cNvSpPr txBox="1"/>
          <p:nvPr/>
        </p:nvSpPr>
        <p:spPr>
          <a:xfrm>
            <a:off x="285750" y="765810"/>
            <a:ext cx="58293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tlmeného oscilátora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 teda riešenie</a:t>
            </a:r>
          </a:p>
        </p:txBody>
      </p:sp>
      <p:pic>
        <p:nvPicPr>
          <p:cNvPr id="13" name="Picture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570388" y="2183410"/>
            <a:ext cx="5620131" cy="331089"/>
          </a:xfrm>
          <a:prstGeom prst="rect">
            <a:avLst/>
          </a:prstGeom>
        </p:spPr>
      </p:pic>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765139" y="2637972"/>
            <a:ext cx="615315" cy="516255"/>
          </a:xfrm>
          <a:prstGeom prst="rect">
            <a:avLst/>
          </a:prstGeom>
        </p:spPr>
      </p:pic>
      <p:pic>
        <p:nvPicPr>
          <p:cNvPr id="8" name="Picture 7"/>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796415" y="2751320"/>
            <a:ext cx="1403985" cy="28956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945193" y="2711433"/>
                <a:ext cx="28370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Parameter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ľubovoľný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Rectangle 8"/>
              <p:cNvSpPr>
                <a:spLocks noRot="1" noChangeAspect="1" noMove="1" noResize="1" noEditPoints="1" noAdjustHandles="1" noChangeArrowheads="1" noChangeShapeType="1" noTextEdit="1"/>
              </p:cNvSpPr>
              <p:nvPr/>
            </p:nvSpPr>
            <p:spPr>
              <a:xfrm>
                <a:off x="4945193" y="2711433"/>
                <a:ext cx="2837059" cy="369332"/>
              </a:xfrm>
              <a:prstGeom prst="rect">
                <a:avLst/>
              </a:prstGeom>
              <a:blipFill rotWithShape="0">
                <a:blip r:embed="rId12"/>
                <a:stretch>
                  <a:fillRect l="-1717" t="-11667" r="-858" b="-25000"/>
                </a:stretch>
              </a:blipFill>
            </p:spPr>
            <p:txBody>
              <a:bodyPr/>
              <a:lstStyle/>
              <a:p>
                <a:r>
                  <a:rPr lang="sk-SK">
                    <a:noFill/>
                  </a:rPr>
                  <a:t> </a:t>
                </a:r>
              </a:p>
            </p:txBody>
          </p:sp>
        </mc:Fallback>
      </mc:AlternateContent>
      <p:sp>
        <p:nvSpPr>
          <p:cNvPr id="10" name="Rectangle 9"/>
          <p:cNvSpPr/>
          <p:nvPr/>
        </p:nvSpPr>
        <p:spPr>
          <a:xfrm>
            <a:off x="285750" y="2029414"/>
            <a:ext cx="8641080" cy="20229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TextBox 10"/>
              <p:cNvSpPr txBox="1"/>
              <p:nvPr/>
            </p:nvSpPr>
            <p:spPr>
              <a:xfrm>
                <a:off x="660941" y="3399106"/>
                <a:ext cx="7989570" cy="3747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Predpokladáme pritom, že trenie je dostatočne malé, teda že platí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b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60941" y="3399106"/>
                <a:ext cx="7989570" cy="374783"/>
              </a:xfrm>
              <a:prstGeom prst="rect">
                <a:avLst/>
              </a:prstGeom>
              <a:blipFill rotWithShape="0">
                <a:blip r:embed="rId13"/>
                <a:stretch>
                  <a:fillRect l="-610" t="-8197" b="-26230"/>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82880" y="4580655"/>
                <a:ext cx="8743950" cy="6517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prípade, veľkého trenia, teda pri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b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pohyb nemá kmitavý charakter, treba hľadať iné riešenie, ale nebudeme sa tým zaoberať.</a:t>
                </a:r>
              </a:p>
            </p:txBody>
          </p:sp>
        </mc:Choice>
        <mc:Fallback xmlns="">
          <p:sp>
            <p:nvSpPr>
              <p:cNvPr id="12" name="TextBox 11"/>
              <p:cNvSpPr txBox="1">
                <a:spLocks noRot="1" noChangeAspect="1" noMove="1" noResize="1" noEditPoints="1" noAdjustHandles="1" noChangeArrowheads="1" noChangeShapeType="1" noTextEdit="1"/>
              </p:cNvSpPr>
              <p:nvPr/>
            </p:nvSpPr>
            <p:spPr>
              <a:xfrm>
                <a:off x="182880" y="4580655"/>
                <a:ext cx="8743950" cy="651781"/>
              </a:xfrm>
              <a:prstGeom prst="rect">
                <a:avLst/>
              </a:prstGeom>
              <a:blipFill rotWithShape="0">
                <a:blip r:embed="rId14"/>
                <a:stretch>
                  <a:fillRect l="-558" t="-3738" b="-14019"/>
                </a:stretch>
              </a:blipFill>
            </p:spPr>
            <p:txBody>
              <a:bodyPr/>
              <a:lstStyle/>
              <a:p>
                <a:r>
                  <a:rPr lang="sk-SK">
                    <a:noFill/>
                  </a:rPr>
                  <a:t> </a:t>
                </a:r>
              </a:p>
            </p:txBody>
          </p:sp>
        </mc:Fallback>
      </mc:AlternateContent>
    </p:spTree>
    <p:extLst>
      <p:ext uri="{BB962C8B-B14F-4D97-AF65-F5344CB8AC3E}">
        <p14:creationId xmlns:p14="http://schemas.microsoft.com/office/powerpoint/2010/main" val="3305508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758" y="1967345"/>
            <a:ext cx="5378176" cy="3315854"/>
          </a:xfrm>
          <a:prstGeom prst="rect">
            <a:avLst/>
          </a:prstGeom>
        </p:spPr>
      </p:pic>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91529" y="682171"/>
            <a:ext cx="2960941" cy="320611"/>
          </a:xfrm>
          <a:prstGeom prst="rect">
            <a:avLst/>
          </a:prstGeom>
        </p:spPr>
      </p:pic>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96888" y="1248229"/>
            <a:ext cx="2550223" cy="255651"/>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613957" y="1143725"/>
            <a:ext cx="271270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Graf pre hodnoty:</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8694057" y="174171"/>
            <a:ext cx="261257" cy="304800"/>
          </a:xfrm>
          <a:prstGeom prst="ellipse">
            <a:avLst/>
          </a:prstGeom>
          <a:solidFill>
            <a:srgbClr val="FF0000"/>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317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91529" y="682171"/>
            <a:ext cx="2960941" cy="320611"/>
          </a:xfrm>
          <a:prstGeom prst="rect">
            <a:avLst/>
          </a:prstGeom>
        </p:spPr>
      </p:pic>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96888" y="1248229"/>
            <a:ext cx="2550223" cy="255651"/>
          </a:xfrm>
          <a:prstGeom prst="rect">
            <a:avLst/>
          </a:prstGeom>
        </p:spPr>
      </p:pic>
      <p:grpSp>
        <p:nvGrpSpPr>
          <p:cNvPr id="6" name="Group 5"/>
          <p:cNvGrpSpPr/>
          <p:nvPr/>
        </p:nvGrpSpPr>
        <p:grpSpPr>
          <a:xfrm>
            <a:off x="2081297" y="2029692"/>
            <a:ext cx="5344740" cy="3172691"/>
            <a:chOff x="1153042" y="2264230"/>
            <a:chExt cx="6539529" cy="3905552"/>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5" name="Picture 4"/>
            <p:cNvPicPr>
              <a:picLocks noChangeAspect="1"/>
            </p:cNvPicPr>
            <p:nvPr>
              <p:custDataLst>
                <p:tags r:id="rId3"/>
              </p:custDataLst>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07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29" y="580571"/>
            <a:ext cx="83602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Čo je to perióda (frekvencia) neperiodického signálu?</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615776" y="1261345"/>
            <a:ext cx="3207260" cy="2167655"/>
            <a:chOff x="1153042" y="2264230"/>
            <a:chExt cx="6539529" cy="3905552"/>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5" name="Picture 4"/>
            <p:cNvPicPr>
              <a:picLocks noChangeAspect="1"/>
            </p:cNvPicPr>
            <p:nvPr>
              <p:custDataLst>
                <p:tags r:id="rId5"/>
              </p:custDataLst>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sp>
        <p:nvSpPr>
          <p:cNvPr id="6" name="TextBox 5"/>
          <p:cNvSpPr txBox="1"/>
          <p:nvPr/>
        </p:nvSpPr>
        <p:spPr>
          <a:xfrm>
            <a:off x="435429" y="3643109"/>
            <a:ext cx="80699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Napočítam 8 píkov za 5 sekúnd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759758" y="3528974"/>
            <a:ext cx="1850326" cy="572071"/>
          </a:xfrm>
          <a:prstGeom prst="rect">
            <a:avLst/>
          </a:prstGeom>
        </p:spPr>
      </p:pic>
      <p:pic>
        <p:nvPicPr>
          <p:cNvPr id="12" name="Picture 1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682226" y="4115560"/>
            <a:ext cx="2426589" cy="303847"/>
          </a:xfrm>
          <a:prstGeom prst="rect">
            <a:avLst/>
          </a:prstGeom>
        </p:spPr>
      </p:pic>
      <p:pic>
        <p:nvPicPr>
          <p:cNvPr id="10" name="Pictur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143834" y="1907815"/>
            <a:ext cx="2550223" cy="255651"/>
          </a:xfrm>
          <a:prstGeom prst="rect">
            <a:avLst/>
          </a:prstGeom>
        </p:spPr>
      </p:pic>
      <p:pic>
        <p:nvPicPr>
          <p:cNvPr id="13" name="Picture 12"/>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823036" y="1431356"/>
            <a:ext cx="2960941" cy="320611"/>
          </a:xfrm>
          <a:prstGeom prst="rect">
            <a:avLst/>
          </a:prstGeom>
        </p:spPr>
      </p:pic>
      <p:sp>
        <p:nvSpPr>
          <p:cNvPr id="14" name="Oval 13"/>
          <p:cNvSpPr/>
          <p:nvPr/>
        </p:nvSpPr>
        <p:spPr>
          <a:xfrm>
            <a:off x="8694057" y="174171"/>
            <a:ext cx="261257" cy="304800"/>
          </a:xfrm>
          <a:prstGeom prst="ellipse">
            <a:avLst/>
          </a:prstGeom>
          <a:solidFill>
            <a:srgbClr val="FF0000"/>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534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29" y="580571"/>
            <a:ext cx="83602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Čo je to perióda (frekvencia) neperiodického signálu?</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615776" y="1261345"/>
            <a:ext cx="3207260" cy="2167655"/>
            <a:chOff x="1153042" y="2264230"/>
            <a:chExt cx="6539529" cy="3905552"/>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5" name="Picture 4"/>
            <p:cNvPicPr>
              <a:picLocks noChangeAspect="1"/>
            </p:cNvPicPr>
            <p:nvPr>
              <p:custDataLst>
                <p:tags r:id="rId5"/>
              </p:custDataLst>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sp>
        <p:nvSpPr>
          <p:cNvPr id="6" name="TextBox 5"/>
          <p:cNvSpPr txBox="1"/>
          <p:nvPr/>
        </p:nvSpPr>
        <p:spPr>
          <a:xfrm>
            <a:off x="435429" y="3643109"/>
            <a:ext cx="80699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Napočítam 8 píkov za 5 sekúnd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759758" y="3528974"/>
            <a:ext cx="1850326" cy="572071"/>
          </a:xfrm>
          <a:prstGeom prst="rect">
            <a:avLst/>
          </a:prstGeom>
        </p:spPr>
      </p:pic>
      <p:pic>
        <p:nvPicPr>
          <p:cNvPr id="12" name="Picture 1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682226" y="4115560"/>
            <a:ext cx="2426589" cy="303847"/>
          </a:xfrm>
          <a:prstGeom prst="rect">
            <a:avLst/>
          </a:prstGeom>
        </p:spPr>
      </p:pic>
      <p:pic>
        <p:nvPicPr>
          <p:cNvPr id="10" name="Pictur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143834" y="1907815"/>
            <a:ext cx="2550223" cy="255651"/>
          </a:xfrm>
          <a:prstGeom prst="rect">
            <a:avLst/>
          </a:prstGeom>
        </p:spPr>
      </p:pic>
      <p:pic>
        <p:nvPicPr>
          <p:cNvPr id="13" name="Picture 12"/>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823036" y="1431356"/>
            <a:ext cx="2960941" cy="320611"/>
          </a:xfrm>
          <a:prstGeom prst="rect">
            <a:avLst/>
          </a:prstGeom>
        </p:spPr>
      </p:pic>
      <p:sp>
        <p:nvSpPr>
          <p:cNvPr id="8" name="Oval 7"/>
          <p:cNvSpPr/>
          <p:nvPr/>
        </p:nvSpPr>
        <p:spPr>
          <a:xfrm>
            <a:off x="5997119" y="3986912"/>
            <a:ext cx="1306387" cy="585090"/>
          </a:xfrm>
          <a:prstGeom prst="ellipse">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p:cNvCxnSpPr/>
          <p:nvPr/>
        </p:nvCxnSpPr>
        <p:spPr>
          <a:xfrm flipV="1">
            <a:off x="6836229" y="2163466"/>
            <a:ext cx="914400" cy="18234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88317" y="3075189"/>
            <a:ext cx="4623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6" name="Oval 15"/>
          <p:cNvSpPr/>
          <p:nvPr/>
        </p:nvSpPr>
        <p:spPr>
          <a:xfrm>
            <a:off x="8694057" y="174171"/>
            <a:ext cx="261257" cy="304800"/>
          </a:xfrm>
          <a:prstGeom prst="ellipse">
            <a:avLst/>
          </a:prstGeom>
          <a:solidFill>
            <a:srgbClr val="FF0000"/>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587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29" y="580571"/>
            <a:ext cx="83602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Čo je to perióda (frekvencia) neperiodického signálu?</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615776" y="1261345"/>
            <a:ext cx="3207260" cy="2167655"/>
            <a:chOff x="1153042" y="2264230"/>
            <a:chExt cx="6539529" cy="3905552"/>
          </a:xfrm>
        </p:grpSpPr>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5" name="Picture 4"/>
            <p:cNvPicPr>
              <a:picLocks noChangeAspect="1"/>
            </p:cNvPicPr>
            <p:nvPr>
              <p:custDataLst>
                <p:tags r:id="rId7"/>
              </p:custDataLst>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sp>
        <p:nvSpPr>
          <p:cNvPr id="6" name="TextBox 5"/>
          <p:cNvSpPr txBox="1"/>
          <p:nvPr/>
        </p:nvSpPr>
        <p:spPr>
          <a:xfrm>
            <a:off x="435429" y="3643109"/>
            <a:ext cx="80699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Napočítam 8 píkov za 5 sekúnd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759758" y="3528974"/>
            <a:ext cx="1850326" cy="572071"/>
          </a:xfrm>
          <a:prstGeom prst="rect">
            <a:avLst/>
          </a:prstGeom>
        </p:spPr>
      </p:pic>
      <p:pic>
        <p:nvPicPr>
          <p:cNvPr id="12" name="Picture 1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682226" y="4115560"/>
            <a:ext cx="2426589" cy="303847"/>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6143834" y="1907815"/>
            <a:ext cx="2550223" cy="255651"/>
          </a:xfrm>
          <a:prstGeom prst="rect">
            <a:avLst/>
          </a:prstGeom>
        </p:spPr>
      </p:pic>
      <p:pic>
        <p:nvPicPr>
          <p:cNvPr id="13" name="Picture 1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823036" y="1431356"/>
            <a:ext cx="2960941" cy="320611"/>
          </a:xfrm>
          <a:prstGeom prst="rect">
            <a:avLst/>
          </a:prstGeom>
        </p:spPr>
      </p:pic>
      <p:sp>
        <p:nvSpPr>
          <p:cNvPr id="8" name="Oval 7"/>
          <p:cNvSpPr/>
          <p:nvPr/>
        </p:nvSpPr>
        <p:spPr>
          <a:xfrm>
            <a:off x="5997119" y="3986912"/>
            <a:ext cx="1306387" cy="585090"/>
          </a:xfrm>
          <a:prstGeom prst="ellipse">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p:cNvCxnSpPr/>
          <p:nvPr/>
        </p:nvCxnSpPr>
        <p:spPr>
          <a:xfrm flipV="1">
            <a:off x="6836229" y="2163466"/>
            <a:ext cx="914400" cy="18234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88317" y="3075189"/>
            <a:ext cx="4623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7" name="TextBox 6"/>
          <p:cNvSpPr txBox="1"/>
          <p:nvPr/>
        </p:nvSpPr>
        <p:spPr>
          <a:xfrm>
            <a:off x="435429" y="4978400"/>
            <a:ext cx="7808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 poslednom píku nemám istotu, preto</a:t>
            </a:r>
          </a:p>
        </p:txBody>
      </p:sp>
      <p:pic>
        <p:nvPicPr>
          <p:cNvPr id="22" name="Picture 21"/>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397168" y="4907807"/>
            <a:ext cx="3243834" cy="572071"/>
          </a:xfrm>
          <a:prstGeom prst="rect">
            <a:avLst/>
          </a:prstGeom>
        </p:spPr>
      </p:pic>
      <p:sp>
        <p:nvSpPr>
          <p:cNvPr id="19" name="TextBox 18"/>
          <p:cNvSpPr txBox="1"/>
          <p:nvPr/>
        </p:nvSpPr>
        <p:spPr>
          <a:xfrm>
            <a:off x="580571" y="5776686"/>
            <a:ext cx="811348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Keby som rátal píky nie počas 5 sekúnd ale počas 50 sekúnd, naivne by som čakal, že dostanem</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4044483" y="6098072"/>
            <a:ext cx="3520440" cy="572071"/>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482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62" y="2008854"/>
            <a:ext cx="7006476" cy="4184423"/>
          </a:xfrm>
          <a:prstGeom prst="rect">
            <a:avLst/>
          </a:prstGeom>
        </p:spPr>
      </p:pic>
      <p:sp>
        <p:nvSpPr>
          <p:cNvPr id="3" name="TextBox 2"/>
          <p:cNvSpPr txBox="1"/>
          <p:nvPr/>
        </p:nvSpPr>
        <p:spPr>
          <a:xfrm>
            <a:off x="449942" y="348342"/>
            <a:ext cx="80118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Skúste určiť počet píkov za 50 sekúnd signálu!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Nedá sa to, lebo čas 50 sekúnd je pridlhý voči tomu ako rýchlo klesá oná exponenciála</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283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237" y="406400"/>
            <a:ext cx="76925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panose="020F0502020204030204"/>
                <a:ea typeface="+mn-ea"/>
                <a:cs typeface="+mn-cs"/>
              </a:rPr>
              <a:t>Ako rýchlo klesá exponenciála?</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047249" y="1494971"/>
            <a:ext cx="2495740" cy="557403"/>
          </a:xfrm>
          <a:prstGeom prst="rect">
            <a:avLst/>
          </a:prstGeom>
        </p:spPr>
      </p:pic>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326759" y="1513522"/>
            <a:ext cx="691515" cy="567880"/>
          </a:xfrm>
          <a:prstGeom prst="rect">
            <a:avLst/>
          </a:prstGeom>
        </p:spPr>
      </p:pic>
      <p:grpSp>
        <p:nvGrpSpPr>
          <p:cNvPr id="6" name="Group 5"/>
          <p:cNvGrpSpPr/>
          <p:nvPr/>
        </p:nvGrpSpPr>
        <p:grpSpPr>
          <a:xfrm>
            <a:off x="2615776" y="2596659"/>
            <a:ext cx="3207260" cy="2167655"/>
            <a:chOff x="1153042" y="2264230"/>
            <a:chExt cx="6539529" cy="3905552"/>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8" name="Picture 7"/>
            <p:cNvPicPr>
              <a:picLocks noChangeAspect="1"/>
            </p:cNvPicPr>
            <p:nvPr>
              <p:custDataLst>
                <p:tags r:id="rId6"/>
              </p:custDataLst>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184057" y="4992914"/>
            <a:ext cx="2717863" cy="555307"/>
          </a:xfrm>
          <a:prstGeom prst="rect">
            <a:avLst/>
          </a:prstGeom>
        </p:spPr>
      </p:pic>
      <p:sp>
        <p:nvSpPr>
          <p:cNvPr id="10" name="TextBox 9"/>
          <p:cNvSpPr txBox="1"/>
          <p:nvPr/>
        </p:nvSpPr>
        <p:spPr>
          <a:xfrm>
            <a:off x="1190172" y="5733143"/>
            <a:ext cx="74893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Za dobu             exponenciála už viditeľne poklesne, za dobu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poklesne tak, že sa už píky ďalej rátať nedajú</a:t>
            </a:r>
          </a:p>
        </p:txBody>
      </p:sp>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311928" y="5845013"/>
            <a:ext cx="607695" cy="178117"/>
          </a:xfrm>
          <a:prstGeom prst="rect">
            <a:avLst/>
          </a:prstGeom>
        </p:spPr>
      </p:pic>
      <p:pic>
        <p:nvPicPr>
          <p:cNvPr id="14" name="Picture 1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306285" y="6128047"/>
            <a:ext cx="1691068" cy="255651"/>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59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788370" y="2622546"/>
            <a:ext cx="3243834" cy="572071"/>
          </a:xfrm>
          <a:prstGeom prst="rect">
            <a:avLst/>
          </a:prstGeom>
        </p:spPr>
      </p:pic>
      <p:grpSp>
        <p:nvGrpSpPr>
          <p:cNvPr id="3" name="Group 2"/>
          <p:cNvGrpSpPr/>
          <p:nvPr/>
        </p:nvGrpSpPr>
        <p:grpSpPr>
          <a:xfrm>
            <a:off x="1525627" y="463059"/>
            <a:ext cx="3207260" cy="2167655"/>
            <a:chOff x="1153042" y="2264230"/>
            <a:chExt cx="6539529" cy="3905552"/>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5" name="Picture 4"/>
            <p:cNvPicPr>
              <a:picLocks noChangeAspect="1"/>
            </p:cNvPicPr>
            <p:nvPr>
              <p:custDataLst>
                <p:tags r:id="rId5"/>
              </p:custDataLst>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674762" y="733962"/>
            <a:ext cx="773239" cy="190690"/>
          </a:xfrm>
          <a:prstGeom prst="rect">
            <a:avLst/>
          </a:prstGeom>
        </p:spPr>
      </p:pic>
      <p:sp>
        <p:nvSpPr>
          <p:cNvPr id="7" name="TextBox 6"/>
          <p:cNvSpPr txBox="1"/>
          <p:nvPr/>
        </p:nvSpPr>
        <p:spPr>
          <a:xfrm>
            <a:off x="1320800" y="3381836"/>
            <a:ext cx="699588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Chyba</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(nepresnosť) určenia frekvencie je teda</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84063" y="4005950"/>
            <a:ext cx="2242185" cy="595122"/>
          </a:xfrm>
          <a:prstGeom prst="rect">
            <a:avLst/>
          </a:prstGeom>
        </p:spPr>
      </p:pic>
      <p:sp>
        <p:nvSpPr>
          <p:cNvPr id="10" name="TextBox 9"/>
          <p:cNvSpPr txBox="1"/>
          <p:nvPr/>
        </p:nvSpPr>
        <p:spPr>
          <a:xfrm>
            <a:off x="856343" y="4862293"/>
            <a:ext cx="79248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ádovo</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teda platí čosi, čo sa zvykne volať „princíp neurčitosti“</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933372" y="5573493"/>
            <a:ext cx="1163002" cy="278701"/>
          </a:xfrm>
          <a:prstGeom prst="rect">
            <a:avLst/>
          </a:prstGeom>
        </p:spPr>
      </p:pic>
      <p:sp>
        <p:nvSpPr>
          <p:cNvPr id="12" name="TextBox 11"/>
          <p:cNvSpPr txBox="1"/>
          <p:nvPr/>
        </p:nvSpPr>
        <p:spPr>
          <a:xfrm>
            <a:off x="957943" y="6008914"/>
            <a:ext cx="76054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Absol</a:t>
            </a:r>
            <a:r>
              <a:rPr kumimoji="0" lang="sk-SK" sz="2400" b="1" i="0" u="none" strike="noStrike" kern="1200" cap="none" spc="0" normalizeH="0" baseline="0" noProof="0" dirty="0" err="1">
                <a:ln>
                  <a:noFill/>
                </a:ln>
                <a:solidFill>
                  <a:srgbClr val="FF0000"/>
                </a:solidFill>
                <a:effectLst/>
                <a:uLnTx/>
                <a:uFillTx/>
                <a:latin typeface="Calibri" panose="020F0502020204030204"/>
                <a:ea typeface="+mn-ea"/>
                <a:cs typeface="+mn-cs"/>
              </a:rPr>
              <a:t>útna</a:t>
            </a:r>
            <a:r>
              <a:rPr kumimoji="0" lang="sk-SK" sz="2400" b="1" i="0" u="none" strike="noStrike" kern="1200" cap="none" spc="0" normalizeH="0" baseline="0" noProof="0" dirty="0">
                <a:ln>
                  <a:noFill/>
                </a:ln>
                <a:solidFill>
                  <a:srgbClr val="FF0000"/>
                </a:solidFill>
                <a:effectLst/>
                <a:uLnTx/>
                <a:uFillTx/>
                <a:latin typeface="Calibri" panose="020F0502020204030204"/>
                <a:ea typeface="+mn-ea"/>
                <a:cs typeface="+mn-cs"/>
              </a:rPr>
              <a:t> chyba určenia frekvencie krát doba prítomnosti signálu je rádovo rovná jednej</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24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Gravitačný potenciál</a:t>
            </a:r>
          </a:p>
        </p:txBody>
      </p:sp>
      <mc:AlternateContent xmlns:mc="http://schemas.openxmlformats.org/markup-compatibility/2006" xmlns:a14="http://schemas.microsoft.com/office/drawing/2010/main">
        <mc:Choice Requires="a14">
          <p:sp>
            <p:nvSpPr>
              <p:cNvPr id="4" name="TextBox 3"/>
              <p:cNvSpPr txBox="1"/>
              <p:nvPr/>
            </p:nvSpPr>
            <p:spPr>
              <a:xfrm>
                <a:off x="251520" y="692696"/>
                <a:ext cx="856895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Potenciálna energia (testovacej) častice v gravitačnom poli je úmerná jej hmotnosti, teda necharakterizuje len gravitačné pole samotné ale aj časticu, ktorou ho testujeme. Preto zavádzame nový pojem gravitačný potenciál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𝜑</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poľa v bode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vzťahom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Fyzikálne je to práca, ktorú musíme vykonať, aby sme premiestnili testovaciu časticu jednotkovej hmotnosti z bodu </a:t>
                </a:r>
                <a14:m>
                  <m:oMath xmlns:m="http://schemas.openxmlformats.org/officeDocument/2006/math">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𝑟</m:t>
                        </m:r>
                      </m:e>
                    </m:acc>
                  </m:oMath>
                </a14:m>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 do nekonečna.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Intenzita gravitačného poľa sa potom dá vypočítať podľa vzťahu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1520" y="692696"/>
                <a:ext cx="8568952" cy="2677656"/>
              </a:xfrm>
              <a:prstGeom prst="rect">
                <a:avLst/>
              </a:prstGeom>
              <a:blipFill rotWithShape="0">
                <a:blip r:embed="rId8"/>
                <a:stretch>
                  <a:fillRect l="-711" t="-1367" b="-3189"/>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491880" y="1844824"/>
            <a:ext cx="1428179" cy="464630"/>
          </a:xfrm>
          <a:prstGeom prst="rect">
            <a:avLst/>
          </a:prstGeom>
        </p:spPr>
      </p:pic>
      <p:pic>
        <p:nvPicPr>
          <p:cNvPr id="19" name="Picture 1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63888" y="3501008"/>
            <a:ext cx="1484757" cy="276035"/>
          </a:xfrm>
          <a:prstGeom prst="rect">
            <a:avLst/>
          </a:prstGeom>
        </p:spPr>
      </p:pic>
      <p:sp>
        <p:nvSpPr>
          <p:cNvPr id="20" name="TextBox 19"/>
          <p:cNvSpPr txBox="1"/>
          <p:nvPr/>
        </p:nvSpPr>
        <p:spPr>
          <a:xfrm>
            <a:off x="323528" y="3861048"/>
            <a:ext cx="856895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Naša doterajšia diskusia o potenciálnej energii sa týkala gravitačného poľa budeného jednou bodovou časticou. Všeobecne môžeme uvažovať gravitačné pole budené viacerými bodovými časticami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alebo spojitým rozložením gravitujúcej hmotnosti</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843808" y="4941168"/>
            <a:ext cx="3000375" cy="588074"/>
          </a:xfrm>
          <a:prstGeom prst="rect">
            <a:avLst/>
          </a:prstGeom>
        </p:spPr>
      </p:pic>
      <p:pic>
        <p:nvPicPr>
          <p:cNvPr id="24" name="Picture 23"/>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99792" y="5949280"/>
            <a:ext cx="3384423" cy="540068"/>
          </a:xfrm>
          <a:prstGeom prst="rect">
            <a:avLst/>
          </a:prstGeom>
        </p:spPr>
      </p:pic>
    </p:spTree>
    <p:extLst>
      <p:ext uri="{BB962C8B-B14F-4D97-AF65-F5344CB8AC3E}">
        <p14:creationId xmlns:p14="http://schemas.microsoft.com/office/powerpoint/2010/main" val="2300544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09454" y="719867"/>
            <a:ext cx="2259330" cy="291465"/>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097632" y="695641"/>
            <a:ext cx="4520565" cy="291465"/>
          </a:xfrm>
          <a:prstGeom prst="rect">
            <a:avLst/>
          </a:prstGeom>
        </p:spPr>
      </p:pic>
      <p:pic>
        <p:nvPicPr>
          <p:cNvPr id="11" name="Picture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6505" y="1357664"/>
            <a:ext cx="8783955" cy="1285875"/>
          </a:xfrm>
          <a:prstGeom prst="rect">
            <a:avLst/>
          </a:prstGeom>
        </p:spPr>
      </p:pic>
      <p:pic>
        <p:nvPicPr>
          <p:cNvPr id="15" name="Picture 14"/>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527122" y="2897308"/>
            <a:ext cx="3297555" cy="289560"/>
          </a:xfrm>
          <a:prstGeom prst="rect">
            <a:avLst/>
          </a:prstGeom>
        </p:spPr>
      </p:pic>
      <p:pic>
        <p:nvPicPr>
          <p:cNvPr id="19" name="Picture 18"/>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22247" y="3360831"/>
            <a:ext cx="8332470" cy="514350"/>
          </a:xfrm>
          <a:prstGeom prst="rect">
            <a:avLst/>
          </a:prstGeom>
          <a:ln w="28575">
            <a:solidFill>
              <a:srgbClr val="FF0000"/>
            </a:solidFill>
          </a:ln>
        </p:spPr>
      </p:pic>
      <mc:AlternateContent xmlns:mc="http://schemas.openxmlformats.org/markup-compatibility/2006" xmlns:a14="http://schemas.microsoft.com/office/drawing/2010/main">
        <mc:Choice Requires="a14">
          <p:sp>
            <p:nvSpPr>
              <p:cNvPr id="21" name="TextBox 20"/>
              <p:cNvSpPr txBox="1"/>
              <p:nvPr/>
            </p:nvSpPr>
            <p:spPr>
              <a:xfrm>
                <a:off x="5713700" y="4592473"/>
                <a:ext cx="3691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Graf pre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=0.5</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Plotované je </a:t>
                </a:r>
              </a:p>
            </p:txBody>
          </p:sp>
        </mc:Choice>
        <mc:Fallback xmlns="">
          <p:sp>
            <p:nvSpPr>
              <p:cNvPr id="21" name="TextBox 20"/>
              <p:cNvSpPr txBox="1">
                <a:spLocks noRot="1" noChangeAspect="1" noMove="1" noResize="1" noEditPoints="1" noAdjustHandles="1" noChangeArrowheads="1" noChangeShapeType="1" noTextEdit="1"/>
              </p:cNvSpPr>
              <p:nvPr/>
            </p:nvSpPr>
            <p:spPr>
              <a:xfrm>
                <a:off x="5713700" y="4592473"/>
                <a:ext cx="3691890" cy="646331"/>
              </a:xfrm>
              <a:prstGeom prst="rect">
                <a:avLst/>
              </a:prstGeom>
              <a:blipFill rotWithShape="0">
                <a:blip r:embed="rId15"/>
                <a:stretch>
                  <a:fillRect l="-1320" t="-4717" b="-14151"/>
                </a:stretch>
              </a:blipFill>
            </p:spPr>
            <p:txBody>
              <a:bodyPr/>
              <a:lstStyle/>
              <a:p>
                <a:r>
                  <a:rPr lang="sk-SK">
                    <a:noFill/>
                  </a:rPr>
                  <a:t> </a:t>
                </a:r>
              </a:p>
            </p:txBody>
          </p:sp>
        </mc:Fallback>
      </mc:AlternateContent>
      <p:pic>
        <p:nvPicPr>
          <p:cNvPr id="23" name="Picture 22"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2247" y="4045602"/>
            <a:ext cx="4658375" cy="2648320"/>
          </a:xfrm>
          <a:prstGeom prst="rect">
            <a:avLst/>
          </a:prstGeom>
          <a:ln>
            <a:solidFill>
              <a:schemeClr val="tx1"/>
            </a:solidFill>
          </a:ln>
        </p:spPr>
      </p:pic>
      <p:pic>
        <p:nvPicPr>
          <p:cNvPr id="2" name="Picture 1"/>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5808330" y="5466080"/>
            <a:ext cx="845820" cy="539115"/>
          </a:xfrm>
          <a:prstGeom prst="rect">
            <a:avLst/>
          </a:prstGeom>
        </p:spPr>
      </p:pic>
      <p:sp>
        <p:nvSpPr>
          <p:cNvPr id="3" name="Rectangle 2"/>
          <p:cNvSpPr/>
          <p:nvPr/>
        </p:nvSpPr>
        <p:spPr>
          <a:xfrm>
            <a:off x="5505752" y="4592473"/>
            <a:ext cx="3374708" cy="15454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90767" y="2864312"/>
            <a:ext cx="1314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Využijeme:</a:t>
            </a:r>
          </a:p>
        </p:txBody>
      </p:sp>
      <p:sp>
        <p:nvSpPr>
          <p:cNvPr id="8" name="TextBox 7"/>
          <p:cNvSpPr txBox="1"/>
          <p:nvPr/>
        </p:nvSpPr>
        <p:spPr>
          <a:xfrm>
            <a:off x="2330744" y="45395"/>
            <a:ext cx="48131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Disipácia</a:t>
            </a: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energie tlmených kmitov</a:t>
            </a:r>
          </a:p>
        </p:txBody>
      </p:sp>
      <p:sp>
        <p:nvSpPr>
          <p:cNvPr id="12" name="Rectangle 11"/>
          <p:cNvSpPr/>
          <p:nvPr/>
        </p:nvSpPr>
        <p:spPr>
          <a:xfrm>
            <a:off x="628650" y="592771"/>
            <a:ext cx="8161020" cy="5387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78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88030" y="1182038"/>
            <a:ext cx="2316480" cy="289560"/>
          </a:xfrm>
          <a:prstGeom prst="rect">
            <a:avLst/>
          </a:prstGeom>
        </p:spPr>
      </p:pic>
      <p:sp>
        <p:nvSpPr>
          <p:cNvPr id="5" name="TextBox 4"/>
          <p:cNvSpPr txBox="1"/>
          <p:nvPr/>
        </p:nvSpPr>
        <p:spPr>
          <a:xfrm>
            <a:off x="434340" y="1703070"/>
            <a:ext cx="7200900" cy="3771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Špeciálny prípad</a:t>
            </a:r>
          </a:p>
        </p:txBody>
      </p:sp>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88030" y="1703070"/>
            <a:ext cx="2948940" cy="289560"/>
          </a:xfrm>
          <a:prstGeom prst="rect">
            <a:avLst/>
          </a:prstGeom>
        </p:spPr>
      </p:pic>
      <p:grpSp>
        <p:nvGrpSpPr>
          <p:cNvPr id="29" name="Group 28"/>
          <p:cNvGrpSpPr/>
          <p:nvPr/>
        </p:nvGrpSpPr>
        <p:grpSpPr>
          <a:xfrm>
            <a:off x="629941" y="2542236"/>
            <a:ext cx="3909601" cy="4055744"/>
            <a:chOff x="2529993" y="2364106"/>
            <a:chExt cx="3909601" cy="4055744"/>
          </a:xfrm>
        </p:grpSpPr>
        <p:pic>
          <p:nvPicPr>
            <p:cNvPr id="8" name="Picture 7"/>
            <p:cNvPicPr>
              <a:picLocks noChangeAspect="1"/>
            </p:cNvPicPr>
            <p:nvPr/>
          </p:nvPicPr>
          <p:blipFill rotWithShape="1">
            <a:blip r:embed="rId9"/>
            <a:srcRect b="57273"/>
            <a:stretch/>
          </p:blipFill>
          <p:spPr>
            <a:xfrm>
              <a:off x="2804302" y="3143251"/>
              <a:ext cx="3123916" cy="1245870"/>
            </a:xfrm>
            <a:prstGeom prst="rect">
              <a:avLst/>
            </a:prstGeom>
          </p:spPr>
        </p:pic>
        <p:cxnSp>
          <p:nvCxnSpPr>
            <p:cNvPr id="10" name="Straight Connector 9"/>
            <p:cNvCxnSpPr/>
            <p:nvPr/>
          </p:nvCxnSpPr>
          <p:spPr>
            <a:xfrm>
              <a:off x="2594610" y="2411730"/>
              <a:ext cx="0" cy="28575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36030" y="2364106"/>
              <a:ext cx="0" cy="28575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020310" y="3840480"/>
              <a:ext cx="177165" cy="228600"/>
            </a:xfrm>
            <a:prstGeom prst="rect">
              <a:avLst/>
            </a:prstGeom>
          </p:spPr>
        </p:pic>
        <p:pic>
          <p:nvPicPr>
            <p:cNvPr id="16" name="Picture 15"/>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366260" y="6044565"/>
              <a:ext cx="203454" cy="73152"/>
            </a:xfrm>
            <a:prstGeom prst="rect">
              <a:avLst/>
            </a:prstGeom>
          </p:spPr>
        </p:pic>
        <p:pic>
          <p:nvPicPr>
            <p:cNvPr id="1026" name="Picture 2" descr="http://www.datwiki.net/images2/Delta-Connection.jpg"/>
            <p:cNvPicPr>
              <a:picLocks noChangeAspect="1" noChangeArrowheads="1"/>
            </p:cNvPicPr>
            <p:nvPr/>
          </p:nvPicPr>
          <p:blipFill rotWithShape="1">
            <a:blip r:embed="rId12">
              <a:extLst>
                <a:ext uri="{28A0092B-C50C-407E-A947-70E740481C1C}">
                  <a14:useLocalDpi xmlns:a14="http://schemas.microsoft.com/office/drawing/2010/main" val="0"/>
                </a:ext>
              </a:extLst>
            </a:blip>
            <a:srcRect l="12738" t="59303" r="41848" b="32674"/>
            <a:stretch/>
          </p:blipFill>
          <p:spPr bwMode="auto">
            <a:xfrm rot="1512235">
              <a:off x="2529993" y="5524518"/>
              <a:ext cx="1706964" cy="2379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datwiki.net/images2/Delta-Connection.jpg"/>
            <p:cNvPicPr>
              <a:picLocks noChangeAspect="1" noChangeArrowheads="1"/>
            </p:cNvPicPr>
            <p:nvPr/>
          </p:nvPicPr>
          <p:blipFill rotWithShape="1">
            <a:blip r:embed="rId12">
              <a:extLst>
                <a:ext uri="{28A0092B-C50C-407E-A947-70E740481C1C}">
                  <a14:useLocalDpi xmlns:a14="http://schemas.microsoft.com/office/drawing/2010/main" val="0"/>
                </a:ext>
              </a:extLst>
            </a:blip>
            <a:srcRect l="12738" t="59303" r="41848" b="32674"/>
            <a:stretch/>
          </p:blipFill>
          <p:spPr bwMode="auto">
            <a:xfrm rot="19673960">
              <a:off x="4636426" y="5483761"/>
              <a:ext cx="1803168" cy="25135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4126230" y="5783580"/>
              <a:ext cx="636270" cy="6362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p:cNvCxnSpPr/>
            <p:nvPr/>
          </p:nvCxnSpPr>
          <p:spPr>
            <a:xfrm>
              <a:off x="2594610" y="273177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09850" y="302133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609850" y="331851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25090" y="360807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98420" y="387858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613660" y="416814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13660" y="446532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628900" y="475488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4762500" y="2766951"/>
            <a:ext cx="42389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Možná realizácia: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Nabité teliesko na nevodivej pružine v homogénnom striedavom elektrickom poli</a:t>
            </a:r>
          </a:p>
        </p:txBody>
      </p:sp>
      <p:pic>
        <p:nvPicPr>
          <p:cNvPr id="31" name="Picture 30"/>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000212" y="6374373"/>
            <a:ext cx="1908810" cy="255270"/>
          </a:xfrm>
          <a:prstGeom prst="rect">
            <a:avLst/>
          </a:prstGeom>
        </p:spPr>
      </p:pic>
    </p:spTree>
    <p:extLst>
      <p:ext uri="{BB962C8B-B14F-4D97-AF65-F5344CB8AC3E}">
        <p14:creationId xmlns:p14="http://schemas.microsoft.com/office/powerpoint/2010/main" val="1278266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91790" y="1463040"/>
            <a:ext cx="2948940" cy="289560"/>
          </a:xfrm>
          <a:prstGeom prst="rect">
            <a:avLst/>
          </a:prstGeom>
        </p:spPr>
      </p:pic>
      <p:sp>
        <p:nvSpPr>
          <p:cNvPr id="4" name="TextBox 3"/>
          <p:cNvSpPr txBox="1"/>
          <p:nvPr/>
        </p:nvSpPr>
        <p:spPr>
          <a:xfrm>
            <a:off x="331470" y="2057400"/>
            <a:ext cx="82867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Použijeme trik s komplexnými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fázormi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pokúsime sa najprv nájsť aspoň jedno riešenie pohybovej rovnice. Zapíšeme 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komplexných číslach</a:t>
            </a: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017520" y="2884110"/>
            <a:ext cx="2529840" cy="289560"/>
          </a:xfrm>
          <a:prstGeom prst="rect">
            <a:avLst/>
          </a:prstGeom>
        </p:spPr>
      </p:pic>
      <p:sp>
        <p:nvSpPr>
          <p:cNvPr id="7" name="TextBox 6"/>
          <p:cNvSpPr txBox="1"/>
          <p:nvPr/>
        </p:nvSpPr>
        <p:spPr>
          <a:xfrm>
            <a:off x="331470" y="3394710"/>
            <a:ext cx="82867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Skúsime hľadať komplexné riešenie v tvare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dosadení do rovnice dostaneme</a:t>
            </a:r>
          </a:p>
        </p:txBody>
      </p:sp>
      <p:pic>
        <p:nvPicPr>
          <p:cNvPr id="5" name="Picture 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105400" y="3434596"/>
            <a:ext cx="1413510" cy="283845"/>
          </a:xfrm>
          <a:prstGeom prst="rect">
            <a:avLst/>
          </a:prstGeom>
        </p:spPr>
      </p:pic>
      <p:pic>
        <p:nvPicPr>
          <p:cNvPr id="8" name="Picture 7"/>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063115" y="4262081"/>
            <a:ext cx="4823460" cy="289560"/>
          </a:xfrm>
          <a:prstGeom prst="rect">
            <a:avLst/>
          </a:prstGeom>
        </p:spPr>
      </p:pic>
      <p:pic>
        <p:nvPicPr>
          <p:cNvPr id="10" name="Picture 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920365" y="4772681"/>
            <a:ext cx="2487930" cy="59436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480060" y="5612130"/>
                <a:ext cx="8263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komplexný fázor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 nejakým fázovým posunom voči reálnemu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Vypočítame veľkosť a fázu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480060" y="5612130"/>
                <a:ext cx="8263890" cy="646331"/>
              </a:xfrm>
              <a:prstGeom prst="rect">
                <a:avLst/>
              </a:prstGeom>
              <a:blipFill rotWithShape="0">
                <a:blip r:embed="rId14"/>
                <a:stretch>
                  <a:fillRect l="-664"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439462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564466" y="1297961"/>
            <a:ext cx="3531870" cy="594360"/>
          </a:xfrm>
          <a:prstGeom prst="rect">
            <a:avLst/>
          </a:prstGeom>
        </p:spPr>
      </p:pic>
      <p:sp>
        <p:nvSpPr>
          <p:cNvPr id="3" name="TextBox 2"/>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600325" y="2138662"/>
            <a:ext cx="3307080" cy="647700"/>
          </a:xfrm>
          <a:prstGeom prst="rect">
            <a:avLst/>
          </a:prstGeom>
        </p:spPr>
      </p:pic>
      <p:pic>
        <p:nvPicPr>
          <p:cNvPr id="10" name="Picture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375410" y="3147003"/>
            <a:ext cx="5756910" cy="59436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94310" y="4046220"/>
                <a:ext cx="8366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Zjavne platí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Fázu menovateľa určíme ľahko, takže dostaneme</a:t>
                </a:r>
              </a:p>
            </p:txBody>
          </p:sp>
        </mc:Choice>
        <mc:Fallback xmlns="">
          <p:sp>
            <p:nvSpPr>
              <p:cNvPr id="9" name="TextBox 8"/>
              <p:cNvSpPr txBox="1">
                <a:spLocks noRot="1" noChangeAspect="1" noMove="1" noResize="1" noEditPoints="1" noAdjustHandles="1" noChangeArrowheads="1" noChangeShapeType="1" noTextEdit="1"/>
              </p:cNvSpPr>
              <p:nvPr/>
            </p:nvSpPr>
            <p:spPr>
              <a:xfrm>
                <a:off x="194310" y="4046220"/>
                <a:ext cx="8366760" cy="369332"/>
              </a:xfrm>
              <a:prstGeom prst="rect">
                <a:avLst/>
              </a:prstGeom>
              <a:blipFill rotWithShape="0">
                <a:blip r:embed="rId11"/>
                <a:stretch>
                  <a:fillRect l="-656" t="-10000" b="-26667"/>
                </a:stretch>
              </a:blipFill>
            </p:spPr>
            <p:txBody>
              <a:bodyPr/>
              <a:lstStyle/>
              <a:p>
                <a:r>
                  <a:rPr lang="sk-SK">
                    <a:noFill/>
                  </a:rPr>
                  <a:t> </a:t>
                </a:r>
              </a:p>
            </p:txBody>
          </p:sp>
        </mc:Fallback>
      </mc:AlternateContent>
      <p:pic>
        <p:nvPicPr>
          <p:cNvPr id="2" name="Picture 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828927" y="4752735"/>
            <a:ext cx="3084195" cy="312420"/>
          </a:xfrm>
          <a:prstGeom prst="rect">
            <a:avLst/>
          </a:prstGeom>
        </p:spPr>
      </p:pic>
      <p:sp>
        <p:nvSpPr>
          <p:cNvPr id="14" name="Rectangle 13"/>
          <p:cNvSpPr/>
          <p:nvPr/>
        </p:nvSpPr>
        <p:spPr>
          <a:xfrm>
            <a:off x="2457450" y="2057400"/>
            <a:ext cx="3674745" cy="880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2613884" y="4607172"/>
            <a:ext cx="3580728" cy="6013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991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91790" y="1280160"/>
            <a:ext cx="2948940" cy="289560"/>
          </a:xfrm>
          <a:prstGeom prst="rect">
            <a:avLst/>
          </a:prstGeom>
        </p:spPr>
      </p:pic>
      <p:sp>
        <p:nvSpPr>
          <p:cNvPr id="5" name="TextBox 4"/>
          <p:cNvSpPr txBox="1"/>
          <p:nvPr/>
        </p:nvSpPr>
        <p:spPr>
          <a:xfrm>
            <a:off x="297180" y="1794510"/>
            <a:ext cx="8549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Vrátiac sa k reálnym číslam môžeme tvrdiť, že sme našli jedno nejaké špeciálne riešenie pohybovej rovnice</a:t>
            </a:r>
          </a:p>
        </p:txBody>
      </p:sp>
      <p:pic>
        <p:nvPicPr>
          <p:cNvPr id="17" name="Picture 1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43029" y="2566511"/>
            <a:ext cx="5915025" cy="613410"/>
          </a:xfrm>
          <a:prstGeom prst="rect">
            <a:avLst/>
          </a:prstGeom>
        </p:spPr>
      </p:pic>
      <p:sp>
        <p:nvSpPr>
          <p:cNvPr id="8" name="TextBox 7"/>
          <p:cNvSpPr txBox="1"/>
          <p:nvPr/>
        </p:nvSpPr>
        <p:spPr>
          <a:xfrm>
            <a:off x="297180" y="3417570"/>
            <a:ext cx="88468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a:t>
            </a:r>
          </a:p>
        </p:txBody>
      </p:sp>
      <p:pic>
        <p:nvPicPr>
          <p:cNvPr id="12" name="Picture 1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238250" y="3323212"/>
            <a:ext cx="3307080" cy="647700"/>
          </a:xfrm>
          <a:prstGeom prst="rect">
            <a:avLst/>
          </a:prstGeom>
        </p:spPr>
      </p:pic>
      <p:sp>
        <p:nvSpPr>
          <p:cNvPr id="11" name="TextBox 10"/>
          <p:cNvSpPr txBox="1"/>
          <p:nvPr/>
        </p:nvSpPr>
        <p:spPr>
          <a:xfrm>
            <a:off x="297180" y="4217670"/>
            <a:ext cx="86296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je lineárna, takže ak k nájdenému špeciálnemu riešeniu pripočítame ľubovoľné riešenie pohybovej rovnice bez pravej strany, dostaneme tiež nejaké riešenie. Rovnica bez pravej strany je rovnica tlmeného lineárneho oscilátora, jej riešenia poznáme, takže dostaneme</a:t>
            </a:r>
          </a:p>
        </p:txBody>
      </p:sp>
      <p:pic>
        <p:nvPicPr>
          <p:cNvPr id="18" name="Picture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42903" y="5571590"/>
            <a:ext cx="4928235" cy="325755"/>
          </a:xfrm>
          <a:prstGeom prst="rect">
            <a:avLst/>
          </a:prstGeom>
        </p:spPr>
      </p:pic>
      <p:sp>
        <p:nvSpPr>
          <p:cNvPr id="15" name="Rectangle 14"/>
          <p:cNvSpPr/>
          <p:nvPr/>
        </p:nvSpPr>
        <p:spPr>
          <a:xfrm>
            <a:off x="262890" y="5372100"/>
            <a:ext cx="8728710" cy="64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297180" y="6084286"/>
                <a:ext cx="85039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riešení sú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ľubovoľné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parametere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ktoré treba určiť z počiatočných podmienok</a:t>
                </a:r>
              </a:p>
            </p:txBody>
          </p:sp>
        </mc:Choice>
        <mc:Fallback xmlns="">
          <p:sp>
            <p:nvSpPr>
              <p:cNvPr id="20" name="TextBox 19"/>
              <p:cNvSpPr txBox="1">
                <a:spLocks noRot="1" noChangeAspect="1" noMove="1" noResize="1" noEditPoints="1" noAdjustHandles="1" noChangeArrowheads="1" noChangeShapeType="1" noTextEdit="1"/>
              </p:cNvSpPr>
              <p:nvPr/>
            </p:nvSpPr>
            <p:spPr>
              <a:xfrm>
                <a:off x="297180" y="6084286"/>
                <a:ext cx="8503920" cy="646331"/>
              </a:xfrm>
              <a:prstGeom prst="rect">
                <a:avLst/>
              </a:prstGeom>
              <a:blipFill rotWithShape="0">
                <a:blip r:embed="rId14"/>
                <a:stretch>
                  <a:fillRect l="-645" t="-4717" b="-14151"/>
                </a:stretch>
              </a:blipFill>
            </p:spPr>
            <p:txBody>
              <a:bodyPr/>
              <a:lstStyle/>
              <a:p>
                <a:r>
                  <a:rPr lang="en-US">
                    <a:noFill/>
                  </a:rPr>
                  <a:t> </a:t>
                </a:r>
              </a:p>
            </p:txBody>
          </p:sp>
        </mc:Fallback>
      </mc:AlternateContent>
      <p:pic>
        <p:nvPicPr>
          <p:cNvPr id="21" name="Picture 2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472948" y="5431149"/>
            <a:ext cx="3317176" cy="567880"/>
          </a:xfrm>
          <a:prstGeom prst="rect">
            <a:avLst/>
          </a:prstGeom>
        </p:spPr>
      </p:pic>
      <p:pic>
        <p:nvPicPr>
          <p:cNvPr id="16" name="Picture 1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467351" y="3323212"/>
            <a:ext cx="3084195" cy="312420"/>
          </a:xfrm>
          <a:prstGeom prst="rect">
            <a:avLst/>
          </a:prstGeom>
        </p:spPr>
      </p:pic>
    </p:spTree>
    <p:extLst>
      <p:ext uri="{BB962C8B-B14F-4D97-AF65-F5344CB8AC3E}">
        <p14:creationId xmlns:p14="http://schemas.microsoft.com/office/powerpoint/2010/main" val="657850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32249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91790" y="890656"/>
            <a:ext cx="2948940" cy="289560"/>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051687" y="1405321"/>
            <a:ext cx="4928235" cy="325755"/>
          </a:xfrm>
          <a:prstGeom prst="rect">
            <a:avLst/>
          </a:prstGeom>
        </p:spPr>
      </p:pic>
      <p:pic>
        <p:nvPicPr>
          <p:cNvPr id="21" name="Picture 2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77191" y="1866944"/>
            <a:ext cx="2294001" cy="46463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77190" y="2510730"/>
                <a:ext cx="850392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riešení sú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ľubovoľné parametre, ktoré treba určiť z počiatočných podmienok. Ľahko sa dá presvedčiť o tom, že pre ľubovoľné počiatočné podmienky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dajú nájsť parametre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že riešenie spĺňa  tie počiatočné podmienky. Tým sme „fyzikálne“ dokázali (fyzika požaduje jednoznačnú predpoveď budúcnosti), že sme našli všetky riešenia pohybovej rovnice. Zapamätajte si poučku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„ľubovoľné riešenie lineárnej rovnice s pravou stranou sa dá písať ako súčet všeobecného riešenia tej rovnice bez pravej strany a nejakého špeciálneho (parciálneho) riešenia tej rovnice s pravou stranou“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Pripomeňme ešte, že sa zaujímame iba o prípad malého trenia, teda </a:t>
                </a:r>
                <a14:m>
                  <m:oMath xmlns:m="http://schemas.openxmlformats.org/officeDocument/2006/math">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&gt;</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377190" y="2510730"/>
                <a:ext cx="8503920" cy="3693319"/>
              </a:xfrm>
              <a:prstGeom prst="rect">
                <a:avLst/>
              </a:prstGeom>
              <a:blipFill rotWithShape="0">
                <a:blip r:embed="rId13"/>
                <a:stretch>
                  <a:fillRect l="-645" t="-990" b="-1815"/>
                </a:stretch>
              </a:blipFill>
            </p:spPr>
            <p:txBody>
              <a:bodyPr/>
              <a:lstStyle/>
              <a:p>
                <a:r>
                  <a:rPr lang="sk-SK">
                    <a:noFill/>
                  </a:rPr>
                  <a:t> </a:t>
                </a:r>
              </a:p>
            </p:txBody>
          </p:sp>
        </mc:Fallback>
      </mc:AlternateContent>
      <p:pic>
        <p:nvPicPr>
          <p:cNvPr id="3" name="Picture 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891790" y="3625850"/>
            <a:ext cx="3282315" cy="255270"/>
          </a:xfrm>
          <a:prstGeom prst="rect">
            <a:avLst/>
          </a:prstGeom>
        </p:spPr>
      </p:pic>
      <p:pic>
        <p:nvPicPr>
          <p:cNvPr id="6" name="Picture 5"/>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900127" y="1843757"/>
            <a:ext cx="2976372" cy="582930"/>
          </a:xfrm>
          <a:prstGeom prst="rect">
            <a:avLst/>
          </a:prstGeom>
        </p:spPr>
      </p:pic>
      <p:pic>
        <p:nvPicPr>
          <p:cNvPr id="7" name="Picture 6"/>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6221977" y="2091175"/>
            <a:ext cx="2775776" cy="281178"/>
          </a:xfrm>
          <a:prstGeom prst="rect">
            <a:avLst/>
          </a:prstGeom>
        </p:spPr>
      </p:pic>
    </p:spTree>
    <p:extLst>
      <p:ext uri="{BB962C8B-B14F-4D97-AF65-F5344CB8AC3E}">
        <p14:creationId xmlns:p14="http://schemas.microsoft.com/office/powerpoint/2010/main" val="531255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mc:AlternateContent xmlns:mc="http://schemas.openxmlformats.org/markup-compatibility/2006" xmlns:a14="http://schemas.microsoft.com/office/drawing/2010/main">
        <mc:Choice Requires="a14">
          <p:sp>
            <p:nvSpPr>
              <p:cNvPr id="5" name="TextBox 4"/>
              <p:cNvSpPr txBox="1"/>
              <p:nvPr/>
            </p:nvSpPr>
            <p:spPr>
              <a:xfrm>
                <a:off x="342900" y="1817370"/>
                <a:ext cx="8423910" cy="2909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Pozrime sa teraz, ako vyzerá kvalitatívny charakter nájdeného riešenia.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dostatočne dlhé časy, teda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Časť riešenia zodpovedajúca riešeniu bez pravej strany „exponenciálne vymrie“ (prakticky stačí čas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niekoľkokrát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teda po dlhom čase nastane „vynútený pohyb“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Exponenciálneho vymretiu homogénneho riešenia hovoríme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„prechodový jav“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aj fáza vynútených kmitov závisia na vynucujúcej frekvencii, tak ako to ukazujú vzorce</a:t>
                </a:r>
              </a:p>
            </p:txBody>
          </p:sp>
        </mc:Choice>
        <mc:Fallback xmlns="">
          <p:sp>
            <p:nvSpPr>
              <p:cNvPr id="5" name="TextBox 4"/>
              <p:cNvSpPr txBox="1">
                <a:spLocks noRot="1" noChangeAspect="1" noMove="1" noResize="1" noEditPoints="1" noAdjustHandles="1" noChangeArrowheads="1" noChangeShapeType="1" noTextEdit="1"/>
              </p:cNvSpPr>
              <p:nvPr/>
            </p:nvSpPr>
            <p:spPr>
              <a:xfrm>
                <a:off x="342900" y="1817370"/>
                <a:ext cx="8423910" cy="2909643"/>
              </a:xfrm>
              <a:prstGeom prst="rect">
                <a:avLst/>
              </a:prstGeom>
              <a:blipFill rotWithShape="0">
                <a:blip r:embed="rId8"/>
                <a:stretch>
                  <a:fillRect l="-579" t="-1048" r="-651" b="-2516"/>
                </a:stretch>
              </a:blipFill>
            </p:spPr>
            <p:txBody>
              <a:bodyPr/>
              <a:lstStyle/>
              <a:p>
                <a:r>
                  <a:rPr lang="sk-SK">
                    <a:noFill/>
                  </a:rPr>
                  <a:t> </a:t>
                </a:r>
              </a:p>
            </p:txBody>
          </p:sp>
        </mc:Fallback>
      </mc:AlternateContent>
      <p:pic>
        <p:nvPicPr>
          <p:cNvPr id="14" name="Picture 1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09939" y="3065019"/>
            <a:ext cx="2524125" cy="320040"/>
          </a:xfrm>
          <a:prstGeom prst="rect">
            <a:avLst/>
          </a:prstGeom>
        </p:spPr>
      </p:pic>
      <p:pic>
        <p:nvPicPr>
          <p:cNvPr id="15" name="Picture 1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373886" y="4829004"/>
            <a:ext cx="2976372" cy="582930"/>
          </a:xfrm>
          <a:prstGeom prst="rect">
            <a:avLst/>
          </a:prstGeom>
        </p:spPr>
      </p:pic>
      <p:pic>
        <p:nvPicPr>
          <p:cNvPr id="13" name="Picture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767453" y="5031598"/>
            <a:ext cx="2775776" cy="281178"/>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07938" y="5661436"/>
                <a:ext cx="835533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Už prostý pohľad na tie vzorce s cieľom „vyšetriť priebeh funkcie v závislosti na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ukazuje, že sa môže diať niečo zaujímavé v oblasti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sú menovatele výrazne malé. Pozrime si najprv numerické obrázky.</a:t>
                </a:r>
              </a:p>
            </p:txBody>
          </p:sp>
        </mc:Choice>
        <mc:Fallback xmlns="">
          <p:sp>
            <p:nvSpPr>
              <p:cNvPr id="3" name="TextBox 2"/>
              <p:cNvSpPr txBox="1">
                <a:spLocks noRot="1" noChangeAspect="1" noMove="1" noResize="1" noEditPoints="1" noAdjustHandles="1" noChangeArrowheads="1" noChangeShapeType="1" noTextEdit="1"/>
              </p:cNvSpPr>
              <p:nvPr/>
            </p:nvSpPr>
            <p:spPr>
              <a:xfrm>
                <a:off x="307938" y="5661436"/>
                <a:ext cx="8355330" cy="923330"/>
              </a:xfrm>
              <a:prstGeom prst="rect">
                <a:avLst/>
              </a:prstGeom>
              <a:blipFill rotWithShape="0">
                <a:blip r:embed="rId12"/>
                <a:stretch>
                  <a:fillRect l="-657" t="-3974" b="-9934"/>
                </a:stretch>
              </a:blipFill>
            </p:spPr>
            <p:txBody>
              <a:bodyPr/>
              <a:lstStyle/>
              <a:p>
                <a:r>
                  <a:rPr lang="en-US">
                    <a:noFill/>
                  </a:rPr>
                  <a:t> </a:t>
                </a:r>
              </a:p>
            </p:txBody>
          </p:sp>
        </mc:Fallback>
      </mc:AlternateContent>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051687" y="1405321"/>
            <a:ext cx="4928235" cy="325755"/>
          </a:xfrm>
          <a:prstGeom prst="rect">
            <a:avLst/>
          </a:prstGeom>
        </p:spPr>
      </p:pic>
    </p:spTree>
    <p:extLst>
      <p:ext uri="{BB962C8B-B14F-4D97-AF65-F5344CB8AC3E}">
        <p14:creationId xmlns:p14="http://schemas.microsoft.com/office/powerpoint/2010/main" val="2519224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7" name="TextBox 6"/>
              <p:cNvSpPr txBox="1"/>
              <p:nvPr/>
            </p:nvSpPr>
            <p:spPr>
              <a:xfrm>
                <a:off x="5879950" y="604833"/>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=0.5</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79950" y="604833"/>
                <a:ext cx="2743200" cy="1200329"/>
              </a:xfrm>
              <a:prstGeom prst="rect">
                <a:avLst/>
              </a:prstGeom>
              <a:blipFill rotWithShape="0">
                <a:blip r:embed="rId5"/>
                <a:stretch>
                  <a:fillRect l="-2000" t="-2538" r="-2000"/>
                </a:stretch>
              </a:blipFill>
            </p:spPr>
            <p:txBody>
              <a:bodyPr/>
              <a:lstStyle/>
              <a:p>
                <a:r>
                  <a:rPr lang="en-US">
                    <a:noFill/>
                  </a:rPr>
                  <a:t> </a:t>
                </a:r>
              </a:p>
            </p:txBody>
          </p:sp>
        </mc:Fallback>
      </mc:AlternateContent>
      <p:sp>
        <p:nvSpPr>
          <p:cNvPr id="8" name="TextBox 7"/>
          <p:cNvSpPr txBox="1"/>
          <p:nvPr/>
        </p:nvSpPr>
        <p:spPr>
          <a:xfrm>
            <a:off x="5745480" y="1952737"/>
            <a:ext cx="3326802" cy="4524315"/>
          </a:xfrm>
          <a:prstGeom prst="rect">
            <a:avLst/>
          </a:prstGeom>
          <a:noFill/>
          <a:ln w="285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Poznámka.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Obrázky boli nakreslené v programe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Mathematica</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pre zaujímavosť som do nich nakopíroval aj príslušný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plotovací</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príkaz. I keď nepoznáte jazyk programu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Mathematica</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prezrite si ten príkaz a zistíte, že porozumiete jeho štruktúru. Nebojte sa lúštiť neznáme veci, je to zábavné, poučné a často nevyhnutné, lebo návody a popisy funkčnosti sú často neúplné alebo dokonca chybné. Otázka </a:t>
            </a:r>
            <a:r>
              <a:rPr kumimoji="0" lang="sk-SK"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„Ako to funguje?“</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patrí do kompetencie fyzika.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Všimnite si napríklad, že potrebná funkcia sa nevolá atan2 ale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ArcTan</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9" name="Picture 8" descr="Screen Clipping">
            <a:extLst>
              <a:ext uri="{FF2B5EF4-FFF2-40B4-BE49-F238E27FC236}">
                <a16:creationId xmlns:a16="http://schemas.microsoft.com/office/drawing/2014/main" id="{C48033A2-5205-4C80-A987-92B1202D0540}"/>
              </a:ext>
            </a:extLst>
          </p:cNvPr>
          <p:cNvPicPr>
            <a:picLocks noChangeAspect="1"/>
          </p:cNvPicPr>
          <p:nvPr/>
        </p:nvPicPr>
        <p:blipFill rotWithShape="1">
          <a:blip r:embed="rId6">
            <a:extLst>
              <a:ext uri="{28A0092B-C50C-407E-A947-70E740481C1C}">
                <a14:useLocalDpi xmlns:a14="http://schemas.microsoft.com/office/drawing/2010/main" val="0"/>
              </a:ext>
            </a:extLst>
          </a:blip>
          <a:srcRect b="47010"/>
          <a:stretch/>
        </p:blipFill>
        <p:spPr>
          <a:xfrm>
            <a:off x="182218" y="819987"/>
            <a:ext cx="5458587" cy="2736013"/>
          </a:xfrm>
          <a:prstGeom prst="rect">
            <a:avLst/>
          </a:prstGeom>
          <a:ln>
            <a:solidFill>
              <a:srgbClr val="FF0000"/>
            </a:solidFill>
          </a:ln>
        </p:spPr>
      </p:pic>
      <p:pic>
        <p:nvPicPr>
          <p:cNvPr id="10" name="Picture 9" descr="A close up of a map&#10;&#10;Description automatically generated">
            <a:extLst>
              <a:ext uri="{FF2B5EF4-FFF2-40B4-BE49-F238E27FC236}">
                <a16:creationId xmlns:a16="http://schemas.microsoft.com/office/drawing/2014/main" id="{89CB302F-9744-4AB2-A0FE-6357B2B093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218" y="3571239"/>
            <a:ext cx="5458586" cy="2591162"/>
          </a:xfrm>
          <a:prstGeom prst="rect">
            <a:avLst/>
          </a:prstGeom>
        </p:spPr>
      </p:pic>
    </p:spTree>
    <p:extLst>
      <p:ext uri="{BB962C8B-B14F-4D97-AF65-F5344CB8AC3E}">
        <p14:creationId xmlns:p14="http://schemas.microsoft.com/office/powerpoint/2010/main" val="594899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057900" y="1268730"/>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=0.1</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57900" y="1268730"/>
                <a:ext cx="2743200" cy="1200329"/>
              </a:xfrm>
              <a:prstGeom prst="rect">
                <a:avLst/>
              </a:prstGeom>
              <a:blipFill rotWithShape="0">
                <a:blip r:embed="rId5"/>
                <a:stretch>
                  <a:fillRect l="-2000" t="-2538" r="-2000"/>
                </a:stretch>
              </a:blipFill>
            </p:spPr>
            <p:txBody>
              <a:bodyPr/>
              <a:lstStyle/>
              <a:p>
                <a:r>
                  <a:rPr lang="sk-SK">
                    <a:noFill/>
                  </a:rPr>
                  <a:t> </a:t>
                </a:r>
              </a:p>
            </p:txBody>
          </p:sp>
        </mc:Fallback>
      </mc:AlternateContent>
      <p:sp>
        <p:nvSpPr>
          <p:cNvPr id="4" name="TextBox 3"/>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p:pic>
        <p:nvPicPr>
          <p:cNvPr id="6" name="Picture 5" descr="Screen Clipping">
            <a:extLst>
              <a:ext uri="{FF2B5EF4-FFF2-40B4-BE49-F238E27FC236}">
                <a16:creationId xmlns:a16="http://schemas.microsoft.com/office/drawing/2014/main" id="{DA442982-F962-4D50-B0D8-22A6126EA849}"/>
              </a:ext>
            </a:extLst>
          </p:cNvPr>
          <p:cNvPicPr>
            <a:picLocks noChangeAspect="1"/>
          </p:cNvPicPr>
          <p:nvPr/>
        </p:nvPicPr>
        <p:blipFill rotWithShape="1">
          <a:blip r:embed="rId6">
            <a:extLst>
              <a:ext uri="{28A0092B-C50C-407E-A947-70E740481C1C}">
                <a14:useLocalDpi xmlns:a14="http://schemas.microsoft.com/office/drawing/2010/main" val="0"/>
              </a:ext>
            </a:extLst>
          </a:blip>
          <a:srcRect t="8016" b="43283"/>
          <a:stretch/>
        </p:blipFill>
        <p:spPr>
          <a:xfrm>
            <a:off x="413965" y="842452"/>
            <a:ext cx="5344271" cy="2797620"/>
          </a:xfrm>
          <a:prstGeom prst="rect">
            <a:avLst/>
          </a:prstGeom>
          <a:ln>
            <a:solidFill>
              <a:srgbClr val="FF0000"/>
            </a:solidFill>
          </a:ln>
        </p:spPr>
      </p:pic>
      <p:pic>
        <p:nvPicPr>
          <p:cNvPr id="7" name="Picture 6" descr="A screenshot of a cell phone&#10;&#10;Description automatically generated">
            <a:extLst>
              <a:ext uri="{FF2B5EF4-FFF2-40B4-BE49-F238E27FC236}">
                <a16:creationId xmlns:a16="http://schemas.microsoft.com/office/drawing/2014/main" id="{83D199E1-2189-434E-957D-5F231C932E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965" y="3739515"/>
            <a:ext cx="5344270" cy="2724530"/>
          </a:xfrm>
          <a:prstGeom prst="rect">
            <a:avLst/>
          </a:prstGeom>
        </p:spPr>
      </p:pic>
    </p:spTree>
    <p:extLst>
      <p:ext uri="{BB962C8B-B14F-4D97-AF65-F5344CB8AC3E}">
        <p14:creationId xmlns:p14="http://schemas.microsoft.com/office/powerpoint/2010/main" val="3435166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5" name="TextBox 4"/>
              <p:cNvSpPr txBox="1"/>
              <p:nvPr/>
            </p:nvSpPr>
            <p:spPr>
              <a:xfrm>
                <a:off x="6057900" y="1268730"/>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=2.0</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057900" y="1268730"/>
                <a:ext cx="2743200" cy="1200329"/>
              </a:xfrm>
              <a:prstGeom prst="rect">
                <a:avLst/>
              </a:prstGeom>
              <a:blipFill rotWithShape="0">
                <a:blip r:embed="rId5"/>
                <a:stretch>
                  <a:fillRect l="-2000" t="-2538" r="-2000"/>
                </a:stretch>
              </a:blipFill>
            </p:spPr>
            <p:txBody>
              <a:bodyPr/>
              <a:lstStyle/>
              <a:p>
                <a:r>
                  <a:rPr lang="sk-SK">
                    <a:noFill/>
                  </a:rPr>
                  <a:t> </a:t>
                </a:r>
              </a:p>
            </p:txBody>
          </p:sp>
        </mc:Fallback>
      </mc:AlternateContent>
      <p:pic>
        <p:nvPicPr>
          <p:cNvPr id="6" name="Picture 5" descr="Screen Clipping">
            <a:extLst>
              <a:ext uri="{FF2B5EF4-FFF2-40B4-BE49-F238E27FC236}">
                <a16:creationId xmlns:a16="http://schemas.microsoft.com/office/drawing/2014/main" id="{26D14099-669E-4E79-AFF3-4837D74ED17A}"/>
              </a:ext>
            </a:extLst>
          </p:cNvPr>
          <p:cNvPicPr>
            <a:picLocks noChangeAspect="1"/>
          </p:cNvPicPr>
          <p:nvPr/>
        </p:nvPicPr>
        <p:blipFill rotWithShape="1">
          <a:blip r:embed="rId6">
            <a:extLst>
              <a:ext uri="{28A0092B-C50C-407E-A947-70E740481C1C}">
                <a14:useLocalDpi xmlns:a14="http://schemas.microsoft.com/office/drawing/2010/main" val="0"/>
              </a:ext>
            </a:extLst>
          </a:blip>
          <a:srcRect t="8249" b="43695"/>
          <a:stretch/>
        </p:blipFill>
        <p:spPr>
          <a:xfrm>
            <a:off x="491107" y="1188721"/>
            <a:ext cx="5487166" cy="2710180"/>
          </a:xfrm>
          <a:prstGeom prst="rect">
            <a:avLst/>
          </a:prstGeom>
          <a:ln>
            <a:solidFill>
              <a:srgbClr val="FF0000"/>
            </a:solidFill>
          </a:ln>
        </p:spPr>
      </p:pic>
      <p:pic>
        <p:nvPicPr>
          <p:cNvPr id="7" name="Picture 6">
            <a:extLst>
              <a:ext uri="{FF2B5EF4-FFF2-40B4-BE49-F238E27FC236}">
                <a16:creationId xmlns:a16="http://schemas.microsoft.com/office/drawing/2014/main" id="{12DB1A70-8D74-48D6-890E-DDCC5D81E6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106" y="4061913"/>
            <a:ext cx="5487165" cy="2610214"/>
          </a:xfrm>
          <a:prstGeom prst="rect">
            <a:avLst/>
          </a:prstGeom>
        </p:spPr>
      </p:pic>
    </p:spTree>
    <p:extLst>
      <p:ext uri="{BB962C8B-B14F-4D97-AF65-F5344CB8AC3E}">
        <p14:creationId xmlns:p14="http://schemas.microsoft.com/office/powerpoint/2010/main" val="1140573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2F171-A641-4D3E-AA75-363029A1D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7584" y="188640"/>
            <a:ext cx="7344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Gravitačný potenciál</a:t>
            </a:r>
          </a:p>
        </p:txBody>
      </p:sp>
      <p:sp>
        <p:nvSpPr>
          <p:cNvPr id="5" name="TextBox 4"/>
          <p:cNvSpPr txBox="1"/>
          <p:nvPr/>
        </p:nvSpPr>
        <p:spPr>
          <a:xfrm>
            <a:off x="251520" y="908720"/>
            <a:ext cx="856895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Všetky vzťahy pre potenciál, ktoré sme diskutovali boli lineárne, preto zovšeobecnenie na prípad viacerých zdrojov gravitačného poľa je triviálne. Gravitačný potenciál poľa budeného viacerými bodovými zdrojmi je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a pre  spojité rozloženie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explicitným derivovaním sa možno presvedčiť o tom, že  intenzita poľa sa dá vypočítať ako záporný gradient potenciálu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teda že platí</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59832" y="2060848"/>
            <a:ext cx="2172272" cy="582930"/>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987824" y="2852936"/>
            <a:ext cx="2532317" cy="540068"/>
          </a:xfrm>
          <a:prstGeom prst="rect">
            <a:avLst/>
          </a:prstGeom>
        </p:spPr>
      </p:pic>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131840" y="4077072"/>
            <a:ext cx="1484757" cy="276035"/>
          </a:xfrm>
          <a:prstGeom prst="rect">
            <a:avLst/>
          </a:prstGeom>
        </p:spPr>
      </p:pic>
      <p:pic>
        <p:nvPicPr>
          <p:cNvPr id="25" name="Picture 2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547664" y="4725144"/>
            <a:ext cx="5477828" cy="540068"/>
          </a:xfrm>
          <a:prstGeom prst="rect">
            <a:avLst/>
          </a:prstGeom>
        </p:spPr>
      </p:pic>
      <p:sp>
        <p:nvSpPr>
          <p:cNvPr id="26" name="TextBox 25"/>
          <p:cNvSpPr txBox="1"/>
          <p:nvPr/>
        </p:nvSpPr>
        <p:spPr>
          <a:xfrm>
            <a:off x="179512" y="5517232"/>
            <a:ext cx="864096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0" i="0" u="none" strike="noStrike" kern="1200" cap="none" spc="0" normalizeH="0" baseline="0" noProof="0" dirty="0">
                <a:ln>
                  <a:noFill/>
                </a:ln>
                <a:solidFill>
                  <a:prstClr val="black"/>
                </a:solidFill>
                <a:effectLst/>
                <a:uLnTx/>
                <a:uFillTx/>
                <a:latin typeface="Calibri" panose="020F0502020204030204"/>
                <a:ea typeface="+mn-ea"/>
                <a:cs typeface="+mn-cs"/>
              </a:rPr>
              <a:t>Poznamenajme, že ak chceme pre dané rozloženie gravitujúcej hmoty priamu vypočítať intenzitu gravitačného poľa, musíme pracovať s vektormi a teda „dávať pozor na kosínusy“. Spravidla je jednoduchšie vypočítať najprv skalárnu veličinu potenciál a potom vypočítať intenzitu ako záporný </a:t>
            </a:r>
            <a:r>
              <a:rPr kumimoji="0" lang="sk-SK" sz="2000" b="0" i="0" u="none" strike="noStrike" kern="1200" cap="none" spc="0" normalizeH="0" baseline="0" noProof="0">
                <a:ln>
                  <a:noFill/>
                </a:ln>
                <a:solidFill>
                  <a:prstClr val="black"/>
                </a:solidFill>
                <a:effectLst/>
                <a:uLnTx/>
                <a:uFillTx/>
                <a:latin typeface="Calibri" panose="020F0502020204030204"/>
                <a:ea typeface="+mn-ea"/>
                <a:cs typeface="+mn-cs"/>
              </a:rPr>
              <a:t>gradient potenciálu.</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086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610" y="114300"/>
            <a:ext cx="36461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4" name="TextBox 3"/>
              <p:cNvSpPr txBox="1"/>
              <p:nvPr/>
            </p:nvSpPr>
            <p:spPr>
              <a:xfrm>
                <a:off x="206188" y="887506"/>
                <a:ext cx="860611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prezentovaných grafov je zrejmé, že amplitúda vynútených kmitov má výrazné maximum v oblasti, keď frekvencia vynucujúcej sily je blízka k frekvencii vlastných kmitov oscilátora, teda kmitov zodpovedajúcich riešeniu „bez pravej strany“. Tento jav sa volá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rezonancia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Vidno tiež, že rezonančný pík je veľmi úzky ak koeficient trenia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malý. Porovnaním obrázkov vidíme, že šírka rezonančného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má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rádovo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veľkosť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06188" y="887506"/>
                <a:ext cx="8606118" cy="1754326"/>
              </a:xfrm>
              <a:prstGeom prst="rect">
                <a:avLst/>
              </a:prstGeom>
              <a:blipFill rotWithShape="0">
                <a:blip r:embed="rId6"/>
                <a:stretch>
                  <a:fillRect l="-637" t="-2091" b="-4878"/>
                </a:stretch>
              </a:blipFill>
            </p:spPr>
            <p:txBody>
              <a:bodyPr/>
              <a:lstStyle/>
              <a:p>
                <a:r>
                  <a:rPr lang="en-US">
                    <a:noFill/>
                  </a:rPr>
                  <a:t> </a:t>
                </a:r>
              </a:p>
            </p:txBody>
          </p:sp>
        </mc:Fallback>
      </mc:AlternateContent>
      <p:pic>
        <p:nvPicPr>
          <p:cNvPr id="5" name="Picture 4" descr="Screen Clipping"/>
          <p:cNvPicPr>
            <a:picLocks noChangeAspect="1"/>
          </p:cNvPicPr>
          <p:nvPr/>
        </p:nvPicPr>
        <p:blipFill rotWithShape="1">
          <a:blip r:embed="rId7">
            <a:extLst>
              <a:ext uri="{28A0092B-C50C-407E-A947-70E740481C1C}">
                <a14:useLocalDpi xmlns:a14="http://schemas.microsoft.com/office/drawing/2010/main" val="0"/>
              </a:ext>
            </a:extLst>
          </a:blip>
          <a:srcRect r="13328" b="44863"/>
          <a:stretch/>
        </p:blipFill>
        <p:spPr>
          <a:xfrm>
            <a:off x="314032" y="2741941"/>
            <a:ext cx="5138501" cy="3726591"/>
          </a:xfrm>
          <a:prstGeom prst="rect">
            <a:avLst/>
          </a:prstGeom>
          <a:ln>
            <a:solidFill>
              <a:srgbClr val="FF0000"/>
            </a:solidFill>
          </a:ln>
        </p:spPr>
      </p:pic>
      <p:cxnSp>
        <p:nvCxnSpPr>
          <p:cNvPr id="7" name="Straight Connector 6"/>
          <p:cNvCxnSpPr/>
          <p:nvPr/>
        </p:nvCxnSpPr>
        <p:spPr>
          <a:xfrm>
            <a:off x="1658473" y="3863384"/>
            <a:ext cx="0" cy="24574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32557" y="3880859"/>
            <a:ext cx="0" cy="24574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2954317" y="3831356"/>
                <a:ext cx="19032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=0.5</m:t>
                      </m:r>
                    </m:oMath>
                  </m:oMathPara>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54317" y="3831356"/>
                <a:ext cx="1903278" cy="369332"/>
              </a:xfrm>
              <a:prstGeom prst="rect">
                <a:avLst/>
              </a:prstGeom>
              <a:blipFill rotWithShape="0">
                <a:blip r:embed="rId8"/>
                <a:stretch>
                  <a:fillRect b="-1667"/>
                </a:stretch>
              </a:blipFill>
            </p:spPr>
            <p:txBody>
              <a:bodyPr/>
              <a:lstStyle/>
              <a:p>
                <a:r>
                  <a:rPr lang="en-US">
                    <a:noFill/>
                  </a:rPr>
                  <a:t> </a:t>
                </a:r>
              </a:p>
            </p:txBody>
          </p:sp>
        </mc:Fallback>
      </mc:AlternateContent>
      <p:sp>
        <p:nvSpPr>
          <p:cNvPr id="11" name="TextBox 10"/>
          <p:cNvSpPr txBox="1"/>
          <p:nvPr/>
        </p:nvSpPr>
        <p:spPr>
          <a:xfrm>
            <a:off x="5486401" y="2573867"/>
            <a:ext cx="354471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obrázku je „šírka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naznačená zvislými červenými čiarami.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Nedefinovali sme presne, čo nazývame šírkou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každý pokus o presnú definíciu by bol značne ľubovoľný. Všimnime si tiež, že ani pojem „frekvencia vlastných kmitov tlmeného oscilátora“ nie je dosť exaktne definovateľná, videli sme, že taká frekvencia je rádovo definovateľná iba s presnosťou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717017" y="6341137"/>
            <a:ext cx="1163002" cy="278701"/>
          </a:xfrm>
          <a:prstGeom prst="rect">
            <a:avLst/>
          </a:prstGeom>
        </p:spPr>
      </p:pic>
      <p:pic>
        <p:nvPicPr>
          <p:cNvPr id="14" name="Picture 1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415996" y="6358070"/>
            <a:ext cx="1010031" cy="278701"/>
          </a:xfrm>
          <a:prstGeom prst="rect">
            <a:avLst/>
          </a:prstGeom>
        </p:spPr>
      </p:pic>
    </p:spTree>
    <p:extLst>
      <p:ext uri="{BB962C8B-B14F-4D97-AF65-F5344CB8AC3E}">
        <p14:creationId xmlns:p14="http://schemas.microsoft.com/office/powerpoint/2010/main" val="2596738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610" y="114300"/>
            <a:ext cx="36461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p:sp>
        <p:nvSpPr>
          <p:cNvPr id="3" name="TextBox 2"/>
          <p:cNvSpPr txBox="1"/>
          <p:nvPr/>
        </p:nvSpPr>
        <p:spPr>
          <a:xfrm>
            <a:off x="237067" y="1185333"/>
            <a:ext cx="84440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 je „ľudovo populárny“ jav. Spomeňme napríklad varovania o pochodujúcom vojsku, ktoré rozkmitá most a stým súvisiaci vojenský príkaz „Zrušiť krok!“ Je to trochu na úrovni ľudovej rozprávky, ale nasledujúce linky na videá na webe ukazujú, že niečo podobné naozaj exituje.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356783" y="2408625"/>
            <a:ext cx="696087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https://www.youtube.com/watch?v=j-zczJXSxnw</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https://www.youtube.com/watch?v=eAXVa__XWZ8</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https://www.youtube.com/watch?v=uWoiMMLIvco</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93511" y="3544711"/>
            <a:ext cx="842151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je v tom, že v učebniciach sa podobné príklady uvádzajú ako ilustrácia pri výklade vynútených kmitov lineárneho tlmeného oscilátora. Rozkmitaný most je matematicky riadne iná káva. I keď pravda je aj taká, že niekde v hlbinách matematiky sa dajú nájsť súvislosti medzi „matematikou oscilátora“ a „matematikou mosta“. Bez vysvetlenia uveďme len mystické zaklínadlo „analytické vlastnosti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Greenovej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funkcie“ (možno si na to spomeniete pri štúdiu teoretickej fyziky). Ani toto zaklínadlo nevysvetľuje všetko. V tých ukážkach most v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Tahome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spadol nie kvôli jednoduchému periodickému vynucovaniu ale kvôli vírom vyvolaným vetrom a Miléniový most v Londýne dostal bočné kmity najmä vďaka inžiniermi nepredpokladanej (psychologickej?) spätnej väzbe medzi pohybom davu a reakciami mosta.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8412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34808" y="209550"/>
            <a:ext cx="5063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Matematické kyvadlo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 name="Straight Connector 4"/>
          <p:cNvCxnSpPr/>
          <p:nvPr/>
        </p:nvCxnSpPr>
        <p:spPr>
          <a:xfrm>
            <a:off x="2277374" y="1880558"/>
            <a:ext cx="1147313" cy="21393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286664" y="3881887"/>
            <a:ext cx="276045" cy="27604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2242863" y="1854680"/>
            <a:ext cx="60385" cy="603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p:cNvCxnSpPr/>
          <p:nvPr/>
        </p:nvCxnSpPr>
        <p:spPr>
          <a:xfrm>
            <a:off x="1863306" y="1854679"/>
            <a:ext cx="8108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863306" y="169940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15706" y="1705161"/>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68106" y="1719545"/>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20506" y="1716677"/>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72906" y="1713809"/>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25306" y="172819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077" y="3236343"/>
            <a:ext cx="4117075" cy="1240766"/>
          </a:xfrm>
          <a:custGeom>
            <a:avLst/>
            <a:gdLst>
              <a:gd name="connsiteX0" fmla="*/ 0 w 4117075"/>
              <a:gd name="connsiteY0" fmla="*/ 0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0" fmla="*/ 0 w 4117075"/>
              <a:gd name="connsiteY0" fmla="*/ 0 h 1240766"/>
              <a:gd name="connsiteX1" fmla="*/ 1957177 w 4117075"/>
              <a:gd name="connsiteY1" fmla="*/ 2157 h 1240766"/>
              <a:gd name="connsiteX2" fmla="*/ 4117075 w 4117075"/>
              <a:gd name="connsiteY2" fmla="*/ 0 h 1240766"/>
              <a:gd name="connsiteX3" fmla="*/ 4106555 w 4117075"/>
              <a:gd name="connsiteY3" fmla="*/ 21837 h 1240766"/>
              <a:gd name="connsiteX4" fmla="*/ 2058537 w 4117075"/>
              <a:gd name="connsiteY4" fmla="*/ 1240766 h 1240766"/>
              <a:gd name="connsiteX5" fmla="*/ 10519 w 4117075"/>
              <a:gd name="connsiteY5" fmla="*/ 21837 h 1240766"/>
              <a:gd name="connsiteX6" fmla="*/ 0 w 4117075"/>
              <a:gd name="connsiteY6" fmla="*/ 0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48617 w 4117075"/>
              <a:gd name="connsiteY6" fmla="*/ 935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58142 w 4117075"/>
              <a:gd name="connsiteY6" fmla="*/ 1316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0" fmla="*/ 4117075 w 4117075"/>
              <a:gd name="connsiteY0" fmla="*/ 0 h 1240766"/>
              <a:gd name="connsiteX1" fmla="*/ 4106555 w 4117075"/>
              <a:gd name="connsiteY1" fmla="*/ 21837 h 1240766"/>
              <a:gd name="connsiteX2" fmla="*/ 2058537 w 4117075"/>
              <a:gd name="connsiteY2" fmla="*/ 1240766 h 1240766"/>
              <a:gd name="connsiteX3" fmla="*/ 10519 w 4117075"/>
              <a:gd name="connsiteY3" fmla="*/ 21837 h 1240766"/>
              <a:gd name="connsiteX4" fmla="*/ 0 w 4117075"/>
              <a:gd name="connsiteY4" fmla="*/ 0 h 124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075" h="1240766">
                <a:moveTo>
                  <a:pt x="4117075" y="0"/>
                </a:moveTo>
                <a:lnTo>
                  <a:pt x="4106555" y="21837"/>
                </a:lnTo>
                <a:cubicBezTo>
                  <a:pt x="3712142" y="747886"/>
                  <a:pt x="2942899" y="1240766"/>
                  <a:pt x="2058537" y="1240766"/>
                </a:cubicBezTo>
                <a:cubicBezTo>
                  <a:pt x="1174176" y="1240766"/>
                  <a:pt x="404932" y="747886"/>
                  <a:pt x="10519" y="21837"/>
                </a:cubicBezTo>
                <a:lnTo>
                  <a:pt x="0" y="0"/>
                </a:lnTo>
              </a:path>
            </a:pathLst>
          </a:cu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0" y="2809875"/>
            <a:ext cx="6953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600450" y="2733675"/>
            <a:ext cx="8858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p:cNvCxnSpPr/>
          <p:nvPr/>
        </p:nvCxnSpPr>
        <p:spPr>
          <a:xfrm>
            <a:off x="3429000" y="4000500"/>
            <a:ext cx="0" cy="1247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133725" y="3476625"/>
            <a:ext cx="285750" cy="542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38525" y="4019550"/>
            <a:ext cx="523875" cy="10287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981325" y="4010025"/>
            <a:ext cx="457200" cy="276225"/>
          </a:xfrm>
          <a:prstGeom prst="straightConnector1">
            <a:avLst/>
          </a:prstGeom>
          <a:ln w="28575">
            <a:solidFill>
              <a:srgbClr val="0086EA"/>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00375" y="4286250"/>
            <a:ext cx="438150" cy="9620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390900" y="5038725"/>
            <a:ext cx="581025" cy="228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463925" y="4835525"/>
            <a:ext cx="162878" cy="166307"/>
          </a:xfrm>
          <a:prstGeom prst="rect">
            <a:avLst/>
          </a:prstGeom>
        </p:spPr>
      </p:pic>
      <p:pic>
        <p:nvPicPr>
          <p:cNvPr id="39" name="Picture 3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87775" y="4445000"/>
            <a:ext cx="274320" cy="197168"/>
          </a:xfrm>
          <a:prstGeom prst="rect">
            <a:avLst/>
          </a:prstGeom>
        </p:spPr>
      </p:pic>
      <p:pic>
        <p:nvPicPr>
          <p:cNvPr id="41" name="Picture 4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892426" y="3949700"/>
            <a:ext cx="229743" cy="197168"/>
          </a:xfrm>
          <a:prstGeom prst="rect">
            <a:avLst/>
          </a:prstGeom>
        </p:spPr>
      </p:pic>
      <mc:AlternateContent xmlns:mc="http://schemas.openxmlformats.org/markup-compatibility/2006" xmlns:a14="http://schemas.microsoft.com/office/drawing/2010/main">
        <mc:Choice Requires="a14">
          <p:sp>
            <p:nvSpPr>
              <p:cNvPr id="42" name="TextBox 41"/>
              <p:cNvSpPr txBox="1"/>
              <p:nvPr/>
            </p:nvSpPr>
            <p:spPr>
              <a:xfrm>
                <a:off x="4095750" y="857250"/>
                <a:ext cx="4714875"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Hmotný bod na nehmotnom závese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dĺžky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𝑙</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(tyčke alebo lanku)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Trajektóriou je kružnica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tangenciálnom smere pôsobí len zložka tiaže o veľkosti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𝑚𝑔</m:t>
                    </m:r>
                    <m:r>
                      <m:rPr>
                        <m:sty m:val="p"/>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sin</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Výchylku hmotného bodu meriame dĺžkou dráhy pozdĺž kružnice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Dráhu od rovnovážneho bodu doľava chápeme ako kladnú, doprava ako zápornú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Tangenciálnme zrýchlenie vyjadruje zmenu rýchlosti v dotyčnicovom smere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teda bude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dráhja pozdĺž kružnice sa vyjadruje ako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preto nakoniec dostaneme rovnicu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095750" y="857250"/>
                <a:ext cx="4714875" cy="5078313"/>
              </a:xfrm>
              <a:prstGeom prst="rect">
                <a:avLst/>
              </a:prstGeom>
              <a:blipFill>
                <a:blip r:embed="rId14"/>
                <a:stretch>
                  <a:fillRect l="-906" t="-720" r="-2329" b="-960"/>
                </a:stretch>
              </a:blipFill>
            </p:spPr>
            <p:txBody>
              <a:bodyPr/>
              <a:lstStyle/>
              <a:p>
                <a:r>
                  <a:rPr lang="en-US">
                    <a:noFill/>
                  </a:rPr>
                  <a:t> </a:t>
                </a:r>
              </a:p>
            </p:txBody>
          </p:sp>
        </mc:Fallback>
      </mc:AlternateContent>
      <p:cxnSp>
        <p:nvCxnSpPr>
          <p:cNvPr id="44" name="Straight Connector 43"/>
          <p:cNvCxnSpPr>
            <a:stCxn id="7" idx="1"/>
          </p:cNvCxnSpPr>
          <p:nvPr/>
        </p:nvCxnSpPr>
        <p:spPr>
          <a:xfrm>
            <a:off x="2251706" y="1863523"/>
            <a:ext cx="25875" cy="338475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349500" y="2473325"/>
            <a:ext cx="132017" cy="150876"/>
          </a:xfrm>
          <a:prstGeom prst="rect">
            <a:avLst/>
          </a:prstGeom>
        </p:spPr>
      </p:pic>
      <p:pic>
        <p:nvPicPr>
          <p:cNvPr id="53" name="Picture 5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397501" y="4511675"/>
            <a:ext cx="1997393" cy="504063"/>
          </a:xfrm>
          <a:prstGeom prst="rect">
            <a:avLst/>
          </a:prstGeom>
        </p:spPr>
      </p:pic>
      <p:pic>
        <p:nvPicPr>
          <p:cNvPr id="50" name="Picture 4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863851" y="2720976"/>
            <a:ext cx="51435" cy="161163"/>
          </a:xfrm>
          <a:prstGeom prst="rect">
            <a:avLst/>
          </a:prstGeom>
        </p:spPr>
      </p:pic>
      <p:pic>
        <p:nvPicPr>
          <p:cNvPr id="52" name="Picture 51"/>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5387976" y="6016625"/>
            <a:ext cx="1786509" cy="504063"/>
          </a:xfrm>
          <a:prstGeom prst="rect">
            <a:avLst/>
          </a:prstGeom>
        </p:spPr>
      </p:pic>
      <p:sp>
        <p:nvSpPr>
          <p:cNvPr id="54" name="Rectangle 53"/>
          <p:cNvSpPr/>
          <p:nvPr/>
        </p:nvSpPr>
        <p:spPr>
          <a:xfrm>
            <a:off x="5229225" y="5905500"/>
            <a:ext cx="2028825" cy="781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520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34808" y="209550"/>
            <a:ext cx="5063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Matematické kyvadlo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 name="Straight Connector 4"/>
          <p:cNvCxnSpPr/>
          <p:nvPr/>
        </p:nvCxnSpPr>
        <p:spPr>
          <a:xfrm>
            <a:off x="2277374" y="1880558"/>
            <a:ext cx="1147313" cy="21393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286664" y="3881887"/>
            <a:ext cx="276045" cy="27604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2242863" y="1854680"/>
            <a:ext cx="60385" cy="603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p:cNvCxnSpPr/>
          <p:nvPr/>
        </p:nvCxnSpPr>
        <p:spPr>
          <a:xfrm>
            <a:off x="1863306" y="1854679"/>
            <a:ext cx="8108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863306" y="169940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15706" y="1705161"/>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68106" y="1719545"/>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20506" y="1716677"/>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72906" y="1713809"/>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25306" y="172819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077" y="3236343"/>
            <a:ext cx="4117075" cy="1240766"/>
          </a:xfrm>
          <a:custGeom>
            <a:avLst/>
            <a:gdLst>
              <a:gd name="connsiteX0" fmla="*/ 0 w 4117075"/>
              <a:gd name="connsiteY0" fmla="*/ 0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0" fmla="*/ 0 w 4117075"/>
              <a:gd name="connsiteY0" fmla="*/ 0 h 1240766"/>
              <a:gd name="connsiteX1" fmla="*/ 1957177 w 4117075"/>
              <a:gd name="connsiteY1" fmla="*/ 2157 h 1240766"/>
              <a:gd name="connsiteX2" fmla="*/ 4117075 w 4117075"/>
              <a:gd name="connsiteY2" fmla="*/ 0 h 1240766"/>
              <a:gd name="connsiteX3" fmla="*/ 4106555 w 4117075"/>
              <a:gd name="connsiteY3" fmla="*/ 21837 h 1240766"/>
              <a:gd name="connsiteX4" fmla="*/ 2058537 w 4117075"/>
              <a:gd name="connsiteY4" fmla="*/ 1240766 h 1240766"/>
              <a:gd name="connsiteX5" fmla="*/ 10519 w 4117075"/>
              <a:gd name="connsiteY5" fmla="*/ 21837 h 1240766"/>
              <a:gd name="connsiteX6" fmla="*/ 0 w 4117075"/>
              <a:gd name="connsiteY6" fmla="*/ 0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48617 w 4117075"/>
              <a:gd name="connsiteY6" fmla="*/ 935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58142 w 4117075"/>
              <a:gd name="connsiteY6" fmla="*/ 1316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0" fmla="*/ 4117075 w 4117075"/>
              <a:gd name="connsiteY0" fmla="*/ 0 h 1240766"/>
              <a:gd name="connsiteX1" fmla="*/ 4106555 w 4117075"/>
              <a:gd name="connsiteY1" fmla="*/ 21837 h 1240766"/>
              <a:gd name="connsiteX2" fmla="*/ 2058537 w 4117075"/>
              <a:gd name="connsiteY2" fmla="*/ 1240766 h 1240766"/>
              <a:gd name="connsiteX3" fmla="*/ 10519 w 4117075"/>
              <a:gd name="connsiteY3" fmla="*/ 21837 h 1240766"/>
              <a:gd name="connsiteX4" fmla="*/ 0 w 4117075"/>
              <a:gd name="connsiteY4" fmla="*/ 0 h 124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075" h="1240766">
                <a:moveTo>
                  <a:pt x="4117075" y="0"/>
                </a:moveTo>
                <a:lnTo>
                  <a:pt x="4106555" y="21837"/>
                </a:lnTo>
                <a:cubicBezTo>
                  <a:pt x="3712142" y="747886"/>
                  <a:pt x="2942899" y="1240766"/>
                  <a:pt x="2058537" y="1240766"/>
                </a:cubicBezTo>
                <a:cubicBezTo>
                  <a:pt x="1174176" y="1240766"/>
                  <a:pt x="404932" y="747886"/>
                  <a:pt x="10519" y="21837"/>
                </a:cubicBezTo>
                <a:lnTo>
                  <a:pt x="0" y="0"/>
                </a:lnTo>
              </a:path>
            </a:pathLst>
          </a:cu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0" y="2809875"/>
            <a:ext cx="6953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600450" y="2733675"/>
            <a:ext cx="8858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p:cNvCxnSpPr/>
          <p:nvPr/>
        </p:nvCxnSpPr>
        <p:spPr>
          <a:xfrm>
            <a:off x="3429000" y="4000500"/>
            <a:ext cx="0" cy="1247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133725" y="3476625"/>
            <a:ext cx="285750" cy="542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38525" y="4019550"/>
            <a:ext cx="523875" cy="10287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981325" y="4010025"/>
            <a:ext cx="457200" cy="276225"/>
          </a:xfrm>
          <a:prstGeom prst="straightConnector1">
            <a:avLst/>
          </a:prstGeom>
          <a:ln w="28575">
            <a:solidFill>
              <a:srgbClr val="0086EA"/>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00375" y="4286250"/>
            <a:ext cx="438150" cy="9620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390900" y="5038725"/>
            <a:ext cx="581025" cy="228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463925" y="4835525"/>
            <a:ext cx="162878" cy="166307"/>
          </a:xfrm>
          <a:prstGeom prst="rect">
            <a:avLst/>
          </a:prstGeom>
        </p:spPr>
      </p:pic>
      <p:pic>
        <p:nvPicPr>
          <p:cNvPr id="39" name="Picture 3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787775" y="4445000"/>
            <a:ext cx="274320" cy="197168"/>
          </a:xfrm>
          <a:prstGeom prst="rect">
            <a:avLst/>
          </a:prstGeom>
        </p:spPr>
      </p:pic>
      <p:pic>
        <p:nvPicPr>
          <p:cNvPr id="41" name="Picture 4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892426" y="3949700"/>
            <a:ext cx="229743" cy="197168"/>
          </a:xfrm>
          <a:prstGeom prst="rect">
            <a:avLst/>
          </a:prstGeom>
        </p:spPr>
      </p:pic>
      <p:cxnSp>
        <p:nvCxnSpPr>
          <p:cNvPr id="44" name="Straight Connector 43"/>
          <p:cNvCxnSpPr>
            <a:stCxn id="7" idx="1"/>
          </p:cNvCxnSpPr>
          <p:nvPr/>
        </p:nvCxnSpPr>
        <p:spPr>
          <a:xfrm>
            <a:off x="2251706" y="1863523"/>
            <a:ext cx="25875" cy="338475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349500" y="2473325"/>
            <a:ext cx="132017" cy="150876"/>
          </a:xfrm>
          <a:prstGeom prst="rect">
            <a:avLst/>
          </a:prstGeom>
        </p:spPr>
      </p:pic>
      <p:pic>
        <p:nvPicPr>
          <p:cNvPr id="50" name="Picture 4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863851" y="2720976"/>
            <a:ext cx="51435" cy="161163"/>
          </a:xfrm>
          <a:prstGeom prst="rect">
            <a:avLst/>
          </a:prstGeom>
        </p:spPr>
      </p:pic>
      <p:pic>
        <p:nvPicPr>
          <p:cNvPr id="52" name="Picture 51"/>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930776" y="1063625"/>
            <a:ext cx="1786509" cy="50406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4267199" y="1962150"/>
                <a:ext cx="46577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malé uhly platí </a:t>
                </a:r>
                <a14:m>
                  <m:oMath xmlns:m="http://schemas.openxmlformats.org/officeDocument/2006/math">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uncPr>
                      <m:fNa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sin</m:t>
                        </m:r>
                      </m:fName>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e>
                        </m:d>
                      </m:e>
                    </m:fun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nakoniec máme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67199" y="1962150"/>
                <a:ext cx="4657725" cy="923330"/>
              </a:xfrm>
              <a:prstGeom prst="rect">
                <a:avLst/>
              </a:prstGeom>
              <a:blipFill>
                <a:blip r:embed="rId20"/>
                <a:stretch>
                  <a:fillRect l="-1047" t="-3974"/>
                </a:stretch>
              </a:blipFill>
            </p:spPr>
            <p:txBody>
              <a:bodyPr/>
              <a:lstStyle/>
              <a:p>
                <a:r>
                  <a:rPr lang="en-US">
                    <a:noFill/>
                  </a:rPr>
                  <a:t> </a:t>
                </a:r>
              </a:p>
            </p:txBody>
          </p:sp>
        </mc:Fallback>
      </mc:AlternateContent>
      <p:pic>
        <p:nvPicPr>
          <p:cNvPr id="8" name="Picture 7"/>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330826" y="2682876"/>
            <a:ext cx="1193292" cy="504063"/>
          </a:xfrm>
          <a:prstGeom prst="rect">
            <a:avLst/>
          </a:prstGeom>
        </p:spPr>
      </p:pic>
      <p:sp>
        <p:nvSpPr>
          <p:cNvPr id="10" name="TextBox 9"/>
          <p:cNvSpPr txBox="1"/>
          <p:nvPr/>
        </p:nvSpPr>
        <p:spPr>
          <a:xfrm>
            <a:off x="4295775" y="3228975"/>
            <a:ext cx="4686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Porovnaním s rovnicou harmonického oscilátora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17"/>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5349878" y="4178302"/>
            <a:ext cx="2107121" cy="504063"/>
          </a:xfrm>
          <a:prstGeom prst="rect">
            <a:avLst/>
          </a:prstGeom>
        </p:spPr>
      </p:pic>
      <p:pic>
        <p:nvPicPr>
          <p:cNvPr id="20" name="Picture 19"/>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6845301" y="5645150"/>
            <a:ext cx="853821" cy="548640"/>
          </a:xfrm>
          <a:prstGeom prst="rect">
            <a:avLst/>
          </a:prstGeom>
        </p:spPr>
      </p:pic>
      <p:pic>
        <p:nvPicPr>
          <p:cNvPr id="25" name="Picture 24"/>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4111627" y="5835651"/>
            <a:ext cx="2072831" cy="229743"/>
          </a:xfrm>
          <a:prstGeom prst="rect">
            <a:avLst/>
          </a:prstGeom>
        </p:spPr>
      </p:pic>
      <p:sp>
        <p:nvSpPr>
          <p:cNvPr id="27" name="Rectangle 26"/>
          <p:cNvSpPr/>
          <p:nvPr/>
        </p:nvSpPr>
        <p:spPr>
          <a:xfrm>
            <a:off x="3838575" y="5524500"/>
            <a:ext cx="4229100"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50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840" y="193040"/>
            <a:ext cx="74888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panose="020F0502020204030204"/>
                <a:ea typeface="+mn-ea"/>
                <a:cs typeface="+mn-cs"/>
              </a:rPr>
              <a:t>Harmonický oscilátor</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4" name="Picture 13"/>
          <p:cNvPicPr>
            <a:picLocks noChangeAspect="1"/>
          </p:cNvPicPr>
          <p:nvPr/>
        </p:nvPicPr>
        <p:blipFill>
          <a:blip r:embed="rId6"/>
          <a:stretch>
            <a:fillRect/>
          </a:stretch>
        </p:blipFill>
        <p:spPr>
          <a:xfrm>
            <a:off x="1596946" y="1703070"/>
            <a:ext cx="3123916" cy="2915921"/>
          </a:xfrm>
          <a:prstGeom prst="rect">
            <a:avLst/>
          </a:prstGeom>
        </p:spPr>
      </p:pic>
      <p:cxnSp>
        <p:nvCxnSpPr>
          <p:cNvPr id="16" name="Straight Connector 15"/>
          <p:cNvCxnSpPr/>
          <p:nvPr/>
        </p:nvCxnSpPr>
        <p:spPr>
          <a:xfrm>
            <a:off x="2205990" y="2537460"/>
            <a:ext cx="5303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97630" y="1120140"/>
            <a:ext cx="0" cy="3749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00550" y="1120140"/>
            <a:ext cx="0" cy="374904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66247" y="4618991"/>
            <a:ext cx="594360" cy="175260"/>
          </a:xfrm>
          <a:prstGeom prst="rect">
            <a:avLst/>
          </a:prstGeom>
        </p:spPr>
      </p:pic>
      <p:pic>
        <p:nvPicPr>
          <p:cNvPr id="25" name="Picture 2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92194" y="4618991"/>
            <a:ext cx="127635" cy="114300"/>
          </a:xfrm>
          <a:prstGeom prst="rect">
            <a:avLst/>
          </a:prstGeom>
        </p:spPr>
      </p:pic>
      <p:pic>
        <p:nvPicPr>
          <p:cNvPr id="26" name="Picture 2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509510" y="2679701"/>
            <a:ext cx="127635" cy="114300"/>
          </a:xfrm>
          <a:prstGeom prst="rect">
            <a:avLst/>
          </a:prstGeom>
        </p:spPr>
      </p:pic>
      <p:pic>
        <p:nvPicPr>
          <p:cNvPr id="29" name="Picture 2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868624" y="3821888"/>
            <a:ext cx="1087755" cy="217170"/>
          </a:xfrm>
          <a:prstGeom prst="rect">
            <a:avLst/>
          </a:prstGeom>
        </p:spPr>
      </p:pic>
      <p:sp>
        <p:nvSpPr>
          <p:cNvPr id="28" name="Rectangle 27"/>
          <p:cNvSpPr/>
          <p:nvPr/>
        </p:nvSpPr>
        <p:spPr>
          <a:xfrm>
            <a:off x="5726635" y="3579377"/>
            <a:ext cx="1394323" cy="6981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TextBox 29"/>
              <p:cNvSpPr txBox="1"/>
              <p:nvPr/>
            </p:nvSpPr>
            <p:spPr>
              <a:xfrm>
                <a:off x="354330" y="5337810"/>
                <a:ext cx="84924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ďalšom, pokiaľ budeme študovať jednorozmerný oscilátor, nebudeme písať pri sile index. Budeme proste písať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budeme mať na mysli priemet sily na os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(Preto nech niekoho neprekvapí záporné znamienko.)</a:t>
                </a:r>
              </a:p>
            </p:txBody>
          </p:sp>
        </mc:Choice>
        <mc:Fallback xmlns="">
          <p:sp>
            <p:nvSpPr>
              <p:cNvPr id="30" name="TextBox 29"/>
              <p:cNvSpPr txBox="1">
                <a:spLocks noRot="1" noChangeAspect="1" noMove="1" noResize="1" noEditPoints="1" noAdjustHandles="1" noChangeArrowheads="1" noChangeShapeType="1" noTextEdit="1"/>
              </p:cNvSpPr>
              <p:nvPr/>
            </p:nvSpPr>
            <p:spPr>
              <a:xfrm>
                <a:off x="354330" y="5337810"/>
                <a:ext cx="8492490" cy="923330"/>
              </a:xfrm>
              <a:prstGeom prst="rect">
                <a:avLst/>
              </a:prstGeom>
              <a:blipFill rotWithShape="0">
                <a:blip r:embed="rId12"/>
                <a:stretch>
                  <a:fillRect l="-574" t="-3974" b="-9934"/>
                </a:stretch>
              </a:blipFill>
            </p:spPr>
            <p:txBody>
              <a:bodyPr/>
              <a:lstStyle/>
              <a:p>
                <a:r>
                  <a:rPr lang="sk-SK">
                    <a:noFill/>
                  </a:rPr>
                  <a:t> </a:t>
                </a:r>
              </a:p>
            </p:txBody>
          </p:sp>
        </mc:Fallback>
      </mc:AlternateContent>
    </p:spTree>
    <p:extLst>
      <p:ext uri="{BB962C8B-B14F-4D97-AF65-F5344CB8AC3E}">
        <p14:creationId xmlns:p14="http://schemas.microsoft.com/office/powerpoint/2010/main" val="15972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2147744" y="871863"/>
            <a:ext cx="4744546" cy="1321266"/>
          </a:xfrm>
          <a:prstGeom prst="rect">
            <a:avLst/>
          </a:prstGeom>
        </p:spPr>
      </p:pic>
      <p:pic>
        <p:nvPicPr>
          <p:cNvPr id="3" name="Picture 2"/>
          <p:cNvPicPr>
            <a:picLocks noChangeAspect="1"/>
          </p:cNvPicPr>
          <p:nvPr/>
        </p:nvPicPr>
        <p:blipFill>
          <a:blip r:embed="rId6"/>
          <a:stretch>
            <a:fillRect/>
          </a:stretch>
        </p:blipFill>
        <p:spPr>
          <a:xfrm>
            <a:off x="2151498" y="2193129"/>
            <a:ext cx="4740792" cy="1321266"/>
          </a:xfrm>
          <a:prstGeom prst="rect">
            <a:avLst/>
          </a:prstGeom>
        </p:spPr>
      </p:pic>
      <p:sp>
        <p:nvSpPr>
          <p:cNvPr id="4" name="TextBox 3"/>
          <p:cNvSpPr txBox="1"/>
          <p:nvPr/>
        </p:nvSpPr>
        <p:spPr>
          <a:xfrm>
            <a:off x="1714500" y="308610"/>
            <a:ext cx="56578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pri napínaní pružiny</a:t>
            </a:r>
          </a:p>
        </p:txBody>
      </p:sp>
      <p:cxnSp>
        <p:nvCxnSpPr>
          <p:cNvPr id="6" name="Straight Connector 5"/>
          <p:cNvCxnSpPr/>
          <p:nvPr/>
        </p:nvCxnSpPr>
        <p:spPr>
          <a:xfrm>
            <a:off x="4709160" y="871863"/>
            <a:ext cx="0" cy="295718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55870" y="2434590"/>
            <a:ext cx="0" cy="13868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09160" y="3657600"/>
            <a:ext cx="346710" cy="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818698" y="3829050"/>
            <a:ext cx="127635" cy="114300"/>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331470" y="3702328"/>
                <a:ext cx="8172450" cy="1205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ktorou pôsobí pružina: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ktorou pôsobia burlaci: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𝑘𝑥</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Práca, ktorú vykonajú burlaci pri napínaní pružiny z rovnovážneho stavu o vzdialenosť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31470" y="3702328"/>
                <a:ext cx="8172450" cy="1205266"/>
              </a:xfrm>
              <a:prstGeom prst="rect">
                <a:avLst/>
              </a:prstGeom>
              <a:blipFill rotWithShape="0">
                <a:blip r:embed="rId11"/>
                <a:stretch>
                  <a:fillRect l="-597" t="-2525" b="-7071"/>
                </a:stretch>
              </a:blipFill>
            </p:spPr>
            <p:txBody>
              <a:bodyPr/>
              <a:lstStyle/>
              <a:p>
                <a:r>
                  <a:rPr lang="sk-SK">
                    <a:noFill/>
                  </a:rPr>
                  <a:t> </a:t>
                </a:r>
              </a:p>
            </p:txBody>
          </p:sp>
        </mc:Fallback>
      </mc:AlternateContent>
      <p:sp>
        <p:nvSpPr>
          <p:cNvPr id="15" name="TextBox 14"/>
          <p:cNvSpPr txBox="1"/>
          <p:nvPr/>
        </p:nvSpPr>
        <p:spPr>
          <a:xfrm>
            <a:off x="331470" y="5330629"/>
            <a:ext cx="8378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Potenciálna energia pružnosti </a:t>
            </a:r>
          </a:p>
        </p:txBody>
      </p:sp>
      <p:pic>
        <p:nvPicPr>
          <p:cNvPr id="5" name="Picture 4"/>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598420" y="4711461"/>
            <a:ext cx="4221480" cy="594360"/>
          </a:xfrm>
          <a:prstGeom prst="rect">
            <a:avLst/>
          </a:prstGeom>
        </p:spPr>
      </p:pic>
      <p:pic>
        <p:nvPicPr>
          <p:cNvPr id="8" name="Picture 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191952" y="5895401"/>
            <a:ext cx="1424940" cy="514350"/>
          </a:xfrm>
          <a:prstGeom prst="rect">
            <a:avLst/>
          </a:prstGeom>
        </p:spPr>
      </p:pic>
      <p:sp>
        <p:nvSpPr>
          <p:cNvPr id="19" name="Rectangle 18"/>
          <p:cNvSpPr/>
          <p:nvPr/>
        </p:nvSpPr>
        <p:spPr>
          <a:xfrm>
            <a:off x="3977640" y="5699961"/>
            <a:ext cx="1714500" cy="8896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65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195736" y="1340768"/>
            <a:ext cx="4824536" cy="1440160"/>
            <a:chOff x="1475656" y="1268760"/>
            <a:chExt cx="4824536" cy="1440160"/>
          </a:xfrm>
        </p:grpSpPr>
        <p:cxnSp>
          <p:nvCxnSpPr>
            <p:cNvPr id="3" name="Straight Connector 2"/>
            <p:cNvCxnSpPr/>
            <p:nvPr/>
          </p:nvCxnSpPr>
          <p:spPr>
            <a:xfrm>
              <a:off x="1691680" y="1268760"/>
              <a:ext cx="0" cy="144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475656" y="1268760"/>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75656" y="1421160"/>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475656" y="1628800"/>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75656" y="1844824"/>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75656" y="2060848"/>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475656" y="2276872"/>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475656" y="2492896"/>
              <a:ext cx="216024"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91680" y="1988840"/>
              <a:ext cx="4608512"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Oval 16"/>
            <p:cNvSpPr/>
            <p:nvPr/>
          </p:nvSpPr>
          <p:spPr>
            <a:xfrm>
              <a:off x="4139952" y="1772816"/>
              <a:ext cx="432048" cy="432048"/>
            </a:xfrm>
            <a:prstGeom prst="ellipse">
              <a:avLst/>
            </a:prstGeom>
            <a:solidFill>
              <a:schemeClr val="tx1"/>
            </a:solidFill>
            <a:ln w="38100"/>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p:cNvSpPr/>
            <p:nvPr/>
          </p:nvSpPr>
          <p:spPr>
            <a:xfrm>
              <a:off x="1712686" y="1860373"/>
              <a:ext cx="2380343" cy="245438"/>
            </a:xfrm>
            <a:custGeom>
              <a:avLst/>
              <a:gdLst>
                <a:gd name="connsiteX0" fmla="*/ 0 w 2380343"/>
                <a:gd name="connsiteY0" fmla="*/ 142598 h 245438"/>
                <a:gd name="connsiteX1" fmla="*/ 14514 w 2380343"/>
                <a:gd name="connsiteY1" fmla="*/ 70027 h 245438"/>
                <a:gd name="connsiteX2" fmla="*/ 58057 w 2380343"/>
                <a:gd name="connsiteY2" fmla="*/ 40998 h 245438"/>
                <a:gd name="connsiteX3" fmla="*/ 275771 w 2380343"/>
                <a:gd name="connsiteY3" fmla="*/ 55513 h 245438"/>
                <a:gd name="connsiteX4" fmla="*/ 290285 w 2380343"/>
                <a:gd name="connsiteY4" fmla="*/ 200656 h 245438"/>
                <a:gd name="connsiteX5" fmla="*/ 246743 w 2380343"/>
                <a:gd name="connsiteY5" fmla="*/ 157113 h 245438"/>
                <a:gd name="connsiteX6" fmla="*/ 290285 w 2380343"/>
                <a:gd name="connsiteY6" fmla="*/ 55513 h 245438"/>
                <a:gd name="connsiteX7" fmla="*/ 362857 w 2380343"/>
                <a:gd name="connsiteY7" fmla="*/ 40998 h 245438"/>
                <a:gd name="connsiteX8" fmla="*/ 566057 w 2380343"/>
                <a:gd name="connsiteY8" fmla="*/ 40998 h 245438"/>
                <a:gd name="connsiteX9" fmla="*/ 609600 w 2380343"/>
                <a:gd name="connsiteY9" fmla="*/ 99056 h 245438"/>
                <a:gd name="connsiteX10" fmla="*/ 566057 w 2380343"/>
                <a:gd name="connsiteY10" fmla="*/ 200656 h 245438"/>
                <a:gd name="connsiteX11" fmla="*/ 537028 w 2380343"/>
                <a:gd name="connsiteY11" fmla="*/ 157113 h 245438"/>
                <a:gd name="connsiteX12" fmla="*/ 551543 w 2380343"/>
                <a:gd name="connsiteY12" fmla="*/ 113570 h 245438"/>
                <a:gd name="connsiteX13" fmla="*/ 595085 w 2380343"/>
                <a:gd name="connsiteY13" fmla="*/ 84541 h 245438"/>
                <a:gd name="connsiteX14" fmla="*/ 653143 w 2380343"/>
                <a:gd name="connsiteY14" fmla="*/ 40998 h 245438"/>
                <a:gd name="connsiteX15" fmla="*/ 754743 w 2380343"/>
                <a:gd name="connsiteY15" fmla="*/ 11970 h 245438"/>
                <a:gd name="connsiteX16" fmla="*/ 798285 w 2380343"/>
                <a:gd name="connsiteY16" fmla="*/ 26484 h 245438"/>
                <a:gd name="connsiteX17" fmla="*/ 870857 w 2380343"/>
                <a:gd name="connsiteY17" fmla="*/ 128084 h 245438"/>
                <a:gd name="connsiteX18" fmla="*/ 856343 w 2380343"/>
                <a:gd name="connsiteY18" fmla="*/ 229684 h 245438"/>
                <a:gd name="connsiteX19" fmla="*/ 783771 w 2380343"/>
                <a:gd name="connsiteY19" fmla="*/ 215170 h 245438"/>
                <a:gd name="connsiteX20" fmla="*/ 856343 w 2380343"/>
                <a:gd name="connsiteY20" fmla="*/ 84541 h 245438"/>
                <a:gd name="connsiteX21" fmla="*/ 885371 w 2380343"/>
                <a:gd name="connsiteY21" fmla="*/ 40998 h 245438"/>
                <a:gd name="connsiteX22" fmla="*/ 972457 w 2380343"/>
                <a:gd name="connsiteY22" fmla="*/ 11970 h 245438"/>
                <a:gd name="connsiteX23" fmla="*/ 1059543 w 2380343"/>
                <a:gd name="connsiteY23" fmla="*/ 84541 h 245438"/>
                <a:gd name="connsiteX24" fmla="*/ 1088571 w 2380343"/>
                <a:gd name="connsiteY24" fmla="*/ 128084 h 245438"/>
                <a:gd name="connsiteX25" fmla="*/ 1059543 w 2380343"/>
                <a:gd name="connsiteY25" fmla="*/ 244198 h 245438"/>
                <a:gd name="connsiteX26" fmla="*/ 1030514 w 2380343"/>
                <a:gd name="connsiteY26" fmla="*/ 186141 h 245438"/>
                <a:gd name="connsiteX27" fmla="*/ 1045028 w 2380343"/>
                <a:gd name="connsiteY27" fmla="*/ 128084 h 245438"/>
                <a:gd name="connsiteX28" fmla="*/ 1146628 w 2380343"/>
                <a:gd name="connsiteY28" fmla="*/ 40998 h 245438"/>
                <a:gd name="connsiteX29" fmla="*/ 1262743 w 2380343"/>
                <a:gd name="connsiteY29" fmla="*/ 55513 h 245438"/>
                <a:gd name="connsiteX30" fmla="*/ 1277257 w 2380343"/>
                <a:gd name="connsiteY30" fmla="*/ 99056 h 245438"/>
                <a:gd name="connsiteX31" fmla="*/ 1306285 w 2380343"/>
                <a:gd name="connsiteY31" fmla="*/ 142598 h 245438"/>
                <a:gd name="connsiteX32" fmla="*/ 1248228 w 2380343"/>
                <a:gd name="connsiteY32" fmla="*/ 229684 h 245438"/>
                <a:gd name="connsiteX33" fmla="*/ 1219200 w 2380343"/>
                <a:gd name="connsiteY33" fmla="*/ 186141 h 245438"/>
                <a:gd name="connsiteX34" fmla="*/ 1248228 w 2380343"/>
                <a:gd name="connsiteY34" fmla="*/ 142598 h 245438"/>
                <a:gd name="connsiteX35" fmla="*/ 1277257 w 2380343"/>
                <a:gd name="connsiteY35" fmla="*/ 84541 h 245438"/>
                <a:gd name="connsiteX36" fmla="*/ 1378857 w 2380343"/>
                <a:gd name="connsiteY36" fmla="*/ 26484 h 245438"/>
                <a:gd name="connsiteX37" fmla="*/ 1465943 w 2380343"/>
                <a:gd name="connsiteY37" fmla="*/ 40998 h 245438"/>
                <a:gd name="connsiteX38" fmla="*/ 1524000 w 2380343"/>
                <a:gd name="connsiteY38" fmla="*/ 157113 h 245438"/>
                <a:gd name="connsiteX39" fmla="*/ 1494971 w 2380343"/>
                <a:gd name="connsiteY39" fmla="*/ 215170 h 245438"/>
                <a:gd name="connsiteX40" fmla="*/ 1451428 w 2380343"/>
                <a:gd name="connsiteY40" fmla="*/ 229684 h 245438"/>
                <a:gd name="connsiteX41" fmla="*/ 1465943 w 2380343"/>
                <a:gd name="connsiteY41" fmla="*/ 128084 h 245438"/>
                <a:gd name="connsiteX42" fmla="*/ 1509485 w 2380343"/>
                <a:gd name="connsiteY42" fmla="*/ 99056 h 245438"/>
                <a:gd name="connsiteX43" fmla="*/ 1640114 w 2380343"/>
                <a:gd name="connsiteY43" fmla="*/ 40998 h 245438"/>
                <a:gd name="connsiteX44" fmla="*/ 1683657 w 2380343"/>
                <a:gd name="connsiteY44" fmla="*/ 70027 h 245438"/>
                <a:gd name="connsiteX45" fmla="*/ 1698171 w 2380343"/>
                <a:gd name="connsiteY45" fmla="*/ 113570 h 245438"/>
                <a:gd name="connsiteX46" fmla="*/ 1727200 w 2380343"/>
                <a:gd name="connsiteY46" fmla="*/ 186141 h 245438"/>
                <a:gd name="connsiteX47" fmla="*/ 1683657 w 2380343"/>
                <a:gd name="connsiteY47" fmla="*/ 229684 h 245438"/>
                <a:gd name="connsiteX48" fmla="*/ 1654628 w 2380343"/>
                <a:gd name="connsiteY48" fmla="*/ 186141 h 245438"/>
                <a:gd name="connsiteX49" fmla="*/ 1698171 w 2380343"/>
                <a:gd name="connsiteY49" fmla="*/ 99056 h 245438"/>
                <a:gd name="connsiteX50" fmla="*/ 1785257 w 2380343"/>
                <a:gd name="connsiteY50" fmla="*/ 55513 h 245438"/>
                <a:gd name="connsiteX51" fmla="*/ 1843314 w 2380343"/>
                <a:gd name="connsiteY51" fmla="*/ 40998 h 245438"/>
                <a:gd name="connsiteX52" fmla="*/ 1886857 w 2380343"/>
                <a:gd name="connsiteY52" fmla="*/ 70027 h 245438"/>
                <a:gd name="connsiteX53" fmla="*/ 1901371 w 2380343"/>
                <a:gd name="connsiteY53" fmla="*/ 215170 h 245438"/>
                <a:gd name="connsiteX54" fmla="*/ 1857828 w 2380343"/>
                <a:gd name="connsiteY54" fmla="*/ 244198 h 245438"/>
                <a:gd name="connsiteX55" fmla="*/ 1843314 w 2380343"/>
                <a:gd name="connsiteY55" fmla="*/ 200656 h 245438"/>
                <a:gd name="connsiteX56" fmla="*/ 1872343 w 2380343"/>
                <a:gd name="connsiteY56" fmla="*/ 157113 h 245438"/>
                <a:gd name="connsiteX57" fmla="*/ 1973943 w 2380343"/>
                <a:gd name="connsiteY57" fmla="*/ 55513 h 245438"/>
                <a:gd name="connsiteX58" fmla="*/ 2119085 w 2380343"/>
                <a:gd name="connsiteY58" fmla="*/ 99056 h 245438"/>
                <a:gd name="connsiteX59" fmla="*/ 2133600 w 2380343"/>
                <a:gd name="connsiteY59" fmla="*/ 142598 h 245438"/>
                <a:gd name="connsiteX60" fmla="*/ 2104571 w 2380343"/>
                <a:gd name="connsiteY60" fmla="*/ 186141 h 245438"/>
                <a:gd name="connsiteX61" fmla="*/ 2061028 w 2380343"/>
                <a:gd name="connsiteY61" fmla="*/ 215170 h 245438"/>
                <a:gd name="connsiteX62" fmla="*/ 2075543 w 2380343"/>
                <a:gd name="connsiteY62" fmla="*/ 99056 h 245438"/>
                <a:gd name="connsiteX63" fmla="*/ 2162628 w 2380343"/>
                <a:gd name="connsiteY63" fmla="*/ 40998 h 245438"/>
                <a:gd name="connsiteX64" fmla="*/ 2249714 w 2380343"/>
                <a:gd name="connsiteY64" fmla="*/ 70027 h 245438"/>
                <a:gd name="connsiteX65" fmla="*/ 2293257 w 2380343"/>
                <a:gd name="connsiteY65" fmla="*/ 113570 h 245438"/>
                <a:gd name="connsiteX66" fmla="*/ 2380343 w 2380343"/>
                <a:gd name="connsiteY66" fmla="*/ 128084 h 24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380343" h="245438">
                  <a:moveTo>
                    <a:pt x="0" y="142598"/>
                  </a:moveTo>
                  <a:cubicBezTo>
                    <a:pt x="4838" y="118408"/>
                    <a:pt x="2275" y="91446"/>
                    <a:pt x="14514" y="70027"/>
                  </a:cubicBezTo>
                  <a:cubicBezTo>
                    <a:pt x="23169" y="54881"/>
                    <a:pt x="40640" y="41966"/>
                    <a:pt x="58057" y="40998"/>
                  </a:cubicBezTo>
                  <a:cubicBezTo>
                    <a:pt x="130677" y="36964"/>
                    <a:pt x="203200" y="50675"/>
                    <a:pt x="275771" y="55513"/>
                  </a:cubicBezTo>
                  <a:cubicBezTo>
                    <a:pt x="292596" y="89163"/>
                    <a:pt x="342857" y="161227"/>
                    <a:pt x="290285" y="200656"/>
                  </a:cubicBezTo>
                  <a:cubicBezTo>
                    <a:pt x="273864" y="212972"/>
                    <a:pt x="261257" y="171627"/>
                    <a:pt x="246743" y="157113"/>
                  </a:cubicBezTo>
                  <a:cubicBezTo>
                    <a:pt x="253070" y="131803"/>
                    <a:pt x="261051" y="72219"/>
                    <a:pt x="290285" y="55513"/>
                  </a:cubicBezTo>
                  <a:cubicBezTo>
                    <a:pt x="311704" y="43273"/>
                    <a:pt x="338666" y="45836"/>
                    <a:pt x="362857" y="40998"/>
                  </a:cubicBezTo>
                  <a:cubicBezTo>
                    <a:pt x="438560" y="-9469"/>
                    <a:pt x="429076" y="-17709"/>
                    <a:pt x="566057" y="40998"/>
                  </a:cubicBezTo>
                  <a:cubicBezTo>
                    <a:pt x="588292" y="50527"/>
                    <a:pt x="595086" y="79703"/>
                    <a:pt x="609600" y="99056"/>
                  </a:cubicBezTo>
                  <a:cubicBezTo>
                    <a:pt x="618537" y="134805"/>
                    <a:pt x="653950" y="200656"/>
                    <a:pt x="566057" y="200656"/>
                  </a:cubicBezTo>
                  <a:cubicBezTo>
                    <a:pt x="548613" y="200656"/>
                    <a:pt x="546704" y="171627"/>
                    <a:pt x="537028" y="157113"/>
                  </a:cubicBezTo>
                  <a:cubicBezTo>
                    <a:pt x="541866" y="142599"/>
                    <a:pt x="541986" y="125517"/>
                    <a:pt x="551543" y="113570"/>
                  </a:cubicBezTo>
                  <a:cubicBezTo>
                    <a:pt x="562440" y="99949"/>
                    <a:pt x="580890" y="94680"/>
                    <a:pt x="595085" y="84541"/>
                  </a:cubicBezTo>
                  <a:cubicBezTo>
                    <a:pt x="614770" y="70480"/>
                    <a:pt x="632140" y="53000"/>
                    <a:pt x="653143" y="40998"/>
                  </a:cubicBezTo>
                  <a:cubicBezTo>
                    <a:pt x="669339" y="31743"/>
                    <a:pt x="742174" y="15112"/>
                    <a:pt x="754743" y="11970"/>
                  </a:cubicBezTo>
                  <a:cubicBezTo>
                    <a:pt x="769257" y="16808"/>
                    <a:pt x="786532" y="16690"/>
                    <a:pt x="798285" y="26484"/>
                  </a:cubicBezTo>
                  <a:cubicBezTo>
                    <a:pt x="811787" y="37736"/>
                    <a:pt x="857620" y="108229"/>
                    <a:pt x="870857" y="128084"/>
                  </a:cubicBezTo>
                  <a:cubicBezTo>
                    <a:pt x="866019" y="161951"/>
                    <a:pt x="880533" y="205494"/>
                    <a:pt x="856343" y="229684"/>
                  </a:cubicBezTo>
                  <a:cubicBezTo>
                    <a:pt x="838899" y="247128"/>
                    <a:pt x="797455" y="235696"/>
                    <a:pt x="783771" y="215170"/>
                  </a:cubicBezTo>
                  <a:cubicBezTo>
                    <a:pt x="750936" y="165919"/>
                    <a:pt x="839324" y="104397"/>
                    <a:pt x="856343" y="84541"/>
                  </a:cubicBezTo>
                  <a:cubicBezTo>
                    <a:pt x="867695" y="71297"/>
                    <a:pt x="870579" y="50243"/>
                    <a:pt x="885371" y="40998"/>
                  </a:cubicBezTo>
                  <a:cubicBezTo>
                    <a:pt x="911319" y="24781"/>
                    <a:pt x="972457" y="11970"/>
                    <a:pt x="972457" y="11970"/>
                  </a:cubicBezTo>
                  <a:cubicBezTo>
                    <a:pt x="1015272" y="40512"/>
                    <a:pt x="1024620" y="42632"/>
                    <a:pt x="1059543" y="84541"/>
                  </a:cubicBezTo>
                  <a:cubicBezTo>
                    <a:pt x="1070710" y="97942"/>
                    <a:pt x="1078895" y="113570"/>
                    <a:pt x="1088571" y="128084"/>
                  </a:cubicBezTo>
                  <a:cubicBezTo>
                    <a:pt x="1088786" y="129160"/>
                    <a:pt x="1135775" y="259445"/>
                    <a:pt x="1059543" y="244198"/>
                  </a:cubicBezTo>
                  <a:cubicBezTo>
                    <a:pt x="1038327" y="239954"/>
                    <a:pt x="1040190" y="205493"/>
                    <a:pt x="1030514" y="186141"/>
                  </a:cubicBezTo>
                  <a:cubicBezTo>
                    <a:pt x="1035352" y="166789"/>
                    <a:pt x="1035131" y="145404"/>
                    <a:pt x="1045028" y="128084"/>
                  </a:cubicBezTo>
                  <a:cubicBezTo>
                    <a:pt x="1060190" y="101551"/>
                    <a:pt x="1125756" y="56652"/>
                    <a:pt x="1146628" y="40998"/>
                  </a:cubicBezTo>
                  <a:cubicBezTo>
                    <a:pt x="1185333" y="45836"/>
                    <a:pt x="1227099" y="39671"/>
                    <a:pt x="1262743" y="55513"/>
                  </a:cubicBezTo>
                  <a:cubicBezTo>
                    <a:pt x="1276724" y="61727"/>
                    <a:pt x="1270415" y="85372"/>
                    <a:pt x="1277257" y="99056"/>
                  </a:cubicBezTo>
                  <a:cubicBezTo>
                    <a:pt x="1285058" y="114658"/>
                    <a:pt x="1296609" y="128084"/>
                    <a:pt x="1306285" y="142598"/>
                  </a:cubicBezTo>
                  <a:cubicBezTo>
                    <a:pt x="1301731" y="160813"/>
                    <a:pt x="1295959" y="239231"/>
                    <a:pt x="1248228" y="229684"/>
                  </a:cubicBezTo>
                  <a:cubicBezTo>
                    <a:pt x="1231123" y="226263"/>
                    <a:pt x="1228876" y="200655"/>
                    <a:pt x="1219200" y="186141"/>
                  </a:cubicBezTo>
                  <a:cubicBezTo>
                    <a:pt x="1228876" y="171627"/>
                    <a:pt x="1239573" y="157744"/>
                    <a:pt x="1248228" y="142598"/>
                  </a:cubicBezTo>
                  <a:cubicBezTo>
                    <a:pt x="1258963" y="123812"/>
                    <a:pt x="1263405" y="101163"/>
                    <a:pt x="1277257" y="84541"/>
                  </a:cubicBezTo>
                  <a:cubicBezTo>
                    <a:pt x="1291909" y="66959"/>
                    <a:pt x="1363362" y="34231"/>
                    <a:pt x="1378857" y="26484"/>
                  </a:cubicBezTo>
                  <a:cubicBezTo>
                    <a:pt x="1407886" y="31322"/>
                    <a:pt x="1440217" y="26706"/>
                    <a:pt x="1465943" y="40998"/>
                  </a:cubicBezTo>
                  <a:cubicBezTo>
                    <a:pt x="1508917" y="64873"/>
                    <a:pt x="1513955" y="116936"/>
                    <a:pt x="1524000" y="157113"/>
                  </a:cubicBezTo>
                  <a:cubicBezTo>
                    <a:pt x="1514324" y="176465"/>
                    <a:pt x="1510271" y="199871"/>
                    <a:pt x="1494971" y="215170"/>
                  </a:cubicBezTo>
                  <a:cubicBezTo>
                    <a:pt x="1484153" y="225988"/>
                    <a:pt x="1456266" y="244198"/>
                    <a:pt x="1451428" y="229684"/>
                  </a:cubicBezTo>
                  <a:cubicBezTo>
                    <a:pt x="1440610" y="197229"/>
                    <a:pt x="1452049" y="159346"/>
                    <a:pt x="1465943" y="128084"/>
                  </a:cubicBezTo>
                  <a:cubicBezTo>
                    <a:pt x="1473028" y="112144"/>
                    <a:pt x="1494340" y="107710"/>
                    <a:pt x="1509485" y="99056"/>
                  </a:cubicBezTo>
                  <a:cubicBezTo>
                    <a:pt x="1556945" y="71936"/>
                    <a:pt x="1588276" y="61734"/>
                    <a:pt x="1640114" y="40998"/>
                  </a:cubicBezTo>
                  <a:cubicBezTo>
                    <a:pt x="1654628" y="50674"/>
                    <a:pt x="1672760" y="56405"/>
                    <a:pt x="1683657" y="70027"/>
                  </a:cubicBezTo>
                  <a:cubicBezTo>
                    <a:pt x="1693214" y="81974"/>
                    <a:pt x="1692799" y="99245"/>
                    <a:pt x="1698171" y="113570"/>
                  </a:cubicBezTo>
                  <a:cubicBezTo>
                    <a:pt x="1707319" y="137965"/>
                    <a:pt x="1717524" y="161951"/>
                    <a:pt x="1727200" y="186141"/>
                  </a:cubicBezTo>
                  <a:cubicBezTo>
                    <a:pt x="1712686" y="200655"/>
                    <a:pt x="1704183" y="229684"/>
                    <a:pt x="1683657" y="229684"/>
                  </a:cubicBezTo>
                  <a:cubicBezTo>
                    <a:pt x="1666213" y="229684"/>
                    <a:pt x="1657496" y="203348"/>
                    <a:pt x="1654628" y="186141"/>
                  </a:cubicBezTo>
                  <a:cubicBezTo>
                    <a:pt x="1651255" y="165905"/>
                    <a:pt x="1687340" y="109887"/>
                    <a:pt x="1698171" y="99056"/>
                  </a:cubicBezTo>
                  <a:cubicBezTo>
                    <a:pt x="1723617" y="73610"/>
                    <a:pt x="1752202" y="64957"/>
                    <a:pt x="1785257" y="55513"/>
                  </a:cubicBezTo>
                  <a:cubicBezTo>
                    <a:pt x="1804437" y="50033"/>
                    <a:pt x="1823962" y="45836"/>
                    <a:pt x="1843314" y="40998"/>
                  </a:cubicBezTo>
                  <a:cubicBezTo>
                    <a:pt x="1857828" y="50674"/>
                    <a:pt x="1875690" y="56626"/>
                    <a:pt x="1886857" y="70027"/>
                  </a:cubicBezTo>
                  <a:cubicBezTo>
                    <a:pt x="1922985" y="113382"/>
                    <a:pt x="1927685" y="162542"/>
                    <a:pt x="1901371" y="215170"/>
                  </a:cubicBezTo>
                  <a:cubicBezTo>
                    <a:pt x="1893570" y="230772"/>
                    <a:pt x="1872342" y="234522"/>
                    <a:pt x="1857828" y="244198"/>
                  </a:cubicBezTo>
                  <a:cubicBezTo>
                    <a:pt x="1852990" y="229684"/>
                    <a:pt x="1840799" y="215747"/>
                    <a:pt x="1843314" y="200656"/>
                  </a:cubicBezTo>
                  <a:cubicBezTo>
                    <a:pt x="1846182" y="183449"/>
                    <a:pt x="1862204" y="171308"/>
                    <a:pt x="1872343" y="157113"/>
                  </a:cubicBezTo>
                  <a:cubicBezTo>
                    <a:pt x="1924446" y="84168"/>
                    <a:pt x="1902486" y="109105"/>
                    <a:pt x="1973943" y="55513"/>
                  </a:cubicBezTo>
                  <a:cubicBezTo>
                    <a:pt x="2013512" y="62108"/>
                    <a:pt x="2085332" y="65303"/>
                    <a:pt x="2119085" y="99056"/>
                  </a:cubicBezTo>
                  <a:cubicBezTo>
                    <a:pt x="2129903" y="109874"/>
                    <a:pt x="2128762" y="128084"/>
                    <a:pt x="2133600" y="142598"/>
                  </a:cubicBezTo>
                  <a:cubicBezTo>
                    <a:pt x="2123924" y="157112"/>
                    <a:pt x="2116906" y="173806"/>
                    <a:pt x="2104571" y="186141"/>
                  </a:cubicBezTo>
                  <a:cubicBezTo>
                    <a:pt x="2092236" y="198476"/>
                    <a:pt x="2066544" y="231719"/>
                    <a:pt x="2061028" y="215170"/>
                  </a:cubicBezTo>
                  <a:cubicBezTo>
                    <a:pt x="2048693" y="178166"/>
                    <a:pt x="2055889" y="132749"/>
                    <a:pt x="2075543" y="99056"/>
                  </a:cubicBezTo>
                  <a:cubicBezTo>
                    <a:pt x="2093122" y="68920"/>
                    <a:pt x="2162628" y="40998"/>
                    <a:pt x="2162628" y="40998"/>
                  </a:cubicBezTo>
                  <a:cubicBezTo>
                    <a:pt x="2191657" y="50674"/>
                    <a:pt x="2222966" y="55167"/>
                    <a:pt x="2249714" y="70027"/>
                  </a:cubicBezTo>
                  <a:cubicBezTo>
                    <a:pt x="2267657" y="79996"/>
                    <a:pt x="2275435" y="103386"/>
                    <a:pt x="2293257" y="113570"/>
                  </a:cubicBezTo>
                  <a:cubicBezTo>
                    <a:pt x="2322764" y="130431"/>
                    <a:pt x="2349769" y="128084"/>
                    <a:pt x="2380343" y="128084"/>
                  </a:cubicBezTo>
                </a:path>
              </a:pathLst>
            </a:custGeom>
            <a:no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TextBox 19"/>
          <p:cNvSpPr txBox="1"/>
          <p:nvPr/>
        </p:nvSpPr>
        <p:spPr>
          <a:xfrm>
            <a:off x="2051720" y="332656"/>
            <a:ext cx="50405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Oscilátor</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6372200" y="2348880"/>
            <a:ext cx="28803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x</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1331640" y="2839804"/>
            <a:ext cx="612068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Rovnovážna poloha nech je </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 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Pružina: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Pohybová rovnica: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Uhádneme riešenie: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Naozaj: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Ale rovnako dobré je aj riešenie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598812" y="3647688"/>
            <a:ext cx="1181100" cy="213360"/>
          </a:xfrm>
          <a:prstGeom prst="rect">
            <a:avLst/>
          </a:prstGeom>
        </p:spPr>
      </p:pic>
      <p:pic>
        <p:nvPicPr>
          <p:cNvPr id="27" name="Picture 2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53986" y="4077072"/>
            <a:ext cx="1567815" cy="560070"/>
          </a:xfrm>
          <a:prstGeom prst="rect">
            <a:avLst/>
          </a:prstGeom>
        </p:spPr>
      </p:pic>
      <p:pic>
        <p:nvPicPr>
          <p:cNvPr id="4" name="Picture 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349637" y="4947823"/>
            <a:ext cx="1911096" cy="280797"/>
          </a:xfrm>
          <a:prstGeom prst="rect">
            <a:avLst/>
          </a:prstGeom>
        </p:spPr>
      </p:pic>
      <p:pic>
        <p:nvPicPr>
          <p:cNvPr id="28" name="Picture 2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660232" y="4734578"/>
            <a:ext cx="1051560" cy="609600"/>
          </a:xfrm>
          <a:prstGeom prst="rect">
            <a:avLst/>
          </a:prstGeom>
        </p:spPr>
      </p:pic>
      <p:pic>
        <p:nvPicPr>
          <p:cNvPr id="5" name="Picture 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442202" y="5427312"/>
            <a:ext cx="6208966" cy="616077"/>
          </a:xfrm>
          <a:prstGeom prst="rect">
            <a:avLst/>
          </a:prstGeom>
        </p:spPr>
      </p:pic>
      <p:pic>
        <p:nvPicPr>
          <p:cNvPr id="13" name="Picture 12"/>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5416652" y="6275881"/>
            <a:ext cx="1959292" cy="28079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17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270" y="2130803"/>
            <a:ext cx="6120680" cy="1123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 zadaných počiatočných podmienkach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dopočítame najprv rýchlosť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 dostaneme jednoznačne</a:t>
            </a: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309235" y="2218611"/>
            <a:ext cx="2177415" cy="255270"/>
          </a:xfrm>
          <a:prstGeom prst="rect">
            <a:avLst/>
          </a:prstGeom>
        </p:spPr>
      </p:pic>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82277" y="3302508"/>
            <a:ext cx="3415665" cy="516255"/>
          </a:xfrm>
          <a:prstGeom prst="rect">
            <a:avLst/>
          </a:prstGeom>
        </p:spPr>
      </p:pic>
      <p:pic>
        <p:nvPicPr>
          <p:cNvPr id="5" name="Pictur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691915" y="570262"/>
            <a:ext cx="1567815" cy="560070"/>
          </a:xfrm>
          <a:prstGeom prst="rect">
            <a:avLst/>
          </a:prstGeom>
        </p:spPr>
      </p:pic>
      <p:sp>
        <p:nvSpPr>
          <p:cNvPr id="6" name="TextBox 5"/>
          <p:cNvSpPr txBox="1"/>
          <p:nvPr/>
        </p:nvSpPr>
        <p:spPr>
          <a:xfrm>
            <a:off x="464456" y="654523"/>
            <a:ext cx="764902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Rovnica                               je tzv. lineárna, čo znamená, že súčet jej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dvoch riešení je tiež riešením, teda aj riešenie</a:t>
            </a:r>
          </a:p>
        </p:txBody>
      </p:sp>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11061" y="1846918"/>
            <a:ext cx="3396805" cy="280797"/>
          </a:xfrm>
          <a:prstGeom prst="rect">
            <a:avLst/>
          </a:prstGeom>
        </p:spPr>
      </p:pic>
      <p:pic>
        <p:nvPicPr>
          <p:cNvPr id="8" name="Picture 7"/>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4684505" y="4102594"/>
            <a:ext cx="1373505" cy="567690"/>
          </a:xfrm>
          <a:prstGeom prst="rect">
            <a:avLst/>
          </a:prstGeom>
        </p:spPr>
      </p:pic>
      <p:pic>
        <p:nvPicPr>
          <p:cNvPr id="11" name="Picture 1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636353" y="4899618"/>
            <a:ext cx="6379845" cy="518160"/>
          </a:xfrm>
          <a:prstGeom prst="rect">
            <a:avLst/>
          </a:prstGeom>
        </p:spPr>
      </p:pic>
      <p:sp>
        <p:nvSpPr>
          <p:cNvPr id="12" name="TextBox 11"/>
          <p:cNvSpPr txBox="1"/>
          <p:nvPr/>
        </p:nvSpPr>
        <p:spPr>
          <a:xfrm>
            <a:off x="337270" y="4141410"/>
            <a:ext cx="41731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pohyb je periodický s periódou</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337270" y="4943254"/>
            <a:ext cx="12482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naozaj:</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817842" y="2562577"/>
            <a:ext cx="3966781" cy="280797"/>
          </a:xfrm>
          <a:prstGeom prst="rect">
            <a:avLst/>
          </a:prstGeom>
        </p:spPr>
      </p:pic>
      <p:sp>
        <p:nvSpPr>
          <p:cNvPr id="17" name="Rectangle 16"/>
          <p:cNvSpPr/>
          <p:nvPr/>
        </p:nvSpPr>
        <p:spPr>
          <a:xfrm>
            <a:off x="2911061" y="3254187"/>
            <a:ext cx="3546889" cy="723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62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2699" y="4315834"/>
            <a:ext cx="7634515"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porovnaním s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dostaneme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odtiaľ zrejme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Potom treba nájsť také </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aby platilo</a:t>
            </a:r>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TextBox 1"/>
          <p:cNvSpPr txBox="1"/>
          <p:nvPr/>
        </p:nvSpPr>
        <p:spPr>
          <a:xfrm>
            <a:off x="362361" y="512973"/>
            <a:ext cx="810622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 ľubovoľných počiatočných podmienkach vieme teda jednoznačne  predpovedať budúcnosť, takže sme zrejme našli v tvare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247934" y="1759445"/>
                <a:ext cx="8743666"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všetky riešenia pohybovej rovnice. Lebo ak by boli nejaké ďalšie, potom by budúcnosť už nebola jednoznačná. Čo fyzikálne neočakávame. Je na matematikoch, aby naozaj dokázali, že sú to všetky riešenia. Tým sa tu zaoberať nebudeme. Riešenia sme proste uhádli a našli sme ich tak dosť.</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Ešte trochu iné ekvivalentné vyjadrenie v tvare (budeme hľadať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𝛿</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247934" y="1759445"/>
                <a:ext cx="8743666" cy="1785104"/>
              </a:xfrm>
              <a:prstGeom prst="rect">
                <a:avLst/>
              </a:prstGeom>
              <a:blipFill rotWithShape="0">
                <a:blip r:embed="rId11"/>
                <a:stretch>
                  <a:fillRect l="-907" t="-2397" b="-6164"/>
                </a:stretch>
              </a:blipFill>
            </p:spPr>
            <p:txBody>
              <a:bodyPr/>
              <a:lstStyle/>
              <a:p>
                <a:r>
                  <a:rPr lang="sk-SK">
                    <a:noFill/>
                  </a:rPr>
                  <a:t> </a:t>
                </a:r>
              </a:p>
            </p:txBody>
          </p:sp>
        </mc:Fallback>
      </mc:AlternateContent>
      <p:pic>
        <p:nvPicPr>
          <p:cNvPr id="11" name="Picture 10"/>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4012709" y="4727974"/>
            <a:ext cx="2024253" cy="335280"/>
          </a:xfrm>
          <a:prstGeom prst="rect">
            <a:avLst/>
          </a:prstGeom>
        </p:spPr>
      </p:pic>
      <p:sp>
        <p:nvSpPr>
          <p:cNvPr id="8" name="TextBox 7"/>
          <p:cNvSpPr txBox="1"/>
          <p:nvPr/>
        </p:nvSpPr>
        <p:spPr>
          <a:xfrm>
            <a:off x="6088667" y="1250372"/>
            <a:ext cx="9434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9" name="Picture 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033578" y="3598332"/>
            <a:ext cx="2331720" cy="255270"/>
          </a:xfrm>
          <a:prstGeom prst="rect">
            <a:avLst/>
          </a:prstGeom>
        </p:spPr>
      </p:pic>
      <p:pic>
        <p:nvPicPr>
          <p:cNvPr id="17" name="Picture 16"/>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201665" y="1331761"/>
            <a:ext cx="3396805" cy="280797"/>
          </a:xfrm>
          <a:prstGeom prst="rect">
            <a:avLst/>
          </a:prstGeom>
        </p:spPr>
      </p:pic>
      <p:pic>
        <p:nvPicPr>
          <p:cNvPr id="15" name="Picture 14"/>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012709" y="4433603"/>
            <a:ext cx="3365373" cy="255651"/>
          </a:xfrm>
          <a:prstGeom prst="rect">
            <a:avLst/>
          </a:prstGeom>
        </p:spPr>
      </p:pic>
      <p:sp>
        <p:nvSpPr>
          <p:cNvPr id="19" name="Oval 18"/>
          <p:cNvSpPr/>
          <p:nvPr/>
        </p:nvSpPr>
        <p:spPr>
          <a:xfrm>
            <a:off x="8728364" y="124691"/>
            <a:ext cx="263236" cy="263236"/>
          </a:xfrm>
          <a:prstGeom prst="ellipse">
            <a:avLst/>
          </a:prstGeom>
          <a:solidFill>
            <a:srgbClr val="FF0000"/>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795665" y="5657221"/>
            <a:ext cx="4071556" cy="572071"/>
          </a:xfrm>
          <a:prstGeom prst="rect">
            <a:avLst/>
          </a:prstGeom>
        </p:spPr>
      </p:pic>
      <p:sp>
        <p:nvSpPr>
          <p:cNvPr id="21" name="Rectangle 20"/>
          <p:cNvSpPr/>
          <p:nvPr/>
        </p:nvSpPr>
        <p:spPr>
          <a:xfrm>
            <a:off x="2559791" y="5607874"/>
            <a:ext cx="4522653" cy="692727"/>
          </a:xfrm>
          <a:prstGeom prst="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115187" y="4024610"/>
            <a:ext cx="4501515" cy="255270"/>
          </a:xfrm>
          <a:prstGeom prst="rect">
            <a:avLst/>
          </a:prstGeom>
        </p:spPr>
      </p:pic>
      <p:pic>
        <p:nvPicPr>
          <p:cNvPr id="16" name="Picture 1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4694027" y="5177674"/>
            <a:ext cx="3365373" cy="255651"/>
          </a:xfrm>
          <a:prstGeom prst="rect">
            <a:avLst/>
          </a:prstGeom>
        </p:spPr>
      </p:pic>
    </p:spTree>
    <p:extLst>
      <p:ext uri="{BB962C8B-B14F-4D97-AF65-F5344CB8AC3E}">
        <p14:creationId xmlns:p14="http://schemas.microsoft.com/office/powerpoint/2010/main" val="8950821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left(\frac{\partial}{\partial x},\frac{\partial}{\partial y},&#10;   \frac{\partial}{\partial z}\right)&#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 \sum_i-G\frac{M_i}{|\vec r - \vec r_i|}&#10;\end{align*}&#10;\end{document}&#10;"/>
  <p:tag name="IGUANATEXSIZE" val="18"/>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2=\omega_0^2-b^2&#10;\end{align*}&#10;\end{document}&#10;"/>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 + \delta)$$&#10;&#10;\end{document}"/>
  <p:tag name="IGUANATEXSIZE" val="22"/>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0.5, \omega=10, \delta=0\]&#10;&#10;\end{document}"/>
  <p:tag name="IGUANATEXSIZE" val="22"/>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 + \delta)$$&#10;&#10;\end{document}"/>
  <p:tag name="IGUANATEXSIZE" val="22"/>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0.5, \omega=10, \delta=0\]&#10;&#10;\end{document}"/>
  <p:tag name="IGUANATEXSIZE" val="22"/>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5}=1.6 s^{-1}\]&#10;&#10;\end{document}"/>
  <p:tag name="IGUANATEXSIZE" val="22"/>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2\pi f=10.05 s^{-1}\]&#10;&#10;\end{document}"/>
  <p:tag name="IGUANATEXSIZE" val="22"/>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0.5, \omega=10, \delta=0\]&#10;&#10;\end{document}"/>
  <p:tag name="IGUANATEXSIZE" val="22"/>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 + \delta)$$&#10;&#10;\end{document}"/>
  <p:tag name="IGUANATEXSIZE" val="22"/>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 \int -G\frac{\varrho(\vec r^{\,\prime})}&#10;{|\vec r - \vec r^{\,\prime}|}&#10;d^3\vec r^{\,\prime}&#10;\end{align*}&#10;\end{document}&#10;"/>
  <p:tag name="IGUANATEXSIZE" val="18"/>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5}=1.4 s^{-1}\]&#10;&#10;\end{document}"/>
  <p:tag name="IGUANATEXSIZE" val="22"/>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2\pi f=10.05 s^{-1}\]&#10;&#10;\end{document}"/>
  <p:tag name="IGUANATEXSIZE" val="22"/>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0.5, \omega=10, \delta=0\]&#10;&#10;\end{document}"/>
  <p:tag name="IGUANATEXSIZE" val="22"/>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 + \delta)$$&#10;&#10;\end{document}"/>
  <p:tag name="IGUANATEXSIZE" val="22"/>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5}=1.4 s^{-1}\]&#10;&#10;\end{document}"/>
  <p:tag name="IGUANATEXSIZE" val="22"/>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2\pi f=10.05 s^{-1}\]&#10;&#10;\end{document}"/>
  <p:tag name="IGUANATEXSIZE" val="22"/>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0.5, \omega=10, \delta=0\]&#10;&#10;\end{document}"/>
  <p:tag name="IGUANATEXSIZE" val="22"/>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 + \delta)$$&#10;&#10;\end{document}"/>
  <p:tag name="IGUANATEXSIZE" val="22"/>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vec\nabla \varphi(\vec r)&#10;\end{align*}&#10;\end{document}&#10;"/>
  <p:tag name="IGUANATEXSIZE" val="18"/>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pm1}{5}=(1.6\pm0.2) s^{-1}\]&#10;\end{document}"/>
  <p:tag name="IGUANATEXSIZE" val="22"/>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0\pm1}{50}=(1.6\pm0.02) s^{-1}\]&#10;\end{document}"/>
  <p:tag name="IGUANATEXSIZE" val="22"/>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p(-bt)=\exp(-\frac{t}{\tau})\]&#10;\end{document}"/>
  <p:tag name="IGUANATEXSIZE" val="22"/>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au=\frac{1}{b}\]&#10;\end{document}"/>
  <p:tag name="IGUANATEXSIZE" val="22"/>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p(-0.5t)=\exp(-\frac{t}{2})\]&#10;\end{document}"/>
  <p:tag name="IGUANATEXSIZE" val="22"/>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approx\tau\]&#10;\end{document}"/>
  <p:tag name="IGUANATEXSIZE" val="22"/>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approx \mbox{nieko\v lko }\tau\]&#10;\end{document}"/>
  <p:tag name="IGUANATEXSIZE" val="22"/>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pm1}{5}=(1.6\pm0.2) s^{-1}\]&#10;\end{document}"/>
  <p:tag name="IGUANATEXSIZE" val="22"/>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vec\nabla \int -G\frac{\varrho(\vec r^{\,\prime})}&#10;{|\vec r - \vec r^{\,\prime}|}&#10;\end{align*}&#10;\end{document}&#10;"/>
  <p:tag name="IGUANATEXSIZE" val="18"/>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au=2s\]&#10;\end{document}"/>
  <p:tag name="IGUANATEXSIZE" val="22"/>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 \approx \pm\frac{1}{\mbox{nieko\v lko }\tau}\]&#10;\end{document}"/>
  <p:tag name="IGUANATEXSIZE" val="22"/>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tau \approx 1\]&#10;\end{document}"/>
  <p:tag name="IGUANATEXSIZE" val="22"/>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10;&#10;\end{document}"/>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t) = -Xb e^{-bt}\cos(\omega t)&#10;-X e^{-bt}\omega\sin(\omega t)$$&#10;&#10;\end{document}"/>
  <p:tag name="IGUANATEXSIZE" val="20"/>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mp;=W_k(t)+U(t)\\&#10;&amp;=\frac{1}{2}kX^2e^{-2bt}\cos^2(\omega t)+&#10;\frac{1}{2}mX^2b^2e^{-2bt}\cos^2(\omega t)+&#10;\frac{1}{2}mX^2\omega^2e^{-2bt}\sin^2(\omega t)+\\&#10;&amp;+mb\omega X^2e^{-2bt}\cos(\omega t)\sin(\omega t)&#10;\end{align*}&#10;\end{document}&#10;&#10;&#10;&#10;"/>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omega^2=m\omega_0^2-mb^2=k-mb^2&#10;\end{align*}&#10;\end{document}&#10;"/>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mp;=&#10;\frac{1}{2}m\omega^2X^2e^{-2bt}+&#10;mX^2b^2e^{-2bt}\cos^2(\omega t)&#10;+mb\omega X^2e^{-2bt}\cos(\omega t)\sin(\omega t)&#10;\end{align*}&#10;\end{document}&#10;&#10;&#10;&#10;"/>
  <p:tag name="IGUANATEXSIZE" val="20"/>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2E(t)}{m\omega^2 X^2}&#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0&#10;\end{align*}&#10;\end{document}&#10;"/>
  <p:tag name="IGUANATEXSIZE" val="2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t) &#10;\end{align*}&#10;\end{document}&#10;"/>
  <p:tag name="IGUANATEXSIZE" val="20"/>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U(t)=U_0\cos(\omega t)&#10;\end{align*}&#10;\end{document}&#10;"/>
  <p:tag name="IGUANATEXSIZE" val="20"/>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Q&#10;\end{align*}&#10;\end{document}&#10;"/>
  <p:tag name="IGUANATEXSIZE" val="20"/>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sim&#10;\end{align*}&#10;\end{document}&#10;"/>
  <p:tag name="IGUANATEXSIZE" val="24"/>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e^{i\omega t}&#10;\end{align*}&#10;\end{document}&#10;"/>
  <p:tag name="IGUANATEXSIZE" val="20"/>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tilde x_0e^{i\omega t}&#10;\end{align*}&#10;\end{document}&#10;"/>
  <p:tag name="IGUANATEXSIZE" val="20"/>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2\tilde x_0e^{i\omega t} +2i\omega b \tilde x_0e^{i\omega t}&#10; +\omega_0^2\tilde x_0e^{i\omega t} =f_0e^{i\omega t}&#10;\end{align*}&#10;\end{document}&#10;"/>
  <p:tag name="IGUANATEXSIZE" val="2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omega^2+\omega_0^2+2ib\omega}&#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omega^2+\omega_0^2+2ib\omega}=|\tilde x_0|e^{i\delta}&#10;\end{align*}&#10;\end{document}&#10;"/>
  <p:tag name="IGUANATEXSIZE" val="20"/>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20"/>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e^{i\delta}=\frac{f_0}{-\omega^2+\omega_0^2+2ib\omega}=&#10;\frac{f_0}{|-\omega^2+\omega_0^2+2ib\omega|e^{i\alpha}}&#10;\end{align*}&#10;\end{document}&#10;"/>
  <p:tag name="IGUANATEXSIZE" val="20"/>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10;\right)&#10;\end{align*}&#10;\end{document}&#10;"/>
  <p:tag name="IGUANATEXSIZE" val="20"/>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text{Re}\left(\frac{f_0}{-\omega^2+\omega_0^2+2ib\omega}&#10;e^{i\omega t}&#10;\right)=\text{Re}\left(|\tilde x_0|e^{i\delta}e^{i\omega t}\right)&#10;\end{align*}&#10;\end{document}&#10;"/>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ext{kde     }\omega_b =\sqrt{\omega_0^2 - b^2}, \;\;\tau=\frac{1}{b}$$&#10;&#10;\end{document}"/>
  <p:tag name="IGUANATEXSIZE" val="22"/>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b =\sqrt{\omega_0^2 - b^2}, \;\;\tau=\frac{1}{b}$$&#10;&#10;\end{document}"/>
  <p:tag name="IGUANATEXSIZE" val="18"/>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0)=A,\;\;\;\dot x(t=0)=B&#10;\end{align*}&#10;\end{document}&#10;"/>
  <p:tag name="IGUANATEXSIZE" val="20"/>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18"/>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18"/>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text{Re}\left(|\tilde x_0|e^{i\delta}e^{i\omega t}\right)&#10;\end{align*}&#10;\end{document}&#10;"/>
  <p:tag name="IGUANATEXSIZE" val="20"/>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18"/>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18"/>
</p:tagLst>
</file>

<file path=ppt/tags/tag1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_x= -kx&#10;\end{align*}&#10;\end{document}&#10;"/>
  <p:tag name="IGUANATEXSIZE" val="20"/>
</p:tagLst>
</file>

<file path=ppt/tags/tag1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tau \approx 1\]&#10;\end{document}"/>
  <p:tag name="IGUANATEXSIZE" val="22"/>
</p:tagLst>
</file>

<file path=ppt/tags/tag1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approx b\]&#10;\end{document}"/>
  <p:tag name="IGUANATEXSIZE" val="22"/>
</p:tagLst>
</file>

<file path=ppt/tags/tag1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18"/>
</p:tagLst>
</file>

<file path=ppt/tags/tag1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n&#10;\end{align*}&#10;\end{document}&#10;"/>
  <p:tag name="IGUANATEXSIZE" val="18"/>
</p:tagLst>
</file>

<file path=ppt/tags/tag1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G_t&#10;\end{align*}&#10;\end{document}&#10;"/>
  <p:tag name="IGUANATEXSIZE" val="18"/>
</p:tagLst>
</file>

<file path=ppt/tags/tag1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10;\end{align*}&#10;\end{document}&#10;"/>
  <p:tag name="IGUANATEXSIZE" val="18"/>
</p:tagLst>
</file>

<file path=ppt/tags/tag1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s}{dt^2}=-mg\sin(\varphi)&#10;\end{align*}&#10;\end{document}&#10;"/>
  <p:tag name="IGUANATEXSIZE" val="18"/>
</p:tagLst>
</file>

<file path=ppt/tags/tag1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10;\end{align*}&#10;\end{document}&#10;"/>
  <p:tag name="IGUANATEXSIZE" val="18"/>
</p:tagLst>
</file>

<file path=ppt/tags/tag1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varphi}{dt^2}=-\frac{1}{l}g\sin(\varphi)&#10;\end{align*}&#10;\end{document}&#10;"/>
  <p:tag name="IGUANATEXSIZE" val="18"/>
</p:tagLst>
</file>

<file path=ppt/tags/tag1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1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n&#10;\end{align*}&#10;\end{document}&#10;"/>
  <p:tag name="IGUANATEXSIZE" val="18"/>
</p:tagLst>
</file>

<file path=ppt/tags/tag1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G_t&#10;\end{align*}&#10;\end{document}&#10;"/>
  <p:tag name="IGUANATEXSIZE" val="18"/>
</p:tagLst>
</file>

<file path=ppt/tags/tag1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10;\end{align*}&#10;\end{document}&#10;"/>
  <p:tag name="IGUANATEXSIZE" val="18"/>
</p:tagLst>
</file>

<file path=ppt/tags/tag1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10;\end{align*}&#10;\end{document}&#10;"/>
  <p:tag name="IGUANATEXSIZE" val="18"/>
</p:tagLst>
</file>

<file path=ppt/tags/tag1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varphi}{dt^2}=-\frac{1}{l}g\sin(\varphi)&#10;\end{align*}&#10;\end{document}&#10;"/>
  <p:tag name="IGUANATEXSIZE" val="18"/>
</p:tagLst>
</file>

<file path=ppt/tags/tag1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varphi}{dt^2}=-\frac{g}{l}\varphi&#10;\end{align*}&#10;\end{document}&#10;"/>
  <p:tag name="IGUANATEXSIZE" val="18"/>
</p:tagLst>
</file>

<file path=ppt/tags/tag1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x}{dt^2}=-\frac{K}{m}x=-\omega^2 x&#10;\end{align*}&#10;\end{document}&#10;"/>
  <p:tag name="IGUANATEXSIZE" val="18"/>
</p:tagLst>
</file>

<file path=ppt/tags/tag1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 \frac{g}{l}&#10;\end{align*}&#10;\end{document}&#10;"/>
  <p:tag name="IGUANATEXSIZE" val="18"/>
</p:tagLst>
</file>

<file path=ppt/tags/tag1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varphi_0\cos(\omega t+\delta)&#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 \int_0^x \tilde F_(x')dx'=\int_0^x kx' dx'=\frac{1}{2}kx^2&#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left(-\frac{\partial U(x,y,z)}{\partial x},&#10;-\frac{\partial U(x,y,z)}{\partial y},&#10;   -\frac{\partial U(x,y,z)}{\partial z}\right)&#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x)=\frac{1}{2}kx^2&#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_x = - Kx$&#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frac{d^2x}{dt^2}=-Kx\]&#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sin(\omega t)\]&#10;&#10;&#10;\end{document}"/>
  <p:tag name="IGUANATEXSIZE" val="22"/>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 = \sqrt \frac{K}{m}\]&#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frac{d^2x}{dt^2}=-m\omega^2A\sin(\omega t)=-KA\sin(\omega t)=-Kx(t)\]&#10;&#10;&#10;\end{document}"/>
  <p:tag name="IGUANATEXSIZE" val="22"/>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B\cos(\omega t)\]&#10;&#10;&#10;\end{document}"/>
  <p:tag name="IGUANATEXSIZE" val="22"/>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0)=x_0, v(0)=v_0\]&#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cos(\omega t)+\frac{1}{\omega}v_0\sin(\omega t)\]&#10;&#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frac{d^2x}{dt^2}=-Kx\]&#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nabla = \frac{\partial}{\partial x}\vec i+&#10;\frac{\partial}{\partial y}\vec j+&#10;   \frac{\partial}{\partial z}\vec k&#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cos(\omega t)+B\sin(\omega t)\]&#10;&#10;&#10;\end{document}"/>
  <p:tag name="IGUANATEXSIZE" val="22"/>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 =\frac{1}{f} = \frac{2\pi}{\omega}$$&#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os(\omega (t+T))=\cos(\omega(t+\frac{2\pi}{\omega}))=\cos(\omega t+2\pi))=\cos(\omega t)\]&#10;&#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t)=-A\omega\sin(\omega t)+B\omega\cos(\omega t)\]&#10;&#10;&#10;\end{document}"/>
  <p:tag name="IGUANATEXSIZE" val="22"/>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0=\sqrt{A^2+B^2}\]&#10;&#10;&#10;\end{document}"/>
  <p:tag name="IGUANATEXSIZE" val="22"/>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cos(\omega t)+B\sin(\omega t)\]&#10;&#10;&#10;\end{document}"/>
  <p:tag name="IGUANATEXSIZE" val="22"/>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X_0\cos\delta, B=-X_0\sin\delta\]&#10;&#10;&#10;\end{document}"/>
  <p:tag name="IGUANATEXSIZE" val="22"/>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B}{A}=\tan\delta,\mbox{~~~~}\delta = \mbox{atan2}(-B,A)\]&#10;&#10;&#10;\end{document}"/>
  <p:tag name="IGUANATEXSIZE" val="22"/>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cos\delta-&#10;X_0 \sin(\omega t)\sin\delta)\]&#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frac{\partial U(x,y,z)}{\partial x}\vec i&#10;-\frac{\partial U(x,y,z)}{\partial y}\vec j&#10;   -\frac{\partial U(x,y,z)}{\partial z}\vec k&#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X_0\cos\delta, B=-X_0\sin\delta\]&#10;&#10;&#10;\end{document}"/>
  <p:tag name="IGUANATEXSIZE" val="22"/>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0=\sqrt{A^2+B^2}\]&#10;&#10;&#10;\end{document}"/>
  <p:tag name="IGUANATEXSIZE" val="22"/>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A\cos(\omega t)+B\sin(\omega t)\]&#10;&#10;&#10;\end{document}"/>
  <p:tag name="IGUANATEXSIZE" val="22"/>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X_0\cos\delta, B=-X_0\sin\delta\]&#10;&#10;&#10;\end{document}"/>
  <p:tag name="IGUANATEXSIZE" val="22"/>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B}{A}=\tan\delta,\mbox{~~~~}\delta = \mbox{atan2}(-B,A)\]&#10;&#10;&#10;\end{document}"/>
  <p:tag name="IGUANATEXSIZE" val="22"/>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cos\delta-&#10;X_0 \sin(\omega t)\sin\delta)\]&#10;&#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sqrt{x^2+y^2}\cos\varphi, \mbox{~~~~}y=\sqrt{x^2+y^2}\sin\varphi\]&#10;\[\varphi = \mbox{atan2}(y,x)\]&#10;&#10;&#10;\end{document}"/>
  <p:tag name="IGUANATEXSIZE" val="22"/>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amp;=X_0 \cos(\omega t-\delta)\\&#10;x(t)&amp;=X_0 \sin(\omega t+\delta)\\&#10;x(t)&amp;=X_0 \sin(\omega t-\delta)&#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vec\nabla U(\vec r) = &#10;-\frac{\partial U(x,y,z)}{\partial x}\vec i&#10;-\frac{\partial U(x,y,z)}{\partial y}\vec j&#10;   -\frac{\partial U(x,y,z)}{\partial z}\vec k&#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10;\end{align*}&#10;\end{document}&#10;"/>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varphi=\omega t + \delta&#10;\end{align*}&#10;\end{document}&#10;"/>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10;\end{align*}&#10;\end{document}&#10;"/>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10;\end{align*}&#10;\end{document}&#10;"/>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amp;=X_1 \cos(\omega t+\delta_1)\\&#10;x_2(t)&amp;=X_2 \cos(\omega t+\delta_2)&#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10;\end{align*}&#10;\end{document}&#10;"/>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z|e^{i\alpha}&#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alpha&#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ec r)= \frac{1}{m}U(\vec r)&#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a&#10;\end{align*}&#10;\end{document}&#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b&#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z&#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z(t)=X_0\exp(i(\omega t + \delta))&#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t) = \text{Re }z(t)=\text{Re }X_0\exp(i(\omega t + \delta))&#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 X_0e^{i\delta}&#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t) = \text{Re }z(t)=\text{Re }X\exp(i\omega t)&#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i\alpha)=\cos(\alpha) + i \sin(\alpha)\]&#10;&#10;&#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x(t) = \text{Re }z(t)=\text{Re }X\exp(i\omega t)&#10;=\text{Re }X_0\exp{i\delta}\exp(i\omega t)=&#10;\text{Re }X_0\exp(i\omega t+i\delta)&#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vec\nabla \varphi(\vec r)&#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X_0 \cos(\omega t+\delta)\]&#10;&#10;&#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t) = \dot x(t)=-X_0\omega \sin(\omega t+\delta)\]&#10;&#10;&#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W_k(t)=\frac{1}{2}mv^2(t)=\frac{1}{2}mX_0^2\omega^2\sin^2(\omega t +\delta)\]&#10;&#10;&#10;\end{document}"/>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U(t)=\frac{1}{2}kx^2(t)=\frac{1}{2}kX_0^2\cos^2(\omega t +\delta)\]&#10;&#10;&#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t)=W_k(t)+U(t)=&#10;\frac{1}{2}m\omega^2 X_0^2\sin^2(\omega t +\delta)+&#10;\frac{1}{2}m\omega^2 X_0^2\cos^2(\omega t +\delta)\]&#10;&#10;&#10;\end{document}"/>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t)=W_k(t)+U(t)=&#10;\frac{1}{2}m\omega^2 X_0^2\]&#10;&#10;&#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 \ddot x =- K x -\alpha \dot x$$&#10;&#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dot x +2 b \dot x +\omega_0^2x =0, \mbox{~~kde~~}&#10;\omega_0^2 =\frac{K}{m},\mbox{~~~}b=\frac{\alpha}{2m}$$&#10;&#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t/\tau}\cos(\omega t + \delta)$$&#10;&#10;\end{document}"/>
  <p:tag name="IGUANATEXSIZE" val="22"/>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sum_i-G\frac{M_i}{|\vec r - \vec r_i|^2}&#10;\frac{\vec r-\vec r_i}{|\vec r - \vec r_i|}&#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0 \gg b$$&#10;&#10;\end{document}"/>
  <p:tag name="IGUANATEXSIZE" val="22"/>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lpha \dot x$$&#10;&#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dot x +2 b \dot x +\omega_0^2x =0, \mbox{~~kde~~}&#10;\omega_0^2 =\frac{K}{m},\mbox{~~~}b=\frac{\alpha}{2m}$$&#10;&#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t/\tau}\cos(\omega t + \delta)$$&#10;&#10;\end{document}"/>
  <p:tag name="IGUANATEXSIZE" val="22"/>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dot x +2 b \dot x +\omega_0^2x =0, \mbox{~~kde~~}&#10;\omega_0^2 =\frac{K}{m},\mbox{~~~}b=\frac{\alpha}{2m}$$&#10;&#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t/\tau}\cos(\omega t + \delta)$$&#10;&#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 x(t) = -X\frac{1}{\tau}e^{-t/\tau}\cos(\omega t+\delta)&#10;-X e^{-t/\tau}\omega\sin(\omega t+\delta)&#10;\end{align*}&#10;\end{document}&#10;"/>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t) = X\frac{1}{\tau^2}e^{-t/\tau}\cos(\omega t+\delta)&#10;+X \frac{1}{\tau}e^{-t/\tau}\omega\sin(\omega t+\delta)\\&#10;+X \frac{1}{\tau}e^{-t/\tau}\omega\sin(\omega t+\delta)&#10;-X e^{-t/\tau}\omega^2\cos(\omega t+\delta)&#10;\end{align*}&#10;\end{document}&#10;"/>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dot x +2 b \dot x +\omega_0^2x =0, \mbox{~~kde~~}&#10;\omega_0^2 =\frac{K}{m},\mbox{~~~}b=\frac{\alpha}{2m}$$&#10;&#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t/\tau}\cos(\omega t + \delta)$$&#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g(\vec r) = \int -G\frac{\varrho(\vec r^{\,\prime})}&#10;{|\vec r - \vec r^{\,\prime}|^2}&#10;\frac{\vec r-\vec r^{\,\prime}}{|\vec r - \vec r^{\,\prime}|}&#10;d^3\vec r^{\,\prime}&#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 x(t) = -X\frac{1}{\tau}e^{-t/\tau}\cos(\omega t+\delta)&#10;-X e^{-t/\tau}\omega\sin(\omega t+\delta)&#10;\end{align*}&#10;\end{document}&#10;"/>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t) = X\frac{1}{\tau^2}e^{-t/\tau}\cos(\omega t+\delta)&#10;+X \frac{1}{\tau}e^{-t/\tau}\omega\sin(\omega t+\delta)\\&#10;+X \frac{1}{\tau}e^{-t/\tau}\omega\sin(\omega t+\delta)&#10;-X e^{-t/\tau}\omega^2\cos(\omega t+\delta)&#10;\end{align*}&#10;\end{document}&#10;"/>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 e^{-t/\tau}(\omega^2-\frac{1}{\tau^2})\cos(\omega t+\delta)&#10;+2X \frac{1}{\tau}e^{-t/\tau}\omega\sin(\omega t+\delta)\\&#10;-2 b X\frac{1}{\tau}e^{-t/\tau}\cos(\omega t+\delta)&#10;-2b X e^{-t/\tau}\omega\sin(\omega t+\delta)\\&#10; +X\omega_0^2e^{-t/\tau}\cos(\omega t + \delta)\overset{?}{=}0&#10;\end{align*}&#10;\end{document}&#10;\ddot x(t) = X\frac{1}{\tau^2}e^{-t/\tau}\cos(\omega t+\delta)&#10;+X \frac{1}{\tau}e^{-t/\tau}\omega\sin(\omega t+\delta)\\&#10;+X \frac{1}{\tau}e^{-t/\tau}\omega\sin(\omega t+\delta)&#10;-X e^{-t/\tau}\omega^2\cos(\omega t+\delta)&#10;&#10;&#10;\dot x(t) = -X\frac{1}{\tau}e^{-t/\tau}\cos(\omega t+\delta)&#10;-X e^{-t/\tau}\omega\sin(\omega t+\delta)&#10;\end{align*}&#10;"/>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 e^{-t/\tau}(\omega^2-\frac{1}{\tau^2}-\omega_0^2+\frac{2b}{\tau})&#10;\cos(\omega t+\delta)\\&#10;+2X (\frac{1}{\tau}-b)e^{-t/\tau}\omega\sin(\omega t+\delta)\overset{?}{=}0&#10;\end{align*}&#10;\end{document}&#10;\ddot x(t) = X\frac{1}{\tau^2}e^{-t/\tau}\cos(\omega t+\delta)&#10;+X \frac{1}{\tau}e^{-t/\tau}\omega\sin(\omega t+\delta)\\&#10;+X \frac{1}{\tau}e^{-t/\tau}\omega\sin(\omega t+\delta)&#10;-X e^{-t/\tau}\omega^2\cos(\omega t+\delta)&#10;&#10;&#10;\dot x(t) = -X\frac{1}{\tau}e^{-t/\tau}\cos(\omega t+\delta)&#10;-X e^{-t/\tau}\omega\sin(\omega t+\delta)&#10;\end{align*}&#10;"/>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au}=b&#10;\end{align*}&#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 e^{-t/\tau}(\omega^2-\frac{1}{\tau^2})\cos(\omega t+\delta)&#10;+2X \frac{1}{\tau}e^{-t/\tau}\omega\sin(\omega t+\delta)\\&#10;-2 b X\frac{1}{\tau}e^{-t/\tau}\cos(\omega t+\delta)&#10;-2b X e^{-t/\tau}\omega\sin(\omega t+\delta)\\&#10; +X\omega_0^2e^{-t/\tau}\cos(\omega t + \delta)\overset{?}{=}0&#10;\end{align*}&#10;\end{document}&#10;\ddot x(t) = X\frac{1}{\tau^2}e^{-t/\tau}\cos(\omega t+\delta)&#10;+X \frac{1}{\tau}e^{-t/\tau}\omega\sin(\omega t+\delta)\\&#10;+X \frac{1}{\tau}e^{-t/\tau}\omega\sin(\omega t+\delta)&#10;-X e^{-t/\tau}\omega^2\cos(\omega t+\delta)&#10;&#10;&#10;\dot x(t) = -X\frac{1}{\tau}e^{-t/\tau}\cos(\omega t+\delta)&#10;-X e^{-t/\tau}\omega\sin(\omega t+\delta)&#10;\end{align*}&#10;"/>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2=\omega_0^2-b^2&#10;\end{align*}&#10;\end{document}&#10;"/>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dot x +2 b \dot x +\omega_0^2x =0$$&#10;&#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t/\tau}\cos(\omega t + \delta)= X e^{-bt}\cos(\omega t + \delta)$$&#10;&#10;\end{document}"/>
  <p:tag name="IGUANATEXSIZE" val="22"/>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au}=b&#10;\end{align*}&#10;\end{document}"/>
  <p:tag name="IGUANATEXSIZE" val="20"/>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7059</TotalTime>
  <Words>3032</Words>
  <Application>Microsoft Office PowerPoint</Application>
  <PresentationFormat>On-screen Show (4:3)</PresentationFormat>
  <Paragraphs>268</Paragraphs>
  <Slides>43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Calibri Light</vt:lpstr>
      <vt:lpstr>Cambria Math</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Vladimír Černý</cp:lastModifiedBy>
  <cp:revision>186</cp:revision>
  <cp:lastPrinted>2018-02-15T09:01:17Z</cp:lastPrinted>
  <dcterms:created xsi:type="dcterms:W3CDTF">2014-02-21T11:26:05Z</dcterms:created>
  <dcterms:modified xsi:type="dcterms:W3CDTF">2020-02-26T11:35:28Z</dcterms:modified>
</cp:coreProperties>
</file>