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31"/>
  </p:notesMasterIdLst>
  <p:sldIdLst>
    <p:sldId id="972" r:id="rId3"/>
    <p:sldId id="975" r:id="rId4"/>
    <p:sldId id="976" r:id="rId5"/>
    <p:sldId id="977" r:id="rId6"/>
    <p:sldId id="978" r:id="rId7"/>
    <p:sldId id="979" r:id="rId8"/>
    <p:sldId id="980" r:id="rId9"/>
    <p:sldId id="981" r:id="rId10"/>
    <p:sldId id="982" r:id="rId11"/>
    <p:sldId id="983" r:id="rId12"/>
    <p:sldId id="984" r:id="rId13"/>
    <p:sldId id="985" r:id="rId14"/>
    <p:sldId id="986" r:id="rId15"/>
    <p:sldId id="987" r:id="rId16"/>
    <p:sldId id="988" r:id="rId17"/>
    <p:sldId id="989" r:id="rId18"/>
    <p:sldId id="990" r:id="rId19"/>
    <p:sldId id="991" r:id="rId20"/>
    <p:sldId id="992" r:id="rId21"/>
    <p:sldId id="993" r:id="rId22"/>
    <p:sldId id="969" r:id="rId23"/>
    <p:sldId id="995" r:id="rId24"/>
    <p:sldId id="996" r:id="rId25"/>
    <p:sldId id="997" r:id="rId26"/>
    <p:sldId id="998" r:id="rId27"/>
    <p:sldId id="999" r:id="rId28"/>
    <p:sldId id="1018" r:id="rId29"/>
    <p:sldId id="1019" r:id="rId3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65" d="100"/>
          <a:sy n="65" d="100"/>
        </p:scale>
        <p:origin x="1026" y="78"/>
      </p:cViewPr>
      <p:guideLst/>
    </p:cSldViewPr>
  </p:slideViewPr>
  <p:notesTextViewPr>
    <p:cViewPr>
      <p:scale>
        <a:sx n="1" d="1"/>
        <a:sy n="1" d="1"/>
      </p:scale>
      <p:origin x="0" y="0"/>
    </p:cViewPr>
  </p:notesTextViewPr>
  <p:sorterViewPr>
    <p:cViewPr varScale="1">
      <p:scale>
        <a:sx n="1" d="1"/>
        <a:sy n="1" d="1"/>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55B69-56E6-4EE2-96F5-5BAF0954D2DA}" type="datetimeFigureOut">
              <a:rPr lang="en-US" smtClean="0"/>
              <a:t>2/28/2020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219BD-E4FE-45E8-8B69-632601EE29A5}" type="slidenum">
              <a:rPr lang="en-US" smtClean="0"/>
              <a:t>‹#›</a:t>
            </a:fld>
            <a:endParaRPr lang="en-US"/>
          </a:p>
        </p:txBody>
      </p:sp>
    </p:spTree>
    <p:extLst>
      <p:ext uri="{BB962C8B-B14F-4D97-AF65-F5344CB8AC3E}">
        <p14:creationId xmlns:p14="http://schemas.microsoft.com/office/powerpoint/2010/main" val="352113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0AA474-B8E5-465D-8160-7104F86E5FEE}" type="datetime1">
              <a:rPr lang="sk-SK" smtClean="0"/>
              <a:t>28. 2. 2020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3105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234F3-4053-4C2F-91D2-343F81C824E7}" type="datetime1">
              <a:rPr lang="sk-SK" smtClean="0"/>
              <a:t>28. 2. 2020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79495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568C8-08A2-4D72-B3D1-B2C8B031FD81}" type="datetime1">
              <a:rPr lang="sk-SK" smtClean="0"/>
              <a:t>28. 2. 2020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9094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28. 2. 2020</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972751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28. 2. 2020</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677168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28. 2. 2020</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82722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28. 2. 2020</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708968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28. 2. 2020</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73075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28. 2. 2020</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123665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28. 2. 2020</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80547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28. 2. 2020</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604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DC5A9-F30D-4E55-B971-E655639D0F1C}" type="datetime1">
              <a:rPr lang="sk-SK" smtClean="0"/>
              <a:t>28. 2. 2020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22324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28. 2. 2020</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608427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28. 2. 2020</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082246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28. 2. 2020</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91344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37927-68F5-4556-8E76-03ADE0C3B97B}" type="datetime1">
              <a:rPr lang="sk-SK" smtClean="0"/>
              <a:t>28. 2. 2020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8088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3BA34-6B76-4736-BAB8-067D9F88E087}" type="datetime1">
              <a:rPr lang="sk-SK" smtClean="0"/>
              <a:t>28. 2. 2020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614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00308A-2C4B-460D-AA69-B60F790DDD96}" type="datetime1">
              <a:rPr lang="sk-SK" smtClean="0"/>
              <a:t>28. 2. 2020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9386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0072CA-6BFA-4336-A8FE-21C74F5902A2}" type="datetime1">
              <a:rPr lang="sk-SK" smtClean="0"/>
              <a:t>28. 2. 2020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8285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4FFF5-EE1F-41C4-9237-C32DF43B03FD}" type="datetime1">
              <a:rPr lang="sk-SK" smtClean="0"/>
              <a:t>28. 2. 2020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8932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0779AC-7F17-4CC9-B328-0C784F6E4408}" type="datetime1">
              <a:rPr lang="sk-SK" smtClean="0"/>
              <a:t>28. 2. 2020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14612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17AA85-6A3C-42E3-A122-9FE06EDE3853}" type="datetime1">
              <a:rPr lang="sk-SK" smtClean="0"/>
              <a:t>28. 2. 2020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50345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A0B41-DF78-4117-B2BB-70375DBB490D}" type="datetime1">
              <a:rPr lang="sk-SK" smtClean="0"/>
              <a:t>28. 2. 2020</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169473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28. 2. 2020</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20675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5.png"/><Relationship Id="rId3" Type="http://schemas.openxmlformats.org/officeDocument/2006/relationships/tags" Target="../tags/tag3.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510.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5.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7.xml"/><Relationship Id="rId11" Type="http://schemas.openxmlformats.org/officeDocument/2006/relationships/image" Target="../media/image26.png"/><Relationship Id="rId5" Type="http://schemas.openxmlformats.org/officeDocument/2006/relationships/tags" Target="../tags/tag27.xml"/><Relationship Id="rId10" Type="http://schemas.openxmlformats.org/officeDocument/2006/relationships/image" Target="../media/image25.png"/><Relationship Id="rId4" Type="http://schemas.openxmlformats.org/officeDocument/2006/relationships/tags" Target="../tags/tag26.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340.png"/><Relationship Id="rId17" Type="http://schemas.openxmlformats.org/officeDocument/2006/relationships/image" Target="../media/image31.png"/><Relationship Id="rId2" Type="http://schemas.openxmlformats.org/officeDocument/2006/relationships/tags" Target="../tags/tag29.xml"/><Relationship Id="rId16" Type="http://schemas.openxmlformats.org/officeDocument/2006/relationships/image" Target="../media/image30.png"/><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5" Type="http://schemas.openxmlformats.org/officeDocument/2006/relationships/image" Target="../media/image29.png"/><Relationship Id="rId4" Type="http://schemas.openxmlformats.org/officeDocument/2006/relationships/tags" Target="../tags/tag31.xml"/><Relationship Id="rId9" Type="http://schemas.openxmlformats.org/officeDocument/2006/relationships/image" Target="../media/image26.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4.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3.png"/><Relationship Id="rId5" Type="http://schemas.openxmlformats.org/officeDocument/2006/relationships/image" Target="../media/image26.pn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40.xml"/><Relationship Id="rId7" Type="http://schemas.openxmlformats.org/officeDocument/2006/relationships/image" Target="../media/image3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6.png"/><Relationship Id="rId5" Type="http://schemas.openxmlformats.org/officeDocument/2006/relationships/slideLayout" Target="../slideLayouts/slideLayout7.xml"/><Relationship Id="rId10" Type="http://schemas.openxmlformats.org/officeDocument/2006/relationships/image" Target="../media/image40.png"/><Relationship Id="rId4" Type="http://schemas.openxmlformats.org/officeDocument/2006/relationships/tags" Target="../tags/tag41.xml"/><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44.xml"/><Relationship Id="rId7" Type="http://schemas.openxmlformats.org/officeDocument/2006/relationships/image" Target="../media/image41.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slideLayout" Target="../slideLayouts/slideLayout7.xml"/><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200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530.png"/><Relationship Id="rId3" Type="http://schemas.openxmlformats.org/officeDocument/2006/relationships/image" Target="../media/image37.png"/><Relationship Id="rId2" Type="http://schemas.openxmlformats.org/officeDocument/2006/relationships/slideLayout" Target="../slideLayouts/slideLayout18.xml"/><Relationship Id="rId1" Type="http://schemas.openxmlformats.org/officeDocument/2006/relationships/tags" Target="../tags/tag45.xml"/><Relationship Id="rId5" Type="http://schemas.openxmlformats.org/officeDocument/2006/relationships/image" Target="../media/image38.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7" Type="http://schemas.openxmlformats.org/officeDocument/2006/relationships/image" Target="../media/image46.tmp"/><Relationship Id="rId1" Type="http://schemas.openxmlformats.org/officeDocument/2006/relationships/slideLayout" Target="../slideLayouts/slideLayout18.xml"/><Relationship Id="rId6" Type="http://schemas.openxmlformats.org/officeDocument/2006/relationships/image" Target="../media/image45.tmp"/><Relationship Id="rId5" Type="http://schemas.openxmlformats.org/officeDocument/2006/relationships/image" Target="../media/image44.png"/><Relationship Id="rId4" Type="http://schemas.openxmlformats.org/officeDocument/2006/relationships/image" Target="../media/image540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tmp"/></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47.tmp"/></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55.png"/><Relationship Id="rId5" Type="http://schemas.openxmlformats.org/officeDocument/2006/relationships/image" Target="../media/image47.tmp"/><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58.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59.xml"/><Relationship Id="rId7" Type="http://schemas.openxmlformats.org/officeDocument/2006/relationships/image" Target="../media/image57.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6.png"/><Relationship Id="rId5" Type="http://schemas.openxmlformats.org/officeDocument/2006/relationships/slideLayout" Target="../slideLayouts/slideLayout7.xml"/><Relationship Id="rId4" Type="http://schemas.openxmlformats.org/officeDocument/2006/relationships/tags" Target="../tags/tag60.xml"/><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2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100.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18" Type="http://schemas.openxmlformats.org/officeDocument/2006/relationships/image" Target="../media/image1110.png"/><Relationship Id="rId3" Type="http://schemas.openxmlformats.org/officeDocument/2006/relationships/tags" Target="../tags/tag9.xml"/><Relationship Id="rId7" Type="http://schemas.openxmlformats.org/officeDocument/2006/relationships/tags" Target="../tags/tag13.xml"/><Relationship Id="rId17" Type="http://schemas.openxmlformats.org/officeDocument/2006/relationships/image" Target="../media/image12.png"/><Relationship Id="rId2" Type="http://schemas.openxmlformats.org/officeDocument/2006/relationships/tags" Target="../tags/tag8.xml"/><Relationship Id="rId16" Type="http://schemas.openxmlformats.org/officeDocument/2006/relationships/image" Target="../media/image11.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9.png"/><Relationship Id="rId5" Type="http://schemas.openxmlformats.org/officeDocument/2006/relationships/tags" Target="../tags/tag11.xml"/><Relationship Id="rId15" Type="http://schemas.openxmlformats.org/officeDocument/2006/relationships/image" Target="../media/image10.png"/><Relationship Id="rId10" Type="http://schemas.openxmlformats.org/officeDocument/2006/relationships/image" Target="../media/image8.png"/><Relationship Id="rId19" Type="http://schemas.openxmlformats.org/officeDocument/2006/relationships/image" Target="../media/image13.png"/><Relationship Id="rId4" Type="http://schemas.openxmlformats.org/officeDocument/2006/relationships/tags" Target="../tags/tag10.xml"/><Relationship Id="rId9" Type="http://schemas.openxmlformats.org/officeDocument/2006/relationships/image" Target="../media/image7.png"/><Relationship Id="rId14" Type="http://schemas.openxmlformats.org/officeDocument/2006/relationships/image" Target="../media/image710.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10.png"/><Relationship Id="rId3" Type="http://schemas.openxmlformats.org/officeDocument/2006/relationships/tags" Target="../tags/tag16.xml"/><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tags" Target="../tags/tag15.xml"/><Relationship Id="rId16" Type="http://schemas.openxmlformats.org/officeDocument/2006/relationships/image" Target="../media/image19.gif"/><Relationship Id="rId1" Type="http://schemas.openxmlformats.org/officeDocument/2006/relationships/tags" Target="../tags/tag14.xml"/><Relationship Id="rId6" Type="http://schemas.openxmlformats.org/officeDocument/2006/relationships/slideLayout" Target="../slideLayouts/slideLayout7.xml"/><Relationship Id="rId11" Type="http://schemas.openxmlformats.org/officeDocument/2006/relationships/image" Target="../media/image1511.png"/><Relationship Id="rId5" Type="http://schemas.openxmlformats.org/officeDocument/2006/relationships/tags" Target="../tags/tag18.xml"/><Relationship Id="rId15" Type="http://schemas.openxmlformats.org/officeDocument/2006/relationships/image" Target="../media/image18.png"/><Relationship Id="rId4" Type="http://schemas.openxmlformats.org/officeDocument/2006/relationships/tags" Target="../tags/tag17.xml"/><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10.png"/><Relationship Id="rId10" Type="http://schemas.openxmlformats.org/officeDocument/2006/relationships/image" Target="../media/image250.png"/><Relationship Id="rId9" Type="http://schemas.openxmlformats.org/officeDocument/2006/relationships/image" Target="../media/image240.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60.png"/><Relationship Id="rId9" Type="http://schemas.openxmlformats.org/officeDocument/2006/relationships/image" Target="../media/image29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30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34808" y="209550"/>
            <a:ext cx="50637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Fyzikálne kyvadlo</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s://upload.wikimedia.org/wikipedia/commons/3/39/Physical-Pendulum-Labeled-Diagra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325" y="1395412"/>
            <a:ext cx="2095500" cy="25717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3276600" y="1419225"/>
                <a:ext cx="5105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tuhého telesa rotujúceho okolo fixnej osi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vzdialenosť ťažiska od osi)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76600" y="1419225"/>
                <a:ext cx="5105400" cy="646331"/>
              </a:xfrm>
              <a:prstGeom prst="rect">
                <a:avLst/>
              </a:prstGeom>
              <a:blipFill>
                <a:blip r:embed="rId9"/>
                <a:stretch>
                  <a:fillRect l="-1075" t="-5660" b="-14151"/>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530725" y="2416175"/>
            <a:ext cx="1021842" cy="471488"/>
          </a:xfrm>
          <a:prstGeom prst="rect">
            <a:avLst/>
          </a:prstGeom>
        </p:spPr>
      </p:pic>
      <p:pic>
        <p:nvPicPr>
          <p:cNvPr id="8" name="Picture 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397377" y="3235325"/>
            <a:ext cx="3199257" cy="504063"/>
          </a:xfrm>
          <a:prstGeom prst="rect">
            <a:avLst/>
          </a:prstGeom>
        </p:spPr>
      </p:pic>
      <p:pic>
        <p:nvPicPr>
          <p:cNvPr id="6" name="Picture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826001" y="5083175"/>
            <a:ext cx="1207008" cy="548640"/>
          </a:xfrm>
          <a:prstGeom prst="rect">
            <a:avLst/>
          </a:prstGeom>
        </p:spPr>
      </p:pic>
      <p:pic>
        <p:nvPicPr>
          <p:cNvPr id="13" name="Picture 12"/>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340228" y="4130675"/>
            <a:ext cx="2402015" cy="504063"/>
          </a:xfrm>
          <a:prstGeom prst="rect">
            <a:avLst/>
          </a:prstGeom>
        </p:spPr>
      </p:pic>
      <p:sp>
        <p:nvSpPr>
          <p:cNvPr id="14" name="Rectangle 13"/>
          <p:cNvSpPr/>
          <p:nvPr/>
        </p:nvSpPr>
        <p:spPr>
          <a:xfrm>
            <a:off x="4619625" y="5000625"/>
            <a:ext cx="1571625" cy="8286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45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096683" y="388469"/>
            <a:ext cx="2948940" cy="255270"/>
          </a:xfrm>
          <a:prstGeom prst="rect">
            <a:avLst/>
          </a:prstGeom>
        </p:spPr>
      </p:pic>
      <p:pic>
        <p:nvPicPr>
          <p:cNvPr id="4" name="Picture 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664634" y="388469"/>
            <a:ext cx="2948940" cy="255270"/>
          </a:xfrm>
          <a:prstGeom prst="rect">
            <a:avLst/>
          </a:prstGeom>
        </p:spPr>
      </p:pic>
      <p:sp>
        <p:nvSpPr>
          <p:cNvPr id="5" name="TextBox 4"/>
          <p:cNvSpPr txBox="1"/>
          <p:nvPr/>
        </p:nvSpPr>
        <p:spPr>
          <a:xfrm>
            <a:off x="161365" y="1021976"/>
            <a:ext cx="87226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hľadaní normálnych módov použijeme techniku komplexných čísel, ušetrí nám to námahu s trigonometrickými identitami.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Budeme hľadať stacionárne monofrekvenčné kmity, teda riešenia v tvare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531035" y="2360706"/>
            <a:ext cx="3364230" cy="283845"/>
          </a:xfrm>
          <a:prstGeom prst="rect">
            <a:avLst/>
          </a:prstGeom>
        </p:spPr>
      </p:pic>
      <p:sp>
        <p:nvSpPr>
          <p:cNvPr id="7" name="TextBox 6"/>
          <p:cNvSpPr txBox="1"/>
          <p:nvPr/>
        </p:nvSpPr>
        <p:spPr>
          <a:xfrm>
            <a:off x="98612" y="2725271"/>
            <a:ext cx="84716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dosadení do rovníc dostaneme</a:t>
            </a:r>
          </a:p>
        </p:txBody>
      </p:sp>
      <p:pic>
        <p:nvPicPr>
          <p:cNvPr id="9" name="Picture 8"/>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05011" y="3266141"/>
            <a:ext cx="7086600" cy="285750"/>
          </a:xfrm>
          <a:prstGeom prst="rect">
            <a:avLst/>
          </a:prstGeom>
        </p:spPr>
      </p:pic>
      <p:sp>
        <p:nvSpPr>
          <p:cNvPr id="10" name="TextBox 9"/>
          <p:cNvSpPr txBox="1"/>
          <p:nvPr/>
        </p:nvSpPr>
        <p:spPr>
          <a:xfrm>
            <a:off x="170329" y="3818965"/>
            <a:ext cx="85971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Trik s monofrekvenčnosťou prerobil sústavu lineárnych diferenciálnych rovníc na sústavu lineárnych algebraických rovníc. Mimochodom, dostali sme homogénne rovnice „bez pravých strán“: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908424" y="4897718"/>
            <a:ext cx="6869430" cy="285750"/>
          </a:xfrm>
          <a:prstGeom prst="rect">
            <a:avLst/>
          </a:prstGeom>
        </p:spPr>
      </p:pic>
    </p:spTree>
    <p:extLst>
      <p:ext uri="{BB962C8B-B14F-4D97-AF65-F5344CB8AC3E}">
        <p14:creationId xmlns:p14="http://schemas.microsoft.com/office/powerpoint/2010/main" val="422968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809813" y="487083"/>
            <a:ext cx="6869430" cy="28575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06188" y="914400"/>
                <a:ext cx="85971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Takéto rovnice majú nuď len jedno triviálne riešenie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alebo dve netriviálne riešenia, a to vtedy, ak tie dve rovnice nie sú nezávislé, ale každá hovorí „to isté“, takže máme vlastne iba jednu rovnicu. Bude to vtedy, keď jedna rovnica bude jednoducho násobkom druhej, teda ak existuje číslo c tak, aby platilo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06188" y="914400"/>
                <a:ext cx="8597153" cy="1200329"/>
              </a:xfrm>
              <a:prstGeom prst="rect">
                <a:avLst/>
              </a:prstGeom>
              <a:blipFill rotWithShape="0">
                <a:blip r:embed="rId12"/>
                <a:stretch>
                  <a:fillRect l="-638" t="-2538" r="-1206" b="-7107"/>
                </a:stretch>
              </a:blipFill>
            </p:spPr>
            <p:txBody>
              <a:bodyPr/>
              <a:lstStyle/>
              <a:p>
                <a:r>
                  <a:rPr lang="en-US">
                    <a:noFill/>
                  </a:rPr>
                  <a:t> </a:t>
                </a:r>
              </a:p>
            </p:txBody>
          </p:sp>
        </mc:Fallback>
      </mc:AlternateContent>
      <p:pic>
        <p:nvPicPr>
          <p:cNvPr id="6" name="Picture 5"/>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862730" y="2226235"/>
            <a:ext cx="2259330" cy="243840"/>
          </a:xfrm>
          <a:prstGeom prst="rect">
            <a:avLst/>
          </a:prstGeom>
        </p:spPr>
      </p:pic>
      <p:pic>
        <p:nvPicPr>
          <p:cNvPr id="9" name="Picture 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692401" y="2638612"/>
            <a:ext cx="2428875" cy="285750"/>
          </a:xfrm>
          <a:prstGeom prst="rect">
            <a:avLst/>
          </a:prstGeom>
        </p:spPr>
      </p:pic>
      <p:sp>
        <p:nvSpPr>
          <p:cNvPr id="10" name="TextBox 9"/>
          <p:cNvSpPr txBox="1"/>
          <p:nvPr/>
        </p:nvSpPr>
        <p:spPr>
          <a:xfrm>
            <a:off x="358588" y="2895600"/>
            <a:ext cx="7521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odtiaľ</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064872" y="3266141"/>
            <a:ext cx="3710940" cy="285750"/>
          </a:xfrm>
          <a:prstGeom prst="rect">
            <a:avLst/>
          </a:prstGeom>
        </p:spPr>
      </p:pic>
      <p:pic>
        <p:nvPicPr>
          <p:cNvPr id="14" name="Picture 1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454401" y="3804024"/>
            <a:ext cx="739140" cy="171450"/>
          </a:xfrm>
          <a:prstGeom prst="rect">
            <a:avLst/>
          </a:prstGeom>
        </p:spPr>
      </p:pic>
      <p:pic>
        <p:nvPicPr>
          <p:cNvPr id="15" name="Picture 14"/>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934447" y="4207434"/>
            <a:ext cx="1954530" cy="243840"/>
          </a:xfrm>
          <a:prstGeom prst="rect">
            <a:avLst/>
          </a:prstGeom>
        </p:spPr>
      </p:pic>
      <p:pic>
        <p:nvPicPr>
          <p:cNvPr id="17" name="Picture 1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862731" y="4799107"/>
            <a:ext cx="2188845" cy="922020"/>
          </a:xfrm>
          <a:prstGeom prst="rect">
            <a:avLst/>
          </a:prstGeom>
        </p:spPr>
      </p:pic>
    </p:spTree>
    <p:extLst>
      <p:ext uri="{BB962C8B-B14F-4D97-AF65-F5344CB8AC3E}">
        <p14:creationId xmlns:p14="http://schemas.microsoft.com/office/powerpoint/2010/main" val="154582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95836" y="304801"/>
            <a:ext cx="75393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Našli sme teda frekvencie normálnych módov a po dosadení tých frekvencií do rovníc</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18778" y="1195295"/>
            <a:ext cx="6869430" cy="285750"/>
          </a:xfrm>
          <a:prstGeom prst="rect">
            <a:avLst/>
          </a:prstGeom>
        </p:spPr>
      </p:pic>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813863" y="2064872"/>
            <a:ext cx="4027170" cy="251460"/>
          </a:xfrm>
          <a:prstGeom prst="rect">
            <a:avLst/>
          </a:prstGeom>
        </p:spPr>
      </p:pic>
      <p:pic>
        <p:nvPicPr>
          <p:cNvPr id="5" name="Picture 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804899" y="2513107"/>
            <a:ext cx="4545330" cy="253365"/>
          </a:xfrm>
          <a:prstGeom prst="rect">
            <a:avLst/>
          </a:prstGeom>
        </p:spPr>
      </p:pic>
      <p:sp>
        <p:nvSpPr>
          <p:cNvPr id="7" name="TextBox 6"/>
          <p:cNvSpPr txBox="1"/>
          <p:nvPr/>
        </p:nvSpPr>
        <p:spPr>
          <a:xfrm>
            <a:off x="349624" y="3146612"/>
            <a:ext cx="829235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teda technikou „hľadania monofrekvenčných riešení“ rovnaké normálne módy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tie, ktoré sme už videli.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istom zmysle teraz možno lepšie vidíme, v akom zmysle sú normálne módy špeciálne riešenia.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Predovšetkým vidíme, že ide o kolektívne koordinované pohyby jednotlivých zložiek celého systému, teda našich „pôvodných oscilátorov“, z ktorých sa uvažovaný systém skladá.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„Skladať sa z“ je dôležitý pojem pre chápanie okolitého sveta a na príklade viazaných oscilátorov si môžeme ukázať jemné nuansy tohto pojmu.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472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246094" y="322729"/>
            <a:ext cx="59794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Skladať sa z</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170330" y="968188"/>
            <a:ext cx="83192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príklade viazaných oscilátorov teraz chceme demonštrovať kúsok z metodiky fyziky, prístup k chápaniu reality technikou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„skladať sa 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Povedali sme si niekedy na začiatku semestra: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184524" y="2660829"/>
            <a:ext cx="85217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Západná civilizácia: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nemusím mať ambíciu pochopiť „svet v jeho celostnosti“</a:t>
            </a:r>
          </a:p>
        </p:txBody>
      </p:sp>
      <p:sp>
        <p:nvSpPr>
          <p:cNvPr id="7" name="TextBox 6"/>
          <p:cNvSpPr txBox="1"/>
          <p:nvPr/>
        </p:nvSpPr>
        <p:spPr>
          <a:xfrm>
            <a:off x="324224" y="4641477"/>
            <a:ext cx="8382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Vymedzím nejakú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časť sveta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(fyzikálny systém)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snažím sa analyzovať „ako funguje“ sám o sebe a tiež v kontakte s okolím.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postupne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skladať z kúskov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celý puzzle.</a:t>
            </a:r>
          </a:p>
        </p:txBody>
      </p:sp>
      <p:sp>
        <p:nvSpPr>
          <p:cNvPr id="8" name="Rectangle 7"/>
          <p:cNvSpPr/>
          <p:nvPr/>
        </p:nvSpPr>
        <p:spPr>
          <a:xfrm>
            <a:off x="116541" y="2510118"/>
            <a:ext cx="8722659" cy="35769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91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TextBox 13"/>
          <p:cNvSpPr txBox="1"/>
          <p:nvPr/>
        </p:nvSpPr>
        <p:spPr>
          <a:xfrm>
            <a:off x="1212559" y="135278"/>
            <a:ext cx="59794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Skladať sa z, čierna skrinka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9" name="Group 18"/>
          <p:cNvGrpSpPr/>
          <p:nvPr/>
        </p:nvGrpSpPr>
        <p:grpSpPr>
          <a:xfrm>
            <a:off x="2960677" y="900025"/>
            <a:ext cx="2366683" cy="1112950"/>
            <a:chOff x="2960677" y="1151485"/>
            <a:chExt cx="2366683" cy="1112950"/>
          </a:xfrm>
        </p:grpSpPr>
        <p:pic>
          <p:nvPicPr>
            <p:cNvPr id="15" name="Picture 14"/>
            <p:cNvPicPr>
              <a:picLocks noChangeAspect="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Lst>
            </a:blip>
            <a:srcRect l="19753" t="39962" r="16030" b="36163"/>
            <a:stretch/>
          </p:blipFill>
          <p:spPr>
            <a:xfrm>
              <a:off x="3130680" y="1151485"/>
              <a:ext cx="2052649" cy="1050195"/>
            </a:xfrm>
            <a:prstGeom prst="rect">
              <a:avLst/>
            </a:prstGeom>
          </p:spPr>
        </p:pic>
        <p:sp>
          <p:nvSpPr>
            <p:cNvPr id="16" name="Oval 15"/>
            <p:cNvSpPr/>
            <p:nvPr/>
          </p:nvSpPr>
          <p:spPr>
            <a:xfrm>
              <a:off x="4923948" y="1556223"/>
              <a:ext cx="403412" cy="403412"/>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6"/>
            <p:cNvSpPr/>
            <p:nvPr/>
          </p:nvSpPr>
          <p:spPr>
            <a:xfrm>
              <a:off x="4825336" y="1592082"/>
              <a:ext cx="243440" cy="233082"/>
            </a:xfrm>
            <a:custGeom>
              <a:avLst/>
              <a:gdLst>
                <a:gd name="connsiteX0" fmla="*/ 0 w 243440"/>
                <a:gd name="connsiteY0" fmla="*/ 0 h 233082"/>
                <a:gd name="connsiteX1" fmla="*/ 35859 w 243440"/>
                <a:gd name="connsiteY1" fmla="*/ 116541 h 233082"/>
                <a:gd name="connsiteX2" fmla="*/ 26894 w 243440"/>
                <a:gd name="connsiteY2" fmla="*/ 188259 h 233082"/>
                <a:gd name="connsiteX3" fmla="*/ 71718 w 243440"/>
                <a:gd name="connsiteY3" fmla="*/ 188259 h 233082"/>
                <a:gd name="connsiteX4" fmla="*/ 98612 w 243440"/>
                <a:gd name="connsiteY4" fmla="*/ 179294 h 233082"/>
                <a:gd name="connsiteX5" fmla="*/ 125506 w 243440"/>
                <a:gd name="connsiteY5" fmla="*/ 143435 h 233082"/>
                <a:gd name="connsiteX6" fmla="*/ 242047 w 243440"/>
                <a:gd name="connsiteY6" fmla="*/ 107576 h 233082"/>
                <a:gd name="connsiteX7" fmla="*/ 179294 w 243440"/>
                <a:gd name="connsiteY7" fmla="*/ 233082 h 23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440" h="233082">
                  <a:moveTo>
                    <a:pt x="0" y="0"/>
                  </a:moveTo>
                  <a:cubicBezTo>
                    <a:pt x="15688" y="42582"/>
                    <a:pt x="31377" y="85165"/>
                    <a:pt x="35859" y="116541"/>
                  </a:cubicBezTo>
                  <a:cubicBezTo>
                    <a:pt x="40341" y="147917"/>
                    <a:pt x="20918" y="176306"/>
                    <a:pt x="26894" y="188259"/>
                  </a:cubicBezTo>
                  <a:cubicBezTo>
                    <a:pt x="32870" y="200212"/>
                    <a:pt x="59765" y="189753"/>
                    <a:pt x="71718" y="188259"/>
                  </a:cubicBezTo>
                  <a:cubicBezTo>
                    <a:pt x="83671" y="186765"/>
                    <a:pt x="89647" y="186765"/>
                    <a:pt x="98612" y="179294"/>
                  </a:cubicBezTo>
                  <a:cubicBezTo>
                    <a:pt x="107577" y="171823"/>
                    <a:pt x="101600" y="155388"/>
                    <a:pt x="125506" y="143435"/>
                  </a:cubicBezTo>
                  <a:cubicBezTo>
                    <a:pt x="149412" y="131482"/>
                    <a:pt x="233082" y="92635"/>
                    <a:pt x="242047" y="107576"/>
                  </a:cubicBezTo>
                  <a:cubicBezTo>
                    <a:pt x="251012" y="122517"/>
                    <a:pt x="215153" y="177799"/>
                    <a:pt x="179294" y="23308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2960677" y="1170741"/>
              <a:ext cx="457200" cy="1093694"/>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p:cNvSpPr txBox="1"/>
          <p:nvPr/>
        </p:nvSpPr>
        <p:spPr>
          <a:xfrm>
            <a:off x="342391" y="2092695"/>
            <a:ext cx="85839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začiatku máme pojem harmonický oscilátor. Ten sme dostatočne preskúmali ako samostatný fyzikálny objekt. Teraz máme nový systém, „čiernu skrinku“, o ktorej nám niekto povedal, že sú tam dva oscilátory, teda „skladá sa z“ dvoch oscilátorov. Takže je prirodzené, predstaviť si „vnútro skrinky“ takto:</a:t>
            </a:r>
          </a:p>
        </p:txBody>
      </p:sp>
      <p:pic>
        <p:nvPicPr>
          <p:cNvPr id="22" name="Picture 21"/>
          <p:cNvPicPr>
            <a:picLocks noChangeAspect="1"/>
          </p:cNvPicPr>
          <p:nvPr/>
        </p:nvPicPr>
        <p:blipFill>
          <a:blip r:embed="rId4"/>
          <a:stretch>
            <a:fillRect/>
          </a:stretch>
        </p:blipFill>
        <p:spPr>
          <a:xfrm>
            <a:off x="2674097" y="3401341"/>
            <a:ext cx="3750085" cy="1145064"/>
          </a:xfrm>
          <a:prstGeom prst="rect">
            <a:avLst/>
          </a:prstGeom>
        </p:spPr>
      </p:pic>
      <p:sp>
        <p:nvSpPr>
          <p:cNvPr id="23" name="TextBox 22"/>
          <p:cNvSpPr txBox="1"/>
          <p:nvPr/>
        </p:nvSpPr>
        <p:spPr>
          <a:xfrm>
            <a:off x="171450" y="4547034"/>
            <a:ext cx="8343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Ibaže „naozaj“ vyzerá vnútro takto:</a:t>
            </a:r>
          </a:p>
        </p:txBody>
      </p:sp>
      <p:pic>
        <p:nvPicPr>
          <p:cNvPr id="35" name="Picture 34"/>
          <p:cNvPicPr>
            <a:picLocks noChangeAspect="1"/>
          </p:cNvPicPr>
          <p:nvPr/>
        </p:nvPicPr>
        <p:blipFill>
          <a:blip r:embed="rId5"/>
          <a:stretch>
            <a:fillRect/>
          </a:stretch>
        </p:blipFill>
        <p:spPr>
          <a:xfrm>
            <a:off x="3023062" y="5222564"/>
            <a:ext cx="3119693" cy="594830"/>
          </a:xfrm>
          <a:prstGeom prst="rect">
            <a:avLst/>
          </a:prstGeom>
        </p:spPr>
      </p:pic>
      <p:sp>
        <p:nvSpPr>
          <p:cNvPr id="37" name="Rectangle 36"/>
          <p:cNvSpPr/>
          <p:nvPr/>
        </p:nvSpPr>
        <p:spPr>
          <a:xfrm>
            <a:off x="2707865" y="4962769"/>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480060" y="6216150"/>
            <a:ext cx="7303770" cy="3789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 tam dva oscilátory, ale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interagujúce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previazané.</a:t>
            </a:r>
          </a:p>
        </p:txBody>
      </p:sp>
    </p:spTree>
    <p:extLst>
      <p:ext uri="{BB962C8B-B14F-4D97-AF65-F5344CB8AC3E}">
        <p14:creationId xmlns:p14="http://schemas.microsoft.com/office/powerpoint/2010/main" val="3722565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8" name="Picture 17"/>
          <p:cNvPicPr>
            <a:picLocks noChangeAspect="1"/>
          </p:cNvPicPr>
          <p:nvPr/>
        </p:nvPicPr>
        <p:blipFill>
          <a:blip r:embed="rId6"/>
          <a:stretch>
            <a:fillRect/>
          </a:stretch>
        </p:blipFill>
        <p:spPr>
          <a:xfrm>
            <a:off x="331556" y="543841"/>
            <a:ext cx="3750085" cy="1145064"/>
          </a:xfrm>
          <a:prstGeom prst="rect">
            <a:avLst/>
          </a:prstGeom>
        </p:spPr>
      </p:pic>
      <p:pic>
        <p:nvPicPr>
          <p:cNvPr id="19" name="Picture 18"/>
          <p:cNvPicPr>
            <a:picLocks noChangeAspect="1"/>
          </p:cNvPicPr>
          <p:nvPr/>
        </p:nvPicPr>
        <p:blipFill>
          <a:blip r:embed="rId7"/>
          <a:stretch>
            <a:fillRect/>
          </a:stretch>
        </p:blipFill>
        <p:spPr>
          <a:xfrm>
            <a:off x="5240482" y="803636"/>
            <a:ext cx="3119693" cy="594830"/>
          </a:xfrm>
          <a:prstGeom prst="rect">
            <a:avLst/>
          </a:prstGeom>
        </p:spPr>
      </p:pic>
      <p:sp>
        <p:nvSpPr>
          <p:cNvPr id="20" name="Rectangle 19"/>
          <p:cNvSpPr/>
          <p:nvPr/>
        </p:nvSpPr>
        <p:spPr>
          <a:xfrm>
            <a:off x="4925285" y="543841"/>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2608805" y="2892886"/>
            <a:ext cx="3750085" cy="1114419"/>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Arrow Connector 22"/>
          <p:cNvCxnSpPr/>
          <p:nvPr/>
        </p:nvCxnSpPr>
        <p:spPr>
          <a:xfrm flipH="1" flipV="1">
            <a:off x="2194560" y="1850840"/>
            <a:ext cx="2289287" cy="9069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495277" y="1820495"/>
            <a:ext cx="2388870" cy="9486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05810" y="2014220"/>
            <a:ext cx="93345" cy="179070"/>
          </a:xfrm>
          <a:prstGeom prst="rect">
            <a:avLst/>
          </a:prstGeom>
        </p:spPr>
      </p:pic>
      <p:pic>
        <p:nvPicPr>
          <p:cNvPr id="28" name="Picture 2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378450" y="2023695"/>
            <a:ext cx="93345" cy="179070"/>
          </a:xfrm>
          <a:prstGeom prst="rect">
            <a:avLst/>
          </a:prstGeom>
        </p:spPr>
      </p:pic>
      <p:sp>
        <p:nvSpPr>
          <p:cNvPr id="29" name="TextBox 28"/>
          <p:cNvSpPr txBox="1"/>
          <p:nvPr/>
        </p:nvSpPr>
        <p:spPr>
          <a:xfrm>
            <a:off x="114386" y="4256063"/>
            <a:ext cx="8560984"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Nevidím dovnútra čiernej skrinky, ale dostanem úlohu zistiť (bez jej rozbitia), čo je vnútri a mám informáciu že „sú tam dva oscilátory“. Môžem napríklad skrinkou zahrkať a potom počúvať, aký zvuk sa odtiaľ šíri. Keby to bola tá skrinka vľavo,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 by som počuť zvuk jedinej frekvencie                         , ak to je tá skrinka vpravo budem počuť zvuk skladajúci sa z dvoch frekvencií</a:t>
            </a:r>
          </a:p>
        </p:txBody>
      </p:sp>
      <p:pic>
        <p:nvPicPr>
          <p:cNvPr id="30" name="Picture 29"/>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577542" y="5151592"/>
            <a:ext cx="1325880" cy="304800"/>
          </a:xfrm>
          <a:prstGeom prst="rect">
            <a:avLst/>
          </a:prstGeom>
        </p:spPr>
      </p:pic>
      <p:pic>
        <p:nvPicPr>
          <p:cNvPr id="32" name="Picture 31"/>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987219" y="5853269"/>
            <a:ext cx="3126105" cy="611505"/>
          </a:xfrm>
          <a:prstGeom prst="rect">
            <a:avLst/>
          </a:prstGeom>
        </p:spPr>
      </p:pic>
    </p:spTree>
    <p:extLst>
      <p:ext uri="{BB962C8B-B14F-4D97-AF65-F5344CB8AC3E}">
        <p14:creationId xmlns:p14="http://schemas.microsoft.com/office/powerpoint/2010/main" val="110740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502920" y="445770"/>
            <a:ext cx="801243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to ale naozaj tak, že ak počujem pri rôznom zahrkaní rôzne zvuky, ale vždy len zmes dvoch frekvencií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môžem usúdiť, že vnútri sú dva viazané oscilátory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792909" y="1092101"/>
            <a:ext cx="3126105" cy="611505"/>
          </a:xfrm>
          <a:prstGeom prst="rect">
            <a:avLst/>
          </a:prstGeom>
        </p:spPr>
      </p:pic>
      <p:pic>
        <p:nvPicPr>
          <p:cNvPr id="5" name="Picture 4"/>
          <p:cNvPicPr>
            <a:picLocks noChangeAspect="1"/>
          </p:cNvPicPr>
          <p:nvPr/>
        </p:nvPicPr>
        <p:blipFill>
          <a:blip r:embed="rId6"/>
          <a:stretch>
            <a:fillRect/>
          </a:stretch>
        </p:blipFill>
        <p:spPr>
          <a:xfrm>
            <a:off x="2828752" y="2609732"/>
            <a:ext cx="3119693" cy="594830"/>
          </a:xfrm>
          <a:prstGeom prst="rect">
            <a:avLst/>
          </a:prstGeom>
        </p:spPr>
      </p:pic>
      <p:sp>
        <p:nvSpPr>
          <p:cNvPr id="6" name="Rectangle 5"/>
          <p:cNvSpPr/>
          <p:nvPr/>
        </p:nvSpPr>
        <p:spPr>
          <a:xfrm>
            <a:off x="2513555" y="2349937"/>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25780" y="3749040"/>
            <a:ext cx="801243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Pozor! Nik mi nepovedal, že sú tam dva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rovnaké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oscilátory!  Ak som nepredpojatý a uprednostňujem jednoduché hypotézy, potom možno prirodzenejšia hypotéza bude, že v skrinke sú dva rôzne nezávislé oscilátory,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jeden s vlastnou frekvenciou                  a druhý s frekvenciou</a:t>
            </a:r>
          </a:p>
        </p:txBody>
      </p:sp>
      <p:pic>
        <p:nvPicPr>
          <p:cNvPr id="29" name="Picture 28"/>
          <p:cNvPicPr>
            <a:picLocks noChangeAspect="1"/>
          </p:cNvPicPr>
          <p:nvPr/>
        </p:nvPicPr>
        <p:blipFill>
          <a:blip r:embed="rId7"/>
          <a:stretch>
            <a:fillRect/>
          </a:stretch>
        </p:blipFill>
        <p:spPr>
          <a:xfrm>
            <a:off x="2828752" y="4753506"/>
            <a:ext cx="3126105" cy="1030313"/>
          </a:xfrm>
          <a:prstGeom prst="rect">
            <a:avLst/>
          </a:prstGeom>
        </p:spPr>
      </p:pic>
      <p:sp>
        <p:nvSpPr>
          <p:cNvPr id="30" name="Rectangle 29"/>
          <p:cNvSpPr/>
          <p:nvPr/>
        </p:nvSpPr>
        <p:spPr>
          <a:xfrm>
            <a:off x="2480918" y="4753506"/>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705860" y="5948744"/>
            <a:ext cx="794385" cy="304800"/>
          </a:xfrm>
          <a:prstGeom prst="rect">
            <a:avLst/>
          </a:prstGeom>
        </p:spPr>
      </p:pic>
      <p:pic>
        <p:nvPicPr>
          <p:cNvPr id="34" name="Picture 33"/>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955155" y="5948744"/>
            <a:ext cx="1583055" cy="304800"/>
          </a:xfrm>
          <a:prstGeom prst="rect">
            <a:avLst/>
          </a:prstGeom>
        </p:spPr>
      </p:pic>
    </p:spTree>
    <p:extLst>
      <p:ext uri="{BB962C8B-B14F-4D97-AF65-F5344CB8AC3E}">
        <p14:creationId xmlns:p14="http://schemas.microsoft.com/office/powerpoint/2010/main" val="149921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428452" y="735212"/>
            <a:ext cx="3119693" cy="594830"/>
          </a:xfrm>
          <a:prstGeom prst="rect">
            <a:avLst/>
          </a:prstGeom>
        </p:spPr>
      </p:pic>
      <p:sp>
        <p:nvSpPr>
          <p:cNvPr id="4" name="Rectangle 3"/>
          <p:cNvSpPr/>
          <p:nvPr/>
        </p:nvSpPr>
        <p:spPr>
          <a:xfrm>
            <a:off x="113255" y="475417"/>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5041411" y="475417"/>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5389245" y="475417"/>
            <a:ext cx="3126105" cy="1030313"/>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37210" y="1943100"/>
                <a:ext cx="766953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mám experimentami bez rozbitia skrinky zistiť, či „konštrukčne“ ide o skrinku vľavo alebo tú vpravo. Ak ide o „nerozbitnú“ skrinku a jediné, čo môžem použiť sú vydávané zvuky, potom nijako. Ale vadí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Načo je fyzika? Aby mi pomohla prežiť v džungli okolitého sveta. Ak prístupné sú len zvuky, potom ma skrinka ani inak neovplyvňuje, iba zvukmi. Pre moje prispôsobenie sa 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prežitie sú obe skrinky úplne rovnocenné. Mám plné „právo“ prehlásiť, že v skrinke „sú“ dva nezávislé nerovnaké oscilátory. Že sa skrinka „skladá“ z dvoch oscilátorov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𝜂</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 dokonca je to tak pre praktické rozhodovanie o mojom prežití jednoduchšie, než povedať, že „sa skladá z dvoch rovnakých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oscilátorov ale previazaných“.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Oscilátor previazaný s nejakým iným sa chová inak, než izolovaný oscilátor, takže dokonca prísne filozoficky naladený človek sa môže pýtať „Je to ešte stále ten oscilátor, ktorý som študoval ako izolovaný, keď je zviazaný s iným podobným?“</a:t>
                </a:r>
              </a:p>
            </p:txBody>
          </p:sp>
        </mc:Choice>
        <mc:Fallback xmlns="">
          <p:sp>
            <p:nvSpPr>
              <p:cNvPr id="7" name="TextBox 6"/>
              <p:cNvSpPr txBox="1">
                <a:spLocks noRot="1" noChangeAspect="1" noMove="1" noResize="1" noEditPoints="1" noAdjustHandles="1" noChangeArrowheads="1" noChangeShapeType="1" noTextEdit="1"/>
              </p:cNvSpPr>
              <p:nvPr/>
            </p:nvSpPr>
            <p:spPr>
              <a:xfrm>
                <a:off x="537210" y="1943100"/>
                <a:ext cx="7669530" cy="4801314"/>
              </a:xfrm>
              <a:prstGeom prst="rect">
                <a:avLst/>
              </a:prstGeom>
              <a:blipFill rotWithShape="0">
                <a:blip r:embed="rId6"/>
                <a:stretch>
                  <a:fillRect l="-636" t="-762" r="-397" b="-1144"/>
                </a:stretch>
              </a:blipFill>
            </p:spPr>
            <p:txBody>
              <a:bodyPr/>
              <a:lstStyle/>
              <a:p>
                <a:r>
                  <a:rPr lang="sk-SK">
                    <a:noFill/>
                  </a:rPr>
                  <a:t> </a:t>
                </a:r>
              </a:p>
            </p:txBody>
          </p:sp>
        </mc:Fallback>
      </mc:AlternateContent>
    </p:spTree>
    <p:extLst>
      <p:ext uri="{BB962C8B-B14F-4D97-AF65-F5344CB8AC3E}">
        <p14:creationId xmlns:p14="http://schemas.microsoft.com/office/powerpoint/2010/main" val="3271255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246094" y="322729"/>
            <a:ext cx="59794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Skladať sa z</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28600" y="1314450"/>
            <a:ext cx="874395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Všetci sme sa už ako malí učili, že „látky sa skladajú z atómov a tie sa skladajú z protónov, neutrónov a elektrónov“. Ale ak začnem študovať osamotený izolovaný neutrón, zistím pozoruhodnú vec: je to nestabilná častica a zhruba po štvrťhodine sa rozpadne.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sa môžeme „skladať z“ niečoho, čo sa po štvrťhodine rozpadne? Veď nepozorujeme, že by sme sa po štvrťhodine rozpadli! Nuž tak, že neutrón v jadre atómu „sa chová inak“ (a niekto možno povie „je iný“) ako izolovaný neutrón. Dnes rozumieme celkom dobre, ako to funguje, ale treba na to kvantovú teóriu. Takže si len „po škôlkarsky“ povieme, že protóny v jadre „kvantovomechanicky nedovolia“ neutrónu, aby sa rozpadol. Ale ilustruje to ťažkosti pri používaní metodológie „skladať sa z“. </a:t>
            </a:r>
          </a:p>
        </p:txBody>
      </p:sp>
    </p:spTree>
    <p:extLst>
      <p:ext uri="{BB962C8B-B14F-4D97-AF65-F5344CB8AC3E}">
        <p14:creationId xmlns:p14="http://schemas.microsoft.com/office/powerpoint/2010/main" val="336523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387533" y="957953"/>
            <a:ext cx="3119693" cy="594830"/>
          </a:xfrm>
          <a:prstGeom prst="rect">
            <a:avLst/>
          </a:prstGeom>
        </p:spPr>
      </p:pic>
      <p:sp>
        <p:nvSpPr>
          <p:cNvPr id="4" name="Rectangle 3"/>
          <p:cNvSpPr/>
          <p:nvPr/>
        </p:nvSpPr>
        <p:spPr>
          <a:xfrm>
            <a:off x="72336" y="698158"/>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5000492" y="698158"/>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5348326" y="698158"/>
            <a:ext cx="3126105" cy="1030313"/>
          </a:xfrm>
          <a:prstGeom prst="rect">
            <a:avLst/>
          </a:prstGeom>
        </p:spPr>
      </p:pic>
      <p:sp>
        <p:nvSpPr>
          <p:cNvPr id="8" name="TextBox 7"/>
          <p:cNvSpPr txBox="1"/>
          <p:nvPr/>
        </p:nvSpPr>
        <p:spPr>
          <a:xfrm>
            <a:off x="2926080" y="32497"/>
            <a:ext cx="28346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Dilema</a:t>
            </a:r>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0" name="Straight Arrow Connector 9"/>
          <p:cNvCxnSpPr/>
          <p:nvPr/>
        </p:nvCxnSpPr>
        <p:spPr>
          <a:xfrm>
            <a:off x="4126230" y="1386956"/>
            <a:ext cx="76581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462462" y="1165833"/>
            <a:ext cx="93345" cy="179070"/>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210540" y="1955018"/>
                <a:ext cx="8842019" cy="46705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Dilemu „ako je to skonštruované naozaj“ je prípustné prerozprávať i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Naozaj sú tam dva viazané rovnaké oscilátory, ale pre účely výpočtov je jednoduchšie,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keď sa budeme tváriť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že sú tam dva nezávislé nerovnaké oscilátory.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Priam sa núka historická paralela. Na mnohých stredovekých poslucháčov a čitateľov Galilea a Koperníka sa dnes dívame ako na hlupákov, lebo tvrdili, že „naozaj“ sa Slnko točí okolo Zeme, kým  heliocentrický systém je len taký výpočtársky trik. Ale v čom sa to líši od nášho príkladu s viazanými oscilátormi?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Iná, možno menej známa paralela je takáto. Chemici už v čase okolo Francúzskej revolúcie prišli na to, že chemickým reakciám sa dá jednoducho rozumieť, keď prijmeme vážne atómovú hypotézu a naraz vedeli, že „voda“ je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𝐻</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zistili, že tlak plynu sa dá predstaviť ako bombardovanie steny nádoby molekulami, že teplota plynu súvisí s kinetickou energiou chaotického pohybu molekúl (niekedy kolo r. 1860). Ale stále bolo veľa profesorov fyziky, ktorí hovorili „to sú len také výpočtárske triky, naozaj nie sú žiadne atómy“.  Až keď Einstein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Smoluchowski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kvantitatívne vysvetlili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Brownov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pohyb povedali, že už „veria“ na atómy.</a:t>
                </a:r>
              </a:p>
            </p:txBody>
          </p:sp>
        </mc:Choice>
        <mc:Fallback xmlns="">
          <p:sp>
            <p:nvSpPr>
              <p:cNvPr id="12" name="TextBox 11"/>
              <p:cNvSpPr txBox="1">
                <a:spLocks noRot="1" noChangeAspect="1" noMove="1" noResize="1" noEditPoints="1" noAdjustHandles="1" noChangeArrowheads="1" noChangeShapeType="1" noTextEdit="1"/>
              </p:cNvSpPr>
              <p:nvPr/>
            </p:nvSpPr>
            <p:spPr>
              <a:xfrm>
                <a:off x="210540" y="1955018"/>
                <a:ext cx="8842019" cy="4670509"/>
              </a:xfrm>
              <a:prstGeom prst="rect">
                <a:avLst/>
              </a:prstGeom>
              <a:blipFill rotWithShape="0">
                <a:blip r:embed="rId8"/>
                <a:stretch>
                  <a:fillRect l="-621" t="-783" r="-966" b="-1175"/>
                </a:stretch>
              </a:blipFill>
            </p:spPr>
            <p:txBody>
              <a:bodyPr/>
              <a:lstStyle/>
              <a:p>
                <a:r>
                  <a:rPr lang="sk-SK">
                    <a:noFill/>
                  </a:rPr>
                  <a:t> </a:t>
                </a:r>
              </a:p>
            </p:txBody>
          </p:sp>
        </mc:Fallback>
      </mc:AlternateContent>
    </p:spTree>
    <p:extLst>
      <p:ext uri="{BB962C8B-B14F-4D97-AF65-F5344CB8AC3E}">
        <p14:creationId xmlns:p14="http://schemas.microsoft.com/office/powerpoint/2010/main" val="299334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14450" y="2503170"/>
            <a:ext cx="63322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Kmity zložitejších sústav. Vlny.</a:t>
            </a:r>
          </a:p>
        </p:txBody>
      </p:sp>
    </p:spTree>
    <p:extLst>
      <p:ext uri="{BB962C8B-B14F-4D97-AF65-F5344CB8AC3E}">
        <p14:creationId xmlns:p14="http://schemas.microsoft.com/office/powerpoint/2010/main" val="1577118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514350" y="514350"/>
            <a:ext cx="6812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Vráťme sa ešte k obrázku pohybu „dvoch viazaných oscilátorov“</a:t>
            </a:r>
          </a:p>
        </p:txBody>
      </p:sp>
      <mc:AlternateContent xmlns:mc="http://schemas.openxmlformats.org/markup-compatibility/2006" xmlns:a14="http://schemas.microsoft.com/office/drawing/2010/main">
        <mc:Choice Requires="a14">
          <p:sp>
            <p:nvSpPr>
              <p:cNvPr id="7" name="TextBox 6"/>
              <p:cNvSpPr txBox="1"/>
              <p:nvPr/>
            </p:nvSpPr>
            <p:spPr>
              <a:xfrm>
                <a:off x="171450" y="2225299"/>
                <a:ext cx="88011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tom obrázku ešte vieme identifikovať dva „harmonické oscilátory, ktoré si striedavo vymieňajú energiu“. Je to preto, že perióda „výmen energie“ je oveľa dlhšia ako perióda „vlastných kmitov“ jednotlivých oscilátorov. Takže každý z našich viazaných oscilátorov „sa ešte stále dosť podobá na seba v stave, keď bol izolovaný“. Ten obrázok sme ale zámerne nakreslili pre situáciu, v ktorej to tak vyzerá, konkrétne pre „slabé previazanie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𝐾</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prípad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𝐾</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dopadne takto:</a:t>
                </a:r>
              </a:p>
            </p:txBody>
          </p:sp>
        </mc:Choice>
        <mc:Fallback xmlns="">
          <p:sp>
            <p:nvSpPr>
              <p:cNvPr id="7" name="TextBox 6"/>
              <p:cNvSpPr txBox="1">
                <a:spLocks noRot="1" noChangeAspect="1" noMove="1" noResize="1" noEditPoints="1" noAdjustHandles="1" noChangeArrowheads="1" noChangeShapeType="1" noTextEdit="1"/>
              </p:cNvSpPr>
              <p:nvPr/>
            </p:nvSpPr>
            <p:spPr>
              <a:xfrm>
                <a:off x="171450" y="2225299"/>
                <a:ext cx="8801100" cy="1754326"/>
              </a:xfrm>
              <a:prstGeom prst="rect">
                <a:avLst/>
              </a:prstGeom>
              <a:blipFill rotWithShape="0">
                <a:blip r:embed="rId4"/>
                <a:stretch>
                  <a:fillRect l="-554" t="-1736" r="-693" b="-4514"/>
                </a:stretch>
              </a:blipFill>
            </p:spPr>
            <p:txBody>
              <a:bodyPr/>
              <a:lstStyle/>
              <a:p>
                <a:r>
                  <a:rPr lang="sk-SK">
                    <a:noFill/>
                  </a:rPr>
                  <a:t> </a:t>
                </a:r>
              </a:p>
            </p:txBody>
          </p:sp>
        </mc:Fallback>
      </mc:AlternateContent>
      <p:pic>
        <p:nvPicPr>
          <p:cNvPr id="9" name="Picture 8"/>
          <p:cNvPicPr>
            <a:picLocks noChangeAspect="1"/>
          </p:cNvPicPr>
          <p:nvPr/>
        </p:nvPicPr>
        <p:blipFill>
          <a:blip r:embed="rId5"/>
          <a:stretch>
            <a:fillRect/>
          </a:stretch>
        </p:blipFill>
        <p:spPr>
          <a:xfrm>
            <a:off x="1372007" y="1004946"/>
            <a:ext cx="5577434" cy="1151952"/>
          </a:xfrm>
          <a:prstGeom prst="rect">
            <a:avLst/>
          </a:prstGeom>
        </p:spPr>
      </p:pic>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262" y="4048026"/>
            <a:ext cx="2095489" cy="1304629"/>
          </a:xfrm>
          <a:prstGeom prst="rect">
            <a:avLst/>
          </a:prstGeom>
        </p:spPr>
      </p:pic>
      <p:pic>
        <p:nvPicPr>
          <p:cNvPr id="11" name="Picture 1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262" y="5393111"/>
            <a:ext cx="2089716" cy="1269993"/>
          </a:xfrm>
          <a:prstGeom prst="rect">
            <a:avLst/>
          </a:prstGeom>
        </p:spPr>
      </p:pic>
      <p:sp>
        <p:nvSpPr>
          <p:cNvPr id="12" name="TextBox 11"/>
          <p:cNvSpPr txBox="1"/>
          <p:nvPr/>
        </p:nvSpPr>
        <p:spPr>
          <a:xfrm>
            <a:off x="2766060" y="4220306"/>
            <a:ext cx="606933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prípade je už naozaj ťažké priznať intuitívnu hodnotu  popisu „dva rovnaké (viazané) oscilátory.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Poučenie z celého je také: ak podsystémy, z ktorých sa celý systém skladá interagujú slabo, je terminológia podsystémov a „skladania sa z nich“ často užitočná pre intuitívne prijateľný popis a porozumenie. V prípade silnej interakcie je technológia „skladať sa z“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debatovateľná</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677115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frakvencia</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matematick</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é</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kyvadla</a:t>
            </a: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napísať pohybové rovnice dvoch viazaných oscilátorov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uveďte nejaké charakteristiky </a:t>
            </a:r>
            <a:r>
              <a:rPr kumimoji="0" lang="sk-SK"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normálnych módov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1460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Retiazka oscilátorov</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8" y="1397142"/>
            <a:ext cx="8627201" cy="1682137"/>
          </a:xfrm>
          <a:prstGeom prst="rect">
            <a:avLst/>
          </a:prstGeom>
        </p:spPr>
      </p:pic>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40278" y="2943829"/>
            <a:ext cx="8722995" cy="258318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05597" y="809955"/>
            <a:ext cx="8787765" cy="83820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98610" y="5701553"/>
            <a:ext cx="897367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Systém pohybových rovníc pre retiazku oscilátorov sa naučíme riešiť, ale najprv budeme riešiť úlohu v spojitej limite. Riešenie je v spojitom prípade intuitívne prijateľnejšie.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1277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0655" y="221672"/>
            <a:ext cx="6982690"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Malá matematická vsuvka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 matematike mávame funkcie aj niekoľkých premenných, ako 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Takúto funkciu môžeme derivovať podľa niektorej z jej premenných, pričom ostatné premenné, podľa ktorých nederivujeme, budeme považovať  za konštantné (akoby za parametre) teda napríklad definujeme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Aby sme upozornili na to, že derivujeme len podľa jednej premennej, kým ostatné sú konštantné, používame v symbole derivácie znak </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δ</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namiesto </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Volá sa to parciálna derivácia.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Analogicky budeme značiť vyššie parciálne derivácie.</a:t>
            </a:r>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910965" y="1578149"/>
            <a:ext cx="661035" cy="255270"/>
          </a:xfrm>
          <a:prstGeom prst="rect">
            <a:avLst/>
          </a:prstGeom>
        </p:spPr>
      </p:pic>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540003" y="3581078"/>
            <a:ext cx="4078605" cy="127254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322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99893" y="579149"/>
            <a:ext cx="8721090" cy="1701165"/>
          </a:xfrm>
          <a:prstGeom prst="rect">
            <a:avLst/>
          </a:prstGeom>
        </p:spPr>
      </p:pic>
      <p:sp>
        <p:nvSpPr>
          <p:cNvPr id="9" name="Rectangle 8"/>
          <p:cNvSpPr/>
          <p:nvPr/>
        </p:nvSpPr>
        <p:spPr>
          <a:xfrm>
            <a:off x="166255" y="2784764"/>
            <a:ext cx="8756072" cy="3911340"/>
          </a:xfrm>
          <a:prstGeom prst="rect">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0" y="3344928"/>
            <a:ext cx="8627201" cy="1682137"/>
          </a:xfrm>
          <a:prstGeom prst="rect">
            <a:avLst/>
          </a:prstGeom>
        </p:spPr>
      </p:pic>
      <p:cxnSp>
        <p:nvCxnSpPr>
          <p:cNvPr id="12" name="Straight Connector 11"/>
          <p:cNvCxnSpPr/>
          <p:nvPr/>
        </p:nvCxnSpPr>
        <p:spPr>
          <a:xfrm>
            <a:off x="2382982" y="4544291"/>
            <a:ext cx="13854" cy="85898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54622" y="4544286"/>
            <a:ext cx="13854" cy="85898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58731" y="4514442"/>
            <a:ext cx="13854" cy="85898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40" y="4514442"/>
            <a:ext cx="13854" cy="85898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05904" y="5458685"/>
            <a:ext cx="83127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l-GR" sz="2200" b="0" i="1" u="none" strike="noStrike" kern="1200" cap="none" spc="0" normalizeH="0" baseline="0" noProof="0" dirty="0">
                <a:ln>
                  <a:noFill/>
                </a:ln>
                <a:solidFill>
                  <a:prstClr val="black"/>
                </a:solidFill>
                <a:effectLst/>
                <a:uLnTx/>
                <a:uFillTx/>
                <a:latin typeface="Calibri" panose="020F0502020204030204"/>
                <a:ea typeface="+mn-ea"/>
                <a:cs typeface="+mn-cs"/>
              </a:rPr>
              <a:t>Δ</a:t>
            </a:r>
            <a:endPar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3477544" y="5458680"/>
            <a:ext cx="83127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x=2</a:t>
            </a:r>
            <a:r>
              <a:rPr kumimoji="0" lang="el-GR" sz="2200" b="0" i="1" u="none" strike="noStrike" kern="1200" cap="none" spc="0" normalizeH="0" baseline="0" noProof="0" dirty="0">
                <a:ln>
                  <a:noFill/>
                </a:ln>
                <a:solidFill>
                  <a:prstClr val="black"/>
                </a:solidFill>
                <a:effectLst/>
                <a:uLnTx/>
                <a:uFillTx/>
                <a:latin typeface="Calibri" panose="020F0502020204030204"/>
                <a:ea typeface="+mn-ea"/>
                <a:cs typeface="+mn-cs"/>
              </a:rPr>
              <a:t>Δ</a:t>
            </a:r>
            <a:endPar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5056949" y="5458693"/>
            <a:ext cx="83127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2200" b="0" i="1"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l-GR" sz="2200" b="0" i="1" u="none" strike="noStrike" kern="1200" cap="none" spc="0" normalizeH="0" baseline="0" noProof="0" dirty="0">
                <a:ln>
                  <a:noFill/>
                </a:ln>
                <a:solidFill>
                  <a:prstClr val="black"/>
                </a:solidFill>
                <a:effectLst/>
                <a:uLnTx/>
                <a:uFillTx/>
                <a:latin typeface="Calibri" panose="020F0502020204030204"/>
                <a:ea typeface="+mn-ea"/>
                <a:cs typeface="+mn-cs"/>
              </a:rPr>
              <a:t>Δ</a:t>
            </a:r>
            <a:endPar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6483969" y="5430983"/>
            <a:ext cx="13715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x=(N-1)</a:t>
            </a:r>
            <a:r>
              <a:rPr kumimoji="0" lang="el-GR" sz="2200" b="0" i="1" u="none" strike="noStrike" kern="1200" cap="none" spc="0" normalizeH="0" baseline="0" noProof="0" dirty="0">
                <a:ln>
                  <a:noFill/>
                </a:ln>
                <a:solidFill>
                  <a:prstClr val="black"/>
                </a:solidFill>
                <a:effectLst/>
                <a:uLnTx/>
                <a:uFillTx/>
                <a:latin typeface="Calibri" panose="020F0502020204030204"/>
                <a:ea typeface="+mn-ea"/>
                <a:cs typeface="+mn-cs"/>
              </a:rPr>
              <a:t>Δ</a:t>
            </a:r>
            <a:endPar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val 19"/>
          <p:cNvSpPr/>
          <p:nvPr/>
        </p:nvSpPr>
        <p:spPr>
          <a:xfrm>
            <a:off x="8830181" y="96982"/>
            <a:ext cx="277091" cy="277091"/>
          </a:xfrm>
          <a:prstGeom prst="ellipse">
            <a:avLst/>
          </a:prstGeom>
          <a:solidFill>
            <a:srgbClr val="FF0000"/>
          </a:solid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p:cNvCxnSpPr/>
          <p:nvPr/>
        </p:nvCxnSpPr>
        <p:spPr>
          <a:xfrm>
            <a:off x="1052946" y="4514442"/>
            <a:ext cx="26402" cy="16369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15746" y="4514442"/>
            <a:ext cx="26402" cy="16369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6147" y="6012873"/>
            <a:ext cx="7176001" cy="0"/>
          </a:xfrm>
          <a:prstGeom prst="line">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17818" y="6151418"/>
            <a:ext cx="8035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L=N</a:t>
            </a:r>
            <a:r>
              <a:rPr kumimoji="0" lang="el-GR" sz="2200" b="0" i="1" u="none" strike="noStrike" kern="1200" cap="none" spc="0" normalizeH="0" baseline="0" noProof="0" dirty="0">
                <a:ln>
                  <a:noFill/>
                </a:ln>
                <a:solidFill>
                  <a:prstClr val="black"/>
                </a:solidFill>
                <a:effectLst/>
                <a:uLnTx/>
                <a:uFillTx/>
                <a:latin typeface="Calibri" panose="020F0502020204030204"/>
                <a:ea typeface="+mn-ea"/>
                <a:cs typeface="+mn-cs"/>
              </a:rPr>
              <a:t>Δ</a:t>
            </a:r>
            <a:endPar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716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99894" y="579149"/>
            <a:ext cx="8722995" cy="581787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916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112301" y="210429"/>
            <a:ext cx="2872740" cy="232410"/>
          </a:xfrm>
          <a:prstGeom prst="rect">
            <a:avLst/>
          </a:prstGeom>
        </p:spPr>
      </p:pic>
      <p:sp>
        <p:nvSpPr>
          <p:cNvPr id="9" name="Rectangle 8"/>
          <p:cNvSpPr/>
          <p:nvPr/>
        </p:nvSpPr>
        <p:spPr>
          <a:xfrm>
            <a:off x="90431" y="751766"/>
            <a:ext cx="8756072" cy="3085927"/>
          </a:xfrm>
          <a:prstGeom prst="rect">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Screen Clipping"/>
          <p:cNvPicPr>
            <a:picLocks noChangeAspect="1"/>
          </p:cNvPicPr>
          <p:nvPr/>
        </p:nvPicPr>
        <p:blipFill rotWithShape="1">
          <a:blip r:embed="rId5">
            <a:extLst>
              <a:ext uri="{28A0092B-C50C-407E-A947-70E740481C1C}">
                <a14:useLocalDpi xmlns:a14="http://schemas.microsoft.com/office/drawing/2010/main" val="0"/>
              </a:ext>
            </a:extLst>
          </a:blip>
          <a:srcRect t="25759" r="3428"/>
          <a:stretch/>
        </p:blipFill>
        <p:spPr>
          <a:xfrm>
            <a:off x="382962" y="813000"/>
            <a:ext cx="8331419" cy="1248832"/>
          </a:xfrm>
          <a:prstGeom prst="rect">
            <a:avLst/>
          </a:prstGeom>
        </p:spPr>
      </p:pic>
      <p:pic>
        <p:nvPicPr>
          <p:cNvPr id="2" name="Picture 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85273" y="2061832"/>
            <a:ext cx="5907405" cy="1503045"/>
          </a:xfrm>
          <a:prstGeom prst="rect">
            <a:avLst/>
          </a:prstGeom>
        </p:spPr>
      </p:pic>
      <p:grpSp>
        <p:nvGrpSpPr>
          <p:cNvPr id="19" name="Group 18"/>
          <p:cNvGrpSpPr/>
          <p:nvPr/>
        </p:nvGrpSpPr>
        <p:grpSpPr>
          <a:xfrm>
            <a:off x="928234" y="4668965"/>
            <a:ext cx="157039" cy="752764"/>
            <a:chOff x="928234" y="5195455"/>
            <a:chExt cx="157039" cy="752764"/>
          </a:xfrm>
        </p:grpSpPr>
        <p:cxnSp>
          <p:nvCxnSpPr>
            <p:cNvPr id="16" name="Straight Connector 1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flipH="1">
            <a:off x="8340416" y="4608930"/>
            <a:ext cx="157039" cy="752764"/>
            <a:chOff x="928234" y="5195455"/>
            <a:chExt cx="157039" cy="752764"/>
          </a:xfrm>
        </p:grpSpPr>
        <p:cxnSp>
          <p:nvCxnSpPr>
            <p:cNvPr id="26" name="Straight Connector 2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 name="Straight Connector 33"/>
          <p:cNvCxnSpPr/>
          <p:nvPr/>
        </p:nvCxnSpPr>
        <p:spPr>
          <a:xfrm>
            <a:off x="2022764" y="4608930"/>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928229" y="5777360"/>
            <a:ext cx="157039" cy="752764"/>
            <a:chOff x="928234" y="5195455"/>
            <a:chExt cx="157039" cy="752764"/>
          </a:xfrm>
        </p:grpSpPr>
        <p:cxnSp>
          <p:nvCxnSpPr>
            <p:cNvPr id="36" name="Straight Connector 3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flipH="1">
            <a:off x="8340411" y="5717325"/>
            <a:ext cx="157039" cy="752764"/>
            <a:chOff x="928234" y="5195455"/>
            <a:chExt cx="157039" cy="752764"/>
          </a:xfrm>
        </p:grpSpPr>
        <p:cxnSp>
          <p:nvCxnSpPr>
            <p:cNvPr id="43" name="Straight Connector 42"/>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1085268" y="6012889"/>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0" name="Straight Connector 49"/>
          <p:cNvCxnSpPr/>
          <p:nvPr/>
        </p:nvCxnSpPr>
        <p:spPr>
          <a:xfrm>
            <a:off x="2272149" y="5555673"/>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67360" y="5086902"/>
            <a:ext cx="3463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sp>
        <p:nvSpPr>
          <p:cNvPr id="54" name="TextBox 53"/>
          <p:cNvSpPr txBox="1"/>
          <p:nvPr/>
        </p:nvSpPr>
        <p:spPr>
          <a:xfrm>
            <a:off x="2216745" y="6181442"/>
            <a:ext cx="8955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x+u(x)</a:t>
            </a:r>
          </a:p>
        </p:txBody>
      </p:sp>
      <p:cxnSp>
        <p:nvCxnSpPr>
          <p:cNvPr id="56" name="Straight Connector 55"/>
          <p:cNvCxnSpPr/>
          <p:nvPr/>
        </p:nvCxnSpPr>
        <p:spPr>
          <a:xfrm>
            <a:off x="1828815" y="5652658"/>
            <a:ext cx="5230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828815" y="565633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2258315" y="5656334"/>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24565" y="5419412"/>
            <a:ext cx="7431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u(x)</a:t>
            </a:r>
          </a:p>
        </p:txBody>
      </p:sp>
      <p:sp>
        <p:nvSpPr>
          <p:cNvPr id="66" name="TextBox 65"/>
          <p:cNvSpPr txBox="1"/>
          <p:nvPr/>
        </p:nvSpPr>
        <p:spPr>
          <a:xfrm>
            <a:off x="720404" y="4114800"/>
            <a:ext cx="811224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V limite vznikne  nový typ fyzikálneho objektu: deformovateľná tyč</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295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94333" y="628074"/>
            <a:ext cx="7566660" cy="3855720"/>
          </a:xfrm>
          <a:prstGeom prst="rect">
            <a:avLst/>
          </a:prstGeom>
        </p:spPr>
      </p:pic>
      <p:pic>
        <p:nvPicPr>
          <p:cNvPr id="11" name="Picture 10"/>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99135" y="4742872"/>
            <a:ext cx="3168015" cy="563880"/>
          </a:xfrm>
          <a:prstGeom prst="rect">
            <a:avLst/>
          </a:prstGeom>
        </p:spPr>
      </p:pic>
      <p:pic>
        <p:nvPicPr>
          <p:cNvPr id="6" name="Picture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588001" y="4091709"/>
            <a:ext cx="1432560" cy="937260"/>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Oval 12"/>
          <p:cNvSpPr/>
          <p:nvPr/>
        </p:nvSpPr>
        <p:spPr>
          <a:xfrm>
            <a:off x="8830181" y="96982"/>
            <a:ext cx="277091" cy="277091"/>
          </a:xfrm>
          <a:prstGeom prst="ellipse">
            <a:avLst/>
          </a:prstGeom>
          <a:solidFill>
            <a:srgbClr val="FF0000"/>
          </a:solid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649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94333" y="628074"/>
            <a:ext cx="7566660" cy="3855720"/>
          </a:xfrm>
          <a:prstGeom prst="rect">
            <a:avLst/>
          </a:prstGeom>
        </p:spPr>
      </p:pic>
      <p:pic>
        <p:nvPicPr>
          <p:cNvPr id="11" name="Picture 10"/>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099135" y="4742872"/>
            <a:ext cx="3168015" cy="563880"/>
          </a:xfrm>
          <a:prstGeom prst="rect">
            <a:avLst/>
          </a:prstGeom>
        </p:spPr>
      </p:pic>
      <p:pic>
        <p:nvPicPr>
          <p:cNvPr id="14" name="Picture 13"/>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588001" y="4091709"/>
            <a:ext cx="1495425" cy="1586865"/>
          </a:xfrm>
          <a:prstGeom prst="rect">
            <a:avLst/>
          </a:prstGeom>
        </p:spPr>
      </p:pic>
      <p:pic>
        <p:nvPicPr>
          <p:cNvPr id="3" name="Picture 2"/>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251535" y="5678574"/>
            <a:ext cx="2891790" cy="563880"/>
          </a:xfrm>
          <a:prstGeom prst="rect">
            <a:avLst/>
          </a:prstGeom>
        </p:spPr>
      </p:pic>
      <p:sp>
        <p:nvSpPr>
          <p:cNvPr id="17" name="Rectangle 16"/>
          <p:cNvSpPr/>
          <p:nvPr/>
        </p:nvSpPr>
        <p:spPr>
          <a:xfrm>
            <a:off x="794333" y="5417127"/>
            <a:ext cx="3783330" cy="1246909"/>
          </a:xfrm>
          <a:prstGeom prst="rect">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5334000" y="5066377"/>
            <a:ext cx="1911927" cy="653762"/>
          </a:xfrm>
          <a:prstGeom prst="rect">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32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Dva viazané oscilátory</a:t>
            </a:r>
          </a:p>
        </p:txBody>
      </p:sp>
      <p:pic>
        <p:nvPicPr>
          <p:cNvPr id="48" name="Picture 47"/>
          <p:cNvPicPr>
            <a:picLocks noChangeAspect="1"/>
          </p:cNvPicPr>
          <p:nvPr/>
        </p:nvPicPr>
        <p:blipFill>
          <a:blip r:embed="rId2"/>
          <a:stretch>
            <a:fillRect/>
          </a:stretch>
        </p:blipFill>
        <p:spPr>
          <a:xfrm>
            <a:off x="1311991" y="939008"/>
            <a:ext cx="6053853" cy="3115326"/>
          </a:xfrm>
          <a:prstGeom prst="rect">
            <a:avLst/>
          </a:prstGeom>
        </p:spPr>
      </p:pic>
      <mc:AlternateContent xmlns:mc="http://schemas.openxmlformats.org/markup-compatibility/2006" xmlns:a14="http://schemas.microsoft.com/office/drawing/2010/main">
        <mc:Choice Requires="a14">
          <p:sp>
            <p:nvSpPr>
              <p:cNvPr id="49" name="TextBox 48"/>
              <p:cNvSpPr txBox="1"/>
              <p:nvPr/>
            </p:nvSpPr>
            <p:spPr>
              <a:xfrm>
                <a:off x="322730" y="4464423"/>
                <a:ext cx="831028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dva oscilátory, pre zjednodušenie výpočtov nech majú rovnaké hmotnosti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rovnaké tuhosti ich vratných pružín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𝐾</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.Oscilátory sú previazané pružinou tuhosti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hornom obrázku sú oscilátory v rovnovážnych polohách, všetky pružiny považujeme za nedeformované. Na spodnom obrázku sú oba oscilátory vychýlené z rovnovážnych polôh. Polohu každého oscilátora určuje súradnica meraná od jeho rovnovážnej polohy.</a:t>
                </a:r>
              </a:p>
            </p:txBody>
          </p:sp>
        </mc:Choice>
        <mc:Fallback xmlns="">
          <p:sp>
            <p:nvSpPr>
              <p:cNvPr id="49" name="TextBox 48"/>
              <p:cNvSpPr txBox="1">
                <a:spLocks noRot="1" noChangeAspect="1" noMove="1" noResize="1" noEditPoints="1" noAdjustHandles="1" noChangeArrowheads="1" noChangeShapeType="1" noTextEdit="1"/>
              </p:cNvSpPr>
              <p:nvPr/>
            </p:nvSpPr>
            <p:spPr>
              <a:xfrm>
                <a:off x="322730" y="4464423"/>
                <a:ext cx="8310283" cy="1754326"/>
              </a:xfrm>
              <a:prstGeom prst="rect">
                <a:avLst/>
              </a:prstGeom>
              <a:blipFill rotWithShape="0">
                <a:blip r:embed="rId5"/>
                <a:stretch>
                  <a:fillRect l="-660" t="-1736" b="-4514"/>
                </a:stretch>
              </a:blipFill>
            </p:spPr>
            <p:txBody>
              <a:bodyPr/>
              <a:lstStyle/>
              <a:p>
                <a:r>
                  <a:rPr lang="sk-SK">
                    <a:noFill/>
                  </a:rPr>
                  <a:t> </a:t>
                </a:r>
              </a:p>
            </p:txBody>
          </p:sp>
        </mc:Fallback>
      </mc:AlternateContent>
    </p:spTree>
    <p:extLst>
      <p:ext uri="{BB962C8B-B14F-4D97-AF65-F5344CB8AC3E}">
        <p14:creationId xmlns:p14="http://schemas.microsoft.com/office/powerpoint/2010/main" val="90726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2423616" y="1647220"/>
            <a:ext cx="3851680" cy="1982083"/>
          </a:xfrm>
          <a:prstGeom prst="rect">
            <a:avLst/>
          </a:prstGeom>
        </p:spPr>
      </p:pic>
      <p:sp>
        <p:nvSpPr>
          <p:cNvPr id="4" name="TextBox 3"/>
          <p:cNvSpPr txBox="1"/>
          <p:nvPr/>
        </p:nvSpPr>
        <p:spPr>
          <a:xfrm>
            <a:off x="322730" y="3648635"/>
            <a:ext cx="88212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Pohybové rovnice majú tvar</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051859" y="4386728"/>
            <a:ext cx="2948940" cy="255270"/>
          </a:xfrm>
          <a:prstGeom prst="rect">
            <a:avLst/>
          </a:prstGeom>
        </p:spPr>
      </p:pic>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619810" y="4386728"/>
            <a:ext cx="2948940" cy="25527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86871" y="4760258"/>
                <a:ext cx="866887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Istý problém pri napísaní tých rovníc môže spôsobiť sila od väzbovej pružiny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Treba si uvedomiť, že keby výchylky oboch oscilátorov boli rovnaké, pružina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by vôbec nebola deformovaná, preto veľkosť sily, ktorou pružina pôsobí bude úmerná rozdielu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každú časticu pôsobí tá pružina silou proti smeru výchylky tej častice. Preto vo výraze pre silu v pohybovej rovnici pre časticu 1 musí výchylka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vystupovať so záporným znamienkom, preto je tam člen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presne opačný člen bude v rovnici pre druhú časticu.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6871" y="4760258"/>
                <a:ext cx="8668870" cy="2031325"/>
              </a:xfrm>
              <a:prstGeom prst="rect">
                <a:avLst/>
              </a:prstGeom>
              <a:blipFill rotWithShape="0">
                <a:blip r:embed="rId9"/>
                <a:stretch>
                  <a:fillRect l="-563" t="-1802" r="-211" b="-3904"/>
                </a:stretch>
              </a:blipFill>
            </p:spPr>
            <p:txBody>
              <a:bodyPr/>
              <a:lstStyle/>
              <a:p>
                <a:r>
                  <a:rPr lang="en-US">
                    <a:noFill/>
                  </a:rPr>
                  <a:t> </a:t>
                </a:r>
              </a:p>
            </p:txBody>
          </p:sp>
        </mc:Fallback>
      </mc:AlternateContent>
      <p:sp>
        <p:nvSpPr>
          <p:cNvPr id="10" name="TextBox 9"/>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Dva viazané oscilátory</a:t>
            </a:r>
          </a:p>
        </p:txBody>
      </p:sp>
    </p:spTree>
    <p:extLst>
      <p:ext uri="{BB962C8B-B14F-4D97-AF65-F5344CB8AC3E}">
        <p14:creationId xmlns:p14="http://schemas.microsoft.com/office/powerpoint/2010/main" val="214532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962212" y="531906"/>
            <a:ext cx="2948940" cy="255270"/>
          </a:xfrm>
          <a:prstGeom prst="rect">
            <a:avLst/>
          </a:prstGeom>
        </p:spPr>
      </p:pic>
      <p:pic>
        <p:nvPicPr>
          <p:cNvPr id="4" name="Picture 3"/>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503269" y="513976"/>
            <a:ext cx="2948940" cy="255270"/>
          </a:xfrm>
          <a:prstGeom prst="rect">
            <a:avLst/>
          </a:prstGeom>
        </p:spPr>
      </p:pic>
      <p:sp>
        <p:nvSpPr>
          <p:cNvPr id="5" name="TextBox 4"/>
          <p:cNvSpPr txBox="1"/>
          <p:nvPr/>
        </p:nvSpPr>
        <p:spPr>
          <a:xfrm>
            <a:off x="304800" y="1147482"/>
            <a:ext cx="8283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riešení tých rovníc použijeme „geniálny trik“, rovnice raz sčítame a raz odčítame a dostaneme iné dve rovnice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710330" y="1840753"/>
            <a:ext cx="3777615" cy="63627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04799" y="2501153"/>
                <a:ext cx="823856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tých rovniciach vystupujú hľadané funkcie len v kombináciách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prvej rovnici 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druhej rovnici. Tie rovnice sú navzájom nezávislé, možno ich riešiť každú samostatne. Zaveďme nové funkcie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04799" y="2501153"/>
                <a:ext cx="8238565" cy="923330"/>
              </a:xfrm>
              <a:prstGeom prst="rect">
                <a:avLst/>
              </a:prstGeom>
              <a:blipFill rotWithShape="0">
                <a:blip r:embed="rId14"/>
                <a:stretch>
                  <a:fillRect l="-592" t="-3289" r="-666" b="-9211"/>
                </a:stretch>
              </a:blipFill>
            </p:spPr>
            <p:txBody>
              <a:bodyPr/>
              <a:lstStyle/>
              <a:p>
                <a:r>
                  <a:rPr lang="en-US">
                    <a:noFill/>
                  </a:rPr>
                  <a:t> </a:t>
                </a:r>
              </a:p>
            </p:txBody>
          </p:sp>
        </mc:Fallback>
      </mc:AlternateContent>
      <p:pic>
        <p:nvPicPr>
          <p:cNvPr id="10" name="Picture 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217272" y="3508189"/>
            <a:ext cx="4566285" cy="255270"/>
          </a:xfrm>
          <a:prstGeom prst="rect">
            <a:avLst/>
          </a:prstGeom>
        </p:spPr>
      </p:pic>
      <p:pic>
        <p:nvPicPr>
          <p:cNvPr id="20" name="Picture 1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033062" y="3920565"/>
            <a:ext cx="3533775" cy="300990"/>
          </a:xfrm>
          <a:prstGeom prst="rect">
            <a:avLst/>
          </a:prstGeom>
        </p:spPr>
      </p:pic>
      <p:sp>
        <p:nvSpPr>
          <p:cNvPr id="12" name="TextBox 11"/>
          <p:cNvSpPr txBox="1"/>
          <p:nvPr/>
        </p:nvSpPr>
        <p:spPr>
          <a:xfrm>
            <a:off x="259975" y="4258235"/>
            <a:ext cx="86688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dve nezávislé rovnice pre akoby dva harmonické oscilátory, všeobecné riešenie má tvar</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1535954" y="5005295"/>
            <a:ext cx="5730240" cy="259080"/>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286870" y="6266329"/>
                <a:ext cx="8193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Odtiaľ už ľahko vyjadríme pôvodné funkcie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17" name="TextBox 16"/>
              <p:cNvSpPr txBox="1">
                <a:spLocks noRot="1" noChangeAspect="1" noMove="1" noResize="1" noEditPoints="1" noAdjustHandles="1" noChangeArrowheads="1" noChangeShapeType="1" noTextEdit="1"/>
              </p:cNvSpPr>
              <p:nvPr/>
            </p:nvSpPr>
            <p:spPr>
              <a:xfrm>
                <a:off x="286870" y="6266329"/>
                <a:ext cx="8193742" cy="369332"/>
              </a:xfrm>
              <a:prstGeom prst="rect">
                <a:avLst/>
              </a:prstGeom>
              <a:blipFill rotWithShape="0">
                <a:blip r:embed="rId18"/>
                <a:stretch>
                  <a:fillRect l="-595" t="-9836" b="-24590"/>
                </a:stretch>
              </a:blipFill>
            </p:spPr>
            <p:txBody>
              <a:bodyPr/>
              <a:lstStyle/>
              <a:p>
                <a:r>
                  <a:rPr lang="en-US">
                    <a:noFill/>
                  </a:rPr>
                  <a:t> </a:t>
                </a:r>
              </a:p>
            </p:txBody>
          </p:sp>
        </mc:Fallback>
      </mc:AlternateContent>
      <p:pic>
        <p:nvPicPr>
          <p:cNvPr id="19" name="Picture 18"/>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647578" y="5489389"/>
            <a:ext cx="3244215" cy="611505"/>
          </a:xfrm>
          <a:prstGeom prst="rect">
            <a:avLst/>
          </a:prstGeom>
        </p:spPr>
      </p:pic>
    </p:spTree>
    <p:extLst>
      <p:ext uri="{BB962C8B-B14F-4D97-AF65-F5344CB8AC3E}">
        <p14:creationId xmlns:p14="http://schemas.microsoft.com/office/powerpoint/2010/main" val="17670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473203" y="227105"/>
            <a:ext cx="6076950" cy="514350"/>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473203" y="980140"/>
            <a:ext cx="6076950" cy="514350"/>
          </a:xfrm>
          <a:prstGeom prst="rect">
            <a:avLst/>
          </a:prstGeom>
        </p:spPr>
      </p:pic>
      <p:sp>
        <p:nvSpPr>
          <p:cNvPr id="8" name="Rectangle 7"/>
          <p:cNvSpPr/>
          <p:nvPr/>
        </p:nvSpPr>
        <p:spPr>
          <a:xfrm>
            <a:off x="1219200" y="188257"/>
            <a:ext cx="6651812" cy="14074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p:cNvSpPr txBox="1"/>
              <p:nvPr/>
            </p:nvSpPr>
            <p:spPr>
              <a:xfrm>
                <a:off x="197223" y="1721224"/>
                <a:ext cx="812202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Všeobecné riešenie obsahuje 4 neznáme konštanty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𝐶</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Určíme ich z počiatočných hodnôt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príklad vyšetrime, ako vyzerá riešenie pre prípad, že vychýlime jeden oscilátor, druhý ostane v rovnovážnej polohe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97223" y="1721224"/>
                <a:ext cx="8122023" cy="1477328"/>
              </a:xfrm>
              <a:prstGeom prst="rect">
                <a:avLst/>
              </a:prstGeom>
              <a:blipFill rotWithShape="0">
                <a:blip r:embed="rId11"/>
                <a:stretch>
                  <a:fillRect l="-600" t="-2058" b="-5350"/>
                </a:stretch>
              </a:blipFill>
            </p:spPr>
            <p:txBody>
              <a:bodyPr/>
              <a:lstStyle/>
              <a:p>
                <a:r>
                  <a:rPr lang="en-US">
                    <a:noFill/>
                  </a:rPr>
                  <a:t> </a:t>
                </a:r>
              </a:p>
            </p:txBody>
          </p:sp>
        </mc:Fallback>
      </mc:AlternateContent>
      <p:pic>
        <p:nvPicPr>
          <p:cNvPr id="10" name="Picture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876612" y="3239248"/>
            <a:ext cx="4594860" cy="255270"/>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206189" y="3576918"/>
                <a:ext cx="84178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Riešením je zjavne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𝐶</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06189" y="3576918"/>
                <a:ext cx="8417858" cy="369332"/>
              </a:xfrm>
              <a:prstGeom prst="rect">
                <a:avLst/>
              </a:prstGeom>
              <a:blipFill rotWithShape="0">
                <a:blip r:embed="rId13"/>
                <a:stretch>
                  <a:fillRect l="-652" t="-10000" b="-26667"/>
                </a:stretch>
              </a:blipFill>
            </p:spPr>
            <p:txBody>
              <a:bodyPr/>
              <a:lstStyle/>
              <a:p>
                <a:r>
                  <a:rPr lang="en-US">
                    <a:noFill/>
                  </a:rPr>
                  <a:t> </a:t>
                </a:r>
              </a:p>
            </p:txBody>
          </p:sp>
        </mc:Fallback>
      </mc:AlternateContent>
      <p:pic>
        <p:nvPicPr>
          <p:cNvPr id="15" name="Picture 1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54005" y="4216402"/>
            <a:ext cx="4669155" cy="609600"/>
          </a:xfrm>
          <a:prstGeom prst="rect">
            <a:avLst/>
          </a:prstGeom>
        </p:spPr>
      </p:pic>
      <p:pic>
        <p:nvPicPr>
          <p:cNvPr id="17" name="Picture 1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82289" y="4906684"/>
            <a:ext cx="4810125" cy="609600"/>
          </a:xfrm>
          <a:prstGeom prst="rect">
            <a:avLst/>
          </a:prstGeom>
        </p:spPr>
      </p:pic>
      <p:pic>
        <p:nvPicPr>
          <p:cNvPr id="1026" name="Picture 2" descr="http://www.acs.psu.edu/drussell/Demos/coupled/plot.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41975" y="4032903"/>
            <a:ext cx="2743200" cy="169545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5153" y="5979459"/>
            <a:ext cx="77634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Typický priebeh kmitov je na obrázku. Oscilátory kmitajú „</a:t>
            </a: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 striedačku“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224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Dva viazané oscilátory</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normálne módy</a:t>
            </a:r>
          </a:p>
        </p:txBody>
      </p:sp>
      <mc:AlternateContent xmlns:mc="http://schemas.openxmlformats.org/markup-compatibility/2006" xmlns:a14="http://schemas.microsoft.com/office/drawing/2010/main">
        <mc:Choice Requires="a14">
          <p:sp>
            <p:nvSpPr>
              <p:cNvPr id="4" name="TextBox 3"/>
              <p:cNvSpPr txBox="1"/>
              <p:nvPr/>
            </p:nvSpPr>
            <p:spPr>
              <a:xfrm>
                <a:off x="304800" y="986118"/>
                <a:ext cx="83371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Interpretačne zaujímavé riešenia dostaneme, ak vyberieme také počiatočné podmienky, aby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𝐶</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“-kmity, teda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𝜂</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“-kmity, teda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4800" y="986118"/>
                <a:ext cx="8337176" cy="1200329"/>
              </a:xfrm>
              <a:prstGeom prst="rect">
                <a:avLst/>
              </a:prstGeom>
              <a:blipFill rotWithShape="0">
                <a:blip r:embed="rId6"/>
                <a:stretch>
                  <a:fillRect l="-585" t="-3046" b="-7107"/>
                </a:stretch>
              </a:blipFill>
            </p:spPr>
            <p:txBody>
              <a:bodyPr/>
              <a:lstStyle/>
              <a:p>
                <a:r>
                  <a:rPr lang="en-US">
                    <a:noFill/>
                  </a:rPr>
                  <a:t> </a:t>
                </a:r>
              </a:p>
            </p:txBody>
          </p:sp>
        </mc:Fallback>
      </mc:AlternateContent>
      <p:pic>
        <p:nvPicPr>
          <p:cNvPr id="10" name="Picture 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786968" y="2997199"/>
            <a:ext cx="3634740" cy="514350"/>
          </a:xfrm>
          <a:prstGeom prst="rect">
            <a:avLst/>
          </a:prstGeom>
        </p:spPr>
      </p:pic>
      <p:pic>
        <p:nvPicPr>
          <p:cNvPr id="11" name="Picture 10"/>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795933" y="3624729"/>
            <a:ext cx="3634740" cy="5143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21341" y="2429435"/>
                <a:ext cx="1972235"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-mód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𝐶</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21341" y="2429435"/>
                <a:ext cx="1972235" cy="369332"/>
              </a:xfrm>
              <a:prstGeom prst="rect">
                <a:avLst/>
              </a:prstGeom>
              <a:blipFill rotWithShape="0">
                <a:blip r:embed="rId9"/>
                <a:stretch>
                  <a:fillRect l="-613" t="-8065" b="-2419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2046" y="4294094"/>
                <a:ext cx="8713695" cy="20558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to mód, v ktorom oba oscilátory kmitajú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synchrónne rovnako, v každom čase majú rovnaké výchylky aj rýchlosti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Väzbová pružina je teda v každom okamihu nedeformovaná, nepôsobí teda silou, teda ako keby tam ani nebola. Oscilátory neinteragujú, každý si kmitá svojou vlastnou frekvenciou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sub>
                    </m:s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zrejmé, ako naštartovať oscilátory, aby kmitali v tomto móde: Na začiatku ich vychýlime z rovnováhy rovnako a udelíme im rovnakú počiatočnú rýchlosť. Ak ich len pustíme bez udelenia rýchlosti, bude navyše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42046" y="4294094"/>
                <a:ext cx="8713695" cy="2055819"/>
              </a:xfrm>
              <a:prstGeom prst="rect">
                <a:avLst/>
              </a:prstGeom>
              <a:blipFill rotWithShape="0">
                <a:blip r:embed="rId10"/>
                <a:stretch>
                  <a:fillRect l="-630" t="-1479" b="-3550"/>
                </a:stretch>
              </a:blipFill>
            </p:spPr>
            <p:txBody>
              <a:bodyPr/>
              <a:lstStyle/>
              <a:p>
                <a:r>
                  <a:rPr lang="en-US">
                    <a:noFill/>
                  </a:rPr>
                  <a:t> </a:t>
                </a:r>
              </a:p>
            </p:txBody>
          </p:sp>
        </mc:Fallback>
      </mc:AlternateContent>
    </p:spTree>
    <p:extLst>
      <p:ext uri="{BB962C8B-B14F-4D97-AF65-F5344CB8AC3E}">
        <p14:creationId xmlns:p14="http://schemas.microsoft.com/office/powerpoint/2010/main" val="379760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6034" y="328705"/>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Dva viazané oscilátory</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normálne módy</a:t>
            </a:r>
          </a:p>
        </p:txBody>
      </p:sp>
      <mc:AlternateContent xmlns:mc="http://schemas.openxmlformats.org/markup-compatibility/2006" xmlns:a14="http://schemas.microsoft.com/office/drawing/2010/main">
        <mc:Choice Requires="a14">
          <p:sp>
            <p:nvSpPr>
              <p:cNvPr id="4" name="TextBox 3"/>
              <p:cNvSpPr txBox="1"/>
              <p:nvPr/>
            </p:nvSpPr>
            <p:spPr>
              <a:xfrm>
                <a:off x="367553" y="1380564"/>
                <a:ext cx="1972235"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-mód 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7553" y="1380564"/>
                <a:ext cx="1972235" cy="369332"/>
              </a:xfrm>
              <a:prstGeom prst="rect">
                <a:avLst/>
              </a:prstGeom>
              <a:blipFill rotWithShape="0">
                <a:blip r:embed="rId6"/>
                <a:stretch>
                  <a:fillRect t="-6349" b="-22222"/>
                </a:stretch>
              </a:blipFill>
              <a:ln>
                <a:solidFill>
                  <a:schemeClr val="tx1"/>
                </a:solidFill>
              </a:ln>
            </p:spPr>
            <p:txBody>
              <a:bodyPr/>
              <a:lstStyle/>
              <a:p>
                <a:r>
                  <a:rPr lang="en-US">
                    <a:noFill/>
                  </a:rPr>
                  <a:t> </a:t>
                </a:r>
              </a:p>
            </p:txBody>
          </p:sp>
        </mc:Fallback>
      </mc:AlternateContent>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118663" y="1966258"/>
            <a:ext cx="3693795" cy="514350"/>
          </a:xfrm>
          <a:prstGeom prst="rect">
            <a:avLst/>
          </a:prstGeom>
        </p:spPr>
      </p:pic>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127628" y="2593788"/>
            <a:ext cx="3891915" cy="51435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61364" y="3245224"/>
                <a:ext cx="8713695" cy="23330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to mód, v ktorom oba oscilátory kmitajú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rovnakou frekvenciou ale s opačnou fázou, teda „proti sebe“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každom čase majú opačné výchylky aj rýchlosti. Oscilátory ako keby neinteragovali, každý  kmitá frekvenciou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𝜂</m:t>
                        </m:r>
                      </m:sub>
                    </m:s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Tá frekvencia je väčšia ako vlastná frekvencia oscilátorov. Väzbová pružina je oboma oscilátormi deformovaná rovnako, preto jej efekt je taký, že efektívne zvyšuje tuhosť „vlastných“ oscilátorových pružín. Je zrejmé, ako naštartovať oscilátory, aby kmitali v tomto móde: Na začiatku ich vychýlime z rovnováhy presne opačne a udelíme im opačné počiatočné rýchlosti. Ak ich len pustíme bez udelenia rýchlosti, bude navyše D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61364" y="3245224"/>
                <a:ext cx="8713695" cy="2333011"/>
              </a:xfrm>
              <a:prstGeom prst="rect">
                <a:avLst/>
              </a:prstGeom>
              <a:blipFill rotWithShape="0">
                <a:blip r:embed="rId9"/>
                <a:stretch>
                  <a:fillRect l="-559" t="-1305" r="-909" b="-3133"/>
                </a:stretch>
              </a:blipFill>
            </p:spPr>
            <p:txBody>
              <a:bodyPr/>
              <a:lstStyle/>
              <a:p>
                <a:r>
                  <a:rPr lang="en-US">
                    <a:noFill/>
                  </a:rPr>
                  <a:t> </a:t>
                </a:r>
              </a:p>
            </p:txBody>
          </p:sp>
        </mc:Fallback>
      </mc:AlternateContent>
    </p:spTree>
    <p:extLst>
      <p:ext uri="{BB962C8B-B14F-4D97-AF65-F5344CB8AC3E}">
        <p14:creationId xmlns:p14="http://schemas.microsoft.com/office/powerpoint/2010/main" val="2965609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419424" y="554922"/>
                <a:ext cx="8455635"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-mód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aj</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-mód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ktoré sme práve popísali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súhrnne nazývajú normálne módy a majú niekoľko spoločných charakteristík:</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normálne módy sú monofrekvenčné, teda ich časová závislosť je popísaná harmonickou funkciou s jedinou frekvenciou, všetky komponenty (naše oscilátory) kmitajú s tou istou frekvenciou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normálne módy sú stacionárne, teda jednotlivé komponenty systému (naše oscilátory) sa pohybujú stále rovnako, nedochádza k presunom energie medzi komponentami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normálne módy tvoria úplný systém, teda ľubovoľný iný pohyb uvažovanej sústavy sa dá vyjadriť ako superpozícia normálnych módov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19424" y="554922"/>
                <a:ext cx="8455635" cy="2862322"/>
              </a:xfrm>
              <a:prstGeom prst="rect">
                <a:avLst/>
              </a:prstGeom>
              <a:blipFill rotWithShape="0">
                <a:blip r:embed="rId4"/>
                <a:stretch>
                  <a:fillRect l="-649" t="-1064" r="-144" b="-2340"/>
                </a:stretch>
              </a:blipFill>
            </p:spPr>
            <p:txBody>
              <a:bodyPr/>
              <a:lstStyle/>
              <a:p>
                <a:r>
                  <a:rPr lang="en-US">
                    <a:noFill/>
                  </a:rPr>
                  <a:t> </a:t>
                </a:r>
              </a:p>
            </p:txBody>
          </p:sp>
        </mc:Fallback>
      </mc:AlternateContent>
      <p:sp>
        <p:nvSpPr>
          <p:cNvPr id="3" name="TextBox 2"/>
          <p:cNvSpPr txBox="1"/>
          <p:nvPr/>
        </p:nvSpPr>
        <p:spPr>
          <a:xfrm>
            <a:off x="322729" y="3899647"/>
            <a:ext cx="860611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Normálne módy sme našli „geniálnym trikom“. Prišli sme na to, že pôvodné pohybové rovnice môžeme sčítaním a odčítaním premeniť na nové navzájom nezávislé rovnice.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by sme boli vedeli, že hľadáme „normálne módy“, mohli sme ich nájsť aj bez geniálnych trikov tak, že by sme hľadali špeciálne pohyby s práve popísanými vlastnosťami normálnych módov. Ukážeme si 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5962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frac{d}{dt}\omega = N&#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i(t)=x_1(t)+x_2(t)\;\;\;\;\eta(t)=x_1(t)-x_2(t)&#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ddot\xi=-K\xi\;\;\;\;m\ddot\eta=-(K+2k)\eta&#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i=A\cos\omega_\xi t+B\sin\omega_\xi t\;\;\;\;&#10;\eta=C\cos\omega_\eta t+D\sin\omega_\eta t&#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xi = \sqrt{\frac{K}{m}}\;\;\;\;\; &#10;\omega_\eta=\sqrt{\frac{K+2k}{m}}&#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t)=\frac{1}{2}(A\cos\omega_\xi t+B\sin\omega_\xi t&#10;+C\cos\omega_\eta t+D\sin\omega_\eta t)&#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2(t)=\frac{1}{2}(A\cos\omega_\xi t+B\sin\omega_\xi t&#10;-C\cos\omega_\eta t-D\sin\omega_\eta t)&#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0)=X, x_2(0)=0, \dot x_1(0)=0, \dot x_2(0)=0&#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t)=X\cos\left(\frac{\omega_\xi+\omega_\eta}{2} t\right)&#10;\cos\left(\frac{\omega_\xi-\omega_\eta}{2} t\right)&#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2(t)=-X\sin\left(\frac{\omega_\xi+\omega_\eta}{2} t\right)&#10;\sin\left(\frac{\omega_\xi-\omega_\eta}{2} t\right)&#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xi)}_1(t)=\frac{1}{2}(A\cos\omega_\xi t+B\sin\omega_\xi t)&#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frac{d^2}{dt^2}\theta = -mgL \sin(\theta)\approx -mgL\theta&#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xi)}_2(t)=\frac{1}{2}(A\cos\omega_\xi t+B\sin\omega_\xi t)&#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eta)}_1(t)=\frac{1}{2}(C\cos\omega_\eta t+D\sin\omega_\eta t)&#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eta)}_2(t)=-\frac{1}{2}(C\cos\omega_\eta t+D\sin\omega_\eta t)&#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1=-Kx_1-k(x_1-x_2)&#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2=-Kx_2-k(x_2-x_1)&#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t)=\tilde x_1 e^{i\omega t}\;\;\;\;x_2(t)=\tilde x_2 e^{i\omega t}&#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omega^2\tilde x_1=-(K+k)\tilde x_1+k\tilde x_2\;\;\;\;\;&#10;-m\omega^2\tilde x_2=-(K+k)\tilde x_2+k\tilde x_1&#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tilde x_1-k\tilde x_2=0\;\;\;\;\;&#10;-k\tilde x_1+(K+k-m\omega^2)\tilde x_2=0&#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tilde x_1-k\tilde x_2=0\;\;\;\;\;&#10;-k\tilde x_1+(K+k-m\omega^2)\tilde x_2=0&#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ck&#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sqrt \frac{mgL}{I}&#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 =c(K+k-m\omega^2)&#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c^2(K+k-m\omega^2)&#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pm 1&#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omega^2=K+k\pm k&#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10;\begin{cases}&#10;\sqrt{\frac{K}{m}}=\omega_\xi\\&#10;\sqrt{\frac{K+2k}{m}}=\omega_\eta&#10;\end{cases}&#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tilde x_1-k\tilde x_2=0\;\;\;\;\;&#10;-k\tilde x_1+(K+k-m\omega^2)\tilde x_2=0&#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pre  }\omega_\xi\;\;\;\; k\tilde x_1-k\tilde x_2=0&#10;\text{     teda    }\tilde x_1=\tilde x_2&#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pre  }\omega_\eta\;\;\;\; -k\tilde x_1-k\tilde x_2=0&#10;\text{     teda    }\tilde x_1=-\tilde x_2&#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dt^2}\theta \approx -\frac{mgL}{I}\theta=-\omega^2\theta&#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sqrt{K/m}&#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frac{K}{m}}=\omega_\xi\;\;\;\;&#10;\sqrt{\frac{K+2k}{m}}=\omega_\eta&#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frac{K}{m}}=\omega_\xi\;\;\;\;&#10;\sqrt{\frac{K+2k}{m}}=\omega_\eta&#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K/m}&#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K+2k)/m}&#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10;Nap\'\i{}\v{s}eme teraz pohybov\'e rovnice pre tento syst\'em. Ozna\v{c}me v\'ychy\softl{}ku i-tej \v{c}astice z jej&#10;rovnov\'a\v{z}nej polohy ako $u_i$, pre $i=1,2,...(N-1)$. A zave\softd{}me e\v{s}te pomocn\'e kon\v{s}tanty&#10;$u_0=0$, $u_n=0$. Potom pohybov\'e rovnice s\'u (pre $i=1,2,...(N-1)$)&#10;$$m\ddot{u}_i=-k(u_i-u_{i-1})-k(u_i-u_{i+1})$$&#10;Je to syst\'em $n-1$ navz\'ajom viazan\'ych line\'arnych diferenci\'alnych rovn\'\i{}c druh\'eho r\'adu pre $N-1$&#10;nezn\'amych funkci\'\i{} $u_i(t)$.&#10;&#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Uva\v{z}ujme jednorozmern\'y syst\'em $N-1$ \v{c}ast\'\i{}c rovnakej hmotnosti $m$&#10;navz\'ajom poprep\'ajan\'ych pru\v{z}inami rovnakej tuhosti $k$. Krajn\'e \v{c}astice&#10;nech s\'u rovnak\'ymi pru\v{z}inami spojen\'e s pevn\'ymi stenami &#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10;&#10;&#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rac{\partial u(t,x)}{\partial t}=\lim_{dt\rightarrow 0}&#10;\frac{u(t+dt,x)-u(t,x)}{dt}\]&#10;\[\frac{\partial u(t,x)}{\partial x}=\lim_{dx\rightarrow 0}&#10;\frac{u(t,x+dx)-u(t,x)}{dx}\]&#10;&#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1=-Kx_1-k(x_1-x_2)&#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Budeme teraz používať iné označenie, namiesto celočíselného indexu $i$ budeme používať index $x$ ako&#10;reálnu súradnicu rovnovážnej polohy uvažovaných bodov. Hmotné body teda sedia v polohách&#10;daných súradnicou $x$, ktorá nadobúda diskrétne hodnoty z mmnožiny&#10;$$x\in{i\Delta, \mbox{~~~}i=1,2,...N-1}$$&#10;&#10;&#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Budeme teraz používať iné označenie, namiesto celočíselného indexu $i$ budeme používať index $x$ ako&#10;reálnu súradnicu rovnovážnej polohy uvažovaných bodov. Hmotné body teda sedia v polohách&#10;daných súradnicou $x$, ktorá nadobúda diskrétne hodnoty z mmnožiny$$x\in{i\Delta, \mbox{~~~}i=1,2,...N-1}$$&#10;V tomto označení majú pohybové rovnice tvar&#10;$$m\frac{\partial^2{u}(t,x)}{\partial t^2}= -k(u(t,x)-u(t,x-\Delta))-k(u(t,x)-u(t,x+\Delta))$$&#10;s okrajovými podmienkami&#10;$$u(t,x=0)=u(t,x=N\Delta)=0$$&#10;&#10;Porovnajte si toto značenie s pôvodnou rovnicou&#10;$$m\ddot{u}_i=-k(u_i-u_{i-1})-k(u_i-u_{i+1})$$&#10;Je to to isté, len index píšeme ako keby parameter funkcie.&#10;&#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x\in{i\Delta, \mbox{~~~}i=1,2,...N-1}$$&#10;&#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udeme teraz vyšetrovať limitu kontinua, teda limitu&#10;\begin{eqnarray*}&#10;N&amp;\rightarrow&amp; \infty\\&#10;\Delta&amp;\rightarrow&amp;0\\&#10;N\Delta&amp;\rightarrow&amp;L&#10;\end{eqnarray*}&#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m\frac{\partial^2{u}(t,x)}{\partial t^2}&amp;=&amp; -k(u(t,x)-u(t,x-\Delta))-k(u(t,x)-u(t,x+\Delta))&#10;\\&amp;=&amp;-k\Delta\{\frac{u(t,x)-u(t,x-\Delta)}{\Delta}&#10;-\frac{u(t,x+\Delta)-u(t,x)}{\Delta}\}&#10;\\&amp;=&amp;-k\Delta\{\frac{\partial u(t,x-\Delta)}{\partial x}-\frac{\partial u(t,x)}{\partial x}\}&#10;\\&amp;=&amp;k\Delta^2\frac{\frac{\partial u(t,x)}{\partial x}-\frac{\partial u(t,x-\Delta)}{\partial x}}{\Delta}&#10;\\&amp;=&amp;k\Delta^2\frac{\partial^2u(t,x-\Delta)}{\partial x^2}&#10;\\&amp;=&amp;k\Delta^2\frac{\partial^2u(t,x)}{\partial x^2}&#10;\end{eqnarray*}&#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frac{\partial^2{u}(t,x)}{\partial t^2}&#10;&amp;=&amp;\frac{k\Delta^2}{m}\frac{\delta^2u(t,x)}{\delta x^2}&#10;\end{eqnarray*}&#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N&amp;\rightarrow&amp; \infty\\&#10;\Delta&amp;\rightarrow&amp;0\\&#10;N\Delta&amp;\rightarrow&amp;L\\&#10;\end{eqnarray*}&#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m\frac{\partial^2{u}(t,x)}{\partial t^2}&amp;=&amp; -k(u(t,x)-u(t,x-\Delta))-k(u(t,x)-u(t,x+\Delta))&#10;\\&amp;=&amp;-k\Delta\{\frac{u(t,x)-u(t,x-\Delta)}{\Delta}&#10;-\frac{u(t,x+\Delta)-u(t,x)}{\Delta}\}&#10;\\&amp;=&amp;-k\Delta\{\frac{\partial u(t,x-\Delta)}{\partial x}-\frac{\partial u(t,x)}{\partial x}\}&#10;\\&amp;=&amp;k\Delta^2\frac{\frac{\partial u(t,x)}{\partial x}-\frac{\partial u(t,x-\Delta)}{\partial x}}{\Delta}&#10;\\&amp;=&amp;k\Delta^2\frac{\partial^2u(t,x-\Delta)}{\partial x^2}&#10;\\&amp;=&amp;k\Delta^2\frac{\partial^2u(t,x)}{\partial x^2}&#10;\end{eqnarray*}&#10;&#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frac{\partial^2{u}(t,x)}{\partial t^2}&#10;&amp;=&amp;\frac{k\Delta^2}{m}\frac{\delta^2u(t,x)}{\delta x^2}&#10;\end{eqnarray*}&#10;&#10;&#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N&amp;\rightarrow&amp; \infty\\&#10;\Delta&amp;\rightarrow&amp;0\\&#10;N\Delta&amp;\rightarrow&amp;L\\&#10;\frac{k\Delta^2}{m}&amp;\rightarrow&amp; c^2&#10;\end{eqnarray*}&#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2=-Kx_2-k(x_2-x_1)&#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frac{\partial^2{u}(t,x)}{\partial t^2}&#10;&amp;=&amp;c^2\frac{\partial^2u(t,x)}{\partial x^2}&#10;\end{eqnarray*}&#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1=-Kx_1-k(x_1-x_2)&#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2=-Kx_2-k(x_2-x_1)&#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1+\ddot x_2)&amp;=-K(x_1+x_2)\\&#10;m (\ddot x_1-\ddot x_2)&amp;=-(K+2k)(x_1-x_2)&#10;\end{align*}&#10;\end{document}&#10;"/>
  <p:tag name="IGUANATEXSIZE" val="20"/>
</p:tagLst>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MyblankCalibri18</Template>
  <TotalTime>774</TotalTime>
  <Words>2273</Words>
  <Application>Microsoft Office PowerPoint</Application>
  <PresentationFormat>On-screen Show (4:3)</PresentationFormat>
  <Paragraphs>154</Paragraphs>
  <Slides>28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Cambria Math</vt:lpstr>
      <vt:lpstr>4_Office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Vladimír Černý</cp:lastModifiedBy>
  <cp:revision>33</cp:revision>
  <dcterms:created xsi:type="dcterms:W3CDTF">2018-11-16T18:57:42Z</dcterms:created>
  <dcterms:modified xsi:type="dcterms:W3CDTF">2020-02-28T10:50:23Z</dcterms:modified>
</cp:coreProperties>
</file>