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407" r:id="rId2"/>
    <p:sldId id="408" r:id="rId3"/>
    <p:sldId id="409" r:id="rId4"/>
    <p:sldId id="410"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 id="427" r:id="rId22"/>
    <p:sldId id="428"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0" r:id="rId39"/>
    <p:sldId id="391" r:id="rId40"/>
    <p:sldId id="392" r:id="rId41"/>
    <p:sldId id="393" r:id="rId42"/>
    <p:sldId id="394" r:id="rId43"/>
    <p:sldId id="395" r:id="rId44"/>
    <p:sldId id="396" r:id="rId4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EB64"/>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4660"/>
  </p:normalViewPr>
  <p:slideViewPr>
    <p:cSldViewPr snapToGrid="0">
      <p:cViewPr varScale="1">
        <p:scale>
          <a:sx n="65" d="100"/>
          <a:sy n="65" d="100"/>
        </p:scale>
        <p:origin x="858" y="7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6. 3. 2020</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0AA474-B8E5-465D-8160-7104F86E5FEE}" type="datetime1">
              <a:rPr lang="sk-SK" smtClean="0"/>
              <a:t>6. 3. 2020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3964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4234F3-4053-4C2F-91D2-343F81C824E7}" type="datetime1">
              <a:rPr lang="sk-SK" smtClean="0"/>
              <a:t>6. 3. 2020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328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9568C8-08A2-4D72-B3D1-B2C8B031FD81}" type="datetime1">
              <a:rPr lang="sk-SK" smtClean="0"/>
              <a:t>6. 3. 2020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83471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DC5A9-F30D-4E55-B971-E655639D0F1C}" type="datetime1">
              <a:rPr lang="sk-SK" smtClean="0"/>
              <a:t>6. 3. 2020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4425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F37927-68F5-4556-8E76-03ADE0C3B97B}" type="datetime1">
              <a:rPr lang="sk-SK" smtClean="0"/>
              <a:t>6. 3. 2020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1293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33BA34-6B76-4736-BAB8-067D9F88E087}" type="datetime1">
              <a:rPr lang="sk-SK" smtClean="0"/>
              <a:t>6. 3. 2020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69057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00308A-2C4B-460D-AA69-B60F790DDD96}" type="datetime1">
              <a:rPr lang="sk-SK" smtClean="0"/>
              <a:t>6. 3. 2020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3418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0072CA-6BFA-4336-A8FE-21C74F5902A2}" type="datetime1">
              <a:rPr lang="sk-SK" smtClean="0"/>
              <a:t>6. 3. 2020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5333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4FFF5-EE1F-41C4-9237-C32DF43B03FD}" type="datetime1">
              <a:rPr lang="sk-SK" smtClean="0"/>
              <a:t>6. 3. 2020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8443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0779AC-7F17-4CC9-B328-0C784F6E4408}" type="datetime1">
              <a:rPr lang="sk-SK" smtClean="0"/>
              <a:t>6. 3. 2020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927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17AA85-6A3C-42E3-A122-9FE06EDE3853}" type="datetime1">
              <a:rPr lang="sk-SK" smtClean="0"/>
              <a:t>6. 3. 2020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66566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A0B41-DF78-4117-B2BB-70375DBB490D}" type="datetime1">
              <a:rPr lang="sk-SK" smtClean="0"/>
              <a:t>6. 3. 2020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6175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840.png"/><Relationship Id="rId2" Type="http://schemas.openxmlformats.org/officeDocument/2006/relationships/tags" Target="../tags/tag2.xml"/><Relationship Id="rId1" Type="http://schemas.openxmlformats.org/officeDocument/2006/relationships/tags" Target="../tags/tag1.xml"/><Relationship Id="rId11" Type="http://schemas.openxmlformats.org/officeDocument/2006/relationships/image" Target="../media/image3.png"/><Relationship Id="rId10" Type="http://schemas.openxmlformats.org/officeDocument/2006/relationships/image" Target="../media/image870.png"/><Relationship Id="rId4" Type="http://schemas.openxmlformats.org/officeDocument/2006/relationships/slideLayout" Target="../slideLayouts/slideLayout7.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4.wmv"/><Relationship Id="rId1" Type="http://schemas.openxmlformats.org/officeDocument/2006/relationships/video" Target="NULL" TargetMode="Externa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tags" Target="../tags/tag25.xml"/><Relationship Id="rId2" Type="http://schemas.microsoft.com/office/2007/relationships/media" Target="../media/media3.wmv"/><Relationship Id="rId1" Type="http://schemas.openxmlformats.org/officeDocument/2006/relationships/video" Target="NULL" TargetMode="Externa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image" Target="../media/image22.png"/><Relationship Id="rId26" Type="http://schemas.openxmlformats.org/officeDocument/2006/relationships/image" Target="../media/image29.png"/><Relationship Id="rId3" Type="http://schemas.openxmlformats.org/officeDocument/2006/relationships/tags" Target="../tags/tag26.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image" Target="../media/image21.png"/><Relationship Id="rId25" Type="http://schemas.openxmlformats.org/officeDocument/2006/relationships/image" Target="../media/image28.png"/><Relationship Id="rId2" Type="http://schemas.microsoft.com/office/2007/relationships/media" Target="../media/media3.wmv"/><Relationship Id="rId16" Type="http://schemas.openxmlformats.org/officeDocument/2006/relationships/image" Target="../media/image25.png"/><Relationship Id="rId20" Type="http://schemas.openxmlformats.org/officeDocument/2006/relationships/image" Target="../media/image26.png"/><Relationship Id="rId29" Type="http://schemas.openxmlformats.org/officeDocument/2006/relationships/image" Target="../media/image32.png"/><Relationship Id="rId1" Type="http://schemas.openxmlformats.org/officeDocument/2006/relationships/video" Target="NULL" TargetMode="Externa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image" Target="../media/image27.png"/><Relationship Id="rId5" Type="http://schemas.microsoft.com/office/2007/relationships/media" Target="../media/media2.wmv"/><Relationship Id="rId15" Type="http://schemas.openxmlformats.org/officeDocument/2006/relationships/image" Target="../media/image23.png"/><Relationship Id="rId23" Type="http://schemas.openxmlformats.org/officeDocument/2006/relationships/image" Target="../media/image1130.png"/><Relationship Id="rId28" Type="http://schemas.openxmlformats.org/officeDocument/2006/relationships/image" Target="../media/image31.png"/><Relationship Id="rId10" Type="http://schemas.openxmlformats.org/officeDocument/2006/relationships/tags" Target="../tags/tag31.xml"/><Relationship Id="rId19" Type="http://schemas.openxmlformats.org/officeDocument/2006/relationships/image" Target="../media/image16.png"/><Relationship Id="rId4" Type="http://schemas.microsoft.com/office/2007/relationships/media" Target="../media/media1.wmv"/><Relationship Id="rId9" Type="http://schemas.openxmlformats.org/officeDocument/2006/relationships/tags" Target="../tags/tag30.xml"/><Relationship Id="rId14" Type="http://schemas.openxmlformats.org/officeDocument/2006/relationships/slideLayout" Target="../slideLayouts/slideLayout7.xml"/><Relationship Id="rId27" Type="http://schemas.openxmlformats.org/officeDocument/2006/relationships/image" Target="../media/image30.png"/><Relationship Id="rId30" Type="http://schemas.openxmlformats.org/officeDocument/2006/relationships/image" Target="../media/image120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5.wmv"/><Relationship Id="rId1" Type="http://schemas.openxmlformats.org/officeDocument/2006/relationships/video" Target="NULL" TargetMode="Externa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37.png"/><Relationship Id="rId11" Type="http://schemas.openxmlformats.org/officeDocument/2006/relationships/image" Target="../media/image1280.png"/><Relationship Id="rId5" Type="http://schemas.openxmlformats.org/officeDocument/2006/relationships/image" Target="../media/image36.png"/><Relationship Id="rId10" Type="http://schemas.openxmlformats.org/officeDocument/2006/relationships/image" Target="../media/image1270.png"/><Relationship Id="rId4" Type="http://schemas.openxmlformats.org/officeDocument/2006/relationships/image" Target="../media/image35.png"/><Relationship Id="rId9" Type="http://schemas.openxmlformats.org/officeDocument/2006/relationships/image" Target="../media/image1260.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13" Type="http://schemas.openxmlformats.org/officeDocument/2006/relationships/image" Target="../media/image42.png"/><Relationship Id="rId3" Type="http://schemas.openxmlformats.org/officeDocument/2006/relationships/tags" Target="../tags/tag40.xml"/><Relationship Id="rId7" Type="http://schemas.openxmlformats.org/officeDocument/2006/relationships/image" Target="../media/image39.png"/><Relationship Id="rId12" Type="http://schemas.openxmlformats.org/officeDocument/2006/relationships/image" Target="../media/image41.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7.xml"/><Relationship Id="rId11" Type="http://schemas.openxmlformats.org/officeDocument/2006/relationships/image" Target="../media/image40.png"/><Relationship Id="rId5" Type="http://schemas.openxmlformats.org/officeDocument/2006/relationships/tags" Target="../tags/tag42.xml"/><Relationship Id="rId10" Type="http://schemas.openxmlformats.org/officeDocument/2006/relationships/image" Target="../media/image1320.png"/><Relationship Id="rId4" Type="http://schemas.openxmlformats.org/officeDocument/2006/relationships/tags" Target="../tags/tag41.xml"/><Relationship Id="rId1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45.xml"/><Relationship Id="rId7" Type="http://schemas.openxmlformats.org/officeDocument/2006/relationships/image" Target="../media/image44.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7.xml"/><Relationship Id="rId11" Type="http://schemas.openxmlformats.org/officeDocument/2006/relationships/image" Target="../media/image48.png"/><Relationship Id="rId5" Type="http://schemas.openxmlformats.org/officeDocument/2006/relationships/tags" Target="../tags/tag47.xml"/><Relationship Id="rId10" Type="http://schemas.openxmlformats.org/officeDocument/2006/relationships/image" Target="../media/image47.png"/><Relationship Id="rId4" Type="http://schemas.openxmlformats.org/officeDocument/2006/relationships/tags" Target="../tags/tag46.xml"/><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3.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5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51.png"/><Relationship Id="rId5" Type="http://schemas.openxmlformats.org/officeDocument/2006/relationships/tags" Target="../tags/tag52.xml"/><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tags" Target="../tags/tag51.xml"/><Relationship Id="rId9" Type="http://schemas.openxmlformats.org/officeDocument/2006/relationships/image" Target="../media/image49.png"/><Relationship Id="rId1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slideLayout" Target="../slideLayouts/slideLayout7.xml"/><Relationship Id="rId4" Type="http://schemas.openxmlformats.org/officeDocument/2006/relationships/tags" Target="../tags/tag7.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tags" Target="../tags/tag55.xml"/></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58.xml"/><Relationship Id="rId7" Type="http://schemas.openxmlformats.org/officeDocument/2006/relationships/image" Target="../media/image46.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39.png"/><Relationship Id="rId5" Type="http://schemas.openxmlformats.org/officeDocument/2006/relationships/slideLayout" Target="../slideLayouts/slideLayout7.xml"/><Relationship Id="rId4" Type="http://schemas.openxmlformats.org/officeDocument/2006/relationships/tags" Target="../tags/tag59.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tmp"/></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image" Target="../media/image1680.png"/></Relationships>
</file>

<file path=ppt/slides/_rels/slide2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63.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2.png"/><Relationship Id="rId11" Type="http://schemas.openxmlformats.org/officeDocument/2006/relationships/image" Target="../media/image64.png"/><Relationship Id="rId5" Type="http://schemas.openxmlformats.org/officeDocument/2006/relationships/slideLayout" Target="../slideLayouts/slideLayout7.xml"/><Relationship Id="rId10" Type="http://schemas.openxmlformats.org/officeDocument/2006/relationships/image" Target="../media/image1160.png"/><Relationship Id="rId4" Type="http://schemas.openxmlformats.org/officeDocument/2006/relationships/tags" Target="../tags/tag66.xml"/></Relationships>
</file>

<file path=ppt/slides/_rels/slide26.xml.rels><?xml version="1.0" encoding="UTF-8" standalone="yes"?>
<Relationships xmlns="http://schemas.openxmlformats.org/package/2006/relationships"><Relationship Id="rId8" Type="http://schemas.openxmlformats.org/officeDocument/2006/relationships/image" Target="../media/image1340.png"/><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65.png"/><Relationship Id="rId10" Type="http://schemas.openxmlformats.org/officeDocument/2006/relationships/image" Target="../media/image67.png"/><Relationship Id="rId4" Type="http://schemas.openxmlformats.org/officeDocument/2006/relationships/slideLayout" Target="../slideLayouts/slideLayout7.xml"/><Relationship Id="rId9" Type="http://schemas.openxmlformats.org/officeDocument/2006/relationships/image" Target="../media/image66.png"/></Relationships>
</file>

<file path=ppt/slides/_rels/slide2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58.tmp"/><Relationship Id="rId3" Type="http://schemas.openxmlformats.org/officeDocument/2006/relationships/tags" Target="../tags/tag72.xml"/><Relationship Id="rId7" Type="http://schemas.openxmlformats.org/officeDocument/2006/relationships/image" Target="../media/image69.png"/><Relationship Id="rId12" Type="http://schemas.openxmlformats.org/officeDocument/2006/relationships/image" Target="../media/image1261.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68.png"/><Relationship Id="rId5" Type="http://schemas.openxmlformats.org/officeDocument/2006/relationships/slideLayout" Target="../slideLayouts/slideLayout7.xml"/><Relationship Id="rId4" Type="http://schemas.openxmlformats.org/officeDocument/2006/relationships/tags" Target="../tags/tag73.xml"/><Relationship Id="rId9" Type="http://schemas.openxmlformats.org/officeDocument/2006/relationships/image" Target="../media/image71.png"/></Relationships>
</file>

<file path=ppt/slides/_rels/slide28.xml.rels><?xml version="1.0" encoding="UTF-8" standalone="yes"?>
<Relationships xmlns="http://schemas.openxmlformats.org/package/2006/relationships"><Relationship Id="rId13" Type="http://schemas.openxmlformats.org/officeDocument/2006/relationships/image" Target="../media/image1300.png"/><Relationship Id="rId3" Type="http://schemas.openxmlformats.org/officeDocument/2006/relationships/tags" Target="../tags/tag76.xml"/><Relationship Id="rId7" Type="http://schemas.openxmlformats.org/officeDocument/2006/relationships/image" Target="../media/image71.png"/><Relationship Id="rId12" Type="http://schemas.openxmlformats.org/officeDocument/2006/relationships/image" Target="../media/image73.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70.png"/><Relationship Id="rId11" Type="http://schemas.openxmlformats.org/officeDocument/2006/relationships/image" Target="../media/image72.png"/><Relationship Id="rId5" Type="http://schemas.openxmlformats.org/officeDocument/2006/relationships/slideLayout" Target="../slideLayouts/slideLayout7.xml"/><Relationship Id="rId10" Type="http://schemas.openxmlformats.org/officeDocument/2006/relationships/image" Target="../media/image1271.png"/><Relationship Id="rId4" Type="http://schemas.openxmlformats.org/officeDocument/2006/relationships/tags" Target="../tags/tag77.xml"/></Relationships>
</file>

<file path=ppt/slides/_rels/slide29.xml.rels><?xml version="1.0" encoding="UTF-8" standalone="yes"?>
<Relationships xmlns="http://schemas.openxmlformats.org/package/2006/relationships"><Relationship Id="rId8" Type="http://schemas.openxmlformats.org/officeDocument/2006/relationships/image" Target="../media/image76.tmp"/><Relationship Id="rId3" Type="http://schemas.openxmlformats.org/officeDocument/2006/relationships/tags" Target="../tags/tag80.xml"/><Relationship Id="rId7" Type="http://schemas.openxmlformats.org/officeDocument/2006/relationships/image" Target="../media/image75.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74.png"/><Relationship Id="rId5" Type="http://schemas.openxmlformats.org/officeDocument/2006/relationships/image" Target="../media/image2.png"/><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70.png"/><Relationship Id="rId3" Type="http://schemas.openxmlformats.org/officeDocument/2006/relationships/tags" Target="../tags/tag10.xml"/><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7.xml"/><Relationship Id="rId11" Type="http://schemas.openxmlformats.org/officeDocument/2006/relationships/image" Target="../media/image950.png"/><Relationship Id="rId5" Type="http://schemas.openxmlformats.org/officeDocument/2006/relationships/tags" Target="../tags/tag12.xml"/><Relationship Id="rId15" Type="http://schemas.openxmlformats.org/officeDocument/2006/relationships/image" Target="../media/image11.png"/><Relationship Id="rId4" Type="http://schemas.openxmlformats.org/officeDocument/2006/relationships/tags" Target="../tags/tag11.xml"/><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77.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2.png"/><Relationship Id="rId3" Type="http://schemas.openxmlformats.org/officeDocument/2006/relationships/tags" Target="../tags/tag83.xml"/><Relationship Id="rId7" Type="http://schemas.openxmlformats.org/officeDocument/2006/relationships/slideLayout" Target="../slideLayouts/slideLayout7.xml"/><Relationship Id="rId12" Type="http://schemas.openxmlformats.org/officeDocument/2006/relationships/image" Target="../media/image81.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80.png"/><Relationship Id="rId5" Type="http://schemas.openxmlformats.org/officeDocument/2006/relationships/tags" Target="../tags/tag85.xml"/><Relationship Id="rId10" Type="http://schemas.openxmlformats.org/officeDocument/2006/relationships/image" Target="../media/image79.png"/><Relationship Id="rId4" Type="http://schemas.openxmlformats.org/officeDocument/2006/relationships/tags" Target="../tags/tag84.xml"/><Relationship Id="rId9" Type="http://schemas.openxmlformats.org/officeDocument/2006/relationships/image" Target="../media/image7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15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4.tmp"/><Relationship Id="rId2" Type="http://schemas.openxmlformats.org/officeDocument/2006/relationships/image" Target="../media/image83.tmp"/><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00.png"/><Relationship Id="rId3" Type="http://schemas.openxmlformats.org/officeDocument/2006/relationships/tags" Target="../tags/tag15.xml"/><Relationship Id="rId12"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11"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13.png"/><Relationship Id="rId4" Type="http://schemas.openxmlformats.org/officeDocument/2006/relationships/tags" Target="../tags/tag16.xml"/><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tags" Target="../tags/tag89.xml"/><Relationship Id="rId7" Type="http://schemas.openxmlformats.org/officeDocument/2006/relationships/image" Target="../media/image87.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92.png"/><Relationship Id="rId18" Type="http://schemas.openxmlformats.org/officeDocument/2006/relationships/image" Target="../media/image97.pn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91.png"/><Relationship Id="rId17" Type="http://schemas.openxmlformats.org/officeDocument/2006/relationships/image" Target="../media/image96.png"/><Relationship Id="rId2" Type="http://schemas.openxmlformats.org/officeDocument/2006/relationships/tags" Target="../tags/tag91.xml"/><Relationship Id="rId16" Type="http://schemas.openxmlformats.org/officeDocument/2006/relationships/image" Target="../media/image95.tmp"/><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85.png"/><Relationship Id="rId5" Type="http://schemas.openxmlformats.org/officeDocument/2006/relationships/tags" Target="../tags/tag94.xml"/><Relationship Id="rId15" Type="http://schemas.openxmlformats.org/officeDocument/2006/relationships/image" Target="../media/image94.tmp"/><Relationship Id="rId10" Type="http://schemas.openxmlformats.org/officeDocument/2006/relationships/image" Target="../media/image90.png"/><Relationship Id="rId19" Type="http://schemas.openxmlformats.org/officeDocument/2006/relationships/image" Target="../media/image98.png"/><Relationship Id="rId4" Type="http://schemas.openxmlformats.org/officeDocument/2006/relationships/tags" Target="../tags/tag93.xml"/><Relationship Id="rId9" Type="http://schemas.openxmlformats.org/officeDocument/2006/relationships/image" Target="../media/image89.png"/><Relationship Id="rId14" Type="http://schemas.openxmlformats.org/officeDocument/2006/relationships/image" Target="../media/image93.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00.png"/><Relationship Id="rId4" Type="http://schemas.openxmlformats.org/officeDocument/2006/relationships/image" Target="../media/image99.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2.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01.gif"/><Relationship Id="rId5" Type="http://schemas.openxmlformats.org/officeDocument/2006/relationships/image" Target="../media/image100.png"/><Relationship Id="rId4" Type="http://schemas.openxmlformats.org/officeDocument/2006/relationships/image" Target="../media/image99.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2.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1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7.png"/><Relationship Id="rId5" Type="http://schemas.openxmlformats.org/officeDocument/2006/relationships/tags" Target="../tags/tag21.xml"/><Relationship Id="rId1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tags" Target="../tags/tag20.xml"/><Relationship Id="rId9" Type="http://schemas.openxmlformats.org/officeDocument/2006/relationships/image" Target="../media/image15.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680.png"/></Relationships>
</file>

<file path=ppt/slides/_rels/slide7.xml.rels><?xml version="1.0" encoding="UTF-8" standalone="yes"?>
<Relationships xmlns="http://schemas.openxmlformats.org/package/2006/relationships"><Relationship Id="rId3" Type="http://schemas.microsoft.com/office/2007/relationships/media" Target="../media/media1.wmv"/><Relationship Id="rId2" Type="http://schemas.openxmlformats.org/officeDocument/2006/relationships/video" Target="NULL" TargetMode="External"/><Relationship Id="rId1" Type="http://schemas.openxmlformats.org/officeDocument/2006/relationships/tags" Target="../tags/tag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wmv"/><Relationship Id="rId1" Type="http://schemas.openxmlformats.org/officeDocument/2006/relationships/video" Target="NULL" TargetMode="Externa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3.wmv"/><Relationship Id="rId1" Type="http://schemas.openxmlformats.org/officeDocument/2006/relationships/video" Target="NULL" TargetMode="Externa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769335" y="769335"/>
            <a:ext cx="75784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Matematická vsuvka: Fourierov rozvoj</a:t>
            </a:r>
          </a:p>
        </p:txBody>
      </p:sp>
      <mc:AlternateContent xmlns:mc="http://schemas.openxmlformats.org/markup-compatibility/2006" xmlns:a14="http://schemas.microsoft.com/office/drawing/2010/main">
        <mc:Choice Requires="a14">
          <p:sp>
            <p:nvSpPr>
              <p:cNvPr id="4" name="TextBox 3"/>
              <p:cNvSpPr txBox="1"/>
              <p:nvPr/>
            </p:nvSpPr>
            <p:spPr>
              <a:xfrm>
                <a:off x="374073" y="1427017"/>
                <a:ext cx="8368145"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Veta: Každú "slušnú" funkciu </a:t>
                </a:r>
                <a14:m>
                  <m:oMath xmlns:m="http://schemas.openxmlformats.org/officeDocument/2006/math">
                    <m:r>
                      <a:rPr kumimoji="0" lang="en-US" sz="2200" b="0" i="1" u="none" strike="noStrike" kern="1200" cap="none" spc="0" normalizeH="0" baseline="0" noProof="0" dirty="0" smtClean="0">
                        <a:ln>
                          <a:noFill/>
                        </a:ln>
                        <a:solidFill>
                          <a:prstClr val="black"/>
                        </a:solidFill>
                        <a:effectLst/>
                        <a:uLnTx/>
                        <a:uFillTx/>
                        <a:latin typeface="Cambria Math"/>
                        <a:ea typeface="+mn-ea"/>
                        <a:cs typeface="+mn-cs"/>
                      </a:rPr>
                      <m:t>𝑈</m:t>
                    </m:r>
                    <m:r>
                      <a:rPr kumimoji="0" lang="en-US" sz="2200" b="0" i="1" u="none" strike="noStrike" kern="1200" cap="none" spc="0" normalizeH="0" baseline="0" noProof="0" dirty="0" smtClean="0">
                        <a:ln>
                          <a:noFill/>
                        </a:ln>
                        <a:solidFill>
                          <a:prstClr val="black"/>
                        </a:solidFill>
                        <a:effectLst/>
                        <a:uLnTx/>
                        <a:uFillTx/>
                        <a:latin typeface="Cambria Math"/>
                        <a:ea typeface="+mn-ea"/>
                        <a:cs typeface="+mn-cs"/>
                      </a:rPr>
                      <m:t>(</m:t>
                    </m:r>
                    <m:r>
                      <a:rPr kumimoji="0" lang="en-US" sz="2200" b="0" i="1" u="none" strike="noStrike" kern="1200" cap="none" spc="0" normalizeH="0" baseline="0" noProof="0" dirty="0" smtClean="0">
                        <a:ln>
                          <a:noFill/>
                        </a:ln>
                        <a:solidFill>
                          <a:prstClr val="black"/>
                        </a:solidFill>
                        <a:effectLst/>
                        <a:uLnTx/>
                        <a:uFillTx/>
                        <a:latin typeface="Cambria Math"/>
                        <a:ea typeface="+mn-ea"/>
                        <a:cs typeface="+mn-cs"/>
                      </a:rPr>
                      <m:t>𝑥</m:t>
                    </m:r>
                    <m:r>
                      <a:rPr kumimoji="0" lang="en-US" sz="2200" b="0" i="1" u="none" strike="noStrike" kern="1200" cap="none" spc="0" normalizeH="0" baseline="0" noProof="0" dirty="0" smtClean="0">
                        <a:ln>
                          <a:noFill/>
                        </a:ln>
                        <a:solidFill>
                          <a:prstClr val="black"/>
                        </a:solidFill>
                        <a:effectLst/>
                        <a:uLnTx/>
                        <a:uFillTx/>
                        <a:latin typeface="Cambria Math"/>
                        <a:ea typeface="+mn-ea"/>
                        <a:cs typeface="+mn-cs"/>
                      </a:rPr>
                      <m:t>)</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definovanú na intervale </a:t>
                </a:r>
                <a14:m>
                  <m:oMath xmlns:m="http://schemas.openxmlformats.org/officeDocument/2006/math">
                    <m:d>
                      <m:dPr>
                        <m:begChr m:val="⟨"/>
                        <m:endChr m:val="⟩"/>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smtClean="0">
                            <a:ln>
                              <a:noFill/>
                            </a:ln>
                            <a:solidFill>
                              <a:prstClr val="black"/>
                            </a:solidFill>
                            <a:effectLst/>
                            <a:uLnTx/>
                            <a:uFillTx/>
                            <a:latin typeface="Cambria Math"/>
                            <a:ea typeface="+mn-ea"/>
                            <a:cs typeface="+mn-cs"/>
                          </a:rPr>
                          <m:t>0, </m:t>
                        </m:r>
                        <m:r>
                          <a:rPr kumimoji="0" lang="en-US" sz="2200" b="0" i="1" u="none" strike="noStrike" kern="1200" cap="none" spc="0" normalizeH="0" baseline="0" noProof="0" smtClean="0">
                            <a:ln>
                              <a:noFill/>
                            </a:ln>
                            <a:solidFill>
                              <a:prstClr val="black"/>
                            </a:solidFill>
                            <a:effectLst/>
                            <a:uLnTx/>
                            <a:uFillTx/>
                            <a:latin typeface="Cambria Math"/>
                            <a:ea typeface="+mn-ea"/>
                            <a:cs typeface="+mn-cs"/>
                          </a:rPr>
                          <m:t>𝐿</m:t>
                        </m:r>
                      </m:e>
                    </m:d>
                  </m:oMath>
                </a14:m>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ktorá spĺňa okrajové podmienky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𝑈</m:t>
                    </m:r>
                    <m:d>
                      <m:d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smtClean="0">
                            <a:ln>
                              <a:noFill/>
                            </a:ln>
                            <a:solidFill>
                              <a:prstClr val="black"/>
                            </a:solidFill>
                            <a:effectLst/>
                            <a:uLnTx/>
                            <a:uFillTx/>
                            <a:latin typeface="Cambria Math"/>
                            <a:ea typeface="+mn-ea"/>
                            <a:cs typeface="+mn-cs"/>
                          </a:rPr>
                          <m:t>0</m:t>
                        </m:r>
                      </m:e>
                    </m:d>
                    <m:r>
                      <a:rPr kumimoji="0" lang="en-US" sz="22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2200" b="0" i="1" u="none" strike="noStrike" kern="1200" cap="none" spc="0" normalizeH="0" baseline="0" noProof="0" smtClean="0">
                        <a:ln>
                          <a:noFill/>
                        </a:ln>
                        <a:solidFill>
                          <a:prstClr val="black"/>
                        </a:solidFill>
                        <a:effectLst/>
                        <a:uLnTx/>
                        <a:uFillTx/>
                        <a:latin typeface="Cambria Math"/>
                        <a:ea typeface="+mn-ea"/>
                        <a:cs typeface="+mn-cs"/>
                      </a:rPr>
                      <m:t>𝑈</m:t>
                    </m:r>
                    <m:d>
                      <m:d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2200" b="0" i="1" u="none" strike="noStrike" kern="1200" cap="none" spc="0" normalizeH="0" baseline="0" noProof="0" smtClean="0">
                            <a:ln>
                              <a:noFill/>
                            </a:ln>
                            <a:solidFill>
                              <a:prstClr val="black"/>
                            </a:solidFill>
                            <a:effectLst/>
                            <a:uLnTx/>
                            <a:uFillTx/>
                            <a:latin typeface="Cambria Math"/>
                            <a:ea typeface="+mn-ea"/>
                            <a:cs typeface="+mn-cs"/>
                          </a:rPr>
                          <m:t>𝐿</m:t>
                        </m:r>
                      </m:e>
                    </m:d>
                    <m:r>
                      <a:rPr kumimoji="0" lang="en-US" sz="2200" b="0" i="1" u="none" strike="noStrike" kern="1200" cap="none" spc="0" normalizeH="0" baseline="0" noProof="0" smtClean="0">
                        <a:ln>
                          <a:noFill/>
                        </a:ln>
                        <a:solidFill>
                          <a:prstClr val="black"/>
                        </a:solidFill>
                        <a:effectLst/>
                        <a:uLnTx/>
                        <a:uFillTx/>
                        <a:latin typeface="Cambria Math"/>
                        <a:ea typeface="+mn-ea"/>
                        <a:cs typeface="+mn-cs"/>
                      </a:rPr>
                      <m:t>=0</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možno vyjadriť v tvare nekonečného Fourierovho radu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74073" y="1427017"/>
                <a:ext cx="8368145" cy="1785104"/>
              </a:xfrm>
              <a:prstGeom prst="rect">
                <a:avLst/>
              </a:prstGeom>
              <a:blipFill rotWithShape="1">
                <a:blip r:embed="rId7"/>
                <a:stretch>
                  <a:fillRect l="-874" t="-2048"/>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983345" y="2540001"/>
            <a:ext cx="2571750" cy="691515"/>
          </a:xfrm>
          <a:prstGeom prst="rect">
            <a:avLst/>
          </a:prstGeom>
        </p:spPr>
      </p:pic>
      <p:sp>
        <p:nvSpPr>
          <p:cNvPr id="6" name="TextBox 5"/>
          <p:cNvSpPr txBox="1"/>
          <p:nvPr/>
        </p:nvSpPr>
        <p:spPr>
          <a:xfrm>
            <a:off x="484909" y="3231516"/>
            <a:ext cx="795250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Fourierove</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sinsusovky</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platí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142608" y="3786913"/>
            <a:ext cx="4791075" cy="760095"/>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484909" y="4779818"/>
                <a:ext cx="795250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preto možno pre zadanú funkciu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𝑈</m:t>
                    </m:r>
                    <m:d>
                      <m:d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𝑥</m:t>
                        </m:r>
                      </m:e>
                    </m:d>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koeficienty </a:t>
                </a:r>
                <a14:m>
                  <m:oMath xmlns:m="http://schemas.openxmlformats.org/officeDocument/2006/math">
                    <m:sSub>
                      <m:sSub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𝑐</m:t>
                        </m:r>
                      </m:e>
                      <m:sub>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𝑛</m:t>
                        </m:r>
                      </m:sub>
                    </m:sSub>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vyjadriť v tvare</a:t>
                </a:r>
              </a:p>
            </p:txBody>
          </p:sp>
        </mc:Choice>
        <mc:Fallback xmlns="">
          <p:sp>
            <p:nvSpPr>
              <p:cNvPr id="12" name="TextBox 11"/>
              <p:cNvSpPr txBox="1">
                <a:spLocks noRot="1" noChangeAspect="1" noMove="1" noResize="1" noEditPoints="1" noAdjustHandles="1" noChangeArrowheads="1" noChangeShapeType="1" noTextEdit="1"/>
              </p:cNvSpPr>
              <p:nvPr/>
            </p:nvSpPr>
            <p:spPr>
              <a:xfrm>
                <a:off x="484909" y="4779818"/>
                <a:ext cx="7952509" cy="430887"/>
              </a:xfrm>
              <a:prstGeom prst="rect">
                <a:avLst/>
              </a:prstGeom>
              <a:blipFill rotWithShape="1">
                <a:blip r:embed="rId10"/>
                <a:stretch>
                  <a:fillRect l="-997" t="-8451" r="-77" b="-26761"/>
                </a:stretch>
              </a:blipFill>
            </p:spPr>
            <p:txBody>
              <a:bodyPr/>
              <a:lstStyle/>
              <a:p>
                <a:r>
                  <a:rPr lang="sk-SK">
                    <a:noFill/>
                  </a:rPr>
                  <a:t> </a:t>
                </a:r>
              </a:p>
            </p:txBody>
          </p:sp>
        </mc:Fallback>
      </mc:AlternateContent>
      <p:pic>
        <p:nvPicPr>
          <p:cNvPr id="13" name="Picture 1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87117" y="5210705"/>
            <a:ext cx="3164205" cy="638175"/>
          </a:xfrm>
          <a:prstGeom prst="rect">
            <a:avLst/>
          </a:prstGeom>
        </p:spPr>
      </p:pic>
      <p:sp>
        <p:nvSpPr>
          <p:cNvPr id="7" name="TextBox 6"/>
          <p:cNvSpPr txBox="1"/>
          <p:nvPr/>
        </p:nvSpPr>
        <p:spPr>
          <a:xfrm>
            <a:off x="277906" y="116541"/>
            <a:ext cx="865094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Teraz budeme vlnovú rovnicu riešiť analyticky. Pomocou Fourierovho radu.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422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ozdlz6A.wmv">
            <a:hlinkClick r:id="" action="ppaction://media"/>
          </p:cNvPr>
          <p:cNvPicPr>
            <a:picLocks noChangeAspect="1"/>
          </p:cNvPicPr>
          <p:nvPr>
            <a:videoFile r:link="rId1"/>
            <p:extLst>
              <p:ext uri="{DAA4B4D4-6D71-4841-9C94-3DE7FCFB9230}">
                <p14:media xmlns:p14="http://schemas.microsoft.com/office/powerpoint/2010/main" r:embed="rId2">
                  <p14:trim st="1000" end="8278.8428"/>
                </p14:media>
              </p:ext>
            </p:extLst>
          </p:nvPr>
        </p:nvPicPr>
        <p:blipFill rotWithShape="1">
          <a:blip r:embed="rId4"/>
          <a:srcRect t="3497" r="2084"/>
          <a:stretch/>
        </p:blipFill>
        <p:spPr>
          <a:xfrm>
            <a:off x="2133600" y="1161142"/>
            <a:ext cx="4775200" cy="4706257"/>
          </a:xfrm>
          <a:prstGeom prst="rect">
            <a:avLst/>
          </a:prstGeom>
        </p:spPr>
      </p:pic>
      <p:sp>
        <p:nvSpPr>
          <p:cNvPr id="4" name="TextBox 3"/>
          <p:cNvSpPr txBox="1"/>
          <p:nvPr/>
        </p:nvSpPr>
        <p:spPr>
          <a:xfrm>
            <a:off x="870857" y="406400"/>
            <a:ext cx="719908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Toto je animácia pozdĺžnych posunutí rezov tyče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72909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StacKmity6.wmv">
            <a:hlinkClick r:id="" action="ppaction://media"/>
          </p:cNvPr>
          <p:cNvPicPr>
            <a:picLocks noChangeAspect="1"/>
          </p:cNvPicPr>
          <p:nvPr>
            <a:videoFile r:link="rId1"/>
            <p:extLst>
              <p:ext uri="{DAA4B4D4-6D71-4841-9C94-3DE7FCFB9230}">
                <p14:media xmlns:p14="http://schemas.microsoft.com/office/powerpoint/2010/main" r:embed="rId2">
                  <p14:trim st="740" end="3280"/>
                </p14:media>
              </p:ext>
            </p:extLst>
          </p:nvPr>
        </p:nvPicPr>
        <p:blipFill rotWithShape="1">
          <a:blip r:embed="rId5"/>
          <a:srcRect t="10823" r="14343"/>
          <a:stretch/>
        </p:blipFill>
        <p:spPr>
          <a:xfrm>
            <a:off x="2292350" y="522513"/>
            <a:ext cx="4079421" cy="2989943"/>
          </a:xfrm>
          <a:prstGeom prst="rect">
            <a:avLst/>
          </a:prstGeom>
        </p:spPr>
      </p:pic>
      <p:sp>
        <p:nvSpPr>
          <p:cNvPr id="4" name="TextBox 3"/>
          <p:cNvSpPr txBox="1"/>
          <p:nvPr/>
        </p:nvSpPr>
        <p:spPr>
          <a:xfrm>
            <a:off x="362856" y="3516263"/>
            <a:ext cx="841828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Video ukazuje, že každý rez tyče kmitá ako oscilátor, stále rovnakou frekvenciou a amplitúdou. Niektoré rezy tyče nekmitajú vôbec, to sú takzvané uzly. Riešenie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popisuje tzv</a:t>
            </a:r>
            <a:r>
              <a:rPr kumimoji="0" lang="sk-SK" sz="2200" b="1" i="0" u="none" strike="noStrike" kern="1200" cap="none" spc="0" normalizeH="0" baseline="0" noProof="0" dirty="0">
                <a:ln>
                  <a:noFill/>
                </a:ln>
                <a:solidFill>
                  <a:srgbClr val="FF0000"/>
                </a:solidFill>
                <a:effectLst/>
                <a:uLnTx/>
                <a:uFillTx/>
                <a:latin typeface="Calibri" panose="020F0502020204030204"/>
                <a:ea typeface="+mn-ea"/>
                <a:cs typeface="+mn-cs"/>
              </a:rPr>
              <a:t>. stacionárne kmity tyče (stojatú vlnu).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Slovom stojatý máme na mysli to, že po tyči sa nepremiestňuje energia ani amplitúda oscilácií. Všimnime si, že stojatá vlna je monofrekvenčná, všetky body kmitajú jednou a tou istou frekvenciou</a:t>
            </a:r>
          </a:p>
        </p:txBody>
      </p:sp>
      <p:pic>
        <p:nvPicPr>
          <p:cNvPr id="6" name="Picture 5"/>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2619144" y="4714541"/>
            <a:ext cx="3227070" cy="255270"/>
          </a:xfrm>
          <a:prstGeom prst="rect">
            <a:avLst/>
          </a:prstGeom>
        </p:spPr>
      </p:pic>
    </p:spTree>
    <p:extLst>
      <p:ext uri="{BB962C8B-B14F-4D97-AF65-F5344CB8AC3E}">
        <p14:creationId xmlns:p14="http://schemas.microsoft.com/office/powerpoint/2010/main" val="35649063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199" y="28874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StacKmity6.wmv">
            <a:hlinkClick r:id="" action="ppaction://media"/>
          </p:cNvPr>
          <p:cNvPicPr>
            <a:picLocks noChangeAspect="1"/>
          </p:cNvPicPr>
          <p:nvPr>
            <a:videoFile r:link="rId1"/>
            <p:extLst>
              <p:ext uri="{DAA4B4D4-6D71-4841-9C94-3DE7FCFB9230}">
                <p14:media xmlns:p14="http://schemas.microsoft.com/office/powerpoint/2010/main" r:embed="rId2">
                  <p14:trim st="740" end="3280"/>
                </p14:media>
              </p:ext>
            </p:extLst>
          </p:nvPr>
        </p:nvPicPr>
        <p:blipFill rotWithShape="1">
          <a:blip r:embed="rId15"/>
          <a:srcRect t="10823" r="14343"/>
          <a:stretch/>
        </p:blipFill>
        <p:spPr>
          <a:xfrm>
            <a:off x="6507223" y="1163066"/>
            <a:ext cx="2558942" cy="1875533"/>
          </a:xfrm>
          <a:prstGeom prst="rect">
            <a:avLst/>
          </a:prstGeom>
        </p:spPr>
      </p:pic>
      <p:pic>
        <p:nvPicPr>
          <p:cNvPr id="6" name="Picture 5"/>
          <p:cNvPicPr>
            <a:picLocks noChangeAspect="1"/>
          </p:cNvPicPr>
          <p:nvPr>
            <p:custDataLst>
              <p:tags r:id="rId3"/>
            </p:custDataLst>
          </p:nvPr>
        </p:nvPicPr>
        <p:blipFill>
          <a:blip r:embed="rId16" cstate="print">
            <a:extLst>
              <a:ext uri="{28A0092B-C50C-407E-A947-70E740481C1C}">
                <a14:useLocalDpi xmlns:a14="http://schemas.microsoft.com/office/drawing/2010/main" val="0"/>
              </a:ext>
            </a:extLst>
          </a:blip>
          <a:stretch>
            <a:fillRect/>
          </a:stretch>
        </p:blipFill>
        <p:spPr>
          <a:xfrm>
            <a:off x="866905" y="490884"/>
            <a:ext cx="3227070" cy="255270"/>
          </a:xfrm>
          <a:prstGeom prst="rect">
            <a:avLst/>
          </a:prstGeom>
        </p:spPr>
      </p:pic>
      <p:pic>
        <p:nvPicPr>
          <p:cNvPr id="7" name="StacKmity1.wmv">
            <a:hlinkClick r:id="" action="ppaction://media"/>
          </p:cNvPr>
          <p:cNvPicPr>
            <a:picLocks noChangeAspect="1"/>
          </p:cNvPicPr>
          <p:nvPr>
            <a:videoFile r:link="rId1"/>
            <p:extLst>
              <p:ext uri="{DAA4B4D4-6D71-4841-9C94-3DE7FCFB9230}">
                <p14:media xmlns:p14="http://schemas.microsoft.com/office/powerpoint/2010/main" r:embed="rId4">
                  <p14:trim st="6167.1504"/>
                </p14:media>
              </p:ext>
            </p:extLst>
          </p:nvPr>
        </p:nvPicPr>
        <p:blipFill rotWithShape="1">
          <a:blip r:embed="rId17"/>
          <a:srcRect t="14234" r="16155"/>
          <a:stretch/>
        </p:blipFill>
        <p:spPr>
          <a:xfrm>
            <a:off x="223067" y="1180159"/>
            <a:ext cx="2811418" cy="1875533"/>
          </a:xfrm>
          <a:prstGeom prst="rect">
            <a:avLst/>
          </a:prstGeom>
        </p:spPr>
      </p:pic>
      <p:pic>
        <p:nvPicPr>
          <p:cNvPr id="8" name="StacKmity3.wmv">
            <a:hlinkClick r:id="" action="ppaction://media"/>
          </p:cNvPr>
          <p:cNvPicPr>
            <a:picLocks noChangeAspect="1"/>
          </p:cNvPicPr>
          <p:nvPr>
            <a:videoFile r:link="rId1"/>
            <p:extLst>
              <p:ext uri="{DAA4B4D4-6D71-4841-9C94-3DE7FCFB9230}">
                <p14:media xmlns:p14="http://schemas.microsoft.com/office/powerpoint/2010/main" r:embed="rId5">
                  <p14:trim st="3884.8424" end="2294.556"/>
                </p14:media>
              </p:ext>
            </p:extLst>
          </p:nvPr>
        </p:nvPicPr>
        <p:blipFill rotWithShape="1">
          <a:blip r:embed="rId18"/>
          <a:srcRect t="12662" r="15339"/>
          <a:stretch/>
        </p:blipFill>
        <p:spPr>
          <a:xfrm>
            <a:off x="3538976" y="1192094"/>
            <a:ext cx="2512181" cy="1869368"/>
          </a:xfrm>
          <a:prstGeom prst="rect">
            <a:avLst/>
          </a:prstGeom>
        </p:spPr>
      </p:pic>
      <p:pic>
        <p:nvPicPr>
          <p:cNvPr id="9" name="Picture 8"/>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5353051" y="437761"/>
            <a:ext cx="2318385" cy="457200"/>
          </a:xfrm>
          <a:prstGeom prst="rect">
            <a:avLst/>
          </a:prstGeom>
        </p:spPr>
      </p:pic>
      <p:pic>
        <p:nvPicPr>
          <p:cNvPr id="18" name="Picture 17"/>
          <p:cNvPicPr>
            <a:picLocks noChangeAspect="1"/>
          </p:cNvPicPr>
          <p:nvPr>
            <p:custDataLst>
              <p:tags r:id="rId7"/>
            </p:custDataLst>
          </p:nvPr>
        </p:nvPicPr>
        <p:blipFill>
          <a:blip r:embed="rId20" cstate="print">
            <a:extLst>
              <a:ext uri="{28A0092B-C50C-407E-A947-70E740481C1C}">
                <a14:useLocalDpi xmlns:a14="http://schemas.microsoft.com/office/drawing/2010/main" val="0"/>
              </a:ext>
            </a:extLst>
          </a:blip>
          <a:stretch>
            <a:fillRect/>
          </a:stretch>
        </p:blipFill>
        <p:spPr>
          <a:xfrm>
            <a:off x="801202" y="3266321"/>
            <a:ext cx="1874520" cy="455295"/>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595086" y="4122057"/>
                <a:ext cx="809897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Index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𝑛</m:t>
                    </m:r>
                  </m:oMath>
                </a14:m>
                <a:r>
                  <a:rPr kumimoji="0" lang="sk-SK" sz="2200" b="0" i="1"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pri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určuje počet priestorových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polperiód</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kmitov,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súvis s vlnovou dĺžkou 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95086" y="4122057"/>
                <a:ext cx="8098971" cy="1107996"/>
              </a:xfrm>
              <a:prstGeom prst="rect">
                <a:avLst/>
              </a:prstGeom>
              <a:blipFill rotWithShape="1">
                <a:blip r:embed="rId23"/>
                <a:stretch>
                  <a:fillRect l="-979" t="-3297"/>
                </a:stretch>
              </a:blipFill>
            </p:spPr>
            <p:txBody>
              <a:bodyPr/>
              <a:lstStyle/>
              <a:p>
                <a:r>
                  <a:rPr lang="en-US">
                    <a:noFill/>
                  </a:rPr>
                  <a:t> </a:t>
                </a:r>
              </a:p>
            </p:txBody>
          </p:sp>
        </mc:Fallback>
      </mc:AlternateContent>
      <p:pic>
        <p:nvPicPr>
          <p:cNvPr id="17" name="Picture 16"/>
          <p:cNvPicPr>
            <a:picLocks noChangeAspect="1"/>
          </p:cNvPicPr>
          <p:nvPr>
            <p:custDataLst>
              <p:tags r:id="rId8"/>
            </p:custDataLst>
          </p:nvPr>
        </p:nvPicPr>
        <p:blipFill>
          <a:blip r:embed="rId24" cstate="print">
            <a:extLst>
              <a:ext uri="{28A0092B-C50C-407E-A947-70E740481C1C}">
                <a14:useLocalDpi xmlns:a14="http://schemas.microsoft.com/office/drawing/2010/main" val="0"/>
              </a:ext>
            </a:extLst>
          </a:blip>
          <a:stretch>
            <a:fillRect/>
          </a:stretch>
        </p:blipFill>
        <p:spPr>
          <a:xfrm>
            <a:off x="2138332" y="4122057"/>
            <a:ext cx="929640" cy="457200"/>
          </a:xfrm>
          <a:prstGeom prst="rect">
            <a:avLst/>
          </a:prstGeom>
        </p:spPr>
      </p:pic>
      <p:pic>
        <p:nvPicPr>
          <p:cNvPr id="21" name="Picture 20"/>
          <p:cNvPicPr>
            <a:picLocks noChangeAspect="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a:xfrm>
            <a:off x="3741696" y="3266321"/>
            <a:ext cx="2021205" cy="523875"/>
          </a:xfrm>
          <a:prstGeom prst="rect">
            <a:avLst/>
          </a:prstGeom>
        </p:spPr>
      </p:pic>
      <p:pic>
        <p:nvPicPr>
          <p:cNvPr id="23" name="Picture 22"/>
          <p:cNvPicPr>
            <a:picLocks noChangeAspect="1"/>
          </p:cNvPicPr>
          <p:nvPr>
            <p:custDataLst>
              <p:tags r:id="rId10"/>
            </p:custDataLst>
          </p:nvPr>
        </p:nvPicPr>
        <p:blipFill>
          <a:blip r:embed="rId26" cstate="print">
            <a:extLst>
              <a:ext uri="{28A0092B-C50C-407E-A947-70E740481C1C}">
                <a14:useLocalDpi xmlns:a14="http://schemas.microsoft.com/office/drawing/2010/main" val="0"/>
              </a:ext>
            </a:extLst>
          </a:blip>
          <a:stretch>
            <a:fillRect/>
          </a:stretch>
        </p:blipFill>
        <p:spPr>
          <a:xfrm>
            <a:off x="6672853" y="3303894"/>
            <a:ext cx="2021205" cy="523875"/>
          </a:xfrm>
          <a:prstGeom prst="rect">
            <a:avLst/>
          </a:prstGeom>
        </p:spPr>
      </p:pic>
      <p:pic>
        <p:nvPicPr>
          <p:cNvPr id="24" name="Picture 23"/>
          <p:cNvPicPr>
            <a:picLocks noChangeAspect="1"/>
          </p:cNvPicPr>
          <p:nvPr>
            <p:custDataLst>
              <p:tags r:id="rId11"/>
            </p:custDataLst>
          </p:nvPr>
        </p:nvPicPr>
        <p:blipFill>
          <a:blip r:embed="rId27" cstate="print">
            <a:extLst>
              <a:ext uri="{28A0092B-C50C-407E-A947-70E740481C1C}">
                <a14:useLocalDpi xmlns:a14="http://schemas.microsoft.com/office/drawing/2010/main" val="0"/>
              </a:ext>
            </a:extLst>
          </a:blip>
          <a:stretch>
            <a:fillRect/>
          </a:stretch>
        </p:blipFill>
        <p:spPr>
          <a:xfrm>
            <a:off x="4117657" y="4676055"/>
            <a:ext cx="908685" cy="556260"/>
          </a:xfrm>
          <a:prstGeom prst="rect">
            <a:avLst/>
          </a:prstGeom>
        </p:spPr>
      </p:pic>
      <p:pic>
        <p:nvPicPr>
          <p:cNvPr id="26" name="Picture 25"/>
          <p:cNvPicPr>
            <a:picLocks noChangeAspect="1"/>
          </p:cNvPicPr>
          <p:nvPr>
            <p:custDataLst>
              <p:tags r:id="rId12"/>
            </p:custDataLst>
          </p:nvPr>
        </p:nvPicPr>
        <p:blipFill>
          <a:blip r:embed="rId28" cstate="print">
            <a:extLst>
              <a:ext uri="{28A0092B-C50C-407E-A947-70E740481C1C}">
                <a14:useLocalDpi xmlns:a14="http://schemas.microsoft.com/office/drawing/2010/main" val="0"/>
              </a:ext>
            </a:extLst>
          </a:blip>
          <a:stretch>
            <a:fillRect/>
          </a:stretch>
        </p:blipFill>
        <p:spPr>
          <a:xfrm>
            <a:off x="4093975" y="5230053"/>
            <a:ext cx="1773555" cy="556260"/>
          </a:xfrm>
          <a:prstGeom prst="rect">
            <a:avLst/>
          </a:prstGeom>
        </p:spPr>
      </p:pic>
      <p:pic>
        <p:nvPicPr>
          <p:cNvPr id="27" name="Picture 26"/>
          <p:cNvPicPr>
            <a:picLocks noChangeAspect="1"/>
          </p:cNvPicPr>
          <p:nvPr>
            <p:custDataLst>
              <p:tags r:id="rId13"/>
            </p:custDataLst>
          </p:nvPr>
        </p:nvPicPr>
        <p:blipFill>
          <a:blip r:embed="rId29" cstate="print">
            <a:extLst>
              <a:ext uri="{28A0092B-C50C-407E-A947-70E740481C1C}">
                <a14:useLocalDpi xmlns:a14="http://schemas.microsoft.com/office/drawing/2010/main" val="0"/>
              </a:ext>
            </a:extLst>
          </a:blip>
          <a:stretch>
            <a:fillRect/>
          </a:stretch>
        </p:blipFill>
        <p:spPr>
          <a:xfrm>
            <a:off x="1481456" y="5845051"/>
            <a:ext cx="2756535" cy="523875"/>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4795066" y="5979886"/>
                <a:ext cx="2876370" cy="430887"/>
              </a:xfrm>
              <a:prstGeom prst="rect">
                <a:avLst/>
              </a:prstGeom>
              <a:noFill/>
              <a:ln w="3810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a:ea typeface="+mn-ea"/>
                        <a:cs typeface="+mn-cs"/>
                      </a:rPr>
                      <m:t>𝑐</m:t>
                    </m:r>
                  </m:oMath>
                </a14:m>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má rozmer rýchlosti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795066" y="5979886"/>
                <a:ext cx="2876370" cy="430887"/>
              </a:xfrm>
              <a:prstGeom prst="rect">
                <a:avLst/>
              </a:prstGeom>
              <a:blipFill rotWithShape="1">
                <a:blip r:embed="rId30"/>
                <a:stretch>
                  <a:fillRect t="-3896" b="-20779"/>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11990198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mute="1">
                <p:cTn id="13" fill="hold" display="0">
                  <p:stCondLst>
                    <p:cond delay="indefinite"/>
                  </p:stCondLst>
                </p:cTn>
                <p:tgtEl>
                  <p:spTgt spid="7"/>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video>
              <p:cMediaNode vol="80000">
                <p:cTn id="19" fill="hold" display="0">
                  <p:stCondLst>
                    <p:cond delay="indefinite"/>
                  </p:stCondLst>
                </p:cTn>
                <p:tgtEl>
                  <p:spTgt spid="8"/>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56343" y="464457"/>
            <a:ext cx="756194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Ukážka nestacionárneho vlnenia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Na videu je pohybujúca sa vlna</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Vlnenie.wmv">
            <a:hlinkClick r:id="" action="ppaction://media"/>
          </p:cNvPr>
          <p:cNvPicPr>
            <a:picLocks noChangeAspect="1"/>
          </p:cNvPicPr>
          <p:nvPr>
            <a:videoFile r:link="rId1"/>
            <p:extLst>
              <p:ext uri="{DAA4B4D4-6D71-4841-9C94-3DE7FCFB9230}">
                <p14:media xmlns:p14="http://schemas.microsoft.com/office/powerpoint/2010/main" r:embed="rId2">
                  <p14:trim st="1458.086" end="21891"/>
                </p14:media>
              </p:ext>
            </p:extLst>
          </p:nvPr>
        </p:nvPicPr>
        <p:blipFill rotWithShape="1">
          <a:blip r:embed="rId4"/>
          <a:srcRect t="3267" r="3614"/>
          <a:stretch/>
        </p:blipFill>
        <p:spPr>
          <a:xfrm>
            <a:off x="2152650" y="1620981"/>
            <a:ext cx="4663786" cy="4717473"/>
          </a:xfrm>
          <a:prstGeom prst="rect">
            <a:avLst/>
          </a:prstGeom>
        </p:spPr>
      </p:pic>
    </p:spTree>
    <p:extLst>
      <p:ext uri="{BB962C8B-B14F-4D97-AF65-F5344CB8AC3E}">
        <p14:creationId xmlns:p14="http://schemas.microsoft.com/office/powerpoint/2010/main" val="232391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56343" y="464457"/>
            <a:ext cx="756194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Ukážka nestacionárneho vlnenia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Na videu je pohybujúca sa vlna</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7046" y="1625600"/>
            <a:ext cx="4663440" cy="4719782"/>
          </a:xfrm>
          <a:prstGeom prst="rect">
            <a:avLst/>
          </a:prstGeom>
        </p:spPr>
      </p:pic>
      <p:sp>
        <p:nvSpPr>
          <p:cNvPr id="8" name="TextBox 7"/>
          <p:cNvSpPr txBox="1"/>
          <p:nvPr/>
        </p:nvSpPr>
        <p:spPr>
          <a:xfrm>
            <a:off x="569685" y="4516582"/>
            <a:ext cx="8135257" cy="1107996"/>
          </a:xfrm>
          <a:prstGeom prst="rect">
            <a:avLst/>
          </a:prstGeom>
          <a:solidFill>
            <a:srgbClr val="FF0000"/>
          </a:solid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Pri špeciálnej počiatočnej podmienke tvaru Fourierovej sínusovky vznikne stojaté (stacionárne) kmitanie. Pri všeobecnej počiatočnej podmienke vznikne postupné (šíriace sa) vlnenie</a:t>
            </a:r>
          </a:p>
        </p:txBody>
      </p:sp>
    </p:spTree>
    <p:extLst>
      <p:ext uri="{BB962C8B-B14F-4D97-AF65-F5344CB8AC3E}">
        <p14:creationId xmlns:p14="http://schemas.microsoft.com/office/powerpoint/2010/main" val="322319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Picture 9"/>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469222" y="996688"/>
            <a:ext cx="5766435" cy="2137410"/>
          </a:xfrm>
          <a:prstGeom prst="rect">
            <a:avLst/>
          </a:prstGeom>
        </p:spPr>
      </p:pic>
      <p:pic>
        <p:nvPicPr>
          <p:cNvPr id="1026" name="Picture 2" descr="\cos \theta \sin \varphi = {{\sin(\theta + \varphi) - \sin(\theta - \varphi)} \ov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4396" y="342034"/>
            <a:ext cx="2924175" cy="4095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6911" y="3255817"/>
            <a:ext cx="809105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Všimnime si, že platí</a:t>
            </a:r>
          </a:p>
        </p:txBody>
      </p:sp>
      <p:pic>
        <p:nvPicPr>
          <p:cNvPr id="13" name="Picture 12"/>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18878" y="3686705"/>
            <a:ext cx="4674870" cy="497205"/>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306911" y="4544291"/>
                <a:ext cx="3269033" cy="430887"/>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Posunutie bodu </a:t>
                </a:r>
                <a14:m>
                  <m:oMath xmlns:m="http://schemas.openxmlformats.org/officeDocument/2006/math">
                    <m:r>
                      <a:rPr kumimoji="0" lang="sk-SK" sz="2200" b="0" i="1" u="none" strike="noStrike" kern="1200" cap="none" spc="0" normalizeH="0" baseline="0" noProof="0" dirty="0" smtClean="0">
                        <a:ln>
                          <a:noFill/>
                        </a:ln>
                        <a:solidFill>
                          <a:prstClr val="black"/>
                        </a:solidFill>
                        <a:effectLst/>
                        <a:uLnTx/>
                        <a:uFillTx/>
                        <a:latin typeface="Cambria Math"/>
                        <a:ea typeface="+mn-ea"/>
                        <a:cs typeface="+mn-cs"/>
                      </a:rPr>
                      <m:t>𝑥</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v čase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𝑡</m:t>
                    </m:r>
                  </m:oMath>
                </a14:m>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306911" y="4544291"/>
                <a:ext cx="3269033" cy="430887"/>
              </a:xfrm>
              <a:prstGeom prst="rect">
                <a:avLst/>
              </a:prstGeom>
              <a:blipFill rotWithShape="1">
                <a:blip r:embed="rId9"/>
                <a:stretch>
                  <a:fillRect l="-2041" t="-6849" b="-24658"/>
                </a:stretch>
              </a:blipFill>
              <a:ln>
                <a:solidFill>
                  <a:srgbClr val="FF0000"/>
                </a:solidFill>
              </a:ln>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158596" y="4544286"/>
                <a:ext cx="4181829" cy="430887"/>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Posunutie bodu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a:ea typeface="+mn-ea"/>
                        <a:cs typeface="+mn-cs"/>
                      </a:rPr>
                      <m:t>𝑥</m:t>
                    </m:r>
                    <m:r>
                      <a:rPr kumimoji="0" lang="en-US" sz="22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2200" b="0" i="1" u="none" strike="noStrike" kern="1200" cap="none" spc="0" normalizeH="0" baseline="0" noProof="0" smtClean="0">
                        <a:ln>
                          <a:noFill/>
                        </a:ln>
                        <a:solidFill>
                          <a:prstClr val="black"/>
                        </a:solidFill>
                        <a:effectLst/>
                        <a:uLnTx/>
                        <a:uFillTx/>
                        <a:latin typeface="Cambria Math"/>
                        <a:ea typeface="+mn-ea"/>
                        <a:cs typeface="+mn-cs"/>
                      </a:rPr>
                      <m:t>𝑐</m:t>
                    </m:r>
                    <m:r>
                      <a:rPr kumimoji="0" lang="en-US" sz="2200" b="0" i="1" u="none" strike="noStrike" kern="1200" cap="none" spc="0" normalizeH="0" baseline="0" noProof="0" smtClean="0">
                        <a:ln>
                          <a:noFill/>
                        </a:ln>
                        <a:solidFill>
                          <a:prstClr val="black"/>
                        </a:solidFill>
                        <a:effectLst/>
                        <a:uLnTx/>
                        <a:uFillTx/>
                        <a:latin typeface="Cambria Math"/>
                        <a:ea typeface="Cambria Math"/>
                        <a:cs typeface="+mn-cs"/>
                      </a:rPr>
                      <m:t>𝜏</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v čase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a:ea typeface="+mn-ea"/>
                        <a:cs typeface="+mn-cs"/>
                      </a:rPr>
                      <m:t>𝑡</m:t>
                    </m:r>
                    <m:r>
                      <a:rPr kumimoji="0" lang="en-US" sz="2200" b="0" i="1" u="none" strike="noStrike" kern="1200" cap="none" spc="0" normalizeH="0" baseline="0" noProof="0" smtClean="0">
                        <a:ln>
                          <a:noFill/>
                        </a:ln>
                        <a:solidFill>
                          <a:prstClr val="black"/>
                        </a:solidFill>
                        <a:effectLst/>
                        <a:uLnTx/>
                        <a:uFillTx/>
                        <a:latin typeface="Cambria Math"/>
                        <a:ea typeface="+mn-ea"/>
                        <a:cs typeface="+mn-cs"/>
                      </a:rPr>
                      <m:t>+</m:t>
                    </m:r>
                    <m:r>
                      <a:rPr kumimoji="0" lang="en-US" sz="2200" b="0" i="1" u="none" strike="noStrike" kern="1200" cap="none" spc="0" normalizeH="0" baseline="0" noProof="0" smtClean="0">
                        <a:ln>
                          <a:noFill/>
                        </a:ln>
                        <a:solidFill>
                          <a:prstClr val="black"/>
                        </a:solidFill>
                        <a:effectLst/>
                        <a:uLnTx/>
                        <a:uFillTx/>
                        <a:latin typeface="Cambria Math"/>
                        <a:ea typeface="Cambria Math"/>
                        <a:cs typeface="+mn-cs"/>
                      </a:rPr>
                      <m:t>𝜏</m:t>
                    </m:r>
                  </m:oMath>
                </a14:m>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158596" y="4544286"/>
                <a:ext cx="4181829" cy="430887"/>
              </a:xfrm>
              <a:prstGeom prst="rect">
                <a:avLst/>
              </a:prstGeom>
              <a:blipFill rotWithShape="1">
                <a:blip r:embed="rId10"/>
                <a:stretch>
                  <a:fillRect l="-1599" t="-6849" b="-24658"/>
                </a:stretch>
              </a:blipFill>
              <a:ln>
                <a:solidFill>
                  <a:srgbClr val="FF0000"/>
                </a:solidFill>
              </a:ln>
            </p:spPr>
            <p:txBody>
              <a:bodyPr/>
              <a:lstStyle/>
              <a:p>
                <a:r>
                  <a:rPr lang="sk-SK">
                    <a:noFill/>
                  </a:rPr>
                  <a:t> </a:t>
                </a:r>
              </a:p>
            </p:txBody>
          </p:sp>
        </mc:Fallback>
      </mc:AlternateContent>
      <p:sp>
        <p:nvSpPr>
          <p:cNvPr id="15" name="TextBox 14"/>
          <p:cNvSpPr txBox="1"/>
          <p:nvPr/>
        </p:nvSpPr>
        <p:spPr>
          <a:xfrm>
            <a:off x="3740725" y="4468774"/>
            <a:ext cx="40033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7" name="TextBox 16"/>
              <p:cNvSpPr txBox="1"/>
              <p:nvPr/>
            </p:nvSpPr>
            <p:spPr>
              <a:xfrm>
                <a:off x="306911" y="5306291"/>
                <a:ext cx="854614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Bod vzdialenejší vpravo o </a:t>
                </a:r>
                <a14:m>
                  <m:oMath xmlns:m="http://schemas.openxmlformats.org/officeDocument/2006/math">
                    <m:r>
                      <a:rPr kumimoji="0" lang="en-US" sz="2200" b="0" i="1" u="none" strike="noStrike" kern="1200" cap="none" spc="0" normalizeH="0" baseline="0" noProof="0">
                        <a:ln>
                          <a:noFill/>
                        </a:ln>
                        <a:solidFill>
                          <a:prstClr val="black"/>
                        </a:solidFill>
                        <a:effectLst/>
                        <a:uLnTx/>
                        <a:uFillTx/>
                        <a:latin typeface="Cambria Math"/>
                        <a:ea typeface="+mn-ea"/>
                        <a:cs typeface="+mn-cs"/>
                      </a:rPr>
                      <m:t>𝑐</m:t>
                    </m:r>
                    <m:r>
                      <a:rPr kumimoji="0" lang="en-US" sz="2200" b="0" i="1" u="none" strike="noStrike" kern="1200" cap="none" spc="0" normalizeH="0" baseline="0" noProof="0">
                        <a:ln>
                          <a:noFill/>
                        </a:ln>
                        <a:solidFill>
                          <a:prstClr val="black"/>
                        </a:solidFill>
                        <a:effectLst/>
                        <a:uLnTx/>
                        <a:uFillTx/>
                        <a:latin typeface="Cambria Math"/>
                        <a:ea typeface="Cambria Math"/>
                        <a:cs typeface="+mn-cs"/>
                      </a:rPr>
                      <m:t>𝜏</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má také isté posunutie v čase neskoršom o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Cambria Math"/>
                        <a:cs typeface="+mn-cs"/>
                      </a:rPr>
                      <m:t>𝜏</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teda popisuje to vzruch (vlnu) šíriacu sa zľava doprava rýchlosťou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𝑐</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Obdobne prvá sínusovka popisuje vlnenie šíriace sa sprava doľava.</a:t>
                </a:r>
              </a:p>
            </p:txBody>
          </p:sp>
        </mc:Choice>
        <mc:Fallback xmlns="">
          <p:sp>
            <p:nvSpPr>
              <p:cNvPr id="17" name="TextBox 16"/>
              <p:cNvSpPr txBox="1">
                <a:spLocks noRot="1" noChangeAspect="1" noMove="1" noResize="1" noEditPoints="1" noAdjustHandles="1" noChangeArrowheads="1" noChangeShapeType="1" noTextEdit="1"/>
              </p:cNvSpPr>
              <p:nvPr/>
            </p:nvSpPr>
            <p:spPr>
              <a:xfrm>
                <a:off x="306911" y="5306291"/>
                <a:ext cx="8546144" cy="1107996"/>
              </a:xfrm>
              <a:prstGeom prst="rect">
                <a:avLst/>
              </a:prstGeom>
              <a:blipFill rotWithShape="1">
                <a:blip r:embed="rId11"/>
                <a:stretch>
                  <a:fillRect l="-856" t="-3297" b="-9890"/>
                </a:stretch>
              </a:blipFill>
            </p:spPr>
            <p:txBody>
              <a:bodyPr/>
              <a:lstStyle/>
              <a:p>
                <a:r>
                  <a:rPr lang="sk-SK">
                    <a:noFill/>
                  </a:rPr>
                  <a:t> </a:t>
                </a:r>
              </a:p>
            </p:txBody>
          </p:sp>
        </mc:Fallback>
      </mc:AlternateContent>
      <p:cxnSp>
        <p:nvCxnSpPr>
          <p:cNvPr id="22" name="Straight Arrow Connector 21"/>
          <p:cNvCxnSpPr>
            <a:stCxn id="14" idx="0"/>
          </p:cNvCxnSpPr>
          <p:nvPr/>
        </p:nvCxnSpPr>
        <p:spPr>
          <a:xfrm flipV="1">
            <a:off x="1941428" y="4183910"/>
            <a:ext cx="912608" cy="36038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0"/>
          </p:cNvCxnSpPr>
          <p:nvPr/>
        </p:nvCxnSpPr>
        <p:spPr>
          <a:xfrm flipH="1" flipV="1">
            <a:off x="5658571" y="4045527"/>
            <a:ext cx="590940" cy="49875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118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469223" y="996688"/>
            <a:ext cx="5221605" cy="868680"/>
          </a:xfrm>
          <a:prstGeom prst="rect">
            <a:avLst/>
          </a:prstGeom>
        </p:spPr>
      </p:pic>
      <p:sp>
        <p:nvSpPr>
          <p:cNvPr id="5" name="TextBox 4"/>
          <p:cNvSpPr txBox="1"/>
          <p:nvPr/>
        </p:nvSpPr>
        <p:spPr>
          <a:xfrm>
            <a:off x="457200" y="2202873"/>
            <a:ext cx="8215745"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Fourierova stojatá vlna vzniká teda superpozíciou dvoch postupných vĺn, jednej šíriacej sa zľava doprava a druhej šíriacej sa sprava doľava.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Tie postupné vlny majú v tomto prípade veľmi špeciálny tvar, takže sa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poskladajú na stojatú vlnu</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Použitím identít pre súčiny trigonometrických funkcií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možno ľubovoľné riešenie vlnovej rovnice napísať ako superpozíciu dvoch postupných vĺn</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jednej šíriacej sa zľava doprava a druhej šíriacej sa sprava doľava. Tie postupné vlny ale všeobecne nemajú taký špeciálny tvar, aby sa poskladali na stojatú vlnu. Spravidla sa poskladajú na vlnenie striedavo sa pohybujúce zľava doprava, po odraze od konca sprava doľava a po ďalšom odraze zase zľava doprava ... Videli sme to na videu.</a:t>
            </a:r>
          </a:p>
        </p:txBody>
      </p:sp>
    </p:spTree>
    <p:extLst>
      <p:ext uri="{BB962C8B-B14F-4D97-AF65-F5344CB8AC3E}">
        <p14:creationId xmlns:p14="http://schemas.microsoft.com/office/powerpoint/2010/main" val="3008118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191180" y="1203557"/>
            <a:ext cx="2867025" cy="563880"/>
          </a:xfrm>
          <a:prstGeom prst="rect">
            <a:avLst/>
          </a:prstGeom>
        </p:spPr>
      </p:pic>
      <p:sp>
        <p:nvSpPr>
          <p:cNvPr id="3" name="TextBox 2"/>
          <p:cNvSpPr txBox="1"/>
          <p:nvPr/>
        </p:nvSpPr>
        <p:spPr>
          <a:xfrm>
            <a:off x="1607127" y="360218"/>
            <a:ext cx="60544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Vlnová rovnica všeobecne</a:t>
            </a:r>
          </a:p>
        </p:txBody>
      </p:sp>
      <mc:AlternateContent xmlns:mc="http://schemas.openxmlformats.org/markup-compatibility/2006" xmlns:a14="http://schemas.microsoft.com/office/drawing/2010/main">
        <mc:Choice Requires="a14">
          <p:sp>
            <p:nvSpPr>
              <p:cNvPr id="4" name="TextBox 3"/>
              <p:cNvSpPr txBox="1"/>
              <p:nvPr/>
            </p:nvSpPr>
            <p:spPr>
              <a:xfrm>
                <a:off x="1607127" y="2078182"/>
                <a:ext cx="6303818"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Majme ľubovoľnú funkciu jednej premennej</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 vyrobme z nej funkciu dvoch premenných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𝑡</m:t>
                    </m:r>
                    <m: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Rovno</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vidím, že takáto funkcia spĺňa vlnovú rovnicu  a podobne ju spĺňa aj funkcia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kde          je (iná) ľubovoľná funkcia jednej premennej</a:t>
                </a:r>
              </a:p>
            </p:txBody>
          </p:sp>
        </mc:Choice>
        <mc:Fallback xmlns="">
          <p:sp>
            <p:nvSpPr>
              <p:cNvPr id="4" name="TextBox 3"/>
              <p:cNvSpPr txBox="1">
                <a:spLocks noRot="1" noChangeAspect="1" noMove="1" noResize="1" noEditPoints="1" noAdjustHandles="1" noChangeArrowheads="1" noChangeShapeType="1" noTextEdit="1"/>
              </p:cNvSpPr>
              <p:nvPr/>
            </p:nvSpPr>
            <p:spPr>
              <a:xfrm>
                <a:off x="1607127" y="2078182"/>
                <a:ext cx="6303818" cy="4154984"/>
              </a:xfrm>
              <a:prstGeom prst="rect">
                <a:avLst/>
              </a:prstGeom>
              <a:blipFill rotWithShape="0">
                <a:blip r:embed="rId10"/>
                <a:stretch>
                  <a:fillRect l="-1257" t="-1026" r="-1451" b="-1906"/>
                </a:stretch>
              </a:blipFill>
            </p:spPr>
            <p:txBody>
              <a:bodyPr/>
              <a:lstStyle/>
              <a:p>
                <a:r>
                  <a:rPr lang="sk-SK">
                    <a:noFill/>
                  </a:rPr>
                  <a:t> </a:t>
                </a:r>
              </a:p>
            </p:txBody>
          </p:sp>
        </mc:Fallback>
      </mc:AlternateContent>
      <p:pic>
        <p:nvPicPr>
          <p:cNvPr id="5" name="Picture 4"/>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326601" y="2667635"/>
            <a:ext cx="432435" cy="255270"/>
          </a:xfrm>
          <a:prstGeom prst="rect">
            <a:avLst/>
          </a:prstGeom>
        </p:spPr>
      </p:pic>
      <p:pic>
        <p:nvPicPr>
          <p:cNvPr id="7" name="Picture 6"/>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166539" y="3775997"/>
            <a:ext cx="916305" cy="459105"/>
          </a:xfrm>
          <a:prstGeom prst="rect">
            <a:avLst/>
          </a:prstGeom>
        </p:spPr>
      </p:pic>
      <p:pic>
        <p:nvPicPr>
          <p:cNvPr id="12" name="Picture 11"/>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166539" y="5216870"/>
            <a:ext cx="906780" cy="459105"/>
          </a:xfrm>
          <a:prstGeom prst="rect">
            <a:avLst/>
          </a:prstGeom>
        </p:spPr>
      </p:pic>
      <p:pic>
        <p:nvPicPr>
          <p:cNvPr id="11" name="Picture 10"/>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2201270" y="5871525"/>
            <a:ext cx="422910" cy="25527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23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955964" y="554182"/>
            <a:ext cx="7342909"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Nemôžem si ale myslieť, že mnou hľadanú funkciu deformácie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budem písať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Lebo funkcia deformácie musí okrem vlnovej funkcie spĺňať aj okrajové podmienky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Sk</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úsme</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ale hľadať riešenie v tvare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nájdime, aké podmienky musia spĺňať (inak ľubovoľné) funkcie          , aby boli identicky splnené okrajové podmienky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091709" y="1140691"/>
            <a:ext cx="661035" cy="255270"/>
          </a:xfrm>
          <a:prstGeom prst="rect">
            <a:avLst/>
          </a:prstGeom>
        </p:spPr>
      </p:pic>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498302" y="1902692"/>
            <a:ext cx="1952625" cy="459105"/>
          </a:xfrm>
          <a:prstGeom prst="rect">
            <a:avLst/>
          </a:prstGeom>
        </p:spPr>
      </p:pic>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293389" y="3551382"/>
            <a:ext cx="4918710" cy="255270"/>
          </a:xfrm>
          <a:prstGeom prst="rect">
            <a:avLst/>
          </a:prstGeom>
        </p:spPr>
      </p:pic>
      <p:pic>
        <p:nvPicPr>
          <p:cNvPr id="8" name="Picture 7"/>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930267" y="4451928"/>
            <a:ext cx="3194685" cy="459105"/>
          </a:xfrm>
          <a:prstGeom prst="rect">
            <a:avLst/>
          </a:prstGeom>
        </p:spPr>
      </p:pic>
      <p:pic>
        <p:nvPicPr>
          <p:cNvPr id="9" name="Picture 8"/>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115271" y="5684982"/>
            <a:ext cx="356235" cy="230505"/>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11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587829" y="587829"/>
            <a:ext cx="79030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Dostaneme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812703" y="1147025"/>
            <a:ext cx="2626995" cy="255270"/>
          </a:xfrm>
          <a:prstGeom prst="rect">
            <a:avLst/>
          </a:prstGeom>
        </p:spPr>
      </p:pic>
      <p:sp>
        <p:nvSpPr>
          <p:cNvPr id="7" name="TextBox 6"/>
          <p:cNvSpPr txBox="1"/>
          <p:nvPr/>
        </p:nvSpPr>
        <p:spPr>
          <a:xfrm>
            <a:off x="587829" y="1711234"/>
            <a:ext cx="8229600"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Takže funkcie f a g spolu súvisia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máme teda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teraz podmienka</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46863" y="2361406"/>
            <a:ext cx="792480" cy="230505"/>
          </a:xfrm>
          <a:prstGeom prst="rect">
            <a:avLst/>
          </a:prstGeom>
        </p:spPr>
      </p:pic>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812703" y="3149699"/>
            <a:ext cx="3215640" cy="459105"/>
          </a:xfrm>
          <a:prstGeom prst="rect">
            <a:avLst/>
          </a:prstGeom>
        </p:spPr>
      </p:pic>
      <p:pic>
        <p:nvPicPr>
          <p:cNvPr id="13" name="Picture 12"/>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711738" y="3869372"/>
            <a:ext cx="3417570" cy="255270"/>
          </a:xfrm>
          <a:prstGeom prst="rect">
            <a:avLst/>
          </a:prstGeom>
        </p:spPr>
      </p:pic>
      <p:pic>
        <p:nvPicPr>
          <p:cNvPr id="16" name="Picture 15"/>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2256306" y="4330038"/>
            <a:ext cx="5314950" cy="520065"/>
          </a:xfrm>
          <a:prstGeom prst="rect">
            <a:avLst/>
          </a:prstGeom>
        </p:spPr>
      </p:pic>
      <p:sp>
        <p:nvSpPr>
          <p:cNvPr id="17" name="TextBox 16"/>
          <p:cNvSpPr txBox="1"/>
          <p:nvPr/>
        </p:nvSpPr>
        <p:spPr>
          <a:xfrm>
            <a:off x="587829" y="5212080"/>
            <a:ext cx="82296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Zjavne je treba použiť periodickú funkciu s periódou                 , napríklad</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20"/>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6727341" y="5165294"/>
            <a:ext cx="843915" cy="520065"/>
          </a:xfrm>
          <a:prstGeom prst="rect">
            <a:avLst/>
          </a:prstGeom>
        </p:spPr>
      </p:pic>
      <p:pic>
        <p:nvPicPr>
          <p:cNvPr id="23" name="Picture 22"/>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3875693" y="5728286"/>
            <a:ext cx="2000250" cy="760095"/>
          </a:xfrm>
          <a:prstGeom prst="rect">
            <a:avLst/>
          </a:prstGeom>
        </p:spPr>
      </p:pic>
    </p:spTree>
    <p:extLst>
      <p:ext uri="{BB962C8B-B14F-4D97-AF65-F5344CB8AC3E}">
        <p14:creationId xmlns:p14="http://schemas.microsoft.com/office/powerpoint/2010/main" val="176517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47503" y="360218"/>
            <a:ext cx="87344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Vlnová rovnica: analytické riešenie</a:t>
            </a:r>
          </a:p>
        </p:txBody>
      </p: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808199" y="1345164"/>
            <a:ext cx="7814310" cy="563880"/>
          </a:xfrm>
          <a:prstGeom prst="rect">
            <a:avLst/>
          </a:prstGeom>
        </p:spPr>
      </p:pic>
      <p:sp>
        <p:nvSpPr>
          <p:cNvPr id="7" name="TextBox 6"/>
          <p:cNvSpPr txBox="1"/>
          <p:nvPr/>
        </p:nvSpPr>
        <p:spPr>
          <a:xfrm>
            <a:off x="808199" y="2070555"/>
            <a:ext cx="796172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Geniálny Fourierov nápad: hľadajme riešenie v tvare </a:t>
            </a:r>
          </a:p>
        </p:txBody>
      </p:sp>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58654" y="2501865"/>
            <a:ext cx="3017520" cy="691515"/>
          </a:xfrm>
          <a:prstGeom prst="rect">
            <a:avLst/>
          </a:prstGeom>
        </p:spPr>
      </p:pic>
      <p:sp>
        <p:nvSpPr>
          <p:cNvPr id="10" name="TextBox 9"/>
          <p:cNvSpPr txBox="1"/>
          <p:nvPr/>
        </p:nvSpPr>
        <p:spPr>
          <a:xfrm>
            <a:off x="808199" y="3276510"/>
            <a:ext cx="619298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 dosadení do vlnovej rovnice dostaneme</a:t>
            </a:r>
          </a:p>
        </p:txBody>
      </p:sp>
      <p:pic>
        <p:nvPicPr>
          <p:cNvPr id="18" name="Picture 1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823392" y="3707397"/>
            <a:ext cx="5400675" cy="691515"/>
          </a:xfrm>
          <a:prstGeom prst="rect">
            <a:avLst/>
          </a:prstGeom>
        </p:spPr>
      </p:pic>
      <p:sp>
        <p:nvSpPr>
          <p:cNvPr id="13" name="TextBox 12"/>
          <p:cNvSpPr txBox="1"/>
          <p:nvPr/>
        </p:nvSpPr>
        <p:spPr>
          <a:xfrm>
            <a:off x="359963" y="4562216"/>
            <a:ext cx="803100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Porovnaním koeficientov na ľavej a pravej strane dostaneme rovnice</a:t>
            </a:r>
          </a:p>
        </p:txBody>
      </p:sp>
      <p:pic>
        <p:nvPicPr>
          <p:cNvPr id="19" name="Picture 1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350490" y="5134413"/>
            <a:ext cx="3806190" cy="457200"/>
          </a:xfrm>
          <a:prstGeom prst="rect">
            <a:avLst/>
          </a:prstGeom>
        </p:spPr>
      </p:pic>
      <p:sp>
        <p:nvSpPr>
          <p:cNvPr id="16" name="TextBox 15"/>
          <p:cNvSpPr txBox="1"/>
          <p:nvPr/>
        </p:nvSpPr>
        <p:spPr>
          <a:xfrm>
            <a:off x="808199" y="5832764"/>
            <a:ext cx="708889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Sú to rovnice ako keby pre  harmonické oscilátory</a:t>
            </a:r>
          </a:p>
        </p:txBody>
      </p:sp>
    </p:spTree>
    <p:extLst>
      <p:ext uri="{BB962C8B-B14F-4D97-AF65-F5344CB8AC3E}">
        <p14:creationId xmlns:p14="http://schemas.microsoft.com/office/powerpoint/2010/main" val="2621627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00446" y="300446"/>
            <a:ext cx="834716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Potom dostaneme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204641" y="911894"/>
            <a:ext cx="5476875" cy="1872615"/>
          </a:xfrm>
          <a:prstGeom prst="rect">
            <a:avLst/>
          </a:prstGeom>
        </p:spPr>
      </p:pic>
      <p:sp>
        <p:nvSpPr>
          <p:cNvPr id="9" name="TextBox 8"/>
          <p:cNvSpPr txBox="1"/>
          <p:nvPr/>
        </p:nvSpPr>
        <p:spPr>
          <a:xfrm>
            <a:off x="535577" y="3122023"/>
            <a:ext cx="8112034"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Vo všeobecnosti môžeme použiť ľubovoľnú superpozíciu takých riešení (v časovej závislosti môže byť aj kosínus), takže dostávame inou cestou to, čo už poznáme.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835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570320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83326" y="78370"/>
            <a:ext cx="8046720" cy="6524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Zhrňme naše poznatky o vlnovej rovnici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 okrajovými podmienkami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Všeobecné riešenie môžeme písať v tvare superpozície špeciálnych stacionárnych riešení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Stacionárne riešenia sú</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monofrekvenčné</a:t>
            </a: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tvoria úplný systém, teda každé riešenie sa dá písať ako ich 	superpozícia</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sú „</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ortogonálne</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takže platí                                                                   </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túto vlastnosť využívame pri hľadaní koeficientov rozvoja z 	počiatočných podmienok                                 </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138487" y="586209"/>
            <a:ext cx="2867025" cy="563880"/>
          </a:xfrm>
          <a:prstGeom prst="rect">
            <a:avLst/>
          </a:prstGeom>
        </p:spPr>
      </p:pic>
      <p:pic>
        <p:nvPicPr>
          <p:cNvPr id="5" name="Picture 4"/>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112645" y="1558316"/>
            <a:ext cx="4918710" cy="255270"/>
          </a:xfrm>
          <a:prstGeom prst="rect">
            <a:avLst/>
          </a:prstGeom>
        </p:spPr>
      </p:pic>
      <p:pic>
        <p:nvPicPr>
          <p:cNvPr id="6" name="Picture 5"/>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14213" y="2461940"/>
            <a:ext cx="7197090" cy="691515"/>
          </a:xfrm>
          <a:prstGeom prst="rect">
            <a:avLst/>
          </a:prstGeom>
        </p:spPr>
      </p:pic>
      <p:pic>
        <p:nvPicPr>
          <p:cNvPr id="7" name="Picture 6"/>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064231" y="4910462"/>
            <a:ext cx="4791075" cy="760095"/>
          </a:xfrm>
          <a:prstGeom prst="rect">
            <a:avLst/>
          </a:prstGeom>
        </p:spPr>
      </p:pic>
    </p:spTree>
    <p:extLst>
      <p:ext uri="{BB962C8B-B14F-4D97-AF65-F5344CB8AC3E}">
        <p14:creationId xmlns:p14="http://schemas.microsoft.com/office/powerpoint/2010/main" val="2539443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57200" y="729343"/>
            <a:ext cx="830580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Zapíšte všeobecné riešenie vlnovej rovnice na úsečke (s nulovými okrajovými podmienkami) ako superpozíciu stacionárnych kmitov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Uveďte charakteristiky stacionárnych kmitov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9041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extBox 1"/>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Diskrétna retiazka oscilátorov</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598" y="2177071"/>
            <a:ext cx="8627201" cy="1682137"/>
          </a:xfrm>
          <a:prstGeom prst="rect">
            <a:avLst/>
          </a:prstGeom>
        </p:spPr>
      </p:pic>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77525" y="3894088"/>
            <a:ext cx="8722995" cy="2583180"/>
          </a:xfrm>
          <a:prstGeom prst="rect">
            <a:avLst/>
          </a:prstGeom>
        </p:spPr>
      </p:pic>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4562" y="1527132"/>
            <a:ext cx="8787765" cy="838200"/>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251012" y="726141"/>
            <a:ext cx="8686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tom, čo sme sa potrápili so spojitou vlnovou rovnicou, vráťme sa k diskrétnej retiazke oscilátorov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6105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rotWithShape="1">
          <a:blip r:embed="rId3" cstate="print">
            <a:extLst>
              <a:ext uri="{28A0092B-C50C-407E-A947-70E740481C1C}">
                <a14:useLocalDpi xmlns:a14="http://schemas.microsoft.com/office/drawing/2010/main" val="0"/>
              </a:ext>
            </a:extLst>
          </a:blip>
          <a:srcRect t="39503"/>
          <a:stretch/>
        </p:blipFill>
        <p:spPr>
          <a:xfrm>
            <a:off x="214503" y="2761129"/>
            <a:ext cx="8726805" cy="1967267"/>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p:cNvSpPr txBox="1"/>
              <p:nvPr/>
            </p:nvSpPr>
            <p:spPr>
              <a:xfrm>
                <a:off x="170329" y="251012"/>
                <a:ext cx="882127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Spojitý prípad, ktorý sme riešili bol limitou diskrétnej retiazky, takže skúsime predpokladať, že riešenia diskrétneho modelu budú v niečom podobné na riešenia spojitého modelu. Skúsme teda postupovať tak, že nájdeme najprv špeciálne monofrekvenčné stacionárne riešenia, ktoré sú navyše faktorizované, teda vyzerajú ako súčin funkcie času a funkcie priestorovej premennej, ktorej úlohu hrá index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Priestorová časť spojitých monofrekvenčných riešení boli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sínusovky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takže skúsime čosi ako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diskretizovavé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sínusovky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Hľadajme teda špeciálne riešenia v tvare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70329" y="251012"/>
                <a:ext cx="8821271" cy="2308324"/>
              </a:xfrm>
              <a:prstGeom prst="rect">
                <a:avLst/>
              </a:prstGeom>
              <a:blipFill rotWithShape="0">
                <a:blip r:embed="rId6"/>
                <a:stretch>
                  <a:fillRect l="-622" t="-1319" b="-3166"/>
                </a:stretch>
              </a:blipFill>
            </p:spPr>
            <p:txBody>
              <a:bodyPr/>
              <a:lstStyle/>
              <a:p>
                <a:r>
                  <a:rPr lang="sk-SK">
                    <a:noFill/>
                  </a:rPr>
                  <a:t> </a:t>
                </a:r>
              </a:p>
            </p:txBody>
          </p:sp>
        </mc:Fallback>
      </mc:AlternateContent>
    </p:spTree>
    <p:extLst>
      <p:ext uri="{BB962C8B-B14F-4D97-AF65-F5344CB8AC3E}">
        <p14:creationId xmlns:p14="http://schemas.microsoft.com/office/powerpoint/2010/main" val="1586632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pic>
        <p:nvPicPr>
          <p:cNvPr id="11" name="Picture 10"/>
          <p:cNvPicPr>
            <a:picLocks noChangeAspect="1"/>
          </p:cNvPicPr>
          <p:nvPr>
            <p:custDataLst>
              <p:tags r:id="rId1"/>
            </p:custDataLst>
          </p:nvPr>
        </p:nvPicPr>
        <p:blipFill rotWithShape="1">
          <a:blip r:embed="rId6" cstate="print">
            <a:extLst>
              <a:ext uri="{28A0092B-C50C-407E-A947-70E740481C1C}">
                <a14:useLocalDpi xmlns:a14="http://schemas.microsoft.com/office/drawing/2010/main" val="0"/>
              </a:ext>
            </a:extLst>
          </a:blip>
          <a:srcRect b="42554"/>
          <a:stretch/>
        </p:blipFill>
        <p:spPr>
          <a:xfrm>
            <a:off x="2526960" y="332237"/>
            <a:ext cx="3989070" cy="770422"/>
          </a:xfrm>
          <a:prstGeom prst="rect">
            <a:avLst/>
          </a:prstGeom>
        </p:spPr>
      </p:pic>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86891" y="2649971"/>
            <a:ext cx="8722995" cy="402145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322728" y="1120589"/>
                <a:ext cx="83102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Vyskúšame teda riešenie v tvare (komplexnú jednotku píšeme ako    , aby sa to neplietlo s indexom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mc:Choice>
        <mc:Fallback xmlns="">
          <p:sp>
            <p:nvSpPr>
              <p:cNvPr id="3" name="TextBox 2"/>
              <p:cNvSpPr txBox="1">
                <a:spLocks noRot="1" noChangeAspect="1" noMove="1" noResize="1" noEditPoints="1" noAdjustHandles="1" noChangeArrowheads="1" noChangeShapeType="1" noTextEdit="1"/>
              </p:cNvSpPr>
              <p:nvPr/>
            </p:nvSpPr>
            <p:spPr>
              <a:xfrm>
                <a:off x="322728" y="1120589"/>
                <a:ext cx="8310283" cy="646331"/>
              </a:xfrm>
              <a:prstGeom prst="rect">
                <a:avLst/>
              </a:prstGeom>
              <a:blipFill rotWithShape="0">
                <a:blip r:embed="rId10"/>
                <a:stretch>
                  <a:fillRect l="-660" t="-5660" r="-73" b="-14151"/>
                </a:stretch>
              </a:blipFill>
            </p:spPr>
            <p:txBody>
              <a:bodyPr/>
              <a:lstStyle/>
              <a:p>
                <a:r>
                  <a:rPr lang="en-US">
                    <a:noFill/>
                  </a:rPr>
                  <a:t> </a:t>
                </a:r>
              </a:p>
            </p:txBody>
          </p:sp>
        </mc:Fallback>
      </mc:AlternateContent>
      <p:pic>
        <p:nvPicPr>
          <p:cNvPr id="6" name="Picture 5"/>
          <p:cNvPicPr>
            <a:picLocks noChangeAspect="1"/>
          </p:cNvPicPr>
          <p:nvPr>
            <p:custDataLst>
              <p:tags r:id="rId3"/>
            </p:custDataLst>
          </p:nvPr>
        </p:nvPicPr>
        <p:blipFill rotWithShape="1">
          <a:blip r:embed="rId6" cstate="print">
            <a:extLst>
              <a:ext uri="{28A0092B-C50C-407E-A947-70E740481C1C}">
                <a14:useLocalDpi xmlns:a14="http://schemas.microsoft.com/office/drawing/2010/main" val="0"/>
              </a:ext>
            </a:extLst>
          </a:blip>
          <a:srcRect t="61457"/>
          <a:stretch/>
        </p:blipFill>
        <p:spPr>
          <a:xfrm>
            <a:off x="2383526" y="1855695"/>
            <a:ext cx="3989070" cy="516910"/>
          </a:xfrm>
          <a:prstGeom prst="rect">
            <a:avLst/>
          </a:prstGeom>
        </p:spPr>
      </p:pic>
      <p:pic>
        <p:nvPicPr>
          <p:cNvPr id="5" name="Picture 4"/>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7282329" y="1141506"/>
            <a:ext cx="72390" cy="236220"/>
          </a:xfrm>
          <a:prstGeom prst="rect">
            <a:avLst/>
          </a:prstGeom>
        </p:spPr>
      </p:pic>
    </p:spTree>
    <p:extLst>
      <p:ext uri="{BB962C8B-B14F-4D97-AF65-F5344CB8AC3E}">
        <p14:creationId xmlns:p14="http://schemas.microsoft.com/office/powerpoint/2010/main" val="1741545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51011" y="206188"/>
            <a:ext cx="8328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Našli sme teda riešenia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222193" y="639486"/>
            <a:ext cx="6036945" cy="52387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116541" y="1246094"/>
                <a:ext cx="8937812"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spojitý prípad sme potrebovali takéto riešenia pre ľubovoľné celé číslo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bolo nekonečne veľa takýchto špeciálnych riešení.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Vzniká otázka, či aj pre diskrétnu retiazku oscilátorov budeme využívať nájdené špeciálne riešenia pre ľubovoľné prirodzené číslo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nekonečne veľa špeciálnych riešení. Navyše sme dostali vyjadrenie pre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kvádráty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frekvencií, otázka je, či budeme potrebovať aj „záporné omegy“.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Tieto otázky si zodpovieme, keď si dobre uvedomíme, načo tieto špeciálne riešenia potrebujeme.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Potrebujeme ich na predpovedanie budúcnosti. Pri zadaných počiatočných podmienkach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chceme príslušné riešenie písať ako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Zatiaľ nevieme, po aké veľké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pobeží tá suma.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16541" y="1246094"/>
                <a:ext cx="8937812" cy="5355312"/>
              </a:xfrm>
              <a:prstGeom prst="rect">
                <a:avLst/>
              </a:prstGeom>
              <a:blipFill rotWithShape="0">
                <a:blip r:embed="rId8"/>
                <a:stretch>
                  <a:fillRect l="-546" t="-569" r="-1228" b="-796"/>
                </a:stretch>
              </a:blipFill>
            </p:spPr>
            <p:txBody>
              <a:bodyPr/>
              <a:lstStyle/>
              <a:p>
                <a:r>
                  <a:rPr lang="en-US">
                    <a:noFill/>
                  </a:rPr>
                  <a:t> </a:t>
                </a:r>
              </a:p>
            </p:txBody>
          </p:sp>
        </mc:Fallback>
      </mc:AlternateContent>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522071" y="4852893"/>
            <a:ext cx="3425190" cy="255270"/>
          </a:xfrm>
          <a:prstGeom prst="rect">
            <a:avLst/>
          </a:prstGeom>
        </p:spPr>
      </p:pic>
      <p:pic>
        <p:nvPicPr>
          <p:cNvPr id="13" name="Picture 12"/>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57932" y="5363882"/>
            <a:ext cx="3388995" cy="739140"/>
          </a:xfrm>
          <a:prstGeom prst="rect">
            <a:avLst/>
          </a:prstGeom>
        </p:spPr>
      </p:pic>
    </p:spTree>
    <p:extLst>
      <p:ext uri="{BB962C8B-B14F-4D97-AF65-F5344CB8AC3E}">
        <p14:creationId xmlns:p14="http://schemas.microsoft.com/office/powerpoint/2010/main" val="3374364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693272" y="379506"/>
            <a:ext cx="6732270" cy="739140"/>
          </a:xfrm>
          <a:prstGeom prst="rect">
            <a:avLst/>
          </a:prstGeom>
        </p:spPr>
      </p:pic>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729132" y="1365623"/>
            <a:ext cx="7507605" cy="739140"/>
          </a:xfrm>
          <a:prstGeom prst="rect">
            <a:avLst/>
          </a:prstGeom>
        </p:spPr>
      </p:pic>
      <p:cxnSp>
        <p:nvCxnSpPr>
          <p:cNvPr id="11" name="Straight Connector 10"/>
          <p:cNvCxnSpPr/>
          <p:nvPr/>
        </p:nvCxnSpPr>
        <p:spPr>
          <a:xfrm flipV="1">
            <a:off x="546847" y="2214282"/>
            <a:ext cx="7951694" cy="717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387604" y="2360706"/>
            <a:ext cx="3156585" cy="781050"/>
          </a:xfrm>
          <a:prstGeom prst="rect">
            <a:avLst/>
          </a:prstGeom>
        </p:spPr>
      </p:pic>
      <p:pic>
        <p:nvPicPr>
          <p:cNvPr id="20" name="Picture 1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199345" y="3319929"/>
            <a:ext cx="3402330" cy="781050"/>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448235" y="4365812"/>
                <a:ext cx="8346141" cy="6531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Namiesto otáznika sme ako hornú hranicu v sume písali zatiaľ neznáme číslo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acc>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Poznamenajme, že index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𝑖</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týchto rovniciach prebieha hodnoty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1,2,3,…(</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448235" y="4365812"/>
                <a:ext cx="8346141" cy="653192"/>
              </a:xfrm>
              <a:prstGeom prst="rect">
                <a:avLst/>
              </a:prstGeom>
              <a:blipFill rotWithShape="0">
                <a:blip r:embed="rId12"/>
                <a:stretch>
                  <a:fillRect l="-657" t="-3738" r="-3214" b="-14953"/>
                </a:stretch>
              </a:blipFill>
            </p:spPr>
            <p:txBody>
              <a:bodyPr/>
              <a:lstStyle/>
              <a:p>
                <a:r>
                  <a:rPr lang="en-US">
                    <a:noFill/>
                  </a:rPr>
                  <a:t> </a:t>
                </a:r>
              </a:p>
            </p:txBody>
          </p:sp>
        </mc:Fallback>
      </mc:AlternateContent>
      <p:pic>
        <p:nvPicPr>
          <p:cNvPr id="22" name="Picture 21" descr="Screen Clipping"/>
          <p:cNvPicPr>
            <a:picLocks noChangeAspect="1"/>
          </p:cNvPicPr>
          <p:nvPr/>
        </p:nvPicPr>
        <p:blipFill rotWithShape="1">
          <a:blip r:embed="rId13">
            <a:extLst>
              <a:ext uri="{28A0092B-C50C-407E-A947-70E740481C1C}">
                <a14:useLocalDpi xmlns:a14="http://schemas.microsoft.com/office/drawing/2010/main" val="0"/>
              </a:ext>
            </a:extLst>
          </a:blip>
          <a:srcRect t="21398"/>
          <a:stretch/>
        </p:blipFill>
        <p:spPr>
          <a:xfrm>
            <a:off x="225421" y="5100918"/>
            <a:ext cx="8627201" cy="1322196"/>
          </a:xfrm>
          <a:prstGeom prst="rect">
            <a:avLst/>
          </a:prstGeom>
        </p:spPr>
      </p:pic>
    </p:spTree>
    <p:extLst>
      <p:ext uri="{BB962C8B-B14F-4D97-AF65-F5344CB8AC3E}">
        <p14:creationId xmlns:p14="http://schemas.microsoft.com/office/powerpoint/2010/main" val="130409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862734" y="56777"/>
            <a:ext cx="3156585" cy="781050"/>
          </a:xfrm>
          <a:prstGeom prst="rect">
            <a:avLst/>
          </a:prstGeom>
        </p:spPr>
      </p:pic>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26875" y="971177"/>
            <a:ext cx="3402330" cy="78105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251012" y="1855694"/>
                <a:ext cx="8390964" cy="17749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e>
                    </m:d>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rovníc 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neznámych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Rovnice pre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sú ale nezávislé, takže máme dve sady rovníc. Prvá je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rovníc o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neznámych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druhá sada je </a:t>
                </a:r>
                <a14:m>
                  <m:oMath xmlns:m="http://schemas.openxmlformats.org/officeDocument/2006/math">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rovníc o </a:t>
                </a:r>
                <a14:m>
                  <m:oMath xmlns:m="http://schemas.openxmlformats.org/officeDocument/2006/math">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𝑁</m:t>
                        </m:r>
                      </m:e>
                    </m:acc>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neznámych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 to systémy lineárnych rovníc s pravou stranou. Koeficienty pri neznámych sú v oboch sadách rovnaké, sú to čísla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1012" y="1855694"/>
                <a:ext cx="8390964" cy="1774909"/>
              </a:xfrm>
              <a:prstGeom prst="rect">
                <a:avLst/>
              </a:prstGeom>
              <a:blipFill rotWithShape="0">
                <a:blip r:embed="rId10"/>
                <a:stretch>
                  <a:fillRect l="-581" t="-1370" b="-4452"/>
                </a:stretch>
              </a:blipFill>
            </p:spPr>
            <p:txBody>
              <a:bodyPr/>
              <a:lstStyle/>
              <a:p>
                <a:r>
                  <a:rPr lang="en-US">
                    <a:noFill/>
                  </a:rPr>
                  <a:t> </a:t>
                </a:r>
              </a:p>
            </p:txBody>
          </p:sp>
        </mc:Fallback>
      </mc:AlternateContent>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678516" y="3579907"/>
            <a:ext cx="1666875" cy="457200"/>
          </a:xfrm>
          <a:prstGeom prst="rect">
            <a:avLst/>
          </a:prstGeom>
        </p:spPr>
      </p:pic>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687487" y="4171576"/>
            <a:ext cx="1659255" cy="781050"/>
          </a:xfrm>
          <a:prstGeom prst="rect">
            <a:avLst/>
          </a:prstGeom>
        </p:spPr>
      </p:pic>
      <p:sp>
        <p:nvSpPr>
          <p:cNvPr id="11" name="TextBox 10"/>
          <p:cNvSpPr txBox="1"/>
          <p:nvPr/>
        </p:nvSpPr>
        <p:spPr>
          <a:xfrm>
            <a:off x="268942" y="4007224"/>
            <a:ext cx="842682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prvá sada rovníc znie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p:cNvSpPr txBox="1"/>
              <p:nvPr/>
            </p:nvSpPr>
            <p:spPr>
              <a:xfrm>
                <a:off x="259977" y="4957482"/>
                <a:ext cx="8722658" cy="12071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Skúsme si tipnúť, ako to celé dopadne. Vo fyzike očakávame jednoznačnú predpoveď budúcnosti, teda jednoznačné riešenie pre koeficienty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𝑎</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𝑛</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Najjednoduchšie by to bolo tak, že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teda rovnaký počet rovníc ako neznámych, pričom, aby to fungovalo, tie rovnice musia byť nezávislé.</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59977" y="4957482"/>
                <a:ext cx="8722658" cy="1207190"/>
              </a:xfrm>
              <a:prstGeom prst="rect">
                <a:avLst/>
              </a:prstGeom>
              <a:blipFill rotWithShape="0">
                <a:blip r:embed="rId13"/>
                <a:stretch>
                  <a:fillRect l="-629" t="-2525" b="-7576"/>
                </a:stretch>
              </a:blipFill>
            </p:spPr>
            <p:txBody>
              <a:bodyPr/>
              <a:lstStyle/>
              <a:p>
                <a:r>
                  <a:rPr lang="en-US">
                    <a:noFill/>
                  </a:rPr>
                  <a:t> </a:t>
                </a:r>
              </a:p>
            </p:txBody>
          </p:sp>
        </mc:Fallback>
      </mc:AlternateContent>
    </p:spTree>
    <p:extLst>
      <p:ext uri="{BB962C8B-B14F-4D97-AF65-F5344CB8AC3E}">
        <p14:creationId xmlns:p14="http://schemas.microsoft.com/office/powerpoint/2010/main" val="3192761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430306" y="484094"/>
            <a:ext cx="83192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Veľmi sa to všetko podobá na spojitý prípad, kde sme robili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Fourierove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rozvoje a tam kľúčom k tomu, že to bolo ľahké, bol vzťah ortogonality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979842" y="1293694"/>
            <a:ext cx="4791075" cy="760095"/>
          </a:xfrm>
          <a:prstGeom prst="rect">
            <a:avLst/>
          </a:prstGeom>
        </p:spPr>
      </p:pic>
      <p:sp>
        <p:nvSpPr>
          <p:cNvPr id="5" name="TextBox 4"/>
          <p:cNvSpPr txBox="1"/>
          <p:nvPr/>
        </p:nvSpPr>
        <p:spPr>
          <a:xfrm>
            <a:off x="430306" y="2136945"/>
            <a:ext cx="779929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Integrál je suma infinitezimálnych malých čísel. Skúsme si tipnúť, že v diskrétnom prípade by sa to mohlo modifikovať na diskrétnu sumu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186828" y="2783276"/>
            <a:ext cx="4286250" cy="760095"/>
          </a:xfrm>
          <a:prstGeom prst="rect">
            <a:avLst/>
          </a:prstGeom>
        </p:spPr>
      </p:pic>
      <p:pic>
        <p:nvPicPr>
          <p:cNvPr id="7" name="Picture 6"/>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407264" y="3572882"/>
            <a:ext cx="7936230" cy="741045"/>
          </a:xfrm>
          <a:prstGeom prst="rect">
            <a:avLst/>
          </a:prstGeom>
        </p:spPr>
      </p:pic>
      <p:sp>
        <p:nvSpPr>
          <p:cNvPr id="16" name="TextBox 15"/>
          <p:cNvSpPr txBox="1"/>
          <p:nvPr/>
        </p:nvSpPr>
        <p:spPr>
          <a:xfrm>
            <a:off x="153002" y="4496246"/>
            <a:ext cx="844475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Nevediac ako ďalej, začal som na Wikipédii, kde som našiel elegantnú Lagrangeovu trigonometrickú identitu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jej dôkaz som si tiež vygooglil</a:t>
            </a:r>
          </a:p>
        </p:txBody>
      </p:sp>
      <p:pic>
        <p:nvPicPr>
          <p:cNvPr id="18" name="Picture 17"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35287" y="5111823"/>
            <a:ext cx="3589331" cy="800169"/>
          </a:xfrm>
          <a:prstGeom prst="rect">
            <a:avLst/>
          </a:prstGeom>
        </p:spPr>
      </p:pic>
    </p:spTree>
    <p:extLst>
      <p:ext uri="{BB962C8B-B14F-4D97-AF65-F5344CB8AC3E}">
        <p14:creationId xmlns:p14="http://schemas.microsoft.com/office/powerpoint/2010/main" val="62740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544454" y="520849"/>
            <a:ext cx="3806190" cy="457200"/>
          </a:xfrm>
          <a:prstGeom prst="rect">
            <a:avLst/>
          </a:prstGeom>
        </p:spPr>
      </p:pic>
      <p:sp>
        <p:nvSpPr>
          <p:cNvPr id="6" name="TextBox 5"/>
          <p:cNvSpPr txBox="1"/>
          <p:nvPr/>
        </p:nvSpPr>
        <p:spPr>
          <a:xfrm>
            <a:off x="595745" y="1316182"/>
            <a:ext cx="699654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všeobecné riešenie má tvar</a:t>
            </a:r>
          </a:p>
        </p:txBody>
      </p:sp>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610176" y="1971964"/>
            <a:ext cx="3568065" cy="25527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95745" y="2452255"/>
                <a:ext cx="768927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teda všeobecné riešenie vlnovej rovnice na intervale </a:t>
                </a:r>
                <a14:m>
                  <m:oMath xmlns:m="http://schemas.openxmlformats.org/officeDocument/2006/math">
                    <m:d>
                      <m:dPr>
                        <m:begChr m:val="⟨"/>
                        <m:endChr m:val="⟩"/>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0,</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𝐿</m:t>
                        </m:r>
                      </m:e>
                    </m:d>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je</a:t>
                </a:r>
              </a:p>
            </p:txBody>
          </p:sp>
        </mc:Choice>
        <mc:Fallback xmlns="">
          <p:sp>
            <p:nvSpPr>
              <p:cNvPr id="8" name="TextBox 7"/>
              <p:cNvSpPr txBox="1">
                <a:spLocks noRot="1" noChangeAspect="1" noMove="1" noResize="1" noEditPoints="1" noAdjustHandles="1" noChangeArrowheads="1" noChangeShapeType="1" noTextEdit="1"/>
              </p:cNvSpPr>
              <p:nvPr/>
            </p:nvSpPr>
            <p:spPr>
              <a:xfrm>
                <a:off x="595745" y="2452255"/>
                <a:ext cx="7689273" cy="430887"/>
              </a:xfrm>
              <a:prstGeom prst="rect">
                <a:avLst/>
              </a:prstGeom>
              <a:blipFill rotWithShape="1">
                <a:blip r:embed="rId11"/>
                <a:stretch>
                  <a:fillRect l="-1031" t="-8451" b="-26761"/>
                </a:stretch>
              </a:blipFill>
            </p:spPr>
            <p:txBody>
              <a:bodyPr/>
              <a:lstStyle/>
              <a:p>
                <a:r>
                  <a:rPr lang="sk-SK">
                    <a:noFill/>
                  </a:rPr>
                  <a:t> </a:t>
                </a:r>
              </a:p>
            </p:txBody>
          </p:sp>
        </mc:Fallback>
      </mc:AlternateContent>
      <p:pic>
        <p:nvPicPr>
          <p:cNvPr id="4" name="Picture 3"/>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814214" y="3115090"/>
            <a:ext cx="7305675" cy="691515"/>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595745" y="4114800"/>
                <a:ext cx="768927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Teraz musíme nájsť koeficienty </a:t>
                </a:r>
                <a14:m>
                  <m:oMath xmlns:m="http://schemas.openxmlformats.org/officeDocument/2006/math">
                    <m:sSub>
                      <m:sSub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𝑎</m:t>
                        </m:r>
                      </m:e>
                      <m:sub>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𝑛</m:t>
                        </m:r>
                      </m:sub>
                    </m:sSub>
                    <m:r>
                      <a:rPr kumimoji="0" lang="sk-SK" sz="2200" b="0" i="1" u="none" strike="noStrike" kern="1200" cap="none" spc="0" normalizeH="0" baseline="0" noProof="0" smtClean="0">
                        <a:ln>
                          <a:noFill/>
                        </a:ln>
                        <a:solidFill>
                          <a:prstClr val="black"/>
                        </a:solidFill>
                        <a:effectLst/>
                        <a:uLnTx/>
                        <a:uFillTx/>
                        <a:latin typeface="Cambria Math"/>
                        <a:ea typeface="+mn-ea"/>
                        <a:cs typeface="+mn-cs"/>
                      </a:rPr>
                      <m:t>, </m:t>
                    </m:r>
                    <m:sSub>
                      <m:sSub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𝑏</m:t>
                        </m:r>
                      </m:e>
                      <m:sub>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𝑛</m:t>
                        </m:r>
                      </m:sub>
                    </m:sSub>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tak, aby boli splnené počiatočné podmienky</a:t>
                </a:r>
              </a:p>
            </p:txBody>
          </p:sp>
        </mc:Choice>
        <mc:Fallback xmlns="">
          <p:sp>
            <p:nvSpPr>
              <p:cNvPr id="13" name="TextBox 12"/>
              <p:cNvSpPr txBox="1">
                <a:spLocks noRot="1" noChangeAspect="1" noMove="1" noResize="1" noEditPoints="1" noAdjustHandles="1" noChangeArrowheads="1" noChangeShapeType="1" noTextEdit="1"/>
              </p:cNvSpPr>
              <p:nvPr/>
            </p:nvSpPr>
            <p:spPr>
              <a:xfrm>
                <a:off x="595745" y="4114800"/>
                <a:ext cx="7689273" cy="769441"/>
              </a:xfrm>
              <a:prstGeom prst="rect">
                <a:avLst/>
              </a:prstGeom>
              <a:blipFill rotWithShape="1">
                <a:blip r:embed="rId13"/>
                <a:stretch>
                  <a:fillRect l="-1031" t="-4762" b="-15079"/>
                </a:stretch>
              </a:blipFill>
            </p:spPr>
            <p:txBody>
              <a:bodyPr/>
              <a:lstStyle/>
              <a:p>
                <a:r>
                  <a:rPr lang="sk-SK">
                    <a:noFill/>
                  </a:rPr>
                  <a:t> </a:t>
                </a:r>
              </a:p>
            </p:txBody>
          </p:sp>
        </mc:Fallback>
      </mc:AlternateContent>
      <p:pic>
        <p:nvPicPr>
          <p:cNvPr id="18" name="Picture 1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436681" y="5004644"/>
            <a:ext cx="1971675" cy="325755"/>
          </a:xfrm>
          <a:prstGeom prst="rect">
            <a:avLst/>
          </a:prstGeom>
        </p:spPr>
      </p:pic>
      <p:pic>
        <p:nvPicPr>
          <p:cNvPr id="17" name="Picture 1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240119" y="5534972"/>
            <a:ext cx="2158365" cy="630555"/>
          </a:xfrm>
          <a:prstGeom prst="rect">
            <a:avLst/>
          </a:prstGeom>
        </p:spPr>
      </p:pic>
    </p:spTree>
    <p:extLst>
      <p:ext uri="{BB962C8B-B14F-4D97-AF65-F5344CB8AC3E}">
        <p14:creationId xmlns:p14="http://schemas.microsoft.com/office/powerpoint/2010/main" val="174619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83" y="114300"/>
            <a:ext cx="8362605" cy="5871409"/>
          </a:xfrm>
          <a:prstGeom prst="rect">
            <a:avLst/>
          </a:prstGeom>
        </p:spPr>
      </p:pic>
      <p:sp>
        <p:nvSpPr>
          <p:cNvPr id="4" name="TextBox 3"/>
          <p:cNvSpPr txBox="1"/>
          <p:nvPr/>
        </p:nvSpPr>
        <p:spPr>
          <a:xfrm>
            <a:off x="293983" y="6033185"/>
            <a:ext cx="79324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Múdreho toto malo napadnúť hneď, že suma tých kosínusov je v komplexných číslach geometrická postupnosť!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Eulerova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formula je sila!</a:t>
            </a:r>
          </a:p>
        </p:txBody>
      </p:sp>
    </p:spTree>
    <p:extLst>
      <p:ext uri="{BB962C8B-B14F-4D97-AF65-F5344CB8AC3E}">
        <p14:creationId xmlns:p14="http://schemas.microsoft.com/office/powerpoint/2010/main" val="827735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85482" y="430306"/>
            <a:ext cx="819374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Vrátiac sa k nášmu problému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dostaneme</a:t>
            </a:r>
          </a:p>
        </p:txBody>
      </p:sp>
      <p:pic>
        <p:nvPicPr>
          <p:cNvPr id="9" name="Picture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76566" y="1070609"/>
            <a:ext cx="7936230" cy="741045"/>
          </a:xfrm>
          <a:prstGeom prst="rect">
            <a:avLst/>
          </a:prstGeom>
        </p:spPr>
      </p:pic>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286050" y="2325669"/>
            <a:ext cx="4659630" cy="760095"/>
          </a:xfrm>
          <a:prstGeom prst="rect">
            <a:avLst/>
          </a:prstGeom>
        </p:spPr>
      </p:pic>
      <p:sp>
        <p:nvSpPr>
          <p:cNvPr id="8" name="Rectangle 7"/>
          <p:cNvSpPr/>
          <p:nvPr/>
        </p:nvSpPr>
        <p:spPr>
          <a:xfrm>
            <a:off x="2008094" y="2061882"/>
            <a:ext cx="5522259" cy="1371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540876" y="4216401"/>
            <a:ext cx="2265045" cy="737235"/>
          </a:xfrm>
          <a:prstGeom prst="rect">
            <a:avLst/>
          </a:prstGeom>
        </p:spPr>
      </p:pic>
      <p:pic>
        <p:nvPicPr>
          <p:cNvPr id="12" name="Picture 11"/>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261228" y="4252258"/>
            <a:ext cx="2508885" cy="737235"/>
          </a:xfrm>
          <a:prstGeom prst="rect">
            <a:avLst/>
          </a:prstGeom>
        </p:spPr>
      </p:pic>
      <p:sp>
        <p:nvSpPr>
          <p:cNvPr id="5" name="TextBox 4"/>
          <p:cNvSpPr txBox="1"/>
          <p:nvPr/>
        </p:nvSpPr>
        <p:spPr>
          <a:xfrm>
            <a:off x="448234" y="3630706"/>
            <a:ext cx="81578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Koeficienty riešenia z počiatočných podmienok potom dostaneme ľahko</a:t>
            </a:r>
          </a:p>
        </p:txBody>
      </p:sp>
      <p:pic>
        <p:nvPicPr>
          <p:cNvPr id="15" name="Picture 14"/>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540875" y="5220449"/>
            <a:ext cx="3013710" cy="741045"/>
          </a:xfrm>
          <a:prstGeom prst="rect">
            <a:avLst/>
          </a:prstGeom>
        </p:spPr>
      </p:pic>
      <p:pic>
        <p:nvPicPr>
          <p:cNvPr id="16" name="Picture 15"/>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297088" y="5148732"/>
            <a:ext cx="3453765" cy="741045"/>
          </a:xfrm>
          <a:prstGeom prst="rect">
            <a:avLst/>
          </a:prstGeom>
        </p:spPr>
      </p:pic>
      <p:sp>
        <p:nvSpPr>
          <p:cNvPr id="20" name="Rectangle 19"/>
          <p:cNvSpPr/>
          <p:nvPr/>
        </p:nvSpPr>
        <p:spPr>
          <a:xfrm>
            <a:off x="170329" y="5109882"/>
            <a:ext cx="8408895" cy="10219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588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188259" y="143435"/>
                <a:ext cx="8812306"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 ľubovoľným počiatočným podmienkam sme teda našli riešenie, čím sme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nepriamo dostali odpoveď na otázky, ktoré sme sformulovali takto: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Vzniká otázka, či aj pre diskrétnu retiazku oscilátorov budeme využívať nájdené špeciálne riešenia pre ľubovoľné prirodzené číslo </a:t>
                </a:r>
                <a14:m>
                  <m:oMath xmlns:m="http://schemas.openxmlformats.org/officeDocument/2006/math">
                    <m:r>
                      <a:rPr kumimoji="0" lang="sk-SK"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𝑛</m:t>
                    </m:r>
                  </m:oMath>
                </a14:m>
                <a:r>
                  <a:rPr kumimoji="0" lang="sk-SK"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nekonečne veľa špeciálnych riešení. Navyše sme dostali vyjadrenie pre kvadráty frekvencií, otázka je, či budeme potrebovať aj „záporné omegy“.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nájdenie riešenia nám stačilo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špeciálnych riešení. To znamená, že tie riešenia tvoria úplný systém a všetky ostatné špeciálne riešenia, ktoré sme našli nie sú už nezávislé, dajú sa vyjadriť pomocou prvých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špeciálnych riešení. Ako to vieme? Nuž, sú to riešenia, zodpovedajú im nejaké počiatočné podmienky a teda vieme ich zostaviť pomocou prvých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𝑁</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riešení. Tento „dôkaz“ nebol matematický, ale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fyzikálny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Viera v predpovedateľnosť sveta zo znalosti počiatočného stavu žiada jednoznačnosť riešenia pohybových rovníc pri určitých počiatočných podmienkach. Je na matematikoch, aby dokázali, že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Newtonove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rovnice spĺňajú takú podmienku jednoznačnosti.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Fyzikálni prvolezci sa musia starať o matematický dôkaz jednoznačnosti. My, ktorí lezieme už za nimi sme uverili, že vytýčená cesta je preverená a môžeme fyzikálne technológie používať, zatĺcť fyzikálnu skobu a zveriť sa jej. Keby to náhodou s nami spadlo, znamená to, že fyzikálna cesta potrebuje korekcie. Párkrát to v histórii spadlo a noví geniálni prvolezci našli lepšie skoby, doplnili napríklad Newtonovu mechaniku o kvantovú mechaniku a teóriu relativity. Staré skoby sme nezahodili, len upresnili v akých skalách ich možno s dôverou používať a v akých skalách treba nové skoby.</a:t>
                </a:r>
              </a:p>
            </p:txBody>
          </p:sp>
        </mc:Choice>
        <mc:Fallback xmlns="">
          <p:sp>
            <p:nvSpPr>
              <p:cNvPr id="3" name="TextBox 2"/>
              <p:cNvSpPr txBox="1">
                <a:spLocks noRot="1" noChangeAspect="1" noMove="1" noResize="1" noEditPoints="1" noAdjustHandles="1" noChangeArrowheads="1" noChangeShapeType="1" noTextEdit="1"/>
              </p:cNvSpPr>
              <p:nvPr/>
            </p:nvSpPr>
            <p:spPr>
              <a:xfrm>
                <a:off x="188259" y="143435"/>
                <a:ext cx="8812306" cy="6740307"/>
              </a:xfrm>
              <a:prstGeom prst="rect">
                <a:avLst/>
              </a:prstGeom>
              <a:blipFill rotWithShape="0">
                <a:blip r:embed="rId4"/>
                <a:stretch>
                  <a:fillRect l="-623" t="-543" r="-1246" b="-543"/>
                </a:stretch>
              </a:blipFill>
            </p:spPr>
            <p:txBody>
              <a:bodyPr/>
              <a:lstStyle/>
              <a:p>
                <a:r>
                  <a:rPr lang="en-US">
                    <a:noFill/>
                  </a:rPr>
                  <a:t> </a:t>
                </a:r>
              </a:p>
            </p:txBody>
          </p:sp>
        </mc:Fallback>
      </mc:AlternateContent>
    </p:spTree>
    <p:extLst>
      <p:ext uri="{BB962C8B-B14F-4D97-AF65-F5344CB8AC3E}">
        <p14:creationId xmlns:p14="http://schemas.microsoft.com/office/powerpoint/2010/main" val="1083418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331694" y="618565"/>
            <a:ext cx="8220635"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Súčasne vidíme, že nepotrebujeme ani riešenia so „zápornými omegami“. Ľubovoľné počiatočné podmienky sme dokázali splniť len pomocou riešení s kladnými omegami, teda riešenia so zápornými omegami sú vyjadriteľné pomocou riešení skladnými omegami.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Všetky tieto poznámky vyžadujú poriadne premyslenie. Keď ich čítate a rozumiete po slovensky, to ešte neznamená, že aj chápete.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Vari hlavnou úlohou prvej fyzikálnej prednášky magisterského kuru je „pochopiť, čo to znamená pochopiť. Nepodceňujte to. Odmenou je radosť z pochopenia.</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25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399" y="2803040"/>
            <a:ext cx="71551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Látka ako kontinuum</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719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541" y="1225689"/>
            <a:ext cx="895574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Čo presne nazývame „látka“ nie je dobre definované. V slovenskej terminológii pretrvávajú zvyklosti zavedené niekedy v rámci ideologického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newspeaku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keď sa hovorilo, že fyzikálne objekty sú vo všeobecnosti „hmotnej povahy“, kde slovo „hmota“ sa vymedzovalo ako označenie pre „objektívnu existenciu“ v protiklade k „vedomiu“. Slovo látka sa potom používa(</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značenie čohosi uchopiteľného, viditeľného,.... v protiklade napríklad k „fyzikálnemu poľu“ (napríklad elektromagnetickému).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anglickej terminológii sa používa jeden spoločný pojem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matter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to aj vo vyššie uvedenom význame hmota (ako filozofická kategória) aj ako látka.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Pozrite si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wikipédiu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slovenskú ako aj anglickú verziu a trošku sa oboznámte s celý  tým zmätkom. Vôbec to nie je pre „chápanie fyziky“ potrebné: terminologickí puristi sú často najmä tí, ktorí fyzike rozumejú iba na najnižších leveloch. Ale je dobré o tom počuť, lebo sa s tým určite stretnete. Tak aby ste to nebrali vážne.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Rozdiel medzí látkou 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-látkou mi pripomína problém, ktorí sme riešili s deťmi v škôlke, keď mali vysvetliť rozdiel medzi ovocím a zeleninou. Ja som to určite nedokázal a, popravde, bolo mi to jedno. Hoci v živote sú tie dva pojmy niekedy aj užitočné. Podobne stolička je prakticky dobrý pojem, ale neviem rigorózne vysvetliť, čo všetko sa nazýva alebo naopak nenazýva stolička.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681317" y="380564"/>
            <a:ext cx="7530354"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Objekty okolo nás sú spravidla „látkovej povahy“.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403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671" y="206188"/>
            <a:ext cx="77455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Látka ako efektívny objekt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80683" y="717177"/>
            <a:ext cx="8776447"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Dnes fyzika hodne pokročila v porovnané so začiatkom 19. storočia, keď „zverinec“ fundamentálne rôznych fyzikálnych objektov bol veľmi bohatý. Objekty ako „voda“, „vzduch“, „meď“ boli osobitné „zvieratá“, ktoré spolu nijako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nesúvisleli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Úlohou fyziky ako prírodopisu bolo kvantitatívne popísať vlastnosti látok ako sú (hmotnostná) hustota, teplotná rozťažnosť, moduly pružnosti, tvrdosť, koeficient trenia, farba (spektrálna pohltivosť svetla) a podobne. Ďalej rozhodnúť, ako sa zadáva „stav v danom okamihu“. Pre kus medi to môže byť napríklad tvar objektu v nedeformovanom stave, miera deformácie v každom bode, rýchlosť zmeny tejto deformácie, teplota.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druhom koku pristupuje „prorocká úloha fyziky“: úloha nájsť (pre daný prípad interakcie s vonkajším prostredím) pohybové rovnice a potom sa naučiť ich riešiť.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Toto boli nezávislé úlohy pre každú látku.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19 storočí objavili chemici atómy a molekuly a pohľad na fyzikálne zverinec sa razom zmenil.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Fundametálne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zvieratá boli atómy a vzniklo presvedčenie, že ak fyzikálne zvládneme prírodopis i predpovedanie budúcnosti pre atómy, budeme vedieť vypočítať i vlastnosti všetkých látok.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Látky sa stali iba „efektívnymi kolektívnymi zvieratami“. Pre jednoduchosť hovoríme vzduch, ale vieme, že ide o množstvo istých molekúl.</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40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671" y="206188"/>
            <a:ext cx="77455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Látka ako efektívny objekt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358588" y="1111624"/>
            <a:ext cx="82027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Tuhú látku a jej vlastnosti teda vnímame ako efektívny popis objektu, ktorý mikroskopicky vyzerá nejako takto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5813" y="1907681"/>
            <a:ext cx="2191056" cy="1733792"/>
          </a:xfrm>
          <a:prstGeom prst="rect">
            <a:avLst/>
          </a:prstGeom>
        </p:spPr>
      </p:pic>
      <p:sp>
        <p:nvSpPr>
          <p:cNvPr id="5" name="TextBox 4"/>
          <p:cNvSpPr txBox="1"/>
          <p:nvPr/>
        </p:nvSpPr>
        <p:spPr>
          <a:xfrm>
            <a:off x="313765" y="3899647"/>
            <a:ext cx="83461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Reakciu tuhej látky na vonkajší silový podnet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chápeme ako efektívny výraz pre reakciu mriežky atómov na ten silový podnet, nejako takto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652" y="4823132"/>
            <a:ext cx="2362530" cy="1486107"/>
          </a:xfrm>
          <a:prstGeom prst="rect">
            <a:avLst/>
          </a:prstGeom>
        </p:spPr>
      </p:pic>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786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988" y="98612"/>
            <a:ext cx="77455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Látka ako efektívny objekt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70330" y="726142"/>
            <a:ext cx="8633012"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praxi ale často s vodou pracujeme stále akoby s osobitným „zvieraťom“ voda. Keď inžinier pri návrhu priehrady počíta prúdenie vody v nej, nevníma vec ako pohyb molekúl vody ale ako zmenu stavu zvieraťa „voda“. Píše rovnice „tečenia vody“, ktoré v sebe obsahujú všelijaké mystické „látkové konštanty“ ako hustota, viskozita, koeficient stlačiteľnosti. V princípe by mohol písať rovnice pre všetky molekuly vody. Tie rovnice by obsahovali zákon silového pôsobenia medzi molekulami vody. Ibaže pohybových rovníc by bolo rádovo 10</a:t>
            </a:r>
            <a:r>
              <a:rPr kumimoji="0" lang="sk-SK"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36</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lebo toľko je molekúl vody v takej priehrade. Musel by použiť techniku štatistickej fyziky a tá by 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dala v istom priblížení zasa len efektívne rovnice tečenia nového zvieraťa „voda“.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Navyše „molekula vody“ a silové pôsobenie medzi molekulami sú iba efektívne pojmy zjednodušujúce popis správania jadier a elektrónov pomocou kvantovej mechaniky.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ani to nie je koniec. Jadro je len efektívny pojem pre systém protónov e neutrónov, ktorý treba popísať pomocou jadrovej fyziky.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ani to nie je koniec, lebo protón a neutrón sú len efektívne pojmy pre systémy kvarkov.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164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988" y="98612"/>
            <a:ext cx="77455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Látka ako efektívny objekt</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268941" y="1353671"/>
            <a:ext cx="8668871"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Porozumenie okolitému svetu sa nám teda hierarchizuje na viacero efektívnych úrovní, pričom na istej úrovni spravidla vystačíme s efektívnou teóriou danej úrovne.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 vždy a nie celkom. Efektívny popis atómu vodíka je kvantová mechanika a Coulombov zákon pôsobenie dvoch efektívnych bodových častíc (protónu a elektrónu na seba). Ale keby sme energetické hladiny atómu vodíka chceli rátať príliš presne (na mnoho desatinných miest), musíme poznať rozmery protónu, a keby sme aj tie chceli vedieť veľmi presne, nevystačíme s efektívnym pojmom „protón“ ale potrebovali by sme teóriu štruktúry protónu nižšej (kvarkovej) úrovne.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praxi teda obvykle vystačíme pracovať s efektívnymi teóriami, ale postup poznania fyziky nám umožní vnímať napríklad „mystické konštanty“ v efektívnych rovniciach ako vypočítateľné v teórii hlbšej úrovne. Tak napríklad v treťom ročníku sa naučíme vypočítať viskozitu vzduchu výpočtom na molekulovej úrovni.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Kŕčovité snaženie sa o výpočet z najhlbších princípov nemusí byť vždy dobrý nápad. Podobne ako prvoprincípový kompliment typu „Slečna, vy ste najkrajšia hrča kvarkov a elektrónov, akú som doteraz poznal!“ nemusí vyvolať pozitívnu reakciu.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28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263236" y="235527"/>
                <a:ext cx="863138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Stačí si uvedomiť, že zadané funkcie </a:t>
                </a:r>
                <a14:m>
                  <m:oMath xmlns:m="http://schemas.openxmlformats.org/officeDocument/2006/math">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𝑈</m:t>
                    </m:r>
                    <m:d>
                      <m:dPr>
                        <m:ctrlPr>
                          <a:rPr kumimoji="0" lang="sk-SK"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𝑥</m:t>
                        </m:r>
                      </m:e>
                    </m:d>
                    <m:r>
                      <a:rPr kumimoji="0" lang="sk-SK" sz="2200" b="0" i="1" u="none" strike="noStrike" kern="1200" cap="none" spc="0" normalizeH="0" baseline="0" noProof="0" smtClean="0">
                        <a:ln>
                          <a:noFill/>
                        </a:ln>
                        <a:solidFill>
                          <a:prstClr val="black"/>
                        </a:solidFill>
                        <a:effectLst/>
                        <a:uLnTx/>
                        <a:uFillTx/>
                        <a:latin typeface="Cambria Math"/>
                        <a:ea typeface="+mn-ea"/>
                        <a:cs typeface="+mn-cs"/>
                      </a:rPr>
                      <m:t>, </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𝑉</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𝑥</m:t>
                    </m:r>
                    <m:r>
                      <a:rPr kumimoji="0" lang="sk-SK" sz="2200" b="0" i="1" u="none" strike="noStrike" kern="1200" cap="none" spc="0" normalizeH="0" baseline="0" noProof="0" smtClean="0">
                        <a:ln>
                          <a:noFill/>
                        </a:ln>
                        <a:solidFill>
                          <a:prstClr val="black"/>
                        </a:solidFill>
                        <a:effectLst/>
                        <a:uLnTx/>
                        <a:uFillTx/>
                        <a:latin typeface="Cambria Math"/>
                        <a:ea typeface="+mn-ea"/>
                        <a:cs typeface="+mn-cs"/>
                      </a:rPr>
                      <m:t>)</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tiež môžeme vyjadriť v tvare Fourierovho radu</a:t>
                </a:r>
              </a:p>
            </p:txBody>
          </p:sp>
        </mc:Choice>
        <mc:Fallback xmlns="">
          <p:sp>
            <p:nvSpPr>
              <p:cNvPr id="3" name="TextBox 2"/>
              <p:cNvSpPr txBox="1">
                <a:spLocks noRot="1" noChangeAspect="1" noMove="1" noResize="1" noEditPoints="1" noAdjustHandles="1" noChangeArrowheads="1" noChangeShapeType="1" noTextEdit="1"/>
              </p:cNvSpPr>
              <p:nvPr/>
            </p:nvSpPr>
            <p:spPr>
              <a:xfrm>
                <a:off x="263236" y="235527"/>
                <a:ext cx="8631382" cy="769441"/>
              </a:xfrm>
              <a:prstGeom prst="rect">
                <a:avLst/>
              </a:prstGeom>
              <a:blipFill rotWithShape="1">
                <a:blip r:embed="rId8"/>
                <a:stretch>
                  <a:fillRect l="-847" t="-4762" b="-15079"/>
                </a:stretch>
              </a:blipFill>
            </p:spPr>
            <p:txBody>
              <a:bodyPr/>
              <a:lstStyle/>
              <a:p>
                <a:r>
                  <a:rPr lang="sk-SK">
                    <a:noFill/>
                  </a:rPr>
                  <a:t> </a:t>
                </a:r>
              </a:p>
            </p:txBody>
          </p:sp>
        </mc:Fallback>
      </mc:AlternateContent>
      <p:pic>
        <p:nvPicPr>
          <p:cNvPr id="5" name="Picture 4"/>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983346" y="1154548"/>
            <a:ext cx="2623185" cy="691515"/>
          </a:xfrm>
          <a:prstGeom prst="rect">
            <a:avLst/>
          </a:prstGeom>
        </p:spPr>
      </p:pic>
      <p:pic>
        <p:nvPicPr>
          <p:cNvPr id="7" name="Picture 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83345" y="1933205"/>
            <a:ext cx="2609850" cy="691515"/>
          </a:xfrm>
          <a:prstGeom prst="rect">
            <a:avLst/>
          </a:prstGeom>
        </p:spPr>
      </p:pic>
      <p:pic>
        <p:nvPicPr>
          <p:cNvPr id="18" name="Picture 1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766892" y="2978860"/>
            <a:ext cx="3221355" cy="1373505"/>
          </a:xfrm>
          <a:prstGeom prst="rect">
            <a:avLst/>
          </a:prstGeom>
        </p:spPr>
      </p:pic>
      <p:pic>
        <p:nvPicPr>
          <p:cNvPr id="19" name="Picture 18"/>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661814" y="4728737"/>
            <a:ext cx="7305675" cy="691515"/>
          </a:xfrm>
          <a:prstGeom prst="rect">
            <a:avLst/>
          </a:prstGeom>
        </p:spPr>
      </p:pic>
    </p:spTree>
    <p:extLst>
      <p:ext uri="{BB962C8B-B14F-4D97-AF65-F5344CB8AC3E}">
        <p14:creationId xmlns:p14="http://schemas.microsoft.com/office/powerpoint/2010/main" val="30677230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8871" y="385482"/>
            <a:ext cx="718072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Pružnosť – efektívny </a:t>
            </a: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popis deformácie tuhej látky</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5522259" y="4957482"/>
            <a:ext cx="31376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reakcia podložky, nosník stojí, teda reakcia podložky musí byť rovnako veľká ako zhora pôsobiaca sila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rotWithShape="1">
          <a:blip r:embed="rId2"/>
          <a:srcRect t="2013" r="50339"/>
          <a:stretch/>
        </p:blipFill>
        <p:spPr>
          <a:xfrm>
            <a:off x="2390186" y="1532965"/>
            <a:ext cx="3938898" cy="356040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2211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5"/>
          <a:stretch>
            <a:fillRect/>
          </a:stretch>
        </p:blipFill>
        <p:spPr>
          <a:xfrm>
            <a:off x="606208" y="393034"/>
            <a:ext cx="7931583" cy="3633531"/>
          </a:xfrm>
          <a:prstGeom prst="rect">
            <a:avLst/>
          </a:prstGeom>
        </p:spPr>
      </p:pic>
      <p:pic>
        <p:nvPicPr>
          <p:cNvPr id="27" name="Picture 2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213220" y="3884704"/>
            <a:ext cx="1316736" cy="278892"/>
          </a:xfrm>
          <a:prstGeom prst="rect">
            <a:avLst/>
          </a:prstGeom>
        </p:spPr>
      </p:pic>
      <p:pic>
        <p:nvPicPr>
          <p:cNvPr id="29" name="Picture 2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935314" y="4467410"/>
            <a:ext cx="1922526" cy="306324"/>
          </a:xfrm>
          <a:prstGeom prst="rect">
            <a:avLst/>
          </a:prstGeom>
        </p:spPr>
      </p:pic>
      <p:sp>
        <p:nvSpPr>
          <p:cNvPr id="30" name="Rectangle 29"/>
          <p:cNvSpPr/>
          <p:nvPr/>
        </p:nvSpPr>
        <p:spPr>
          <a:xfrm>
            <a:off x="457197" y="3585879"/>
            <a:ext cx="2949388" cy="1443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394446" y="5020235"/>
            <a:ext cx="84985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predpoklad </a:t>
            </a:r>
            <a:r>
              <a:rPr kumimoji="0" lang="sk-SK"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linearity</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(lineárny vzťah medzi silou a deformáciou sa volá </a:t>
            </a:r>
            <a:r>
              <a:rPr kumimoji="0" lang="sk-SK" sz="1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Hookov</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zákon</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2" name="Picture 31"/>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711199" y="5847977"/>
            <a:ext cx="923544" cy="635508"/>
          </a:xfrm>
          <a:prstGeom prst="rect">
            <a:avLst/>
          </a:prstGeom>
        </p:spPr>
      </p:pic>
      <p:sp>
        <p:nvSpPr>
          <p:cNvPr id="33" name="Rectangle 32"/>
          <p:cNvSpPr/>
          <p:nvPr/>
        </p:nvSpPr>
        <p:spPr>
          <a:xfrm>
            <a:off x="484094" y="5701553"/>
            <a:ext cx="1452282" cy="9681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2250141" y="6347012"/>
            <a:ext cx="4114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relatívna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deformácia je úmerná sile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462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317334" y="792723"/>
            <a:ext cx="5826666" cy="3738278"/>
            <a:chOff x="-931938" y="3042864"/>
            <a:chExt cx="5826666" cy="3738278"/>
          </a:xfrm>
        </p:grpSpPr>
        <p:pic>
          <p:nvPicPr>
            <p:cNvPr id="3" name="Picture 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1938" y="3054444"/>
              <a:ext cx="3800644" cy="3126563"/>
            </a:xfrm>
            <a:prstGeom prst="rect">
              <a:avLst/>
            </a:prstGeom>
          </p:spPr>
        </p:pic>
        <p:pic>
          <p:nvPicPr>
            <p:cNvPr id="4" name="Picture 3"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80202" y="3429000"/>
              <a:ext cx="2635232" cy="2714997"/>
            </a:xfrm>
            <a:prstGeom prst="rect">
              <a:avLst/>
            </a:prstGeom>
          </p:spPr>
        </p:pic>
        <p:cxnSp>
          <p:nvCxnSpPr>
            <p:cNvPr id="14" name="Straight Arrow Connector 13"/>
            <p:cNvCxnSpPr/>
            <p:nvPr/>
          </p:nvCxnSpPr>
          <p:spPr>
            <a:xfrm>
              <a:off x="3675529" y="3042864"/>
              <a:ext cx="0" cy="10309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custDataLst>
                <p:tags r:id="rId7"/>
              </p:custDataLst>
            </p:nvPr>
          </p:nvPicPr>
          <p:blipFill>
            <a:blip r:embed="rId10" cstate="print">
              <a:extLst>
                <a:ext uri="{28A0092B-C50C-407E-A947-70E740481C1C}">
                  <a14:useLocalDpi xmlns:a14="http://schemas.microsoft.com/office/drawing/2010/main" val="0"/>
                </a:ext>
              </a:extLst>
            </a:blip>
            <a:stretch>
              <a:fillRect/>
            </a:stretch>
          </p:blipFill>
          <p:spPr>
            <a:xfrm>
              <a:off x="3732307" y="3440299"/>
              <a:ext cx="168021" cy="219456"/>
            </a:xfrm>
            <a:prstGeom prst="rect">
              <a:avLst/>
            </a:prstGeom>
          </p:spPr>
        </p:pic>
        <p:cxnSp>
          <p:nvCxnSpPr>
            <p:cNvPr id="19" name="Straight Connector 18"/>
            <p:cNvCxnSpPr/>
            <p:nvPr/>
          </p:nvCxnSpPr>
          <p:spPr>
            <a:xfrm>
              <a:off x="609598" y="5723310"/>
              <a:ext cx="4285130" cy="89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702424" y="5750201"/>
              <a:ext cx="0" cy="10309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6" name="Picture 25"/>
          <p:cNvPicPr>
            <a:picLocks noChangeAspect="1"/>
          </p:cNvPicPr>
          <p:nvPr/>
        </p:nvPicPr>
        <p:blipFill rotWithShape="1">
          <a:blip r:embed="rId11"/>
          <a:srcRect t="2013" r="50339"/>
          <a:stretch/>
        </p:blipFill>
        <p:spPr>
          <a:xfrm>
            <a:off x="197223" y="887507"/>
            <a:ext cx="3938898" cy="3560400"/>
          </a:xfrm>
          <a:prstGeom prst="rect">
            <a:avLst/>
          </a:prstGeom>
        </p:spPr>
      </p:pic>
      <p:pic>
        <p:nvPicPr>
          <p:cNvPr id="2" name="Picture 1"/>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6869955" y="2495177"/>
            <a:ext cx="756285" cy="255270"/>
          </a:xfrm>
          <a:prstGeom prst="rect">
            <a:avLst/>
          </a:prstGeom>
        </p:spPr>
      </p:pic>
      <p:pic>
        <p:nvPicPr>
          <p:cNvPr id="5" name="Picture 4"/>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1885577" y="1087718"/>
            <a:ext cx="152400" cy="184785"/>
          </a:xfrm>
          <a:prstGeom prst="rect">
            <a:avLst/>
          </a:prstGeom>
        </p:spPr>
      </p:pic>
      <p:pic>
        <p:nvPicPr>
          <p:cNvPr id="6" name="Picture 5"/>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5641788" y="1078753"/>
            <a:ext cx="278130" cy="184785"/>
          </a:xfrm>
          <a:prstGeom prst="rect">
            <a:avLst/>
          </a:prstGeom>
        </p:spPr>
      </p:pic>
      <p:pic>
        <p:nvPicPr>
          <p:cNvPr id="8" name="Picture 7" descr="Screen Clipping"/>
          <p:cNvPicPr>
            <a:picLocks noChangeAspect="1"/>
          </p:cNvPicPr>
          <p:nvPr/>
        </p:nvPicPr>
        <p:blipFill rotWithShape="1">
          <a:blip r:embed="rId15">
            <a:extLst>
              <a:ext uri="{28A0092B-C50C-407E-A947-70E740481C1C}">
                <a14:useLocalDpi xmlns:a14="http://schemas.microsoft.com/office/drawing/2010/main" val="0"/>
              </a:ext>
            </a:extLst>
          </a:blip>
          <a:srcRect l="-1" t="1361" r="18790"/>
          <a:stretch/>
        </p:blipFill>
        <p:spPr>
          <a:xfrm>
            <a:off x="4770776" y="1443317"/>
            <a:ext cx="303248" cy="1954393"/>
          </a:xfrm>
          <a:prstGeom prst="rect">
            <a:avLst/>
          </a:prstGeom>
        </p:spPr>
      </p:pic>
      <p:pic>
        <p:nvPicPr>
          <p:cNvPr id="9" name="Picture 8" descr="Screen Clipp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86136" y="1730189"/>
            <a:ext cx="350550" cy="1698812"/>
          </a:xfrm>
          <a:prstGeom prst="rect">
            <a:avLst/>
          </a:prstGeom>
        </p:spPr>
      </p:pic>
      <p:pic>
        <p:nvPicPr>
          <p:cNvPr id="11" name="Picture 10"/>
          <p:cNvPicPr>
            <a:picLocks noChangeAspect="1"/>
          </p:cNvPicPr>
          <p:nvPr>
            <p:custDataLst>
              <p:tags r:id="rId4"/>
            </p:custDataLst>
          </p:nvPr>
        </p:nvPicPr>
        <p:blipFill>
          <a:blip r:embed="rId17" cstate="print">
            <a:extLst>
              <a:ext uri="{28A0092B-C50C-407E-A947-70E740481C1C}">
                <a14:useLocalDpi xmlns:a14="http://schemas.microsoft.com/office/drawing/2010/main" val="0"/>
              </a:ext>
            </a:extLst>
          </a:blip>
          <a:stretch>
            <a:fillRect/>
          </a:stretch>
        </p:blipFill>
        <p:spPr>
          <a:xfrm>
            <a:off x="630510" y="4494300"/>
            <a:ext cx="1705356" cy="278892"/>
          </a:xfrm>
          <a:prstGeom prst="rect">
            <a:avLst/>
          </a:prstGeom>
        </p:spPr>
      </p:pic>
      <p:pic>
        <p:nvPicPr>
          <p:cNvPr id="12" name="Picture 11"/>
          <p:cNvPicPr>
            <a:picLocks noChangeAspect="1"/>
          </p:cNvPicPr>
          <p:nvPr>
            <p:custDataLst>
              <p:tags r:id="rId5"/>
            </p:custDataLst>
          </p:nvPr>
        </p:nvPicPr>
        <p:blipFill>
          <a:blip r:embed="rId18" cstate="print">
            <a:extLst>
              <a:ext uri="{28A0092B-C50C-407E-A947-70E740481C1C}">
                <a14:useLocalDpi xmlns:a14="http://schemas.microsoft.com/office/drawing/2010/main" val="0"/>
              </a:ext>
            </a:extLst>
          </a:blip>
          <a:stretch>
            <a:fillRect/>
          </a:stretch>
        </p:blipFill>
        <p:spPr>
          <a:xfrm>
            <a:off x="612585" y="4861856"/>
            <a:ext cx="2157984" cy="306324"/>
          </a:xfrm>
          <a:prstGeom prst="rect">
            <a:avLst/>
          </a:prstGeom>
        </p:spPr>
      </p:pic>
      <p:pic>
        <p:nvPicPr>
          <p:cNvPr id="17" name="Picture 16"/>
          <p:cNvPicPr>
            <a:picLocks noChangeAspect="1"/>
          </p:cNvPicPr>
          <p:nvPr>
            <p:custDataLst>
              <p:tags r:id="rId6"/>
            </p:custDataLst>
          </p:nvPr>
        </p:nvPicPr>
        <p:blipFill>
          <a:blip r:embed="rId19" cstate="print">
            <a:extLst>
              <a:ext uri="{28A0092B-C50C-407E-A947-70E740481C1C}">
                <a14:useLocalDpi xmlns:a14="http://schemas.microsoft.com/office/drawing/2010/main" val="0"/>
              </a:ext>
            </a:extLst>
          </a:blip>
          <a:stretch>
            <a:fillRect/>
          </a:stretch>
        </p:blipFill>
        <p:spPr>
          <a:xfrm>
            <a:off x="747058" y="5561106"/>
            <a:ext cx="1584198" cy="640080"/>
          </a:xfrm>
          <a:prstGeom prst="rect">
            <a:avLst/>
          </a:prstGeom>
        </p:spPr>
      </p:pic>
      <p:sp>
        <p:nvSpPr>
          <p:cNvPr id="18" name="TextBox 17"/>
          <p:cNvSpPr txBox="1"/>
          <p:nvPr/>
        </p:nvSpPr>
        <p:spPr>
          <a:xfrm>
            <a:off x="2635622" y="5396754"/>
            <a:ext cx="629322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Relatívna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deformácia je úmerná napätiu (sila na plochu).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prípade je sila kolmá na uvažovanú plochu, takému napätiu sa hovorí tlak. Keby sila mala opačný smer, hovorili by sme ťah.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267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333998" y="284818"/>
            <a:ext cx="4720576" cy="3874806"/>
            <a:chOff x="2333998" y="284818"/>
            <a:chExt cx="4720576" cy="3874806"/>
          </a:xfrm>
        </p:grpSpPr>
        <p:pic>
          <p:nvPicPr>
            <p:cNvPr id="2" name="Picture 2" descr="https://upload.wikimedia.org/wikipedia/commons/thumb/0/0f/Axial_stress_noavg.svg/240px-Axial_stress_noavg.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998" y="284818"/>
              <a:ext cx="4720576" cy="38748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1"/>
              </p:custDataLst>
            </p:nvPr>
          </p:nvPicPr>
          <p:blipFill>
            <a:blip r:embed="rId5" cstate="print">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2584825" y="2288980"/>
              <a:ext cx="152400" cy="184785"/>
            </a:xfrm>
            <a:prstGeom prst="rect">
              <a:avLst/>
            </a:prstGeom>
            <a:solidFill>
              <a:srgbClr val="FF0000"/>
            </a:solidFill>
          </p:spPr>
        </p:pic>
        <p:pic>
          <p:nvPicPr>
            <p:cNvPr id="5" name="Picture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081931" y="2539992"/>
              <a:ext cx="152400" cy="184785"/>
            </a:xfrm>
            <a:prstGeom prst="rect">
              <a:avLst/>
            </a:prstGeom>
          </p:spPr>
        </p:pic>
      </p:grpSp>
      <p:sp>
        <p:nvSpPr>
          <p:cNvPr id="6" name="TextBox 5"/>
          <p:cNvSpPr txBox="1"/>
          <p:nvPr/>
        </p:nvSpPr>
        <p:spPr>
          <a:xfrm>
            <a:off x="242047" y="4329953"/>
            <a:ext cx="874058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tom to obrázku je príklad namáhania nosníka ťahom. Napätie sa prenáša dovnútra nosníka. Ak si ho predstavíme ako zložený z dvoch častí, potom celková sila na hornú časť musí byť nulová, lebo objekt stojí, preto sa vnútorné sily ustália tak, že spodná časť pôsobí na hornú rovnakým ťahom ako  je vonkajší ťah na hornú podstavu. Podľa akcie a reakcie preto aj horná časť musí pôsobiť na spodnú rovnakým ťahom, teda takým istým ako je ťah na hornú podstavu. Napätie sa teda v látke prenáša, na myslenú plochu vnútri nosníka pôsobí rovnaké napätie ako je vonkajšie napätie.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531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025913" y="177242"/>
            <a:ext cx="3092174" cy="2556994"/>
            <a:chOff x="2333998" y="284818"/>
            <a:chExt cx="4720576" cy="3874806"/>
          </a:xfrm>
        </p:grpSpPr>
        <p:pic>
          <p:nvPicPr>
            <p:cNvPr id="4" name="Picture 2" descr="https://upload.wikimedia.org/wikipedia/commons/thumb/0/0f/Axial_stress_noavg.svg/240px-Axial_stress_noavg.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3998" y="284818"/>
              <a:ext cx="4720576" cy="38748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custDataLst>
                <p:tags r:id="rId1"/>
              </p:custDataLst>
            </p:nvPr>
          </p:nvPicPr>
          <p:blipFill>
            <a:blip r:embed="rId5" cstate="print">
              <a:duotone>
                <a:prstClr val="black"/>
                <a:schemeClr val="accent6">
                  <a:lumMod val="50000"/>
                  <a:tint val="45000"/>
                  <a:satMod val="400000"/>
                </a:schemeClr>
              </a:duotone>
              <a:extLst>
                <a:ext uri="{28A0092B-C50C-407E-A947-70E740481C1C}">
                  <a14:useLocalDpi xmlns:a14="http://schemas.microsoft.com/office/drawing/2010/main" val="0"/>
                </a:ext>
              </a:extLst>
            </a:blip>
            <a:stretch>
              <a:fillRect/>
            </a:stretch>
          </p:blipFill>
          <p:spPr>
            <a:xfrm>
              <a:off x="2584825" y="2288980"/>
              <a:ext cx="152400" cy="184785"/>
            </a:xfrm>
            <a:prstGeom prst="rect">
              <a:avLst/>
            </a:prstGeom>
            <a:solidFill>
              <a:srgbClr val="FF0000"/>
            </a:solidFill>
          </p:spPr>
        </p:pic>
        <p:pic>
          <p:nvPicPr>
            <p:cNvPr id="6" name="Picture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081931" y="2539992"/>
              <a:ext cx="152400" cy="184785"/>
            </a:xfrm>
            <a:prstGeom prst="rect">
              <a:avLst/>
            </a:prstGeom>
          </p:spPr>
        </p:pic>
      </p:grpSp>
      <p:sp>
        <p:nvSpPr>
          <p:cNvPr id="7" name="TextBox 6"/>
          <p:cNvSpPr txBox="1"/>
          <p:nvPr/>
        </p:nvSpPr>
        <p:spPr>
          <a:xfrm>
            <a:off x="206189" y="2698393"/>
            <a:ext cx="821167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Hovoriť o napätí na vnútornej ploche v nosníku nie je len teoretická abstrakcia, to napätie sa dá naozaj merať vhodným tenziometrom.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Tenziometer môže pracovať napríklad na báze piezoelektrického javu (ale aj na iných princípoch).</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2" descr="https://upload.wikimedia.org/wikipedia/commons/c/c4/SchemaPiez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329" y="3931024"/>
            <a:ext cx="2438400" cy="12416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680447" y="3845859"/>
            <a:ext cx="6302188"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piezoelektrický kryštál umiestnime medzi dve kovové platne akoby dosky kondenzátora a podrobíme tlaku, na doskách môžeme namerať napätie úmerné tlakom vyvolanej relatívnej deformácii. 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ziometer</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teda vlastne meria deformáciu ale tá je úmerná mechanickému napätiu.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fotografii sú komerčné tenziometre. Taký tenziometer môžeme v princípe umiestniť vnútri nejakého objektu, napríklad zaliať do betónu a na vyvedených vodičoch merať elektrické napätie a teda relatívnu lokálnu deformáciu či mechanické napätie.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image.slidesharecdn.com/straingauge-141220080949-conversion-gate01/95/strain-gauge-11-638.jpg?cb=1419085004"/>
          <p:cNvPicPr>
            <a:picLocks noChangeAspect="1" noChangeArrowheads="1"/>
          </p:cNvPicPr>
          <p:nvPr/>
        </p:nvPicPr>
        <p:blipFill rotWithShape="1">
          <a:blip r:embed="rId7">
            <a:extLst>
              <a:ext uri="{28A0092B-C50C-407E-A947-70E740481C1C}">
                <a14:useLocalDpi xmlns:a14="http://schemas.microsoft.com/office/drawing/2010/main" val="0"/>
              </a:ext>
            </a:extLst>
          </a:blip>
          <a:srcRect l="29089" t="52627" r="30060" b="17198"/>
          <a:stretch/>
        </p:blipFill>
        <p:spPr bwMode="auto">
          <a:xfrm>
            <a:off x="394447" y="5396753"/>
            <a:ext cx="2034990" cy="1129553"/>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72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401782" y="2923309"/>
            <a:ext cx="809105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 potom už ľahko vyjadríme riešenie vlnovej rovnice so zadanými okrajovými a počiatočnými podmienkami ako</a:t>
            </a:r>
          </a:p>
        </p:txBody>
      </p:sp>
      <p:pic>
        <p:nvPicPr>
          <p:cNvPr id="6" name="Picture 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39215" y="3766248"/>
            <a:ext cx="7724775" cy="691515"/>
          </a:xfrm>
          <a:prstGeom prst="rect">
            <a:avLst/>
          </a:prstGeom>
        </p:spPr>
      </p:pic>
      <p:sp>
        <p:nvSpPr>
          <p:cNvPr id="12" name="TextBox 11"/>
          <p:cNvSpPr txBox="1"/>
          <p:nvPr/>
        </p:nvSpPr>
        <p:spPr>
          <a:xfrm>
            <a:off x="639214" y="4696677"/>
            <a:ext cx="810300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Štandardne sa ešte zavádza označenie</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takže dostaneme</a:t>
            </a:r>
          </a:p>
        </p:txBody>
      </p:sp>
      <p:pic>
        <p:nvPicPr>
          <p:cNvPr id="13" name="Picture 1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5477164" y="4696677"/>
            <a:ext cx="2318385" cy="457200"/>
          </a:xfrm>
          <a:prstGeom prst="rect">
            <a:avLst/>
          </a:prstGeom>
        </p:spPr>
      </p:pic>
      <p:pic>
        <p:nvPicPr>
          <p:cNvPr id="15" name="Picture 1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603144" y="5633819"/>
            <a:ext cx="5688330" cy="691515"/>
          </a:xfrm>
          <a:prstGeom prst="rect">
            <a:avLst/>
          </a:prstGeom>
        </p:spPr>
      </p:pic>
      <p:sp>
        <p:nvSpPr>
          <p:cNvPr id="16" name="Rectangle 15"/>
          <p:cNvSpPr/>
          <p:nvPr/>
        </p:nvSpPr>
        <p:spPr>
          <a:xfrm>
            <a:off x="1454727" y="5466118"/>
            <a:ext cx="6137564" cy="1073227"/>
          </a:xfrm>
          <a:prstGeom prst="rect">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97990" y="248263"/>
            <a:ext cx="7305675" cy="691515"/>
          </a:xfrm>
          <a:prstGeom prst="rect">
            <a:avLst/>
          </a:prstGeom>
        </p:spPr>
      </p:pic>
      <p:pic>
        <p:nvPicPr>
          <p:cNvPr id="17" name="Picture 16"/>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1060660" y="2029379"/>
            <a:ext cx="2623185" cy="691515"/>
          </a:xfrm>
          <a:prstGeom prst="rect">
            <a:avLst/>
          </a:prstGeom>
        </p:spPr>
      </p:pic>
      <p:pic>
        <p:nvPicPr>
          <p:cNvPr id="18" name="Picture 17"/>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4261059" y="2028108"/>
            <a:ext cx="2609850" cy="691515"/>
          </a:xfrm>
          <a:prstGeom prst="rect">
            <a:avLst/>
          </a:prstGeom>
        </p:spPr>
      </p:pic>
      <p:pic>
        <p:nvPicPr>
          <p:cNvPr id="10" name="Picture 9"/>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506954" y="1108877"/>
            <a:ext cx="6139815" cy="691515"/>
          </a:xfrm>
          <a:prstGeom prst="rect">
            <a:avLst/>
          </a:prstGeom>
        </p:spPr>
      </p:pic>
    </p:spTree>
    <p:extLst>
      <p:ext uri="{BB962C8B-B14F-4D97-AF65-F5344CB8AC3E}">
        <p14:creationId xmlns:p14="http://schemas.microsoft.com/office/powerpoint/2010/main" val="333483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p:cNvSpPr txBox="1"/>
              <p:nvPr/>
            </p:nvSpPr>
            <p:spPr>
              <a:xfrm>
                <a:off x="664029" y="794657"/>
                <a:ext cx="7728857"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vyzerá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Fourierov</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rozvoj funkcie na úsečke dĺžky </a:t>
                </a:r>
                <a14:m>
                  <m:oMath xmlns:m="http://schemas.openxmlformats.org/officeDocument/2006/math">
                    <m:r>
                      <a:rPr kumimoji="0" lang="sk-SK" sz="1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Arial" panose="020B0604020202020204" pitchFamily="34" charset="0"/>
                      </a:rPr>
                      <m:t>𝐿</m:t>
                    </m:r>
                  </m:oMath>
                </a14:m>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ktorá má na konci úsečky nulové hodnoty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Integrál zo súčinu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Fourierových</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sinusoviek</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na úsečke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sa nájdu koeficient rozvoja funkcie do </a:t>
                </a:r>
                <a:r>
                  <a:rPr kumimoji="0" lang="sk-SK"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sinusoviek</a:t>
                </a: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na úsečke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Ako vyzerajú frekvencie normálnych módov vlnovej rovnice na úsečke</a:t>
                </a:r>
              </a:p>
            </p:txBody>
          </p:sp>
        </mc:Choice>
        <mc:Fallback xmlns="">
          <p:sp>
            <p:nvSpPr>
              <p:cNvPr id="3" name="TextBox 2"/>
              <p:cNvSpPr txBox="1">
                <a:spLocks noRot="1" noChangeAspect="1" noMove="1" noResize="1" noEditPoints="1" noAdjustHandles="1" noChangeArrowheads="1" noChangeShapeType="1" noTextEdit="1"/>
              </p:cNvSpPr>
              <p:nvPr/>
            </p:nvSpPr>
            <p:spPr>
              <a:xfrm>
                <a:off x="664029" y="794657"/>
                <a:ext cx="7728857" cy="1477328"/>
              </a:xfrm>
              <a:prstGeom prst="rect">
                <a:avLst/>
              </a:prstGeom>
              <a:blipFill>
                <a:blip r:embed="rId4"/>
                <a:stretch>
                  <a:fillRect l="-552" t="-2058" b="-5350"/>
                </a:stretch>
              </a:blipFill>
            </p:spPr>
            <p:txBody>
              <a:bodyPr/>
              <a:lstStyle/>
              <a:p>
                <a:r>
                  <a:rPr lang="sk-SK">
                    <a:noFill/>
                  </a:rPr>
                  <a:t> </a:t>
                </a:r>
              </a:p>
            </p:txBody>
          </p:sp>
        </mc:Fallback>
      </mc:AlternateContent>
    </p:spTree>
    <p:extLst>
      <p:ext uri="{BB962C8B-B14F-4D97-AF65-F5344CB8AC3E}">
        <p14:creationId xmlns:p14="http://schemas.microsoft.com/office/powerpoint/2010/main" val="316451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p:cNvSpPr txBox="1"/>
          <p:nvPr/>
        </p:nvSpPr>
        <p:spPr>
          <a:xfrm>
            <a:off x="247503" y="360218"/>
            <a:ext cx="873444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200" b="1" i="0" u="none" strike="noStrike" kern="1200" cap="none" spc="0" normalizeH="0" baseline="0" noProof="0" dirty="0">
                <a:ln>
                  <a:noFill/>
                </a:ln>
                <a:solidFill>
                  <a:prstClr val="black"/>
                </a:solidFill>
                <a:effectLst/>
                <a:uLnTx/>
                <a:uFillTx/>
                <a:latin typeface="Calibri" panose="020F0502020204030204"/>
                <a:ea typeface="+mn-ea"/>
                <a:cs typeface="+mn-cs"/>
              </a:rPr>
              <a:t>Vlnová rovnica: charakter riešení</a:t>
            </a:r>
          </a:p>
        </p:txBody>
      </p:sp>
      <p:sp>
        <p:nvSpPr>
          <p:cNvPr id="5" name="TextBox 4"/>
          <p:cNvSpPr txBox="1"/>
          <p:nvPr/>
        </p:nvSpPr>
        <p:spPr>
          <a:xfrm>
            <a:off x="986971" y="1277257"/>
            <a:ext cx="732971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Vyšetrime vlastnosti najjednoduchšieho riešenia</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619144" y="1958711"/>
            <a:ext cx="3154680" cy="255270"/>
          </a:xfrm>
          <a:prstGeom prst="rect">
            <a:avLst/>
          </a:prstGeom>
        </p:spPr>
      </p:pic>
      <p:pic>
        <p:nvPicPr>
          <p:cNvPr id="9" name="StacKmity1.wmv">
            <a:hlinkClick r:id="" action="ppaction://media"/>
          </p:cNvPr>
          <p:cNvPicPr>
            <a:picLocks noChangeAspect="1"/>
          </p:cNvPicPr>
          <p:nvPr>
            <a:videoFile r:link="rId2"/>
            <p:extLst>
              <p:ext uri="{DAA4B4D4-6D71-4841-9C94-3DE7FCFB9230}">
                <p14:media xmlns:p14="http://schemas.microsoft.com/office/powerpoint/2010/main" r:embed="rId3">
                  <p14:trim st="6167.1504"/>
                </p14:media>
              </p:ext>
            </p:extLst>
          </p:nvPr>
        </p:nvPicPr>
        <p:blipFill>
          <a:blip r:embed="rId6"/>
          <a:stretch>
            <a:fillRect/>
          </a:stretch>
        </p:blipFill>
        <p:spPr>
          <a:xfrm>
            <a:off x="1985824" y="2614386"/>
            <a:ext cx="5257800" cy="3429000"/>
          </a:xfrm>
          <a:prstGeom prst="rect">
            <a:avLst/>
          </a:prstGeom>
        </p:spPr>
      </p:pic>
    </p:spTree>
    <p:extLst>
      <p:ext uri="{BB962C8B-B14F-4D97-AF65-F5344CB8AC3E}">
        <p14:creationId xmlns:p14="http://schemas.microsoft.com/office/powerpoint/2010/main" val="19118487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vol="80000">
                <p:cTn id="7" fill="hold" display="0">
                  <p:stCondLst>
                    <p:cond delay="indefinite"/>
                  </p:stCondLst>
                </p:cTn>
                <p:tgtEl>
                  <p:spTgt spid="9"/>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StacKmity3.wmv">
            <a:hlinkClick r:id="" action="ppaction://media"/>
          </p:cNvPr>
          <p:cNvPicPr>
            <a:picLocks noChangeAspect="1"/>
          </p:cNvPicPr>
          <p:nvPr>
            <a:videoFile r:link="rId1"/>
            <p:extLst>
              <p:ext uri="{DAA4B4D4-6D71-4841-9C94-3DE7FCFB9230}">
                <p14:media xmlns:p14="http://schemas.microsoft.com/office/powerpoint/2010/main" r:embed="rId2">
                  <p14:trim st="3884.8424" end="2294.556"/>
                </p14:media>
              </p:ext>
            </p:extLst>
          </p:nvPr>
        </p:nvPicPr>
        <p:blipFill>
          <a:blip r:embed="rId4"/>
          <a:stretch>
            <a:fillRect/>
          </a:stretch>
        </p:blipFill>
        <p:spPr>
          <a:xfrm>
            <a:off x="2247900" y="1752600"/>
            <a:ext cx="4648200" cy="3352800"/>
          </a:xfrm>
          <a:prstGeom prst="rect">
            <a:avLst/>
          </a:prstGeom>
        </p:spPr>
      </p:pic>
    </p:spTree>
    <p:extLst>
      <p:ext uri="{BB962C8B-B14F-4D97-AF65-F5344CB8AC3E}">
        <p14:creationId xmlns:p14="http://schemas.microsoft.com/office/powerpoint/2010/main" val="21267476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StacKmity6.wmv">
            <a:hlinkClick r:id="" action="ppaction://media"/>
          </p:cNvPr>
          <p:cNvPicPr>
            <a:picLocks noChangeAspect="1"/>
          </p:cNvPicPr>
          <p:nvPr>
            <a:videoFile r:link="rId1"/>
            <p:extLst>
              <p:ext uri="{DAA4B4D4-6D71-4841-9C94-3DE7FCFB9230}">
                <p14:media xmlns:p14="http://schemas.microsoft.com/office/powerpoint/2010/main" r:embed="rId2">
                  <p14:trim st="740" end="3280"/>
                </p14:media>
              </p:ext>
            </p:extLst>
          </p:nvPr>
        </p:nvPicPr>
        <p:blipFill>
          <a:blip r:embed="rId4"/>
          <a:stretch>
            <a:fillRect/>
          </a:stretch>
        </p:blipFill>
        <p:spPr>
          <a:xfrm>
            <a:off x="2190750" y="635000"/>
            <a:ext cx="4762500" cy="3352800"/>
          </a:xfrm>
          <a:prstGeom prst="rect">
            <a:avLst/>
          </a:prstGeom>
        </p:spPr>
      </p:pic>
      <p:sp>
        <p:nvSpPr>
          <p:cNvPr id="4" name="TextBox 3"/>
          <p:cNvSpPr txBox="1"/>
          <p:nvPr/>
        </p:nvSpPr>
        <p:spPr>
          <a:xfrm>
            <a:off x="362857" y="4151086"/>
            <a:ext cx="841828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Pozor,  tyč nekmitá v priečnom smere, ostáva stále rovná. Graf ukazuje veľkosť posunutia v pozdĺžnom smere miesta so súradnicou x v rozličných časoch</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230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x) = \sum_{n=1}^\infty c_n\sin(\frac{\pi n}{L}x)\]&#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_n\cos(\omega_nt)+b_n\sin(\omega_nt))\sin(\frac{\pi n}{L}x)&#10;,\mbox{~~kde~~}\omega_n=\frac{\pi n c}{L}\]&#10;&#10;\end{document}"/>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big|_{t=0}=U(x)\]&#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rac{\partial u(t,x)}{\partial t}\bigg|_{t=0}=V(x)\]&#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x) = \sum_{n=1}^\infty \alpha_n\sin(\frac{\pi n}{L}x)\]&#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x) = \sum_{n=1}^\infty \beta_n\sin(\frac{\pi n}{L}x)\]&#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alpha_n&amp;=\frac{L}{2}\int_0^L U(x)\sin(\frac{\pi n}{L}x)dx\\&#10;\beta_n&amp;=\frac{L}{2}\int_0^L V(x)\sin(\frac{\pi n}{L}x)dx&#10;\end{align*}&#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_n\cos(\omega_nt)+b_n\sin(\omega_nt))\sin(\frac{\pi n}{L}x)&#10;,\mbox{~~kde~~}\omega_n=\frac{\pi n c}{L}\]&#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lpha_n\cos(\omega_nt)+&#10;\frac{1}{\omega_n}\beta_n\sin(\omega_nt))\sin(\frac{\pi n}{L}x)&#10;,\mbox{~~kde~~}\omega_n=\frac{\pi n c}{L}\]&#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n=\frac{\pi n}{L}, \mbox{~~~} \omega_n=ck_n\]&#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lpha_n\cos(\omega_nt)+&#10;\frac{1}{\omega_n}\beta_n\sin(\omega_nt))\sin(k_n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int_0^L \sin(\frac{\pi n}{L}x)\sin(\frac{\pi m}{L}x)dx=&#10;\begin{cases}&#10;0&amp; \text{if } m\ne n\\&#10;\frac{L}{2}&amp;\text{if } m=n&#10;\end{cases}&#10;\]&#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_n\cos(\omega_nt)+&#10;b_n\sin(\omega_nt))\sin(\frac{\pi n}{L}x)&#10;,\mbox{~~kde~~}\omega_n=\frac{\pi n c}{L}\]&#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x) = \sum_{n=1}^\infty \alpha_n\sin(\frac{\pi n}{L}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x) = \sum_{n=1}^\infty \beta_n\sin(\frac{\pi n}{L}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v(t,x) = \sum_{n=1}^\infty (-a_n\omega_n\sin(\omega_nt)+&#10;b_n\omega_n\cos(\omega_nt))\sin(\frac{\pi n}{L}x)\]&#10;&#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alpha_1\cos(\omega_1t)\sin(k_1x)\]&#10;&#10;\end{document}"/>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alpha_n\cos(\omega_nt)\sin(k_nx)\]&#10;&#10;\end{document}"/>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alpha_n\cos(\omega_nt)\sin(k_nx)\]&#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n=\frac{\pi n}{L}, \mbox{~~~} \omega_n=ck_n\]&#10;\end{document}"/>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1=\frac{\pi}{L}, \; \lambda_1=2L\]&#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n=\frac{\pi n}{L}\]&#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c_n=\frac{2}{L}\int_0^L U(x) \sin(\frac{\pi n}{L}x)d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3=\frac{3\pi}{L}, \; \lambda_3=\frac{2L}{3}\]&#10;\end{document}"/>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6=\frac{6\pi}{L}, \; \lambda_3=\frac{2L}{6}\]&#10;\end{document}"/>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k_n=\frac{2\pi}{\lambda_n}\]&#10;\end{document}"/>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omega_n=ck_n=c\frac{2\pi}{\lambda_n}\]&#10;\end{document}"/>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c=\frac{\omega_n\lambda_n}{2\pi}=\frac{2\pi}{T}\frac{\lambda_n}{2\pi}=&#10;\frac{\lambda_n}{T}\]&#10;\end{document}"/>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u(t,x) &amp;=&amp; \cos(\omega_1t)\sin(k_1x)\\&#10;&amp;=&amp;\frac{1}{2}(\sin(\omega_1 t+k_1 x)-sin(\omega_1 t+k_1 x))\\&#10;&amp;=&amp;\frac{1}{2}(\sin(\omega_1(t+\frac{k_1}{\omega_1}x))&#10;-\sin(\omega_1(t-\frac{k_1}{\omega_1}x)))\\&#10;&amp;=&amp;\frac{1}{2}(\sin(\omega_1(t+\frac{x}{c}))&#10;-\sin(\omega_1(t-\frac{x}{c})))&#10;\end{eqnarray*}&#10;\end{document}"/>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sin(\omega_1(t-\frac{x}{c}))=\sin(\omega_1((t+\tau)-\frac{x+c\tau}{c}))&#10;\end{eqnarray*}&#10;\end{document}"/>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u(t,x) &amp;=&amp; \cos(\omega_1t)\sin(k_1x)\\&#10;&amp;=&amp;\frac{1}{2}(\sin(\omega_1(t+\frac{x}{c}))&#10;-\sin(\omega_1(t-\frac{x}{c})))&#10;\end{eqnarray*}&#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c^2\frac{\delta^2u(t,x)}{\delta x^2}&#10;\end{eqnarray*}&#10;&#10;&#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xi)\]&#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rac{\partial^2{u}(t,x)}{\partial t^2}&#10;=c^2\frac{\partial^2u(t,x)}{\partial x^2}, \mbox{~s okrajovou podmienkou~~} u(t,0)=u(t,L)=0&#10;\]&#10;&#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t-\frac{x}{c})\]&#10;&#10;\end{document}"/>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g(t+\frac{x}{c})\]&#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g(\xi)\]&#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f(t-\frac{x}{c})\]&#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0)=0, \mbox{~~~} u(t,L)=0,\mbox{~~~pre všetky časy t}\]&#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f(t-\frac{x}{c})+g(t+\frac{x}{c})\]&#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f,g\]&#10;&#10;\end{document}"/>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u(t,0)=f(t)+g(t)=0&#10;\end{align*}&#10;\end{document}"/>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f=-g&#10;\end{align*}&#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c_n(t)\sin(\frac{\pi n}{L}x)\]&#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u(t,x)=f(t-\frac{x}{c})-f(t+\frac{x}{c})&#10;\end{align*}&#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u(t,L)=0,\text{~~~pre všetky časy t}&#10;\end{align*}&#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u(t,L)=f(t-\frac{L}{c})-f(t+\frac{L}{c})=0\;\;\;\text{pre všetky t}&#10;\end{align*}&#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T=\frac{2L}{cn}&#10;\end{align*}&#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f(\xi)=\cos\left(\frac{2\pi}{\frac{2L}{nc}}\xi\right)&#10;\end{align*}&#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align*}&#10;u(t,x)&amp;=f(t-\frac{x}{c})+g(t+\frac{x}{c})=\\&#10;&amp;=\cos\left(\frac{2\pi}{\frac{2L}{nc}}(t-\frac{x}{c})\right)-&#10;\cos\left(\frac{2\pi}{\frac{2L}{nc}}(t+\frac{x}{c})\right)=\\&#10;&amp;=2\sin(\frac{\pi cn}{L}t)\sin(\frac{\pi n}{L}x)&#10;\end{align*}&#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begin{eqnarray*}&#10;\frac{\partial^2{u}(t,x)}{\partial t^2}&#10;&amp;=&amp;c^2\frac{\delta^2u(t,x)}{\delta x^2}&#10;\end{eqnarray*}&#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0)=0, \mbox{~~~} u(t,L)=0,\mbox{~~~pre všetky časy t}\]&#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u(t,x) = \sum_{n=1}^\infty (a_n\cos(\omega_nt)+b_n\sin(\omega_nt))\sin(\frac{\pi n}{L}x)&#10;,\mbox{~~kde~~}\omega_n=\frac{\pi n}{L}\]&#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int_0^L \sin(\frac{\pi n}{L}x)\sin(\frac{\pi m}{L}x)dx=&#10;\begin{cases}&#10;0&amp; \text{if } m\ne n\\&#10;\frac{L}{2}&amp;\text{if } m=n&#10;\end{cases}&#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sum_{n=1}^\infty \ddot{c}_n(t)\sin(\frac{\pi n}{L}x)=&#10;-\sum_{n=1}^\infty \frac{\pi^2n^2c^2}{L^2}c_n(t)\sin(\frac{\pi n}{L}x) \]&#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10;Nap\'\i{}\v{s}eme teraz pohybov\'e rovnice pre tento syst\'em. Ozna\v{c}me v\'ychy\softl{}ku i-tej \v{c}astice z jej&#10;rovnov\'a\v{z}nej polohy ako $u_i$, pre $i=1,2,...(N-1)$. A zave\softd{}me e\v{s}te pomocn\'e kon\v{s}tanty&#10;$u_0=0$, $u_n=0$. Potom pohybov\'e rovnice s\'u (pre $i=1,2,...(N-1)$)&#10;$$m\ddot{u}_i=-k(u_i-u_{i-1})-k(u_i-u_{i+1})$$&#10;Je to syst\'em $n-1$ navz\'ajom viazan\'ych line\'arnych diferenci\'alnych rovn\'\i{}c druh\'eho r\'adu pre $N-1$&#10;nezn\'amych funkci\'\i{} $u_i(t)$.&#10;&#10;&#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Uva\v{z}ujme jednorozmern\'y syst\'em $N-1$ \v{c}ast\'\i{}c rovnakej hmotnosti $m$&#10;navz\'ajom poprep\'ajan\'ych pru\v{z}inami rovnakej tuhosti $k$. Krajn\'e \v{c}astice&#10;nech s\'u rovnak\'ymi pru\v{z}inami spojen\'e s pevn\'ymi stenami &#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H\softl{}adajme najprv \v{s}peci\'alne rie\v{s}enia, a to tak\'e, kde z\'avislo\softt{} na \v{c}ase a na indexe i s\'u faktorizovan\'e.&#10;Na z\'aklade intu\'\i{}cie (ak tak\'u dobr\'u intu\'\i{}ciu \v{c}itate\softl{} nem\'a, treba to interpretova\softt{} ako intu\'\i{}ciu&#10;ve\softl{}k\'ych fyzikov) budeme h\softl{}ada\softt{} tieto rie\v{s}enia vo ve\softl{}mi \v{s}peci\'alnom tvare&#10;$$u_i^{(n)}(t)= \exp(-\hat i\omega_n t)\sin(\frac{\pi n}{N}i)&#10;\mbox{~~pre~~}i=0,1,2,...,N$$&#10;&#10;Poznamenajme \v{z}e pou\v{z}\'\i{}vanie komplexn\'ych \v{c}\'\i{}sel je len pomocn\'y trik, aby sme nemuseli pou\v{z}\'\i{}va\softt{}&#10;prive\softl{}a goniometrick\'ych vz\softt{}ahov, skuto\v{c}n\'e re\'alne fyzik\'alne rie\v{s}enia skon\v{s}truujeme nakoniec&#10;z komplexn\'ych funkci\'\i{} vhodn\'ymi line\'arnymi kombin\'aciami.&#10;\end{document}"/>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m\ddot{u}_i=-k(u_i-u_{i-1})-k(u_i-u_{i+1})$$&#10;$$m\ddot{u}_i=-2ku_i+k(u_{i-1}+u_{i+1})$$&#10;$$u_i^{(n)}(t)= \exp(-\hat i\omega_n t)\sin(\frac{\pi n}{N}i)$$&#10;&#10;&#10;&#10;&#10;\end{document}"/>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Po dosaden\'\i{} do s\'ustavy rovn\'\i{}c dostaneme&#10;\begin{eqnarray*}&#10;-m\omega_n^2\sin(\frac{\pi n}{N}i)&amp;=&amp;-2k\sin(\frac{\pi n}{N}i)+\\&#10;&amp; &amp;+k(\sin(\frac{\pi n}{N}(i-1))+\sin(\frac{\pi n}{N}(i+1))\\&#10;-m\omega_n^2\sin(\frac{\pi n}{N}i)&amp;=&amp;-2k\sin(\frac{\pi n}{N}i)+\\&#10;&amp; &amp;+2k\sin(\frac{\pi n}{N}i)\cos(\frac{\pi n}{N})\\&#10;\omega_n^2&amp;=&amp;2\frac{k}{m}(1-\cos(\frac{\pi n}{N}))&#10;\end{eqnarray*}&#10;Teda navrhnut\'y tvar je naozaj rie\v{s}en\'\i{}m, ak $\omega_n$ vol\'\i{}me pod\softl{}a pr\'ave odvoden\'eho vz\softt{}ahu.&#10;&#10;&#10;\end{document}"/>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input defslov.inc&#10;\begin{document}&#10;$$m\ddot{u}_i=-k(u_i-u_{i-1})-k(u_i-u_{i+1})$$&#10;$$m\ddot{u}_i=-2ku_i+k(u_{i-1}+u_{i+1})$$&#10;$$u_i^{(n)}(t)= \exp(-\hat i\omega_n t)\sin(\frac{\pi n}{N}i)$$&#10;&#10;&#10;&#10;&#10;\end{document}"/>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at i&#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n}(t)=\exp(-\hat i\omega_nt)\sin(\frac{n\pi}{N}i);\;\;\;&#10;\omega_n^2=2\frac{k}{m}(1-\cos(\frac{\pi n}{N}))&#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t=0)=U_i;\;\;\;\dot u_i(t=0)=V_i&#10;\end{align*}&#10;\end{document}&#10;"/>
  <p:tag name="IGUANATEXSIZE" val="20"/>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t)=\text{Re}\sum_{n=1}^? (a_n+\hat ib_n)u^{(n)}_i(t)&#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ddot{c}_n(t)=-\omega^2_nc_n(t), \mbox{~~kde~~}\omega_n=&#10;\frac{\pi nc}{L}\]&#10;&#10;\end{document}"/>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0)=\text{Re}\sum_{n=1}^? (a_n+\hat ib_n)u^{(n)}_i(0)=&#10;\text{Re}\sum_{n=1}^? (a_n+\hat ib_n))\sin(\frac{n\pi}{N}i)&#10;\end{align*}&#10;\end{document}&#10;"/>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 u_i(0)=\text{Re}\sum_{n=1}^? (a_n+\hat ib_n)\dot u^{(n)}_i(0)=&#10;\text{Re}\sum_{n=1}^? (a_n+\hat ib_n))(-\hat i \omega_n)\sin(\frac{n\pi}{N}i)&#10;\end{align*}&#10;\end{document}&#10;"/>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0)=&#10;\sum_{n=1}^{\tilde N} a_n\sin(\frac{n\pi}{N}i)=U_i&#10;\end{align*}&#10;\end{document}&#10;"/>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 u_i(0)=\sum_{n=1}^{\tilde N} b_n \omega_n\sin(\frac{n\pi}{N}i)=V_i&#10;\end{align*}&#10;\end{document}&#10;"/>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_i(0)=&#10;\sum_{n=1}^{\tilde N} a_n\sin(\frac{n\pi}{N}i)=U_i&#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 u_i(0)=\sum_{n=1}^{\tilde N} b_n \omega_n\sin(\frac{n\pi}{N}i)=V_i&#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_{in}=\sin(\frac{\pi n}{N}i)&#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n=1}^{\tilde N} A_{in}a_n=U_i&#10;\end{align*}&#10;\end{document}&#10;"/>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int_0^L \sin(\frac{\pi n}{L}x)\sin(\frac{\pi m}{L}x)dx=&#10;\begin{cases}&#10;0&amp; \text{if } m\ne n\\&#10;\frac{L}{2}&amp;\text{if } m=n&#10;\end{cases}&#10;\]&#10;&#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10;\sum_{i=0}^{N} \sin(\frac{\pi n}{N}i)\sin(\frac{\pi m}{N}i)=&#10;\begin{cases}&#10;0&amp; \text{if } m\ne n\\&#10;?&amp;\text{if } m=n&#10;\end{cases}&#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ddot{c}_n(t)=-\omega^2_nc_n(t), \mbox{~~kde~~}\omega_n=\frac{\pi n c}{L}\]&#10;&#10;\end{document}"/>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0}^{N} \sin(\frac{\pi n}{N}i)\sin(\frac{\pi m}{N}i)=&#10;\frac{1}{2}\sum_{i=0}^{N} \Big(\cos(\frac{\pi (n-m)}{N}i)&#10;-\cos(\frac{\pi (n+m)}{N}i)\Big)=\text{?}&#10;\end{align*}&#10;\end{document}&#10;"/>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0}^{N} \sin(\frac{\pi n}{N}i)\sin(\frac{\pi m}{N}i)=&#10;\frac{1}{2}\sum_{i=0}^{N} \Big(\cos(\frac{\pi (n-m)}{N}i)&#10;-\cos(\frac{\pi (n+m)}{N}i)\Big)=\text{?}&#10;\end{align*}&#10;\end{document}&#10;"/>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i=0}^{N} \sin(\frac{\pi n}{N}i)\sin(\frac{\pi m}{N}i)=&#10;\begin{cases}&#10;0&amp; \text{if } m\ne n\\&#10;\frac{N-1}{2}&amp;\text{if } m=n&#10;\end{cases}&#10;\end{align*}&#10;\end{document}&#10;"/>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n=0}^{N} a_n\sin(\frac{n\pi}{N}i)=U_i&#10;\end{align*}&#10;\end{document}&#10;"/>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um_{n=0}^{N} b_n \omega_n\sin(\frac{n\pi}{N}i)=V_i&#10;\end{align*}&#10;\end{document}&#10;"/>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_n=\frac{2}{N-1}&#10;\sum_{i=0}^{N} U_i\sin(\frac{n\pi}{N}i)&#10;\end{align*}&#10;\end{document}&#10;"/>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_n=\frac{2}{\omega_n(N-1)}&#10;\sum_{i=0}^{N} V_i\sin(\frac{n\pi}{N}i)&#10;\end{align*}&#10;\end{document}&#10;"/>
  <p:tag name="IGUANATEXSIZE" val="20"/>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 \; F \rightarrow \Delta&#10;\end{align*}&#10;\end{document}&#10;"/>
  <p:tag name="IGUANATEXSIZE" val="24"/>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2, \; F \rightarrow \Delta/2&#10;\end{align*}&#10;\end{document}&#10;"/>
  <p:tag name="IGUANATEXSIZE" val="24"/>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lta}{d}\propto F&#10;\end{align*}&#10;\end{document}&#10;"/>
  <p:tag name="IGUANATEXSIZE" val="24"/>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10;\begin{document}&#10;\[c_n(t) = a_n\cos(\omega_nt)+b_n\sin(\omega_nt)\]&#10;\end{document}"/>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elta/2&#10;\end{align*}&#10;\end{document}&#10;"/>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2S&#10;\end{align*}&#10;\end{document}&#10;"/>
  <p:tag name="IGUANATEXSIZE" val="20"/>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 \; F, \;S \rightarrow \Delta&#10;\end{align*}&#10;\end{document}&#10;"/>
  <p:tag name="IGUANATEXSIZE" val="24"/>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 \; F, \;2S \rightarrow \Delta/2&#10;\end{align*}&#10;\end{document}&#10;"/>
  <p:tag name="IGUANATEXSIZE" val="24"/>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elta}{d}\propto \frac{F}{S}\equiv \sigma&#10;\end{align*}&#10;\end{document}&#10;"/>
  <p:tag name="IGUANATEXSIZE" val="24"/>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vec F&#10;\end{align*}&#10;\end{document}&#10;"/>
  <p:tag name="IGUANATEXSIZE" val="18"/>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8196</TotalTime>
  <Words>2928</Words>
  <Application>Microsoft Office PowerPoint</Application>
  <PresentationFormat>On-screen Show (4:3)</PresentationFormat>
  <Paragraphs>249</Paragraphs>
  <Slides>44</Slides>
  <Notes>0</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Vladimír Černý</cp:lastModifiedBy>
  <cp:revision>246</cp:revision>
  <dcterms:created xsi:type="dcterms:W3CDTF">2014-02-21T11:26:05Z</dcterms:created>
  <dcterms:modified xsi:type="dcterms:W3CDTF">2020-03-06T08:49:32Z</dcterms:modified>
</cp:coreProperties>
</file>