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396" r:id="rId2"/>
    <p:sldId id="397" r:id="rId3"/>
    <p:sldId id="398" r:id="rId4"/>
    <p:sldId id="399" r:id="rId5"/>
    <p:sldId id="400" r:id="rId6"/>
    <p:sldId id="401" r:id="rId7"/>
    <p:sldId id="402" r:id="rId8"/>
    <p:sldId id="403" r:id="rId9"/>
    <p:sldId id="406" r:id="rId10"/>
    <p:sldId id="429" r:id="rId11"/>
    <p:sldId id="430" r:id="rId12"/>
    <p:sldId id="432" r:id="rId13"/>
    <p:sldId id="433" r:id="rId14"/>
    <p:sldId id="434" r:id="rId15"/>
    <p:sldId id="435" r:id="rId16"/>
    <p:sldId id="436" r:id="rId17"/>
    <p:sldId id="437" r:id="rId18"/>
    <p:sldId id="438" r:id="rId19"/>
    <p:sldId id="439" r:id="rId20"/>
    <p:sldId id="440" r:id="rId2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EB64"/>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78" d="100"/>
          <a:sy n="78" d="100"/>
        </p:scale>
        <p:origin x="96" y="31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9.3.2020</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03AA9-8951-4549-B34C-FDAFCEE1A0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75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0AA474-B8E5-465D-8160-7104F86E5FEE}"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964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234F3-4053-4C2F-91D2-343F81C824E7}"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328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568C8-08A2-4D72-B3D1-B2C8B031FD81}"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8347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C5A9-F30D-4E55-B971-E655639D0F1C}"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4425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37927-68F5-4556-8E76-03ADE0C3B97B}" type="datetime1">
              <a:rPr lang="sk-SK" smtClean="0"/>
              <a:t>9.3.2020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1293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3BA34-6B76-4736-BAB8-067D9F88E087}" type="datetime1">
              <a:rPr lang="sk-SK" smtClean="0"/>
              <a:t>9.3.2020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905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0308A-2C4B-460D-AA69-B60F790DDD96}" type="datetime1">
              <a:rPr lang="sk-SK" smtClean="0"/>
              <a:t>9.3.2020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3418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072CA-6BFA-4336-A8FE-21C74F5902A2}" type="datetime1">
              <a:rPr lang="sk-SK" smtClean="0"/>
              <a:t>9.3.2020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33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FFF5-EE1F-41C4-9237-C32DF43B03FD}" type="datetime1">
              <a:rPr lang="sk-SK" smtClean="0"/>
              <a:t>9.3.2020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8443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0779AC-7F17-4CC9-B328-0C784F6E4408}" type="datetime1">
              <a:rPr lang="sk-SK" smtClean="0"/>
              <a:t>9.3.2020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927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7AA85-6A3C-42E3-A122-9FE06EDE3853}" type="datetime1">
              <a:rPr lang="sk-SK" smtClean="0"/>
              <a:t>9.3.2020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6566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A0B41-DF78-4117-B2BB-70375DBB490D}" type="datetime1">
              <a:rPr lang="sk-SK" smtClean="0"/>
              <a:t>9.3.2020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6175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90.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4.jpeg"/><Relationship Id="rId5" Type="http://schemas.openxmlformats.org/officeDocument/2006/relationships/image" Target="../media/image370.png"/></Relationships>
</file>

<file path=ppt/slides/_rels/slide11.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20.png"/><Relationship Id="rId18" Type="http://schemas.openxmlformats.org/officeDocument/2006/relationships/image" Target="../media/image22.png"/><Relationship Id="rId3" Type="http://schemas.openxmlformats.org/officeDocument/2006/relationships/tags" Target="../tags/tag22.xml"/><Relationship Id="rId21" Type="http://schemas.openxmlformats.org/officeDocument/2006/relationships/image" Target="../media/image9.png"/><Relationship Id="rId7" Type="http://schemas.openxmlformats.org/officeDocument/2006/relationships/tags" Target="../tags/tag26.xml"/><Relationship Id="rId12" Type="http://schemas.openxmlformats.org/officeDocument/2006/relationships/image" Target="../media/image19.tmp"/><Relationship Id="rId17" Type="http://schemas.openxmlformats.org/officeDocument/2006/relationships/image" Target="../media/image430.png"/><Relationship Id="rId25" Type="http://schemas.openxmlformats.org/officeDocument/2006/relationships/image" Target="../media/image23.png"/><Relationship Id="rId2" Type="http://schemas.openxmlformats.org/officeDocument/2006/relationships/tags" Target="../tags/tag21.xml"/><Relationship Id="rId20" Type="http://schemas.openxmlformats.org/officeDocument/2006/relationships/image" Target="../media/image8.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4.jpeg"/><Relationship Id="rId24" Type="http://schemas.openxmlformats.org/officeDocument/2006/relationships/image" Target="../media/image450.png"/><Relationship Id="rId5" Type="http://schemas.openxmlformats.org/officeDocument/2006/relationships/tags" Target="../tags/tag24.xml"/><Relationship Id="rId23" Type="http://schemas.openxmlformats.org/officeDocument/2006/relationships/image" Target="../media/image10.png"/><Relationship Id="rId10" Type="http://schemas.openxmlformats.org/officeDocument/2006/relationships/notesSlide" Target="../notesSlides/notesSlide1.xml"/><Relationship Id="rId19" Type="http://schemas.openxmlformats.org/officeDocument/2006/relationships/image" Target="../media/image7.gif"/><Relationship Id="rId4" Type="http://schemas.openxmlformats.org/officeDocument/2006/relationships/tags" Target="../tags/tag23.xml"/><Relationship Id="rId9" Type="http://schemas.openxmlformats.org/officeDocument/2006/relationships/slideLayout" Target="../slideLayouts/slideLayout7.xml"/><Relationship Id="rId14" Type="http://schemas.openxmlformats.org/officeDocument/2006/relationships/image" Target="../media/image21.png"/><Relationship Id="rId22"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tmp"/><Relationship Id="rId7" Type="http://schemas.openxmlformats.org/officeDocument/2006/relationships/image" Target="../media/image25.tmp"/><Relationship Id="rId2" Type="http://schemas.openxmlformats.org/officeDocument/2006/relationships/hyperlink" Target="https://en.wikipedia.org/wiki/Bulk_modulus" TargetMode="External"/><Relationship Id="rId1" Type="http://schemas.openxmlformats.org/officeDocument/2006/relationships/slideLayout" Target="../slideLayouts/slideLayout7.xml"/><Relationship Id="rId6" Type="http://schemas.openxmlformats.org/officeDocument/2006/relationships/image" Target="../media/image24.tmp"/><Relationship Id="rId11" Type="http://schemas.openxmlformats.org/officeDocument/2006/relationships/image" Target="../media/image530.png"/><Relationship Id="rId5" Type="http://schemas.openxmlformats.org/officeDocument/2006/relationships/image" Target="../media/image460.png"/><Relationship Id="rId10" Type="http://schemas.openxmlformats.org/officeDocument/2006/relationships/image" Target="../media/image520.png"/><Relationship Id="rId9" Type="http://schemas.openxmlformats.org/officeDocument/2006/relationships/image" Target="../media/image27.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70.png"/><Relationship Id="rId3" Type="http://schemas.openxmlformats.org/officeDocument/2006/relationships/tags" Target="../tags/tag30.xml"/><Relationship Id="rId7" Type="http://schemas.openxmlformats.org/officeDocument/2006/relationships/image" Target="../media/image490.png"/><Relationship Id="rId12" Type="http://schemas.openxmlformats.org/officeDocument/2006/relationships/image" Target="../media/image31.png"/><Relationship Id="rId2" Type="http://schemas.openxmlformats.org/officeDocument/2006/relationships/tags" Target="../tags/tag29.xml"/><Relationship Id="rId1" Type="http://schemas.openxmlformats.org/officeDocument/2006/relationships/tags" Target="../tags/tag28.xml"/><Relationship Id="rId11" Type="http://schemas.openxmlformats.org/officeDocument/2006/relationships/image" Target="../media/image550.png"/><Relationship Id="rId10"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slideLayout" Target="../slideLayouts/slideLayout7.xml"/><Relationship Id="rId9" Type="http://schemas.openxmlformats.org/officeDocument/2006/relationships/image" Target="../media/image590.png"/></Relationships>
</file>

<file path=ppt/slides/_rels/slide17.xml.rels><?xml version="1.0" encoding="UTF-8" standalone="yes"?>
<Relationships xmlns="http://schemas.openxmlformats.org/package/2006/relationships"><Relationship Id="rId8" Type="http://schemas.openxmlformats.org/officeDocument/2006/relationships/image" Target="../media/image620.png"/><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11" Type="http://schemas.openxmlformats.org/officeDocument/2006/relationships/image" Target="../media/image36.png"/><Relationship Id="rId5" Type="http://schemas.openxmlformats.org/officeDocument/2006/relationships/image" Target="../media/image34.png"/><Relationship Id="rId10" Type="http://schemas.openxmlformats.org/officeDocument/2006/relationships/image" Target="../media/image640.png"/><Relationship Id="rId4" Type="http://schemas.openxmlformats.org/officeDocument/2006/relationships/slideLayout" Target="../slideLayouts/slideLayout7.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6800.png"/></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260.png"/><Relationship Id="rId3" Type="http://schemas.openxmlformats.org/officeDocument/2006/relationships/tags" Target="../tags/tag5.xml"/><Relationship Id="rId7" Type="http://schemas.openxmlformats.org/officeDocument/2006/relationships/image" Target="../media/image4.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gif"/><Relationship Id="rId5" Type="http://schemas.openxmlformats.org/officeDocument/2006/relationships/slideLayout" Target="../slideLayouts/slideLayout7.xml"/><Relationship Id="rId1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tags" Target="../tags/tag6.xml"/><Relationship Id="rId9" Type="http://schemas.openxmlformats.org/officeDocument/2006/relationships/image" Target="../media/image8.pn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9.png"/><Relationship Id="rId17" Type="http://schemas.openxmlformats.org/officeDocument/2006/relationships/image" Target="../media/image28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8.png"/><Relationship Id="rId5" Type="http://schemas.openxmlformats.org/officeDocument/2006/relationships/tags" Target="../tags/tag11.xml"/><Relationship Id="rId10" Type="http://schemas.openxmlformats.org/officeDocument/2006/relationships/image" Target="../media/image7.gif"/><Relationship Id="rId4" Type="http://schemas.openxmlformats.org/officeDocument/2006/relationships/tags" Target="../tags/tag10.xml"/><Relationship Id="rId9" Type="http://schemas.openxmlformats.org/officeDocument/2006/relationships/slideLayout" Target="../slideLayouts/slideLayout7.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60.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25913" y="177242"/>
            <a:ext cx="3092174" cy="2556994"/>
            <a:chOff x="2333998" y="284818"/>
            <a:chExt cx="4720576" cy="3874806"/>
          </a:xfrm>
        </p:grpSpPr>
        <p:pic>
          <p:nvPicPr>
            <p:cNvPr id="4" name="Picture 2" descr="https://upload.wikimedia.org/wikipedia/commons/thumb/0/0f/Axial_stress_noavg.svg/240px-Axial_stress_noav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998" y="284818"/>
              <a:ext cx="4720576" cy="38748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custDataLst>
                <p:tags r:id="rId1"/>
              </p:custDataLst>
            </p:nvPr>
          </p:nvPicPr>
          <p:blipFill>
            <a:blip r:embed="rId5"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2584825" y="2288980"/>
              <a:ext cx="152400" cy="184785"/>
            </a:xfrm>
            <a:prstGeom prst="rect">
              <a:avLst/>
            </a:prstGeom>
            <a:solidFill>
              <a:srgbClr val="FF0000"/>
            </a:solidFill>
          </p:spPr>
        </p:pic>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81931" y="2539992"/>
              <a:ext cx="152400" cy="184785"/>
            </a:xfrm>
            <a:prstGeom prst="rect">
              <a:avLst/>
            </a:prstGeom>
          </p:spPr>
        </p:pic>
      </p:grpSp>
      <p:sp>
        <p:nvSpPr>
          <p:cNvPr id="7" name="TextBox 6"/>
          <p:cNvSpPr txBox="1"/>
          <p:nvPr/>
        </p:nvSpPr>
        <p:spPr>
          <a:xfrm>
            <a:off x="206189" y="2698393"/>
            <a:ext cx="82116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Hovoriť o napätí na vnútornej ploche v nosníku nie je len teoretická abstrakcia, to napätie sa dá naozaj merať vhodným tenziometrom.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Tenziometer môže pracovať napríklad na báze piezoelektrického javu (ale aj na iných princípoch).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2" descr="https://upload.wikimedia.org/wikipedia/commons/c/c4/SchemaPiez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329" y="3931024"/>
            <a:ext cx="2438400" cy="1241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80447" y="3845859"/>
            <a:ext cx="630218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piezoelektrický kryštál umiestnime medzi dve kovové platne akoby dosky kondenzátora a podrobíme tlaku, na doskách môžeme namerať napätie úmerné tlakom vyvolanej relatívnej deformácii. 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ziometer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vlastne meria deformáciu ale tá je úmerná mechanickému napätiu.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fotografii sú komerčné tenziometre. Taký tenziometer môžeme v princípe umiestniť vnútri nejakého objektu, napríklad zaliať do betónu a na vyvedených vodičoch merať elektrické napätie a teda relatívnu lokálnu deformáciu či mechanické napätie.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image.slidesharecdn.com/straingauge-141220080949-conversion-gate01/95/strain-gauge-11-638.jpg?cb=1419085004"/>
          <p:cNvPicPr>
            <a:picLocks noChangeAspect="1" noChangeArrowheads="1"/>
          </p:cNvPicPr>
          <p:nvPr/>
        </p:nvPicPr>
        <p:blipFill rotWithShape="1">
          <a:blip r:embed="rId7">
            <a:extLst>
              <a:ext uri="{28A0092B-C50C-407E-A947-70E740481C1C}">
                <a14:useLocalDpi xmlns:a14="http://schemas.microsoft.com/office/drawing/2010/main" val="0"/>
              </a:ext>
            </a:extLst>
          </a:blip>
          <a:srcRect l="29089" t="52627" r="30060" b="17198"/>
          <a:stretch/>
        </p:blipFill>
        <p:spPr bwMode="auto">
          <a:xfrm>
            <a:off x="394447" y="5396753"/>
            <a:ext cx="2034990" cy="112955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72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84094" y="600635"/>
                <a:ext cx="83192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Iný dôležitý spôsob namáhania je všestranný tlak. Najľahšie sa realizuje tak, že objekt ponoríme do kvapaliny, v ktorej podľa Pascalovho zákona pôsobí tlak všetkými smermi rovnako. Všestranný tlak vyvolá zmenu objemu telesa. Relatívna deformácia je opäť úmerná všestrannému tlaku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4094" y="600635"/>
                <a:ext cx="8319247" cy="1200329"/>
              </a:xfrm>
              <a:prstGeom prst="rect">
                <a:avLst/>
              </a:prstGeom>
              <a:blipFill>
                <a:blip r:embed="rId5"/>
                <a:stretch>
                  <a:fillRect l="-586" t="-3061" b="-7653"/>
                </a:stretch>
              </a:blipFill>
            </p:spPr>
            <p:txBody>
              <a:bodyPr/>
              <a:lstStyle/>
              <a:p>
                <a:r>
                  <a:rPr lang="sk-SK">
                    <a:noFill/>
                  </a:rPr>
                  <a:t> </a:t>
                </a:r>
              </a:p>
            </p:txBody>
          </p:sp>
        </mc:Fallback>
      </mc:AlternateContent>
      <p:pic>
        <p:nvPicPr>
          <p:cNvPr id="3" name="Picture 2" descr="F12_11"/>
          <p:cNvPicPr>
            <a:picLocks noChangeAspect="1" noChangeArrowheads="1"/>
          </p:cNvPicPr>
          <p:nvPr/>
        </p:nvPicPr>
        <p:blipFill rotWithShape="1">
          <a:blip r:embed="rId6">
            <a:extLst>
              <a:ext uri="{28A0092B-C50C-407E-A947-70E740481C1C}">
                <a14:useLocalDpi xmlns:a14="http://schemas.microsoft.com/office/drawing/2010/main" val="0"/>
              </a:ext>
            </a:extLst>
          </a:blip>
          <a:srcRect l="73721" t="-160" r="-120" b="36885"/>
          <a:stretch/>
        </p:blipFill>
        <p:spPr bwMode="auto">
          <a:xfrm>
            <a:off x="1501588" y="2187388"/>
            <a:ext cx="1945342" cy="1837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112870" y="2788920"/>
            <a:ext cx="1383030" cy="64008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37882" y="4446494"/>
                <a:ext cx="8399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Konštanta úmernosti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volá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modul objemovej pružnosti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7882" y="4446494"/>
                <a:ext cx="8399930" cy="369332"/>
              </a:xfrm>
              <a:prstGeom prst="rect">
                <a:avLst/>
              </a:prstGeom>
              <a:blipFill rotWithShape="0">
                <a:blip r:embed="rId8"/>
                <a:stretch>
                  <a:fillRect l="-581" t="-8197" b="-24590"/>
                </a:stretch>
              </a:blipFill>
            </p:spPr>
            <p:txBody>
              <a:bodyPr/>
              <a:lstStyle/>
              <a:p>
                <a:r>
                  <a:rPr lang="en-US">
                    <a:noFill/>
                  </a:rPr>
                  <a:t> </a:t>
                </a:r>
              </a:p>
            </p:txBody>
          </p:sp>
        </mc:Fallback>
      </mc:AlternateContent>
      <p:sp>
        <p:nvSpPr>
          <p:cNvPr id="7" name="TextBox 6"/>
          <p:cNvSpPr txBox="1"/>
          <p:nvPr/>
        </p:nvSpPr>
        <p:spPr>
          <a:xfrm>
            <a:off x="242046" y="4948518"/>
            <a:ext cx="872265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Často sa opakuje taká poučka, že „kvapaliny sú málo stlačiteľné“. Preto možno niekoho prekvapí, že modul objemovej pružnosti vody je 2,2.10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9</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 kým modul objemovej pružnosti ocele typicky 16.10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 takže oceľ je oveľa menej stlačiteľná ako voda. To vyvoláva otázku ak to, že oceľ sa dá dobre lisovať tlakom? Odpoveď je, že pri lisovaní sa nejedná o všestranný ale jednostranný tlak a kým oceľ sa v smere tlaku zmršťuje, v kolmom smere sa rozťahuje.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21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3012" y="188259"/>
            <a:ext cx="7440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Deformácia v priečnom smere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2" descr="F12_11"/>
          <p:cNvPicPr>
            <a:picLocks noChangeAspect="1" noChangeArrowheads="1"/>
          </p:cNvPicPr>
          <p:nvPr/>
        </p:nvPicPr>
        <p:blipFill rotWithShape="1">
          <a:blip r:embed="rId11">
            <a:extLst>
              <a:ext uri="{28A0092B-C50C-407E-A947-70E740481C1C}">
                <a14:useLocalDpi xmlns:a14="http://schemas.microsoft.com/office/drawing/2010/main" val="0"/>
              </a:ext>
            </a:extLst>
          </a:blip>
          <a:srcRect l="-608" t="-4301" r="87948" b="21188"/>
          <a:stretch/>
        </p:blipFill>
        <p:spPr bwMode="auto">
          <a:xfrm>
            <a:off x="376517" y="322729"/>
            <a:ext cx="1310504" cy="3316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8293" y="518914"/>
            <a:ext cx="1234507" cy="3292125"/>
          </a:xfrm>
          <a:prstGeom prst="rect">
            <a:avLst/>
          </a:prstGeom>
        </p:spPr>
      </p:pic>
      <p:cxnSp>
        <p:nvCxnSpPr>
          <p:cNvPr id="7" name="Straight Connector 6"/>
          <p:cNvCxnSpPr/>
          <p:nvPr/>
        </p:nvCxnSpPr>
        <p:spPr>
          <a:xfrm>
            <a:off x="914400" y="2823880"/>
            <a:ext cx="0" cy="5199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97113" y="2837323"/>
            <a:ext cx="0" cy="5199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159435" y="3400612"/>
            <a:ext cx="124635" cy="179070"/>
          </a:xfrm>
          <a:prstGeom prst="rect">
            <a:avLst/>
          </a:prstGeom>
        </p:spPr>
      </p:pic>
      <p:cxnSp>
        <p:nvCxnSpPr>
          <p:cNvPr id="12" name="Straight Connector 11"/>
          <p:cNvCxnSpPr/>
          <p:nvPr/>
        </p:nvCxnSpPr>
        <p:spPr>
          <a:xfrm>
            <a:off x="2259106" y="3182471"/>
            <a:ext cx="0" cy="869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07347" y="3182470"/>
            <a:ext cx="0" cy="869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172447" y="4153647"/>
            <a:ext cx="636224" cy="166307"/>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3621742" y="1165412"/>
                <a:ext cx="529814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namáhaní ťahom sa tyč predĺži o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v priečnom smere sa rozmer skráti o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Relatívne skrátenie v priečnom smere súvisí s relatívnym predlžením v smere ťahu pomocou Poissonovho koeficientu (materiálová konštanta)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𝜈</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21742" y="1165412"/>
                <a:ext cx="5298140" cy="1477328"/>
              </a:xfrm>
              <a:prstGeom prst="rect">
                <a:avLst/>
              </a:prstGeom>
              <a:blipFill rotWithShape="0">
                <a:blip r:embed="rId17"/>
                <a:stretch>
                  <a:fillRect l="-921" t="-2058" b="-5350"/>
                </a:stretch>
              </a:blipFill>
            </p:spPr>
            <p:txBody>
              <a:bodyPr/>
              <a:lstStyle/>
              <a:p>
                <a:r>
                  <a:rPr lang="en-US">
                    <a:noFill/>
                  </a:rPr>
                  <a:t> </a:t>
                </a:r>
              </a:p>
            </p:txBody>
          </p:sp>
        </mc:Fallback>
      </mc:AlternateContent>
      <p:pic>
        <p:nvPicPr>
          <p:cNvPr id="47" name="Picture 46"/>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5005294" y="2871694"/>
            <a:ext cx="1520190" cy="635508"/>
          </a:xfrm>
          <a:prstGeom prst="rect">
            <a:avLst/>
          </a:prstGeom>
        </p:spPr>
      </p:pic>
      <p:sp>
        <p:nvSpPr>
          <p:cNvPr id="20" name="Rectangle 19"/>
          <p:cNvSpPr/>
          <p:nvPr/>
        </p:nvSpPr>
        <p:spPr>
          <a:xfrm>
            <a:off x="4939553" y="2756647"/>
            <a:ext cx="1685365" cy="856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p:cNvCxnSpPr/>
          <p:nvPr/>
        </p:nvCxnSpPr>
        <p:spPr>
          <a:xfrm rot="16200000">
            <a:off x="1024762" y="6458951"/>
            <a:ext cx="596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1175014" y="6463257"/>
            <a:ext cx="596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159435" y="5011271"/>
            <a:ext cx="1144494" cy="1572627"/>
            <a:chOff x="1159435" y="5011271"/>
            <a:chExt cx="1144494" cy="1572627"/>
          </a:xfrm>
        </p:grpSpPr>
        <p:sp>
          <p:nvSpPr>
            <p:cNvPr id="22" name="Rectangle 21"/>
            <p:cNvSpPr/>
            <p:nvPr/>
          </p:nvSpPr>
          <p:spPr>
            <a:xfrm>
              <a:off x="1163145" y="5243933"/>
              <a:ext cx="745686" cy="13399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 descr="https://upload.wikimedia.org/wikipedia/commons/3/33/Eq_schema_condensator.gif"/>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182" t="24796" r="54540" b="18861"/>
            <a:stretch/>
          </p:blipFill>
          <p:spPr bwMode="auto">
            <a:xfrm>
              <a:off x="1285571" y="5631705"/>
              <a:ext cx="528658" cy="1242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upload.wikimedia.org/wikipedia/commons/3/33/Eq_schema_condensator.gif"/>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182" t="24796" r="54540" b="18861"/>
            <a:stretch/>
          </p:blipFill>
          <p:spPr bwMode="auto">
            <a:xfrm rot="5400000">
              <a:off x="1194993" y="6100459"/>
              <a:ext cx="409314" cy="16048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1527641" y="5631705"/>
              <a:ext cx="7707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33202" y="5748037"/>
              <a:ext cx="7707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530424" y="5011271"/>
              <a:ext cx="0" cy="2326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1198389" y="5521118"/>
              <a:ext cx="108792" cy="87895"/>
            </a:xfrm>
            <a:prstGeom prst="rect">
              <a:avLst/>
            </a:prstGeom>
          </p:spPr>
        </p:pic>
        <p:pic>
          <p:nvPicPr>
            <p:cNvPr id="31" name="Picture 30"/>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1215083" y="5982135"/>
              <a:ext cx="113522" cy="84233"/>
            </a:xfrm>
            <a:prstGeom prst="rect">
              <a:avLst/>
            </a:prstGeom>
          </p:spPr>
        </p:pic>
        <p:pic>
          <p:nvPicPr>
            <p:cNvPr id="32" name="Picture 31"/>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1159435" y="5115969"/>
              <a:ext cx="94602" cy="88810"/>
            </a:xfrm>
            <a:prstGeom prst="rect">
              <a:avLst/>
            </a:prstGeom>
          </p:spPr>
        </p:pic>
        <p:pic>
          <p:nvPicPr>
            <p:cNvPr id="33" name="Picture 32"/>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1626880" y="5012563"/>
              <a:ext cx="112340" cy="83317"/>
            </a:xfrm>
            <a:prstGeom prst="rect">
              <a:avLst/>
            </a:prstGeom>
          </p:spPr>
        </p:pic>
      </p:grpSp>
      <mc:AlternateContent xmlns:mc="http://schemas.openxmlformats.org/markup-compatibility/2006" xmlns:a14="http://schemas.microsoft.com/office/drawing/2010/main">
        <mc:Choice Requires="a14">
          <p:sp>
            <p:nvSpPr>
              <p:cNvPr id="35" name="TextBox 34"/>
              <p:cNvSpPr txBox="1"/>
              <p:nvPr/>
            </p:nvSpPr>
            <p:spPr>
              <a:xfrm>
                <a:off x="3541058" y="3648635"/>
                <a:ext cx="528021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Upozornime, že v priečnom smere sa síce tyč skráti, ale nie pod vplyvom nejakého priečneho tlaku. Vnútri tyče je stále len pozdĺžny ťah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ktorý by nameral tenziometer A, ale v priečnom smere nie je žiaden tlak, tenziometer B nenameria nič.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Platí teda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541058" y="3648635"/>
                <a:ext cx="5280212" cy="1754326"/>
              </a:xfrm>
              <a:prstGeom prst="rect">
                <a:avLst/>
              </a:prstGeom>
              <a:blipFill rotWithShape="0">
                <a:blip r:embed="rId24"/>
                <a:stretch>
                  <a:fillRect l="-1039" t="-2091" r="-808" b="-4878"/>
                </a:stretch>
              </a:blipFill>
            </p:spPr>
            <p:txBody>
              <a:bodyPr/>
              <a:lstStyle/>
              <a:p>
                <a:r>
                  <a:rPr lang="en-US">
                    <a:noFill/>
                  </a:rPr>
                  <a:t> </a:t>
                </a:r>
              </a:p>
            </p:txBody>
          </p:sp>
        </mc:Fallback>
      </mc:AlternateContent>
      <p:pic>
        <p:nvPicPr>
          <p:cNvPr id="48" name="Picture 47"/>
          <p:cNvPicPr>
            <a:picLocks noChangeAspect="1"/>
          </p:cNvPicPr>
          <p:nvPr>
            <p:custDataLst>
              <p:tags r:id="rId4"/>
            </p:custDataLst>
          </p:nvPr>
        </p:nvPicPr>
        <p:blipFill>
          <a:blip r:embed="rId25" cstate="print">
            <a:extLst>
              <a:ext uri="{28A0092B-C50C-407E-A947-70E740481C1C}">
                <a14:useLocalDpi xmlns:a14="http://schemas.microsoft.com/office/drawing/2010/main" val="0"/>
              </a:ext>
            </a:extLst>
          </a:blip>
          <a:stretch>
            <a:fillRect/>
          </a:stretch>
        </p:blipFill>
        <p:spPr>
          <a:xfrm>
            <a:off x="4879788" y="5202517"/>
            <a:ext cx="2683764" cy="640080"/>
          </a:xfrm>
          <a:prstGeom prst="rect">
            <a:avLst/>
          </a:prstGeom>
        </p:spPr>
      </p:pic>
      <p:sp>
        <p:nvSpPr>
          <p:cNvPr id="43" name="TextBox 42"/>
          <p:cNvSpPr txBox="1"/>
          <p:nvPr/>
        </p:nvSpPr>
        <p:spPr>
          <a:xfrm>
            <a:off x="2770094" y="5970494"/>
            <a:ext cx="56656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namáhaní tlakom sa pozdĺžne tyč skráti a priečne predĺži, príslušné vzťahy sú rovnaké.</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Slide Number Placeholder 43"/>
          <p:cNvSpPr>
            <a:spLocks noGrp="1"/>
          </p:cNvSpPr>
          <p:nvPr>
            <p:ph type="sldNum" sz="quarter" idx="12"/>
          </p:nvPr>
        </p:nvSpPr>
        <p:spPr>
          <a:xfrm>
            <a:off x="6968938" y="632049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91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F12_11"/>
          <p:cNvPicPr>
            <a:picLocks noChangeAspect="1" noChangeArrowheads="1"/>
          </p:cNvPicPr>
          <p:nvPr/>
        </p:nvPicPr>
        <p:blipFill rotWithShape="1">
          <a:blip r:embed="rId2">
            <a:extLst>
              <a:ext uri="{28A0092B-C50C-407E-A947-70E740481C1C}">
                <a14:useLocalDpi xmlns:a14="http://schemas.microsoft.com/office/drawing/2010/main" val="0"/>
              </a:ext>
            </a:extLst>
          </a:blip>
          <a:srcRect l="4173" t="19336" r="88047" b="37105"/>
          <a:stretch/>
        </p:blipFill>
        <p:spPr bwMode="auto">
          <a:xfrm>
            <a:off x="3451970" y="786064"/>
            <a:ext cx="1776238" cy="383406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740727" y="1215736"/>
            <a:ext cx="1007918" cy="17664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88758" y="4892842"/>
            <a:ext cx="8470231"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Diera v dutom valci sa pri stlačení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rozšíri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zúži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4134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385482" y="224118"/>
                <a:ext cx="837303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texte sme spomenuli niekoľko materiálových konštánt charakterizujúcich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eleasticitu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ťahu a tlaku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objemovej pružnosti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šmyku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Poissonov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pomer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𝜈</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Teoreticky sa pre lineárnu pružnosť dá dokázať, že homogénna izotropná látka má len dva nezávislé koeficienty pružnosti, medzi štyrmi uvedenými teda platia nejaké vzťahy, ako ukazuje tabuľka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 vzťahy sa neučte!,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prípade potreby si ich vyhľadáte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https://en.wikipedia.org/wiki/Bulk_modulus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5482" y="224118"/>
                <a:ext cx="8373035" cy="2031325"/>
              </a:xfrm>
              <a:prstGeom prst="rect">
                <a:avLst/>
              </a:prstGeom>
              <a:blipFill>
                <a:blip r:embed="rId5"/>
                <a:stretch>
                  <a:fillRect l="-582" t="-1802" r="-655" b="-3904"/>
                </a:stretch>
              </a:blipFill>
            </p:spPr>
            <p:txBody>
              <a:bodyPr/>
              <a:lstStyle/>
              <a:p>
                <a:r>
                  <a:rPr lang="sk-SK">
                    <a:noFill/>
                  </a:rPr>
                  <a:t> </a:t>
                </a:r>
              </a:p>
            </p:txBody>
          </p:sp>
        </mc:Fallback>
      </mc:AlternateContent>
      <p:grpSp>
        <p:nvGrpSpPr>
          <p:cNvPr id="10" name="Group 9"/>
          <p:cNvGrpSpPr/>
          <p:nvPr/>
        </p:nvGrpSpPr>
        <p:grpSpPr>
          <a:xfrm>
            <a:off x="1805584" y="2385897"/>
            <a:ext cx="4739174" cy="1497237"/>
            <a:chOff x="1375278" y="2744485"/>
            <a:chExt cx="4739174" cy="1497237"/>
          </a:xfrm>
        </p:grpSpPr>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5278" y="2750761"/>
              <a:ext cx="3040643" cy="678239"/>
            </a:xfrm>
            <a:prstGeom prst="rect">
              <a:avLst/>
            </a:prstGeom>
          </p:spPr>
        </p:pic>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183" y="2744485"/>
              <a:ext cx="1722269" cy="693480"/>
            </a:xfrm>
            <a:prstGeom prst="rect">
              <a:avLst/>
            </a:prstGeom>
          </p:spPr>
        </p:pic>
        <p:pic>
          <p:nvPicPr>
            <p:cNvPr id="8" name="Picture 7"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8052" y="3429000"/>
              <a:ext cx="3033023" cy="792549"/>
            </a:xfrm>
            <a:prstGeom prst="rect">
              <a:avLst/>
            </a:prstGeom>
          </p:spPr>
        </p:pic>
        <p:pic>
          <p:nvPicPr>
            <p:cNvPr id="9" name="Picture 8"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2182" y="3411070"/>
              <a:ext cx="1722269" cy="830652"/>
            </a:xfrm>
            <a:prstGeom prst="rect">
              <a:avLst/>
            </a:prstGeom>
          </p:spPr>
        </p:pic>
      </p:gr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nvGraphicFramePr>
            <p:xfrm>
              <a:off x="1326778" y="4580964"/>
              <a:ext cx="6096000" cy="147828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29901">
                    <a:tc>
                      <a:txBody>
                        <a:bodyPr/>
                        <a:lstStyle/>
                        <a:p>
                          <a:endParaRPr lang="en-US" dirty="0"/>
                        </a:p>
                      </a:txBody>
                      <a:tcPr/>
                    </a:tc>
                    <a:tc>
                      <a:txBody>
                        <a:bodyPr/>
                        <a:lstStyle/>
                        <a:p>
                          <a:r>
                            <a:rPr lang="sk-SK" dirty="0"/>
                            <a:t>K</a:t>
                          </a:r>
                          <a:r>
                            <a:rPr lang="en-US" baseline="0" dirty="0"/>
                            <a:t> [G</a:t>
                          </a:r>
                          <a:r>
                            <a:rPr lang="sk-SK" baseline="0" dirty="0"/>
                            <a:t>P</a:t>
                          </a:r>
                          <a:r>
                            <a:rPr lang="en-US" baseline="0" dirty="0"/>
                            <a:t>a]          </a:t>
                          </a:r>
                          <a:endParaRPr lang="en-US" dirty="0"/>
                        </a:p>
                      </a:txBody>
                      <a:tcPr/>
                    </a:tc>
                    <a:tc>
                      <a:txBody>
                        <a:bodyPr/>
                        <a:lstStyle/>
                        <a:p>
                          <a:r>
                            <a:rPr lang="en-US" dirty="0"/>
                            <a:t>E [G</a:t>
                          </a:r>
                          <a:r>
                            <a:rPr lang="sk-SK" dirty="0"/>
                            <a:t>P</a:t>
                          </a:r>
                          <a:r>
                            <a:rPr lang="en-US" dirty="0"/>
                            <a:t>a]</a:t>
                          </a:r>
                        </a:p>
                      </a:txBody>
                      <a:tcPr/>
                    </a:tc>
                    <a:tc>
                      <a:txBody>
                        <a:bodyPr/>
                        <a:lstStyle/>
                        <a:p>
                          <a:r>
                            <a:rPr lang="en-US" dirty="0"/>
                            <a:t>G [G</a:t>
                          </a:r>
                          <a:r>
                            <a:rPr lang="sk-SK" dirty="0"/>
                            <a:t>P</a:t>
                          </a:r>
                          <a:r>
                            <a:rPr lang="en-US" dirty="0"/>
                            <a:t>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𝜈</m:t>
                                </m:r>
                              </m:oMath>
                            </m:oMathPara>
                          </a14:m>
                          <a:endParaRPr lang="en-US" dirty="0"/>
                        </a:p>
                      </a:txBody>
                      <a:tcPr/>
                    </a:tc>
                    <a:extLst>
                      <a:ext uri="{0D108BD9-81ED-4DB2-BD59-A6C34878D82A}">
                        <a16:rowId xmlns:a16="http://schemas.microsoft.com/office/drawing/2014/main" val="10000"/>
                      </a:ext>
                    </a:extLst>
                  </a:tr>
                  <a:tr h="370840">
                    <a:tc>
                      <a:txBody>
                        <a:bodyPr/>
                        <a:lstStyle/>
                        <a:p>
                          <a:r>
                            <a:rPr lang="sk-SK" dirty="0"/>
                            <a:t>oceľ</a:t>
                          </a:r>
                          <a:endParaRPr lang="en-US" dirty="0"/>
                        </a:p>
                      </a:txBody>
                      <a:tcPr/>
                    </a:tc>
                    <a:tc>
                      <a:txBody>
                        <a:bodyPr/>
                        <a:lstStyle/>
                        <a:p>
                          <a:r>
                            <a:rPr lang="sk-SK" dirty="0"/>
                            <a:t>160</a:t>
                          </a:r>
                          <a:endParaRPr lang="en-US" dirty="0"/>
                        </a:p>
                      </a:txBody>
                      <a:tcPr/>
                    </a:tc>
                    <a:tc>
                      <a:txBody>
                        <a:bodyPr/>
                        <a:lstStyle/>
                        <a:p>
                          <a:r>
                            <a:rPr lang="sk-SK" dirty="0"/>
                            <a:t>200</a:t>
                          </a:r>
                          <a:endParaRPr lang="en-US" dirty="0"/>
                        </a:p>
                      </a:txBody>
                      <a:tcPr/>
                    </a:tc>
                    <a:tc>
                      <a:txBody>
                        <a:bodyPr/>
                        <a:lstStyle/>
                        <a:p>
                          <a:r>
                            <a:rPr lang="sk-SK" dirty="0"/>
                            <a:t>80</a:t>
                          </a:r>
                          <a:endParaRPr lang="en-US" dirty="0"/>
                        </a:p>
                      </a:txBody>
                      <a:tcPr/>
                    </a:tc>
                    <a:tc>
                      <a:txBody>
                        <a:bodyPr/>
                        <a:lstStyle/>
                        <a:p>
                          <a:r>
                            <a:rPr lang="sk-SK" dirty="0"/>
                            <a:t>0,3</a:t>
                          </a:r>
                          <a:endParaRPr lang="en-US" dirty="0"/>
                        </a:p>
                      </a:txBody>
                      <a:tcPr/>
                    </a:tc>
                    <a:extLst>
                      <a:ext uri="{0D108BD9-81ED-4DB2-BD59-A6C34878D82A}">
                        <a16:rowId xmlns:a16="http://schemas.microsoft.com/office/drawing/2014/main" val="10001"/>
                      </a:ext>
                    </a:extLst>
                  </a:tr>
                  <a:tr h="370840">
                    <a:tc>
                      <a:txBody>
                        <a:bodyPr/>
                        <a:lstStyle/>
                        <a:p>
                          <a:r>
                            <a:rPr lang="sk-SK" dirty="0"/>
                            <a:t>meď</a:t>
                          </a:r>
                          <a:endParaRPr lang="en-US" dirty="0"/>
                        </a:p>
                      </a:txBody>
                      <a:tcPr/>
                    </a:tc>
                    <a:tc>
                      <a:txBody>
                        <a:bodyPr/>
                        <a:lstStyle/>
                        <a:p>
                          <a:r>
                            <a:rPr lang="sk-SK" dirty="0"/>
                            <a:t>140</a:t>
                          </a:r>
                          <a:endParaRPr lang="en-US" dirty="0"/>
                        </a:p>
                      </a:txBody>
                      <a:tcPr/>
                    </a:tc>
                    <a:tc>
                      <a:txBody>
                        <a:bodyPr/>
                        <a:lstStyle/>
                        <a:p>
                          <a:r>
                            <a:rPr lang="sk-SK" dirty="0"/>
                            <a:t>110</a:t>
                          </a:r>
                          <a:endParaRPr lang="en-US" dirty="0"/>
                        </a:p>
                      </a:txBody>
                      <a:tcPr/>
                    </a:tc>
                    <a:tc>
                      <a:txBody>
                        <a:bodyPr/>
                        <a:lstStyle/>
                        <a:p>
                          <a:r>
                            <a:rPr lang="sk-SK" dirty="0"/>
                            <a:t>48</a:t>
                          </a:r>
                          <a:endParaRPr lang="en-US" dirty="0"/>
                        </a:p>
                      </a:txBody>
                      <a:tcPr/>
                    </a:tc>
                    <a:tc>
                      <a:txBody>
                        <a:bodyPr/>
                        <a:lstStyle/>
                        <a:p>
                          <a:r>
                            <a:rPr lang="sk-SK" dirty="0"/>
                            <a:t>0,34</a:t>
                          </a:r>
                          <a:endParaRPr lang="en-US" dirty="0"/>
                        </a:p>
                      </a:txBody>
                      <a:tcPr/>
                    </a:tc>
                    <a:extLst>
                      <a:ext uri="{0D108BD9-81ED-4DB2-BD59-A6C34878D82A}">
                        <a16:rowId xmlns:a16="http://schemas.microsoft.com/office/drawing/2014/main" val="10002"/>
                      </a:ext>
                    </a:extLst>
                  </a:tr>
                  <a:tr h="370840">
                    <a:tc>
                      <a:txBody>
                        <a:bodyPr/>
                        <a:lstStyle/>
                        <a:p>
                          <a:r>
                            <a:rPr lang="sk-SK" dirty="0"/>
                            <a:t>voda</a:t>
                          </a:r>
                          <a:endParaRPr lang="en-US" dirty="0"/>
                        </a:p>
                      </a:txBody>
                      <a:tcPr/>
                    </a:tc>
                    <a:tc>
                      <a:txBody>
                        <a:bodyPr/>
                        <a:lstStyle/>
                        <a:p>
                          <a:r>
                            <a:rPr lang="sk-SK" dirty="0"/>
                            <a:t>2,2</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3646394436"/>
                  </p:ext>
                </p:extLst>
              </p:nvPr>
            </p:nvGraphicFramePr>
            <p:xfrm>
              <a:off x="1326778" y="4580964"/>
              <a:ext cx="6096000" cy="147828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65760">
                    <a:tc>
                      <a:txBody>
                        <a:bodyPr/>
                        <a:lstStyle/>
                        <a:p>
                          <a:endParaRPr lang="en-US" dirty="0"/>
                        </a:p>
                      </a:txBody>
                      <a:tcPr/>
                    </a:tc>
                    <a:tc>
                      <a:txBody>
                        <a:bodyPr/>
                        <a:lstStyle/>
                        <a:p>
                          <a:r>
                            <a:rPr lang="sk-SK" dirty="0" smtClean="0"/>
                            <a:t>K</a:t>
                          </a:r>
                          <a:r>
                            <a:rPr lang="en-US" baseline="0" dirty="0" smtClean="0"/>
                            <a:t> [G</a:t>
                          </a:r>
                          <a:r>
                            <a:rPr lang="sk-SK" baseline="0" dirty="0" smtClean="0"/>
                            <a:t>P</a:t>
                          </a:r>
                          <a:r>
                            <a:rPr lang="en-US" baseline="0" dirty="0" smtClean="0"/>
                            <a:t>a]          </a:t>
                          </a:r>
                          <a:endParaRPr lang="en-US" dirty="0"/>
                        </a:p>
                      </a:txBody>
                      <a:tcPr/>
                    </a:tc>
                    <a:tc>
                      <a:txBody>
                        <a:bodyPr/>
                        <a:lstStyle/>
                        <a:p>
                          <a:r>
                            <a:rPr lang="en-US" dirty="0" smtClean="0"/>
                            <a:t>E [G</a:t>
                          </a:r>
                          <a:r>
                            <a:rPr lang="sk-SK" dirty="0" smtClean="0"/>
                            <a:t>P</a:t>
                          </a:r>
                          <a:r>
                            <a:rPr lang="en-US" dirty="0" smtClean="0"/>
                            <a:t>a]</a:t>
                          </a:r>
                          <a:endParaRPr lang="en-US" dirty="0"/>
                        </a:p>
                      </a:txBody>
                      <a:tcPr/>
                    </a:tc>
                    <a:tc>
                      <a:txBody>
                        <a:bodyPr/>
                        <a:lstStyle/>
                        <a:p>
                          <a:r>
                            <a:rPr lang="en-US" dirty="0" smtClean="0"/>
                            <a:t>G [G</a:t>
                          </a:r>
                          <a:r>
                            <a:rPr lang="sk-SK" dirty="0" smtClean="0"/>
                            <a:t>P</a:t>
                          </a:r>
                          <a:r>
                            <a:rPr lang="en-US" dirty="0" smtClean="0"/>
                            <a:t>a]</a:t>
                          </a:r>
                          <a:endParaRPr lang="en-US" dirty="0"/>
                        </a:p>
                      </a:txBody>
                      <a:tcPr/>
                    </a:tc>
                    <a:tc>
                      <a:txBody>
                        <a:bodyPr/>
                        <a:lstStyle/>
                        <a:p>
                          <a:endParaRPr lang="en-US"/>
                        </a:p>
                      </a:txBody>
                      <a:tcPr>
                        <a:blipFill rotWithShape="0">
                          <a:blip r:embed="rId10"/>
                          <a:stretch>
                            <a:fillRect l="-401000" t="-8333" r="-1000" b="-330000"/>
                          </a:stretch>
                        </a:blipFill>
                      </a:tcPr>
                    </a:tc>
                  </a:tr>
                  <a:tr h="370840">
                    <a:tc>
                      <a:txBody>
                        <a:bodyPr/>
                        <a:lstStyle/>
                        <a:p>
                          <a:r>
                            <a:rPr lang="sk-SK" dirty="0" smtClean="0"/>
                            <a:t>oceľ</a:t>
                          </a:r>
                          <a:endParaRPr lang="en-US" dirty="0"/>
                        </a:p>
                      </a:txBody>
                      <a:tcPr/>
                    </a:tc>
                    <a:tc>
                      <a:txBody>
                        <a:bodyPr/>
                        <a:lstStyle/>
                        <a:p>
                          <a:r>
                            <a:rPr lang="sk-SK" dirty="0" smtClean="0"/>
                            <a:t>160</a:t>
                          </a:r>
                          <a:endParaRPr lang="en-US" dirty="0"/>
                        </a:p>
                      </a:txBody>
                      <a:tcPr/>
                    </a:tc>
                    <a:tc>
                      <a:txBody>
                        <a:bodyPr/>
                        <a:lstStyle/>
                        <a:p>
                          <a:r>
                            <a:rPr lang="sk-SK" dirty="0" smtClean="0"/>
                            <a:t>200</a:t>
                          </a:r>
                          <a:endParaRPr lang="en-US" dirty="0"/>
                        </a:p>
                      </a:txBody>
                      <a:tcPr/>
                    </a:tc>
                    <a:tc>
                      <a:txBody>
                        <a:bodyPr/>
                        <a:lstStyle/>
                        <a:p>
                          <a:r>
                            <a:rPr lang="sk-SK" dirty="0" smtClean="0"/>
                            <a:t>80</a:t>
                          </a:r>
                          <a:endParaRPr lang="en-US" dirty="0"/>
                        </a:p>
                      </a:txBody>
                      <a:tcPr/>
                    </a:tc>
                    <a:tc>
                      <a:txBody>
                        <a:bodyPr/>
                        <a:lstStyle/>
                        <a:p>
                          <a:r>
                            <a:rPr lang="sk-SK" dirty="0" smtClean="0"/>
                            <a:t>0,3</a:t>
                          </a:r>
                          <a:endParaRPr lang="en-US" dirty="0"/>
                        </a:p>
                      </a:txBody>
                      <a:tcPr/>
                    </a:tc>
                  </a:tr>
                  <a:tr h="370840">
                    <a:tc>
                      <a:txBody>
                        <a:bodyPr/>
                        <a:lstStyle/>
                        <a:p>
                          <a:r>
                            <a:rPr lang="sk-SK" dirty="0" smtClean="0"/>
                            <a:t>meď</a:t>
                          </a:r>
                          <a:endParaRPr lang="en-US" dirty="0"/>
                        </a:p>
                      </a:txBody>
                      <a:tcPr/>
                    </a:tc>
                    <a:tc>
                      <a:txBody>
                        <a:bodyPr/>
                        <a:lstStyle/>
                        <a:p>
                          <a:r>
                            <a:rPr lang="sk-SK" dirty="0" smtClean="0"/>
                            <a:t>140</a:t>
                          </a:r>
                          <a:endParaRPr lang="en-US" dirty="0"/>
                        </a:p>
                      </a:txBody>
                      <a:tcPr/>
                    </a:tc>
                    <a:tc>
                      <a:txBody>
                        <a:bodyPr/>
                        <a:lstStyle/>
                        <a:p>
                          <a:r>
                            <a:rPr lang="sk-SK" dirty="0" smtClean="0"/>
                            <a:t>110</a:t>
                          </a:r>
                          <a:endParaRPr lang="en-US" dirty="0"/>
                        </a:p>
                      </a:txBody>
                      <a:tcPr/>
                    </a:tc>
                    <a:tc>
                      <a:txBody>
                        <a:bodyPr/>
                        <a:lstStyle/>
                        <a:p>
                          <a:r>
                            <a:rPr lang="sk-SK" dirty="0" smtClean="0"/>
                            <a:t>48</a:t>
                          </a:r>
                          <a:endParaRPr lang="en-US" dirty="0"/>
                        </a:p>
                      </a:txBody>
                      <a:tcPr/>
                    </a:tc>
                    <a:tc>
                      <a:txBody>
                        <a:bodyPr/>
                        <a:lstStyle/>
                        <a:p>
                          <a:r>
                            <a:rPr lang="sk-SK" dirty="0" smtClean="0"/>
                            <a:t>0,34</a:t>
                          </a:r>
                          <a:endParaRPr lang="en-US" dirty="0"/>
                        </a:p>
                      </a:txBody>
                      <a:tcPr/>
                    </a:tc>
                  </a:tr>
                  <a:tr h="370840">
                    <a:tc>
                      <a:txBody>
                        <a:bodyPr/>
                        <a:lstStyle/>
                        <a:p>
                          <a:r>
                            <a:rPr lang="sk-SK" dirty="0" smtClean="0"/>
                            <a:t>voda</a:t>
                          </a:r>
                          <a:endParaRPr lang="en-US" dirty="0"/>
                        </a:p>
                      </a:txBody>
                      <a:tcPr/>
                    </a:tc>
                    <a:tc>
                      <a:txBody>
                        <a:bodyPr/>
                        <a:lstStyle/>
                        <a:p>
                          <a:r>
                            <a:rPr lang="sk-SK" dirty="0" smtClean="0"/>
                            <a:t>2,2</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
        <p:nvSpPr>
          <p:cNvPr id="12" name="TextBox 11"/>
          <p:cNvSpPr txBox="1"/>
          <p:nvPr/>
        </p:nvSpPr>
        <p:spPr>
          <a:xfrm>
            <a:off x="367553" y="4114800"/>
            <a:ext cx="7664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Typické hodnoty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403412" y="6347012"/>
                <a:ext cx="7297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porozmýšľajte, prečo pri vode neuvádzame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𝜈</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3412" y="6347012"/>
                <a:ext cx="7297270" cy="369332"/>
              </a:xfrm>
              <a:prstGeom prst="rect">
                <a:avLst/>
              </a:prstGeom>
              <a:blipFill rotWithShape="0">
                <a:blip r:embed="rId11"/>
                <a:stretch>
                  <a:fillRect l="-66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10368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48235" y="457199"/>
            <a:ext cx="84447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Moduly pružnosti sú parametre efektívnej teórie látky ako kontinua.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68941" y="1999129"/>
            <a:ext cx="861508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Keby sme úplne poznali molekulárnu štruktúru látky a mali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kvantovmechanicky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zrátané energetické zmeny pri deformáciách štruktúry, vedeli by sme vypočítať hodnoty modulov pružnosti  „z prvých princípov“.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663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15153" y="995083"/>
                <a:ext cx="84088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Ďalším dôležitým parametrom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objemová hustota hmotnosti látky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krátko nazývaná len hustota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215153" y="995083"/>
                <a:ext cx="8408894" cy="646331"/>
              </a:xfrm>
              <a:prstGeom prst="rect">
                <a:avLst/>
              </a:prstGeom>
              <a:blipFill rotWithShape="0">
                <a:blip r:embed="rId7"/>
                <a:stretch>
                  <a:fillRect l="-580" t="-4717" b="-14151"/>
                </a:stretch>
              </a:blipFill>
            </p:spPr>
            <p:txBody>
              <a:bodyPr/>
              <a:lstStyle/>
              <a:p>
                <a:r>
                  <a:rPr lang="en-US">
                    <a:noFill/>
                  </a:rPr>
                  <a:t> </a:t>
                </a:r>
              </a:p>
            </p:txBody>
          </p:sp>
        </mc:Fallback>
      </mc:AlternateContent>
      <p:grpSp>
        <p:nvGrpSpPr>
          <p:cNvPr id="9" name="Group 8"/>
          <p:cNvGrpSpPr/>
          <p:nvPr/>
        </p:nvGrpSpPr>
        <p:grpSpPr>
          <a:xfrm>
            <a:off x="301438" y="1917128"/>
            <a:ext cx="1388880" cy="2412825"/>
            <a:chOff x="471768" y="2965999"/>
            <a:chExt cx="1388880" cy="2412825"/>
          </a:xfrm>
        </p:grpSpPr>
        <p:sp>
          <p:nvSpPr>
            <p:cNvPr id="5" name="Freeform 4"/>
            <p:cNvSpPr/>
            <p:nvPr/>
          </p:nvSpPr>
          <p:spPr>
            <a:xfrm>
              <a:off x="471768" y="2965999"/>
              <a:ext cx="1388880" cy="2004434"/>
            </a:xfrm>
            <a:custGeom>
              <a:avLst/>
              <a:gdLst>
                <a:gd name="connsiteX0" fmla="*/ 30256 w 1388880"/>
                <a:gd name="connsiteY0" fmla="*/ 386801 h 2004434"/>
                <a:gd name="connsiteX1" fmla="*/ 290232 w 1388880"/>
                <a:gd name="connsiteY1" fmla="*/ 82001 h 2004434"/>
                <a:gd name="connsiteX2" fmla="*/ 595032 w 1388880"/>
                <a:gd name="connsiteY2" fmla="*/ 1319 h 2004434"/>
                <a:gd name="connsiteX3" fmla="*/ 998444 w 1388880"/>
                <a:gd name="connsiteY3" fmla="*/ 126825 h 2004434"/>
                <a:gd name="connsiteX4" fmla="*/ 1195667 w 1388880"/>
                <a:gd name="connsiteY4" fmla="*/ 341977 h 2004434"/>
                <a:gd name="connsiteX5" fmla="*/ 1330138 w 1388880"/>
                <a:gd name="connsiteY5" fmla="*/ 637813 h 2004434"/>
                <a:gd name="connsiteX6" fmla="*/ 1383926 w 1388880"/>
                <a:gd name="connsiteY6" fmla="*/ 1014330 h 2004434"/>
                <a:gd name="connsiteX7" fmla="*/ 1213597 w 1388880"/>
                <a:gd name="connsiteY7" fmla="*/ 1713577 h 2004434"/>
                <a:gd name="connsiteX8" fmla="*/ 783291 w 1388880"/>
                <a:gd name="connsiteY8" fmla="*/ 2000448 h 2004434"/>
                <a:gd name="connsiteX9" fmla="*/ 93008 w 1388880"/>
                <a:gd name="connsiteY9" fmla="*/ 1857013 h 2004434"/>
                <a:gd name="connsiteX10" fmla="*/ 57150 w 1388880"/>
                <a:gd name="connsiteY10" fmla="*/ 1525319 h 2004434"/>
                <a:gd name="connsiteX11" fmla="*/ 146797 w 1388880"/>
                <a:gd name="connsiteY11" fmla="*/ 1041225 h 2004434"/>
                <a:gd name="connsiteX12" fmla="*/ 75079 w 1388880"/>
                <a:gd name="connsiteY12" fmla="*/ 718495 h 2004434"/>
                <a:gd name="connsiteX13" fmla="*/ 12326 w 1388880"/>
                <a:gd name="connsiteY13" fmla="*/ 485413 h 2004434"/>
                <a:gd name="connsiteX14" fmla="*/ 30256 w 1388880"/>
                <a:gd name="connsiteY14" fmla="*/ 386801 h 20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880" h="2004434">
                  <a:moveTo>
                    <a:pt x="30256" y="386801"/>
                  </a:moveTo>
                  <a:cubicBezTo>
                    <a:pt x="76574" y="319566"/>
                    <a:pt x="196103" y="146248"/>
                    <a:pt x="290232" y="82001"/>
                  </a:cubicBezTo>
                  <a:cubicBezTo>
                    <a:pt x="384361" y="17754"/>
                    <a:pt x="476997" y="-6152"/>
                    <a:pt x="595032" y="1319"/>
                  </a:cubicBezTo>
                  <a:cubicBezTo>
                    <a:pt x="713067" y="8790"/>
                    <a:pt x="898338" y="70049"/>
                    <a:pt x="998444" y="126825"/>
                  </a:cubicBezTo>
                  <a:cubicBezTo>
                    <a:pt x="1098550" y="183601"/>
                    <a:pt x="1140385" y="256812"/>
                    <a:pt x="1195667" y="341977"/>
                  </a:cubicBezTo>
                  <a:cubicBezTo>
                    <a:pt x="1250949" y="427142"/>
                    <a:pt x="1298762" y="525754"/>
                    <a:pt x="1330138" y="637813"/>
                  </a:cubicBezTo>
                  <a:cubicBezTo>
                    <a:pt x="1361515" y="749872"/>
                    <a:pt x="1403350" y="835036"/>
                    <a:pt x="1383926" y="1014330"/>
                  </a:cubicBezTo>
                  <a:cubicBezTo>
                    <a:pt x="1364502" y="1193624"/>
                    <a:pt x="1313703" y="1549224"/>
                    <a:pt x="1213597" y="1713577"/>
                  </a:cubicBezTo>
                  <a:cubicBezTo>
                    <a:pt x="1113491" y="1877930"/>
                    <a:pt x="970056" y="1976542"/>
                    <a:pt x="783291" y="2000448"/>
                  </a:cubicBezTo>
                  <a:cubicBezTo>
                    <a:pt x="596526" y="2024354"/>
                    <a:pt x="214031" y="1936201"/>
                    <a:pt x="93008" y="1857013"/>
                  </a:cubicBezTo>
                  <a:cubicBezTo>
                    <a:pt x="-28015" y="1777825"/>
                    <a:pt x="48185" y="1661283"/>
                    <a:pt x="57150" y="1525319"/>
                  </a:cubicBezTo>
                  <a:cubicBezTo>
                    <a:pt x="66115" y="1389355"/>
                    <a:pt x="143809" y="1175696"/>
                    <a:pt x="146797" y="1041225"/>
                  </a:cubicBezTo>
                  <a:cubicBezTo>
                    <a:pt x="149785" y="906754"/>
                    <a:pt x="97491" y="811130"/>
                    <a:pt x="75079" y="718495"/>
                  </a:cubicBezTo>
                  <a:cubicBezTo>
                    <a:pt x="52667" y="625860"/>
                    <a:pt x="22785" y="539201"/>
                    <a:pt x="12326" y="485413"/>
                  </a:cubicBezTo>
                  <a:cubicBezTo>
                    <a:pt x="1867" y="431625"/>
                    <a:pt x="-16062" y="454036"/>
                    <a:pt x="30256" y="386801"/>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img2.wikia.nocookie.net/__cb20120601000828/creepypasta/images/4/40/Coloriage-cu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998" y="3703918"/>
              <a:ext cx="361950" cy="3619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977153" y="3899647"/>
              <a:ext cx="726142" cy="147917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150471" y="3893670"/>
              <a:ext cx="318135" cy="18288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589742" y="4915647"/>
              <a:ext cx="144780" cy="182880"/>
            </a:xfrm>
            <a:prstGeom prst="rect">
              <a:avLst/>
            </a:prstGeom>
          </p:spPr>
        </p:pic>
      </p:grpSp>
      <mc:AlternateContent xmlns:mc="http://schemas.openxmlformats.org/markup-compatibility/2006" xmlns:a14="http://schemas.microsoft.com/office/drawing/2010/main">
        <mc:Choice Requires="a14">
          <p:sp>
            <p:nvSpPr>
              <p:cNvPr id="12" name="TextBox 11"/>
              <p:cNvSpPr txBox="1"/>
              <p:nvPr/>
            </p:nvSpPr>
            <p:spPr>
              <a:xfrm>
                <a:off x="2106706" y="1757082"/>
                <a:ext cx="6624917" cy="12341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nejaké látkové teleso v jeho vnútri v okolí bodu</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malý (infinitezimálny) priestorový objem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Hmotnosť látky obsiahnutej v tom objeme označme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hustotou látky v bode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nazývame hodnotu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106706" y="1757082"/>
                <a:ext cx="6624917" cy="1234120"/>
              </a:xfrm>
              <a:prstGeom prst="rect">
                <a:avLst/>
              </a:prstGeom>
              <a:blipFill rotWithShape="0">
                <a:blip r:embed="rId11"/>
                <a:stretch>
                  <a:fillRect l="-829" t="-6404" r="-1473" b="-3941"/>
                </a:stretch>
              </a:blipFill>
            </p:spPr>
            <p:txBody>
              <a:bodyPr/>
              <a:lstStyle/>
              <a:p>
                <a:r>
                  <a:rPr lang="en-US">
                    <a:noFill/>
                  </a:rPr>
                  <a:t> </a:t>
                </a:r>
              </a:p>
            </p:txBody>
          </p:sp>
        </mc:Fallback>
      </mc:AlternateContent>
      <p:pic>
        <p:nvPicPr>
          <p:cNvPr id="14" name="Picture 1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368801" y="2901315"/>
            <a:ext cx="1154430" cy="52768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954306" y="3532094"/>
                <a:ext cx="652630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Zápis nie je celkom korektný, lebo by sa mohlo zdať, že ide o deriváciu nejakej funkcie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podľa premennej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Naozaj ide len o podiel dvoch malých hodnôt, aby sme mohli hovoriť o lokálnej hustote v danom bode a nie o priemernej hustote telesa danej ako podiel celkovej hmotnosti a celkového objemu.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látke je homogénna, potom hustota nezávisí od polohy a je v celom telese rovnaká.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definície je zrejmé, že jednotkou hustoty je kg 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54306" y="3532094"/>
                <a:ext cx="6526306" cy="2585323"/>
              </a:xfrm>
              <a:prstGeom prst="rect">
                <a:avLst/>
              </a:prstGeom>
              <a:blipFill rotWithShape="0">
                <a:blip r:embed="rId13"/>
                <a:stretch>
                  <a:fillRect l="-841" t="-1176" r="-1121" b="-2588"/>
                </a:stretch>
              </a:blipFill>
            </p:spPr>
            <p:txBody>
              <a:bodyPr/>
              <a:lstStyle/>
              <a:p>
                <a:r>
                  <a:rPr lang="en-US">
                    <a:noFill/>
                  </a:rPr>
                  <a:t> </a:t>
                </a:r>
              </a:p>
            </p:txBody>
          </p:sp>
        </mc:Fallback>
      </mc:AlternateContent>
      <p:sp>
        <p:nvSpPr>
          <p:cNvPr id="6" name="TextBox 5"/>
          <p:cNvSpPr txBox="1"/>
          <p:nvPr/>
        </p:nvSpPr>
        <p:spPr>
          <a:xfrm>
            <a:off x="2747682" y="277905"/>
            <a:ext cx="36486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Hustota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183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reeform 2"/>
          <p:cNvSpPr/>
          <p:nvPr/>
        </p:nvSpPr>
        <p:spPr>
          <a:xfrm>
            <a:off x="283509" y="527599"/>
            <a:ext cx="1388880" cy="2004434"/>
          </a:xfrm>
          <a:custGeom>
            <a:avLst/>
            <a:gdLst>
              <a:gd name="connsiteX0" fmla="*/ 30256 w 1388880"/>
              <a:gd name="connsiteY0" fmla="*/ 386801 h 2004434"/>
              <a:gd name="connsiteX1" fmla="*/ 290232 w 1388880"/>
              <a:gd name="connsiteY1" fmla="*/ 82001 h 2004434"/>
              <a:gd name="connsiteX2" fmla="*/ 595032 w 1388880"/>
              <a:gd name="connsiteY2" fmla="*/ 1319 h 2004434"/>
              <a:gd name="connsiteX3" fmla="*/ 998444 w 1388880"/>
              <a:gd name="connsiteY3" fmla="*/ 126825 h 2004434"/>
              <a:gd name="connsiteX4" fmla="*/ 1195667 w 1388880"/>
              <a:gd name="connsiteY4" fmla="*/ 341977 h 2004434"/>
              <a:gd name="connsiteX5" fmla="*/ 1330138 w 1388880"/>
              <a:gd name="connsiteY5" fmla="*/ 637813 h 2004434"/>
              <a:gd name="connsiteX6" fmla="*/ 1383926 w 1388880"/>
              <a:gd name="connsiteY6" fmla="*/ 1014330 h 2004434"/>
              <a:gd name="connsiteX7" fmla="*/ 1213597 w 1388880"/>
              <a:gd name="connsiteY7" fmla="*/ 1713577 h 2004434"/>
              <a:gd name="connsiteX8" fmla="*/ 783291 w 1388880"/>
              <a:gd name="connsiteY8" fmla="*/ 2000448 h 2004434"/>
              <a:gd name="connsiteX9" fmla="*/ 93008 w 1388880"/>
              <a:gd name="connsiteY9" fmla="*/ 1857013 h 2004434"/>
              <a:gd name="connsiteX10" fmla="*/ 57150 w 1388880"/>
              <a:gd name="connsiteY10" fmla="*/ 1525319 h 2004434"/>
              <a:gd name="connsiteX11" fmla="*/ 146797 w 1388880"/>
              <a:gd name="connsiteY11" fmla="*/ 1041225 h 2004434"/>
              <a:gd name="connsiteX12" fmla="*/ 75079 w 1388880"/>
              <a:gd name="connsiteY12" fmla="*/ 718495 h 2004434"/>
              <a:gd name="connsiteX13" fmla="*/ 12326 w 1388880"/>
              <a:gd name="connsiteY13" fmla="*/ 485413 h 2004434"/>
              <a:gd name="connsiteX14" fmla="*/ 30256 w 1388880"/>
              <a:gd name="connsiteY14" fmla="*/ 386801 h 20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880" h="2004434">
                <a:moveTo>
                  <a:pt x="30256" y="386801"/>
                </a:moveTo>
                <a:cubicBezTo>
                  <a:pt x="76574" y="319566"/>
                  <a:pt x="196103" y="146248"/>
                  <a:pt x="290232" y="82001"/>
                </a:cubicBezTo>
                <a:cubicBezTo>
                  <a:pt x="384361" y="17754"/>
                  <a:pt x="476997" y="-6152"/>
                  <a:pt x="595032" y="1319"/>
                </a:cubicBezTo>
                <a:cubicBezTo>
                  <a:pt x="713067" y="8790"/>
                  <a:pt x="898338" y="70049"/>
                  <a:pt x="998444" y="126825"/>
                </a:cubicBezTo>
                <a:cubicBezTo>
                  <a:pt x="1098550" y="183601"/>
                  <a:pt x="1140385" y="256812"/>
                  <a:pt x="1195667" y="341977"/>
                </a:cubicBezTo>
                <a:cubicBezTo>
                  <a:pt x="1250949" y="427142"/>
                  <a:pt x="1298762" y="525754"/>
                  <a:pt x="1330138" y="637813"/>
                </a:cubicBezTo>
                <a:cubicBezTo>
                  <a:pt x="1361515" y="749872"/>
                  <a:pt x="1403350" y="835036"/>
                  <a:pt x="1383926" y="1014330"/>
                </a:cubicBezTo>
                <a:cubicBezTo>
                  <a:pt x="1364502" y="1193624"/>
                  <a:pt x="1313703" y="1549224"/>
                  <a:pt x="1213597" y="1713577"/>
                </a:cubicBezTo>
                <a:cubicBezTo>
                  <a:pt x="1113491" y="1877930"/>
                  <a:pt x="970056" y="1976542"/>
                  <a:pt x="783291" y="2000448"/>
                </a:cubicBezTo>
                <a:cubicBezTo>
                  <a:pt x="596526" y="2024354"/>
                  <a:pt x="214031" y="1936201"/>
                  <a:pt x="93008" y="1857013"/>
                </a:cubicBezTo>
                <a:cubicBezTo>
                  <a:pt x="-28015" y="1777825"/>
                  <a:pt x="48185" y="1661283"/>
                  <a:pt x="57150" y="1525319"/>
                </a:cubicBezTo>
                <a:cubicBezTo>
                  <a:pt x="66115" y="1389355"/>
                  <a:pt x="143809" y="1175696"/>
                  <a:pt x="146797" y="1041225"/>
                </a:cubicBezTo>
                <a:cubicBezTo>
                  <a:pt x="149785" y="906754"/>
                  <a:pt x="97491" y="811130"/>
                  <a:pt x="75079" y="718495"/>
                </a:cubicBezTo>
                <a:cubicBezTo>
                  <a:pt x="52667" y="625860"/>
                  <a:pt x="22785" y="539201"/>
                  <a:pt x="12326" y="485413"/>
                </a:cubicBezTo>
                <a:cubicBezTo>
                  <a:pt x="1867" y="431625"/>
                  <a:pt x="-16062" y="454036"/>
                  <a:pt x="30256" y="386801"/>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39" y="1265518"/>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58800" y="1679388"/>
            <a:ext cx="318135" cy="18288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918447" y="367553"/>
                <a:ext cx="689385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Predstavme si, že poznáme lokálnu hustotu hmotnosti ako funkciu polohy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vypočíta celková hmotnosť telesa?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Operačný postup vyzerá takto. Predstavíme si, že objem telesa je vyplnený „infinitezimálnymi“ kockami. Poloha každej kocky môže byť identifikovaná napríklad polohou ľavého predného spodného vrcholu. Potom hmotnosť celého telesa je zjavne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918447" y="367553"/>
                <a:ext cx="6893859" cy="2031325"/>
              </a:xfrm>
              <a:prstGeom prst="rect">
                <a:avLst/>
              </a:prstGeom>
              <a:blipFill rotWithShape="0">
                <a:blip r:embed="rId9"/>
                <a:stretch>
                  <a:fillRect l="-796" t="-1497" r="-1326" b="-3593"/>
                </a:stretch>
              </a:blipFill>
            </p:spPr>
            <p:txBody>
              <a:bodyPr/>
              <a:lstStyle/>
              <a:p>
                <a:r>
                  <a:rPr lang="sk-SK">
                    <a:noFill/>
                  </a:rPr>
                  <a:t> </a:t>
                </a:r>
              </a:p>
            </p:txBody>
          </p:sp>
        </mc:Fallback>
      </mc:AlternateContent>
      <p:pic>
        <p:nvPicPr>
          <p:cNvPr id="10"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69" y="1265513"/>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325" y="1265513"/>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55" y="1265508"/>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37" y="1068297"/>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67" y="1068292"/>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323" y="1068292"/>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53" y="1068287"/>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03" y="88003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33" y="880031"/>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989" y="880031"/>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319" y="88002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01" y="682815"/>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31" y="682810"/>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987" y="682810"/>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317" y="682805"/>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7131" y="2477247"/>
            <a:ext cx="1876425" cy="581025"/>
          </a:xfrm>
          <a:prstGeom prst="rect">
            <a:avLst/>
          </a:prstGeom>
        </p:spPr>
      </p:pic>
      <p:sp>
        <p:nvSpPr>
          <p:cNvPr id="26" name="TextBox 25"/>
          <p:cNvSpPr txBox="1"/>
          <p:nvPr/>
        </p:nvSpPr>
        <p:spPr>
          <a:xfrm>
            <a:off x="286871" y="3209365"/>
            <a:ext cx="861508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pri výpočte sumy môžu robiť kocky, ktoré sú pri hranici telesa, takže nie sú celé vnútri telesa. Keď sú objemy kociek naozaj veľmi malé, matematici vedia dokázať, že ak započítame hmotnosť celej kocky, hoci trčí trochu von z telesa, celková chyba výpočtu bude zanedbateľná.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Celý výpočet môžeme robiť napríklad numericky na počítači niekoľkokrát, pričom pri každom ďalšom výpočte zmenšíme objem každej malej kocky a zväčšíme teda ich počet. Keď budeme sledovať čísla, ktoré tak budeme postupne dostávať, zistíme, že sa blížia k nejakej konkrétnej hodnote, ktorú budeme považovať za vypočítanú hmotnosť telesa. Formálne ide o limitu takých súm a voláme ju „objemovým integrálom“ a značíme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Picture 2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687484" y="6116917"/>
            <a:ext cx="1626870" cy="563880"/>
          </a:xfrm>
          <a:prstGeom prst="rect">
            <a:avLst/>
          </a:prstGeom>
        </p:spPr>
      </p:pic>
    </p:spTree>
    <p:extLst>
      <p:ext uri="{BB962C8B-B14F-4D97-AF65-F5344CB8AC3E}">
        <p14:creationId xmlns:p14="http://schemas.microsoft.com/office/powerpoint/2010/main" val="261151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642661" y="397435"/>
            <a:ext cx="1626870" cy="56388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0" y="986117"/>
                <a:ext cx="907228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Integrál, ktorý sme napísali nie je apriórne nijakým „opakom derivácie“ je to suma nekonečného počtu nekonečne malých čísel.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Naznačili sme si, ako by sme takú sumu počítali numericky. Niekedy sa nám môže podariť vypočítať tú sumu aj analyticky. Vyžaduje to istú invenciu ako transformovať tú sumu na „niekoľko opakov derivácií“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Okrem objemovej hustoty hmotnosti sa často používa aj plošná hustota hmotnosti pri objektoch, ktoré sú z praktického hľadiska dvojrozmerné. Napríklad list papiera. Plošná hustota kancelárskeho papiera býva 80 g cm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Celková hmotnosť plošného objektu sa ráta tak, že objekt „vyštvorčekujeme“ a zrátame integrál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𝑑𝑆</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plôška jedného infinitezimálneho štvorca)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0" y="986117"/>
                <a:ext cx="9072282" cy="3416320"/>
              </a:xfrm>
              <a:prstGeom prst="rect">
                <a:avLst/>
              </a:prstGeom>
              <a:blipFill rotWithShape="0">
                <a:blip r:embed="rId8"/>
                <a:stretch>
                  <a:fillRect l="-538" t="-1071" r="-202" b="-1964"/>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01415" y="4368800"/>
            <a:ext cx="1741170" cy="56388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16541" y="4946321"/>
                <a:ext cx="894677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Používa aj dĺžková hustota hmotnosti pri objektoch, ktoré sú z praktického hľadiska jednorozmerné. Napríklad drôt. Celková hmotnosť jednorozmerného objektu sa ráta tak, že krivku popisujúcu jeho tvar „vyúsečkujeme“ a zrátame integrál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dĺžka jednej infinitezimálnej úsečky na krivke)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6541" y="4946321"/>
                <a:ext cx="8946777" cy="1200329"/>
              </a:xfrm>
              <a:prstGeom prst="rect">
                <a:avLst/>
              </a:prstGeom>
              <a:blipFill rotWithShape="0">
                <a:blip r:embed="rId10"/>
                <a:stretch>
                  <a:fillRect l="-545" t="-2538" b="-7107"/>
                </a:stretch>
              </a:blipFill>
            </p:spPr>
            <p:txBody>
              <a:bodyPr/>
              <a:lstStyle/>
              <a:p>
                <a:r>
                  <a:rPr lang="en-US">
                    <a:noFill/>
                  </a:rPr>
                  <a:t> </a:t>
                </a:r>
              </a:p>
            </p:txBody>
          </p:sp>
        </mc:Fallback>
      </mc:AlternateContent>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49992" y="6197600"/>
            <a:ext cx="1644015" cy="563880"/>
          </a:xfrm>
          <a:prstGeom prst="rect">
            <a:avLst/>
          </a:prstGeom>
        </p:spPr>
      </p:pic>
    </p:spTree>
    <p:extLst>
      <p:ext uri="{BB962C8B-B14F-4D97-AF65-F5344CB8AC3E}">
        <p14:creationId xmlns:p14="http://schemas.microsoft.com/office/powerpoint/2010/main" val="153149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4310" y="480060"/>
            <a:ext cx="867537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fyzici v storočiach, keď „kontinuum“ bolo naozaj kontinuom, mohli v princípe vyhovieť matematikom a deliť priestor, plochu  alebo krivku na „naozaj infinitezimálne“ kocky, štvorčeky alebo úsečky.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odkedy veríme, že nejaké fyzikálne kontinuum je len „efektívne zviera“ v skutočnosti zložené z molekúl, nemôžeme s rozmermi delenia „ísť až do nuly“.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Efektívna teória totiž stráca zmysel pre veľmi malé priestorové rozmery.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by sme napríklad objemíky  robili príliš malé, mohlo by sa stať, že sa v nich niekedy nachádza len jedna molekula a niekedy ani jedna. Pojem „objemová hmotnostná hustota látky“ potom stráca dobrý zmysel. Takže  aplikácia diferenciálneho a integrálneho počtu na „fyzikálne kontinuum“ je možná iba ak pri požadovanej presnosti vystačíme s „objemíkmi“ tak malými, že napríklad hustotu látky v rámci jedného objemíku možno už považovať za prakticky konštantnú, ale objemík je pritom dosť veľký, aby stále ešte obsahoval veľmi veľký počet molekúl.</a:t>
            </a:r>
          </a:p>
        </p:txBody>
      </p:sp>
    </p:spTree>
    <p:extLst>
      <p:ext uri="{BB962C8B-B14F-4D97-AF65-F5344CB8AC3E}">
        <p14:creationId xmlns:p14="http://schemas.microsoft.com/office/powerpoint/2010/main" val="229976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78" y="2849097"/>
            <a:ext cx="8431502" cy="3399303"/>
          </a:xfrm>
          <a:prstGeom prst="rect">
            <a:avLst/>
          </a:prstGeom>
        </p:spPr>
      </p:pic>
      <p:grpSp>
        <p:nvGrpSpPr>
          <p:cNvPr id="52" name="Group 51"/>
          <p:cNvGrpSpPr/>
          <p:nvPr/>
        </p:nvGrpSpPr>
        <p:grpSpPr>
          <a:xfrm>
            <a:off x="2286001" y="1021976"/>
            <a:ext cx="4437529" cy="2545978"/>
            <a:chOff x="2294965" y="537882"/>
            <a:chExt cx="4437529" cy="2545978"/>
          </a:xfrm>
        </p:grpSpPr>
        <p:grpSp>
          <p:nvGrpSpPr>
            <p:cNvPr id="6" name="Group 5"/>
            <p:cNvGrpSpPr/>
            <p:nvPr/>
          </p:nvGrpSpPr>
          <p:grpSpPr>
            <a:xfrm>
              <a:off x="3635189" y="1255058"/>
              <a:ext cx="1873622" cy="1828802"/>
              <a:chOff x="4007224" y="1084729"/>
              <a:chExt cx="1873622" cy="1828802"/>
            </a:xfrm>
          </p:grpSpPr>
          <p:sp>
            <p:nvSpPr>
              <p:cNvPr id="4" name="Arc 3"/>
              <p:cNvSpPr/>
              <p:nvPr/>
            </p:nvSpPr>
            <p:spPr>
              <a:xfrm>
                <a:off x="4007224" y="1084729"/>
                <a:ext cx="1828800" cy="18288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c 4"/>
              <p:cNvSpPr/>
              <p:nvPr/>
            </p:nvSpPr>
            <p:spPr>
              <a:xfrm rot="16200000">
                <a:off x="4052046" y="1084731"/>
                <a:ext cx="1828800" cy="18288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Group 50"/>
            <p:cNvGrpSpPr/>
            <p:nvPr/>
          </p:nvGrpSpPr>
          <p:grpSpPr>
            <a:xfrm>
              <a:off x="2294965" y="537882"/>
              <a:ext cx="4437529" cy="1634438"/>
              <a:chOff x="2294965" y="537882"/>
              <a:chExt cx="4437529" cy="1634438"/>
            </a:xfrm>
          </p:grpSpPr>
          <p:cxnSp>
            <p:nvCxnSpPr>
              <p:cNvPr id="8" name="Straight Connector 7"/>
              <p:cNvCxnSpPr/>
              <p:nvPr/>
            </p:nvCxnSpPr>
            <p:spPr>
              <a:xfrm>
                <a:off x="2294965" y="2169460"/>
                <a:ext cx="44375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0" y="537882"/>
                <a:ext cx="0" cy="16226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p:cNvGrpSpPr>
                <a:grpSpLocks noChangeAspect="1"/>
              </p:cNvGrpSpPr>
              <p:nvPr/>
            </p:nvGrpSpPr>
            <p:grpSpPr>
              <a:xfrm>
                <a:off x="3675518" y="1873611"/>
                <a:ext cx="1792234" cy="298709"/>
                <a:chOff x="3675520" y="1927408"/>
                <a:chExt cx="1536198" cy="256037"/>
              </a:xfrm>
            </p:grpSpPr>
            <p:sp>
              <p:nvSpPr>
                <p:cNvPr id="11" name="Rectangle 10"/>
                <p:cNvSpPr/>
                <p:nvPr/>
              </p:nvSpPr>
              <p:spPr>
                <a:xfrm>
                  <a:off x="3675520"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3931555"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187589"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4443624"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699651"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955686"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p:cNvGrpSpPr>
                <a:grpSpLocks noChangeAspect="1"/>
              </p:cNvGrpSpPr>
              <p:nvPr/>
            </p:nvGrpSpPr>
            <p:grpSpPr>
              <a:xfrm>
                <a:off x="3675513" y="1577779"/>
                <a:ext cx="1792234" cy="298709"/>
                <a:chOff x="3675520" y="1927408"/>
                <a:chExt cx="1536198" cy="256037"/>
              </a:xfrm>
            </p:grpSpPr>
            <p:sp>
              <p:nvSpPr>
                <p:cNvPr id="37" name="Rectangle 36"/>
                <p:cNvSpPr/>
                <p:nvPr/>
              </p:nvSpPr>
              <p:spPr>
                <a:xfrm>
                  <a:off x="3675520"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3931555"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4187589"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4443624"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4699651"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955686"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 name="Group 42"/>
              <p:cNvGrpSpPr>
                <a:grpSpLocks noChangeAspect="1"/>
              </p:cNvGrpSpPr>
              <p:nvPr/>
            </p:nvGrpSpPr>
            <p:grpSpPr>
              <a:xfrm>
                <a:off x="3675511" y="1281945"/>
                <a:ext cx="1792234" cy="298709"/>
                <a:chOff x="3675520" y="1927408"/>
                <a:chExt cx="1536198" cy="256037"/>
              </a:xfrm>
            </p:grpSpPr>
            <p:sp>
              <p:nvSpPr>
                <p:cNvPr id="44" name="Rectangle 43"/>
                <p:cNvSpPr/>
                <p:nvPr/>
              </p:nvSpPr>
              <p:spPr>
                <a:xfrm>
                  <a:off x="3675520"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3931555"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4187589"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443624"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4699651"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4955686"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50" name="TextBox 49"/>
          <p:cNvSpPr txBox="1"/>
          <p:nvPr/>
        </p:nvSpPr>
        <p:spPr>
          <a:xfrm>
            <a:off x="174811" y="152400"/>
            <a:ext cx="87943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pre inšpiráciu jednoduchý program v Pythone rátajúci plochu polkruhu. Pri rátaní hmotnosti by bolo treba každú plôšku ešte vynásobiť plošnou hustotou.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423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mdpi.com/sensors/sensors-15-09756/article_deploy/html/images/sensors-15-09756-g002-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622" y="549090"/>
            <a:ext cx="4005541" cy="3009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is photo shows field installation of several rows of fiber reinforced polymer (FRP) dowel bars on baskets at location 2 of corridor H project on Route 219, Elkins, WV. Plastic pipes are shown on the shoulder side of the pavement which carries strain gauge wires from the instrumented dowels to outside of the shoulder region. Personnel involved in the project are also s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88" y="3981449"/>
            <a:ext cx="4000500" cy="2876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0588" y="1362635"/>
            <a:ext cx="39355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senzor napätia pred zaliatím do železobetónovej konštrukcie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4840941" y="4509247"/>
            <a:ext cx="39803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senzory napätia pred zaliatím do experimentálneho úseku diaľnice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102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48235" y="457199"/>
            <a:ext cx="84447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Hmotnostná hustota je parameter efektívnej teórie látky ako kontinua.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04800" y="1335741"/>
            <a:ext cx="8740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by sme poznali molekulárnu štruktúru látky, mohli by sme hustotu látky vypočítať. V skutočnosti to nie je veľmi zložitá úloha. Ako ukážku vypočítame hustotu kuchynskej soli.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AutoShape 4" descr="Image result for NaC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134190" y="2331804"/>
            <a:ext cx="3238211" cy="2194392"/>
          </a:xfrm>
          <a:prstGeom prst="rect">
            <a:avLst/>
          </a:prstGeom>
        </p:spPr>
      </p:pic>
      <p:sp>
        <p:nvSpPr>
          <p:cNvPr id="9" name="TextBox 8"/>
          <p:cNvSpPr txBox="1"/>
          <p:nvPr/>
        </p:nvSpPr>
        <p:spPr>
          <a:xfrm>
            <a:off x="3487271" y="1981201"/>
            <a:ext cx="538778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Chemické zloženie kuchynskej soli je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NaCl</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Molekulárna štruktúra vyzerá ako kocková mriežka. Vo vrcholoch kociek sú na striedačku atómy Na a Cl. Z röntgenovej štruktúrnej analýzy vieme, že vzdialenosť Na – Cl je 0,282 nm.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Atómová hmotnosť Na je 22,99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Atómová hmotnosť  Cl je 35,45</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134470" y="4464423"/>
                <a:ext cx="900953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Jeden vrchol je spoločný ôsmim kockám, takže jednej kocke pripadá ½ atómu Na a ½ atómu Cl, takže „molekulárna hmotnosť jednej kocky o objeme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(22,99+35,45)/2 = 29,22 Jedna atómová hmotnostná jednota zodpovedá  1g/(6,022.10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1,66.10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-24</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Jedna elementárna kocka soli má teda hmotnosť 29,22 x 1,66.10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-24</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=48,51. 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-24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 a objem (0,282 nm)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dáva hustotu 2160 kg 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Experimentálna hodnota je 2165. Rozdiel je daný zaokrúhľovaniami v údajoch a výpočtoch.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34470" y="4464423"/>
                <a:ext cx="9009530" cy="1754326"/>
              </a:xfrm>
              <a:prstGeom prst="rect">
                <a:avLst/>
              </a:prstGeom>
              <a:blipFill rotWithShape="0">
                <a:blip r:embed="rId5"/>
                <a:stretch>
                  <a:fillRect l="-541" t="-1736" r="-474" b="-4514"/>
                </a:stretch>
              </a:blipFill>
            </p:spPr>
            <p:txBody>
              <a:bodyPr/>
              <a:lstStyle/>
              <a:p>
                <a:r>
                  <a:rPr lang="en-US">
                    <a:noFill/>
                  </a:rPr>
                  <a:t> </a:t>
                </a:r>
              </a:p>
            </p:txBody>
          </p:sp>
        </mc:Fallback>
      </mc:AlternateContent>
    </p:spTree>
    <p:extLst>
      <p:ext uri="{BB962C8B-B14F-4D97-AF65-F5344CB8AC3E}">
        <p14:creationId xmlns:p14="http://schemas.microsoft.com/office/powerpoint/2010/main" val="220446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c/c4/SchemaPiez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94" y="201706"/>
            <a:ext cx="2438400" cy="1241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lidesharecdn.com/straingauge-141220080949-conversion-gate01/95/strain-gauge-11-638.jpg?cb=1419085004"/>
          <p:cNvPicPr>
            <a:picLocks noChangeAspect="1" noChangeArrowheads="1"/>
          </p:cNvPicPr>
          <p:nvPr/>
        </p:nvPicPr>
        <p:blipFill rotWithShape="1">
          <a:blip r:embed="rId7">
            <a:extLst>
              <a:ext uri="{28A0092B-C50C-407E-A947-70E740481C1C}">
                <a14:useLocalDpi xmlns:a14="http://schemas.microsoft.com/office/drawing/2010/main" val="0"/>
              </a:ext>
            </a:extLst>
          </a:blip>
          <a:srcRect l="29089" t="52627" r="30060" b="17198"/>
          <a:stretch/>
        </p:blipFill>
        <p:spPr bwMode="auto">
          <a:xfrm>
            <a:off x="251012" y="1667435"/>
            <a:ext cx="2034990" cy="11295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4918" y="358588"/>
            <a:ext cx="6176682"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že spomíname možnosť merania vnútorného napätia má dôležitý význam. Ak chceme naozaj rozumieť pojmom, ktoré sa učíme, je dobré položiť si veľa kontrolných otázok, overiť si, či naozaj rozumiem, čo tie pojmy znamenajú.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Vážna otázke je takáto: ako by som to meral?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Hovorili sme, že v zaťaženom nosníku sa šíri napätie. Overme si, či rozumieme.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obrázok zaťaženého nosníka a v ňom zamurované dva tenziometre tlaku</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1165412" y="3603811"/>
            <a:ext cx="1201271" cy="27880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s://upload.wikimedia.org/wikipedia/commons/3/33/Eq_schema_condensator.gif"/>
          <p:cNvPicPr>
            <a:picLocks noChangeAspect="1" noChangeArrowheads="1"/>
          </p:cNvPicPr>
          <p:nvPr/>
        </p:nvPicPr>
        <p:blipFill rotWithShape="1">
          <a:blip r:embed="rId8">
            <a:extLst>
              <a:ext uri="{28A0092B-C50C-407E-A947-70E740481C1C}">
                <a14:useLocalDpi xmlns:a14="http://schemas.microsoft.com/office/drawing/2010/main" val="0"/>
              </a:ext>
            </a:extLst>
          </a:blip>
          <a:srcRect l="3182" t="24796" r="54540" b="18861"/>
          <a:stretch/>
        </p:blipFill>
        <p:spPr bwMode="auto">
          <a:xfrm>
            <a:off x="1362636" y="4410635"/>
            <a:ext cx="851647" cy="258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upload.wikimedia.org/wikipedia/commons/3/33/Eq_schema_condensator.gif"/>
          <p:cNvPicPr>
            <a:picLocks noChangeAspect="1" noChangeArrowheads="1"/>
          </p:cNvPicPr>
          <p:nvPr/>
        </p:nvPicPr>
        <p:blipFill rotWithShape="1">
          <a:blip r:embed="rId8">
            <a:extLst>
              <a:ext uri="{28A0092B-C50C-407E-A947-70E740481C1C}">
                <a14:useLocalDpi xmlns:a14="http://schemas.microsoft.com/office/drawing/2010/main" val="0"/>
              </a:ext>
            </a:extLst>
          </a:blip>
          <a:srcRect l="3182" t="24796" r="54540" b="18861"/>
          <a:stretch/>
        </p:blipFill>
        <p:spPr bwMode="auto">
          <a:xfrm rot="5400000">
            <a:off x="1120589" y="5423648"/>
            <a:ext cx="851647" cy="25853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52600" y="4410635"/>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61560" y="4652685"/>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a:off x="802337" y="6131860"/>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1044387" y="6140820"/>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57084" y="3119718"/>
            <a:ext cx="0" cy="484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222188" y="4180541"/>
            <a:ext cx="175260" cy="182880"/>
          </a:xfrm>
          <a:prstGeom prst="rect">
            <a:avLst/>
          </a:prstGeom>
        </p:spPr>
      </p:pic>
      <p:pic>
        <p:nvPicPr>
          <p:cNvPr id="18" name="Picture 1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249082" y="5139765"/>
            <a:ext cx="182880" cy="17526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469341" y="4240306"/>
                <a:ext cx="479611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nameria tenziometer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čo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Tenziometer A nameria napätie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Tenziometer B nameria nulu. Na plôšku, ktorú predstavuje tenziometer B nepôsobí žiadna sila na ňu kolmá.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je trošku didaktický podvod. Napätie vo vodorovnom smere je naozaj nulové, ale ako ho naozaj merať si treba lepšie premyslieť.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469341" y="4240306"/>
                <a:ext cx="4796118" cy="2585323"/>
              </a:xfrm>
              <a:prstGeom prst="rect">
                <a:avLst/>
              </a:prstGeom>
              <a:blipFill>
                <a:blip r:embed="rId13"/>
                <a:stretch>
                  <a:fillRect l="-1017" t="-1415" b="-2830"/>
                </a:stretch>
              </a:blipFill>
            </p:spPr>
            <p:txBody>
              <a:bodyPr/>
              <a:lstStyle/>
              <a:p>
                <a:r>
                  <a:rPr lang="sk-SK">
                    <a:noFill/>
                  </a:rPr>
                  <a:t> </a:t>
                </a:r>
              </a:p>
            </p:txBody>
          </p:sp>
        </mc:Fallback>
      </mc:AlternateContent>
      <p:pic>
        <p:nvPicPr>
          <p:cNvPr id="21" name="Picture 2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159435" y="3337560"/>
            <a:ext cx="152400" cy="184785"/>
          </a:xfrm>
          <a:prstGeom prst="rect">
            <a:avLst/>
          </a:prstGeom>
        </p:spPr>
      </p:pic>
      <p:pic>
        <p:nvPicPr>
          <p:cNvPr id="23" name="Picture 2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912471" y="3122407"/>
            <a:ext cx="180975" cy="173355"/>
          </a:xfrm>
          <a:prstGeom prst="rect">
            <a:avLst/>
          </a:prstGeom>
        </p:spPr>
      </p:pic>
      <p:sp>
        <p:nvSpPr>
          <p:cNvPr id="25" name="Slide Number Placeholder 2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81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527178" y="295831"/>
            <a:ext cx="1165412" cy="3379698"/>
            <a:chOff x="7467600" y="2985243"/>
            <a:chExt cx="1165412" cy="3379698"/>
          </a:xfrm>
        </p:grpSpPr>
        <p:cxnSp>
          <p:nvCxnSpPr>
            <p:cNvPr id="29" name="Straight Connector 28"/>
            <p:cNvCxnSpPr/>
            <p:nvPr/>
          </p:nvCxnSpPr>
          <p:spPr>
            <a:xfrm>
              <a:off x="7476565" y="2985248"/>
              <a:ext cx="0" cy="3370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24052" y="2985243"/>
              <a:ext cx="0" cy="3370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67600" y="6364941"/>
              <a:ext cx="11654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485529" y="3550024"/>
              <a:ext cx="1138518" cy="304800"/>
            </a:xfrm>
            <a:prstGeom prst="rect">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7476565" y="3845859"/>
              <a:ext cx="1138517" cy="2510117"/>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p:cNvGrpSpPr/>
          <p:nvPr/>
        </p:nvGrpSpPr>
        <p:grpSpPr>
          <a:xfrm>
            <a:off x="854635" y="313765"/>
            <a:ext cx="1843736" cy="3641907"/>
            <a:chOff x="1159435" y="3119718"/>
            <a:chExt cx="1843736" cy="3641907"/>
          </a:xfrm>
        </p:grpSpPr>
        <p:sp>
          <p:nvSpPr>
            <p:cNvPr id="2" name="Rectangle 1"/>
            <p:cNvSpPr/>
            <p:nvPr/>
          </p:nvSpPr>
          <p:spPr>
            <a:xfrm>
              <a:off x="1165412" y="3603811"/>
              <a:ext cx="1201271" cy="27880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https://upload.wikimedia.org/wikipedia/commons/3/33/Eq_schema_condensator.gif"/>
            <p:cNvPicPr>
              <a:picLocks noChangeAspect="1" noChangeArrowheads="1"/>
            </p:cNvPicPr>
            <p:nvPr/>
          </p:nvPicPr>
          <p:blipFill rotWithShape="1">
            <a:blip r:embed="rId10">
              <a:extLst>
                <a:ext uri="{28A0092B-C50C-407E-A947-70E740481C1C}">
                  <a14:useLocalDpi xmlns:a14="http://schemas.microsoft.com/office/drawing/2010/main" val="0"/>
                </a:ext>
              </a:extLst>
            </a:blip>
            <a:srcRect l="3182" t="24796" r="54540" b="18861"/>
            <a:stretch/>
          </p:blipFill>
          <p:spPr bwMode="auto">
            <a:xfrm>
              <a:off x="1362636" y="4410635"/>
              <a:ext cx="851647" cy="258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3/33/Eq_schema_condensator.gif"/>
            <p:cNvPicPr>
              <a:picLocks noChangeAspect="1" noChangeArrowheads="1"/>
            </p:cNvPicPr>
            <p:nvPr/>
          </p:nvPicPr>
          <p:blipFill rotWithShape="1">
            <a:blip r:embed="rId10">
              <a:extLst>
                <a:ext uri="{28A0092B-C50C-407E-A947-70E740481C1C}">
                  <a14:useLocalDpi xmlns:a14="http://schemas.microsoft.com/office/drawing/2010/main" val="0"/>
                </a:ext>
              </a:extLst>
            </a:blip>
            <a:srcRect l="3182" t="24796" r="54540" b="18861"/>
            <a:stretch/>
          </p:blipFill>
          <p:spPr bwMode="auto">
            <a:xfrm rot="5400000">
              <a:off x="1120589" y="5423648"/>
              <a:ext cx="851647" cy="2585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752600" y="4410635"/>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61560" y="4652685"/>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802337" y="6131860"/>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1044387" y="6140820"/>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7084" y="3119718"/>
              <a:ext cx="0" cy="484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222188" y="4180541"/>
              <a:ext cx="175260" cy="182880"/>
            </a:xfrm>
            <a:prstGeom prst="rect">
              <a:avLst/>
            </a:prstGeom>
          </p:spPr>
        </p:pic>
        <p:pic>
          <p:nvPicPr>
            <p:cNvPr id="11" name="Picture 10"/>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1249082" y="5139765"/>
              <a:ext cx="182880" cy="175260"/>
            </a:xfrm>
            <a:prstGeom prst="rect">
              <a:avLst/>
            </a:prstGeom>
          </p:spPr>
        </p:pic>
        <p:pic>
          <p:nvPicPr>
            <p:cNvPr id="12" name="Picture 11"/>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1159435" y="3337560"/>
              <a:ext cx="152400" cy="184785"/>
            </a:xfrm>
            <a:prstGeom prst="rect">
              <a:avLst/>
            </a:prstGeom>
          </p:spPr>
        </p:pic>
        <p:pic>
          <p:nvPicPr>
            <p:cNvPr id="13" name="Picture 12"/>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1912471" y="3122407"/>
              <a:ext cx="180975" cy="173355"/>
            </a:xfrm>
            <a:prstGeom prst="rect">
              <a:avLst/>
            </a:prstGeom>
          </p:spPr>
        </p:pic>
      </p:grpSp>
      <p:pic>
        <p:nvPicPr>
          <p:cNvPr id="17" name="Picture 16" descr="https://upload.wikimedia.org/wikipedia/commons/3/33/Eq_schema_condensator.gif"/>
          <p:cNvPicPr>
            <a:picLocks noChangeAspect="1" noChangeArrowheads="1"/>
          </p:cNvPicPr>
          <p:nvPr/>
        </p:nvPicPr>
        <p:blipFill rotWithShape="1">
          <a:blip r:embed="rId10">
            <a:duotone>
              <a:prstClr val="black"/>
              <a:schemeClr val="accent3">
                <a:tint val="45000"/>
                <a:satMod val="400000"/>
              </a:schemeClr>
            </a:duotone>
            <a:extLst>
              <a:ext uri="{28A0092B-C50C-407E-A947-70E740481C1C}">
                <a14:useLocalDpi xmlns:a14="http://schemas.microsoft.com/office/drawing/2010/main" val="0"/>
              </a:ext>
            </a:extLst>
          </a:blip>
          <a:srcRect l="3182" t="24796" r="54540" b="18861"/>
          <a:stretch/>
        </p:blipFill>
        <p:spPr bwMode="auto">
          <a:xfrm>
            <a:off x="4775201" y="1649506"/>
            <a:ext cx="851647" cy="2585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upload.wikimedia.org/wikipedia/commons/3/33/Eq_schema_condensator.gif"/>
          <p:cNvPicPr>
            <a:picLocks noChangeAspect="1" noChangeArrowheads="1"/>
          </p:cNvPicPr>
          <p:nvPr/>
        </p:nvPicPr>
        <p:blipFill rotWithShape="1">
          <a:blip r:embed="rId10">
            <a:duotone>
              <a:prstClr val="black"/>
              <a:schemeClr val="accent3">
                <a:tint val="45000"/>
                <a:satMod val="400000"/>
              </a:schemeClr>
            </a:duotone>
            <a:extLst>
              <a:ext uri="{28A0092B-C50C-407E-A947-70E740481C1C}">
                <a14:useLocalDpi xmlns:a14="http://schemas.microsoft.com/office/drawing/2010/main" val="0"/>
              </a:ext>
            </a:extLst>
          </a:blip>
          <a:srcRect l="3182" t="24796" r="54540" b="18861"/>
          <a:stretch/>
        </p:blipFill>
        <p:spPr bwMode="auto">
          <a:xfrm rot="5400000">
            <a:off x="4533154" y="2662519"/>
            <a:ext cx="851647" cy="25853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5165165" y="1649506"/>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74125" y="1891556"/>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a:off x="4214902" y="3370731"/>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4456952" y="3379691"/>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69649" y="358589"/>
            <a:ext cx="0" cy="484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custDataLst>
              <p:tags r:id="rId1"/>
            </p:custDataLst>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634753" y="1419412"/>
            <a:ext cx="175260" cy="182880"/>
          </a:xfrm>
          <a:prstGeom prst="rect">
            <a:avLst/>
          </a:prstGeom>
        </p:spPr>
      </p:pic>
      <p:pic>
        <p:nvPicPr>
          <p:cNvPr id="25" name="Picture 24"/>
          <p:cNvPicPr>
            <a:picLocks noChangeAspect="1"/>
          </p:cNvPicPr>
          <p:nvPr>
            <p:custDataLst>
              <p:tags r:id="rId2"/>
            </p:custDataLst>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661647" y="2378636"/>
            <a:ext cx="182880" cy="175260"/>
          </a:xfrm>
          <a:prstGeom prst="rect">
            <a:avLst/>
          </a:prstGeom>
        </p:spPr>
      </p:pic>
      <p:pic>
        <p:nvPicPr>
          <p:cNvPr id="26" name="Picture 2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572000" y="576431"/>
            <a:ext cx="152400" cy="184785"/>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325036" y="361278"/>
            <a:ext cx="180975" cy="173355"/>
          </a:xfrm>
          <a:prstGeom prst="rect">
            <a:avLst/>
          </a:prstGeom>
        </p:spPr>
      </p:pic>
      <mc:AlternateContent xmlns:mc="http://schemas.openxmlformats.org/markup-compatibility/2006" xmlns:a14="http://schemas.microsoft.com/office/drawing/2010/main">
        <mc:Choice Requires="a14">
          <p:sp>
            <p:nvSpPr>
              <p:cNvPr id="38" name="TextBox 37"/>
              <p:cNvSpPr txBox="1"/>
              <p:nvPr/>
            </p:nvSpPr>
            <p:spPr>
              <a:xfrm>
                <a:off x="286871" y="4410635"/>
                <a:ext cx="86599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Zapamätajme si rozdiel medzi pojmami „tlakové napätie na nejakej ploche v tuhej látke“ a „tlak v kvapaline". V kvapaline oba tenziometre namerajú rovnakú hodnotu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(Pascalov zákon!) Poriadne premyslenie toho, v čom je rozdiel dvoch situácií naznačených na obrázkoch je dosť ťažké, nebudeme sa tu do toho púšťať.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86871" y="4410635"/>
                <a:ext cx="8659905" cy="1200329"/>
              </a:xfrm>
              <a:prstGeom prst="rect">
                <a:avLst/>
              </a:prstGeom>
              <a:blipFill rotWithShape="0">
                <a:blip r:embed="rId17"/>
                <a:stretch>
                  <a:fillRect l="-563" t="-3061" r="-422" b="-7653"/>
                </a:stretch>
              </a:blipFill>
            </p:spPr>
            <p:txBody>
              <a:bodyPr/>
              <a:lstStyle/>
              <a:p>
                <a:r>
                  <a:rPr lang="en-US">
                    <a:noFill/>
                  </a:rPr>
                  <a:t> </a:t>
                </a:r>
              </a:p>
            </p:txBody>
          </p:sp>
        </mc:Fallback>
      </mc:AlternateContent>
      <p:sp>
        <p:nvSpPr>
          <p:cNvPr id="39" name="TextBox 38"/>
          <p:cNvSpPr txBox="1"/>
          <p:nvPr/>
        </p:nvSpPr>
        <p:spPr>
          <a:xfrm>
            <a:off x="2178423" y="2949388"/>
            <a:ext cx="1631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tuhej látke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6060139" y="2958348"/>
            <a:ext cx="1631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kvapaline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6033248" y="824753"/>
            <a:ext cx="1443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piest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3" name="Straight Arrow Connector 42"/>
          <p:cNvCxnSpPr>
            <a:stCxn id="41" idx="1"/>
            <a:endCxn id="35" idx="3"/>
          </p:cNvCxnSpPr>
          <p:nvPr/>
        </p:nvCxnSpPr>
        <p:spPr>
          <a:xfrm flipH="1">
            <a:off x="5683625" y="1009419"/>
            <a:ext cx="349623" cy="35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Slide Number Placeholder 4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015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2013" r="50339"/>
          <a:stretch/>
        </p:blipFill>
        <p:spPr>
          <a:xfrm>
            <a:off x="475129" y="609602"/>
            <a:ext cx="3938898" cy="3560400"/>
          </a:xfrm>
          <a:prstGeom prst="rect">
            <a:avLst/>
          </a:prstGeom>
        </p:spPr>
      </p:pic>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525247" y="1975225"/>
            <a:ext cx="2160270" cy="640080"/>
          </a:xfrm>
          <a:prstGeom prst="rect">
            <a:avLst/>
          </a:prstGeom>
        </p:spPr>
      </p:pic>
      <p:sp>
        <p:nvSpPr>
          <p:cNvPr id="4" name="TextBox 3"/>
          <p:cNvSpPr txBox="1"/>
          <p:nvPr/>
        </p:nvSpPr>
        <p:spPr>
          <a:xfrm>
            <a:off x="4688541" y="3059668"/>
            <a:ext cx="4356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Relatívna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deformácia je úmerná napätiu.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70329" y="4132730"/>
                <a:ext cx="857025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Konštanta úmernosti v tomto vzťahu je dôležitá materiálová konštanta, nazýva sa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tlaku) a vo vzťahu pre súvislosť relatívnej deformácie a mechanického napätia vystupuje v tvare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0329" y="4132730"/>
                <a:ext cx="8570259" cy="923330"/>
              </a:xfrm>
              <a:prstGeom prst="rect">
                <a:avLst/>
              </a:prstGeom>
              <a:blipFill rotWithShape="0">
                <a:blip r:embed="rId8"/>
                <a:stretch>
                  <a:fillRect l="-640" t="-3974" b="-9934"/>
                </a:stretch>
              </a:blipFill>
            </p:spPr>
            <p:txBody>
              <a:bodyPr/>
              <a:lstStyle/>
              <a:p>
                <a:r>
                  <a:rPr lang="en-US">
                    <a:noFill/>
                  </a:rPr>
                  <a:t> </a:t>
                </a:r>
              </a:p>
            </p:txBody>
          </p:sp>
        </mc:Fallback>
      </mc:AlternateContent>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821952" y="5516284"/>
            <a:ext cx="950976" cy="214884"/>
          </a:xfrm>
          <a:prstGeom prst="rect">
            <a:avLst/>
          </a:prstGeom>
        </p:spPr>
      </p:pic>
      <p:sp>
        <p:nvSpPr>
          <p:cNvPr id="8" name="Rectangle 7"/>
          <p:cNvSpPr/>
          <p:nvPr/>
        </p:nvSpPr>
        <p:spPr>
          <a:xfrm>
            <a:off x="3505200" y="5280212"/>
            <a:ext cx="1524000" cy="735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82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2_11"/>
          <p:cNvPicPr>
            <a:picLocks noChangeAspect="1" noChangeArrowheads="1"/>
          </p:cNvPicPr>
          <p:nvPr/>
        </p:nvPicPr>
        <p:blipFill rotWithShape="1">
          <a:blip r:embed="rId3">
            <a:extLst>
              <a:ext uri="{28A0092B-C50C-407E-A947-70E740481C1C}">
                <a14:useLocalDpi xmlns:a14="http://schemas.microsoft.com/office/drawing/2010/main" val="0"/>
              </a:ext>
            </a:extLst>
          </a:blip>
          <a:srcRect l="-608" t="-3402" r="73723" b="21188"/>
          <a:stretch/>
        </p:blipFill>
        <p:spPr bwMode="auto">
          <a:xfrm>
            <a:off x="618565" y="681319"/>
            <a:ext cx="2722368" cy="32810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29318" y="815788"/>
            <a:ext cx="53519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namáhanie ťahom a príslušné relatívne predĺženie platí analogický vzťah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572000" y="1813858"/>
            <a:ext cx="2795778" cy="640080"/>
          </a:xfrm>
          <a:prstGeom prst="rect">
            <a:avLst/>
          </a:prstGeom>
        </p:spPr>
      </p:pic>
      <p:sp>
        <p:nvSpPr>
          <p:cNvPr id="5" name="TextBox 4"/>
          <p:cNvSpPr txBox="1"/>
          <p:nvPr/>
        </p:nvSpPr>
        <p:spPr>
          <a:xfrm>
            <a:off x="3818965" y="2805953"/>
            <a:ext cx="47871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vzťahu vystupuje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ťahu a obvykle býva prakticky rovnaký ako modul pružnosti v tlaku.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304800" y="4177553"/>
            <a:ext cx="85971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Všetky vzťahy sme písali tak, že relatívne deformácie i napätia v tlaku i ťahu sme považovali za kladné veličiny. V teoretickejších prístupoch sa postupuje tak, že skrátenie sa považuje za záporné predĺženie a ťah za záporný tlak a všetky definície potom treba písať starostlivejšie pre orientované plochy.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28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706" y="528918"/>
            <a:ext cx="66966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Poznámky o linearite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04800" y="1577788"/>
            <a:ext cx="857025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fyzike sa často stretáme s lineárnymi závislosťami, z nich lineárna teória pružnosti a Ohmov zákon sú asi najznámejšie.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oboch prípadoch ide o vzájomný súvis dvoch veličín, čo vo všeobecnosti je vyjadriteľné funkčnou závislosťou.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všeobecnosti teda očakávame nejakú funkčnú závislosť medzi relatívnou deformáciou a mechanickým napätím. Predaný materiál tú závislosť môžeme experimentálne vyšetrovať: experimentálna závislosť pre namáhanie ocele ťahom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67" y="4046793"/>
            <a:ext cx="3513124" cy="2278577"/>
          </a:xfrm>
          <a:prstGeom prst="rect">
            <a:avLst/>
          </a:prstGeom>
        </p:spPr>
      </p:pic>
      <p:sp>
        <p:nvSpPr>
          <p:cNvPr id="5" name="TextBox 4"/>
          <p:cNvSpPr txBox="1"/>
          <p:nvPr/>
        </p:nvSpPr>
        <p:spPr>
          <a:xfrm>
            <a:off x="3756212" y="3818964"/>
            <a:ext cx="525331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(trochu symbolicky), znázornená na obrázku.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Závislosť teda nie je lineárna v celej experimentálnej oblasti. Na druhej strane v dostatočne malej oblasti sa každá funkcia dá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aproximovať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priamkou a teda závislosť je vždy lineárna pre dosť malú oblasť. To je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trivialita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čo nie je triviálne je,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niektoré závislosti sú pre dosť veľkú prakticky zaujímavú oblasť „dostatočne lineárne“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Až tak, že sa to učí ako „zákon“.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93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44" y="281617"/>
            <a:ext cx="3513124" cy="2278577"/>
          </a:xfrm>
          <a:prstGeom prst="rect">
            <a:avLst/>
          </a:prstGeom>
        </p:spPr>
      </p:pic>
      <p:sp>
        <p:nvSpPr>
          <p:cNvPr id="3" name="TextBox 2"/>
          <p:cNvSpPr txBox="1"/>
          <p:nvPr/>
        </p:nvSpPr>
        <p:spPr>
          <a:xfrm>
            <a:off x="3890682" y="421341"/>
            <a:ext cx="468854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mnohé látky je závislosť dostatočne lineárna takmer v celej oblasti pružnosti (to je oblasť, v rámci ktorej sa látka vráti do pôvodného tvaru keď sa vypne deformujúca sila).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21023" y="2895600"/>
            <a:ext cx="890195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ťahu a tlaku býva v podstate rovnaký, ale charakter závislosti mechanického napätia na relatívnej oblasti môže byť deformácii za oblasťou pružnosti veľmi iný pre ťah a tlak. Typickým prípadom je betón, ktorý má podstatne inú hodnotu medze pevnosti pre tlak a ťah. Betón dobre znáša namáhanie tlakom aj pri vysokých hodnotách tlaku, ale ,má malú hodnotu medze pevnosti v ťahu. Betónové konštrukcie sa preto konštruujú ako železobetónové: železná výstuž je v betóne na to, aby odolávala namáhaniu v ťahu. Často sa používa takzvaný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predpätý betón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keď výstuž je podrobená ťahu pred zabetónovaním. Taký betón je namáhaný tlakom od predpätej výstuže aj v „nedeformovanom“ stave. Deformácia, ktorá by normálne viedla už k ťahu vyvolá len pokles námahy tlakom od železnej výstuže a betón nie je nikdy namáhaný na ťah.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86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12_11"/>
          <p:cNvPicPr>
            <a:picLocks noChangeAspect="1" noChangeArrowheads="1"/>
          </p:cNvPicPr>
          <p:nvPr/>
        </p:nvPicPr>
        <p:blipFill rotWithShape="1">
          <a:blip r:embed="rId3">
            <a:extLst>
              <a:ext uri="{28A0092B-C50C-407E-A947-70E740481C1C}">
                <a14:useLocalDpi xmlns:a14="http://schemas.microsoft.com/office/drawing/2010/main" val="0"/>
              </a:ext>
            </a:extLst>
          </a:blip>
          <a:srcRect l="29196" t="-6" r="28226" b="29940"/>
          <a:stretch/>
        </p:blipFill>
        <p:spPr bwMode="auto">
          <a:xfrm>
            <a:off x="2931458" y="1394012"/>
            <a:ext cx="3137647" cy="2034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765" y="349624"/>
            <a:ext cx="84895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Stručne sa zmienime o ďalších druhoch deformácie a napätí. Okrem tlaku a ťahu bývajú objekty často namáhané na šmyk, keď sila pôsobí v rovine uvažovanej plochy a nie kolmo na ňu ako v prípade ťahu alebo tlaku.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85482" y="3702424"/>
            <a:ext cx="8417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Aj v tomto prípade býva relatívna deformácia úmerná šmykovému napätiu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15868" y="4323977"/>
            <a:ext cx="2112264" cy="64008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93059" y="5316071"/>
                <a:ext cx="8104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prípade hovoríme o šmykovom alebo tangenciálnom napätí. Konštanta úmernosti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volá modul pružnosti v šmyku.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93059" y="5316071"/>
                <a:ext cx="8104094" cy="646331"/>
              </a:xfrm>
              <a:prstGeom prst="rect">
                <a:avLst/>
              </a:prstGeom>
              <a:blipFill rotWithShape="0">
                <a:blip r:embed="rId7"/>
                <a:stretch>
                  <a:fillRect l="-677" t="-4717" b="-14151"/>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04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equiv\frac{\Delta}{d}\propto \frac{F}{S}\equiv \sigma&#10;\end{align*}&#10;\end{document}&#10;"/>
  <p:tag name="IGUANATEXSIZE" val="24"/>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gma = E \varepsilon&#10;\end{align*}&#10;\end{document}&#10;"/>
  <p:tag name="IGUANATEXSIZE" val="24"/>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F}{S}\equiv\sigma = E \varepsilon\equiv E \frac{\Delta L}{L}&#10;\end{align*}&#10;\end{document}&#10;"/>
  <p:tag name="IGUANATEXSIZE" val="24"/>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F}{S}\equiv\sigma_\tau = G \frac{\Delta x}{L}&#10;\end{align*}&#10;\end{document}&#10;"/>
  <p:tag name="IGUANATEXSIZE" val="24"/>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K\frac{\Delta V}{V}&#10;\end{align*}&#10;\end{document}&#10;"/>
  <p:tag name="IGUANATEXSIZE" val="24"/>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elta d&#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lta d}{d} = \nu \frac{\Delta L}{L}&#10;\end{align*}&#10;\end{document}&#10;"/>
  <p:tag name="IGUANATEXSIZE" val="24"/>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lta d}{d} = \nu \frac{1}{E}\sigma\equiv \nu\frac{1}{E}\frac{F}{S}&#10;\end{align*}&#10;\end{document}&#10;"/>
  <p:tag name="IGUANATEXSIZE" val="24"/>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vec r)=\frac{dm}{dV}&#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sum_{\text{kocky}}\varrho(\vec r)dV&#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int\varrho(\vec r)dV&#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int\varrho(\vec r)dV&#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int\varrho_S(\vec r)dS&#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int\varrho_s(\vec r)ds&#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8167</TotalTime>
  <Words>2194</Words>
  <Application>Microsoft Office PowerPoint</Application>
  <PresentationFormat>On-screen Show (4:3)</PresentationFormat>
  <Paragraphs>124</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247</cp:revision>
  <dcterms:created xsi:type="dcterms:W3CDTF">2014-02-21T11:26:05Z</dcterms:created>
  <dcterms:modified xsi:type="dcterms:W3CDTF">2020-03-09T13:31:10Z</dcterms:modified>
</cp:coreProperties>
</file>