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86" r:id="rId2"/>
    <p:sldId id="388" r:id="rId3"/>
    <p:sldId id="389" r:id="rId4"/>
    <p:sldId id="390" r:id="rId5"/>
    <p:sldId id="391"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8" r:id="rId20"/>
    <p:sldId id="409" r:id="rId21"/>
    <p:sldId id="410" r:id="rId22"/>
    <p:sldId id="411" r:id="rId23"/>
    <p:sldId id="412" r:id="rId24"/>
    <p:sldId id="413" r:id="rId25"/>
    <p:sldId id="414" r:id="rId26"/>
  </p:sldIdLst>
  <p:sldSz cx="9144000" cy="6858000" type="screen4x3"/>
  <p:notesSz cx="6797675"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2" autoAdjust="0"/>
    <p:restoredTop sz="94660"/>
  </p:normalViewPr>
  <p:slideViewPr>
    <p:cSldViewPr snapToGrid="0">
      <p:cViewPr varScale="1">
        <p:scale>
          <a:sx n="63" d="100"/>
          <a:sy n="63" d="100"/>
        </p:scale>
        <p:origin x="1666" y="58"/>
      </p:cViewPr>
      <p:guideLst>
        <p:guide orient="horz" pos="2183"/>
        <p:guide pos="2903"/>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4729B87-FE42-4985-BE17-0E5F4E2E54EA}" type="datetimeFigureOut">
              <a:rPr lang="en-US" smtClean="0"/>
              <a:t>3/18/2019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AA9054-D6DC-4468-93F0-07182DC87CC9}" type="slidenum">
              <a:rPr lang="en-US" smtClean="0"/>
              <a:t>‹#›</a:t>
            </a:fld>
            <a:endParaRPr lang="en-US"/>
          </a:p>
        </p:txBody>
      </p:sp>
    </p:spTree>
    <p:extLst>
      <p:ext uri="{BB962C8B-B14F-4D97-AF65-F5344CB8AC3E}">
        <p14:creationId xmlns:p14="http://schemas.microsoft.com/office/powerpoint/2010/main" val="382628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F7888C-B1EE-4D73-BB1F-72436276A372}" type="datetime1">
              <a:rPr lang="sk-SK" smtClean="0"/>
              <a:t>18.3.2019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72E86-CCF8-4101-9130-9D0533484CB8}" type="datetime1">
              <a:rPr lang="sk-SK" smtClean="0"/>
              <a:t>18.3.2019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6E3B3-9E13-4B10-8821-8D9DCD2B3BF2}" type="datetime1">
              <a:rPr lang="sk-SK" smtClean="0"/>
              <a:t>18.3.2019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B9EA69-8617-47EC-9775-EB7F96A9C826}" type="datetime1">
              <a:rPr lang="sk-SK" smtClean="0"/>
              <a:t>18.3.2019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134030-F5A3-4C19-A260-3845E13AB507}" type="datetime1">
              <a:rPr lang="sk-SK" smtClean="0"/>
              <a:t>18.3.2019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B72AA0-1E85-470F-8DEB-1D050F554C6C}" type="datetime1">
              <a:rPr lang="sk-SK" smtClean="0"/>
              <a:t>18.3.2019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CDD41C-E02C-4C8B-BCCF-0DD6D8E63451}" type="datetime1">
              <a:rPr lang="sk-SK" smtClean="0"/>
              <a:t>18.3.2019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4DE871-BED1-4136-B614-B80699447A0B}" type="datetime1">
              <a:rPr lang="sk-SK" smtClean="0"/>
              <a:t>18.3.2019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729B6-78A1-444D-9FB5-67F29F4C536D}" type="datetime1">
              <a:rPr lang="sk-SK" smtClean="0"/>
              <a:t>18.3.2019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F69185-4D93-4B66-8C2A-00262B77BD9D}" type="datetime1">
              <a:rPr lang="sk-SK" smtClean="0"/>
              <a:t>18.3.2019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4AB3A9-3284-40F3-B4CC-2527AD688310}" type="datetime1">
              <a:rPr lang="sk-SK" smtClean="0"/>
              <a:t>18.3.2019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E4CE9-7600-4F1B-96ED-8776221485E9}" type="datetime1">
              <a:rPr lang="sk-SK" smtClean="0"/>
              <a:t>18.3.2019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90.png"/><Relationship Id="rId3" Type="http://schemas.openxmlformats.org/officeDocument/2006/relationships/tags" Target="../tags/tag3.xml"/><Relationship Id="rId7" Type="http://schemas.openxmlformats.org/officeDocument/2006/relationships/image" Target="../media/image3.png"/><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11" Type="http://schemas.openxmlformats.org/officeDocument/2006/relationships/image" Target="../media/image1070.png"/><Relationship Id="rId5" Type="http://schemas.openxmlformats.org/officeDocument/2006/relationships/image" Target="../media/image1.png"/><Relationship Id="rId15" Type="http://schemas.openxmlformats.org/officeDocument/2006/relationships/image" Target="../media/image1110.png"/><Relationship Id="rId4" Type="http://schemas.openxmlformats.org/officeDocument/2006/relationships/slideLayout" Target="../slideLayouts/slideLayout7.xml"/><Relationship Id="rId14" Type="http://schemas.openxmlformats.org/officeDocument/2006/relationships/image" Target="../media/image1100.png"/></Relationships>
</file>

<file path=ppt/slides/_rels/slide10.xml.rels><?xml version="1.0" encoding="UTF-8" standalone="yes"?>
<Relationships xmlns="http://schemas.openxmlformats.org/package/2006/relationships"><Relationship Id="rId8" Type="http://schemas.openxmlformats.org/officeDocument/2006/relationships/image" Target="../media/image1290.png"/><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7.xml"/><Relationship Id="rId7" Type="http://schemas.openxmlformats.org/officeDocument/2006/relationships/image" Target="../media/image1320.png"/><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35.xml"/><Relationship Id="rId7" Type="http://schemas.openxmlformats.org/officeDocument/2006/relationships/image" Target="../media/image37.png"/><Relationship Id="rId12" Type="http://schemas.openxmlformats.org/officeDocument/2006/relationships/image" Target="../media/image39.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6.png"/><Relationship Id="rId11" Type="http://schemas.openxmlformats.org/officeDocument/2006/relationships/image" Target="../media/image1540.png"/><Relationship Id="rId5" Type="http://schemas.openxmlformats.org/officeDocument/2006/relationships/slideLayout" Target="../slideLayouts/slideLayout7.xml"/><Relationship Id="rId4" Type="http://schemas.openxmlformats.org/officeDocument/2006/relationships/tags" Target="../tags/tag36.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tags" Target="../tags/tag39.xml"/><Relationship Id="rId7" Type="http://schemas.openxmlformats.org/officeDocument/2006/relationships/slideLayout" Target="../slideLayouts/slideLayout7.xml"/><Relationship Id="rId12" Type="http://schemas.openxmlformats.org/officeDocument/2006/relationships/image" Target="../media/image30.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40.png"/><Relationship Id="rId5" Type="http://schemas.openxmlformats.org/officeDocument/2006/relationships/tags" Target="../tags/tag41.xml"/><Relationship Id="rId10" Type="http://schemas.openxmlformats.org/officeDocument/2006/relationships/image" Target="../media/image38.png"/><Relationship Id="rId4" Type="http://schemas.openxmlformats.org/officeDocument/2006/relationships/tags" Target="../tags/tag40.xml"/><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45.xml"/><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7.xml"/><Relationship Id="rId11" Type="http://schemas.openxmlformats.org/officeDocument/2006/relationships/image" Target="../media/image43.png"/><Relationship Id="rId5" Type="http://schemas.openxmlformats.org/officeDocument/2006/relationships/tags" Target="../tags/tag47.xml"/><Relationship Id="rId10" Type="http://schemas.openxmlformats.org/officeDocument/2006/relationships/image" Target="../media/image42.png"/><Relationship Id="rId4" Type="http://schemas.openxmlformats.org/officeDocument/2006/relationships/tags" Target="../tags/tag46.xml"/><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50.xml"/><Relationship Id="rId7" Type="http://schemas.openxmlformats.org/officeDocument/2006/relationships/image" Target="../media/image40.png"/><Relationship Id="rId12" Type="http://schemas.openxmlformats.org/officeDocument/2006/relationships/image" Target="../media/image46.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7.xml"/><Relationship Id="rId11" Type="http://schemas.openxmlformats.org/officeDocument/2006/relationships/image" Target="../media/image45.png"/><Relationship Id="rId5" Type="http://schemas.openxmlformats.org/officeDocument/2006/relationships/tags" Target="../tags/tag52.xml"/><Relationship Id="rId15" Type="http://schemas.openxmlformats.org/officeDocument/2006/relationships/image" Target="../media/image1470.png"/><Relationship Id="rId10" Type="http://schemas.openxmlformats.org/officeDocument/2006/relationships/image" Target="../media/image42.png"/><Relationship Id="rId4" Type="http://schemas.openxmlformats.org/officeDocument/2006/relationships/tags" Target="../tags/tag51.xml"/><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55.xml"/><Relationship Id="rId7" Type="http://schemas.openxmlformats.org/officeDocument/2006/relationships/image" Target="../media/image40.png"/><Relationship Id="rId12" Type="http://schemas.openxmlformats.org/officeDocument/2006/relationships/image" Target="../media/image48.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7.xml"/><Relationship Id="rId11" Type="http://schemas.openxmlformats.org/officeDocument/2006/relationships/image" Target="../media/image47.png"/><Relationship Id="rId5" Type="http://schemas.openxmlformats.org/officeDocument/2006/relationships/tags" Target="../tags/tag57.xml"/><Relationship Id="rId10" Type="http://schemas.openxmlformats.org/officeDocument/2006/relationships/image" Target="../media/image42.png"/><Relationship Id="rId4" Type="http://schemas.openxmlformats.org/officeDocument/2006/relationships/tags" Target="../tags/tag56.xml"/><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3.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52.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51.png"/><Relationship Id="rId5" Type="http://schemas.openxmlformats.org/officeDocument/2006/relationships/tags" Target="../tags/tag62.xml"/><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tags" Target="../tags/tag61.xml"/><Relationship Id="rId9" Type="http://schemas.openxmlformats.org/officeDocument/2006/relationships/image" Target="../media/image49.png"/><Relationship Id="rId1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900.png"/><Relationship Id="rId3" Type="http://schemas.openxmlformats.org/officeDocument/2006/relationships/tags" Target="../tags/tag6.xml"/><Relationship Id="rId7" Type="http://schemas.openxmlformats.org/officeDocument/2006/relationships/image" Target="../media/image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7.xml"/><Relationship Id="rId5" Type="http://schemas.openxmlformats.org/officeDocument/2006/relationships/tags" Target="../tags/tag8.xml"/><Relationship Id="rId1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tags" Target="../tags/tag7.xml"/><Relationship Id="rId9" Type="http://schemas.openxmlformats.org/officeDocument/2006/relationships/image" Target="../media/image8.pn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67.xml"/><Relationship Id="rId7" Type="http://schemas.openxmlformats.org/officeDocument/2006/relationships/image" Target="../media/image57.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56.png"/><Relationship Id="rId5" Type="http://schemas.openxmlformats.org/officeDocument/2006/relationships/slideLayout" Target="../slideLayouts/slideLayout7.xml"/><Relationship Id="rId4" Type="http://schemas.openxmlformats.org/officeDocument/2006/relationships/tags" Target="../tags/tag68.xml"/><Relationship Id="rId9"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1.png"/><Relationship Id="rId4" Type="http://schemas.openxmlformats.org/officeDocument/2006/relationships/slideLayout" Target="../slideLayouts/slideLayout7.xml"/><Relationship Id="rId9" Type="http://schemas.openxmlformats.org/officeDocument/2006/relationships/image" Target="../media/image173.png"/></Relationships>
</file>

<file path=ppt/slides/_rels/slide22.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tags" Target="../tags/tag74.xml"/><Relationship Id="rId12" Type="http://schemas.openxmlformats.org/officeDocument/2006/relationships/image" Target="../media/image64.png"/><Relationship Id="rId2" Type="http://schemas.openxmlformats.org/officeDocument/2006/relationships/tags" Target="../tags/tag73.xml"/><Relationship Id="rId1" Type="http://schemas.openxmlformats.org/officeDocument/2006/relationships/tags" Target="../tags/tag72.xml"/><Relationship Id="rId11" Type="http://schemas.openxmlformats.org/officeDocument/2006/relationships/image" Target="../media/image60.png"/><Relationship Id="rId5" Type="http://schemas.openxmlformats.org/officeDocument/2006/relationships/slideLayout" Target="../slideLayouts/slideLayout7.xml"/><Relationship Id="rId10" Type="http://schemas.openxmlformats.org/officeDocument/2006/relationships/image" Target="../media/image63.png"/><Relationship Id="rId4" Type="http://schemas.openxmlformats.org/officeDocument/2006/relationships/tags" Target="../tags/tag75.xml"/><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78.xml"/><Relationship Id="rId7" Type="http://schemas.openxmlformats.org/officeDocument/2006/relationships/image" Target="../media/image66.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65.png"/><Relationship Id="rId5" Type="http://schemas.openxmlformats.org/officeDocument/2006/relationships/slideLayout" Target="../slideLayouts/slideLayout7.xml"/><Relationship Id="rId4" Type="http://schemas.openxmlformats.org/officeDocument/2006/relationships/tags" Target="../tags/tag79.xml"/><Relationship Id="rId9" Type="http://schemas.openxmlformats.org/officeDocument/2006/relationships/image" Target="../media/image68.png"/></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tags" Target="../tags/tag82.xml"/><Relationship Id="rId7" Type="http://schemas.openxmlformats.org/officeDocument/2006/relationships/image" Target="../media/image59.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69.png"/><Relationship Id="rId5" Type="http://schemas.openxmlformats.org/officeDocument/2006/relationships/slideLayout" Target="../slideLayouts/slideLayout7.xml"/><Relationship Id="rId4" Type="http://schemas.openxmlformats.org/officeDocument/2006/relationships/tags" Target="../tags/tag83.xml"/><Relationship Id="rId9"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3.xml.rels><?xml version="1.0" encoding="UTF-8" standalone="yes"?>
<Relationships xmlns="http://schemas.openxmlformats.org/package/2006/relationships"><Relationship Id="rId8" Type="http://schemas.openxmlformats.org/officeDocument/2006/relationships/image" Target="../media/image1180.png"/><Relationship Id="rId3" Type="http://schemas.openxmlformats.org/officeDocument/2006/relationships/tags" Target="../tags/tag11.xml"/><Relationship Id="rId12" Type="http://schemas.openxmlformats.org/officeDocument/2006/relationships/image" Target="../media/image14.png"/><Relationship Id="rId2" Type="http://schemas.openxmlformats.org/officeDocument/2006/relationships/tags" Target="../tags/tag10.xml"/><Relationship Id="rId1" Type="http://schemas.openxmlformats.org/officeDocument/2006/relationships/tags" Target="../tags/tag9.xml"/><Relationship Id="rId11" Type="http://schemas.openxmlformats.org/officeDocument/2006/relationships/image" Target="../media/image1210.pn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slideLayout" Target="../slideLayouts/slideLayout7.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png"/><Relationship Id="rId3" Type="http://schemas.openxmlformats.org/officeDocument/2006/relationships/tags" Target="../tags/tag14.xml"/><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11" Type="http://schemas.openxmlformats.org/officeDocument/2006/relationships/image" Target="../media/image1240.png"/><Relationship Id="rId5" Type="http://schemas.openxmlformats.org/officeDocument/2006/relationships/tags" Target="../tags/tag16.xml"/><Relationship Id="rId4" Type="http://schemas.openxmlformats.org/officeDocument/2006/relationships/tags" Target="../tags/tag15.xml"/><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9.png"/><Relationship Id="rId7" Type="http://schemas.openxmlformats.org/officeDocument/2006/relationships/image" Target="../media/image1310.pn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0.xml"/><Relationship Id="rId7" Type="http://schemas.openxmlformats.org/officeDocument/2006/relationships/image" Target="../media/image21.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slideLayout" Target="../slideLayouts/slideLayout7.xml"/><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370.png"/><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25.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4.xml"/><Relationship Id="rId7" Type="http://schemas.openxmlformats.org/officeDocument/2006/relationships/image" Target="../media/image26.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slideLayout" Target="../slideLayouts/slideLayout7.xml"/><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8.png"/><Relationship Id="rId5" Type="http://schemas.openxmlformats.org/officeDocument/2006/relationships/image" Target="../media/image21.jpeg"/><Relationship Id="rId10" Type="http://schemas.openxmlformats.org/officeDocument/2006/relationships/image" Target="../media/image29.png"/><Relationship Id="rId4" Type="http://schemas.openxmlformats.org/officeDocument/2006/relationships/image" Target="../media/image20.png"/><Relationship Id="rId9" Type="http://schemas.openxmlformats.org/officeDocument/2006/relationships/image" Target="../media/image1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a:t>
            </a:fld>
            <a:endParaRPr lang="sk-SK"/>
          </a:p>
        </p:txBody>
      </p:sp>
      <p:pic>
        <p:nvPicPr>
          <p:cNvPr id="3" name="Picture 2"/>
          <p:cNvPicPr>
            <a:picLocks noChangeAspect="1"/>
          </p:cNvPicPr>
          <p:nvPr/>
        </p:nvPicPr>
        <p:blipFill>
          <a:blip r:embed="rId5"/>
          <a:stretch>
            <a:fillRect/>
          </a:stretch>
        </p:blipFill>
        <p:spPr>
          <a:xfrm>
            <a:off x="253292" y="754285"/>
            <a:ext cx="4851255" cy="1271071"/>
          </a:xfrm>
          <a:prstGeom prst="rect">
            <a:avLst/>
          </a:prstGeom>
        </p:spPr>
      </p:pic>
      <p:pic>
        <p:nvPicPr>
          <p:cNvPr id="55" name="Picture 54"/>
          <p:cNvPicPr>
            <a:picLocks noChangeAspect="1"/>
          </p:cNvPicPr>
          <p:nvPr/>
        </p:nvPicPr>
        <p:blipFill>
          <a:blip r:embed="rId6"/>
          <a:stretch>
            <a:fillRect/>
          </a:stretch>
        </p:blipFill>
        <p:spPr>
          <a:xfrm>
            <a:off x="253292" y="2120551"/>
            <a:ext cx="4890208" cy="1274159"/>
          </a:xfrm>
          <a:prstGeom prst="rect">
            <a:avLst/>
          </a:prstGeom>
        </p:spPr>
      </p:pic>
      <p:pic>
        <p:nvPicPr>
          <p:cNvPr id="63" name="Picture 6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571751" y="3831596"/>
            <a:ext cx="4207383" cy="488633"/>
          </a:xfrm>
          <a:prstGeom prst="rect">
            <a:avLst/>
          </a:prstGeom>
        </p:spPr>
      </p:pic>
      <p:pic>
        <p:nvPicPr>
          <p:cNvPr id="57" name="Picture 5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643412" y="5118757"/>
            <a:ext cx="1461135" cy="255270"/>
          </a:xfrm>
          <a:prstGeom prst="rect">
            <a:avLst/>
          </a:prstGeom>
        </p:spPr>
      </p:pic>
      <p:sp>
        <p:nvSpPr>
          <p:cNvPr id="58" name="TextBox 57"/>
          <p:cNvSpPr txBox="1"/>
          <p:nvPr/>
        </p:nvSpPr>
        <p:spPr>
          <a:xfrm>
            <a:off x="971550" y="128845"/>
            <a:ext cx="8172450" cy="461665"/>
          </a:xfrm>
          <a:prstGeom prst="rect">
            <a:avLst/>
          </a:prstGeom>
          <a:noFill/>
        </p:spPr>
        <p:txBody>
          <a:bodyPr wrap="square" rtlCol="0">
            <a:spAutoFit/>
          </a:bodyPr>
          <a:lstStyle/>
          <a:p>
            <a:r>
              <a:rPr lang="sk-SK" sz="2400" b="1" dirty="0">
                <a:latin typeface="Arial" panose="020B0604020202020204" pitchFamily="34" charset="0"/>
                <a:cs typeface="Arial" panose="020B0604020202020204" pitchFamily="34" charset="0"/>
              </a:rPr>
              <a:t>Opakovanie: pozdĺžna deformácia pružnej tyče</a:t>
            </a:r>
          </a:p>
        </p:txBody>
      </p:sp>
      <mc:AlternateContent xmlns:mc="http://schemas.openxmlformats.org/markup-compatibility/2006" xmlns:a14="http://schemas.microsoft.com/office/drawing/2010/main">
        <mc:Choice Requires="a14">
          <p:sp>
            <p:nvSpPr>
              <p:cNvPr id="59" name="TextBox 58"/>
              <p:cNvSpPr txBox="1"/>
              <p:nvPr/>
            </p:nvSpPr>
            <p:spPr>
              <a:xfrm>
                <a:off x="5143500" y="628201"/>
                <a:ext cx="3909060"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Deformácia tyče v nejakom okamihu je zadaná funkciou </a:t>
                </a:r>
                <a14:m>
                  <m:oMath xmlns:m="http://schemas.openxmlformats.org/officeDocument/2006/math">
                    <m:r>
                      <a:rPr lang="sk-SK" b="0" i="1" smtClean="0">
                        <a:latin typeface="Cambria Math" panose="02040503050406030204" pitchFamily="18" charset="0"/>
                        <a:cs typeface="Arial" panose="020B0604020202020204" pitchFamily="34" charset="0"/>
                      </a:rPr>
                      <m:t>𝑢</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ktorá udáva posunutie prierezu tyče, ktorý sa pôvodne nachádzal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Malý objemový element tyče dĺžky </a:t>
                </a:r>
                <a14:m>
                  <m:oMath xmlns:m="http://schemas.openxmlformats.org/officeDocument/2006/math">
                    <m:r>
                      <a:rPr lang="sk-SK" b="0" i="1" smtClean="0">
                        <a:latin typeface="Cambria Math" panose="02040503050406030204" pitchFamily="18" charset="0"/>
                        <a:cs typeface="Arial" panose="020B0604020202020204" pitchFamily="34" charset="0"/>
                      </a:rPr>
                      <m:t>𝑑𝑥</m:t>
                    </m:r>
                  </m:oMath>
                </a14:m>
                <a:r>
                  <a:rPr lang="sk-SK" dirty="0">
                    <a:latin typeface="Arial" panose="020B0604020202020204" pitchFamily="34" charset="0"/>
                    <a:cs typeface="Arial" panose="020B0604020202020204" pitchFamily="34" charset="0"/>
                  </a:rPr>
                  <a:t> pri deformácii zmení svoju </a:t>
                </a:r>
                <a:r>
                  <a:rPr lang="sk-SK" dirty="0" err="1">
                    <a:latin typeface="Arial" panose="020B0604020202020204" pitchFamily="34" charset="0"/>
                    <a:cs typeface="Arial" panose="020B0604020202020204" pitchFamily="34" charset="0"/>
                  </a:rPr>
                  <a:t>dĺzku</a:t>
                </a:r>
                <a:r>
                  <a:rPr lang="sk-SK" dirty="0">
                    <a:latin typeface="Arial" panose="020B0604020202020204" pitchFamily="34" charset="0"/>
                    <a:cs typeface="Arial" panose="020B0604020202020204" pitchFamily="34" charset="0"/>
                  </a:rPr>
                  <a:t>, jeho nová dĺžka bude</a:t>
                </a:r>
              </a:p>
            </p:txBody>
          </p:sp>
        </mc:Choice>
        <mc:Fallback xmlns="">
          <p:sp>
            <p:nvSpPr>
              <p:cNvPr id="59" name="TextBox 58"/>
              <p:cNvSpPr txBox="1">
                <a:spLocks noRot="1" noChangeAspect="1" noMove="1" noResize="1" noEditPoints="1" noAdjustHandles="1" noChangeArrowheads="1" noChangeShapeType="1" noTextEdit="1"/>
              </p:cNvSpPr>
              <p:nvPr/>
            </p:nvSpPr>
            <p:spPr>
              <a:xfrm>
                <a:off x="5143500" y="628201"/>
                <a:ext cx="3909060" cy="2308324"/>
              </a:xfrm>
              <a:prstGeom prst="rect">
                <a:avLst/>
              </a:prstGeom>
              <a:blipFill rotWithShape="0">
                <a:blip r:embed="rId11"/>
                <a:stretch>
                  <a:fillRect l="-1404" t="-1319" r="-1872" b="-3166"/>
                </a:stretch>
              </a:blipFill>
            </p:spPr>
            <p:txBody>
              <a:bodyPr/>
              <a:lstStyle/>
              <a:p>
                <a:r>
                  <a:rPr lang="sk-SK">
                    <a:noFill/>
                  </a:rPr>
                  <a:t> </a:t>
                </a:r>
              </a:p>
            </p:txBody>
          </p:sp>
        </mc:Fallback>
      </mc:AlternateContent>
      <p:pic>
        <p:nvPicPr>
          <p:cNvPr id="61" name="Picture 60"/>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5333147" y="3050746"/>
            <a:ext cx="3338132" cy="229743"/>
          </a:xfrm>
          <a:prstGeom prst="rect">
            <a:avLst/>
          </a:prstGeom>
        </p:spPr>
      </p:pic>
      <mc:AlternateContent xmlns:mc="http://schemas.openxmlformats.org/markup-compatibility/2006" xmlns:a14="http://schemas.microsoft.com/office/drawing/2010/main">
        <mc:Choice Requires="a14">
          <p:sp>
            <p:nvSpPr>
              <p:cNvPr id="62" name="TextBox 61"/>
              <p:cNvSpPr txBox="1"/>
              <p:nvPr/>
            </p:nvSpPr>
            <p:spPr>
              <a:xfrm>
                <a:off x="253292" y="3418906"/>
                <a:ext cx="856107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Takže relatívne predĺženie voči pôvodnej dĺžke </a:t>
                </a:r>
                <a14:m>
                  <m:oMath xmlns:m="http://schemas.openxmlformats.org/officeDocument/2006/math">
                    <m:r>
                      <a:rPr lang="sk-SK" b="0" i="1" smtClean="0">
                        <a:latin typeface="Cambria Math" panose="02040503050406030204" pitchFamily="18" charset="0"/>
                        <a:cs typeface="Arial" panose="020B0604020202020204" pitchFamily="34" charset="0"/>
                      </a:rPr>
                      <m:t>𝑑𝑥</m:t>
                    </m:r>
                  </m:oMath>
                </a14:m>
                <a:r>
                  <a:rPr lang="sk-SK" dirty="0">
                    <a:latin typeface="Arial" panose="020B0604020202020204" pitchFamily="34" charset="0"/>
                    <a:cs typeface="Arial" panose="020B0604020202020204" pitchFamily="34" charset="0"/>
                  </a:rPr>
                  <a:t> bude</a:t>
                </a:r>
              </a:p>
            </p:txBody>
          </p:sp>
        </mc:Choice>
        <mc:Fallback xmlns="">
          <p:sp>
            <p:nvSpPr>
              <p:cNvPr id="62" name="TextBox 61"/>
              <p:cNvSpPr txBox="1">
                <a:spLocks noRot="1" noChangeAspect="1" noMove="1" noResize="1" noEditPoints="1" noAdjustHandles="1" noChangeArrowheads="1" noChangeShapeType="1" noTextEdit="1"/>
              </p:cNvSpPr>
              <p:nvPr/>
            </p:nvSpPr>
            <p:spPr>
              <a:xfrm>
                <a:off x="253292" y="3418906"/>
                <a:ext cx="8561070" cy="369332"/>
              </a:xfrm>
              <a:prstGeom prst="rect">
                <a:avLst/>
              </a:prstGeom>
              <a:blipFill rotWithShape="0">
                <a:blip r:embed="rId13"/>
                <a:stretch>
                  <a:fillRect l="-641" t="-10000" b="-26667"/>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232691" y="4422718"/>
                <a:ext cx="8694139"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Funkcia </a:t>
                </a:r>
                <a14:m>
                  <m:oMath xmlns:m="http://schemas.openxmlformats.org/officeDocument/2006/math">
                    <m:r>
                      <a:rPr lang="en-US" b="0" i="1" smtClean="0">
                        <a:latin typeface="Cambria Math" panose="02040503050406030204" pitchFamily="18" charset="0"/>
                        <a:cs typeface="Arial" panose="020B0604020202020204" pitchFamily="34" charset="0"/>
                      </a:rPr>
                      <m:t>𝜀</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udáva relatívne predĺženie tyče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Ak Na prierez tyče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pôsobí napätie </a:t>
                </a:r>
                <a14:m>
                  <m:oMath xmlns:m="http://schemas.openxmlformats.org/officeDocument/2006/math">
                    <m:r>
                      <a:rPr lang="en-US" b="0" i="1" smtClean="0">
                        <a:latin typeface="Cambria Math" panose="02040503050406030204" pitchFamily="18" charset="0"/>
                        <a:cs typeface="Arial" panose="020B0604020202020204" pitchFamily="34" charset="0"/>
                      </a:rPr>
                      <m:t>𝜎</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(napätie je sila/plocha), potom platí </a:t>
                </a:r>
                <a:r>
                  <a:rPr lang="sk-SK" dirty="0" err="1">
                    <a:latin typeface="Arial" panose="020B0604020202020204" pitchFamily="34" charset="0"/>
                    <a:cs typeface="Arial" panose="020B0604020202020204" pitchFamily="34" charset="0"/>
                  </a:rPr>
                  <a:t>Hookov</a:t>
                </a:r>
                <a:r>
                  <a:rPr lang="sk-SK" dirty="0">
                    <a:latin typeface="Arial" panose="020B0604020202020204" pitchFamily="34" charset="0"/>
                    <a:cs typeface="Arial" panose="020B0604020202020204" pitchFamily="34" charset="0"/>
                  </a:rPr>
                  <a:t> zákon</a:t>
                </a:r>
              </a:p>
            </p:txBody>
          </p:sp>
        </mc:Choice>
        <mc:Fallback xmlns="">
          <p:sp>
            <p:nvSpPr>
              <p:cNvPr id="64" name="TextBox 63"/>
              <p:cNvSpPr txBox="1">
                <a:spLocks noRot="1" noChangeAspect="1" noMove="1" noResize="1" noEditPoints="1" noAdjustHandles="1" noChangeArrowheads="1" noChangeShapeType="1" noTextEdit="1"/>
              </p:cNvSpPr>
              <p:nvPr/>
            </p:nvSpPr>
            <p:spPr>
              <a:xfrm>
                <a:off x="232691" y="4422718"/>
                <a:ext cx="8694139" cy="646331"/>
              </a:xfrm>
              <a:prstGeom prst="rect">
                <a:avLst/>
              </a:prstGeom>
              <a:blipFill rotWithShape="0">
                <a:blip r:embed="rId14"/>
                <a:stretch>
                  <a:fillRect l="-561" t="-5660" b="-14151"/>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06828" y="5443459"/>
                <a:ext cx="8720002"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Predstavme si teraz, že máme zadanú deformáciu tyče ako funkciu </a:t>
                </a:r>
                <a14:m>
                  <m:oMath xmlns:m="http://schemas.openxmlformats.org/officeDocument/2006/math">
                    <m:r>
                      <a:rPr lang="sk-SK" b="0" i="1" smtClean="0">
                        <a:latin typeface="Cambria Math" panose="02040503050406030204" pitchFamily="18" charset="0"/>
                        <a:cs typeface="Arial" panose="020B0604020202020204" pitchFamily="34" charset="0"/>
                      </a:rPr>
                      <m:t>𝑢</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a chceme vypočítať potenciálnu energiu tyče v dôsledku tej deformácie. Ľahšie sa „to odvodí“ v diskrétnom modeli pružiniek, lebo deformačnú energiu jednej pružinky poznáme.</a:t>
                </a:r>
              </a:p>
            </p:txBody>
          </p:sp>
        </mc:Choice>
        <mc:Fallback xmlns="">
          <p:sp>
            <p:nvSpPr>
              <p:cNvPr id="4" name="TextBox 3"/>
              <p:cNvSpPr txBox="1">
                <a:spLocks noRot="1" noChangeAspect="1" noMove="1" noResize="1" noEditPoints="1" noAdjustHandles="1" noChangeArrowheads="1" noChangeShapeType="1" noTextEdit="1"/>
              </p:cNvSpPr>
              <p:nvPr/>
            </p:nvSpPr>
            <p:spPr>
              <a:xfrm>
                <a:off x="206828" y="5443459"/>
                <a:ext cx="8720002" cy="923330"/>
              </a:xfrm>
              <a:prstGeom prst="rect">
                <a:avLst/>
              </a:prstGeom>
              <a:blipFill rotWithShape="0">
                <a:blip r:embed="rId15"/>
                <a:stretch>
                  <a:fillRect l="-629" t="-3974" b="-9934"/>
                </a:stretch>
              </a:blipFill>
            </p:spPr>
            <p:txBody>
              <a:bodyPr/>
              <a:lstStyle/>
              <a:p>
                <a:r>
                  <a:rPr lang="sk-SK">
                    <a:noFill/>
                  </a:rPr>
                  <a:t> </a:t>
                </a:r>
              </a:p>
            </p:txBody>
          </p:sp>
        </mc:Fallback>
      </mc:AlternateContent>
    </p:spTree>
    <p:extLst>
      <p:ext uri="{BB962C8B-B14F-4D97-AF65-F5344CB8AC3E}">
        <p14:creationId xmlns:p14="http://schemas.microsoft.com/office/powerpoint/2010/main" val="1892887094"/>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19835" y="358588"/>
            <a:ext cx="567465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Vlnenie tyče – zachovanie energie</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4"/>
          <a:stretch>
            <a:fillRect/>
          </a:stretch>
        </p:blipFill>
        <p:spPr>
          <a:xfrm>
            <a:off x="2146372" y="933579"/>
            <a:ext cx="4851255" cy="1271071"/>
          </a:xfrm>
          <a:prstGeom prst="rect">
            <a:avLst/>
          </a:prstGeom>
        </p:spPr>
      </p:pic>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309994" y="2559345"/>
            <a:ext cx="2307717" cy="546926"/>
          </a:xfrm>
          <a:prstGeom prst="rect">
            <a:avLst/>
          </a:prstGeom>
        </p:spPr>
      </p:pic>
      <p:sp>
        <p:nvSpPr>
          <p:cNvPr id="7" name="TextBox 6"/>
          <p:cNvSpPr txBox="1"/>
          <p:nvPr/>
        </p:nvSpPr>
        <p:spPr>
          <a:xfrm>
            <a:off x="147918" y="2142564"/>
            <a:ext cx="88481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Pohybová rovnica tyče je vlnová rovnica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134470" y="3105834"/>
                <a:ext cx="88123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Dokážeme, že ak deformácia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spĺňa pohybovú rovnica, energia sa zachováva. Počítajme časovú deriváciu energie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34470" y="3105834"/>
                <a:ext cx="8812306" cy="646331"/>
              </a:xfrm>
              <a:prstGeom prst="rect">
                <a:avLst/>
              </a:prstGeom>
              <a:blipFill rotWithShape="0">
                <a:blip r:embed="rId8"/>
                <a:stretch>
                  <a:fillRect l="-553" t="-4673" r="-277" b="-13084"/>
                </a:stretch>
              </a:blipFill>
            </p:spPr>
            <p:txBody>
              <a:bodyPr/>
              <a:lstStyle/>
              <a:p>
                <a:r>
                  <a:rPr lang="en-US">
                    <a:noFill/>
                  </a:rPr>
                  <a:t> </a:t>
                </a:r>
              </a:p>
            </p:txBody>
          </p:sp>
        </mc:Fallback>
      </mc:AlternateContent>
      <p:pic>
        <p:nvPicPr>
          <p:cNvPr id="17" name="Picture 1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235986" y="3921661"/>
            <a:ext cx="5903024" cy="1978533"/>
          </a:xfrm>
          <a:prstGeom prst="rect">
            <a:avLst/>
          </a:prstGeom>
        </p:spPr>
      </p:pic>
      <p:sp>
        <p:nvSpPr>
          <p:cNvPr id="16" name="TextBox 15"/>
          <p:cNvSpPr txBox="1"/>
          <p:nvPr/>
        </p:nvSpPr>
        <p:spPr>
          <a:xfrm>
            <a:off x="179293" y="5997389"/>
            <a:ext cx="78710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keď sme dosadili za druhú časovú deriváciu pravú stranu pohybovej rovnice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7572070"/>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926270" y="237166"/>
            <a:ext cx="5963031" cy="581216"/>
          </a:xfrm>
          <a:prstGeom prst="rect">
            <a:avLst/>
          </a:prstGeom>
        </p:spPr>
      </p:pic>
      <p:sp>
        <p:nvSpPr>
          <p:cNvPr id="4" name="TextBox 3"/>
          <p:cNvSpPr txBox="1"/>
          <p:nvPr/>
        </p:nvSpPr>
        <p:spPr>
          <a:xfrm>
            <a:off x="251012" y="295835"/>
            <a:ext cx="81130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Máme zatiaľ</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152399" y="950259"/>
                <a:ext cx="88302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prvý člen použijeme per partes (podľa premennej integrovania, teda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52399" y="950259"/>
                <a:ext cx="8830235" cy="646331"/>
              </a:xfrm>
              <a:prstGeom prst="rect">
                <a:avLst/>
              </a:prstGeom>
              <a:blipFill rotWithShape="0">
                <a:blip r:embed="rId7"/>
                <a:stretch>
                  <a:fillRect l="-552" t="-5660" b="-14151"/>
                </a:stretch>
              </a:blipFill>
            </p:spPr>
            <p:txBody>
              <a:bodyPr/>
              <a:lstStyle/>
              <a:p>
                <a:r>
                  <a:rPr lang="en-US">
                    <a:noFill/>
                  </a:rPr>
                  <a:t> </a:t>
                </a:r>
              </a:p>
            </p:txBody>
          </p:sp>
        </mc:Fallback>
      </mc:AlternateContent>
      <p:pic>
        <p:nvPicPr>
          <p:cNvPr id="14" name="Picture 13"/>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45459" y="1653590"/>
            <a:ext cx="8653082" cy="1568768"/>
          </a:xfrm>
          <a:prstGeom prst="rect">
            <a:avLst/>
          </a:prstGeom>
        </p:spPr>
      </p:pic>
      <p:sp>
        <p:nvSpPr>
          <p:cNvPr id="15" name="TextBox 14"/>
          <p:cNvSpPr txBox="1"/>
          <p:nvPr/>
        </p:nvSpPr>
        <p:spPr>
          <a:xfrm>
            <a:off x="188259" y="3630706"/>
            <a:ext cx="87405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Člen v hranatých zátvorkách je nulový, lebo na hraniciach je deformácia nulová. Sčítance  v integráli sú rovnaké ale s opačným znamienkom, takže celkovo dostávame nulu.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Časová derivácia energie je teda nulová, energia je konštantná, zachováva sa.</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6" name="TextBox 15"/>
          <p:cNvSpPr txBox="1"/>
          <p:nvPr/>
        </p:nvSpPr>
        <p:spPr>
          <a:xfrm>
            <a:off x="304800" y="5065059"/>
            <a:ext cx="85881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naše „nové fyzikálne zviera“, pružnú tyč, sme našli výraz pre energiu (do Feynmanovej zbierky vzorcov) a ukázali sme, že aj pre toto zviera platí zákon zachovania energie.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6876454"/>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8" name="Picture 17"/>
          <p:cNvPicPr>
            <a:picLocks noChangeAspect="1"/>
          </p:cNvPicPr>
          <p:nvPr/>
        </p:nvPicPr>
        <p:blipFill>
          <a:blip r:embed="rId4"/>
          <a:stretch>
            <a:fillRect/>
          </a:stretch>
        </p:blipFill>
        <p:spPr>
          <a:xfrm>
            <a:off x="488812" y="971599"/>
            <a:ext cx="2140915" cy="3035625"/>
          </a:xfrm>
          <a:prstGeom prst="rect">
            <a:avLst/>
          </a:prstGeom>
        </p:spPr>
      </p:pic>
      <p:sp>
        <p:nvSpPr>
          <p:cNvPr id="19" name="TextBox 18"/>
          <p:cNvSpPr txBox="1"/>
          <p:nvPr/>
        </p:nvSpPr>
        <p:spPr>
          <a:xfrm>
            <a:off x="3128682" y="950259"/>
            <a:ext cx="5755342"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Keď sme vyšetrovali guličku na pružine z energetického hľadiska, za fyzikálny systém sme považovali guličku a pružina bola vonkajší objekt. Prácu sily od pružiny sme „vyčarali“ za potenciálnu energiu guličky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sme vyšetrovali samostatne pružinu ako fyzikálny objekt a našli sme, že jej potenciálna energia (nič „vyčaraného“!) je </a:t>
            </a:r>
          </a:p>
        </p:txBody>
      </p:sp>
      <p:pic>
        <p:nvPicPr>
          <p:cNvPr id="20" name="Picture 19"/>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041057" y="2175646"/>
            <a:ext cx="1377909" cy="462915"/>
          </a:xfrm>
          <a:prstGeom prst="rect">
            <a:avLst/>
          </a:prstGeom>
        </p:spPr>
      </p:pic>
      <p:pic>
        <p:nvPicPr>
          <p:cNvPr id="21" name="Picture 20"/>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032093" y="3429000"/>
            <a:ext cx="1377909" cy="462915"/>
          </a:xfrm>
          <a:prstGeom prst="rect">
            <a:avLst/>
          </a:prstGeom>
        </p:spPr>
      </p:pic>
      <p:sp>
        <p:nvSpPr>
          <p:cNvPr id="22" name="TextBox 21"/>
          <p:cNvSpPr txBox="1"/>
          <p:nvPr/>
        </p:nvSpPr>
        <p:spPr>
          <a:xfrm>
            <a:off x="89648" y="4025153"/>
            <a:ext cx="883023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čo by sme radi videli je vyšetrovať „spojený fyzikálny systém „pružina plus gulička“ z hľadiska zákona zachovania energie. Neurobili sme to, lebo sme nemali pohybovú rovnicu pre pružinu (nemali sme ani vzorec pre kinetickú energiu pružiny). Nahradíme teraz pružinu pružnou tyčou, o ktorej vieme všetko a vyšetríme pohyb a zákon zachovania energie pre systém „gulička nalepená na tyči“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59139897"/>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63952" y="627566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 name="Group 2"/>
          <p:cNvGrpSpPr/>
          <p:nvPr/>
        </p:nvGrpSpPr>
        <p:grpSpPr>
          <a:xfrm>
            <a:off x="930825" y="1011365"/>
            <a:ext cx="157039" cy="752764"/>
            <a:chOff x="928234" y="5195455"/>
            <a:chExt cx="157039" cy="752764"/>
          </a:xfrm>
        </p:grpSpPr>
        <p:cxnSp>
          <p:nvCxnSpPr>
            <p:cNvPr id="4" name="Straight Connector 3"/>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1087865" y="1317812"/>
            <a:ext cx="3260018" cy="183082"/>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p:cNvCxnSpPr/>
          <p:nvPr/>
        </p:nvCxnSpPr>
        <p:spPr>
          <a:xfrm>
            <a:off x="2025355" y="951330"/>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930820" y="2119760"/>
            <a:ext cx="157039" cy="752764"/>
            <a:chOff x="928234" y="5195455"/>
            <a:chExt cx="157039" cy="752764"/>
          </a:xfrm>
        </p:grpSpPr>
        <p:cxnSp>
          <p:nvCxnSpPr>
            <p:cNvPr id="20" name="Straight Connector 19"/>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1087860" y="2411506"/>
            <a:ext cx="3914447" cy="197783"/>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 name="Straight Connector 33"/>
          <p:cNvCxnSpPr/>
          <p:nvPr/>
        </p:nvCxnSpPr>
        <p:spPr>
          <a:xfrm>
            <a:off x="2274740" y="1898073"/>
            <a:ext cx="0" cy="9744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969951" y="1429302"/>
            <a:ext cx="3463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36" name="TextBox 35"/>
          <p:cNvSpPr txBox="1"/>
          <p:nvPr/>
        </p:nvSpPr>
        <p:spPr>
          <a:xfrm>
            <a:off x="2219336" y="2523842"/>
            <a:ext cx="8955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a:ln>
                  <a:noFill/>
                </a:ln>
                <a:solidFill>
                  <a:prstClr val="black"/>
                </a:solidFill>
                <a:effectLst/>
                <a:uLnTx/>
                <a:uFillTx/>
                <a:latin typeface="Calibri" panose="020F0502020204030204"/>
                <a:ea typeface="+mn-ea"/>
                <a:cs typeface="+mn-cs"/>
              </a:rPr>
              <a:t>x+u(x)</a:t>
            </a:r>
          </a:p>
        </p:txBody>
      </p:sp>
      <p:cxnSp>
        <p:nvCxnSpPr>
          <p:cNvPr id="37" name="Straight Connector 36"/>
          <p:cNvCxnSpPr/>
          <p:nvPr/>
        </p:nvCxnSpPr>
        <p:spPr>
          <a:xfrm>
            <a:off x="1831406" y="1995058"/>
            <a:ext cx="5230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831406" y="199873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260906" y="1998734"/>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427156" y="1761812"/>
            <a:ext cx="7431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a:ln>
                  <a:noFill/>
                </a:ln>
                <a:solidFill>
                  <a:prstClr val="black"/>
                </a:solidFill>
                <a:effectLst/>
                <a:uLnTx/>
                <a:uFillTx/>
                <a:latin typeface="Calibri" panose="020F0502020204030204"/>
                <a:ea typeface="+mn-ea"/>
                <a:cs typeface="+mn-cs"/>
              </a:rPr>
              <a:t>u(x)</a:t>
            </a:r>
          </a:p>
        </p:txBody>
      </p:sp>
      <p:sp>
        <p:nvSpPr>
          <p:cNvPr id="43" name="Oval 42"/>
          <p:cNvSpPr/>
          <p:nvPr/>
        </p:nvSpPr>
        <p:spPr>
          <a:xfrm>
            <a:off x="4338918" y="1174377"/>
            <a:ext cx="448235" cy="44823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p:cNvSpPr/>
          <p:nvPr/>
        </p:nvSpPr>
        <p:spPr>
          <a:xfrm>
            <a:off x="4993342" y="2294965"/>
            <a:ext cx="448235" cy="44823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p:cNvCxnSpPr/>
          <p:nvPr/>
        </p:nvCxnSpPr>
        <p:spPr>
          <a:xfrm flipH="1">
            <a:off x="4338918" y="914400"/>
            <a:ext cx="8964" cy="227703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223682" y="224118"/>
            <a:ext cx="66966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Gulička na pružnej tyči</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9" name="Picture 48"/>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783442" y="3200400"/>
            <a:ext cx="573405" cy="228600"/>
          </a:xfrm>
          <a:prstGeom prst="rect">
            <a:avLst/>
          </a:prstGeom>
        </p:spPr>
      </p:pic>
      <p:cxnSp>
        <p:nvCxnSpPr>
          <p:cNvPr id="50" name="Straight Connector 49"/>
          <p:cNvCxnSpPr/>
          <p:nvPr/>
        </p:nvCxnSpPr>
        <p:spPr>
          <a:xfrm>
            <a:off x="4984377" y="1927412"/>
            <a:ext cx="0" cy="138952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065395" y="3177988"/>
            <a:ext cx="108585" cy="228600"/>
          </a:xfrm>
          <a:prstGeom prst="rect">
            <a:avLst/>
          </a:prstGeom>
        </p:spPr>
      </p:pic>
      <p:sp>
        <p:nvSpPr>
          <p:cNvPr id="54" name="TextBox 53"/>
          <p:cNvSpPr txBox="1"/>
          <p:nvPr/>
        </p:nvSpPr>
        <p:spPr>
          <a:xfrm>
            <a:off x="5816225" y="1191412"/>
            <a:ext cx="15867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kľudový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TextBox 54"/>
          <p:cNvSpPr txBox="1"/>
          <p:nvPr/>
        </p:nvSpPr>
        <p:spPr>
          <a:xfrm>
            <a:off x="5744508" y="2294070"/>
            <a:ext cx="20887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deformovaný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7" name="Picture 5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08548" y="3003176"/>
            <a:ext cx="594360" cy="175260"/>
          </a:xfrm>
          <a:prstGeom prst="rect">
            <a:avLst/>
          </a:prstGeom>
        </p:spPr>
      </p:pic>
      <mc:AlternateContent xmlns:mc="http://schemas.openxmlformats.org/markup-compatibility/2006" xmlns:a14="http://schemas.microsoft.com/office/drawing/2010/main">
        <mc:Choice Requires="a14">
          <p:sp>
            <p:nvSpPr>
              <p:cNvPr id="58" name="TextBox 57"/>
              <p:cNvSpPr txBox="1"/>
              <p:nvPr/>
            </p:nvSpPr>
            <p:spPr>
              <a:xfrm>
                <a:off x="358588" y="3612776"/>
                <a:ext cx="8507506" cy="24776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súradnica guličky, meraná od konca nedeformovanej tyče. Tyč (nedeformovaná) má dĺžku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identifikuje prierezy tyče (je to vzdialenosť prierezu od začiatku tyče v nedeformovanom stave).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vlastne „meno“ prierezu tyče.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-súradnica prierezu tyče s menom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deformovanom stave je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Koniec tyče má súradnicu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lebo to je súčasne súradnica guličky, teda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Napätie na konci tyče 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ktorou gulička pôsobí na tyč je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d>
                      <m:dPr>
                        <m:ctrlP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e>
                    </m:d>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tyč na guličku silou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358588" y="3612776"/>
                <a:ext cx="8507506" cy="2477601"/>
              </a:xfrm>
              <a:prstGeom prst="rect">
                <a:avLst/>
              </a:prstGeom>
              <a:blipFill rotWithShape="0">
                <a:blip r:embed="rId11"/>
                <a:stretch>
                  <a:fillRect l="-645" t="-1478" r="-860" b="-3202"/>
                </a:stretch>
              </a:blipFill>
            </p:spPr>
            <p:txBody>
              <a:bodyPr/>
              <a:lstStyle/>
              <a:p>
                <a:r>
                  <a:rPr lang="sk-SK">
                    <a:noFill/>
                  </a:rPr>
                  <a:t> </a:t>
                </a:r>
              </a:p>
            </p:txBody>
          </p:sp>
        </mc:Fallback>
      </mc:AlternateContent>
      <p:pic>
        <p:nvPicPr>
          <p:cNvPr id="65" name="Picture 64"/>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508192" y="5166662"/>
            <a:ext cx="3571304" cy="488633"/>
          </a:xfrm>
          <a:prstGeom prst="rect">
            <a:avLst/>
          </a:prstGeom>
        </p:spPr>
      </p:pic>
    </p:spTree>
    <p:extLst>
      <p:ext uri="{BB962C8B-B14F-4D97-AF65-F5344CB8AC3E}">
        <p14:creationId xmlns:p14="http://schemas.microsoft.com/office/powerpoint/2010/main" val="4220931644"/>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26704" y="629359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 name="Group 2"/>
          <p:cNvGrpSpPr/>
          <p:nvPr/>
        </p:nvGrpSpPr>
        <p:grpSpPr>
          <a:xfrm>
            <a:off x="930825" y="1011365"/>
            <a:ext cx="157039" cy="752764"/>
            <a:chOff x="928234" y="5195455"/>
            <a:chExt cx="157039" cy="752764"/>
          </a:xfrm>
        </p:grpSpPr>
        <p:cxnSp>
          <p:nvCxnSpPr>
            <p:cNvPr id="4" name="Straight Connector 3"/>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1087865" y="1317812"/>
            <a:ext cx="3260018" cy="183082"/>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p:cNvCxnSpPr/>
          <p:nvPr/>
        </p:nvCxnSpPr>
        <p:spPr>
          <a:xfrm>
            <a:off x="2025355" y="951330"/>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930820" y="2119760"/>
            <a:ext cx="157039" cy="752764"/>
            <a:chOff x="928234" y="5195455"/>
            <a:chExt cx="157039" cy="752764"/>
          </a:xfrm>
        </p:grpSpPr>
        <p:cxnSp>
          <p:nvCxnSpPr>
            <p:cNvPr id="20" name="Straight Connector 19"/>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1087860" y="2411506"/>
            <a:ext cx="3914447" cy="197783"/>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 name="Straight Connector 33"/>
          <p:cNvCxnSpPr/>
          <p:nvPr/>
        </p:nvCxnSpPr>
        <p:spPr>
          <a:xfrm>
            <a:off x="2274740" y="1898073"/>
            <a:ext cx="0" cy="9744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969951" y="1429302"/>
            <a:ext cx="3463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36" name="TextBox 35"/>
          <p:cNvSpPr txBox="1"/>
          <p:nvPr/>
        </p:nvSpPr>
        <p:spPr>
          <a:xfrm>
            <a:off x="2219336" y="2523842"/>
            <a:ext cx="8955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a:ln>
                  <a:noFill/>
                </a:ln>
                <a:solidFill>
                  <a:prstClr val="black"/>
                </a:solidFill>
                <a:effectLst/>
                <a:uLnTx/>
                <a:uFillTx/>
                <a:latin typeface="Calibri" panose="020F0502020204030204"/>
                <a:ea typeface="+mn-ea"/>
                <a:cs typeface="+mn-cs"/>
              </a:rPr>
              <a:t>x+u(x)</a:t>
            </a:r>
          </a:p>
        </p:txBody>
      </p:sp>
      <p:cxnSp>
        <p:nvCxnSpPr>
          <p:cNvPr id="37" name="Straight Connector 36"/>
          <p:cNvCxnSpPr/>
          <p:nvPr/>
        </p:nvCxnSpPr>
        <p:spPr>
          <a:xfrm>
            <a:off x="1831406" y="1995058"/>
            <a:ext cx="5230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831406" y="199873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260906" y="1998734"/>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427156" y="1761812"/>
            <a:ext cx="7431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a:ln>
                  <a:noFill/>
                </a:ln>
                <a:solidFill>
                  <a:prstClr val="black"/>
                </a:solidFill>
                <a:effectLst/>
                <a:uLnTx/>
                <a:uFillTx/>
                <a:latin typeface="Calibri" panose="020F0502020204030204"/>
                <a:ea typeface="+mn-ea"/>
                <a:cs typeface="+mn-cs"/>
              </a:rPr>
              <a:t>u(x)</a:t>
            </a:r>
          </a:p>
        </p:txBody>
      </p:sp>
      <p:sp>
        <p:nvSpPr>
          <p:cNvPr id="43" name="Oval 42"/>
          <p:cNvSpPr/>
          <p:nvPr/>
        </p:nvSpPr>
        <p:spPr>
          <a:xfrm>
            <a:off x="4338918" y="1174377"/>
            <a:ext cx="448235" cy="44823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p:cNvSpPr/>
          <p:nvPr/>
        </p:nvSpPr>
        <p:spPr>
          <a:xfrm>
            <a:off x="4993342" y="2294965"/>
            <a:ext cx="448235" cy="44823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p:cNvCxnSpPr/>
          <p:nvPr/>
        </p:nvCxnSpPr>
        <p:spPr>
          <a:xfrm flipH="1">
            <a:off x="4338918" y="914400"/>
            <a:ext cx="8964" cy="227703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223682" y="224118"/>
            <a:ext cx="66966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Gulička na pružnej tyči</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9" name="Picture 4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783442" y="3200400"/>
            <a:ext cx="573405" cy="228600"/>
          </a:xfrm>
          <a:prstGeom prst="rect">
            <a:avLst/>
          </a:prstGeom>
        </p:spPr>
      </p:pic>
      <p:cxnSp>
        <p:nvCxnSpPr>
          <p:cNvPr id="50" name="Straight Connector 49"/>
          <p:cNvCxnSpPr/>
          <p:nvPr/>
        </p:nvCxnSpPr>
        <p:spPr>
          <a:xfrm>
            <a:off x="4984377" y="1927412"/>
            <a:ext cx="0" cy="138952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065395" y="3177988"/>
            <a:ext cx="108585" cy="228600"/>
          </a:xfrm>
          <a:prstGeom prst="rect">
            <a:avLst/>
          </a:prstGeom>
        </p:spPr>
      </p:pic>
      <p:sp>
        <p:nvSpPr>
          <p:cNvPr id="54" name="TextBox 53"/>
          <p:cNvSpPr txBox="1"/>
          <p:nvPr/>
        </p:nvSpPr>
        <p:spPr>
          <a:xfrm>
            <a:off x="5816225" y="1191412"/>
            <a:ext cx="15867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kľudový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TextBox 54"/>
          <p:cNvSpPr txBox="1"/>
          <p:nvPr/>
        </p:nvSpPr>
        <p:spPr>
          <a:xfrm>
            <a:off x="5744508" y="2294070"/>
            <a:ext cx="20887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deformovaný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7" name="Picture 5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708548" y="3003176"/>
            <a:ext cx="594360" cy="175260"/>
          </a:xfrm>
          <a:prstGeom prst="rect">
            <a:avLst/>
          </a:prstGeom>
        </p:spPr>
      </p:pic>
      <p:sp>
        <p:nvSpPr>
          <p:cNvPr id="10" name="TextBox 9"/>
          <p:cNvSpPr txBox="1"/>
          <p:nvPr/>
        </p:nvSpPr>
        <p:spPr>
          <a:xfrm>
            <a:off x="188259" y="3863788"/>
            <a:ext cx="87585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Pohybové rovnice teda budú</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382687" y="4243294"/>
            <a:ext cx="2775776" cy="507492"/>
          </a:xfrm>
          <a:prstGeom prst="rect">
            <a:avLst/>
          </a:prstGeom>
        </p:spPr>
      </p:pic>
      <p:pic>
        <p:nvPicPr>
          <p:cNvPr id="15" name="Picture 14"/>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123469" y="4987362"/>
            <a:ext cx="2307717" cy="546926"/>
          </a:xfrm>
          <a:prstGeom prst="rect">
            <a:avLst/>
          </a:prstGeom>
        </p:spPr>
      </p:pic>
      <p:pic>
        <p:nvPicPr>
          <p:cNvPr id="29" name="Picture 28"/>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2961343" y="5830048"/>
            <a:ext cx="3041523" cy="229743"/>
          </a:xfrm>
          <a:prstGeom prst="rect">
            <a:avLst/>
          </a:prstGeom>
        </p:spPr>
      </p:pic>
    </p:spTree>
    <p:extLst>
      <p:ext uri="{BB962C8B-B14F-4D97-AF65-F5344CB8AC3E}">
        <p14:creationId xmlns:p14="http://schemas.microsoft.com/office/powerpoint/2010/main" val="380310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26704" y="629359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7" name="TextBox 46"/>
          <p:cNvSpPr txBox="1"/>
          <p:nvPr/>
        </p:nvSpPr>
        <p:spPr>
          <a:xfrm>
            <a:off x="614082" y="161365"/>
            <a:ext cx="75796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Energetická bilancia samotnej pružnej tyče</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632828" y="1105647"/>
            <a:ext cx="2775776" cy="507492"/>
          </a:xfrm>
          <a:prstGeom prst="rect">
            <a:avLst/>
          </a:prstGeom>
        </p:spPr>
      </p:pic>
      <p:pic>
        <p:nvPicPr>
          <p:cNvPr id="15" name="Picture 1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373610" y="1849715"/>
            <a:ext cx="2307717" cy="546926"/>
          </a:xfrm>
          <a:prstGeom prst="rect">
            <a:avLst/>
          </a:prstGeom>
        </p:spPr>
      </p:pic>
      <p:pic>
        <p:nvPicPr>
          <p:cNvPr id="29" name="Picture 2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211484" y="2692401"/>
            <a:ext cx="3041523" cy="229743"/>
          </a:xfrm>
          <a:prstGeom prst="rect">
            <a:avLst/>
          </a:prstGeom>
        </p:spPr>
      </p:pic>
      <p:pic>
        <p:nvPicPr>
          <p:cNvPr id="11" name="Picture 10"/>
          <p:cNvPicPr>
            <a:picLocks noChangeAspect="1"/>
          </p:cNvPicPr>
          <p:nvPr/>
        </p:nvPicPr>
        <p:blipFill>
          <a:blip r:embed="rId10"/>
          <a:stretch>
            <a:fillRect/>
          </a:stretch>
        </p:blipFill>
        <p:spPr>
          <a:xfrm>
            <a:off x="248796" y="1192915"/>
            <a:ext cx="4432997" cy="1566148"/>
          </a:xfrm>
          <a:prstGeom prst="rect">
            <a:avLst/>
          </a:prstGeom>
        </p:spPr>
      </p:pic>
      <p:pic>
        <p:nvPicPr>
          <p:cNvPr id="42" name="Picture 41"/>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63629" y="3123470"/>
            <a:ext cx="5162360" cy="684086"/>
          </a:xfrm>
          <a:prstGeom prst="rect">
            <a:avLst/>
          </a:prstGeom>
        </p:spPr>
      </p:pic>
      <p:pic>
        <p:nvPicPr>
          <p:cNvPr id="51" name="Picture 50"/>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48479" y="3858578"/>
            <a:ext cx="7284911" cy="1913382"/>
          </a:xfrm>
          <a:prstGeom prst="rect">
            <a:avLst/>
          </a:prstGeom>
        </p:spPr>
      </p:pic>
      <p:cxnSp>
        <p:nvCxnSpPr>
          <p:cNvPr id="27" name="Straight Arrow Connector 26"/>
          <p:cNvCxnSpPr/>
          <p:nvPr/>
        </p:nvCxnSpPr>
        <p:spPr>
          <a:xfrm flipH="1">
            <a:off x="3039035" y="2277035"/>
            <a:ext cx="2483224" cy="167640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97224" y="5943600"/>
            <a:ext cx="85523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Napravo je výkon sily, ktorou externý objekt, gulička, pôsobí na tyč, takže energetická bilancia tyče je v poriadku. Energia samotnej tyče sa nezachováva, ale jej zmena je krytá prácou externého objektu guličky.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Super!</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1235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26704" y="629359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7" name="TextBox 46"/>
          <p:cNvSpPr txBox="1"/>
          <p:nvPr/>
        </p:nvSpPr>
        <p:spPr>
          <a:xfrm>
            <a:off x="614082" y="161365"/>
            <a:ext cx="75796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Energetická bilancia samotnej guličky</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632828" y="1105647"/>
            <a:ext cx="2775776" cy="507492"/>
          </a:xfrm>
          <a:prstGeom prst="rect">
            <a:avLst/>
          </a:prstGeom>
        </p:spPr>
      </p:pic>
      <p:pic>
        <p:nvPicPr>
          <p:cNvPr id="15" name="Picture 1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373610" y="1849715"/>
            <a:ext cx="2307717" cy="546926"/>
          </a:xfrm>
          <a:prstGeom prst="rect">
            <a:avLst/>
          </a:prstGeom>
        </p:spPr>
      </p:pic>
      <p:pic>
        <p:nvPicPr>
          <p:cNvPr id="29" name="Picture 2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211484" y="2692401"/>
            <a:ext cx="3041523" cy="229743"/>
          </a:xfrm>
          <a:prstGeom prst="rect">
            <a:avLst/>
          </a:prstGeom>
        </p:spPr>
      </p:pic>
      <p:pic>
        <p:nvPicPr>
          <p:cNvPr id="11" name="Picture 10"/>
          <p:cNvPicPr>
            <a:picLocks noChangeAspect="1"/>
          </p:cNvPicPr>
          <p:nvPr/>
        </p:nvPicPr>
        <p:blipFill>
          <a:blip r:embed="rId10"/>
          <a:stretch>
            <a:fillRect/>
          </a:stretch>
        </p:blipFill>
        <p:spPr>
          <a:xfrm>
            <a:off x="248796" y="1192915"/>
            <a:ext cx="4432997" cy="1566148"/>
          </a:xfrm>
          <a:prstGeom prst="rect">
            <a:avLst/>
          </a:prstGeom>
        </p:spPr>
      </p:pic>
      <p:pic>
        <p:nvPicPr>
          <p:cNvPr id="3" name="Picture 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78118" y="2865438"/>
            <a:ext cx="1824228" cy="600075"/>
          </a:xfrm>
          <a:prstGeom prst="rect">
            <a:avLst/>
          </a:prstGeom>
        </p:spPr>
      </p:pic>
      <p:pic>
        <p:nvPicPr>
          <p:cNvPr id="5" name="Picture 4"/>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460190" y="3579908"/>
            <a:ext cx="2739771" cy="50406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45676" y="4267201"/>
                <a:ext cx="885264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sila, ktorou tyč pôsobí na guličku,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rýchlosť konca tyče a aj guličky), takže napravo máme výkon sily, ktorou tyč pôsobí na guličku. Takže zmena energie guličky je krytá prácou externého objektu, tyče.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Super!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Všimnime si, že za energiu guličky sme považovali len jej kinetickú energiu. Nemali sme žiadnu „potenciálnu energiu pružnosti“ ako pri guličke na pružine.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Práca tyče sa totiž „nedá vyčarať“ za akúsi efektívnu potenciálnu energiu guličky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Práca tyče totiž nie je daná len začiatočným a koncovým stavom guličky, lebo medzitým vnútorné vlnenie tyče mohlo vyzerať od prípadu k prípadu všelijako, takže práca vykonaná vonkajším objektom „závisí na ceste“.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5676" y="4267201"/>
                <a:ext cx="8852647" cy="2585323"/>
              </a:xfrm>
              <a:prstGeom prst="rect">
                <a:avLst/>
              </a:prstGeom>
              <a:blipFill rotWithShape="0">
                <a:blip r:embed="rId15"/>
                <a:stretch>
                  <a:fillRect l="-620" t="-1179" r="-826" b="-2830"/>
                </a:stretch>
              </a:blipFill>
            </p:spPr>
            <p:txBody>
              <a:bodyPr/>
              <a:lstStyle/>
              <a:p>
                <a:r>
                  <a:rPr lang="en-US">
                    <a:noFill/>
                  </a:rPr>
                  <a:t> </a:t>
                </a:r>
              </a:p>
            </p:txBody>
          </p:sp>
        </mc:Fallback>
      </mc:AlternateContent>
    </p:spTree>
    <p:extLst>
      <p:ext uri="{BB962C8B-B14F-4D97-AF65-F5344CB8AC3E}">
        <p14:creationId xmlns:p14="http://schemas.microsoft.com/office/powerpoint/2010/main" val="178219505"/>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26704" y="629359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7" name="TextBox 46"/>
          <p:cNvSpPr txBox="1"/>
          <p:nvPr/>
        </p:nvSpPr>
        <p:spPr>
          <a:xfrm>
            <a:off x="273423" y="179295"/>
            <a:ext cx="8458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Energetická bilancia sústavy tyč plus gulička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632828" y="1105647"/>
            <a:ext cx="2775776" cy="507492"/>
          </a:xfrm>
          <a:prstGeom prst="rect">
            <a:avLst/>
          </a:prstGeom>
        </p:spPr>
      </p:pic>
      <p:pic>
        <p:nvPicPr>
          <p:cNvPr id="15" name="Picture 1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373610" y="1849715"/>
            <a:ext cx="2307717" cy="546926"/>
          </a:xfrm>
          <a:prstGeom prst="rect">
            <a:avLst/>
          </a:prstGeom>
        </p:spPr>
      </p:pic>
      <p:pic>
        <p:nvPicPr>
          <p:cNvPr id="29" name="Picture 2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211484" y="2692401"/>
            <a:ext cx="3041523" cy="229743"/>
          </a:xfrm>
          <a:prstGeom prst="rect">
            <a:avLst/>
          </a:prstGeom>
        </p:spPr>
      </p:pic>
      <p:pic>
        <p:nvPicPr>
          <p:cNvPr id="11" name="Picture 10"/>
          <p:cNvPicPr>
            <a:picLocks noChangeAspect="1"/>
          </p:cNvPicPr>
          <p:nvPr/>
        </p:nvPicPr>
        <p:blipFill>
          <a:blip r:embed="rId10"/>
          <a:stretch>
            <a:fillRect/>
          </a:stretch>
        </p:blipFill>
        <p:spPr>
          <a:xfrm>
            <a:off x="248796" y="1192915"/>
            <a:ext cx="4432997" cy="1566148"/>
          </a:xfrm>
          <a:prstGeom prst="rect">
            <a:avLst/>
          </a:prstGeom>
        </p:spPr>
      </p:pic>
      <p:pic>
        <p:nvPicPr>
          <p:cNvPr id="7" name="Picture 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006166" y="3597835"/>
            <a:ext cx="2101215" cy="247650"/>
          </a:xfrm>
          <a:prstGeom prst="rect">
            <a:avLst/>
          </a:prstGeom>
        </p:spPr>
      </p:pic>
      <p:sp>
        <p:nvSpPr>
          <p:cNvPr id="8" name="TextBox 7"/>
          <p:cNvSpPr txBox="1"/>
          <p:nvPr/>
        </p:nvSpPr>
        <p:spPr>
          <a:xfrm>
            <a:off x="268941" y="4222376"/>
            <a:ext cx="86599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Dajúc dokopy výsledky získané pre samotnú tyč a pre samotnú guličku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616639" y="4978401"/>
            <a:ext cx="5274945" cy="523875"/>
          </a:xfrm>
          <a:prstGeom prst="rect">
            <a:avLst/>
          </a:prstGeom>
        </p:spPr>
      </p:pic>
      <p:sp>
        <p:nvSpPr>
          <p:cNvPr id="12" name="TextBox 11"/>
          <p:cNvSpPr txBox="1"/>
          <p:nvPr/>
        </p:nvSpPr>
        <p:spPr>
          <a:xfrm>
            <a:off x="421341" y="5782235"/>
            <a:ext cx="8157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Celková energia sústavy tyč plus gulička sa teda zachováva!</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454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537881" y="744071"/>
            <a:ext cx="8238565"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Môže vzniknúť otázka, prečo sa to pri pružine dá vyčarať a pri tyči nie. V čom sú tyč a pružina odlišné?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Nuž, musí to byť tak, že pri pružine sme švindľovali. Vedeckejšie povedané, dačo sme zanedbávali. Zanedbávali sme dynamiku pružiny. Pre pružinu sme nepísali žiadnu pohybovú rovnicu!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Pritom aj po pružine sa zjavne môže šíriť akési vlnenie, čo sme neuvažovali. Pružina instantne reagovala na pohyb guličky rovnomerným roztiahnutím.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Rigoróznejšou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analýzou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čo a ako sme pri pružine zanedbávali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pre istotu zaoberať nebudeme.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Výsledkom zanedbaní bolo, že práca pružiny nad guličkou nezávisela na ceste a mohli sme prácu vyčarať za efektívnu potenciálnu energiu guličky.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3675466"/>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228938" y="46440"/>
            <a:ext cx="651734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a interakcia na diaľku</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482600" y="1270000"/>
            <a:ext cx="279400" cy="2794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a:off x="2095500" y="1295400"/>
            <a:ext cx="279400" cy="2794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p:cNvCxnSpPr/>
          <p:nvPr/>
        </p:nvCxnSpPr>
        <p:spPr>
          <a:xfrm flipV="1">
            <a:off x="406400" y="1549400"/>
            <a:ext cx="215900" cy="21590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5" idx="3"/>
          </p:cNvCxnSpPr>
          <p:nvPr/>
        </p:nvCxnSpPr>
        <p:spPr>
          <a:xfrm flipV="1">
            <a:off x="431800" y="1533883"/>
            <a:ext cx="1704617" cy="216181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6"/>
            <a:endCxn id="4" idx="6"/>
          </p:cNvCxnSpPr>
          <p:nvPr/>
        </p:nvCxnSpPr>
        <p:spPr>
          <a:xfrm>
            <a:off x="762000" y="1409700"/>
            <a:ext cx="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6"/>
            <a:endCxn id="5" idx="2"/>
          </p:cNvCxnSpPr>
          <p:nvPr/>
        </p:nvCxnSpPr>
        <p:spPr>
          <a:xfrm>
            <a:off x="762000" y="1409700"/>
            <a:ext cx="1333500" cy="254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22300" y="2159000"/>
            <a:ext cx="192405" cy="219075"/>
          </a:xfrm>
          <a:prstGeom prst="rect">
            <a:avLst/>
          </a:prstGeom>
        </p:spPr>
      </p:pic>
      <p:pic>
        <p:nvPicPr>
          <p:cNvPr id="16" name="Picture 1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612900" y="2298700"/>
            <a:ext cx="198120" cy="219075"/>
          </a:xfrm>
          <a:prstGeom prst="rect">
            <a:avLst/>
          </a:prstGeom>
        </p:spPr>
      </p:pic>
      <p:pic>
        <p:nvPicPr>
          <p:cNvPr id="18" name="Picture 1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016000" y="1079500"/>
            <a:ext cx="729615" cy="219075"/>
          </a:xfrm>
          <a:prstGeom prst="rect">
            <a:avLst/>
          </a:prstGeom>
        </p:spPr>
      </p:pic>
      <p:sp>
        <p:nvSpPr>
          <p:cNvPr id="19" name="TextBox 18"/>
          <p:cNvSpPr txBox="1"/>
          <p:nvPr/>
        </p:nvSpPr>
        <p:spPr>
          <a:xfrm>
            <a:off x="2641600" y="558800"/>
            <a:ext cx="6045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dve častice pôsobiace na seba gravitačne. Pohybové rovnice sú</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730502" y="1320800"/>
            <a:ext cx="4961763" cy="562356"/>
          </a:xfrm>
          <a:prstGeom prst="rect">
            <a:avLst/>
          </a:prstGeom>
        </p:spPr>
      </p:pic>
      <p:pic>
        <p:nvPicPr>
          <p:cNvPr id="10" name="Picture 9">
            <a:extLst>
              <a:ext uri="{FF2B5EF4-FFF2-40B4-BE49-F238E27FC236}">
                <a16:creationId xmlns:a16="http://schemas.microsoft.com/office/drawing/2014/main" id="{8ADFFA1B-7F3C-454B-B6A5-C9B9E884F3F5}"/>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2717803" y="1955800"/>
            <a:ext cx="5316000" cy="560572"/>
          </a:xfrm>
          <a:prstGeom prst="rect">
            <a:avLst/>
          </a:prstGeom>
        </p:spPr>
      </p:pic>
      <p:sp>
        <p:nvSpPr>
          <p:cNvPr id="25" name="TextBox 24"/>
          <p:cNvSpPr txBox="1"/>
          <p:nvPr/>
        </p:nvSpPr>
        <p:spPr>
          <a:xfrm>
            <a:off x="1308100" y="2565182"/>
            <a:ext cx="75565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časticu majme zatiaľ len jeden vzorec v zbierke: kinetickú energiu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6" name="Picture 35"/>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1893489" y="2961450"/>
            <a:ext cx="4005072" cy="504063"/>
          </a:xfrm>
          <a:prstGeom prst="rect">
            <a:avLst/>
          </a:prstGeom>
        </p:spPr>
      </p:pic>
      <p:pic>
        <p:nvPicPr>
          <p:cNvPr id="15" name="Picture 14">
            <a:extLst>
              <a:ext uri="{FF2B5EF4-FFF2-40B4-BE49-F238E27FC236}">
                <a16:creationId xmlns:a16="http://schemas.microsoft.com/office/drawing/2014/main" id="{441CEC4C-8465-4A1C-9653-F35E9FE44425}"/>
              </a:ext>
            </a:extLst>
          </p:cNvPr>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1868091" y="3554413"/>
            <a:ext cx="4184572" cy="502286"/>
          </a:xfrm>
          <a:prstGeom prst="rect">
            <a:avLst/>
          </a:prstGeom>
        </p:spPr>
      </p:pic>
      <p:sp>
        <p:nvSpPr>
          <p:cNvPr id="37" name="Rectangle 36"/>
          <p:cNvSpPr/>
          <p:nvPr/>
        </p:nvSpPr>
        <p:spPr>
          <a:xfrm>
            <a:off x="38100" y="4036383"/>
            <a:ext cx="9105900" cy="26930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Separátne pre každú časticu je to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ok</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lebo zmena energie prvej častice  je krytá výkonom sily, ktorou druhá častica pôsobí na prvú a podobne zmena energie druhej častice je krytá výkonom sily, ktorou na ňu pôsobí prvá častica.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Problém nastane, pre systém oboch častíc: sumárna energia sa nezachováva, ako to bolo pri kontaktnej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interakci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Podľa zákona akcie a reakcie majú síce sily opačné znamienko, ibaže častice nemusia mať rovnakú rýchlosť</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ako mali objekty v prípade kontaktnej interakcie (ktoré sa dotýkali), takže suma pravých strán sa nevynuluje. Pritom žiadny ďalší vonkajší objekt nepôsobí!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Záver: buď sa energia nezachováva, alebo sme na niečo zabudli.</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4152090"/>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1" name="TextBox 20"/>
          <p:cNvSpPr txBox="1"/>
          <p:nvPr/>
        </p:nvSpPr>
        <p:spPr>
          <a:xfrm>
            <a:off x="0" y="98611"/>
            <a:ext cx="16674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Pripomienka</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87" name="Picture 86"/>
          <p:cNvPicPr>
            <a:picLocks noChangeAspect="1"/>
          </p:cNvPicPr>
          <p:nvPr/>
        </p:nvPicPr>
        <p:blipFill rotWithShape="1">
          <a:blip r:embed="rId7"/>
          <a:srcRect l="5003" t="11170" r="3133" b="3165"/>
          <a:stretch/>
        </p:blipFill>
        <p:spPr>
          <a:xfrm>
            <a:off x="2232212" y="76201"/>
            <a:ext cx="5235388" cy="1901086"/>
          </a:xfrm>
          <a:prstGeom prst="rect">
            <a:avLst/>
          </a:prstGeom>
        </p:spPr>
      </p:pic>
      <p:pic>
        <p:nvPicPr>
          <p:cNvPr id="89" name="Picture 8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53765" y="2487028"/>
            <a:ext cx="1153459" cy="1223989"/>
          </a:xfrm>
          <a:prstGeom prst="rect">
            <a:avLst/>
          </a:prstGeom>
        </p:spPr>
      </p:pic>
      <p:sp>
        <p:nvSpPr>
          <p:cNvPr id="90" name="TextBox 89"/>
          <p:cNvSpPr txBox="1"/>
          <p:nvPr/>
        </p:nvSpPr>
        <p:spPr>
          <a:xfrm>
            <a:off x="71717" y="2653553"/>
            <a:ext cx="59615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Limita kontinua bola                                              vyšlo: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1" name="Picture 90"/>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087036" y="2519530"/>
            <a:ext cx="2891790" cy="563880"/>
          </a:xfrm>
          <a:prstGeom prst="rect">
            <a:avLst/>
          </a:prstGeom>
        </p:spPr>
      </p:pic>
      <p:pic>
        <p:nvPicPr>
          <p:cNvPr id="92" name="Picture 91"/>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l="22630" t="52966" r="25265" b="25865"/>
          <a:stretch/>
        </p:blipFill>
        <p:spPr>
          <a:xfrm>
            <a:off x="2474258" y="1918445"/>
            <a:ext cx="4545106" cy="546848"/>
          </a:xfrm>
          <a:prstGeom prst="rect">
            <a:avLst/>
          </a:prstGeom>
        </p:spPr>
      </p:pic>
      <mc:AlternateContent xmlns:mc="http://schemas.openxmlformats.org/markup-compatibility/2006" xmlns:a14="http://schemas.microsoft.com/office/drawing/2010/main">
        <mc:Choice Requires="a14">
          <p:sp>
            <p:nvSpPr>
              <p:cNvPr id="93" name="TextBox 92"/>
              <p:cNvSpPr txBox="1"/>
              <p:nvPr/>
            </p:nvSpPr>
            <p:spPr>
              <a:xfrm>
                <a:off x="170329" y="3738282"/>
                <a:ext cx="880334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Chápme to ako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kvazimikroskopický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model kontinua. Aké budú jeho parametre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prierez guličky je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jedna gulička s hmotnosťou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pripadá na objem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bude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 sa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pružina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predĺži 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treba na to silu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𝑘𝑢</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Dĺžka nedeformovanej pružiny je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relatívne predĺženie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napätie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dostaneme</a:t>
                </a:r>
              </a:p>
            </p:txBody>
          </p:sp>
        </mc:Choice>
        <mc:Fallback xmlns="">
          <p:sp>
            <p:nvSpPr>
              <p:cNvPr id="93" name="TextBox 92"/>
              <p:cNvSpPr txBox="1">
                <a:spLocks noRot="1" noChangeAspect="1" noMove="1" noResize="1" noEditPoints="1" noAdjustHandles="1" noChangeArrowheads="1" noChangeShapeType="1" noTextEdit="1"/>
              </p:cNvSpPr>
              <p:nvPr/>
            </p:nvSpPr>
            <p:spPr>
              <a:xfrm>
                <a:off x="170329" y="3738282"/>
                <a:ext cx="8803341" cy="1200329"/>
              </a:xfrm>
              <a:prstGeom prst="rect">
                <a:avLst/>
              </a:prstGeom>
              <a:blipFill rotWithShape="0">
                <a:blip r:embed="rId13"/>
                <a:stretch>
                  <a:fillRect l="-623" t="-2538" b="-7107"/>
                </a:stretch>
              </a:blipFill>
            </p:spPr>
            <p:txBody>
              <a:bodyPr/>
              <a:lstStyle/>
              <a:p>
                <a:r>
                  <a:rPr lang="en-US">
                    <a:noFill/>
                  </a:rPr>
                  <a:t> </a:t>
                </a:r>
              </a:p>
            </p:txBody>
          </p:sp>
        </mc:Fallback>
      </mc:AlternateContent>
      <p:pic>
        <p:nvPicPr>
          <p:cNvPr id="98" name="Picture 97"/>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428379" y="5014257"/>
            <a:ext cx="5703570" cy="533400"/>
          </a:xfrm>
          <a:prstGeom prst="rect">
            <a:avLst/>
          </a:prstGeom>
        </p:spPr>
      </p:pic>
      <p:sp>
        <p:nvSpPr>
          <p:cNvPr id="99" name="TextBox 98"/>
          <p:cNvSpPr txBox="1"/>
          <p:nvPr/>
        </p:nvSpPr>
        <p:spPr>
          <a:xfrm>
            <a:off x="107575" y="5809127"/>
            <a:ext cx="89467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modeli s guličkami vyšlo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takto to vyšlo v efektívnej teórii bez odvolávania sa na „guličky“. Hurá!</a:t>
            </a:r>
          </a:p>
        </p:txBody>
      </p:sp>
      <p:pic>
        <p:nvPicPr>
          <p:cNvPr id="100" name="Picture 99"/>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059954" y="5704542"/>
            <a:ext cx="3495675" cy="607695"/>
          </a:xfrm>
          <a:prstGeom prst="rect">
            <a:avLst/>
          </a:prstGeom>
        </p:spPr>
      </p:pic>
    </p:spTree>
    <p:extLst>
      <p:ext uri="{BB962C8B-B14F-4D97-AF65-F5344CB8AC3E}">
        <p14:creationId xmlns:p14="http://schemas.microsoft.com/office/powerpoint/2010/main" val="2311455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228938" y="46440"/>
            <a:ext cx="651734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a interakcia na diaľku</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52400" y="812800"/>
            <a:ext cx="8597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Vyšetrime podrobnejšie, ako je to z energiou sústavy dvoch častíc</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61592" y="1297752"/>
            <a:ext cx="7216331" cy="531495"/>
          </a:xfrm>
          <a:prstGeom prst="rect">
            <a:avLst/>
          </a:prstGeom>
        </p:spPr>
      </p:pic>
      <p:sp>
        <p:nvSpPr>
          <p:cNvPr id="11" name="TextBox 10"/>
          <p:cNvSpPr txBox="1"/>
          <p:nvPr/>
        </p:nvSpPr>
        <p:spPr>
          <a:xfrm>
            <a:off x="158750" y="1943100"/>
            <a:ext cx="8826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Všimnime si ale, že výraz na pravej strane sa dá písať ako časová derivácia akejsi funkcie polôh dvoch častíc. (Geniálne sa pozriem na ten vzťah a vidím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220393" y="2666366"/>
            <a:ext cx="5659565" cy="531495"/>
          </a:xfrm>
          <a:prstGeom prst="rect">
            <a:avLst/>
          </a:prstGeom>
        </p:spPr>
      </p:pic>
      <p:sp>
        <p:nvSpPr>
          <p:cNvPr id="14" name="TextBox 13"/>
          <p:cNvSpPr txBox="1"/>
          <p:nvPr/>
        </p:nvSpPr>
        <p:spPr>
          <a:xfrm>
            <a:off x="339928" y="3555047"/>
            <a:ext cx="871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Takže platí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233422" y="3465513"/>
            <a:ext cx="4421696" cy="548640"/>
          </a:xfrm>
          <a:prstGeom prst="rect">
            <a:avLst/>
          </a:prstGeom>
        </p:spPr>
      </p:pic>
      <p:pic>
        <p:nvPicPr>
          <p:cNvPr id="5" name="Picture 4"/>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703325" y="4316413"/>
            <a:ext cx="2979801" cy="548640"/>
          </a:xfrm>
          <a:prstGeom prst="rect">
            <a:avLst/>
          </a:prstGeom>
        </p:spPr>
      </p:pic>
      <p:sp>
        <p:nvSpPr>
          <p:cNvPr id="22" name="Rectangle 21"/>
          <p:cNvSpPr/>
          <p:nvPr/>
        </p:nvSpPr>
        <p:spPr>
          <a:xfrm>
            <a:off x="2473528" y="4177347"/>
            <a:ext cx="3873500" cy="876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76200" y="5232400"/>
            <a:ext cx="8991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Našli sme nový vzorec do Feynmanovej zbierky! Ale pozor. Náš systém sa skladá z dvoch častíc, ale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nepribudol vzorec aplikovateľný na každú časticu zvlášť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Pribudol vzorec pre „</a:t>
            </a:r>
            <a:r>
              <a:rPr kumimoji="0" lang="sk-SK" sz="1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dvojčastičie</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Až dve častice chápané ako jeden systém majú nový vzorec.</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9045423"/>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1228938" y="46440"/>
            <a:ext cx="651734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a interakcia na diaľku</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82099" y="722313"/>
            <a:ext cx="2979801" cy="548640"/>
          </a:xfrm>
          <a:prstGeom prst="rect">
            <a:avLst/>
          </a:prstGeom>
        </p:spPr>
      </p:pic>
      <p:sp>
        <p:nvSpPr>
          <p:cNvPr id="8" name="TextBox 7"/>
          <p:cNvSpPr txBox="1"/>
          <p:nvPr/>
        </p:nvSpPr>
        <p:spPr>
          <a:xfrm>
            <a:off x="139700" y="1358900"/>
            <a:ext cx="8864600" cy="381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Zákon zachovania energie pre dve gravitujúce častice teda zachránil nový vzorec</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396933" y="1852613"/>
            <a:ext cx="2402015" cy="528066"/>
          </a:xfrm>
          <a:prstGeom prst="rect">
            <a:avLst/>
          </a:prstGeom>
        </p:spPr>
      </p:pic>
      <p:sp>
        <p:nvSpPr>
          <p:cNvPr id="13" name="Rectangle 12"/>
          <p:cNvSpPr/>
          <p:nvPr/>
        </p:nvSpPr>
        <p:spPr>
          <a:xfrm>
            <a:off x="3238500" y="1765300"/>
            <a:ext cx="2857500" cy="8001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4" name="TextBox 13"/>
              <p:cNvSpPr txBox="1"/>
              <p:nvPr/>
            </p:nvSpPr>
            <p:spPr>
              <a:xfrm>
                <a:off x="304800" y="2616200"/>
                <a:ext cx="8724900" cy="40703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Hovoríme tomu interakčná energia dvoch gravitujúcich častíc, nachádzajúcich sa v polohách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Máme ale problém s interpretáciou práce ako spôsobu transferu energie. Pre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energiu prvej častice platí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hovorí, že energia častice narastá (uvažujeme teraz približujúce sa častice) „pritekaním“ energie, ako hovorí výkon na pravej strane. Ibaže energia druhej častice neklesá, ale tiež narastá.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Kto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plat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í? Formálna odpoveď je jednoduchá, kinetické energie oboch častíc narastajú na úkor ich interakčnej energie, ktorá klesá (stáva sa viac zápornou). Ibaže akosi necítime, že by interakčná energia bol fyzikálny objekt, z ktorého „odteká energia“ tak, že by konal prácu nad časticami. Viac by sa nám páčilo, keby sme energetické náklady mohli „zosobniť“, ako keď firma hodí na krk stratu konkrétnemu zamestnancovi. Čo keby tak existoval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tretí objekt, ktorý by tú prácu „naozaj konal“?</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04800" y="2616200"/>
                <a:ext cx="8724900" cy="4070345"/>
              </a:xfrm>
              <a:prstGeom prst="rect">
                <a:avLst/>
              </a:prstGeom>
              <a:blipFill rotWithShape="0">
                <a:blip r:embed="rId9"/>
                <a:stretch>
                  <a:fillRect l="-559" t="-749" r="-489" b="-1497"/>
                </a:stretch>
              </a:blipFill>
            </p:spPr>
            <p:txBody>
              <a:bodyPr/>
              <a:lstStyle/>
              <a:p>
                <a:r>
                  <a:rPr lang="en-US">
                    <a:noFill/>
                  </a:rPr>
                  <a:t> </a:t>
                </a:r>
              </a:p>
            </p:txBody>
          </p:sp>
        </mc:Fallback>
      </mc:AlternateContent>
      <p:pic>
        <p:nvPicPr>
          <p:cNvPr id="16" name="Picture 15"/>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181540" y="3621850"/>
            <a:ext cx="1390460" cy="471488"/>
          </a:xfrm>
          <a:prstGeom prst="rect">
            <a:avLst/>
          </a:prstGeom>
        </p:spPr>
      </p:pic>
    </p:spTree>
    <p:extLst>
      <p:ext uri="{BB962C8B-B14F-4D97-AF65-F5344CB8AC3E}">
        <p14:creationId xmlns:p14="http://schemas.microsoft.com/office/powerpoint/2010/main" val="1484804972"/>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40689" y="104069"/>
            <a:ext cx="88040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Pole ako spôsob interakcie nablízko a jeho energia</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292100" y="1308100"/>
                <a:ext cx="85598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Trik je v tom, že vhodný tretí objekt si môžeme vyšpekulovať: volá sa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gravitačné pole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Silové pôsobenie dvoch telies navzájom na diaľku popíšeme alternatívne tak, že častice vytvárajú v priestore gravitačné pole, popísané v každom bode vektorovou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intenzitou poľa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𝑔</m:t>
                        </m:r>
                      </m:e>
                    </m:acc>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d>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že sila pôsobiaca na bodovú (testovaciu) časticu s hmotnosťou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bode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Teraz budeme trochu čarovať, lebo bodová častica vytvára v mieste, kde sa nachádza formálne nekonečnú intenzitu a vzniká problém so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self</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-energiou. Preto bodové častice nahradíme spojitým rozložením hmotnosti v priestore s hu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totou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d>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intenzita poľa bude </a:t>
                </a:r>
              </a:p>
            </p:txBody>
          </p:sp>
        </mc:Choice>
        <mc:Fallback xmlns="">
          <p:sp>
            <p:nvSpPr>
              <p:cNvPr id="4" name="TextBox 3"/>
              <p:cNvSpPr txBox="1">
                <a:spLocks noRot="1" noChangeAspect="1" noMove="1" noResize="1" noEditPoints="1" noAdjustHandles="1" noChangeArrowheads="1" noChangeShapeType="1" noTextEdit="1"/>
              </p:cNvSpPr>
              <p:nvPr/>
            </p:nvSpPr>
            <p:spPr>
              <a:xfrm>
                <a:off x="292100" y="1308100"/>
                <a:ext cx="8559800" cy="2862322"/>
              </a:xfrm>
              <a:prstGeom prst="rect">
                <a:avLst/>
              </a:prstGeom>
              <a:blipFill>
                <a:blip r:embed="rId8"/>
                <a:stretch>
                  <a:fillRect l="-641" t="-1279"/>
                </a:stretch>
              </a:blipFill>
            </p:spPr>
            <p:txBody>
              <a:bodyPr/>
              <a:lstStyle/>
              <a:p>
                <a:r>
                  <a:rPr lang="en-US">
                    <a:noFill/>
                  </a:rPr>
                  <a:t> </a:t>
                </a:r>
              </a:p>
            </p:txBody>
          </p:sp>
        </mc:Fallback>
      </mc:AlternateContent>
      <p:pic>
        <p:nvPicPr>
          <p:cNvPr id="9" name="Picture 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508500" y="2451100"/>
            <a:ext cx="1054418" cy="276035"/>
          </a:xfrm>
          <a:prstGeom prst="rect">
            <a:avLst/>
          </a:prstGeom>
        </p:spPr>
      </p:pic>
      <p:pic>
        <p:nvPicPr>
          <p:cNvPr id="12" name="Picture 11"/>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279458" y="4064000"/>
            <a:ext cx="2931795" cy="540068"/>
          </a:xfrm>
          <a:prstGeom prst="rect">
            <a:avLst/>
          </a:prstGeom>
        </p:spPr>
      </p:pic>
      <p:sp>
        <p:nvSpPr>
          <p:cNvPr id="13" name="TextBox 12"/>
          <p:cNvSpPr txBox="1"/>
          <p:nvPr/>
        </p:nvSpPr>
        <p:spPr>
          <a:xfrm>
            <a:off x="196850" y="4712589"/>
            <a:ext cx="83185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vzorec pre interakčnú energiu nábojov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zovšeobecníme takto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910681" y="4653120"/>
            <a:ext cx="2402015" cy="528066"/>
          </a:xfrm>
          <a:prstGeom prst="rect">
            <a:avLst/>
          </a:prstGeom>
        </p:spPr>
      </p:pic>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015170" y="5761836"/>
            <a:ext cx="2986659" cy="540068"/>
          </a:xfrm>
          <a:prstGeom prst="rect">
            <a:avLst/>
          </a:prstGeom>
        </p:spPr>
      </p:pic>
      <p:sp>
        <p:nvSpPr>
          <p:cNvPr id="11" name="TextBox 10"/>
          <p:cNvSpPr txBox="1"/>
          <p:nvPr/>
        </p:nvSpPr>
        <p:spPr>
          <a:xfrm>
            <a:off x="169969" y="623678"/>
            <a:ext cx="87747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Slajdy o energii gravitačného poľa presahujú úroveň úvodného kurzu, ale uvádzame ich tu pre úplnosť, aby sa dalo k tomu prípadne neskôr vrátiť.</a:t>
            </a:r>
          </a:p>
        </p:txBody>
      </p:sp>
    </p:spTree>
    <p:extLst>
      <p:ext uri="{BB962C8B-B14F-4D97-AF65-F5344CB8AC3E}">
        <p14:creationId xmlns:p14="http://schemas.microsoft.com/office/powerpoint/2010/main" val="1639106668"/>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07624" y="688623"/>
            <a:ext cx="82075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Vzorec pre interakčnú energiu rozloženia hmotnosti prepíšeme s použitím gravitačného potenciálu budeného tým rozložením hmotnosti</a:t>
            </a:r>
          </a:p>
        </p:txBody>
      </p:sp>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717715" y="1520342"/>
            <a:ext cx="2330006" cy="540068"/>
          </a:xfrm>
          <a:prstGeom prst="rect">
            <a:avLst/>
          </a:prstGeom>
        </p:spPr>
      </p:pic>
      <p:pic>
        <p:nvPicPr>
          <p:cNvPr id="17" name="Picture 1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794834" y="2306460"/>
            <a:ext cx="2153412" cy="507492"/>
          </a:xfrm>
          <a:prstGeom prst="rect">
            <a:avLst/>
          </a:prstGeom>
        </p:spPr>
      </p:pic>
      <p:sp>
        <p:nvSpPr>
          <p:cNvPr id="11" name="TextBox 10"/>
          <p:cNvSpPr txBox="1"/>
          <p:nvPr/>
        </p:nvSpPr>
        <p:spPr>
          <a:xfrm>
            <a:off x="407624" y="2952520"/>
            <a:ext cx="8207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teraz si uvedomíme, že pre potenciál poľa platia tieto dva vzťahy</a:t>
            </a:r>
          </a:p>
        </p:txBody>
      </p:sp>
      <p:pic>
        <p:nvPicPr>
          <p:cNvPr id="16" name="Picture 1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510216" y="3601424"/>
            <a:ext cx="3747897" cy="229743"/>
          </a:xfrm>
          <a:prstGeom prst="rect">
            <a:avLst/>
          </a:prstGeom>
        </p:spPr>
      </p:pic>
      <p:pic>
        <p:nvPicPr>
          <p:cNvPr id="22" name="Picture 2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641424" y="3960217"/>
            <a:ext cx="7290054" cy="1105853"/>
          </a:xfrm>
          <a:prstGeom prst="rect">
            <a:avLst/>
          </a:prstGeom>
        </p:spPr>
      </p:pic>
      <p:sp>
        <p:nvSpPr>
          <p:cNvPr id="24" name="TextBox 23"/>
          <p:cNvSpPr txBox="1"/>
          <p:nvPr/>
        </p:nvSpPr>
        <p:spPr>
          <a:xfrm>
            <a:off x="209320" y="5266063"/>
            <a:ext cx="86372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Všimnime si, že interakčnú energiu častíc (látky) sme prepísali ako objemový integrál z kvadrátu intenzity gravitačného poľa. Častice (látka) zo vzorca zmizla, je tam len pole. Preto je prirodzenejšie nazvať ten nový vzorec nie interakčná energia látky ale energia poľa. </a:t>
            </a:r>
          </a:p>
        </p:txBody>
      </p:sp>
      <p:sp>
        <p:nvSpPr>
          <p:cNvPr id="25" name="TextBox 24"/>
          <p:cNvSpPr txBox="1"/>
          <p:nvPr/>
        </p:nvSpPr>
        <p:spPr>
          <a:xfrm>
            <a:off x="140689" y="104069"/>
            <a:ext cx="88040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Pole ako spôsob interakcie nablízko a jeho energia</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4591178"/>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40689" y="104069"/>
            <a:ext cx="88040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poľa</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76270" y="1101687"/>
            <a:ext cx="86923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Zmeníme preto aj označenie a píšeme</a:t>
            </a:r>
          </a:p>
        </p:txBody>
      </p:sp>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954969" y="1654074"/>
            <a:ext cx="2630043" cy="507492"/>
          </a:xfrm>
          <a:prstGeom prst="rect">
            <a:avLst/>
          </a:prstGeom>
        </p:spPr>
      </p:pic>
      <p:sp>
        <p:nvSpPr>
          <p:cNvPr id="8" name="TextBox 7"/>
          <p:cNvSpPr txBox="1"/>
          <p:nvPr/>
        </p:nvSpPr>
        <p:spPr>
          <a:xfrm>
            <a:off x="286439" y="2412694"/>
            <a:ext cx="85821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Zákon zachovanie energie, ktorý sme pre dve gravitujúce častice písali v tvare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052819" y="2987269"/>
            <a:ext cx="2979801" cy="548640"/>
          </a:xfrm>
          <a:prstGeom prst="rect">
            <a:avLst/>
          </a:prstGeom>
        </p:spPr>
      </p:pic>
      <p:sp>
        <p:nvSpPr>
          <p:cNvPr id="10" name="TextBox 9"/>
          <p:cNvSpPr txBox="1"/>
          <p:nvPr/>
        </p:nvSpPr>
        <p:spPr>
          <a:xfrm>
            <a:off x="286439" y="3535909"/>
            <a:ext cx="85490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Môžeme teraz zapísať v tvare</a:t>
            </a:r>
          </a:p>
        </p:txBody>
      </p:sp>
      <p:pic>
        <p:nvPicPr>
          <p:cNvPr id="13" name="Picture 12"/>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052819" y="3916368"/>
            <a:ext cx="2638616" cy="471488"/>
          </a:xfrm>
          <a:prstGeom prst="rect">
            <a:avLst/>
          </a:prstGeom>
        </p:spPr>
      </p:pic>
      <p:sp>
        <p:nvSpPr>
          <p:cNvPr id="14" name="TextBox 13"/>
          <p:cNvSpPr txBox="1"/>
          <p:nvPr/>
        </p:nvSpPr>
        <p:spPr>
          <a:xfrm>
            <a:off x="176270" y="4387856"/>
            <a:ext cx="869230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Vytvorenie nového objektu „pole“ reštauruje aj význam spojenia  „práca ako spôsob transferu energie“. Kinetická energia častíc (látky) sa mení, lebo pole nad nimi koná prácu a tým energia prechádza z poľa do látky alebo naopak. Energia zavedením poľa „niekde je“. Vzorec pre energiu poľa evokuje predstavu, že pole a jeho energia sú rozložené v priestore, pričom hustota energie poľa pripadajúca na objemovú jednotku priestoru je</a:t>
            </a:r>
          </a:p>
        </p:txBody>
      </p:sp>
      <p:pic>
        <p:nvPicPr>
          <p:cNvPr id="16" name="Picture 15"/>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398291" y="6089749"/>
            <a:ext cx="1947672" cy="468059"/>
          </a:xfrm>
          <a:prstGeom prst="rect">
            <a:avLst/>
          </a:prstGeom>
        </p:spPr>
      </p:pic>
      <p:sp>
        <p:nvSpPr>
          <p:cNvPr id="17" name="Rectangle 16"/>
          <p:cNvSpPr/>
          <p:nvPr/>
        </p:nvSpPr>
        <p:spPr>
          <a:xfrm>
            <a:off x="3052819" y="6034132"/>
            <a:ext cx="2638616" cy="6317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21251"/>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432193" y="462709"/>
            <a:ext cx="674232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Elektrické pole a jeho hustota energie</a:t>
            </a:r>
          </a:p>
        </p:txBody>
      </p:sp>
      <p:sp>
        <p:nvSpPr>
          <p:cNvPr id="4" name="TextBox 3"/>
          <p:cNvSpPr txBox="1"/>
          <p:nvPr/>
        </p:nvSpPr>
        <p:spPr>
          <a:xfrm>
            <a:off x="187287" y="1366092"/>
            <a:ext cx="852705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Poslednú prípadovú štúdiu ponechávame na usilovnosť čitateľa. Uvažujme čosi ako nabitý kondenzátor, dve veľké paralelné nabité kovové dosky v malej vzdialenosti od seba, ale neupevnené, takže sa môžu hýbať. Medzi doskami je elektrické pole. Dosky na seba pôsobia silou. Ak napíšem pohybové rovnice pre dosky, zistím, že kinetická energia dosiek sa nezachováva. Zákon zachovania energie zachránim, ak zavediem pojem interakčná energia dosiek. Alternatívna záchrana je také, že poviem, že kinetická energia dosiek sa mení, lebo sa mení energia „uskladnená“ v elektrickom poli medzi doskami a zistím, že správny vzorec pre objemovú hustotu energie elektrického poľa 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Odvodenie v tomto špeciálnom prípade je oveľa menej matematicky náročné ako pre prípad gravitačného poľa.</a:t>
            </a:r>
          </a:p>
        </p:txBody>
      </p:sp>
      <p:pic>
        <p:nvPicPr>
          <p:cNvPr id="7" name="Picture 6"/>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519476" y="4161013"/>
            <a:ext cx="1558481" cy="284607"/>
          </a:xfrm>
          <a:prstGeom prst="rect">
            <a:avLst/>
          </a:prstGeom>
        </p:spPr>
      </p:pic>
    </p:spTree>
    <p:extLst>
      <p:ext uri="{BB962C8B-B14F-4D97-AF65-F5344CB8AC3E}">
        <p14:creationId xmlns:p14="http://schemas.microsoft.com/office/powerpoint/2010/main" val="1103096239"/>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5"/>
          <a:srcRect l="5003" t="11170" r="3133" b="3165"/>
          <a:stretch/>
        </p:blipFill>
        <p:spPr>
          <a:xfrm>
            <a:off x="2129342" y="476251"/>
            <a:ext cx="5235388" cy="1901086"/>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17170" y="2868930"/>
                <a:ext cx="85839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Posunutia koncov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-tej pružiny sú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pôvodná dĺžka tej pružinky bola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deformovaná dĺžka je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predĺženie pružinky teda je </a:t>
                </a:r>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dPr>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𝑖</m:t>
                              </m:r>
                            </m:sub>
                          </m:sSub>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dPr>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m:t>
                              </m:r>
                            </m:sub>
                          </m:sSub>
                        </m:e>
                      </m:d>
                    </m:oMath>
                  </m:oMathPara>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Potenciálna energia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-tej pružinky teda je</a:t>
                </a:r>
              </a:p>
            </p:txBody>
          </p:sp>
        </mc:Choice>
        <mc:Fallback xmlns="">
          <p:sp>
            <p:nvSpPr>
              <p:cNvPr id="4" name="TextBox 3"/>
              <p:cNvSpPr txBox="1">
                <a:spLocks noRot="1" noChangeAspect="1" noMove="1" noResize="1" noEditPoints="1" noAdjustHandles="1" noChangeArrowheads="1" noChangeShapeType="1" noTextEdit="1"/>
              </p:cNvSpPr>
              <p:nvPr/>
            </p:nvSpPr>
            <p:spPr>
              <a:xfrm>
                <a:off x="217170" y="2868930"/>
                <a:ext cx="8583930" cy="1200329"/>
              </a:xfrm>
              <a:prstGeom prst="rect">
                <a:avLst/>
              </a:prstGeom>
              <a:blipFill rotWithShape="0">
                <a:blip r:embed="rId8"/>
                <a:stretch>
                  <a:fillRect l="-639" t="-3046" b="-7107"/>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462022" y="4069259"/>
            <a:ext cx="4094226" cy="600075"/>
          </a:xfrm>
          <a:prstGeom prst="rect">
            <a:avLst/>
          </a:prstGeom>
        </p:spPr>
      </p:pic>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6869060" y="4771429"/>
            <a:ext cx="819531" cy="48006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17170" y="4826793"/>
                <a:ext cx="84924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Vzťah konštánt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spojitého modelu 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diskrétneho modelu 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teda energia pružnosti celej tyče je</a:t>
                </a:r>
              </a:p>
            </p:txBody>
          </p:sp>
        </mc:Choice>
        <mc:Fallback xmlns="">
          <p:sp>
            <p:nvSpPr>
              <p:cNvPr id="9" name="TextBox 8"/>
              <p:cNvSpPr txBox="1">
                <a:spLocks noRot="1" noChangeAspect="1" noMove="1" noResize="1" noEditPoints="1" noAdjustHandles="1" noChangeArrowheads="1" noChangeShapeType="1" noTextEdit="1"/>
              </p:cNvSpPr>
              <p:nvPr/>
            </p:nvSpPr>
            <p:spPr>
              <a:xfrm>
                <a:off x="217170" y="4826793"/>
                <a:ext cx="8492490" cy="646331"/>
              </a:xfrm>
              <a:prstGeom prst="rect">
                <a:avLst/>
              </a:prstGeom>
              <a:blipFill rotWithShape="0">
                <a:blip r:embed="rId11"/>
                <a:stretch>
                  <a:fillRect l="-646" t="-5660" b="-14151"/>
                </a:stretch>
              </a:blipFill>
            </p:spPr>
            <p:txBody>
              <a:bodyPr/>
              <a:lstStyle/>
              <a:p>
                <a:r>
                  <a:rPr lang="sk-SK">
                    <a:noFill/>
                  </a:rPr>
                  <a:t> </a:t>
                </a:r>
              </a:p>
            </p:txBody>
          </p:sp>
        </mc:Fallback>
      </mc:AlternateContent>
      <p:pic>
        <p:nvPicPr>
          <p:cNvPr id="7" name="Picture 6"/>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905763" y="5588125"/>
            <a:ext cx="2931795" cy="653225"/>
          </a:xfrm>
          <a:prstGeom prst="rect">
            <a:avLst/>
          </a:prstGeom>
        </p:spPr>
      </p:pic>
    </p:spTree>
    <p:extLst>
      <p:ext uri="{BB962C8B-B14F-4D97-AF65-F5344CB8AC3E}">
        <p14:creationId xmlns:p14="http://schemas.microsoft.com/office/powerpoint/2010/main" val="4224195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1" name="Picture 20"/>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711453" y="166663"/>
            <a:ext cx="2931795" cy="653225"/>
          </a:xfrm>
          <a:prstGeom prst="rect">
            <a:avLst/>
          </a:prstGeom>
        </p:spPr>
      </p:pic>
      <p:sp>
        <p:nvSpPr>
          <p:cNvPr id="4" name="TextBox 3"/>
          <p:cNvSpPr txBox="1"/>
          <p:nvPr/>
        </p:nvSpPr>
        <p:spPr>
          <a:xfrm>
            <a:off x="160020" y="308610"/>
            <a:ext cx="86296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Vzorec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prejde v spojitom modeli na integrál </a:t>
            </a:r>
          </a:p>
        </p:txBody>
      </p:sp>
      <p:pic>
        <p:nvPicPr>
          <p:cNvPr id="22" name="Picture 21"/>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208448" y="936409"/>
            <a:ext cx="2888933" cy="600075"/>
          </a:xfrm>
          <a:prstGeom prst="rect">
            <a:avLst/>
          </a:prstGeom>
        </p:spPr>
      </p:pic>
      <p:sp>
        <p:nvSpPr>
          <p:cNvPr id="7" name="TextBox 6"/>
          <p:cNvSpPr txBox="1"/>
          <p:nvPr/>
        </p:nvSpPr>
        <p:spPr>
          <a:xfrm>
            <a:off x="173243" y="1570617"/>
            <a:ext cx="8526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Potenciálnej energie pružnosti v pozdĺžne deformovanej tyči je teda</a:t>
            </a:r>
          </a:p>
        </p:txBody>
      </p:sp>
      <mc:AlternateContent xmlns:mc="http://schemas.openxmlformats.org/markup-compatibility/2006" xmlns:a14="http://schemas.microsoft.com/office/drawing/2010/main">
        <mc:Choice Requires="a14">
          <p:sp>
            <p:nvSpPr>
              <p:cNvPr id="11" name="TextBox 10"/>
              <p:cNvSpPr txBox="1"/>
              <p:nvPr/>
            </p:nvSpPr>
            <p:spPr>
              <a:xfrm>
                <a:off x="144107" y="2655143"/>
                <a:ext cx="84124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Youngov modul pružnosti a uviedli sme explicitne aj časový okamih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Kinetickú energiu tyče nájdeme ľahko. Hmotnosť objemového elementy tyče je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𝑑𝑉</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jeho okamžitá rýchlosť je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teda</a:t>
                </a:r>
              </a:p>
            </p:txBody>
          </p:sp>
        </mc:Choice>
        <mc:Fallback xmlns="">
          <p:sp>
            <p:nvSpPr>
              <p:cNvPr id="11" name="TextBox 10"/>
              <p:cNvSpPr txBox="1">
                <a:spLocks noRot="1" noChangeAspect="1" noMove="1" noResize="1" noEditPoints="1" noAdjustHandles="1" noChangeArrowheads="1" noChangeShapeType="1" noTextEdit="1"/>
              </p:cNvSpPr>
              <p:nvPr/>
            </p:nvSpPr>
            <p:spPr>
              <a:xfrm>
                <a:off x="144107" y="2655143"/>
                <a:ext cx="8412480" cy="923330"/>
              </a:xfrm>
              <a:prstGeom prst="rect">
                <a:avLst/>
              </a:prstGeom>
              <a:blipFill rotWithShape="0">
                <a:blip r:embed="rId11"/>
                <a:stretch>
                  <a:fillRect l="-652" t="-3974" b="-9934"/>
                </a:stretch>
              </a:blipFill>
            </p:spPr>
            <p:txBody>
              <a:bodyPr/>
              <a:lstStyle/>
              <a:p>
                <a:r>
                  <a:rPr lang="en-US">
                    <a:noFill/>
                  </a:rPr>
                  <a:t> </a:t>
                </a:r>
              </a:p>
            </p:txBody>
          </p:sp>
        </mc:Fallback>
      </mc:AlternateContent>
      <p:pic>
        <p:nvPicPr>
          <p:cNvPr id="23" name="Picture 22"/>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127533" y="1985280"/>
            <a:ext cx="2974658" cy="600075"/>
          </a:xfrm>
          <a:prstGeom prst="rect">
            <a:avLst/>
          </a:prstGeom>
        </p:spPr>
      </p:pic>
      <p:pic>
        <p:nvPicPr>
          <p:cNvPr id="24" name="Picture 2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858592" y="3572033"/>
            <a:ext cx="2892362" cy="600075"/>
          </a:xfrm>
          <a:prstGeom prst="rect">
            <a:avLst/>
          </a:prstGeom>
        </p:spPr>
      </p:pic>
      <p:pic>
        <p:nvPicPr>
          <p:cNvPr id="25" name="Picture 24"/>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962123" y="4970528"/>
            <a:ext cx="4922330" cy="684086"/>
          </a:xfrm>
          <a:prstGeom prst="rect">
            <a:avLst/>
          </a:prstGeom>
        </p:spPr>
      </p:pic>
      <p:sp>
        <p:nvSpPr>
          <p:cNvPr id="16" name="TextBox 15"/>
          <p:cNvSpPr txBox="1"/>
          <p:nvPr/>
        </p:nvSpPr>
        <p:spPr>
          <a:xfrm>
            <a:off x="295835" y="4285129"/>
            <a:ext cx="86599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Celková energia tyče teda je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a:off x="1801906" y="4849906"/>
            <a:ext cx="5172635" cy="97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32439"/>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01972" y="137810"/>
            <a:ext cx="90420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deformácie tyče bez aproximácie diskrétnymi pružinami</a:t>
            </a:r>
          </a:p>
        </p:txBody>
      </p:sp>
      <p:pic>
        <p:nvPicPr>
          <p:cNvPr id="8" name="Picture 7"/>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154906" y="6061850"/>
            <a:ext cx="1212152" cy="480060"/>
          </a:xfrm>
          <a:prstGeom prst="rect">
            <a:avLst/>
          </a:prstGeom>
        </p:spPr>
      </p:pic>
      <p:pic>
        <p:nvPicPr>
          <p:cNvPr id="44" name="Picture 43"/>
          <p:cNvPicPr>
            <a:picLocks noChangeAspect="1"/>
          </p:cNvPicPr>
          <p:nvPr/>
        </p:nvPicPr>
        <p:blipFill>
          <a:blip r:embed="rId4"/>
          <a:stretch>
            <a:fillRect/>
          </a:stretch>
        </p:blipFill>
        <p:spPr>
          <a:xfrm>
            <a:off x="1478222" y="1151859"/>
            <a:ext cx="5463754" cy="1332138"/>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67951" y="3629608"/>
                <a:ext cx="880809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Chceme zistiť deformačnú energiu tyče. Tyč rozdelíme na elementy dĺžky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jeden taký element je nakreslený červeno. Zavoláme na pomoc trpaslíkov – brzdárov, každý dostane na starosť jeden element tyče. Zapichne si do toho elementu svoju brzdiacu kopiju a dáva pozor, aby zrýchlenie elementu počas nasledujúcich manipulácií bolo stále nulové. Preto sleduje sily, ktorými okolité elementy pôsobia na jemu zverený element a neustále ich vyrovnáva, aby celková sila pôsobiaca na element a teda aj jeho zrýchlenie bolo nulové.</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67951" y="3629608"/>
                <a:ext cx="8808098" cy="2031325"/>
              </a:xfrm>
              <a:prstGeom prst="rect">
                <a:avLst/>
              </a:prstGeom>
              <a:blipFill rotWithShape="0">
                <a:blip r:embed="rId7"/>
                <a:stretch>
                  <a:fillRect l="-623" t="-1497" r="-277" b="-3593"/>
                </a:stretch>
              </a:blipFill>
            </p:spPr>
            <p:txBody>
              <a:bodyPr/>
              <a:lstStyle/>
              <a:p>
                <a:r>
                  <a:rPr lang="en-US">
                    <a:noFill/>
                  </a:rPr>
                  <a:t> </a:t>
                </a:r>
              </a:p>
            </p:txBody>
          </p:sp>
        </mc:Fallback>
      </mc:AlternateContent>
      <p:pic>
        <p:nvPicPr>
          <p:cNvPr id="1028" name="Picture 4" descr="Image result for dwarf with spear"/>
          <p:cNvPicPr>
            <a:picLocks noChangeAspect="1" noChangeArrowheads="1"/>
          </p:cNvPicPr>
          <p:nvPr/>
        </p:nvPicPr>
        <p:blipFill rotWithShape="1">
          <a:blip r:embed="rId8">
            <a:extLst>
              <a:ext uri="{28A0092B-C50C-407E-A947-70E740481C1C}">
                <a14:useLocalDpi xmlns:a14="http://schemas.microsoft.com/office/drawing/2010/main" val="0"/>
              </a:ext>
            </a:extLst>
          </a:blip>
          <a:srcRect l="64799" t="19070" r="6078" b="17307"/>
          <a:stretch/>
        </p:blipFill>
        <p:spPr bwMode="auto">
          <a:xfrm>
            <a:off x="2593916" y="2289856"/>
            <a:ext cx="718457" cy="117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376558"/>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01972" y="137810"/>
            <a:ext cx="90420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deformácie tyče bez aproximácie diskrétnymi pružinami</a:t>
            </a:r>
          </a:p>
        </p:txBody>
      </p:sp>
      <p:pic>
        <p:nvPicPr>
          <p:cNvPr id="9" name="Picture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7120417" y="3607899"/>
            <a:ext cx="1693926" cy="480060"/>
          </a:xfrm>
          <a:prstGeom prst="rect">
            <a:avLst/>
          </a:prstGeom>
        </p:spPr>
      </p:pic>
      <p:pic>
        <p:nvPicPr>
          <p:cNvPr id="44" name="Picture 43"/>
          <p:cNvPicPr>
            <a:picLocks noChangeAspect="1"/>
          </p:cNvPicPr>
          <p:nvPr/>
        </p:nvPicPr>
        <p:blipFill>
          <a:blip r:embed="rId6"/>
          <a:stretch>
            <a:fillRect/>
          </a:stretch>
        </p:blipFill>
        <p:spPr>
          <a:xfrm>
            <a:off x="1478222" y="1151859"/>
            <a:ext cx="5463754" cy="1332138"/>
          </a:xfrm>
          <a:prstGeom prst="rect">
            <a:avLst/>
          </a:prstGeom>
        </p:spPr>
      </p:pic>
      <p:pic>
        <p:nvPicPr>
          <p:cNvPr id="1028" name="Picture 4" descr="Image result for dwarf with spear"/>
          <p:cNvPicPr>
            <a:picLocks noChangeAspect="1" noChangeArrowheads="1"/>
          </p:cNvPicPr>
          <p:nvPr/>
        </p:nvPicPr>
        <p:blipFill rotWithShape="1">
          <a:blip r:embed="rId7">
            <a:extLst>
              <a:ext uri="{28A0092B-C50C-407E-A947-70E740481C1C}">
                <a14:useLocalDpi xmlns:a14="http://schemas.microsoft.com/office/drawing/2010/main" val="0"/>
              </a:ext>
            </a:extLst>
          </a:blip>
          <a:srcRect l="64799" t="19070" r="6078" b="17307"/>
          <a:stretch/>
        </p:blipFill>
        <p:spPr bwMode="auto">
          <a:xfrm>
            <a:off x="2593916" y="2289856"/>
            <a:ext cx="718457" cy="11756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580" y="3685592"/>
            <a:ext cx="865880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Element susediaci s červeným elementom zľava naň pôsobí silou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element susediaci sprava silou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Trpaslík – brzdár teda musí vyvíjať silu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743634" y="4152186"/>
            <a:ext cx="2880360" cy="488633"/>
          </a:xfrm>
          <a:prstGeom prst="rect">
            <a:avLst/>
          </a:prstGeom>
        </p:spPr>
      </p:pic>
      <p:pic>
        <p:nvPicPr>
          <p:cNvPr id="13" name="Picture 12"/>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902656" y="5312292"/>
            <a:ext cx="5505260" cy="562356"/>
          </a:xfrm>
          <a:prstGeom prst="rect">
            <a:avLst/>
          </a:prstGeom>
        </p:spPr>
      </p:pic>
    </p:spTree>
    <p:extLst>
      <p:ext uri="{BB962C8B-B14F-4D97-AF65-F5344CB8AC3E}">
        <p14:creationId xmlns:p14="http://schemas.microsoft.com/office/powerpoint/2010/main" val="3188810782"/>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01972" y="137810"/>
            <a:ext cx="90420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deformácie tyče bez aproximácie diskrétnymi pružinami</a:t>
            </a:r>
          </a:p>
        </p:txBody>
      </p:sp>
      <p:pic>
        <p:nvPicPr>
          <p:cNvPr id="44" name="Picture 43"/>
          <p:cNvPicPr>
            <a:picLocks noChangeAspect="1"/>
          </p:cNvPicPr>
          <p:nvPr/>
        </p:nvPicPr>
        <p:blipFill>
          <a:blip r:embed="rId3"/>
          <a:stretch>
            <a:fillRect/>
          </a:stretch>
        </p:blipFill>
        <p:spPr>
          <a:xfrm>
            <a:off x="1478222" y="1151859"/>
            <a:ext cx="5463754" cy="1332138"/>
          </a:xfrm>
          <a:prstGeom prst="rect">
            <a:avLst/>
          </a:prstGeom>
        </p:spPr>
      </p:pic>
      <p:pic>
        <p:nvPicPr>
          <p:cNvPr id="1028" name="Picture 4" descr="Image result for dwarf with spear"/>
          <p:cNvPicPr>
            <a:picLocks noChangeAspect="1" noChangeArrowheads="1"/>
          </p:cNvPicPr>
          <p:nvPr/>
        </p:nvPicPr>
        <p:blipFill rotWithShape="1">
          <a:blip r:embed="rId4">
            <a:extLst>
              <a:ext uri="{28A0092B-C50C-407E-A947-70E740481C1C}">
                <a14:useLocalDpi xmlns:a14="http://schemas.microsoft.com/office/drawing/2010/main" val="0"/>
              </a:ext>
            </a:extLst>
          </a:blip>
          <a:srcRect l="64799" t="19070" r="6078" b="17307"/>
          <a:stretch/>
        </p:blipFill>
        <p:spPr bwMode="auto">
          <a:xfrm>
            <a:off x="2593916" y="2289856"/>
            <a:ext cx="718457" cy="11756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360839" y="6105395"/>
            <a:ext cx="3026093" cy="50749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23934" y="3465513"/>
                <a:ext cx="8696131" cy="2619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 rozostavených trpaslíkov. Nech aktuálny stav deformácie tyče je daný funkciou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Konečná deformácia, ktorú chcem dosiahnuť je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Dosiahnem to tak, že ako „veľký šéf“ postupne posúvam trpaslíkov o malé kúsky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e>
                    </m:acc>
                    <m:d>
                      <m:d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Tieto malé pridávané deformácie sú pri rôznych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navzájom nezávislé, rôznej veľkosti a vykonávané v ľubovoľnom poradí. Všetko kvôli tomu, aby som sa presvedčil, že výsledná deformačná energia „nezávisí na ceste“, teda na detailnom postupe ako som z referenčného stavu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prišiel k stavu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Keďže trpaslíci vyrovnávajú všetky sily na nulu, ja ako veľký šéf nekonám pri manipuláciách žiadnu prácu, ale zato trpaslíci pri malom posunutí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e>
                    </m:acc>
                    <m:d>
                      <m:d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vykonajú prácu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3934" y="3465513"/>
                <a:ext cx="8696131" cy="2619115"/>
              </a:xfrm>
              <a:prstGeom prst="rect">
                <a:avLst/>
              </a:prstGeom>
              <a:blipFill rotWithShape="0">
                <a:blip r:embed="rId8"/>
                <a:stretch>
                  <a:fillRect l="-631" t="-1163" r="-842" b="-1395"/>
                </a:stretch>
              </a:blipFill>
            </p:spPr>
            <p:txBody>
              <a:bodyPr/>
              <a:lstStyle/>
              <a:p>
                <a:r>
                  <a:rPr lang="en-US">
                    <a:noFill/>
                  </a:rPr>
                  <a:t> </a:t>
                </a:r>
              </a:p>
            </p:txBody>
          </p:sp>
        </mc:Fallback>
      </mc:AlternateContent>
    </p:spTree>
    <p:extLst>
      <p:ext uri="{BB962C8B-B14F-4D97-AF65-F5344CB8AC3E}">
        <p14:creationId xmlns:p14="http://schemas.microsoft.com/office/powerpoint/2010/main" val="605435872"/>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01972" y="137810"/>
            <a:ext cx="90420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deformácie tyče bez aproximácie diskrétnymi pružinami</a:t>
            </a:r>
          </a:p>
        </p:txBody>
      </p:sp>
      <p:pic>
        <p:nvPicPr>
          <p:cNvPr id="44" name="Picture 43"/>
          <p:cNvPicPr>
            <a:picLocks noChangeAspect="1"/>
          </p:cNvPicPr>
          <p:nvPr/>
        </p:nvPicPr>
        <p:blipFill>
          <a:blip r:embed="rId5"/>
          <a:stretch>
            <a:fillRect/>
          </a:stretch>
        </p:blipFill>
        <p:spPr>
          <a:xfrm>
            <a:off x="1478222" y="1151859"/>
            <a:ext cx="5463754" cy="1332138"/>
          </a:xfrm>
          <a:prstGeom prst="rect">
            <a:avLst/>
          </a:prstGeom>
        </p:spPr>
      </p:pic>
      <p:pic>
        <p:nvPicPr>
          <p:cNvPr id="1028" name="Picture 4" descr="Image result for dwarf with spear"/>
          <p:cNvPicPr>
            <a:picLocks noChangeAspect="1" noChangeArrowheads="1"/>
          </p:cNvPicPr>
          <p:nvPr/>
        </p:nvPicPr>
        <p:blipFill rotWithShape="1">
          <a:blip r:embed="rId6">
            <a:extLst>
              <a:ext uri="{28A0092B-C50C-407E-A947-70E740481C1C}">
                <a14:useLocalDpi xmlns:a14="http://schemas.microsoft.com/office/drawing/2010/main" val="0"/>
              </a:ext>
            </a:extLst>
          </a:blip>
          <a:srcRect l="64799" t="19070" r="6078" b="17307"/>
          <a:stretch/>
        </p:blipFill>
        <p:spPr bwMode="auto">
          <a:xfrm>
            <a:off x="2593916" y="2289856"/>
            <a:ext cx="718457" cy="11756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3934" y="3465513"/>
            <a:ext cx="869613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Celková práca, ktorú vykonajú pri mojich manipuláciách trpaslíci pri zmene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a:t>
            </a:r>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67787" y="3967585"/>
            <a:ext cx="2029968" cy="229743"/>
          </a:xfrm>
          <a:prstGeom prst="rect">
            <a:avLst/>
          </a:prstGeom>
        </p:spPr>
      </p:pic>
      <p:pic>
        <p:nvPicPr>
          <p:cNvPr id="12" name="Picture 11"/>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395443" y="4396791"/>
            <a:ext cx="4438841" cy="574358"/>
          </a:xfrm>
          <a:prstGeom prst="rect">
            <a:avLst/>
          </a:prstGeom>
        </p:spPr>
      </p:pic>
      <p:sp>
        <p:nvSpPr>
          <p:cNvPr id="13" name="TextBox 12"/>
          <p:cNvSpPr txBox="1"/>
          <p:nvPr/>
        </p:nvSpPr>
        <p:spPr>
          <a:xfrm>
            <a:off x="214604" y="5066522"/>
            <a:ext cx="87147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Použijem per partes, uvedomím si, že okraje neprispejú, lebo tam sú všetky deformácie stále nulové a dostanem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819111" y="5836815"/>
            <a:ext cx="3308985" cy="581216"/>
          </a:xfrm>
          <a:prstGeom prst="rect">
            <a:avLst/>
          </a:prstGeom>
        </p:spPr>
      </p:pic>
    </p:spTree>
    <p:extLst>
      <p:ext uri="{BB962C8B-B14F-4D97-AF65-F5344CB8AC3E}">
        <p14:creationId xmlns:p14="http://schemas.microsoft.com/office/powerpoint/2010/main" val="4081217252"/>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01972" y="137810"/>
            <a:ext cx="90420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deformácie tyče bez aproximácie diskrétnymi pružinami</a:t>
            </a:r>
          </a:p>
        </p:txBody>
      </p:sp>
      <p:pic>
        <p:nvPicPr>
          <p:cNvPr id="44" name="Picture 43"/>
          <p:cNvPicPr>
            <a:picLocks noChangeAspect="1"/>
          </p:cNvPicPr>
          <p:nvPr/>
        </p:nvPicPr>
        <p:blipFill>
          <a:blip r:embed="rId4"/>
          <a:stretch>
            <a:fillRect/>
          </a:stretch>
        </p:blipFill>
        <p:spPr>
          <a:xfrm>
            <a:off x="1478222" y="1151859"/>
            <a:ext cx="5463754" cy="1332138"/>
          </a:xfrm>
          <a:prstGeom prst="rect">
            <a:avLst/>
          </a:prstGeom>
        </p:spPr>
      </p:pic>
      <p:pic>
        <p:nvPicPr>
          <p:cNvPr id="1028" name="Picture 4" descr="Image result for dwarf with spear"/>
          <p:cNvPicPr>
            <a:picLocks noChangeAspect="1" noChangeArrowheads="1"/>
          </p:cNvPicPr>
          <p:nvPr/>
        </p:nvPicPr>
        <p:blipFill rotWithShape="1">
          <a:blip r:embed="rId5">
            <a:extLst>
              <a:ext uri="{28A0092B-C50C-407E-A947-70E740481C1C}">
                <a14:useLocalDpi xmlns:a14="http://schemas.microsoft.com/office/drawing/2010/main" val="0"/>
              </a:ext>
            </a:extLst>
          </a:blip>
          <a:srcRect l="64799" t="19070" r="6078" b="17307"/>
          <a:stretch/>
        </p:blipFill>
        <p:spPr bwMode="auto">
          <a:xfrm>
            <a:off x="2593916" y="2289856"/>
            <a:ext cx="718457" cy="11756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716474" y="3578807"/>
            <a:ext cx="3308985" cy="581216"/>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61257" y="4404049"/>
                <a:ext cx="88174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Teraz sčítam cez všetky malé prídavky deformácií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dostanem pre celkovú prácu trpaslíkov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257" y="4404049"/>
                <a:ext cx="8817429" cy="646331"/>
              </a:xfrm>
              <a:prstGeom prst="rect">
                <a:avLst/>
              </a:prstGeom>
              <a:blipFill rotWithShape="0">
                <a:blip r:embed="rId9"/>
                <a:stretch>
                  <a:fillRect l="-622" t="-4717" b="-14151"/>
                </a:stretch>
              </a:blipFill>
            </p:spPr>
            <p:txBody>
              <a:bodyPr/>
              <a:lstStyle/>
              <a:p>
                <a:r>
                  <a:rPr lang="sk-SK">
                    <a:noFill/>
                  </a:rPr>
                  <a:t> </a:t>
                </a:r>
              </a:p>
            </p:txBody>
          </p:sp>
        </mc:Fallback>
      </mc:AlternateContent>
      <p:pic>
        <p:nvPicPr>
          <p:cNvPr id="16" name="Picture 1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055487" y="5084146"/>
            <a:ext cx="2638616" cy="600075"/>
          </a:xfrm>
          <a:prstGeom prst="rect">
            <a:avLst/>
          </a:prstGeom>
        </p:spPr>
      </p:pic>
      <p:sp>
        <p:nvSpPr>
          <p:cNvPr id="17" name="TextBox 16"/>
          <p:cNvSpPr txBox="1"/>
          <p:nvPr/>
        </p:nvSpPr>
        <p:spPr>
          <a:xfrm>
            <a:off x="457200" y="5859624"/>
            <a:ext cx="81362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toto je presne deformačná </a:t>
            </a: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energia pružnej tyče.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662956"/>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Delta(x)}{dx}=\frac{u(x+dx)-u(x)}{dx}=\frac{\partial u(x)}{\partial x}&#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frac{k\Delta}{S}&#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_\text{pot}=\sum_i \frac{1}{2}ES\left(\frac{\partial u(x)}&#10;{\partial x}\right)^2\Delta&#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_\text{pot}=\sum_i \frac{1}{2}ES\left(\frac{\partial u(x)}&#10;{\partial x}\right)^2\Delta&#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_\text{pot}=\int\frac{1}{2}E\left(\frac{\partial u(x)}&#10;{\partial x}\right)^2Sdx&#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_\text{pot}=\int\frac{1}{2}E\left(\frac{\partial u(t,x)}&#10;{\partial x}\right)^2dV&#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_\text{kin}=\int\frac{1}{2}\varrho\left(\frac{\partial u(t,x)}&#10;{\partial t}\right)^2dV&#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int\left(&#10;\frac{1}{2}\varrho\left(\frac{\partial u(t,x)}&#10;{\partial t}\right)^2+&#10;\frac{1}{2}E\left(\frac{\partial u(t,x)}&#10;{\partial x}\right)^2\right)&#10;dV&#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igma(x)=E\frac{\partial u}{\partial x}&#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sigma(x)=-SE\frac{\partial u}{\partial x}&#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sigma(x+dx)=SE\frac{\partial u(x+dx)}{\partial x}&#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E\varepsilon(x)&#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x)=-SE\left(\frac{\partial u(x+dx)}{\partial x}&#10;-\frac{\partial u(x)}{\partial x}\right) =&#10;-SE \frac{\partial^2 u(x)}{\partial x^2}dx&#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elta \tilde A(x) = -\delta\tilde u(x)SE \frac{\partial^2 \tilde u(x)}{\partial x^2}dx&#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u(x) \rightarrow \tilde u(x)+ \delta\tilde u(x)&#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tilde A =\int_0^L d\delta \tilde A(x)=-\int_0^L dx\delta\tilde u(x)&#10;SE \frac{\partial^2 \tilde u(x)}{\partial x^2}&#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tilde A =\int_0^L dx\delta\left(\frac{\partial\tilde u(x)}{\partial x}\right)&#10;SE \frac{\partial \tilde u(x)}{\partial x}&#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tilde A =\int_0^L dx\delta\left(\frac{\partial\tilde u(x)}{\partial x}\right)&#10;SE \frac{\partial \tilde u(x)}{\partial x}&#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 =\int_0^L dx\frac{1}{2}SE&#10;\left(\frac{\partial u(x)}{\partial x}\right)^{\!\!2}&#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partial^2 u(t,x)}{\partial t^2}=&#10;\frac{E}{\varrho}\frac{\partial^2 u(t,x)}{\partial x^2}&#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amp;=\frac{d}{dt}\int\left(&#10;\frac{1}{2}\varrho\left(\frac{\partial u(t,x)}&#10;{\partial t}\right)^2+&#10;\frac{1}{2}E\left(\frac{\partial u(t,x)}&#10;{\partial x}\right)^2\right)&#10;dV=\\&#10;&amp;=\int\left(&#10;\varrho\frac{\partial^2 u(t,x)}&#10;{\partial t^2}\frac{\partial u(t,x)}{\partial t}+&#10;E\frac{\partial^2 u(t,x)}&#10;{\partial t\partial x}\frac{\partial u(t,x)}{\partial x}&#10;\right)&#10;dV=\\&#10;&amp;=\int\left(&#10;E\frac{\partial^2 u(t,x)}&#10;{\partial x^2}\frac{\partial u(t,x)}{\partial t}+&#10;E\frac{\partial^2 u(t,x)}&#10;{\partial t\partial x}\frac{\partial u(t,x)}{\partial x}&#10;\right)&#10;Sdx&#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10;&amp;=\int_0^L\left(&#10;E\frac{\partial^2 u(t,x)}&#10;{\partial x^2}\frac{\partial u(t,x)}{\partial t}+&#10;E\frac{\partial^2 u(t,x)}&#10;{\partial t\partial x}\frac{\partial u(t,x)}{\partial x}&#10;\right)&#10;Sdx&#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dx+u(x+dx))-(x+u(x))&#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10;&amp;=\int_0^L\left(&#10;E\frac{\partial^2 u(t,x)}&#10;{\partial x^2}\frac{\partial u(t,x)}{\partial t}+&#10;E\frac{\partial^2 u(t,x)}&#10;{\partial t\partial x}\frac{\partial u(t,x)}{\partial x}&#10;\right)&#10;Sdx=\\&#10;&amp;=\left[\frac{\partial u(t,x)}{\partial x}\frac{\partial u(t,x)}{\partial t}&#10;\right]^L_0+&#10;\int_0^L\left(&#10;-E\frac{\partial u(t,x)}&#10;{\partial x}\frac{\partial^2 u(t,x)}{\partial x\partial t}+&#10;E\frac{\partial^2 u(t,x)}&#10;{\partial t\partial x}\frac{\partial u(t,x)}{\partial x}&#10;\right)&#10;Sdx=\\&#10;&amp;=0&#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pot}=\frac{1}{2}Kz^2&#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pot}=\frac{1}{2}Kz^2&#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i=0&#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i&#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0&#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igma(L)=E\frac{\partial u(x)}{\partial x}\Big|_{x=L}\equiv&#10;E\frac{\partial u(x=L)}{\partial x}&#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i=0&#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i&#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0&#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N&amp;\rightarrow&amp; \infty\\&#10;\Delta&amp;\rightarrow&amp;0\\&#10;N\Delta&amp;\rightarrow&amp;L\\&#10;\frac{k\Delta^2}{m}&amp;\rightarrow&amp; c^2&#10;\end{eqnarray*}&#10;&#10;\end{document}"/>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xi(t)}{dt^2}=-\frac{1}{m}E\frac{\partial u(t,x=L)}{\partial x}&#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partial^2 u(t,x)}{\partial t^2}=&#10;\frac{E}{\varrho}\frac{\partial^2 u(t,x)}{\partial x^2}&#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t,x=0)=0, \;\;\; u(t,L)=\xi(t)&#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xi(t)}{dt^2}=-\frac{1}{m}E\frac{\partial u(t,x=L)}{\partial x}&#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partial^2 u(t,x)}{\partial t^2}=&#10;\frac{E}{\varrho}\frac{\partial^2 u(t,x)}{\partial x^2}&#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t,x=0)=0, \;\;\; u(t,L)=\xi(t)&#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_\text{tyč}=\int\left(&#10;\frac{1}{2}\varrho\left(\frac{\partial u(t,x)}&#10;{\partial t}\right)^2+&#10;\frac{1}{2}E\left(\frac{\partial u(t,x)}&#10;{\partial x}\right)^2\right)&#10;dV&#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text{tyč}&amp;=\int\left(&#10;\varrho \frac{\partial u(t,x)}&#10;{\partial t}\frac{\partial^2 u(t,x)}{\partial t^2}+&#10;E\frac{\partial u(t,x)}{\partial x}&#10;\frac{\partial^2 u(t,x)}{\partial t\partial x}&#10;\right)&#10;dV=\\&#10;&amp;=\int\left(&#10;E \frac{\partial u(t,x)}&#10;{\partial t}\frac{\partial^2 u(t,x)}{\partial x^2}+&#10;E\frac{\partial u(t,x)}{\partial x}&#10;\frac{\partial^2 u(t,x)}{\partial t\partial x}&#10;\right)&#10;dV=\text{per partes}\\&#10;&amp;=\left[E\frac{\partial u(t,x)}{\partial x}&#10;\frac{\partial u(t,x)}{\partial x}&#10;\right]_0^L=F \frac{d\xi}{dt}&#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xi(t)}{dt^2}=-\frac{1}{m}E\frac{\partial u(t,x=L)}{\partial x}&#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partial^2 u(t,x)}{\partial t^2}=&#10;\frac{E}{\varrho}\frac{\partial^2 u(t,x)}{\partial x^2}&#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frac{\partial^2{u}(t,x)}{\partial t^2}&#10;&amp;=&amp;c^2\frac{\partial^2u(t,x)}{\partial x^2}&#10;\end{eqnarray*}&#10;&#10;&#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t,x=0)=0, \;\;\; u(t,L)=\xi(t)&#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_\text{gul}=\frac{1}{2}m\left(\frac{d\xi}{dt}\right)^2&#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text{gul}=m\frac{d\xi}{dt}\frac{d^2\xi}{dt^2}&#10;=-F\frac{d\xi}{dt}&#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xi(t)}{dt^2}=-\frac{1}{m}E\frac{\partial u(t,x=L)}{\partial x}&#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partial^2 u(t,x)}{\partial t^2}=&#10;\frac{E}{\varrho}\frac{\partial^2 u(t,x)}{\partial x^2}&#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t,x=0)=0, \;\;\; u(t,L)=\xi(t)&#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_\text{celk}=E_\text{gul}+E_\text{tyč}&#10;\end{align*}&#10;\end{document}&#10;"/>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text{celk}=\frac{d}{dt}E_\text{gul}+&#10;\frac{d}{dt}E_\text{tyč}=-F\frac{d\xi}{dt}+F\frac{d\xi}{dt}=0&#10;\end{align*}&#10;\end{document}&#10;"/>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10;Nap\'\i{}\v{s}eme teraz pohybov\'e rovnice pre tento syst\'em. Ozna\v{c}me v\'ychy\softl{}ku i-tej \v{c}astice z jej&#10;rovnov\'a\v{z}nej polohy ako $u_i$, pre $i=1,2,...(N-1)$. A zave\softd{}me e\v{s}te pomocn\'e kon\v{s}tanty&#10;$u_0=0$, $u_n=0$. Potom pohybov\'e rovnice s\'u (pre $i=1,2,...(N-1)$)&#10;$$m\ddot{u}_i=-k(u_i-u_{i-1})-k(u_i-u_{i+1})$$&#10;Je to syst\'em $n-1$ navz\'ajom viazan\'ych line\'arnych diferenci\'alnych rovn\'\i{}c druh\'eho r\'adu pre $N-1$&#10;nezn\'amych funkci\'\i{} $u_i(t)$.&#10;&#10;&#10;\end{document}"/>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vec r_1&#10;\end{align*}&#10;\end{document}&#10;"/>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 \frac{d^2}{dt^2}\vec r_1=\frac{Gm_1m_2}&#10;{((\vec r_2-\vec r_1).(\vec r_2-\vec r_1))^{3/2}}(\vec r_2-\vec r_1)&#10;=\vec F_{12}&#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2 \frac{d^2}{dt^2}\vec r_2=-\frac{Gm_1m_2}&#10;{((\vec r_2-\vec r_1).(\vec r_2-\vec r_1))^{3/2}}(\vec r_2-\vec r_1)&#10;=-\vec F_{12}&#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E_1=&#10;\frac{d}{dt}\frac{1}{2}m_1\vec v_1^2&#10;=m_1\vec v_1.\frac{d^2\vec r_1}{dt^2}=\vec F_{12}.\vec v_1&#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E_2=&#10;\frac{d}{dt}\frac{1}{2}m_2\vec v_2^2&#10;=m_2\vec v_2.\frac{d^2\vec r_2}{dt^2}=-\vec F_{12}.\vec v_2&#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E_1+E_2)=\vec F_{12}.(\vec v_1-v_2)=&#10;\frac{Gm_1m_2}&#10;{((\vec r_2-\vec r_1).(\vec r_2-\vec r_1))^{3/2}}(\vec r_2-\vec r_1)&#10;.(\vec v_2-\vec v_1)&#10;\end{align*}&#10;\end{document}&#10;"/>
  <p:tag name="IGUANATEXSIZE" val="18"/>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E_1+E_2)=\vec F_{12}.(\vec v_1-v_2)=\frac{d}{dt}&#10;\frac{Gm_1m_2}&#10;{((\vec r_2-\vec r_1).(\vec r_2-\vec r_1))^{1/2}}&#10;\end{align*}&#10;\end{document}&#10;"/>
  <p:tag name="IGUANATEXSIZE" val="18"/>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left(E_1+E_2-&#10;\frac{Gm_1m_2}&#10;{((\vec r_2-\vec r_1).(\vec r_2-\vec r_1))^{1/2}}\right)=0&#10;\end{align*}&#10;\end{document}&#10;"/>
  <p:tag name="IGUANATEXSIZE" val="18"/>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left(E_1+E_2-&#10;\frac{Gm_1m_2}&#10;{|\vec r_2-\vec r_1|}\right)=0&#10;\end{align*}&#10;\end{document}&#10;"/>
  <p:tag name="IGUANATEXSIZE" val="18"/>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left(E_1+E_2-&#10;\frac{Gm_1m_2}&#10;{|\vec r_2-\vec r_1|}\right)=0&#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 = \frac{F}{S}=\frac{ku}{S}=\frac{k\Delta}{S}\frac{u}{\Delta}=&#10;\frac{k\Delta}{S}\varepsilon\equiv E\varepsilon\;\;\;&#10;\Rightarrow\;\;\;E=\frac{k\Delta}{S}&#10;\end{align*}&#10;\end{document}&#10;"/>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int}(\vec r_1,\vec r_2)=-&#10;\frac{Gm_1m_2}&#10;{|\vec r_2-\vec r_1|}&#10;\end{align*}&#10;\end{document}&#10;"/>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E_1=\vec F_{12}.\vec v_1&#10;\end{align*}&#10;\end{document}&#10;"/>
  <p:tag name="IGUANATEXSIZE" val="1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m\vec g(\vec r)&#10;\end{align*}&#10;\end{document}&#10;"/>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int \frac{G\varrho(\vec r^\prime)}{|\vec r-\vec r^\prime|^3}&#10;(\vec r-\vec r^\prime) d^3\vec r^\prime&#10;\end{align*}&#10;\end{document}&#10;"/>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int}(\vec r_1,\vec r_2)=-&#10;\frac{Gm_1m_2}&#10;{|\vec r_2-\vec r_1|}&#10;\end{align*}&#10;\end{document}&#10;"/>
  <p:tag name="IGUANATEXSIZE" val="18"/>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int}=-\int \frac{G\varrho(\vec r^\prime)\varrho(\vec r)}&#10;{|\vec r-\vec r^\prime|} d^3\vec r&#10;d^3\vec r^\prime&#10;\end{align*}&#10;\end{document}&#10;"/>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ec r)=-\int \frac{G \varrho(\vec r^\prime)}&#10;{|\vec r-\vec r^\prime|}&#10;d^3\vec r^\prime&#10;\end{align*}&#10;\end{document}&#10;"/>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int}=\int \varrho(\vec r)\varphi(\vec r) d^3\vec r&#10;\end{align*}&#10;\end{document}&#10;"/>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varphi(\vec r)=4\pi G \varrho(\vec r)\;\;\;\;\;\;\;\;&#10;\vec g(\vec r)=-\nabla \varphi(\vec r)&#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int}&amp;=\int \frac{1}{4\pi G}\Delta \varphi(\vec r)\varphi(\vec r) d^3\vec r&#10;=\text{per partes}=&#10;-\int \frac{1}{4\pi G}\nabla \varphi(\vec r).\nabla \varphi(\vec r)d^3\vec r=\\&#10;&amp;=-\int\frac{1}{4\pi G}\vec g^2(\vec r) d^3\vec r&#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c^2=\frac{k\Delta^2}{m}=\frac{k\Delta^2}{\varrho S\Delta}=&#10;\frac{k\Delta}{S}\frac{1}{\varrho}=\frac{E}{\varrho}&#10;\end{align*}&#10;\end{document}&#10;"/>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pole}=-\int\frac{1}{4\pi G}\vec g^2(\vec r) d^3\vec r&#10;\end{align*}&#10;\end{document}&#10;"/>
  <p:tag name="IGUANATEXSIZE" val="18"/>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left(E_1+E_2-&#10;\frac{Gm_1m_2}&#10;{|\vec r_2-\vec r_1|}\right)=0&#10;\end{align*}&#10;\end{document}&#10;"/>
  <p:tag name="IGUANATEXSIZE" val="18"/>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E_\text{kinet.látky}+E_\text{pole})=0&#10;\end{align*}&#10;\end{document}&#10;"/>
  <p:tag name="IGUANATEXSIZE" val="18"/>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w_\text{pole}=-\frac{1}{4\pi G}\vec g^2(\vec r)&#10;\end{align*}&#10;\end{document}&#10;"/>
  <p:tag name="IGUANATEXSIZE" val="18"/>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w_\text{pole}=\varepsilon_0\vec E^2(\vec r)&#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k(u(x_{i})-u(x_{i-1}))^2=&#10;\frac{1}{2}k\left(\frac{\partial u(x)}{\partial x}\right)^2\Delta^2&#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12501</TotalTime>
  <Words>2376</Words>
  <Application>Microsoft Office PowerPoint</Application>
  <PresentationFormat>On-screen Show (4:3)</PresentationFormat>
  <Paragraphs>162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280</cp:revision>
  <cp:lastPrinted>2015-09-13T13:00:45Z</cp:lastPrinted>
  <dcterms:created xsi:type="dcterms:W3CDTF">2015-08-28T08:22:37Z</dcterms:created>
  <dcterms:modified xsi:type="dcterms:W3CDTF">2019-03-18T18:41:43Z</dcterms:modified>
</cp:coreProperties>
</file>