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433" r:id="rId3"/>
    <p:sldId id="434" r:id="rId4"/>
    <p:sldId id="435" r:id="rId5"/>
    <p:sldId id="436" r:id="rId6"/>
    <p:sldId id="437" r:id="rId7"/>
    <p:sldId id="438" r:id="rId8"/>
    <p:sldId id="271" r:id="rId9"/>
    <p:sldId id="272" r:id="rId10"/>
    <p:sldId id="273" r:id="rId11"/>
    <p:sldId id="274" r:id="rId12"/>
    <p:sldId id="275" r:id="rId13"/>
    <p:sldId id="276" r:id="rId14"/>
    <p:sldId id="277" r:id="rId15"/>
    <p:sldId id="278" r:id="rId16"/>
    <p:sldId id="279" r:id="rId17"/>
    <p:sldId id="281" r:id="rId18"/>
    <p:sldId id="282" r:id="rId19"/>
  </p:sldIdLst>
  <p:sldSz cx="9144000" cy="6858000" type="screen4x3"/>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2" autoAdjust="0"/>
    <p:restoredTop sz="94660"/>
  </p:normalViewPr>
  <p:slideViewPr>
    <p:cSldViewPr snapToGrid="0">
      <p:cViewPr varScale="1">
        <p:scale>
          <a:sx n="84" d="100"/>
          <a:sy n="84" d="100"/>
        </p:scale>
        <p:origin x="84" y="216"/>
      </p:cViewPr>
      <p:guideLst>
        <p:guide orient="horz" pos="2183"/>
        <p:guide pos="290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729B87-FE42-4985-BE17-0E5F4E2E54EA}" type="datetimeFigureOut">
              <a:rPr lang="en-US" smtClean="0"/>
              <a:t>4/6/2020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AA9054-D6DC-4468-93F0-07182DC87CC9}" type="slidenum">
              <a:rPr lang="en-US" smtClean="0"/>
              <a:t>‹#›</a:t>
            </a:fld>
            <a:endParaRPr lang="en-US"/>
          </a:p>
        </p:txBody>
      </p:sp>
    </p:spTree>
    <p:extLst>
      <p:ext uri="{BB962C8B-B14F-4D97-AF65-F5344CB8AC3E}">
        <p14:creationId xmlns:p14="http://schemas.microsoft.com/office/powerpoint/2010/main" val="382628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343F-0D28-4986-9D7F-C459744FEACC}" type="slidenum">
              <a:rPr kumimoji="0" lang="sk-S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15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5DF803-1F62-4AF8-AD3A-61CE7B6120F6}" type="datetime1">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246252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372B7-6C17-4D3E-8EAA-20B4D700CFFB}" type="datetime1">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1178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22232-A78D-4179-A1EB-253E48A5F29F}" type="datetime1">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2441357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6.4.2020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29416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6.4.2020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28286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2A3FE-3530-4F7D-AF32-D3D04DE26CB8}" type="datetimeFigureOut">
              <a:rPr lang="sk-SK" smtClean="0"/>
              <a:t>6.4.2020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047484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F142A3FE-3530-4F7D-AF32-D3D04DE26CB8}" type="datetimeFigureOut">
              <a:rPr lang="sk-SK" smtClean="0"/>
              <a:t>6.4.2020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59627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F142A3FE-3530-4F7D-AF32-D3D04DE26CB8}" type="datetimeFigureOut">
              <a:rPr lang="sk-SK" smtClean="0"/>
              <a:t>6.4.2020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95196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F142A3FE-3530-4F7D-AF32-D3D04DE26CB8}" type="datetimeFigureOut">
              <a:rPr lang="sk-SK" smtClean="0"/>
              <a:t>6.4.2020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893020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2A3FE-3530-4F7D-AF32-D3D04DE26CB8}" type="datetimeFigureOut">
              <a:rPr lang="sk-SK" smtClean="0"/>
              <a:t>6.4.2020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84328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6.4.2020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36702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4C26F8-D3E5-4111-B3D6-7B0A6EE6F231}" type="datetime1">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035778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6.4.2020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069707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6.4.2020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31390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6.4.2020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55505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CA4AC-FDFB-4B19-9F76-1D762EFB78E3}" type="datetime1">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171118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CC71F3-2935-42FE-B373-D0753E03D8C3}" type="datetime1">
              <a:rPr lang="en-US" smtClean="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403670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64988-9151-44E8-BB4E-798D2CF3A0BD}" type="datetime1">
              <a:rPr lang="en-US" smtClean="0"/>
              <a:t>4/6/2020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0972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523F0-B34A-444F-902A-74EE98D65E2D}" type="datetime1">
              <a:rPr lang="en-US" smtClean="0"/>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245085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3CAA-74AD-43AE-AB6A-AB3C8F6E94EB}" type="datetime1">
              <a:rPr lang="en-US" smtClean="0"/>
              <a:t>4/6/2020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17466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FE2F1-7364-4759-B3C0-3823D65CEF12}" type="datetime1">
              <a:rPr lang="en-US" smtClean="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30547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24278A-7427-42EC-9C9D-EDE173B3F1F0}" type="datetime1">
              <a:rPr lang="en-US" smtClean="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80776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39669-F08F-40BC-A8F9-522DD1742869}" type="datetime1">
              <a:rPr lang="en-US" smtClean="0"/>
              <a:t>4/6/2020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2F171-A641-4D3E-AA75-363029A1D4AF}" type="slidenum">
              <a:rPr lang="en-US" smtClean="0"/>
              <a:t>‹#›</a:t>
            </a:fld>
            <a:endParaRPr lang="en-US" dirty="0"/>
          </a:p>
        </p:txBody>
      </p:sp>
    </p:spTree>
    <p:extLst>
      <p:ext uri="{BB962C8B-B14F-4D97-AF65-F5344CB8AC3E}">
        <p14:creationId xmlns:p14="http://schemas.microsoft.com/office/powerpoint/2010/main" val="4282747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2A3FE-3530-4F7D-AF32-D3D04DE26CB8}" type="datetimeFigureOut">
              <a:rPr lang="sk-SK" smtClean="0"/>
              <a:t>6.4.2020</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6860D-BD61-40CF-A6C8-13A1495E506D}" type="slidenum">
              <a:rPr lang="sk-SK" smtClean="0"/>
              <a:t>‹#›</a:t>
            </a:fld>
            <a:endParaRPr lang="sk-SK"/>
          </a:p>
        </p:txBody>
      </p:sp>
    </p:spTree>
    <p:extLst>
      <p:ext uri="{BB962C8B-B14F-4D97-AF65-F5344CB8AC3E}">
        <p14:creationId xmlns:p14="http://schemas.microsoft.com/office/powerpoint/2010/main" val="1722778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7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395536" y="1052736"/>
                <a:ext cx="8424936"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V statickom prípade keď kvapalina neprúdi, ide automaticky o „bezvírové prúdenie“, takže v celom objeme kvapaliny 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Z uvedenej rovnice okamžite vyplýva aj rovnica pre hydrostatický tlak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𝜚</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Ak rozdiely v hodnotách gravitačného potenciálu sú voči hodnotám tlaku zanedbateľné potom dostaneme zjednodušenú formu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Pacalovho</a:t>
                </a:r>
                <a:r>
                  <a:rPr kumimoji="0" lang="sk-SK" sz="2000" b="0" i="0" u="none" strike="noStrike" kern="1200" cap="none" spc="0" normalizeH="0" baseline="0" noProof="0" dirty="0">
                    <a:ln>
                      <a:noFill/>
                    </a:ln>
                    <a:solidFill>
                      <a:prstClr val="black"/>
                    </a:solidFill>
                    <a:effectLst/>
                    <a:uLnTx/>
                    <a:uFillTx/>
                    <a:latin typeface="Calibri"/>
                    <a:ea typeface="+mn-ea"/>
                    <a:cs typeface="+mn-cs"/>
                  </a:rPr>
                  <a:t> zákona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teda </a:t>
                </a:r>
                <a:r>
                  <a:rPr kumimoji="0" lang="sk-SK" sz="2000" b="1" i="0" u="none" strike="noStrike" kern="1200" cap="none" spc="0" normalizeH="0" baseline="0" noProof="0" dirty="0">
                    <a:ln>
                      <a:noFill/>
                    </a:ln>
                    <a:solidFill>
                      <a:srgbClr val="FF0000"/>
                    </a:solidFill>
                    <a:effectLst/>
                    <a:uLnTx/>
                    <a:uFillTx/>
                    <a:latin typeface="Calibri"/>
                    <a:ea typeface="+mn-ea"/>
                    <a:cs typeface="+mn-cs"/>
                  </a:rPr>
                  <a:t>pri zanedbaní gravitácie je tlak v celom objeme stojacej ideálnej kvapaliny rovnaký</a:t>
                </a:r>
                <a:r>
                  <a:rPr kumimoji="0" lang="sk-SK" sz="2000" b="0" i="0" u="none" strike="noStrike" kern="1200" cap="none" spc="0" normalizeH="0" baseline="0" noProof="0" dirty="0">
                    <a:ln>
                      <a:noFill/>
                    </a:ln>
                    <a:solidFill>
                      <a:prstClr val="black"/>
                    </a:solidFill>
                    <a:effectLst/>
                    <a:uLnTx/>
                    <a:uFillTx/>
                    <a:latin typeface="Calibri"/>
                    <a:ea typeface="+mn-ea"/>
                    <a:cs typeface="+mn-cs"/>
                  </a:rPr>
                  <a:t>.</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Ak hydrostatický tlak je nezanedbateľný, potom dostaneme Pascalov zákon v tvare: </a:t>
                </a:r>
                <a:r>
                  <a:rPr kumimoji="0" lang="sk-SK" sz="2000" b="1" i="0" u="none" strike="noStrike" kern="1200" cap="none" spc="0" normalizeH="0" baseline="0" noProof="0" dirty="0">
                    <a:ln>
                      <a:noFill/>
                    </a:ln>
                    <a:solidFill>
                      <a:srgbClr val="FF0000"/>
                    </a:solidFill>
                    <a:effectLst/>
                    <a:uLnTx/>
                    <a:uFillTx/>
                    <a:latin typeface="Calibri"/>
                    <a:ea typeface="+mn-ea"/>
                    <a:cs typeface="+mn-cs"/>
                  </a:rPr>
                  <a:t>navýšenie tlaku nad hodnotu hydrostatického tlaku je v celom objeme stojacej ideálnej kvapaliny rovnaké</a:t>
                </a:r>
                <a:r>
                  <a:rPr kumimoji="0" lang="sk-SK" sz="20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95536" y="1052736"/>
                <a:ext cx="8424936" cy="5016758"/>
              </a:xfrm>
              <a:prstGeom prst="rect">
                <a:avLst/>
              </a:prstGeom>
              <a:blipFill rotWithShape="0">
                <a:blip r:embed="rId6"/>
                <a:stretch>
                  <a:fillRect l="-796" t="-729" b="-1215"/>
                </a:stretch>
              </a:blipFill>
            </p:spPr>
            <p:txBody>
              <a:bodyPr/>
              <a:lstStyle/>
              <a:p>
                <a:r>
                  <a:rPr lang="sk-SK">
                    <a:noFill/>
                  </a:rPr>
                  <a:t> </a:t>
                </a:r>
              </a:p>
            </p:txBody>
          </p:sp>
        </mc:Fallback>
      </mc:AlternateContent>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187624" y="260648"/>
            <a:ext cx="64910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Bernouliho rovnica </a:t>
            </a:r>
            <a:r>
              <a:rPr kumimoji="0" lang="en-US" sz="2400" b="1" i="0" u="none" strike="noStrike" kern="1200" cap="none" spc="0" normalizeH="0" baseline="0" noProof="0" dirty="0">
                <a:ln>
                  <a:noFill/>
                </a:ln>
                <a:solidFill>
                  <a:prstClr val="black"/>
                </a:solidFill>
                <a:effectLst/>
                <a:uLnTx/>
                <a:uFillTx/>
                <a:latin typeface="Calibri"/>
                <a:ea typeface="+mn-ea"/>
                <a:cs typeface="+mn-cs"/>
              </a:rPr>
              <a:t>pre </a:t>
            </a:r>
            <a:r>
              <a:rPr kumimoji="0" lang="sk-SK" sz="2400" b="1" i="0" u="none" strike="noStrike" kern="1200" cap="none" spc="0" normalizeH="0" baseline="0" noProof="0" dirty="0">
                <a:ln>
                  <a:noFill/>
                </a:ln>
                <a:solidFill>
                  <a:prstClr val="black"/>
                </a:solidFill>
                <a:effectLst/>
                <a:uLnTx/>
                <a:uFillTx/>
                <a:latin typeface="Calibri"/>
                <a:ea typeface="+mn-ea"/>
                <a:cs typeface="+mn-cs"/>
              </a:rPr>
              <a:t>neprúdiacu kvapalinu</a:t>
            </a:r>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562190" y="1861302"/>
            <a:ext cx="1741932" cy="229743"/>
          </a:xfrm>
          <a:prstGeom prst="rect">
            <a:avLst/>
          </a:prstGeom>
        </p:spPr>
      </p:pic>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562190" y="3789040"/>
            <a:ext cx="934403" cy="185166"/>
          </a:xfrm>
          <a:prstGeom prst="rect">
            <a:avLst/>
          </a:prstGeom>
        </p:spPr>
      </p:pic>
    </p:spTree>
    <p:extLst>
      <p:ext uri="{BB962C8B-B14F-4D97-AF65-F5344CB8AC3E}">
        <p14:creationId xmlns:p14="http://schemas.microsoft.com/office/powerpoint/2010/main" val="335927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28092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Calibri"/>
                <a:ea typeface="+mn-ea"/>
                <a:cs typeface="+mn-cs"/>
              </a:rPr>
              <a:t>Atomic</a:t>
            </a:r>
            <a:r>
              <a:rPr kumimoji="0" lang="sk-SK" sz="1800" b="0" i="0" u="none" strike="noStrike" kern="1200" cap="none" spc="0" normalizeH="0" baseline="0" noProof="0" dirty="0">
                <a:ln>
                  <a:noFill/>
                </a:ln>
                <a:solidFill>
                  <a:prstClr val="black"/>
                </a:solidFill>
                <a:effectLst/>
                <a:uLnTx/>
                <a:uFillTx/>
                <a:latin typeface="Calibri"/>
                <a:ea typeface="+mn-ea"/>
                <a:cs typeface="+mn-cs"/>
              </a:rPr>
              <a:t> hypotéza rieši záhadu, prečo "</a:t>
            </a:r>
            <a:r>
              <a:rPr kumimoji="0" lang="sk-SK" sz="1800" b="1" i="0" u="none" strike="noStrike" kern="1200" cap="none" spc="0" normalizeH="0" baseline="0" noProof="0" dirty="0">
                <a:ln>
                  <a:noFill/>
                </a:ln>
                <a:solidFill>
                  <a:prstClr val="black"/>
                </a:solidFill>
                <a:effectLst/>
                <a:uLnTx/>
                <a:uFillTx/>
                <a:latin typeface="Calibri"/>
                <a:ea typeface="+mn-ea"/>
                <a:cs typeface="+mn-cs"/>
              </a:rPr>
              <a:t>Zákon stálych zlučovacích pomerov</a:t>
            </a:r>
            <a:r>
              <a:rPr kumimoji="0" lang="sk-SK" sz="1800" b="0" i="0" u="none" strike="noStrike" kern="1200" cap="none" spc="0" normalizeH="0" baseline="0" noProof="0" dirty="0">
                <a:ln>
                  <a:noFill/>
                </a:ln>
                <a:solidFill>
                  <a:prstClr val="black"/>
                </a:solidFill>
                <a:effectLst/>
                <a:uLnTx/>
                <a:uFillTx/>
                <a:latin typeface="Calibri"/>
                <a:ea typeface="+mn-ea"/>
                <a:cs typeface="+mn-cs"/>
              </a:rPr>
              <a:t>" (prečo chemické recepty sú tak prísne v porovnaní s kuchynskými). Ak  "chemická varenie", je len zlučovanie (kombinovanie) diskrétnych nedeliteľných atómov, potom je možné, že sa 2 atómy vodíka zlúčia s 1 atómom kyslíka, ale to nie je možné, aby sa 1 atóm vodíka zlúčil s 2,12 atómami kyslíka. Tým sa automaticky tiež rieši aj záhada, prečo "</a:t>
            </a:r>
            <a:r>
              <a:rPr kumimoji="0" lang="sk-SK" sz="1800" b="1" i="0" u="none" strike="noStrike" kern="1200" cap="none" spc="0" normalizeH="0" baseline="0" noProof="0" dirty="0">
                <a:ln>
                  <a:noFill/>
                </a:ln>
                <a:solidFill>
                  <a:prstClr val="black"/>
                </a:solidFill>
                <a:effectLst/>
                <a:uLnTx/>
                <a:uFillTx/>
                <a:latin typeface="Calibri"/>
                <a:ea typeface="+mn-ea"/>
                <a:cs typeface="+mn-cs"/>
              </a:rPr>
              <a:t>zákon množných zlučovacích pomerov</a:t>
            </a:r>
            <a:r>
              <a:rPr kumimoji="0" lang="sk-SK" sz="1800" b="0" i="0" u="none" strike="noStrike" kern="1200" cap="none" spc="0" normalizeH="0" baseline="0" noProof="0" dirty="0">
                <a:ln>
                  <a:noFill/>
                </a:ln>
                <a:solidFill>
                  <a:prstClr val="black"/>
                </a:solidFill>
                <a:effectLst/>
                <a:uLnTx/>
                <a:uFillTx/>
                <a:latin typeface="Calibri"/>
                <a:ea typeface="+mn-ea"/>
                <a:cs typeface="+mn-cs"/>
              </a:rPr>
              <a:t>“. Ak všetky atómy určitého prvku sú identické, majú teda rovnakú hmotnosť ale atómy rozličných prvkov nemajú rovnakú hmotnosť, potom pre „výrobu vody“ dostaneme stále pomery (škálovanie receptúr)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a:t>
            </a:r>
            <a:r>
              <a:rPr kumimoji="0" lang="sk-SK" sz="1800" b="0" i="0" u="none" strike="noStrike" kern="1200" cap="none" spc="0" normalizeH="0" baseline="0" noProof="0" dirty="0">
                <a:ln>
                  <a:noFill/>
                </a:ln>
                <a:solidFill>
                  <a:prstClr val="black"/>
                </a:solidFill>
                <a:effectLst/>
                <a:uLnTx/>
                <a:uFillTx/>
                <a:latin typeface="Calibri"/>
                <a:ea typeface="+mn-ea"/>
                <a:cs typeface="+mn-cs"/>
              </a:rPr>
              <a:t> pre výrobu peroxidu v porovnaní s vodou</a:t>
            </a:r>
          </a:p>
        </p:txBody>
      </p:sp>
      <p:sp>
        <p:nvSpPr>
          <p:cNvPr id="3" name="TextBox 2"/>
          <p:cNvSpPr txBox="1"/>
          <p:nvPr/>
        </p:nvSpPr>
        <p:spPr>
          <a:xfrm>
            <a:off x="323528" y="2780928"/>
            <a:ext cx="8208912" cy="923330"/>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
            </a:r>
            <a:r>
              <a:rPr kumimoji="0" lang="sk-SK" sz="1800" b="0" i="0" u="none" strike="noStrike" kern="1200" cap="none" spc="0" normalizeH="0" baseline="0" noProof="0" dirty="0">
                <a:ln>
                  <a:noFill/>
                </a:ln>
                <a:solidFill>
                  <a:prstClr val="black"/>
                </a:solidFill>
                <a:effectLst/>
                <a:uLnTx/>
                <a:uFillTx/>
                <a:latin typeface="Calibri"/>
                <a:ea typeface="+mn-ea"/>
                <a:cs typeface="+mn-cs"/>
              </a:rPr>
              <a:t>                                                                                      toto nie je celočíselný</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1g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t>
            </a:r>
            <a:r>
              <a:rPr kumimoji="0" lang="en-US" sz="1800" b="0" i="0" u="none" strike="noStrike" kern="1200" cap="none" spc="0" normalizeH="0" baseline="0" noProof="0" dirty="0">
                <a:ln>
                  <a:noFill/>
                </a:ln>
                <a:solidFill>
                  <a:prstClr val="black"/>
                </a:solidFill>
                <a:effectLst/>
                <a:uLnTx/>
                <a:uFillTx/>
                <a:latin typeface="Calibri"/>
                <a:ea typeface="+mn-ea"/>
                <a:cs typeface="+mn-cs"/>
              </a:rPr>
              <a:t> +  7.94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8.94 g </a:t>
            </a:r>
            <a:r>
              <a:rPr kumimoji="0" lang="sk-SK" sz="1800" b="0" i="0" u="none" strike="noStrike" kern="1200" cap="none" spc="0" normalizeH="0" baseline="0" noProof="0" dirty="0">
                <a:ln>
                  <a:noFill/>
                </a:ln>
                <a:solidFill>
                  <a:prstClr val="black"/>
                </a:solidFill>
                <a:effectLst/>
                <a:uLnTx/>
                <a:uFillTx/>
                <a:latin typeface="Calibri"/>
                <a:ea typeface="+mn-ea"/>
                <a:cs typeface="+mn-cs"/>
              </a:rPr>
              <a:t>voda                                          pomer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5g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t>
            </a:r>
            <a:r>
              <a:rPr kumimoji="0" lang="en-US" sz="1800" b="0" i="0" u="none" strike="noStrike" kern="1200" cap="none" spc="0" normalizeH="0" baseline="0" noProof="0" dirty="0">
                <a:ln>
                  <a:noFill/>
                </a:ln>
                <a:solidFill>
                  <a:prstClr val="black"/>
                </a:solidFill>
                <a:effectLst/>
                <a:uLnTx/>
                <a:uFillTx/>
                <a:latin typeface="Calibri"/>
                <a:ea typeface="+mn-ea"/>
                <a:cs typeface="+mn-cs"/>
              </a:rPr>
              <a:t> + 39.68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44.68 g </a:t>
            </a:r>
            <a:r>
              <a:rPr kumimoji="0" lang="sk-SK" sz="1800" b="0" i="0" u="none" strike="noStrike" kern="1200" cap="none" spc="0" normalizeH="0" baseline="0" noProof="0" dirty="0">
                <a:ln>
                  <a:noFill/>
                </a:ln>
                <a:solidFill>
                  <a:prstClr val="black"/>
                </a:solidFill>
                <a:effectLst/>
                <a:uLnTx/>
                <a:uFillTx/>
                <a:latin typeface="Calibri"/>
                <a:ea typeface="+mn-ea"/>
                <a:cs typeface="+mn-cs"/>
              </a:rPr>
              <a:t>voda</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644008" y="2976855"/>
            <a:ext cx="1296144" cy="473058"/>
          </a:xfrm>
          <a:prstGeom prst="rect">
            <a:avLst/>
          </a:prstGeom>
        </p:spPr>
      </p:pic>
      <p:sp>
        <p:nvSpPr>
          <p:cNvPr id="5" name="Rectangle 4"/>
          <p:cNvSpPr/>
          <p:nvPr/>
        </p:nvSpPr>
        <p:spPr>
          <a:xfrm>
            <a:off x="323528" y="4365104"/>
            <a:ext cx="8208912" cy="923330"/>
          </a:xfrm>
          <a:prstGeom prst="rect">
            <a:avLst/>
          </a:prstGeom>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
            </a:r>
            <a:r>
              <a:rPr kumimoji="0" lang="sk-SK" sz="1800" b="0" i="0" u="none" strike="noStrike" kern="1200" cap="none" spc="0" normalizeH="0" baseline="0" noProof="0" dirty="0">
                <a:ln>
                  <a:noFill/>
                </a:ln>
                <a:solidFill>
                  <a:prstClr val="black"/>
                </a:solidFill>
                <a:effectLst/>
                <a:uLnTx/>
                <a:uFillTx/>
                <a:latin typeface="Calibri"/>
                <a:ea typeface="+mn-ea"/>
                <a:cs typeface="+mn-cs"/>
              </a:rPr>
              <a:t>                                                                                   toto je celočíselný</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1g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t>
            </a:r>
            <a:r>
              <a:rPr kumimoji="0" lang="en-US" sz="1800" b="0" i="0" u="none" strike="noStrike" kern="1200" cap="none" spc="0" normalizeH="0" baseline="0" noProof="0" dirty="0">
                <a:ln>
                  <a:noFill/>
                </a:ln>
                <a:solidFill>
                  <a:prstClr val="black"/>
                </a:solidFill>
                <a:effectLst/>
                <a:uLnTx/>
                <a:uFillTx/>
                <a:latin typeface="Calibri"/>
                <a:ea typeface="+mn-ea"/>
                <a:cs typeface="+mn-cs"/>
              </a:rPr>
              <a:t> +  15.87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16.87 g </a:t>
            </a:r>
            <a:r>
              <a:rPr kumimoji="0" lang="sk-SK" sz="1800" b="0" i="0" u="none" strike="noStrike" kern="1200" cap="none" spc="0" normalizeH="0" baseline="0" noProof="0" dirty="0">
                <a:ln>
                  <a:noFill/>
                </a:ln>
                <a:solidFill>
                  <a:prstClr val="black"/>
                </a:solidFill>
                <a:effectLst/>
                <a:uLnTx/>
                <a:uFillTx/>
                <a:latin typeface="Calibri"/>
                <a:ea typeface="+mn-ea"/>
                <a:cs typeface="+mn-cs"/>
              </a:rPr>
              <a:t>peroxid                              pomer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644008" y="4437112"/>
            <a:ext cx="944690" cy="615506"/>
          </a:xfrm>
          <a:prstGeom prst="rect">
            <a:avLst/>
          </a:prstGeom>
        </p:spPr>
      </p:pic>
      <p:sp>
        <p:nvSpPr>
          <p:cNvPr id="9" name="TextBox 8"/>
          <p:cNvSpPr txBox="1"/>
          <p:nvPr/>
        </p:nvSpPr>
        <p:spPr>
          <a:xfrm>
            <a:off x="323528" y="5661248"/>
            <a:ext cx="83529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Všimnime si, že </a:t>
            </a:r>
            <a:r>
              <a:rPr kumimoji="0" lang="sk-SK" sz="1800" b="1" i="0" u="none" strike="noStrike" kern="1200" cap="none" spc="0" normalizeH="0" baseline="0" noProof="0" dirty="0">
                <a:ln>
                  <a:noFill/>
                </a:ln>
                <a:solidFill>
                  <a:srgbClr val="FF0000"/>
                </a:solidFill>
                <a:effectLst/>
                <a:uLnTx/>
                <a:uFillTx/>
                <a:latin typeface="Calibri"/>
                <a:ea typeface="+mn-ea"/>
                <a:cs typeface="+mn-cs"/>
              </a:rPr>
              <a:t>pomery hmotností pre jednu reakciu nie sú presne celočíselné, ale pomery pomerov hmotností pre dve reakcie sú presne celočíselné</a:t>
            </a:r>
            <a:r>
              <a:rPr kumimoji="0" lang="sk-SK" sz="1800" b="0" i="0" u="none" strike="noStrike" kern="1200" cap="none" spc="0" normalizeH="0" baseline="0" noProof="0" dirty="0">
                <a:ln>
                  <a:noFill/>
                </a:ln>
                <a:solidFill>
                  <a:prstClr val="black"/>
                </a:solidFill>
                <a:effectLst/>
                <a:uLnTx/>
                <a:uFillTx/>
                <a:latin typeface="Calibri"/>
                <a:ea typeface="+mn-ea"/>
                <a:cs typeface="+mn-cs"/>
              </a:rPr>
              <a:t>. Predumajte si tento fakt a jeho súvis s chápaním reakcií ako kombinovania diskrétnych atómov.</a:t>
            </a:r>
          </a:p>
        </p:txBody>
      </p:sp>
    </p:spTree>
    <p:extLst>
      <p:ext uri="{BB962C8B-B14F-4D97-AF65-F5344CB8AC3E}">
        <p14:creationId xmlns:p14="http://schemas.microsoft.com/office/powerpoint/2010/main" val="312060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56895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Atómová hypotéza bola schopná vysvetliť pozorované charakteristiky chemických receptúr. V období francúzskej revolúcie teda atómový hypotéza dostala konkrétne „vedecké“ črty. Hypotéza sama, ako „nie dosť vedecká špekulácia“ je staršieho dáta, spomínajú sa starí Gréci, najmä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Demokritos</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44824"/>
            <a:ext cx="1800200" cy="2424594"/>
          </a:xfrm>
          <a:prstGeom prst="rect">
            <a:avLst/>
          </a:prstGeom>
        </p:spPr>
      </p:pic>
      <p:sp>
        <p:nvSpPr>
          <p:cNvPr id="4" name="TextBox 3"/>
          <p:cNvSpPr txBox="1"/>
          <p:nvPr/>
        </p:nvSpPr>
        <p:spPr>
          <a:xfrm>
            <a:off x="2411760" y="1916832"/>
            <a:ext cx="648072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 starogrécku atómovú hypotézu sa niekedy dívame trochu s úškľabkom.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Bertrand</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Russell</a:t>
            </a:r>
            <a:r>
              <a:rPr kumimoji="0" lang="sk-SK" sz="1800" b="0" i="0" u="none" strike="noStrike" kern="1200" cap="none" spc="0" normalizeH="0" baseline="0" noProof="0" dirty="0">
                <a:ln>
                  <a:noFill/>
                </a:ln>
                <a:solidFill>
                  <a:prstClr val="black"/>
                </a:solidFill>
                <a:effectLst/>
                <a:uLnTx/>
                <a:uFillTx/>
                <a:latin typeface="Calibri"/>
                <a:ea typeface="+mn-ea"/>
                <a:cs typeface="+mn-cs"/>
              </a:rPr>
              <a:t> to komentoval, že to bola len šťastná nepodložená hypotéza.</a:t>
            </a:r>
            <a:br>
              <a:rPr kumimoji="0" lang="sk-SK" sz="1800" b="0" i="0" u="none" strike="noStrike" kern="1200" cap="none" spc="0" normalizeH="0" baseline="0" noProof="0" dirty="0">
                <a:ln>
                  <a:noFill/>
                </a:ln>
                <a:solidFill>
                  <a:prstClr val="black"/>
                </a:solidFill>
                <a:effectLst/>
                <a:uLnTx/>
                <a:uFillTx/>
                <a:latin typeface="Calibri"/>
                <a:ea typeface="+mn-ea"/>
                <a:cs typeface="+mn-cs"/>
              </a:rPr>
            </a:br>
            <a:r>
              <a:rPr kumimoji="0" lang="sk-SK" sz="1800" b="0" i="0" u="none" strike="noStrike" kern="1200" cap="none" spc="0" normalizeH="0" baseline="0" noProof="0" dirty="0">
                <a:ln>
                  <a:noFill/>
                </a:ln>
                <a:solidFill>
                  <a:prstClr val="black"/>
                </a:solidFill>
                <a:effectLst/>
                <a:uLnTx/>
                <a:uFillTx/>
                <a:latin typeface="Calibri"/>
                <a:ea typeface="+mn-ea"/>
                <a:cs typeface="+mn-cs"/>
              </a:rPr>
              <a:t>Myslím, že to je trochu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priprísne</a:t>
            </a:r>
            <a:r>
              <a:rPr kumimoji="0" lang="sk-SK" sz="1800" b="0" i="0" u="none" strike="noStrike" kern="1200" cap="none" spc="0" normalizeH="0" baseline="0" noProof="0" dirty="0">
                <a:ln>
                  <a:noFill/>
                </a:ln>
                <a:solidFill>
                  <a:prstClr val="black"/>
                </a:solidFill>
                <a:effectLst/>
                <a:uLnTx/>
                <a:uFillTx/>
                <a:latin typeface="Calibri"/>
                <a:ea typeface="+mn-ea"/>
                <a:cs typeface="+mn-cs"/>
              </a:rPr>
              <a:t> hodnotenie. To, čo motivovalo starých Grékov bol „filozofický“ predpoklad že svet by mal byť založený na jednoduchých princípoch.  A to bolo v prinajmenej zdanlivom protiklade s pozorovanou rôznorodosťou okolitého sveta. Nápad, ako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skonzistentniť</a:t>
            </a:r>
            <a:r>
              <a:rPr kumimoji="0" lang="sk-SK" sz="1800" b="0" i="0" u="none" strike="noStrike" kern="1200" cap="none" spc="0" normalizeH="0" baseline="0" noProof="0" dirty="0">
                <a:ln>
                  <a:noFill/>
                </a:ln>
                <a:solidFill>
                  <a:prstClr val="black"/>
                </a:solidFill>
                <a:effectLst/>
                <a:uLnTx/>
                <a:uFillTx/>
                <a:latin typeface="Calibri"/>
                <a:ea typeface="+mn-ea"/>
                <a:cs typeface="+mn-cs"/>
              </a:rPr>
              <a:t> tieto dva protichodné aspekty, bol v podstate LEGO-nápad: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kombinatorický</a:t>
            </a:r>
            <a:r>
              <a:rPr kumimoji="0" lang="sk-SK" sz="1800" b="0" i="0" u="none" strike="noStrike" kern="1200" cap="none" spc="0" normalizeH="0" baseline="0" noProof="0" dirty="0">
                <a:ln>
                  <a:noFill/>
                </a:ln>
                <a:solidFill>
                  <a:prstClr val="black"/>
                </a:solidFill>
                <a:effectLst/>
                <a:uLnTx/>
                <a:uFillTx/>
                <a:latin typeface="Calibri"/>
                <a:ea typeface="+mn-ea"/>
                <a:cs typeface="+mn-cs"/>
              </a:rPr>
              <a:t> „výbuch“. Trik je v tom, že niekoľko málo typov základných stavebných kameňov (reprezentujúcich základné princípy) v dostatočnom množstve umožňuje bohatstvom kombinácií vytvoriť obrovské množstvo veľmi rôznorodých konštrukcií. To nebol ani hlúpy ani úplne lacný nápad.</a:t>
            </a:r>
          </a:p>
        </p:txBody>
      </p:sp>
    </p:spTree>
    <p:extLst>
      <p:ext uri="{BB962C8B-B14F-4D97-AF65-F5344CB8AC3E}">
        <p14:creationId xmlns:p14="http://schemas.microsoft.com/office/powerpoint/2010/main" val="336965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le:Lego Color Bri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82" y="854424"/>
            <a:ext cx="3484813" cy="23348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ile:Trafalgar legoland Copyright2003KT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814" y="3741251"/>
            <a:ext cx="3683837" cy="244361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rack.2.mshcdn.com/media/ZgkyMDEzLzA3LzI1LzdkL0xFR09UaWdlci5iZWQ5YS5qcGcKcAl0aHVtYgk5NTB4NTM0IwplCWpwZw/d082df46/f0e/LEGO-Tig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266" y="854423"/>
            <a:ext cx="3728607" cy="233482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media02.hongkiat.com/amazing_legos/lego_drag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583" y="3741250"/>
            <a:ext cx="3490874" cy="2443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188640"/>
            <a:ext cx="60486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LEGO: </a:t>
            </a:r>
            <a:r>
              <a:rPr kumimoji="0" lang="sk-SK" sz="2400" b="1" i="0" u="none" strike="noStrike" kern="1200" cap="none" spc="0" normalizeH="0" baseline="0" noProof="0" dirty="0" err="1">
                <a:ln>
                  <a:noFill/>
                </a:ln>
                <a:solidFill>
                  <a:prstClr val="black"/>
                </a:solidFill>
                <a:effectLst/>
                <a:uLnTx/>
                <a:uFillTx/>
                <a:latin typeface="Calibri"/>
                <a:ea typeface="+mn-ea"/>
                <a:cs typeface="+mn-cs"/>
              </a:rPr>
              <a:t>kombinatorický</a:t>
            </a:r>
            <a:r>
              <a:rPr kumimoji="0" lang="sk-SK" sz="2400" b="1" i="0" u="none" strike="noStrike" kern="1200" cap="none" spc="0" normalizeH="0" baseline="0" noProof="0" dirty="0">
                <a:ln>
                  <a:noFill/>
                </a:ln>
                <a:solidFill>
                  <a:prstClr val="black"/>
                </a:solidFill>
                <a:effectLst/>
                <a:uLnTx/>
                <a:uFillTx/>
                <a:latin typeface="Calibri"/>
                <a:ea typeface="+mn-ea"/>
                <a:cs typeface="+mn-cs"/>
              </a:rPr>
              <a:t> princíp</a:t>
            </a:r>
          </a:p>
        </p:txBody>
      </p:sp>
    </p:spTree>
    <p:extLst>
      <p:ext uri="{BB962C8B-B14F-4D97-AF65-F5344CB8AC3E}">
        <p14:creationId xmlns:p14="http://schemas.microsoft.com/office/powerpoint/2010/main" val="378734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835292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Atómová hypotéza objasnila princípy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kombinatorickej</a:t>
            </a:r>
            <a:r>
              <a:rPr kumimoji="0" lang="sk-SK" sz="1800" b="0" i="0" u="none" strike="noStrike" kern="1200" cap="none" spc="0" normalizeH="0" baseline="0" noProof="0" dirty="0">
                <a:ln>
                  <a:noFill/>
                </a:ln>
                <a:solidFill>
                  <a:prstClr val="black"/>
                </a:solidFill>
                <a:effectLst/>
                <a:uLnTx/>
                <a:uFillTx/>
                <a:latin typeface="Calibri"/>
                <a:ea typeface="+mn-ea"/>
                <a:cs typeface="+mn-cs"/>
              </a:rPr>
              <a:t> stavby“ látok z atómov, ale bezprostredne nezodpovedala ako konkrétne vyzerajú „registrované partnerstvá“ atómov v rozličných látkach, teda či je to „jeden z jedným“,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jeden</a:t>
            </a:r>
            <a:r>
              <a:rPr kumimoji="0" lang="en-US" sz="1800" b="0" i="0" u="none" strike="noStrike" kern="1200" cap="none" spc="0" normalizeH="0" baseline="0" noProof="0" dirty="0">
                <a:ln>
                  <a:noFill/>
                </a:ln>
                <a:solidFill>
                  <a:prstClr val="black"/>
                </a:solidFill>
                <a:effectLst/>
                <a:uLnTx/>
                <a:uFillTx/>
                <a:latin typeface="Calibri"/>
                <a:ea typeface="+mn-ea"/>
                <a:cs typeface="+mn-cs"/>
              </a:rPr>
              <a:t> 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dvoma</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dva</a:t>
            </a:r>
            <a:r>
              <a:rPr kumimoji="0" lang="en-US" sz="1800" b="0" i="0" u="none" strike="noStrike" kern="1200" cap="none" spc="0" normalizeH="0" baseline="0" noProof="0" dirty="0">
                <a:ln>
                  <a:noFill/>
                </a:ln>
                <a:solidFill>
                  <a:prstClr val="black"/>
                </a:solidFill>
                <a:effectLst/>
                <a:uLnTx/>
                <a:uFillTx/>
                <a:latin typeface="Calibri"/>
                <a:ea typeface="+mn-ea"/>
                <a:cs typeface="+mn-cs"/>
              </a:rPr>
              <a:t> 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trom</a:t>
            </a:r>
            <a:r>
              <a:rPr kumimoji="0" lang="sk-SK" sz="1800" b="0" i="0" u="none" strike="noStrike" kern="1200" cap="none" spc="0" normalizeH="0" baseline="0" noProof="0" dirty="0">
                <a:ln>
                  <a:noFill/>
                </a:ln>
                <a:solidFill>
                  <a:prstClr val="black"/>
                </a:solidFill>
                <a:effectLst/>
                <a:uLnTx/>
                <a:uFillTx/>
                <a:latin typeface="Calibri"/>
                <a:ea typeface="+mn-ea"/>
                <a:cs typeface="+mn-cs"/>
              </a:rPr>
              <a:t>i“ alebo ako. Súčasne nepovedala priamo aký je pomer hmotností rozličných typov atómov, teda vlastne ani aká je absolútna hmotnosť jedného konkrétneho atómu.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Netrúfam si presne zrekonštruovať historickú cestu, ako sa postupne nachádzali odpovede na tieto otázky. Ale principiálne sa to dá odhadnúť. Určite to nie je jednoznačné riešenie nejakých rovníc. Viac sa to podobá na „puzzle“ o mnohých neznámych a skúšanie rozličných hypotéz. Treba totiž uhádnuť chemické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stechiometrické</a:t>
            </a:r>
            <a:r>
              <a:rPr kumimoji="0" lang="sk-SK" sz="1800" b="0" i="0" u="none" strike="noStrike" kern="1200" cap="none" spc="0" normalizeH="0" baseline="0" noProof="0" dirty="0">
                <a:ln>
                  <a:noFill/>
                </a:ln>
                <a:solidFill>
                  <a:prstClr val="black"/>
                </a:solidFill>
                <a:effectLst/>
                <a:uLnTx/>
                <a:uFillTx/>
                <a:latin typeface="Calibri"/>
                <a:ea typeface="+mn-ea"/>
                <a:cs typeface="+mn-cs"/>
              </a:rPr>
              <a:t> vzorce tak, aby to bolo konzistentné s hmotnosťami chemických receptov. Napríklad recept na výrobu vody hovorí</a:t>
            </a:r>
          </a:p>
        </p:txBody>
      </p:sp>
      <p:sp>
        <p:nvSpPr>
          <p:cNvPr id="3" name="TextBox 2"/>
          <p:cNvSpPr txBox="1"/>
          <p:nvPr/>
        </p:nvSpPr>
        <p:spPr>
          <a:xfrm>
            <a:off x="467544" y="4005064"/>
            <a:ext cx="3672408" cy="646331"/>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1g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t>
            </a:r>
            <a:r>
              <a:rPr kumimoji="0" lang="en-US" sz="1800" b="0" i="0" u="none" strike="noStrike" kern="1200" cap="none" spc="0" normalizeH="0" baseline="0" noProof="0" dirty="0">
                <a:ln>
                  <a:noFill/>
                </a:ln>
                <a:solidFill>
                  <a:prstClr val="black"/>
                </a:solidFill>
                <a:effectLst/>
                <a:uLnTx/>
                <a:uFillTx/>
                <a:latin typeface="Calibri"/>
                <a:ea typeface="+mn-ea"/>
                <a:cs typeface="+mn-cs"/>
              </a:rPr>
              <a:t> +  7.9</a:t>
            </a:r>
            <a:r>
              <a:rPr kumimoji="0" lang="sk-SK" sz="1800" b="0" i="0" u="none" strike="noStrike" kern="1200" cap="none" spc="0" normalizeH="0" baseline="0" noProof="0" dirty="0">
                <a:ln>
                  <a:noFill/>
                </a:ln>
                <a:solidFill>
                  <a:prstClr val="black"/>
                </a:solidFill>
                <a:effectLst/>
                <a:uLnTx/>
                <a:uFillTx/>
                <a:latin typeface="Calibri"/>
                <a:ea typeface="+mn-ea"/>
                <a:cs typeface="+mn-cs"/>
              </a:rPr>
              <a:t>9</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8.9</a:t>
            </a:r>
            <a:r>
              <a:rPr kumimoji="0" lang="sk-SK" sz="1800" b="0" i="0" u="none" strike="noStrike" kern="1200" cap="none" spc="0" normalizeH="0" baseline="0" noProof="0" dirty="0">
                <a:ln>
                  <a:noFill/>
                </a:ln>
                <a:solidFill>
                  <a:prstClr val="black"/>
                </a:solidFill>
                <a:effectLst/>
                <a:uLnTx/>
                <a:uFillTx/>
                <a:latin typeface="Calibri"/>
                <a:ea typeface="+mn-ea"/>
                <a:cs typeface="+mn-cs"/>
              </a:rPr>
              <a:t>9</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voda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395536" y="4653136"/>
            <a:ext cx="8352928"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Môžem skúsiť najjednoduchšiu hypotézu „jeden s jedným“, teda že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stechiometrický</a:t>
            </a:r>
            <a:r>
              <a:rPr kumimoji="0" lang="sk-SK" sz="1800" b="0" i="0" u="none" strike="noStrike" kern="1200" cap="none" spc="0" normalizeH="0" baseline="0" noProof="0" dirty="0">
                <a:ln>
                  <a:noFill/>
                </a:ln>
                <a:solidFill>
                  <a:prstClr val="black"/>
                </a:solidFill>
                <a:effectLst/>
                <a:uLnTx/>
                <a:uFillTx/>
                <a:latin typeface="Calibri"/>
                <a:ea typeface="+mn-ea"/>
                <a:cs typeface="+mn-cs"/>
              </a:rPr>
              <a:t> vzorec vody je HO. Hmotnosti v chemickom recepte potom  i tak neumožňujú určiť absolútne hmotnosti atómov vodíka a kyslíka, ale relatívny pomer hmotností atómu vodíka a atómu kyslíka áno. Pri predpoklade „HO“ recept zjavne hovorí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 istotu pripomeňme, že dnes vieme, že toto je zle, ale starí chemici to pôvodne takto vyhútali.)</a:t>
            </a:r>
          </a:p>
        </p:txBody>
      </p:sp>
      <p:pic>
        <p:nvPicPr>
          <p:cNvPr id="7" name="Picture 6"/>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631883" y="5877272"/>
            <a:ext cx="1880235" cy="215265"/>
          </a:xfrm>
          <a:prstGeom prst="rect">
            <a:avLst/>
          </a:prstGeom>
        </p:spPr>
      </p:pic>
    </p:spTree>
    <p:extLst>
      <p:ext uri="{BB962C8B-B14F-4D97-AF65-F5344CB8AC3E}">
        <p14:creationId xmlns:p14="http://schemas.microsoft.com/office/powerpoint/2010/main" val="257829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7704856" cy="923330"/>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 g </a:t>
            </a:r>
            <a:r>
              <a:rPr kumimoji="0" lang="sk-SK" sz="1800" b="0" i="0" u="none" strike="noStrike" kern="1200" cap="none" spc="0" normalizeH="0" baseline="0" noProof="0" dirty="0">
                <a:ln>
                  <a:noFill/>
                </a:ln>
                <a:solidFill>
                  <a:prstClr val="black"/>
                </a:solidFill>
                <a:effectLst/>
                <a:uLnTx/>
                <a:uFillTx/>
                <a:latin typeface="Calibri"/>
                <a:ea typeface="+mn-ea"/>
                <a:cs typeface="+mn-cs"/>
              </a:rPr>
              <a:t>železo</a:t>
            </a:r>
            <a:r>
              <a:rPr kumimoji="0" lang="en-US" sz="1800" b="0" i="0" u="none" strike="noStrike" kern="1200" cap="none" spc="0" normalizeH="0" baseline="0" noProof="0" dirty="0">
                <a:ln>
                  <a:noFill/>
                </a:ln>
                <a:solidFill>
                  <a:prstClr val="black"/>
                </a:solidFill>
                <a:effectLst/>
                <a:uLnTx/>
                <a:uFillTx/>
                <a:latin typeface="Calibri"/>
                <a:ea typeface="+mn-ea"/>
                <a:cs typeface="+mn-cs"/>
              </a:rPr>
              <a:t> +  28.65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128.65 g </a:t>
            </a:r>
            <a:r>
              <a:rPr kumimoji="0" lang="sk-SK" sz="1800" b="0" i="0" u="none" strike="noStrike" kern="1200" cap="none" spc="0" normalizeH="0" baseline="0" noProof="0" dirty="0">
                <a:ln>
                  <a:noFill/>
                </a:ln>
                <a:solidFill>
                  <a:prstClr val="black"/>
                </a:solidFill>
                <a:effectLst/>
                <a:uLnTx/>
                <a:uFillTx/>
                <a:latin typeface="Calibri"/>
                <a:ea typeface="+mn-ea"/>
                <a:cs typeface="+mn-cs"/>
              </a:rPr>
              <a:t>oxidu (dnes nazývaného železnatý)</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 g </a:t>
            </a:r>
            <a:r>
              <a:rPr kumimoji="0" lang="sk-SK" sz="1800" b="0" i="0" u="none" strike="noStrike" kern="1200" cap="none" spc="0" normalizeH="0" baseline="0" noProof="0" dirty="0">
                <a:ln>
                  <a:noFill/>
                </a:ln>
                <a:solidFill>
                  <a:prstClr val="black"/>
                </a:solidFill>
                <a:effectLst/>
                <a:uLnTx/>
                <a:uFillTx/>
                <a:latin typeface="Calibri"/>
                <a:ea typeface="+mn-ea"/>
                <a:cs typeface="+mn-cs"/>
              </a:rPr>
              <a:t>železo</a:t>
            </a:r>
            <a:r>
              <a:rPr kumimoji="0" lang="en-US" sz="1800" b="0" i="0" u="none" strike="noStrike" kern="1200" cap="none" spc="0" normalizeH="0" baseline="0" noProof="0" dirty="0">
                <a:ln>
                  <a:noFill/>
                </a:ln>
                <a:solidFill>
                  <a:prstClr val="black"/>
                </a:solidFill>
                <a:effectLst/>
                <a:uLnTx/>
                <a:uFillTx/>
                <a:latin typeface="Calibri"/>
                <a:ea typeface="+mn-ea"/>
                <a:cs typeface="+mn-cs"/>
              </a:rPr>
              <a:t> + 42.98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142.98 g </a:t>
            </a:r>
            <a:r>
              <a:rPr kumimoji="0" lang="sk-SK" sz="1800" b="0" i="0" u="none" strike="noStrike" kern="1200" cap="none" spc="0" normalizeH="0" baseline="0" noProof="0" dirty="0">
                <a:ln>
                  <a:noFill/>
                </a:ln>
                <a:solidFill>
                  <a:prstClr val="black"/>
                </a:solidFill>
                <a:effectLst/>
                <a:uLnTx/>
                <a:uFillTx/>
                <a:latin typeface="Calibri"/>
                <a:ea typeface="+mn-ea"/>
                <a:cs typeface="+mn-cs"/>
              </a:rPr>
              <a:t>oxidu (dnes nazývaného železitý)</a:t>
            </a: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347864" y="1772816"/>
            <a:ext cx="1728192" cy="642923"/>
          </a:xfrm>
          <a:prstGeom prst="rect">
            <a:avLst/>
          </a:prstGeom>
        </p:spPr>
      </p:pic>
      <p:sp>
        <p:nvSpPr>
          <p:cNvPr id="4" name="TextBox 3"/>
          <p:cNvSpPr txBox="1"/>
          <p:nvPr/>
        </p:nvSpPr>
        <p:spPr>
          <a:xfrm>
            <a:off x="467544" y="2780928"/>
            <a:ext cx="842493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Preto najjednoduchšia stechiometrická hypotéza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oxid železnatý je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FeO</a:t>
            </a:r>
            <a:r>
              <a:rPr kumimoji="0" lang="sk-SK" sz="1800" b="0" i="0" u="none" strike="noStrike" kern="1200" cap="none" spc="0" normalizeH="0" baseline="0" noProof="0" dirty="0">
                <a:ln>
                  <a:noFill/>
                </a:ln>
                <a:solidFill>
                  <a:prstClr val="black"/>
                </a:solidFill>
                <a:effectLst/>
                <a:uLnTx/>
                <a:uFillTx/>
                <a:latin typeface="Calibri"/>
                <a:ea typeface="+mn-ea"/>
                <a:cs typeface="+mn-cs"/>
              </a:rPr>
              <a:t>, oxid železitý Fe</a:t>
            </a:r>
            <a:r>
              <a:rPr kumimoji="0" lang="sk-SK" sz="1800" b="0" i="0" u="none" strike="noStrike" kern="1200" cap="none" spc="0" normalizeH="0" baseline="-25000" noProof="0" dirty="0">
                <a:ln>
                  <a:noFill/>
                </a:ln>
                <a:solidFill>
                  <a:prstClr val="black"/>
                </a:solidFill>
                <a:effectLst/>
                <a:uLnTx/>
                <a:uFillTx/>
                <a:latin typeface="Calibri"/>
                <a:ea typeface="+mn-ea"/>
                <a:cs typeface="+mn-cs"/>
              </a:rPr>
              <a:t>2</a:t>
            </a:r>
            <a:r>
              <a:rPr kumimoji="0" lang="sk-SK" sz="1800" b="0" i="0" u="none" strike="noStrike" kern="1200" cap="none" spc="0" normalizeH="0" baseline="0" noProof="0" dirty="0">
                <a:ln>
                  <a:noFill/>
                </a:ln>
                <a:solidFill>
                  <a:prstClr val="black"/>
                </a:solidFill>
                <a:effectLst/>
                <a:uLnTx/>
                <a:uFillTx/>
                <a:latin typeface="Calibri"/>
                <a:ea typeface="+mn-ea"/>
                <a:cs typeface="+mn-cs"/>
              </a:rPr>
              <a:t>O</a:t>
            </a:r>
            <a:r>
              <a:rPr kumimoji="0" lang="sk-SK" sz="1800" b="0" i="0" u="none" strike="noStrike" kern="1200" cap="none" spc="0" normalizeH="0" baseline="-25000" noProof="0" dirty="0">
                <a:ln>
                  <a:noFill/>
                </a:ln>
                <a:solidFill>
                  <a:prstClr val="black"/>
                </a:solidFill>
                <a:effectLst/>
                <a:uLnTx/>
                <a:uFillTx/>
                <a:latin typeface="Calibri"/>
                <a:ea typeface="+mn-ea"/>
                <a:cs typeface="+mn-cs"/>
              </a:rPr>
              <a:t>3</a:t>
            </a:r>
            <a:r>
              <a:rPr kumimoji="0" lang="sk-SK" sz="1800" b="0" i="0" u="none" strike="noStrike" kern="1200" cap="none" spc="0" normalizeH="0" baseline="0" noProof="0" dirty="0">
                <a:ln>
                  <a:noFill/>
                </a:ln>
                <a:solidFill>
                  <a:prstClr val="black"/>
                </a:solidFill>
                <a:effectLst/>
                <a:uLnTx/>
                <a:uFillTx/>
                <a:latin typeface="Calibri"/>
                <a:ea typeface="+mn-ea"/>
                <a:cs typeface="+mn-cs"/>
              </a:rPr>
              <a:t>. Keďže už máme hypotézu, že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potom jednoduchá trojčlenka povie, že</a:t>
            </a:r>
          </a:p>
        </p:txBody>
      </p:sp>
      <p:pic>
        <p:nvPicPr>
          <p:cNvPr id="12" name="Picture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91880" y="3573016"/>
            <a:ext cx="1692212" cy="193739"/>
          </a:xfrm>
          <a:prstGeom prst="rect">
            <a:avLst/>
          </a:prstGeom>
        </p:spPr>
      </p:pic>
      <p:pic>
        <p:nvPicPr>
          <p:cNvPr id="13" name="Picture 1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915817" y="4365104"/>
            <a:ext cx="3658743" cy="281178"/>
          </a:xfrm>
          <a:prstGeom prst="rect">
            <a:avLst/>
          </a:prstGeom>
        </p:spPr>
      </p:pic>
      <p:sp>
        <p:nvSpPr>
          <p:cNvPr id="11" name="TextBox 10"/>
          <p:cNvSpPr txBox="1"/>
          <p:nvPr/>
        </p:nvSpPr>
        <p:spPr>
          <a:xfrm>
            <a:off x="539552" y="4869160"/>
            <a:ext cx="820891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Postupne skúšam skladačku dopĺňať o ďalšie prvky a stále to dopadá tak, že atóm vodíka je najľahší. Preto neprekvapí nápad, že keďže nemôžem z receptov určiť absolútne hmotnosti atómov (v jednotkách kg), zvoliť si pre atómový svet </a:t>
            </a:r>
            <a:r>
              <a:rPr kumimoji="0" lang="sk-SK" sz="1800" b="1" i="0" u="none" strike="noStrike" kern="1200" cap="none" spc="0" normalizeH="0" baseline="0" noProof="0" dirty="0">
                <a:ln>
                  <a:noFill/>
                </a:ln>
                <a:solidFill>
                  <a:prstClr val="black"/>
                </a:solidFill>
                <a:effectLst/>
                <a:uLnTx/>
                <a:uFillTx/>
                <a:latin typeface="Calibri"/>
                <a:ea typeface="+mn-ea"/>
                <a:cs typeface="+mn-cs"/>
              </a:rPr>
              <a:t>inú nezávislú jednotku: hmotnosť jedného atómu vodíka</a:t>
            </a:r>
            <a:r>
              <a:rPr kumimoji="0" lang="sk-SK" sz="1800" b="0" i="0" u="none" strike="noStrike" kern="1200" cap="none" spc="0" normalizeH="0" baseline="0" noProof="0" dirty="0">
                <a:ln>
                  <a:noFill/>
                </a:ln>
                <a:solidFill>
                  <a:prstClr val="black"/>
                </a:solidFill>
                <a:effectLst/>
                <a:uLnTx/>
                <a:uFillTx/>
                <a:latin typeface="Calibri"/>
                <a:ea typeface="+mn-ea"/>
                <a:cs typeface="+mn-cs"/>
              </a:rPr>
              <a:t> a relatívne k tejto jednotke vyjadrovať všetky atómové hmotnosti.</a:t>
            </a:r>
          </a:p>
        </p:txBody>
      </p:sp>
    </p:spTree>
    <p:extLst>
      <p:ext uri="{BB962C8B-B14F-4D97-AF65-F5344CB8AC3E}">
        <p14:creationId xmlns:p14="http://schemas.microsoft.com/office/powerpoint/2010/main" val="413419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923330"/>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7.5</a:t>
            </a:r>
            <a:r>
              <a:rPr kumimoji="0" lang="sk-SK" sz="1800" b="0" i="0" u="none" strike="noStrike" kern="1200" cap="none" spc="0" normalizeH="0" baseline="0" noProof="0" dirty="0">
                <a:ln>
                  <a:noFill/>
                </a:ln>
                <a:solidFill>
                  <a:prstClr val="black"/>
                </a:solidFill>
                <a:effectLst/>
                <a:uLnTx/>
                <a:uFillTx/>
                <a:latin typeface="Calibri"/>
                <a:ea typeface="+mn-ea"/>
                <a:cs typeface="+mn-cs"/>
              </a:rPr>
              <a:t>0</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uhlík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17.5</a:t>
            </a:r>
            <a:r>
              <a:rPr kumimoji="0" lang="sk-SK" sz="1800" b="0" i="0" u="none" strike="noStrike" kern="1200" cap="none" spc="0" normalizeH="0" baseline="0" noProof="0" dirty="0">
                <a:ln>
                  <a:noFill/>
                </a:ln>
                <a:solidFill>
                  <a:prstClr val="black"/>
                </a:solidFill>
                <a:effectLst/>
                <a:uLnTx/>
                <a:uFillTx/>
                <a:latin typeface="Calibri"/>
                <a:ea typeface="+mn-ea"/>
                <a:cs typeface="+mn-cs"/>
              </a:rPr>
              <a:t>0</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oxid uhlíka, ktorý dnes voláme oxid uhoľnatý</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3.7</a:t>
            </a:r>
            <a:r>
              <a:rPr kumimoji="0" lang="sk-SK" sz="1800" b="0" i="0" u="none" strike="noStrike" kern="1200" cap="none" spc="0" normalizeH="0" baseline="0" noProof="0" dirty="0">
                <a:ln>
                  <a:noFill/>
                </a:ln>
                <a:solidFill>
                  <a:prstClr val="black"/>
                </a:solidFill>
                <a:effectLst/>
                <a:uLnTx/>
                <a:uFillTx/>
                <a:latin typeface="Calibri"/>
                <a:ea typeface="+mn-ea"/>
                <a:cs typeface="+mn-cs"/>
              </a:rPr>
              <a:t>5</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uhlík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a:t>
            </a:r>
            <a:r>
              <a:rPr kumimoji="0" lang="sk-SK" sz="1800" b="0" i="0" u="none" strike="noStrike" kern="1200" cap="none" spc="0" normalizeH="0" baseline="0" noProof="0" dirty="0">
                <a:ln>
                  <a:noFill/>
                </a:ln>
                <a:solidFill>
                  <a:prstClr val="black"/>
                </a:solidFill>
                <a:effectLst/>
                <a:uLnTx/>
                <a:uFillTx/>
                <a:latin typeface="Calibri"/>
                <a:ea typeface="+mn-ea"/>
                <a:cs typeface="+mn-cs"/>
              </a:rPr>
              <a:t>1</a:t>
            </a:r>
            <a:r>
              <a:rPr kumimoji="0" lang="en-US" sz="1800" b="0" i="0" u="none" strike="noStrike" kern="1200" cap="none" spc="0" normalizeH="0" baseline="0" noProof="0" dirty="0">
                <a:ln>
                  <a:noFill/>
                </a:ln>
                <a:solidFill>
                  <a:prstClr val="black"/>
                </a:solidFill>
                <a:effectLst/>
                <a:uLnTx/>
                <a:uFillTx/>
                <a:latin typeface="Calibri"/>
                <a:ea typeface="+mn-ea"/>
                <a:cs typeface="+mn-cs"/>
              </a:rPr>
              <a:t>4.</a:t>
            </a:r>
            <a:r>
              <a:rPr kumimoji="0" lang="sk-SK" sz="1800" b="0" i="0" u="none" strike="noStrike" kern="1200" cap="none" spc="0" normalizeH="0" baseline="0" noProof="0" dirty="0">
                <a:ln>
                  <a:noFill/>
                </a:ln>
                <a:solidFill>
                  <a:prstClr val="black"/>
                </a:solidFill>
                <a:effectLst/>
                <a:uLnTx/>
                <a:uFillTx/>
                <a:latin typeface="Calibri"/>
                <a:ea typeface="+mn-ea"/>
                <a:cs typeface="+mn-cs"/>
              </a:rPr>
              <a:t>75</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oxid uhlíka ktorý dnes voláme oxid uhličitý</a:t>
            </a:r>
          </a:p>
        </p:txBody>
      </p:sp>
      <p:sp>
        <p:nvSpPr>
          <p:cNvPr id="3" name="TextBox 2"/>
          <p:cNvSpPr txBox="1"/>
          <p:nvPr/>
        </p:nvSpPr>
        <p:spPr>
          <a:xfrm>
            <a:off x="454404" y="1576301"/>
            <a:ext cx="815004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Najjednoduchšia stechiometrická interpretácia: oxid uhoľnatý </a:t>
            </a:r>
            <a:r>
              <a:rPr kumimoji="0" lang="en-US" sz="1800" b="0" i="0" u="none" strike="noStrike" kern="1200" cap="none" spc="0" normalizeH="0" baseline="0" noProof="0" dirty="0">
                <a:ln>
                  <a:noFill/>
                </a:ln>
                <a:solidFill>
                  <a:prstClr val="black"/>
                </a:solidFill>
                <a:effectLst/>
                <a:uLnTx/>
                <a:uFillTx/>
                <a:latin typeface="Calibri"/>
                <a:ea typeface="+mn-ea"/>
                <a:cs typeface="+mn-cs"/>
              </a:rPr>
              <a:t>CO, </a:t>
            </a:r>
            <a:r>
              <a:rPr kumimoji="0" lang="sk-SK" sz="1800" b="0" i="0" u="none" strike="noStrike" kern="1200" cap="none" spc="0" normalizeH="0" baseline="0" noProof="0" dirty="0">
                <a:ln>
                  <a:noFill/>
                </a:ln>
                <a:solidFill>
                  <a:prstClr val="black"/>
                </a:solidFill>
                <a:effectLst/>
                <a:uLnTx/>
                <a:uFillTx/>
                <a:latin typeface="Calibri"/>
                <a:ea typeface="+mn-ea"/>
                <a:cs typeface="+mn-cs"/>
              </a:rPr>
              <a:t>oxid uhličitý </a:t>
            </a:r>
            <a:r>
              <a:rPr kumimoji="0" lang="en-US" sz="1800" b="0" i="0" u="none" strike="noStrike" kern="1200" cap="none" spc="0" normalizeH="0" baseline="0" noProof="0" dirty="0">
                <a:ln>
                  <a:noFill/>
                </a:ln>
                <a:solidFill>
                  <a:prstClr val="black"/>
                </a:solidFill>
                <a:effectLst/>
                <a:uLnTx/>
                <a:uFillTx/>
                <a:latin typeface="Calibri"/>
                <a:ea typeface="+mn-ea"/>
                <a:cs typeface="+mn-cs"/>
              </a:rPr>
              <a:t> CO</a:t>
            </a:r>
            <a:r>
              <a:rPr kumimoji="0" lang="en-US" sz="1800" b="0" i="0" u="none" strike="noStrike" kern="1200" cap="none" spc="0" normalizeH="0" baseline="-25000" noProof="0" dirty="0">
                <a:ln>
                  <a:noFill/>
                </a:ln>
                <a:solidFill>
                  <a:prstClr val="black"/>
                </a:solidFill>
                <a:effectLst/>
                <a:uLnTx/>
                <a:uFillTx/>
                <a:latin typeface="Calibri"/>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Odtiaľ dostaneme</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4" name="Picture 1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419872" y="2060848"/>
            <a:ext cx="3710178" cy="281178"/>
          </a:xfrm>
          <a:prstGeom prst="rect">
            <a:avLst/>
          </a:prstGeom>
        </p:spPr>
      </p:pic>
      <p:sp>
        <p:nvSpPr>
          <p:cNvPr id="6" name="TextBox 5"/>
          <p:cNvSpPr txBox="1"/>
          <p:nvPr/>
        </p:nvSpPr>
        <p:spPr>
          <a:xfrm>
            <a:off x="467544" y="2492896"/>
            <a:ext cx="8208912" cy="646331"/>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10g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t>
            </a:r>
            <a:r>
              <a:rPr kumimoji="0" lang="en-US" sz="1800" b="0" i="0" u="none" strike="noStrike" kern="1200" cap="none" spc="0" normalizeH="0" baseline="0" noProof="0" dirty="0">
                <a:ln>
                  <a:noFill/>
                </a:ln>
                <a:solidFill>
                  <a:prstClr val="black"/>
                </a:solidFill>
                <a:effectLst/>
                <a:uLnTx/>
                <a:uFillTx/>
                <a:latin typeface="Calibri"/>
                <a:ea typeface="+mn-ea"/>
                <a:cs typeface="+mn-cs"/>
              </a:rPr>
              <a:t> +  </a:t>
            </a:r>
            <a:r>
              <a:rPr kumimoji="0" lang="sk-SK" sz="1800" b="0" i="0" u="none" strike="noStrike" kern="1200" cap="none" spc="0" normalizeH="0" baseline="0" noProof="0" dirty="0">
                <a:ln>
                  <a:noFill/>
                </a:ln>
                <a:solidFill>
                  <a:prstClr val="black"/>
                </a:solidFill>
                <a:effectLst/>
                <a:uLnTx/>
                <a:uFillTx/>
                <a:latin typeface="Calibri"/>
                <a:ea typeface="+mn-ea"/>
                <a:cs typeface="+mn-cs"/>
              </a:rPr>
              <a:t>30</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uhlík </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40</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metán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398530" y="3212976"/>
            <a:ext cx="834693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Keďže atómovú hmotnosť uhlíka sme už stanovili na </a:t>
            </a:r>
            <a:r>
              <a:rPr kumimoji="0" lang="en-US" sz="1800" b="0" i="0" u="none" strike="noStrike" kern="1200" cap="none" spc="0" normalizeH="0" baseline="0" noProof="0" dirty="0">
                <a:ln>
                  <a:noFill/>
                </a:ln>
                <a:solidFill>
                  <a:prstClr val="black"/>
                </a:solidFill>
                <a:effectLst/>
                <a:uLnTx/>
                <a:uFillTx/>
                <a:latin typeface="Calibri"/>
                <a:ea typeface="+mn-ea"/>
                <a:cs typeface="+mn-cs"/>
              </a:rPr>
              <a:t>6 </a:t>
            </a:r>
            <a:r>
              <a:rPr kumimoji="0" lang="sk-SK" sz="1800" b="0" i="0" u="none" strike="noStrike" kern="1200" cap="none" spc="0" normalizeH="0" baseline="0" noProof="0" dirty="0">
                <a:ln>
                  <a:noFill/>
                </a:ln>
                <a:solidFill>
                  <a:prstClr val="black"/>
                </a:solidFill>
                <a:effectLst/>
                <a:uLnTx/>
                <a:uFillTx/>
                <a:latin typeface="Calibri"/>
                <a:ea typeface="+mn-ea"/>
                <a:cs typeface="+mn-cs"/>
              </a:rPr>
              <a:t>potom pre metán vychádza vzorec CH</a:t>
            </a:r>
            <a:r>
              <a:rPr kumimoji="0" lang="sk-SK" sz="1800" b="0" i="0" u="none" strike="noStrike" kern="1200" cap="none" spc="0" normalizeH="0" baseline="-25000" noProof="0" dirty="0">
                <a:ln>
                  <a:noFill/>
                </a:ln>
                <a:solidFill>
                  <a:prstClr val="black"/>
                </a:solidFill>
                <a:effectLst/>
                <a:uLnTx/>
                <a:uFillTx/>
                <a:latin typeface="Calibri"/>
                <a:ea typeface="+mn-ea"/>
                <a:cs typeface="+mn-cs"/>
              </a:rPr>
              <a:t>2</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8" name="TextBox 7"/>
          <p:cNvSpPr txBox="1"/>
          <p:nvPr/>
        </p:nvSpPr>
        <p:spPr>
          <a:xfrm>
            <a:off x="467544" y="3933056"/>
            <a:ext cx="8208912" cy="646331"/>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10g metán +   40.0 g kyslík  =  27.5 g  oxid uhličitý + 22.5 g voda</a:t>
            </a:r>
          </a:p>
        </p:txBody>
      </p:sp>
      <p:sp>
        <p:nvSpPr>
          <p:cNvPr id="15" name="TextBox 14"/>
          <p:cNvSpPr txBox="1"/>
          <p:nvPr/>
        </p:nvSpPr>
        <p:spPr>
          <a:xfrm>
            <a:off x="395536" y="4725144"/>
            <a:ext cx="835292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Pri tejto chemickej reakcii už nemáme čo robiť žiadne hypotézy. Už „poznáme“ všetky relevantné chemické vzorce aj atómové hmotnosti všetkých zúčastnených atómov. Teraz prichádza kľúčový moment, otestovať, či doteraz urobené hypotézy sú konzistentné s dátami o horení metánu, ktoré sme pri tvorbe hypotéz nepoužili. </a:t>
            </a:r>
            <a:r>
              <a:rPr kumimoji="0" lang="sk-SK" sz="1800" b="1" i="0" u="none" strike="noStrike" kern="1200" cap="none" spc="0" normalizeH="0" baseline="0" noProof="0" dirty="0">
                <a:ln>
                  <a:noFill/>
                </a:ln>
                <a:solidFill>
                  <a:srgbClr val="FF0000"/>
                </a:solidFill>
                <a:effectLst/>
                <a:uLnTx/>
                <a:uFillTx/>
                <a:latin typeface="Calibri"/>
                <a:ea typeface="+mn-ea"/>
                <a:cs typeface="+mn-cs"/>
              </a:rPr>
              <a:t>Tak sa robí veda. Nameriam nejaké dáta, urobím hypotézu ako ich vysvetliť a potom aplikujem tú hypotézu na niečo, čo som doteraz nemeral, urobím na základe mojej hypotézy predpoveď a musím overiť, či všetko sedí.</a:t>
            </a:r>
          </a:p>
        </p:txBody>
      </p:sp>
    </p:spTree>
    <p:extLst>
      <p:ext uri="{BB962C8B-B14F-4D97-AF65-F5344CB8AC3E}">
        <p14:creationId xmlns:p14="http://schemas.microsoft.com/office/powerpoint/2010/main" val="41599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332656"/>
            <a:ext cx="8892480"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Celé trápenie pri hľadaní správnych vzorcov a atómových hmotností trvalo prvým chemikom dosť dlho. Nebudeme to tu rekonštruovať. Hlavná chyba bola v zlom určení atómovej hmotnosti kyslíka.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Vlastne chyba bola v predpoklade, že jednoduché chemikálie, ktoré dnes voláme prvky, sú zložené z nedeliteľných atómov. Bližšia logická analýza povie, že predpoklad o absolútnej nedeliteľnosti je prisilný. Chemické receptúry zakazujú len nekonečnú deliteľnosť na infinitezimálne kúsky, deliteľnosť na malý počet čiastočiek je v poriadku. No a v tom to bolo, že plyny ako vodík a kyslík a ďalšie sú „zlúčeniny“, presnejšie skladajú sa z dvojatómových molekúl z rovnakých atómov.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Cestu k riešeniu otvorili kvantitatívne chemické receptúry pre plyny, vyjadrené nie v hmotnostiach reagentov ale v objemoch reagentov. Presnejšie v objemoch meraných za rovnakých tlakových a teplotových podmienok. A tu čakalo prekvapenie.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Kým pomery hmotností v receptoch na konkrétne chemikálie nie sú celočíselné, až pomery pomerov hmotností sú celočíselné, ukázalo sa, že pre objemové receptúry už pomery objemov plynných reagentov v jednej reakcii sú celočíselné.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Pomery hmotností neboli celočíselné, lebo hmotnosti rôznych atómov nie sú rovnaké. Celočíselnosť pomerov objemov ako keby hovorila, že objemy atómov sú rovnaké. Ale je i iné riešenie záhady: celočíselnosť pomerov dostaneme aj vtedy, ak </a:t>
            </a:r>
            <a:r>
              <a:rPr kumimoji="0" lang="sk-SK" sz="1800" b="1" i="0" u="none" strike="noStrike" kern="1200" cap="none" spc="0" normalizeH="0" baseline="0" noProof="0" dirty="0">
                <a:ln>
                  <a:noFill/>
                </a:ln>
                <a:solidFill>
                  <a:srgbClr val="FF0000"/>
                </a:solidFill>
                <a:effectLst/>
                <a:uLnTx/>
                <a:uFillTx/>
                <a:latin typeface="Calibri"/>
                <a:ea typeface="+mn-ea"/>
                <a:cs typeface="+mn-cs"/>
              </a:rPr>
              <a:t>vlastné objemy všetkých atómov sú zanedbateľné, objemy plynov sú väčšinou tvorené prázdnym priestorom, pričom objem prázdneho priestoru pripadajúci na jeden atóm plynu je pre rôzne atómy rovnaký</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88667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5689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Analýza objemových receptov teda viedla k formulácii </a:t>
            </a:r>
          </a:p>
        </p:txBody>
      </p:sp>
      <p:sp>
        <p:nvSpPr>
          <p:cNvPr id="3" name="TextBox 2"/>
          <p:cNvSpPr txBox="1"/>
          <p:nvPr/>
        </p:nvSpPr>
        <p:spPr>
          <a:xfrm>
            <a:off x="1835696" y="1268760"/>
            <a:ext cx="52565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err="1">
                <a:ln>
                  <a:noFill/>
                </a:ln>
                <a:solidFill>
                  <a:prstClr val="black"/>
                </a:solidFill>
                <a:effectLst/>
                <a:uLnTx/>
                <a:uFillTx/>
                <a:latin typeface="Calibri"/>
                <a:ea typeface="+mn-ea"/>
                <a:cs typeface="+mn-cs"/>
              </a:rPr>
              <a:t>Avogadrov</a:t>
            </a:r>
            <a:r>
              <a:rPr kumimoji="0" lang="sk-SK" sz="2400" b="1" i="0" u="none" strike="noStrike" kern="1200" cap="none" spc="0" normalizeH="0" baseline="0" noProof="0" dirty="0">
                <a:ln>
                  <a:noFill/>
                </a:ln>
                <a:solidFill>
                  <a:prstClr val="black"/>
                </a:solidFill>
                <a:effectLst/>
                <a:uLnTx/>
                <a:uFillTx/>
                <a:latin typeface="Calibri"/>
                <a:ea typeface="+mn-ea"/>
                <a:cs typeface="+mn-cs"/>
              </a:rPr>
              <a:t> zákon (1811)</a:t>
            </a:r>
          </a:p>
        </p:txBody>
      </p:sp>
      <p:sp>
        <p:nvSpPr>
          <p:cNvPr id="4" name="TextBox 3"/>
          <p:cNvSpPr txBox="1"/>
          <p:nvPr/>
        </p:nvSpPr>
        <p:spPr>
          <a:xfrm>
            <a:off x="323528" y="2132856"/>
            <a:ext cx="84969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Calibri"/>
                <a:ea typeface="+mn-ea"/>
                <a:cs typeface="+mn-cs"/>
              </a:rPr>
              <a:t>Rovnaké objemy rôznych plynov za rovnakého tlaku a teploty obsahujú rovnaký počet častíc (atómov alebo molekúl)</a:t>
            </a:r>
          </a:p>
        </p:txBody>
      </p:sp>
      <p:sp>
        <p:nvSpPr>
          <p:cNvPr id="5" name="TextBox 4"/>
          <p:cNvSpPr txBox="1"/>
          <p:nvPr/>
        </p:nvSpPr>
        <p:spPr>
          <a:xfrm>
            <a:off x="395536" y="3212976"/>
            <a:ext cx="835292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Experimentálna objemová receptúra pre „uvarenie vody“ hovorí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 liter of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a:t>
            </a:r>
            <a:r>
              <a:rPr kumimoji="0" lang="en-US" sz="1800" b="0" i="0" u="none" strike="noStrike" kern="1200" cap="none" spc="0" normalizeH="0" baseline="0" noProof="0" dirty="0">
                <a:ln>
                  <a:noFill/>
                </a:ln>
                <a:solidFill>
                  <a:prstClr val="black"/>
                </a:solidFill>
                <a:effectLst/>
                <a:uLnTx/>
                <a:uFillTx/>
                <a:latin typeface="Calibri"/>
                <a:ea typeface="+mn-ea"/>
                <a:cs typeface="+mn-cs"/>
              </a:rPr>
              <a:t> + 0.5 liter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dáva</a:t>
            </a:r>
            <a:r>
              <a:rPr kumimoji="0" lang="en-US" sz="1800" b="0" i="0" u="none" strike="noStrike" kern="1200" cap="none" spc="0" normalizeH="0" baseline="0" noProof="0" dirty="0">
                <a:ln>
                  <a:noFill/>
                </a:ln>
                <a:solidFill>
                  <a:prstClr val="black"/>
                </a:solidFill>
                <a:effectLst/>
                <a:uLnTx/>
                <a:uFillTx/>
                <a:latin typeface="Calibri"/>
                <a:ea typeface="+mn-ea"/>
                <a:cs typeface="+mn-cs"/>
              </a:rPr>
              <a:t> 1 liter </a:t>
            </a:r>
            <a:r>
              <a:rPr kumimoji="0" lang="sk-SK" sz="1800" b="0" i="0" u="none" strike="noStrike" kern="1200" cap="none" spc="0" normalizeH="0" baseline="0" noProof="0" dirty="0">
                <a:ln>
                  <a:noFill/>
                </a:ln>
                <a:solidFill>
                  <a:prstClr val="black"/>
                </a:solidFill>
                <a:effectLst/>
                <a:uLnTx/>
                <a:uFillTx/>
                <a:latin typeface="Calibri"/>
                <a:ea typeface="+mn-ea"/>
                <a:cs typeface="+mn-cs"/>
              </a:rPr>
              <a:t>vodných pár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Podľa Avogadra výsledný počet častíc v parách vody je rovnaký ako bol počet častíc vodíka. Preto každá častica (molekula) vody spotrebuje jednu časticu vodíka. Ale v polovičnom objeme kyslíka je len polovičný počet častíc kyslíka. Každá molekula vody teda nemôže zožrať celú časticu kyslíka, kyslíkov je primálo. Preto musíme pridať hypotézu, že kyslíkové častice sú v reakcii roztrhané a každá molekula vody zožerie iba polovicu pôvodnej častice kyslíka. Odtiaľ hypotéza, že plyny sú dvojatómové a správna stechiometrická rovnica bude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2H</a:t>
            </a:r>
            <a:r>
              <a:rPr kumimoji="0" lang="en-US" sz="1800" b="0" i="0" u="none" strike="noStrike" kern="1200" cap="none" spc="0" normalizeH="0" baseline="-2500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 +O</a:t>
            </a:r>
            <a:r>
              <a:rPr kumimoji="0" lang="en-US" sz="1800" b="0" i="0" u="none" strike="noStrike" kern="1200" cap="none" spc="0" normalizeH="0" baseline="-2500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 = 2H</a:t>
            </a:r>
            <a:r>
              <a:rPr kumimoji="0" lang="en-US" sz="1800" b="0" i="0" u="none" strike="noStrike" kern="1200" cap="none" spc="0" normalizeH="0" baseline="-2500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O</a:t>
            </a:r>
          </a:p>
        </p:txBody>
      </p:sp>
    </p:spTree>
    <p:extLst>
      <p:ext uri="{BB962C8B-B14F-4D97-AF65-F5344CB8AC3E}">
        <p14:creationId xmlns:p14="http://schemas.microsoft.com/office/powerpoint/2010/main" val="335360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28" name="Picture 4" descr="http://eng-studies.wikispaces.com/file/view/PascalLaw5.jpg/340010884/487x218/PascalLaw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060848"/>
            <a:ext cx="6480720" cy="29010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67744" y="404664"/>
            <a:ext cx="54726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a:ea typeface="+mn-ea"/>
                <a:cs typeface="+mn-cs"/>
              </a:rPr>
              <a:t>Pascalov zákon, hydraulika</a:t>
            </a:r>
          </a:p>
        </p:txBody>
      </p:sp>
      <p:sp>
        <p:nvSpPr>
          <p:cNvPr id="4" name="TextBox 3"/>
          <p:cNvSpPr txBox="1"/>
          <p:nvPr/>
        </p:nvSpPr>
        <p:spPr>
          <a:xfrm>
            <a:off x="467544" y="1268760"/>
            <a:ext cx="82192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Tlak v nestlačiteľnej kvapaline v uzavretom priestore sa šíri do všetkých miest a vo všetkých smeroch rovnako</a:t>
            </a: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584900" y="5404505"/>
            <a:ext cx="3110103" cy="509207"/>
          </a:xfrm>
          <a:prstGeom prst="rect">
            <a:avLst/>
          </a:prstGeom>
        </p:spPr>
      </p:pic>
    </p:spTree>
    <p:extLst>
      <p:ext uri="{BB962C8B-B14F-4D97-AF65-F5344CB8AC3E}">
        <p14:creationId xmlns:p14="http://schemas.microsoft.com/office/powerpoint/2010/main" val="200579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2267744" y="404664"/>
            <a:ext cx="54726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a:ea typeface="+mn-ea"/>
                <a:cs typeface="+mn-cs"/>
              </a:rPr>
              <a:t>Pascalov zákon, hydraulika</a:t>
            </a:r>
          </a:p>
        </p:txBody>
      </p:sp>
      <p:pic>
        <p:nvPicPr>
          <p:cNvPr id="2050" name="Picture 2" descr="https://encrypted-tbn2.gstatic.com/images?q=tbn:ANd9GcSnpxhInEPNg2s7lQhgfkycnTaCUdB5sy6fRogCTqWawh3jJqhk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2232248" cy="18872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r282zn36sxxg.cloudfront.net/datastreams/f-d%3Aabfc7335b3423c697024c3282122c62b37a595e0723876936225990c%2BIMAGE_THUMB_POSTCARD%2BIMAGE_THUMB_POSTCAR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12656"/>
            <a:ext cx="2736304" cy="18278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bvahydraulics.files.wordpress.com/2013/05/construction_bla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928949"/>
            <a:ext cx="3480321" cy="231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9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074" name="Picture 2" descr="https://upload.wikimedia.org/wikipedia/commons/f/f0/Bernoulli_equ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9" y="1916832"/>
            <a:ext cx="8677275" cy="3781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95736" y="476672"/>
            <a:ext cx="47525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Bernouliho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rovnica</a:t>
            </a:r>
            <a:endParaRPr kumimoji="0" lang="sk-SK"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357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098" name="Picture 2" descr="http://www-solar.mcs.st-and.ac.uk/%7Eandy/LectureNotes/Fundamentals1/img4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20888"/>
            <a:ext cx="5438775" cy="3343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C1C948-4A4A-4DC9-8281-286A6C961BFF}"/>
              </a:ext>
            </a:extLst>
          </p:cNvPr>
          <p:cNvSpPr txBox="1"/>
          <p:nvPr/>
        </p:nvSpPr>
        <p:spPr>
          <a:xfrm>
            <a:off x="1755058" y="457200"/>
            <a:ext cx="5309419" cy="646331"/>
          </a:xfrm>
          <a:prstGeom prst="rect">
            <a:avLst/>
          </a:prstGeom>
          <a:noFill/>
        </p:spPr>
        <p:txBody>
          <a:bodyPr wrap="square" rtlCol="0">
            <a:spAutoFit/>
          </a:bodyPr>
          <a:lstStyle/>
          <a:p>
            <a:pPr algn="ctr"/>
            <a:r>
              <a:rPr lang="sk-SK" sz="3600" b="1" dirty="0">
                <a:solidFill>
                  <a:srgbClr val="FF0000"/>
                </a:solidFill>
              </a:rPr>
              <a:t>Chybné vysvetlenie</a:t>
            </a:r>
            <a:r>
              <a:rPr lang="en-GB" sz="3600" b="1" dirty="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58517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571500" y="876300"/>
            <a:ext cx="7924800"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Čo je to vektorové pole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Dokážte ľubovoľným spôsobom Archimedov zákon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Vzorec pre tangenciálne napätie v </a:t>
            </a:r>
            <a:r>
              <a:rPr kumimoji="0" lang="sk-SK" sz="2000" b="0" i="0" u="none" strike="noStrike" kern="1200" cap="none" spc="0" normalizeH="0" baseline="0" noProof="0" dirty="0" err="1">
                <a:ln>
                  <a:noFill/>
                </a:ln>
                <a:solidFill>
                  <a:prstClr val="white"/>
                </a:solidFill>
                <a:effectLst/>
                <a:uLnTx/>
                <a:uFillTx/>
                <a:latin typeface="Calibri"/>
                <a:ea typeface="+mn-ea"/>
                <a:cs typeface="+mn-cs"/>
              </a:rPr>
              <a:t>prúdiacej</a:t>
            </a:r>
            <a:r>
              <a:rPr kumimoji="0" lang="sk-SK" sz="2000" b="0" i="0" u="none" strike="noStrike" kern="1200" cap="none" spc="0" normalizeH="0" baseline="0" noProof="0" dirty="0">
                <a:ln>
                  <a:noFill/>
                </a:ln>
                <a:solidFill>
                  <a:prstClr val="white"/>
                </a:solidFill>
                <a:effectLst/>
                <a:uLnTx/>
                <a:uFillTx/>
                <a:latin typeface="Calibri"/>
                <a:ea typeface="+mn-ea"/>
                <a:cs typeface="+mn-cs"/>
              </a:rPr>
              <a:t> viskóznej kvapaline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Ako znie Pascalov zákon (obe jeho časti)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Súvis </a:t>
            </a:r>
            <a:r>
              <a:rPr kumimoji="0" lang="sk-SK" sz="2000" b="0" i="0" u="none" strike="noStrike" kern="1200" cap="none" spc="0" normalizeH="0" baseline="0" noProof="0" dirty="0" err="1">
                <a:ln>
                  <a:noFill/>
                </a:ln>
                <a:solidFill>
                  <a:prstClr val="white"/>
                </a:solidFill>
                <a:effectLst/>
                <a:uLnTx/>
                <a:uFillTx/>
                <a:latin typeface="Calibri"/>
                <a:ea typeface="+mn-ea"/>
                <a:cs typeface="+mn-cs"/>
              </a:rPr>
              <a:t>Pascalovho</a:t>
            </a:r>
            <a:r>
              <a:rPr kumimoji="0" lang="sk-SK" sz="2000" b="0" i="0" u="none" strike="noStrike" kern="1200" cap="none" spc="0" normalizeH="0" baseline="0" noProof="0" dirty="0">
                <a:ln>
                  <a:noFill/>
                </a:ln>
                <a:solidFill>
                  <a:prstClr val="white"/>
                </a:solidFill>
                <a:effectLst/>
                <a:uLnTx/>
                <a:uFillTx/>
                <a:latin typeface="Calibri"/>
                <a:ea typeface="+mn-ea"/>
                <a:cs typeface="+mn-cs"/>
              </a:rPr>
              <a:t> zákona a hydraulických strojov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Napíšte </a:t>
            </a:r>
            <a:r>
              <a:rPr kumimoji="0" lang="sk-SK" sz="2000" b="0" i="0" u="none" strike="noStrike" kern="1200" cap="none" spc="0" normalizeH="0" baseline="0" noProof="0" dirty="0" err="1">
                <a:ln>
                  <a:noFill/>
                </a:ln>
                <a:solidFill>
                  <a:prstClr val="white"/>
                </a:solidFill>
                <a:effectLst/>
                <a:uLnTx/>
                <a:uFillTx/>
                <a:latin typeface="Calibri"/>
                <a:ea typeface="+mn-ea"/>
                <a:cs typeface="+mn-cs"/>
              </a:rPr>
              <a:t>Bernouliho</a:t>
            </a:r>
            <a:r>
              <a:rPr kumimoji="0" lang="sk-SK" sz="2000" b="0" i="0" u="none" strike="noStrike" kern="1200" cap="none" spc="0" normalizeH="0" baseline="0" noProof="0" dirty="0">
                <a:ln>
                  <a:noFill/>
                </a:ln>
                <a:solidFill>
                  <a:prstClr val="white"/>
                </a:solidFill>
                <a:effectLst/>
                <a:uLnTx/>
                <a:uFillTx/>
                <a:latin typeface="Calibri"/>
                <a:ea typeface="+mn-ea"/>
                <a:cs typeface="+mn-cs"/>
              </a:rPr>
              <a:t> rovnicu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Ako sa meria rýchlosť </a:t>
            </a:r>
            <a:r>
              <a:rPr kumimoji="0" lang="sk-SK" sz="2000" b="0" i="0" u="none" strike="noStrike" kern="1200" cap="none" spc="0" normalizeH="0" baseline="0" noProof="0" dirty="0" err="1">
                <a:ln>
                  <a:noFill/>
                </a:ln>
                <a:solidFill>
                  <a:prstClr val="white"/>
                </a:solidFill>
                <a:effectLst/>
                <a:uLnTx/>
                <a:uFillTx/>
                <a:latin typeface="Calibri"/>
                <a:ea typeface="+mn-ea"/>
                <a:cs typeface="+mn-cs"/>
              </a:rPr>
              <a:t>prúdiacej</a:t>
            </a:r>
            <a:r>
              <a:rPr kumimoji="0" lang="sk-SK" sz="2000" b="0" i="0" u="none" strike="noStrike" kern="1200" cap="none" spc="0" normalizeH="0" baseline="0" noProof="0" dirty="0">
                <a:ln>
                  <a:noFill/>
                </a:ln>
                <a:solidFill>
                  <a:prstClr val="white"/>
                </a:solidFill>
                <a:effectLst/>
                <a:uLnTx/>
                <a:uFillTx/>
                <a:latin typeface="Calibri"/>
                <a:ea typeface="+mn-ea"/>
                <a:cs typeface="+mn-cs"/>
              </a:rPr>
              <a:t> tekutiny využijúc </a:t>
            </a:r>
            <a:r>
              <a:rPr kumimoji="0" lang="sk-SK" sz="2000" b="0" i="0" u="none" strike="noStrike" kern="1200" cap="none" spc="0" normalizeH="0" baseline="0" noProof="0" dirty="0" err="1">
                <a:ln>
                  <a:noFill/>
                </a:ln>
                <a:solidFill>
                  <a:prstClr val="white"/>
                </a:solidFill>
                <a:effectLst/>
                <a:uLnTx/>
                <a:uFillTx/>
                <a:latin typeface="Calibri"/>
                <a:ea typeface="+mn-ea"/>
                <a:cs typeface="+mn-cs"/>
              </a:rPr>
              <a:t>Bernouliho</a:t>
            </a:r>
            <a:r>
              <a:rPr kumimoji="0" lang="sk-SK" sz="2000" b="0" i="0" u="none" strike="noStrike" kern="1200" cap="none" spc="0" normalizeH="0" baseline="0" noProof="0" dirty="0">
                <a:ln>
                  <a:noFill/>
                </a:ln>
                <a:solidFill>
                  <a:prstClr val="white"/>
                </a:solidFill>
                <a:effectLst/>
                <a:uLnTx/>
                <a:uFillTx/>
                <a:latin typeface="Calibri"/>
                <a:ea typeface="+mn-ea"/>
                <a:cs typeface="+mn-cs"/>
              </a:rPr>
              <a:t> rovnicu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Čo je to laminárne a </a:t>
            </a:r>
            <a:r>
              <a:rPr kumimoji="0" lang="sk-SK" sz="2000" b="0" i="0" u="none" strike="noStrike" kern="1200" cap="none" spc="0" normalizeH="0" baseline="0" noProof="0">
                <a:ln>
                  <a:noFill/>
                </a:ln>
                <a:solidFill>
                  <a:prstClr val="white"/>
                </a:solidFill>
                <a:effectLst/>
                <a:uLnTx/>
                <a:uFillTx/>
                <a:latin typeface="Calibri"/>
                <a:ea typeface="+mn-ea"/>
                <a:cs typeface="+mn-cs"/>
              </a:rPr>
              <a:t>turbulentné prúdenie</a:t>
            </a:r>
            <a:endParaRPr kumimoji="0" lang="sk-SK" sz="20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20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1123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492896"/>
            <a:ext cx="68407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a:ea typeface="+mn-ea"/>
                <a:cs typeface="+mn-cs"/>
              </a:rPr>
              <a:t>Ako sme objavili, že svet sa skladá z atómov a molekúl</a:t>
            </a:r>
          </a:p>
        </p:txBody>
      </p:sp>
    </p:spTree>
    <p:extLst>
      <p:ext uri="{BB962C8B-B14F-4D97-AF65-F5344CB8AC3E}">
        <p14:creationId xmlns:p14="http://schemas.microsoft.com/office/powerpoint/2010/main" val="136196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79512" y="836712"/>
                <a:ext cx="8352928"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Intuitívne vnímanie sveta okolo nás hovorí, že svet okolo nás je „látkovej povahy“. Objekty okolo nás sa skladajú z rozličných látok. Účelné využívanie okolitých objektov ako nástrojov alebo surovín vyžadovalo zhromažďovať poznatky o štruktúre, vlastnostiach a premenách látok.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Poznatky tohto typu sa zhromažďovali nie celkom systematickým (dnes by sme povedali nevedeckým) spôsobom najmä medzi alchymistami.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Nedostatok vedeckých postupov viedol k tomu, že poznatky o rozličných alchymistických procedúrach boli často nereprodukovateľné, obsahovali veľa nepodstatného balastu a mystiky.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Vedecká metodológia sa vo všeobecnosti začala formovať okolo roku 1600, ako prvý pokus o systematický výklad vedeckej metodológie sa uvádza spis </a:t>
                </a:r>
                <a:r>
                  <a:rPr kumimoji="0" lang="fr-FR" sz="1800" b="0" i="0" u="none" strike="noStrike" kern="1200" cap="none" spc="0" normalizeH="0" baseline="0" noProof="0" dirty="0">
                    <a:ln>
                      <a:noFill/>
                    </a:ln>
                    <a:solidFill>
                      <a:prstClr val="black"/>
                    </a:solidFill>
                    <a:effectLst/>
                    <a:uLnTx/>
                    <a:uFillTx/>
                    <a:latin typeface="Calibri"/>
                    <a:ea typeface="+mn-ea"/>
                    <a:cs typeface="+mn-cs"/>
                  </a:rPr>
                  <a:t>René Descartes</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prstClr val="black"/>
                    </a:solidFill>
                    <a:effectLst/>
                    <a:uLnTx/>
                    <a:uFillTx/>
                    <a:latin typeface="Calibri"/>
                    <a:ea typeface="+mn-ea"/>
                    <a:cs typeface="+mn-cs"/>
                  </a:rPr>
                  <a:t>Discours de la méthode</a:t>
                </a:r>
                <a:r>
                  <a:rPr kumimoji="0" lang="sk-SK" sz="1800" b="0" i="0" u="none" strike="noStrike" kern="1200" cap="none" spc="0" normalizeH="0" baseline="0" noProof="0" dirty="0">
                    <a:ln>
                      <a:noFill/>
                    </a:ln>
                    <a:solidFill>
                      <a:prstClr val="black"/>
                    </a:solidFill>
                    <a:effectLst/>
                    <a:uLnTx/>
                    <a:uFillTx/>
                    <a:latin typeface="Calibri"/>
                    <a:ea typeface="+mn-ea"/>
                    <a:cs typeface="+mn-cs"/>
                  </a:rPr>
                  <a:t> z roku 1637.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Premena alchýmie na chémiu bola postupná a zdĺhavá. So systematickým uplatňovaním vedeckých postupov sa spomína najmä meno Robert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Boyle</a:t>
                </a:r>
                <a:r>
                  <a:rPr kumimoji="0" lang="sk-SK" sz="1800" b="0" i="0" u="none" strike="noStrike" kern="1200" cap="none" spc="0" normalizeH="0" baseline="0" noProof="0" dirty="0">
                    <a:ln>
                      <a:noFill/>
                    </a:ln>
                    <a:solidFill>
                      <a:prstClr val="black"/>
                    </a:solidFill>
                    <a:effectLst/>
                    <a:uLnTx/>
                    <a:uFillTx/>
                    <a:latin typeface="Calibri"/>
                    <a:ea typeface="+mn-ea"/>
                    <a:cs typeface="+mn-cs"/>
                  </a:rPr>
                  <a:t> (1627–1691, objavil napríklad zákon izotermických dejov v plynoch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𝑐𝑜𝑛𝑠𝑡</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Ak sa má pomenovať jeden otec modernej chémie, uvádza sa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Antoine-Laurent</a:t>
                </a:r>
                <a:r>
                  <a:rPr kumimoji="0" lang="sk-SK" sz="1800" b="0" i="0" u="none" strike="noStrike" kern="1200" cap="none" spc="0" normalizeH="0" baseline="0" noProof="0" dirty="0">
                    <a:ln>
                      <a:noFill/>
                    </a:ln>
                    <a:solidFill>
                      <a:prstClr val="black"/>
                    </a:solidFill>
                    <a:effectLst/>
                    <a:uLnTx/>
                    <a:uFillTx/>
                    <a:latin typeface="Calibri"/>
                    <a:ea typeface="+mn-ea"/>
                    <a:cs typeface="+mn-cs"/>
                  </a:rPr>
                  <a:t> de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Lavoisier</a:t>
                </a:r>
                <a:r>
                  <a:rPr kumimoji="0" lang="sk-SK" sz="1800" b="0" i="0" u="none" strike="noStrike" kern="1200" cap="none" spc="0" normalizeH="0" baseline="0" noProof="0" dirty="0">
                    <a:ln>
                      <a:noFill/>
                    </a:ln>
                    <a:solidFill>
                      <a:prstClr val="black"/>
                    </a:solidFill>
                    <a:effectLst/>
                    <a:uLnTx/>
                    <a:uFillTx/>
                    <a:latin typeface="Calibri"/>
                    <a:ea typeface="+mn-ea"/>
                    <a:cs typeface="+mn-cs"/>
                  </a:rPr>
                  <a:t>. Je dobré si ho časovo zaradiť do obdobia francúzskej revolúcie, ktorej neskôr padol za obeť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pod gilotínou. Jeho hlavná zásluha je zavedenie presných kvantitatívnych meraní pri rozličných „chemických receptúrach“.</a:t>
                </a:r>
              </a:p>
            </p:txBody>
          </p:sp>
        </mc:Choice>
        <mc:Fallback xmlns="">
          <p:sp>
            <p:nvSpPr>
              <p:cNvPr id="2" name="TextBox 1"/>
              <p:cNvSpPr txBox="1">
                <a:spLocks noRot="1" noChangeAspect="1" noMove="1" noResize="1" noEditPoints="1" noAdjustHandles="1" noChangeArrowheads="1" noChangeShapeType="1" noTextEdit="1"/>
              </p:cNvSpPr>
              <p:nvPr/>
            </p:nvSpPr>
            <p:spPr>
              <a:xfrm>
                <a:off x="179512" y="836712"/>
                <a:ext cx="8352928" cy="6186309"/>
              </a:xfrm>
              <a:prstGeom prst="rect">
                <a:avLst/>
              </a:prstGeom>
              <a:blipFill rotWithShape="0">
                <a:blip r:embed="rId5"/>
                <a:stretch>
                  <a:fillRect l="-584" t="-493" r="-584"/>
                </a:stretch>
              </a:blipFill>
            </p:spPr>
            <p:txBody>
              <a:bodyPr/>
              <a:lstStyle/>
              <a:p>
                <a:r>
                  <a:rPr lang="sk-SK">
                    <a:noFill/>
                  </a:rPr>
                  <a:t> </a:t>
                </a:r>
              </a:p>
            </p:txBody>
          </p:sp>
        </mc:Fallback>
      </mc:AlternateContent>
      <p:sp>
        <p:nvSpPr>
          <p:cNvPr id="3" name="TextBox 2"/>
          <p:cNvSpPr txBox="1"/>
          <p:nvPr/>
        </p:nvSpPr>
        <p:spPr>
          <a:xfrm>
            <a:off x="1475656" y="260648"/>
            <a:ext cx="57606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Prerod alchýmie na chémiu</a:t>
            </a:r>
          </a:p>
        </p:txBody>
      </p:sp>
    </p:spTree>
    <p:extLst>
      <p:ext uri="{BB962C8B-B14F-4D97-AF65-F5344CB8AC3E}">
        <p14:creationId xmlns:p14="http://schemas.microsoft.com/office/powerpoint/2010/main" val="209954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48"/>
            <a:ext cx="68407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Chemické receptúry</a:t>
            </a:r>
          </a:p>
        </p:txBody>
      </p:sp>
      <p:sp>
        <p:nvSpPr>
          <p:cNvPr id="3" name="TextBox 2"/>
          <p:cNvSpPr txBox="1"/>
          <p:nvPr/>
        </p:nvSpPr>
        <p:spPr>
          <a:xfrm>
            <a:off x="179512" y="908720"/>
            <a:ext cx="8712968"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Kvantitatívne údaje o hmotnostiach a objemoch látok vstupujúcich do alebo vystupujúcich z chemických reakcií umožnili sformulovať významné kvalitatívne zákonitosti chemických reakcií.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Zákon stálych zlučovacích pomerov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Proustov</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 hovorí, že chemická zlúčenina obsahuje vždy presne rovnaký podiel prvkov látok vstupujúcich do reakcie. Toto tvrdenie prvýkrát vyslovil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Joseph</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Proust</a:t>
            </a:r>
            <a:r>
              <a:rPr kumimoji="0" lang="sk-SK" sz="1800" b="0" i="0" u="none" strike="noStrike" kern="1200" cap="none" spc="0" normalizeH="0" baseline="0" noProof="0" dirty="0">
                <a:ln>
                  <a:noFill/>
                </a:ln>
                <a:solidFill>
                  <a:prstClr val="black"/>
                </a:solidFill>
                <a:effectLst/>
                <a:uLnTx/>
                <a:uFillTx/>
                <a:latin typeface="Calibri"/>
                <a:ea typeface="+mn-ea"/>
                <a:cs typeface="+mn-cs"/>
              </a:rPr>
              <a:t>, na základe niekoľkých experimentov vykonaných v rokoch 1798 a 1804.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err="1">
                <a:ln>
                  <a:noFill/>
                </a:ln>
                <a:solidFill>
                  <a:prstClr val="black"/>
                </a:solidFill>
                <a:effectLst/>
                <a:uLnTx/>
                <a:uFillTx/>
                <a:latin typeface="Calibri"/>
                <a:ea typeface="+mn-ea"/>
                <a:cs typeface="+mn-cs"/>
              </a:rPr>
              <a:t>Daltonov</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 (1808) o násobných zlučovacích pomeroch potom bezprostredne viedol k formulovaniu atómovej hypotézy o mechanizme chemických reakcií:  </a:t>
            </a:r>
            <a:r>
              <a:rPr kumimoji="0" lang="sk-SK" sz="1800" b="1" i="0" u="none" strike="noStrike" kern="1200" cap="none" spc="0" normalizeH="0" baseline="0" noProof="0" dirty="0">
                <a:ln>
                  <a:noFill/>
                </a:ln>
                <a:solidFill>
                  <a:prstClr val="black"/>
                </a:solidFill>
                <a:effectLst/>
                <a:uLnTx/>
                <a:uFillTx/>
                <a:latin typeface="Calibri"/>
                <a:ea typeface="+mn-ea"/>
                <a:cs typeface="+mn-cs"/>
              </a:rPr>
              <a:t>Ak dva prvky tvoria viac ako jednu zlúčeninu, potom pomery hmotností druhého prvku, ktoré sa kombinujú s rovnakou hmotnosťou prvého prvku, budú pomery malých celých čísel</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Všimnime si najmä výrazný rozdiel medzi "chemickými receptami" a „kuchárskymi receptami“. Ak chemický recept hovorí „vezmi 1g vodíka + 7,94 g kyslíka a horením dostaneš vodu“, potom nie je možné „vziať 1g vodíka + 10 g kyslíka“ a dúfať, že dostanem napríklad "hustejšiu voda". Vznikne toľko „štandardnej vody“ ako predtým a  2,06 g  kyslíka ostane nevyužitých. Oproti tomu ak kuchársky recept hovorí „vezmi 4 vajcia a 200 g múky a urob palacinky“, môžeš omylom vziať 220 g múky a stále urobiť zo všetkého palacinky, ibaže budú trochu tvrdšie.</a:t>
            </a:r>
          </a:p>
        </p:txBody>
      </p:sp>
    </p:spTree>
    <p:extLst>
      <p:ext uri="{BB962C8B-B14F-4D97-AF65-F5344CB8AC3E}">
        <p14:creationId xmlns:p14="http://schemas.microsoft.com/office/powerpoint/2010/main" val="4195644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 \varphi(\vec r)+p=\text{const}&#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m_C= 7.55 \times \frac{7.99}{10}\times m_H=6.03 \times m_H$&#10;&#10;&#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text{const}&#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frac{F_1}{A_1}=\frac{F_2}{A_2}\implies F_2=F_1\frac{A_2}{A_1}&#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1}{7.94} = \frac{5}{39.68}\]&#10;&#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frac{1}{7.94}}{\frac{1}{15.87}}=\frac{2}{1}\]&#10;&#10;&#10;\end{document}"/>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O=7.99 \times m_H&#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frac{100}{28.65}}{\frac{100}{42.98}}=1.50=\frac{3}{2}\]&#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O=7.99 \times m_H&#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m_{Fe}=100 \times \frac{7.94}{28.65}m_H=27.89\times m_H$&#10;&#10;&#10;\end{document}"/>
  <p:tag name="IGUANATEXSIZE" val="1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defPPr>
      </a:lstStyle>
    </a:txDef>
  </a:objectDefaults>
  <a:extraClrSchemeLst/>
  <a:extLst>
    <a:ext uri="{05A4C25C-085E-4340-85A3-A5531E510DB2}">
      <thm15:themeFamily xmlns:thm15="http://schemas.microsoft.com/office/thememl/2012/main" name="Lekcia3.pptx" id="{BAF4EDA4-144D-442F-9C15-68DE6A244B22}" vid="{4A395020-DD1E-4526-9B9D-630953422F5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12754</TotalTime>
  <Words>1958</Words>
  <Application>Microsoft Office PowerPoint</Application>
  <PresentationFormat>On-screen Show (4:3)</PresentationFormat>
  <Paragraphs>112</Paragraphs>
  <Slides>17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Cambria Math</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286</cp:revision>
  <cp:lastPrinted>2015-09-13T13:00:45Z</cp:lastPrinted>
  <dcterms:created xsi:type="dcterms:W3CDTF">2015-08-28T08:22:37Z</dcterms:created>
  <dcterms:modified xsi:type="dcterms:W3CDTF">2020-04-06T07:15:14Z</dcterms:modified>
</cp:coreProperties>
</file>