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26"/>
  </p:notesMasterIdLst>
  <p:sldIdLst>
    <p:sldId id="283" r:id="rId3"/>
    <p:sldId id="284" r:id="rId4"/>
    <p:sldId id="285" r:id="rId5"/>
    <p:sldId id="286" r:id="rId6"/>
    <p:sldId id="287" r:id="rId7"/>
    <p:sldId id="288" r:id="rId8"/>
    <p:sldId id="289" r:id="rId9"/>
    <p:sldId id="290" r:id="rId10"/>
    <p:sldId id="291"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63" d="100"/>
          <a:sy n="63" d="100"/>
        </p:scale>
        <p:origin x="153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3F2036-69AB-4437-98B3-F19FCE9B2F41}" type="datetimeFigureOut">
              <a:rPr lang="en-US" smtClean="0"/>
              <a:t>4/1/2019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A903D3-C2F4-4278-94A9-664B029E1AE3}" type="slidenum">
              <a:rPr lang="en-US" smtClean="0"/>
              <a:t>‹#›</a:t>
            </a:fld>
            <a:endParaRPr lang="en-US"/>
          </a:p>
        </p:txBody>
      </p:sp>
    </p:spTree>
    <p:extLst>
      <p:ext uri="{BB962C8B-B14F-4D97-AF65-F5344CB8AC3E}">
        <p14:creationId xmlns:p14="http://schemas.microsoft.com/office/powerpoint/2010/main" val="3571587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k-SK"/>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k-SK"/>
          </a:p>
        </p:txBody>
      </p:sp>
      <p:sp>
        <p:nvSpPr>
          <p:cNvPr id="4" name="Date Placeholder 3"/>
          <p:cNvSpPr>
            <a:spLocks noGrp="1"/>
          </p:cNvSpPr>
          <p:nvPr>
            <p:ph type="dt" sz="half" idx="10"/>
          </p:nvPr>
        </p:nvSpPr>
        <p:spPr/>
        <p:txBody>
          <a:bodyPr/>
          <a:lstStyle/>
          <a:p>
            <a:fld id="{F142A3FE-3530-4F7D-AF32-D3D04DE26CB8}" type="datetimeFigureOut">
              <a:rPr lang="sk-SK" smtClean="0"/>
              <a:t>1.4.2019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832474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F142A3FE-3530-4F7D-AF32-D3D04DE26CB8}" type="datetimeFigureOut">
              <a:rPr lang="sk-SK" smtClean="0"/>
              <a:t>1.4.2019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3804827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sk-S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F142A3FE-3530-4F7D-AF32-D3D04DE26CB8}" type="datetimeFigureOut">
              <a:rPr lang="sk-SK" smtClean="0"/>
              <a:t>1.4.2019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1071287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1DE36B-EE43-4C75-8872-A0418CB706D7}" type="datetimeFigureOut">
              <a:rPr lang="en-US" smtClean="0"/>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823058-5E0E-41BC-A830-5C8D4B66250F}" type="slidenum">
              <a:rPr lang="en-US" smtClean="0"/>
              <a:t>‹#›</a:t>
            </a:fld>
            <a:endParaRPr lang="en-US" dirty="0"/>
          </a:p>
        </p:txBody>
      </p:sp>
    </p:spTree>
    <p:extLst>
      <p:ext uri="{BB962C8B-B14F-4D97-AF65-F5344CB8AC3E}">
        <p14:creationId xmlns:p14="http://schemas.microsoft.com/office/powerpoint/2010/main" val="2883471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1DE36B-EE43-4C75-8872-A0418CB706D7}" type="datetimeFigureOut">
              <a:rPr lang="en-US" smtClean="0"/>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823058-5E0E-41BC-A830-5C8D4B66250F}" type="slidenum">
              <a:rPr lang="en-US" smtClean="0"/>
              <a:t>‹#›</a:t>
            </a:fld>
            <a:endParaRPr lang="en-US" dirty="0"/>
          </a:p>
        </p:txBody>
      </p:sp>
    </p:spTree>
    <p:extLst>
      <p:ext uri="{BB962C8B-B14F-4D97-AF65-F5344CB8AC3E}">
        <p14:creationId xmlns:p14="http://schemas.microsoft.com/office/powerpoint/2010/main" val="1732654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1DE36B-EE43-4C75-8872-A0418CB706D7}" type="datetimeFigureOut">
              <a:rPr lang="en-US" smtClean="0"/>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823058-5E0E-41BC-A830-5C8D4B66250F}" type="slidenum">
              <a:rPr lang="en-US" smtClean="0"/>
              <a:t>‹#›</a:t>
            </a:fld>
            <a:endParaRPr lang="en-US" dirty="0"/>
          </a:p>
        </p:txBody>
      </p:sp>
    </p:spTree>
    <p:extLst>
      <p:ext uri="{BB962C8B-B14F-4D97-AF65-F5344CB8AC3E}">
        <p14:creationId xmlns:p14="http://schemas.microsoft.com/office/powerpoint/2010/main" val="1780383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1DE36B-EE43-4C75-8872-A0418CB706D7}" type="datetimeFigureOut">
              <a:rPr lang="en-US" smtClean="0"/>
              <a:t>4/1/2019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823058-5E0E-41BC-A830-5C8D4B66250F}" type="slidenum">
              <a:rPr lang="en-US" smtClean="0"/>
              <a:t>‹#›</a:t>
            </a:fld>
            <a:endParaRPr lang="en-US" dirty="0"/>
          </a:p>
        </p:txBody>
      </p:sp>
    </p:spTree>
    <p:extLst>
      <p:ext uri="{BB962C8B-B14F-4D97-AF65-F5344CB8AC3E}">
        <p14:creationId xmlns:p14="http://schemas.microsoft.com/office/powerpoint/2010/main" val="2057111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1DE36B-EE43-4C75-8872-A0418CB706D7}" type="datetimeFigureOut">
              <a:rPr lang="en-US" smtClean="0"/>
              <a:t>4/1/2019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6823058-5E0E-41BC-A830-5C8D4B66250F}" type="slidenum">
              <a:rPr lang="en-US" smtClean="0"/>
              <a:t>‹#›</a:t>
            </a:fld>
            <a:endParaRPr lang="en-US" dirty="0"/>
          </a:p>
        </p:txBody>
      </p:sp>
    </p:spTree>
    <p:extLst>
      <p:ext uri="{BB962C8B-B14F-4D97-AF65-F5344CB8AC3E}">
        <p14:creationId xmlns:p14="http://schemas.microsoft.com/office/powerpoint/2010/main" val="308687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1DE36B-EE43-4C75-8872-A0418CB706D7}" type="datetimeFigureOut">
              <a:rPr lang="en-US" smtClean="0"/>
              <a:t>4/1/2019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6823058-5E0E-41BC-A830-5C8D4B66250F}" type="slidenum">
              <a:rPr lang="en-US" smtClean="0"/>
              <a:t>‹#›</a:t>
            </a:fld>
            <a:endParaRPr lang="en-US" dirty="0"/>
          </a:p>
        </p:txBody>
      </p:sp>
    </p:spTree>
    <p:extLst>
      <p:ext uri="{BB962C8B-B14F-4D97-AF65-F5344CB8AC3E}">
        <p14:creationId xmlns:p14="http://schemas.microsoft.com/office/powerpoint/2010/main" val="1818245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0574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1DE36B-EE43-4C75-8872-A0418CB706D7}" type="datetimeFigureOut">
              <a:rPr lang="en-US" smtClean="0"/>
              <a:t>4/1/2019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823058-5E0E-41BC-A830-5C8D4B66250F}" type="slidenum">
              <a:rPr lang="en-US" smtClean="0"/>
              <a:t>‹#›</a:t>
            </a:fld>
            <a:endParaRPr lang="en-US" dirty="0"/>
          </a:p>
        </p:txBody>
      </p:sp>
    </p:spTree>
    <p:extLst>
      <p:ext uri="{BB962C8B-B14F-4D97-AF65-F5344CB8AC3E}">
        <p14:creationId xmlns:p14="http://schemas.microsoft.com/office/powerpoint/2010/main" val="809544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F142A3FE-3530-4F7D-AF32-D3D04DE26CB8}" type="datetimeFigureOut">
              <a:rPr lang="sk-SK" smtClean="0"/>
              <a:t>1.4.2019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1957296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1DE36B-EE43-4C75-8872-A0418CB706D7}" type="datetimeFigureOut">
              <a:rPr lang="en-US" smtClean="0"/>
              <a:t>4/1/2019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823058-5E0E-41BC-A830-5C8D4B66250F}" type="slidenum">
              <a:rPr lang="en-US" smtClean="0"/>
              <a:t>‹#›</a:t>
            </a:fld>
            <a:endParaRPr lang="en-US" dirty="0"/>
          </a:p>
        </p:txBody>
      </p:sp>
    </p:spTree>
    <p:extLst>
      <p:ext uri="{BB962C8B-B14F-4D97-AF65-F5344CB8AC3E}">
        <p14:creationId xmlns:p14="http://schemas.microsoft.com/office/powerpoint/2010/main" val="866691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1DE36B-EE43-4C75-8872-A0418CB706D7}" type="datetimeFigureOut">
              <a:rPr lang="en-US" smtClean="0"/>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823058-5E0E-41BC-A830-5C8D4B66250F}" type="slidenum">
              <a:rPr lang="en-US" smtClean="0"/>
              <a:t>‹#›</a:t>
            </a:fld>
            <a:endParaRPr lang="en-US" dirty="0"/>
          </a:p>
        </p:txBody>
      </p:sp>
    </p:spTree>
    <p:extLst>
      <p:ext uri="{BB962C8B-B14F-4D97-AF65-F5344CB8AC3E}">
        <p14:creationId xmlns:p14="http://schemas.microsoft.com/office/powerpoint/2010/main" val="42181429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1DE36B-EE43-4C75-8872-A0418CB706D7}" type="datetimeFigureOut">
              <a:rPr lang="en-US" smtClean="0"/>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823058-5E0E-41BC-A830-5C8D4B66250F}" type="slidenum">
              <a:rPr lang="en-US" smtClean="0"/>
              <a:t>‹#›</a:t>
            </a:fld>
            <a:endParaRPr lang="en-US" dirty="0"/>
          </a:p>
        </p:txBody>
      </p:sp>
    </p:spTree>
    <p:extLst>
      <p:ext uri="{BB962C8B-B14F-4D97-AF65-F5344CB8AC3E}">
        <p14:creationId xmlns:p14="http://schemas.microsoft.com/office/powerpoint/2010/main" val="3161623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k-S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42A3FE-3530-4F7D-AF32-D3D04DE26CB8}" type="datetimeFigureOut">
              <a:rPr lang="sk-SK" smtClean="0"/>
              <a:t>1.4.2019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3488182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Date Placeholder 4"/>
          <p:cNvSpPr>
            <a:spLocks noGrp="1"/>
          </p:cNvSpPr>
          <p:nvPr>
            <p:ph type="dt" sz="half" idx="10"/>
          </p:nvPr>
        </p:nvSpPr>
        <p:spPr/>
        <p:txBody>
          <a:bodyPr/>
          <a:lstStyle/>
          <a:p>
            <a:fld id="{F142A3FE-3530-4F7D-AF32-D3D04DE26CB8}" type="datetimeFigureOut">
              <a:rPr lang="sk-SK" smtClean="0"/>
              <a:t>1.4.2019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2757396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k-S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7" name="Date Placeholder 6"/>
          <p:cNvSpPr>
            <a:spLocks noGrp="1"/>
          </p:cNvSpPr>
          <p:nvPr>
            <p:ph type="dt" sz="half" idx="10"/>
          </p:nvPr>
        </p:nvSpPr>
        <p:spPr/>
        <p:txBody>
          <a:bodyPr/>
          <a:lstStyle/>
          <a:p>
            <a:fld id="{F142A3FE-3530-4F7D-AF32-D3D04DE26CB8}" type="datetimeFigureOut">
              <a:rPr lang="sk-SK" smtClean="0"/>
              <a:t>1.4.2019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529506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Date Placeholder 2"/>
          <p:cNvSpPr>
            <a:spLocks noGrp="1"/>
          </p:cNvSpPr>
          <p:nvPr>
            <p:ph type="dt" sz="half" idx="10"/>
          </p:nvPr>
        </p:nvSpPr>
        <p:spPr/>
        <p:txBody>
          <a:bodyPr/>
          <a:lstStyle/>
          <a:p>
            <a:fld id="{F142A3FE-3530-4F7D-AF32-D3D04DE26CB8}" type="datetimeFigureOut">
              <a:rPr lang="sk-SK" smtClean="0"/>
              <a:t>1.4.2019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1604305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2A3FE-3530-4F7D-AF32-D3D04DE26CB8}" type="datetimeFigureOut">
              <a:rPr lang="sk-SK" smtClean="0"/>
              <a:t>1.4.2019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1057208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k-S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42A3FE-3530-4F7D-AF32-D3D04DE26CB8}" type="datetimeFigureOut">
              <a:rPr lang="sk-SK" smtClean="0"/>
              <a:t>1.4.2019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3499432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k-S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42A3FE-3530-4F7D-AF32-D3D04DE26CB8}" type="datetimeFigureOut">
              <a:rPr lang="sk-SK" smtClean="0"/>
              <a:t>1.4.2019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611594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sk-SK"/>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2A3FE-3530-4F7D-AF32-D3D04DE26CB8}" type="datetimeFigureOut">
              <a:rPr lang="sk-SK" smtClean="0"/>
              <a:t>1.4.2019</a:t>
            </a:fld>
            <a:endParaRPr lang="sk-SK"/>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C6860D-BD61-40CF-A6C8-13A1495E506D}" type="slidenum">
              <a:rPr lang="sk-SK" smtClean="0"/>
              <a:t>‹#›</a:t>
            </a:fld>
            <a:endParaRPr lang="sk-SK"/>
          </a:p>
        </p:txBody>
      </p:sp>
    </p:spTree>
    <p:extLst>
      <p:ext uri="{BB962C8B-B14F-4D97-AF65-F5344CB8AC3E}">
        <p14:creationId xmlns:p14="http://schemas.microsoft.com/office/powerpoint/2010/main" val="14287974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1DE36B-EE43-4C75-8872-A0418CB706D7}" type="datetimeFigureOut">
              <a:rPr lang="en-US" smtClean="0"/>
              <a:t>4/1/2019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823058-5E0E-41BC-A830-5C8D4B66250F}" type="slidenum">
              <a:rPr lang="en-US" smtClean="0"/>
              <a:t>‹#›</a:t>
            </a:fld>
            <a:endParaRPr lang="en-US" dirty="0"/>
          </a:p>
        </p:txBody>
      </p:sp>
    </p:spTree>
    <p:extLst>
      <p:ext uri="{BB962C8B-B14F-4D97-AF65-F5344CB8AC3E}">
        <p14:creationId xmlns:p14="http://schemas.microsoft.com/office/powerpoint/2010/main" val="36240364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8.xml"/><Relationship Id="rId1" Type="http://schemas.openxmlformats.org/officeDocument/2006/relationships/tags" Target="../tags/tag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4" Type="http://schemas.openxmlformats.org/officeDocument/2006/relationships/image" Target="../media/image160.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8.xml"/><Relationship Id="rId1" Type="http://schemas.openxmlformats.org/officeDocument/2006/relationships/tags" Target="../tags/tag5.xml"/><Relationship Id="rId6" Type="http://schemas.openxmlformats.org/officeDocument/2006/relationships/image" Target="../media/image80.png"/></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8.xml"/><Relationship Id="rId1" Type="http://schemas.openxmlformats.org/officeDocument/2006/relationships/tags" Target="../tags/tag6.xml"/></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9.xml"/><Relationship Id="rId7" Type="http://schemas.openxmlformats.org/officeDocument/2006/relationships/image" Target="../media/image12.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18.xml"/><Relationship Id="rId5" Type="http://schemas.openxmlformats.org/officeDocument/2006/relationships/tags" Target="../tags/tag11.xml"/><Relationship Id="rId10" Type="http://schemas.openxmlformats.org/officeDocument/2006/relationships/image" Target="../media/image14.png"/><Relationship Id="rId4" Type="http://schemas.openxmlformats.org/officeDocument/2006/relationships/tags" Target="../tags/tag10.xml"/><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5" Type="http://schemas.openxmlformats.org/officeDocument/2006/relationships/image" Target="../media/image2.tmp"/><Relationship Id="rId4" Type="http://schemas.openxmlformats.org/officeDocument/2006/relationships/image" Target="../media/image170.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nobelprize.org/nobel_prizes/physics/laureates/1926/perrin-lecture.html" TargetMode="Externa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620688"/>
            <a:ext cx="856895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Správna stechiometrická rovnica pre vznik vody z vodíka a kyslíka potom už vedie k správnej interpretácii hmotnostného receptu a dá pre atóm kyslíka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atópmovú</a:t>
            </a:r>
            <a:r>
              <a:rPr kumimoji="0" lang="sk-SK" sz="1800" b="0" i="0" u="none" strike="noStrike" kern="1200" cap="none" spc="0" normalizeH="0" baseline="0" noProof="0" dirty="0">
                <a:ln>
                  <a:noFill/>
                </a:ln>
                <a:solidFill>
                  <a:prstClr val="black"/>
                </a:solidFill>
                <a:effectLst/>
                <a:uLnTx/>
                <a:uFillTx/>
                <a:latin typeface="Calibri"/>
                <a:ea typeface="+mn-ea"/>
                <a:cs typeface="+mn-cs"/>
              </a:rPr>
              <a:t> hmotnosť 16. Prehodnotenie všetkých receptov potom dá správne atómové hmotnosti ako ich poznáme z Mendelejevovej tabuľky</a:t>
            </a:r>
          </a:p>
        </p:txBody>
      </p:sp>
      <p:pic>
        <p:nvPicPr>
          <p:cNvPr id="1028" name="Picture 4" descr="http://sciencenotes.org/wp-content/uploads/2014/05/SciNotesPeriodicTab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93137"/>
            <a:ext cx="8712968" cy="4905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102686"/>
      </p:ext>
    </p:extLst>
  </p:cSld>
  <p:clrMapOvr>
    <a:masterClrMapping/>
  </p:clrMapOvr>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2186" y="2693096"/>
            <a:ext cx="724004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Elementy teórie pravdepodobnosti</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13452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6762" y="638978"/>
            <a:ext cx="39881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Náhodná udalosť</a:t>
            </a:r>
          </a:p>
        </p:txBody>
      </p:sp>
      <p:sp>
        <p:nvSpPr>
          <p:cNvPr id="3" name="TextBox 2"/>
          <p:cNvSpPr txBox="1"/>
          <p:nvPr/>
        </p:nvSpPr>
        <p:spPr>
          <a:xfrm>
            <a:off x="380081" y="1322024"/>
            <a:ext cx="8416887"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bežnom živote ale aj vo fyzike používame slovo „udalosť“ na označenie „čohosi čo sa stalo v dobre definovanom čase a spravidla aj mieste“, o čom noviny môžu doniesť správu že „včera o 15:30 sa na križovatke Tomášikova Ružinovská zrazili dve autá“. Takéto „správy o udalostiach“ sú zaznamenávané aj vo fyzikálnych databázach ako „podľa včerajších pozorovaní konštatujeme, že v galaxii XY pred 5 milión rokmi (určené podľa vzdialenosti)  vybuchla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supernova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Alebo !na urýchľovači LHC sa bola v rune 243897 zaznamenaná produkcia 4-leptónového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eventu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(anglické slovo event znamená udalosť) svedčiaca o produkcii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Higgsovej</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častice.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Obe spomínané fyzikálne udalosti sú (alebo sa nám prakticky javia) ako „náhodné“, pretože sú „naozaj náhodné“ (Pánboh asi naozaj hrá kocky, hoci sa to Einsteinovi nezdá uveriteľné), alebo ich nemáme dostatočne pod kontrolou.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každom prípade pre prácu s takými udalosťami prakticky potrebujeme matematický aparát teórie pravdepodobnosti.</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60788326"/>
      </p:ext>
    </p:extLst>
  </p:cSld>
  <p:clrMapOvr>
    <a:masterClrMapping/>
  </p:clrMapOvr>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8275" y="276411"/>
            <a:ext cx="697948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Náhodná udalosť a náhodná veličina</a:t>
            </a:r>
          </a:p>
        </p:txBody>
      </p:sp>
      <p:sp>
        <p:nvSpPr>
          <p:cNvPr id="4" name="TextBox 3"/>
          <p:cNvSpPr txBox="1"/>
          <p:nvPr/>
        </p:nvSpPr>
        <p:spPr>
          <a:xfrm>
            <a:off x="253387" y="1092619"/>
            <a:ext cx="8714342"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Predovšetkým každú náhodnú fyzikálnu udalosť potrebujeme jednoznačne identifikovať,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pomenovať</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aby sme ju vedeli rozlíšiť od iných podobných udalostí.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Okrem toho u každej fyzikálnej náhodnej udalosti spravidla vieme zistiť (odmerať) viacero hodnôt rôznych fyzikálnych veličín, ktoré ju charakterizujú. Hodnoty tých veličín nemusia byť jednoznačné, teda môže existovať viac rôznych náhodných udalostí s rovnakou hodnotou nejakej fyzikálnej veličiny.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dôsledku náhodnosti udalosti majú hodnoty s ňou spojených fyzikálnych veličín tiež náhodný charakter, hovoríme preto o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náhodných veličin</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ách.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prípade, že hodnota nejakej náhodná veličina je jednoznačná, teda že jednoznačne identifikuje náhodnú udalosť, môžeme hodnotu tej veličiny použiť na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pomenovanie (identifikáciu)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náhodnej udalosti. Vo fyzike to aj spravidla tak robíme a preto v mnohých textoch sa nerozlišuje medzi pojmom „náhodná udalosť“ a „náhodná veličina“.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19799418"/>
      </p:ext>
    </p:extLst>
  </p:cSld>
  <p:clrMapOvr>
    <a:masterClrMapping/>
  </p:clrMapOvr>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086" y="112734"/>
            <a:ext cx="765340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Príklad náhodných udalostí</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563671" y="1089532"/>
            <a:ext cx="8668011"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dobré predstavovať si abstraktne popísané veci aj na konkrétnych príkladoch, tu sú dva typické:</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Náhodná udalosť:</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hod hracou kockou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26" name="Picture 2" descr="https://encrypted-tbn1.gstatic.com/images?q=tbn:ANd9GcTNLawdygfwuoR6Z_H77lpWenDjJGHihnBvTVjJPNQ8nS_Bx5g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1642" y="1688495"/>
            <a:ext cx="1491187" cy="14911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3671" y="3722639"/>
            <a:ext cx="767845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Náhodná udalosť:</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hod šípkou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28" name="Picture 4" descr="http://www.darts501.com/images/Stance3.png"/>
          <p:cNvPicPr>
            <a:picLocks noChangeAspect="1" noChangeArrowheads="1"/>
          </p:cNvPicPr>
          <p:nvPr/>
        </p:nvPicPr>
        <p:blipFill rotWithShape="1">
          <a:blip r:embed="rId3">
            <a:extLst>
              <a:ext uri="{28A0092B-C50C-407E-A947-70E740481C1C}">
                <a14:useLocalDpi xmlns:a14="http://schemas.microsoft.com/office/drawing/2010/main" val="0"/>
              </a:ext>
            </a:extLst>
          </a:blip>
          <a:srcRect t="23069" r="63858" b="18150"/>
          <a:stretch/>
        </p:blipFill>
        <p:spPr bwMode="auto">
          <a:xfrm>
            <a:off x="4021641" y="3985001"/>
            <a:ext cx="1491188" cy="1853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982220"/>
      </p:ext>
    </p:extLst>
  </p:cSld>
  <p:clrMapOvr>
    <a:masterClrMapping/>
  </p:clrMapOvr>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4755"/>
            <a:ext cx="8897815"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Diskrétne a spojité udalosti a veličiny</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descr="https://encrypted-tbn1.gstatic.com/images?q=tbn:ANd9GcTNLawdygfwuoR6Z_H77lpWenDjJGHihnBvTVjJPNQ8nS_Bx5g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7678" y="873049"/>
            <a:ext cx="761373" cy="7613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www.darts501.com/images/Stance3.png"/>
          <p:cNvPicPr>
            <a:picLocks noChangeAspect="1" noChangeArrowheads="1"/>
          </p:cNvPicPr>
          <p:nvPr/>
        </p:nvPicPr>
        <p:blipFill rotWithShape="1">
          <a:blip r:embed="rId3">
            <a:extLst>
              <a:ext uri="{28A0092B-C50C-407E-A947-70E740481C1C}">
                <a14:useLocalDpi xmlns:a14="http://schemas.microsoft.com/office/drawing/2010/main" val="0"/>
              </a:ext>
            </a:extLst>
          </a:blip>
          <a:srcRect t="23069" r="63858" b="18150"/>
          <a:stretch/>
        </p:blipFill>
        <p:spPr bwMode="auto">
          <a:xfrm>
            <a:off x="4448907" y="773722"/>
            <a:ext cx="582561" cy="7242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5506" y="1821051"/>
            <a:ext cx="8897815"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Dva uvedené príklady sa v niečom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fundamenálne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líšia: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 hod kockou existuje len 6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spôsbov</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ako môže hod dopadnúť, teda existuje len 6 rozličných náhodných udalostí. Nepokúšame sa o úplnú rigoróznosť textu, takže naraz sa nám tu objavilo čosi také ako pre opakované hádzanie kockou „dve rovnaké udalosti , ktoré sa stali v rozličných časoch“ (padla 2-x 6-ka v rozličných časoch). Kľúčový nie je ani tak konečný počet rôznych udalostí ako fakt ich diskrétnosti, čo prakticky znamená </a:t>
            </a:r>
            <a:r>
              <a:rPr kumimoji="0" lang="sk-SK"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pomenovateľnost</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identifikovateľnost</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pomocou celých čísel</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 hod šípkou na terč, ak má šípka nekonečne ostrý hrot, existuje „spojite nekonečne veľa výsledkov“ teda „spojite nekonečne veľa náhodných udalostí“.</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neznamená, že udalosti sa nedajú jednoznačne pomenovať, ibaže sa to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nedá pomocou diskrétnej množiny celých čísel</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Musíme použiť nejakú „spojitú“ množinu reálnych čísel. Napríklad šípkovým terčom v hostinci v jednorozmernom svete je úsečka, udalosťou je ideálny geometrický bod dopadu na úsečke a menom udalosti napríklad súradnica bodu dopadu na úsečke (určená ako vzdialenosť bodu dopadu od ľavého krajného bodu terča)</a:t>
            </a:r>
          </a:p>
        </p:txBody>
      </p:sp>
    </p:spTree>
    <p:extLst>
      <p:ext uri="{BB962C8B-B14F-4D97-AF65-F5344CB8AC3E}">
        <p14:creationId xmlns:p14="http://schemas.microsoft.com/office/powerpoint/2010/main" val="3204484451"/>
      </p:ext>
    </p:extLst>
  </p:cSld>
  <p:clrMapOvr>
    <a:masterClrMapping/>
  </p:clrMapOvr>
  <p:extLst mod="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6270" y="1143091"/>
            <a:ext cx="8460955"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Diskrétne udalosti sú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pomenovateľné</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ale aj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vymenovateľné</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teda môžem pripraviť, aspoň v princípe, úplný zoznam možných udalostí, pričom zoznam môže byť aj nekonečný.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Spojité udalosti sú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pomenovateľné</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ale nie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vymenovateľné</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 tým súvisí ďalšia vec: spojité udalosti sú neopakovateľné. Každý hod nekonečne ostrou šípkou vedie na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udalsoť</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pomenovanú konkrétnym reálnym číslom, ale  žiadne dva hody nevedú na to isté reálne číslo (s teoretickou presnosťou na nekonečný počet desatinných miest).</a:t>
            </a:r>
          </a:p>
        </p:txBody>
      </p:sp>
      <p:sp>
        <p:nvSpPr>
          <p:cNvPr id="6" name="Rectangle 5"/>
          <p:cNvSpPr/>
          <p:nvPr/>
        </p:nvSpPr>
        <p:spPr>
          <a:xfrm>
            <a:off x="0" y="224755"/>
            <a:ext cx="8897815"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Diskrétne a spojité udalosti a veličiny</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77677967"/>
      </p:ext>
    </p:extLst>
  </p:cSld>
  <p:clrMapOvr>
    <a:masterClrMapping/>
  </p:clrMapOvr>
  <p:extLst mod="1"/>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455" y="136586"/>
            <a:ext cx="850550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Intuitívny pojem pravdepodobnosti diskrétnych udalostí</a:t>
            </a:r>
          </a:p>
        </p:txBody>
      </p:sp>
      <p:sp>
        <p:nvSpPr>
          <p:cNvPr id="3" name="TextBox 2"/>
          <p:cNvSpPr txBox="1"/>
          <p:nvPr/>
        </p:nvSpPr>
        <p:spPr>
          <a:xfrm>
            <a:off x="297455" y="598251"/>
            <a:ext cx="8846545" cy="59477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Nebudeme sa pokúšať o rigoróznu definíciu pojmu „pravdepodobnosť nejakej udalosti“. Pre diskrétne udalosti je to intuitívne zrejmý pojem. Diskrétne udalosti sú opakovateľné. Môžem si teda predstaviť situáciu, že opakujem „hody“ veľmi-veľa-krát (teoreticky nekonečne-veľa-krát) a spočítam koľko bolo všetkých hodov a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koľkorát</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som pozoroval udalosť, ktorej pravdepodobnosť zisťujem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Povedzme pri hode kockou počítam koľkokrát padla 5-ka. Nech celkový počet hodov bol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N=12000</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z toho 5-ka padla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
            </a:r>
            <a:r>
              <a:rPr kumimoji="0" lang="en-US" sz="1800" b="0" i="0"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5</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=1852</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-krát</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Povieme, že sme pozorovali, že pravdepodobnosť, že padne 5-ka bola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Ibaže, ak my alebo niekto druhý zopakuje „rovnaký experiment“, možno spozoruje, že 5-ka padla iný-počet-krát, napríklad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2046</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-krát, čo sa vyhodnotí ako</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Rozličné získané hodnoty interpretujeme tak, že ide o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štatistické fluktuácie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Veríme pritom, že vplyv štatistických fluktuácií na výsledok klesá s rastúcim počtom „hodov“, takže existuje čosi ako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skutočná pravdepodobnosť</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ku ktorej získané čísla „konvergujú“ pri zvyšujúcom sa počte „hodov“. Toto považujeme za čosi ako „prírodný zákon“. Podobne ako pri iných prírodných zákonov, ani tu nevieme dokázať že „je to pravda“, ale zákonu iba „veríme“.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Picture 7"/>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572172" y="3250645"/>
            <a:ext cx="1749552" cy="417576"/>
          </a:xfrm>
          <a:prstGeom prst="rect">
            <a:avLst/>
          </a:prstGeom>
        </p:spPr>
      </p:pic>
      <p:pic>
        <p:nvPicPr>
          <p:cNvPr id="9" name="Picture 8"/>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572172" y="4304782"/>
            <a:ext cx="1738884" cy="419100"/>
          </a:xfrm>
          <a:prstGeom prst="rect">
            <a:avLst/>
          </a:prstGeom>
        </p:spPr>
      </p:pic>
    </p:spTree>
    <p:extLst>
      <p:ext uri="{BB962C8B-B14F-4D97-AF65-F5344CB8AC3E}">
        <p14:creationId xmlns:p14="http://schemas.microsoft.com/office/powerpoint/2010/main" val="3674798045"/>
      </p:ext>
    </p:extLst>
  </p:cSld>
  <p:clrMapOvr>
    <a:masterClrMapping/>
  </p:clrMapOvr>
  <p:extLst mod="1"/>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6682"/>
            <a:ext cx="894702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Teoretické určenie pravdepodobnosti diskrétnych udalostí</a:t>
            </a:r>
          </a:p>
        </p:txBody>
      </p:sp>
      <p:sp>
        <p:nvSpPr>
          <p:cNvPr id="3" name="TextBox 2"/>
          <p:cNvSpPr txBox="1"/>
          <p:nvPr/>
        </p:nvSpPr>
        <p:spPr>
          <a:xfrm>
            <a:off x="160774" y="1105319"/>
            <a:ext cx="8711921"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Niekedy sme presvedčení („veríme“), že poznáme čosi ako „teóriu fyzikálneho procesu“ vedúceho k skúmaným náhodným udalostiam. Potom sa v rámci tej teórie môžeme pokúsiť „určiť teoreticky“ relevantné pravdepodobnosti. Povedzme ak pre danú hraciu kocku „veríme, že kocka nie je falošná“, potom tým vyjadrujeme, že „veríme, že pravdepodobnosť všetkých 6  možných udalostí je rovnaká“. Odtiaľ ale rovno vyplýva že teoretická pravdepodobnosť bude</a:t>
            </a:r>
          </a:p>
        </p:txBody>
      </p:sp>
      <p:pic>
        <p:nvPicPr>
          <p:cNvPr id="10" name="Picture 9"/>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371205" y="3000322"/>
            <a:ext cx="1981962" cy="468059"/>
          </a:xfrm>
          <a:prstGeom prst="rect">
            <a:avLst/>
          </a:prstGeom>
        </p:spPr>
      </p:pic>
    </p:spTree>
    <p:extLst>
      <p:ext uri="{BB962C8B-B14F-4D97-AF65-F5344CB8AC3E}">
        <p14:creationId xmlns:p14="http://schemas.microsoft.com/office/powerpoint/2010/main" val="454945348"/>
      </p:ext>
    </p:extLst>
  </p:cSld>
  <p:clrMapOvr>
    <a:masterClrMapping/>
  </p:clrMapOvr>
  <p:extLst mod="1"/>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440" y="237070"/>
            <a:ext cx="850550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Pravdepodobnosť spojitých udalostí</a:t>
            </a:r>
          </a:p>
        </p:txBody>
      </p:sp>
      <mc:AlternateContent xmlns:mc="http://schemas.openxmlformats.org/markup-compatibility/2006" xmlns:a14="http://schemas.microsoft.com/office/drawing/2010/main">
        <mc:Choice Requires="a14">
          <p:sp>
            <p:nvSpPr>
              <p:cNvPr id="3" name="TextBox 2"/>
              <p:cNvSpPr txBox="1"/>
              <p:nvPr/>
            </p:nvSpPr>
            <p:spPr>
              <a:xfrm>
                <a:off x="231112" y="1095270"/>
                <a:ext cx="8561196"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Spojité udalosti sú neopakovateľné, preto sa intuitívny model pravdepodobnosti založený na opakovaných „hodoch“ nedá použiť pre spojité udalosti. V skutočnosti nie je možné rozumne definovať pravdepodobnosť pere konkrétnu udalosť z množiny spojitých udalostí. To ale nevadí, lebo ani meraním sa nemožno presvedčiť, ktorá konkrétna udalosť nastala. Akýmkoľvek meraním nejakej veličiny môžeme určiť len niekoľko platných cifier z jej hodnoty a teda neidentifikujeme konkrétnu spojitú udalosť presne.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Použitie teórie pravdepodobnosti v priestore spojitých udalostí sa zakladá na vhodnej diskretizácii. Nemôžeme sa spýtať na pravdepodobnosť toho, že nastane nejaká konkrétna udalosť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𝜉</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ale môžeme sa spýtať, či nastane nejaká udalosť z istého intervalu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𝜉</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𝑎</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𝑏</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či nejaká udalosť „padla“ do intervalu je experimentálne testovateľné a opakovateľné, preto sa dá, aspoň principiálne, určiť pravdepodobnosť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𝑝</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𝜉</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𝑎</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𝑏</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mc:Choice>
        <mc:Fallback xmlns="">
          <p:sp>
            <p:nvSpPr>
              <p:cNvPr id="3" name="TextBox 2"/>
              <p:cNvSpPr txBox="1">
                <a:spLocks noRot="1" noChangeAspect="1" noMove="1" noResize="1" noEditPoints="1" noAdjustHandles="1" noChangeArrowheads="1" noChangeShapeType="1" noTextEdit="1"/>
              </p:cNvSpPr>
              <p:nvPr/>
            </p:nvSpPr>
            <p:spPr>
              <a:xfrm>
                <a:off x="231112" y="1095270"/>
                <a:ext cx="8561196" cy="3970318"/>
              </a:xfrm>
              <a:prstGeom prst="rect">
                <a:avLst/>
              </a:prstGeom>
              <a:blipFill rotWithShape="0">
                <a:blip r:embed="rId4"/>
                <a:stretch>
                  <a:fillRect l="-641" t="-922" r="-712" b="-1536"/>
                </a:stretch>
              </a:blipFill>
            </p:spPr>
            <p:txBody>
              <a:bodyPr/>
              <a:lstStyle/>
              <a:p>
                <a:r>
                  <a:rPr lang="sk-SK">
                    <a:noFill/>
                  </a:rPr>
                  <a:t> </a:t>
                </a:r>
              </a:p>
            </p:txBody>
          </p:sp>
        </mc:Fallback>
      </mc:AlternateContent>
    </p:spTree>
    <p:extLst>
      <p:ext uri="{BB962C8B-B14F-4D97-AF65-F5344CB8AC3E}">
        <p14:creationId xmlns:p14="http://schemas.microsoft.com/office/powerpoint/2010/main" val="3571223562"/>
      </p:ext>
    </p:extLst>
  </p:cSld>
  <p:clrMapOvr>
    <a:masterClrMapping/>
  </p:clrMapOvr>
  <p:extLst mod="1"/>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2082" y="2430049"/>
            <a:ext cx="700205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Probability technology: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Discrete random variables</a:t>
            </a:r>
          </a:p>
        </p:txBody>
      </p:sp>
    </p:spTree>
    <p:extLst>
      <p:ext uri="{BB962C8B-B14F-4D97-AF65-F5344CB8AC3E}">
        <p14:creationId xmlns:p14="http://schemas.microsoft.com/office/powerpoint/2010/main" val="873676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23528" y="980728"/>
                <a:ext cx="8568952" cy="2590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V Mendelejevovej tabuľke na predchádzajúcom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slajde</a:t>
                </a:r>
                <a:r>
                  <a:rPr kumimoji="0" lang="sk-SK" sz="1800" b="0" i="0" u="none" strike="noStrike" kern="1200" cap="none" spc="0" normalizeH="0" baseline="0" noProof="0" dirty="0">
                    <a:ln>
                      <a:noFill/>
                    </a:ln>
                    <a:solidFill>
                      <a:prstClr val="black"/>
                    </a:solidFill>
                    <a:effectLst/>
                    <a:uLnTx/>
                    <a:uFillTx/>
                    <a:latin typeface="Calibri"/>
                    <a:ea typeface="+mn-ea"/>
                    <a:cs typeface="+mn-cs"/>
                  </a:rPr>
                  <a:t>  sú už použité dnešné jednotky pre atómové hmotnosti. Pôvodná voľba starých chemikov bola, že jednotkou atómovej hmotnosti bude hmotnosť atómu vodíka. Dnešná voľba je, že jednotkou atómovej hmotnosti je 1/12 hmotnosti atómu uhlíka, presnejšie izotopu </a:t>
                </a:r>
                <a14:m>
                  <m:oMath xmlns:m="http://schemas.openxmlformats.org/officeDocument/2006/math">
                    <m:sSubSup>
                      <m:sSub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m:t>
                        </m:r>
                      </m:sub>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12</m:t>
                        </m:r>
                      </m:sup>
                    </m:sSubSup>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V týchto jednotkách je potom atómová hmotnosť „bežného atómu vodíka“ (o chvíľu prezradíme, čo tým myslíme) 1.008.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23528" y="980728"/>
                <a:ext cx="8568952" cy="2590774"/>
              </a:xfrm>
              <a:prstGeom prst="rect">
                <a:avLst/>
              </a:prstGeom>
              <a:blipFill>
                <a:blip r:embed="rId4"/>
                <a:stretch>
                  <a:fillRect l="-569" t="-1412"/>
                </a:stretch>
              </a:blipFill>
            </p:spPr>
            <p:txBody>
              <a:bodyPr/>
              <a:lstStyle/>
              <a:p>
                <a:r>
                  <a:rPr lang="sk-SK">
                    <a:noFill/>
                  </a:rPr>
                  <a:t> </a:t>
                </a:r>
              </a:p>
            </p:txBody>
          </p:sp>
        </mc:Fallback>
      </mc:AlternateContent>
    </p:spTree>
    <p:extLst>
      <p:ext uri="{BB962C8B-B14F-4D97-AF65-F5344CB8AC3E}">
        <p14:creationId xmlns:p14="http://schemas.microsoft.com/office/powerpoint/2010/main" val="1581249315"/>
      </p:ext>
    </p:extLst>
  </p:cSld>
  <p:clrMapOvr>
    <a:masterClrMapping/>
  </p:clrMapOvr>
  <p:extLst mod="1"/>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766" y="551008"/>
            <a:ext cx="76620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Matematický formalizmus pre diskrétne udalosti</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336092" y="3038008"/>
            <a:ext cx="2225421" cy="486918"/>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241160" y="1507253"/>
                <a:ext cx="8531051"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Diskrétne udalosti je možné vymenovať, preto hodnoty pravdepodobností jednotlivých udalostí je možno jednoducho tiež vymenovať napríklad v tvare postupnosti (hoci v princípe nekonečnej). Ak teda jednotlivé udalosti identifikujeme pomocou celých čísel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potom ich pravdepodobnosti zadávame ako členy postupnosti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𝑝</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e>
                    </m:d>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pričom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Suma (normalizácia „na jednotku“) vyjadruje fakt, že „pravdepodobnosť, že nastane hocičo“ musí byť rovná jednej.</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nás zaujímajú nielen udalosti ale aj hodnota nejakej veličiny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charakterizujúca udalosť, potom označíme hodnotu tej veličiny v prípade, že nastala udalosť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ako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Sub>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Špecifikovanie pravdepodobnostného modelu potom vyžaduje, že okrem postupnosti pravdepodobností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𝑝</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musíme zadať i postupnosť hodnôt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Sub>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prípadne podobných postupností pre ďalšie veličiny.</a:t>
                </a:r>
              </a:p>
            </p:txBody>
          </p:sp>
        </mc:Choice>
        <mc:Fallback xmlns="">
          <p:sp>
            <p:nvSpPr>
              <p:cNvPr id="4" name="TextBox 3"/>
              <p:cNvSpPr txBox="1">
                <a:spLocks noRot="1" noChangeAspect="1" noMove="1" noResize="1" noEditPoints="1" noAdjustHandles="1" noChangeArrowheads="1" noChangeShapeType="1" noTextEdit="1"/>
              </p:cNvSpPr>
              <p:nvPr/>
            </p:nvSpPr>
            <p:spPr>
              <a:xfrm>
                <a:off x="241160" y="1507253"/>
                <a:ext cx="8531051" cy="4247317"/>
              </a:xfrm>
              <a:prstGeom prst="rect">
                <a:avLst/>
              </a:prstGeom>
              <a:blipFill rotWithShape="0">
                <a:blip r:embed="rId6"/>
                <a:stretch>
                  <a:fillRect l="-643" t="-717" r="-1001" b="-1291"/>
                </a:stretch>
              </a:blipFill>
            </p:spPr>
            <p:txBody>
              <a:bodyPr/>
              <a:lstStyle/>
              <a:p>
                <a:r>
                  <a:rPr lang="sk-SK">
                    <a:noFill/>
                  </a:rPr>
                  <a:t> </a:t>
                </a:r>
              </a:p>
            </p:txBody>
          </p:sp>
        </mc:Fallback>
      </mc:AlternateContent>
    </p:spTree>
    <p:extLst>
      <p:ext uri="{BB962C8B-B14F-4D97-AF65-F5344CB8AC3E}">
        <p14:creationId xmlns:p14="http://schemas.microsoft.com/office/powerpoint/2010/main" val="4118556898"/>
      </p:ext>
    </p:extLst>
  </p:cSld>
  <p:clrMapOvr>
    <a:masterClrMapping/>
  </p:clrMapOvr>
  <p:extLst mod="1"/>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6474" y="291816"/>
            <a:ext cx="808892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Kompresia pravdepodobnostnej informácie</a:t>
            </a:r>
          </a:p>
        </p:txBody>
      </p:sp>
      <p:sp>
        <p:nvSpPr>
          <p:cNvPr id="3" name="TextBox 2"/>
          <p:cNvSpPr txBox="1"/>
          <p:nvPr/>
        </p:nvSpPr>
        <p:spPr>
          <a:xfrm>
            <a:off x="150724" y="840252"/>
            <a:ext cx="840042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Predstavme si jednoduchý pravdepodobnostný model: predajňu topánok pre náhodných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nezazmluvnených</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zákazníkov. Do predajne môže v princípe prísť ľubovoľný obyvateľ Zeme, to je náhodná udalosť. Náhodných udalostí je niečo okolo 6 miliárd. To, čo zaujíma majiteľa, je veľkosť potrebnej topánky pre konkrétneho zákazníka.</a:t>
            </a:r>
          </a:p>
        </p:txBody>
      </p:sp>
      <p:pic>
        <p:nvPicPr>
          <p:cNvPr id="1026" name="Picture 2" descr="http://8660-presscdn-0-1.pagely.netdna-cdn.com/wp-content/uploads/2011/08/korea-shoe-siz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6115" y="2406509"/>
            <a:ext cx="4274685" cy="19259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0578" y="4421396"/>
            <a:ext cx="8792308"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Majiteľ nemôže mať z každého vzoru všetky veľkosti, to by bol príliš veľký umŕtvený kapitál. Musí mať takú zbierku veľkostí, aby s vysokou pravdepodobnosťou obslúžil náhodného zákazníka. Nie je praktické, aby chcel mať zoznam všetkých ľudí na Zemi, k nim hodnotu pravdepodobnosti, že sa objavia v jeho obchode a ku každému veľkosť jeho topánok. To je 12 miliárd čísel, priveľa na zostavenie rýchlej objednávky u výrobcu. Potrebuje vhodne komprimovanú informáciu, ktorú si vie „v hlave“ predstaviť a dobre sa rozhodovať.</a:t>
            </a:r>
          </a:p>
        </p:txBody>
      </p:sp>
    </p:spTree>
    <p:extLst>
      <p:ext uri="{BB962C8B-B14F-4D97-AF65-F5344CB8AC3E}">
        <p14:creationId xmlns:p14="http://schemas.microsoft.com/office/powerpoint/2010/main" val="3268392531"/>
      </p:ext>
    </p:extLst>
  </p:cSld>
  <p:clrMapOvr>
    <a:masterClrMapping/>
  </p:clrMapOvr>
  <p:extLst mod="1"/>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6474" y="291816"/>
            <a:ext cx="808892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Kompresia pravdepodobnostnej informácie</a:t>
            </a:r>
          </a:p>
        </p:txBody>
      </p:sp>
      <p:sp>
        <p:nvSpPr>
          <p:cNvPr id="3" name="TextBox 2"/>
          <p:cNvSpPr txBox="1"/>
          <p:nvPr/>
        </p:nvSpPr>
        <p:spPr>
          <a:xfrm>
            <a:off x="130629" y="1175657"/>
            <a:ext cx="8812404"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praxi sa osvedčilo niekoľko spôsobov kompresie informácie. Ak chcem maximálnu a pritom stále orientačne užitočnú informáciu, spravidla sa pýtam na jediné číslo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stredná hodnota veľkosti topánky náhodného zákazníka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Matematici vyhútali takúto definíciu strednej hodnoty</a:t>
            </a:r>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785308" y="3043353"/>
            <a:ext cx="1503045" cy="541020"/>
          </a:xfrm>
          <a:prstGeom prst="rect">
            <a:avLst/>
          </a:prstGeom>
        </p:spPr>
      </p:pic>
      <p:sp>
        <p:nvSpPr>
          <p:cNvPr id="6" name="TextBox 5"/>
          <p:cNvSpPr txBox="1"/>
          <p:nvPr/>
        </p:nvSpPr>
        <p:spPr>
          <a:xfrm>
            <a:off x="221064" y="3828422"/>
            <a:ext cx="8601389"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Toto číslo hovorí dosť málo pre praktického predajcu, ale niečo hej. Napríklad predajca v Taliansku, kam chodia väčšinou Taliani vie, že toto číslo je menšie ako podobné číslo, ktoré zaujíma predajcu na Slovensku, lebo Slováci majú v strednom väčšie nohy. Takže v talianskom obchode sú topánky v strednom o čosi menšie ako v slovenskom obchode. Preto nápad prvých podnikateľov „po revolúcii“ objednávať „moderné talianske kolekcie“ nebol najlepší nápad.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Zaujímať sa iba o strednú hodnotu, podľa toho sa nedajú objednávať topánky. Treba aj odhad „rozumného intervalu“ veľkostí okolo strednej hodnoty.</a:t>
            </a:r>
          </a:p>
        </p:txBody>
      </p:sp>
    </p:spTree>
    <p:extLst>
      <p:ext uri="{BB962C8B-B14F-4D97-AF65-F5344CB8AC3E}">
        <p14:creationId xmlns:p14="http://schemas.microsoft.com/office/powerpoint/2010/main" val="1682856321"/>
      </p:ext>
    </p:extLst>
  </p:cSld>
  <p:clrMapOvr>
    <a:masterClrMapping/>
  </p:clrMapOvr>
  <p:extLst mod="1"/>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846" y="271719"/>
            <a:ext cx="848583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Kompresia pravdepodobnostnej informácie, rozptyl hodnôt okolo strednej</a:t>
            </a:r>
          </a:p>
        </p:txBody>
      </p:sp>
      <p:sp>
        <p:nvSpPr>
          <p:cNvPr id="4" name="TextBox 3"/>
          <p:cNvSpPr txBox="1"/>
          <p:nvPr/>
        </p:nvSpPr>
        <p:spPr>
          <a:xfrm>
            <a:off x="175846" y="1145512"/>
            <a:ext cx="8616462"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Matematici vyhútali takúto charakteristiku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Prečo taký komplikovaný výraz s odmocninou a kvadrátom. Lebo nefungoval „prvý nápad“ vypočítať strednú odchýlku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Vyjde totiž nula, lebo kladné a záporné odchýlky sa vyrušia na nulu.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Matematici vyhútali aj názvy</a:t>
            </a:r>
          </a:p>
        </p:txBody>
      </p:sp>
      <p:pic>
        <p:nvPicPr>
          <p:cNvPr id="5" name="Picture 4"/>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065260" y="1639257"/>
            <a:ext cx="2707005" cy="760095"/>
          </a:xfrm>
          <a:prstGeom prst="rect">
            <a:avLst/>
          </a:prstGeom>
        </p:spPr>
      </p:pic>
      <p:pic>
        <p:nvPicPr>
          <p:cNvPr id="7" name="Picture 6"/>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132887" y="3176837"/>
            <a:ext cx="2571750" cy="541020"/>
          </a:xfrm>
          <a:prstGeom prst="rect">
            <a:avLst/>
          </a:prstGeom>
        </p:spPr>
      </p:pic>
      <p:pic>
        <p:nvPicPr>
          <p:cNvPr id="8" name="Picture 7"/>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1785686" y="4749613"/>
            <a:ext cx="1503045" cy="541020"/>
          </a:xfrm>
          <a:prstGeom prst="rect">
            <a:avLst/>
          </a:prstGeom>
        </p:spPr>
      </p:pic>
      <p:sp>
        <p:nvSpPr>
          <p:cNvPr id="9" name="TextBox 8"/>
          <p:cNvSpPr txBox="1"/>
          <p:nvPr/>
        </p:nvSpPr>
        <p:spPr>
          <a:xfrm>
            <a:off x="3818374" y="4749613"/>
            <a:ext cx="26929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 volá stredná hodnota</a:t>
            </a:r>
          </a:p>
        </p:txBody>
      </p:sp>
      <p:pic>
        <p:nvPicPr>
          <p:cNvPr id="11" name="Picture 10"/>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1032060" y="5339317"/>
            <a:ext cx="2348865" cy="541020"/>
          </a:xfrm>
          <a:prstGeom prst="rect">
            <a:avLst/>
          </a:prstGeom>
        </p:spPr>
      </p:pic>
      <p:sp>
        <p:nvSpPr>
          <p:cNvPr id="12" name="TextBox 11"/>
          <p:cNvSpPr txBox="1"/>
          <p:nvPr/>
        </p:nvSpPr>
        <p:spPr>
          <a:xfrm>
            <a:off x="3818374" y="5320417"/>
            <a:ext cx="5174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 volá variancia alebo stredný kvadrát odchýlky</a:t>
            </a:r>
          </a:p>
        </p:txBody>
      </p:sp>
      <p:pic>
        <p:nvPicPr>
          <p:cNvPr id="13" name="Picture 12"/>
          <p:cNvPicPr>
            <a:picLocks noChangeAspect="1"/>
          </p:cNvPicPr>
          <p:nvPr>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a:xfrm>
            <a:off x="581726" y="5897727"/>
            <a:ext cx="2707005" cy="760095"/>
          </a:xfrm>
          <a:prstGeom prst="rect">
            <a:avLst/>
          </a:prstGeom>
        </p:spPr>
      </p:pic>
      <p:sp>
        <p:nvSpPr>
          <p:cNvPr id="14" name="TextBox 13"/>
          <p:cNvSpPr txBox="1"/>
          <p:nvPr/>
        </p:nvSpPr>
        <p:spPr>
          <a:xfrm>
            <a:off x="3818373" y="5908442"/>
            <a:ext cx="517490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 volá stredná kvadratická odchýlka alebo štandardná odchýlka</a:t>
            </a:r>
          </a:p>
        </p:txBody>
      </p:sp>
      <p:sp>
        <p:nvSpPr>
          <p:cNvPr id="15" name="Rectangle 14"/>
          <p:cNvSpPr/>
          <p:nvPr/>
        </p:nvSpPr>
        <p:spPr>
          <a:xfrm>
            <a:off x="175846" y="4561832"/>
            <a:ext cx="8817429" cy="20959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9139235"/>
      </p:ext>
    </p:extLst>
  </p:cSld>
  <p:clrMapOvr>
    <a:masterClrMapping/>
  </p:clrMapOvr>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1540" y="574417"/>
            <a:ext cx="828092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Hmotnostné pomery v chemický receptúrach nie sú celočíselné, kým pomery hmotnostných pomerov sú presne celočíselné.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Ale bližší pohľad ukáže, že aj samotné hmotnostné pomery sú „takmer celočíselné“. Napríklad receptúra pre vodu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1g </a:t>
            </a:r>
            <a:r>
              <a:rPr kumimoji="0" lang="sk-SK" sz="1800" b="0" i="0" u="none" strike="noStrike" kern="1200" cap="none" spc="0" normalizeH="0" baseline="0" noProof="0" dirty="0">
                <a:ln>
                  <a:noFill/>
                </a:ln>
                <a:solidFill>
                  <a:prstClr val="black"/>
                </a:solidFill>
                <a:effectLst/>
                <a:uLnTx/>
                <a:uFillTx/>
                <a:latin typeface="Calibri"/>
                <a:ea typeface="+mn-ea"/>
                <a:cs typeface="+mn-cs"/>
              </a:rPr>
              <a:t>vodík</a:t>
            </a:r>
            <a:r>
              <a:rPr kumimoji="0" lang="en-US" sz="1800" b="0" i="0" u="none" strike="noStrike" kern="1200" cap="none" spc="0" normalizeH="0" baseline="0" noProof="0" dirty="0">
                <a:ln>
                  <a:noFill/>
                </a:ln>
                <a:solidFill>
                  <a:prstClr val="black"/>
                </a:solidFill>
                <a:effectLst/>
                <a:uLnTx/>
                <a:uFillTx/>
                <a:latin typeface="Calibri"/>
                <a:ea typeface="+mn-ea"/>
                <a:cs typeface="+mn-cs"/>
              </a:rPr>
              <a:t> +  7.94 g </a:t>
            </a:r>
            <a:r>
              <a:rPr kumimoji="0" lang="sk-SK" sz="1800" b="0" i="0" u="none" strike="noStrike" kern="1200" cap="none" spc="0" normalizeH="0" baseline="0" noProof="0" dirty="0">
                <a:ln>
                  <a:noFill/>
                </a:ln>
                <a:solidFill>
                  <a:prstClr val="black"/>
                </a:solidFill>
                <a:effectLst/>
                <a:uLnTx/>
                <a:uFillTx/>
                <a:latin typeface="Calibri"/>
                <a:ea typeface="+mn-ea"/>
                <a:cs typeface="+mn-cs"/>
              </a:rPr>
              <a:t>kyslík</a:t>
            </a:r>
            <a:r>
              <a:rPr kumimoji="0" lang="en-US" sz="1800" b="0" i="0" u="none" strike="noStrike" kern="1200" cap="none" spc="0" normalizeH="0" baseline="0" noProof="0" dirty="0">
                <a:ln>
                  <a:noFill/>
                </a:ln>
                <a:solidFill>
                  <a:prstClr val="black"/>
                </a:solidFill>
                <a:effectLst/>
                <a:uLnTx/>
                <a:uFillTx/>
                <a:latin typeface="Calibri"/>
                <a:ea typeface="+mn-ea"/>
                <a:cs typeface="+mn-cs"/>
              </a:rPr>
              <a:t> = 8.94 g </a:t>
            </a:r>
            <a:r>
              <a:rPr kumimoji="0" lang="sk-SK" sz="1800" b="0" i="0" u="none" strike="noStrike" kern="1200" cap="none" spc="0" normalizeH="0" baseline="0" noProof="0" dirty="0">
                <a:ln>
                  <a:noFill/>
                </a:ln>
                <a:solidFill>
                  <a:prstClr val="black"/>
                </a:solidFill>
                <a:effectLst/>
                <a:uLnTx/>
                <a:uFillTx/>
                <a:latin typeface="Calibri"/>
                <a:ea typeface="+mn-ea"/>
                <a:cs typeface="+mn-cs"/>
              </a:rPr>
              <a:t>voda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to je takmer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1g </a:t>
            </a:r>
            <a:r>
              <a:rPr kumimoji="0" lang="sk-SK" sz="1800" b="0" i="0" u="none" strike="noStrike" kern="1200" cap="none" spc="0" normalizeH="0" baseline="0" noProof="0" dirty="0">
                <a:ln>
                  <a:noFill/>
                </a:ln>
                <a:solidFill>
                  <a:prstClr val="black"/>
                </a:solidFill>
                <a:effectLst/>
                <a:uLnTx/>
                <a:uFillTx/>
                <a:latin typeface="Calibri"/>
                <a:ea typeface="+mn-ea"/>
                <a:cs typeface="+mn-cs"/>
              </a:rPr>
              <a:t>vodík</a:t>
            </a:r>
            <a:r>
              <a:rPr kumimoji="0" lang="en-US" sz="1800" b="0" i="0" u="none" strike="noStrike" kern="1200" cap="none" spc="0" normalizeH="0" baseline="0" noProof="0" dirty="0">
                <a:ln>
                  <a:noFill/>
                </a:ln>
                <a:solidFill>
                  <a:prstClr val="black"/>
                </a:solidFill>
                <a:effectLst/>
                <a:uLnTx/>
                <a:uFillTx/>
                <a:latin typeface="Calibri"/>
                <a:ea typeface="+mn-ea"/>
                <a:cs typeface="+mn-cs"/>
              </a:rPr>
              <a:t> +  </a:t>
            </a:r>
            <a:r>
              <a:rPr kumimoji="0" lang="sk-SK" sz="1800" b="0" i="0" u="none" strike="noStrike" kern="1200" cap="none" spc="0" normalizeH="0" baseline="0" noProof="0" dirty="0">
                <a:ln>
                  <a:noFill/>
                </a:ln>
                <a:solidFill>
                  <a:prstClr val="black"/>
                </a:solidFill>
                <a:effectLst/>
                <a:uLnTx/>
                <a:uFillTx/>
                <a:latin typeface="Calibri"/>
                <a:ea typeface="+mn-ea"/>
                <a:cs typeface="+mn-cs"/>
              </a:rPr>
              <a:t>8</a:t>
            </a:r>
            <a:r>
              <a:rPr kumimoji="0" lang="en-US" sz="1800" b="0" i="0" u="none" strike="noStrike" kern="1200" cap="none" spc="0" normalizeH="0" baseline="0" noProof="0" dirty="0">
                <a:ln>
                  <a:noFill/>
                </a:ln>
                <a:solidFill>
                  <a:prstClr val="black"/>
                </a:solidFill>
                <a:effectLst/>
                <a:uLnTx/>
                <a:uFillTx/>
                <a:latin typeface="Calibri"/>
                <a:ea typeface="+mn-ea"/>
                <a:cs typeface="+mn-cs"/>
              </a:rPr>
              <a:t> g </a:t>
            </a:r>
            <a:r>
              <a:rPr kumimoji="0" lang="sk-SK" sz="1800" b="0" i="0" u="none" strike="noStrike" kern="1200" cap="none" spc="0" normalizeH="0" baseline="0" noProof="0" dirty="0">
                <a:ln>
                  <a:noFill/>
                </a:ln>
                <a:solidFill>
                  <a:prstClr val="black"/>
                </a:solidFill>
                <a:effectLst/>
                <a:uLnTx/>
                <a:uFillTx/>
                <a:latin typeface="Calibri"/>
                <a:ea typeface="+mn-ea"/>
                <a:cs typeface="+mn-cs"/>
              </a:rPr>
              <a:t>kyslík</a:t>
            </a:r>
            <a:r>
              <a:rPr kumimoji="0" lang="en-US" sz="1800" b="0" i="0" u="none" strike="noStrike" kern="1200" cap="none" spc="0" normalizeH="0" baseline="0" noProof="0" dirty="0">
                <a:ln>
                  <a:noFill/>
                </a:ln>
                <a:solidFill>
                  <a:prstClr val="black"/>
                </a:solidFill>
                <a:effectLst/>
                <a:uLnTx/>
                <a:uFillTx/>
                <a:latin typeface="Calibri"/>
                <a:ea typeface="+mn-ea"/>
                <a:cs typeface="+mn-cs"/>
              </a:rPr>
              <a:t> = </a:t>
            </a:r>
            <a:r>
              <a:rPr kumimoji="0" lang="sk-SK" sz="1800" b="0" i="0" u="none" strike="noStrike" kern="1200" cap="none" spc="0" normalizeH="0" baseline="0" noProof="0" dirty="0">
                <a:ln>
                  <a:noFill/>
                </a:ln>
                <a:solidFill>
                  <a:prstClr val="black"/>
                </a:solidFill>
                <a:effectLst/>
                <a:uLnTx/>
                <a:uFillTx/>
                <a:latin typeface="Calibri"/>
                <a:ea typeface="+mn-ea"/>
                <a:cs typeface="+mn-cs"/>
              </a:rPr>
              <a:t>9</a:t>
            </a:r>
            <a:r>
              <a:rPr kumimoji="0" lang="en-US" sz="1800" b="0" i="0" u="none" strike="noStrike" kern="1200" cap="none" spc="0" normalizeH="0" baseline="0" noProof="0" dirty="0">
                <a:ln>
                  <a:noFill/>
                </a:ln>
                <a:solidFill>
                  <a:prstClr val="black"/>
                </a:solidFill>
                <a:effectLst/>
                <a:uLnTx/>
                <a:uFillTx/>
                <a:latin typeface="Calibri"/>
                <a:ea typeface="+mn-ea"/>
                <a:cs typeface="+mn-cs"/>
              </a:rPr>
              <a:t> g </a:t>
            </a:r>
            <a:r>
              <a:rPr kumimoji="0" lang="sk-SK" sz="1800" b="0" i="0" u="none" strike="noStrike" kern="1200" cap="none" spc="0" normalizeH="0" baseline="0" noProof="0" dirty="0">
                <a:ln>
                  <a:noFill/>
                </a:ln>
                <a:solidFill>
                  <a:prstClr val="black"/>
                </a:solidFill>
                <a:effectLst/>
                <a:uLnTx/>
                <a:uFillTx/>
                <a:latin typeface="Calibri"/>
                <a:ea typeface="+mn-ea"/>
                <a:cs typeface="+mn-cs"/>
              </a:rPr>
              <a:t>voda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p:cNvSpPr txBox="1"/>
          <p:nvPr/>
        </p:nvSpPr>
        <p:spPr>
          <a:xfrm>
            <a:off x="323528" y="2996952"/>
            <a:ext cx="828092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To vedie k tomu, že atómové hmotnosti veľa atómov v tabuľke sú „takmer celé čísla“. Čo by sme usúdili, keby platilo, že atómové hmotnosti sú „presne celé čísla“, hoci niekedy aj dosť veľké? Prirodzená interpretácia by bola taká, že atómy sú tiež zložené objekty, skladajúce sa z LEGO-tehličiek rovnakej hmotnosti</a:t>
            </a:r>
          </a:p>
        </p:txBody>
      </p:sp>
    </p:spTree>
    <p:extLst>
      <p:ext uri="{BB962C8B-B14F-4D97-AF65-F5344CB8AC3E}">
        <p14:creationId xmlns:p14="http://schemas.microsoft.com/office/powerpoint/2010/main" val="4256215810"/>
      </p:ext>
    </p:extLst>
  </p:cSld>
  <p:clrMapOvr>
    <a:masterClrMapping/>
  </p:clrMapOvr>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07504" y="188640"/>
                <a:ext cx="8928992" cy="51460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Až v 20.storočí sa ukázalo, že atómy sú naozaj zložené z elementárnejších častíc, z protónov, neutrónov a elektrónov. Protóny a neutróny sú v atómovom jadre, elektróny tvoria „elektrónový obal“. Pôvodná predstava o elektrónoch bola, že elektróny „obiehajú okolo jadra“, čosi ako malá slnečná sústava. Táto predstava sa ukázala byť chybná, správnu teóriu stavby atómu objasnila až kvantová mechanika, presne sformulovaná v dvadsiatych rokoch 20.storočia. Ukázala, že pre častice mikrosveta neplatí mechanika založená na Newtonových zákonoch ale konceptuálne úplne nový typ zákonitostí, ktoré na tejto úrovni nemôžeme ani len priblížiť.</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Pojmy hmotnosti častice a elektrického náboja však ostávajú zachované aj v kvantovej mechanike a to je momentálne jediné, čo potrebujeme. Takže zhrňme (ako fakty bez ukázania, ako sme sa k nim dopracovali) potrebné hodnoty pre protóny, elektróny a neutróny.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Elektrón má záporný elektrický náboj o veľkosti </a:t>
                </a:r>
                <a:r>
                  <a:rPr kumimoji="0" lang="sk-SK" sz="1800" b="1" i="0" u="none" strike="noStrike" kern="1200" cap="none" spc="0" normalizeH="0" baseline="0" noProof="0" dirty="0">
                    <a:ln>
                      <a:noFill/>
                    </a:ln>
                    <a:solidFill>
                      <a:prstClr val="black"/>
                    </a:solidFill>
                    <a:effectLst/>
                    <a:uLnTx/>
                    <a:uFillTx/>
                    <a:latin typeface="Calibri"/>
                    <a:ea typeface="+mn-ea"/>
                    <a:cs typeface="+mn-cs"/>
                  </a:rPr>
                  <a:t>-</a:t>
                </a:r>
                <a14:m>
                  <m:oMath xmlns:m="http://schemas.openxmlformats.org/officeDocument/2006/math">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𝟔𝟎𝟐</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𝟏𝟎</m:t>
                        </m:r>
                      </m:e>
                      <m:sup>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𝟏𝟗</m:t>
                        </m:r>
                      </m:sup>
                    </m:sSup>
                  </m:oMath>
                </a14:m>
                <a:r>
                  <a:rPr kumimoji="0" lang="en-US" sz="1800" b="1" i="0" u="none" strike="noStrike" kern="1200" cap="none" spc="0" normalizeH="0" baseline="0" noProof="0" dirty="0">
                    <a:ln>
                      <a:noFill/>
                    </a:ln>
                    <a:solidFill>
                      <a:prstClr val="black"/>
                    </a:solidFill>
                    <a:effectLst/>
                    <a:uLnTx/>
                    <a:uFillTx/>
                    <a:latin typeface="Calibri"/>
                    <a:ea typeface="+mn-ea"/>
                    <a:cs typeface="+mn-cs"/>
                  </a:rPr>
                  <a:t> C</a:t>
                </a:r>
                <a:r>
                  <a:rPr kumimoji="0" lang="sk-SK"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1" i="0" u="none" strike="noStrike" kern="1200" cap="none" spc="0" normalizeH="0" baseline="0" noProof="0" dirty="0">
                    <a:ln>
                      <a:noFill/>
                    </a:ln>
                    <a:solidFill>
                      <a:srgbClr val="FF0000"/>
                    </a:solidFill>
                    <a:effectLst/>
                    <a:uLnTx/>
                    <a:uFillTx/>
                    <a:latin typeface="Calibri"/>
                    <a:ea typeface="+mn-ea"/>
                    <a:cs typeface="+mn-cs"/>
                  </a:rPr>
                  <a:t>náboj elektrónu má fyzik vedieť naspamäť</a:t>
                </a:r>
                <a:r>
                  <a:rPr kumimoji="0" lang="sk-SK" sz="1800" b="0" i="0" u="none" strike="noStrike" kern="1200" cap="none" spc="0" normalizeH="0" baseline="0" noProof="0" dirty="0">
                    <a:ln>
                      <a:noFill/>
                    </a:ln>
                    <a:solidFill>
                      <a:prstClr val="black"/>
                    </a:solidFill>
                    <a:effectLst/>
                    <a:uLnTx/>
                    <a:uFillTx/>
                    <a:latin typeface="Calibri"/>
                    <a:ea typeface="+mn-ea"/>
                    <a:cs typeface="+mn-cs"/>
                  </a:rPr>
                  <a:t>). Elektrón voči protónu  má  zanedbateľnú hmotnosť (približne 2000-krát menšiu). Protón má kladný náboj v absolútnej hodnote rovnaký ako náboj elektrónu. Neutrón má nulový elektrický náboj, má hmotnosť málo väčšiu ako protón  Atómy sú elektricky neutrálne, takže musia mať rovnaký počet elektrónov ako protónov. Počet protónov v jadre atómu sa volá </a:t>
                </a:r>
                <a:r>
                  <a:rPr kumimoji="0" lang="sk-SK" sz="1800" b="1" i="0" u="none" strike="noStrike" kern="1200" cap="none" spc="0" normalizeH="0" baseline="0" noProof="0" dirty="0">
                    <a:ln>
                      <a:noFill/>
                    </a:ln>
                    <a:solidFill>
                      <a:prstClr val="black"/>
                    </a:solidFill>
                    <a:effectLst/>
                    <a:uLnTx/>
                    <a:uFillTx/>
                    <a:latin typeface="Calibri"/>
                    <a:ea typeface="+mn-ea"/>
                    <a:cs typeface="+mn-cs"/>
                  </a:rPr>
                  <a:t>atómové číslo</a:t>
                </a:r>
                <a:r>
                  <a:rPr kumimoji="0" lang="sk-SK" sz="1800" b="0" i="0" u="none" strike="noStrike" kern="1200" cap="none" spc="0" normalizeH="0" baseline="0" noProof="0" dirty="0">
                    <a:ln>
                      <a:noFill/>
                    </a:ln>
                    <a:solidFill>
                      <a:prstClr val="black"/>
                    </a:solidFill>
                    <a:effectLst/>
                    <a:uLnTx/>
                    <a:uFillTx/>
                    <a:latin typeface="Calibri"/>
                    <a:ea typeface="+mn-ea"/>
                    <a:cs typeface="+mn-cs"/>
                  </a:rPr>
                  <a:t> atómu</a:t>
                </a:r>
              </a:p>
            </p:txBody>
          </p:sp>
        </mc:Choice>
        <mc:Fallback xmlns="">
          <p:sp>
            <p:nvSpPr>
              <p:cNvPr id="2" name="TextBox 1"/>
              <p:cNvSpPr txBox="1">
                <a:spLocks noRot="1" noChangeAspect="1" noMove="1" noResize="1" noEditPoints="1" noAdjustHandles="1" noChangeArrowheads="1" noChangeShapeType="1" noTextEdit="1"/>
              </p:cNvSpPr>
              <p:nvPr/>
            </p:nvSpPr>
            <p:spPr>
              <a:xfrm>
                <a:off x="107504" y="188640"/>
                <a:ext cx="8928992" cy="5146089"/>
              </a:xfrm>
              <a:prstGeom prst="rect">
                <a:avLst/>
              </a:prstGeom>
              <a:blipFill>
                <a:blip r:embed="rId4"/>
                <a:stretch>
                  <a:fillRect l="-615" t="-711" r="-956" b="-948"/>
                </a:stretch>
              </a:blipFill>
            </p:spPr>
            <p:txBody>
              <a:bodyPr/>
              <a:lstStyle/>
              <a:p>
                <a:r>
                  <a:rPr lang="sk-SK">
                    <a:noFill/>
                  </a:rPr>
                  <a:t> </a:t>
                </a:r>
              </a:p>
            </p:txBody>
          </p:sp>
        </mc:Fallback>
      </mc:AlternateContent>
      <p:pic>
        <p:nvPicPr>
          <p:cNvPr id="3" name="Picture 2" descr="Screen Clipping"/>
          <p:cNvPicPr>
            <a:picLocks noChangeAspect="1"/>
          </p:cNvPicPr>
          <p:nvPr/>
        </p:nvPicPr>
        <p:blipFill rotWithShape="1">
          <a:blip r:embed="rId5">
            <a:extLst>
              <a:ext uri="{28A0092B-C50C-407E-A947-70E740481C1C}">
                <a14:useLocalDpi xmlns:a14="http://schemas.microsoft.com/office/drawing/2010/main" val="0"/>
              </a:ext>
            </a:extLst>
          </a:blip>
          <a:srcRect l="6486" t="11511" r="6880" b="8318"/>
          <a:stretch/>
        </p:blipFill>
        <p:spPr>
          <a:xfrm>
            <a:off x="5220072" y="5301208"/>
            <a:ext cx="1497204" cy="1426867"/>
          </a:xfrm>
          <a:prstGeom prst="rect">
            <a:avLst/>
          </a:prstGeom>
        </p:spPr>
      </p:pic>
      <p:sp>
        <p:nvSpPr>
          <p:cNvPr id="4" name="Rectangle 3"/>
          <p:cNvSpPr/>
          <p:nvPr/>
        </p:nvSpPr>
        <p:spPr>
          <a:xfrm>
            <a:off x="899592" y="5229200"/>
            <a:ext cx="6192688" cy="15841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p:cNvSpPr txBox="1"/>
          <p:nvPr/>
        </p:nvSpPr>
        <p:spPr>
          <a:xfrm>
            <a:off x="1115616" y="5445224"/>
            <a:ext cx="273630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V Mendelejevovej tabuľke: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atómové číslo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atómová hmotnosť</a:t>
            </a:r>
          </a:p>
        </p:txBody>
      </p:sp>
      <p:cxnSp>
        <p:nvCxnSpPr>
          <p:cNvPr id="7" name="Straight Arrow Connector 6"/>
          <p:cNvCxnSpPr/>
          <p:nvPr/>
        </p:nvCxnSpPr>
        <p:spPr>
          <a:xfrm flipV="1">
            <a:off x="2555776" y="5445224"/>
            <a:ext cx="2808312" cy="7200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131840" y="6525344"/>
            <a:ext cx="2448272" cy="72008"/>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7498562"/>
      </p:ext>
    </p:extLst>
  </p:cSld>
  <p:clrMapOvr>
    <a:masterClrMapping/>
  </p:clrMapOvr>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iencenotes.org/wp-content/uploads/2014/05/SciNotesPeriodicTable.png"/>
          <p:cNvPicPr>
            <a:picLocks noChangeAspect="1" noChangeArrowheads="1"/>
          </p:cNvPicPr>
          <p:nvPr/>
        </p:nvPicPr>
        <p:blipFill rotWithShape="1">
          <a:blip r:embed="rId2">
            <a:extLst>
              <a:ext uri="{28A0092B-C50C-407E-A947-70E740481C1C}">
                <a14:useLocalDpi xmlns:a14="http://schemas.microsoft.com/office/drawing/2010/main" val="0"/>
              </a:ext>
            </a:extLst>
          </a:blip>
          <a:srcRect l="7870" t="5685" r="87642" b="85918"/>
          <a:stretch/>
        </p:blipFill>
        <p:spPr bwMode="auto">
          <a:xfrm>
            <a:off x="827584" y="1628800"/>
            <a:ext cx="820735" cy="8637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ciencenotes.org/wp-content/uploads/2014/05/SciNotesPeriodicTable.png"/>
          <p:cNvPicPr>
            <a:picLocks noChangeAspect="1" noChangeArrowheads="1"/>
          </p:cNvPicPr>
          <p:nvPr/>
        </p:nvPicPr>
        <p:blipFill rotWithShape="1">
          <a:blip r:embed="rId2">
            <a:extLst>
              <a:ext uri="{28A0092B-C50C-407E-A947-70E740481C1C}">
                <a14:useLocalDpi xmlns:a14="http://schemas.microsoft.com/office/drawing/2010/main" val="0"/>
              </a:ext>
            </a:extLst>
          </a:blip>
          <a:srcRect l="87936" t="5255" r="7426" b="86221"/>
          <a:stretch/>
        </p:blipFill>
        <p:spPr bwMode="auto">
          <a:xfrm>
            <a:off x="1763688" y="1628800"/>
            <a:ext cx="824152" cy="8520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ciencenotes.org/wp-content/uploads/2014/05/SciNotesPeriodicTable.png"/>
          <p:cNvPicPr>
            <a:picLocks noChangeAspect="1" noChangeArrowheads="1"/>
          </p:cNvPicPr>
          <p:nvPr/>
        </p:nvPicPr>
        <p:blipFill rotWithShape="1">
          <a:blip r:embed="rId2">
            <a:extLst>
              <a:ext uri="{28A0092B-C50C-407E-A947-70E740481C1C}">
                <a14:useLocalDpi xmlns:a14="http://schemas.microsoft.com/office/drawing/2010/main" val="0"/>
              </a:ext>
            </a:extLst>
          </a:blip>
          <a:srcRect l="68964" t="14194" r="16682" b="77490"/>
          <a:stretch/>
        </p:blipFill>
        <p:spPr bwMode="auto">
          <a:xfrm>
            <a:off x="2689743" y="1668994"/>
            <a:ext cx="2550724" cy="8312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5576" y="476672"/>
            <a:ext cx="792088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Patrí sa, aby fyzik vedel naspamäť atómové a  atómové hmotnosti (niekedy nazývané aj hmotnostné čísla) s presnosťou na celé číslo aspoň vodíka, hélia, uhlíka, dusíka a kyslíka</a:t>
            </a:r>
          </a:p>
        </p:txBody>
      </p:sp>
      <p:sp>
        <p:nvSpPr>
          <p:cNvPr id="3" name="Rectangle 2"/>
          <p:cNvSpPr/>
          <p:nvPr/>
        </p:nvSpPr>
        <p:spPr>
          <a:xfrm>
            <a:off x="539552" y="1340768"/>
            <a:ext cx="4968552" cy="1512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p:cNvSpPr txBox="1"/>
          <p:nvPr/>
        </p:nvSpPr>
        <p:spPr>
          <a:xfrm>
            <a:off x="179512" y="2996952"/>
            <a:ext cx="8784976"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Najjednoduchší atóm je atóm vodíka, ktorý sa skladá z jedného protónu a jedného elektrónu. Okrem toho existuje v prírode aj ťažký vodík (deutérium) ktorý má rovnaké atómové číslo (je to teda vodík) ale v jadre má okrem protónu aj neutrón. Hmotnostné číslo deutéria je približne 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Atóm s rovnakým chemickým menom (chemické vlastnosti atómu sú dané počtom elektrónov, teda atómovým číslom) ale rôznym počtom neutrónov sa volajú </a:t>
            </a:r>
            <a:r>
              <a:rPr kumimoji="0" lang="sk-SK" sz="1800" b="1" i="0" u="none" strike="noStrike" kern="1200" cap="none" spc="0" normalizeH="0" baseline="0" noProof="0" dirty="0">
                <a:ln>
                  <a:noFill/>
                </a:ln>
                <a:solidFill>
                  <a:prstClr val="black"/>
                </a:solidFill>
                <a:effectLst/>
                <a:uLnTx/>
                <a:uFillTx/>
                <a:latin typeface="Calibri"/>
                <a:ea typeface="+mn-ea"/>
                <a:cs typeface="+mn-cs"/>
              </a:rPr>
              <a:t>izotopy</a:t>
            </a:r>
            <a:r>
              <a:rPr kumimoji="0" lang="sk-SK" sz="1800" b="0" i="0" u="none" strike="noStrike" kern="1200" cap="none" spc="0" normalizeH="0" baseline="0" noProof="0" dirty="0">
                <a:ln>
                  <a:noFill/>
                </a:ln>
                <a:solidFill>
                  <a:prstClr val="black"/>
                </a:solidFill>
                <a:effectLst/>
                <a:uLnTx/>
                <a:uFillTx/>
                <a:latin typeface="Calibri"/>
                <a:ea typeface="+mn-ea"/>
                <a:cs typeface="+mn-cs"/>
              </a:rPr>
              <a:t> (toho istého prvku).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Hlavný izotop uhlíka má 6 protónov a 6 neutrónov, teda atómové číslo 6 a atómovú hmotnosť (z definície !!!) presne 12. Fakt, že pri značke uhlíka je v tabuľke uvedená atómová hmotnosť 12.011 odráža skutočnosť, že v prírode sa vyskytujú aj izotopy uhlíka s väčším počtom neutrónov a necelé číslo odráža relatívne zastúpenie rôznych izotopov v prírode. Obyčajný vodík s jedným protónom a jedným neutrónom má dosť presne atóm</a:t>
            </a:r>
            <a:r>
              <a:rPr kumimoji="0" lang="en-US" sz="1800" b="0" i="0" u="none" strike="noStrike" kern="1200" cap="none" spc="0" normalizeH="0" baseline="0" noProof="0" dirty="0" err="1">
                <a:ln>
                  <a:noFill/>
                </a:ln>
                <a:solidFill>
                  <a:prstClr val="black"/>
                </a:solidFill>
                <a:effectLst/>
                <a:uLnTx/>
                <a:uFillTx/>
                <a:latin typeface="Calibri"/>
                <a:ea typeface="+mn-ea"/>
                <a:cs typeface="+mn-cs"/>
              </a:rPr>
              <a:t>ov</a:t>
            </a:r>
            <a:r>
              <a:rPr kumimoji="0" lang="sk-SK" sz="1800" b="0" i="0" u="none" strike="noStrike" kern="1200" cap="none" spc="0" normalizeH="0" baseline="0" noProof="0" dirty="0">
                <a:ln>
                  <a:noFill/>
                </a:ln>
                <a:solidFill>
                  <a:prstClr val="black"/>
                </a:solidFill>
                <a:effectLst/>
                <a:uLnTx/>
                <a:uFillTx/>
                <a:latin typeface="Calibri"/>
                <a:ea typeface="+mn-ea"/>
                <a:cs typeface="+mn-cs"/>
              </a:rPr>
              <a:t>ú hmotnosť 1, hodnota 1.008 v tabuľke odráža relatívne prírodné zastúpenie deutéria. </a:t>
            </a:r>
          </a:p>
        </p:txBody>
      </p:sp>
    </p:spTree>
    <p:extLst>
      <p:ext uri="{BB962C8B-B14F-4D97-AF65-F5344CB8AC3E}">
        <p14:creationId xmlns:p14="http://schemas.microsoft.com/office/powerpoint/2010/main" val="1839744774"/>
      </p:ext>
    </p:extLst>
  </p:cSld>
  <p:clrMapOvr>
    <a:masterClrMapping/>
  </p:clrMapOvr>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620688"/>
            <a:ext cx="73448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Prečo atómové hmotnosti nie sú celé čísla</a:t>
            </a:r>
          </a:p>
        </p:txBody>
      </p:sp>
      <p:sp>
        <p:nvSpPr>
          <p:cNvPr id="3" name="TextBox 2"/>
          <p:cNvSpPr txBox="1"/>
          <p:nvPr/>
        </p:nvSpPr>
        <p:spPr>
          <a:xfrm>
            <a:off x="323528" y="1628800"/>
            <a:ext cx="8424936"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tabuľkové hmotnostné čísla odrážajú priemerné zastúpenie izotopov v prírode</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neutrón a protón nemajú rovnakú hmotnosť</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väzbová energia jadra sa prejaví úbytkom hmotnosti voči sume hmotností protónov a neutrónov</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hmotnosť elektrónu nie je celkom zanedbateľná</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8092386"/>
      </p:ext>
    </p:extLst>
  </p:cSld>
  <p:clrMapOvr>
    <a:masterClrMapping/>
  </p:clrMapOvr>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116632"/>
            <a:ext cx="640871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3600" b="1" i="0" u="none" strike="noStrike" kern="1200" cap="none" spc="0" normalizeH="0" baseline="0" noProof="0" dirty="0">
                <a:ln>
                  <a:noFill/>
                </a:ln>
                <a:solidFill>
                  <a:prstClr val="black"/>
                </a:solidFill>
                <a:effectLst/>
                <a:uLnTx/>
                <a:uFillTx/>
                <a:latin typeface="Calibri"/>
                <a:ea typeface="+mn-ea"/>
                <a:cs typeface="+mn-cs"/>
              </a:rPr>
              <a:t>Mól</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p:cNvSpPr txBox="1"/>
          <p:nvPr/>
        </p:nvSpPr>
        <p:spPr>
          <a:xfrm>
            <a:off x="251520" y="762963"/>
            <a:ext cx="8352928" cy="59016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Chemické receptúry sme kvantitatívne vyjadrovali v jednotkách hmotnosti alebo objemu. Najprirodzenejšie by bolo vyjadrovať ich v celých číslach, v počtoch atómov alebo molekúl, tak ako sa to píše v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stechiometrických</a:t>
            </a:r>
            <a:r>
              <a:rPr kumimoji="0" lang="sk-SK" sz="1800" b="0" i="0" u="none" strike="noStrike" kern="1200" cap="none" spc="0" normalizeH="0" baseline="0" noProof="0" dirty="0">
                <a:ln>
                  <a:noFill/>
                </a:ln>
                <a:solidFill>
                  <a:prstClr val="black"/>
                </a:solidFill>
                <a:effectLst/>
                <a:uLnTx/>
                <a:uFillTx/>
                <a:latin typeface="Calibri"/>
                <a:ea typeface="+mn-ea"/>
                <a:cs typeface="+mn-cs"/>
              </a:rPr>
              <a:t> vzorcoch, napríklad</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2H</a:t>
            </a:r>
            <a:r>
              <a:rPr kumimoji="0" lang="en-US" sz="1800" b="0" i="0" u="none" strike="noStrike" kern="1200" cap="none" spc="0" normalizeH="0" baseline="-25000" noProof="0" dirty="0">
                <a:ln>
                  <a:noFill/>
                </a:ln>
                <a:solidFill>
                  <a:prstClr val="black"/>
                </a:solidFill>
                <a:effectLst/>
                <a:uLnTx/>
                <a:uFillTx/>
                <a:latin typeface="Calibri"/>
                <a:ea typeface="+mn-ea"/>
                <a:cs typeface="+mn-cs"/>
              </a:rPr>
              <a:t>2</a:t>
            </a:r>
            <a:r>
              <a:rPr kumimoji="0" lang="en-US" sz="1800" b="0" i="0" u="none" strike="noStrike" kern="1200" cap="none" spc="0" normalizeH="0" baseline="0" noProof="0" dirty="0">
                <a:ln>
                  <a:noFill/>
                </a:ln>
                <a:solidFill>
                  <a:prstClr val="black"/>
                </a:solidFill>
                <a:effectLst/>
                <a:uLnTx/>
                <a:uFillTx/>
                <a:latin typeface="Calibri"/>
                <a:ea typeface="+mn-ea"/>
                <a:cs typeface="+mn-cs"/>
              </a:rPr>
              <a:t> +O</a:t>
            </a:r>
            <a:r>
              <a:rPr kumimoji="0" lang="en-US" sz="1800" b="0" i="0" u="none" strike="noStrike" kern="1200" cap="none" spc="0" normalizeH="0" baseline="-25000" noProof="0" dirty="0">
                <a:ln>
                  <a:noFill/>
                </a:ln>
                <a:solidFill>
                  <a:prstClr val="black"/>
                </a:solidFill>
                <a:effectLst/>
                <a:uLnTx/>
                <a:uFillTx/>
                <a:latin typeface="Calibri"/>
                <a:ea typeface="+mn-ea"/>
                <a:cs typeface="+mn-cs"/>
              </a:rPr>
              <a:t>2</a:t>
            </a:r>
            <a:r>
              <a:rPr kumimoji="0" lang="en-US" sz="1800" b="0" i="0" u="none" strike="noStrike" kern="1200" cap="none" spc="0" normalizeH="0" baseline="0" noProof="0" dirty="0">
                <a:ln>
                  <a:noFill/>
                </a:ln>
                <a:solidFill>
                  <a:prstClr val="black"/>
                </a:solidFill>
                <a:effectLst/>
                <a:uLnTx/>
                <a:uFillTx/>
                <a:latin typeface="Calibri"/>
                <a:ea typeface="+mn-ea"/>
                <a:cs typeface="+mn-cs"/>
              </a:rPr>
              <a:t> = 2H</a:t>
            </a:r>
            <a:r>
              <a:rPr kumimoji="0" lang="en-US" sz="1800" b="0" i="0" u="none" strike="noStrike" kern="1200" cap="none" spc="0" normalizeH="0" baseline="-25000" noProof="0" dirty="0">
                <a:ln>
                  <a:noFill/>
                </a:ln>
                <a:solidFill>
                  <a:prstClr val="black"/>
                </a:solidFill>
                <a:effectLst/>
                <a:uLnTx/>
                <a:uFillTx/>
                <a:latin typeface="Calibri"/>
                <a:ea typeface="+mn-ea"/>
                <a:cs typeface="+mn-cs"/>
              </a:rPr>
              <a:t>2</a:t>
            </a:r>
            <a:r>
              <a:rPr kumimoji="0" lang="en-US" sz="1800" b="0" i="0" u="none" strike="noStrike" kern="1200" cap="none" spc="0" normalizeH="0" baseline="0" noProof="0" dirty="0">
                <a:ln>
                  <a:noFill/>
                </a:ln>
                <a:solidFill>
                  <a:prstClr val="black"/>
                </a:solidFill>
                <a:effectLst/>
                <a:uLnTx/>
                <a:uFillTx/>
                <a:latin typeface="Calibri"/>
                <a:ea typeface="+mn-ea"/>
                <a:cs typeface="+mn-cs"/>
              </a:rPr>
              <a: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sotva však môžeme laborantovi povedať zober 2 molekuly vodíka a 1 molekulu kyslíka</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a urob z nich vodu.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V praxi musíme experimentálne pracovať s makroskopickými množstvami molekúl, teda s veľmi veľkými počtami molekúl. Sme zvyknutí, že veľké čísla majú osobitné mená ako milión, miliarda, bilión. To sú stále primalé čísla na narábanie s počtami molekúl, ktorých prichádza do úvahy rádovo </a:t>
            </a:r>
            <a:r>
              <a:rPr kumimoji="0" lang="en-US" sz="1800" b="0" i="0" u="none" strike="noStrike" kern="1200" cap="none" spc="0" normalizeH="0" baseline="0" noProof="0" dirty="0">
                <a:ln>
                  <a:noFill/>
                </a:ln>
                <a:solidFill>
                  <a:prstClr val="black"/>
                </a:solidFill>
                <a:effectLst/>
                <a:uLnTx/>
                <a:uFillTx/>
                <a:latin typeface="Calibri"/>
                <a:ea typeface="+mn-ea"/>
                <a:cs typeface="+mn-cs"/>
              </a:rPr>
              <a:t>10</a:t>
            </a:r>
            <a:r>
              <a:rPr kumimoji="0" lang="en-US" sz="1800" b="0" i="0" u="none" strike="noStrike" kern="1200" cap="none" spc="0" normalizeH="0" baseline="30000" noProof="0" dirty="0">
                <a:ln>
                  <a:noFill/>
                </a:ln>
                <a:solidFill>
                  <a:prstClr val="black"/>
                </a:solidFill>
                <a:effectLst/>
                <a:uLnTx/>
                <a:uFillTx/>
                <a:latin typeface="Calibri"/>
                <a:ea typeface="+mn-ea"/>
                <a:cs typeface="+mn-cs"/>
              </a:rPr>
              <a:t>23</a:t>
            </a:r>
            <a:r>
              <a:rPr kumimoji="0" lang="sk-SK" sz="1800" b="0" i="0" u="none" strike="noStrike" kern="1200" cap="none" spc="0" normalizeH="0" baseline="0" noProof="0" dirty="0">
                <a:ln>
                  <a:noFill/>
                </a:ln>
                <a:solidFill>
                  <a:prstClr val="black"/>
                </a:solidFill>
                <a:effectLst/>
                <a:uLnTx/>
                <a:uFillTx/>
                <a:latin typeface="Calibri"/>
                <a:ea typeface="+mn-ea"/>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Možná cesta by bola nazvať číslo </a:t>
            </a:r>
            <a:r>
              <a:rPr kumimoji="0" lang="en-US" sz="1800" b="0" i="0" u="none" strike="noStrike" kern="1200" cap="none" spc="0" normalizeH="0" baseline="0" noProof="0" dirty="0">
                <a:ln>
                  <a:noFill/>
                </a:ln>
                <a:solidFill>
                  <a:prstClr val="black"/>
                </a:solidFill>
                <a:effectLst/>
                <a:uLnTx/>
                <a:uFillTx/>
                <a:latin typeface="Calibri"/>
                <a:ea typeface="+mn-ea"/>
                <a:cs typeface="+mn-cs"/>
              </a:rPr>
              <a:t>10</a:t>
            </a:r>
            <a:r>
              <a:rPr kumimoji="0" lang="en-US" sz="1800" b="0" i="0" u="none" strike="noStrike" kern="1200" cap="none" spc="0" normalizeH="0" baseline="30000" noProof="0" dirty="0">
                <a:ln>
                  <a:noFill/>
                </a:ln>
                <a:solidFill>
                  <a:prstClr val="black"/>
                </a:solidFill>
                <a:effectLst/>
                <a:uLnTx/>
                <a:uFillTx/>
                <a:latin typeface="Calibri"/>
                <a:ea typeface="+mn-ea"/>
                <a:cs typeface="+mn-cs"/>
              </a:rPr>
              <a:t>23</a:t>
            </a:r>
            <a:r>
              <a:rPr kumimoji="0" lang="sk-SK" sz="1800" b="0" i="0" u="none" strike="noStrike" kern="1200" cap="none" spc="0" normalizeH="0" baseline="3000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a:ln>
                  <a:noFill/>
                </a:ln>
                <a:solidFill>
                  <a:prstClr val="black"/>
                </a:solidFill>
                <a:effectLst/>
                <a:uLnTx/>
                <a:uFillTx/>
                <a:latin typeface="Calibri"/>
                <a:ea typeface="+mn-ea"/>
                <a:cs typeface="+mn-cs"/>
              </a:rPr>
              <a:t>ako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chem</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a:ln>
                  <a:noFill/>
                </a:ln>
                <a:solidFill>
                  <a:prstClr val="black"/>
                </a:solidFill>
                <a:effectLst/>
                <a:uLnTx/>
                <a:uFillTx/>
                <a:latin typeface="Calibri"/>
                <a:ea typeface="+mn-ea"/>
                <a:cs typeface="+mn-cs"/>
              </a:rPr>
              <a:t>a recept na vodu by znel „zober dva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chemy</a:t>
            </a:r>
            <a:r>
              <a:rPr kumimoji="0" lang="sk-SK" sz="1800" b="0" i="0" u="none" strike="noStrike" kern="1200" cap="none" spc="0" normalizeH="0" baseline="0" noProof="0" dirty="0">
                <a:ln>
                  <a:noFill/>
                </a:ln>
                <a:solidFill>
                  <a:prstClr val="black"/>
                </a:solidFill>
                <a:effectLst/>
                <a:uLnTx/>
                <a:uFillTx/>
                <a:latin typeface="Calibri"/>
                <a:ea typeface="+mn-ea"/>
                <a:cs typeface="+mn-cs"/>
              </a:rPr>
              <a:t> molekúl vodíka a jeden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chem</a:t>
            </a:r>
            <a:r>
              <a:rPr kumimoji="0" lang="sk-SK" sz="1800" b="0" i="0" u="none" strike="noStrike" kern="1200" cap="none" spc="0" normalizeH="0" baseline="0" noProof="0" dirty="0">
                <a:ln>
                  <a:noFill/>
                </a:ln>
                <a:solidFill>
                  <a:prstClr val="black"/>
                </a:solidFill>
                <a:effectLst/>
                <a:uLnTx/>
                <a:uFillTx/>
                <a:latin typeface="Calibri"/>
                <a:ea typeface="+mn-ea"/>
                <a:cs typeface="+mn-cs"/>
              </a:rPr>
              <a:t> molekúl kyslíka a urob z nich vodu. Problém je v tom, že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chem</a:t>
            </a:r>
            <a:r>
              <a:rPr kumimoji="0" lang="sk-SK" sz="1800" b="0" i="0" u="none" strike="noStrike" kern="1200" cap="none" spc="0" normalizeH="0" baseline="0" noProof="0" dirty="0">
                <a:ln>
                  <a:noFill/>
                </a:ln>
                <a:solidFill>
                  <a:prstClr val="black"/>
                </a:solidFill>
                <a:effectLst/>
                <a:uLnTx/>
                <a:uFillTx/>
                <a:latin typeface="Calibri"/>
                <a:ea typeface="+mn-ea"/>
                <a:cs typeface="+mn-cs"/>
              </a:rPr>
              <a:t>“ je pekná číslovka s ostrou hodnotou ale pre laboranta nepríjemná, lebo sotva môže rátať molekuly štýlom jedna, dve, tri, štyri,...,</a:t>
            </a:r>
            <a:r>
              <a:rPr kumimoji="0" lang="sk-SK" sz="1800" b="0" i="0" u="none" strike="noStrike" kern="1200" cap="none" spc="0" normalizeH="0" baseline="0" noProof="0" dirty="0" err="1">
                <a:ln>
                  <a:noFill/>
                </a:ln>
                <a:solidFill>
                  <a:prstClr val="black"/>
                </a:solidFill>
                <a:effectLst/>
                <a:uLnTx/>
                <a:uFillTx/>
                <a:latin typeface="Calibri"/>
                <a:ea typeface="+mn-ea"/>
                <a:cs typeface="+mn-cs"/>
              </a:rPr>
              <a:t>chem</a:t>
            </a:r>
            <a:r>
              <a:rPr kumimoji="0" lang="sk-SK" sz="1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Ani predavač v železiarstve neráta klince po jednom, keď zákazník povie potrebujem 2500 klincov. Naráta 100 klincov, odváži ich a potom odváži 25-krát väčšiu hmotnosť. Pri často predávanom počte klincov má už pripravenú tabuľku prepočtu hmotnosti na počet klincov. Takže aj chemici majú pripravenú tabuľku na taký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prepopčet</a:t>
            </a:r>
            <a:r>
              <a:rPr kumimoji="0" lang="sk-SK" sz="1800" b="0" i="0" u="none" strike="noStrike" kern="1200" cap="none" spc="0" normalizeH="0" baseline="0" noProof="0" dirty="0">
                <a:ln>
                  <a:noFill/>
                </a:ln>
                <a:solidFill>
                  <a:prstClr val="black"/>
                </a:solidFill>
                <a:effectLst/>
                <a:uLnTx/>
                <a:uFillTx/>
                <a:latin typeface="Calibri"/>
                <a:ea typeface="+mn-ea"/>
                <a:cs typeface="+mn-cs"/>
              </a:rPr>
              <a:t>. Kľúčom je slovo mól.</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1596855"/>
      </p:ext>
    </p:extLst>
  </p:cSld>
  <p:clrMapOvr>
    <a:masterClrMapping/>
  </p:clrMapOvr>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95536" y="1477412"/>
            <a:ext cx="6624736" cy="48396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p:cNvSpPr txBox="1"/>
          <p:nvPr/>
        </p:nvSpPr>
        <p:spPr>
          <a:xfrm>
            <a:off x="1115616" y="116632"/>
            <a:ext cx="640871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3600" b="1" i="0" u="none" strike="noStrike" kern="1200" cap="none" spc="0" normalizeH="0" baseline="0" noProof="0" dirty="0">
                <a:ln>
                  <a:noFill/>
                </a:ln>
                <a:solidFill>
                  <a:prstClr val="black"/>
                </a:solidFill>
                <a:effectLst/>
                <a:uLnTx/>
                <a:uFillTx/>
                <a:latin typeface="Calibri"/>
                <a:ea typeface="+mn-ea"/>
                <a:cs typeface="+mn-cs"/>
              </a:rPr>
              <a:t>Mól</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p:cNvSpPr txBox="1"/>
          <p:nvPr/>
        </p:nvSpPr>
        <p:spPr>
          <a:xfrm>
            <a:off x="251520" y="980728"/>
            <a:ext cx="8568952" cy="55707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Mól je jednotka látkového množstva, de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facto</a:t>
            </a:r>
            <a:r>
              <a:rPr kumimoji="0" lang="sk-SK" sz="1800" b="0" i="0" u="none" strike="noStrike" kern="1200" cap="none" spc="0" normalizeH="0" baseline="0" noProof="0" dirty="0">
                <a:ln>
                  <a:noFill/>
                </a:ln>
                <a:solidFill>
                  <a:prstClr val="black"/>
                </a:solidFill>
                <a:effectLst/>
                <a:uLnTx/>
                <a:uFillTx/>
                <a:latin typeface="Calibri"/>
                <a:ea typeface="+mn-ea"/>
                <a:cs typeface="+mn-cs"/>
              </a:rPr>
              <a:t> je to číslovka definovaná takto: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a:ln>
                  <a:noFill/>
                </a:ln>
                <a:solidFill>
                  <a:prstClr val="black"/>
                </a:solidFill>
                <a:effectLst/>
                <a:uLnTx/>
                <a:uFillTx/>
                <a:latin typeface="Calibri"/>
                <a:ea typeface="+mn-ea"/>
                <a:cs typeface="+mn-cs"/>
              </a:rPr>
              <a:t>1 mol častíc je taký počet častíc koľko je atómov v 12 g uhlíka</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Často potrebujeme vyjadriť hodnotu „číslovky“ mol aj numericky, zaviedol sa preto pojem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err="1">
                <a:ln>
                  <a:noFill/>
                </a:ln>
                <a:solidFill>
                  <a:prstClr val="black"/>
                </a:solidFill>
                <a:effectLst/>
                <a:uLnTx/>
                <a:uFillTx/>
                <a:latin typeface="Calibri"/>
                <a:ea typeface="+mn-ea"/>
                <a:cs typeface="+mn-cs"/>
              </a:rPr>
              <a:t>Avogadrova</a:t>
            </a:r>
            <a:r>
              <a:rPr kumimoji="0" lang="sk-SK" sz="1800" b="0" i="0" u="none" strike="noStrike" kern="1200" cap="none" spc="0" normalizeH="0" baseline="0" noProof="0" dirty="0">
                <a:ln>
                  <a:noFill/>
                </a:ln>
                <a:solidFill>
                  <a:prstClr val="black"/>
                </a:solidFill>
                <a:effectLst/>
                <a:uLnTx/>
                <a:uFillTx/>
                <a:latin typeface="Calibri"/>
                <a:ea typeface="+mn-ea"/>
                <a:cs typeface="+mn-cs"/>
              </a:rPr>
              <a:t> konštanta (Avogadrovo číslo) ako počet častíc v jednom móle, experimentálna hodnota je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6.022140857(74)×10</a:t>
            </a:r>
            <a:r>
              <a:rPr kumimoji="0" lang="sk-SK" sz="1800" b="0" i="0" u="none" strike="noStrike" kern="1200" cap="none" spc="0" normalizeH="0" baseline="30000" noProof="0" dirty="0">
                <a:ln>
                  <a:noFill/>
                </a:ln>
                <a:solidFill>
                  <a:prstClr val="black"/>
                </a:solidFill>
                <a:effectLst/>
                <a:uLnTx/>
                <a:uFillTx/>
                <a:latin typeface="Calibri"/>
                <a:ea typeface="+mn-ea"/>
                <a:cs typeface="+mn-cs"/>
              </a:rPr>
              <a:t>23</a:t>
            </a:r>
            <a:r>
              <a:rPr kumimoji="0" lang="sk-SK" sz="1800" b="0" i="0" u="none" strike="noStrike" kern="1200" cap="none" spc="0" normalizeH="0" baseline="0" noProof="0" dirty="0">
                <a:ln>
                  <a:noFill/>
                </a:ln>
                <a:solidFill>
                  <a:prstClr val="black"/>
                </a:solidFill>
                <a:effectLst/>
                <a:uLnTx/>
                <a:uFillTx/>
                <a:latin typeface="Calibri"/>
                <a:ea typeface="+mn-ea"/>
                <a:cs typeface="+mn-cs"/>
              </a:rPr>
              <a:t> mol</a:t>
            </a:r>
            <a:r>
              <a:rPr kumimoji="0" lang="sk-SK" sz="1800" b="0" i="0" u="none" strike="noStrike" kern="1200" cap="none" spc="0" normalizeH="0" baseline="30000" noProof="0" dirty="0">
                <a:ln>
                  <a:noFill/>
                </a:ln>
                <a:solidFill>
                  <a:prstClr val="black"/>
                </a:solidFill>
                <a:effectLst/>
                <a:uLnTx/>
                <a:uFillTx/>
                <a:latin typeface="Calibri"/>
                <a:ea typeface="+mn-ea"/>
                <a:cs typeface="+mn-cs"/>
              </a:rPr>
              <a:t>−1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3000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Dve cifry v zátvorke je obvyklý spôsob ako uvádzať neurčitosť merania (jednu štandardnú odchýlku) na dve platné cifry na posledných uvedených desatinných miestach.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Všimnite si „fyzikálny rozmer“ mol</a:t>
            </a:r>
            <a:r>
              <a:rPr kumimoji="0" lang="sk-SK" sz="1800" b="0" i="0" u="none" strike="noStrike" kern="1200" cap="none" spc="0" normalizeH="0" baseline="30000" noProof="0" dirty="0">
                <a:ln>
                  <a:noFill/>
                </a:ln>
                <a:solidFill>
                  <a:prstClr val="black"/>
                </a:solidFill>
                <a:effectLst/>
                <a:uLnTx/>
                <a:uFillTx/>
                <a:latin typeface="Calibri"/>
                <a:ea typeface="+mn-ea"/>
                <a:cs typeface="+mn-cs"/>
              </a:rPr>
              <a:t>−1</a:t>
            </a:r>
            <a:r>
              <a:rPr kumimoji="0" lang="sk-SK" sz="1800" b="0" i="0" u="none" strike="noStrike" kern="1200" cap="none" spc="0" normalizeH="0" baseline="0" noProof="0" dirty="0">
                <a:ln>
                  <a:noFill/>
                </a:ln>
                <a:solidFill>
                  <a:prstClr val="black"/>
                </a:solidFill>
                <a:effectLst/>
                <a:uLnTx/>
                <a:uFillTx/>
                <a:latin typeface="Calibri"/>
                <a:ea typeface="+mn-ea"/>
                <a:cs typeface="+mn-cs"/>
              </a:rPr>
              <a:t>. Je užitočné používať takýto rozmer, aby sme nestratili zo zreteľa, že „bezrozmerný výsledok“ nie je obyčajné číslo ale číslo vyjadrené v „jednotkách“ mol. Zdrojom chyby môže byť často fakt, že niekto používa väčšiu jednotku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kmol</a:t>
            </a:r>
            <a:r>
              <a:rPr kumimoji="0" lang="sk-SK"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kilomol</a:t>
            </a:r>
            <a:r>
              <a:rPr kumimoji="0" lang="sk-SK" sz="1800" b="0" i="0" u="none" strike="noStrike" kern="1200" cap="none" spc="0" normalizeH="0" baseline="0" noProof="0" dirty="0">
                <a:ln>
                  <a:noFill/>
                </a:ln>
                <a:solidFill>
                  <a:prstClr val="black"/>
                </a:solidFill>
                <a:effectLst/>
                <a:uLnTx/>
                <a:uFillTx/>
                <a:latin typeface="Calibri"/>
                <a:ea typeface="+mn-ea"/>
                <a:cs typeface="+mn-cs"/>
              </a:rPr>
              <a:t>) a keď pomiešam v jednom vzorci mol a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kmol</a:t>
            </a:r>
            <a:r>
              <a:rPr kumimoji="0" lang="sk-SK" sz="1800" b="0" i="0" u="none" strike="noStrike" kern="1200" cap="none" spc="0" normalizeH="0" baseline="0" noProof="0" dirty="0">
                <a:ln>
                  <a:noFill/>
                </a:ln>
                <a:solidFill>
                  <a:prstClr val="black"/>
                </a:solidFill>
                <a:effectLst/>
                <a:uLnTx/>
                <a:uFillTx/>
                <a:latin typeface="Calibri"/>
                <a:ea typeface="+mn-ea"/>
                <a:cs typeface="+mn-cs"/>
              </a:rPr>
              <a:t>, dostanem rádovo zlú hodnotu na konci.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Dobrý zdroj informácií o tom, ako sa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Avogadrova</a:t>
            </a:r>
            <a:r>
              <a:rPr kumimoji="0" lang="sk-SK" sz="1800" b="0" i="0" u="none" strike="noStrike" kern="1200" cap="none" spc="0" normalizeH="0" baseline="0" noProof="0" dirty="0">
                <a:ln>
                  <a:noFill/>
                </a:ln>
                <a:solidFill>
                  <a:prstClr val="black"/>
                </a:solidFill>
                <a:effectLst/>
                <a:uLnTx/>
                <a:uFillTx/>
                <a:latin typeface="Calibri"/>
                <a:ea typeface="+mn-ea"/>
                <a:cs typeface="+mn-cs"/>
              </a:rPr>
              <a:t> konštanta prakticky meria je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Perrinova</a:t>
            </a:r>
            <a:r>
              <a:rPr kumimoji="0" lang="sk-SK"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nobelovská</a:t>
            </a:r>
            <a:r>
              <a:rPr kumimoji="0" lang="sk-SK" sz="1800" b="0" i="0" u="none" strike="noStrike" kern="1200" cap="none" spc="0" normalizeH="0" baseline="0" noProof="0" dirty="0">
                <a:ln>
                  <a:noFill/>
                </a:ln>
                <a:solidFill>
                  <a:prstClr val="black"/>
                </a:solidFill>
                <a:effectLst/>
                <a:uLnTx/>
                <a:uFillTx/>
                <a:latin typeface="Calibri"/>
                <a:ea typeface="+mn-ea"/>
                <a:cs typeface="+mn-cs"/>
              </a:rPr>
              <a:t> prednáška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3"/>
              </a:rPr>
              <a:t>http://www.nobelprize.org/nobel_prizes/physics/laureates/1926/perrin-lecture.html</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6156176" y="1589090"/>
            <a:ext cx="327470" cy="260604"/>
          </a:xfrm>
          <a:prstGeom prst="rect">
            <a:avLst/>
          </a:prstGeom>
        </p:spPr>
      </p:pic>
    </p:spTree>
    <p:extLst>
      <p:ext uri="{BB962C8B-B14F-4D97-AF65-F5344CB8AC3E}">
        <p14:creationId xmlns:p14="http://schemas.microsoft.com/office/powerpoint/2010/main" val="439609483"/>
      </p:ext>
    </p:extLst>
  </p:cSld>
  <p:clrMapOvr>
    <a:masterClrMapping/>
  </p:clrMapOvr>
  <p:extLst mod="1"/>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467544" y="908720"/>
            <a:ext cx="7704856" cy="39703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Calibri"/>
                <a:ea typeface="+mn-ea"/>
                <a:cs typeface="+mn-cs"/>
              </a:rPr>
              <a:t>Aký je rozdiel medzi receptami pre pečenie a chemickými receptami, pokiaľ ide o nedodržanie presných hmotnostných pomerov</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Calibri"/>
                <a:ea typeface="+mn-ea"/>
                <a:cs typeface="+mn-cs"/>
              </a:rPr>
              <a:t>Čo hovorí zákon o stálych zlučovacích pomeroch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Calibri"/>
                <a:ea typeface="+mn-ea"/>
                <a:cs typeface="+mn-cs"/>
              </a:rPr>
              <a:t>Čo hovorí zákon o množných zlučovacích pomeroch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err="1">
                <a:ln>
                  <a:noFill/>
                </a:ln>
                <a:solidFill>
                  <a:prstClr val="white"/>
                </a:solidFill>
                <a:effectLst/>
                <a:uLnTx/>
                <a:uFillTx/>
                <a:latin typeface="Calibri"/>
                <a:ea typeface="+mn-ea"/>
                <a:cs typeface="+mn-cs"/>
              </a:rPr>
              <a:t>Avogadrov</a:t>
            </a:r>
            <a:r>
              <a:rPr kumimoji="0" lang="sk-SK" sz="1800" b="0" i="0" u="none" strike="noStrike" kern="1200" cap="none" spc="0" normalizeH="0" baseline="0" noProof="0" dirty="0">
                <a:ln>
                  <a:noFill/>
                </a:ln>
                <a:solidFill>
                  <a:prstClr val="white"/>
                </a:solidFill>
                <a:effectLst/>
                <a:uLnTx/>
                <a:uFillTx/>
                <a:latin typeface="Calibri"/>
                <a:ea typeface="+mn-ea"/>
                <a:cs typeface="+mn-cs"/>
              </a:rPr>
              <a:t> zákon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Calibri"/>
                <a:ea typeface="+mn-ea"/>
                <a:cs typeface="+mn-cs"/>
              </a:rPr>
              <a:t>Čo platí o pomeroch hmotnostných pomerov v chemických receptoch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Calibri"/>
                <a:ea typeface="+mn-ea"/>
                <a:cs typeface="+mn-cs"/>
              </a:rPr>
              <a:t>Prečo atómové hmotnosti nie sú celé čísla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Calibri"/>
                <a:ea typeface="+mn-ea"/>
                <a:cs typeface="+mn-cs"/>
              </a:rPr>
              <a:t>Čo je to mól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Calibri"/>
                <a:ea typeface="+mn-ea"/>
                <a:cs typeface="+mn-cs"/>
              </a:rPr>
              <a:t>Čo je to </a:t>
            </a:r>
            <a:r>
              <a:rPr kumimoji="0" lang="sk-SK" sz="1800" b="0" i="0" u="none" strike="noStrike" kern="1200" cap="none" spc="0" normalizeH="0" baseline="0" noProof="0" dirty="0" err="1">
                <a:ln>
                  <a:noFill/>
                </a:ln>
                <a:solidFill>
                  <a:prstClr val="white"/>
                </a:solidFill>
                <a:effectLst/>
                <a:uLnTx/>
                <a:uFillTx/>
                <a:latin typeface="Calibri"/>
                <a:ea typeface="+mn-ea"/>
                <a:cs typeface="+mn-cs"/>
              </a:rPr>
              <a:t>Avogadrovo</a:t>
            </a:r>
            <a:r>
              <a:rPr kumimoji="0" lang="sk-SK" sz="1800" b="0" i="0" u="none" strike="noStrike" kern="1200" cap="none" spc="0" normalizeH="0" baseline="0" noProof="0" dirty="0">
                <a:ln>
                  <a:noFill/>
                </a:ln>
                <a:solidFill>
                  <a:prstClr val="white"/>
                </a:solidFill>
                <a:effectLst/>
                <a:uLnTx/>
                <a:uFillTx/>
                <a:latin typeface="Calibri"/>
                <a:ea typeface="+mn-ea"/>
                <a:cs typeface="+mn-cs"/>
              </a:rPr>
              <a:t> číslo a akú má veľkosť</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Calibri"/>
                <a:ea typeface="+mn-ea"/>
                <a:cs typeface="+mn-cs"/>
              </a:rPr>
              <a:t>Aký je typický rozmer jednej </a:t>
            </a:r>
            <a:r>
              <a:rPr kumimoji="0" lang="sk-SK" sz="1800" b="0" i="0" u="none" strike="noStrike" kern="1200" cap="none" spc="0" normalizeH="0" baseline="0" noProof="0" dirty="0" err="1">
                <a:ln>
                  <a:noFill/>
                </a:ln>
                <a:solidFill>
                  <a:prstClr val="white"/>
                </a:solidFill>
                <a:effectLst/>
                <a:uLnTx/>
                <a:uFillTx/>
                <a:latin typeface="Calibri"/>
                <a:ea typeface="+mn-ea"/>
                <a:cs typeface="+mn-cs"/>
              </a:rPr>
              <a:t>molekluly</a:t>
            </a:r>
            <a:endParaRPr kumimoji="0" lang="sk-SK" sz="1800" b="0" i="0" u="none" strike="noStrike" kern="1200" cap="none" spc="0" normalizeH="0" baseline="0" noProof="0" dirty="0">
              <a:ln>
                <a:noFill/>
              </a:ln>
              <a:solidFill>
                <a:prstClr val="white"/>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Calibri"/>
                <a:ea typeface="+mn-ea"/>
                <a:cs typeface="+mn-cs"/>
              </a:rPr>
              <a:t>Uveďte atómové hmotnosti aspoň piatich prvkov</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Calibri"/>
                <a:ea typeface="+mn-ea"/>
                <a:cs typeface="+mn-cs"/>
              </a:rPr>
              <a:t>Čo to je atómové číslo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Calibri"/>
                <a:ea typeface="+mn-ea"/>
                <a:cs typeface="+mn-cs"/>
              </a:rPr>
              <a:t>Uveďte atómové čísla aspoň piatich prvkov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06316059"/>
      </p:ext>
    </p:extLst>
  </p:cSld>
  <p:clrMapOvr>
    <a:masterClrMapping/>
  </p:clrMapOvr>
  <p:extLst mod="1"/>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_{~6}^{12}\text C&#10;\end{align*}&#10;\end{document}&#10;"/>
  <p:tag name="IGUANATEXSIZE" val="18"/>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igma_x^2 = \sum_i (x_i-\bar x)^2p(i)&#10;\end{align*}&#10;\end{document}&#10;"/>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 x = \sqrt{\sum_i(x_i-\bar x)^2p(i)}&#10;\end{align*}&#10;\end{document}&#10;"/>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_5 = \frac{1852}{12000}\approx 0.154&#10;\end{align*}&#10;\end{document}&#10;"/>
  <p:tag name="IGUANATEXSIZE" val="16"/>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_5 = \frac{2046}{12000}\approx 0.171&#10;\end{align*}&#10;\end{document}&#10;"/>
  <p:tag name="IGUANATEXSIZE" val="16"/>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_5 = \frac{1}{6}=0.16666....&#10;\end{align*}&#10;\end{document}&#10;"/>
  <p:tag name="IGUANATEXSIZE" val="18"/>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11names]{xcolor}&#10;\def \vek{\overrightarrow}&#10;\def \rot{\text{rot}\;}&#10;\def \div{\text{div}\;}&#10;\begin{document}&#10;\begin{align*}&#10;%\color{YellowOrange}&#10;p(i)\ge 0\;\;\;\;\sum_i p(i)=1&#10;\end{align*}&#10;\end{document}&#10;"/>
  <p:tag name="IGUANATEXSIZE" val="18"/>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ar x = \sum_i x_ip(i)&#10;\end{align*}&#10;\end{document}&#10;"/>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 x = \sqrt{\sum_i(x_i-\bar x)^2p(i)}&#10;\end{align*}&#10;\end{document}&#10;"/>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line{x-\bar x} = \sum_i(x_i-\bar x)p(i)&#10;\end{align*}&#10;\end{document}&#10;"/>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ar x = \sum_i x_ip(i)&#10;\end{align*}&#10;\end{document}&#10;"/>
  <p:tag name="IGUANATEXSIZE" val="2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blank.potx" id="{99239727-8B3C-4466-A651-D625C7AC41F7}" vid="{04F8AA42-2F14-40F4-B6DF-ED44AF9E5BE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MyblankCalibri</Template>
  <TotalTime>102</TotalTime>
  <Words>2700</Words>
  <Application>Microsoft Office PowerPoint</Application>
  <PresentationFormat>On-screen Show (4:3)</PresentationFormat>
  <Paragraphs>154</Paragraphs>
  <Slides>23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Calibri</vt:lpstr>
      <vt:lpstr>Calibri Light</vt:lpstr>
      <vt:lpstr>Cambria Math</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Vladimír Černý</dc:creator>
  <cp:lastModifiedBy>Vladimir Cerny</cp:lastModifiedBy>
  <cp:revision>9</cp:revision>
  <dcterms:created xsi:type="dcterms:W3CDTF">2018-03-19T12:25:00Z</dcterms:created>
  <dcterms:modified xsi:type="dcterms:W3CDTF">2019-04-01T20:22:49Z</dcterms:modified>
</cp:coreProperties>
</file>