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309" r:id="rId2"/>
    <p:sldId id="310" r:id="rId3"/>
    <p:sldId id="311" r:id="rId4"/>
    <p:sldId id="312" r:id="rId5"/>
    <p:sldId id="313" r:id="rId6"/>
    <p:sldId id="314" r:id="rId7"/>
    <p:sldId id="315" r:id="rId8"/>
    <p:sldId id="316" r:id="rId9"/>
    <p:sldId id="335" r:id="rId10"/>
    <p:sldId id="336" r:id="rId11"/>
    <p:sldId id="337" r:id="rId12"/>
    <p:sldId id="338" r:id="rId13"/>
    <p:sldId id="339" r:id="rId14"/>
    <p:sldId id="340" r:id="rId15"/>
    <p:sldId id="288" r:id="rId16"/>
    <p:sldId id="342" r:id="rId17"/>
    <p:sldId id="343" r:id="rId18"/>
    <p:sldId id="344"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88347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421814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16162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326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8038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0571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086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81824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7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0954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6669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DE36B-EE43-4C75-8872-A0418CB706D7}" type="datetimeFigureOut">
              <a:rPr lang="en-US" smtClean="0"/>
              <a:t>4/4/2019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23058-5E0E-41BC-A830-5C8D4B66250F}" type="slidenum">
              <a:rPr lang="en-US" smtClean="0"/>
              <a:t>‹#›</a:t>
            </a:fld>
            <a:endParaRPr lang="en-US" dirty="0"/>
          </a:p>
        </p:txBody>
      </p:sp>
    </p:spTree>
    <p:extLst>
      <p:ext uri="{BB962C8B-B14F-4D97-AF65-F5344CB8AC3E}">
        <p14:creationId xmlns:p14="http://schemas.microsoft.com/office/powerpoint/2010/main" val="3624036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tags" Target="../tags/tag31.xml"/><Relationship Id="rId12" Type="http://schemas.openxmlformats.org/officeDocument/2006/relationships/image" Target="../media/image3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7.xml"/><Relationship Id="rId11" Type="http://schemas.openxmlformats.org/officeDocument/2006/relationships/image" Target="../media/image33.png"/><Relationship Id="rId5" Type="http://schemas.openxmlformats.org/officeDocument/2006/relationships/tags" Target="../tags/tag33.xml"/><Relationship Id="rId10" Type="http://schemas.openxmlformats.org/officeDocument/2006/relationships/image" Target="../media/image32.png"/><Relationship Id="rId4" Type="http://schemas.openxmlformats.org/officeDocument/2006/relationships/tags" Target="../tags/tag32.xml"/><Relationship Id="rId9" Type="http://schemas.openxmlformats.org/officeDocument/2006/relationships/image" Target="../media/image47.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6.xml"/><Relationship Id="rId12" Type="http://schemas.openxmlformats.org/officeDocument/2006/relationships/image" Target="../media/image43.png"/><Relationship Id="rId2" Type="http://schemas.openxmlformats.org/officeDocument/2006/relationships/tags" Target="../tags/tag35.xml"/><Relationship Id="rId1" Type="http://schemas.openxmlformats.org/officeDocument/2006/relationships/tags" Target="../tags/tag34.xml"/><Relationship Id="rId11" Type="http://schemas.openxmlformats.org/officeDocument/2006/relationships/image" Target="../media/image42.png"/><Relationship Id="rId5" Type="http://schemas.openxmlformats.org/officeDocument/2006/relationships/slideLayout" Target="../slideLayouts/slideLayout7.xml"/><Relationship Id="rId10" Type="http://schemas.openxmlformats.org/officeDocument/2006/relationships/image" Target="../media/image41.png"/><Relationship Id="rId4" Type="http://schemas.openxmlformats.org/officeDocument/2006/relationships/tags" Target="../tags/tag37.xml"/><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13" Type="http://schemas.openxmlformats.org/officeDocument/2006/relationships/image" Target="../media/image49.png"/><Relationship Id="rId3" Type="http://schemas.openxmlformats.org/officeDocument/2006/relationships/tags" Target="../tags/tag40.xml"/><Relationship Id="rId12" Type="http://schemas.openxmlformats.org/officeDocument/2006/relationships/image" Target="../media/image48.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11" Type="http://schemas.openxmlformats.org/officeDocument/2006/relationships/image" Target="../media/image46.png"/><Relationship Id="rId5" Type="http://schemas.openxmlformats.org/officeDocument/2006/relationships/tags" Target="../tags/tag42.xml"/><Relationship Id="rId10" Type="http://schemas.openxmlformats.org/officeDocument/2006/relationships/image" Target="../media/image44.png"/><Relationship Id="rId4" Type="http://schemas.openxmlformats.org/officeDocument/2006/relationships/tags" Target="../tags/tag41.xml"/><Relationship Id="rId9" Type="http://schemas.openxmlformats.org/officeDocument/2006/relationships/image" Target="../media/image65.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46.xml"/><Relationship Id="rId7" Type="http://schemas.openxmlformats.org/officeDocument/2006/relationships/image" Target="../media/image64.png"/><Relationship Id="rId2" Type="http://schemas.openxmlformats.org/officeDocument/2006/relationships/tags" Target="../tags/tag45.xml"/><Relationship Id="rId1" Type="http://schemas.openxmlformats.org/officeDocument/2006/relationships/tags" Target="../tags/tag44.xml"/><Relationship Id="rId11"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slideLayout" Target="../slideLayouts/slideLayout7.xml"/><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8.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5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5.png"/><Relationship Id="rId5" Type="http://schemas.openxmlformats.org/officeDocument/2006/relationships/tags" Target="../tags/tag51.xml"/><Relationship Id="rId10" Type="http://schemas.openxmlformats.org/officeDocument/2006/relationships/image" Target="../media/image54.png"/><Relationship Id="rId4" Type="http://schemas.openxmlformats.org/officeDocument/2006/relationships/tags" Target="../tags/tag50.xml"/><Relationship Id="rId9" Type="http://schemas.openxmlformats.org/officeDocument/2006/relationships/image" Target="../media/image52.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13" Type="http://schemas.openxmlformats.org/officeDocument/2006/relationships/image" Target="../media/image60.png"/><Relationship Id="rId3" Type="http://schemas.openxmlformats.org/officeDocument/2006/relationships/tags" Target="../tags/tag56.xml"/><Relationship Id="rId7" Type="http://schemas.openxmlformats.org/officeDocument/2006/relationships/slideLayout" Target="../slideLayouts/slideLayout7.xml"/><Relationship Id="rId12" Type="http://schemas.openxmlformats.org/officeDocument/2006/relationships/image" Target="../media/image54.png"/><Relationship Id="rId2" Type="http://schemas.openxmlformats.org/officeDocument/2006/relationships/tags" Target="../tags/tag55.xml"/><Relationship Id="rId16" Type="http://schemas.openxmlformats.org/officeDocument/2006/relationships/image" Target="../media/image62.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52.png"/><Relationship Id="rId5" Type="http://schemas.openxmlformats.org/officeDocument/2006/relationships/tags" Target="../tags/tag58.xml"/><Relationship Id="rId15" Type="http://schemas.openxmlformats.org/officeDocument/2006/relationships/image" Target="../media/image61.png"/><Relationship Id="rId10" Type="http://schemas.openxmlformats.org/officeDocument/2006/relationships/image" Target="../media/image73.png"/><Relationship Id="rId4" Type="http://schemas.openxmlformats.org/officeDocument/2006/relationships/tags" Target="../tags/tag57.xml"/><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7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7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xml"/><Relationship Id="rId7" Type="http://schemas.openxmlformats.org/officeDocument/2006/relationships/image" Target="../media/image171.png"/><Relationship Id="rId2" Type="http://schemas.openxmlformats.org/officeDocument/2006/relationships/tags" Target="../tags/tag10.xml"/><Relationship Id="rId1" Type="http://schemas.openxmlformats.org/officeDocument/2006/relationships/tags" Target="../tags/tag9.xml"/><Relationship Id="rId11"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19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31.png"/><Relationship Id="rId12"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34.png"/><Relationship Id="rId10" Type="http://schemas.openxmlformats.org/officeDocument/2006/relationships/image" Target="../media/image14.png"/><Relationship Id="rId4" Type="http://schemas.openxmlformats.org/officeDocument/2006/relationships/slideLayout" Target="../slideLayouts/slideLayout7.xml"/><Relationship Id="rId9" Type="http://schemas.openxmlformats.org/officeDocument/2006/relationships/image" Target="../media/image3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hyperlink" Target="http://en.wikipedia.org/wiki/Empirical_distribution_function"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image" Target="../media/image39.png"/><Relationship Id="rId17" Type="http://schemas.openxmlformats.org/officeDocument/2006/relationships/image" Target="../media/image24.png"/><Relationship Id="rId2" Type="http://schemas.openxmlformats.org/officeDocument/2006/relationships/tags" Target="../tags/tag19.xml"/><Relationship Id="rId16" Type="http://schemas.openxmlformats.org/officeDocument/2006/relationships/image" Target="../media/image23.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8.png"/><Relationship Id="rId5" Type="http://schemas.openxmlformats.org/officeDocument/2006/relationships/tags" Target="../tags/tag22.xm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tags" Target="../tags/tag21.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tags" Target="../tags/tag26.xml"/><Relationship Id="rId7"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tags" Target="../tags/tag28.xml"/><Relationship Id="rId1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tags" Target="../tags/tag27.xml"/><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6" y="271719"/>
            <a:ext cx="8485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Kompresia pravdepodobnostnej informácie, rozptyl hodnôt okolo strednej</a:t>
            </a:r>
          </a:p>
        </p:txBody>
      </p:sp>
      <p:sp>
        <p:nvSpPr>
          <p:cNvPr id="4" name="TextBox 3"/>
          <p:cNvSpPr txBox="1"/>
          <p:nvPr/>
        </p:nvSpPr>
        <p:spPr>
          <a:xfrm>
            <a:off x="175846" y="1145512"/>
            <a:ext cx="861646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Matematici vyhútali takúto charakteristiku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Prečo taký komplikovaný výraz s odmocninou a kvadrátom. Lebo nefungoval „prvý nápad“ vypočítať strednú odchýlku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Vyjde totiž nula, lebo kladné a záporné odchýlky sa vyrušia na nulu.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Matematici vyhútali aj názvy</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65260" y="1639257"/>
            <a:ext cx="2707005" cy="76009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2887" y="3176837"/>
            <a:ext cx="2571750" cy="541020"/>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785686" y="4749613"/>
            <a:ext cx="1503045" cy="541020"/>
          </a:xfrm>
          <a:prstGeom prst="rect">
            <a:avLst/>
          </a:prstGeom>
        </p:spPr>
      </p:pic>
      <p:sp>
        <p:nvSpPr>
          <p:cNvPr id="9" name="TextBox 8"/>
          <p:cNvSpPr txBox="1"/>
          <p:nvPr/>
        </p:nvSpPr>
        <p:spPr>
          <a:xfrm>
            <a:off x="3818374" y="4749613"/>
            <a:ext cx="2692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stredná hodnota</a:t>
            </a:r>
          </a:p>
        </p:txBody>
      </p:sp>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032060" y="5339317"/>
            <a:ext cx="2348865" cy="541020"/>
          </a:xfrm>
          <a:prstGeom prst="rect">
            <a:avLst/>
          </a:prstGeom>
        </p:spPr>
      </p:pic>
      <p:sp>
        <p:nvSpPr>
          <p:cNvPr id="12" name="TextBox 11"/>
          <p:cNvSpPr txBox="1"/>
          <p:nvPr/>
        </p:nvSpPr>
        <p:spPr>
          <a:xfrm>
            <a:off x="3818374" y="5320417"/>
            <a:ext cx="5174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variancia alebo stredný kvadrát odchýlky</a:t>
            </a:r>
          </a:p>
        </p:txBody>
      </p:sp>
      <p:pic>
        <p:nvPicPr>
          <p:cNvPr id="13" name="Picture 12"/>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81726" y="5897727"/>
            <a:ext cx="2707005" cy="760095"/>
          </a:xfrm>
          <a:prstGeom prst="rect">
            <a:avLst/>
          </a:prstGeom>
        </p:spPr>
      </p:pic>
      <p:sp>
        <p:nvSpPr>
          <p:cNvPr id="14" name="TextBox 13"/>
          <p:cNvSpPr txBox="1"/>
          <p:nvPr/>
        </p:nvSpPr>
        <p:spPr>
          <a:xfrm>
            <a:off x="3818373" y="5908442"/>
            <a:ext cx="51749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stredná kvadratická odchýlka alebo štandardná odchýlka</a:t>
            </a:r>
          </a:p>
        </p:txBody>
      </p:sp>
      <p:sp>
        <p:nvSpPr>
          <p:cNvPr id="15" name="Rectangle 14"/>
          <p:cNvSpPr/>
          <p:nvPr/>
        </p:nvSpPr>
        <p:spPr>
          <a:xfrm>
            <a:off x="175846" y="4561832"/>
            <a:ext cx="8817429" cy="2095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39235"/>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Stredná hodnota a variancia</a:t>
            </a:r>
          </a:p>
        </p:txBody>
      </p:sp>
      <mc:AlternateContent xmlns:mc="http://schemas.openxmlformats.org/markup-compatibility/2006" xmlns:a14="http://schemas.microsoft.com/office/drawing/2010/main">
        <mc:Choice Requires="a14">
          <p:sp>
            <p:nvSpPr>
              <p:cNvPr id="5" name="TextBox 4"/>
              <p:cNvSpPr txBox="1"/>
              <p:nvPr/>
            </p:nvSpPr>
            <p:spPr>
              <a:xfrm>
                <a:off x="262890" y="937260"/>
                <a:ext cx="844677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diskrétnom prípade sme definovali strednú hodnotu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strednú hodnotu ľubovoľnej veličiny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závislej na náhodnej udalosti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definujeme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veličinu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ktorú využívame na pomenovanie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udalosti) to znamená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Variancia veličiny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potom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variancia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2890" y="937260"/>
                <a:ext cx="8446770" cy="3970318"/>
              </a:xfrm>
              <a:prstGeom prst="rect">
                <a:avLst/>
              </a:prstGeom>
              <a:blipFill rotWithShape="0">
                <a:blip r:embed="rId9"/>
                <a:stretch>
                  <a:fillRect l="-577" t="-922" b="-1536"/>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815420" y="1380836"/>
            <a:ext cx="1357884" cy="48691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79378" y="2231064"/>
            <a:ext cx="2048828" cy="533210"/>
          </a:xfrm>
          <a:prstGeom prst="rect">
            <a:avLst/>
          </a:prstGeom>
        </p:spPr>
      </p:pic>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43373" y="3192724"/>
            <a:ext cx="1729931" cy="53321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864544" y="4050151"/>
            <a:ext cx="3941636" cy="533210"/>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864545" y="4802818"/>
            <a:ext cx="4152519" cy="533210"/>
          </a:xfrm>
          <a:prstGeom prst="rect">
            <a:avLst/>
          </a:prstGeom>
        </p:spPr>
      </p:pic>
    </p:spTree>
    <p:extLst>
      <p:ext uri="{BB962C8B-B14F-4D97-AF65-F5344CB8AC3E}">
        <p14:creationId xmlns:p14="http://schemas.microsoft.com/office/powerpoint/2010/main" val="7413353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765" y="264873"/>
            <a:ext cx="76620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Matematický formalizmus pre spojité udalosti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90919" y="1316334"/>
            <a:ext cx="86918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 spojitý prípad máme teda dva ekvivalentné spôsoby „kódovania“ pravdepodobnostnej informácie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pomocou kumulatívnej distribučnej funkcie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pomocou hustoty pravdepodobnosti</a:t>
            </a:r>
          </a:p>
        </p:txBody>
      </p:sp>
    </p:spTree>
    <p:extLst>
      <p:ext uri="{BB962C8B-B14F-4D97-AF65-F5344CB8AC3E}">
        <p14:creationId xmlns:p14="http://schemas.microsoft.com/office/powerpoint/2010/main" val="366825583"/>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rovnomerné rozdelenie</a:t>
            </a: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 sa definovať iba na konečnom intervale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369332"/>
              </a:xfrm>
              <a:prstGeom prst="rect">
                <a:avLst/>
              </a:prstGeom>
              <a:blipFill rotWithShape="0">
                <a:blip r:embed="rId8"/>
                <a:stretch>
                  <a:fillRect l="-599" t="-8197" b="-24590"/>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07356" y="1582907"/>
            <a:ext cx="1248156" cy="46463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121086" y="1482976"/>
            <a:ext cx="2880360" cy="574358"/>
          </a:xfrm>
          <a:prstGeom prst="rect">
            <a:avLst/>
          </a:prstGeom>
        </p:spPr>
      </p:pic>
      <p:sp>
        <p:nvSpPr>
          <p:cNvPr id="7" name="TextBox 6"/>
          <p:cNvSpPr txBox="1"/>
          <p:nvPr/>
        </p:nvSpPr>
        <p:spPr>
          <a:xfrm>
            <a:off x="262889" y="2182380"/>
            <a:ext cx="8730503"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Používame ho, ak chceme vyjadriť fakt, že žiadna z hodnôt nie je preferovaná (angl.: no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bias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byť opatrný. Pre diskrétne udalosti je zrejmé, ako vyjadriť nepreferovanosť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Naivne by sme sa mohli domnievať, že zovšeobecnenie na spojitý prípad znie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treba byť veľmi opatrný. Spravidla nemáme dôvod na nejaké kanonickú „voľbu mena“ pre spojitú udalosť. V princípe môžeme ako meno použiť ľubovoľnú veličinu.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Ibaže hustota pravdepodobnosti, ktorá by bola rovnomerná voči jednej premennej, nebude vo všeobecnosti rovnomerná voči inej premennej.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Povedané obrazne: matka môže spravodlivo rozdeliť cukríky medzi svoje diskrétne deti, dá každému rovnako. Ale cukríky sa nedajú apriórne spravodlivo rozdeliť medzi „spojité deti“, ibaže by sme mali dôvod na nejakú kanonickú voľbu ich mien.</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16166" y="2966269"/>
            <a:ext cx="1009841" cy="185166"/>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05580" y="3752040"/>
            <a:ext cx="1231011" cy="229743"/>
          </a:xfrm>
          <a:prstGeom prst="rect">
            <a:avLst/>
          </a:prstGeom>
        </p:spPr>
      </p:pic>
    </p:spTree>
    <p:extLst>
      <p:ext uri="{BB962C8B-B14F-4D97-AF65-F5344CB8AC3E}">
        <p14:creationId xmlns:p14="http://schemas.microsoft.com/office/powerpoint/2010/main" val="1805696193"/>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847493" y="334537"/>
            <a:ext cx="7259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 probability density, change of variables</a:t>
            </a:r>
            <a:endPar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71450" y="1508760"/>
                <a:ext cx="878967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Suppose we have same probability density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defined with respect to a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Let us define a new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the transformation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we are going to use the new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 new “name” for the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transformation should be one-to-one. Let us assume it is a rising function. Our task is to find the probability density with respect to the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we denote as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is easy, by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Now we make a substitution in the integral                       and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should get, however</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1450" y="1508760"/>
                <a:ext cx="8789670" cy="4801314"/>
              </a:xfrm>
              <a:prstGeom prst="rect">
                <a:avLst/>
              </a:prstGeom>
              <a:blipFill rotWithShape="0">
                <a:blip r:embed="rId9"/>
                <a:stretch>
                  <a:fillRect l="-555" t="-762" r="-1179" b="-1017"/>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57320" y="2268574"/>
            <a:ext cx="841820" cy="229743"/>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860897" y="3737785"/>
            <a:ext cx="3034665" cy="646367"/>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810283" y="4575930"/>
            <a:ext cx="1085279" cy="257175"/>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457123" y="5115934"/>
            <a:ext cx="6040184" cy="646367"/>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139029" y="6029597"/>
            <a:ext cx="2552891" cy="574358"/>
          </a:xfrm>
          <a:prstGeom prst="rect">
            <a:avLst/>
          </a:prstGeom>
        </p:spPr>
      </p:pic>
    </p:spTree>
    <p:extLst>
      <p:ext uri="{BB962C8B-B14F-4D97-AF65-F5344CB8AC3E}">
        <p14:creationId xmlns:p14="http://schemas.microsoft.com/office/powerpoint/2010/main" val="1337932313"/>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847493" y="334537"/>
            <a:ext cx="7259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 probability density, change of variables</a:t>
            </a:r>
            <a:endPar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14300" y="1371600"/>
            <a:ext cx="894969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Comparing the two formulas,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the “new” probability density is not obtained just by inserting the inverse transformation as an argument to the “old” probability density: the Jacobian of the transformation plays a role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even if the original probability density was a constant function, the Jacobian need not be constant and so the “new” probability density will not be constant in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bias probability density” cannot be canonically defined for a general case of continuous random events</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28620" y="2059940"/>
            <a:ext cx="2679764" cy="519494"/>
          </a:xfrm>
          <a:prstGeom prst="rect">
            <a:avLst/>
          </a:prstGeom>
        </p:spPr>
      </p:pic>
    </p:spTree>
    <p:extLst>
      <p:ext uri="{BB962C8B-B14F-4D97-AF65-F5344CB8AC3E}">
        <p14:creationId xmlns:p14="http://schemas.microsoft.com/office/powerpoint/2010/main" val="1194531978"/>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a:t>
            </a: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Gaussovo</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(normálne) rozdelenie</a:t>
            </a: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definované vzorcom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 vlastne o celú „rodinu hustôt pravdepodobnosti“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líšiacich sa špecifikáciou dvoch parametrov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𝜎</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Ich význam je takýto:</a:t>
                </a: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1754326"/>
              </a:xfrm>
              <a:prstGeom prst="rect">
                <a:avLst/>
              </a:prstGeom>
              <a:blipFill>
                <a:blip r:embed="rId7"/>
                <a:stretch>
                  <a:fillRect l="-599" t="-1736" b="-4514"/>
                </a:stretch>
              </a:blipFill>
            </p:spPr>
            <p:txBody>
              <a:bodyPr/>
              <a:lstStyle/>
              <a:p>
                <a:r>
                  <a:rPr lang="sk-SK">
                    <a:noFill/>
                  </a:rPr>
                  <a:t> </a:t>
                </a:r>
              </a:p>
            </p:txBody>
          </p:sp>
        </mc:Fallback>
      </mc:AlternateContent>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02636" y="1073201"/>
            <a:ext cx="3058668" cy="557213"/>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21355" y="3299263"/>
            <a:ext cx="2170557" cy="533210"/>
          </a:xfrm>
          <a:prstGeom prst="rect">
            <a:avLst/>
          </a:prstGeom>
        </p:spPr>
      </p:pic>
      <p:pic>
        <p:nvPicPr>
          <p:cNvPr id="15" name="Picture 1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1985" y="4367067"/>
            <a:ext cx="3598736" cy="533210"/>
          </a:xfrm>
          <a:prstGeom prst="rect">
            <a:avLst/>
          </a:prstGeom>
        </p:spPr>
      </p:pic>
      <p:pic>
        <p:nvPicPr>
          <p:cNvPr id="20" name="Picture 19"/>
          <p:cNvPicPr>
            <a:picLocks noChangeAspect="1"/>
          </p:cNvPicPr>
          <p:nvPr/>
        </p:nvPicPr>
        <p:blipFill>
          <a:blip r:embed="rId11"/>
          <a:stretch>
            <a:fillRect/>
          </a:stretch>
        </p:blipFill>
        <p:spPr>
          <a:xfrm>
            <a:off x="4822388" y="3119854"/>
            <a:ext cx="3578662" cy="3426249"/>
          </a:xfrm>
          <a:prstGeom prst="rect">
            <a:avLst/>
          </a:prstGeom>
        </p:spPr>
      </p:pic>
      <p:sp>
        <p:nvSpPr>
          <p:cNvPr id="25" name="TextBox 24"/>
          <p:cNvSpPr txBox="1"/>
          <p:nvPr/>
        </p:nvSpPr>
        <p:spPr>
          <a:xfrm>
            <a:off x="391985" y="5296829"/>
            <a:ext cx="45703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Typický tvar je na obrázku</a:t>
            </a:r>
          </a:p>
        </p:txBody>
      </p:sp>
    </p:spTree>
    <p:extLst>
      <p:ext uri="{BB962C8B-B14F-4D97-AF65-F5344CB8AC3E}">
        <p14:creationId xmlns:p14="http://schemas.microsoft.com/office/powerpoint/2010/main" val="281507937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69528" y="820142"/>
            <a:ext cx="868378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Overme, že pre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Gaussovo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rozdelenie pravdepodobnosti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naozaj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Najprv treba dokázať pomocné tvrdenie (tzv. Laplaceov integrál)</a:t>
            </a:r>
          </a:p>
        </p:txBody>
      </p:sp>
      <p:sp>
        <p:nvSpPr>
          <p:cNvPr id="2" name="TextBox 1"/>
          <p:cNvSpPr txBox="1"/>
          <p:nvPr/>
        </p:nvSpPr>
        <p:spPr>
          <a:xfrm>
            <a:off x="1443069" y="221087"/>
            <a:ext cx="5817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Gaussovské</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integrály</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51940" y="1209571"/>
            <a:ext cx="3058668" cy="557213"/>
          </a:xfrm>
          <a:prstGeom prst="rect">
            <a:avLst/>
          </a:prstGeom>
        </p:spPr>
      </p:pic>
      <p:pic>
        <p:nvPicPr>
          <p:cNvPr id="4" name="Picture 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632854" y="2330342"/>
            <a:ext cx="2170557" cy="533210"/>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355059" y="2330342"/>
            <a:ext cx="3598736" cy="533210"/>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0012" y="2330342"/>
            <a:ext cx="1692212" cy="533210"/>
          </a:xfrm>
          <a:prstGeom prst="rect">
            <a:avLst/>
          </a:prstGeom>
        </p:spPr>
      </p:pic>
      <p:pic>
        <p:nvPicPr>
          <p:cNvPr id="13" name="Picture 12"/>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483576" y="3461745"/>
            <a:ext cx="2304288" cy="533210"/>
          </a:xfrm>
          <a:prstGeom prst="rect">
            <a:avLst/>
          </a:prstGeom>
        </p:spPr>
      </p:pic>
      <p:sp>
        <p:nvSpPr>
          <p:cNvPr id="14" name="TextBox 13"/>
          <p:cNvSpPr txBox="1"/>
          <p:nvPr/>
        </p:nvSpPr>
        <p:spPr>
          <a:xfrm>
            <a:off x="270012" y="4089679"/>
            <a:ext cx="868378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Škôlkarsky vtip hovoril, že jeden lev sa dá chytiť tak, že sa chytia dva a jeden sa pustí. Jeden taký integrál nevie zrátať nik, ale dva každý. V dvoch rozmeroch. 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vhodných substitúciách je už ľahko overiť správnosť normalizácie</a:t>
            </a:r>
          </a:p>
        </p:txBody>
      </p:sp>
      <p:pic>
        <p:nvPicPr>
          <p:cNvPr id="20" name="Picture 19"/>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590835" y="5013009"/>
            <a:ext cx="7522464" cy="533400"/>
          </a:xfrm>
          <a:prstGeom prst="rect">
            <a:avLst/>
          </a:prstGeom>
        </p:spPr>
      </p:pic>
      <p:pic>
        <p:nvPicPr>
          <p:cNvPr id="21" name="Picture 20"/>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3665313" y="6141696"/>
            <a:ext cx="1692212" cy="533210"/>
          </a:xfrm>
          <a:prstGeom prst="rect">
            <a:avLst/>
          </a:prstGeom>
        </p:spPr>
      </p:pic>
    </p:spTree>
    <p:extLst>
      <p:ext uri="{BB962C8B-B14F-4D97-AF65-F5344CB8AC3E}">
        <p14:creationId xmlns:p14="http://schemas.microsoft.com/office/powerpoint/2010/main" val="3754430927"/>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00967" y="1678075"/>
                <a:ext cx="881240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Overiť správnosť vzťahu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triviálne, po substitúcii to prejde na integrál typu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ktorý sa triviálne spočíta substitúciou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967" y="1678075"/>
                <a:ext cx="8812404" cy="1754326"/>
              </a:xfrm>
              <a:prstGeom prst="rect">
                <a:avLst/>
              </a:prstGeom>
              <a:blipFill rotWithShape="0">
                <a:blip r:embed="rId10"/>
                <a:stretch>
                  <a:fillRect l="-622" t="-1736" b="-4514"/>
                </a:stretch>
              </a:blipFill>
            </p:spPr>
            <p:txBody>
              <a:bodyPr/>
              <a:lstStyle/>
              <a:p>
                <a:r>
                  <a:rPr lang="sk-SK">
                    <a:noFill/>
                  </a:rPr>
                  <a:t> </a:t>
                </a:r>
              </a:p>
            </p:txBody>
          </p:sp>
        </mc:Fallback>
      </mc:AlternateContent>
      <p:sp>
        <p:nvSpPr>
          <p:cNvPr id="2" name="TextBox 1"/>
          <p:cNvSpPr txBox="1"/>
          <p:nvPr/>
        </p:nvSpPr>
        <p:spPr>
          <a:xfrm>
            <a:off x="1443069" y="221087"/>
            <a:ext cx="5817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Gaussovské</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integrály</a:t>
            </a:r>
          </a:p>
        </p:txBody>
      </p:sp>
      <p:pic>
        <p:nvPicPr>
          <p:cNvPr id="3" name="Picture 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901699" y="998556"/>
            <a:ext cx="3058668" cy="557213"/>
          </a:xfrm>
          <a:prstGeom prst="rect">
            <a:avLst/>
          </a:prstGeom>
        </p:spPr>
      </p:pic>
      <p:pic>
        <p:nvPicPr>
          <p:cNvPr id="4" name="Picture 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947981" y="1858906"/>
            <a:ext cx="2170557" cy="533210"/>
          </a:xfrm>
          <a:prstGeom prst="rect">
            <a:avLst/>
          </a:prstGeom>
        </p:spPr>
      </p:pic>
      <p:pic>
        <p:nvPicPr>
          <p:cNvPr id="7" name="Picture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610303" y="2392116"/>
            <a:ext cx="1771079" cy="533210"/>
          </a:xfrm>
          <a:prstGeom prst="rect">
            <a:avLst/>
          </a:prstGeom>
        </p:spPr>
      </p:pic>
      <p:sp>
        <p:nvSpPr>
          <p:cNvPr id="8" name="TextBox 7"/>
          <p:cNvSpPr txBox="1"/>
          <p:nvPr/>
        </p:nvSpPr>
        <p:spPr>
          <a:xfrm>
            <a:off x="200967" y="3639109"/>
            <a:ext cx="8530389"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Overovanie vzťahu                                                                vedie na integrál typu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Počíta sa pomocou „per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9" name="Picture 8"/>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409759" y="3577136"/>
            <a:ext cx="3598736" cy="533210"/>
          </a:xfrm>
          <a:prstGeom prst="rect">
            <a:avLst/>
          </a:prstGeom>
        </p:spPr>
      </p:pic>
      <p:pic>
        <p:nvPicPr>
          <p:cNvPr id="11" name="Picture 1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24854" y="4198506"/>
            <a:ext cx="1873949" cy="53321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0071" y="5024508"/>
            <a:ext cx="7502652" cy="533210"/>
          </a:xfrm>
          <a:prstGeom prst="rect">
            <a:avLst/>
          </a:prstGeom>
        </p:spPr>
      </p:pic>
    </p:spTree>
    <p:extLst>
      <p:ext uri="{BB962C8B-B14F-4D97-AF65-F5344CB8AC3E}">
        <p14:creationId xmlns:p14="http://schemas.microsoft.com/office/powerpoint/2010/main" val="1804952743"/>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ability density function for the normal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01" y="1626351"/>
            <a:ext cx="6858000" cy="43815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433137" y="697832"/>
                <a:ext cx="8373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Gauss</a:t>
                </a: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ove</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krivky pre rozličné hodnoty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a:t>
                </a: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ov</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𝝁</m:t>
                    </m:r>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𝝈</m:t>
                    </m:r>
                  </m:oMath>
                </a14:m>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3137" y="697832"/>
                <a:ext cx="8373979" cy="461665"/>
              </a:xfrm>
              <a:prstGeom prst="rect">
                <a:avLst/>
              </a:prstGeom>
              <a:blipFill rotWithShape="0">
                <a:blip r:embed="rId5"/>
                <a:stretch>
                  <a:fillRect l="-1092" t="-9211" r="-873" b="-30263"/>
                </a:stretch>
              </a:blipFill>
            </p:spPr>
            <p:txBody>
              <a:bodyPr/>
              <a:lstStyle/>
              <a:p>
                <a:r>
                  <a:rPr lang="sk-SK">
                    <a:noFill/>
                  </a:rPr>
                  <a:t> </a:t>
                </a:r>
              </a:p>
            </p:txBody>
          </p:sp>
        </mc:Fallback>
      </mc:AlternateContent>
    </p:spTree>
    <p:extLst>
      <p:ext uri="{BB962C8B-B14F-4D97-AF65-F5344CB8AC3E}">
        <p14:creationId xmlns:p14="http://schemas.microsoft.com/office/powerpoint/2010/main" val="22784315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467" y="275615"/>
            <a:ext cx="79062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že ak využijeme naivnú „experimentálnu definíciu pravdepodobnosti“, dostaneme pre strednú hodnotu výraz</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624554" y="1057362"/>
            <a:ext cx="2542604" cy="581216"/>
          </a:xfrm>
          <a:prstGeom prst="rect">
            <a:avLst/>
          </a:prstGeom>
        </p:spPr>
      </p:pic>
      <p:sp>
        <p:nvSpPr>
          <p:cNvPr id="5" name="TextBox 4"/>
          <p:cNvSpPr txBox="1"/>
          <p:nvPr/>
        </p:nvSpPr>
        <p:spPr>
          <a:xfrm>
            <a:off x="624467" y="1783541"/>
            <a:ext cx="78058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presne to, čo sme sa naučili počítať v škole ako „priemernú známku“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máš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4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dvojky“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tvoj priemer je</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423030" y="2596012"/>
            <a:ext cx="1291019" cy="471488"/>
          </a:xfrm>
          <a:prstGeom prst="rect">
            <a:avLst/>
          </a:prstGeom>
        </p:spPr>
      </p:pic>
      <p:sp>
        <p:nvSpPr>
          <p:cNvPr id="9" name="TextBox 8"/>
          <p:cNvSpPr txBox="1"/>
          <p:nvPr/>
        </p:nvSpPr>
        <p:spPr>
          <a:xfrm>
            <a:off x="529499" y="3233640"/>
            <a:ext cx="779470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Uvedomme si ale, že neexistuje žiaden „prírodný zákon“ ktorý by hovoril, že „takto treba rátať strednú hodnotu“. Príroda nič netuší, že sme si vymysleli definovať akúsi strednú hodnotu. To je čistý folklór, ale veľmi všeobecne akceptovaný a „všetci podľa neho tancujú“. Hoci je pravda, že v niektorých komunitách (folklórnych skupinách) uprednostňujú medián pred strednou hodnotou.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celkom rigorózna (a preto nejednoznačná ale dostatočne názorná)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definícia mediánu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že je to hodnota, ktorá všetky udalosti delí na dve množiny: hodnota veličiny u udalostí v prvej množine je menšia a v druhej množine väčšia ako medián.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266084"/>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451" y="381837"/>
            <a:ext cx="85410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Stredná hodnota a stredná kvadratická odchýlka v predajni obuvi</a:t>
            </a:r>
          </a:p>
        </p:txBody>
      </p:sp>
      <mc:AlternateContent xmlns:mc="http://schemas.openxmlformats.org/markup-compatibility/2006" xmlns:a14="http://schemas.microsoft.com/office/drawing/2010/main">
        <mc:Choice Requires="a14">
          <p:sp>
            <p:nvSpPr>
              <p:cNvPr id="3" name="TextBox 2"/>
              <p:cNvSpPr txBox="1"/>
              <p:nvPr/>
            </p:nvSpPr>
            <p:spPr>
              <a:xfrm>
                <a:off x="261257" y="1426866"/>
                <a:ext cx="862148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vrátime k nášmu príkladu o predávaní obuvi, potom znalosť strednej hodnoty a strednej kvadratickej odchýlky veľkosti obuvi u očakávaných náhodných zákazníkov je už celkom dostatočná informácia o tom, ako objednať veľkostný sortiment obuvi.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Jednoduché riešenie je objednať kolekciu s veľkosťami v intervale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Starostlivejší podnikateľ, ktorý si to môže dovoliť zafinancovať objedná asi aj čosi menej obuvi v intervaloch až po odchýlku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1257" y="1426866"/>
                <a:ext cx="8621486" cy="2862322"/>
              </a:xfrm>
              <a:prstGeom prst="rect">
                <a:avLst/>
              </a:prstGeom>
              <a:blipFill>
                <a:blip r:embed="rId5"/>
                <a:stretch>
                  <a:fillRect l="-636" t="-1064" r="-778" b="-2340"/>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14208" y="3343868"/>
            <a:ext cx="1880235" cy="255270"/>
          </a:xfrm>
          <a:prstGeom prst="rect">
            <a:avLst/>
          </a:prstGeom>
        </p:spPr>
      </p:pic>
    </p:spTree>
    <p:extLst>
      <p:ext uri="{BB962C8B-B14F-4D97-AF65-F5344CB8AC3E}">
        <p14:creationId xmlns:p14="http://schemas.microsoft.com/office/powerpoint/2010/main" val="3818497464"/>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765" y="264873"/>
            <a:ext cx="76620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Matematický formalizmus pre spojité udalosti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68307" y="797148"/>
                <a:ext cx="8747091" cy="27469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Použitie teórie pravdepodobnosti v priestore spojitých udalostí sa zakladá na vhodnej diskretizácii. Nemôžeme sa spýtať na pravdepodobnosť toho, že nastane nejaká konkrétna udalosť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môžeme sa spýtať, či nastane nejaká udalosť z istého intervalu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či nejaká udalosť „padla“ do intervalu je experimentálne testovateľné a opakovateľné, preto sa dá, aspoň principiálne, určiť pravdepodobnosť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je však praktické napríklad tabelovať hodnoty pravdepodobnosti pre rôzne intervaly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 je to ani potrebné, ak si všimneme, že existuje čosi ako zákon skladania pravdepodobností pre nadväzujúce intervaly</a:t>
                </a:r>
              </a:p>
            </p:txBody>
          </p:sp>
        </mc:Choice>
        <mc:Fallback xmlns="">
          <p:sp>
            <p:nvSpPr>
              <p:cNvPr id="3" name="Rectangle 2"/>
              <p:cNvSpPr>
                <a:spLocks noRot="1" noChangeAspect="1" noMove="1" noResize="1" noEditPoints="1" noAdjustHandles="1" noChangeArrowheads="1" noChangeShapeType="1" noTextEdit="1"/>
              </p:cNvSpPr>
              <p:nvPr/>
            </p:nvSpPr>
            <p:spPr>
              <a:xfrm>
                <a:off x="168307" y="797148"/>
                <a:ext cx="8747091" cy="2746906"/>
              </a:xfrm>
              <a:prstGeom prst="rect">
                <a:avLst/>
              </a:prstGeom>
              <a:blipFill rotWithShape="0">
                <a:blip r:embed="rId7"/>
                <a:stretch>
                  <a:fillRect l="-628" t="-1333" b="-2889"/>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01597" y="3593830"/>
            <a:ext cx="4080510" cy="22974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46181" y="3971109"/>
                <a:ext cx="859134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stačí, ak tabelujeme (alebo vyhútame vzorec) pre funkciu jednej premennej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Funkcia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(kumulatívna) distribučná funkcia pravdepodobnosti. Hodnotu pravdepodobnosti pre ľubovoľný interval z nej ľahko vypočítame,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celá informácia o pravdepodobnostiach spojitých udalostí je zakódovaná do distribučnej funkcie.</a:t>
                </a:r>
              </a:p>
            </p:txBody>
          </p:sp>
        </mc:Choice>
        <mc:Fallback xmlns="">
          <p:sp>
            <p:nvSpPr>
              <p:cNvPr id="5" name="TextBox 4"/>
              <p:cNvSpPr txBox="1">
                <a:spLocks noRot="1" noChangeAspect="1" noMove="1" noResize="1" noEditPoints="1" noAdjustHandles="1" noChangeArrowheads="1" noChangeShapeType="1" noTextEdit="1"/>
              </p:cNvSpPr>
              <p:nvPr/>
            </p:nvSpPr>
            <p:spPr>
              <a:xfrm>
                <a:off x="246181" y="3971109"/>
                <a:ext cx="8591341" cy="2862322"/>
              </a:xfrm>
              <a:prstGeom prst="rect">
                <a:avLst/>
              </a:prstGeom>
              <a:blipFill rotWithShape="0">
                <a:blip r:embed="rId9"/>
                <a:stretch>
                  <a:fillRect l="-567" t="-1064" r="-1135" b="-2340"/>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14567" y="4454389"/>
            <a:ext cx="2254568" cy="229743"/>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11471" y="5635017"/>
            <a:ext cx="2674620" cy="229743"/>
          </a:xfrm>
          <a:prstGeom prst="rect">
            <a:avLst/>
          </a:prstGeom>
        </p:spPr>
      </p:pic>
      <p:sp>
        <p:nvSpPr>
          <p:cNvPr id="10" name="Rectangle 9"/>
          <p:cNvSpPr/>
          <p:nvPr/>
        </p:nvSpPr>
        <p:spPr>
          <a:xfrm>
            <a:off x="2984357" y="5448437"/>
            <a:ext cx="3094892" cy="6029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161297"/>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57241" y="616058"/>
            <a:ext cx="2304288" cy="229743"/>
          </a:xfrm>
          <a:prstGeom prst="rect">
            <a:avLst/>
          </a:prstGeom>
        </p:spPr>
      </p:pic>
      <p:sp>
        <p:nvSpPr>
          <p:cNvPr id="3" name="TextBox 2"/>
          <p:cNvSpPr txBox="1"/>
          <p:nvPr/>
        </p:nvSpPr>
        <p:spPr>
          <a:xfrm>
            <a:off x="289931" y="546935"/>
            <a:ext cx="2497874" cy="367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89931" y="984048"/>
            <a:ext cx="81849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called cumulative distribution function (CDF). Other names like probability distribution function, cumulative probability distribution function are also used. Typically it looks like a “sigmoid curve”</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kennychowdhary.me/wp-content/uploads/blog_figures/cd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241" y="1984177"/>
            <a:ext cx="55721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628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9791" y="376239"/>
                <a:ext cx="79289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discrete events we could approximately determine the event probabilities experimentally. We 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experiments and observe how many times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happens. Then</a:t>
                </a:r>
              </a:p>
            </p:txBody>
          </p:sp>
        </mc:Choice>
        <mc:Fallback xmlns="">
          <p:sp>
            <p:nvSpPr>
              <p:cNvPr id="2" name="TextBox 1"/>
              <p:cNvSpPr txBox="1">
                <a:spLocks noRot="1" noChangeAspect="1" noMove="1" noResize="1" noEditPoints="1" noAdjustHandles="1" noChangeArrowheads="1" noChangeShapeType="1" noTextEdit="1"/>
              </p:cNvSpPr>
              <p:nvPr/>
            </p:nvSpPr>
            <p:spPr>
              <a:xfrm>
                <a:off x="309791" y="376239"/>
                <a:ext cx="7928975" cy="923330"/>
              </a:xfrm>
              <a:prstGeom prst="rect">
                <a:avLst/>
              </a:prstGeom>
              <a:blipFill rotWithShape="0">
                <a:blip r:embed="rId7"/>
                <a:stretch>
                  <a:fillRect l="-692" t="-3974" b="-9934"/>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35659" y="1476207"/>
            <a:ext cx="970407" cy="46634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12595" y="2352907"/>
                <a:ext cx="8441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we can determine the distribution function experimentally? We have to discretize the space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the “event names”. Typically we define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discrete values</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2595" y="2352907"/>
                <a:ext cx="8441473" cy="646331"/>
              </a:xfrm>
              <a:prstGeom prst="rect">
                <a:avLst/>
              </a:prstGeom>
              <a:blipFill rotWithShape="0">
                <a:blip r:embed="rId9"/>
                <a:stretch>
                  <a:fillRect l="-650" t="-5660" b="-14151"/>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8494" y="3179851"/>
            <a:ext cx="1304735" cy="14573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01805" y="3624146"/>
                <a:ext cx="8162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“dart throws”, recording the coordinates of individual hits and calculate the numbers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defined as the number of hits with coordinates less than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𝒙</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Than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1805" y="3624146"/>
                <a:ext cx="8162693" cy="923330"/>
              </a:xfrm>
              <a:prstGeom prst="rect">
                <a:avLst/>
              </a:prstGeom>
              <a:blipFill rotWithShape="0">
                <a:blip r:embed="rId11"/>
                <a:stretch>
                  <a:fillRect l="-597" t="-3974" b="-9934"/>
                </a:stretch>
              </a:blipFill>
            </p:spPr>
            <p:txBody>
              <a:bodyPr/>
              <a:lstStyle/>
              <a:p>
                <a:r>
                  <a:rPr lang="sk-SK">
                    <a:noFill/>
                  </a:rPr>
                  <a:t> </a:t>
                </a:r>
              </a:p>
            </p:txBody>
          </p:sp>
        </mc:Fallback>
      </mc:AlternateContent>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48218" y="4547476"/>
            <a:ext cx="1145286" cy="466344"/>
          </a:xfrm>
          <a:prstGeom prst="rect">
            <a:avLst/>
          </a:prstGeom>
        </p:spPr>
      </p:pic>
    </p:spTree>
    <p:extLst>
      <p:ext uri="{BB962C8B-B14F-4D97-AF65-F5344CB8AC3E}">
        <p14:creationId xmlns:p14="http://schemas.microsoft.com/office/powerpoint/2010/main" val="33347144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descr="ecdf1"/>
          <p:cNvPicPr>
            <a:picLocks noChangeAspect="1" noChangeArrowheads="1"/>
          </p:cNvPicPr>
          <p:nvPr/>
        </p:nvPicPr>
        <p:blipFill rotWithShape="1">
          <a:blip r:embed="rId4">
            <a:extLst>
              <a:ext uri="{28A0092B-C50C-407E-A947-70E740481C1C}">
                <a14:useLocalDpi xmlns:a14="http://schemas.microsoft.com/office/drawing/2010/main" val="0"/>
              </a:ext>
            </a:extLst>
          </a:blip>
          <a:srcRect t="10913" r="4866" b="8111"/>
          <a:stretch/>
        </p:blipFill>
        <p:spPr bwMode="auto">
          <a:xfrm>
            <a:off x="2898776" y="1048213"/>
            <a:ext cx="2777196" cy="2363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444" y="412595"/>
            <a:ext cx="8196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Experimentally we get something like this</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60137" y="3455182"/>
            <a:ext cx="874255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true (theoretical) distribution function should somehow “smoothly interpolate: the experimental points. In the particular case represented by the figure the smooth interpolation is not easy to be drawn, due to experimental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error to our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easy to estimate from binomial distribution and can be symbolically  written as (see also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http://en.wikipedia.org/wiki/Empirical_distribution_function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Having data values and errors we can do “curve fitting” described on the next slide.</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047620" y="4355689"/>
            <a:ext cx="1145286" cy="466344"/>
          </a:xfrm>
          <a:prstGeom prst="rect">
            <a:avLst/>
          </a:prstGeom>
        </p:spPr>
      </p:pic>
      <p:pic>
        <p:nvPicPr>
          <p:cNvPr id="11" name="Picture 1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54232" y="5489390"/>
            <a:ext cx="2887218" cy="576072"/>
          </a:xfrm>
          <a:prstGeom prst="rect">
            <a:avLst/>
          </a:prstGeom>
        </p:spPr>
      </p:pic>
    </p:spTree>
    <p:extLst>
      <p:ext uri="{BB962C8B-B14F-4D97-AF65-F5344CB8AC3E}">
        <p14:creationId xmlns:p14="http://schemas.microsoft.com/office/powerpoint/2010/main" val="1001854939"/>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89843" y="3551407"/>
                <a:ext cx="873140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set of parameters to be determined so that the data is optimally described. We do it like this. For any given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calculate the test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we let the computer find optimal set of parameter values so that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minimal. Without going into the theory, the rule of thumb is that the fit is good when</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the number of experimental points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the number of fitting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289843" y="3551407"/>
                <a:ext cx="8731405" cy="3139321"/>
              </a:xfrm>
              <a:prstGeom prst="rect">
                <a:avLst/>
              </a:prstGeom>
              <a:blipFill>
                <a:blip r:embed="rId10"/>
                <a:stretch>
                  <a:fillRect l="-628" t="-1165" b="-2136"/>
                </a:stretch>
              </a:blipFill>
            </p:spPr>
            <p:txBody>
              <a:bodyPr/>
              <a:lstStyle/>
              <a:p>
                <a:r>
                  <a:rPr lang="en-US">
                    <a:noFill/>
                  </a:rPr>
                  <a:t> </a:t>
                </a:r>
              </a:p>
            </p:txBody>
          </p:sp>
        </mc:Fallback>
      </mc:AlternateContent>
      <p:sp>
        <p:nvSpPr>
          <p:cNvPr id="2" name="TextBox 1"/>
          <p:cNvSpPr txBox="1"/>
          <p:nvPr/>
        </p:nvSpPr>
        <p:spPr>
          <a:xfrm>
            <a:off x="657922" y="167272"/>
            <a:ext cx="79062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 curve fitting</a:t>
            </a:r>
          </a:p>
        </p:txBody>
      </p:sp>
      <p:pic>
        <p:nvPicPr>
          <p:cNvPr id="1028" name="Picture 4" descr="http://upload.wikimedia.org/wikipedia/en/5/5d/Fitting-data-with-PottersWhee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26" y="817294"/>
            <a:ext cx="4210050" cy="27622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4611029" y="702527"/>
                <a:ext cx="4388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Suppose we have some experimental data, a set of triplets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experimental errors of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that the measured values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Now we have a hypothesis, that the data points are to be described by a smooth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1029" y="702527"/>
                <a:ext cx="4388005" cy="2862322"/>
              </a:xfrm>
              <a:prstGeom prst="rect">
                <a:avLst/>
              </a:prstGeom>
              <a:blipFill rotWithShape="0">
                <a:blip r:embed="rId12"/>
                <a:stretch>
                  <a:fillRect l="-1111" t="-1064" r="-1806"/>
                </a:stretch>
              </a:blipFill>
            </p:spPr>
            <p:txBody>
              <a:bodyPr/>
              <a:lstStyle/>
              <a:p>
                <a:r>
                  <a:rPr lang="sk-SK">
                    <a:noFill/>
                  </a:rPr>
                  <a:t> </a:t>
                </a:r>
              </a:p>
            </p:txBody>
          </p:sp>
        </mc:Fallback>
      </mc:AlternateContent>
      <p:pic>
        <p:nvPicPr>
          <p:cNvPr id="14" name="Picture 1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7000487" y="1049882"/>
            <a:ext cx="912114" cy="229743"/>
          </a:xfrm>
          <a:prstGeom prst="rect">
            <a:avLst/>
          </a:prstGeom>
        </p:spPr>
      </p:pic>
      <p:pic>
        <p:nvPicPr>
          <p:cNvPr id="13" name="Picture 12"/>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376409" y="2077797"/>
            <a:ext cx="624078" cy="198882"/>
          </a:xfrm>
          <a:prstGeom prst="rect">
            <a:avLst/>
          </a:prstGeom>
        </p:spPr>
      </p:pic>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177527" y="3104471"/>
            <a:ext cx="1021842" cy="229743"/>
          </a:xfrm>
          <a:prstGeom prst="rect">
            <a:avLst/>
          </a:prstGeom>
        </p:spPr>
      </p:pic>
      <p:pic>
        <p:nvPicPr>
          <p:cNvPr id="9" name="Picture 8">
            <a:extLst>
              <a:ext uri="{FF2B5EF4-FFF2-40B4-BE49-F238E27FC236}">
                <a16:creationId xmlns:a16="http://schemas.microsoft.com/office/drawing/2014/main" id="{E96F9B13-F908-49B6-9444-64C68586082C}"/>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14902" y="4257415"/>
            <a:ext cx="2706857" cy="615429"/>
          </a:xfrm>
          <a:prstGeom prst="rect">
            <a:avLst/>
          </a:prstGeom>
        </p:spPr>
      </p:pic>
      <p:pic>
        <p:nvPicPr>
          <p:cNvPr id="16" name="Picture 1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7378487" y="4926429"/>
            <a:ext cx="540068" cy="257175"/>
          </a:xfrm>
          <a:prstGeom prst="rect">
            <a:avLst/>
          </a:prstGeom>
        </p:spPr>
      </p:pic>
      <p:pic>
        <p:nvPicPr>
          <p:cNvPr id="17" name="Picture 1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349180" y="5698363"/>
            <a:ext cx="1904810" cy="257175"/>
          </a:xfrm>
          <a:prstGeom prst="rect">
            <a:avLst/>
          </a:prstGeom>
        </p:spPr>
      </p:pic>
    </p:spTree>
    <p:extLst>
      <p:ext uri="{BB962C8B-B14F-4D97-AF65-F5344CB8AC3E}">
        <p14:creationId xmlns:p14="http://schemas.microsoft.com/office/powerpoint/2010/main" val="104659155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595" y="110593"/>
            <a:ext cx="84908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Pravdepodobnosť v úzkom intervale: hustota pravdepodobnosti</a:t>
            </a:r>
          </a:p>
        </p:txBody>
      </p:sp>
      <p:sp>
        <p:nvSpPr>
          <p:cNvPr id="3" name="TextBox 2"/>
          <p:cNvSpPr txBox="1"/>
          <p:nvPr/>
        </p:nvSpPr>
        <p:spPr>
          <a:xfrm>
            <a:off x="195941" y="864587"/>
            <a:ext cx="8430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úzky interval udalostí, potom</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03842" y="1292121"/>
            <a:ext cx="3814763" cy="22974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31596" y="1798655"/>
                <a:ext cx="860138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Fyzikálne spravidla veľmi plauzibilný je predpoklad, že distribučná funkcia je diferencovateľná a existuje jej derivácia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platí pre dostatočne malý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1596" y="1798655"/>
                <a:ext cx="8601389" cy="2031325"/>
              </a:xfrm>
              <a:prstGeom prst="rect">
                <a:avLst/>
              </a:prstGeom>
              <a:blipFill rotWithShape="0">
                <a:blip r:embed="rId10"/>
                <a:stretch>
                  <a:fillRect l="-567" t="-1502"/>
                </a:stretch>
              </a:blipFill>
            </p:spPr>
            <p:txBody>
              <a:bodyPr/>
              <a:lstStyle/>
              <a:p>
                <a:r>
                  <a:rPr lang="sk-SK">
                    <a:noFill/>
                  </a:rPr>
                  <a:t> </a:t>
                </a:r>
              </a:p>
            </p:txBody>
          </p:sp>
        </mc:Fallback>
      </mc:AlternateContent>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74497" y="2538234"/>
            <a:ext cx="1481328" cy="471488"/>
          </a:xfrm>
          <a:prstGeom prst="rect">
            <a:avLst/>
          </a:prstGeom>
        </p:spPr>
      </p:pic>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083486" y="3600237"/>
            <a:ext cx="4804029" cy="229743"/>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296388" y="3995201"/>
            <a:ext cx="4022217" cy="574358"/>
          </a:xfrm>
          <a:prstGeom prst="rect">
            <a:avLst/>
          </a:prstGeom>
        </p:spPr>
      </p:pic>
      <p:sp>
        <p:nvSpPr>
          <p:cNvPr id="12" name="Rectangle 11"/>
          <p:cNvSpPr/>
          <p:nvPr/>
        </p:nvSpPr>
        <p:spPr>
          <a:xfrm>
            <a:off x="2083486" y="3902984"/>
            <a:ext cx="4679055" cy="773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p:cNvSpPr txBox="1"/>
              <p:nvPr/>
            </p:nvSpPr>
            <p:spPr>
              <a:xfrm>
                <a:off x="195941" y="4768924"/>
                <a:ext cx="84908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Funkcia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hustota pravdepodobnosti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Názov je odvodený z analógie s hustotou hmotnosti (alebo s akoukoľvek inou hustotou): pravdepodobnosť sa počíta ako integrál z hustoty podobne, ako hmotnosť sa počíta ako integrál z hustoty. Keďže nejaká udalosť musí nastať, je hustota pravdepodobnosti normalizovaná na jednotku</a:t>
                </a:r>
              </a:p>
            </p:txBody>
          </p:sp>
        </mc:Choice>
        <mc:Fallback xmlns="">
          <p:sp>
            <p:nvSpPr>
              <p:cNvPr id="13" name="TextBox 12"/>
              <p:cNvSpPr txBox="1">
                <a:spLocks noRot="1" noChangeAspect="1" noMove="1" noResize="1" noEditPoints="1" noAdjustHandles="1" noChangeArrowheads="1" noChangeShapeType="1" noTextEdit="1"/>
              </p:cNvSpPr>
              <p:nvPr/>
            </p:nvSpPr>
            <p:spPr>
              <a:xfrm>
                <a:off x="195941" y="4768924"/>
                <a:ext cx="8490857" cy="1477328"/>
              </a:xfrm>
              <a:prstGeom prst="rect">
                <a:avLst/>
              </a:prstGeom>
              <a:blipFill rotWithShape="0">
                <a:blip r:embed="rId14"/>
                <a:stretch>
                  <a:fillRect l="-574" t="-2058" r="-287" b="-5350"/>
                </a:stretch>
              </a:blipFill>
            </p:spPr>
            <p:txBody>
              <a:bodyPr/>
              <a:lstStyle/>
              <a:p>
                <a:r>
                  <a:rPr lang="sk-SK">
                    <a:noFill/>
                  </a:rPr>
                  <a:t> </a:t>
                </a:r>
              </a:p>
            </p:txBody>
          </p:sp>
        </mc:Fallback>
      </mc:AlternateContent>
      <p:pic>
        <p:nvPicPr>
          <p:cNvPr id="15" name="Picture 1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03481" y="6071864"/>
            <a:ext cx="3655314" cy="533210"/>
          </a:xfrm>
          <a:prstGeom prst="rect">
            <a:avLst/>
          </a:prstGeom>
        </p:spPr>
      </p:pic>
    </p:spTree>
    <p:extLst>
      <p:ext uri="{BB962C8B-B14F-4D97-AF65-F5344CB8AC3E}">
        <p14:creationId xmlns:p14="http://schemas.microsoft.com/office/powerpoint/2010/main" val="940119530"/>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 = \sqrt{\sum_i(x_i-\bar x)^2p(i)}&#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x)=p(\xi \in (-\infty,x))&#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a,b))=F(b)-F(a)&#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 =p(-\infty&lt;\xi&lt;x)&#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approx \frac{N_i}{N}&#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ldots, x_n&#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pm \frac{\sqrt{N_i(N-N_i)}}{\sqrt{N^3}}&#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 y_i, \varepsilon_i)&#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_i \pm \varepsilon_i&#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x-\bar x} = \sum_i(x_i-\bar x)p(i)&#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text{f}(x,\alpha)&#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 = \sum_i \frac{(y_i-\text{f}(x_i,\alpha))^2}{\varepsilon_i^2}&#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lt; N = n-p&#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x,x+dx))=F(x+dx)-F(x)&#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x)=\frac{d}{dx}F(x)&#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x,x+dx))=F(x+dx)-F(x)=\varrho(x) dx&#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a,b))=F(b)-F(a)=\int_a^b\varrho(x) dx&#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infty,+\infty))=\int_{-\infty}^\infty\varrho(x) dx=1&#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x = \sum_i x_ip(i)&#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f}=\int_{-\infty}^{\infty}f(x)\rho(x) dx&#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_f=\overline{(f-\overline f)^2}=&#10;\int_{-\infty}^{\infty}(f(x)-\overline f)^2\rho(x) dx&#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sigma^2_x=\overline{(x-\overline x)^2}=&#10;\int_{-\infty}^{\infty}(x-\overline x)^2\rho(x) dx&#10;\end{align*}&#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b-a}&#10;\end{align*}&#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a^b \rho(x)dx =\int_a^b \frac{1}{b-a} dx = 1&#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_i = \text{const}&#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 \text{const}&#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f(x)&#10;\end{align*}&#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_x^2 = \sum_i (x_i-\bar x)^2p(i)&#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 = f^{-1}(y)&#10;\end{align*}&#10;\end{document}"/>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 =&#10;\int_a^b \rho(f^{-1}(y))\frac{1}{f^\prime(f^-1(y))}dy&#10;\end{align*}&#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a^b\tilde{\rho}(y) dy&#10;\end{align*}&#10;\end{document}"/>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y)=\rho(f^{-1}(y))\frac{1}{f^\prime(f^{-1}(y)}&#10;\end{align*}&#10;\end{document}"/>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 = \sqrt{\sum_i(x_i-\bar x)^2p(i)}&#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x\rho(x) dx =1&#10;\end{align*}&#10;\end{document}"/>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exp(-x^2)dx=\sqrt\pi&#10;\end{align*}&#10;\end{document}"/>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left(\int_{-\infty}^{\infty}\exp(-x^2)dx\right)^2=&#10;\int_{-\infty}^{\infty}\exp(-x^2)dx\int_{-\infty}^{\infty}\exp(-y^2)dy&#10;=\int_{0}^{\infty}\exp(-r^2)2\pi r dr=\pi&#10;\end{align*}&#10;\end{document}"/>
  <p:tag name="IGUANATEXSIZE" val="16"/>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x\rho(x) dx =1&#10;\end{align*}&#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xi\exp(-\xi^2) d\xi&#10;\end{align*}&#10;\end{document}"/>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xi^2\exp(-\xi^2) d\xi&#10;\end{align*}&#10;\end{document}"/>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xi^2\exp(-\xi^2) d\xi=&#10;\int_{-\infty}^{\infty}\frac{1}{2}\xi (2\xi\exp(-\xi^2))d\xi=&#10;\frac{1}{2}\int_{-\infty}^{\infty}\exp(-\xi^2)d\xi=\frac{1}{2}\sqrt\pi&#10;\end{align*}&#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sum_i\frac{x_iN_i}{N}&#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times 3+2 \times 4}{7}&#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x - \Delta x, \bar x + \Delta x)&#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xi \in (a,b))+p(\xi \in (b,c))=p(\xi \in (a,c))&#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99239727-8B3C-4466-A651-D625C7AC41F7}" vid="{04F8AA42-2F14-40F4-B6DF-ED44AF9E5B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199</TotalTime>
  <Words>1538</Words>
  <Application>Microsoft Office PowerPoint</Application>
  <PresentationFormat>On-screen Show (4:3)</PresentationFormat>
  <Paragraphs>164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13</cp:revision>
  <dcterms:created xsi:type="dcterms:W3CDTF">2018-03-19T12:25:00Z</dcterms:created>
  <dcterms:modified xsi:type="dcterms:W3CDTF">2019-04-04T11:26:22Z</dcterms:modified>
</cp:coreProperties>
</file>