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338" r:id="rId2"/>
    <p:sldId id="339" r:id="rId3"/>
    <p:sldId id="340" r:id="rId4"/>
    <p:sldId id="341" r:id="rId5"/>
    <p:sldId id="342" r:id="rId6"/>
    <p:sldId id="343" r:id="rId7"/>
    <p:sldId id="344" r:id="rId8"/>
    <p:sldId id="346" r:id="rId9"/>
    <p:sldId id="345" r:id="rId10"/>
    <p:sldId id="347" r:id="rId11"/>
    <p:sldId id="370" r:id="rId12"/>
    <p:sldId id="371" r:id="rId13"/>
    <p:sldId id="372" r:id="rId14"/>
    <p:sldId id="329" r:id="rId15"/>
    <p:sldId id="330" r:id="rId16"/>
    <p:sldId id="331" r:id="rId17"/>
    <p:sldId id="332" r:id="rId18"/>
    <p:sldId id="333" r:id="rId19"/>
    <p:sldId id="348" r:id="rId20"/>
    <p:sldId id="349" r:id="rId21"/>
    <p:sldId id="350" r:id="rId22"/>
    <p:sldId id="351" r:id="rId2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5" d="100"/>
          <a:sy n="65" d="100"/>
        </p:scale>
        <p:origin x="12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F2036-69AB-4437-98B3-F19FCE9B2F41}" type="datetimeFigureOut">
              <a:rPr lang="en-US" smtClean="0"/>
              <a:t>4/26/2019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903D3-C2F4-4278-94A9-664B029E1AE3}" type="slidenum">
              <a:rPr lang="en-US" smtClean="0"/>
              <a:t>‹#›</a:t>
            </a:fld>
            <a:endParaRPr lang="en-US"/>
          </a:p>
        </p:txBody>
      </p:sp>
    </p:spTree>
    <p:extLst>
      <p:ext uri="{BB962C8B-B14F-4D97-AF65-F5344CB8AC3E}">
        <p14:creationId xmlns:p14="http://schemas.microsoft.com/office/powerpoint/2010/main" val="35715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26. 4. 2019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83629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26. 4. 2019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75837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26. 4. 2019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17016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26. 4. 2019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8418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2A3FE-3530-4F7D-AF32-D3D04DE26CB8}" type="datetimeFigureOut">
              <a:rPr lang="sk-SK" smtClean="0"/>
              <a:t>26. 4. 2019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20226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F142A3FE-3530-4F7D-AF32-D3D04DE26CB8}" type="datetimeFigureOut">
              <a:rPr lang="sk-SK" smtClean="0"/>
              <a:t>26. 4. 2019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26540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F142A3FE-3530-4F7D-AF32-D3D04DE26CB8}" type="datetimeFigureOut">
              <a:rPr lang="sk-SK" smtClean="0"/>
              <a:t>26. 4. 2019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28406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F142A3FE-3530-4F7D-AF32-D3D04DE26CB8}" type="datetimeFigureOut">
              <a:rPr lang="sk-SK" smtClean="0"/>
              <a:t>26. 4. 2019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65310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2A3FE-3530-4F7D-AF32-D3D04DE26CB8}" type="datetimeFigureOut">
              <a:rPr lang="sk-SK" smtClean="0"/>
              <a:t>26. 4. 2019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00974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26. 4. 2019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56469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26. 4. 2019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91757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2A3FE-3530-4F7D-AF32-D3D04DE26CB8}" type="datetimeFigureOut">
              <a:rPr lang="sk-SK" smtClean="0"/>
              <a:t>26. 4. 2019</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6860D-BD61-40CF-A6C8-13A1495E506D}" type="slidenum">
              <a:rPr lang="sk-SK" smtClean="0"/>
              <a:t>‹#›</a:t>
            </a:fld>
            <a:endParaRPr lang="sk-SK"/>
          </a:p>
        </p:txBody>
      </p:sp>
    </p:spTree>
    <p:extLst>
      <p:ext uri="{BB962C8B-B14F-4D97-AF65-F5344CB8AC3E}">
        <p14:creationId xmlns:p14="http://schemas.microsoft.com/office/powerpoint/2010/main" val="10681506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tags" Target="../tags/tag22.xml"/><Relationship Id="rId7" Type="http://schemas.openxmlformats.org/officeDocument/2006/relationships/slideLayout" Target="../slideLayouts/slideLayout7.xml"/><Relationship Id="rId12" Type="http://schemas.openxmlformats.org/officeDocument/2006/relationships/image" Target="../media/image3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31.png"/><Relationship Id="rId5" Type="http://schemas.openxmlformats.org/officeDocument/2006/relationships/tags" Target="../tags/tag24.xml"/><Relationship Id="rId10" Type="http://schemas.openxmlformats.org/officeDocument/2006/relationships/image" Target="../media/image30.png"/><Relationship Id="rId4" Type="http://schemas.openxmlformats.org/officeDocument/2006/relationships/tags" Target="../tags/tag23.xml"/><Relationship Id="rId9" Type="http://schemas.openxmlformats.org/officeDocument/2006/relationships/image" Target="../media/image29.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image" Target="../media/image35.tmp"/><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38.tmp"/><Relationship Id="rId4" Type="http://schemas.openxmlformats.org/officeDocument/2006/relationships/image" Target="../media/image79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38.tmp"/><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16.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tmp"/><Relationship Id="rId7"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84.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7.xml"/><Relationship Id="rId7" Type="http://schemas.openxmlformats.org/officeDocument/2006/relationships/image" Target="../media/image43.tmp"/><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40.png"/><Relationship Id="rId10" Type="http://schemas.openxmlformats.org/officeDocument/2006/relationships/image" Target="../media/image45.png"/><Relationship Id="rId9" Type="http://schemas.openxmlformats.org/officeDocument/2006/relationships/image" Target="../media/image270.png"/></Relationships>
</file>

<file path=ppt/slides/_rels/slide19.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tags" Target="../tags/tag2.xml"/><Relationship Id="rId16"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jpeg"/><Relationship Id="rId5" Type="http://schemas.openxmlformats.org/officeDocument/2006/relationships/tags" Target="../tags/tag5.xml"/><Relationship Id="rId15" Type="http://schemas.openxmlformats.org/officeDocument/2006/relationships/image" Target="../media/image8.png"/><Relationship Id="rId10" Type="http://schemas.openxmlformats.org/officeDocument/2006/relationships/image" Target="../media/image3.gif"/><Relationship Id="rId4" Type="http://schemas.openxmlformats.org/officeDocument/2006/relationships/tags" Target="../tags/tag4.xml"/><Relationship Id="rId9" Type="http://schemas.openxmlformats.org/officeDocument/2006/relationships/image" Target="../media/image2.pn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7.tmp"/><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87.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tmp"/><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52.tmp"/><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54.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5.png"/><Relationship Id="rId18" Type="http://schemas.openxmlformats.org/officeDocument/2006/relationships/image" Target="../media/image9.png"/><Relationship Id="rId3" Type="http://schemas.openxmlformats.org/officeDocument/2006/relationships/tags" Target="../tags/tag9.xml"/><Relationship Id="rId21" Type="http://schemas.openxmlformats.org/officeDocument/2006/relationships/image" Target="../media/image20.png"/><Relationship Id="rId7" Type="http://schemas.openxmlformats.org/officeDocument/2006/relationships/tags" Target="../tags/tag13.xml"/><Relationship Id="rId12" Type="http://schemas.openxmlformats.org/officeDocument/2006/relationships/image" Target="../media/image16.jpeg"/><Relationship Id="rId17" Type="http://schemas.openxmlformats.org/officeDocument/2006/relationships/image" Target="../media/image8.png"/><Relationship Id="rId25" Type="http://schemas.openxmlformats.org/officeDocument/2006/relationships/image" Target="../media/image24.png"/><Relationship Id="rId2" Type="http://schemas.openxmlformats.org/officeDocument/2006/relationships/tags" Target="../tags/tag8.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3.gif"/><Relationship Id="rId24" Type="http://schemas.openxmlformats.org/officeDocument/2006/relationships/image" Target="../media/image23.png"/><Relationship Id="rId5" Type="http://schemas.openxmlformats.org/officeDocument/2006/relationships/tags" Target="../tags/tag11.xml"/><Relationship Id="rId15" Type="http://schemas.openxmlformats.org/officeDocument/2006/relationships/image" Target="../media/image1.png"/><Relationship Id="rId23" Type="http://schemas.openxmlformats.org/officeDocument/2006/relationships/image" Target="../media/image22.png"/><Relationship Id="rId10" Type="http://schemas.openxmlformats.org/officeDocument/2006/relationships/slideLayout" Target="../slideLayouts/slideLayout7.xml"/><Relationship Id="rId19" Type="http://schemas.openxmlformats.org/officeDocument/2006/relationships/image" Target="../media/image18.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6.png"/><Relationship Id="rId22"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8.xml"/><Relationship Id="rId7" Type="http://schemas.openxmlformats.org/officeDocument/2006/relationships/image" Target="../media/image2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slideLayout" Target="../slideLayouts/slideLayout7.xml"/><Relationship Id="rId10" Type="http://schemas.openxmlformats.org/officeDocument/2006/relationships/image" Target="../media/image27.png"/><Relationship Id="rId4" Type="http://schemas.openxmlformats.org/officeDocument/2006/relationships/tags" Target="../tags/tag19.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3629" y="1502229"/>
            <a:ext cx="719545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Neideálne (reálne) plyny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Kondenzácia</a:t>
            </a:r>
          </a:p>
        </p:txBody>
      </p:sp>
    </p:spTree>
    <p:extLst>
      <p:ext uri="{BB962C8B-B14F-4D97-AF65-F5344CB8AC3E}">
        <p14:creationId xmlns:p14="http://schemas.microsoft.com/office/powerpoint/2010/main" val="4073429517"/>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620688"/>
            <a:ext cx="30243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a:ea typeface="+mn-ea"/>
                <a:cs typeface="+mn-cs"/>
              </a:rPr>
              <a:t>Rovnica </a:t>
            </a:r>
            <a:r>
              <a:rPr kumimoji="0" lang="sk-SK" sz="2000" b="1" i="0" u="none" strike="noStrike" kern="1200" cap="none" spc="0" normalizeH="0" baseline="0" noProof="0" dirty="0" err="1">
                <a:ln>
                  <a:noFill/>
                </a:ln>
                <a:solidFill>
                  <a:prstClr val="black"/>
                </a:solidFill>
                <a:effectLst/>
                <a:uLnTx/>
                <a:uFillTx/>
                <a:latin typeface="Calibri"/>
                <a:ea typeface="+mn-ea"/>
                <a:cs typeface="+mn-cs"/>
              </a:rPr>
              <a:t>adiabaty</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064705" y="1340768"/>
            <a:ext cx="2278286" cy="509143"/>
          </a:xfrm>
          <a:prstGeom prst="rect">
            <a:avLst/>
          </a:prstGeom>
        </p:spPr>
      </p:pic>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364088" y="1544767"/>
            <a:ext cx="150857" cy="101143"/>
          </a:xfrm>
          <a:prstGeom prst="rect">
            <a:avLst/>
          </a:prstGeom>
        </p:spPr>
      </p:pic>
      <p:sp>
        <p:nvSpPr>
          <p:cNvPr id="8" name="TextBox 7"/>
          <p:cNvSpPr txBox="1"/>
          <p:nvPr/>
        </p:nvSpPr>
        <p:spPr>
          <a:xfrm>
            <a:off x="5868144" y="1412776"/>
            <a:ext cx="23762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Calibri"/>
                <a:ea typeface="+mn-ea"/>
                <a:cs typeface="+mn-cs"/>
              </a:rPr>
              <a:t>Poissonova</a:t>
            </a:r>
            <a:r>
              <a:rPr kumimoji="0" lang="sk-SK" sz="1800" b="0" i="0" u="none" strike="noStrike" kern="1200" cap="none" spc="0" normalizeH="0" baseline="0" noProof="0" dirty="0">
                <a:ln>
                  <a:noFill/>
                </a:ln>
                <a:solidFill>
                  <a:prstClr val="black"/>
                </a:solidFill>
                <a:effectLst/>
                <a:uLnTx/>
                <a:uFillTx/>
                <a:latin typeface="Calibri"/>
                <a:ea typeface="+mn-ea"/>
                <a:cs typeface="+mn-cs"/>
              </a:rPr>
              <a:t> konštanta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5220072" y="1340768"/>
            <a:ext cx="2880320" cy="5091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677307" y="2149436"/>
            <a:ext cx="1232571" cy="514286"/>
          </a:xfrm>
          <a:prstGeom prst="rect">
            <a:avLst/>
          </a:prstGeom>
        </p:spPr>
      </p:pic>
      <p:pic>
        <p:nvPicPr>
          <p:cNvPr id="13" name="Picture 1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835696" y="2889280"/>
            <a:ext cx="3008572" cy="229714"/>
          </a:xfrm>
          <a:prstGeom prst="rect">
            <a:avLst/>
          </a:prstGeom>
        </p:spPr>
      </p:pic>
      <p:pic>
        <p:nvPicPr>
          <p:cNvPr id="15" name="Picture 1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533307" y="3324881"/>
            <a:ext cx="1376571" cy="512571"/>
          </a:xfrm>
          <a:prstGeom prst="rect">
            <a:avLst/>
          </a:prstGeom>
        </p:spPr>
      </p:pic>
      <p:pic>
        <p:nvPicPr>
          <p:cNvPr id="17" name="Picture 16"/>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2080525" y="4372708"/>
            <a:ext cx="2105143" cy="221143"/>
          </a:xfrm>
          <a:prstGeom prst="rect">
            <a:avLst/>
          </a:prstGeom>
        </p:spPr>
      </p:pic>
      <p:sp>
        <p:nvSpPr>
          <p:cNvPr id="18" name="Rectangle 17"/>
          <p:cNvSpPr/>
          <p:nvPr/>
        </p:nvSpPr>
        <p:spPr>
          <a:xfrm>
            <a:off x="1979712" y="4244172"/>
            <a:ext cx="230425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18"/>
          <p:cNvPicPr>
            <a:picLocks noChangeAspect="1"/>
          </p:cNvPicPr>
          <p:nvPr/>
        </p:nvPicPr>
        <p:blipFill>
          <a:blip r:embed="rId14"/>
          <a:stretch>
            <a:fillRect/>
          </a:stretch>
        </p:blipFill>
        <p:spPr>
          <a:xfrm>
            <a:off x="4945081" y="2273692"/>
            <a:ext cx="3481118" cy="3127519"/>
          </a:xfrm>
          <a:prstGeom prst="rect">
            <a:avLst/>
          </a:prstGeom>
        </p:spPr>
      </p:pic>
      <p:sp>
        <p:nvSpPr>
          <p:cNvPr id="20" name="Oval 19"/>
          <p:cNvSpPr/>
          <p:nvPr/>
        </p:nvSpPr>
        <p:spPr>
          <a:xfrm>
            <a:off x="5965560" y="328665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1" name="Straight Connector 20"/>
          <p:cNvCxnSpPr/>
          <p:nvPr/>
        </p:nvCxnSpPr>
        <p:spPr>
          <a:xfrm>
            <a:off x="5959394" y="3232870"/>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343648" y="343565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3" name="Straight Connector 22"/>
          <p:cNvCxnSpPr/>
          <p:nvPr/>
        </p:nvCxnSpPr>
        <p:spPr>
          <a:xfrm>
            <a:off x="6346061" y="3382639"/>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469616" y="314641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5" name="Straight Connector 24"/>
          <p:cNvCxnSpPr/>
          <p:nvPr/>
        </p:nvCxnSpPr>
        <p:spPr>
          <a:xfrm>
            <a:off x="6472029" y="3093398"/>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613632" y="389654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7" name="Straight Connector 26"/>
          <p:cNvCxnSpPr>
            <a:cxnSpLocks/>
          </p:cNvCxnSpPr>
          <p:nvPr/>
        </p:nvCxnSpPr>
        <p:spPr>
          <a:xfrm rot="20760000">
            <a:off x="6616045" y="3843527"/>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109576" y="371906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Straight Connector 28"/>
          <p:cNvCxnSpPr/>
          <p:nvPr/>
        </p:nvCxnSpPr>
        <p:spPr>
          <a:xfrm>
            <a:off x="6111989" y="3666050"/>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751158" y="361313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Straight Connector 30"/>
          <p:cNvCxnSpPr>
            <a:cxnSpLocks/>
          </p:cNvCxnSpPr>
          <p:nvPr/>
        </p:nvCxnSpPr>
        <p:spPr>
          <a:xfrm rot="20760000">
            <a:off x="6753571" y="3560116"/>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094500" y="417030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Straight Connector 32"/>
          <p:cNvCxnSpPr>
            <a:cxnSpLocks/>
          </p:cNvCxnSpPr>
          <p:nvPr/>
        </p:nvCxnSpPr>
        <p:spPr>
          <a:xfrm rot="20760000">
            <a:off x="6096913" y="4117291"/>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541624" y="438668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5" name="Straight Connector 34"/>
          <p:cNvCxnSpPr>
            <a:cxnSpLocks/>
          </p:cNvCxnSpPr>
          <p:nvPr/>
        </p:nvCxnSpPr>
        <p:spPr>
          <a:xfrm rot="20760000">
            <a:off x="6544037" y="4333669"/>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914031" y="433423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7" name="Straight Connector 36"/>
          <p:cNvCxnSpPr>
            <a:cxnSpLocks/>
          </p:cNvCxnSpPr>
          <p:nvPr/>
        </p:nvCxnSpPr>
        <p:spPr>
          <a:xfrm rot="20400000">
            <a:off x="6916444" y="4281215"/>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189696" y="363032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9" name="Straight Connector 38"/>
          <p:cNvCxnSpPr>
            <a:cxnSpLocks/>
          </p:cNvCxnSpPr>
          <p:nvPr/>
        </p:nvCxnSpPr>
        <p:spPr>
          <a:xfrm rot="20160000">
            <a:off x="7192109" y="3577311"/>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055151" y="399676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1" name="Straight Connector 40"/>
          <p:cNvCxnSpPr>
            <a:cxnSpLocks/>
          </p:cNvCxnSpPr>
          <p:nvPr/>
        </p:nvCxnSpPr>
        <p:spPr>
          <a:xfrm rot="20400000">
            <a:off x="7057564" y="3943751"/>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034688" y="323420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3" name="Straight Connector 42"/>
          <p:cNvCxnSpPr/>
          <p:nvPr/>
        </p:nvCxnSpPr>
        <p:spPr>
          <a:xfrm>
            <a:off x="7037101" y="3181187"/>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7557277" y="3949557"/>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5" name="Straight Connector 44"/>
          <p:cNvCxnSpPr>
            <a:cxnSpLocks/>
          </p:cNvCxnSpPr>
          <p:nvPr/>
        </p:nvCxnSpPr>
        <p:spPr>
          <a:xfrm rot="20040000">
            <a:off x="7559690" y="3896542"/>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reeform: Shape 46"/>
          <p:cNvSpPr/>
          <p:nvPr/>
        </p:nvSpPr>
        <p:spPr>
          <a:xfrm>
            <a:off x="6504167" y="3188473"/>
            <a:ext cx="771276" cy="1049572"/>
          </a:xfrm>
          <a:custGeom>
            <a:avLst/>
            <a:gdLst>
              <a:gd name="connsiteX0" fmla="*/ 0 w 771276"/>
              <a:gd name="connsiteY0" fmla="*/ 0 h 1049572"/>
              <a:gd name="connsiteX1" fmla="*/ 190831 w 771276"/>
              <a:gd name="connsiteY1" fmla="*/ 318052 h 1049572"/>
              <a:gd name="connsiteX2" fmla="*/ 437322 w 771276"/>
              <a:gd name="connsiteY2" fmla="*/ 675861 h 1049572"/>
              <a:gd name="connsiteX3" fmla="*/ 771276 w 771276"/>
              <a:gd name="connsiteY3" fmla="*/ 1049572 h 1049572"/>
            </a:gdLst>
            <a:ahLst/>
            <a:cxnLst>
              <a:cxn ang="0">
                <a:pos x="connsiteX0" y="connsiteY0"/>
              </a:cxn>
              <a:cxn ang="0">
                <a:pos x="connsiteX1" y="connsiteY1"/>
              </a:cxn>
              <a:cxn ang="0">
                <a:pos x="connsiteX2" y="connsiteY2"/>
              </a:cxn>
              <a:cxn ang="0">
                <a:pos x="connsiteX3" y="connsiteY3"/>
              </a:cxn>
            </a:cxnLst>
            <a:rect l="l" t="t" r="r" b="b"/>
            <a:pathLst>
              <a:path w="771276" h="1049572">
                <a:moveTo>
                  <a:pt x="0" y="0"/>
                </a:moveTo>
                <a:cubicBezTo>
                  <a:pt x="58972" y="102704"/>
                  <a:pt x="117944" y="205409"/>
                  <a:pt x="190831" y="318052"/>
                </a:cubicBezTo>
                <a:cubicBezTo>
                  <a:pt x="263718" y="430696"/>
                  <a:pt x="340581" y="553941"/>
                  <a:pt x="437322" y="675861"/>
                </a:cubicBezTo>
                <a:cubicBezTo>
                  <a:pt x="534063" y="797781"/>
                  <a:pt x="652669" y="923676"/>
                  <a:pt x="771276" y="104957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30433193"/>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228" y="462124"/>
            <a:ext cx="79080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Kapilarita: povrchový jav</a:t>
            </a:r>
          </a:p>
        </p:txBody>
      </p:sp>
      <p:sp>
        <p:nvSpPr>
          <p:cNvPr id="3" name="TextBox 2"/>
          <p:cNvSpPr txBox="1"/>
          <p:nvPr/>
        </p:nvSpPr>
        <p:spPr>
          <a:xfrm>
            <a:off x="448056" y="1618488"/>
            <a:ext cx="8183880"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trojdimenzionálnom svete platí tvrdenie, že oveľa viac molekúl sa nachádza vnútri objemu nejakej látky než na povrchu tohto objemu.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Molekuly na povrchu inakšie „cítia svoje okolie“ než molekuly vnútri objemu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Medzimolekulové sily sú krátkodosahové, preto už v malej vzdialenosti od povrchu molekula „cíti svoje okolie“ rovnako ako molekula vo veľkej vzdialenosti od povrchu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Len veľmi tenká vrstva molekúl na povrchu sa správa inak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Molekula na povrchu „cíti“ jednostrannú príťažlivú silu od molekúl vnútri objemu, príťažlivé sily na molekulu vnútri objemu od okolitých molekúl sa rušia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sa chce molekula dostať na povrch, musí za to „niekto zaplatiť energiou“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Látky majú „prídavnú energiu! za molekulovú povrchovú vrstvu oproti tomu, akú by mali energiu, keby nebol povrch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Tá prídavná energia je úmerná ploche povrchu, existuje teda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hustota povrchovej energie</a:t>
            </a: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240784" y="5877560"/>
            <a:ext cx="148780" cy="123634"/>
          </a:xfrm>
          <a:prstGeom prst="rect">
            <a:avLst/>
          </a:prstGeom>
        </p:spPr>
      </p:pic>
      <p:sp>
        <p:nvSpPr>
          <p:cNvPr id="5" name="Rectangle 4"/>
          <p:cNvSpPr/>
          <p:nvPr/>
        </p:nvSpPr>
        <p:spPr>
          <a:xfrm>
            <a:off x="905256" y="5650992"/>
            <a:ext cx="3584448" cy="612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67769059"/>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5488" y="427750"/>
            <a:ext cx="8165592"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Hustota povrchovej energie vody je napríklad väčšia ako u mydlového roztoku. Preto ak na pokojnú hladinu vody v nejakej nádobe položíme opatrne slučku z bavlnenej nite a do stredu slučky kvapneme trošku mydlového roztoku, slučka sa roztiahne na presný kruh: systém „uprednostňuje“ aby povrch vody bol čo najmenší a povrch mydlového roztoku čo najväčší, vtedy bude celková povrchová energia minimálna.</a:t>
            </a: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r="60097" b="10298"/>
          <a:stretch/>
        </p:blipFill>
        <p:spPr>
          <a:xfrm>
            <a:off x="1288307" y="1984113"/>
            <a:ext cx="2168126" cy="2789055"/>
          </a:xfrm>
          <a:prstGeom prst="rect">
            <a:avLst/>
          </a:prstGeom>
        </p:spPr>
      </p:pic>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46691" b="10200"/>
          <a:stretch/>
        </p:blipFill>
        <p:spPr>
          <a:xfrm>
            <a:off x="5138928" y="1889625"/>
            <a:ext cx="2896597" cy="2792103"/>
          </a:xfrm>
          <a:prstGeom prst="rect">
            <a:avLst/>
          </a:prstGeom>
        </p:spPr>
      </p:pic>
      <p:cxnSp>
        <p:nvCxnSpPr>
          <p:cNvPr id="7" name="Straight Arrow Connector 6"/>
          <p:cNvCxnSpPr/>
          <p:nvPr/>
        </p:nvCxnSpPr>
        <p:spPr>
          <a:xfrm>
            <a:off x="3703320" y="3520440"/>
            <a:ext cx="11612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64592" y="4795456"/>
                <a:ext cx="861364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Efekt optimalizácie povrchovej energie sa prejavuje tak, že na krivku − hranicu rozhrania pôsobí sila všade kolmá na dotyčnicu ku krivke. Veľkosť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sily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pôsobiacej na element rozhrania dĺžky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úmerná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Konštanta úmernosti sa volá povrchové napätie. Označme ho na chvíľu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𝑜</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Ukážeme si, že povrchové napätie je rovné hustote povrchovej energie: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𝑜</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64592" y="4795456"/>
                <a:ext cx="8613648" cy="1754326"/>
              </a:xfrm>
              <a:prstGeom prst="rect">
                <a:avLst/>
              </a:prstGeom>
              <a:blipFill>
                <a:blip r:embed="rId6"/>
                <a:stretch>
                  <a:fillRect l="-566" t="-2091" b="-487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1858EE8A-B886-41A3-981D-E55D5FF808E0}"/>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264913" y="5877562"/>
            <a:ext cx="1196381" cy="196952"/>
          </a:xfrm>
          <a:prstGeom prst="rect">
            <a:avLst/>
          </a:prstGeom>
        </p:spPr>
      </p:pic>
      <p:sp>
        <p:nvSpPr>
          <p:cNvPr id="11" name="Rectangle 10"/>
          <p:cNvSpPr/>
          <p:nvPr/>
        </p:nvSpPr>
        <p:spPr>
          <a:xfrm>
            <a:off x="5102352" y="5715000"/>
            <a:ext cx="1481328" cy="502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4535839"/>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651760" y="1042416"/>
                <a:ext cx="6291072"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Súvislosť povrchového napätia s plošnou hustotou povrchovej energie názorne vyplýva z nasledujúceho jednoduchého</a:t>
                </a:r>
                <a:br>
                  <a:rPr kumimoji="0" lang="sk-SK" sz="1800" b="0" i="0" u="none" strike="noStrike" kern="1200" cap="none" spc="0" normalizeH="0" baseline="0" noProof="0" dirty="0">
                    <a:ln>
                      <a:noFill/>
                    </a:ln>
                    <a:solidFill>
                      <a:prstClr val="black"/>
                    </a:solidFill>
                    <a:effectLst/>
                    <a:uLnTx/>
                    <a:uFillTx/>
                    <a:latin typeface="Calibri"/>
                    <a:ea typeface="+mn-ea"/>
                    <a:cs typeface="+mn-cs"/>
                  </a:rPr>
                </a:br>
                <a:r>
                  <a:rPr kumimoji="0" lang="sk-SK" sz="1800" b="0" i="0" u="none" strike="noStrike" kern="1200" cap="none" spc="0" normalizeH="0" baseline="0" noProof="0" dirty="0">
                    <a:ln>
                      <a:noFill/>
                    </a:ln>
                    <a:solidFill>
                      <a:prstClr val="black"/>
                    </a:solidFill>
                    <a:effectLst/>
                    <a:uLnTx/>
                    <a:uFillTx/>
                    <a:latin typeface="Calibri"/>
                    <a:ea typeface="+mn-ea"/>
                    <a:cs typeface="+mn-cs"/>
                  </a:rPr>
                  <a:t>pokusu.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Keď do vodného roztoku mydla 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glycerolu</a:t>
                </a:r>
                <a:r>
                  <a:rPr kumimoji="0" lang="sk-SK" sz="1800" b="0" i="0" u="none" strike="noStrike" kern="1200" cap="none" spc="0" normalizeH="0" baseline="0" noProof="0" dirty="0">
                    <a:ln>
                      <a:noFill/>
                    </a:ln>
                    <a:solidFill>
                      <a:prstClr val="black"/>
                    </a:solidFill>
                    <a:effectLst/>
                    <a:uLnTx/>
                    <a:uFillTx/>
                    <a:latin typeface="Calibri"/>
                    <a:ea typeface="+mn-ea"/>
                    <a:cs typeface="+mn-cs"/>
                  </a:rPr>
                  <a:t> ponoríme obdĺžnikový rámček </a:t>
                </a:r>
                <a:r>
                  <a:rPr kumimoji="0" lang="sk-SK" sz="1800" b="0" i="1" u="none" strike="noStrike" kern="1200" cap="none" spc="0" normalizeH="0" baseline="0" noProof="0" dirty="0">
                    <a:ln>
                      <a:noFill/>
                    </a:ln>
                    <a:solidFill>
                      <a:prstClr val="black"/>
                    </a:solidFill>
                    <a:effectLst/>
                    <a:uLnTx/>
                    <a:uFillTx/>
                    <a:latin typeface="Calibri"/>
                    <a:ea typeface="+mn-ea"/>
                    <a:cs typeface="+mn-cs"/>
                  </a:rPr>
                  <a:t>R </a:t>
                </a:r>
                <a:r>
                  <a:rPr kumimoji="0" lang="sk-SK" sz="1800" b="0" i="0" u="none" strike="noStrike" kern="1200" cap="none" spc="0" normalizeH="0" baseline="0" noProof="0" dirty="0">
                    <a:ln>
                      <a:noFill/>
                    </a:ln>
                    <a:solidFill>
                      <a:prstClr val="black"/>
                    </a:solidFill>
                    <a:effectLst/>
                    <a:uLnTx/>
                    <a:uFillTx/>
                    <a:latin typeface="Calibri"/>
                    <a:ea typeface="+mn-ea"/>
                    <a:cs typeface="+mn-cs"/>
                  </a:rPr>
                  <a:t>s pohyblivou priečkou </a:t>
                </a:r>
                <a:r>
                  <a:rPr kumimoji="0" lang="sk-SK" sz="1800" b="0" i="1" u="none" strike="noStrike" kern="1200" cap="none" spc="0" normalizeH="0" baseline="0" noProof="0" dirty="0">
                    <a:ln>
                      <a:noFill/>
                    </a:ln>
                    <a:solidFill>
                      <a:prstClr val="black"/>
                    </a:solidFill>
                    <a:effectLst/>
                    <a:uLnTx/>
                    <a:uFillTx/>
                    <a:latin typeface="Calibri"/>
                    <a:ea typeface="+mn-ea"/>
                    <a:cs typeface="+mn-cs"/>
                  </a:rPr>
                  <a:t>S, </a:t>
                </a:r>
                <a:r>
                  <a:rPr kumimoji="0" lang="sk-SK" sz="1800" b="0" i="0" u="none" strike="noStrike" kern="1200" cap="none" spc="0" normalizeH="0" baseline="0" noProof="0" dirty="0">
                    <a:ln>
                      <a:noFill/>
                    </a:ln>
                    <a:solidFill>
                      <a:prstClr val="black"/>
                    </a:solidFill>
                    <a:effectLst/>
                    <a:uLnTx/>
                    <a:uFillTx/>
                    <a:latin typeface="Calibri"/>
                    <a:ea typeface="+mn-ea"/>
                    <a:cs typeface="+mn-cs"/>
                  </a:rPr>
                  <a:t>vytvorí sa v ňom tenká</a:t>
                </a:r>
                <a:br>
                  <a:rPr kumimoji="0" lang="sk-SK" sz="1800" b="0" i="0" u="none" strike="noStrike" kern="1200" cap="none" spc="0" normalizeH="0" baseline="0" noProof="0" dirty="0">
                    <a:ln>
                      <a:noFill/>
                    </a:ln>
                    <a:solidFill>
                      <a:prstClr val="black"/>
                    </a:solidFill>
                    <a:effectLst/>
                    <a:uLnTx/>
                    <a:uFillTx/>
                    <a:latin typeface="Calibri"/>
                    <a:ea typeface="+mn-ea"/>
                    <a:cs typeface="+mn-cs"/>
                  </a:rPr>
                </a:br>
                <a:r>
                  <a:rPr kumimoji="0" lang="sk-SK" sz="1800" b="0" i="0" u="none" strike="noStrike" kern="1200" cap="none" spc="0" normalizeH="0" baseline="0" noProof="0" dirty="0">
                    <a:ln>
                      <a:noFill/>
                    </a:ln>
                    <a:solidFill>
                      <a:prstClr val="black"/>
                    </a:solidFill>
                    <a:effectLst/>
                    <a:uLnTx/>
                    <a:uFillTx/>
                    <a:latin typeface="Calibri"/>
                    <a:ea typeface="+mn-ea"/>
                    <a:cs typeface="+mn-cs"/>
                  </a:rPr>
                  <a:t>kvapalinová blana s povrchovými vrstvami po obidvoch stranách. Preto, ak povrchové napätie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použitého roztoku je </a:t>
                </a:r>
                <a:r>
                  <a:rPr kumimoji="0" lang="en-US" sz="1800" b="0" i="0" u="none" strike="noStrike" kern="1200" cap="none" spc="0" normalizeH="0" baseline="0" noProof="0" dirty="0">
                    <a:ln>
                      <a:noFill/>
                    </a:ln>
                    <a:solidFill>
                      <a:prstClr val="black"/>
                    </a:solidFill>
                    <a:effectLst/>
                    <a:uLnTx/>
                    <a:uFillTx/>
                    <a:latin typeface="Calibri"/>
                    <a:ea typeface="+mn-ea"/>
                    <a:cs typeface="+mn-cs"/>
                  </a:rPr>
                  <a:t>o</a:t>
                </a:r>
                <a:r>
                  <a:rPr kumimoji="0" lang="sk-SK" sz="1800" b="0" i="0" u="none" strike="noStrike" kern="1200" cap="none" spc="0" normalizeH="0" baseline="0" noProof="0" dirty="0">
                    <a:ln>
                      <a:noFill/>
                    </a:ln>
                    <a:solidFill>
                      <a:prstClr val="black"/>
                    </a:solidFill>
                    <a:effectLst/>
                    <a:uLnTx/>
                    <a:uFillTx/>
                    <a:latin typeface="Calibri"/>
                    <a:ea typeface="+mn-ea"/>
                    <a:cs typeface="+mn-cs"/>
                  </a:rPr>
                  <a:t> a </a:t>
                </a:r>
                <a:r>
                  <a:rPr kumimoji="0" lang="en-US" sz="1800" b="0" i="0" u="none" strike="noStrike" kern="1200" cap="none" spc="0" normalizeH="0" baseline="0" noProof="0" dirty="0">
                    <a:ln>
                      <a:noFill/>
                    </a:ln>
                    <a:solidFill>
                      <a:prstClr val="black"/>
                    </a:solidFill>
                    <a:effectLst/>
                    <a:uLnTx/>
                    <a:uFillTx/>
                    <a:latin typeface="Calibri"/>
                    <a:ea typeface="+mn-ea"/>
                    <a:cs typeface="+mn-cs"/>
                  </a:rPr>
                  <a:t>d</a:t>
                </a:r>
                <a:r>
                  <a:rPr kumimoji="0" lang="sk-SK" sz="1800" b="0" i="0" u="none" strike="noStrike" kern="1200" cap="none" spc="0" normalizeH="0" baseline="0" noProof="0" dirty="0" err="1">
                    <a:ln>
                      <a:noFill/>
                    </a:ln>
                    <a:solidFill>
                      <a:prstClr val="black"/>
                    </a:solidFill>
                    <a:effectLst/>
                    <a:uLnTx/>
                    <a:uFillTx/>
                    <a:latin typeface="Calibri"/>
                    <a:ea typeface="+mn-ea"/>
                    <a:cs typeface="+mn-cs"/>
                  </a:rPr>
                  <a:t>ĺžka</a:t>
                </a:r>
                <a:r>
                  <a:rPr kumimoji="0" lang="sk-SK" sz="1800" b="0" i="0" u="none" strike="noStrike" kern="1200" cap="none" spc="0" normalizeH="0" baseline="0" noProof="0" dirty="0">
                    <a:ln>
                      <a:noFill/>
                    </a:ln>
                    <a:solidFill>
                      <a:prstClr val="black"/>
                    </a:solidFill>
                    <a:effectLst/>
                    <a:uLnTx/>
                    <a:uFillTx/>
                    <a:latin typeface="Calibri"/>
                    <a:ea typeface="+mn-ea"/>
                    <a:cs typeface="+mn-cs"/>
                  </a:rPr>
                  <a:t> priečky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1"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blana účinkuje na priečku silou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𝑜𝑙</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Faktor 2 pochádza z toho, že povrchy sú dva, po oboch stranách rámčeka.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Ak posunieme priečku</a:t>
                </a:r>
                <a:r>
                  <a:rPr kumimoji="0" lang="sk-SK" sz="1800" b="0" i="1"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𝑑𝑠</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vykoná sa práca </a:t>
                </a:r>
                <a:endParaRPr kumimoji="0" lang="sk-SK"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𝑜𝑙</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𝑑𝑠</m:t>
                      </m:r>
                    </m:oMath>
                  </m:oMathPara>
                </a14:m>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Táto práca sa spotrebuje na zväčšenie energie povrchov. Plocha povrchu na každej strane sa pri posunutí priečky zväčší o hodnotu</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𝑑𝑆</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𝑑𝑠</m:t>
                      </m:r>
                    </m:oMath>
                  </m:oMathPara>
                </a14:m>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Zvýšenie povrchovej energie teda bude</a:t>
                </a:r>
                <a:br>
                  <a:rPr kumimoji="0" lang="sk-SK" sz="1800" b="0" i="0" u="none" strike="noStrike" kern="1200" cap="none" spc="0" normalizeH="0" baseline="0" noProof="0" dirty="0">
                    <a:ln>
                      <a:noFill/>
                    </a:ln>
                    <a:solidFill>
                      <a:prstClr val="black"/>
                    </a:solidFill>
                    <a:effectLst/>
                    <a:uLnTx/>
                    <a:uFillTx/>
                    <a:latin typeface="Calibri"/>
                    <a:ea typeface="+mn-ea"/>
                    <a:cs typeface="+mn-cs"/>
                  </a:rPr>
                </a:br>
                <a14:m>
                  <m:oMathPara xmlns:m="http://schemas.openxmlformats.org/officeDocument/2006/math">
                    <m:oMathParaPr>
                      <m:jc m:val="centerGroup"/>
                    </m:oMathParaPr>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𝑑𝑊</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𝑑𝑠</m:t>
                      </m:r>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Porovnaním dostaneme</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𝑜</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51760" y="1042416"/>
                <a:ext cx="6291072" cy="5355312"/>
              </a:xfrm>
              <a:prstGeom prst="rect">
                <a:avLst/>
              </a:prstGeom>
              <a:blipFill>
                <a:blip r:embed="rId4"/>
                <a:stretch>
                  <a:fillRect l="-775" t="-569" r="-872"/>
                </a:stretch>
              </a:blipFill>
            </p:spPr>
            <p:txBody>
              <a:bodyPr/>
              <a:lstStyle/>
              <a:p>
                <a:r>
                  <a:rPr lang="sk-SK">
                    <a:noFill/>
                  </a:rPr>
                  <a:t> </a:t>
                </a:r>
              </a:p>
            </p:txBody>
          </p:sp>
        </mc:Fallback>
      </mc:AlternateContent>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591" y="1074224"/>
            <a:ext cx="2510177" cy="3313434"/>
          </a:xfrm>
          <a:prstGeom prst="rect">
            <a:avLst/>
          </a:prstGeom>
        </p:spPr>
      </p:pic>
    </p:spTree>
    <p:extLst>
      <p:ext uri="{BB962C8B-B14F-4D97-AF65-F5344CB8AC3E}">
        <p14:creationId xmlns:p14="http://schemas.microsoft.com/office/powerpoint/2010/main" val="4192764969"/>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651760" y="1042416"/>
                <a:ext cx="6291072"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Súvislosť povrchového napätia s plošnou hustotou povrchovej energie názorne vyplýva z nasledujúceho jednoduchého</a:t>
                </a:r>
                <a:br>
                  <a:rPr kumimoji="0" lang="sk-SK" sz="1800" b="0" i="0" u="none" strike="noStrike" kern="1200" cap="none" spc="0" normalizeH="0" baseline="0" noProof="0" dirty="0">
                    <a:ln>
                      <a:noFill/>
                    </a:ln>
                    <a:solidFill>
                      <a:prstClr val="black"/>
                    </a:solidFill>
                    <a:effectLst/>
                    <a:uLnTx/>
                    <a:uFillTx/>
                    <a:latin typeface="Calibri"/>
                    <a:ea typeface="+mn-ea"/>
                    <a:cs typeface="+mn-cs"/>
                  </a:rPr>
                </a:br>
                <a:r>
                  <a:rPr kumimoji="0" lang="sk-SK" sz="1800" b="0" i="0" u="none" strike="noStrike" kern="1200" cap="none" spc="0" normalizeH="0" baseline="0" noProof="0" dirty="0">
                    <a:ln>
                      <a:noFill/>
                    </a:ln>
                    <a:solidFill>
                      <a:prstClr val="black"/>
                    </a:solidFill>
                    <a:effectLst/>
                    <a:uLnTx/>
                    <a:uFillTx/>
                    <a:latin typeface="Calibri"/>
                    <a:ea typeface="+mn-ea"/>
                    <a:cs typeface="+mn-cs"/>
                  </a:rPr>
                  <a:t>pokusu.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Keď do vodného roztoku mydla 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glycerolu</a:t>
                </a:r>
                <a:r>
                  <a:rPr kumimoji="0" lang="sk-SK" sz="1800" b="0" i="0" u="none" strike="noStrike" kern="1200" cap="none" spc="0" normalizeH="0" baseline="0" noProof="0" dirty="0">
                    <a:ln>
                      <a:noFill/>
                    </a:ln>
                    <a:solidFill>
                      <a:prstClr val="black"/>
                    </a:solidFill>
                    <a:effectLst/>
                    <a:uLnTx/>
                    <a:uFillTx/>
                    <a:latin typeface="Calibri"/>
                    <a:ea typeface="+mn-ea"/>
                    <a:cs typeface="+mn-cs"/>
                  </a:rPr>
                  <a:t> ponoríme obdĺžnikový rámček </a:t>
                </a:r>
                <a:r>
                  <a:rPr kumimoji="0" lang="sk-SK" sz="1800" b="0" i="1" u="none" strike="noStrike" kern="1200" cap="none" spc="0" normalizeH="0" baseline="0" noProof="0" dirty="0">
                    <a:ln>
                      <a:noFill/>
                    </a:ln>
                    <a:solidFill>
                      <a:prstClr val="black"/>
                    </a:solidFill>
                    <a:effectLst/>
                    <a:uLnTx/>
                    <a:uFillTx/>
                    <a:latin typeface="Calibri"/>
                    <a:ea typeface="+mn-ea"/>
                    <a:cs typeface="+mn-cs"/>
                  </a:rPr>
                  <a:t>R </a:t>
                </a:r>
                <a:r>
                  <a:rPr kumimoji="0" lang="sk-SK" sz="1800" b="0" i="0" u="none" strike="noStrike" kern="1200" cap="none" spc="0" normalizeH="0" baseline="0" noProof="0" dirty="0">
                    <a:ln>
                      <a:noFill/>
                    </a:ln>
                    <a:solidFill>
                      <a:prstClr val="black"/>
                    </a:solidFill>
                    <a:effectLst/>
                    <a:uLnTx/>
                    <a:uFillTx/>
                    <a:latin typeface="Calibri"/>
                    <a:ea typeface="+mn-ea"/>
                    <a:cs typeface="+mn-cs"/>
                  </a:rPr>
                  <a:t>s pohyblivou priečkou </a:t>
                </a:r>
                <a:r>
                  <a:rPr kumimoji="0" lang="sk-SK" sz="1800" b="0" i="1" u="none" strike="noStrike" kern="1200" cap="none" spc="0" normalizeH="0" baseline="0" noProof="0" dirty="0">
                    <a:ln>
                      <a:noFill/>
                    </a:ln>
                    <a:solidFill>
                      <a:prstClr val="black"/>
                    </a:solidFill>
                    <a:effectLst/>
                    <a:uLnTx/>
                    <a:uFillTx/>
                    <a:latin typeface="Calibri"/>
                    <a:ea typeface="+mn-ea"/>
                    <a:cs typeface="+mn-cs"/>
                  </a:rPr>
                  <a:t>S, </a:t>
                </a:r>
                <a:r>
                  <a:rPr kumimoji="0" lang="sk-SK" sz="1800" b="0" i="0" u="none" strike="noStrike" kern="1200" cap="none" spc="0" normalizeH="0" baseline="0" noProof="0" dirty="0">
                    <a:ln>
                      <a:noFill/>
                    </a:ln>
                    <a:solidFill>
                      <a:prstClr val="black"/>
                    </a:solidFill>
                    <a:effectLst/>
                    <a:uLnTx/>
                    <a:uFillTx/>
                    <a:latin typeface="Calibri"/>
                    <a:ea typeface="+mn-ea"/>
                    <a:cs typeface="+mn-cs"/>
                  </a:rPr>
                  <a:t>vytvorí sa v ňom tenká</a:t>
                </a:r>
                <a:br>
                  <a:rPr kumimoji="0" lang="sk-SK" sz="1800" b="0" i="0" u="none" strike="noStrike" kern="1200" cap="none" spc="0" normalizeH="0" baseline="0" noProof="0" dirty="0">
                    <a:ln>
                      <a:noFill/>
                    </a:ln>
                    <a:solidFill>
                      <a:prstClr val="black"/>
                    </a:solidFill>
                    <a:effectLst/>
                    <a:uLnTx/>
                    <a:uFillTx/>
                    <a:latin typeface="Calibri"/>
                    <a:ea typeface="+mn-ea"/>
                    <a:cs typeface="+mn-cs"/>
                  </a:rPr>
                </a:br>
                <a:r>
                  <a:rPr kumimoji="0" lang="sk-SK" sz="1800" b="0" i="0" u="none" strike="noStrike" kern="1200" cap="none" spc="0" normalizeH="0" baseline="0" noProof="0" dirty="0">
                    <a:ln>
                      <a:noFill/>
                    </a:ln>
                    <a:solidFill>
                      <a:prstClr val="black"/>
                    </a:solidFill>
                    <a:effectLst/>
                    <a:uLnTx/>
                    <a:uFillTx/>
                    <a:latin typeface="Calibri"/>
                    <a:ea typeface="+mn-ea"/>
                    <a:cs typeface="+mn-cs"/>
                  </a:rPr>
                  <a:t>kvapalinová blana s povrchovými vrstvami po obidvoch stranách. Preto, ak povrchové napätie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použitého roztoku je </a:t>
                </a:r>
                <a:r>
                  <a:rPr kumimoji="0" lang="en-US" sz="1800" b="0" i="0" u="none" strike="noStrike" kern="1200" cap="none" spc="0" normalizeH="0" baseline="0" noProof="0" dirty="0">
                    <a:ln>
                      <a:noFill/>
                    </a:ln>
                    <a:solidFill>
                      <a:prstClr val="black"/>
                    </a:solidFill>
                    <a:effectLst/>
                    <a:uLnTx/>
                    <a:uFillTx/>
                    <a:latin typeface="Calibri"/>
                    <a:ea typeface="+mn-ea"/>
                    <a:cs typeface="+mn-cs"/>
                  </a:rPr>
                  <a:t>o</a:t>
                </a:r>
                <a:r>
                  <a:rPr kumimoji="0" lang="sk-SK" sz="1800" b="0" i="0" u="none" strike="noStrike" kern="1200" cap="none" spc="0" normalizeH="0" baseline="0" noProof="0" dirty="0">
                    <a:ln>
                      <a:noFill/>
                    </a:ln>
                    <a:solidFill>
                      <a:prstClr val="black"/>
                    </a:solidFill>
                    <a:effectLst/>
                    <a:uLnTx/>
                    <a:uFillTx/>
                    <a:latin typeface="Calibri"/>
                    <a:ea typeface="+mn-ea"/>
                    <a:cs typeface="+mn-cs"/>
                  </a:rPr>
                  <a:t> a </a:t>
                </a:r>
                <a:r>
                  <a:rPr kumimoji="0" lang="en-US" sz="1800" b="0" i="0" u="none" strike="noStrike" kern="1200" cap="none" spc="0" normalizeH="0" baseline="0" noProof="0" dirty="0">
                    <a:ln>
                      <a:noFill/>
                    </a:ln>
                    <a:solidFill>
                      <a:prstClr val="black"/>
                    </a:solidFill>
                    <a:effectLst/>
                    <a:uLnTx/>
                    <a:uFillTx/>
                    <a:latin typeface="Calibri"/>
                    <a:ea typeface="+mn-ea"/>
                    <a:cs typeface="+mn-cs"/>
                  </a:rPr>
                  <a:t>d</a:t>
                </a:r>
                <a:r>
                  <a:rPr kumimoji="0" lang="sk-SK" sz="1800" b="0" i="0" u="none" strike="noStrike" kern="1200" cap="none" spc="0" normalizeH="0" baseline="0" noProof="0" dirty="0" err="1">
                    <a:ln>
                      <a:noFill/>
                    </a:ln>
                    <a:solidFill>
                      <a:prstClr val="black"/>
                    </a:solidFill>
                    <a:effectLst/>
                    <a:uLnTx/>
                    <a:uFillTx/>
                    <a:latin typeface="Calibri"/>
                    <a:ea typeface="+mn-ea"/>
                    <a:cs typeface="+mn-cs"/>
                  </a:rPr>
                  <a:t>ĺžka</a:t>
                </a:r>
                <a:r>
                  <a:rPr kumimoji="0" lang="sk-SK" sz="1800" b="0" i="0" u="none" strike="noStrike" kern="1200" cap="none" spc="0" normalizeH="0" baseline="0" noProof="0" dirty="0">
                    <a:ln>
                      <a:noFill/>
                    </a:ln>
                    <a:solidFill>
                      <a:prstClr val="black"/>
                    </a:solidFill>
                    <a:effectLst/>
                    <a:uLnTx/>
                    <a:uFillTx/>
                    <a:latin typeface="Calibri"/>
                    <a:ea typeface="+mn-ea"/>
                    <a:cs typeface="+mn-cs"/>
                  </a:rPr>
                  <a:t> priečky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1"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blana účinkuje na priečku silou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𝑜𝑙</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Faktor 2 pochádza z toho, že povrchy sú dva, po oboch stranách rámčeka.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Ak posunieme priečku</a:t>
                </a:r>
                <a:r>
                  <a:rPr kumimoji="0" lang="sk-SK" sz="1800" b="0" i="1"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𝑑𝑠</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vykoná sa práca </a:t>
                </a:r>
                <a:endParaRPr kumimoji="0" lang="sk-SK"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𝑜𝑙</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𝑑𝑠</m:t>
                      </m:r>
                    </m:oMath>
                  </m:oMathPara>
                </a14:m>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Táto práca sa spotrebuje na zväčšenie energie povrchov. Plocha povrchu na každej strane sa pri posunutí priečky zväčší o hodnotu</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𝑑𝑆</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𝑑𝑠</m:t>
                      </m:r>
                    </m:oMath>
                  </m:oMathPara>
                </a14:m>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Zvýšenie povrchovej energie teda bude</a:t>
                </a:r>
                <a:br>
                  <a:rPr kumimoji="0" lang="sk-SK" sz="1800" b="0" i="0" u="none" strike="noStrike" kern="1200" cap="none" spc="0" normalizeH="0" baseline="0" noProof="0" dirty="0">
                    <a:ln>
                      <a:noFill/>
                    </a:ln>
                    <a:solidFill>
                      <a:prstClr val="black"/>
                    </a:solidFill>
                    <a:effectLst/>
                    <a:uLnTx/>
                    <a:uFillTx/>
                    <a:latin typeface="Calibri"/>
                    <a:ea typeface="+mn-ea"/>
                    <a:cs typeface="+mn-cs"/>
                  </a:rPr>
                </a:br>
                <a14:m>
                  <m:oMathPara xmlns:m="http://schemas.openxmlformats.org/officeDocument/2006/math">
                    <m:oMathParaPr>
                      <m:jc m:val="centerGroup"/>
                    </m:oMathParaPr>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𝑑𝑊</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𝑑𝑠</m:t>
                      </m:r>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Porovnaním dostaneme</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𝑜</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51760" y="1042416"/>
                <a:ext cx="6291072" cy="5355312"/>
              </a:xfrm>
              <a:prstGeom prst="rect">
                <a:avLst/>
              </a:prstGeom>
              <a:blipFill>
                <a:blip r:embed="rId4"/>
                <a:stretch>
                  <a:fillRect l="-775" t="-569" r="-872"/>
                </a:stretch>
              </a:blipFill>
            </p:spPr>
            <p:txBody>
              <a:bodyPr/>
              <a:lstStyle/>
              <a:p>
                <a:r>
                  <a:rPr lang="sk-SK">
                    <a:noFill/>
                  </a:rPr>
                  <a:t> </a:t>
                </a:r>
              </a:p>
            </p:txBody>
          </p:sp>
        </mc:Fallback>
      </mc:AlternateContent>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591" y="1074224"/>
            <a:ext cx="2510177" cy="3313434"/>
          </a:xfrm>
          <a:prstGeom prst="rect">
            <a:avLst/>
          </a:prstGeom>
        </p:spPr>
      </p:pic>
    </p:spTree>
    <p:extLst>
      <p:ext uri="{BB962C8B-B14F-4D97-AF65-F5344CB8AC3E}">
        <p14:creationId xmlns:p14="http://schemas.microsoft.com/office/powerpoint/2010/main" val="1656334350"/>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38328" y="466344"/>
                <a:ext cx="8229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Vzťah</a:t>
                </a:r>
                <a14:m>
                  <m:oMath xmlns:m="http://schemas.openxmlformats.org/officeDocument/2006/math">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𝑜</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aj jednotkovo v poriadku.  Jednotkou hustoty povrchovej energie je J m</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čo je to isté ako N m</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 niekoľkých hodnôt povrchových napätí</a:t>
                </a:r>
              </a:p>
            </p:txBody>
          </p:sp>
        </mc:Choice>
        <mc:Fallback xmlns="">
          <p:sp>
            <p:nvSpPr>
              <p:cNvPr id="2" name="TextBox 1"/>
              <p:cNvSpPr txBox="1">
                <a:spLocks noRot="1" noChangeAspect="1" noMove="1" noResize="1" noEditPoints="1" noAdjustHandles="1" noChangeArrowheads="1" noChangeShapeType="1" noTextEdit="1"/>
              </p:cNvSpPr>
              <p:nvPr/>
            </p:nvSpPr>
            <p:spPr>
              <a:xfrm>
                <a:off x="338328" y="466344"/>
                <a:ext cx="8229600" cy="1200329"/>
              </a:xfrm>
              <a:prstGeom prst="rect">
                <a:avLst/>
              </a:prstGeom>
              <a:blipFill>
                <a:blip r:embed="rId4"/>
                <a:stretch>
                  <a:fillRect l="-667" t="-3061" r="-1185" b="-7143"/>
                </a:stretch>
              </a:blipFill>
            </p:spPr>
            <p:txBody>
              <a:bodyPr/>
              <a:lstStyle/>
              <a:p>
                <a:r>
                  <a:rPr lang="sk-SK">
                    <a:noFill/>
                  </a:rPr>
                  <a:t> </a:t>
                </a:r>
              </a:p>
            </p:txBody>
          </p:sp>
        </mc:Fallback>
      </mc:AlternateContent>
      <p:graphicFrame>
        <p:nvGraphicFramePr>
          <p:cNvPr id="3" name="Table 2"/>
          <p:cNvGraphicFramePr>
            <a:graphicFrameLocks noGrp="1"/>
          </p:cNvGraphicFramePr>
          <p:nvPr>
            <p:extLst/>
          </p:nvPr>
        </p:nvGraphicFramePr>
        <p:xfrm>
          <a:off x="1645920" y="2180772"/>
          <a:ext cx="6096000" cy="249428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3497017332"/>
                    </a:ext>
                  </a:extLst>
                </a:gridCol>
                <a:gridCol w="3048000">
                  <a:extLst>
                    <a:ext uri="{9D8B030D-6E8A-4147-A177-3AD203B41FA5}">
                      <a16:colId xmlns:a16="http://schemas.microsoft.com/office/drawing/2014/main" val="337856852"/>
                    </a:ext>
                  </a:extLst>
                </a:gridCol>
              </a:tblGrid>
              <a:tr h="370840">
                <a:tc>
                  <a:txBody>
                    <a:bodyPr/>
                    <a:lstStyle/>
                    <a:p>
                      <a:r>
                        <a:rPr lang="sk-SK" dirty="0"/>
                        <a:t>kvapalina</a:t>
                      </a:r>
                    </a:p>
                  </a:txBody>
                  <a:tcPr/>
                </a:tc>
                <a:tc>
                  <a:txBody>
                    <a:bodyPr/>
                    <a:lstStyle/>
                    <a:p>
                      <a:r>
                        <a:rPr lang="sk-SK" dirty="0"/>
                        <a:t>povrchové</a:t>
                      </a:r>
                      <a:r>
                        <a:rPr lang="sk-SK" baseline="0" dirty="0"/>
                        <a:t> napätie v jednotkách 10</a:t>
                      </a:r>
                      <a:r>
                        <a:rPr lang="sk-SK" baseline="30000" dirty="0"/>
                        <a:t>-3</a:t>
                      </a:r>
                      <a:r>
                        <a:rPr lang="sk-SK" baseline="0" dirty="0"/>
                        <a:t> N m</a:t>
                      </a:r>
                      <a:r>
                        <a:rPr lang="sk-SK" baseline="30000" dirty="0"/>
                        <a:t>-1</a:t>
                      </a:r>
                    </a:p>
                  </a:txBody>
                  <a:tcPr/>
                </a:tc>
                <a:extLst>
                  <a:ext uri="{0D108BD9-81ED-4DB2-BD59-A6C34878D82A}">
                    <a16:rowId xmlns:a16="http://schemas.microsoft.com/office/drawing/2014/main" val="4219737774"/>
                  </a:ext>
                </a:extLst>
              </a:tr>
              <a:tr h="370840">
                <a:tc>
                  <a:txBody>
                    <a:bodyPr/>
                    <a:lstStyle/>
                    <a:p>
                      <a:r>
                        <a:rPr lang="sk-SK" dirty="0"/>
                        <a:t>alkohol</a:t>
                      </a:r>
                    </a:p>
                  </a:txBody>
                  <a:tcPr/>
                </a:tc>
                <a:tc>
                  <a:txBody>
                    <a:bodyPr/>
                    <a:lstStyle/>
                    <a:p>
                      <a:r>
                        <a:rPr lang="sk-SK" dirty="0"/>
                        <a:t>22</a:t>
                      </a:r>
                    </a:p>
                  </a:txBody>
                  <a:tcPr/>
                </a:tc>
                <a:extLst>
                  <a:ext uri="{0D108BD9-81ED-4DB2-BD59-A6C34878D82A}">
                    <a16:rowId xmlns:a16="http://schemas.microsoft.com/office/drawing/2014/main" val="3778667067"/>
                  </a:ext>
                </a:extLst>
              </a:tr>
              <a:tr h="370840">
                <a:tc>
                  <a:txBody>
                    <a:bodyPr/>
                    <a:lstStyle/>
                    <a:p>
                      <a:r>
                        <a:rPr lang="sk-SK" dirty="0"/>
                        <a:t>olivový olej</a:t>
                      </a:r>
                    </a:p>
                  </a:txBody>
                  <a:tcPr/>
                </a:tc>
                <a:tc>
                  <a:txBody>
                    <a:bodyPr/>
                    <a:lstStyle/>
                    <a:p>
                      <a:r>
                        <a:rPr lang="sk-SK" dirty="0"/>
                        <a:t>33</a:t>
                      </a:r>
                    </a:p>
                  </a:txBody>
                  <a:tcPr/>
                </a:tc>
                <a:extLst>
                  <a:ext uri="{0D108BD9-81ED-4DB2-BD59-A6C34878D82A}">
                    <a16:rowId xmlns:a16="http://schemas.microsoft.com/office/drawing/2014/main" val="504756353"/>
                  </a:ext>
                </a:extLst>
              </a:tr>
              <a:tr h="370840">
                <a:tc>
                  <a:txBody>
                    <a:bodyPr/>
                    <a:lstStyle/>
                    <a:p>
                      <a:r>
                        <a:rPr lang="sk-SK" dirty="0"/>
                        <a:t>voda</a:t>
                      </a:r>
                    </a:p>
                  </a:txBody>
                  <a:tcPr/>
                </a:tc>
                <a:tc>
                  <a:txBody>
                    <a:bodyPr/>
                    <a:lstStyle/>
                    <a:p>
                      <a:r>
                        <a:rPr lang="sk-SK" dirty="0"/>
                        <a:t>73</a:t>
                      </a:r>
                    </a:p>
                  </a:txBody>
                  <a:tcPr/>
                </a:tc>
                <a:extLst>
                  <a:ext uri="{0D108BD9-81ED-4DB2-BD59-A6C34878D82A}">
                    <a16:rowId xmlns:a16="http://schemas.microsoft.com/office/drawing/2014/main" val="334988408"/>
                  </a:ext>
                </a:extLst>
              </a:tr>
              <a:tr h="370840">
                <a:tc>
                  <a:txBody>
                    <a:bodyPr/>
                    <a:lstStyle/>
                    <a:p>
                      <a:r>
                        <a:rPr lang="sk-SK" dirty="0" err="1"/>
                        <a:t>glycerol</a:t>
                      </a:r>
                      <a:endParaRPr lang="sk-SK" dirty="0"/>
                    </a:p>
                  </a:txBody>
                  <a:tcPr/>
                </a:tc>
                <a:tc>
                  <a:txBody>
                    <a:bodyPr/>
                    <a:lstStyle/>
                    <a:p>
                      <a:r>
                        <a:rPr lang="sk-SK" dirty="0"/>
                        <a:t>66</a:t>
                      </a:r>
                    </a:p>
                  </a:txBody>
                  <a:tcPr/>
                </a:tc>
                <a:extLst>
                  <a:ext uri="{0D108BD9-81ED-4DB2-BD59-A6C34878D82A}">
                    <a16:rowId xmlns:a16="http://schemas.microsoft.com/office/drawing/2014/main" val="340742562"/>
                  </a:ext>
                </a:extLst>
              </a:tr>
              <a:tr h="370840">
                <a:tc>
                  <a:txBody>
                    <a:bodyPr/>
                    <a:lstStyle/>
                    <a:p>
                      <a:r>
                        <a:rPr lang="sk-SK" dirty="0"/>
                        <a:t>ortuť</a:t>
                      </a:r>
                    </a:p>
                  </a:txBody>
                  <a:tcPr/>
                </a:tc>
                <a:tc>
                  <a:txBody>
                    <a:bodyPr/>
                    <a:lstStyle/>
                    <a:p>
                      <a:r>
                        <a:rPr lang="sk-SK" dirty="0"/>
                        <a:t>500</a:t>
                      </a:r>
                    </a:p>
                  </a:txBody>
                  <a:tcPr/>
                </a:tc>
                <a:extLst>
                  <a:ext uri="{0D108BD9-81ED-4DB2-BD59-A6C34878D82A}">
                    <a16:rowId xmlns:a16="http://schemas.microsoft.com/office/drawing/2014/main" val="1278293600"/>
                  </a:ext>
                </a:extLst>
              </a:tr>
            </a:tbl>
          </a:graphicData>
        </a:graphic>
      </p:graphicFrame>
    </p:spTree>
    <p:extLst>
      <p:ext uri="{BB962C8B-B14F-4D97-AF65-F5344CB8AC3E}">
        <p14:creationId xmlns:p14="http://schemas.microsoft.com/office/powerpoint/2010/main" val="3501254331"/>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59" y="441518"/>
            <a:ext cx="8434251"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Ako vieme z dennej skúsenosti, obyčajne ani za rovnováhy nie je hladina kvapaliny v nádobe všade vodorovná. Vo všeobecnosti je povrch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kvapalinypri</a:t>
            </a:r>
            <a:r>
              <a:rPr kumimoji="0" lang="sk-SK" sz="1800" b="0" i="0" u="none" strike="noStrike" kern="1200" cap="none" spc="0" normalizeH="0" baseline="0" noProof="0" dirty="0">
                <a:ln>
                  <a:noFill/>
                </a:ln>
                <a:solidFill>
                  <a:prstClr val="black"/>
                </a:solidFill>
                <a:effectLst/>
                <a:uLnTx/>
                <a:uFillTx/>
                <a:latin typeface="Calibri"/>
                <a:ea typeface="+mn-ea"/>
                <a:cs typeface="+mn-cs"/>
              </a:rPr>
              <a:t> stene zdvihnutý, alebo stlačený, a len vo zvláštnom prípade je až po stenu presne vodorovný. </a:t>
            </a:r>
          </a:p>
        </p:txBody>
      </p:sp>
      <p:sp>
        <p:nvSpPr>
          <p:cNvPr id="5" name="TextBox 4"/>
          <p:cNvSpPr txBox="1"/>
          <p:nvPr/>
        </p:nvSpPr>
        <p:spPr>
          <a:xfrm>
            <a:off x="391886" y="3126377"/>
            <a:ext cx="415398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Tento jav môžeme vysvetliť jestvovaním povrchových napätí nielen na rozhraní dvoch kvapalín alebo kvapaliny a plynu, ale aj na rozhraní pevného telesa a kvapaliny a na rozhraní pevného telesa a plynu. Detaily rozoberať nebudeme.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b="7795"/>
          <a:stretch/>
        </p:blipFill>
        <p:spPr>
          <a:xfrm>
            <a:off x="392689" y="1567542"/>
            <a:ext cx="3957704" cy="1436915"/>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701" y="1448160"/>
            <a:ext cx="2491956" cy="4275190"/>
          </a:xfrm>
          <a:prstGeom prst="rect">
            <a:avLst/>
          </a:prstGeom>
        </p:spPr>
      </p:pic>
    </p:spTree>
    <p:extLst>
      <p:ext uri="{BB962C8B-B14F-4D97-AF65-F5344CB8AC3E}">
        <p14:creationId xmlns:p14="http://schemas.microsoft.com/office/powerpoint/2010/main" val="1847136828"/>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964" y="283917"/>
            <a:ext cx="3322608" cy="461812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65612" y="210576"/>
                <a:ext cx="4837612"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Keď do kvapaliny v širšej nádobe ponoríme v zvislej polohe úzku rúrku s kruhovým prierezom, tzv. kapiláru, hladina kvapaliny bude v kapiláre v inej výške ako v širokej nádobe.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Kvapalina, ktorá zmáča steny kapiláry (napríklad voda v sklenej kapiláre), pôsobením povrchového napätia vystúpi v kapiláre nad úroveň hladiny v širokej nádobe; nastáva kapilárna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elevácia</a:t>
                </a:r>
                <a:r>
                  <a:rPr kumimoji="0" lang="sk-SK" sz="1800" b="0" i="0" u="none" strike="noStrike" kern="1200" cap="none" spc="0" normalizeH="0" baseline="0" noProof="0" dirty="0">
                    <a:ln>
                      <a:noFill/>
                    </a:ln>
                    <a:solidFill>
                      <a:prstClr val="black"/>
                    </a:solidFill>
                    <a:effectLst/>
                    <a:uLnTx/>
                    <a:uFillTx/>
                    <a:latin typeface="Calibri"/>
                    <a:ea typeface="+mn-ea"/>
                    <a:cs typeface="+mn-cs"/>
                  </a:rPr>
                  <a:t> a zakrivený povrch kvapaliny, tzv. meniskus, je dutý. Keď kvapalina steny kapiláry nezmáča, hladina kvapaliny v kapiláre je pod úrovňou hladiny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širokej nádobe; nastáva kapilárna depresia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meniskus je vypuklý.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Odhadnime rádovo do akej výšky vystúpi voda v kapiláre o polomere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 </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mm</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𝜚</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je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hustota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vody</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 dosadení hodnôt dostaneme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cm.</a:t>
                </a:r>
              </a:p>
            </p:txBody>
          </p:sp>
        </mc:Choice>
        <mc:Fallback xmlns="">
          <p:sp>
            <p:nvSpPr>
              <p:cNvPr id="4" name="Rectangle 3"/>
              <p:cNvSpPr>
                <a:spLocks noRot="1" noChangeAspect="1" noMove="1" noResize="1" noEditPoints="1" noAdjustHandles="1" noChangeArrowheads="1" noChangeShapeType="1" noTextEdit="1"/>
              </p:cNvSpPr>
              <p:nvPr/>
            </p:nvSpPr>
            <p:spPr>
              <a:xfrm>
                <a:off x="265612" y="210576"/>
                <a:ext cx="4837612" cy="5632311"/>
              </a:xfrm>
              <a:prstGeom prst="rect">
                <a:avLst/>
              </a:prstGeom>
              <a:blipFill>
                <a:blip r:embed="rId6"/>
                <a:stretch>
                  <a:fillRect l="-1135" t="-650" r="-757" b="-867"/>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688046" y="5039360"/>
            <a:ext cx="1500188" cy="246888"/>
          </a:xfrm>
          <a:prstGeom prst="rect">
            <a:avLst/>
          </a:prstGeom>
        </p:spPr>
      </p:pic>
      <p:sp>
        <p:nvSpPr>
          <p:cNvPr id="6" name="TextBox 5"/>
          <p:cNvSpPr txBox="1"/>
          <p:nvPr/>
        </p:nvSpPr>
        <p:spPr>
          <a:xfrm>
            <a:off x="287383" y="5808618"/>
            <a:ext cx="885661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Hodnota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elevácie</a:t>
            </a:r>
            <a:r>
              <a:rPr kumimoji="0" lang="sk-SK" sz="1800" b="0" i="0" u="none" strike="noStrike" kern="1200" cap="none" spc="0" normalizeH="0" baseline="0" noProof="0" dirty="0">
                <a:ln>
                  <a:noFill/>
                </a:ln>
                <a:solidFill>
                  <a:prstClr val="black"/>
                </a:solidFill>
                <a:effectLst/>
                <a:uLnTx/>
                <a:uFillTx/>
                <a:latin typeface="Calibri"/>
                <a:ea typeface="+mn-ea"/>
                <a:cs typeface="+mn-cs"/>
              </a:rPr>
              <a:t> nie je malá, ale určite </a:t>
            </a:r>
            <a:r>
              <a:rPr kumimoji="0" lang="sk-SK" sz="1800" b="1" i="0" u="none" strike="noStrike" kern="1200" cap="none" spc="0" normalizeH="0" baseline="0" noProof="0" dirty="0">
                <a:ln>
                  <a:noFill/>
                </a:ln>
                <a:solidFill>
                  <a:srgbClr val="FF0000"/>
                </a:solidFill>
                <a:effectLst/>
                <a:uLnTx/>
                <a:uFillTx/>
                <a:latin typeface="Calibri"/>
                <a:ea typeface="+mn-ea"/>
                <a:cs typeface="+mn-cs"/>
              </a:rPr>
              <a:t>nestačí napríklad na to, aby stromy dostali vodu na vrchol koruny kapilárnymi silami</a:t>
            </a:r>
            <a:r>
              <a:rPr kumimoji="0" lang="sk-SK" sz="1800" b="0" i="0" u="none" strike="noStrike" kern="1200" cap="none" spc="0" normalizeH="0" baseline="0" noProof="0" dirty="0">
                <a:ln>
                  <a:noFill/>
                </a:ln>
                <a:solidFill>
                  <a:prstClr val="black"/>
                </a:solidFill>
                <a:effectLst/>
                <a:uLnTx/>
                <a:uFillTx/>
                <a:latin typeface="Calibri"/>
                <a:ea typeface="+mn-ea"/>
                <a:cs typeface="+mn-cs"/>
              </a:rPr>
              <a:t>. V stromoch to musí byť niečo iné. Prezradíme: </a:t>
            </a:r>
            <a:r>
              <a:rPr kumimoji="0" lang="sk-SK" sz="1800" b="1" i="0" u="none" strike="noStrike" kern="1200" cap="none" spc="0" normalizeH="0" baseline="0" noProof="0" dirty="0">
                <a:ln>
                  <a:noFill/>
                </a:ln>
                <a:solidFill>
                  <a:srgbClr val="FF0000"/>
                </a:solidFill>
                <a:effectLst/>
                <a:uLnTx/>
                <a:uFillTx/>
                <a:latin typeface="Calibri"/>
                <a:ea typeface="+mn-ea"/>
                <a:cs typeface="+mn-cs"/>
              </a:rPr>
              <a:t>osmóza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2565514"/>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26088" y="216604"/>
                <a:ext cx="8696848" cy="32542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Predstavme si, že sme na konci sklenej rúrky</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vyfúkli mydlovú bublinu s polomerom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Pretože sa kvapalinová</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blana pôsobením povrchového napätia usiluje svoj povrch, zmenšiť, za rovnováhy je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tlak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vo vnútri bubliny väčší než tlak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na vonkajšej strane. Rozdiel obidvoch tlakov</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môžeme určiť pomocou zákona o zachovaní energie.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a:t>
                </a:r>
                <a:r>
                  <a:rPr kumimoji="0" lang="sk-SK" sz="1800" b="0" i="0" u="none" strike="noStrike" kern="1200" cap="none" spc="0" normalizeH="0" baseline="0" noProof="0" dirty="0">
                    <a:ln>
                      <a:noFill/>
                    </a:ln>
                    <a:solidFill>
                      <a:prstClr val="black"/>
                    </a:solidFill>
                    <a:effectLst/>
                    <a:uLnTx/>
                    <a:uFillTx/>
                    <a:latin typeface="Calibri"/>
                    <a:ea typeface="+mn-ea"/>
                    <a:cs typeface="+mn-cs"/>
                  </a:rPr>
                  <a:t> zariadení podľa obr. </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posunutím piesta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 vykoná trpaslík posúvajúci piest prácu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𝑝𝑑𝑉</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pričom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je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zväčšenie objemu bubliny.</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Plyn pritom vykoná prácu proti atmosférickému tlaku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Podľa zákona o zachovaní energie celková bilancia práce „je použitá“ 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zväčšenie povrchovej energie bubliny, teda</a:t>
                </a:r>
                <a14:m>
                  <m:oMath xmlns:m="http://schemas.openxmlformats.org/officeDocument/2006/math">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p</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p</m:t>
                            </m:r>
                          </m:e>
                          <m:sub>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e>
                    </m:d>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dV</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𝑑𝑆</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kde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𝑑𝑆</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je zväčšenie povrchu bubliny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𝑑𝑆</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𝑅𝑑</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p>
                        </m:sSup>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𝑑𝑅</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Faktor 2 vo vzorci povrchovej energie pochádza z toho, že bublina má dva povrchy, vonkajší a vnútorný.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 dosadení dostaneme pre rozdiel tlakov daných </a:t>
                </a:r>
                <a:r>
                  <a:rPr kumimoji="0" lang="sk-SK" sz="1800" b="1" i="0" u="none" strike="noStrike" kern="1200" cap="none" spc="0" normalizeH="0" baseline="0" noProof="0" dirty="0">
                    <a:ln>
                      <a:noFill/>
                    </a:ln>
                    <a:solidFill>
                      <a:prstClr val="black"/>
                    </a:solidFill>
                    <a:effectLst/>
                    <a:uLnTx/>
                    <a:uFillTx/>
                    <a:latin typeface="Calibri"/>
                    <a:ea typeface="+mn-ea"/>
                    <a:cs typeface="+mn-cs"/>
                  </a:rPr>
                  <a:t>dvoma</a:t>
                </a:r>
                <a:r>
                  <a:rPr kumimoji="0" lang="sk-SK" sz="1800" b="0" i="0" u="none" strike="noStrike" kern="1200" cap="none" spc="0" normalizeH="0" baseline="0" noProof="0" dirty="0">
                    <a:ln>
                      <a:noFill/>
                    </a:ln>
                    <a:solidFill>
                      <a:prstClr val="black"/>
                    </a:solidFill>
                    <a:effectLst/>
                    <a:uLnTx/>
                    <a:uFillTx/>
                    <a:latin typeface="Calibri"/>
                    <a:ea typeface="+mn-ea"/>
                    <a:cs typeface="+mn-cs"/>
                  </a:rPr>
                  <a:t> povrchmi</a:t>
                </a:r>
              </a:p>
            </p:txBody>
          </p:sp>
        </mc:Choice>
        <mc:Fallback xmlns="">
          <p:sp>
            <p:nvSpPr>
              <p:cNvPr id="4" name="Rectangle 3"/>
              <p:cNvSpPr>
                <a:spLocks noRot="1" noChangeAspect="1" noMove="1" noResize="1" noEditPoints="1" noAdjustHandles="1" noChangeArrowheads="1" noChangeShapeType="1" noTextEdit="1"/>
              </p:cNvSpPr>
              <p:nvPr/>
            </p:nvSpPr>
            <p:spPr>
              <a:xfrm>
                <a:off x="226088" y="216604"/>
                <a:ext cx="8696848" cy="3254289"/>
              </a:xfrm>
              <a:prstGeom prst="rect">
                <a:avLst/>
              </a:prstGeom>
              <a:blipFill rotWithShape="0">
                <a:blip r:embed="rId6"/>
                <a:stretch>
                  <a:fillRect l="-561" t="-1126" r="-210" b="-2814"/>
                </a:stretch>
              </a:blipFill>
            </p:spPr>
            <p:txBody>
              <a:bodyPr/>
              <a:lstStyle/>
              <a:p>
                <a:r>
                  <a:rPr lang="sk-SK">
                    <a:noFill/>
                  </a:rPr>
                  <a:t> </a:t>
                </a:r>
              </a:p>
            </p:txBody>
          </p:sp>
        </mc:Fallback>
      </mc:AlternateContent>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798" y="3777617"/>
            <a:ext cx="3451364" cy="2595371"/>
          </a:xfrm>
          <a:prstGeom prst="rect">
            <a:avLst/>
          </a:prstGeom>
        </p:spPr>
      </p:pic>
      <p:pic>
        <p:nvPicPr>
          <p:cNvPr id="14" name="Picture 1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5674238" y="3322406"/>
            <a:ext cx="1337310" cy="52387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3743688" y="3931225"/>
                <a:ext cx="528978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 rozhraním guľového tvaru o polomere </a:t>
                </a:r>
                <a14:m>
                  <m:oMath xmlns:m="http://schemas.openxmlformats.org/officeDocument/2006/math">
                    <m:r>
                      <a:rPr kumimoji="0" lang="sk-SK"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𝑹</m:t>
                    </m:r>
                  </m:oMath>
                </a14:m>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medzi dvoma kvapalinami sa teda vytvorí kapilárny pretlak (daný len jedným povrchom)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kozmonautom v bezváhovom stave unikne do vzduchu malé množstvo nejakej kvapaliny, vytvorí guličku (lebo gulička má minimálny povrch pri danom objeme) a kapilárny pretlak vnútri guličky je daný uvedeným vzorcom.</a:t>
                </a:r>
              </a:p>
            </p:txBody>
          </p:sp>
        </mc:Choice>
        <mc:Fallback xmlns="">
          <p:sp>
            <p:nvSpPr>
              <p:cNvPr id="11" name="TextBox 10"/>
              <p:cNvSpPr txBox="1">
                <a:spLocks noRot="1" noChangeAspect="1" noMove="1" noResize="1" noEditPoints="1" noAdjustHandles="1" noChangeArrowheads="1" noChangeShapeType="1" noTextEdit="1"/>
              </p:cNvSpPr>
              <p:nvPr/>
            </p:nvSpPr>
            <p:spPr>
              <a:xfrm>
                <a:off x="3743688" y="3931225"/>
                <a:ext cx="5289780" cy="2862322"/>
              </a:xfrm>
              <a:prstGeom prst="rect">
                <a:avLst/>
              </a:prstGeom>
              <a:blipFill rotWithShape="0">
                <a:blip r:embed="rId9"/>
                <a:stretch>
                  <a:fillRect l="-922" t="-1279" r="-922" b="-2559"/>
                </a:stretch>
              </a:blipFill>
            </p:spPr>
            <p:txBody>
              <a:bodyPr/>
              <a:lstStyle/>
              <a:p>
                <a:r>
                  <a:rPr lang="sk-SK">
                    <a:noFill/>
                  </a:rPr>
                  <a:t> </a:t>
                </a:r>
              </a:p>
            </p:txBody>
          </p:sp>
        </mc:Fallback>
      </mc:AlternateContent>
      <p:pic>
        <p:nvPicPr>
          <p:cNvPr id="15" name="Picture 1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674238" y="4840417"/>
            <a:ext cx="879539" cy="469773"/>
          </a:xfrm>
          <a:prstGeom prst="rect">
            <a:avLst/>
          </a:prstGeom>
        </p:spPr>
      </p:pic>
      <p:sp>
        <p:nvSpPr>
          <p:cNvPr id="16" name="Rectangle 15"/>
          <p:cNvSpPr/>
          <p:nvPr/>
        </p:nvSpPr>
        <p:spPr>
          <a:xfrm>
            <a:off x="5536642" y="4810273"/>
            <a:ext cx="1125415" cy="5555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62700159"/>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465" y="743578"/>
            <a:ext cx="8380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Kapilárny pretlak v bubline je teda nepriamo úmerný polomeru bubliny, preto ak spojím dve bubliny rozdielnych polomerov, bude menšia bublina nafukovať väčšiu. Všeobecnejší vzorec pre pretlak pod zakriveným povrchom neguľového tvaru je odvodený napríklad v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Ilkovičovej učebnici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65" y="2321169"/>
            <a:ext cx="3145239" cy="2842012"/>
          </a:xfrm>
          <a:prstGeom prst="rect">
            <a:avLst/>
          </a:prstGeom>
        </p:spPr>
      </p:pic>
    </p:spTree>
    <p:extLst>
      <p:ext uri="{BB962C8B-B14F-4D97-AF65-F5344CB8AC3E}">
        <p14:creationId xmlns:p14="http://schemas.microsoft.com/office/powerpoint/2010/main" val="344253391"/>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4861560" y="3401568"/>
            <a:ext cx="941832" cy="755904"/>
          </a:xfrm>
          <a:prstGeom prst="rect">
            <a:avLst/>
          </a:prstGeom>
          <a:solidFill>
            <a:srgbClr val="E1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p:cNvSpPr/>
          <p:nvPr/>
        </p:nvSpPr>
        <p:spPr>
          <a:xfrm>
            <a:off x="4882896" y="3995928"/>
            <a:ext cx="896112" cy="118872"/>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p:cNvSpPr/>
          <p:nvPr/>
        </p:nvSpPr>
        <p:spPr>
          <a:xfrm>
            <a:off x="4809744" y="1216152"/>
            <a:ext cx="941832" cy="1115568"/>
          </a:xfrm>
          <a:prstGeom prst="rect">
            <a:avLst/>
          </a:prstGeom>
          <a:solidFill>
            <a:srgbClr val="E1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p:cNvGrpSpPr/>
          <p:nvPr/>
        </p:nvGrpSpPr>
        <p:grpSpPr>
          <a:xfrm>
            <a:off x="510033" y="3355848"/>
            <a:ext cx="3632199" cy="2526095"/>
            <a:chOff x="2165097" y="2706624"/>
            <a:chExt cx="3632199" cy="2526095"/>
          </a:xfrm>
        </p:grpSpPr>
        <p:sp>
          <p:nvSpPr>
            <p:cNvPr id="2" name="Freeform 1"/>
            <p:cNvSpPr/>
            <p:nvPr/>
          </p:nvSpPr>
          <p:spPr>
            <a:xfrm>
              <a:off x="2505456" y="2724912"/>
              <a:ext cx="3127248" cy="1956816"/>
            </a:xfrm>
            <a:custGeom>
              <a:avLst/>
              <a:gdLst>
                <a:gd name="connsiteX0" fmla="*/ 0 w 3127248"/>
                <a:gd name="connsiteY0" fmla="*/ 0 h 1956816"/>
                <a:gd name="connsiteX1" fmla="*/ 128016 w 3127248"/>
                <a:gd name="connsiteY1" fmla="*/ 320040 h 1956816"/>
                <a:gd name="connsiteX2" fmla="*/ 329184 w 3127248"/>
                <a:gd name="connsiteY2" fmla="*/ 777240 h 1956816"/>
                <a:gd name="connsiteX3" fmla="*/ 512064 w 3127248"/>
                <a:gd name="connsiteY3" fmla="*/ 1069848 h 1956816"/>
                <a:gd name="connsiteX4" fmla="*/ 621792 w 3127248"/>
                <a:gd name="connsiteY4" fmla="*/ 1216152 h 1956816"/>
                <a:gd name="connsiteX5" fmla="*/ 1115568 w 3127248"/>
                <a:gd name="connsiteY5" fmla="*/ 1216152 h 1956816"/>
                <a:gd name="connsiteX6" fmla="*/ 1874520 w 3127248"/>
                <a:gd name="connsiteY6" fmla="*/ 1197864 h 1956816"/>
                <a:gd name="connsiteX7" fmla="*/ 2203704 w 3127248"/>
                <a:gd name="connsiteY7" fmla="*/ 1490472 h 1956816"/>
                <a:gd name="connsiteX8" fmla="*/ 2514600 w 3127248"/>
                <a:gd name="connsiteY8" fmla="*/ 1709928 h 1956816"/>
                <a:gd name="connsiteX9" fmla="*/ 2907792 w 3127248"/>
                <a:gd name="connsiteY9" fmla="*/ 1874520 h 1956816"/>
                <a:gd name="connsiteX10" fmla="*/ 3127248 w 3127248"/>
                <a:gd name="connsiteY10" fmla="*/ 1956816 h 1956816"/>
                <a:gd name="connsiteX0" fmla="*/ 0 w 3127248"/>
                <a:gd name="connsiteY0" fmla="*/ 0 h 1956816"/>
                <a:gd name="connsiteX1" fmla="*/ 128016 w 3127248"/>
                <a:gd name="connsiteY1" fmla="*/ 320040 h 1956816"/>
                <a:gd name="connsiteX2" fmla="*/ 329184 w 3127248"/>
                <a:gd name="connsiteY2" fmla="*/ 777240 h 1956816"/>
                <a:gd name="connsiteX3" fmla="*/ 512064 w 3127248"/>
                <a:gd name="connsiteY3" fmla="*/ 1069848 h 1956816"/>
                <a:gd name="connsiteX4" fmla="*/ 621792 w 3127248"/>
                <a:gd name="connsiteY4" fmla="*/ 1216152 h 1956816"/>
                <a:gd name="connsiteX5" fmla="*/ 1115568 w 3127248"/>
                <a:gd name="connsiteY5" fmla="*/ 1216152 h 1956816"/>
                <a:gd name="connsiteX6" fmla="*/ 1874520 w 3127248"/>
                <a:gd name="connsiteY6" fmla="*/ 1197864 h 1956816"/>
                <a:gd name="connsiteX7" fmla="*/ 2203704 w 3127248"/>
                <a:gd name="connsiteY7" fmla="*/ 1490472 h 1956816"/>
                <a:gd name="connsiteX8" fmla="*/ 2514600 w 3127248"/>
                <a:gd name="connsiteY8" fmla="*/ 1709928 h 1956816"/>
                <a:gd name="connsiteX9" fmla="*/ 2907792 w 3127248"/>
                <a:gd name="connsiteY9" fmla="*/ 1874520 h 1956816"/>
                <a:gd name="connsiteX10" fmla="*/ 3127248 w 3127248"/>
                <a:gd name="connsiteY10" fmla="*/ 1956816 h 1956816"/>
                <a:gd name="connsiteX0" fmla="*/ 0 w 3127248"/>
                <a:gd name="connsiteY0" fmla="*/ 0 h 1956816"/>
                <a:gd name="connsiteX1" fmla="*/ 128016 w 3127248"/>
                <a:gd name="connsiteY1" fmla="*/ 320040 h 1956816"/>
                <a:gd name="connsiteX2" fmla="*/ 329184 w 3127248"/>
                <a:gd name="connsiteY2" fmla="*/ 777240 h 1956816"/>
                <a:gd name="connsiteX3" fmla="*/ 512064 w 3127248"/>
                <a:gd name="connsiteY3" fmla="*/ 1069848 h 1956816"/>
                <a:gd name="connsiteX4" fmla="*/ 621792 w 3127248"/>
                <a:gd name="connsiteY4" fmla="*/ 1216152 h 1956816"/>
                <a:gd name="connsiteX5" fmla="*/ 1115568 w 3127248"/>
                <a:gd name="connsiteY5" fmla="*/ 1216152 h 1956816"/>
                <a:gd name="connsiteX6" fmla="*/ 1874520 w 3127248"/>
                <a:gd name="connsiteY6" fmla="*/ 1197864 h 1956816"/>
                <a:gd name="connsiteX7" fmla="*/ 2203704 w 3127248"/>
                <a:gd name="connsiteY7" fmla="*/ 1490472 h 1956816"/>
                <a:gd name="connsiteX8" fmla="*/ 2514600 w 3127248"/>
                <a:gd name="connsiteY8" fmla="*/ 1709928 h 1956816"/>
                <a:gd name="connsiteX9" fmla="*/ 2907792 w 3127248"/>
                <a:gd name="connsiteY9" fmla="*/ 1874520 h 1956816"/>
                <a:gd name="connsiteX10" fmla="*/ 3127248 w 3127248"/>
                <a:gd name="connsiteY10" fmla="*/ 1956816 h 1956816"/>
                <a:gd name="connsiteX0" fmla="*/ 0 w 3127248"/>
                <a:gd name="connsiteY0" fmla="*/ 0 h 1956816"/>
                <a:gd name="connsiteX1" fmla="*/ 128016 w 3127248"/>
                <a:gd name="connsiteY1" fmla="*/ 320040 h 1956816"/>
                <a:gd name="connsiteX2" fmla="*/ 329184 w 3127248"/>
                <a:gd name="connsiteY2" fmla="*/ 777240 h 1956816"/>
                <a:gd name="connsiteX3" fmla="*/ 512064 w 3127248"/>
                <a:gd name="connsiteY3" fmla="*/ 1069848 h 1956816"/>
                <a:gd name="connsiteX4" fmla="*/ 621792 w 3127248"/>
                <a:gd name="connsiteY4" fmla="*/ 1216152 h 1956816"/>
                <a:gd name="connsiteX5" fmla="*/ 1115568 w 3127248"/>
                <a:gd name="connsiteY5" fmla="*/ 1216152 h 1956816"/>
                <a:gd name="connsiteX6" fmla="*/ 1874520 w 3127248"/>
                <a:gd name="connsiteY6" fmla="*/ 1197864 h 1956816"/>
                <a:gd name="connsiteX7" fmla="*/ 2203704 w 3127248"/>
                <a:gd name="connsiteY7" fmla="*/ 1490472 h 1956816"/>
                <a:gd name="connsiteX8" fmla="*/ 2514600 w 3127248"/>
                <a:gd name="connsiteY8" fmla="*/ 1709928 h 1956816"/>
                <a:gd name="connsiteX9" fmla="*/ 2907792 w 3127248"/>
                <a:gd name="connsiteY9" fmla="*/ 1874520 h 1956816"/>
                <a:gd name="connsiteX10" fmla="*/ 3127248 w 3127248"/>
                <a:gd name="connsiteY10" fmla="*/ 1956816 h 1956816"/>
                <a:gd name="connsiteX0" fmla="*/ 0 w 3127248"/>
                <a:gd name="connsiteY0" fmla="*/ 0 h 1956816"/>
                <a:gd name="connsiteX1" fmla="*/ 128016 w 3127248"/>
                <a:gd name="connsiteY1" fmla="*/ 320040 h 1956816"/>
                <a:gd name="connsiteX2" fmla="*/ 329184 w 3127248"/>
                <a:gd name="connsiteY2" fmla="*/ 777240 h 1956816"/>
                <a:gd name="connsiteX3" fmla="*/ 512064 w 3127248"/>
                <a:gd name="connsiteY3" fmla="*/ 1069848 h 1956816"/>
                <a:gd name="connsiteX4" fmla="*/ 621792 w 3127248"/>
                <a:gd name="connsiteY4" fmla="*/ 1216152 h 1956816"/>
                <a:gd name="connsiteX5" fmla="*/ 1115568 w 3127248"/>
                <a:gd name="connsiteY5" fmla="*/ 1216152 h 1956816"/>
                <a:gd name="connsiteX6" fmla="*/ 1874520 w 3127248"/>
                <a:gd name="connsiteY6" fmla="*/ 1197864 h 1956816"/>
                <a:gd name="connsiteX7" fmla="*/ 2203704 w 3127248"/>
                <a:gd name="connsiteY7" fmla="*/ 1490472 h 1956816"/>
                <a:gd name="connsiteX8" fmla="*/ 2514600 w 3127248"/>
                <a:gd name="connsiteY8" fmla="*/ 1709928 h 1956816"/>
                <a:gd name="connsiteX9" fmla="*/ 2907792 w 3127248"/>
                <a:gd name="connsiteY9" fmla="*/ 1874520 h 1956816"/>
                <a:gd name="connsiteX10" fmla="*/ 3127248 w 3127248"/>
                <a:gd name="connsiteY10" fmla="*/ 1956816 h 1956816"/>
                <a:gd name="connsiteX0" fmla="*/ 0 w 3127248"/>
                <a:gd name="connsiteY0" fmla="*/ 0 h 1956816"/>
                <a:gd name="connsiteX1" fmla="*/ 128016 w 3127248"/>
                <a:gd name="connsiteY1" fmla="*/ 320040 h 1956816"/>
                <a:gd name="connsiteX2" fmla="*/ 329184 w 3127248"/>
                <a:gd name="connsiteY2" fmla="*/ 777240 h 1956816"/>
                <a:gd name="connsiteX3" fmla="*/ 512064 w 3127248"/>
                <a:gd name="connsiteY3" fmla="*/ 1069848 h 1956816"/>
                <a:gd name="connsiteX4" fmla="*/ 621792 w 3127248"/>
                <a:gd name="connsiteY4" fmla="*/ 1216152 h 1956816"/>
                <a:gd name="connsiteX5" fmla="*/ 1115568 w 3127248"/>
                <a:gd name="connsiteY5" fmla="*/ 1216152 h 1956816"/>
                <a:gd name="connsiteX6" fmla="*/ 1874520 w 3127248"/>
                <a:gd name="connsiteY6" fmla="*/ 1197864 h 1956816"/>
                <a:gd name="connsiteX7" fmla="*/ 2203704 w 3127248"/>
                <a:gd name="connsiteY7" fmla="*/ 1490472 h 1956816"/>
                <a:gd name="connsiteX8" fmla="*/ 2514600 w 3127248"/>
                <a:gd name="connsiteY8" fmla="*/ 1709928 h 1956816"/>
                <a:gd name="connsiteX9" fmla="*/ 2907792 w 3127248"/>
                <a:gd name="connsiteY9" fmla="*/ 1874520 h 1956816"/>
                <a:gd name="connsiteX10" fmla="*/ 3127248 w 3127248"/>
                <a:gd name="connsiteY10" fmla="*/ 1956816 h 1956816"/>
                <a:gd name="connsiteX0" fmla="*/ 0 w 3127248"/>
                <a:gd name="connsiteY0" fmla="*/ 0 h 1956816"/>
                <a:gd name="connsiteX1" fmla="*/ 128016 w 3127248"/>
                <a:gd name="connsiteY1" fmla="*/ 320040 h 1956816"/>
                <a:gd name="connsiteX2" fmla="*/ 329184 w 3127248"/>
                <a:gd name="connsiteY2" fmla="*/ 777240 h 1956816"/>
                <a:gd name="connsiteX3" fmla="*/ 502920 w 3127248"/>
                <a:gd name="connsiteY3" fmla="*/ 1088136 h 1956816"/>
                <a:gd name="connsiteX4" fmla="*/ 621792 w 3127248"/>
                <a:gd name="connsiteY4" fmla="*/ 1216152 h 1956816"/>
                <a:gd name="connsiteX5" fmla="*/ 1115568 w 3127248"/>
                <a:gd name="connsiteY5" fmla="*/ 1216152 h 1956816"/>
                <a:gd name="connsiteX6" fmla="*/ 1874520 w 3127248"/>
                <a:gd name="connsiteY6" fmla="*/ 1197864 h 1956816"/>
                <a:gd name="connsiteX7" fmla="*/ 2203704 w 3127248"/>
                <a:gd name="connsiteY7" fmla="*/ 1490472 h 1956816"/>
                <a:gd name="connsiteX8" fmla="*/ 2514600 w 3127248"/>
                <a:gd name="connsiteY8" fmla="*/ 1709928 h 1956816"/>
                <a:gd name="connsiteX9" fmla="*/ 2907792 w 3127248"/>
                <a:gd name="connsiteY9" fmla="*/ 1874520 h 1956816"/>
                <a:gd name="connsiteX10" fmla="*/ 3127248 w 3127248"/>
                <a:gd name="connsiteY10" fmla="*/ 1956816 h 1956816"/>
                <a:gd name="connsiteX0" fmla="*/ 0 w 3127248"/>
                <a:gd name="connsiteY0" fmla="*/ 0 h 1956816"/>
                <a:gd name="connsiteX1" fmla="*/ 128016 w 3127248"/>
                <a:gd name="connsiteY1" fmla="*/ 320040 h 1956816"/>
                <a:gd name="connsiteX2" fmla="*/ 329184 w 3127248"/>
                <a:gd name="connsiteY2" fmla="*/ 777240 h 1956816"/>
                <a:gd name="connsiteX3" fmla="*/ 502920 w 3127248"/>
                <a:gd name="connsiteY3" fmla="*/ 1088136 h 1956816"/>
                <a:gd name="connsiteX4" fmla="*/ 621792 w 3127248"/>
                <a:gd name="connsiteY4" fmla="*/ 1216152 h 1956816"/>
                <a:gd name="connsiteX5" fmla="*/ 1115568 w 3127248"/>
                <a:gd name="connsiteY5" fmla="*/ 1216152 h 1956816"/>
                <a:gd name="connsiteX6" fmla="*/ 1956816 w 3127248"/>
                <a:gd name="connsiteY6" fmla="*/ 1225296 h 1956816"/>
                <a:gd name="connsiteX7" fmla="*/ 2203704 w 3127248"/>
                <a:gd name="connsiteY7" fmla="*/ 1490472 h 1956816"/>
                <a:gd name="connsiteX8" fmla="*/ 2514600 w 3127248"/>
                <a:gd name="connsiteY8" fmla="*/ 1709928 h 1956816"/>
                <a:gd name="connsiteX9" fmla="*/ 2907792 w 3127248"/>
                <a:gd name="connsiteY9" fmla="*/ 1874520 h 1956816"/>
                <a:gd name="connsiteX10" fmla="*/ 3127248 w 3127248"/>
                <a:gd name="connsiteY10" fmla="*/ 1956816 h 1956816"/>
                <a:gd name="connsiteX0" fmla="*/ 0 w 3127248"/>
                <a:gd name="connsiteY0" fmla="*/ 0 h 1956816"/>
                <a:gd name="connsiteX1" fmla="*/ 128016 w 3127248"/>
                <a:gd name="connsiteY1" fmla="*/ 320040 h 1956816"/>
                <a:gd name="connsiteX2" fmla="*/ 329184 w 3127248"/>
                <a:gd name="connsiteY2" fmla="*/ 777240 h 1956816"/>
                <a:gd name="connsiteX3" fmla="*/ 502920 w 3127248"/>
                <a:gd name="connsiteY3" fmla="*/ 1088136 h 1956816"/>
                <a:gd name="connsiteX4" fmla="*/ 621792 w 3127248"/>
                <a:gd name="connsiteY4" fmla="*/ 1216152 h 1956816"/>
                <a:gd name="connsiteX5" fmla="*/ 1115568 w 3127248"/>
                <a:gd name="connsiteY5" fmla="*/ 1216152 h 1956816"/>
                <a:gd name="connsiteX6" fmla="*/ 1956816 w 3127248"/>
                <a:gd name="connsiteY6" fmla="*/ 1225296 h 1956816"/>
                <a:gd name="connsiteX7" fmla="*/ 2203704 w 3127248"/>
                <a:gd name="connsiteY7" fmla="*/ 1490472 h 1956816"/>
                <a:gd name="connsiteX8" fmla="*/ 2514600 w 3127248"/>
                <a:gd name="connsiteY8" fmla="*/ 1709928 h 1956816"/>
                <a:gd name="connsiteX9" fmla="*/ 2907792 w 3127248"/>
                <a:gd name="connsiteY9" fmla="*/ 1874520 h 1956816"/>
                <a:gd name="connsiteX10" fmla="*/ 3127248 w 3127248"/>
                <a:gd name="connsiteY10" fmla="*/ 1956816 h 1956816"/>
                <a:gd name="connsiteX0" fmla="*/ 0 w 3127248"/>
                <a:gd name="connsiteY0" fmla="*/ 0 h 1956816"/>
                <a:gd name="connsiteX1" fmla="*/ 128016 w 3127248"/>
                <a:gd name="connsiteY1" fmla="*/ 320040 h 1956816"/>
                <a:gd name="connsiteX2" fmla="*/ 329184 w 3127248"/>
                <a:gd name="connsiteY2" fmla="*/ 777240 h 1956816"/>
                <a:gd name="connsiteX3" fmla="*/ 502920 w 3127248"/>
                <a:gd name="connsiteY3" fmla="*/ 1088136 h 1956816"/>
                <a:gd name="connsiteX4" fmla="*/ 621792 w 3127248"/>
                <a:gd name="connsiteY4" fmla="*/ 1216152 h 1956816"/>
                <a:gd name="connsiteX5" fmla="*/ 1115568 w 3127248"/>
                <a:gd name="connsiteY5" fmla="*/ 1216152 h 1956816"/>
                <a:gd name="connsiteX6" fmla="*/ 1956816 w 3127248"/>
                <a:gd name="connsiteY6" fmla="*/ 1225296 h 1956816"/>
                <a:gd name="connsiteX7" fmla="*/ 2203704 w 3127248"/>
                <a:gd name="connsiteY7" fmla="*/ 1490472 h 1956816"/>
                <a:gd name="connsiteX8" fmla="*/ 2514600 w 3127248"/>
                <a:gd name="connsiteY8" fmla="*/ 1709928 h 1956816"/>
                <a:gd name="connsiteX9" fmla="*/ 2907792 w 3127248"/>
                <a:gd name="connsiteY9" fmla="*/ 1874520 h 1956816"/>
                <a:gd name="connsiteX10" fmla="*/ 3127248 w 3127248"/>
                <a:gd name="connsiteY10" fmla="*/ 1956816 h 195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7248" h="1956816">
                  <a:moveTo>
                    <a:pt x="0" y="0"/>
                  </a:moveTo>
                  <a:cubicBezTo>
                    <a:pt x="36576" y="95250"/>
                    <a:pt x="73152" y="190500"/>
                    <a:pt x="128016" y="320040"/>
                  </a:cubicBezTo>
                  <a:cubicBezTo>
                    <a:pt x="182880" y="449580"/>
                    <a:pt x="266700" y="649224"/>
                    <a:pt x="329184" y="777240"/>
                  </a:cubicBezTo>
                  <a:cubicBezTo>
                    <a:pt x="391668" y="905256"/>
                    <a:pt x="454152" y="1014984"/>
                    <a:pt x="502920" y="1088136"/>
                  </a:cubicBezTo>
                  <a:cubicBezTo>
                    <a:pt x="551688" y="1161288"/>
                    <a:pt x="640080" y="1237488"/>
                    <a:pt x="621792" y="1216152"/>
                  </a:cubicBezTo>
                  <a:cubicBezTo>
                    <a:pt x="722376" y="1240536"/>
                    <a:pt x="893064" y="1214628"/>
                    <a:pt x="1115568" y="1216152"/>
                  </a:cubicBezTo>
                  <a:cubicBezTo>
                    <a:pt x="1338072" y="1217676"/>
                    <a:pt x="1772114" y="1195875"/>
                    <a:pt x="1956816" y="1225296"/>
                  </a:cubicBezTo>
                  <a:cubicBezTo>
                    <a:pt x="1973580" y="1216152"/>
                    <a:pt x="2110740" y="1409700"/>
                    <a:pt x="2203704" y="1490472"/>
                  </a:cubicBezTo>
                  <a:cubicBezTo>
                    <a:pt x="2296668" y="1571244"/>
                    <a:pt x="2397252" y="1645920"/>
                    <a:pt x="2514600" y="1709928"/>
                  </a:cubicBezTo>
                  <a:cubicBezTo>
                    <a:pt x="2631948" y="1773936"/>
                    <a:pt x="2805684" y="1833372"/>
                    <a:pt x="2907792" y="1874520"/>
                  </a:cubicBezTo>
                  <a:cubicBezTo>
                    <a:pt x="3009900" y="1915668"/>
                    <a:pt x="3068574" y="1936242"/>
                    <a:pt x="3127248" y="1956816"/>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 name="Straight Connector 3"/>
            <p:cNvCxnSpPr/>
            <p:nvPr/>
          </p:nvCxnSpPr>
          <p:spPr>
            <a:xfrm>
              <a:off x="2404872" y="2706624"/>
              <a:ext cx="0" cy="22037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404872" y="4928616"/>
              <a:ext cx="3392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2165097" y="2768601"/>
              <a:ext cx="121730" cy="145733"/>
            </a:xfrm>
            <a:prstGeom prst="rect">
              <a:avLst/>
            </a:prstGeom>
          </p:spPr>
        </p:pic>
        <p:pic>
          <p:nvPicPr>
            <p:cNvPr id="10" name="Picture 9"/>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5591049" y="5069841"/>
              <a:ext cx="164592" cy="162878"/>
            </a:xfrm>
            <a:prstGeom prst="rect">
              <a:avLst/>
            </a:prstGeom>
          </p:spPr>
        </p:pic>
      </p:grpSp>
      <p:grpSp>
        <p:nvGrpSpPr>
          <p:cNvPr id="14" name="Group 13"/>
          <p:cNvGrpSpPr/>
          <p:nvPr/>
        </p:nvGrpSpPr>
        <p:grpSpPr>
          <a:xfrm rot="16200000">
            <a:off x="364672" y="936152"/>
            <a:ext cx="3251026" cy="1944216"/>
            <a:chOff x="240854" y="1268760"/>
            <a:chExt cx="4331146" cy="2592288"/>
          </a:xfrm>
        </p:grpSpPr>
        <p:grpSp>
          <p:nvGrpSpPr>
            <p:cNvPr id="15" name="Group 14"/>
            <p:cNvGrpSpPr/>
            <p:nvPr/>
          </p:nvGrpSpPr>
          <p:grpSpPr>
            <a:xfrm>
              <a:off x="240854" y="1268760"/>
              <a:ext cx="4331146" cy="2592288"/>
              <a:chOff x="323529" y="764704"/>
              <a:chExt cx="6984775" cy="3929445"/>
            </a:xfrm>
          </p:grpSpPr>
          <p:pic>
            <p:nvPicPr>
              <p:cNvPr id="17" name="Picture 16" descr="http://www.disneyclips.com/imagesnewb4/imageslwrakr01/clipsneezy3.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2" descr="http://www.ferro.pl/foto/1/d/M6310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4" descr="https://openclipart.org/image/2400px/svg_to_png/173046/thermometer-tall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24" name="Picture 2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25" name="Picture 2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26" name="Rectangle 25"/>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27" name="Picture 2" descr="Image result for working dwar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rot="5400000">
                <a:off x="1697989" y="3853317"/>
                <a:ext cx="919884" cy="616099"/>
                <a:chOff x="1814430" y="5229200"/>
                <a:chExt cx="1101386" cy="720080"/>
              </a:xfrm>
            </p:grpSpPr>
            <p:sp>
              <p:nvSpPr>
                <p:cNvPr id="34" name="Rectangle 33"/>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9" name="Picture 4" descr="https://openclipart.org/image/2400px/svg_to_png/173046/thermometer-tall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16"/>
              <a:stretch>
                <a:fillRect/>
              </a:stretch>
            </p:blipFill>
            <p:spPr>
              <a:xfrm>
                <a:off x="2483768" y="3827140"/>
                <a:ext cx="432048" cy="400910"/>
              </a:xfrm>
              <a:prstGeom prst="rect">
                <a:avLst/>
              </a:prstGeom>
            </p:spPr>
          </p:pic>
          <p:pic>
            <p:nvPicPr>
              <p:cNvPr id="31" name="Picture 30"/>
              <p:cNvPicPr>
                <a:picLocks noChangeAspect="1"/>
              </p:cNvPicPr>
              <p:nvPr/>
            </p:nvPicPr>
            <p:blipFill>
              <a:blip r:embed="rId16">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32" name="Straight Arrow Connector 31"/>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395536" y="3645024"/>
              <a:ext cx="83820" cy="175260"/>
            </a:xfrm>
            <a:prstGeom prst="rect">
              <a:avLst/>
            </a:prstGeom>
          </p:spPr>
        </p:pic>
      </p:grpSp>
      <p:cxnSp>
        <p:nvCxnSpPr>
          <p:cNvPr id="5" name="Straight Connector 4"/>
          <p:cNvCxnSpPr/>
          <p:nvPr/>
        </p:nvCxnSpPr>
        <p:spPr>
          <a:xfrm>
            <a:off x="4818888" y="768096"/>
            <a:ext cx="0" cy="1536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18888" y="2295144"/>
            <a:ext cx="886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733288" y="768096"/>
            <a:ext cx="0" cy="1536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837176" y="1042416"/>
            <a:ext cx="877824" cy="201168"/>
          </a:xfrm>
          <a:prstGeom prst="rect">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6" name="Straight Connector 45"/>
          <p:cNvCxnSpPr/>
          <p:nvPr/>
        </p:nvCxnSpPr>
        <p:spPr>
          <a:xfrm>
            <a:off x="4870704" y="2593848"/>
            <a:ext cx="0" cy="1536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0704" y="4120896"/>
            <a:ext cx="886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785104" y="2593848"/>
            <a:ext cx="0" cy="1536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898136" y="3233928"/>
            <a:ext cx="877824" cy="201168"/>
          </a:xfrm>
          <a:prstGeom prst="rect">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p:cNvSpPr/>
          <p:nvPr/>
        </p:nvSpPr>
        <p:spPr>
          <a:xfrm>
            <a:off x="4907280" y="5769864"/>
            <a:ext cx="896112" cy="344424"/>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3" name="Straight Connector 52"/>
          <p:cNvCxnSpPr/>
          <p:nvPr/>
        </p:nvCxnSpPr>
        <p:spPr>
          <a:xfrm>
            <a:off x="4895088" y="4593336"/>
            <a:ext cx="0" cy="1536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895088" y="6120384"/>
            <a:ext cx="886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809488" y="4593336"/>
            <a:ext cx="0" cy="1536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913376" y="5617464"/>
            <a:ext cx="877824" cy="201168"/>
          </a:xfrm>
          <a:prstGeom prst="rect">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ectangle 56"/>
          <p:cNvSpPr/>
          <p:nvPr/>
        </p:nvSpPr>
        <p:spPr>
          <a:xfrm>
            <a:off x="5248656" y="338328"/>
            <a:ext cx="82296" cy="704088"/>
          </a:xfrm>
          <a:prstGeom prst="rect">
            <a:avLst/>
          </a:prstGeom>
          <a:solidFill>
            <a:schemeClr val="accent4">
              <a:lumMod val="5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ectangle 57"/>
          <p:cNvSpPr/>
          <p:nvPr/>
        </p:nvSpPr>
        <p:spPr>
          <a:xfrm>
            <a:off x="5263896" y="2502408"/>
            <a:ext cx="82296" cy="704088"/>
          </a:xfrm>
          <a:prstGeom prst="rect">
            <a:avLst/>
          </a:prstGeom>
          <a:solidFill>
            <a:schemeClr val="accent4">
              <a:lumMod val="5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ectangle 58"/>
          <p:cNvSpPr/>
          <p:nvPr/>
        </p:nvSpPr>
        <p:spPr>
          <a:xfrm>
            <a:off x="5254752" y="4888992"/>
            <a:ext cx="82296" cy="704088"/>
          </a:xfrm>
          <a:prstGeom prst="rect">
            <a:avLst/>
          </a:prstGeom>
          <a:solidFill>
            <a:schemeClr val="accent4">
              <a:lumMod val="5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1" name="Straight Arrow Connector 60"/>
          <p:cNvCxnSpPr>
            <a:stCxn id="2" idx="6"/>
          </p:cNvCxnSpPr>
          <p:nvPr/>
        </p:nvCxnSpPr>
        <p:spPr>
          <a:xfrm flipV="1">
            <a:off x="2807208" y="1746504"/>
            <a:ext cx="1911096" cy="28529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483768" y="3767328"/>
            <a:ext cx="2234536" cy="7417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475656" y="4653136"/>
            <a:ext cx="3352376" cy="504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5394960" y="1636776"/>
            <a:ext cx="1554480" cy="1554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077456" y="3291840"/>
            <a:ext cx="16093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(plyn)</a:t>
            </a:r>
          </a:p>
        </p:txBody>
      </p:sp>
      <p:cxnSp>
        <p:nvCxnSpPr>
          <p:cNvPr id="74" name="Straight Arrow Connector 73"/>
          <p:cNvCxnSpPr/>
          <p:nvPr/>
        </p:nvCxnSpPr>
        <p:spPr>
          <a:xfrm flipH="1">
            <a:off x="5419344" y="3499104"/>
            <a:ext cx="1554480" cy="1554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5407152" y="3916680"/>
            <a:ext cx="1554480" cy="1554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010400" y="1423416"/>
            <a:ext cx="16093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(plyn)</a:t>
            </a:r>
          </a:p>
        </p:txBody>
      </p:sp>
      <p:sp>
        <p:nvSpPr>
          <p:cNvPr id="77" name="TextBox 76"/>
          <p:cNvSpPr txBox="1"/>
          <p:nvPr/>
        </p:nvSpPr>
        <p:spPr>
          <a:xfrm>
            <a:off x="7092696" y="3709416"/>
            <a:ext cx="16093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kvapalina</a:t>
            </a:r>
          </a:p>
        </p:txBody>
      </p:sp>
      <p:cxnSp>
        <p:nvCxnSpPr>
          <p:cNvPr id="78" name="Straight Arrow Connector 77"/>
          <p:cNvCxnSpPr/>
          <p:nvPr/>
        </p:nvCxnSpPr>
        <p:spPr>
          <a:xfrm flipH="1">
            <a:off x="5495544" y="5797296"/>
            <a:ext cx="1554480" cy="1554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181088" y="5590032"/>
            <a:ext cx="16093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kvapalina</a:t>
            </a:r>
          </a:p>
        </p:txBody>
      </p:sp>
      <p:cxnSp>
        <p:nvCxnSpPr>
          <p:cNvPr id="81" name="Straight Arrow Connector 80"/>
          <p:cNvCxnSpPr/>
          <p:nvPr/>
        </p:nvCxnSpPr>
        <p:spPr>
          <a:xfrm flipV="1">
            <a:off x="2103120" y="4626864"/>
            <a:ext cx="0" cy="165506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92024" y="6245352"/>
            <a:ext cx="44714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uvoľní sa latentné teplo skvapalnenia</a:t>
            </a:r>
          </a:p>
        </p:txBody>
      </p:sp>
      <p:cxnSp>
        <p:nvCxnSpPr>
          <p:cNvPr id="84" name="Straight Connector 83"/>
          <p:cNvCxnSpPr/>
          <p:nvPr/>
        </p:nvCxnSpPr>
        <p:spPr>
          <a:xfrm>
            <a:off x="758952" y="4590288"/>
            <a:ext cx="722376" cy="0"/>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84048" y="4572000"/>
            <a:ext cx="37490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rot="16200000">
            <a:off x="-1063490" y="4160520"/>
            <a:ext cx="24963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tlak nasýtených pár</a:t>
            </a:r>
          </a:p>
        </p:txBody>
      </p:sp>
    </p:spTree>
    <p:extLst>
      <p:ext uri="{BB962C8B-B14F-4D97-AF65-F5344CB8AC3E}">
        <p14:creationId xmlns:p14="http://schemas.microsoft.com/office/powerpoint/2010/main" val="2444582460"/>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363" y="537922"/>
            <a:ext cx="81994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Osmóza</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767" y="1658636"/>
            <a:ext cx="4701947" cy="1699407"/>
          </a:xfrm>
          <a:prstGeom prst="rect">
            <a:avLst/>
          </a:prstGeom>
        </p:spPr>
      </p:pic>
      <p:sp>
        <p:nvSpPr>
          <p:cNvPr id="4" name="TextBox 3"/>
          <p:cNvSpPr txBox="1"/>
          <p:nvPr/>
        </p:nvSpPr>
        <p:spPr>
          <a:xfrm>
            <a:off x="348343" y="1071154"/>
            <a:ext cx="82905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 známe polopriepustné (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semipermeabilné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blany, ktoré v niektorých prípadoch prepúšťajú len rozpúšťadlo, nie však aj rozpustenú látku.</a:t>
            </a:r>
          </a:p>
        </p:txBody>
      </p:sp>
      <mc:AlternateContent xmlns:mc="http://schemas.openxmlformats.org/markup-compatibility/2006" xmlns:a14="http://schemas.microsoft.com/office/drawing/2010/main">
        <mc:Choice Requires="a14">
          <p:sp>
            <p:nvSpPr>
              <p:cNvPr id="5" name="TextBox 4"/>
              <p:cNvSpPr txBox="1"/>
              <p:nvPr/>
            </p:nvSpPr>
            <p:spPr>
              <a:xfrm>
                <a:off x="374469" y="3648891"/>
                <a:ext cx="842118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zariadení podľa obr. roztok neprchavej látky je oddelený od čistého rozpúšťadla polopriepustnou blanou. Podľa experimentálnej skúsenosti na strane roztoku musí účinkovať tlak väčší než na strane čistého rozpúšťadla, inak rozpúšťadlo bude prenikať cez polopriepustnú blanu do roztoku a zrieďovať ho. Rozdiel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nazýva osmotický tlak. Dá sa ukázať, že osmotický tlak je práve taký veľký, ako keby rozpustená látka vyplňovala objem roztoku v plynnom stave</a:t>
                </a:r>
              </a:p>
            </p:txBody>
          </p:sp>
        </mc:Choice>
        <mc:Fallback xmlns="">
          <p:sp>
            <p:nvSpPr>
              <p:cNvPr id="5" name="TextBox 4"/>
              <p:cNvSpPr txBox="1">
                <a:spLocks noRot="1" noChangeAspect="1" noMove="1" noResize="1" noEditPoints="1" noAdjustHandles="1" noChangeArrowheads="1" noChangeShapeType="1" noTextEdit="1"/>
              </p:cNvSpPr>
              <p:nvPr/>
            </p:nvSpPr>
            <p:spPr>
              <a:xfrm>
                <a:off x="374469" y="3648891"/>
                <a:ext cx="8421188" cy="2031325"/>
              </a:xfrm>
              <a:prstGeom prst="rect">
                <a:avLst/>
              </a:prstGeom>
              <a:blipFill>
                <a:blip r:embed="rId6"/>
                <a:stretch>
                  <a:fillRect l="-579" t="-1802" r="-941" b="-3904"/>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33660" y="5849594"/>
            <a:ext cx="1202055" cy="224790"/>
          </a:xfrm>
          <a:prstGeom prst="rect">
            <a:avLst/>
          </a:prstGeom>
        </p:spPr>
      </p:pic>
    </p:spTree>
    <p:extLst>
      <p:ext uri="{BB962C8B-B14F-4D97-AF65-F5344CB8AC3E}">
        <p14:creationId xmlns:p14="http://schemas.microsoft.com/office/powerpoint/2010/main" val="1214619042"/>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smotic pres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2538412"/>
            <a:ext cx="2899356" cy="41862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57435" y="5678144"/>
            <a:ext cx="1369695" cy="462915"/>
          </a:xfrm>
          <a:prstGeom prst="rect">
            <a:avLst/>
          </a:prstGeom>
        </p:spPr>
      </p:pic>
      <p:pic>
        <p:nvPicPr>
          <p:cNvPr id="1028" name="Picture 4" descr="https://figures.boundless-cdn.com/10711/large/osmotic-press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9575" y="387350"/>
            <a:ext cx="641032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1931" y="3486150"/>
            <a:ext cx="2112618" cy="3272997"/>
          </a:xfrm>
          <a:prstGeom prst="rect">
            <a:avLst/>
          </a:prstGeom>
        </p:spPr>
      </p:pic>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4632" y="3514725"/>
            <a:ext cx="1621660" cy="3232991"/>
          </a:xfrm>
          <a:prstGeom prst="rect">
            <a:avLst/>
          </a:prstGeom>
        </p:spPr>
      </p:pic>
    </p:spTree>
    <p:extLst>
      <p:ext uri="{BB962C8B-B14F-4D97-AF65-F5344CB8AC3E}">
        <p14:creationId xmlns:p14="http://schemas.microsoft.com/office/powerpoint/2010/main" val="3126651783"/>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125" y="1019175"/>
            <a:ext cx="78867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Reverzná osmóza</a:t>
            </a:r>
          </a:p>
        </p:txBody>
      </p:sp>
      <p:sp>
        <p:nvSpPr>
          <p:cNvPr id="3" name="TextBox 2"/>
          <p:cNvSpPr txBox="1"/>
          <p:nvPr/>
        </p:nvSpPr>
        <p:spPr>
          <a:xfrm>
            <a:off x="3609975" y="5410200"/>
            <a:ext cx="4829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Osmotický tlak morskej vody je okolo 25 at.</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31" y="2786846"/>
            <a:ext cx="2613887" cy="3894157"/>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692" y="3135011"/>
            <a:ext cx="4701947" cy="1699407"/>
          </a:xfrm>
          <a:prstGeom prst="rect">
            <a:avLst/>
          </a:prstGeom>
        </p:spPr>
      </p:pic>
    </p:spTree>
    <p:extLst>
      <p:ext uri="{BB962C8B-B14F-4D97-AF65-F5344CB8AC3E}">
        <p14:creationId xmlns:p14="http://schemas.microsoft.com/office/powerpoint/2010/main" val="1700915464"/>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ouman.chem.georgetown.edu/F00/charles2/IMG000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19" y="409956"/>
            <a:ext cx="4562475" cy="34194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261" y="5407127"/>
            <a:ext cx="2781541" cy="579170"/>
          </a:xfrm>
          <a:prstGeom prst="rect">
            <a:avLst/>
          </a:prstGeom>
        </p:spPr>
      </p:pic>
      <p:pic>
        <p:nvPicPr>
          <p:cNvPr id="2052" name="Picture 4" descr="http://www.nyu.edu/classes/tuckerman/stat.mech/lectures/lecture_25/img3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719" y="4181904"/>
            <a:ext cx="3401441" cy="2370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06424" y="4544568"/>
            <a:ext cx="35204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van der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Waalsova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rovnica</a:t>
            </a:r>
          </a:p>
        </p:txBody>
      </p:sp>
      <p:sp>
        <p:nvSpPr>
          <p:cNvPr id="4" name="Rectangle 3"/>
          <p:cNvSpPr/>
          <p:nvPr/>
        </p:nvSpPr>
        <p:spPr>
          <a:xfrm>
            <a:off x="731520" y="3922776"/>
            <a:ext cx="8202168" cy="28529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55323611"/>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grephysics.net/ans/probs/pi/9277_4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11" y="630936"/>
            <a:ext cx="3081401" cy="312305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2450592" y="1527048"/>
            <a:ext cx="2249424" cy="5669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01184" y="1389888"/>
            <a:ext cx="3611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kritická teplota, kritická izoterma</a:t>
            </a:r>
          </a:p>
        </p:txBody>
      </p:sp>
      <p:pic>
        <p:nvPicPr>
          <p:cNvPr id="6" name="Picture 2" descr="http://www.afs.enea.it/project/neptunius/docs/fluent/html/ug/img249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799" y="2480331"/>
            <a:ext cx="4288409" cy="243863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5623560" y="3520440"/>
            <a:ext cx="1362456" cy="868680"/>
          </a:xfrm>
          <a:custGeom>
            <a:avLst/>
            <a:gdLst>
              <a:gd name="connsiteX0" fmla="*/ 0 w 1362456"/>
              <a:gd name="connsiteY0" fmla="*/ 868680 h 868680"/>
              <a:gd name="connsiteX1" fmla="*/ 329184 w 1362456"/>
              <a:gd name="connsiteY1" fmla="*/ 813816 h 868680"/>
              <a:gd name="connsiteX2" fmla="*/ 813816 w 1362456"/>
              <a:gd name="connsiteY2" fmla="*/ 704088 h 868680"/>
              <a:gd name="connsiteX3" fmla="*/ 1097280 w 1362456"/>
              <a:gd name="connsiteY3" fmla="*/ 521208 h 868680"/>
              <a:gd name="connsiteX4" fmla="*/ 1280160 w 1362456"/>
              <a:gd name="connsiteY4" fmla="*/ 210312 h 868680"/>
              <a:gd name="connsiteX5" fmla="*/ 1362456 w 1362456"/>
              <a:gd name="connsiteY5" fmla="*/ 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456" h="868680">
                <a:moveTo>
                  <a:pt x="0" y="868680"/>
                </a:moveTo>
                <a:cubicBezTo>
                  <a:pt x="96774" y="852678"/>
                  <a:pt x="193548" y="841248"/>
                  <a:pt x="329184" y="813816"/>
                </a:cubicBezTo>
                <a:cubicBezTo>
                  <a:pt x="464820" y="786384"/>
                  <a:pt x="685800" y="752856"/>
                  <a:pt x="813816" y="704088"/>
                </a:cubicBezTo>
                <a:cubicBezTo>
                  <a:pt x="941832" y="655320"/>
                  <a:pt x="1019556" y="603504"/>
                  <a:pt x="1097280" y="521208"/>
                </a:cubicBezTo>
                <a:cubicBezTo>
                  <a:pt x="1175004" y="438912"/>
                  <a:pt x="1235964" y="297180"/>
                  <a:pt x="1280160" y="210312"/>
                </a:cubicBezTo>
                <a:cubicBezTo>
                  <a:pt x="1324356" y="123444"/>
                  <a:pt x="1343406" y="61722"/>
                  <a:pt x="1362456"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p:nvSpPr>
        <p:spPr>
          <a:xfrm>
            <a:off x="4956048" y="5202936"/>
            <a:ext cx="32552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Fázový diagram</a:t>
            </a:r>
          </a:p>
        </p:txBody>
      </p:sp>
    </p:spTree>
    <p:extLst>
      <p:ext uri="{BB962C8B-B14F-4D97-AF65-F5344CB8AC3E}">
        <p14:creationId xmlns:p14="http://schemas.microsoft.com/office/powerpoint/2010/main" val="3532669492"/>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fs.enea.it/project/neptunius/docs/fluent/html/ug/img24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687" y="1006475"/>
            <a:ext cx="638175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68242"/>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fs.enea.it/project/neptunius/docs/fluent/html/ug/img24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687" y="1006475"/>
            <a:ext cx="6381750" cy="36290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flipV="1">
            <a:off x="2699657" y="1796143"/>
            <a:ext cx="381000" cy="20465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16988748">
            <a:off x="2154769" y="2408420"/>
            <a:ext cx="2625611" cy="197946"/>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1937658" y="1251857"/>
            <a:ext cx="2057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voda - anomália</a:t>
            </a:r>
          </a:p>
        </p:txBody>
      </p:sp>
    </p:spTree>
    <p:extLst>
      <p:ext uri="{BB962C8B-B14F-4D97-AF65-F5344CB8AC3E}">
        <p14:creationId xmlns:p14="http://schemas.microsoft.com/office/powerpoint/2010/main" val="2112132327"/>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Box 2"/>
          <p:cNvSpPr txBox="1"/>
          <p:nvPr/>
        </p:nvSpPr>
        <p:spPr>
          <a:xfrm>
            <a:off x="683568" y="764704"/>
            <a:ext cx="7200800"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Napíšte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Maxwellovo</a:t>
            </a:r>
            <a:r>
              <a:rPr kumimoji="0" lang="sk-SK" sz="1800" b="0" i="0" u="none" strike="noStrike" kern="1200" cap="none" spc="0" normalizeH="0" baseline="0" noProof="0" dirty="0">
                <a:ln>
                  <a:noFill/>
                </a:ln>
                <a:solidFill>
                  <a:prstClr val="white"/>
                </a:solidFill>
                <a:effectLst/>
                <a:uLnTx/>
                <a:uFillTx/>
                <a:latin typeface="Calibri"/>
                <a:ea typeface="+mn-ea"/>
                <a:cs typeface="+mn-cs"/>
              </a:rPr>
              <a:t> rozdelenie, hustotu pravdepodobnosti pre priemet rýchlosti na os x. Normalizačnú konštantu nemusíte vedieť naspamäť.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Napíšte, ako súvisí tlak ideálneho plynu so strednou kinetickou energiou postupného pohybu molekúl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Napíšte, ako súvisí teplota plynu so strednou kinetickou energiou postupného pohybu molekúl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Napíšte vzorce pre energiu ideálneho jednoatómového, dvojatómového a viacatómového plynu.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je to tlak nasýtených pár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je kritická teplota plynu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je skupenské </a:t>
            </a:r>
            <a:r>
              <a:rPr kumimoji="0" lang="sk-SK" sz="1800" b="0" i="0" u="none" strike="noStrike" kern="1200" cap="none" spc="0" normalizeH="0" baseline="0" noProof="0">
                <a:ln>
                  <a:noFill/>
                </a:ln>
                <a:solidFill>
                  <a:prstClr val="white"/>
                </a:solidFill>
                <a:effectLst/>
                <a:uLnTx/>
                <a:uFillTx/>
                <a:latin typeface="Calibri"/>
                <a:ea typeface="+mn-ea"/>
                <a:cs typeface="+mn-cs"/>
              </a:rPr>
              <a:t>teplo kondenzácie</a:t>
            </a:r>
            <a:endParaRPr kumimoji="0" lang="sk-SK" sz="18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72371863"/>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60648"/>
            <a:ext cx="57606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Doplnok: adiabatický dej</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 name="Group 2"/>
          <p:cNvGrpSpPr/>
          <p:nvPr/>
        </p:nvGrpSpPr>
        <p:grpSpPr>
          <a:xfrm>
            <a:off x="107504" y="1052736"/>
            <a:ext cx="4331146" cy="2592288"/>
            <a:chOff x="323529" y="764704"/>
            <a:chExt cx="6984775" cy="3929445"/>
          </a:xfrm>
        </p:grpSpPr>
        <p:pic>
          <p:nvPicPr>
            <p:cNvPr id="4" name="Picture 2" descr="http://www.disneyclips.com/imagesnewb4/imageslwrakr01/clipsneezy3.gif"/>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2" descr="http://www.ferro.pl/foto/1/d/M6310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4" descr="https://openclipart.org/image/2400px/svg_to_png/173046/thermometer-tall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1" name="Picture 10"/>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2" name="Picture 11"/>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3" name="Rectangle 12"/>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14" name="Picture 2" descr="Image result for working dwar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rot="5400000">
              <a:off x="1697989" y="3853317"/>
              <a:ext cx="919884" cy="616099"/>
              <a:chOff x="1814430" y="5229200"/>
              <a:chExt cx="1101386" cy="720080"/>
            </a:xfrm>
          </p:grpSpPr>
          <p:sp>
            <p:nvSpPr>
              <p:cNvPr id="21" name="Rectangle 20"/>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6" name="Picture 4" descr="https://openclipart.org/image/2400px/svg_to_png/173046/thermometer-tall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8"/>
            <a:stretch>
              <a:fillRect/>
            </a:stretch>
          </p:blipFill>
          <p:spPr>
            <a:xfrm>
              <a:off x="2483768" y="3827140"/>
              <a:ext cx="432048" cy="400910"/>
            </a:xfrm>
            <a:prstGeom prst="rect">
              <a:avLst/>
            </a:prstGeom>
          </p:spPr>
        </p:pic>
        <p:pic>
          <p:nvPicPr>
            <p:cNvPr id="18" name="Picture 17"/>
            <p:cNvPicPr>
              <a:picLocks noChangeAspect="1"/>
            </p:cNvPicPr>
            <p:nvPr/>
          </p:nvPicPr>
          <p:blipFill>
            <a:blip r:embed="rId18">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19" name="Straight Arrow Connector 18"/>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8" name="Picture 37"/>
          <p:cNvPicPr>
            <a:picLocks noChangeAspect="1"/>
          </p:cNvPicPr>
          <p:nvPr/>
        </p:nvPicPr>
        <p:blipFill>
          <a:blip r:embed="rId19"/>
          <a:stretch>
            <a:fillRect/>
          </a:stretch>
        </p:blipFill>
        <p:spPr>
          <a:xfrm>
            <a:off x="4956962" y="903649"/>
            <a:ext cx="3481118" cy="3127519"/>
          </a:xfrm>
          <a:prstGeom prst="rect">
            <a:avLst/>
          </a:prstGeom>
        </p:spPr>
      </p:pic>
      <p:sp>
        <p:nvSpPr>
          <p:cNvPr id="39" name="Oval 38"/>
          <p:cNvSpPr/>
          <p:nvPr/>
        </p:nvSpPr>
        <p:spPr>
          <a:xfrm>
            <a:off x="6300192" y="1953119"/>
            <a:ext cx="72008" cy="79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Freeform: Shape 39"/>
          <p:cNvSpPr/>
          <p:nvPr/>
        </p:nvSpPr>
        <p:spPr>
          <a:xfrm>
            <a:off x="6338455" y="1995055"/>
            <a:ext cx="540327" cy="602672"/>
          </a:xfrm>
          <a:custGeom>
            <a:avLst/>
            <a:gdLst>
              <a:gd name="connsiteX0" fmla="*/ 0 w 540327"/>
              <a:gd name="connsiteY0" fmla="*/ 0 h 602672"/>
              <a:gd name="connsiteX1" fmla="*/ 93518 w 540327"/>
              <a:gd name="connsiteY1" fmla="*/ 124690 h 602672"/>
              <a:gd name="connsiteX2" fmla="*/ 218209 w 540327"/>
              <a:gd name="connsiteY2" fmla="*/ 311727 h 602672"/>
              <a:gd name="connsiteX3" fmla="*/ 363681 w 540327"/>
              <a:gd name="connsiteY3" fmla="*/ 457200 h 602672"/>
              <a:gd name="connsiteX4" fmla="*/ 540327 w 540327"/>
              <a:gd name="connsiteY4" fmla="*/ 602672 h 602672"/>
              <a:gd name="connsiteX5" fmla="*/ 540327 w 540327"/>
              <a:gd name="connsiteY5" fmla="*/ 602672 h 60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7" h="602672">
                <a:moveTo>
                  <a:pt x="0" y="0"/>
                </a:moveTo>
                <a:cubicBezTo>
                  <a:pt x="28575" y="36368"/>
                  <a:pt x="57150" y="72736"/>
                  <a:pt x="93518" y="124690"/>
                </a:cubicBezTo>
                <a:cubicBezTo>
                  <a:pt x="129886" y="176644"/>
                  <a:pt x="173182" y="256309"/>
                  <a:pt x="218209" y="311727"/>
                </a:cubicBezTo>
                <a:cubicBezTo>
                  <a:pt x="263236" y="367145"/>
                  <a:pt x="309995" y="408709"/>
                  <a:pt x="363681" y="457200"/>
                </a:cubicBezTo>
                <a:cubicBezTo>
                  <a:pt x="417367" y="505691"/>
                  <a:pt x="540327" y="602672"/>
                  <a:pt x="540327" y="602672"/>
                </a:cubicBezTo>
                <a:lnTo>
                  <a:pt x="540327" y="6026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4" name="Picture 43"/>
          <p:cNvPicPr>
            <a:picLocks noChangeAspect="1"/>
          </p:cNvPicPr>
          <p:nvPr>
            <p:custDataLst>
              <p:tags r:id="rId1"/>
            </p:custDataLst>
          </p:nvPr>
        </p:nvPicPr>
        <p:blipFill>
          <a:blip r:embed="rId20" cstate="print">
            <a:extLst>
              <a:ext uri="{28A0092B-C50C-407E-A947-70E740481C1C}">
                <a14:useLocalDpi xmlns:a14="http://schemas.microsoft.com/office/drawing/2010/main" val="0"/>
              </a:ext>
            </a:extLst>
          </a:blip>
          <a:stretch>
            <a:fillRect/>
          </a:stretch>
        </p:blipFill>
        <p:spPr>
          <a:xfrm>
            <a:off x="6892289" y="2367905"/>
            <a:ext cx="883810" cy="232381"/>
          </a:xfrm>
          <a:prstGeom prst="rect">
            <a:avLst/>
          </a:prstGeom>
        </p:spPr>
      </p:pic>
      <p:pic>
        <p:nvPicPr>
          <p:cNvPr id="55" name="Picture 54"/>
          <p:cNvPicPr>
            <a:picLocks noChangeAspect="1"/>
          </p:cNvPicPr>
          <p:nvPr>
            <p:custDataLst>
              <p:tags r:id="rId2"/>
            </p:custDataLst>
          </p:nvPr>
        </p:nvPicPr>
        <p:blipFill>
          <a:blip r:embed="rId21" cstate="print">
            <a:extLst>
              <a:ext uri="{28A0092B-C50C-407E-A947-70E740481C1C}">
                <a14:useLocalDpi xmlns:a14="http://schemas.microsoft.com/office/drawing/2010/main" val="0"/>
              </a:ext>
            </a:extLst>
          </a:blip>
          <a:stretch>
            <a:fillRect/>
          </a:stretch>
        </p:blipFill>
        <p:spPr>
          <a:xfrm>
            <a:off x="579989" y="4187682"/>
            <a:ext cx="3594857" cy="209143"/>
          </a:xfrm>
          <a:prstGeom prst="rect">
            <a:avLst/>
          </a:prstGeom>
        </p:spPr>
      </p:pic>
      <p:pic>
        <p:nvPicPr>
          <p:cNvPr id="52" name="Picture 51"/>
          <p:cNvPicPr>
            <a:picLocks noChangeAspect="1"/>
          </p:cNvPicPr>
          <p:nvPr>
            <p:custDataLst>
              <p:tags r:id="rId3"/>
            </p:custDataLst>
          </p:nvPr>
        </p:nvPicPr>
        <p:blipFill>
          <a:blip r:embed="rId22" cstate="print">
            <a:extLst>
              <a:ext uri="{28A0092B-C50C-407E-A947-70E740481C1C}">
                <a14:useLocalDpi xmlns:a14="http://schemas.microsoft.com/office/drawing/2010/main" val="0"/>
              </a:ext>
            </a:extLst>
          </a:blip>
          <a:stretch>
            <a:fillRect/>
          </a:stretch>
        </p:blipFill>
        <p:spPr>
          <a:xfrm>
            <a:off x="601378" y="4722048"/>
            <a:ext cx="3440572" cy="204000"/>
          </a:xfrm>
          <a:prstGeom prst="rect">
            <a:avLst/>
          </a:prstGeom>
        </p:spPr>
      </p:pic>
      <p:sp>
        <p:nvSpPr>
          <p:cNvPr id="53" name="Freeform: Shape 52"/>
          <p:cNvSpPr/>
          <p:nvPr/>
        </p:nvSpPr>
        <p:spPr>
          <a:xfrm>
            <a:off x="2951018" y="3856567"/>
            <a:ext cx="1402823" cy="985597"/>
          </a:xfrm>
          <a:custGeom>
            <a:avLst/>
            <a:gdLst>
              <a:gd name="connsiteX0" fmla="*/ 1091046 w 1402823"/>
              <a:gd name="connsiteY0" fmla="*/ 985597 h 985597"/>
              <a:gd name="connsiteX1" fmla="*/ 1309255 w 1402823"/>
              <a:gd name="connsiteY1" fmla="*/ 860906 h 985597"/>
              <a:gd name="connsiteX2" fmla="*/ 1402773 w 1402823"/>
              <a:gd name="connsiteY2" fmla="*/ 580351 h 985597"/>
              <a:gd name="connsiteX3" fmla="*/ 1298864 w 1402823"/>
              <a:gd name="connsiteY3" fmla="*/ 279015 h 985597"/>
              <a:gd name="connsiteX4" fmla="*/ 893618 w 1402823"/>
              <a:gd name="connsiteY4" fmla="*/ 19242 h 985597"/>
              <a:gd name="connsiteX5" fmla="*/ 644237 w 1402823"/>
              <a:gd name="connsiteY5" fmla="*/ 19242 h 985597"/>
              <a:gd name="connsiteX6" fmla="*/ 446809 w 1402823"/>
              <a:gd name="connsiteY6" fmla="*/ 19242 h 985597"/>
              <a:gd name="connsiteX7" fmla="*/ 218209 w 1402823"/>
              <a:gd name="connsiteY7" fmla="*/ 133542 h 985597"/>
              <a:gd name="connsiteX8" fmla="*/ 0 w 1402823"/>
              <a:gd name="connsiteY8" fmla="*/ 279015 h 98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2823" h="985597">
                <a:moveTo>
                  <a:pt x="1091046" y="985597"/>
                </a:moveTo>
                <a:cubicBezTo>
                  <a:pt x="1174173" y="957022"/>
                  <a:pt x="1257301" y="928447"/>
                  <a:pt x="1309255" y="860906"/>
                </a:cubicBezTo>
                <a:cubicBezTo>
                  <a:pt x="1361209" y="793365"/>
                  <a:pt x="1404505" y="677333"/>
                  <a:pt x="1402773" y="580351"/>
                </a:cubicBezTo>
                <a:cubicBezTo>
                  <a:pt x="1401041" y="483369"/>
                  <a:pt x="1383723" y="372533"/>
                  <a:pt x="1298864" y="279015"/>
                </a:cubicBezTo>
                <a:cubicBezTo>
                  <a:pt x="1214005" y="185497"/>
                  <a:pt x="1002722" y="62537"/>
                  <a:pt x="893618" y="19242"/>
                </a:cubicBezTo>
                <a:cubicBezTo>
                  <a:pt x="784513" y="-24054"/>
                  <a:pt x="644237" y="19242"/>
                  <a:pt x="644237" y="19242"/>
                </a:cubicBezTo>
                <a:cubicBezTo>
                  <a:pt x="569769" y="19242"/>
                  <a:pt x="517814" y="192"/>
                  <a:pt x="446809" y="19242"/>
                </a:cubicBezTo>
                <a:cubicBezTo>
                  <a:pt x="375804" y="38292"/>
                  <a:pt x="292677" y="90246"/>
                  <a:pt x="218209" y="133542"/>
                </a:cubicBezTo>
                <a:cubicBezTo>
                  <a:pt x="143741" y="176837"/>
                  <a:pt x="71870" y="227926"/>
                  <a:pt x="0" y="279015"/>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8" name="Picture 57"/>
          <p:cNvPicPr>
            <a:picLocks noChangeAspect="1"/>
          </p:cNvPicPr>
          <p:nvPr>
            <p:custDataLst>
              <p:tags r:id="rId4"/>
            </p:custDataLst>
          </p:nvPr>
        </p:nvPicPr>
        <p:blipFill>
          <a:blip r:embed="rId23" cstate="print">
            <a:extLst>
              <a:ext uri="{28A0092B-C50C-407E-A947-70E740481C1C}">
                <a14:useLocalDpi xmlns:a14="http://schemas.microsoft.com/office/drawing/2010/main" val="0"/>
              </a:ext>
            </a:extLst>
          </a:blip>
          <a:stretch>
            <a:fillRect/>
          </a:stretch>
        </p:blipFill>
        <p:spPr>
          <a:xfrm>
            <a:off x="579989" y="5075986"/>
            <a:ext cx="3529714" cy="468000"/>
          </a:xfrm>
          <a:prstGeom prst="rect">
            <a:avLst/>
          </a:prstGeom>
        </p:spPr>
      </p:pic>
      <p:pic>
        <p:nvPicPr>
          <p:cNvPr id="60" name="Picture 59"/>
          <p:cNvPicPr>
            <a:picLocks noChangeAspect="1"/>
          </p:cNvPicPr>
          <p:nvPr>
            <p:custDataLst>
              <p:tags r:id="rId5"/>
            </p:custDataLst>
          </p:nvPr>
        </p:nvPicPr>
        <p:blipFill>
          <a:blip r:embed="rId24" cstate="print">
            <a:extLst>
              <a:ext uri="{28A0092B-C50C-407E-A947-70E740481C1C}">
                <a14:useLocalDpi xmlns:a14="http://schemas.microsoft.com/office/drawing/2010/main" val="0"/>
              </a:ext>
            </a:extLst>
          </a:blip>
          <a:stretch>
            <a:fillRect/>
          </a:stretch>
        </p:blipFill>
        <p:spPr>
          <a:xfrm>
            <a:off x="594529" y="5723556"/>
            <a:ext cx="2802857" cy="229714"/>
          </a:xfrm>
          <a:prstGeom prst="rect">
            <a:avLst/>
          </a:prstGeom>
        </p:spPr>
      </p:pic>
      <p:pic>
        <p:nvPicPr>
          <p:cNvPr id="62" name="Picture 61"/>
          <p:cNvPicPr>
            <a:picLocks noChangeAspect="1"/>
          </p:cNvPicPr>
          <p:nvPr>
            <p:custDataLst>
              <p:tags r:id="rId6"/>
            </p:custDataLst>
          </p:nvPr>
        </p:nvPicPr>
        <p:blipFill>
          <a:blip r:embed="rId25" cstate="print">
            <a:extLst>
              <a:ext uri="{28A0092B-C50C-407E-A947-70E740481C1C}">
                <a14:useLocalDpi xmlns:a14="http://schemas.microsoft.com/office/drawing/2010/main" val="0"/>
              </a:ext>
            </a:extLst>
          </a:blip>
          <a:stretch>
            <a:fillRect/>
          </a:stretch>
        </p:blipFill>
        <p:spPr>
          <a:xfrm>
            <a:off x="5637624" y="5495424"/>
            <a:ext cx="1397143" cy="509143"/>
          </a:xfrm>
          <a:prstGeom prst="rect">
            <a:avLst/>
          </a:prstGeom>
        </p:spPr>
      </p:pic>
    </p:spTree>
    <p:extLst>
      <p:ext uri="{BB962C8B-B14F-4D97-AF65-F5344CB8AC3E}">
        <p14:creationId xmlns:p14="http://schemas.microsoft.com/office/powerpoint/2010/main" val="3611117028"/>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stretch>
            <a:fillRect/>
          </a:stretch>
        </p:blipFill>
        <p:spPr>
          <a:xfrm>
            <a:off x="4991681" y="505281"/>
            <a:ext cx="3481118" cy="3127519"/>
          </a:xfrm>
          <a:prstGeom prst="rect">
            <a:avLst/>
          </a:prstGeom>
        </p:spPr>
      </p:pic>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979712" y="903633"/>
            <a:ext cx="1397143" cy="509143"/>
          </a:xfrm>
          <a:prstGeom prst="rect">
            <a:avLst/>
          </a:prstGeom>
        </p:spPr>
      </p:pic>
      <p:sp>
        <p:nvSpPr>
          <p:cNvPr id="4" name="Oval 3"/>
          <p:cNvSpPr/>
          <p:nvPr/>
        </p:nvSpPr>
        <p:spPr>
          <a:xfrm>
            <a:off x="6012160" y="151824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 name="Straight Connector 5"/>
          <p:cNvCxnSpPr/>
          <p:nvPr/>
        </p:nvCxnSpPr>
        <p:spPr>
          <a:xfrm>
            <a:off x="6005994" y="1464459"/>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390248" y="166724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4" name="Straight Connector 13"/>
          <p:cNvCxnSpPr/>
          <p:nvPr/>
        </p:nvCxnSpPr>
        <p:spPr>
          <a:xfrm>
            <a:off x="6392661" y="1614228"/>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516216" y="137800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7" name="Straight Connector 16"/>
          <p:cNvCxnSpPr/>
          <p:nvPr/>
        </p:nvCxnSpPr>
        <p:spPr>
          <a:xfrm>
            <a:off x="6518629" y="1324987"/>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660232" y="212813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0" name="Straight Connector 19"/>
          <p:cNvCxnSpPr>
            <a:cxnSpLocks/>
          </p:cNvCxnSpPr>
          <p:nvPr/>
        </p:nvCxnSpPr>
        <p:spPr>
          <a:xfrm rot="-840000">
            <a:off x="6662645" y="2075116"/>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156176" y="195065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3" name="Straight Connector 22"/>
          <p:cNvCxnSpPr/>
          <p:nvPr/>
        </p:nvCxnSpPr>
        <p:spPr>
          <a:xfrm>
            <a:off x="6158589" y="1897639"/>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797758" y="184472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6" name="Straight Connector 25"/>
          <p:cNvCxnSpPr>
            <a:cxnSpLocks/>
          </p:cNvCxnSpPr>
          <p:nvPr/>
        </p:nvCxnSpPr>
        <p:spPr>
          <a:xfrm rot="-840000">
            <a:off x="6800171" y="1791705"/>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141100" y="240189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Straight Connector 28"/>
          <p:cNvCxnSpPr>
            <a:cxnSpLocks/>
          </p:cNvCxnSpPr>
          <p:nvPr/>
        </p:nvCxnSpPr>
        <p:spPr>
          <a:xfrm rot="-840000">
            <a:off x="6143513" y="2348880"/>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588224" y="261827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2" name="Straight Connector 31"/>
          <p:cNvCxnSpPr>
            <a:cxnSpLocks/>
          </p:cNvCxnSpPr>
          <p:nvPr/>
        </p:nvCxnSpPr>
        <p:spPr>
          <a:xfrm rot="-840000">
            <a:off x="6590637" y="2565258"/>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960631" y="256581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5" name="Straight Connector 34"/>
          <p:cNvCxnSpPr>
            <a:cxnSpLocks/>
          </p:cNvCxnSpPr>
          <p:nvPr/>
        </p:nvCxnSpPr>
        <p:spPr>
          <a:xfrm rot="-1200000">
            <a:off x="6963044" y="2512804"/>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236296" y="186191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8" name="Straight Connector 37"/>
          <p:cNvCxnSpPr>
            <a:cxnSpLocks/>
          </p:cNvCxnSpPr>
          <p:nvPr/>
        </p:nvCxnSpPr>
        <p:spPr>
          <a:xfrm rot="-1440000">
            <a:off x="7238709" y="1808900"/>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101751" y="222835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1" name="Straight Connector 40"/>
          <p:cNvCxnSpPr>
            <a:cxnSpLocks/>
          </p:cNvCxnSpPr>
          <p:nvPr/>
        </p:nvCxnSpPr>
        <p:spPr>
          <a:xfrm rot="-1200000">
            <a:off x="7104164" y="2175340"/>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081288" y="146579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4" name="Straight Connector 43"/>
          <p:cNvCxnSpPr/>
          <p:nvPr/>
        </p:nvCxnSpPr>
        <p:spPr>
          <a:xfrm>
            <a:off x="7083701" y="1412776"/>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603877" y="218114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7" name="Straight Connector 46"/>
          <p:cNvCxnSpPr>
            <a:cxnSpLocks/>
          </p:cNvCxnSpPr>
          <p:nvPr/>
        </p:nvCxnSpPr>
        <p:spPr>
          <a:xfrm rot="-1560000">
            <a:off x="7606290" y="2128131"/>
            <a:ext cx="72008" cy="177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403648" y="1739251"/>
            <a:ext cx="36505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 strmosť izotermy by sme dostali</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0" name="Picture 49"/>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979712" y="2312411"/>
            <a:ext cx="1117714" cy="202286"/>
          </a:xfrm>
          <a:prstGeom prst="rect">
            <a:avLst/>
          </a:prstGeom>
        </p:spPr>
      </p:pic>
      <p:pic>
        <p:nvPicPr>
          <p:cNvPr id="52" name="Picture 51"/>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845998" y="2731168"/>
            <a:ext cx="1530857" cy="204000"/>
          </a:xfrm>
          <a:prstGeom prst="rect">
            <a:avLst/>
          </a:prstGeom>
        </p:spPr>
      </p:pic>
      <p:pic>
        <p:nvPicPr>
          <p:cNvPr id="54" name="Picture 53"/>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073997" y="3157943"/>
            <a:ext cx="1023429" cy="474857"/>
          </a:xfrm>
          <a:prstGeom prst="rect">
            <a:avLst/>
          </a:prstGeom>
        </p:spPr>
      </p:pic>
      <p:sp>
        <p:nvSpPr>
          <p:cNvPr id="55" name="TextBox 54"/>
          <p:cNvSpPr txBox="1"/>
          <p:nvPr/>
        </p:nvSpPr>
        <p:spPr>
          <a:xfrm>
            <a:off x="1547664" y="4005064"/>
            <a:ext cx="4023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Calibri"/>
                <a:ea typeface="+mn-ea"/>
                <a:cs typeface="+mn-cs"/>
              </a:rPr>
              <a:t>diabaty</a:t>
            </a:r>
            <a:r>
              <a:rPr kumimoji="0" lang="sk-SK" sz="1800" b="0" i="0" u="none" strike="noStrike" kern="1200" cap="none" spc="0" normalizeH="0" baseline="0" noProof="0" dirty="0">
                <a:ln>
                  <a:noFill/>
                </a:ln>
                <a:solidFill>
                  <a:prstClr val="black"/>
                </a:solidFill>
                <a:effectLst/>
                <a:uLnTx/>
                <a:uFillTx/>
                <a:latin typeface="Calibri"/>
                <a:ea typeface="+mn-ea"/>
                <a:cs typeface="+mn-cs"/>
              </a:rPr>
              <a:t> sú strmšie ako izotermy</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580953"/>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t&#10;\end{align*}&#10;\end{document}&#10;"/>
  <p:tag name="IGUANATEXSIZE" val="16"/>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0=\delta Q =C_V\frac{1}{R}(pdV+Vdp)+pdV&#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dV(C_V+R)+C_VVdp = 0&#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frac{C_P}{C_V}\frac{p}{V}&#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frac{C_P}{C_V}\frac{p}{V}&#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 = \text{const}&#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dV+Vdp = 0&#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frac{p}{V}&#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frac{C_P}{C_V}\frac{p}{V}=-\varkappa\frac{p}{V}&#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kappa&#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p}=-\varkappa \frac{dV}{V}&#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p - \ln p_0 =-\varkappa (\ln V -\ln V_0)&#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frac{p}{p_0}=\ln\frac{V_0^\varkappa}{V^\varkappa}&#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varkappa =p_0V_0^\varkappa = \text{const}&#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10;\end{align*}&#10;\end{document}&#10;"/>
  <p:tag name="IGUANATEXSIZE" val="22"/>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F=o\;ds&#10;\end{align*}&#10;\end{document}&#10;"/>
  <p:tag name="IGUANATEXSIZE" val="22"/>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pi r \sigma = \pi r^2 h \varrho g&#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p_0=\frac{4\sigma}{R}&#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p=\frac{2\sigma}{R}&#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nRT&#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varrho g=\frac{n}{V}RT&#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 \delta Q =0&#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0=\delta Q =dE+pdV=C_VdT+pdV&#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RT \implies pdV+Vdp = RdT&#10;\end{align*}&#10;\end{document}&#10;"/>
  <p:tag name="IGUANATEXSIZE" val="1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523</TotalTime>
  <Words>1099</Words>
  <Application>Microsoft Office PowerPoint</Application>
  <PresentationFormat>On-screen Show (4:3)</PresentationFormat>
  <Paragraphs>99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Vladimir Cerny</cp:lastModifiedBy>
  <cp:revision>30</cp:revision>
  <dcterms:created xsi:type="dcterms:W3CDTF">2018-03-19T12:25:00Z</dcterms:created>
  <dcterms:modified xsi:type="dcterms:W3CDTF">2019-04-26T07:18:05Z</dcterms:modified>
</cp:coreProperties>
</file>