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0"/>
  </p:notesMasterIdLst>
  <p:sldIdLst>
    <p:sldId id="352" r:id="rId3"/>
    <p:sldId id="353" r:id="rId4"/>
    <p:sldId id="354" r:id="rId5"/>
    <p:sldId id="355" r:id="rId6"/>
    <p:sldId id="356" r:id="rId7"/>
    <p:sldId id="357" r:id="rId8"/>
    <p:sldId id="358" r:id="rId9"/>
    <p:sldId id="299" r:id="rId10"/>
    <p:sldId id="272" r:id="rId11"/>
    <p:sldId id="273" r:id="rId12"/>
    <p:sldId id="274" r:id="rId13"/>
    <p:sldId id="275" r:id="rId14"/>
    <p:sldId id="317" r:id="rId15"/>
    <p:sldId id="318" r:id="rId16"/>
    <p:sldId id="314" r:id="rId17"/>
    <p:sldId id="418" r:id="rId18"/>
    <p:sldId id="300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F2036-69AB-4437-98B3-F19FCE9B2F4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903D3-C2F4-4278-94A9-664B029E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29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837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016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09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9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8356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836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45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7500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98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39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187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24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175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160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226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40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406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310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974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46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757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A3FE-3530-4F7D-AF32-D3D04DE26CB8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860D-BD61-40CF-A6C8-13A1495E50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815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30. 4. 2019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3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620.png"/><Relationship Id="rId18" Type="http://schemas.openxmlformats.org/officeDocument/2006/relationships/image" Target="../media/image25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18.xml"/><Relationship Id="rId17" Type="http://schemas.openxmlformats.org/officeDocument/2006/relationships/image" Target="../media/image24.png"/><Relationship Id="rId2" Type="http://schemas.openxmlformats.org/officeDocument/2006/relationships/tags" Target="../tags/tag13.xml"/><Relationship Id="rId16" Type="http://schemas.openxmlformats.org/officeDocument/2006/relationships/image" Target="../media/image23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5" Type="http://schemas.openxmlformats.org/officeDocument/2006/relationships/image" Target="../media/image22.png"/><Relationship Id="rId10" Type="http://schemas.openxmlformats.org/officeDocument/2006/relationships/image" Target="../media/image20.gif"/><Relationship Id="rId4" Type="http://schemas.openxmlformats.org/officeDocument/2006/relationships/tags" Target="../tags/tag15.xml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Relationship Id="rId6" Type="http://schemas.openxmlformats.org/officeDocument/2006/relationships/image" Target="../media/image6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tags" Target="../tags/tag22.xml"/><Relationship Id="rId12" Type="http://schemas.openxmlformats.org/officeDocument/2006/relationships/image" Target="../media/image70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500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tags" Target="../tags/tag25.xml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1.png"/><Relationship Id="rId5" Type="http://schemas.openxmlformats.org/officeDocument/2006/relationships/tags" Target="../tags/tag27.xml"/><Relationship Id="rId15" Type="http://schemas.openxmlformats.org/officeDocument/2006/relationships/image" Target="../media/image570.png"/><Relationship Id="rId10" Type="http://schemas.openxmlformats.org/officeDocument/2006/relationships/image" Target="../media/image900.png"/><Relationship Id="rId4" Type="http://schemas.openxmlformats.org/officeDocument/2006/relationships/tags" Target="../tags/tag26.xml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12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5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905" y="360129"/>
            <a:ext cx="7486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Zrážky častíc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489" y="1264356"/>
            <a:ext cx="8748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Rovnovážny stav plynu nastáva v dôsledku zrážok častíc. I v prakticky ideálnom plyne, keď typicky sa molekuly nachádzajú ďaleko od seba a pri počítaní energie plynu nemusíme zarátavať potenciálnu energiu vzájomnej interakcie molekúl, dochádza pri náhodnom blízkom priblížení molekúl k zrážkam.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Uvedieme si teraz niekoľko technických vecí, ktoré sa používajú pri teoretickom popise zrážkových procesov.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Postupne si priblížime pojmy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stredná doba medzi zrážkami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stredná voľná dráha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účinný prierez zrážky</a:t>
            </a:r>
          </a:p>
        </p:txBody>
      </p:sp>
    </p:spTree>
    <p:extLst>
      <p:ext uri="{BB962C8B-B14F-4D97-AF65-F5344CB8AC3E}">
        <p14:creationId xmlns:p14="http://schemas.microsoft.com/office/powerpoint/2010/main" val="3227182413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821" y="842211"/>
            <a:ext cx="626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Totálny účinný prierez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503" y="1720514"/>
            <a:ext cx="3252590" cy="18137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4853" y="3970421"/>
            <a:ext cx="839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Keby som detektormi pokryl celú sféru okolo terča, okrem maličkej plôšky v priamom smere, kam idú projektily ktoré „nenarazili“ potom príslušný počet šťuknutí detektorov je vyjadrený tiež nejakou plochou na myslenej rovine kolmej na zväzok projektilov 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01" y="5475455"/>
            <a:ext cx="1193292" cy="2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2507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16" y="493294"/>
            <a:ext cx="851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Odhad strednej voľnej dráhy v plyne z účinného prierezu</a:t>
            </a:r>
          </a:p>
        </p:txBody>
      </p:sp>
      <p:pic>
        <p:nvPicPr>
          <p:cNvPr id="2050" name="Picture 2" descr="http://spiff.rit.edu/classes/phys440/lectures/lte/mfp_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8916" y="1310189"/>
            <a:ext cx="2419183" cy="16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884821" y="1780674"/>
            <a:ext cx="348915" cy="34891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84820" y="2129589"/>
            <a:ext cx="348915" cy="348915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02339" y="1584155"/>
            <a:ext cx="713875" cy="71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37" y="1786689"/>
            <a:ext cx="1415034" cy="3429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84050" y="493294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36450" y="508534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88850" y="478053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41250" y="493293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40194" y="531394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92594" y="546634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44994" y="516154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97394" y="531394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8826" y="425115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71226" y="440355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23626" y="409875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76026" y="425115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75764" y="443965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28164" y="459205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80564" y="428724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32964" y="443964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4239" y="482065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46639" y="497305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99039" y="466824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51439" y="482064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54396" y="521768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6796" y="537008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59196" y="506527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211596" y="521767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2518" y="555457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54918" y="570697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07318" y="540216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59718" y="555456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26591" y="590349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78991" y="605589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31391" y="5751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83791" y="59034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655390" y="460408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807790" y="475648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960190" y="445167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12590" y="460407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11534" y="498508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863934" y="513748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016334" y="483267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168734" y="498507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190166" y="392229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342566" y="407469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494966" y="376988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7366" y="392228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547104" y="4110793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99504" y="4263193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851904" y="395838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004304" y="411078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965579" y="449179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117979" y="464419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70379" y="433938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422779" y="449178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025736" y="4888824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178136" y="5041224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330536" y="473641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482936" y="488881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073858" y="5225714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680566" y="5619103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378658" y="507330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531058" y="522570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552239" y="581562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704639" y="596802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857039" y="566321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009439" y="581561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681607" y="4030564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834007" y="4182964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038545" y="421906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206360" y="530555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078033" y="550207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230433" y="565447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382833" y="534967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535233" y="550207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863934" y="513748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3016334" y="528988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787914" y="534967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940314" y="550207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1909818" y="389403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062218" y="404643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655390" y="359178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807790" y="374418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3152870" y="436763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3305270" y="452003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9014" y="474864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3361414" y="490104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080901" y="353726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233301" y="368966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137045" y="391826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289445" y="407066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413746" y="472099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566146" y="487339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490126" y="508558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371863" y="3835772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524263" y="3988172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448243" y="420035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469532" y="4419779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http://etc.usf.edu/clipart/43100/43151/prism-quad21_43151_lg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151" y="3352684"/>
            <a:ext cx="3087607" cy="30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Oval 109"/>
          <p:cNvSpPr/>
          <p:nvPr/>
        </p:nvSpPr>
        <p:spPr>
          <a:xfrm flipV="1">
            <a:off x="318461" y="5763202"/>
            <a:ext cx="45719" cy="45719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5136" y="5369722"/>
            <a:ext cx="1058957" cy="39339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TextBox 2047"/>
              <p:cNvSpPr txBox="1"/>
              <p:nvPr/>
            </p:nvSpPr>
            <p:spPr>
              <a:xfrm>
                <a:off x="4215190" y="2927226"/>
                <a:ext cx="4928809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Každá častica plynu predstavuje terč o ploche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 akej hĺbke sa zastaví bodový projektil?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Hustota častíc v plyne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Celková plocha terčov na ceste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Zakrytá zadná stena: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       </a:t>
                </a:r>
                <a:r>
                  <a:rPr kumimoji="0" lang="sk-SK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rádovo stredná voľná dráha</a:t>
                </a:r>
              </a:p>
            </p:txBody>
          </p:sp>
        </mc:Choice>
        <mc:Fallback xmlns="">
          <p:sp>
            <p:nvSpPr>
              <p:cNvPr id="2048" name="TextBox 2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90" y="2927226"/>
                <a:ext cx="4928809" cy="3554819"/>
              </a:xfrm>
              <a:prstGeom prst="rect">
                <a:avLst/>
              </a:prstGeom>
              <a:blipFill rotWithShape="0">
                <a:blip r:embed="rId13"/>
                <a:stretch>
                  <a:fillRect l="-989" t="-858" r="-371" b="-188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20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43" y="6127906"/>
            <a:ext cx="57150" cy="179070"/>
          </a:xfrm>
          <a:prstGeom prst="rect">
            <a:avLst/>
          </a:prstGeom>
        </p:spPr>
      </p:pic>
      <p:pic>
        <p:nvPicPr>
          <p:cNvPr id="2053" name="Picture 20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1" y="3259847"/>
            <a:ext cx="152400" cy="184785"/>
          </a:xfrm>
          <a:prstGeom prst="rect">
            <a:avLst/>
          </a:prstGeom>
        </p:spPr>
      </p:pic>
      <p:pic>
        <p:nvPicPr>
          <p:cNvPr id="2055" name="Picture 20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91" y="4760622"/>
            <a:ext cx="541020" cy="184785"/>
          </a:xfrm>
          <a:prstGeom prst="rect">
            <a:avLst/>
          </a:prstGeom>
        </p:spPr>
      </p:pic>
      <p:pic>
        <p:nvPicPr>
          <p:cNvPr id="2056" name="Picture 205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74" y="5213164"/>
            <a:ext cx="1051560" cy="184785"/>
          </a:xfrm>
          <a:prstGeom prst="rect">
            <a:avLst/>
          </a:prstGeom>
        </p:spPr>
      </p:pic>
      <p:pic>
        <p:nvPicPr>
          <p:cNvPr id="2057" name="Picture 205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14" y="6032423"/>
            <a:ext cx="746760" cy="516255"/>
          </a:xfrm>
          <a:prstGeom prst="rect">
            <a:avLst/>
          </a:prstGeom>
        </p:spPr>
      </p:pic>
      <p:sp>
        <p:nvSpPr>
          <p:cNvPr id="2058" name="Rectangle 2057"/>
          <p:cNvSpPr/>
          <p:nvPr/>
        </p:nvSpPr>
        <p:spPr>
          <a:xfrm>
            <a:off x="4451790" y="5975498"/>
            <a:ext cx="984360" cy="689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243009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9863" y="818147"/>
                <a:ext cx="75438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 typický plyn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=0,3.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26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</a:t>
                </a:r>
                <a:r>
                  <a:rPr kumimoji="0" lang="en-US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-3</a:t>
                </a:r>
                <a:endParaRPr kumimoji="0" lang="sk-SK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anose="020B0604020202020204" pitchFamily="34" charset="0"/>
                  </a:rPr>
                  <a:t>Rádovo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anose="020B0604020202020204" pitchFamily="34" charset="0"/>
                  </a:rPr>
                  <a:t>typický rozmer molekuly 1 nm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=0.1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anose="020B0604020202020204" pitchFamily="34" charset="0"/>
                  </a:rPr>
                  <a:t>nm</a:t>
                </a:r>
                <a:r>
                  <a:rPr kumimoji="0" lang="en-US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1800" b="0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𝑙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sk-SK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3.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</a:t>
                </a: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63" y="818147"/>
                <a:ext cx="7543800" cy="3693319"/>
              </a:xfrm>
              <a:prstGeom prst="rect">
                <a:avLst/>
              </a:prstGeom>
              <a:blipFill>
                <a:blip r:embed="rId5"/>
                <a:stretch>
                  <a:fillRect l="-646" t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30" y="3301255"/>
            <a:ext cx="746760" cy="5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3835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13" y="314198"/>
            <a:ext cx="1386840" cy="1021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0802" y="1438510"/>
                <a:ext cx="8790317" cy="5022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Molekula neustále meniaca po zrážkach smer svojho pohybu sa správa ako „</a:t>
                </a:r>
                <a:r>
                  <a:rPr kumimoji="0" lang="sk-SK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opitý námorník</a:t>
                </a:r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“.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Námorník  vyjde z krčmy a pretože je totálne opitý kráča domov nie cielene ale náhodne. Robí opakovane kroky náhodného smeru. Otázka je, ako ďaleko sa typicky môže dostať po </a:t>
                </a:r>
                <a14:m>
                  <m:oMath xmlns:m="http://schemas.openxmlformats.org/officeDocument/2006/math">
                    <m:r>
                      <a:rPr kumimoji="0" lang="sk-SK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krokoch. Úlohu vyriešime pre námorníka, ktorý kráča v jednorozmernom svete, teda po priamke. Naštartuje v bode so súradnicou 0 a po </a:t>
                </a:r>
                <a14:m>
                  <m:oMath xmlns:m="http://schemas.openxmlformats.org/officeDocument/2006/math">
                    <m:r>
                      <a:rPr kumimoji="0" lang="sk-SK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krokoch je jeho súradnica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sk-SK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 </m:t>
                    </m:r>
                  </m:oMath>
                </a14:m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Zistíme, že stredný </a:t>
                </a:r>
                <a:r>
                  <a:rPr kumimoji="0" lang="sk-SK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kvadrát vzdialenosti, </a:t>
                </a:r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kam sa dostane námorník po </a:t>
                </a:r>
                <a14:m>
                  <m:oMath xmlns:m="http://schemas.openxmlformats.org/officeDocument/2006/math">
                    <m:r>
                      <a:rPr kumimoji="0" lang="sk-SK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krokoch </a:t>
                </a:r>
                <a:r>
                  <a:rPr kumimoji="0" lang="sk-SK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rastie ako počet krokov</a:t>
                </a:r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nie ako kvadrát počtu krokov, ako to platí, ak kráča nie náhodne ale cielene v jednom smere. Teda </a:t>
                </a:r>
                <a:r>
                  <a:rPr kumimoji="0" lang="sk-SK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vzdialenosť, kam sa typicky dostane rastie ako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e>
                    </m:rad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sk-SK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Dĺžka kroku jednej blúdiacej molekuly je typicky 300 nm. Za ako dlho typicky prekoná vzdialenosť 10m? 10m </a:t>
                </a:r>
                <a14:m>
                  <m:oMath xmlns:m="http://schemas.openxmlformats.org/officeDocument/2006/math">
                    <m:r>
                      <a:rPr kumimoji="0" lang="sk-SK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sk-SK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3.10</m:t>
                        </m:r>
                      </m:e>
                      <m:sup>
                        <m:r>
                          <a:rPr kumimoji="0" lang="sk-SK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cielených krokov</a:t>
                </a:r>
                <a14:m>
                  <m:oMath xmlns:m="http://schemas.openxmlformats.org/officeDocument/2006/math">
                    <m:r>
                      <a:rPr kumimoji="0" lang="sk-SK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sk-SK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sk-SK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opitých krokov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Jeden opitý krok trvá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−9</m:t>
                        </m:r>
                      </m:sup>
                    </m:sSup>
                    <m:r>
                      <a:rPr kumimoji="0" lang="sk-SK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sk-SK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s, takže jedna molekula potrebuje typicky vyše hodiny na prekonanie 10 m.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2" y="1438510"/>
                <a:ext cx="8790317" cy="5022465"/>
              </a:xfrm>
              <a:prstGeom prst="rect">
                <a:avLst/>
              </a:prstGeom>
              <a:blipFill>
                <a:blip r:embed="rId6"/>
                <a:stretch>
                  <a:fillRect l="-693" b="-121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980836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je „teória“ opitého námorníka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89" y="1625749"/>
            <a:ext cx="1920240" cy="219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052736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Rovnica pre jedného námorníka znie (pre </a:t>
            </a:r>
            <a:r>
              <a:rPr kumimoji="0" lang="sk-SK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n-tý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krok)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2060848"/>
                <a:ext cx="6336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Majme </a:t>
                </a:r>
                <a14:m>
                  <m:oMath xmlns:m="http://schemas.openxmlformats.org/officeDocument/2006/math">
                    <m:r>
                      <a:rPr kumimoji="0" lang="sk-SK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námorníkov, pre každého napíšeme jeho rovnicu. Pre </a:t>
                </a:r>
                <a:r>
                  <a:rPr kumimoji="0" lang="sk-SK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i-teho</a:t>
                </a: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námorníka bude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0848"/>
                <a:ext cx="6336704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251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37917"/>
            <a:ext cx="2023110" cy="339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3789040"/>
                <a:ext cx="79208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Predstavme si rovnice pre všetkých </a:t>
                </a:r>
                <a14:m>
                  <m:oMath xmlns:m="http://schemas.openxmlformats.org/officeDocument/2006/math">
                    <m:r>
                      <a:rPr kumimoji="0" lang="sk-SK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námorníkov napísané pod sebou, sčítajme ich a výsledok vydeľme počtom námorníkov. Dostaneme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89040"/>
                <a:ext cx="7920880" cy="1107996"/>
              </a:xfrm>
              <a:prstGeom prst="rect">
                <a:avLst/>
              </a:prstGeom>
              <a:blipFill rotWithShape="1">
                <a:blip r:embed="rId10"/>
                <a:stretch>
                  <a:fillRect l="-924" t="-3315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69" y="4897036"/>
            <a:ext cx="1588770" cy="209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5173" y="5301208"/>
                <a:ext cx="76328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Keďže znamienka v rovniciach sú náhodné, sčítaním veľkého počtu rovníc vznikla v stĺpci krokov nula. Dostali sme aký je vzťah medzi strednou polohou námorníka po </a:t>
                </a:r>
                <a14:m>
                  <m:oMath xmlns:m="http://schemas.openxmlformats.org/officeDocument/2006/math">
                    <m:r>
                      <a:rPr kumimoji="0" lang="sk-SK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krokoch a strednou polohou námorníka po </a:t>
                </a:r>
                <a14:m>
                  <m:oMath xmlns:m="http://schemas.openxmlformats.org/officeDocument/2006/math">
                    <m:r>
                      <a:rPr kumimoji="0" lang="sk-SK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sk-SK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krokoch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73" y="5301208"/>
                <a:ext cx="7632848" cy="1446550"/>
              </a:xfrm>
              <a:prstGeom prst="rect">
                <a:avLst/>
              </a:prstGeom>
              <a:blipFill rotWithShape="1">
                <a:blip r:embed="rId12"/>
                <a:stretch>
                  <a:fillRect l="-958" t="-2532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707971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15" y="548680"/>
            <a:ext cx="1163955" cy="19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836712"/>
                <a:ext cx="81369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Riešením tohto rekurzívneho vzťahu pre všeobecné </a:t>
                </a:r>
                <a14:m>
                  <m:oMath xmlns:m="http://schemas.openxmlformats.org/officeDocument/2006/math">
                    <m:r>
                      <a:rPr kumimoji="0" lang="sk-SK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je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813690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975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28" y="1340768"/>
            <a:ext cx="1333500" cy="211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55679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Teda v stredná poloha námorníka je „v krčme“. Informačne bohatší vzťah dostaneme, keď rovnice námorníkov najprv umocníme na druhú.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61" y="2348880"/>
            <a:ext cx="4370070" cy="1122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3645024"/>
            <a:ext cx="792088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 sčítaní a vydelení počtom dostaneme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71" y="4077072"/>
            <a:ext cx="2015490" cy="3124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2" y="4437112"/>
            <a:ext cx="784887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Riešením tohto rekurzívneho vzťahu je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0" y="4994918"/>
            <a:ext cx="1626870" cy="293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7544" y="5395863"/>
                <a:ext cx="83529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Teda stredný kvadrát vzdialenosti kam sa dostane námorník po </a:t>
                </a:r>
                <a14:m>
                  <m:oMath xmlns:m="http://schemas.openxmlformats.org/officeDocument/2006/math">
                    <m:r>
                      <a:rPr kumimoji="0" lang="sk-SK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krokoch </a:t>
                </a:r>
                <a:r>
                  <a:rPr kumimoji="0" lang="sk-SK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rastie len ako počet krokov</a:t>
                </a: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nie ako kvadrát počtu krokov, ako to platí, ak kráča nie náhodne ale cielene v jednom smere.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95863"/>
                <a:ext cx="8352928" cy="1107996"/>
              </a:xfrm>
              <a:prstGeom prst="rect">
                <a:avLst/>
              </a:prstGeom>
              <a:blipFill rotWithShape="0">
                <a:blip r:embed="rId15"/>
                <a:stretch>
                  <a:fillRect l="-949" t="-3846" b="-104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260288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3E31E-B2D0-4E7E-B7D0-118DC98835E5}"/>
              </a:ext>
            </a:extLst>
          </p:cNvPr>
          <p:cNvSpPr txBox="1"/>
          <p:nvPr/>
        </p:nvSpPr>
        <p:spPr>
          <a:xfrm>
            <a:off x="1076632" y="530942"/>
            <a:ext cx="682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Dif</a:t>
            </a:r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úzia molekúl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EEE9BE-75D3-40A1-90A6-FC79B00AC79D}"/>
                  </a:ext>
                </a:extLst>
              </p:cNvPr>
              <p:cNvSpPr txBox="1"/>
              <p:nvPr/>
            </p:nvSpPr>
            <p:spPr>
              <a:xfrm>
                <a:off x="442452" y="1637071"/>
                <a:ext cx="8096864" cy="120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Molekuly plynu sa pohybujú ako opití námoerníci. Robia náhodne kroky, ktoré majú dĺžku strednej voľnej dráhy. Preto keď urobia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 krokov dostanú sa typicky iba do vzdialenosti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EEE9BE-75D3-40A1-90A6-FC79B00AC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2" y="1637071"/>
                <a:ext cx="8096864" cy="1203406"/>
              </a:xfrm>
              <a:prstGeom prst="rect">
                <a:avLst/>
              </a:prstGeom>
              <a:blipFill>
                <a:blip r:embed="rId4"/>
                <a:stretch>
                  <a:fillRect l="-678" t="-3046" r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FB728B2-AFF9-417A-B311-73955737A0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67694" r="491"/>
          <a:stretch/>
        </p:blipFill>
        <p:spPr>
          <a:xfrm>
            <a:off x="604684" y="2760128"/>
            <a:ext cx="7558976" cy="1203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9823BA-8407-45E8-BEAB-95DF9CF9AE13}"/>
                  </a:ext>
                </a:extLst>
              </p:cNvPr>
              <p:cNvSpPr txBox="1"/>
              <p:nvPr/>
            </p:nvSpPr>
            <p:spPr>
              <a:xfrm>
                <a:off x="604684" y="3834581"/>
                <a:ext cx="7934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Aby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dostala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vzdialenosti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m od „štartu“, musí vykonať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krokov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to je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9823BA-8407-45E8-BEAB-95DF9CF9A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834581"/>
                <a:ext cx="7934632" cy="646331"/>
              </a:xfrm>
              <a:prstGeom prst="rect">
                <a:avLst/>
              </a:prstGeom>
              <a:blipFill>
                <a:blip r:embed="rId6"/>
                <a:stretch>
                  <a:fillRect l="-614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63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7978" y="263864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Aplik</a:t>
            </a:r>
            <a:r>
              <a:rPr kumimoji="0" lang="sk-SK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ácie</a:t>
            </a:r>
            <a:endParaRPr kumimoji="0" lang="sk-SK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42462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5857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5847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262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3155" y="361245"/>
            <a:ext cx="764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Stredná doba medzi zrážkami molekúl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333" y="1151466"/>
                <a:ext cx="8816622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Predstavme si taký škôlkarsky popísaný myšlienkový experiment. Dám jednej molekule malý zošitok a požiadam ju, aby si zapisovala časy, keď do nej narazí iná molekula. Po určitom dlhom čase si od nej vypýtam ten zošitok a </a:t>
                </a:r>
                <a:r>
                  <a:rPr kumimoji="0" lang="sk-SK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popočítam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časové rozdiely medzi po sebe nasledujúcimi okamihmi zrážok. Potom vypočítam strednú hodnotu tých časových rozdielov. To čo dostanem sa volá stredná doba medzi zrážkami. A je to rovné času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ktorý sme videli v príklade o ruskej rulete: molekula si tiež môže vyčísliť pravdepodobnosť že do nej nejaká iná molekula narazí v nasledujúcom krátkom časovom intervale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𝑑𝑡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pričom tá pravdepodobnosť sa z rozmerových dôvodov musí dať vyjadriť pomocou nejakého časového parametra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tvare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Potom, keď do molekuly niekto naozaj narazí, môže sa spýtať aká je hustota pravdepodobnosť, že nasledujúci záznam o zrážke bude v intervale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𝑑𝑡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od posledného zápisu a dostane hustotu pravdepodobnosti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stredná doba medzi zrážkami bude práve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3" y="1151466"/>
                <a:ext cx="8816622" cy="5355312"/>
              </a:xfrm>
              <a:prstGeom prst="rect">
                <a:avLst/>
              </a:prstGeom>
              <a:blipFill rotWithShape="0">
                <a:blip r:embed="rId6"/>
                <a:stretch>
                  <a:fillRect l="-622" t="-683" r="-277" b="-91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79" y="3877714"/>
            <a:ext cx="346329" cy="464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97" y="5398783"/>
            <a:ext cx="2462022" cy="4714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51200" y="5376205"/>
            <a:ext cx="2731911" cy="584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319458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69" y="51209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Stredná voľná dráha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622" y="1693333"/>
                <a:ext cx="876017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 časových intervaloch medzi „záznamami o okamihoch zrážok v zošitku“ sa molekula pohybuje podľa Newtonovej pohybovej rovnice cítiac prípadne len silu od nejakého „vonkajšieho poľa“, napríklad gravitačného.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Dráha, ktorú ubehne medzi zrážkami sa volá voľná dráha a v strednom sa tomu hovorí </a:t>
                </a:r>
                <a:r>
                  <a:rPr kumimoji="0" lang="sk-SK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stredná voľná dráha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 označuje sa spravidla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Ak poznáme strednú dobu medzi zrážkami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potom stredná voľná dráha je rádovo rovná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kde     je typická rýchlosť chaotického pohybu molekúl. Zámerne sme povedali „rádovo“, lebo pri rigoróznom pokuse o definíciu strednej voľnej dráhy a jej závislosti na strednej dobe medzi zrážkami  by sme narazili na technické matematické nepríjemnosti. V učebniciach sa preto uspokojujeme iba s radovo presnou definíciou strednej voľnej dráhy a vynásobením „typickou rýchlosťou“ bez toho aby sme presne definovali, čo sa pojmom typická rýchlosť presne myslí.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2" y="1693333"/>
                <a:ext cx="8760178" cy="3970318"/>
              </a:xfrm>
              <a:prstGeom prst="rect">
                <a:avLst/>
              </a:prstGeom>
              <a:blipFill rotWithShape="0">
                <a:blip r:embed="rId6"/>
                <a:stretch>
                  <a:fillRect l="-626" t="-922" r="-974" b="-153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17" y="3556001"/>
            <a:ext cx="603504" cy="161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7" y="4041422"/>
            <a:ext cx="10287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23022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Napíšte rovnicu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adiabaty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Čo je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Poissnova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konštanta v rovnici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adiabaty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Vysvetlite kvalitatívne prečo kvapalina má povrchovú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hostutu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energie.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Ako súvisí hustota povrchovej energie a kapilárna sila na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jednodtku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dĺžky čiarového rozhrania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Ako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osmotický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tlak súvisí s  osmózou a inverznou osmózou.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Vyjadrite pravdepodobnosť zrážky častice v krátkom okamihu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Aký je fyzikálny význam časovej konštanty  vo vzťahu pre pravdepodobnosť zrážky častice v krátkom okamihu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</a:t>
            </a: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04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_images/solid_a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0105"/>
            <a:ext cx="735318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83568" y="2276872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3568" y="2420888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3568" y="2636912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8472" y="2852936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03007" y="2060848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03007" y="2204864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03007" y="2420888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07911" y="2636912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3568" y="3189237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3568" y="3333253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3568" y="3549277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8472" y="3765301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03007" y="2973213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03007" y="3117229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03007" y="3333253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07911" y="3549277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32" y="3992064"/>
            <a:ext cx="104775" cy="219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7544" y="5589240"/>
                <a:ext cx="4536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particles/cm</a:t>
                </a:r>
                <a:r>
                  <a:rPr kumimoji="0" lang="en-US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-2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/s</a:t>
                </a:r>
                <a:endParaRPr kumimoji="0" lang="sk-S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589240"/>
                <a:ext cx="4536504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538" t="-9091" b="-2575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7544" y="6237312"/>
                <a:ext cx="2952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detector_clicks/s</a:t>
                </a:r>
                <a:endParaRPr kumimoji="0" lang="sk-SK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37312"/>
                <a:ext cx="2952328" cy="400110"/>
              </a:xfrm>
              <a:prstGeom prst="rect">
                <a:avLst/>
              </a:prstGeom>
              <a:blipFill rotWithShape="0"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11" y="6018237"/>
            <a:ext cx="746760" cy="21907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995936" y="5789295"/>
            <a:ext cx="1156311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38" y="5832475"/>
            <a:ext cx="1282065" cy="52387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919527" y="5801820"/>
            <a:ext cx="1926251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9087" y="204354"/>
            <a:ext cx="639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Účinný prierez pre „šťuknutie detektorov“</a:t>
            </a:r>
          </a:p>
        </p:txBody>
      </p:sp>
    </p:spTree>
    <p:extLst>
      <p:ext uri="{BB962C8B-B14F-4D97-AF65-F5344CB8AC3E}">
        <p14:creationId xmlns:p14="http://schemas.microsoft.com/office/powerpoint/2010/main" val="3064163860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81502" y="3591584"/>
            <a:ext cx="4762500" cy="2533651"/>
            <a:chOff x="1753102" y="3944009"/>
            <a:chExt cx="4762500" cy="2533651"/>
          </a:xfrm>
        </p:grpSpPr>
        <p:pic>
          <p:nvPicPr>
            <p:cNvPr id="1026" name="Picture 2" descr="http://wiki.physics.fsu.edu/wiki/images/7/73/500px-ScatteringDiagram_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102" y="3944009"/>
              <a:ext cx="4762500" cy="2533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196894" y="4757456"/>
              <a:ext cx="45719" cy="74697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 rot="1920000">
              <a:off x="5735604" y="4033059"/>
              <a:ext cx="254201" cy="254285"/>
            </a:xfrm>
            <a:custGeom>
              <a:avLst/>
              <a:gdLst>
                <a:gd name="connsiteX0" fmla="*/ 0 w 196802"/>
                <a:gd name="connsiteY0" fmla="*/ 0 h 206582"/>
                <a:gd name="connsiteX1" fmla="*/ 196802 w 196802"/>
                <a:gd name="connsiteY1" fmla="*/ 0 h 206582"/>
                <a:gd name="connsiteX2" fmla="*/ 196802 w 196802"/>
                <a:gd name="connsiteY2" fmla="*/ 206582 h 206582"/>
                <a:gd name="connsiteX3" fmla="*/ 0 w 196802"/>
                <a:gd name="connsiteY3" fmla="*/ 206582 h 206582"/>
                <a:gd name="connsiteX4" fmla="*/ 0 w 196802"/>
                <a:gd name="connsiteY4" fmla="*/ 0 h 206582"/>
                <a:gd name="connsiteX0" fmla="*/ 0 w 196802"/>
                <a:gd name="connsiteY0" fmla="*/ 0 h 206582"/>
                <a:gd name="connsiteX1" fmla="*/ 196802 w 196802"/>
                <a:gd name="connsiteY1" fmla="*/ 0 h 206582"/>
                <a:gd name="connsiteX2" fmla="*/ 196802 w 196802"/>
                <a:gd name="connsiteY2" fmla="*/ 206582 h 206582"/>
                <a:gd name="connsiteX3" fmla="*/ 11359 w 196802"/>
                <a:gd name="connsiteY3" fmla="*/ 202292 h 206582"/>
                <a:gd name="connsiteX4" fmla="*/ 0 w 196802"/>
                <a:gd name="connsiteY4" fmla="*/ 0 h 206582"/>
                <a:gd name="connsiteX0" fmla="*/ 0 w 237188"/>
                <a:gd name="connsiteY0" fmla="*/ 0 h 203809"/>
                <a:gd name="connsiteX1" fmla="*/ 196802 w 237188"/>
                <a:gd name="connsiteY1" fmla="*/ 0 h 203809"/>
                <a:gd name="connsiteX2" fmla="*/ 237188 w 237188"/>
                <a:gd name="connsiteY2" fmla="*/ 203809 h 203809"/>
                <a:gd name="connsiteX3" fmla="*/ 11359 w 237188"/>
                <a:gd name="connsiteY3" fmla="*/ 202292 h 203809"/>
                <a:gd name="connsiteX4" fmla="*/ 0 w 237188"/>
                <a:gd name="connsiteY4" fmla="*/ 0 h 203809"/>
                <a:gd name="connsiteX0" fmla="*/ 0 w 237188"/>
                <a:gd name="connsiteY0" fmla="*/ 0 h 203809"/>
                <a:gd name="connsiteX1" fmla="*/ 232894 w 237188"/>
                <a:gd name="connsiteY1" fmla="*/ 30797 h 203809"/>
                <a:gd name="connsiteX2" fmla="*/ 237188 w 237188"/>
                <a:gd name="connsiteY2" fmla="*/ 203809 h 203809"/>
                <a:gd name="connsiteX3" fmla="*/ 11359 w 237188"/>
                <a:gd name="connsiteY3" fmla="*/ 202292 h 203809"/>
                <a:gd name="connsiteX4" fmla="*/ 0 w 237188"/>
                <a:gd name="connsiteY4" fmla="*/ 0 h 203809"/>
                <a:gd name="connsiteX0" fmla="*/ 21964 w 225829"/>
                <a:gd name="connsiteY0" fmla="*/ 0 h 258326"/>
                <a:gd name="connsiteX1" fmla="*/ 221535 w 225829"/>
                <a:gd name="connsiteY1" fmla="*/ 85314 h 258326"/>
                <a:gd name="connsiteX2" fmla="*/ 225829 w 225829"/>
                <a:gd name="connsiteY2" fmla="*/ 258326 h 258326"/>
                <a:gd name="connsiteX3" fmla="*/ 0 w 225829"/>
                <a:gd name="connsiteY3" fmla="*/ 256809 h 258326"/>
                <a:gd name="connsiteX4" fmla="*/ 21964 w 225829"/>
                <a:gd name="connsiteY4" fmla="*/ 0 h 258326"/>
                <a:gd name="connsiteX0" fmla="*/ 21964 w 225829"/>
                <a:gd name="connsiteY0" fmla="*/ 0 h 258326"/>
                <a:gd name="connsiteX1" fmla="*/ 221535 w 225829"/>
                <a:gd name="connsiteY1" fmla="*/ 85314 h 258326"/>
                <a:gd name="connsiteX2" fmla="*/ 225829 w 225829"/>
                <a:gd name="connsiteY2" fmla="*/ 258326 h 258326"/>
                <a:gd name="connsiteX3" fmla="*/ 0 w 225829"/>
                <a:gd name="connsiteY3" fmla="*/ 256809 h 258326"/>
                <a:gd name="connsiteX4" fmla="*/ 12263 w 225829"/>
                <a:gd name="connsiteY4" fmla="*/ 123252 h 258326"/>
                <a:gd name="connsiteX5" fmla="*/ 21964 w 225829"/>
                <a:gd name="connsiteY5" fmla="*/ 0 h 258326"/>
                <a:gd name="connsiteX0" fmla="*/ 50336 w 254201"/>
                <a:gd name="connsiteY0" fmla="*/ 0 h 258326"/>
                <a:gd name="connsiteX1" fmla="*/ 249907 w 254201"/>
                <a:gd name="connsiteY1" fmla="*/ 85314 h 258326"/>
                <a:gd name="connsiteX2" fmla="*/ 254201 w 254201"/>
                <a:gd name="connsiteY2" fmla="*/ 258326 h 258326"/>
                <a:gd name="connsiteX3" fmla="*/ 28372 w 254201"/>
                <a:gd name="connsiteY3" fmla="*/ 256809 h 258326"/>
                <a:gd name="connsiteX4" fmla="*/ 0 w 254201"/>
                <a:gd name="connsiteY4" fmla="*/ 89677 h 258326"/>
                <a:gd name="connsiteX5" fmla="*/ 50336 w 254201"/>
                <a:gd name="connsiteY5" fmla="*/ 0 h 258326"/>
                <a:gd name="connsiteX0" fmla="*/ 75324 w 254201"/>
                <a:gd name="connsiteY0" fmla="*/ 0 h 254285"/>
                <a:gd name="connsiteX1" fmla="*/ 249907 w 254201"/>
                <a:gd name="connsiteY1" fmla="*/ 81273 h 254285"/>
                <a:gd name="connsiteX2" fmla="*/ 254201 w 254201"/>
                <a:gd name="connsiteY2" fmla="*/ 254285 h 254285"/>
                <a:gd name="connsiteX3" fmla="*/ 28372 w 254201"/>
                <a:gd name="connsiteY3" fmla="*/ 252768 h 254285"/>
                <a:gd name="connsiteX4" fmla="*/ 0 w 254201"/>
                <a:gd name="connsiteY4" fmla="*/ 85636 h 254285"/>
                <a:gd name="connsiteX5" fmla="*/ 75324 w 254201"/>
                <a:gd name="connsiteY5" fmla="*/ 0 h 25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201" h="254285">
                  <a:moveTo>
                    <a:pt x="75324" y="0"/>
                  </a:moveTo>
                  <a:lnTo>
                    <a:pt x="249907" y="81273"/>
                  </a:lnTo>
                  <a:lnTo>
                    <a:pt x="254201" y="254285"/>
                  </a:lnTo>
                  <a:lnTo>
                    <a:pt x="28372" y="252768"/>
                  </a:lnTo>
                  <a:lnTo>
                    <a:pt x="0" y="85636"/>
                  </a:lnTo>
                  <a:lnTo>
                    <a:pt x="75324" y="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18828116">
              <a:off x="5223379" y="5888258"/>
              <a:ext cx="453961" cy="1243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2520000">
              <a:off x="5664644" y="5587487"/>
              <a:ext cx="95250" cy="2026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244563">
              <a:off x="2196894" y="5717407"/>
              <a:ext cx="384381" cy="547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2242613" y="4914901"/>
              <a:ext cx="315760" cy="87860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248383" y="4335378"/>
              <a:ext cx="567092" cy="161504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http://www.seos-project.eu/modules/laser-rs/images/solid-ang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285495"/>
            <a:ext cx="3149600" cy="23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00500" y="514350"/>
            <a:ext cx="351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Priestorový uhol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jednotka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steradián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3" y="1665652"/>
            <a:ext cx="941070" cy="228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5102" y="193964"/>
            <a:ext cx="6445248" cy="2625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14" y="3982953"/>
            <a:ext cx="88011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2" y="4640991"/>
            <a:ext cx="1282065" cy="5238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48325" y="4479728"/>
            <a:ext cx="1704975" cy="911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558004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1}{\tau}dt&#10;\end{align*}&#10;\end{document}&#10;"/>
  <p:tag name="IGUANATEXSIZE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n=j\frac{d\sigma}{d\Omega}d\Omega&#10;\end{align*}&#10;\end{document}&#10;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n=j\sigma_\text{tot}&#10;\end{align*}&#10;\end{document}&#10;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sigma=\pi(2d)^2&#10;\end{align*}&#10;\end{document}&#10;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l&#10;\end{align*}&#10;\end{document}&#10;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S&#10;\end{align*}&#10;\end{document}&#10;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nlS\sigma&#10;\end{align*}&#10;\end{document}&#10;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nlS\sigma=S&#10;\end{align*}&#10;\end{document}&#10;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l=\frac{1}{n\sigma}&#10;\end{align*}&#10;\end{document}&#10;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l=\frac{1}{n\sigma}&#10;\end{align*}&#10;\end{document}&#10;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sqrt n&#10;\end{align*}&#10;\end{document}&#10;"/>
  <p:tag name="IGUANATEXSIZE" val="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p(t,t+dt)=\exp(-\frac{t}{\tau})\frac{dt}{\tau}&#10;\end{align*}&#10;\end{document}&#10;"/>
  <p:tag name="IGUANATEXSIZE" val="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x_n=x_{n-1}\pm step&#10;\end{align*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x_n^{(i)}=x_{n-1}^{(i)}\pm step&#10;\end{align*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\overline{x_n}=\overline{x_{n-1}}+0&#10;\end{align*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\overline{x_n}=\overline{x_{n-1}}&#10;\end{align*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\overline{x_n}=\overline{x_{0}}=0&#10;\end{align*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\left(x_n^{(i)}\right)^2&amp;=\left(x_{n-1}^{(i)}\pm step\right)^2\\&#10;\left(x_n^{(i)}\right)^2&amp;=\left(x_{n-1}^{(i)}\right)^2\pm&#10;  2 x_{n-1}^{(i)}step = step^2&#10;\end{align*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\overline{x_n^2}=\overline{x_{n-1}^2}+ step^2&#10;\end{align*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\overline{x_n^2}= n\times step^2&#10;\end{align*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l=v \tau&#10;\end{align*}&#10;\end{document}&#10;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v&#10;\end{align*}&#10;\end{document}&#10;"/>
  <p:tag name="IGUANATEXSIZE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j&#10;\end{align*}&#10;\end{document}&#10;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n=j\sigma&#10;\end{align*}&#10;\end{document}&#10;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n=j\frac{d\sigma}{d\Omega}d\Omega&#10;\end{align*}&#10;\end{document}&#10;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a=R^2 \Omega&#10;\end{align*}&#10;\end{document}&#10;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n=jd\sigma&#10;\end{align*}&#10;\end{document}&#10;"/>
  <p:tag name="IGUANATEXSIZE" val="2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MyblankCalibri</Template>
  <TotalTime>690</TotalTime>
  <Words>1014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Vladimír Černý</dc:creator>
  <cp:lastModifiedBy>Vladimir Cerny</cp:lastModifiedBy>
  <cp:revision>36</cp:revision>
  <dcterms:created xsi:type="dcterms:W3CDTF">2018-03-19T12:25:00Z</dcterms:created>
  <dcterms:modified xsi:type="dcterms:W3CDTF">2019-04-30T07:21:18Z</dcterms:modified>
</cp:coreProperties>
</file>