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32" r:id="rId2"/>
    <p:sldMasterId id="2147483756" r:id="rId3"/>
  </p:sldMasterIdLst>
  <p:notesMasterIdLst>
    <p:notesMasterId r:id="rId44"/>
  </p:notesMasterIdLst>
  <p:sldIdLst>
    <p:sldId id="326" r:id="rId4"/>
    <p:sldId id="327" r:id="rId5"/>
    <p:sldId id="328" r:id="rId6"/>
    <p:sldId id="373" r:id="rId7"/>
    <p:sldId id="374" r:id="rId8"/>
    <p:sldId id="375" r:id="rId9"/>
    <p:sldId id="376" r:id="rId10"/>
    <p:sldId id="418" r:id="rId11"/>
    <p:sldId id="419" r:id="rId12"/>
    <p:sldId id="258" r:id="rId13"/>
    <p:sldId id="259" r:id="rId14"/>
    <p:sldId id="261" r:id="rId15"/>
    <p:sldId id="262" r:id="rId16"/>
    <p:sldId id="263" r:id="rId17"/>
    <p:sldId id="278" r:id="rId18"/>
    <p:sldId id="377" r:id="rId19"/>
    <p:sldId id="264" r:id="rId20"/>
    <p:sldId id="260" r:id="rId21"/>
    <p:sldId id="265" r:id="rId22"/>
    <p:sldId id="378" r:id="rId23"/>
    <p:sldId id="379" r:id="rId24"/>
    <p:sldId id="269" r:id="rId25"/>
    <p:sldId id="271" r:id="rId26"/>
    <p:sldId id="380" r:id="rId27"/>
    <p:sldId id="270" r:id="rId28"/>
    <p:sldId id="381" r:id="rId29"/>
    <p:sldId id="382" r:id="rId30"/>
    <p:sldId id="276" r:id="rId31"/>
    <p:sldId id="277" r:id="rId32"/>
    <p:sldId id="388" r:id="rId33"/>
    <p:sldId id="389" r:id="rId34"/>
    <p:sldId id="390" r:id="rId35"/>
    <p:sldId id="391" r:id="rId36"/>
    <p:sldId id="392" r:id="rId37"/>
    <p:sldId id="287" r:id="rId38"/>
    <p:sldId id="281" r:id="rId39"/>
    <p:sldId id="288" r:id="rId40"/>
    <p:sldId id="292" r:id="rId41"/>
    <p:sldId id="291" r:id="rId42"/>
    <p:sldId id="283" r:id="rId43"/>
  </p:sldIdLst>
  <p:sldSz cx="9144000" cy="6858000" type="screen4x3"/>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88" d="100"/>
          <a:sy n="88" d="100"/>
        </p:scale>
        <p:origin x="96" y="120"/>
      </p:cViewPr>
      <p:guideLst/>
    </p:cSldViewPr>
  </p:slideViewPr>
  <p:notesTextViewPr>
    <p:cViewPr>
      <p:scale>
        <a:sx n="1" d="1"/>
        <a:sy n="1" d="1"/>
      </p:scale>
      <p:origin x="0" y="0"/>
    </p:cViewPr>
  </p:notesTextViewPr>
  <p:sorterViewPr>
    <p:cViewPr>
      <p:scale>
        <a:sx n="110" d="100"/>
        <a:sy n="110" d="100"/>
      </p:scale>
      <p:origin x="0" y="-292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3F2036-69AB-4437-98B3-F19FCE9B2F41}" type="datetimeFigureOut">
              <a:rPr lang="en-US" smtClean="0"/>
              <a:t>5/12/2020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A903D3-C2F4-4278-94A9-664B029E1AE3}" type="slidenum">
              <a:rPr lang="en-US" smtClean="0"/>
              <a:t>‹#›</a:t>
            </a:fld>
            <a:endParaRPr lang="en-US"/>
          </a:p>
        </p:txBody>
      </p:sp>
    </p:spTree>
    <p:extLst>
      <p:ext uri="{BB962C8B-B14F-4D97-AF65-F5344CB8AC3E}">
        <p14:creationId xmlns:p14="http://schemas.microsoft.com/office/powerpoint/2010/main" val="3571587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E19F437-1902-4D02-94C8-F52641D1C7B0}" type="datetimeFigureOut">
              <a:rPr lang="sk-SK" smtClean="0"/>
              <a:t>12.5.2020</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271092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19F437-1902-4D02-94C8-F52641D1C7B0}" type="datetimeFigureOut">
              <a:rPr lang="sk-SK" smtClean="0"/>
              <a:t>12.5.2020</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2925175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19F437-1902-4D02-94C8-F52641D1C7B0}" type="datetimeFigureOut">
              <a:rPr lang="sk-SK" smtClean="0"/>
              <a:t>12.5.2020</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2501601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E19F437-1902-4D02-94C8-F52641D1C7B0}" type="datetimeFigureOut">
              <a:rPr lang="sk-SK" smtClean="0"/>
              <a:t>12.5.2020</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896070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19F437-1902-4D02-94C8-F52641D1C7B0}" type="datetimeFigureOut">
              <a:rPr lang="sk-SK" smtClean="0"/>
              <a:t>12.5.2020</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3272572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19F437-1902-4D02-94C8-F52641D1C7B0}" type="datetimeFigureOut">
              <a:rPr lang="sk-SK" smtClean="0"/>
              <a:t>12.5.2020</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2798041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19F437-1902-4D02-94C8-F52641D1C7B0}" type="datetimeFigureOut">
              <a:rPr lang="sk-SK" smtClean="0"/>
              <a:t>12.5.2020</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475579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E19F437-1902-4D02-94C8-F52641D1C7B0}" type="datetimeFigureOut">
              <a:rPr lang="sk-SK" smtClean="0"/>
              <a:t>12.5.2020</a:t>
            </a:fld>
            <a:endParaRPr lang="sk-SK"/>
          </a:p>
        </p:txBody>
      </p:sp>
      <p:sp>
        <p:nvSpPr>
          <p:cNvPr id="8" name="Footer Placeholder 7"/>
          <p:cNvSpPr>
            <a:spLocks noGrp="1"/>
          </p:cNvSpPr>
          <p:nvPr>
            <p:ph type="ftr" sz="quarter" idx="11"/>
          </p:nvPr>
        </p:nvSpPr>
        <p:spPr/>
        <p:txBody>
          <a:bodyPr/>
          <a:lstStyle/>
          <a:p>
            <a:endParaRPr lang="sk-SK"/>
          </a:p>
        </p:txBody>
      </p:sp>
      <p:sp>
        <p:nvSpPr>
          <p:cNvPr id="9" name="Slide Number Placeholder 8"/>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3817211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E19F437-1902-4D02-94C8-F52641D1C7B0}" type="datetimeFigureOut">
              <a:rPr lang="sk-SK" smtClean="0"/>
              <a:t>12.5.2020</a:t>
            </a:fld>
            <a:endParaRPr lang="sk-SK"/>
          </a:p>
        </p:txBody>
      </p:sp>
      <p:sp>
        <p:nvSpPr>
          <p:cNvPr id="4" name="Footer Placeholder 3"/>
          <p:cNvSpPr>
            <a:spLocks noGrp="1"/>
          </p:cNvSpPr>
          <p:nvPr>
            <p:ph type="ftr" sz="quarter" idx="11"/>
          </p:nvPr>
        </p:nvSpPr>
        <p:spPr/>
        <p:txBody>
          <a:bodyPr/>
          <a:lstStyle/>
          <a:p>
            <a:endParaRPr lang="sk-SK"/>
          </a:p>
        </p:txBody>
      </p:sp>
      <p:sp>
        <p:nvSpPr>
          <p:cNvPr id="5" name="Slide Number Placeholder 4"/>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3890413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19F437-1902-4D02-94C8-F52641D1C7B0}" type="datetimeFigureOut">
              <a:rPr lang="sk-SK" smtClean="0"/>
              <a:t>12.5.2020</a:t>
            </a:fld>
            <a:endParaRPr lang="sk-SK"/>
          </a:p>
        </p:txBody>
      </p:sp>
      <p:sp>
        <p:nvSpPr>
          <p:cNvPr id="3" name="Footer Placeholder 2"/>
          <p:cNvSpPr>
            <a:spLocks noGrp="1"/>
          </p:cNvSpPr>
          <p:nvPr>
            <p:ph type="ftr" sz="quarter" idx="11"/>
          </p:nvPr>
        </p:nvSpPr>
        <p:spPr/>
        <p:txBody>
          <a:bodyPr/>
          <a:lstStyle/>
          <a:p>
            <a:endParaRPr lang="sk-SK"/>
          </a:p>
        </p:txBody>
      </p:sp>
      <p:sp>
        <p:nvSpPr>
          <p:cNvPr id="4" name="Slide Number Placeholder 3"/>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34981697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19F437-1902-4D02-94C8-F52641D1C7B0}" type="datetimeFigureOut">
              <a:rPr lang="sk-SK" smtClean="0"/>
              <a:t>12.5.2020</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139880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19F437-1902-4D02-94C8-F52641D1C7B0}" type="datetimeFigureOut">
              <a:rPr lang="sk-SK" smtClean="0"/>
              <a:t>12.5.2020</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276941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19F437-1902-4D02-94C8-F52641D1C7B0}" type="datetimeFigureOut">
              <a:rPr lang="sk-SK" smtClean="0"/>
              <a:t>12.5.2020</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1269041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19F437-1902-4D02-94C8-F52641D1C7B0}" type="datetimeFigureOut">
              <a:rPr lang="sk-SK" smtClean="0"/>
              <a:t>12.5.2020</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2292648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19F437-1902-4D02-94C8-F52641D1C7B0}" type="datetimeFigureOut">
              <a:rPr lang="sk-SK" smtClean="0"/>
              <a:t>12.5.2020</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28742104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E19F437-1902-4D02-94C8-F52641D1C7B0}" type="datetimeFigureOut">
              <a:rPr lang="sk-SK" smtClean="0"/>
              <a:t>12.5.2020</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34604699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19F437-1902-4D02-94C8-F52641D1C7B0}" type="datetimeFigureOut">
              <a:rPr lang="sk-SK" smtClean="0"/>
              <a:t>12.5.2020</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25363456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19F437-1902-4D02-94C8-F52641D1C7B0}" type="datetimeFigureOut">
              <a:rPr lang="sk-SK" smtClean="0"/>
              <a:t>12.5.2020</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10127564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19F437-1902-4D02-94C8-F52641D1C7B0}" type="datetimeFigureOut">
              <a:rPr lang="sk-SK" smtClean="0"/>
              <a:t>12.5.2020</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11059580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E19F437-1902-4D02-94C8-F52641D1C7B0}" type="datetimeFigureOut">
              <a:rPr lang="sk-SK" smtClean="0"/>
              <a:t>12.5.2020</a:t>
            </a:fld>
            <a:endParaRPr lang="sk-SK"/>
          </a:p>
        </p:txBody>
      </p:sp>
      <p:sp>
        <p:nvSpPr>
          <p:cNvPr id="8" name="Footer Placeholder 7"/>
          <p:cNvSpPr>
            <a:spLocks noGrp="1"/>
          </p:cNvSpPr>
          <p:nvPr>
            <p:ph type="ftr" sz="quarter" idx="11"/>
          </p:nvPr>
        </p:nvSpPr>
        <p:spPr/>
        <p:txBody>
          <a:bodyPr/>
          <a:lstStyle/>
          <a:p>
            <a:endParaRPr lang="sk-SK"/>
          </a:p>
        </p:txBody>
      </p:sp>
      <p:sp>
        <p:nvSpPr>
          <p:cNvPr id="9" name="Slide Number Placeholder 8"/>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4549080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E19F437-1902-4D02-94C8-F52641D1C7B0}" type="datetimeFigureOut">
              <a:rPr lang="sk-SK" smtClean="0"/>
              <a:t>12.5.2020</a:t>
            </a:fld>
            <a:endParaRPr lang="sk-SK"/>
          </a:p>
        </p:txBody>
      </p:sp>
      <p:sp>
        <p:nvSpPr>
          <p:cNvPr id="4" name="Footer Placeholder 3"/>
          <p:cNvSpPr>
            <a:spLocks noGrp="1"/>
          </p:cNvSpPr>
          <p:nvPr>
            <p:ph type="ftr" sz="quarter" idx="11"/>
          </p:nvPr>
        </p:nvSpPr>
        <p:spPr/>
        <p:txBody>
          <a:bodyPr/>
          <a:lstStyle/>
          <a:p>
            <a:endParaRPr lang="sk-SK"/>
          </a:p>
        </p:txBody>
      </p:sp>
      <p:sp>
        <p:nvSpPr>
          <p:cNvPr id="5" name="Slide Number Placeholder 4"/>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37891925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19F437-1902-4D02-94C8-F52641D1C7B0}" type="datetimeFigureOut">
              <a:rPr lang="sk-SK" smtClean="0"/>
              <a:t>12.5.2020</a:t>
            </a:fld>
            <a:endParaRPr lang="sk-SK"/>
          </a:p>
        </p:txBody>
      </p:sp>
      <p:sp>
        <p:nvSpPr>
          <p:cNvPr id="3" name="Footer Placeholder 2"/>
          <p:cNvSpPr>
            <a:spLocks noGrp="1"/>
          </p:cNvSpPr>
          <p:nvPr>
            <p:ph type="ftr" sz="quarter" idx="11"/>
          </p:nvPr>
        </p:nvSpPr>
        <p:spPr/>
        <p:txBody>
          <a:bodyPr/>
          <a:lstStyle/>
          <a:p>
            <a:endParaRPr lang="sk-SK"/>
          </a:p>
        </p:txBody>
      </p:sp>
      <p:sp>
        <p:nvSpPr>
          <p:cNvPr id="4" name="Slide Number Placeholder 3"/>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368511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19F437-1902-4D02-94C8-F52641D1C7B0}" type="datetimeFigureOut">
              <a:rPr lang="sk-SK" smtClean="0"/>
              <a:t>12.5.2020</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34483567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19F437-1902-4D02-94C8-F52641D1C7B0}" type="datetimeFigureOut">
              <a:rPr lang="sk-SK" smtClean="0"/>
              <a:t>12.5.2020</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24257143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19F437-1902-4D02-94C8-F52641D1C7B0}" type="datetimeFigureOut">
              <a:rPr lang="sk-SK" smtClean="0"/>
              <a:t>12.5.2020</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30441719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19F437-1902-4D02-94C8-F52641D1C7B0}" type="datetimeFigureOut">
              <a:rPr lang="sk-SK" smtClean="0"/>
              <a:t>12.5.2020</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25929172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19F437-1902-4D02-94C8-F52641D1C7B0}" type="datetimeFigureOut">
              <a:rPr lang="sk-SK" smtClean="0"/>
              <a:t>12.5.2020</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1397240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19F437-1902-4D02-94C8-F52641D1C7B0}" type="datetimeFigureOut">
              <a:rPr lang="sk-SK" smtClean="0"/>
              <a:t>12.5.2020</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898364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E19F437-1902-4D02-94C8-F52641D1C7B0}" type="datetimeFigureOut">
              <a:rPr lang="sk-SK" smtClean="0"/>
              <a:t>12.5.2020</a:t>
            </a:fld>
            <a:endParaRPr lang="sk-SK"/>
          </a:p>
        </p:txBody>
      </p:sp>
      <p:sp>
        <p:nvSpPr>
          <p:cNvPr id="8" name="Footer Placeholder 7"/>
          <p:cNvSpPr>
            <a:spLocks noGrp="1"/>
          </p:cNvSpPr>
          <p:nvPr>
            <p:ph type="ftr" sz="quarter" idx="11"/>
          </p:nvPr>
        </p:nvSpPr>
        <p:spPr/>
        <p:txBody>
          <a:bodyPr/>
          <a:lstStyle/>
          <a:p>
            <a:endParaRPr lang="sk-SK"/>
          </a:p>
        </p:txBody>
      </p:sp>
      <p:sp>
        <p:nvSpPr>
          <p:cNvPr id="9" name="Slide Number Placeholder 8"/>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2844450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E19F437-1902-4D02-94C8-F52641D1C7B0}" type="datetimeFigureOut">
              <a:rPr lang="sk-SK" smtClean="0"/>
              <a:t>12.5.2020</a:t>
            </a:fld>
            <a:endParaRPr lang="sk-SK"/>
          </a:p>
        </p:txBody>
      </p:sp>
      <p:sp>
        <p:nvSpPr>
          <p:cNvPr id="4" name="Footer Placeholder 3"/>
          <p:cNvSpPr>
            <a:spLocks noGrp="1"/>
          </p:cNvSpPr>
          <p:nvPr>
            <p:ph type="ftr" sz="quarter" idx="11"/>
          </p:nvPr>
        </p:nvSpPr>
        <p:spPr/>
        <p:txBody>
          <a:bodyPr/>
          <a:lstStyle/>
          <a:p>
            <a:endParaRPr lang="sk-SK"/>
          </a:p>
        </p:txBody>
      </p:sp>
      <p:sp>
        <p:nvSpPr>
          <p:cNvPr id="5" name="Slide Number Placeholder 4"/>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1627500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19F437-1902-4D02-94C8-F52641D1C7B0}" type="datetimeFigureOut">
              <a:rPr lang="sk-SK" smtClean="0"/>
              <a:t>12.5.2020</a:t>
            </a:fld>
            <a:endParaRPr lang="sk-SK"/>
          </a:p>
        </p:txBody>
      </p:sp>
      <p:sp>
        <p:nvSpPr>
          <p:cNvPr id="3" name="Footer Placeholder 2"/>
          <p:cNvSpPr>
            <a:spLocks noGrp="1"/>
          </p:cNvSpPr>
          <p:nvPr>
            <p:ph type="ftr" sz="quarter" idx="11"/>
          </p:nvPr>
        </p:nvSpPr>
        <p:spPr/>
        <p:txBody>
          <a:bodyPr/>
          <a:lstStyle/>
          <a:p>
            <a:endParaRPr lang="sk-SK"/>
          </a:p>
        </p:txBody>
      </p:sp>
      <p:sp>
        <p:nvSpPr>
          <p:cNvPr id="4" name="Slide Number Placeholder 3"/>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3626989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19F437-1902-4D02-94C8-F52641D1C7B0}" type="datetimeFigureOut">
              <a:rPr lang="sk-SK" smtClean="0"/>
              <a:t>12.5.2020</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2976396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19F437-1902-4D02-94C8-F52641D1C7B0}" type="datetimeFigureOut">
              <a:rPr lang="sk-SK" smtClean="0"/>
              <a:t>12.5.2020</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1BCE0CA2-1A48-4B23-8A77-1A9F640E54E6}" type="slidenum">
              <a:rPr lang="sk-SK" smtClean="0"/>
              <a:t>‹#›</a:t>
            </a:fld>
            <a:endParaRPr lang="sk-SK"/>
          </a:p>
        </p:txBody>
      </p:sp>
    </p:spTree>
    <p:extLst>
      <p:ext uri="{BB962C8B-B14F-4D97-AF65-F5344CB8AC3E}">
        <p14:creationId xmlns:p14="http://schemas.microsoft.com/office/powerpoint/2010/main" val="1889242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19F437-1902-4D02-94C8-F52641D1C7B0}" type="datetimeFigureOut">
              <a:rPr lang="sk-SK" smtClean="0"/>
              <a:t>12.5.2020</a:t>
            </a:fld>
            <a:endParaRPr lang="sk-SK"/>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CE0CA2-1A48-4B23-8A77-1A9F640E54E6}" type="slidenum">
              <a:rPr lang="sk-SK" smtClean="0"/>
              <a:t>‹#›</a:t>
            </a:fld>
            <a:endParaRPr lang="sk-SK"/>
          </a:p>
        </p:txBody>
      </p:sp>
    </p:spTree>
    <p:extLst>
      <p:ext uri="{BB962C8B-B14F-4D97-AF65-F5344CB8AC3E}">
        <p14:creationId xmlns:p14="http://schemas.microsoft.com/office/powerpoint/2010/main" val="14673864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19F437-1902-4D02-94C8-F52641D1C7B0}" type="datetimeFigureOut">
              <a:rPr lang="sk-SK" smtClean="0"/>
              <a:t>12.5.2020</a:t>
            </a:fld>
            <a:endParaRPr lang="sk-SK"/>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CE0CA2-1A48-4B23-8A77-1A9F640E54E6}" type="slidenum">
              <a:rPr lang="sk-SK" smtClean="0"/>
              <a:t>‹#›</a:t>
            </a:fld>
            <a:endParaRPr lang="sk-SK"/>
          </a:p>
        </p:txBody>
      </p:sp>
    </p:spTree>
    <p:extLst>
      <p:ext uri="{BB962C8B-B14F-4D97-AF65-F5344CB8AC3E}">
        <p14:creationId xmlns:p14="http://schemas.microsoft.com/office/powerpoint/2010/main" val="143793287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19F437-1902-4D02-94C8-F52641D1C7B0}" type="datetimeFigureOut">
              <a:rPr lang="sk-SK" smtClean="0"/>
              <a:t>12.5.2020</a:t>
            </a:fld>
            <a:endParaRPr lang="sk-SK"/>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CE0CA2-1A48-4B23-8A77-1A9F640E54E6}" type="slidenum">
              <a:rPr lang="sk-SK" smtClean="0"/>
              <a:t>‹#›</a:t>
            </a:fld>
            <a:endParaRPr lang="sk-SK"/>
          </a:p>
        </p:txBody>
      </p:sp>
    </p:spTree>
    <p:extLst>
      <p:ext uri="{BB962C8B-B14F-4D97-AF65-F5344CB8AC3E}">
        <p14:creationId xmlns:p14="http://schemas.microsoft.com/office/powerpoint/2010/main" val="201047725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4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18.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 Id="rId9" Type="http://schemas.microsoft.com/office/2007/relationships/hdphoto" Target="../media/hdphoto3.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6.png"/><Relationship Id="rId4" Type="http://schemas.openxmlformats.org/officeDocument/2006/relationships/image" Target="../media/image25.tmp"/></Relationships>
</file>

<file path=ppt/slides/_rels/slide19.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5.xml"/><Relationship Id="rId7" Type="http://schemas.openxmlformats.org/officeDocument/2006/relationships/image" Target="../media/image470.png"/><Relationship Id="rId2" Type="http://schemas.openxmlformats.org/officeDocument/2006/relationships/tags" Target="../tags/tag4.xml"/><Relationship Id="rId1" Type="http://schemas.openxmlformats.org/officeDocument/2006/relationships/tags" Target="../tags/tag3.xml"/><Relationship Id="rId11" Type="http://schemas.openxmlformats.org/officeDocument/2006/relationships/image" Target="../media/image5.png"/><Relationship Id="rId10" Type="http://schemas.openxmlformats.org/officeDocument/2006/relationships/image" Target="../media/image4.png"/><Relationship Id="rId4" Type="http://schemas.openxmlformats.org/officeDocument/2006/relationships/slideLayout" Target="../slideLayouts/slideLayout7.xm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slideLayout" Target="../slideLayouts/slideLayout18.xml"/><Relationship Id="rId1" Type="http://schemas.openxmlformats.org/officeDocument/2006/relationships/tags" Target="../tags/tag9.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6.jpeg"/><Relationship Id="rId4" Type="http://schemas.openxmlformats.org/officeDocument/2006/relationships/image" Target="../media/image31.png"/><Relationship Id="rId9"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image" Target="../media/image29.tmp"/><Relationship Id="rId3" Type="http://schemas.openxmlformats.org/officeDocument/2006/relationships/image" Target="../media/image37.jpeg"/><Relationship Id="rId7" Type="http://schemas.openxmlformats.org/officeDocument/2006/relationships/image" Target="../media/image36.jpeg"/><Relationship Id="rId2" Type="http://schemas.openxmlformats.org/officeDocument/2006/relationships/slideLayout" Target="../slideLayouts/slideLayout18.xml"/><Relationship Id="rId1" Type="http://schemas.openxmlformats.org/officeDocument/2006/relationships/tags" Target="../tags/tag10.xml"/><Relationship Id="rId6" Type="http://schemas.openxmlformats.org/officeDocument/2006/relationships/image" Target="../media/image35.png"/><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9.tmp"/><Relationship Id="rId2" Type="http://schemas.openxmlformats.org/officeDocument/2006/relationships/image" Target="../media/image32.png"/><Relationship Id="rId1" Type="http://schemas.openxmlformats.org/officeDocument/2006/relationships/slideLayout" Target="../slideLayouts/slideLayout18.xml"/><Relationship Id="rId6" Type="http://schemas.openxmlformats.org/officeDocument/2006/relationships/image" Target="../media/image37.jpeg"/><Relationship Id="rId5" Type="http://schemas.microsoft.com/office/2007/relationships/hdphoto" Target="../media/hdphoto4.wdp"/><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 Id="rId4" Type="http://schemas.openxmlformats.org/officeDocument/2006/relationships/image" Target="../media/image1910.png"/></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 Id="rId5" Type="http://schemas.openxmlformats.org/officeDocument/2006/relationships/image" Target="../media/image2110.png"/></Relationships>
</file>

<file path=ppt/slides/_rels/slide2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18.xml"/><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tags" Target="../tags/tag12.xml"/><Relationship Id="rId1" Type="http://schemas.openxmlformats.org/officeDocument/2006/relationships/tags" Target="../tags/tag11.xml"/><Relationship Id="rId6" Type="http://schemas.microsoft.com/office/2007/relationships/hdphoto" Target="../media/hdphoto5.wdp"/><Relationship Id="rId11" Type="http://schemas.openxmlformats.org/officeDocument/2006/relationships/image" Target="../media/image44.png"/><Relationship Id="rId5" Type="http://schemas.openxmlformats.org/officeDocument/2006/relationships/image" Target="../media/image40.png"/><Relationship Id="rId10" Type="http://schemas.openxmlformats.org/officeDocument/2006/relationships/image" Target="../media/image43.jpeg"/><Relationship Id="rId4" Type="http://schemas.openxmlformats.org/officeDocument/2006/relationships/image" Target="../media/image39.jpeg"/><Relationship Id="rId9"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8.xml"/><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7" Type="http://schemas.openxmlformats.org/officeDocument/2006/relationships/image" Target="../media/image2210.png"/><Relationship Id="rId2" Type="http://schemas.openxmlformats.org/officeDocument/2006/relationships/image" Target="../media/image49.png"/><Relationship Id="rId1" Type="http://schemas.openxmlformats.org/officeDocument/2006/relationships/slideLayout" Target="../slideLayouts/slideLayout18.xml"/><Relationship Id="rId6" Type="http://schemas.openxmlformats.org/officeDocument/2006/relationships/image" Target="../media/image50.png"/><Relationship Id="rId5" Type="http://schemas.openxmlformats.org/officeDocument/2006/relationships/image" Target="../media/image2010.png"/></Relationships>
</file>

<file path=ppt/slides/_rels/slide31.xml.rels><?xml version="1.0" encoding="UTF-8" standalone="yes"?>
<Relationships xmlns="http://schemas.openxmlformats.org/package/2006/relationships"><Relationship Id="rId8" Type="http://schemas.openxmlformats.org/officeDocument/2006/relationships/image" Target="../media/image263.png"/><Relationship Id="rId7" Type="http://schemas.openxmlformats.org/officeDocument/2006/relationships/image" Target="../media/image250.png"/><Relationship Id="rId2" Type="http://schemas.openxmlformats.org/officeDocument/2006/relationships/image" Target="../media/image49.png"/><Relationship Id="rId1" Type="http://schemas.openxmlformats.org/officeDocument/2006/relationships/slideLayout" Target="../slideLayouts/slideLayout18.xml"/><Relationship Id="rId6" Type="http://schemas.openxmlformats.org/officeDocument/2006/relationships/image" Target="../media/image51.png"/><Relationship Id="rId5" Type="http://schemas.openxmlformats.org/officeDocument/2006/relationships/image" Target="../media/image231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image" Target="../media/image52.gif"/><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18.xml"/><Relationship Id="rId1" Type="http://schemas.openxmlformats.org/officeDocument/2006/relationships/tags" Target="../tags/tag13.xml"/><Relationship Id="rId5" Type="http://schemas.openxmlformats.org/officeDocument/2006/relationships/image" Target="../media/image36.jpeg"/><Relationship Id="rId4" Type="http://schemas.openxmlformats.org/officeDocument/2006/relationships/image" Target="../media/image55.jpeg"/></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8" Type="http://schemas.openxmlformats.org/officeDocument/2006/relationships/image" Target="../media/image380.png"/><Relationship Id="rId3" Type="http://schemas.openxmlformats.org/officeDocument/2006/relationships/slideLayout" Target="../slideLayouts/slideLayout18.xml"/><Relationship Id="rId2" Type="http://schemas.openxmlformats.org/officeDocument/2006/relationships/tags" Target="../tags/tag15.xml"/><Relationship Id="rId1" Type="http://schemas.openxmlformats.org/officeDocument/2006/relationships/tags" Target="../tags/tag14.xml"/><Relationship Id="rId11" Type="http://schemas.openxmlformats.org/officeDocument/2006/relationships/hyperlink" Target="http://galileoandeinstein.physics.virginia.edu/more_stuff/flashlets/lightclock.swf" TargetMode="External"/><Relationship Id="rId5" Type="http://schemas.openxmlformats.org/officeDocument/2006/relationships/image" Target="../media/image47.jpeg"/><Relationship Id="rId10" Type="http://schemas.openxmlformats.org/officeDocument/2006/relationships/image" Target="../media/image60.png"/><Relationship Id="rId4" Type="http://schemas.openxmlformats.org/officeDocument/2006/relationships/image" Target="../media/image55.jpeg"/><Relationship Id="rId9"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18.xml"/><Relationship Id="rId1" Type="http://schemas.openxmlformats.org/officeDocument/2006/relationships/tags" Target="../tags/tag16.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52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0.tmp"/><Relationship Id="rId7" Type="http://schemas.openxmlformats.org/officeDocument/2006/relationships/image" Target="../media/image581.png"/><Relationship Id="rId2" Type="http://schemas.openxmlformats.org/officeDocument/2006/relationships/image" Target="../media/image550.png"/><Relationship Id="rId1" Type="http://schemas.openxmlformats.org/officeDocument/2006/relationships/slideLayout" Target="../slideLayouts/slideLayout7.xml"/><Relationship Id="rId4" Type="http://schemas.openxmlformats.org/officeDocument/2006/relationships/image" Target="../media/image11.tmp"/></Relationships>
</file>

<file path=ppt/slides/_rels/slide6.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7.xml"/><Relationship Id="rId6" Type="http://schemas.openxmlformats.org/officeDocument/2006/relationships/image" Target="../media/image611.png"/><Relationship Id="rId5" Type="http://schemas.openxmlformats.org/officeDocument/2006/relationships/image" Target="../media/image60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image" Target="../media/image12.tmp"/><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5.tmp"/><Relationship Id="rId7" Type="http://schemas.openxmlformats.org/officeDocument/2006/relationships/image" Target="../media/image19.tmp"/><Relationship Id="rId2" Type="http://schemas.openxmlformats.org/officeDocument/2006/relationships/image" Target="../media/image14.tmp"/><Relationship Id="rId1" Type="http://schemas.openxmlformats.org/officeDocument/2006/relationships/slideLayout" Target="../slideLayouts/slideLayout29.xml"/><Relationship Id="rId6" Type="http://schemas.openxmlformats.org/officeDocument/2006/relationships/image" Target="../media/image18.tmp"/><Relationship Id="rId5" Type="http://schemas.openxmlformats.org/officeDocument/2006/relationships/image" Target="../media/image17.tmp"/><Relationship Id="rId4" Type="http://schemas.openxmlformats.org/officeDocument/2006/relationships/image" Target="../media/image16.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6141" y="361740"/>
            <a:ext cx="67223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k-SK"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Modelový príklad: hracia kocka</a:t>
            </a:r>
          </a:p>
        </p:txBody>
      </p:sp>
      <mc:AlternateContent xmlns:mc="http://schemas.openxmlformats.org/markup-compatibility/2006" xmlns:a14="http://schemas.microsoft.com/office/drawing/2010/main">
        <mc:Choice Requires="a14">
          <p:sp>
            <p:nvSpPr>
              <p:cNvPr id="3" name="TextBox 2"/>
              <p:cNvSpPr txBox="1"/>
              <p:nvPr/>
            </p:nvSpPr>
            <p:spPr>
              <a:xfrm>
                <a:off x="291403" y="1145512"/>
                <a:ext cx="8279841"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Uvažujme nulovú hypotézu: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Pravdepodobnosť, že pri hode kockou padne 6 je 1/6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Ako sa toto falzifikuje? Urobím </a:t>
                </a:r>
                <a14:m>
                  <m:oMath xmlns:m="http://schemas.openxmlformats.org/officeDocument/2006/math">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𝑁</m:t>
                    </m:r>
                  </m:oMath>
                </a14:m>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hodov a zistím koľkokrát padlo číslo 6, označím to ako </a:t>
                </a: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𝑁</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6</m:t>
                        </m:r>
                      </m:sub>
                    </m:sSub>
                  </m:oMath>
                </a14:m>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Vypočítam náhodnú hodnotu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teda pozorovanú odchýlku od teoreticky očakávanej   hodnoty 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 veľké počty pokusov možno považovať veličinu </a:t>
                </a:r>
                <a14:m>
                  <m:oMath xmlns:m="http://schemas.openxmlformats.org/officeDocument/2006/math">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oMath>
                </a14:m>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za spojitú náhodnú veličinu, takže potrebujem vypočítať hustotu pravdepodobnosti pozorovať odchýlku </a:t>
                </a:r>
                <a14:m>
                  <m:oMath xmlns:m="http://schemas.openxmlformats.org/officeDocument/2006/math">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oMath>
                </a14:m>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pri </a:t>
                </a:r>
                <a14:m>
                  <m:oMath xmlns:m="http://schemas.openxmlformats.org/officeDocument/2006/math">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𝑁</m:t>
                    </m:r>
                  </m:oMath>
                </a14:m>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pokusoch za predpokladu, že platí nulová hypotéza (prezumpcia nevinu), teda že skutočná hodnota pravdepodobnosti je naozaj 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 diskrétnu hodnotu pravdepodobnosti hodnoty </a:t>
                </a: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𝑁</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6</m:t>
                        </m:r>
                      </m:sub>
                    </m:sSub>
                  </m:oMath>
                </a14:m>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platí (binomické rozdelenie)</a:t>
                </a:r>
              </a:p>
            </p:txBody>
          </p:sp>
        </mc:Choice>
        <mc:Fallback xmlns="">
          <p:sp>
            <p:nvSpPr>
              <p:cNvPr id="3" name="TextBox 2"/>
              <p:cNvSpPr txBox="1">
                <a:spLocks noRot="1" noChangeAspect="1" noMove="1" noResize="1" noEditPoints="1" noAdjustHandles="1" noChangeArrowheads="1" noChangeShapeType="1" noTextEdit="1"/>
              </p:cNvSpPr>
              <p:nvPr/>
            </p:nvSpPr>
            <p:spPr>
              <a:xfrm>
                <a:off x="291403" y="1145512"/>
                <a:ext cx="8279841" cy="4801314"/>
              </a:xfrm>
              <a:prstGeom prst="rect">
                <a:avLst/>
              </a:prstGeom>
              <a:blipFill rotWithShape="0">
                <a:blip r:embed="rId6"/>
                <a:stretch>
                  <a:fillRect l="-663" t="-761" b="-1015"/>
                </a:stretch>
              </a:blipFill>
            </p:spPr>
            <p:txBody>
              <a:bodyPr/>
              <a:lstStyle/>
              <a:p>
                <a:r>
                  <a:rPr lang="sk-SK">
                    <a:noFill/>
                  </a:rPr>
                  <a:t> </a:t>
                </a:r>
              </a:p>
            </p:txBody>
          </p:sp>
        </mc:Fallback>
      </mc:AlternateContent>
      <p:pic>
        <p:nvPicPr>
          <p:cNvPr id="5" name="Picture 4"/>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3595078" y="2812178"/>
            <a:ext cx="1322070" cy="523875"/>
          </a:xfrm>
          <a:prstGeom prst="rect">
            <a:avLst/>
          </a:prstGeom>
        </p:spPr>
      </p:pic>
      <p:pic>
        <p:nvPicPr>
          <p:cNvPr id="6" name="Picture 5">
            <a:extLst>
              <a:ext uri="{FF2B5EF4-FFF2-40B4-BE49-F238E27FC236}">
                <a16:creationId xmlns:a16="http://schemas.microsoft.com/office/drawing/2014/main" id="{947E2226-FBAF-4F6A-BEC5-934CBBCFC964}"/>
              </a:ext>
            </a:extLst>
          </p:cNvPr>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2950247" y="5815765"/>
            <a:ext cx="3354857" cy="600000"/>
          </a:xfrm>
          <a:prstGeom prst="rect">
            <a:avLst/>
          </a:prstGeom>
        </p:spPr>
      </p:pic>
    </p:spTree>
    <p:extLst>
      <p:ext uri="{BB962C8B-B14F-4D97-AF65-F5344CB8AC3E}">
        <p14:creationId xmlns:p14="http://schemas.microsoft.com/office/powerpoint/2010/main" val="2357704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5415" y="2522136"/>
            <a:ext cx="65113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k-SK"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Elementy špeciálnej teórie relativity</a:t>
            </a:r>
          </a:p>
        </p:txBody>
      </p:sp>
    </p:spTree>
    <p:extLst>
      <p:ext uri="{BB962C8B-B14F-4D97-AF65-F5344CB8AC3E}">
        <p14:creationId xmlns:p14="http://schemas.microsoft.com/office/powerpoint/2010/main" val="3173719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2563" y="1245996"/>
            <a:ext cx="794824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Experimentálny fakt: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Rýchlosť svetelného lúča je voči ľubovoľnej </a:t>
            </a:r>
            <a:r>
              <a:rPr kumimoji="0" lang="sk-SK"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inerciálnej</a:t>
            </a:r>
            <a:r>
              <a:rPr kumimoji="0" lang="sk-SK"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súradnicovej sústave rovnaká a je </a:t>
            </a:r>
            <a:r>
              <a:rPr kumimoji="0" lang="sk-SK" sz="1800" b="1" i="0" u="none" strike="noStrike" kern="1200" cap="none" spc="0" normalizeH="0" baseline="0" noProof="0" dirty="0">
                <a:ln>
                  <a:noFill/>
                </a:ln>
                <a:solidFill>
                  <a:srgbClr val="FF0000"/>
                </a:solidFill>
                <a:effectLst/>
                <a:uLnTx/>
                <a:uFillTx/>
                <a:latin typeface="Calibri" panose="020F0502020204030204"/>
                <a:ea typeface="+mn-ea"/>
                <a:cs typeface="+mn-cs"/>
              </a:rPr>
              <a:t>299 792 458 kms</a:t>
            </a:r>
            <a:r>
              <a:rPr kumimoji="0" lang="sk-SK" sz="1800" b="1" i="0" u="none" strike="noStrike" kern="1200" cap="none" spc="0" normalizeH="0" baseline="30000" noProof="0" dirty="0">
                <a:ln>
                  <a:noFill/>
                </a:ln>
                <a:solidFill>
                  <a:srgbClr val="FF0000"/>
                </a:solidFill>
                <a:effectLst/>
                <a:uLnTx/>
                <a:uFillTx/>
                <a:latin typeface="Calibri" panose="020F0502020204030204"/>
                <a:ea typeface="+mn-ea"/>
                <a:cs typeface="+mn-cs"/>
              </a:rPr>
              <a:t>-1</a:t>
            </a:r>
            <a:r>
              <a:rPr kumimoji="0" lang="sk-SK" sz="1800" b="1" i="0" u="none" strike="noStrike" kern="1200" cap="none" spc="0" normalizeH="0" baseline="0" noProof="0" dirty="0">
                <a:ln>
                  <a:noFill/>
                </a:ln>
                <a:solidFill>
                  <a:srgbClr val="FF0000"/>
                </a:solidFill>
                <a:effectLst/>
                <a:uLnTx/>
                <a:uFillTx/>
                <a:latin typeface="Calibri" panose="020F0502020204030204"/>
                <a:ea typeface="+mn-ea"/>
                <a:cs typeface="+mn-cs"/>
              </a:rPr>
              <a:t>.</a:t>
            </a:r>
            <a:endParaRPr kumimoji="0" lang="sk-SK"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3" name="Picture 2" descr="http://info.orschelnfarmhome.com/Portals/92432/images/mounted%20shooter%20girl.jpg"/>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29422" y="3337560"/>
            <a:ext cx="3687233" cy="29539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http://info.orschelnfarmhome.com/Portals/92432/images/mounted%20shooter%20girl.jpg"/>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404245" y="3358587"/>
            <a:ext cx="3687233" cy="295393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encrypted-tbn2.gstatic.com/images?q=tbn:ANd9GcR0ELAa95-7alzXE23NHDjaYvfH5lA9JYhF86EvdWvQTNoT8eW5"/>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470775" y="3922776"/>
            <a:ext cx="534668" cy="267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329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info.orschelnfarmhome.com/Portals/92432/images/mounted%20shooter%20girl.jpg"/>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25785" y="2050647"/>
            <a:ext cx="3687233" cy="29539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encrypted-tbn2.gstatic.com/images?q=tbn:ANd9GcR0ELAa95-7alzXE23NHDjaYvfH5lA9JYhF86EvdWvQTNoT8eW5"/>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292315" y="2614836"/>
            <a:ext cx="534668" cy="267334"/>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flipV="1">
            <a:off x="3680679" y="2651760"/>
            <a:ext cx="4503201" cy="78455"/>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694176" y="2752344"/>
            <a:ext cx="4507992" cy="18288"/>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818888" y="2185416"/>
            <a:ext cx="45719" cy="121615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7623048" y="2154936"/>
            <a:ext cx="45719" cy="121615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utoShape 2" descr="data:image/jpeg;base64,/9j/4AAQSkZJRgABAQAAAQABAAD/2wCEAAkGBxISEhUSExIVFRUXGB0aGBcXFxgYGhgYGhoXHRobGxoYHiggGh4xGxgWITEhJSktLi4uGiA1ODMtNygtMCsBCgoKDg0OFxAQFy0lHR83LS03LS8vLTctNy0tLS0tLystKy0rListKysuLS0tKy0tLSsrKysuLS0tLy0tNS0tLf/AABEIAOEA4QMBIgACEQEDEQH/xAAcAAEAAgMBAQEAAAAAAAAAAAAABQYDBAcCAQj/xABKEAACAQIEAgYGBQoDBgcBAAABAgMAEQQFEiExQQYTIlFhcQcyQoGRoRQjUmKxM1NygpKywcLR8ENjohU0dIOj4SQ1VHOTw/El/8QAGAEBAQEBAQAAAAAAAAAAAAAAAAECAwT/xAAmEQEBAAICAQMCBwAAAAAAAAAAAQIRITEDEkFRBHETIjJhgZGS/9oADAMBAAIRAxEAPwDuNKUoFKUoFKUoFKUoFKUoFKVFdIcb1cdrldQJZgbFY1F3IPI7qoPIsDyoNPPOk0cKkhlVQba2BN2vbSiCxc8r3AB5k3FQceKzDEdqLCyaTwkxMxiuO8RxEEDzWvfRzAqYzmmKS9lLQR22ghANiqn2yLm/IEDvvuJ04DKXXDvp0s9yyg6UAJNr9xG1BoyTZjAdUmEdl5vhpzIR/wAuUnV7lNTGR9KEmW5YMoOkuAUKHhaVDupvtqG1+OmtMdO16tZjh30MgkB1LfQbWNu/cbVgz/BLLEMzwiWlUXdLfl4xcOrqNmYC9jztbgdqLvSoTovmKyxgKbrpV0JN/q2vYX56SCt+4A86m6gUpSgUpSgUpSgUpSgUpSgUpSgUpSgUpSgUpSgUpSgUpSgVRfSa56iYA2ukaX7g7vq/dX4VeqqvTvLDPEyD/FjKA90i9pPl1g87d9BKdI4wuCnUCwELADuAU2rnGW/7sf8Ahp/3I6vODxxx+WsUt1rxMjLe2mULZlPdv8iDXNBm/UxNE0MxkEUsRUKCQ7BVta/Iqb0G43/l8X/Bp/8AXXSOhovgoge5v3mrkmHzkPhUgEUodYEiIK+2NPK997bV1HD4v6BlweYaWRT2bgkuzHQm2xJLAVREej5tIVBwSXExD9BXXT+786vlVDoFl7Rxpr9ZULP4yzEO3wCr+3VvqBSlKBSlKBSlKBSlKBSlKBSlKBSlKBSlKBSlKCoZx0rvKMPAQt5OqadhdEffa3M3Fu65tcVCriJsHietd3ksbSaiTqjJ3IXgCOO3dW502yhY5DLb6mayyW9mT2XHdvb3gVijc4rDnVviMP2ZPvi3ZfyI3qjoEUgYBlIIIuCOBBr1VP6DZna+EY8AWiJ+xftJ5gn4Hwq4VArDi8OJFKNex5jYgjgQeRBsRWalBQcTgsTg8QZsOFLP+VgPZjxFvbjPsSW5WJ2t2hYiOyrEmTHxSFGjLSSko3rKexcG1dJxAjYFX0kHiDY/KuU5xnMWDxjNold0eQqioxWzabXa3cOFUY8dNozHFvpLacRA2leLWUmwvz5VYUw+Jx06yYhQug3jwwJZIzyknba7WOy2B5AAXaqtlmZxYrF6wk0ck00TMrKwWybHSwGxsb8eVdhw6xqNKaVHcLD5UDBYURoFBueJY8WY8WPjes9KVApSq90xzQxxiFDaSa4B+yg9d/DY7eJoM+F6UYV5DHr0m5ClhZX0mx0Mdm3qarmmX4dEgM7ID1o6uBWF7RA7vY82IvfutVn6C9aYCzuWjLfVatzoAsTfiQTe1+XnQWSlKUClKUClKUClKUClKUClKUClKUGvmGDSaN4nF1cWP9+e9crlxsuCxKp1bPMt42WxCSw+yxfgLbG/K5rrlRHSfLxNCRcB17UZP2hyPgeB8DQc/wALFLhsauInYPp+sVEB6sROul2TmzKTY37/ABrp5xiWDBgQRcEcCD41yfE5fiMUFjxLiOGMnSkLkuwIIIaYW7JB9VR3bmrCcYECpw0gBUXchQLAAchbvtVFskzLu/v41gfGDiTt4naq1LJLp1OyYdDwZyLnyvxPgATXxcAGGpkmk+9MepX/AKvat5LQTcmdwLxkT3G/yW9a8nSDDHidX/Lc/itRLTRJxkwkXgFkxB+N4x8jXj/bWHHHE/s4eMD/AFE0EzH0gwwNx2fHqmH4LWxHnkDcJF9/Z/etVe/23hzwxP7WHjI/0kV7XERPwlwkngySYc/tXkHyoLQmMHEHbwO3yrYjzLv3/vwqpHAKBqVJY/vQMJl/6XbI/Vr7E8tiUdMQo46TZh4G3A+BF6C8RYpW51zXpAXnxM0qdvDgASi4DdVH6/VsbCzdoWPEcDuKlYMy32JVvsnY/Dg3uqEfLJEuuHlVYncM8Mt9FwSQEcXaNdRB0WK9kCwoNrD4pcynEUd1UDtKQVaKIWuCp9UnYDzrpccYUBVFgBYAcgOFaGQ4NIoVRSCbXZubMdyx99SNQKUpQKUpQKUpQKUpQKUpQKUpQKUrFiJgovQecXiljFyaqWZ5g8t7nSg43228f6fjW3mc2xdzZR+PlzNQ8tuzJKpNz9VCCLuRzJ4ADa7HYfjRjRCyl9QiiHGRtib7AKOVzw5n5V9kxCQrcfUL9twGnbxVGusY7i9zxuoqIzfpBoYWtLPvoCjsRcrRg8DbYyHc3PAGwruOZ9LzSK07oCxReAt4nifn4VdJan36Rkm+FjsT/jSEu5/Xa59y7DlaoySd5m7crSNzC7+HHl8a2MPhVkhjnDdYraWCDg6H1lCcWIBOxv2gBtVjhyaRnR0QJpDL2+atb2VO3aVTuRzFheqzuqvh8CzMwEQGm1+sbfcAggKGuPfyNe/oknVySWQdX1m1ib9XfnfmAD76vEHR3tmRpH1MqqQulFspYjkW9tvaqKzTqYZvoww082oK8xR7hFlbQCyswL3INwoOwpauMm5tW4sPI0Cz2TtKrBbH2rWF7+PdXrFYJ0K6owdTaRobtE2J4MALWUn1uVT2TTYbES/RVgmjS0hicydiQYeVY30qr6ks9ragL2qcxHR27Kwke6ElQ2l1uQV3uNR2J9ocakvBlJ6rqcKGszRMLSNEx4ajpvbx4HiOBqUXO3JH0iPrCOEikxyjydLN86mMRk0gkMjIHGjSNGxFzdzpc73sm1/Z51ANl6gSy6uqVSeyRYKibFnjO4uQzbWNivjVTlNxYlJl/wDULz2VMQvjpWyS2520nwY18ZCF1q3WxXI1r6ykcVYHe45g7iqflmKMscc4R4i+6E8xfYgjv4gGxqewObNruxCSkAa7XSUDgsq+0O47EX2PGppZVgyzHtHYqdSHu/h/SrdgsYsguDVHiIbU8S6XX8rATfbkyn2lPJh5GxBFS2WTDZ0O3Mcwe49xqKtdKw4acMPGs1RSlKUClKUClKUClKUClKUHl2sLmovEyjdmNgNzfgAKyZpiwthf+/7/ABqBx83XMIQbIBrlbgAo3AJ5DmfdVGljcapH0iQEoDphi4GRz/2uSfZUE8qqOd50+sop1zybEjYKo9kfZjW/v8Sa+dIekAa84B020YdLWOkkWNvtMbE+GkcjWlk2VO+oFvrGt1rjex4iNb8gDvw4+O1jNumTKsENYW5u/GXh1jDiiH2drnyBtexIs+S5U12SO3VX7LkXte+pFB2cX4NewuRY2rLk2WmdQJEUIp3tuJCp2K8wnzuLcBdrphsOFttVRRcix2Hw0OIaLAypDh+tBkBi+saKQowUa9e7arXAHlVyyfENLHreB4De2hzGxt33jZh877Vzybo7I0uJ0ZfIo6rFCYa7DEmSdHi0Pe7EqHIFhp1Wq39AsEYo57QNBG+Id4YnAUrGQo9UE6bsGNvGoqyBa5/01yOaTGdYmHkkLxwLDKhsIZI59TlzqGkaDxN+Yq9PiCTpTfezEEXBt3Ha3Dc9/OorpBiGw0IlZessCr9oLsed2Bu5ICqABdmA2HARXeiOVYhMYnWQOiQLjAZGtocz4pZI9BB7XYuT3Wsav2mqz0fx/Xlo0UoUj7OprnRqdFZtIFnLRtcb7DjU+uIINn2FwATa5J8BsR4jx2FIt4rKUqjQ4mPM5cRhJo8KY1MqaROTiLIwTUYwoKKe8Hu76v1qpeUZDiFx4leCGOOL6RaSMi8vXujLdOIIAOok7kbURr5xlDKqxsF6geswFiFHqoyjZV4XcbWFrDjVezCAI5TdkAuzcervawY89t78VAudiDXVZYwaqmcZcYFYxoChN7HYRljuxP5vmeYtttwqWKxhcW6Mo16XX8nJxtfirD2kPNb72HAgEWXB40G+IjW1jpnhBvpPeO8b3VrbjbvtWcZl5isjnUDsGtazG50i3AfZ8rd1ecBmbQSCSxbSNMi/nIj/ADA9oeItwY1LFldPwswIDobgi4PeKlY3uLiqfl+IETBVYNDKOsiYbixF9vAg3qfyzGBja/8Af9/wqNJOlKVApSlApSlApSlArzI1gTXqoHptmf0fCSSX3tZf0mIVfm1/dQVDHZ312JYL6qki/eq8T7zw8xWv0oxRjgTDD8piSWl8IhxHvNh+iGrS6D4UyG59prfqpufiSP2TVd6U5yZJcVil3u3UwD7q9kAeZu365qjVOIMkjzhGdYbpEii5aS3aYDnZSfnzq29F0gxQVsOzbbSkXRh3pICN2JvvxHaIIuKjOj+CaFRZQ6RrZt7MW9aRxfZrnaxtwO+9qsedZQzYWNQIg8uKhZxIwRGJdewTsW2ASw3blxrTHa84PDhQALDkB5d1biiuLSYkTKZerEJgw8RiSNm0xSDMZopGjvuNXV8+RtXbCN6i0ArBjnsh3YX21KLsosbsBY7gXPA1sVqZh7Prc+Hu4+Fr1WXrAYcoihmLvYBmIUE24XCi3w2499a+eZSuKj6tpJEF9+rIGpSCrK2oEFSCeVxsQQRW+8gBAJAJNhcgXPcO+tTM8UVw8skJVmWNyntDUoNhZeO44UvS4y2yRo9G8rSAzFGdlLlV1FTZVLEqLAbCR5QL3PialMZCXQhTpex0tYGxItwOx8jWtkMMiYeJZtPWBbvp4aiSSfnc+N631cE2BBPdf4VJ015Neq6a2Wn6tV1M+kAanFmYACzEAAXPgAPCtkitXAcX9biLX4cWtbwtatuqw8EVoYzFwqJNcsa9WoaTUyjQjarM1/VB0tYnjY1IMbbnYVyXpFNF1+YmFVZJGwBd19UMJpdTMTsQSRvwNjWbdOmGFy5jdzyXBxRmeSZXgYWhkDaxbgY49PtXFxbe3PsmoGCcyRiQo6MOKuuliORI5XXfz8qtnRzLFlgxDDSzDGTmM7FAyvxUcACbgkeNReZa2KzFAiEaSCbvuezqA2Wzdm1z6x4WqxnKSXhl6KYoyJLhCe1F9bAe9Cbso8mIPk4HI1sRZ31E6ltkNr+CnY/Ag/s1VfppwmIhxA4RyAOO+J9m+ALe8LU906wmi7LwDA/qPtf9rT+1UWOsxPcA17qtdAM06/CISbley3mu34aT76stRSlKUClKUClKUCuYemvMtMcMV/WcsfJB/VxXT64R6a8R1mYQw90Q+Msrj+QUE7lcxwuVzYgbOmFut+Uki3X/AFOvwrn+HjAbCxG9kUzv42Fx82X4VeOn8mjKmUbddiI0Hlqvb4LVPwYVsZPqsFVI47nYWZhff9UVYl6XjJcBIDGhfUGOpwVF+z2jpYW216RYg7E71eMXlEWIi6qZSy3VhZmRgykFWVkIZSCL3Bqs9GcOnWnQSQEX2ywuzNwuTb1B8RV4iG1aZiEPQrAHqR1G0IAQCSQAgP1g1gN9b9Zd+3fck86sdeRXqhSsGNj1Idi1t9INi2xuAbjiCRWelVFQ6RYV8T9HQwEsAS7IQxj3Roxe40hnRCXAOyMParf6E4N4oGDxmK7AhCACLRxqdlJA7SsfHjzqXkw24K7bkkCwJJFuJ91weNh78YxbADUu+kk8RYi229wTvyNtjUW3b5nuHMmGnjA1FonAA5kqbD42qs5Jg5YcRI3VaWMbAFiFDkiEr2t72CPfbb31ZIcwaRAyJYsgZQwJIJGysBwPfvUbnWe4fCn69yztYrCAHkJHDhsBz7gb8b1nKyc2t+Lx5+TL04Y7vwmcvSyA6Spax0k6iuw7N7nh4bVF5p0oijfqYwZ5+HVx2Ok/fbgvlufCoeNMfmO7k4TDH2VP1jr95vLkLcas2T5NDhU0QoFHfzPmakuWXXEd8sPF4v131ZfE6n3vv9p/pGQ5PPiCHxj9niIIyQg/SPFz5/AVLf7Mgs69THZ1CuNI7arewb7QFzx7zW5Xw1qYyOGfkyz7/r2acOESNBHGioiiyqoCqPIDYVTM8wDs0sYk0rswAUX7eq/aa/tq3AX3G9XtqqvSfDoXQuxUaWGzlAfVIvYi/A8arDnedw9ZEdt3Q7fetqA+IIqwwzfTMqw8vFmiaJvF49S/NkB94qJxQUKdBBVZDaxuLFgeP61bno6l/wD588f5jFtt4HS1Srj03PQlmV+vivzVx+sNJ/dWusVwL0SymHNZMPy0Sp/8Ui2+QNd9rLRSlKBSlKBSlKBX589Jras8jHhh/wB9j/Gv0HX589KS6c6jb7sB+Erj+WgmfSZ/ueAH2sal/g39aq+T4hUnxLvw65AbC+2gngPGrZ6RotWBwbfm8YpPwf8ApVTyWQpi8SNLMRJGwC2ubhl21ED51Tj36X/Jc4iSHEYiNfVZVVdOgvIVQItjbcvIo99RkPSDGiDCyTzYoqqYlsS+HWLYxTIiljIttIGvYdojvqayrCR4nrIsRCdJMb6GaxuLhWvE228ffyrZHo8jEAgjxM0aHrVkAswljmcMykPfSRawYb2Jq8pbN8TheI2uARuCAa914jUAADgBYe6vdWMFKUqhVI9IvS2XBlYoiqHqzLJIy6tKA2AVeZJB8tu/ac6X4jFR4cnCAGQsBw1EBja4B2ve3G9U+P0fYmZTLNiSJ233u3mD8eArj5Msr+XGfy9/0ni8Mn4vmzmuZMe7vXdnxO/36aeUdKcxx+nDQyoGZOs65U0t1d1F+5TdgORq5dHuhsGGOtvrZTxd9zf3146G9Ehgi8jv1kzgKW4AKN9IHmB8BVoph4/fLs+p+r3Pw/DxhxvU1u+9vvrfU6k9ilKV2eAr4a+18NQUDpFmmNSTMkSVjohw7QLFGNSdZJKGsDq1tZRudvAVry5rGcOkkpnfq8TJHIMQsbyq4STskQjSQLpYryPGrPmfRtZXxEnWujTxxR3SwKdSzsrDv3fcHbaoXEZecKqAF53aeSaRuwhZ3jZWIFwoG6i3hUblm+VQxWKSRZXjvpvzUruFXka2fR1+SzRe6cH4rWHM5iwkJVlJYCzab8FHskj51s+j9bQZk/2p7fBf+9KcbupwgOhjW6Qkd8k4+Mbt+Ir9C1+e+hC6s/Zu58QfgGT+NfoSsqUpSgUpSgUpSgVw/wBNmDIxcUoG5Qr71bUv75ruFc59L2Xa40kt6pHz7J/FaCOz1RPlkhG+l4pR+i7Lv8HqgM5ix7H85DceLIVb8A1dB6IKJsK2GY7SQtD5EAqvvAKH4VRel0bRfR8Vp9QjWPDdXH4j3VUroXR+VxKC+jtLYab+yb7k8fWPIc6vcDXArlWTuQqyGVj1RuBcBdIFje3G8bHieJBroiZikcLyu1kRC7H7qi5+VaZiZFeq5unpIlbCx4hMGtzDPPIjyldMeHmERVToN3NwdwAN66MjXAPfvUhXqlKVpClKUClKUClKUCvhr7VFxXTuaJpeswRVQsrQ3kIZxFMsQMitGOrDF1YEatr8alWLo5qpdIpXMoEZTspchgd9bWFiDt6jcjUnkecviI5OsjEUsUrROqvrXUlt1YqpIsRxFVHOZyytMkrDrD2baWUg2VOI7u1cEcTQqBxUhYITa7uW23Frkj/SFqd6IxiPLy54S4l2P6KHQfnG1QYUNIx9mGM/h/QAVYekS/R8GkHOOGx/Tk2b33Zj7jUq49Kx6HsKZMc8zDtaDfzkdWb9013muZeh/LtIklI4mw8gLfizfCum1lopSlApSlApSlAqF6XYHrsM47hf3c/6+6pqvLqCCDwOxoORdHg0LHwIYe7Zvlb9mtzpbkqzRzoBcMOvQfdfaUDykOr/AJgqcXLwsjxnih28UPA/DY18iDDsBdUkJLxr+cjYENHvtupI321Kp5VRybopmMcakYggGDsMWvpFvyb2O1yOze1+yoq7ZNi1zDDNDG0kKB1KM8f5SJGVhZSe0lwF35WvxqpdOcpGExC4qK74eVQTt68LcDYj1lNjY73G9WHKMyeXQUKjTZg53DgjbSAdlI4k8O42vVYvDIeiGYfRygEcrSQ4uBrusfVjEYhZVkNgdS9kkgbjVblXV4xYAdwA+FQeT5kHXuPAg8VPMH+9xY8DU0jUVlFfaiD0lwYaVDiY9UKlpRf1FX1ifLnbhzrbyvNIcSnWQSLIl7al4X7vmKu003KUpVQpSlApWDG4uOFGlkdURBdmY2Cgcyaipel2AVEkbFxBH1aSSd9Bs4ta4IPEGptdJu9c6xeT42ZMd1mG+vmP1crTIV6qKUNDCijdAVBJJ4sbnlboJao7M8esaknyAHEk8AO8k1FUfG5hJg8PPJNDIDiMS8jRxWkeKF7AsxUgcBy+0O42hcTmGHk/8RDpMYF7rcBmO1tOw1AG24v2rd9TOZ5hKjEkKxkO2k20WGym53UbnUvM8N71D5Tl4xEwivpgiu8r7AC12Ym23j5nwq9J2m+jGV9mPrBvI3Xv/wC3EQQPIyFBbmAe6sHSZmmPC+ptXwuq/wA3xqxSXIsF0PPYBeccCA9Wp7iFJYjkzkUmwALJGvrObDwUDc+4CstJnoTl/U4Ze8/h/wDtz76sFeIowqhRsALDyFe6ilKUoFKUoFKUoFKUoILpPhSAuIQXaP1gPajPrDzHEe+oad9YWWM3Zd1I9oHiv986uxFUPO8IcHJt+QkPZ/y3O5U+B3IoMeY4OLERFGsIpWurEbQztxB7o3NvJzz1ADlLLLlsxgkJSMsQjn/DJO6nlpPI8Ad66lDigCxsGRgRIh4MDxNvx+NYOkOTxYqIRyEMGGmGZjxvssMx+3wCv7XPfjUqIyzMVTSIR9YTuhO7DixkPvvrN76hxBq85VmquO4jYg7FT4j+71xQmfLZCk2rq12D2uyDjpce0nMHiOW1WXB5zGqtiJJLMFuGU3AjW9gnJxckm43LcBYW0z02OkWKw0006RuqxrhsarqqdvDyGSLrpJFDEuHIJW+n1Sd6ufQLMGkTEKZ/pEcU+iKbsdtOrjY7xgKbMzLt3WqE6OdIi0KzzwrEZFBZlseyfV17ahcEbbjfjVsy/HR6B1enRy0W0+PDaou0xesGIzCGN0jeWNHkNkRnVWcjiFUm7e6vK4gGqR6QOoLqwCGUNhuu1Fta4f6QNBhBBTXrvfgbe6gvMGYQu7xpLG0kfrorqWS/DUoN199bF65f0K0jGQEWDFMx1kWuf/HLbV3++ukNOO+gjemGLgiwc0mITrI0AYpfTqYMCgvy7enc7CubZ1MsEK4pMxjXEGLFza4TG8Uk7vExhV2upsAq6QNTWJFtxXT8bjIwp16dPPVbT777VWM4zkdS5w0EcpTUyhgFTWuxC7XLXHIAbcaCxYvNAiKW9YgdkcSxFyAPj5VTc1zFZC4nFmHqJe9gT2WQji+3rDdSLC3ExYz1cRHHiImLSsL7nkdnRrbItwdxzUHc3vHS4l5pdEQ1y7rqAusYNrqvedhfy34AVUe5JJZHESEyTttcb6FPAbcW4eZ34ACrrleWx4eIxbGOMgztyllG4hB5qpszHmdvtCtbo/k64cMFb63frp+PVX4ohPrTHa54KL87A55sSp0gDTGgtGn8xvue/fcnc+Oa1JpvYd/WmkNmbff2V428O81LdGMMXvinBGsWjB5R34+ZO/laoDKcM2Ml0b9Sh+tP2jxEY/jV+UACw2AqK+0pSgUpSgUpSgUpSgUpSgVgxuESVGjkUMjCxBrPSg5Ln2AmwMgViWjJ+rl/lbuYfOsmVZypuhCkOLPGRdXB42HC/wB34d1dOx2CjmRo5UDo3EH++PjXIumHQ2fB3ki1SwcbgXaMfetxH3vjagnsdgUmj4NNEB+lNF4d8qeHrj73LnuZ9EpIQz4YpJC5uyHtRMfEcVbx41t5T0uaMjrC36Y9YfpD2x8/PhVxw2ZYfEXk1BGOxmiIIJ22lQ7E2+0A1uBqooOG6RWKJNeIqwOmTgSvq6ZBtYNYjUAdhvViizRWlDG6DSbtfTrYkAdtTZrAHmfWFSeZZAJFJaJZlt68A1E+JhPaB8FL1VT0UQE/RsQ0bc0DFSP0om4eRWrtPStmCziQs4WUFVKga1DdrTqbdSptZk+dYp8wWUfSJIMPI8Bk6tmB1Dq2YXUkHTcpfwqptlWOjPCN/HQUY/rRkVi1YwAp9GupvcCeQA3vf1kPG5+NDHub6XDC5mqI2MjggjklQM7AHUwNj2mAF+/3VtZhm8qlNUoCl9LaVC2BDW3ct7ege+qKrYsr1f0Xs2tpOIe1u6wjG1bSYDGSf4ca+LB5T8XNJ0uXOV9M4Tk+ZKJgy3k7JHEuVYG6kEmy3BYE7cF7qisXnFnft2LkExx9p9QAF78FuAo93GvpyFjYYjEnfhGDpv4BE3fy3qwZX0fCKCkIiH28QOrt4iL1yfBtPnTbPpV3A5RLKp1BcPBe7WIF78Szcye4fOrjlmXJBH2bwxW9e2mWUdyDjEh4aiNRHC2zV4xGOw8A6wsJGXhLLZUQ/wCWnqhvK7eNVDOOmBkY6CSfzh4/qD2fPj5VGtLPmucKAIwoVV2SIcFHe3424nn46+S4WbHSFIyQo/KS8lHcO9vDlWj0R6JYjGkSPqig5uQdT/oX4/pcPOuwZbl8WHjEUSBEHId/eTzPjUV9y7AxwRrFGLKosP6nvNbNKUClKUClKUClKUClKUClKUClKUCvhFfaUFC6XejLD4q8kBEEp3PHQx8QPV8x8K5DnWQ5hlr6mV05CRDdT4ahsfI/Cv03XmSMMCrAEHiCLg+40H5qyr0hyxbSpqI9pCEY+a20X8gtWzC+kPCTgLK8bfdxMYUj3m6/Bqu/SD0YZdirnqzC3fFYD3qQR8LVQM49BUgucPiFbuD3U/xH4UE/h58FJuiOD/kYh7fsByv+ms7QxfnsWvhohP70V65XjvRHmkZ2w+sd6tG3yDX+VaqdAM5TZcPOB4Fh+Bqjrwgi/PYtvAJCPwhvWHETYOPd0kJ/zsQ6j9jWqn9muUP0Czptmw+II8Sx/E1sYL0SZrIf930jvYxrb4tf5UF5xXpAwmHBETRL93DoGY+8WX4tVUzX0iySbRIQT7UhDn3IOzfz1Cp7J/QXMbHEYhVHMLdj/AfjV+yD0WZfhrEoZm75LW9yqAPjeoONZPk+YZk91V5LbF22Vff6q+Q+Fda6I+i+DD6ZMSRNILHTv1an+f37eFdAiiVQFVQqjgAAAPICvdB8VQBYCwHKvtKUClKUClKUClKUClKUClKUClKUClKUClKUClKUClKUClKUClKUClKUClKUClKUClKUClKUClKUClKUH//Z"/>
          <p:cNvSpPr>
            <a:spLocks noChangeAspect="1" noChangeArrowheads="1"/>
          </p:cNvSpPr>
          <p:nvPr/>
        </p:nvSpPr>
        <p:spPr bwMode="auto">
          <a:xfrm>
            <a:off x="155575" y="-1371600"/>
            <a:ext cx="2857500"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52" name="Picture 4" descr="https://lh6.ggpht.com/sS8LrhjdwFrFScpip5ppNbiTeDpRo111zXL7Lu7Pyr7DjpVHIqDSYRB_ytLazM0B74Um=w30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76087" y="3607704"/>
            <a:ext cx="1011539" cy="101153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6">
            <a:clrChange>
              <a:clrFrom>
                <a:srgbClr val="84AAD7"/>
              </a:clrFrom>
              <a:clrTo>
                <a:srgbClr val="84AAD7">
                  <a:alpha val="0"/>
                </a:srgbClr>
              </a:clrTo>
            </a:clrChange>
            <a:extLst>
              <a:ext uri="{BEBA8EAE-BF5A-486C-A8C5-ECC9F3942E4B}">
                <a14:imgProps xmlns:a14="http://schemas.microsoft.com/office/drawing/2010/main">
                  <a14:imgLayer r:embed="rId7">
                    <a14:imgEffect>
                      <a14:backgroundRemoval t="45790" b="54958" l="28975" r="72642"/>
                    </a14:imgEffect>
                  </a14:imgLayer>
                </a14:imgProps>
              </a:ext>
            </a:extLst>
          </a:blip>
          <a:srcRect l="23517" t="44644" r="21900" b="43896"/>
          <a:stretch/>
        </p:blipFill>
        <p:spPr>
          <a:xfrm rot="1283123">
            <a:off x="4674091" y="3444155"/>
            <a:ext cx="1564514" cy="377683"/>
          </a:xfrm>
          <a:prstGeom prst="rect">
            <a:avLst/>
          </a:prstGeom>
        </p:spPr>
      </p:pic>
      <p:pic>
        <p:nvPicPr>
          <p:cNvPr id="14" name="Picture 13"/>
          <p:cNvPicPr>
            <a:picLocks noChangeAspect="1"/>
          </p:cNvPicPr>
          <p:nvPr/>
        </p:nvPicPr>
        <p:blipFill rotWithShape="1">
          <a:blip r:embed="rId6">
            <a:clrChange>
              <a:clrFrom>
                <a:srgbClr val="84AAD7"/>
              </a:clrFrom>
              <a:clrTo>
                <a:srgbClr val="84AAD7">
                  <a:alpha val="0"/>
                </a:srgbClr>
              </a:clrTo>
            </a:clrChange>
            <a:extLst>
              <a:ext uri="{BEBA8EAE-BF5A-486C-A8C5-ECC9F3942E4B}">
                <a14:imgProps xmlns:a14="http://schemas.microsoft.com/office/drawing/2010/main">
                  <a14:imgLayer r:embed="rId7">
                    <a14:imgEffect>
                      <a14:backgroundRemoval t="45790" b="54958" l="28975" r="72642"/>
                    </a14:imgEffect>
                  </a14:imgLayer>
                </a14:imgProps>
              </a:ext>
            </a:extLst>
          </a:blip>
          <a:srcRect l="23517" t="44644" r="21900" b="43896"/>
          <a:stretch/>
        </p:blipFill>
        <p:spPr>
          <a:xfrm rot="20242383">
            <a:off x="6354581" y="3389599"/>
            <a:ext cx="1564514" cy="377683"/>
          </a:xfrm>
          <a:prstGeom prst="rect">
            <a:avLst/>
          </a:prstGeom>
        </p:spPr>
      </p:pic>
      <p:pic>
        <p:nvPicPr>
          <p:cNvPr id="15" name="Picture 14" descr="http://info.orschelnfarmhome.com/Portals/92432/images/mounted%20shooter%20girl.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l="59620" t="85964"/>
          <a:stretch/>
        </p:blipFill>
        <p:spPr bwMode="auto">
          <a:xfrm>
            <a:off x="3895344" y="4599432"/>
            <a:ext cx="1488893" cy="4146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http://info.orschelnfarmhome.com/Portals/92432/images/mounted%20shooter%20girl.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l="59620" t="85964"/>
          <a:stretch/>
        </p:blipFill>
        <p:spPr bwMode="auto">
          <a:xfrm>
            <a:off x="5355683" y="4589787"/>
            <a:ext cx="1488893" cy="4146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http://info.orschelnfarmhome.com/Portals/92432/images/mounted%20shooter%20girl.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l="59620" t="85964"/>
          <a:stretch/>
        </p:blipFill>
        <p:spPr bwMode="auto">
          <a:xfrm>
            <a:off x="6804448" y="4580141"/>
            <a:ext cx="1488893" cy="41460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42291" y="578484"/>
            <a:ext cx="794824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Rýchlosť svetelného lúča je voči ľubovoľnej </a:t>
            </a:r>
            <a:r>
              <a:rPr kumimoji="0" lang="sk-SK"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inerciálnej</a:t>
            </a:r>
            <a:r>
              <a:rPr kumimoji="0" lang="sk-SK"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súradnicovej sústave rovnaká a je </a:t>
            </a:r>
            <a:r>
              <a:rPr kumimoji="0" lang="sk-SK" sz="1800" b="1" i="0" u="none" strike="noStrike" kern="1200" cap="none" spc="0" normalizeH="0" baseline="0" noProof="0" dirty="0">
                <a:ln>
                  <a:noFill/>
                </a:ln>
                <a:solidFill>
                  <a:srgbClr val="FF0000"/>
                </a:solidFill>
                <a:effectLst/>
                <a:uLnTx/>
                <a:uFillTx/>
                <a:latin typeface="Calibri" panose="020F0502020204030204"/>
                <a:ea typeface="+mn-ea"/>
                <a:cs typeface="+mn-cs"/>
              </a:rPr>
              <a:t>299 792 458 kms</a:t>
            </a:r>
            <a:r>
              <a:rPr kumimoji="0" lang="sk-SK" sz="1800" b="1" i="0" u="none" strike="noStrike" kern="1200" cap="none" spc="0" normalizeH="0" baseline="30000" noProof="0" dirty="0">
                <a:ln>
                  <a:noFill/>
                </a:ln>
                <a:solidFill>
                  <a:srgbClr val="FF0000"/>
                </a:solidFill>
                <a:effectLst/>
                <a:uLnTx/>
                <a:uFillTx/>
                <a:latin typeface="Calibri" panose="020F0502020204030204"/>
                <a:ea typeface="+mn-ea"/>
                <a:cs typeface="+mn-cs"/>
              </a:rPr>
              <a:t>-1</a:t>
            </a:r>
            <a:r>
              <a:rPr kumimoji="0" lang="sk-SK" sz="1800" b="1" i="0" u="none" strike="noStrike" kern="1200" cap="none" spc="0" normalizeH="0" baseline="0" noProof="0" dirty="0">
                <a:ln>
                  <a:noFill/>
                </a:ln>
                <a:solidFill>
                  <a:srgbClr val="FF0000"/>
                </a:solidFill>
                <a:effectLst/>
                <a:uLnTx/>
                <a:uFillTx/>
                <a:latin typeface="Calibri" panose="020F0502020204030204"/>
                <a:ea typeface="+mn-ea"/>
                <a:cs typeface="+mn-cs"/>
              </a:rPr>
              <a:t>.</a:t>
            </a:r>
            <a:endParaRPr kumimoji="0" lang="sk-SK"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347472" y="5394960"/>
            <a:ext cx="83484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Rýchlosť lúča odmeraná na pevnej zemi </a:t>
            </a:r>
            <a:r>
              <a:rPr kumimoji="0" lang="sk-SK" sz="1800" b="1" i="0" u="none" strike="noStrike" kern="1200" cap="none" spc="0" normalizeH="0" baseline="0" noProof="0" dirty="0">
                <a:ln>
                  <a:noFill/>
                </a:ln>
                <a:solidFill>
                  <a:srgbClr val="FF0000"/>
                </a:solidFill>
                <a:effectLst/>
                <a:uLnTx/>
                <a:uFillTx/>
                <a:latin typeface="Calibri" panose="020F0502020204030204"/>
                <a:ea typeface="+mn-ea"/>
                <a:cs typeface="+mn-cs"/>
              </a:rPr>
              <a:t>299 792 458 kms</a:t>
            </a:r>
            <a:r>
              <a:rPr kumimoji="0" lang="sk-SK" sz="1800" b="1" i="0" u="none" strike="noStrike" kern="1200" cap="none" spc="0" normalizeH="0" baseline="30000" noProof="0" dirty="0">
                <a:ln>
                  <a:noFill/>
                </a:ln>
                <a:solidFill>
                  <a:srgbClr val="FF0000"/>
                </a:solidFill>
                <a:effectLst/>
                <a:uLnTx/>
                <a:uFillTx/>
                <a:latin typeface="Calibri" panose="020F0502020204030204"/>
                <a:ea typeface="+mn-ea"/>
                <a:cs typeface="+mn-cs"/>
              </a:rPr>
              <a:t>-1</a:t>
            </a:r>
            <a:r>
              <a:rPr kumimoji="0" lang="sk-SK" sz="1800" b="1" i="0" u="none" strike="noStrike" kern="1200" cap="none" spc="0" normalizeH="0" baseline="0" noProof="0" dirty="0">
                <a:ln>
                  <a:noFill/>
                </a:ln>
                <a:solidFill>
                  <a:srgbClr val="FF0000"/>
                </a:solidFill>
                <a:effectLst/>
                <a:uLnTx/>
                <a:uFillTx/>
                <a:latin typeface="Calibri" panose="020F0502020204030204"/>
                <a:ea typeface="+mn-ea"/>
                <a:cs typeface="+mn-cs"/>
              </a:rPr>
              <a:t>.</a:t>
            </a:r>
            <a:endParaRPr kumimoji="0" lang="sk-SK"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68293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info.orschelnfarmhome.com/Portals/92432/images/mounted%20shooter%20girl.jpg"/>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25785" y="2050647"/>
            <a:ext cx="3687233" cy="29539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encrypted-tbn2.gstatic.com/images?q=tbn:ANd9GcR0ELAa95-7alzXE23NHDjaYvfH5lA9JYhF86EvdWvQTNoT8eW5"/>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292315" y="2614836"/>
            <a:ext cx="534668" cy="267334"/>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flipV="1">
            <a:off x="3680679" y="2651760"/>
            <a:ext cx="4503201" cy="78455"/>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694176" y="2752344"/>
            <a:ext cx="4507992" cy="18288"/>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818888" y="1810512"/>
            <a:ext cx="45719" cy="121615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7623048" y="1780032"/>
            <a:ext cx="45719" cy="121615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utoShape 2" descr="data:image/jpeg;base64,/9j/4AAQSkZJRgABAQAAAQABAAD/2wCEAAkGBxISEhUSExIVFRUXGB0aGBcXFxgYGhgYGhoXHRobGxoYHiggGh4xGxgWITEhJSktLi4uGiA1ODMtNygtMCsBCgoKDg0OFxAQFy0lHR83LS03LS8vLTctNy0tLS0tLystKy0rListKysuLS0tKy0tLSsrKysuLS0tLy0tNS0tLf/AABEIAOEA4QMBIgACEQEDEQH/xAAcAAEAAgMBAQEAAAAAAAAAAAAABQYDBAcCAQj/xABKEAACAQIEAgYGBQoDBgcBAAABAgMAEQQFEiExQQYTIlFhcQcyQoGRoRQjUmKxM1NygpKywcLR8ENjohU0dIOj4SQ1VHOTw/El/8QAGAEBAQEBAQAAAAAAAAAAAAAAAAECAwT/xAAmEQEBAAICAQMCBwAAAAAAAAAAAQIRITEDEkFRBHETIjJhgZGS/9oADAMBAAIRAxEAPwDuNKUoFKUoFKUoFKUoFKUoFKVFdIcb1cdrldQJZgbFY1F3IPI7qoPIsDyoNPPOk0cKkhlVQba2BN2vbSiCxc8r3AB5k3FQceKzDEdqLCyaTwkxMxiuO8RxEEDzWvfRzAqYzmmKS9lLQR22ghANiqn2yLm/IEDvvuJ04DKXXDvp0s9yyg6UAJNr9xG1BoyTZjAdUmEdl5vhpzIR/wAuUnV7lNTGR9KEmW5YMoOkuAUKHhaVDupvtqG1+OmtMdO16tZjh30MgkB1LfQbWNu/cbVgz/BLLEMzwiWlUXdLfl4xcOrqNmYC9jztbgdqLvSoTovmKyxgKbrpV0JN/q2vYX56SCt+4A86m6gUpSgUpSgUpSgUpSgUpSgUpSgUpSgUpSgUpSgUpSgUpSgVRfSa56iYA2ukaX7g7vq/dX4VeqqvTvLDPEyD/FjKA90i9pPl1g87d9BKdI4wuCnUCwELADuAU2rnGW/7sf8Ahp/3I6vODxxx+WsUt1rxMjLe2mULZlPdv8iDXNBm/UxNE0MxkEUsRUKCQ7BVta/Iqb0G43/l8X/Bp/8AXXSOhovgoge5v3mrkmHzkPhUgEUodYEiIK+2NPK997bV1HD4v6BlweYaWRT2bgkuzHQm2xJLAVREej5tIVBwSXExD9BXXT+786vlVDoFl7Rxpr9ZULP4yzEO3wCr+3VvqBSlKBSlKBSlKBSlKBSlKBSlKBSlKBSlKBSlKCoZx0rvKMPAQt5OqadhdEffa3M3Fu65tcVCriJsHietd3ksbSaiTqjJ3IXgCOO3dW502yhY5DLb6mayyW9mT2XHdvb3gVijc4rDnVviMP2ZPvi3ZfyI3qjoEUgYBlIIIuCOBBr1VP6DZna+EY8AWiJ+xftJ5gn4Hwq4VArDi8OJFKNex5jYgjgQeRBsRWalBQcTgsTg8QZsOFLP+VgPZjxFvbjPsSW5WJ2t2hYiOyrEmTHxSFGjLSSko3rKexcG1dJxAjYFX0kHiDY/KuU5xnMWDxjNold0eQqioxWzabXa3cOFUY8dNozHFvpLacRA2leLWUmwvz5VYUw+Jx06yYhQug3jwwJZIzyknba7WOy2B5AAXaqtlmZxYrF6wk0ck00TMrKwWybHSwGxsb8eVdhw6xqNKaVHcLD5UDBYURoFBueJY8WY8WPjes9KVApSq90xzQxxiFDaSa4B+yg9d/DY7eJoM+F6UYV5DHr0m5ClhZX0mx0Mdm3qarmmX4dEgM7ID1o6uBWF7RA7vY82IvfutVn6C9aYCzuWjLfVatzoAsTfiQTe1+XnQWSlKUClKUClKUClKUClKUClKUClKUGvmGDSaN4nF1cWP9+e9crlxsuCxKp1bPMt42WxCSw+yxfgLbG/K5rrlRHSfLxNCRcB17UZP2hyPgeB8DQc/wALFLhsauInYPp+sVEB6sROul2TmzKTY37/ABrp5xiWDBgQRcEcCD41yfE5fiMUFjxLiOGMnSkLkuwIIIaYW7JB9VR3bmrCcYECpw0gBUXchQLAAchbvtVFskzLu/v41gfGDiTt4naq1LJLp1OyYdDwZyLnyvxPgATXxcAGGpkmk+9MepX/AKvat5LQTcmdwLxkT3G/yW9a8nSDDHidX/Lc/itRLTRJxkwkXgFkxB+N4x8jXj/bWHHHE/s4eMD/AFE0EzH0gwwNx2fHqmH4LWxHnkDcJF9/Z/etVe/23hzwxP7WHjI/0kV7XERPwlwkngySYc/tXkHyoLQmMHEHbwO3yrYjzLv3/vwqpHAKBqVJY/vQMJl/6XbI/Vr7E8tiUdMQo46TZh4G3A+BF6C8RYpW51zXpAXnxM0qdvDgASi4DdVH6/VsbCzdoWPEcDuKlYMy32JVvsnY/Dg3uqEfLJEuuHlVYncM8Mt9FwSQEcXaNdRB0WK9kCwoNrD4pcynEUd1UDtKQVaKIWuCp9UnYDzrpccYUBVFgBYAcgOFaGQ4NIoVRSCbXZubMdyx99SNQKUpQKUpQKUpQKUpQKUpQKUpQKUrFiJgovQecXiljFyaqWZ5g8t7nSg43228f6fjW3mc2xdzZR+PlzNQ8tuzJKpNz9VCCLuRzJ4ADa7HYfjRjRCyl9QiiHGRtib7AKOVzw5n5V9kxCQrcfUL9twGnbxVGusY7i9zxuoqIzfpBoYWtLPvoCjsRcrRg8DbYyHc3PAGwruOZ9LzSK07oCxReAt4nifn4VdJan36Rkm+FjsT/jSEu5/Xa59y7DlaoySd5m7crSNzC7+HHl8a2MPhVkhjnDdYraWCDg6H1lCcWIBOxv2gBtVjhyaRnR0QJpDL2+atb2VO3aVTuRzFheqzuqvh8CzMwEQGm1+sbfcAggKGuPfyNe/oknVySWQdX1m1ib9XfnfmAD76vEHR3tmRpH1MqqQulFspYjkW9tvaqKzTqYZvoww082oK8xR7hFlbQCyswL3INwoOwpauMm5tW4sPI0Cz2TtKrBbH2rWF7+PdXrFYJ0K6owdTaRobtE2J4MALWUn1uVT2TTYbES/RVgmjS0hicydiQYeVY30qr6ks9ragL2qcxHR27Kwke6ElQ2l1uQV3uNR2J9ocakvBlJ6rqcKGszRMLSNEx4ajpvbx4HiOBqUXO3JH0iPrCOEikxyjydLN86mMRk0gkMjIHGjSNGxFzdzpc73sm1/Z51ANl6gSy6uqVSeyRYKibFnjO4uQzbWNivjVTlNxYlJl/wDULz2VMQvjpWyS2520nwY18ZCF1q3WxXI1r6ykcVYHe45g7iqflmKMscc4R4i+6E8xfYgjv4gGxqewObNruxCSkAa7XSUDgsq+0O47EX2PGppZVgyzHtHYqdSHu/h/SrdgsYsguDVHiIbU8S6XX8rATfbkyn2lPJh5GxBFS2WTDZ0O3Mcwe49xqKtdKw4acMPGs1RSlKUClKUClKUClKUClKUHl2sLmovEyjdmNgNzfgAKyZpiwthf+/7/ABqBx83XMIQbIBrlbgAo3AJ5DmfdVGljcapH0iQEoDphi4GRz/2uSfZUE8qqOd50+sop1zybEjYKo9kfZjW/v8Sa+dIekAa84B020YdLWOkkWNvtMbE+GkcjWlk2VO+oFvrGt1rjex4iNb8gDvw4+O1jNumTKsENYW5u/GXh1jDiiH2drnyBtexIs+S5U12SO3VX7LkXte+pFB2cX4NewuRY2rLk2WmdQJEUIp3tuJCp2K8wnzuLcBdrphsOFttVRRcix2Hw0OIaLAypDh+tBkBi+saKQowUa9e7arXAHlVyyfENLHreB4De2hzGxt33jZh877Vzybo7I0uJ0ZfIo6rFCYa7DEmSdHi0Pe7EqHIFhp1Wq39AsEYo57QNBG+Id4YnAUrGQo9UE6bsGNvGoqyBa5/01yOaTGdYmHkkLxwLDKhsIZI59TlzqGkaDxN+Yq9PiCTpTfezEEXBt3Ha3Dc9/OorpBiGw0IlZessCr9oLsed2Bu5ICqABdmA2HARXeiOVYhMYnWQOiQLjAZGtocz4pZI9BB7XYuT3Wsav2mqz0fx/Xlo0UoUj7OprnRqdFZtIFnLRtcb7DjU+uIINn2FwATa5J8BsR4jx2FIt4rKUqjQ4mPM5cRhJo8KY1MqaROTiLIwTUYwoKKe8Hu76v1qpeUZDiFx4leCGOOL6RaSMi8vXujLdOIIAOok7kbURr5xlDKqxsF6geswFiFHqoyjZV4XcbWFrDjVezCAI5TdkAuzcervawY89t78VAudiDXVZYwaqmcZcYFYxoChN7HYRljuxP5vmeYtttwqWKxhcW6Mo16XX8nJxtfirD2kPNb72HAgEWXB40G+IjW1jpnhBvpPeO8b3VrbjbvtWcZl5isjnUDsGtazG50i3AfZ8rd1ecBmbQSCSxbSNMi/nIj/ADA9oeItwY1LFldPwswIDobgi4PeKlY3uLiqfl+IETBVYNDKOsiYbixF9vAg3qfyzGBja/8Af9/wqNJOlKVApSlApSlApSlArzI1gTXqoHptmf0fCSSX3tZf0mIVfm1/dQVDHZ312JYL6qki/eq8T7zw8xWv0oxRjgTDD8piSWl8IhxHvNh+iGrS6D4UyG59prfqpufiSP2TVd6U5yZJcVil3u3UwD7q9kAeZu365qjVOIMkjzhGdYbpEii5aS3aYDnZSfnzq29F0gxQVsOzbbSkXRh3pICN2JvvxHaIIuKjOj+CaFRZQ6RrZt7MW9aRxfZrnaxtwO+9qsedZQzYWNQIg8uKhZxIwRGJdewTsW2ASw3blxrTHa84PDhQALDkB5d1biiuLSYkTKZerEJgw8RiSNm0xSDMZopGjvuNXV8+RtXbCN6i0ArBjnsh3YX21KLsosbsBY7gXPA1sVqZh7Prc+Hu4+Fr1WXrAYcoihmLvYBmIUE24XCi3w2499a+eZSuKj6tpJEF9+rIGpSCrK2oEFSCeVxsQQRW+8gBAJAJNhcgXPcO+tTM8UVw8skJVmWNyntDUoNhZeO44UvS4y2yRo9G8rSAzFGdlLlV1FTZVLEqLAbCR5QL3PialMZCXQhTpex0tYGxItwOx8jWtkMMiYeJZtPWBbvp4aiSSfnc+N631cE2BBPdf4VJ015Neq6a2Wn6tV1M+kAanFmYACzEAAXPgAPCtkitXAcX9biLX4cWtbwtatuqw8EVoYzFwqJNcsa9WoaTUyjQjarM1/VB0tYnjY1IMbbnYVyXpFNF1+YmFVZJGwBd19UMJpdTMTsQSRvwNjWbdOmGFy5jdzyXBxRmeSZXgYWhkDaxbgY49PtXFxbe3PsmoGCcyRiQo6MOKuuliORI5XXfz8qtnRzLFlgxDDSzDGTmM7FAyvxUcACbgkeNReZa2KzFAiEaSCbvuezqA2Wzdm1z6x4WqxnKSXhl6KYoyJLhCe1F9bAe9Cbso8mIPk4HI1sRZ31E6ltkNr+CnY/Ag/s1VfppwmIhxA4RyAOO+J9m+ALe8LU906wmi7LwDA/qPtf9rT+1UWOsxPcA17qtdAM06/CISbley3mu34aT76stRSlKUClKUClKUCuYemvMtMcMV/WcsfJB/VxXT64R6a8R1mYQw90Q+Msrj+QUE7lcxwuVzYgbOmFut+Uki3X/AFOvwrn+HjAbCxG9kUzv42Fx82X4VeOn8mjKmUbddiI0Hlqvb4LVPwYVsZPqsFVI47nYWZhff9UVYl6XjJcBIDGhfUGOpwVF+z2jpYW216RYg7E71eMXlEWIi6qZSy3VhZmRgykFWVkIZSCL3Bqs9GcOnWnQSQEX2ywuzNwuTb1B8RV4iG1aZiEPQrAHqR1G0IAQCSQAgP1g1gN9b9Zd+3fck86sdeRXqhSsGNj1Idi1t9INi2xuAbjiCRWelVFQ6RYV8T9HQwEsAS7IQxj3Roxe40hnRCXAOyMParf6E4N4oGDxmK7AhCACLRxqdlJA7SsfHjzqXkw24K7bkkCwJJFuJ91weNh78YxbADUu+kk8RYi229wTvyNtjUW3b5nuHMmGnjA1FonAA5kqbD42qs5Jg5YcRI3VaWMbAFiFDkiEr2t72CPfbb31ZIcwaRAyJYsgZQwJIJGysBwPfvUbnWe4fCn69yztYrCAHkJHDhsBz7gb8b1nKyc2t+Lx5+TL04Y7vwmcvSyA6Spax0k6iuw7N7nh4bVF5p0oijfqYwZ5+HVx2Ok/fbgvlufCoeNMfmO7k4TDH2VP1jr95vLkLcas2T5NDhU0QoFHfzPmakuWXXEd8sPF4v131ZfE6n3vv9p/pGQ5PPiCHxj9niIIyQg/SPFz5/AVLf7Mgs69THZ1CuNI7arewb7QFzx7zW5Xw1qYyOGfkyz7/r2acOESNBHGioiiyqoCqPIDYVTM8wDs0sYk0rswAUX7eq/aa/tq3AX3G9XtqqvSfDoXQuxUaWGzlAfVIvYi/A8arDnedw9ZEdt3Q7fetqA+IIqwwzfTMqw8vFmiaJvF49S/NkB94qJxQUKdBBVZDaxuLFgeP61bno6l/wD588f5jFtt4HS1Srj03PQlmV+vivzVx+sNJ/dWusVwL0SymHNZMPy0Sp/8Ui2+QNd9rLRSlKBSlKBSlKBX589Jras8jHhh/wB9j/Gv0HX589KS6c6jb7sB+Erj+WgmfSZ/ueAH2sal/g39aq+T4hUnxLvw65AbC+2gngPGrZ6RotWBwbfm8YpPwf8ApVTyWQpi8SNLMRJGwC2ubhl21ED51Tj36X/Jc4iSHEYiNfVZVVdOgvIVQItjbcvIo99RkPSDGiDCyTzYoqqYlsS+HWLYxTIiljIttIGvYdojvqayrCR4nrIsRCdJMb6GaxuLhWvE228ffyrZHo8jEAgjxM0aHrVkAswljmcMykPfSRawYb2Jq8pbN8TheI2uARuCAa914jUAADgBYe6vdWMFKUqhVI9IvS2XBlYoiqHqzLJIy6tKA2AVeZJB8tu/ac6X4jFR4cnCAGQsBw1EBja4B2ve3G9U+P0fYmZTLNiSJ233u3mD8eArj5Msr+XGfy9/0ni8Mn4vmzmuZMe7vXdnxO/36aeUdKcxx+nDQyoGZOs65U0t1d1F+5TdgORq5dHuhsGGOtvrZTxd9zf3146G9Ehgi8jv1kzgKW4AKN9IHmB8BVoph4/fLs+p+r3Pw/DxhxvU1u+9vvrfU6k9ilKV2eAr4a+18NQUDpFmmNSTMkSVjohw7QLFGNSdZJKGsDq1tZRudvAVry5rGcOkkpnfq8TJHIMQsbyq4STskQjSQLpYryPGrPmfRtZXxEnWujTxxR3SwKdSzsrDv3fcHbaoXEZecKqAF53aeSaRuwhZ3jZWIFwoG6i3hUblm+VQxWKSRZXjvpvzUruFXka2fR1+SzRe6cH4rWHM5iwkJVlJYCzab8FHskj51s+j9bQZk/2p7fBf+9KcbupwgOhjW6Qkd8k4+Mbt+Ir9C1+e+hC6s/Zu58QfgGT+NfoSsqUpSgUpSgUpSgVw/wBNmDIxcUoG5Qr71bUv75ruFc59L2Xa40kt6pHz7J/FaCOz1RPlkhG+l4pR+i7Lv8HqgM5ix7H85DceLIVb8A1dB6IKJsK2GY7SQtD5EAqvvAKH4VRel0bRfR8Vp9QjWPDdXH4j3VUroXR+VxKC+jtLYab+yb7k8fWPIc6vcDXArlWTuQqyGVj1RuBcBdIFje3G8bHieJBroiZikcLyu1kRC7H7qi5+VaZiZFeq5unpIlbCx4hMGtzDPPIjyldMeHmERVToN3NwdwAN66MjXAPfvUhXqlKVpClKUClKUClKUCvhr7VFxXTuaJpeswRVQsrQ3kIZxFMsQMitGOrDF1YEatr8alWLo5qpdIpXMoEZTspchgd9bWFiDt6jcjUnkecviI5OsjEUsUrROqvrXUlt1YqpIsRxFVHOZyytMkrDrD2baWUg2VOI7u1cEcTQqBxUhYITa7uW23Frkj/SFqd6IxiPLy54S4l2P6KHQfnG1QYUNIx9mGM/h/QAVYekS/R8GkHOOGx/Tk2b33Zj7jUq49Kx6HsKZMc8zDtaDfzkdWb9013muZeh/LtIklI4mw8gLfizfCum1lopSlApSlApSlAqF6XYHrsM47hf3c/6+6pqvLqCCDwOxoORdHg0LHwIYe7Zvlb9mtzpbkqzRzoBcMOvQfdfaUDykOr/AJgqcXLwsjxnih28UPA/DY18iDDsBdUkJLxr+cjYENHvtupI321Kp5VRybopmMcakYggGDsMWvpFvyb2O1yOze1+yoq7ZNi1zDDNDG0kKB1KM8f5SJGVhZSe0lwF35WvxqpdOcpGExC4qK74eVQTt68LcDYj1lNjY73G9WHKMyeXQUKjTZg53DgjbSAdlI4k8O42vVYvDIeiGYfRygEcrSQ4uBrusfVjEYhZVkNgdS9kkgbjVblXV4xYAdwA+FQeT5kHXuPAg8VPMH+9xY8DU0jUVlFfaiD0lwYaVDiY9UKlpRf1FX1ifLnbhzrbyvNIcSnWQSLIl7al4X7vmKu003KUpVQpSlApWDG4uOFGlkdURBdmY2Cgcyaipel2AVEkbFxBH1aSSd9Bs4ta4IPEGptdJu9c6xeT42ZMd1mG+vmP1crTIV6qKUNDCijdAVBJJ4sbnlboJao7M8esaknyAHEk8AO8k1FUfG5hJg8PPJNDIDiMS8jRxWkeKF7AsxUgcBy+0O42hcTmGHk/8RDpMYF7rcBmO1tOw1AG24v2rd9TOZ5hKjEkKxkO2k20WGym53UbnUvM8N71D5Tl4xEwivpgiu8r7AC12Ym23j5nwq9J2m+jGV9mPrBvI3Xv/wC3EQQPIyFBbmAe6sHSZmmPC+ptXwuq/wA3xqxSXIsF0PPYBeccCA9Wp7iFJYjkzkUmwALJGvrObDwUDc+4CstJnoTl/U4Ze8/h/wDtz76sFeIowqhRsALDyFe6ilKUoFKUoFKUoFKUoILpPhSAuIQXaP1gPajPrDzHEe+oad9YWWM3Zd1I9oHiv986uxFUPO8IcHJt+QkPZ/y3O5U+B3IoMeY4OLERFGsIpWurEbQztxB7o3NvJzz1ADlLLLlsxgkJSMsQjn/DJO6nlpPI8Ad66lDigCxsGRgRIh4MDxNvx+NYOkOTxYqIRyEMGGmGZjxvssMx+3wCv7XPfjUqIyzMVTSIR9YTuhO7DixkPvvrN76hxBq85VmquO4jYg7FT4j+71xQmfLZCk2rq12D2uyDjpce0nMHiOW1WXB5zGqtiJJLMFuGU3AjW9gnJxckm43LcBYW0z02OkWKw0006RuqxrhsarqqdvDyGSLrpJFDEuHIJW+n1Sd6ufQLMGkTEKZ/pEcU+iKbsdtOrjY7xgKbMzLt3WqE6OdIi0KzzwrEZFBZlseyfV17ahcEbbjfjVsy/HR6B1enRy0W0+PDaou0xesGIzCGN0jeWNHkNkRnVWcjiFUm7e6vK4gGqR6QOoLqwCGUNhuu1Fta4f6QNBhBBTXrvfgbe6gvMGYQu7xpLG0kfrorqWS/DUoN199bF65f0K0jGQEWDFMx1kWuf/HLbV3++ukNOO+gjemGLgiwc0mITrI0AYpfTqYMCgvy7enc7CubZ1MsEK4pMxjXEGLFza4TG8Uk7vExhV2upsAq6QNTWJFtxXT8bjIwp16dPPVbT777VWM4zkdS5w0EcpTUyhgFTWuxC7XLXHIAbcaCxYvNAiKW9YgdkcSxFyAPj5VTc1zFZC4nFmHqJe9gT2WQji+3rDdSLC3ExYz1cRHHiImLSsL7nkdnRrbItwdxzUHc3vHS4l5pdEQ1y7rqAusYNrqvedhfy34AVUe5JJZHESEyTttcb6FPAbcW4eZ34ACrrleWx4eIxbGOMgztyllG4hB5qpszHmdvtCtbo/k64cMFb63frp+PVX4ohPrTHa54KL87A55sSp0gDTGgtGn8xvue/fcnc+Oa1JpvYd/WmkNmbff2V428O81LdGMMXvinBGsWjB5R34+ZO/laoDKcM2Ml0b9Sh+tP2jxEY/jV+UACw2AqK+0pSgUpSgUpSgUpSgUpSgVgxuESVGjkUMjCxBrPSg5Ln2AmwMgViWjJ+rl/lbuYfOsmVZypuhCkOLPGRdXB42HC/wB34d1dOx2CjmRo5UDo3EH++PjXIumHQ2fB3ki1SwcbgXaMfetxH3vjagnsdgUmj4NNEB+lNF4d8qeHrj73LnuZ9EpIQz4YpJC5uyHtRMfEcVbx41t5T0uaMjrC36Y9YfpD2x8/PhVxw2ZYfEXk1BGOxmiIIJ22lQ7E2+0A1uBqooOG6RWKJNeIqwOmTgSvq6ZBtYNYjUAdhvViizRWlDG6DSbtfTrYkAdtTZrAHmfWFSeZZAJFJaJZlt68A1E+JhPaB8FL1VT0UQE/RsQ0bc0DFSP0om4eRWrtPStmCziQs4WUFVKga1DdrTqbdSptZk+dYp8wWUfSJIMPI8Bk6tmB1Dq2YXUkHTcpfwqptlWOjPCN/HQUY/rRkVi1YwAp9GupvcCeQA3vf1kPG5+NDHub6XDC5mqI2MjggjklQM7AHUwNj2mAF+/3VtZhm8qlNUoCl9LaVC2BDW3ct7ege+qKrYsr1f0Xs2tpOIe1u6wjG1bSYDGSf4ca+LB5T8XNJ0uXOV9M4Tk+ZKJgy3k7JHEuVYG6kEmy3BYE7cF7qisXnFnft2LkExx9p9QAF78FuAo93GvpyFjYYjEnfhGDpv4BE3fy3qwZX0fCKCkIiH28QOrt4iL1yfBtPnTbPpV3A5RLKp1BcPBe7WIF78Szcye4fOrjlmXJBH2bwxW9e2mWUdyDjEh4aiNRHC2zV4xGOw8A6wsJGXhLLZUQ/wCWnqhvK7eNVDOOmBkY6CSfzh4/qD2fPj5VGtLPmucKAIwoVV2SIcFHe3424nn46+S4WbHSFIyQo/KS8lHcO9vDlWj0R6JYjGkSPqig5uQdT/oX4/pcPOuwZbl8WHjEUSBEHId/eTzPjUV9y7AxwRrFGLKosP6nvNbNKUClKUClKUClKUClKUClKUClKUCvhFfaUFC6XejLD4q8kBEEp3PHQx8QPV8x8K5DnWQ5hlr6mV05CRDdT4ahsfI/Cv03XmSMMCrAEHiCLg+40H5qyr0hyxbSpqI9pCEY+a20X8gtWzC+kPCTgLK8bfdxMYUj3m6/Bqu/SD0YZdirnqzC3fFYD3qQR8LVQM49BUgucPiFbuD3U/xH4UE/h58FJuiOD/kYh7fsByv+ms7QxfnsWvhohP70V65XjvRHmkZ2w+sd6tG3yDX+VaqdAM5TZcPOB4Fh+Bqjrwgi/PYtvAJCPwhvWHETYOPd0kJ/zsQ6j9jWqn9muUP0Czptmw+II8Sx/E1sYL0SZrIf930jvYxrb4tf5UF5xXpAwmHBETRL93DoGY+8WX4tVUzX0iySbRIQT7UhDn3IOzfz1Cp7J/QXMbHEYhVHMLdj/AfjV+yD0WZfhrEoZm75LW9yqAPjeoONZPk+YZk91V5LbF22Vff6q+Q+Fda6I+i+DD6ZMSRNILHTv1an+f37eFdAiiVQFVQqjgAAAPICvdB8VQBYCwHKvtKUClKUClKUClKUClKUClKUClKUClKUClKUClKUClKUClKUClKUClKUClKUClKUClKUClKUClKUClKUH//Z"/>
          <p:cNvSpPr>
            <a:spLocks noChangeAspect="1" noChangeArrowheads="1"/>
          </p:cNvSpPr>
          <p:nvPr/>
        </p:nvSpPr>
        <p:spPr bwMode="auto">
          <a:xfrm>
            <a:off x="155575" y="-1371600"/>
            <a:ext cx="2857500"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52" name="Picture 4" descr="https://lh6.ggpht.com/sS8LrhjdwFrFScpip5ppNbiTeDpRo111zXL7Lu7Pyr7DjpVHIqDSYRB_ytLazM0B74Um=w30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4375" y="2665872"/>
            <a:ext cx="1011539" cy="101153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6">
            <a:clrChange>
              <a:clrFrom>
                <a:srgbClr val="84AAD7"/>
              </a:clrFrom>
              <a:clrTo>
                <a:srgbClr val="84AAD7">
                  <a:alpha val="0"/>
                </a:srgbClr>
              </a:clrTo>
            </a:clrChange>
            <a:extLst>
              <a:ext uri="{BEBA8EAE-BF5A-486C-A8C5-ECC9F3942E4B}">
                <a14:imgProps xmlns:a14="http://schemas.microsoft.com/office/drawing/2010/main">
                  <a14:imgLayer r:embed="rId7">
                    <a14:imgEffect>
                      <a14:backgroundRemoval t="45790" b="54958" l="28975" r="72642"/>
                    </a14:imgEffect>
                  </a14:imgLayer>
                </a14:imgProps>
              </a:ext>
            </a:extLst>
          </a:blip>
          <a:srcRect l="23517" t="44644" r="21900" b="43896"/>
          <a:stretch/>
        </p:blipFill>
        <p:spPr>
          <a:xfrm>
            <a:off x="4674091" y="2785787"/>
            <a:ext cx="1564514" cy="377683"/>
          </a:xfrm>
          <a:prstGeom prst="rect">
            <a:avLst/>
          </a:prstGeom>
        </p:spPr>
      </p:pic>
      <p:pic>
        <p:nvPicPr>
          <p:cNvPr id="14" name="Picture 13"/>
          <p:cNvPicPr>
            <a:picLocks noChangeAspect="1"/>
          </p:cNvPicPr>
          <p:nvPr/>
        </p:nvPicPr>
        <p:blipFill rotWithShape="1">
          <a:blip r:embed="rId6">
            <a:clrChange>
              <a:clrFrom>
                <a:srgbClr val="84AAD7"/>
              </a:clrFrom>
              <a:clrTo>
                <a:srgbClr val="84AAD7">
                  <a:alpha val="0"/>
                </a:srgbClr>
              </a:clrTo>
            </a:clrChange>
            <a:extLst>
              <a:ext uri="{BEBA8EAE-BF5A-486C-A8C5-ECC9F3942E4B}">
                <a14:imgProps xmlns:a14="http://schemas.microsoft.com/office/drawing/2010/main">
                  <a14:imgLayer r:embed="rId7">
                    <a14:imgEffect>
                      <a14:backgroundRemoval t="45790" b="54958" l="28975" r="72642"/>
                    </a14:imgEffect>
                  </a14:imgLayer>
                </a14:imgProps>
              </a:ext>
            </a:extLst>
          </a:blip>
          <a:srcRect l="23517" t="44644" r="21900" b="43896"/>
          <a:stretch/>
        </p:blipFill>
        <p:spPr>
          <a:xfrm>
            <a:off x="6354581" y="2767807"/>
            <a:ext cx="1417819" cy="377683"/>
          </a:xfrm>
          <a:prstGeom prst="rect">
            <a:avLst/>
          </a:prstGeom>
        </p:spPr>
      </p:pic>
      <p:pic>
        <p:nvPicPr>
          <p:cNvPr id="3074" name="Picture 2" descr="Image result for pike weapo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54602" y="3438144"/>
            <a:ext cx="6921302" cy="50432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47472" y="5394960"/>
            <a:ext cx="83484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Rýchlosť lúča odmeraná na pohybujúcom sa koni </a:t>
            </a:r>
            <a:r>
              <a:rPr kumimoji="0" lang="sk-SK" sz="1800" b="1" i="0" u="none" strike="noStrike" kern="1200" cap="none" spc="0" normalizeH="0" baseline="0" noProof="0" dirty="0">
                <a:ln>
                  <a:noFill/>
                </a:ln>
                <a:solidFill>
                  <a:srgbClr val="FF0000"/>
                </a:solidFill>
                <a:effectLst/>
                <a:uLnTx/>
                <a:uFillTx/>
                <a:latin typeface="Calibri" panose="020F0502020204030204"/>
                <a:ea typeface="+mn-ea"/>
                <a:cs typeface="+mn-cs"/>
              </a:rPr>
              <a:t>299 792 458 kms</a:t>
            </a:r>
            <a:r>
              <a:rPr kumimoji="0" lang="sk-SK" sz="1800" b="1" i="0" u="none" strike="noStrike" kern="1200" cap="none" spc="0" normalizeH="0" baseline="30000" noProof="0" dirty="0">
                <a:ln>
                  <a:noFill/>
                </a:ln>
                <a:solidFill>
                  <a:srgbClr val="FF0000"/>
                </a:solidFill>
                <a:effectLst/>
                <a:uLnTx/>
                <a:uFillTx/>
                <a:latin typeface="Calibri" panose="020F0502020204030204"/>
                <a:ea typeface="+mn-ea"/>
                <a:cs typeface="+mn-cs"/>
              </a:rPr>
              <a:t>-1</a:t>
            </a:r>
            <a:r>
              <a:rPr kumimoji="0" lang="sk-SK" sz="1800" b="1" i="0" u="none" strike="noStrike" kern="1200" cap="none" spc="0" normalizeH="0" baseline="0" noProof="0" dirty="0">
                <a:ln>
                  <a:noFill/>
                </a:ln>
                <a:solidFill>
                  <a:srgbClr val="FF0000"/>
                </a:solidFill>
                <a:effectLst/>
                <a:uLnTx/>
                <a:uFillTx/>
                <a:latin typeface="Calibri" panose="020F0502020204030204"/>
                <a:ea typeface="+mn-ea"/>
                <a:cs typeface="+mn-cs"/>
              </a:rPr>
              <a:t>.</a:t>
            </a:r>
            <a:endParaRPr kumimoji="0" lang="sk-SK"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TextBox 18"/>
          <p:cNvSpPr txBox="1"/>
          <p:nvPr/>
        </p:nvSpPr>
        <p:spPr>
          <a:xfrm>
            <a:off x="642291" y="578484"/>
            <a:ext cx="794824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Rýchlosť svetelného lúča je voči ľubovoľnej </a:t>
            </a:r>
            <a:r>
              <a:rPr kumimoji="0" lang="sk-SK"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inerciálnej</a:t>
            </a:r>
            <a:r>
              <a:rPr kumimoji="0" lang="sk-SK"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súradnicovej sústave rovnaká a je </a:t>
            </a:r>
            <a:r>
              <a:rPr kumimoji="0" lang="sk-SK" sz="1800" b="1" i="0" u="none" strike="noStrike" kern="1200" cap="none" spc="0" normalizeH="0" baseline="0" noProof="0" dirty="0">
                <a:ln>
                  <a:noFill/>
                </a:ln>
                <a:solidFill>
                  <a:srgbClr val="FF0000"/>
                </a:solidFill>
                <a:effectLst/>
                <a:uLnTx/>
                <a:uFillTx/>
                <a:latin typeface="Calibri" panose="020F0502020204030204"/>
                <a:ea typeface="+mn-ea"/>
                <a:cs typeface="+mn-cs"/>
              </a:rPr>
              <a:t>299 792 458 kms</a:t>
            </a:r>
            <a:r>
              <a:rPr kumimoji="0" lang="sk-SK" sz="1800" b="1" i="0" u="none" strike="noStrike" kern="1200" cap="none" spc="0" normalizeH="0" baseline="30000" noProof="0" dirty="0">
                <a:ln>
                  <a:noFill/>
                </a:ln>
                <a:solidFill>
                  <a:srgbClr val="FF0000"/>
                </a:solidFill>
                <a:effectLst/>
                <a:uLnTx/>
                <a:uFillTx/>
                <a:latin typeface="Calibri" panose="020F0502020204030204"/>
                <a:ea typeface="+mn-ea"/>
                <a:cs typeface="+mn-cs"/>
              </a:rPr>
              <a:t>-1</a:t>
            </a:r>
            <a:r>
              <a:rPr kumimoji="0" lang="sk-SK" sz="1800" b="1" i="0" u="none" strike="noStrike" kern="1200" cap="none" spc="0" normalizeH="0" baseline="0" noProof="0" dirty="0">
                <a:ln>
                  <a:noFill/>
                </a:ln>
                <a:solidFill>
                  <a:srgbClr val="FF0000"/>
                </a:solidFill>
                <a:effectLst/>
                <a:uLnTx/>
                <a:uFillTx/>
                <a:latin typeface="Calibri" panose="020F0502020204030204"/>
                <a:ea typeface="+mn-ea"/>
                <a:cs typeface="+mn-cs"/>
              </a:rPr>
              <a:t>.</a:t>
            </a:r>
            <a:endParaRPr kumimoji="0" lang="sk-SK"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47430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8328" y="484632"/>
            <a:ext cx="84124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Zdravý rozum</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nie je možné aby rýchlosť pohybujúceho sa objektu bola rovnaká voči dvom navzájom sa pohybujúcim pozorovateľom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303963" y="1163700"/>
            <a:ext cx="794824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Experimentálny fakt: </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Rýchlosť svetelného lúča je voči ľubovoľnej </a:t>
            </a:r>
            <a:r>
              <a:rPr kumimoji="0" lang="sk-SK"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inerciálnej</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súradnicovej sústave rovnaká a je </a:t>
            </a:r>
            <a:r>
              <a:rPr kumimoji="0" lang="sk-SK" sz="1800" b="0" i="0" u="none" strike="noStrike" kern="1200" cap="none" spc="0" normalizeH="0" baseline="0" noProof="0" dirty="0">
                <a:ln>
                  <a:noFill/>
                </a:ln>
                <a:solidFill>
                  <a:prstClr val="black"/>
                </a:solidFill>
                <a:effectLst/>
                <a:uLnTx/>
                <a:uFillTx/>
                <a:latin typeface="Calibri" panose="020F0502020204030204"/>
                <a:ea typeface="+mn-ea"/>
                <a:cs typeface="+mn-cs"/>
              </a:rPr>
              <a:t>299 792 458 ms</a:t>
            </a:r>
            <a:r>
              <a:rPr kumimoji="0" lang="sk-SK" sz="1800" b="0" i="0" u="none" strike="noStrike" kern="1200" cap="none" spc="0" normalizeH="0" baseline="30000" noProof="0" dirty="0">
                <a:ln>
                  <a:noFill/>
                </a:ln>
                <a:solidFill>
                  <a:prstClr val="black"/>
                </a:solidFill>
                <a:effectLst/>
                <a:uLnTx/>
                <a:uFillTx/>
                <a:latin typeface="Calibri" panose="020F0502020204030204"/>
                <a:ea typeface="+mn-ea"/>
                <a:cs typeface="+mn-cs"/>
              </a:rPr>
              <a:t>-1</a:t>
            </a:r>
            <a:r>
              <a:rPr kumimoji="0" lang="sk-SK" sz="1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292608" y="1847088"/>
            <a:ext cx="84124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Zdravý rozum nás pletie, ak sa jedná o rýchlosti blízke k rýchlosti svetla.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237744" y="2944368"/>
            <a:ext cx="8430768"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Moderný príklad merania rýchlosti </a:t>
            </a:r>
            <a:r>
              <a:rPr kumimoji="0" lang="sk-SK"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svetla,GPS</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Satelit je vo vzdialenosti 20000 km od Zeme, jeho rýchlosť je 3 km/s to je 1/100000 rýchlosti svetla. Vzdialenosť od satelitu sa meria časom cez rýchlosť svetla. Keby rýchlosť signálu zo satelitu závisela na rýchlosti satelitu ale prepočítavali sme to podľa Einsteina, tak by chyba vzdialenosti bola 20000/100000 km to je 200 m. Poloha je GPS určená na 10 m ľahko, takže svetlo naozaj ide rovnakou rýchlosťou, či je vyslané z hýbuceho sa zdroja alebo stojaceho zdroj</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Presnejšia analýza faktov o GPS hovorí, že rýchlosť svetla je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vždy rovnaká s presnosťou 12 m/s. (Pozri v knihe </a:t>
            </a:r>
            <a:r>
              <a:rPr kumimoji="0" lang="sk-SK"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F.Selleri</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sk-SK"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Open</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sk-SK"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Questions</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 </a:t>
            </a:r>
            <a:r>
              <a:rPr kumimoji="0" lang="sk-SK"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Relativistic</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sk-SK"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Physics</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2494408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6616" y="768096"/>
            <a:ext cx="8622792"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Calibri" panose="020F0502020204030204"/>
                <a:ea typeface="+mn-ea"/>
                <a:cs typeface="+mn-cs"/>
              </a:rPr>
              <a:t>Ešte jeden príklad: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Calibri" panose="020F0502020204030204"/>
                <a:ea typeface="+mn-ea"/>
                <a:cs typeface="+mn-cs"/>
              </a:rPr>
              <a:t>Stačí ísť na exkurziu k urýchľovaču.</a:t>
            </a:r>
            <a:br>
              <a:rPr kumimoji="0" lang="sk-SK"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sk-SK" sz="1800" b="0" i="0" u="none" strike="noStrike" kern="1200" cap="none" spc="0" normalizeH="0" baseline="0" noProof="0" dirty="0">
                <a:ln>
                  <a:noFill/>
                </a:ln>
                <a:solidFill>
                  <a:prstClr val="black"/>
                </a:solidFill>
                <a:effectLst/>
                <a:uLnTx/>
                <a:uFillTx/>
                <a:latin typeface="Calibri" panose="020F0502020204030204"/>
                <a:ea typeface="+mn-ea"/>
                <a:cs typeface="+mn-cs"/>
              </a:rPr>
              <a:t>Treba sa tam napríklad pozrieť na rozpad častice piónu. Rozpadá sa na dva fotóny. Ak pión stojí, tie dva fotóny letia oproti sebe rýchlosťou svetla c. V laboratóriu sú však dnes už bežné </a:t>
            </a:r>
            <a:r>
              <a:rPr kumimoji="0" lang="sk-SK" sz="1800" b="0" i="0" u="none" strike="noStrike" kern="1200" cap="none" spc="0" normalizeH="0" baseline="0" noProof="0" dirty="0" err="1">
                <a:ln>
                  <a:noFill/>
                </a:ln>
                <a:solidFill>
                  <a:prstClr val="black"/>
                </a:solidFill>
                <a:effectLst/>
                <a:uLnTx/>
                <a:uFillTx/>
                <a:latin typeface="Calibri" panose="020F0502020204030204"/>
                <a:ea typeface="+mn-ea"/>
                <a:cs typeface="+mn-cs"/>
              </a:rPr>
              <a:t>pióny</a:t>
            </a:r>
            <a:r>
              <a:rPr kumimoji="0" lang="sk-SK" sz="1800" b="0" i="0" u="none" strike="noStrike" kern="1200" cap="none" spc="0" normalizeH="0" baseline="0" noProof="0" dirty="0">
                <a:ln>
                  <a:noFill/>
                </a:ln>
                <a:solidFill>
                  <a:prstClr val="black"/>
                </a:solidFill>
                <a:effectLst/>
                <a:uLnTx/>
                <a:uFillTx/>
                <a:latin typeface="Calibri" panose="020F0502020204030204"/>
                <a:ea typeface="+mn-ea"/>
                <a:cs typeface="+mn-cs"/>
              </a:rPr>
              <a:t>, pohybujúce sa rýchlosťou 0,999 999 c. Ak sa takýto pión rozpadne na dva fotóny, potom nepozorujeme, že by sa jeden z nich pohyboval rýchlosťou 1,999999 c a druhý iba 0,000001 c (= 300 m/s!, taký efekt by naozaj nebolo ťažké pozorovať). Naopak, oba fotóny majú experimentálne rýchlosť c.</a:t>
            </a:r>
            <a:br>
              <a:rPr kumimoji="0" lang="sk-SK"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237744" y="5065776"/>
            <a:ext cx="84033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Záver: treba prehodnotiť zdravý rozum,</a:t>
            </a:r>
            <a:r>
              <a:rPr kumimoji="0" lang="sk-SK"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nanovo predumať všetko o meraní polohy a času</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To je to, čo urobil Einstein  v roku 1905.</a:t>
            </a:r>
          </a:p>
        </p:txBody>
      </p:sp>
      <p:sp>
        <p:nvSpPr>
          <p:cNvPr id="4" name="Rectangle 3"/>
          <p:cNvSpPr/>
          <p:nvPr/>
        </p:nvSpPr>
        <p:spPr>
          <a:xfrm>
            <a:off x="219456" y="5010912"/>
            <a:ext cx="8202168" cy="8321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9680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1402" y="522514"/>
            <a:ext cx="8350180"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Einsteinova špeciálna teória relativity je založená na dvoch fundamentálnych princípoch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k-SK"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Princíp relativity</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Nijakým experimentom nemožno rozhodnúť, ktorá z dvoch navzájom sa pohybujúcich inerciálnych sústav sa hýbe a ktorá stojí.</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k-SK"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Princíp rovnakej rýchlosti svetla</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Daný svetelný lúč sa šíri (vo vákuu) voči ľubovoľnej inerciálnej sústave rovnakou rýchlosťou </a:t>
            </a:r>
            <a:r>
              <a:rPr kumimoji="0" lang="sk-SK" sz="1800" b="0" i="0" u="none" strike="noStrike" kern="1200" cap="none" spc="0" normalizeH="0" baseline="0" noProof="0" dirty="0">
                <a:ln>
                  <a:noFill/>
                </a:ln>
                <a:solidFill>
                  <a:prstClr val="black"/>
                </a:solidFill>
                <a:effectLst/>
                <a:uLnTx/>
                <a:uFillTx/>
                <a:latin typeface="Calibri" panose="020F0502020204030204"/>
                <a:ea typeface="+mn-ea"/>
                <a:cs typeface="+mn-cs"/>
              </a:rPr>
              <a:t>299 792 458 ms</a:t>
            </a:r>
            <a:r>
              <a:rPr kumimoji="0" lang="sk-SK" sz="1800" b="0" i="0" u="none" strike="noStrike" kern="1200" cap="none" spc="0" normalizeH="0" baseline="30000" noProof="0" dirty="0">
                <a:ln>
                  <a:noFill/>
                </a:ln>
                <a:solidFill>
                  <a:prstClr val="black"/>
                </a:solidFill>
                <a:effectLst/>
                <a:uLnTx/>
                <a:uFillTx/>
                <a:latin typeface="Calibri" panose="020F0502020204030204"/>
                <a:ea typeface="+mn-ea"/>
                <a:cs typeface="+mn-cs"/>
              </a:rPr>
              <a:t>-1</a:t>
            </a:r>
            <a:r>
              <a:rPr kumimoji="0" lang="sk-SK"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Tieto princípy sú zovšeobecnenia mnohých experimentálnych pozorovaní. Nie sú to nejaké logické postuláty. Svet by (možno) mohol „byť urobený“ aj inak, že by tieto princípy neplatili. Ich pravdivosť nevieme dokázať v zmysle matematického dôkazu. Máme však takú skúsenosť, že všetko, čo z týchto princípov „odvodíme“ ako predpovedaný výsledok nejakého experimentu, sa ukáže ako „pravdivé“, teda že vykonaný experiment dá výsledky v súlade s našou predpoveďou.</a:t>
            </a:r>
          </a:p>
        </p:txBody>
      </p:sp>
    </p:spTree>
    <p:extLst>
      <p:ext uri="{BB962C8B-B14F-4D97-AF65-F5344CB8AC3E}">
        <p14:creationId xmlns:p14="http://schemas.microsoft.com/office/powerpoint/2010/main" val="158575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8328" y="2898648"/>
            <a:ext cx="777240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Fyziku sme začali diskutovať tvrdením, že fyzika zachytáva nejaký okamih. Okamih je to, čo sa deje „naraz“.</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Treba začať tak, že poriadne predumáme, </a:t>
            </a:r>
            <a:r>
              <a:rPr kumimoji="0" lang="sk-SK"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čo to je „naraz“</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Nevystačíme s intuitívnym chápaním, musíme objektívne definovať pojem naraz.</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Rectangle 2"/>
          <p:cNvSpPr/>
          <p:nvPr/>
        </p:nvSpPr>
        <p:spPr>
          <a:xfrm>
            <a:off x="365760" y="816037"/>
            <a:ext cx="7946136" cy="1538883"/>
          </a:xfrm>
          <a:prstGeom prst="rect">
            <a:avLst/>
          </a:prstGeom>
          <a:ln w="28575">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Opakovanie:</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sk-SK"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sk-SK"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stav fyzikálneho systém v istom </a:t>
            </a:r>
            <a:r>
              <a:rPr kumimoji="0" lang="sk-SK" sz="1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okamihu</a:t>
            </a:r>
            <a:r>
              <a:rPr kumimoji="0" lang="sk-SK"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sa dá zachytiť</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sk-SK"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na papier a podľa toho papiera ten stav inokedy (úplne)</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sk-SK"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zrekonštruovať</a:t>
            </a:r>
            <a:br>
              <a:rPr kumimoji="0" lang="sk-SK"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sk-S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6204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390" y="1557360"/>
            <a:ext cx="5041601" cy="3676627"/>
          </a:xfrm>
          <a:prstGeom prst="rect">
            <a:avLst/>
          </a:prstGeom>
        </p:spPr>
      </p:pic>
      <p:pic>
        <p:nvPicPr>
          <p:cNvPr id="5" name="Puding-Pani-Elvisovej-Naraz-Teraz-kiRiUP117zg-www.mp3tunes.t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6">
                <a:tint val="45000"/>
                <a:satMod val="400000"/>
              </a:schemeClr>
            </a:duotone>
          </a:blip>
          <a:stretch>
            <a:fillRect/>
          </a:stretch>
        </p:blipFill>
        <p:spPr>
          <a:xfrm>
            <a:off x="3954704" y="5443324"/>
            <a:ext cx="487363" cy="487363"/>
          </a:xfrm>
          <a:prstGeom prst="rect">
            <a:avLst/>
          </a:prstGeom>
        </p:spPr>
      </p:pic>
      <p:sp>
        <p:nvSpPr>
          <p:cNvPr id="6" name="TextBox 5"/>
          <p:cNvSpPr txBox="1"/>
          <p:nvPr/>
        </p:nvSpPr>
        <p:spPr>
          <a:xfrm>
            <a:off x="1207008" y="521208"/>
            <a:ext cx="65745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k-SK"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Čo je to naraz?</a:t>
            </a:r>
          </a:p>
        </p:txBody>
      </p:sp>
      <p:sp>
        <p:nvSpPr>
          <p:cNvPr id="7" name="TextBox 6"/>
          <p:cNvSpPr txBox="1"/>
          <p:nvPr/>
        </p:nvSpPr>
        <p:spPr>
          <a:xfrm>
            <a:off x="1920240" y="1078992"/>
            <a:ext cx="46542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k-S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Puding Pani </a:t>
            </a:r>
            <a:r>
              <a:rPr kumimoji="0" lang="sk-SK"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Elvisovej</a:t>
            </a:r>
            <a:endParaRPr kumimoji="0" lang="sk-S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Right Arrow 7"/>
          <p:cNvSpPr/>
          <p:nvPr/>
        </p:nvSpPr>
        <p:spPr>
          <a:xfrm>
            <a:off x="2167128" y="5568696"/>
            <a:ext cx="1508760" cy="228600"/>
          </a:xfrm>
          <a:prstGeom prst="rightArrow">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50806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098"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9319" y="1925463"/>
            <a:ext cx="4983912" cy="4092295"/>
          </a:xfrm>
          <a:prstGeom prst="rect">
            <a:avLst/>
          </a:prstGeom>
        </p:spPr>
      </p:pic>
      <p:sp>
        <p:nvSpPr>
          <p:cNvPr id="3" name="TextBox 2"/>
          <p:cNvSpPr txBox="1"/>
          <p:nvPr/>
        </p:nvSpPr>
        <p:spPr>
          <a:xfrm>
            <a:off x="251209" y="271305"/>
            <a:ext cx="860138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Pojem „naraz“ objektivizoval Einstein definíciou vzhľadom k nejakej súradnicovej sústave, tvorenej „súradnicovými trpaslíkmi“ ktorí všetci majú lokálne hodiny a tie sú navzájom synchronizované.</a:t>
            </a:r>
          </a:p>
        </p:txBody>
      </p:sp>
    </p:spTree>
    <p:extLst>
      <p:ext uri="{BB962C8B-B14F-4D97-AF65-F5344CB8AC3E}">
        <p14:creationId xmlns:p14="http://schemas.microsoft.com/office/powerpoint/2010/main" val="3133154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622998" y="612949"/>
                <a:ext cx="7988439"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 nejakom hľadaní si môžete </a:t>
                </a:r>
                <a:r>
                  <a:rPr kumimoji="0" lang="sk-SK"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vygoogliť</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približný vzorec, ktorý z binomického rozdelenie pre </a:t>
                </a: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𝑁</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6</m:t>
                        </m:r>
                      </m:sub>
                    </m:sSub>
                  </m:oMath>
                </a14:m>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vyplýva pre hustotu pravdepodobnosti veličiny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je 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Stredná hodnota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oMath>
                </a14:m>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je </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nula</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štandardná odchýlka </a:t>
                </a:r>
                <a14:m>
                  <m:oMath xmlns:m="http://schemas.openxmlformats.org/officeDocument/2006/math">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oMath>
                </a14:m>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je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Ak nameriam </a:t>
                </a:r>
                <a14:m>
                  <m:oMath xmlns:m="http://schemas.openxmlformats.org/officeDocument/2006/math">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oMath>
                </a14:m>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„dosť“ odlišné od nuly, budem mať tendenciu prehlásiť, že som nulovú hypotézu falzifikoval. Pravdepodobnosť „možnej hanby“ určím z grafu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622998" y="612949"/>
                <a:ext cx="7988439" cy="4524315"/>
              </a:xfrm>
              <a:prstGeom prst="rect">
                <a:avLst/>
              </a:prstGeom>
              <a:blipFill>
                <a:blip r:embed="rId7"/>
                <a:stretch>
                  <a:fillRect l="-610" t="-809"/>
                </a:stretch>
              </a:blipFill>
            </p:spPr>
            <p:txBody>
              <a:bodyPr/>
              <a:lstStyle/>
              <a:p>
                <a:r>
                  <a:rPr lang="sk-SK">
                    <a:noFill/>
                  </a:rPr>
                  <a:t> </a:t>
                </a:r>
              </a:p>
            </p:txBody>
          </p:sp>
        </mc:Fallback>
      </mc:AlternateContent>
      <p:pic>
        <p:nvPicPr>
          <p:cNvPr id="3" name="Picture 2"/>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3595078" y="1536279"/>
            <a:ext cx="1322070" cy="523875"/>
          </a:xfrm>
          <a:prstGeom prst="rect">
            <a:avLst/>
          </a:prstGeom>
        </p:spPr>
      </p:pic>
      <p:pic>
        <p:nvPicPr>
          <p:cNvPr id="7" name="Picture 6"/>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2801260" y="2389276"/>
            <a:ext cx="3101531" cy="738950"/>
          </a:xfrm>
          <a:prstGeom prst="rect">
            <a:avLst/>
          </a:prstGeom>
        </p:spPr>
      </p:pic>
      <p:pic>
        <p:nvPicPr>
          <p:cNvPr id="9" name="Picture 8"/>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6283904" y="3252320"/>
            <a:ext cx="1152144" cy="548640"/>
          </a:xfrm>
          <a:prstGeom prst="rect">
            <a:avLst/>
          </a:prstGeom>
        </p:spPr>
      </p:pic>
      <p:pic>
        <p:nvPicPr>
          <p:cNvPr id="6" name="Picture 5"/>
          <p:cNvPicPr>
            <a:picLocks noChangeAspect="1"/>
          </p:cNvPicPr>
          <p:nvPr/>
        </p:nvPicPr>
        <p:blipFill rotWithShape="1">
          <a:blip r:embed="rId11"/>
          <a:srcRect l="10915" t="16859" b="17719"/>
          <a:stretch/>
        </p:blipFill>
        <p:spPr>
          <a:xfrm>
            <a:off x="3076435" y="4593903"/>
            <a:ext cx="3154899" cy="1869571"/>
          </a:xfrm>
          <a:prstGeom prst="rect">
            <a:avLst/>
          </a:prstGeom>
        </p:spPr>
      </p:pic>
    </p:spTree>
    <p:extLst>
      <p:ext uri="{BB962C8B-B14F-4D97-AF65-F5344CB8AC3E}">
        <p14:creationId xmlns:p14="http://schemas.microsoft.com/office/powerpoint/2010/main" val="36858870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5267" y="1946925"/>
            <a:ext cx="4762913" cy="2987299"/>
          </a:xfrm>
          <a:prstGeom prst="rect">
            <a:avLst/>
          </a:prstGeom>
        </p:spPr>
      </p:pic>
      <p:sp>
        <p:nvSpPr>
          <p:cNvPr id="3" name="TextBox 2"/>
          <p:cNvSpPr txBox="1"/>
          <p:nvPr/>
        </p:nvSpPr>
        <p:spPr>
          <a:xfrm>
            <a:off x="844062" y="401934"/>
            <a:ext cx="75061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Súradnicová sústava tvorená systémom navzájom nehybných „súradnicových trpaslíkov“</a:t>
            </a:r>
          </a:p>
        </p:txBody>
      </p:sp>
    </p:spTree>
    <p:extLst>
      <p:ext uri="{BB962C8B-B14F-4D97-AF65-F5344CB8AC3E}">
        <p14:creationId xmlns:p14="http://schemas.microsoft.com/office/powerpoint/2010/main" val="3787573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8977" y="1276163"/>
            <a:ext cx="6066046" cy="4305673"/>
          </a:xfrm>
          <a:prstGeom prst="rect">
            <a:avLst/>
          </a:prstGeom>
        </p:spPr>
      </p:pic>
    </p:spTree>
    <p:extLst>
      <p:ext uri="{BB962C8B-B14F-4D97-AF65-F5344CB8AC3E}">
        <p14:creationId xmlns:p14="http://schemas.microsoft.com/office/powerpoint/2010/main" val="956496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s.clipartpanda.com/train-clipart-139385966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848908" y="1670722"/>
            <a:ext cx="6797887" cy="199247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15851" y="2042511"/>
            <a:ext cx="3245617" cy="803868"/>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4"/>
          <a:stretch>
            <a:fillRect/>
          </a:stretch>
        </p:blipFill>
        <p:spPr>
          <a:xfrm>
            <a:off x="1390733" y="2155048"/>
            <a:ext cx="2895851" cy="816935"/>
          </a:xfrm>
          <a:prstGeom prst="rect">
            <a:avLst/>
          </a:prstGeom>
        </p:spPr>
      </p:pic>
      <p:cxnSp>
        <p:nvCxnSpPr>
          <p:cNvPr id="20" name="Straight Connector 19"/>
          <p:cNvCxnSpPr/>
          <p:nvPr/>
        </p:nvCxnSpPr>
        <p:spPr>
          <a:xfrm>
            <a:off x="848908" y="3469377"/>
            <a:ext cx="719982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rotWithShape="1">
          <a:blip r:embed="rId5"/>
          <a:srcRect b="7536"/>
          <a:stretch/>
        </p:blipFill>
        <p:spPr>
          <a:xfrm>
            <a:off x="1007460" y="4253349"/>
            <a:ext cx="6230652" cy="1313438"/>
          </a:xfrm>
          <a:prstGeom prst="rect">
            <a:avLst/>
          </a:prstGeom>
        </p:spPr>
      </p:pic>
      <p:sp>
        <p:nvSpPr>
          <p:cNvPr id="28" name="Rectangle 27"/>
          <p:cNvSpPr/>
          <p:nvPr/>
        </p:nvSpPr>
        <p:spPr>
          <a:xfrm>
            <a:off x="627797" y="5566788"/>
            <a:ext cx="8284191" cy="178919"/>
          </a:xfrm>
          <a:prstGeom prst="rect">
            <a:avLst/>
          </a:prstGeom>
          <a:solidFill>
            <a:schemeClr val="accent2">
              <a:lumMod val="75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30"/>
          <p:cNvPicPr>
            <a:picLocks noChangeAspect="1"/>
          </p:cNvPicPr>
          <p:nvPr/>
        </p:nvPicPr>
        <p:blipFill>
          <a:blip r:embed="rId6">
            <a:clrChange>
              <a:clrFrom>
                <a:srgbClr val="FFFFFF"/>
              </a:clrFrom>
              <a:clrTo>
                <a:srgbClr val="FFFFFF">
                  <a:alpha val="0"/>
                </a:srgbClr>
              </a:clrTo>
            </a:clrChange>
          </a:blip>
          <a:stretch>
            <a:fillRect/>
          </a:stretch>
        </p:blipFill>
        <p:spPr>
          <a:xfrm>
            <a:off x="448175" y="4351688"/>
            <a:ext cx="767676" cy="1205122"/>
          </a:xfrm>
          <a:prstGeom prst="rect">
            <a:avLst/>
          </a:prstGeom>
        </p:spPr>
      </p:pic>
      <p:pic>
        <p:nvPicPr>
          <p:cNvPr id="33" name="Picture 32"/>
          <p:cNvPicPr>
            <a:picLocks noChangeAspect="1"/>
          </p:cNvPicPr>
          <p:nvPr/>
        </p:nvPicPr>
        <p:blipFill>
          <a:blip r:embed="rId6">
            <a:clrChange>
              <a:clrFrom>
                <a:srgbClr val="FFFFFF"/>
              </a:clrFrom>
              <a:clrTo>
                <a:srgbClr val="FFFFFF">
                  <a:alpha val="0"/>
                </a:srgbClr>
              </a:clrTo>
            </a:clrChange>
          </a:blip>
          <a:stretch>
            <a:fillRect/>
          </a:stretch>
        </p:blipFill>
        <p:spPr>
          <a:xfrm>
            <a:off x="7015041" y="4340312"/>
            <a:ext cx="767676" cy="1205122"/>
          </a:xfrm>
          <a:prstGeom prst="rect">
            <a:avLst/>
          </a:prstGeom>
        </p:spPr>
      </p:pic>
      <p:pic>
        <p:nvPicPr>
          <p:cNvPr id="34" name="Picture 33"/>
          <p:cNvPicPr>
            <a:picLocks noChangeAspect="1"/>
          </p:cNvPicPr>
          <p:nvPr/>
        </p:nvPicPr>
        <p:blipFill>
          <a:blip r:embed="rId6">
            <a:clrChange>
              <a:clrFrom>
                <a:srgbClr val="FFFFFF"/>
              </a:clrFrom>
              <a:clrTo>
                <a:srgbClr val="FFFFFF">
                  <a:alpha val="0"/>
                </a:srgbClr>
              </a:clrTo>
            </a:clrChange>
          </a:blip>
          <a:stretch>
            <a:fillRect/>
          </a:stretch>
        </p:blipFill>
        <p:spPr>
          <a:xfrm>
            <a:off x="7331217" y="4342584"/>
            <a:ext cx="767676" cy="1205122"/>
          </a:xfrm>
          <a:prstGeom prst="rect">
            <a:avLst/>
          </a:prstGeom>
        </p:spPr>
      </p:pic>
      <p:pic>
        <p:nvPicPr>
          <p:cNvPr id="35" name="Picture 34"/>
          <p:cNvPicPr>
            <a:picLocks noChangeAspect="1"/>
          </p:cNvPicPr>
          <p:nvPr/>
        </p:nvPicPr>
        <p:blipFill>
          <a:blip r:embed="rId6">
            <a:clrChange>
              <a:clrFrom>
                <a:srgbClr val="FFFFFF"/>
              </a:clrFrom>
              <a:clrTo>
                <a:srgbClr val="FFFFFF">
                  <a:alpha val="0"/>
                </a:srgbClr>
              </a:clrTo>
            </a:clrChange>
          </a:blip>
          <a:stretch>
            <a:fillRect/>
          </a:stretch>
        </p:blipFill>
        <p:spPr>
          <a:xfrm>
            <a:off x="7606449" y="4331208"/>
            <a:ext cx="767676" cy="1205122"/>
          </a:xfrm>
          <a:prstGeom prst="rect">
            <a:avLst/>
          </a:prstGeom>
        </p:spPr>
      </p:pic>
      <p:cxnSp>
        <p:nvCxnSpPr>
          <p:cNvPr id="36" name="Straight Arrow Connector 35"/>
          <p:cNvCxnSpPr/>
          <p:nvPr/>
        </p:nvCxnSpPr>
        <p:spPr>
          <a:xfrm>
            <a:off x="5786743" y="1815148"/>
            <a:ext cx="122829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8" descr="http://www.polyvore.com/cgi/img-thing?.out=jpg&amp;size=l&amp;tid=49828014"/>
          <p:cNvPicPr>
            <a:picLocks noChangeAspect="1" noChangeArrowheads="1"/>
          </p:cNvPicPr>
          <p:nvPr/>
        </p:nvPicPr>
        <p:blipFill>
          <a:blip r:embed="rId7" cstate="print">
            <a:clrChange>
              <a:clrFrom>
                <a:srgbClr val="FFFFFF"/>
              </a:clrFrom>
              <a:clrTo>
                <a:srgbClr val="FFFFFF">
                  <a:alpha val="0"/>
                </a:srgbClr>
              </a:clrTo>
            </a:clrChange>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529480" y="4593269"/>
            <a:ext cx="963541" cy="96354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6258017" y="1499065"/>
            <a:ext cx="142875" cy="182880"/>
          </a:xfrm>
          <a:prstGeom prst="rect">
            <a:avLst/>
          </a:prstGeom>
        </p:spPr>
      </p:pic>
      <p:pic>
        <p:nvPicPr>
          <p:cNvPr id="1034" name="Picture 10" descr="http://www.tripletsandus.com/disney/snow-white/jpg/Dwarfs/Happy2.jpg"/>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3001" y="2042511"/>
            <a:ext cx="753452" cy="899166"/>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245660" y="160920"/>
            <a:ext cx="866632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k-SK"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Dve inerciálne sústavy, navzájom sa pohybujúce: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k-SK"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vlak a stanica</a:t>
            </a:r>
          </a:p>
        </p:txBody>
      </p:sp>
      <p:sp>
        <p:nvSpPr>
          <p:cNvPr id="41" name="TextBox 40"/>
          <p:cNvSpPr txBox="1"/>
          <p:nvPr/>
        </p:nvSpPr>
        <p:spPr>
          <a:xfrm>
            <a:off x="341194" y="6155140"/>
            <a:ext cx="836607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k-SK"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každý súradnicový trpaslík má hodiny</a:t>
            </a:r>
          </a:p>
        </p:txBody>
      </p:sp>
      <p:sp>
        <p:nvSpPr>
          <p:cNvPr id="42" name="TextBox 41"/>
          <p:cNvSpPr txBox="1"/>
          <p:nvPr/>
        </p:nvSpPr>
        <p:spPr>
          <a:xfrm>
            <a:off x="81886" y="3796395"/>
            <a:ext cx="89938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šéftrpaslík</a:t>
            </a:r>
            <a:r>
              <a:rPr kumimoji="0" lang="sk-SK"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nemeria, len zbiera hlásenia od súradnicových trpaslíkov a analyzuje </a:t>
            </a:r>
          </a:p>
        </p:txBody>
      </p:sp>
      <p:cxnSp>
        <p:nvCxnSpPr>
          <p:cNvPr id="44" name="Straight Arrow Connector 43"/>
          <p:cNvCxnSpPr/>
          <p:nvPr/>
        </p:nvCxnSpPr>
        <p:spPr>
          <a:xfrm flipV="1">
            <a:off x="741763" y="2666957"/>
            <a:ext cx="2096895" cy="117695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741763" y="4227911"/>
            <a:ext cx="3264045" cy="7334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793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cliparts.co/cliparts/6Tr/6KM/6Tr6KMn7c.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223788" y="74189"/>
            <a:ext cx="4048125" cy="38004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images.clipartpanda.com/train-clipart-139385966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848908" y="3390339"/>
            <a:ext cx="6797887" cy="199247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15851" y="3762128"/>
            <a:ext cx="3245617" cy="803868"/>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5"/>
          <a:stretch>
            <a:fillRect/>
          </a:stretch>
        </p:blipFill>
        <p:spPr>
          <a:xfrm>
            <a:off x="1390733" y="3874665"/>
            <a:ext cx="2895851" cy="816935"/>
          </a:xfrm>
          <a:prstGeom prst="rect">
            <a:avLst/>
          </a:prstGeom>
        </p:spPr>
      </p:pic>
      <p:cxnSp>
        <p:nvCxnSpPr>
          <p:cNvPr id="20" name="Straight Connector 19"/>
          <p:cNvCxnSpPr/>
          <p:nvPr/>
        </p:nvCxnSpPr>
        <p:spPr>
          <a:xfrm>
            <a:off x="848908" y="5188994"/>
            <a:ext cx="719982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5786743" y="3534765"/>
            <a:ext cx="122829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8" name="Picture 37"/>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6258017" y="3218682"/>
            <a:ext cx="142875" cy="182880"/>
          </a:xfrm>
          <a:prstGeom prst="rect">
            <a:avLst/>
          </a:prstGeom>
        </p:spPr>
      </p:pic>
      <p:pic>
        <p:nvPicPr>
          <p:cNvPr id="1034" name="Picture 10" descr="http://www.tripletsandus.com/disney/snow-white/jpg/Dwarfs/Happy2.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3001" y="3762128"/>
            <a:ext cx="753452" cy="89916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Screen Clipping"/>
          <p:cNvPicPr>
            <a:picLocks noChangeAspect="1"/>
          </p:cNvPicPr>
          <p:nvPr/>
        </p:nvPicPr>
        <p:blipFill rotWithShape="1">
          <a:blip r:embed="rId8" cstate="print">
            <a:extLst>
              <a:ext uri="{28A0092B-C50C-407E-A947-70E740481C1C}">
                <a14:useLocalDpi xmlns:a14="http://schemas.microsoft.com/office/drawing/2010/main" val="0"/>
              </a:ext>
            </a:extLst>
          </a:blip>
          <a:srcRect b="3804"/>
          <a:stretch/>
        </p:blipFill>
        <p:spPr>
          <a:xfrm>
            <a:off x="2699163" y="445463"/>
            <a:ext cx="3097373" cy="2114873"/>
          </a:xfrm>
          <a:prstGeom prst="rect">
            <a:avLst/>
          </a:prstGeom>
        </p:spPr>
      </p:pic>
      <p:sp>
        <p:nvSpPr>
          <p:cNvPr id="4" name="TextBox 3"/>
          <p:cNvSpPr txBox="1"/>
          <p:nvPr/>
        </p:nvSpPr>
        <p:spPr>
          <a:xfrm>
            <a:off x="191069" y="5581934"/>
            <a:ext cx="87209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Šéftrpaslík synchronizuje hodiny súradnicových trpaslíkov sediacich vo vlaku, ktorí sa nepohybujú ani voči sebe ani voči vlaku ani voči vlakovému šéftrpaslíkovi</a:t>
            </a:r>
          </a:p>
        </p:txBody>
      </p:sp>
    </p:spTree>
    <p:extLst>
      <p:ext uri="{BB962C8B-B14F-4D97-AF65-F5344CB8AC3E}">
        <p14:creationId xmlns:p14="http://schemas.microsoft.com/office/powerpoint/2010/main" val="26819906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2"/>
          <a:srcRect b="7536"/>
          <a:stretch/>
        </p:blipFill>
        <p:spPr>
          <a:xfrm>
            <a:off x="1007460" y="4253349"/>
            <a:ext cx="6230652" cy="1313438"/>
          </a:xfrm>
          <a:prstGeom prst="rect">
            <a:avLst/>
          </a:prstGeom>
        </p:spPr>
      </p:pic>
      <p:sp>
        <p:nvSpPr>
          <p:cNvPr id="28" name="Rectangle 27"/>
          <p:cNvSpPr/>
          <p:nvPr/>
        </p:nvSpPr>
        <p:spPr>
          <a:xfrm>
            <a:off x="627797" y="5566788"/>
            <a:ext cx="8284191" cy="178919"/>
          </a:xfrm>
          <a:prstGeom prst="rect">
            <a:avLst/>
          </a:prstGeom>
          <a:solidFill>
            <a:schemeClr val="accent2">
              <a:lumMod val="75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30"/>
          <p:cNvPicPr>
            <a:picLocks noChangeAspect="1"/>
          </p:cNvPicPr>
          <p:nvPr/>
        </p:nvPicPr>
        <p:blipFill>
          <a:blip r:embed="rId3">
            <a:clrChange>
              <a:clrFrom>
                <a:srgbClr val="FFFFFF"/>
              </a:clrFrom>
              <a:clrTo>
                <a:srgbClr val="FFFFFF">
                  <a:alpha val="0"/>
                </a:srgbClr>
              </a:clrTo>
            </a:clrChange>
          </a:blip>
          <a:stretch>
            <a:fillRect/>
          </a:stretch>
        </p:blipFill>
        <p:spPr>
          <a:xfrm>
            <a:off x="448175" y="4351688"/>
            <a:ext cx="767676" cy="1205122"/>
          </a:xfrm>
          <a:prstGeom prst="rect">
            <a:avLst/>
          </a:prstGeom>
        </p:spPr>
      </p:pic>
      <p:pic>
        <p:nvPicPr>
          <p:cNvPr id="33" name="Picture 32"/>
          <p:cNvPicPr>
            <a:picLocks noChangeAspect="1"/>
          </p:cNvPicPr>
          <p:nvPr/>
        </p:nvPicPr>
        <p:blipFill>
          <a:blip r:embed="rId3">
            <a:clrChange>
              <a:clrFrom>
                <a:srgbClr val="FFFFFF"/>
              </a:clrFrom>
              <a:clrTo>
                <a:srgbClr val="FFFFFF">
                  <a:alpha val="0"/>
                </a:srgbClr>
              </a:clrTo>
            </a:clrChange>
          </a:blip>
          <a:stretch>
            <a:fillRect/>
          </a:stretch>
        </p:blipFill>
        <p:spPr>
          <a:xfrm>
            <a:off x="7015041" y="4340312"/>
            <a:ext cx="767676" cy="1205122"/>
          </a:xfrm>
          <a:prstGeom prst="rect">
            <a:avLst/>
          </a:prstGeom>
        </p:spPr>
      </p:pic>
      <p:pic>
        <p:nvPicPr>
          <p:cNvPr id="34" name="Picture 33"/>
          <p:cNvPicPr>
            <a:picLocks noChangeAspect="1"/>
          </p:cNvPicPr>
          <p:nvPr/>
        </p:nvPicPr>
        <p:blipFill>
          <a:blip r:embed="rId3">
            <a:clrChange>
              <a:clrFrom>
                <a:srgbClr val="FFFFFF"/>
              </a:clrFrom>
              <a:clrTo>
                <a:srgbClr val="FFFFFF">
                  <a:alpha val="0"/>
                </a:srgbClr>
              </a:clrTo>
            </a:clrChange>
          </a:blip>
          <a:stretch>
            <a:fillRect/>
          </a:stretch>
        </p:blipFill>
        <p:spPr>
          <a:xfrm>
            <a:off x="7331217" y="4342584"/>
            <a:ext cx="767676" cy="1205122"/>
          </a:xfrm>
          <a:prstGeom prst="rect">
            <a:avLst/>
          </a:prstGeom>
        </p:spPr>
      </p:pic>
      <p:pic>
        <p:nvPicPr>
          <p:cNvPr id="35" name="Picture 34"/>
          <p:cNvPicPr>
            <a:picLocks noChangeAspect="1"/>
          </p:cNvPicPr>
          <p:nvPr/>
        </p:nvPicPr>
        <p:blipFill>
          <a:blip r:embed="rId3">
            <a:clrChange>
              <a:clrFrom>
                <a:srgbClr val="FFFFFF"/>
              </a:clrFrom>
              <a:clrTo>
                <a:srgbClr val="FFFFFF">
                  <a:alpha val="0"/>
                </a:srgbClr>
              </a:clrTo>
            </a:clrChange>
          </a:blip>
          <a:stretch>
            <a:fillRect/>
          </a:stretch>
        </p:blipFill>
        <p:spPr>
          <a:xfrm>
            <a:off x="7606449" y="4331208"/>
            <a:ext cx="767676" cy="1205122"/>
          </a:xfrm>
          <a:prstGeom prst="rect">
            <a:avLst/>
          </a:prstGeom>
        </p:spPr>
      </p:pic>
      <p:pic>
        <p:nvPicPr>
          <p:cNvPr id="39" name="Picture 8" descr="http://www.polyvore.com/cgi/img-thing?.out=jpg&amp;size=l&amp;tid=49828014"/>
          <p:cNvPicPr>
            <a:picLocks noChangeAspect="1" noChangeArrowheads="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529480" y="4135273"/>
            <a:ext cx="1421538" cy="142153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cliparts.co/cliparts/6Tr/6KM/6Tr6KMn7c.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734592" y="409392"/>
            <a:ext cx="4048125" cy="380047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Screen Clipping"/>
          <p:cNvPicPr>
            <a:picLocks noChangeAspect="1"/>
          </p:cNvPicPr>
          <p:nvPr/>
        </p:nvPicPr>
        <p:blipFill rotWithShape="1">
          <a:blip r:embed="rId7" cstate="print">
            <a:extLst>
              <a:ext uri="{28A0092B-C50C-407E-A947-70E740481C1C}">
                <a14:useLocalDpi xmlns:a14="http://schemas.microsoft.com/office/drawing/2010/main" val="0"/>
              </a:ext>
            </a:extLst>
          </a:blip>
          <a:srcRect b="3804"/>
          <a:stretch/>
        </p:blipFill>
        <p:spPr>
          <a:xfrm>
            <a:off x="4209967" y="780666"/>
            <a:ext cx="3097373" cy="2114873"/>
          </a:xfrm>
          <a:prstGeom prst="rect">
            <a:avLst/>
          </a:prstGeom>
        </p:spPr>
      </p:pic>
      <p:sp>
        <p:nvSpPr>
          <p:cNvPr id="23" name="TextBox 22"/>
          <p:cNvSpPr txBox="1"/>
          <p:nvPr/>
        </p:nvSpPr>
        <p:spPr>
          <a:xfrm>
            <a:off x="191069" y="5975089"/>
            <a:ext cx="87209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Šéftrpaslík synchronizuje hodiny súradnicových trpaslíkov sediacich na stanici, ktorí sa nepohybujú ani voči sebe ani voči stanici ani voči staničnému šéftrpaslíkovi</a:t>
            </a:r>
          </a:p>
        </p:txBody>
      </p:sp>
    </p:spTree>
    <p:extLst>
      <p:ext uri="{BB962C8B-B14F-4D97-AF65-F5344CB8AC3E}">
        <p14:creationId xmlns:p14="http://schemas.microsoft.com/office/powerpoint/2010/main" val="3347735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677" y="180870"/>
            <a:ext cx="837027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k-SK"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Synchronizácia hodín v rámci jednej inerciálnej súradnicovej sústavy umožňuje definovať pojem „naraz“ pre tú sústavu.</a:t>
            </a:r>
          </a:p>
        </p:txBody>
      </p:sp>
      <mc:AlternateContent xmlns:mc="http://schemas.openxmlformats.org/markup-compatibility/2006" xmlns:a14="http://schemas.microsoft.com/office/drawing/2010/main">
        <mc:Choice Requires="a14">
          <p:sp>
            <p:nvSpPr>
              <p:cNvPr id="3" name="TextBox 2"/>
              <p:cNvSpPr txBox="1"/>
              <p:nvPr/>
            </p:nvSpPr>
            <p:spPr>
              <a:xfrm>
                <a:off x="301450" y="1065125"/>
                <a:ext cx="8551148"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Kľúčovým pojmom teórie relativity je </a:t>
                </a:r>
                <a:r>
                  <a:rPr kumimoji="0" lang="sk-SK"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udalosť (angl. event)</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Fyzikálne javy, pozorovania, môžeme popísať ako sekvencie lokálnych udalostí, ktoré sa odohrali na konkrétnom mieste v konkrétnom čase. Príklady udalostí: zrážka dvoch častíc, rozsvietenie žiarovky, výbuch granátu, dopad kameňa na dno studne, prechod lopty vrcholom dráhy pri šikmom vrhu,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Udalosť je miestne lokálna. Prebehne teda v istom čase v blízkosti nejakého súradnicového trpaslíka. Meno toho trpaslíka definuje „miesto kde nastala tá udalosť“. „Meno trpaslíka“ je tvorené trojicou čísel </a:t>
                </a:r>
                <a14:m>
                  <m:oMath xmlns:m="http://schemas.openxmlformats.org/officeDocument/2006/math">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𝑧</m:t>
                    </m:r>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V čase, keď udalosť nastala, sa „miestne príslušný“ trpaslík pozrie na svoje hodinky a ich údaj nazve že je to „čas, kedy tá udalosť nastala“.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Miestne príslušný trpaslík vyhotoví záznam o udalosti, ktorý pozostáva z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„popisu aká udalosť to bola“ (dopad kameňa) a štvorice čísel </a:t>
                </a:r>
                <a14:m>
                  <m:oMath xmlns:m="http://schemas.openxmlformats.org/officeDocument/2006/math">
                    <m:d>
                      <m:dPr>
                        <m:ctrlPr>
                          <a:rPr kumimoji="0" lang="sk-SK"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Arial" panose="020B0604020202020204" pitchFamily="34" charset="0"/>
                          </a:rPr>
                        </m:ctrlPr>
                      </m:dPr>
                      <m:e>
                        <m:r>
                          <a:rPr kumimoji="0" lang="sk-SK"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Arial" panose="020B0604020202020204" pitchFamily="34" charset="0"/>
                          </a:rPr>
                          <m:t>𝒕</m:t>
                        </m:r>
                        <m:r>
                          <a:rPr kumimoji="0" lang="sk-SK"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Arial" panose="020B0604020202020204" pitchFamily="34" charset="0"/>
                          </a:rPr>
                          <m:t>,</m:t>
                        </m:r>
                        <m:r>
                          <a:rPr kumimoji="0" lang="sk-SK"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Arial" panose="020B0604020202020204" pitchFamily="34" charset="0"/>
                          </a:rPr>
                          <m:t>𝒙</m:t>
                        </m:r>
                        <m:r>
                          <a:rPr kumimoji="0" lang="sk-SK"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Arial" panose="020B0604020202020204" pitchFamily="34" charset="0"/>
                          </a:rPr>
                          <m:t>,</m:t>
                        </m:r>
                        <m:r>
                          <a:rPr kumimoji="0" lang="sk-SK"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Arial" panose="020B0604020202020204" pitchFamily="34" charset="0"/>
                          </a:rPr>
                          <m:t>𝒚</m:t>
                        </m:r>
                        <m:r>
                          <a:rPr kumimoji="0" lang="sk-SK"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Arial" panose="020B0604020202020204" pitchFamily="34" charset="0"/>
                          </a:rPr>
                          <m:t>,</m:t>
                        </m:r>
                        <m:r>
                          <a:rPr kumimoji="0" lang="sk-SK"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Arial" panose="020B0604020202020204" pitchFamily="34" charset="0"/>
                          </a:rPr>
                          <m:t>𝒛</m:t>
                        </m:r>
                      </m:e>
                    </m:d>
                    <m:r>
                      <a:rPr kumimoji="0" lang="sk-SK"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Arial" panose="020B0604020202020204" pitchFamily="34" charset="0"/>
                      </a:rPr>
                      <m:t>,</m:t>
                    </m:r>
                  </m:oMath>
                </a14:m>
                <a:r>
                  <a:rPr kumimoji="0" lang="sk-SK"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udávajúcich čas a miesto udalosti. Záznamy o udalostiach posielajú trpaslíci do centra súradnicovému šéftrpaslíkovi, ktorý záznamy zhromažďuje a fyzikálne analyzuje. Udalosti, ktoré na zázname majú </a:t>
                </a:r>
                <a:r>
                  <a:rPr kumimoji="0" lang="sk-SK"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rovnaký údaj </a:t>
                </a:r>
                <a14:m>
                  <m:oMath xmlns:m="http://schemas.openxmlformats.org/officeDocument/2006/math">
                    <m:r>
                      <a:rPr kumimoji="0" lang="sk-SK"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Arial" panose="020B0604020202020204" pitchFamily="34" charset="0"/>
                      </a:rPr>
                      <m:t>𝒕</m:t>
                    </m:r>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oMath>
                </a14:m>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 </a:t>
                </a:r>
                <a:r>
                  <a:rPr kumimoji="0" lang="sk-SK"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definitoricky</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stali naraz (teda v jednom okamihu), i keď prípadne na dvoch rôznych miestach. Tým je pojem „naraz“ definovaný v rámci jedenej inerciálnej sústavy trpaslíkov.</a:t>
                </a:r>
              </a:p>
            </p:txBody>
          </p:sp>
        </mc:Choice>
        <mc:Fallback xmlns="">
          <p:sp>
            <p:nvSpPr>
              <p:cNvPr id="3" name="TextBox 2"/>
              <p:cNvSpPr txBox="1">
                <a:spLocks noRot="1" noChangeAspect="1" noMove="1" noResize="1" noEditPoints="1" noAdjustHandles="1" noChangeArrowheads="1" noChangeShapeType="1" noTextEdit="1"/>
              </p:cNvSpPr>
              <p:nvPr/>
            </p:nvSpPr>
            <p:spPr>
              <a:xfrm>
                <a:off x="301450" y="1065125"/>
                <a:ext cx="8551148" cy="5355312"/>
              </a:xfrm>
              <a:prstGeom prst="rect">
                <a:avLst/>
              </a:prstGeom>
              <a:blipFill rotWithShape="0">
                <a:blip r:embed="rId4"/>
                <a:stretch>
                  <a:fillRect l="-570" t="-683" r="-428" b="-911"/>
                </a:stretch>
              </a:blipFill>
            </p:spPr>
            <p:txBody>
              <a:bodyPr/>
              <a:lstStyle/>
              <a:p>
                <a:r>
                  <a:rPr lang="sk-SK">
                    <a:noFill/>
                  </a:rPr>
                  <a:t> </a:t>
                </a:r>
              </a:p>
            </p:txBody>
          </p:sp>
        </mc:Fallback>
      </mc:AlternateContent>
    </p:spTree>
    <p:extLst>
      <p:ext uri="{BB962C8B-B14F-4D97-AF65-F5344CB8AC3E}">
        <p14:creationId xmlns:p14="http://schemas.microsoft.com/office/powerpoint/2010/main" val="10785174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2910" y="467751"/>
            <a:ext cx="615964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k-S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Relatívnosť súčasnosti</a:t>
            </a:r>
          </a:p>
        </p:txBody>
      </p:sp>
      <p:sp>
        <p:nvSpPr>
          <p:cNvPr id="3" name="TextBox 2"/>
          <p:cNvSpPr txBox="1"/>
          <p:nvPr/>
        </p:nvSpPr>
        <p:spPr>
          <a:xfrm>
            <a:off x="190918" y="892502"/>
            <a:ext cx="8701873"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Vyšetrime teraz, či dve udalosti, ktoré sa odohrali v nejakej súradnicovej sústave (napríklad staničnej) „naraz“, ale na rôznych miestach (teda vedľa rôznych súradnicových trpaslíkov) sa odohrali „naraz“ aj voči inej súradnicovej sústave (napríklad vlakovej).</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a:stretch>
            <a:fillRect/>
          </a:stretch>
        </p:blipFill>
        <p:spPr>
          <a:xfrm>
            <a:off x="2695803" y="1773799"/>
            <a:ext cx="3400701" cy="2027388"/>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190918" y="3718679"/>
                <a:ext cx="8701873"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Nazvime tie dve udalosti A </a:t>
                </a:r>
                <a:r>
                  <a:rPr kumimoji="0" lang="sk-SK"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 Udalosť A je súmiestna s jedným trpaslíkom staničnej sústavy a jedným trpaslíkom vlakovej sústavy. Hodiny trpaslíkov v dvoch rôznych sústavách nie sú navzájom synchronizované, takže čas udalosti A bude nejaká hodnota </a:t>
                </a: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𝑡</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𝐴</m:t>
                        </m:r>
                      </m:sub>
                    </m:sSub>
                  </m:oMath>
                </a14:m>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vo vlakovej sústave a v princípe možno iná hodnota </a:t>
                </a:r>
                <a14:m>
                  <m:oMath xmlns:m="http://schemas.openxmlformats.org/officeDocument/2006/math">
                    <m:sSubSup>
                      <m:sSub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𝑡</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𝐴</m:t>
                        </m:r>
                      </m:sub>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sup>
                    </m:sSubSup>
                  </m:oMath>
                </a14:m>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vo staničnej sústave. Udalosti B budú analogicky zodpovedať údaje </a:t>
                </a: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𝑡</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𝐵</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sSubSup>
                      <m:sSub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𝑡</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𝐵</m:t>
                        </m:r>
                      </m:sub>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sup>
                    </m:sSubSup>
                  </m:oMath>
                </a14:m>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Predpokladajme, že udalosti A,B sú vo vlaku vyhodnotené ako súčasné (stali sa „naraz“), teda že </a:t>
                </a: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𝑡</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𝐴</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𝑡</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𝐵</m:t>
                        </m:r>
                      </m:sub>
                    </m:sSub>
                  </m:oMath>
                </a14:m>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sk-SK"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Otázka je, či potom platí aj </a:t>
                </a:r>
                <a14:m>
                  <m:oMath xmlns:m="http://schemas.openxmlformats.org/officeDocument/2006/math">
                    <m:sSubSup>
                      <m:sSubSupPr>
                        <m:ctrlP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Arial" panose="020B0604020202020204" pitchFamily="34" charset="0"/>
                          </a:rPr>
                        </m:ctrlPr>
                      </m:sSubSupPr>
                      <m:e>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Arial" panose="020B0604020202020204" pitchFamily="34" charset="0"/>
                          </a:rPr>
                          <m:t>𝒕</m:t>
                        </m:r>
                      </m:e>
                      <m:sub>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Arial" panose="020B0604020202020204" pitchFamily="34" charset="0"/>
                          </a:rPr>
                          <m:t>𝑨</m:t>
                        </m:r>
                      </m:sub>
                      <m:sup>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Arial" panose="020B0604020202020204" pitchFamily="34" charset="0"/>
                          </a:rPr>
                          <m:t>′</m:t>
                        </m:r>
                      </m:sup>
                    </m:sSubSup>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Arial" panose="020B0604020202020204" pitchFamily="34" charset="0"/>
                      </a:rPr>
                      <m:t>=</m:t>
                    </m:r>
                    <m:sSubSup>
                      <m:sSubSupPr>
                        <m:ctrlP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Arial" panose="020B0604020202020204" pitchFamily="34" charset="0"/>
                          </a:rPr>
                        </m:ctrlPr>
                      </m:sSubSupPr>
                      <m:e>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Arial" panose="020B0604020202020204" pitchFamily="34" charset="0"/>
                          </a:rPr>
                          <m:t>𝒕</m:t>
                        </m:r>
                      </m:e>
                      <m:sub>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Arial" panose="020B0604020202020204" pitchFamily="34" charset="0"/>
                          </a:rPr>
                          <m:t>𝑩</m:t>
                        </m:r>
                      </m:sub>
                      <m:sup>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Arial" panose="020B0604020202020204" pitchFamily="34" charset="0"/>
                          </a:rPr>
                          <m:t>′</m:t>
                        </m:r>
                      </m:sup>
                    </m:sSubSup>
                  </m:oMath>
                </a14:m>
                <a:r>
                  <a:rPr kumimoji="0" lang="sk-SK"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 Teda budú pokladané za súčasné aj na stanici ??? </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Dali sme tam veľa otáznikov, aby sme zdôraznili, že to, čo sa nám intuitívne javí ako samozrejme správne, experimentálne správne nemusí byť. Einstein si to uvedomil ako prvý, analyzoval jednoduchý príklad.</a:t>
                </a:r>
              </a:p>
            </p:txBody>
          </p:sp>
        </mc:Choice>
        <mc:Fallback xmlns="">
          <p:sp>
            <p:nvSpPr>
              <p:cNvPr id="5" name="TextBox 4"/>
              <p:cNvSpPr txBox="1">
                <a:spLocks noRot="1" noChangeAspect="1" noMove="1" noResize="1" noEditPoints="1" noAdjustHandles="1" noChangeArrowheads="1" noChangeShapeType="1" noTextEdit="1"/>
              </p:cNvSpPr>
              <p:nvPr/>
            </p:nvSpPr>
            <p:spPr>
              <a:xfrm>
                <a:off x="190918" y="3718679"/>
                <a:ext cx="8701873" cy="3139321"/>
              </a:xfrm>
              <a:prstGeom prst="rect">
                <a:avLst/>
              </a:prstGeom>
              <a:blipFill>
                <a:blip r:embed="rId5"/>
                <a:stretch>
                  <a:fillRect l="-560" t="-971" r="-770" b="-2136"/>
                </a:stretch>
              </a:blipFill>
            </p:spPr>
            <p:txBody>
              <a:bodyPr/>
              <a:lstStyle/>
              <a:p>
                <a:r>
                  <a:rPr lang="sk-SK">
                    <a:noFill/>
                  </a:rPr>
                  <a:t> </a:t>
                </a:r>
              </a:p>
            </p:txBody>
          </p:sp>
        </mc:Fallback>
      </mc:AlternateContent>
    </p:spTree>
    <p:extLst>
      <p:ext uri="{BB962C8B-B14F-4D97-AF65-F5344CB8AC3E}">
        <p14:creationId xmlns:p14="http://schemas.microsoft.com/office/powerpoint/2010/main" val="7905846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2910" y="467751"/>
            <a:ext cx="615964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k-S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Relatívnosť súčasnosti</a:t>
            </a:r>
          </a:p>
        </p:txBody>
      </p:sp>
      <p:pic>
        <p:nvPicPr>
          <p:cNvPr id="1026" name="Picture 2" descr="http://i.dailymail.co.uk/i/pix/2012/05/14/article-2143802-1310A770000005DC-972_964x474.jpg"/>
          <p:cNvPicPr>
            <a:picLocks noChangeAspect="1" noChangeArrowheads="1"/>
          </p:cNvPicPr>
          <p:nvPr/>
        </p:nvPicPr>
        <p:blipFill rotWithShape="1">
          <a:blip r:embed="rId4">
            <a:extLst>
              <a:ext uri="{28A0092B-C50C-407E-A947-70E740481C1C}">
                <a14:useLocalDpi xmlns:a14="http://schemas.microsoft.com/office/drawing/2010/main" val="0"/>
              </a:ext>
            </a:extLst>
          </a:blip>
          <a:srcRect l="4060" b="1246"/>
          <a:stretch/>
        </p:blipFill>
        <p:spPr bwMode="auto">
          <a:xfrm>
            <a:off x="832104" y="976034"/>
            <a:ext cx="7157272" cy="36233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uwyoming.org/wp-content/uploads/2014/03/Light-bulb.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7816" b="70348" l="9200" r="82798"/>
                    </a14:imgEffect>
                  </a14:imgLayer>
                </a14:imgProps>
              </a:ext>
              <a:ext uri="{28A0092B-C50C-407E-A947-70E740481C1C}">
                <a14:useLocalDpi xmlns:a14="http://schemas.microsoft.com/office/drawing/2010/main" val="0"/>
              </a:ext>
            </a:extLst>
          </a:blip>
          <a:srcRect r="8002" b="21836"/>
          <a:stretch/>
        </p:blipFill>
        <p:spPr bwMode="auto">
          <a:xfrm>
            <a:off x="4087495" y="2143041"/>
            <a:ext cx="420497" cy="5087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phy.duke.edu/%7Eqelectron/proj/atom.gif"/>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49283" b="65429" l="2397" r="21575"/>
                    </a14:imgEffect>
                  </a14:imgLayer>
                </a14:imgProps>
              </a:ext>
              <a:ext uri="{28A0092B-C50C-407E-A947-70E740481C1C}">
                <a14:useLocalDpi xmlns:a14="http://schemas.microsoft.com/office/drawing/2010/main" val="0"/>
              </a:ext>
            </a:extLst>
          </a:blip>
          <a:srcRect l="-251" t="47265" r="76028" b="32553"/>
          <a:stretch/>
        </p:blipFill>
        <p:spPr bwMode="auto">
          <a:xfrm flipV="1">
            <a:off x="4581144" y="2267711"/>
            <a:ext cx="484632" cy="1645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www.phy.duke.edu/%7Eqelectron/proj/atom.gif"/>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49283" b="65429" l="2397" r="21575"/>
                    </a14:imgEffect>
                  </a14:imgLayer>
                </a14:imgProps>
              </a:ext>
              <a:ext uri="{28A0092B-C50C-407E-A947-70E740481C1C}">
                <a14:useLocalDpi xmlns:a14="http://schemas.microsoft.com/office/drawing/2010/main" val="0"/>
              </a:ext>
            </a:extLst>
          </a:blip>
          <a:srcRect l="-251" t="47265" r="76028" b="32553"/>
          <a:stretch/>
        </p:blipFill>
        <p:spPr bwMode="auto">
          <a:xfrm flipH="1" flipV="1">
            <a:off x="3563112" y="2262812"/>
            <a:ext cx="484632" cy="16450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polyvore.com/cgi/img-thing?.out=jpg&amp;size=l&amp;tid=20184244"/>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05016" y="2093976"/>
            <a:ext cx="874758" cy="12755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www.polyvore.com/cgi/img-thing?.out=jpg&amp;size=l&amp;tid=20184244"/>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6032" y="2063496"/>
            <a:ext cx="874758" cy="12755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encrypted-tbn0.gstatic.com/images?q=tbn:ANd9GcRgd-jcZFkgR5vRjPt1Pj3RC7YRXqn8udIQmYmBO_EnyIekTRVRRA"/>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63132" y="2812346"/>
            <a:ext cx="381836" cy="3687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https://encrypted-tbn0.gstatic.com/images?q=tbn:ANd9GcRgd-jcZFkgR5vRjPt1Pj3RC7YRXqn8udIQmYmBO_EnyIekTRVRRA"/>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7572" y="2827586"/>
            <a:ext cx="381836" cy="3687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www.phy.duke.edu/%7Eqelectron/proj/atom.gif"/>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49283" b="65429" l="2397" r="21575"/>
                    </a14:imgEffect>
                  </a14:imgLayer>
                </a14:imgProps>
              </a:ext>
              <a:ext uri="{28A0092B-C50C-407E-A947-70E740481C1C}">
                <a14:useLocalDpi xmlns:a14="http://schemas.microsoft.com/office/drawing/2010/main" val="0"/>
              </a:ext>
            </a:extLst>
          </a:blip>
          <a:srcRect l="-251" t="47265" r="76028" b="32553"/>
          <a:stretch/>
        </p:blipFill>
        <p:spPr bwMode="auto">
          <a:xfrm flipH="1" flipV="1">
            <a:off x="1338072" y="2287196"/>
            <a:ext cx="484632" cy="16450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www.phy.duke.edu/%7Eqelectron/proj/atom.gif"/>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49283" b="65429" l="2397" r="21575"/>
                    </a14:imgEffect>
                  </a14:imgLayer>
                </a14:imgProps>
              </a:ext>
              <a:ext uri="{28A0092B-C50C-407E-A947-70E740481C1C}">
                <a14:useLocalDpi xmlns:a14="http://schemas.microsoft.com/office/drawing/2010/main" val="0"/>
              </a:ext>
            </a:extLst>
          </a:blip>
          <a:srcRect l="-251" t="47265" r="76028" b="32553"/>
          <a:stretch/>
        </p:blipFill>
        <p:spPr bwMode="auto">
          <a:xfrm flipV="1">
            <a:off x="6900672" y="2246375"/>
            <a:ext cx="484632" cy="1645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7456424" y="3405632"/>
            <a:ext cx="182880" cy="175260"/>
          </a:xfrm>
          <a:prstGeom prst="rect">
            <a:avLst/>
          </a:prstGeom>
        </p:spPr>
      </p:pic>
      <p:pic>
        <p:nvPicPr>
          <p:cNvPr id="5" name="Picture 4"/>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1089152" y="3393440"/>
            <a:ext cx="175260" cy="182880"/>
          </a:xfrm>
          <a:prstGeom prst="rect">
            <a:avLst/>
          </a:prstGeom>
        </p:spPr>
      </p:pic>
      <p:sp>
        <p:nvSpPr>
          <p:cNvPr id="9" name="TextBox 8"/>
          <p:cNvSpPr txBox="1"/>
          <p:nvPr/>
        </p:nvSpPr>
        <p:spPr>
          <a:xfrm>
            <a:off x="173736" y="4590288"/>
            <a:ext cx="8531352"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Presne v strede pohybujúceho sa vagóna blikne žiarovka. Svetlo po nejakom čase dorazí k zadnej stene vagóna (to je udalosť A) a k prednej stene vagóna (to je udalosť B). Z toho, akú procedúru sme použili pre synchronizáciu hodín trpaslíkov vo vlaku je zrejmé, že hodiny vlakových trpaslíkov budú ukazovať pri dorazení svetelného signálu rovnaké časy. Trpaslíci vo vagóne teda povedia, že svetlo dorazilo dopredu a dozadu </a:t>
            </a:r>
            <a:r>
              <a:rPr kumimoji="0" lang="sk-SK"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súčasne</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Pozrime sa teraz na to, čo budú hovoriť staniční trpaslíci o tých istých udalostiach A,B.</a:t>
            </a:r>
          </a:p>
        </p:txBody>
      </p:sp>
    </p:spTree>
    <p:extLst>
      <p:ext uri="{BB962C8B-B14F-4D97-AF65-F5344CB8AC3E}">
        <p14:creationId xmlns:p14="http://schemas.microsoft.com/office/powerpoint/2010/main" val="19166073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srcRect b="17045"/>
          <a:stretch/>
        </p:blipFill>
        <p:spPr>
          <a:xfrm>
            <a:off x="3044284" y="625593"/>
            <a:ext cx="2713034" cy="1128141"/>
          </a:xfrm>
          <a:prstGeom prst="rect">
            <a:avLst/>
          </a:prstGeom>
        </p:spPr>
      </p:pic>
      <p:pic>
        <p:nvPicPr>
          <p:cNvPr id="15"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389689" y="1974992"/>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880417" y="1981088"/>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3328473" y="1981088"/>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819201" y="1987184"/>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4316025" y="1962800"/>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4761033" y="1950608"/>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5209089" y="1950608"/>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rgbClr val="FFFF00">
                <a:tint val="45000"/>
                <a:satMod val="400000"/>
              </a:srgbClr>
            </a:duotone>
            <a:extLst>
              <a:ext uri="{28A0092B-C50C-407E-A947-70E740481C1C}">
                <a14:useLocalDpi xmlns:a14="http://schemas.microsoft.com/office/drawing/2010/main" val="0"/>
              </a:ext>
            </a:extLst>
          </a:blip>
          <a:srcRect/>
          <a:stretch>
            <a:fillRect/>
          </a:stretch>
        </p:blipFill>
        <p:spPr bwMode="auto">
          <a:xfrm>
            <a:off x="5699817" y="1956704"/>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6123489" y="1950608"/>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6614217" y="1956704"/>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7062273" y="1956704"/>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7553001" y="1962800"/>
            <a:ext cx="557656" cy="813184"/>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Arrow Connector 28"/>
          <p:cNvCxnSpPr/>
          <p:nvPr/>
        </p:nvCxnSpPr>
        <p:spPr>
          <a:xfrm>
            <a:off x="3630168" y="1060704"/>
            <a:ext cx="134416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515169" y="1965848"/>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005897" y="1971944"/>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453953" y="1971944"/>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944681" y="1978040"/>
            <a:ext cx="557656" cy="813184"/>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137160" y="2862498"/>
            <a:ext cx="9006840" cy="40780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Modrou farbou sme nakreslili staničného trpaslíka, ktorý videl bliknutie žiarovky uprostred vagóna, keď ho žiarovka práve míňala. Červený staničný trpaslík je ten, ktorý uvidel zadnú stenu vagóna, keď k nej dorazilo svetlom, to je udalosť A. Žltý staničný trpaslík je ten, ktorý uvidí prednú stenu vagóna, keď k nej dorazí svetlo, to je udalosť B. Otázka je, čo ukazujú hodiny červeného a žltého trpaslíka pre udalosti A </a:t>
            </a:r>
            <a:r>
              <a:rPr kumimoji="0" lang="sk-SK"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 Je zrejmé, že zadné stena ide oproti svetlu, predná stena uteká pred ním. Hodiny žltého trpaslíka preto budú zjavne ukazovať väčší čas pri udalosti B ako ukazovali hodiny červeného trpaslíka pri udalosti A. Staniční trpaslíci preto vyhodnotia udalosti A </a:t>
            </a:r>
            <a:r>
              <a:rPr kumimoji="0" lang="sk-SK"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 ako nesúčasné, budú hovoriť , že </a:t>
            </a:r>
            <a:r>
              <a:rPr kumimoji="0" lang="sk-SK"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nenastali naraz</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Pre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presn</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ý výpočet nemáme zatiaľ dosť vedomostí.</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Záver: nie je možné definovať pojmy </a:t>
            </a:r>
            <a:r>
              <a:rPr kumimoji="0" lang="sk-SK"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súčasnosť, naraz, teraz, okamih ...</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tak, aby dve </a:t>
            </a:r>
            <a:r>
              <a:rPr kumimoji="0" lang="sk-SK"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nesúmiestne</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udalosti boli rovnako vyhodnotené vo všetkých súradnicových sústavách.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Pojem súčasnosť teda nie je absolútny, vyhodnotenie závisí od toho, voči ktorej sústave sa robí. </a:t>
            </a:r>
            <a:r>
              <a:rPr kumimoji="0" lang="sk-SK"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Pojem súčasnosť je teda relatívny</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vzťahuje sa na nejakú sústavu</a:t>
            </a:r>
          </a:p>
        </p:txBody>
      </p:sp>
      <p:sp>
        <p:nvSpPr>
          <p:cNvPr id="35" name="TextBox 34"/>
          <p:cNvSpPr txBox="1"/>
          <p:nvPr/>
        </p:nvSpPr>
        <p:spPr>
          <a:xfrm>
            <a:off x="1395440" y="148774"/>
            <a:ext cx="615964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k-S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Relatívnosť súčasnosti</a:t>
            </a:r>
          </a:p>
        </p:txBody>
      </p:sp>
    </p:spTree>
    <p:extLst>
      <p:ext uri="{BB962C8B-B14F-4D97-AF65-F5344CB8AC3E}">
        <p14:creationId xmlns:p14="http://schemas.microsoft.com/office/powerpoint/2010/main" val="31331253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17045"/>
          <a:stretch/>
        </p:blipFill>
        <p:spPr>
          <a:xfrm>
            <a:off x="2197295" y="472059"/>
            <a:ext cx="2713034" cy="1128141"/>
          </a:xfrm>
          <a:prstGeom prst="rect">
            <a:avLst/>
          </a:prstGeom>
        </p:spPr>
      </p:pic>
      <p:pic>
        <p:nvPicPr>
          <p:cNvPr id="3"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331848" y="1623692"/>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822576" y="1629788"/>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3270632" y="1629788"/>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761360" y="1635884"/>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4258184" y="1611500"/>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4703192" y="1599308"/>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5151248" y="1599308"/>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rgbClr val="FFFF00">
                <a:tint val="45000"/>
                <a:satMod val="400000"/>
              </a:srgbClr>
            </a:duotone>
            <a:extLst>
              <a:ext uri="{28A0092B-C50C-407E-A947-70E740481C1C}">
                <a14:useLocalDpi xmlns:a14="http://schemas.microsoft.com/office/drawing/2010/main" val="0"/>
              </a:ext>
            </a:extLst>
          </a:blip>
          <a:srcRect/>
          <a:stretch>
            <a:fillRect/>
          </a:stretch>
        </p:blipFill>
        <p:spPr bwMode="auto">
          <a:xfrm>
            <a:off x="5641976" y="1605404"/>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6065648" y="1599308"/>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6556376" y="1605404"/>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7004432" y="1605404"/>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7495160" y="1611500"/>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457328" y="1614548"/>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948056" y="1620644"/>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396112" y="1620644"/>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886840" y="1626740"/>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www.polyvore.com/cgi/img-thing?.out=jpg&amp;size=l&amp;tid=20184244"/>
          <p:cNvPicPr>
            <a:picLocks noChangeAspect="1" noChangeArrowheads="1"/>
          </p:cNvPicPr>
          <p:nvPr/>
        </p:nvPicPr>
        <p:blipFill>
          <a:blip r:embed="rId4"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383664" y="3696332"/>
            <a:ext cx="600328" cy="81318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http://www.polyvore.com/cgi/img-thing?.out=jpg&amp;size=l&amp;tid=20184244"/>
          <p:cNvPicPr>
            <a:picLocks noChangeAspect="1" noChangeArrowheads="1"/>
          </p:cNvPicPr>
          <p:nvPr/>
        </p:nvPicPr>
        <p:blipFill>
          <a:blip r:embed="rId4" cstate="print">
            <a:clrChange>
              <a:clrFrom>
                <a:srgbClr val="FFFFFF"/>
              </a:clrFrom>
              <a:clrTo>
                <a:srgbClr val="FFFFFF">
                  <a:alpha val="0"/>
                </a:srgbClr>
              </a:clrTo>
            </a:clrChange>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874392" y="3702428"/>
            <a:ext cx="600328" cy="81318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http://www.polyvore.com/cgi/img-thing?.out=jpg&amp;size=l&amp;tid=20184244"/>
          <p:cNvPicPr>
            <a:picLocks noChangeAspect="1" noChangeArrowheads="1"/>
          </p:cNvPicPr>
          <p:nvPr/>
        </p:nvPicPr>
        <p:blipFill>
          <a:blip r:embed="rId4" cstate="print">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3322448" y="3702428"/>
            <a:ext cx="600328" cy="81318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http://www.polyvore.com/cgi/img-thing?.out=jpg&amp;size=l&amp;tid=20184244"/>
          <p:cNvPicPr>
            <a:picLocks noChangeAspect="1" noChangeArrowheads="1"/>
          </p:cNvPicPr>
          <p:nvPr/>
        </p:nvPicPr>
        <p:blipFill>
          <a:blip r:embed="rId4"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813176" y="3708524"/>
            <a:ext cx="600328" cy="81318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http://www.polyvore.com/cgi/img-thing?.out=jpg&amp;size=l&amp;tid=20184244"/>
          <p:cNvPicPr>
            <a:picLocks noChangeAspect="1" noChangeArrowheads="1"/>
          </p:cNvPicPr>
          <p:nvPr/>
        </p:nvPicPr>
        <p:blipFill>
          <a:blip r:embed="rId4"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4310000" y="3684140"/>
            <a:ext cx="600328" cy="81318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http://www.polyvore.com/cgi/img-thing?.out=jpg&amp;size=l&amp;tid=20184244"/>
          <p:cNvPicPr>
            <a:picLocks noChangeAspect="1" noChangeArrowheads="1"/>
          </p:cNvPicPr>
          <p:nvPr/>
        </p:nvPicPr>
        <p:blipFill>
          <a:blip r:embed="rId4"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4755008" y="3671948"/>
            <a:ext cx="600328" cy="81318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http://www.polyvore.com/cgi/img-thing?.out=jpg&amp;size=l&amp;tid=20184244"/>
          <p:cNvPicPr>
            <a:picLocks noChangeAspect="1" noChangeArrowheads="1"/>
          </p:cNvPicPr>
          <p:nvPr/>
        </p:nvPicPr>
        <p:blipFill>
          <a:blip r:embed="rId4"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5203064" y="3671948"/>
            <a:ext cx="600328" cy="81318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http://www.polyvore.com/cgi/img-thing?.out=jpg&amp;size=l&amp;tid=20184244"/>
          <p:cNvPicPr>
            <a:picLocks noChangeAspect="1" noChangeArrowheads="1"/>
          </p:cNvPicPr>
          <p:nvPr/>
        </p:nvPicPr>
        <p:blipFill>
          <a:blip r:embed="rId4" cstate="print">
            <a:clrChange>
              <a:clrFrom>
                <a:srgbClr val="FFFFFF"/>
              </a:clrFrom>
              <a:clrTo>
                <a:srgbClr val="FFFFFF">
                  <a:alpha val="0"/>
                </a:srgbClr>
              </a:clrTo>
            </a:clrChange>
            <a:duotone>
              <a:prstClr val="black"/>
              <a:srgbClr val="FFFF00">
                <a:tint val="45000"/>
                <a:satMod val="400000"/>
              </a:srgbClr>
            </a:duotone>
            <a:extLst>
              <a:ext uri="{28A0092B-C50C-407E-A947-70E740481C1C}">
                <a14:useLocalDpi xmlns:a14="http://schemas.microsoft.com/office/drawing/2010/main" val="0"/>
              </a:ext>
            </a:extLst>
          </a:blip>
          <a:srcRect/>
          <a:stretch>
            <a:fillRect/>
          </a:stretch>
        </p:blipFill>
        <p:spPr bwMode="auto">
          <a:xfrm>
            <a:off x="5693792" y="3678044"/>
            <a:ext cx="600328" cy="81318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http://www.polyvore.com/cgi/img-thing?.out=jpg&amp;size=l&amp;tid=20184244"/>
          <p:cNvPicPr>
            <a:picLocks noChangeAspect="1" noChangeArrowheads="1"/>
          </p:cNvPicPr>
          <p:nvPr/>
        </p:nvPicPr>
        <p:blipFill>
          <a:blip r:embed="rId4"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6117464" y="3671948"/>
            <a:ext cx="600328" cy="81318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http://www.polyvore.com/cgi/img-thing?.out=jpg&amp;size=l&amp;tid=20184244"/>
          <p:cNvPicPr>
            <a:picLocks noChangeAspect="1" noChangeArrowheads="1"/>
          </p:cNvPicPr>
          <p:nvPr/>
        </p:nvPicPr>
        <p:blipFill>
          <a:blip r:embed="rId4"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6608192" y="3678044"/>
            <a:ext cx="600328" cy="81318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http://www.polyvore.com/cgi/img-thing?.out=jpg&amp;size=l&amp;tid=20184244"/>
          <p:cNvPicPr>
            <a:picLocks noChangeAspect="1" noChangeArrowheads="1"/>
          </p:cNvPicPr>
          <p:nvPr/>
        </p:nvPicPr>
        <p:blipFill>
          <a:blip r:embed="rId4"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7056248" y="3678044"/>
            <a:ext cx="600328" cy="81318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http://www.polyvore.com/cgi/img-thing?.out=jpg&amp;size=l&amp;tid=20184244"/>
          <p:cNvPicPr>
            <a:picLocks noChangeAspect="1" noChangeArrowheads="1"/>
          </p:cNvPicPr>
          <p:nvPr/>
        </p:nvPicPr>
        <p:blipFill>
          <a:blip r:embed="rId4"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7546976" y="3684140"/>
            <a:ext cx="600328" cy="81318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http://www.polyvore.com/cgi/img-thing?.out=jpg&amp;size=l&amp;tid=20184244"/>
          <p:cNvPicPr>
            <a:picLocks noChangeAspect="1" noChangeArrowheads="1"/>
          </p:cNvPicPr>
          <p:nvPr/>
        </p:nvPicPr>
        <p:blipFill>
          <a:blip r:embed="rId4"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509144" y="3687188"/>
            <a:ext cx="600328" cy="81318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http://www.polyvore.com/cgi/img-thing?.out=jpg&amp;size=l&amp;tid=20184244"/>
          <p:cNvPicPr>
            <a:picLocks noChangeAspect="1" noChangeArrowheads="1"/>
          </p:cNvPicPr>
          <p:nvPr/>
        </p:nvPicPr>
        <p:blipFill>
          <a:blip r:embed="rId4"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999872" y="3693284"/>
            <a:ext cx="600328" cy="81318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http://www.polyvore.com/cgi/img-thing?.out=jpg&amp;size=l&amp;tid=20184244"/>
          <p:cNvPicPr>
            <a:picLocks noChangeAspect="1" noChangeArrowheads="1"/>
          </p:cNvPicPr>
          <p:nvPr/>
        </p:nvPicPr>
        <p:blipFill>
          <a:blip r:embed="rId4"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447928" y="3693284"/>
            <a:ext cx="600328" cy="81318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descr="http://www.polyvore.com/cgi/img-thing?.out=jpg&amp;size=l&amp;tid=20184244"/>
          <p:cNvPicPr>
            <a:picLocks noChangeAspect="1" noChangeArrowheads="1"/>
          </p:cNvPicPr>
          <p:nvPr/>
        </p:nvPicPr>
        <p:blipFill>
          <a:blip r:embed="rId4"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938656" y="3699380"/>
            <a:ext cx="600328" cy="81318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252600" y="5887844"/>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743328" y="5893940"/>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3191384" y="5893940"/>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682112" y="5900036"/>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4178936" y="5875652"/>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4623944" y="5863460"/>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5072000" y="5863460"/>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rgbClr val="FFFF00">
                <a:tint val="45000"/>
                <a:satMod val="400000"/>
              </a:srgbClr>
            </a:duotone>
            <a:extLst>
              <a:ext uri="{28A0092B-C50C-407E-A947-70E740481C1C}">
                <a14:useLocalDpi xmlns:a14="http://schemas.microsoft.com/office/drawing/2010/main" val="0"/>
              </a:ext>
            </a:extLst>
          </a:blip>
          <a:srcRect/>
          <a:stretch>
            <a:fillRect/>
          </a:stretch>
        </p:blipFill>
        <p:spPr bwMode="auto">
          <a:xfrm>
            <a:off x="5562728" y="5869556"/>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5986400" y="5863460"/>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6477128" y="5869556"/>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6925184" y="5869556"/>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7415912" y="5875652"/>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78080" y="5878700"/>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68808" y="5884796"/>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316864" y="5884796"/>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807592" y="5890892"/>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p:cNvPicPr>
            <a:picLocks noChangeAspect="1"/>
          </p:cNvPicPr>
          <p:nvPr/>
        </p:nvPicPr>
        <p:blipFill rotWithShape="1">
          <a:blip r:embed="rId2"/>
          <a:srcRect b="17045"/>
          <a:stretch/>
        </p:blipFill>
        <p:spPr>
          <a:xfrm>
            <a:off x="3026351" y="2572131"/>
            <a:ext cx="2713034" cy="1128141"/>
          </a:xfrm>
          <a:prstGeom prst="rect">
            <a:avLst/>
          </a:prstGeom>
        </p:spPr>
      </p:pic>
      <p:pic>
        <p:nvPicPr>
          <p:cNvPr id="53" name="Picture 52"/>
          <p:cNvPicPr>
            <a:picLocks noChangeAspect="1"/>
          </p:cNvPicPr>
          <p:nvPr/>
        </p:nvPicPr>
        <p:blipFill rotWithShape="1">
          <a:blip r:embed="rId2"/>
          <a:srcRect b="17045"/>
          <a:stretch/>
        </p:blipFill>
        <p:spPr>
          <a:xfrm>
            <a:off x="3306767" y="4745355"/>
            <a:ext cx="2713034" cy="1128141"/>
          </a:xfrm>
          <a:prstGeom prst="rect">
            <a:avLst/>
          </a:prstGeom>
        </p:spPr>
      </p:pic>
      <p:cxnSp>
        <p:nvCxnSpPr>
          <p:cNvPr id="57" name="Straight Connector 56"/>
          <p:cNvCxnSpPr/>
          <p:nvPr/>
        </p:nvCxnSpPr>
        <p:spPr>
          <a:xfrm>
            <a:off x="182880" y="2478024"/>
            <a:ext cx="84856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34696" y="4623816"/>
            <a:ext cx="84856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5541264" y="704088"/>
            <a:ext cx="2944368" cy="384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Bliknutie žiarovky</a:t>
            </a:r>
          </a:p>
        </p:txBody>
      </p:sp>
      <p:sp>
        <p:nvSpPr>
          <p:cNvPr id="60" name="TextBox 59"/>
          <p:cNvSpPr txBox="1"/>
          <p:nvPr/>
        </p:nvSpPr>
        <p:spPr>
          <a:xfrm>
            <a:off x="6144768" y="2743200"/>
            <a:ext cx="27706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Udalosť A</a:t>
            </a:r>
          </a:p>
        </p:txBody>
      </p:sp>
      <p:sp>
        <p:nvSpPr>
          <p:cNvPr id="61" name="TextBox 60"/>
          <p:cNvSpPr txBox="1"/>
          <p:nvPr/>
        </p:nvSpPr>
        <p:spPr>
          <a:xfrm>
            <a:off x="6501384" y="4882896"/>
            <a:ext cx="23682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Udalosť B</a:t>
            </a:r>
          </a:p>
        </p:txBody>
      </p:sp>
    </p:spTree>
    <p:extLst>
      <p:ext uri="{BB962C8B-B14F-4D97-AF65-F5344CB8AC3E}">
        <p14:creationId xmlns:p14="http://schemas.microsoft.com/office/powerpoint/2010/main" val="2608622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5726" y="644434"/>
            <a:ext cx="750678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Iný príklad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Nulová hypotéza: Platí Ohmov zákon, teda prúd je priamo úmerný napätiu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Ako sa toto dá falzifikovať. Urobím meranie </a:t>
            </a:r>
          </a:p>
        </p:txBody>
      </p:sp>
      <p:pic>
        <p:nvPicPr>
          <p:cNvPr id="3" name="Picture 2" descr="Screen Clipping"/>
          <p:cNvPicPr>
            <a:picLocks noChangeAspect="1"/>
          </p:cNvPicPr>
          <p:nvPr/>
        </p:nvPicPr>
        <p:blipFill rotWithShape="1">
          <a:blip r:embed="rId3">
            <a:extLst>
              <a:ext uri="{28A0092B-C50C-407E-A947-70E740481C1C}">
                <a14:useLocalDpi xmlns:a14="http://schemas.microsoft.com/office/drawing/2010/main" val="0"/>
              </a:ext>
            </a:extLst>
          </a:blip>
          <a:srcRect t="6094"/>
          <a:stretch/>
        </p:blipFill>
        <p:spPr>
          <a:xfrm>
            <a:off x="2511115" y="2795451"/>
            <a:ext cx="3863692" cy="2307366"/>
          </a:xfrm>
          <a:prstGeom prst="rect">
            <a:avLst/>
          </a:prstGeom>
        </p:spPr>
      </p:pic>
      <p:sp>
        <p:nvSpPr>
          <p:cNvPr id="4" name="TextBox 3"/>
          <p:cNvSpPr txBox="1"/>
          <p:nvPr/>
        </p:nvSpPr>
        <p:spPr>
          <a:xfrm>
            <a:off x="505097" y="5477691"/>
            <a:ext cx="82034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Budem testovať konzistentnosť meraní so zákonom</a:t>
            </a:r>
          </a:p>
        </p:txBody>
      </p:sp>
      <p:pic>
        <p:nvPicPr>
          <p:cNvPr id="5" name="Picture 4"/>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3976915" y="5997303"/>
            <a:ext cx="908685" cy="520065"/>
          </a:xfrm>
          <a:prstGeom prst="rect">
            <a:avLst/>
          </a:prstGeom>
        </p:spPr>
      </p:pic>
    </p:spTree>
    <p:extLst>
      <p:ext uri="{BB962C8B-B14F-4D97-AF65-F5344CB8AC3E}">
        <p14:creationId xmlns:p14="http://schemas.microsoft.com/office/powerpoint/2010/main" val="12374409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8" name="Straight Arrow Connector 127">
            <a:extLst>
              <a:ext uri="{FF2B5EF4-FFF2-40B4-BE49-F238E27FC236}">
                <a16:creationId xmlns:a16="http://schemas.microsoft.com/office/drawing/2014/main" id="{8AA11877-714E-463B-87AF-98D28467F0F4}"/>
              </a:ext>
            </a:extLst>
          </p:cNvPr>
          <p:cNvCxnSpPr/>
          <p:nvPr/>
        </p:nvCxnSpPr>
        <p:spPr>
          <a:xfrm>
            <a:off x="2773346" y="1798655"/>
            <a:ext cx="964641" cy="0"/>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19DC5725-07BE-4330-8E2D-DF530E951B16}"/>
              </a:ext>
            </a:extLst>
          </p:cNvPr>
          <p:cNvCxnSpPr/>
          <p:nvPr/>
        </p:nvCxnSpPr>
        <p:spPr>
          <a:xfrm>
            <a:off x="3737987" y="1798655"/>
            <a:ext cx="1004835" cy="0"/>
          </a:xfrm>
          <a:prstGeom prst="straightConnector1">
            <a:avLst/>
          </a:prstGeom>
          <a:ln w="28575">
            <a:solidFill>
              <a:srgbClr val="D8E90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32" name="Picture 131">
            <a:extLst>
              <a:ext uri="{FF2B5EF4-FFF2-40B4-BE49-F238E27FC236}">
                <a16:creationId xmlns:a16="http://schemas.microsoft.com/office/drawing/2014/main" id="{41F4B79C-D4B1-41AB-A2E2-739B7AAED8D1}"/>
              </a:ext>
            </a:extLst>
          </p:cNvPr>
          <p:cNvPicPr>
            <a:picLocks noChangeAspect="1"/>
          </p:cNvPicPr>
          <p:nvPr/>
        </p:nvPicPr>
        <p:blipFill>
          <a:blip r:embed="rId2"/>
          <a:stretch>
            <a:fillRect/>
          </a:stretch>
        </p:blipFill>
        <p:spPr>
          <a:xfrm>
            <a:off x="1240357" y="145701"/>
            <a:ext cx="6462320" cy="1542422"/>
          </a:xfrm>
          <a:prstGeom prst="rect">
            <a:avLst/>
          </a:prstGeom>
        </p:spPr>
      </p:pic>
      <p:sp>
        <p:nvSpPr>
          <p:cNvPr id="133" name="TextBox 132">
            <a:extLst>
              <a:ext uri="{FF2B5EF4-FFF2-40B4-BE49-F238E27FC236}">
                <a16:creationId xmlns:a16="http://schemas.microsoft.com/office/drawing/2014/main" id="{2657FDB2-8A67-435A-AB79-8EC069F987F6}"/>
              </a:ext>
            </a:extLst>
          </p:cNvPr>
          <p:cNvSpPr txBox="1"/>
          <p:nvPr/>
        </p:nvSpPr>
        <p:spPr>
          <a:xfrm>
            <a:off x="2773346" y="1818754"/>
            <a:ext cx="19694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a:ln>
                  <a:noFill/>
                </a:ln>
                <a:solidFill>
                  <a:srgbClr val="70AD47">
                    <a:lumMod val="40000"/>
                    <a:lumOff val="60000"/>
                  </a:srgbClr>
                </a:solidFill>
                <a:effectLst/>
                <a:uLnTx/>
                <a:uFillTx/>
                <a:latin typeface="Arial" panose="020B0604020202020204" pitchFamily="34" charset="0"/>
                <a:ea typeface="+mn-ea"/>
                <a:cs typeface="Arial" panose="020B0604020202020204" pitchFamily="34" charset="0"/>
              </a:rPr>
              <a:t>L</a:t>
            </a:r>
          </a:p>
        </p:txBody>
      </p:sp>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182C8446-BB28-4ABB-AB2E-B0FBE17B905C}"/>
                  </a:ext>
                </a:extLst>
              </p:cNvPr>
              <p:cNvSpPr txBox="1"/>
              <p:nvPr/>
            </p:nvSpPr>
            <p:spPr>
              <a:xfrm>
                <a:off x="127810" y="2003420"/>
                <a:ext cx="8888380"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Prediskutujeme pohľad zo stanice, čo hlásia staniční trpaslíci.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Modrý trpaslík hlási !vidím bliknutie žiarovky v strede vagóna, moje hodiny ukazujú čas (napríklad) 11:22:34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Staniční trpaslíci majú synchronizovaný čas, červeno zakrúžkovaný je trpaslík, ktorý vidí okolo seba prechádzať zadnú stenu presne vtedy, keď jeho hodiny ukazujú 11:22:34 a žlto zakrúžkovaný je trpaslík, ktorý vidí okolo seba prechádzať prednú stenu presne o 11:22:34.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Vzdialenosť medzi modrým a červeno zakrúžkovaným je </a:t>
                </a:r>
                <a14:m>
                  <m:oMath xmlns:m="http://schemas.openxmlformats.org/officeDocument/2006/math">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𝐿</m:t>
                    </m:r>
                  </m:oMath>
                </a14:m>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vzdialenosť medzi modrým a žlto zakrúžkovaným je tiež </a:t>
                </a:r>
                <a14:m>
                  <m:oMath xmlns:m="http://schemas.openxmlformats.org/officeDocument/2006/math">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𝐿</m:t>
                    </m:r>
                  </m:oMath>
                </a14:m>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Pýtame sa o koľkej (z hľadiska stanice) narazí fotón zo žiarovky na zadnú stenu. Fotón letí dozadu rýchlosťou </a:t>
                </a:r>
                <a14:m>
                  <m:oMath xmlns:m="http://schemas.openxmlformats.org/officeDocument/2006/math">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𝑐</m:t>
                    </m:r>
                  </m:oMath>
                </a14:m>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stena oproti nemu rýchlosťou </a:t>
                </a:r>
                <a14:m>
                  <m:oMath xmlns:m="http://schemas.openxmlformats.org/officeDocument/2006/math">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𝑣</m:t>
                    </m:r>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Spolu musia prekonať vzdialenosť </a:t>
                </a:r>
                <a14:m>
                  <m:oMath xmlns:m="http://schemas.openxmlformats.org/officeDocument/2006/math">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𝐿</m:t>
                    </m:r>
                  </m:oMath>
                </a14:m>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potrebujú na to čas </a:t>
                </a:r>
                <a14:m>
                  <m:oMath xmlns:m="http://schemas.openxmlformats.org/officeDocument/2006/math">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𝐿</m:t>
                    </m:r>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𝑐</m:t>
                    </m:r>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𝑣</m:t>
                    </m:r>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teda hodiny červeného trpaslíka, ktorý</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34" name="TextBox 133">
                <a:extLst>
                  <a:ext uri="{FF2B5EF4-FFF2-40B4-BE49-F238E27FC236}">
                    <a16:creationId xmlns:a16="http://schemas.microsoft.com/office/drawing/2014/main" id="{182C8446-BB28-4ABB-AB2E-B0FBE17B905C}"/>
                  </a:ext>
                </a:extLst>
              </p:cNvPr>
              <p:cNvSpPr txBox="1">
                <a:spLocks noRot="1" noChangeAspect="1" noMove="1" noResize="1" noEditPoints="1" noAdjustHandles="1" noChangeArrowheads="1" noChangeShapeType="1" noTextEdit="1"/>
              </p:cNvSpPr>
              <p:nvPr/>
            </p:nvSpPr>
            <p:spPr>
              <a:xfrm>
                <a:off x="127810" y="2003420"/>
                <a:ext cx="8888380" cy="3416320"/>
              </a:xfrm>
              <a:prstGeom prst="rect">
                <a:avLst/>
              </a:prstGeom>
              <a:blipFill>
                <a:blip r:embed="rId5"/>
                <a:stretch>
                  <a:fillRect l="-617" t="-1071" r="-1029" b="-1964"/>
                </a:stretch>
              </a:blipFill>
            </p:spPr>
            <p:txBody>
              <a:bodyPr/>
              <a:lstStyle/>
              <a:p>
                <a:r>
                  <a:rPr lang="en-US">
                    <a:noFill/>
                  </a:rPr>
                  <a:t> </a:t>
                </a:r>
              </a:p>
            </p:txBody>
          </p:sp>
        </mc:Fallback>
      </mc:AlternateContent>
      <p:pic>
        <p:nvPicPr>
          <p:cNvPr id="197" name="Picture 196">
            <a:extLst>
              <a:ext uri="{FF2B5EF4-FFF2-40B4-BE49-F238E27FC236}">
                <a16:creationId xmlns:a16="http://schemas.microsoft.com/office/drawing/2014/main" id="{1C57CFB6-76FC-4C76-9977-C6C61C27D06D}"/>
              </a:ext>
            </a:extLst>
          </p:cNvPr>
          <p:cNvPicPr>
            <a:picLocks noChangeAspect="1"/>
          </p:cNvPicPr>
          <p:nvPr/>
        </p:nvPicPr>
        <p:blipFill rotWithShape="1">
          <a:blip r:embed="rId6"/>
          <a:srcRect l="31564" t="36212" r="34851" b="34904"/>
          <a:stretch/>
        </p:blipFill>
        <p:spPr>
          <a:xfrm>
            <a:off x="127810" y="5431123"/>
            <a:ext cx="2004378" cy="1251020"/>
          </a:xfrm>
          <a:prstGeom prst="rect">
            <a:avLst/>
          </a:prstGeom>
        </p:spPr>
      </p:pic>
      <mc:AlternateContent xmlns:mc="http://schemas.openxmlformats.org/markup-compatibility/2006" xmlns:a14="http://schemas.microsoft.com/office/drawing/2010/main">
        <mc:Choice Requires="a14">
          <p:sp>
            <p:nvSpPr>
              <p:cNvPr id="198" name="TextBox 197">
                <a:extLst>
                  <a:ext uri="{FF2B5EF4-FFF2-40B4-BE49-F238E27FC236}">
                    <a16:creationId xmlns:a16="http://schemas.microsoft.com/office/drawing/2014/main" id="{E00E9D80-4C12-4394-80F1-4BA378BE661D}"/>
                  </a:ext>
                </a:extLst>
              </p:cNvPr>
              <p:cNvSpPr txBox="1"/>
              <p:nvPr/>
            </p:nvSpPr>
            <p:spPr>
              <a:xfrm>
                <a:off x="2132188" y="5305006"/>
                <a:ext cx="67250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vidí dopad fotónu na zadnú stenu budú ukazovať čas 11:22:34+</a:t>
                </a:r>
                <a14:m>
                  <m:oMath xmlns:m="http://schemas.openxmlformats.org/officeDocument/2006/math">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𝐿</m:t>
                    </m:r>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𝑐</m:t>
                    </m:r>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𝑣</m:t>
                    </m:r>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98" name="TextBox 197">
                <a:extLst>
                  <a:ext uri="{FF2B5EF4-FFF2-40B4-BE49-F238E27FC236}">
                    <a16:creationId xmlns:a16="http://schemas.microsoft.com/office/drawing/2014/main" id="{E00E9D80-4C12-4394-80F1-4BA378BE661D}"/>
                  </a:ext>
                </a:extLst>
              </p:cNvPr>
              <p:cNvSpPr txBox="1">
                <a:spLocks noRot="1" noChangeAspect="1" noMove="1" noResize="1" noEditPoints="1" noAdjustHandles="1" noChangeArrowheads="1" noChangeShapeType="1" noTextEdit="1"/>
              </p:cNvSpPr>
              <p:nvPr/>
            </p:nvSpPr>
            <p:spPr>
              <a:xfrm>
                <a:off x="2132188" y="5305006"/>
                <a:ext cx="6725053" cy="646331"/>
              </a:xfrm>
              <a:prstGeom prst="rect">
                <a:avLst/>
              </a:prstGeom>
              <a:blipFill>
                <a:blip r:embed="rId7"/>
                <a:stretch>
                  <a:fillRect l="-816" t="-4717" b="-14151"/>
                </a:stretch>
              </a:blipFill>
            </p:spPr>
            <p:txBody>
              <a:bodyPr/>
              <a:lstStyle/>
              <a:p>
                <a:r>
                  <a:rPr lang="en-US">
                    <a:noFill/>
                  </a:rPr>
                  <a:t> </a:t>
                </a:r>
              </a:p>
            </p:txBody>
          </p:sp>
        </mc:Fallback>
      </mc:AlternateContent>
    </p:spTree>
    <p:extLst>
      <p:ext uri="{BB962C8B-B14F-4D97-AF65-F5344CB8AC3E}">
        <p14:creationId xmlns:p14="http://schemas.microsoft.com/office/powerpoint/2010/main" val="11810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8" name="Straight Arrow Connector 127">
            <a:extLst>
              <a:ext uri="{FF2B5EF4-FFF2-40B4-BE49-F238E27FC236}">
                <a16:creationId xmlns:a16="http://schemas.microsoft.com/office/drawing/2014/main" id="{8AA11877-714E-463B-87AF-98D28467F0F4}"/>
              </a:ext>
            </a:extLst>
          </p:cNvPr>
          <p:cNvCxnSpPr/>
          <p:nvPr/>
        </p:nvCxnSpPr>
        <p:spPr>
          <a:xfrm>
            <a:off x="2773346" y="1798655"/>
            <a:ext cx="964641" cy="0"/>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19DC5725-07BE-4330-8E2D-DF530E951B16}"/>
              </a:ext>
            </a:extLst>
          </p:cNvPr>
          <p:cNvCxnSpPr/>
          <p:nvPr/>
        </p:nvCxnSpPr>
        <p:spPr>
          <a:xfrm>
            <a:off x="3737987" y="1798655"/>
            <a:ext cx="1004835" cy="0"/>
          </a:xfrm>
          <a:prstGeom prst="straightConnector1">
            <a:avLst/>
          </a:prstGeom>
          <a:ln w="28575">
            <a:solidFill>
              <a:srgbClr val="D8E90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32" name="Picture 131">
            <a:extLst>
              <a:ext uri="{FF2B5EF4-FFF2-40B4-BE49-F238E27FC236}">
                <a16:creationId xmlns:a16="http://schemas.microsoft.com/office/drawing/2014/main" id="{41F4B79C-D4B1-41AB-A2E2-739B7AAED8D1}"/>
              </a:ext>
            </a:extLst>
          </p:cNvPr>
          <p:cNvPicPr>
            <a:picLocks noChangeAspect="1"/>
          </p:cNvPicPr>
          <p:nvPr/>
        </p:nvPicPr>
        <p:blipFill>
          <a:blip r:embed="rId2"/>
          <a:stretch>
            <a:fillRect/>
          </a:stretch>
        </p:blipFill>
        <p:spPr>
          <a:xfrm>
            <a:off x="1240357" y="145701"/>
            <a:ext cx="6462320" cy="1542422"/>
          </a:xfrm>
          <a:prstGeom prst="rect">
            <a:avLst/>
          </a:prstGeom>
        </p:spPr>
      </p:pic>
      <p:sp>
        <p:nvSpPr>
          <p:cNvPr id="133" name="TextBox 132">
            <a:extLst>
              <a:ext uri="{FF2B5EF4-FFF2-40B4-BE49-F238E27FC236}">
                <a16:creationId xmlns:a16="http://schemas.microsoft.com/office/drawing/2014/main" id="{2657FDB2-8A67-435A-AB79-8EC069F987F6}"/>
              </a:ext>
            </a:extLst>
          </p:cNvPr>
          <p:cNvSpPr txBox="1"/>
          <p:nvPr/>
        </p:nvSpPr>
        <p:spPr>
          <a:xfrm>
            <a:off x="2773346" y="1818754"/>
            <a:ext cx="19694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a:ln>
                  <a:noFill/>
                </a:ln>
                <a:solidFill>
                  <a:srgbClr val="70AD47">
                    <a:lumMod val="40000"/>
                    <a:lumOff val="60000"/>
                  </a:srgbClr>
                </a:solidFill>
                <a:effectLst/>
                <a:uLnTx/>
                <a:uFillTx/>
                <a:latin typeface="Arial" panose="020B0604020202020204" pitchFamily="34" charset="0"/>
                <a:ea typeface="+mn-ea"/>
                <a:cs typeface="Arial" panose="020B0604020202020204" pitchFamily="34" charset="0"/>
              </a:rPr>
              <a:t>L</a:t>
            </a:r>
          </a:p>
        </p:txBody>
      </p:sp>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182C8446-BB28-4ABB-AB2E-B0FBE17B905C}"/>
                  </a:ext>
                </a:extLst>
              </p:cNvPr>
              <p:cNvSpPr txBox="1"/>
              <p:nvPr/>
            </p:nvSpPr>
            <p:spPr>
              <a:xfrm>
                <a:off x="127810" y="2003420"/>
                <a:ext cx="888838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Teraz sa pýtajme o koľkej (z hľadiska stanice) narazí fotón zo žiarovky na prednú stenu. Fotón letí dopredu rýchlosťou </a:t>
                </a:r>
                <a14:m>
                  <m:oMath xmlns:m="http://schemas.openxmlformats.org/officeDocument/2006/math">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𝑐</m:t>
                    </m:r>
                  </m:oMath>
                </a14:m>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stena rovnako dopredu uteká rýchlosťou </a:t>
                </a:r>
                <a14:m>
                  <m:oMath xmlns:m="http://schemas.openxmlformats.org/officeDocument/2006/math">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𝑣</m:t>
                    </m:r>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Stena má na začiatku „náskok“ </a:t>
                </a:r>
                <a14:m>
                  <m:oMath xmlns:m="http://schemas.openxmlformats.org/officeDocument/2006/math">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𝐿</m:t>
                    </m:r>
                    <m:r>
                      <a:rPr kumimoji="0" lang="sk-SK"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preto fotón „dolapí“ prednú stenu za čas </a:t>
                </a:r>
                <a14:m>
                  <m:oMath xmlns:m="http://schemas.openxmlformats.org/officeDocument/2006/math">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𝐿</m:t>
                    </m:r>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𝑐</m:t>
                    </m:r>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𝑣</m:t>
                    </m:r>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teda hodiny žltého trpaslíka, ktorý vidí dopad fotónu na prednú stenu budú ukazovať čas 11:22:34+</a:t>
                </a:r>
                <a14:m>
                  <m:oMath xmlns:m="http://schemas.openxmlformats.org/officeDocument/2006/math">
                    <m:r>
                      <a:rPr kumimoji="0" lang="sk-SK"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𝐿</m:t>
                    </m:r>
                    <m:r>
                      <a:rPr kumimoji="0" lang="sk-SK"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sk-SK"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𝑐</m:t>
                    </m:r>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sk-SK"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𝑣</m:t>
                    </m:r>
                    <m:r>
                      <a:rPr kumimoji="0" lang="sk-SK"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34" name="TextBox 133">
                <a:extLst>
                  <a:ext uri="{FF2B5EF4-FFF2-40B4-BE49-F238E27FC236}">
                    <a16:creationId xmlns:a16="http://schemas.microsoft.com/office/drawing/2014/main" id="{182C8446-BB28-4ABB-AB2E-B0FBE17B905C}"/>
                  </a:ext>
                </a:extLst>
              </p:cNvPr>
              <p:cNvSpPr txBox="1">
                <a:spLocks noRot="1" noChangeAspect="1" noMove="1" noResize="1" noEditPoints="1" noAdjustHandles="1" noChangeArrowheads="1" noChangeShapeType="1" noTextEdit="1"/>
              </p:cNvSpPr>
              <p:nvPr/>
            </p:nvSpPr>
            <p:spPr>
              <a:xfrm>
                <a:off x="127810" y="2003420"/>
                <a:ext cx="8888380" cy="1754326"/>
              </a:xfrm>
              <a:prstGeom prst="rect">
                <a:avLst/>
              </a:prstGeom>
              <a:blipFill>
                <a:blip r:embed="rId5"/>
                <a:stretch>
                  <a:fillRect l="-617" t="-2091"/>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D5F0AC0F-F460-42EB-A55F-5B8AE82D2DA1}"/>
              </a:ext>
            </a:extLst>
          </p:cNvPr>
          <p:cNvPicPr>
            <a:picLocks noChangeAspect="1"/>
          </p:cNvPicPr>
          <p:nvPr/>
        </p:nvPicPr>
        <p:blipFill rotWithShape="1">
          <a:blip r:embed="rId6"/>
          <a:srcRect l="34635" t="20067" r="31726" b="4926"/>
          <a:stretch/>
        </p:blipFill>
        <p:spPr>
          <a:xfrm>
            <a:off x="149299" y="3560459"/>
            <a:ext cx="2624047" cy="1487494"/>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0FC583B-F2D8-4349-BD4B-4B76EE2A418A}"/>
                  </a:ext>
                </a:extLst>
              </p:cNvPr>
              <p:cNvSpPr txBox="1"/>
              <p:nvPr/>
            </p:nvSpPr>
            <p:spPr>
              <a:xfrm>
                <a:off x="2794835" y="3479519"/>
                <a:ext cx="6097956"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Staničný </a:t>
                </a:r>
                <a:r>
                  <a:rPr kumimoji="0" lang="sk-SK"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šéftrpaslík</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teda vyhodnotí udalosti takto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fotón dopadol na zadnú stenu o 11:22:34+</a:t>
                </a:r>
                <a14:m>
                  <m:oMath xmlns:m="http://schemas.openxmlformats.org/officeDocument/2006/math">
                    <m:r>
                      <a:rPr kumimoji="0" lang="sk-SK"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𝐿</m:t>
                    </m:r>
                    <m:r>
                      <a:rPr kumimoji="0" lang="sk-SK"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sk-SK"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𝑐</m:t>
                    </m:r>
                    <m:r>
                      <a:rPr kumimoji="0" lang="sk-SK"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sk-SK"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𝑣</m:t>
                    </m:r>
                    <m:r>
                      <a:rPr kumimoji="0" lang="sk-SK"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fotón dopadol na prednú stenu o 11:22:34+</a:t>
                </a:r>
                <a14:m>
                  <m:oMath xmlns:m="http://schemas.openxmlformats.org/officeDocument/2006/math">
                    <m:r>
                      <a:rPr kumimoji="0" lang="sk-SK"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𝐿</m:t>
                    </m:r>
                    <m:r>
                      <a:rPr kumimoji="0" lang="sk-SK"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sk-SK"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𝑐</m:t>
                    </m:r>
                    <m:r>
                      <a:rPr kumimoji="0" lang="sk-SK"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sk-SK"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𝑣</m:t>
                    </m:r>
                    <m:r>
                      <a:rPr kumimoji="0" lang="sk-SK"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Záver staničného </a:t>
                </a:r>
                <a:r>
                  <a:rPr kumimoji="0" lang="sk-SK"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šéftrpaslíka</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teda bude: dopady fotónov na prednú a zadnú stenu </a:t>
                </a:r>
                <a:r>
                  <a:rPr kumimoji="0" lang="sk-SK"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nie sú súčasné udalosti</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Videli sme ale, že záver vlakového </a:t>
                </a:r>
                <a:r>
                  <a:rPr kumimoji="0" lang="sk-SK"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šéftrpaslíka</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bude: dopady fotónov na prednú a zadnú stenu </a:t>
                </a:r>
                <a:r>
                  <a:rPr kumimoji="0" lang="sk-SK"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sú súčasné udalosti</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3" name="TextBox 2">
                <a:extLst>
                  <a:ext uri="{FF2B5EF4-FFF2-40B4-BE49-F238E27FC236}">
                    <a16:creationId xmlns:a16="http://schemas.microsoft.com/office/drawing/2014/main" id="{30FC583B-F2D8-4349-BD4B-4B76EE2A418A}"/>
                  </a:ext>
                </a:extLst>
              </p:cNvPr>
              <p:cNvSpPr txBox="1">
                <a:spLocks noRot="1" noChangeAspect="1" noMove="1" noResize="1" noEditPoints="1" noAdjustHandles="1" noChangeArrowheads="1" noChangeShapeType="1" noTextEdit="1"/>
              </p:cNvSpPr>
              <p:nvPr/>
            </p:nvSpPr>
            <p:spPr>
              <a:xfrm>
                <a:off x="2794835" y="3479519"/>
                <a:ext cx="6097956" cy="2585323"/>
              </a:xfrm>
              <a:prstGeom prst="rect">
                <a:avLst/>
              </a:prstGeom>
              <a:blipFill>
                <a:blip r:embed="rId7"/>
                <a:stretch>
                  <a:fillRect l="-799" t="-1415" b="-2830"/>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28C40BCD-84EC-478E-ACAE-66C0D6ACE80A}"/>
              </a:ext>
            </a:extLst>
          </p:cNvPr>
          <p:cNvSpPr/>
          <p:nvPr/>
        </p:nvSpPr>
        <p:spPr>
          <a:xfrm>
            <a:off x="2794835" y="4599965"/>
            <a:ext cx="6008913" cy="13967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68C2BD9-58CD-459A-BDE8-C5766B0B1667}"/>
                  </a:ext>
                </a:extLst>
              </p:cNvPr>
              <p:cNvSpPr txBox="1"/>
              <p:nvPr/>
            </p:nvSpPr>
            <p:spPr>
              <a:xfrm>
                <a:off x="251209" y="6179736"/>
                <a:ext cx="87649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Pozn</a:t>
                </a:r>
                <a:r>
                  <a:rPr kumimoji="0" lang="sk-SK"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ámka</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(predbiehajúc výklad) Staniční trpaslíci nazvú dĺžku </a:t>
                </a:r>
                <a14:m>
                  <m:oMath xmlns:m="http://schemas.openxmlformats.org/officeDocument/2006/math">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𝐿</m:t>
                    </m:r>
                  </m:oMath>
                </a14:m>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dĺžkou pohybujúceho sa vagóna. Je to </a:t>
                </a:r>
                <a:r>
                  <a:rPr kumimoji="0" lang="sk-SK"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vzdialenosť </a:t>
                </a:r>
                <a:r>
                  <a:rPr kumimoji="0" lang="sk-SK"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zakrúžkovanyých</a:t>
                </a:r>
                <a:r>
                  <a:rPr kumimoji="0" lang="sk-SK"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trpaslíkov</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5" name="TextBox 4">
                <a:extLst>
                  <a:ext uri="{FF2B5EF4-FFF2-40B4-BE49-F238E27FC236}">
                    <a16:creationId xmlns:a16="http://schemas.microsoft.com/office/drawing/2014/main" id="{D68C2BD9-58CD-459A-BDE8-C5766B0B1667}"/>
                  </a:ext>
                </a:extLst>
              </p:cNvPr>
              <p:cNvSpPr txBox="1">
                <a:spLocks noRot="1" noChangeAspect="1" noMove="1" noResize="1" noEditPoints="1" noAdjustHandles="1" noChangeArrowheads="1" noChangeShapeType="1" noTextEdit="1"/>
              </p:cNvSpPr>
              <p:nvPr/>
            </p:nvSpPr>
            <p:spPr>
              <a:xfrm>
                <a:off x="251209" y="6179736"/>
                <a:ext cx="8764981" cy="646331"/>
              </a:xfrm>
              <a:prstGeom prst="rect">
                <a:avLst/>
              </a:prstGeom>
              <a:blipFill>
                <a:blip r:embed="rId8"/>
                <a:stretch>
                  <a:fillRect l="-556" t="-5660" b="-14151"/>
                </a:stretch>
              </a:blipFill>
            </p:spPr>
            <p:txBody>
              <a:bodyPr/>
              <a:lstStyle/>
              <a:p>
                <a:r>
                  <a:rPr lang="en-US">
                    <a:noFill/>
                  </a:rPr>
                  <a:t> </a:t>
                </a:r>
              </a:p>
            </p:txBody>
          </p:sp>
        </mc:Fallback>
      </mc:AlternateContent>
    </p:spTree>
    <p:extLst>
      <p:ext uri="{BB962C8B-B14F-4D97-AF65-F5344CB8AC3E}">
        <p14:creationId xmlns:p14="http://schemas.microsoft.com/office/powerpoint/2010/main" val="900227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29768"/>
            <a:ext cx="89794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k-SK"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Meranie časového intervalu, doba trvania fyzikálneho deja</a:t>
            </a:r>
          </a:p>
        </p:txBody>
      </p:sp>
      <p:sp>
        <p:nvSpPr>
          <p:cNvPr id="3" name="TextBox 2"/>
          <p:cNvSpPr txBox="1"/>
          <p:nvPr/>
        </p:nvSpPr>
        <p:spPr>
          <a:xfrm>
            <a:off x="222504" y="1148225"/>
            <a:ext cx="8558784"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Už sme sa stretli s pojmom udalosť. To je</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krátkotrvajúci fyzikálny jav, ktorý sa celý odohrá na jednom mieste a v priebehu krátkeho (infinitezimálneho) časového intervalu, teda v „jednom okamihu“.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Sú aj komplexnejšie fyzikálne javy, špeciálne sa teraz budeme zaoberať javmi, ktoré </a:t>
            </a:r>
            <a:r>
              <a:rPr kumimoji="0" lang="sk-SK"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začínajú v nejakom okamihu na jednom mieste a končia v inom (neskoršom) okamihu na inom mieste</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Sú to </a:t>
            </a:r>
            <a:r>
              <a:rPr kumimoji="0" lang="sk-SK"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nelokálne</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deje.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Budeme pracovať na definícii pojmu „doba trvania nelokálneho deja“.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Ak je nejaký dej lokálny, teda začína a končí na jednom mieste, potom jeho doba trvanie je určená ľahko. Predovšetkým pojem „na jednom mieste“ sa zjavne viaže na nejakú súradnicovú sústavu. V inej sústave, ktorá sa voči uvažovanej pohybuje, by už nekončil na tom mieste, kde začal. Ak začiatok a koniec sú na jednom mieste, potom je na tom mieste aj súradnicový trpaslík, ktorý má hodiny. Meranie doby lokálneho deja je potom ľahké. Lokálne príslušný trpaslík sa pozrie na hodiny, keď dej začne a potom znovu, keď dej skončí. Namerané časové údaje odčíta a to, čo dostane sa nazve </a:t>
            </a:r>
            <a:r>
              <a:rPr kumimoji="0" lang="sk-SK"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„doba trvania lokálneho deja“</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374338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68510"/>
            <a:ext cx="89794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k-SK"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Meranie časového intervalu, doba trvania nelokálneho deja</a:t>
            </a:r>
          </a:p>
        </p:txBody>
      </p:sp>
      <p:sp>
        <p:nvSpPr>
          <p:cNvPr id="3" name="TextBox 2"/>
          <p:cNvSpPr txBox="1"/>
          <p:nvPr/>
        </p:nvSpPr>
        <p:spPr>
          <a:xfrm>
            <a:off x="161544" y="660545"/>
            <a:ext cx="8982456" cy="60939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Dej, ktorý je nelokálny voči nejakej súradnicovej sústave začína a končí na iných miestach, teda vedľa dvoch súradnicových trpaslíkov. V rámci súradnicovej sústavy majú trpaslíci hodiny synchronizované, preto meranie doby deja voči nejakej súradnicovej sústave triviálne definujeme takto.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Trpaslík lokálne príslušný začiatku deja sa pozrie na svoje hodiny pri začiatku. Trpaslík lokálne príslušný koncu deja sa pozrie na svoje hodiny pri konci. Svoje údaje nahlásia svojmu súradnicovému šéftrpaslíkovi. Ten prijaté časové údaje odčíta a rozdiel nazve „</a:t>
            </a:r>
            <a:r>
              <a:rPr kumimoji="0" lang="sk-SK"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doba trvania nelokálneho deja</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Všimnime si, že meranie nijako nie je ovplyvnené tým, ako sa hlásenia lokálne príslušných trpaslíkov zdržia cestou k šéftrpaslíkovi.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Toto býval problém historického merania doby šprintov v atletike. Rozhodcovia so stopkami sedeli v cieli ale štart bol inde. Štartovalo sa výstrelom a rozhodcovia mali inštrukciu aby spustili stopky nie až keď počujú zvuk výstrelu ale už vtedy, keď uvidia dym zo štartovacej pištole. Problém bol v tom, že sa doba  trvania nelokálneho deja merala na jedných stopkách (hodinách). Podľa Einsteina sa má správne merať na </a:t>
            </a:r>
            <a:r>
              <a:rPr kumimoji="0" lang="sk-SK"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dvoch synchronizovaných hodinách</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Všimnime si ešte, že doba „</a:t>
            </a:r>
            <a:r>
              <a:rPr kumimoji="0" lang="sk-SK"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návod na meranie nelokálneho deja</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sk-SK"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je presne rovnaký v každej súradnicovej sústave</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Dej nijako nemusí súvisieť s konkrétnou súradnicovou sústavou, podstatné je iba to, že je </a:t>
            </a:r>
            <a:r>
              <a:rPr kumimoji="0" lang="sk-SK"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ohraničený dvoma udalosťami</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29087793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29768"/>
            <a:ext cx="89794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k-SK"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Meranie časového intervalu, vlastný čas</a:t>
            </a:r>
          </a:p>
        </p:txBody>
      </p:sp>
      <p:sp>
        <p:nvSpPr>
          <p:cNvPr id="3" name="TextBox 2"/>
          <p:cNvSpPr txBox="1"/>
          <p:nvPr/>
        </p:nvSpPr>
        <p:spPr>
          <a:xfrm>
            <a:off x="348343" y="1288869"/>
            <a:ext cx="8551817"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 niektoré deje však existuje jedna význačná súradnicová sústava, v ktorej  dej prebieha na jednom mieste a teda špeciálne začína a končí na jednom mieste. Doba trvania takého deja je v tej sústave </a:t>
            </a:r>
            <a:r>
              <a:rPr kumimoji="0" lang="sk-SK"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odmerateľná</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jedným trpaslíkom, teda jednými hodinami. Čas trvania deja takto odmeraný sa volá </a:t>
            </a:r>
            <a:r>
              <a:rPr kumimoji="0" lang="sk-SK"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vlastný čas trvania deja.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 každej inej súradnicovej sústave, ktorá sa voči tej význačnej pohybuje treba na odmeranie trvania toho deja dvoch trpaslíkov a </a:t>
            </a:r>
            <a:r>
              <a:rPr kumimoji="0" lang="sk-SK"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dvojo</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hodín.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Otázka, či čas trvanie deja takto nameraný v inej sústave je alebo nie je rovnaký ako vlastný čas, vyžaduje starostlivé preskúmanie a intuitívna odpoveď na ňu môže byť nesprávna.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Naša intuícia nás môže sklamať, ak tá druhá sústava sa pohybuje veľmi rýchlo, rýchlosťou porovnateľnou s rýchlosťou svetla.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Budeme sa podrobne venovať tejto otázke pre špeciálny dej: </a:t>
            </a:r>
            <a:r>
              <a:rPr kumimoji="0" lang="sk-SK"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jedno tiknutie hodín</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7300802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1548" y="271305"/>
            <a:ext cx="81793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k-SK"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Hodiny</a:t>
            </a:r>
          </a:p>
        </p:txBody>
      </p:sp>
      <p:sp>
        <p:nvSpPr>
          <p:cNvPr id="3" name="TextBox 2"/>
          <p:cNvSpPr txBox="1"/>
          <p:nvPr/>
        </p:nvSpPr>
        <p:spPr>
          <a:xfrm>
            <a:off x="140677" y="732970"/>
            <a:ext cx="8289890"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Hodiny slúžia na meranie časových intervalov. Ukazujú síce aj momentálny časový okamih, ale aj to je len interval od nejakej dohodnutej udalosti, pre počítačové hodiny je to často od 1.1.1970. Ako hodiny možno v princípe použiť hocijaký dej, „ktorý pravidelne (rovnomerne) tiká“. Ako sa dá testovať pravidelnosť tikania, o tom sme sa bavili v zimnom semestri.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Presné hodiny sú často veľmi zložité zariadenia, analyzovať ich z pohľadu dvoch rôznych inerciálnych sústav je netriviálne.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Einstein vymyslel jednoduchý dobre </a:t>
            </a:r>
            <a:r>
              <a:rPr kumimoji="0" lang="sk-SK"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analyzovateľný</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model hodín, svetelné hodiny. Realizované ako fotón chodiaci hore-dole medzi dvoma paralelnými zrkadlami, alebo fotón vyžiarený zo zdroja a prijatý po odraze od protiľahlého zrkadla </a:t>
            </a:r>
            <a:r>
              <a:rPr kumimoji="0" lang="sk-SK"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fotónkou</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Jedna cesta fotónu hore a dolu znamená jedno tiknutie. Elektronický mechanizmus, počítajúci jednotlivé tiknutia už nie je pre relativistickú analýzu dôležité, podstatné je iba, že počítadlo sa dá elektroinžiniersky v princípe vyrobiť.</a:t>
            </a:r>
          </a:p>
        </p:txBody>
      </p:sp>
      <p:pic>
        <p:nvPicPr>
          <p:cNvPr id="4" name="Picture 2" descr="http://www.astronomy.ohio-state.edu/%7Epogge/Ast162/Unit5/Images/jan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594" y="4868678"/>
            <a:ext cx="13716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5941" y="4860978"/>
            <a:ext cx="1889924" cy="1844200"/>
          </a:xfrm>
          <a:prstGeom prst="rect">
            <a:avLst/>
          </a:prstGeom>
        </p:spPr>
      </p:pic>
    </p:spTree>
    <p:extLst>
      <p:ext uri="{BB962C8B-B14F-4D97-AF65-F5344CB8AC3E}">
        <p14:creationId xmlns:p14="http://schemas.microsoft.com/office/powerpoint/2010/main" val="12194040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3771" y="331596"/>
            <a:ext cx="776737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k-SK"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Einsteinove hodiny vo vlaku</a:t>
            </a:r>
          </a:p>
        </p:txBody>
      </p:sp>
      <p:sp>
        <p:nvSpPr>
          <p:cNvPr id="13" name="TextBox 12"/>
          <p:cNvSpPr txBox="1"/>
          <p:nvPr/>
        </p:nvSpPr>
        <p:spPr>
          <a:xfrm>
            <a:off x="409272" y="4240671"/>
            <a:ext cx="8516374"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Trpaslík sa vezie vo vlaku, vedľa neho stoja vo vagóne Einsteinove svetelné hodiny, trpaslík počíta ich tiknutia. Zistí (definuje), že jedno tiknutie trvá dobu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Podľa predchádzajúcej diskusie sa títo doba volá </a:t>
            </a:r>
            <a:r>
              <a:rPr kumimoji="0" lang="sk-SK"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vlastný čas jedného tiknutia hodín.</a:t>
            </a:r>
          </a:p>
        </p:txBody>
      </p:sp>
      <p:pic>
        <p:nvPicPr>
          <p:cNvPr id="26" name="Picture 25"/>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4330274" y="4920045"/>
            <a:ext cx="802005" cy="520065"/>
          </a:xfrm>
          <a:prstGeom prst="rect">
            <a:avLst/>
          </a:prstGeom>
        </p:spPr>
      </p:pic>
      <p:grpSp>
        <p:nvGrpSpPr>
          <p:cNvPr id="28" name="Group 27"/>
          <p:cNvGrpSpPr/>
          <p:nvPr/>
        </p:nvGrpSpPr>
        <p:grpSpPr>
          <a:xfrm>
            <a:off x="683288" y="1233886"/>
            <a:ext cx="8098972" cy="2534246"/>
            <a:chOff x="522514" y="1284128"/>
            <a:chExt cx="8098972" cy="2534246"/>
          </a:xfrm>
        </p:grpSpPr>
        <p:pic>
          <p:nvPicPr>
            <p:cNvPr id="29" name="Picture 4" descr="http://www.esotericscience.com/lightclock.jpg"/>
            <p:cNvPicPr>
              <a:picLocks noChangeAspect="1" noChangeArrowheads="1"/>
            </p:cNvPicPr>
            <p:nvPr/>
          </p:nvPicPr>
          <p:blipFill rotWithShape="1">
            <a:blip r:embed="rId4">
              <a:extLst>
                <a:ext uri="{28A0092B-C50C-407E-A947-70E740481C1C}">
                  <a14:useLocalDpi xmlns:a14="http://schemas.microsoft.com/office/drawing/2010/main" val="0"/>
                </a:ext>
              </a:extLst>
            </a:blip>
            <a:srcRect r="73188" b="9272"/>
            <a:stretch/>
          </p:blipFill>
          <p:spPr bwMode="auto">
            <a:xfrm>
              <a:off x="3637666" y="1284128"/>
              <a:ext cx="1064964" cy="1901200"/>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1668026" y="2954216"/>
              <a:ext cx="4793064" cy="23111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5476433" y="3185328"/>
              <a:ext cx="633046" cy="63304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p:cNvSpPr/>
            <p:nvPr/>
          </p:nvSpPr>
          <p:spPr>
            <a:xfrm>
              <a:off x="2230817" y="3185328"/>
              <a:ext cx="633046" cy="63304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3" name="Straight Connector 32"/>
            <p:cNvCxnSpPr/>
            <p:nvPr/>
          </p:nvCxnSpPr>
          <p:spPr>
            <a:xfrm>
              <a:off x="522514" y="3818374"/>
              <a:ext cx="809897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Arc 33"/>
            <p:cNvSpPr/>
            <p:nvPr/>
          </p:nvSpPr>
          <p:spPr>
            <a:xfrm>
              <a:off x="2371493" y="3346101"/>
              <a:ext cx="351693" cy="351693"/>
            </a:xfrm>
            <a:prstGeom prst="arc">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Arc 34"/>
            <p:cNvSpPr/>
            <p:nvPr/>
          </p:nvSpPr>
          <p:spPr>
            <a:xfrm>
              <a:off x="5617109" y="3346101"/>
              <a:ext cx="351693" cy="351693"/>
            </a:xfrm>
            <a:prstGeom prst="arc">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6" name="Picture 10" descr="http://www.tripletsandus.com/disney/snow-white/jpg/Dwarfs/Happy2.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61073" y="1403965"/>
              <a:ext cx="1306682" cy="155938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687265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http://www.polyvore.com/cgi/img-thing?.out=jpg&amp;size=l&amp;tid=20184244"/>
          <p:cNvPicPr>
            <a:picLocks noChangeAspect="1" noChangeArrowheads="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2420748" y="1623692"/>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http://www.polyvore.com/cgi/img-thing?.out=jpg&amp;size=l&amp;tid=20184244"/>
          <p:cNvPicPr>
            <a:picLocks noChangeAspect="1" noChangeArrowheads="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911476" y="1629788"/>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ttp://www.polyvore.com/cgi/img-thing?.out=jpg&amp;size=l&amp;tid=20184244"/>
          <p:cNvPicPr>
            <a:picLocks noChangeAspect="1" noChangeArrowheads="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359532" y="1629788"/>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ttp://www.polyvore.com/cgi/img-thing?.out=jpg&amp;size=l&amp;tid=20184244"/>
          <p:cNvPicPr>
            <a:picLocks noChangeAspect="1" noChangeArrowheads="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850260" y="1635884"/>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www.polyvore.com/cgi/img-thing?.out=jpg&amp;size=l&amp;tid=20184244"/>
          <p:cNvPicPr>
            <a:picLocks noChangeAspect="1" noChangeArrowheads="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4347084" y="1611500"/>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www.polyvore.com/cgi/img-thing?.out=jpg&amp;size=l&amp;tid=20184244"/>
          <p:cNvPicPr>
            <a:picLocks noChangeAspect="1" noChangeArrowheads="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4792092" y="1599308"/>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www.polyvore.com/cgi/img-thing?.out=jpg&amp;size=l&amp;tid=20184244"/>
          <p:cNvPicPr>
            <a:picLocks noChangeAspect="1" noChangeArrowheads="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5240148" y="1599308"/>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www.polyvore.com/cgi/img-thing?.out=jpg&amp;size=l&amp;tid=20184244"/>
          <p:cNvPicPr>
            <a:picLocks noChangeAspect="1" noChangeArrowheads="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5730876" y="1605404"/>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www.polyvore.com/cgi/img-thing?.out=jpg&amp;size=l&amp;tid=20184244"/>
          <p:cNvPicPr>
            <a:picLocks noChangeAspect="1" noChangeArrowheads="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6154548" y="1599308"/>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www.polyvore.com/cgi/img-thing?.out=jpg&amp;size=l&amp;tid=20184244"/>
          <p:cNvPicPr>
            <a:picLocks noChangeAspect="1" noChangeArrowheads="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6645276" y="1605404"/>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http://www.polyvore.com/cgi/img-thing?.out=jpg&amp;size=l&amp;tid=20184244"/>
          <p:cNvPicPr>
            <a:picLocks noChangeAspect="1" noChangeArrowheads="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7093332" y="1605404"/>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ttp://www.polyvore.com/cgi/img-thing?.out=jpg&amp;size=l&amp;tid=20184244"/>
          <p:cNvPicPr>
            <a:picLocks noChangeAspect="1" noChangeArrowheads="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7584060" y="1611500"/>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http://www.polyvore.com/cgi/img-thing?.out=jpg&amp;size=l&amp;tid=20184244"/>
          <p:cNvPicPr>
            <a:picLocks noChangeAspect="1" noChangeArrowheads="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546228" y="1614548"/>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http://www.polyvore.com/cgi/img-thing?.out=jpg&amp;size=l&amp;tid=20184244"/>
          <p:cNvPicPr>
            <a:picLocks noChangeAspect="1" noChangeArrowheads="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036956" y="1620644"/>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http://www.polyvore.com/cgi/img-thing?.out=jpg&amp;size=l&amp;tid=20184244"/>
          <p:cNvPicPr>
            <a:picLocks noChangeAspect="1" noChangeArrowheads="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485012" y="1620644"/>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http://www.polyvore.com/cgi/img-thing?.out=jpg&amp;size=l&amp;tid=20184244"/>
          <p:cNvPicPr>
            <a:picLocks noChangeAspect="1" noChangeArrowheads="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975740" y="1626740"/>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2383664" y="3696332"/>
            <a:ext cx="600328" cy="81318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874392" y="3702428"/>
            <a:ext cx="600328" cy="81318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322448" y="3702428"/>
            <a:ext cx="600328" cy="81318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813176" y="3708524"/>
            <a:ext cx="600328" cy="81318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4310000" y="3684140"/>
            <a:ext cx="600328" cy="81318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4755008" y="3671948"/>
            <a:ext cx="600328" cy="81318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5203064" y="3671948"/>
            <a:ext cx="600328" cy="81318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5693792" y="3678044"/>
            <a:ext cx="600328" cy="81318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6117464" y="3671948"/>
            <a:ext cx="600328" cy="81318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6608192" y="3678044"/>
            <a:ext cx="600328" cy="81318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7056248" y="3678044"/>
            <a:ext cx="600328" cy="81318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7546976" y="3684140"/>
            <a:ext cx="600328" cy="81318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509144" y="3687188"/>
            <a:ext cx="600328" cy="81318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999872" y="3693284"/>
            <a:ext cx="600328" cy="81318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447928" y="3693284"/>
            <a:ext cx="600328" cy="81318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descr="http://www.polyvore.com/cgi/img-thing?.out=jpg&amp;size=l&amp;tid=20184244"/>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938656" y="3699380"/>
            <a:ext cx="600328" cy="81318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ttp://www.polyvore.com/cgi/img-thing?.out=jpg&amp;size=l&amp;tid=20184244"/>
          <p:cNvPicPr>
            <a:picLocks noChangeAspect="1" noChangeArrowheads="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2392300" y="5887844"/>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http://www.polyvore.com/cgi/img-thing?.out=jpg&amp;size=l&amp;tid=20184244"/>
          <p:cNvPicPr>
            <a:picLocks noChangeAspect="1" noChangeArrowheads="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883028" y="5893940"/>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http://www.polyvore.com/cgi/img-thing?.out=jpg&amp;size=l&amp;tid=20184244"/>
          <p:cNvPicPr>
            <a:picLocks noChangeAspect="1" noChangeArrowheads="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331084" y="5893940"/>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http://www.polyvore.com/cgi/img-thing?.out=jpg&amp;size=l&amp;tid=20184244"/>
          <p:cNvPicPr>
            <a:picLocks noChangeAspect="1" noChangeArrowheads="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821812" y="5900036"/>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http://www.polyvore.com/cgi/img-thing?.out=jpg&amp;size=l&amp;tid=20184244"/>
          <p:cNvPicPr>
            <a:picLocks noChangeAspect="1" noChangeArrowheads="1"/>
          </p:cNvPicPr>
          <p:nvPr/>
        </p:nvPicPr>
        <p:blipFill>
          <a:blip r:embed="rId2"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4318636" y="5875652"/>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http://www.polyvore.com/cgi/img-thing?.out=jpg&amp;size=l&amp;tid=20184244"/>
          <p:cNvPicPr>
            <a:picLocks noChangeAspect="1" noChangeArrowheads="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4763644" y="5863460"/>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http://www.polyvore.com/cgi/img-thing?.out=jpg&amp;size=l&amp;tid=20184244"/>
          <p:cNvPicPr>
            <a:picLocks noChangeAspect="1" noChangeArrowheads="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5211700" y="5863460"/>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http://www.polyvore.com/cgi/img-thing?.out=jpg&amp;size=l&amp;tid=20184244"/>
          <p:cNvPicPr>
            <a:picLocks noChangeAspect="1" noChangeArrowheads="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5702428" y="5869556"/>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http://www.polyvore.com/cgi/img-thing?.out=jpg&amp;size=l&amp;tid=20184244"/>
          <p:cNvPicPr>
            <a:picLocks noChangeAspect="1" noChangeArrowheads="1"/>
          </p:cNvPicPr>
          <p:nvPr/>
        </p:nvPicPr>
        <p:blipFill>
          <a:blip r:embed="rId2"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26100" y="5863460"/>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http://www.polyvore.com/cgi/img-thing?.out=jpg&amp;size=l&amp;tid=20184244"/>
          <p:cNvPicPr>
            <a:picLocks noChangeAspect="1" noChangeArrowheads="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6616828" y="5869556"/>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http://www.polyvore.com/cgi/img-thing?.out=jpg&amp;size=l&amp;tid=20184244"/>
          <p:cNvPicPr>
            <a:picLocks noChangeAspect="1" noChangeArrowheads="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7064884" y="5869556"/>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descr="http://www.polyvore.com/cgi/img-thing?.out=jpg&amp;size=l&amp;tid=20184244"/>
          <p:cNvPicPr>
            <a:picLocks noChangeAspect="1" noChangeArrowheads="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7555612" y="5875652"/>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8" descr="http://www.polyvore.com/cgi/img-thing?.out=jpg&amp;size=l&amp;tid=20184244"/>
          <p:cNvPicPr>
            <a:picLocks noChangeAspect="1" noChangeArrowheads="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517780" y="5878700"/>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8" descr="http://www.polyvore.com/cgi/img-thing?.out=jpg&amp;size=l&amp;tid=20184244"/>
          <p:cNvPicPr>
            <a:picLocks noChangeAspect="1" noChangeArrowheads="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008508" y="5884796"/>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descr="http://www.polyvore.com/cgi/img-thing?.out=jpg&amp;size=l&amp;tid=20184244"/>
          <p:cNvPicPr>
            <a:picLocks noChangeAspect="1" noChangeArrowheads="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456564" y="5884796"/>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http://www.polyvore.com/cgi/img-thing?.out=jpg&amp;size=l&amp;tid=20184244"/>
          <p:cNvPicPr>
            <a:picLocks noChangeAspect="1" noChangeArrowheads="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947292" y="5890892"/>
            <a:ext cx="557656" cy="813184"/>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Straight Connector 56"/>
          <p:cNvCxnSpPr/>
          <p:nvPr/>
        </p:nvCxnSpPr>
        <p:spPr>
          <a:xfrm>
            <a:off x="182880" y="2478024"/>
            <a:ext cx="84856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34696" y="4623816"/>
            <a:ext cx="84856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71" name="Picture 70"/>
          <p:cNvPicPr>
            <a:picLocks noChangeAspect="1"/>
          </p:cNvPicPr>
          <p:nvPr/>
        </p:nvPicPr>
        <p:blipFill>
          <a:blip r:embed="rId4"/>
          <a:stretch>
            <a:fillRect/>
          </a:stretch>
        </p:blipFill>
        <p:spPr>
          <a:xfrm>
            <a:off x="1385089" y="596615"/>
            <a:ext cx="3085819" cy="970689"/>
          </a:xfrm>
          <a:prstGeom prst="rect">
            <a:avLst/>
          </a:prstGeom>
        </p:spPr>
      </p:pic>
      <p:pic>
        <p:nvPicPr>
          <p:cNvPr id="72" name="Picture 71"/>
          <p:cNvPicPr>
            <a:picLocks noChangeAspect="1"/>
          </p:cNvPicPr>
          <p:nvPr/>
        </p:nvPicPr>
        <p:blipFill>
          <a:blip r:embed="rId5"/>
          <a:stretch>
            <a:fillRect/>
          </a:stretch>
        </p:blipFill>
        <p:spPr>
          <a:xfrm>
            <a:off x="3233257" y="2607930"/>
            <a:ext cx="3085819" cy="970689"/>
          </a:xfrm>
          <a:prstGeom prst="rect">
            <a:avLst/>
          </a:prstGeom>
        </p:spPr>
      </p:pic>
      <p:pic>
        <p:nvPicPr>
          <p:cNvPr id="73" name="Picture 72"/>
          <p:cNvPicPr>
            <a:picLocks noChangeAspect="1"/>
          </p:cNvPicPr>
          <p:nvPr/>
        </p:nvPicPr>
        <p:blipFill>
          <a:blip r:embed="rId6"/>
          <a:stretch>
            <a:fillRect/>
          </a:stretch>
        </p:blipFill>
        <p:spPr>
          <a:xfrm>
            <a:off x="5055897" y="4818262"/>
            <a:ext cx="3085819" cy="970689"/>
          </a:xfrm>
          <a:prstGeom prst="rect">
            <a:avLst/>
          </a:prstGeom>
        </p:spPr>
      </p:pic>
      <p:sp>
        <p:nvSpPr>
          <p:cNvPr id="55" name="TextBox 54"/>
          <p:cNvSpPr txBox="1"/>
          <p:nvPr/>
        </p:nvSpPr>
        <p:spPr>
          <a:xfrm>
            <a:off x="3951796" y="493778"/>
            <a:ext cx="285064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Červený staničný trpaslík vidí, že fotón štartuje na spodnom zrkadle</a:t>
            </a:r>
          </a:p>
        </p:txBody>
      </p:sp>
      <p:sp>
        <p:nvSpPr>
          <p:cNvPr id="74" name="TextBox 73"/>
          <p:cNvSpPr txBox="1"/>
          <p:nvPr/>
        </p:nvSpPr>
        <p:spPr>
          <a:xfrm>
            <a:off x="6117464" y="2513077"/>
            <a:ext cx="285064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Žltý staničný trpaslík vidí, že fotón sa odráža na hornom zrkadle</a:t>
            </a:r>
          </a:p>
        </p:txBody>
      </p:sp>
      <p:sp>
        <p:nvSpPr>
          <p:cNvPr id="75" name="TextBox 74"/>
          <p:cNvSpPr txBox="1"/>
          <p:nvPr/>
        </p:nvSpPr>
        <p:spPr>
          <a:xfrm>
            <a:off x="2688019" y="4812166"/>
            <a:ext cx="285064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Modrý staničný trpaslík vidí, že fotón pristáva na spodnom zrkadle</a:t>
            </a:r>
          </a:p>
        </p:txBody>
      </p:sp>
    </p:spTree>
    <p:extLst>
      <p:ext uri="{BB962C8B-B14F-4D97-AF65-F5344CB8AC3E}">
        <p14:creationId xmlns:p14="http://schemas.microsoft.com/office/powerpoint/2010/main" val="8426579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4" descr="http://www.esotericscience.com/lightclock.jpg"/>
          <p:cNvPicPr>
            <a:picLocks noChangeAspect="1" noChangeArrowheads="1"/>
          </p:cNvPicPr>
          <p:nvPr/>
        </p:nvPicPr>
        <p:blipFill rotWithShape="1">
          <a:blip r:embed="rId4">
            <a:extLst>
              <a:ext uri="{28A0092B-C50C-407E-A947-70E740481C1C}">
                <a14:useLocalDpi xmlns:a14="http://schemas.microsoft.com/office/drawing/2010/main" val="0"/>
              </a:ext>
            </a:extLst>
          </a:blip>
          <a:srcRect l="38979" r="-369" b="9272"/>
          <a:stretch/>
        </p:blipFill>
        <p:spPr bwMode="auto">
          <a:xfrm>
            <a:off x="1946720" y="0"/>
            <a:ext cx="4642548" cy="303141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ttp://www.polyvore.com/cgi/img-thing?.out=jpg&amp;size=l&amp;tid=20184244"/>
          <p:cNvPicPr>
            <a:picLocks noChangeAspect="1" noChangeArrowheads="1"/>
          </p:cNvPicPr>
          <p:nvPr/>
        </p:nvPicPr>
        <p:blipFill>
          <a:blip r:embed="rId5"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2341500" y="2803926"/>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http://www.polyvore.com/cgi/img-thing?.out=jpg&amp;size=l&amp;tid=20184244"/>
          <p:cNvPicPr>
            <a:picLocks noChangeAspect="1" noChangeArrowheads="1"/>
          </p:cNvPicPr>
          <p:nvPr/>
        </p:nvPicPr>
        <p:blipFill>
          <a:blip r:embed="rId5"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743328" y="2810022"/>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http://www.polyvore.com/cgi/img-thing?.out=jpg&amp;size=l&amp;tid=20184244"/>
          <p:cNvPicPr>
            <a:picLocks noChangeAspect="1" noChangeArrowheads="1"/>
          </p:cNvPicPr>
          <p:nvPr/>
        </p:nvPicPr>
        <p:blipFill>
          <a:blip r:embed="rId5"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191384" y="2810022"/>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http://www.polyvore.com/cgi/img-thing?.out=jpg&amp;size=l&amp;tid=20184244"/>
          <p:cNvPicPr>
            <a:picLocks noChangeAspect="1" noChangeArrowheads="1"/>
          </p:cNvPicPr>
          <p:nvPr/>
        </p:nvPicPr>
        <p:blipFill>
          <a:blip r:embed="rId5"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682112" y="2816118"/>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http://www.polyvore.com/cgi/img-thing?.out=jpg&amp;size=l&amp;tid=20184244"/>
          <p:cNvPicPr>
            <a:picLocks noChangeAspect="1" noChangeArrowheads="1"/>
          </p:cNvPicPr>
          <p:nvPr/>
        </p:nvPicPr>
        <p:blipFill>
          <a:blip r:embed="rId5"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4178936" y="2791734"/>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http://www.polyvore.com/cgi/img-thing?.out=jpg&amp;size=l&amp;tid=20184244"/>
          <p:cNvPicPr>
            <a:picLocks noChangeAspect="1" noChangeArrowheads="1"/>
          </p:cNvPicPr>
          <p:nvPr/>
        </p:nvPicPr>
        <p:blipFill>
          <a:blip r:embed="rId5"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4623944" y="2779542"/>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http://www.polyvore.com/cgi/img-thing?.out=jpg&amp;size=l&amp;tid=20184244"/>
          <p:cNvPicPr>
            <a:picLocks noChangeAspect="1" noChangeArrowheads="1"/>
          </p:cNvPicPr>
          <p:nvPr/>
        </p:nvPicPr>
        <p:blipFill>
          <a:blip r:embed="rId5"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5072000" y="2779542"/>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http://www.polyvore.com/cgi/img-thing?.out=jpg&amp;size=l&amp;tid=20184244"/>
          <p:cNvPicPr>
            <a:picLocks noChangeAspect="1" noChangeArrowheads="1"/>
          </p:cNvPicPr>
          <p:nvPr/>
        </p:nvPicPr>
        <p:blipFill>
          <a:blip r:embed="rId5"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5562728" y="2785638"/>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http://www.polyvore.com/cgi/img-thing?.out=jpg&amp;size=l&amp;tid=20184244"/>
          <p:cNvPicPr>
            <a:picLocks noChangeAspect="1" noChangeArrowheads="1"/>
          </p:cNvPicPr>
          <p:nvPr/>
        </p:nvPicPr>
        <p:blipFill>
          <a:blip r:embed="rId5"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86400" y="2779542"/>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http://www.polyvore.com/cgi/img-thing?.out=jpg&amp;size=l&amp;tid=20184244"/>
          <p:cNvPicPr>
            <a:picLocks noChangeAspect="1" noChangeArrowheads="1"/>
          </p:cNvPicPr>
          <p:nvPr/>
        </p:nvPicPr>
        <p:blipFill>
          <a:blip r:embed="rId5"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6477128" y="2785638"/>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http://www.polyvore.com/cgi/img-thing?.out=jpg&amp;size=l&amp;tid=20184244"/>
          <p:cNvPicPr>
            <a:picLocks noChangeAspect="1" noChangeArrowheads="1"/>
          </p:cNvPicPr>
          <p:nvPr/>
        </p:nvPicPr>
        <p:blipFill>
          <a:blip r:embed="rId5"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6925184" y="2785638"/>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descr="http://www.polyvore.com/cgi/img-thing?.out=jpg&amp;size=l&amp;tid=20184244"/>
          <p:cNvPicPr>
            <a:picLocks noChangeAspect="1" noChangeArrowheads="1"/>
          </p:cNvPicPr>
          <p:nvPr/>
        </p:nvPicPr>
        <p:blipFill>
          <a:blip r:embed="rId5"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7415912" y="2791734"/>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8" descr="http://www.polyvore.com/cgi/img-thing?.out=jpg&amp;size=l&amp;tid=20184244"/>
          <p:cNvPicPr>
            <a:picLocks noChangeAspect="1" noChangeArrowheads="1"/>
          </p:cNvPicPr>
          <p:nvPr/>
        </p:nvPicPr>
        <p:blipFill>
          <a:blip r:embed="rId5"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441580" y="2794782"/>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8" descr="http://www.polyvore.com/cgi/img-thing?.out=jpg&amp;size=l&amp;tid=20184244"/>
          <p:cNvPicPr>
            <a:picLocks noChangeAspect="1" noChangeArrowheads="1"/>
          </p:cNvPicPr>
          <p:nvPr/>
        </p:nvPicPr>
        <p:blipFill>
          <a:blip r:embed="rId5"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932308" y="2800878"/>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descr="http://www.polyvore.com/cgi/img-thing?.out=jpg&amp;size=l&amp;tid=20184244"/>
          <p:cNvPicPr>
            <a:picLocks noChangeAspect="1" noChangeArrowheads="1"/>
          </p:cNvPicPr>
          <p:nvPr/>
        </p:nvPicPr>
        <p:blipFill>
          <a:blip r:embed="rId5"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380364" y="2800878"/>
            <a:ext cx="557656" cy="81318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http://www.polyvore.com/cgi/img-thing?.out=jpg&amp;size=l&amp;tid=20184244"/>
          <p:cNvPicPr>
            <a:picLocks noChangeAspect="1" noChangeArrowheads="1"/>
          </p:cNvPicPr>
          <p:nvPr/>
        </p:nvPicPr>
        <p:blipFill>
          <a:blip r:embed="rId5"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871092" y="2806974"/>
            <a:ext cx="557656" cy="81318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Box 1"/>
              <p:cNvSpPr txBox="1"/>
              <p:nvPr/>
            </p:nvSpPr>
            <p:spPr>
              <a:xfrm>
                <a:off x="69914" y="3883373"/>
                <a:ext cx="8775700" cy="14927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Čo vidia staniční trpaslíci? Že fotón cestuje šikmo. Červený trpaslík si poznamená čas </a:t>
                </a: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𝑡</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1</m:t>
                        </m:r>
                      </m:sub>
                    </m:sSub>
                  </m:oMath>
                </a14:m>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keď okolo neho letia hodiny a modrý si poznačí čas </a:t>
                </a: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𝑡</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sub>
                    </m:sSub>
                  </m:oMath>
                </a14:m>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keď letia okolo neho.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Šéftrpaslík odčíta tie dva časy, ktoré dostal v hláseniach: </a:t>
                </a: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𝑇</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𝑏</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𝑡</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𝑡</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1</m:t>
                        </m:r>
                      </m:sub>
                    </m:sSub>
                  </m:oMath>
                </a14:m>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 bude tvrdiť: jedno tiknutie hodín vo vlaku trvá podľa mňa čas </a:t>
                </a: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𝑇</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𝑏</m:t>
                        </m:r>
                      </m:sub>
                    </m:sSub>
                  </m:oMath>
                </a14:m>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Podľa obrázku fotón z pohľadu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stanice vykoná dráhu                                         a odtiaľ úpravou dostaneme</a:t>
                </a:r>
              </a:p>
            </p:txBody>
          </p:sp>
        </mc:Choice>
        <mc:Fallback xmlns="">
          <p:sp>
            <p:nvSpPr>
              <p:cNvPr id="2" name="TextBox 1"/>
              <p:cNvSpPr txBox="1">
                <a:spLocks noRot="1" noChangeAspect="1" noMove="1" noResize="1" noEditPoints="1" noAdjustHandles="1" noChangeArrowheads="1" noChangeShapeType="1" noTextEdit="1"/>
              </p:cNvSpPr>
              <p:nvPr/>
            </p:nvSpPr>
            <p:spPr>
              <a:xfrm>
                <a:off x="69914" y="3883373"/>
                <a:ext cx="8775700" cy="1492716"/>
              </a:xfrm>
              <a:prstGeom prst="rect">
                <a:avLst/>
              </a:prstGeom>
              <a:blipFill rotWithShape="0">
                <a:blip r:embed="rId8"/>
                <a:stretch>
                  <a:fillRect l="-556" t="-2041" b="-5714"/>
                </a:stretch>
              </a:blipFill>
            </p:spPr>
            <p:txBody>
              <a:bodyPr/>
              <a:lstStyle/>
              <a:p>
                <a:r>
                  <a:rPr lang="sk-SK">
                    <a:noFill/>
                  </a:rPr>
                  <a:t> </a:t>
                </a:r>
              </a:p>
            </p:txBody>
          </p:sp>
        </mc:Fallback>
      </mc:AlternateContent>
      <p:cxnSp>
        <p:nvCxnSpPr>
          <p:cNvPr id="65" name="Straight Arrow Connector 64"/>
          <p:cNvCxnSpPr/>
          <p:nvPr/>
        </p:nvCxnSpPr>
        <p:spPr>
          <a:xfrm flipV="1">
            <a:off x="6262053" y="3585106"/>
            <a:ext cx="3175" cy="26035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2620328" y="3635346"/>
            <a:ext cx="0" cy="2476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4457764" y="3622646"/>
            <a:ext cx="4064" cy="22281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68" name="Picture 67"/>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2445322" y="5030318"/>
            <a:ext cx="2330006" cy="274320"/>
          </a:xfrm>
          <a:prstGeom prst="rect">
            <a:avLst/>
          </a:prstGeom>
        </p:spPr>
      </p:pic>
      <p:pic>
        <p:nvPicPr>
          <p:cNvPr id="70" name="Picture 69"/>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2997392" y="5414006"/>
            <a:ext cx="2684907" cy="548640"/>
          </a:xfrm>
          <a:prstGeom prst="rect">
            <a:avLst/>
          </a:prstGeom>
        </p:spPr>
      </p:pic>
      <p:sp>
        <p:nvSpPr>
          <p:cNvPr id="76" name="TextBox 75"/>
          <p:cNvSpPr txBox="1"/>
          <p:nvPr/>
        </p:nvSpPr>
        <p:spPr>
          <a:xfrm>
            <a:off x="69914" y="6350756"/>
            <a:ext cx="897248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Animácia: </a:t>
            </a:r>
            <a:r>
              <a:rPr kumimoji="0" lang="sk-SK"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11"/>
              </a:rPr>
              <a:t>http://galileoandeinstein.physics.virginia.edu/more_stuff/flashlets/lightclock.swf</a:t>
            </a:r>
            <a:endParaRPr kumimoji="0" lang="sk-SK"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614433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87500" y="419100"/>
            <a:ext cx="54229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k-SK"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Dilatácia času</a:t>
            </a:r>
          </a:p>
        </p:txBody>
      </p:sp>
      <p:sp>
        <p:nvSpPr>
          <p:cNvPr id="4" name="TextBox 3"/>
          <p:cNvSpPr txBox="1"/>
          <p:nvPr/>
        </p:nvSpPr>
        <p:spPr>
          <a:xfrm>
            <a:off x="304800" y="1206500"/>
            <a:ext cx="8470900" cy="59093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Čo sme to dostali?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Trpaslíci na stanici povedia: „Hodiny vo vlaku tikajú pomalšie, ako by také hodiny tikali u nás na stanici.“ Alebo použijú ešte menej opatrnú formuláciu: „Čas vo vlaku plynie pomalšie ako u nás na stanici.“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Hovorí sa tomu </a:t>
            </a:r>
            <a:r>
              <a:rPr kumimoji="0" lang="sk-SK"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dilatácia času</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Keď takéto vety počuje nepoučený poslucháč, pomýli ho to a hneď vymyslí </a:t>
            </a:r>
            <a:r>
              <a:rPr kumimoji="0" lang="sk-SK"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kontrapríklad</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Veď z pohľadu vlakových trpaslíkov je to tak, že stanica s pohybuje a vlak stojí, preto my by sme mali dospieť k opačnému záveru, že čas na stanici plynie pomalšie ako u nás vo vlaku. No a oboje nemôže byť pravda, z čoho vyplýva že dilatácia času neexistuje.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Argumentácia </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naznačuje, že  situácia vlak </a:t>
            </a:r>
            <a:r>
              <a:rPr kumimoji="0" lang="sk-SK"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versus</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stanica musí byť symetrická. Ale nie je to pravda. My sme porovnávali jedny hodiny vo vlaku s dvoma hodinami na stanici. Tiknutie vlakových hodín malo svoj začiatok a koniec na jednom mieste vo vlaku ale na dvoch rôznych miestach na stanici. </a:t>
            </a:r>
            <a:r>
              <a:rPr kumimoji="0" lang="sk-SK"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Vlaková sústava je význačná pre hodiny stojace na jednom mieste vo vlaku</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Symetria vlak </a:t>
            </a:r>
            <a:r>
              <a:rPr kumimoji="0" lang="sk-SK"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versus</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stanica sa nekoná.</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2956496" y="1116846"/>
            <a:ext cx="2684907" cy="548640"/>
          </a:xfrm>
          <a:prstGeom prst="rect">
            <a:avLst/>
          </a:prstGeom>
        </p:spPr>
      </p:pic>
    </p:spTree>
    <p:extLst>
      <p:ext uri="{BB962C8B-B14F-4D97-AF65-F5344CB8AC3E}">
        <p14:creationId xmlns:p14="http://schemas.microsoft.com/office/powerpoint/2010/main" val="3078857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461554" y="783771"/>
                <a:ext cx="7715795" cy="57235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Mám namerané dvojice hodnôt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𝑈</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𝑖</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𝐼</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𝑖</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Hodnoty </a:t>
                </a: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𝐼</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𝑖</m:t>
                        </m:r>
                      </m:sub>
                    </m:sSub>
                  </m:oMath>
                </a14:m>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majú neistoty </a:t>
                </a: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𝜎</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𝑖</m:t>
                        </m:r>
                      </m:sub>
                    </m:sSub>
                  </m:oMath>
                </a14:m>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Neistoty sú na grafe znázornené ako zvislé čiarky pri nameraných bodoch. Nepoznám hodnotu </a:t>
                </a:r>
                <a14:m>
                  <m:oMath xmlns:m="http://schemas.openxmlformats.org/officeDocument/2006/math">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𝑅</m:t>
                    </m:r>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 nameraných hodnôt zostavím funkciu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Je to vlastne normalizovaná suma kvadrátov „odchýlok od zákona“.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Nájdem, pre akú hodnotu </a:t>
                </a:r>
                <a14:m>
                  <m:oMath xmlns:m="http://schemas.openxmlformats.org/officeDocument/2006/math">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accPr>
                      <m:e>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𝑅</m:t>
                        </m:r>
                      </m:e>
                    </m:acc>
                  </m:oMath>
                </a14:m>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tá funkcia nadobúda minimum. To je hodnota, pre ktorú je nulová hypotéza „najmenej porušená“. Ak nulovej hypotéze verím, potom som práve našiel najlepšiu hodnotu odporu </a:t>
                </a:r>
                <a14:m>
                  <m:oMath xmlns:m="http://schemas.openxmlformats.org/officeDocument/2006/math">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𝑅</m:t>
                    </m:r>
                  </m:oMath>
                </a14:m>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Vy</a:t>
                </a:r>
                <a:r>
                  <a:rPr kumimoji="0" lang="sk-SK"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číslim</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hodnotu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Keby Ohmov zákon platil a merania by nemali náhodné chyby, potom by tá hodnota bola </a:t>
                </a:r>
                <a14:m>
                  <m:oMath xmlns:m="http://schemas.openxmlformats.org/officeDocument/2006/math">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𝜒</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sup>
                    </m:sSup>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𝑅</m:t>
                            </m:r>
                          </m:e>
                        </m:acc>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=0</m:t>
                    </m:r>
                  </m:oMath>
                </a14:m>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Ale merania majú náhodné chyby, typicky očakávam že každý z čitateľov nadobúda hodnotu </a:t>
                </a:r>
                <a14:m>
                  <m:oMath xmlns:m="http://schemas.openxmlformats.org/officeDocument/2006/math">
                    <m:sSubSup>
                      <m:sSub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b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𝜎</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𝑖</m:t>
                        </m:r>
                      </m:sub>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sup>
                    </m:sSubSup>
                  </m:oMath>
                </a14:m>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Ak bolo </a:t>
                </a:r>
                <a14:m>
                  <m:oMath xmlns:m="http://schemas.openxmlformats.org/officeDocument/2006/math">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𝑛</m:t>
                    </m:r>
                  </m:oMath>
                </a14:m>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meraní, potom čakám, že dostanem </a:t>
                </a:r>
                <a14:m>
                  <m:oMath xmlns:m="http://schemas.openxmlformats.org/officeDocument/2006/math">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𝜒</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sup>
                    </m:sSup>
                    <m:d>
                      <m:d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dPr>
                      <m:e>
                        <m:acc>
                          <m:accPr>
                            <m: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acc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𝑅</m:t>
                            </m:r>
                          </m:e>
                        </m:acc>
                      </m:e>
                    </m:d>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𝑛</m:t>
                    </m:r>
                  </m:oMath>
                </a14:m>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Ak dostanem hodnotu „o dosť väčšiu ako </a:t>
                </a:r>
                <a14:m>
                  <m:oMath xmlns:m="http://schemas.openxmlformats.org/officeDocument/2006/math">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𝑛</m:t>
                    </m:r>
                  </m:oMath>
                </a14:m>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budem mať tendenciu prehlásiť, že Ohmov zákon neplatí.</a:t>
                </a:r>
              </a:p>
            </p:txBody>
          </p:sp>
        </mc:Choice>
        <mc:Fallback xmlns="">
          <p:sp>
            <p:nvSpPr>
              <p:cNvPr id="2" name="TextBox 1"/>
              <p:cNvSpPr txBox="1">
                <a:spLocks noRot="1" noChangeAspect="1" noMove="1" noResize="1" noEditPoints="1" noAdjustHandles="1" noChangeArrowheads="1" noChangeShapeType="1" noTextEdit="1"/>
              </p:cNvSpPr>
              <p:nvPr/>
            </p:nvSpPr>
            <p:spPr>
              <a:xfrm>
                <a:off x="461554" y="783771"/>
                <a:ext cx="7715795" cy="5723555"/>
              </a:xfrm>
              <a:prstGeom prst="rect">
                <a:avLst/>
              </a:prstGeom>
              <a:blipFill>
                <a:blip r:embed="rId6"/>
                <a:stretch>
                  <a:fillRect l="-711" t="-640" r="-1423" b="-853"/>
                </a:stretch>
              </a:blipFill>
            </p:spPr>
            <p:txBody>
              <a:bodyPr/>
              <a:lstStyle/>
              <a:p>
                <a:r>
                  <a:rPr lang="sk-SK">
                    <a:noFill/>
                  </a:rPr>
                  <a:t> </a:t>
                </a:r>
              </a:p>
            </p:txBody>
          </p:sp>
        </mc:Fallback>
      </mc:AlternateContent>
      <p:pic>
        <p:nvPicPr>
          <p:cNvPr id="4" name="Picture 3"/>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2670630" y="1982651"/>
            <a:ext cx="2825115" cy="683895"/>
          </a:xfrm>
          <a:prstGeom prst="rect">
            <a:avLst/>
          </a:prstGeom>
        </p:spPr>
      </p:pic>
      <p:pic>
        <p:nvPicPr>
          <p:cNvPr id="6" name="Picture 5"/>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2770780" y="4242525"/>
            <a:ext cx="2825115" cy="706755"/>
          </a:xfrm>
          <a:prstGeom prst="rect">
            <a:avLst/>
          </a:prstGeom>
        </p:spPr>
      </p:pic>
    </p:spTree>
    <p:extLst>
      <p:ext uri="{BB962C8B-B14F-4D97-AF65-F5344CB8AC3E}">
        <p14:creationId xmlns:p14="http://schemas.microsoft.com/office/powerpoint/2010/main" val="34314492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70083" y="183969"/>
            <a:ext cx="54229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k-SK"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Dilatácia času</a:t>
            </a:r>
          </a:p>
        </p:txBody>
      </p:sp>
      <p:sp>
        <p:nvSpPr>
          <p:cNvPr id="4" name="TextBox 3"/>
          <p:cNvSpPr txBox="1"/>
          <p:nvPr/>
        </p:nvSpPr>
        <p:spPr>
          <a:xfrm>
            <a:off x="95794" y="548639"/>
            <a:ext cx="8604069" cy="24776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Iný argument hovorí: toto ste skúmali nejaké divné svetelné hodiny. Normálne hodiny by sa tak nesprávali.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Ale správali. Keby si trpaslík zobral spolu so svetelnými hodinami aj „normálne hodiny“ a tie by sa nesprávali rovnako ako tie svetelné, potom by trpaslík pozoroval že sa postupne viac a viac rozchádzajú. A z toho by usúdil, že jeho sústava sa pohybuje. A to je spor s postulátom relativity. Takže aj biologické hodiny budú „tikať rovnako ako svetelné“. Trpaslík sa musí holiť rovnako často vo vlaku ako na stanici, inak by poznal, že sa pohybuje</a:t>
            </a:r>
          </a:p>
        </p:txBody>
      </p:sp>
      <p:sp>
        <p:nvSpPr>
          <p:cNvPr id="5" name="Rectangle 4"/>
          <p:cNvSpPr/>
          <p:nvPr/>
        </p:nvSpPr>
        <p:spPr>
          <a:xfrm>
            <a:off x="91440" y="2907213"/>
            <a:ext cx="8643258" cy="646331"/>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k-SK"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Princíp relativity</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Nijakým experimentom nemožno rozhodnúť, ktorá z dvoch navzájom sa pohybujúcich inerciálnych sústav sa hýbe a ktorá stojí.</a:t>
            </a:r>
          </a:p>
        </p:txBody>
      </p:sp>
      <p:sp>
        <p:nvSpPr>
          <p:cNvPr id="6" name="TextBox 5"/>
          <p:cNvSpPr txBox="1"/>
          <p:nvPr/>
        </p:nvSpPr>
        <p:spPr>
          <a:xfrm>
            <a:off x="87085" y="3753394"/>
            <a:ext cx="8638903"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Ďalší argument je </a:t>
            </a:r>
            <a:r>
              <a:rPr kumimoji="0" lang="sk-SK"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paradox dvojčiat</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Jedno dvojča ostane na stanici, druhé nasadne do vlaku, odcestuje a potom sa vráti a podľa Einsteina by malo byť mladšie ako jeho dvojča, čo ostalo na stanici. A to už porovnávam „jedny hodiny s jednými hodinami“. Situácia je symetrická, dilatácia času nemôže byť pravda.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Ale je. Dvojča vo vlaku vie, že to ono bolo na ceste a nie dvojča na stanici, ktoré „sa vrátilo aj so stanicou“. Vrátiť sa nedá, ak vlak koná len rovnomerný priamočiary pohyb. Musí zabrzdiť a urýchliť v opačnom smere. Počas brzdenia hodí pasažierov  o stenu, takže oni vedia, že sa brzdilo. </a:t>
            </a:r>
            <a:r>
              <a:rPr kumimoji="0" lang="sk-SK"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Zrýchlený pohyb sa rozpoznať dá</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To nie je v spore s princípom relativity</a:t>
            </a:r>
          </a:p>
        </p:txBody>
      </p:sp>
      <p:sp>
        <p:nvSpPr>
          <p:cNvPr id="7" name="Rectangle 6"/>
          <p:cNvSpPr/>
          <p:nvPr/>
        </p:nvSpPr>
        <p:spPr>
          <a:xfrm>
            <a:off x="139337" y="2952206"/>
            <a:ext cx="8769532" cy="6008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649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574766" y="792480"/>
                <a:ext cx="762000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Ako ale odhadnem „pravdepodobnosť možnej hanby“? Takto.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Namerané hodnoty sú náhodné čísla, preto aj z nich vypočítané číslo </a:t>
                </a:r>
                <a14:m>
                  <m:oMath xmlns:m="http://schemas.openxmlformats.org/officeDocument/2006/math">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𝜒</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sup>
                    </m:sSup>
                  </m:oMath>
                </a14:m>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je </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náhodné číslo.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Požiadam matematických štatistikov, aby našli hustotu pravdepodobnosti náhodnej veličiny </a:t>
                </a:r>
                <a14:m>
                  <m:oMath xmlns:m="http://schemas.openxmlformats.org/officeDocument/2006/math">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𝜒</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sup>
                    </m:sSup>
                  </m:oMath>
                </a14:m>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Oni povedia, že tú hustotu teoreticky poznajú, je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chikvadrát-rozdelenie pre </a:t>
                </a:r>
                <a14:m>
                  <m:oMath xmlns:m="http://schemas.openxmlformats.org/officeDocument/2006/math">
                    <m:d>
                      <m:dPr>
                        <m:ctrlPr>
                          <a:rPr kumimoji="0" lang="sk-SK"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Arial" panose="020B0604020202020204" pitchFamily="34" charset="0"/>
                          </a:rPr>
                        </m:ctrlPr>
                      </m:dPr>
                      <m:e>
                        <m:r>
                          <a:rPr kumimoji="0" lang="sk-SK"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Arial" panose="020B0604020202020204" pitchFamily="34" charset="0"/>
                          </a:rPr>
                          <m:t>𝒏</m:t>
                        </m:r>
                        <m:r>
                          <a:rPr kumimoji="0" lang="sk-SK"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Arial" panose="020B0604020202020204" pitchFamily="34" charset="0"/>
                          </a:rPr>
                          <m:t>−</m:t>
                        </m:r>
                        <m:r>
                          <a:rPr kumimoji="0" lang="sk-SK"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Arial" panose="020B0604020202020204" pitchFamily="34" charset="0"/>
                          </a:rPr>
                          <m:t>𝟏</m:t>
                        </m:r>
                      </m:e>
                    </m:d>
                  </m:oMath>
                </a14:m>
                <a:r>
                  <a:rPr kumimoji="0" lang="sk-SK"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stupňov voľnosti</a:t>
                </a: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mc:Choice>
        <mc:Fallback xmlns="">
          <p:sp>
            <p:nvSpPr>
              <p:cNvPr id="2" name="TextBox 1"/>
              <p:cNvSpPr txBox="1">
                <a:spLocks noRot="1" noChangeAspect="1" noMove="1" noResize="1" noEditPoints="1" noAdjustHandles="1" noChangeArrowheads="1" noChangeShapeType="1" noTextEdit="1"/>
              </p:cNvSpPr>
              <p:nvPr/>
            </p:nvSpPr>
            <p:spPr>
              <a:xfrm>
                <a:off x="574766" y="792480"/>
                <a:ext cx="7620000" cy="2308324"/>
              </a:xfrm>
              <a:prstGeom prst="rect">
                <a:avLst/>
              </a:prstGeom>
              <a:blipFill rotWithShape="0">
                <a:blip r:embed="rId2"/>
                <a:stretch>
                  <a:fillRect l="-640" t="-1319" r="-720" b="-3166"/>
                </a:stretch>
              </a:blipFill>
            </p:spPr>
            <p:txBody>
              <a:bodyPr/>
              <a:lstStyle/>
              <a:p>
                <a:r>
                  <a:rPr lang="sk-SK">
                    <a:noFill/>
                  </a:rPr>
                  <a:t> </a:t>
                </a:r>
              </a:p>
            </p:txBody>
          </p:sp>
        </mc:Fallback>
      </mc:AlternateContent>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802" y="3616673"/>
            <a:ext cx="3665538" cy="2446232"/>
          </a:xfrm>
          <a:prstGeom prst="rect">
            <a:avLst/>
          </a:prstGeom>
        </p:spPr>
      </p:pic>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4645" y="3364113"/>
            <a:ext cx="3688400" cy="2690093"/>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592183" y="6287589"/>
                <a:ext cx="80902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 obrázkoch je počet stupňov voľnosti označený ako </a:t>
                </a:r>
                <a14:m>
                  <m:oMath xmlns:m="http://schemas.openxmlformats.org/officeDocument/2006/math">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𝑘</m:t>
                    </m:r>
                  </m:oMath>
                </a14:m>
                <a:endPar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592183" y="6287589"/>
                <a:ext cx="8090263" cy="369332"/>
              </a:xfrm>
              <a:prstGeom prst="rect">
                <a:avLst/>
              </a:prstGeom>
              <a:blipFill>
                <a:blip r:embed="rId7"/>
                <a:stretch>
                  <a:fillRect l="-603" t="-8197" b="-24590"/>
                </a:stretch>
              </a:blipFill>
            </p:spPr>
            <p:txBody>
              <a:bodyPr/>
              <a:lstStyle/>
              <a:p>
                <a:r>
                  <a:rPr lang="sk-SK">
                    <a:noFill/>
                  </a:rPr>
                  <a:t> </a:t>
                </a:r>
              </a:p>
            </p:txBody>
          </p:sp>
        </mc:Fallback>
      </mc:AlternateContent>
    </p:spTree>
    <p:extLst>
      <p:ext uri="{BB962C8B-B14F-4D97-AF65-F5344CB8AC3E}">
        <p14:creationId xmlns:p14="http://schemas.microsoft.com/office/powerpoint/2010/main" val="3050507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444" y="690581"/>
            <a:ext cx="3688400" cy="2690093"/>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4380411" y="809897"/>
                <a:ext cx="4458789" cy="31749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Príklad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Mám 7 meraní a dostal som hodnotu</a:t>
                </a: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𝜒</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sup>
                    </m:sSup>
                    <m:d>
                      <m:d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dPr>
                      <m:e>
                        <m:acc>
                          <m:accPr>
                            <m: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acc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𝑅</m:t>
                            </m:r>
                          </m:e>
                        </m:acc>
                      </m:e>
                    </m:d>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7</m:t>
                    </m:r>
                  </m:oMath>
                </a14:m>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Mám prehlásiť, že som falzifikoval zákon?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 krivke pre </a:t>
                </a:r>
                <a14:m>
                  <m:oMath xmlns:m="http://schemas.openxmlformats.org/officeDocument/2006/math">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𝑘</m:t>
                    </m:r>
                    <m:r>
                      <a:rPr kumimoji="0" lang="sk-SK"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=6</m:t>
                    </m:r>
                  </m:oMath>
                </a14:m>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odčítam pravdepodobnosť namerať hodnotu menšiu ako 7, je to okolo 0.68. Teda pravdepodobnosť, že zákon je platný a niekto nameria hodnou viac ako 7 čisto ako dôsledok štatistických fluktuácii je 0.32.</a:t>
                </a:r>
              </a:p>
            </p:txBody>
          </p:sp>
        </mc:Choice>
        <mc:Fallback xmlns="">
          <p:sp>
            <p:nvSpPr>
              <p:cNvPr id="3" name="TextBox 2"/>
              <p:cNvSpPr txBox="1">
                <a:spLocks noRot="1" noChangeAspect="1" noMove="1" noResize="1" noEditPoints="1" noAdjustHandles="1" noChangeArrowheads="1" noChangeShapeType="1" noTextEdit="1"/>
              </p:cNvSpPr>
              <p:nvPr/>
            </p:nvSpPr>
            <p:spPr>
              <a:xfrm>
                <a:off x="4380411" y="809897"/>
                <a:ext cx="4458789" cy="3174972"/>
              </a:xfrm>
              <a:prstGeom prst="rect">
                <a:avLst/>
              </a:prstGeom>
              <a:blipFill>
                <a:blip r:embed="rId5"/>
                <a:stretch>
                  <a:fillRect l="-1231" t="-1152" b="-2111"/>
                </a:stretch>
              </a:blipFill>
            </p:spPr>
            <p:txBody>
              <a:bodyPr/>
              <a:lstStyle/>
              <a:p>
                <a:r>
                  <a:rPr lang="sk-SK">
                    <a:noFill/>
                  </a:rPr>
                  <a:t> </a:t>
                </a:r>
              </a:p>
            </p:txBody>
          </p:sp>
        </mc:Fallback>
      </mc:AlternateContent>
      <p:cxnSp>
        <p:nvCxnSpPr>
          <p:cNvPr id="5" name="Straight Connector 4"/>
          <p:cNvCxnSpPr/>
          <p:nvPr/>
        </p:nvCxnSpPr>
        <p:spPr>
          <a:xfrm flipH="1">
            <a:off x="836023" y="1863634"/>
            <a:ext cx="2542903"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378926" y="1863634"/>
            <a:ext cx="0" cy="1245326"/>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p:cNvSpPr txBox="1"/>
              <p:nvPr/>
            </p:nvSpPr>
            <p:spPr>
              <a:xfrm>
                <a:off x="418011" y="4223657"/>
                <a:ext cx="8490858" cy="9589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Teda ak by som pri hodnote </a:t>
                </a:r>
                <a14:m>
                  <m:oMath xmlns:m="http://schemas.openxmlformats.org/officeDocument/2006/math">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𝜒</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sup>
                    </m:sSup>
                    <m:d>
                      <m:d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dPr>
                      <m:e>
                        <m:acc>
                          <m:accPr>
                            <m: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acc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𝑅</m:t>
                            </m:r>
                          </m:e>
                        </m:acc>
                      </m:e>
                    </m:d>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sk-SK" sz="1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7</m:t>
                    </m:r>
                  </m:oMath>
                </a14:m>
                <a:r>
                  <a:rPr kumimoji="0" lang="sk-SK"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prehlásil, že som falzifikoval zákon priamej úmernosti, pravdepodobnosť, že si urobím hanbu odhadujem ako 0.32. To je strašne veľa. Nevydám oznam o falzifikácii. </a:t>
                </a:r>
              </a:p>
            </p:txBody>
          </p:sp>
        </mc:Choice>
        <mc:Fallback xmlns="">
          <p:sp>
            <p:nvSpPr>
              <p:cNvPr id="8" name="TextBox 7"/>
              <p:cNvSpPr txBox="1">
                <a:spLocks noRot="1" noChangeAspect="1" noMove="1" noResize="1" noEditPoints="1" noAdjustHandles="1" noChangeArrowheads="1" noChangeShapeType="1" noTextEdit="1"/>
              </p:cNvSpPr>
              <p:nvPr/>
            </p:nvSpPr>
            <p:spPr>
              <a:xfrm>
                <a:off x="418011" y="4223657"/>
                <a:ext cx="8490858" cy="958980"/>
              </a:xfrm>
              <a:prstGeom prst="rect">
                <a:avLst/>
              </a:prstGeom>
              <a:blipFill>
                <a:blip r:embed="rId6"/>
                <a:stretch>
                  <a:fillRect l="-647" t="-1911" r="-1078" b="-9554"/>
                </a:stretch>
              </a:blipFill>
            </p:spPr>
            <p:txBody>
              <a:bodyPr/>
              <a:lstStyle/>
              <a:p>
                <a:r>
                  <a:rPr lang="sk-SK">
                    <a:noFill/>
                  </a:rPr>
                  <a:t> </a:t>
                </a:r>
              </a:p>
            </p:txBody>
          </p:sp>
        </mc:Fallback>
      </mc:AlternateContent>
      <p:sp>
        <p:nvSpPr>
          <p:cNvPr id="9" name="Rectangle 8"/>
          <p:cNvSpPr/>
          <p:nvPr/>
        </p:nvSpPr>
        <p:spPr>
          <a:xfrm>
            <a:off x="435429" y="4241074"/>
            <a:ext cx="8464731" cy="9753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08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extBox 1"/>
          <p:cNvSpPr txBox="1"/>
          <p:nvPr/>
        </p:nvSpPr>
        <p:spPr>
          <a:xfrm>
            <a:off x="550718" y="633845"/>
            <a:ext cx="7938655" cy="286232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k-SK"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Čo sa vo fyzike myslí tým, že teória má byť falzifikovateľná</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k-SK"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Uveďte nejaký argument, prečo priemer z 10 meraní by mal byť presnejší ako jedno meranie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k-SK"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Ak zvýšime počet meraní 100 krát, ako sa zmení presnosť priemeru z meraní</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k-SK"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Aká je približne hodnota spoľahlivosti pre interval plus/mínus sigma a plus/mínus 2 sigma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k-SK"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k-SK"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3944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10;&#10;Description automatically generated">
            <a:extLst>
              <a:ext uri="{FF2B5EF4-FFF2-40B4-BE49-F238E27FC236}">
                <a16:creationId xmlns:a16="http://schemas.microsoft.com/office/drawing/2014/main" id="{68FE83B5-ADC9-49BA-8F5D-4D56FE1C2F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863" y="1268405"/>
            <a:ext cx="7878274" cy="1543265"/>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8C60249E-DCEA-4ED3-B621-5B883D8391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930" y="2811670"/>
            <a:ext cx="8253483" cy="1543265"/>
          </a:xfrm>
          <a:prstGeom prst="rect">
            <a:avLst/>
          </a:prstGeom>
        </p:spPr>
      </p:pic>
      <p:sp>
        <p:nvSpPr>
          <p:cNvPr id="2" name="TextBox 1">
            <a:extLst>
              <a:ext uri="{FF2B5EF4-FFF2-40B4-BE49-F238E27FC236}">
                <a16:creationId xmlns:a16="http://schemas.microsoft.com/office/drawing/2014/main" id="{12F4A830-5B2F-49F9-9632-F0EE48935BA1}"/>
              </a:ext>
            </a:extLst>
          </p:cNvPr>
          <p:cNvSpPr txBox="1"/>
          <p:nvPr/>
        </p:nvSpPr>
        <p:spPr>
          <a:xfrm>
            <a:off x="1592826" y="501445"/>
            <a:ext cx="6356555" cy="707886"/>
          </a:xfrm>
          <a:prstGeom prst="rect">
            <a:avLst/>
          </a:prstGeom>
          <a:noFill/>
        </p:spPr>
        <p:txBody>
          <a:bodyPr wrap="square" rtlCol="0">
            <a:spAutoFit/>
          </a:bodyPr>
          <a:lstStyle/>
          <a:p>
            <a:pPr algn="ctr"/>
            <a:r>
              <a:rPr lang="sk-SK" sz="4000" b="1" dirty="0">
                <a:cs typeface="Arial" panose="020B0604020202020204" pitchFamily="34" charset="0"/>
              </a:rPr>
              <a:t>Nová SI</a:t>
            </a:r>
            <a:endParaRPr lang="en-US" sz="4000" b="1" dirty="0">
              <a:cs typeface="Arial" panose="020B0604020202020204" pitchFamily="34" charset="0"/>
            </a:endParaRPr>
          </a:p>
        </p:txBody>
      </p:sp>
    </p:spTree>
    <p:extLst>
      <p:ext uri="{BB962C8B-B14F-4D97-AF65-F5344CB8AC3E}">
        <p14:creationId xmlns:p14="http://schemas.microsoft.com/office/powerpoint/2010/main" val="3452438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534D860B-B042-4CDE-AAC9-2B1068C7AF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24" y="2282272"/>
            <a:ext cx="8659433" cy="1314633"/>
          </a:xfrm>
          <a:prstGeom prst="rect">
            <a:avLst/>
          </a:prstGeom>
        </p:spPr>
      </p:pic>
      <p:pic>
        <p:nvPicPr>
          <p:cNvPr id="5" name="Picture 4" descr="A screenshot of a social media post&#10;&#10;Description automatically generated">
            <a:extLst>
              <a:ext uri="{FF2B5EF4-FFF2-40B4-BE49-F238E27FC236}">
                <a16:creationId xmlns:a16="http://schemas.microsoft.com/office/drawing/2014/main" id="{B23A7C69-EA63-4450-8ED5-731F9E628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8009"/>
            <a:ext cx="9144000" cy="102317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D697BA76-D3B9-4730-909C-1DE758CAAF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01557"/>
            <a:ext cx="9144000" cy="980715"/>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8B7777A7-EFB8-47EA-AA03-554975E83A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336467"/>
            <a:ext cx="9144000" cy="875925"/>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77A2F14F-CCD1-492E-A0F3-AD8EB25198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201733"/>
            <a:ext cx="9144000" cy="898734"/>
          </a:xfrm>
          <a:prstGeom prst="rect">
            <a:avLst/>
          </a:prstGeom>
        </p:spPr>
      </p:pic>
      <p:pic>
        <p:nvPicPr>
          <p:cNvPr id="17" name="Picture 16">
            <a:extLst>
              <a:ext uri="{FF2B5EF4-FFF2-40B4-BE49-F238E27FC236}">
                <a16:creationId xmlns:a16="http://schemas.microsoft.com/office/drawing/2014/main" id="{7BE59060-7C76-4FF4-B5D0-F28CCA18EC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724" y="5067759"/>
            <a:ext cx="9144000" cy="1790241"/>
          </a:xfrm>
          <a:prstGeom prst="rect">
            <a:avLst/>
          </a:prstGeom>
        </p:spPr>
      </p:pic>
      <p:sp>
        <p:nvSpPr>
          <p:cNvPr id="18" name="Oval 17">
            <a:extLst>
              <a:ext uri="{FF2B5EF4-FFF2-40B4-BE49-F238E27FC236}">
                <a16:creationId xmlns:a16="http://schemas.microsoft.com/office/drawing/2014/main" id="{EAAE7449-6780-4D61-AD9F-873A58E99FBA}"/>
              </a:ext>
            </a:extLst>
          </p:cNvPr>
          <p:cNvSpPr/>
          <p:nvPr/>
        </p:nvSpPr>
        <p:spPr>
          <a:xfrm>
            <a:off x="2025570" y="224807"/>
            <a:ext cx="844952" cy="28880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A04B29F9-FDB6-4EDE-A9E7-7245329BCD12}"/>
              </a:ext>
            </a:extLst>
          </p:cNvPr>
          <p:cNvSpPr/>
          <p:nvPr/>
        </p:nvSpPr>
        <p:spPr>
          <a:xfrm>
            <a:off x="2025570" y="1335106"/>
            <a:ext cx="844952" cy="28880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B6AF4981-7447-48EA-94FB-AB6F7A7BF3F0}"/>
              </a:ext>
            </a:extLst>
          </p:cNvPr>
          <p:cNvSpPr/>
          <p:nvPr/>
        </p:nvSpPr>
        <p:spPr>
          <a:xfrm>
            <a:off x="2224269" y="2295661"/>
            <a:ext cx="844952" cy="28880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3D8E188F-F09D-4D2B-9476-F211788E54C7}"/>
              </a:ext>
            </a:extLst>
          </p:cNvPr>
          <p:cNvSpPr/>
          <p:nvPr/>
        </p:nvSpPr>
        <p:spPr>
          <a:xfrm>
            <a:off x="1911752" y="3336467"/>
            <a:ext cx="844952" cy="28880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A0C54FB7-7CBE-4F55-9F49-1E0581503A63}"/>
              </a:ext>
            </a:extLst>
          </p:cNvPr>
          <p:cNvSpPr/>
          <p:nvPr/>
        </p:nvSpPr>
        <p:spPr>
          <a:xfrm>
            <a:off x="1911752" y="4193474"/>
            <a:ext cx="844952" cy="28880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2A00CF3E-A7DB-4B61-B6BF-88EE2AE6BA73}"/>
              </a:ext>
            </a:extLst>
          </p:cNvPr>
          <p:cNvSpPr/>
          <p:nvPr/>
        </p:nvSpPr>
        <p:spPr>
          <a:xfrm>
            <a:off x="2448046" y="5067759"/>
            <a:ext cx="844952" cy="28880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03290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x=\frac{N_6}{N}-\frac{1}{6}&#10;\end{align*}&#10;\end{document}&#10;"/>
  <p:tag name="IGUANATEXSIZE" val="20"/>
</p:tagLst>
</file>

<file path=ppt/tags/tag10.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Red1}&#10;\vec v&#10;\end{align*}&#10;\end{document}&#10;"/>
  <p:tag name="IGUANATEXSIZE" val="20"/>
</p:tagLst>
</file>

<file path=ppt/tags/tag11.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B&#10;\end{align*}&#10;\end{document}&#10;"/>
  <p:tag name="IGUANATEXSIZE" val="20"/>
</p:tagLst>
</file>

<file path=ppt/tags/tag12.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A&#10;\end{align*}&#10;\end{document}&#10;"/>
  <p:tag name="IGUANATEXSIZE" val="20"/>
</p:tagLst>
</file>

<file path=ppt/tags/tag13.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tau = \frac{2L}{c}&#10;\end{align*}&#10;\end{document}&#10;"/>
  <p:tag name="IGUANATEXSIZE" val="20"/>
</p:tagLst>
</file>

<file path=ppt/tags/tag14.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2\sqrt{L^2+(vT_b/2)^2}=cT_b&#10;\end{align*}&#10;\end{document}&#10;"/>
  <p:tag name="IGUANATEXSIZE" val="18"/>
</p:tagLst>
</file>

<file path=ppt/tags/tag15.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tau=\frac{2L}{c}=T_b\sqrt{1-\frac{v^2}{c^2}}&lt;T_b&#10;\end{align*}&#10;\end{document}&#10;"/>
  <p:tag name="IGUANATEXSIZE" val="18"/>
</p:tagLst>
</file>

<file path=ppt/tags/tag16.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tau=\frac{2L}{c}=T_b\sqrt{1-\frac{v^2}{c^2}}&lt;T_b&#10;\end{align*}&#10;\end{document}&#10;"/>
  <p:tag name="IGUANATEXSIZE" val="18"/>
</p:tagLst>
</file>

<file path=ppt/tags/tag2.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p(N_6)=\binom{N}{N_6}\left(\frac{1}{6}\right)^{N_6}&#10;\left(\frac{5}{6}\right)^{N-N_6}&#10;\end{align*}&#10;\end{document}&#10;"/>
  <p:tag name="IGUANATEXSIZE" val="18"/>
</p:tagLst>
</file>

<file path=ppt/tags/tag3.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x=\frac{N_6}{N}-\frac{1}{6}&#10;\end{align*}&#10;\end{document}&#10;"/>
  <p:tag name="IGUANATEXSIZE" val="20"/>
</p:tagLst>
</file>

<file path=ppt/tags/tag4.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varrho(x)=\frac{1}{\sqrt{2\pi\frac{5}{36N}}}\exp\left(-\frac{x^2}{&#10;2\frac{5}{36N}}\right)&#10;\end{align*}&#10;\end{document}&#10;"/>
  <p:tag name="IGUANATEXSIZE" val="18"/>
</p:tagLst>
</file>

<file path=ppt/tags/tag5.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sigma=\sqrt{\frac{5}{36N}}&#10;\end{align*}&#10;\end{document}&#10;"/>
  <p:tag name="IGUANATEXSIZE" val="18"/>
</p:tagLst>
</file>

<file path=ppt/tags/tag6.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I=\frac{1}{R}U&#10;\end{align*}&#10;\end{document}&#10;"/>
  <p:tag name="IGUANATEXSIZE" val="20"/>
</p:tagLst>
</file>

<file path=ppt/tags/tag7.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chi^2(R)=\sum_i \frac{(I_i-U_i/R)^2}{\sigma_i^2}&#10;\end{align*}&#10;\end{document}&#10;"/>
  <p:tag name="IGUANATEXSIZE" val="20"/>
</p:tagLst>
</file>

<file path=ppt/tags/tag8.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YellowOrange}&#10;\chi^2(\tilde R)=\sum_i \frac{(I_i-U_i/\tilde R)^2}{\sigma_i^2}&#10;\end{align*}&#10;\end{document}&#10;"/>
  <p:tag name="IGUANATEXSIZE" val="20"/>
</p:tagLst>
</file>

<file path=ppt/tags/tag9.xml><?xml version="1.0" encoding="utf-8"?>
<p:tagLst xmlns:a="http://schemas.openxmlformats.org/drawingml/2006/main" xmlns:r="http://schemas.openxmlformats.org/officeDocument/2006/relationships" xmlns:p="http://schemas.openxmlformats.org/presentationml/2006/main">
  <p:tag name="LATEXADDIN" val="\documentclass{article}&#10;\usepackage{amsmath,amssymb}&#10;\pagestyle{empty}&#10;\usepackage[cp1250]{inputenc}&#10;\usepackage[slovak]{babel}&#10;\usepackage[T1]{fontenc}&#10;\usepackage[usenames,dvipsnames,x11names]{xcolor}&#10;\def \vek{\overrightarrow}&#10;\def \rot{\text{rot}\;}&#10;\def \div{\text{div}\;}&#10;\include{units}&#10;\begin{document}&#10;\begin{align*}&#10;%Red1, Green4, Blue3,Yellow1&#10;\color{Red1}&#10;\vec v&#10;\end{align*}&#10;\end{document}&#10;"/>
  <p:tag name="IGUANATEXSIZE" val="20"/>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4BFC4D6B-A924-454A-A1BA-1534EA58ACEE}" vid="{79D79B44-7DC3-4FB3-9E3E-A08CB7E84FAC}"/>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4BFC4D6B-A924-454A-A1BA-1534EA58ACEE}" vid="{79D79B44-7DC3-4FB3-9E3E-A08CB7E84FAC}"/>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a:cs typeface="Arial" panose="020B0604020202020204" pitchFamily="34" charset="0"/>
          </a:defRPr>
        </a:defPPr>
      </a:lstStyle>
    </a:txDef>
  </a:objectDefaults>
  <a:extraClrSchemeLst/>
  <a:extLst>
    <a:ext uri="{05A4C25C-085E-4340-85A3-A5531E510DB2}">
      <thm15:themeFamily xmlns:thm15="http://schemas.microsoft.com/office/thememl/2012/main" name="MyblankCalibri.potx" id="{8A0F0F14-46AE-4D77-ADE7-0F718B9836FD}" vid="{B1D029F5-8F85-4FE6-9F53-704A5FA2D1C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MyblankCalibri</Template>
  <TotalTime>807</TotalTime>
  <Words>3812</Words>
  <Application>Microsoft Office PowerPoint</Application>
  <PresentationFormat>On-screen Show (4:3)</PresentationFormat>
  <Paragraphs>198</Paragraphs>
  <Slides>40</Slides>
  <Notes>0</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40</vt:i4>
      </vt:variant>
    </vt:vector>
  </HeadingPairs>
  <TitlesOfParts>
    <vt:vector size="47" baseType="lpstr">
      <vt:lpstr>Arial</vt:lpstr>
      <vt:lpstr>Calibri</vt:lpstr>
      <vt:lpstr>Calibri Light</vt:lpstr>
      <vt:lpstr>Cambria Math</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Vladimír Černý</dc:creator>
  <cp:lastModifiedBy>Vladimir Cerny</cp:lastModifiedBy>
  <cp:revision>47</cp:revision>
  <dcterms:created xsi:type="dcterms:W3CDTF">2018-03-19T12:25:00Z</dcterms:created>
  <dcterms:modified xsi:type="dcterms:W3CDTF">2020-05-12T16:19:46Z</dcterms:modified>
</cp:coreProperties>
</file>