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77" r:id="rId3"/>
    <p:sldId id="278" r:id="rId4"/>
    <p:sldId id="279" r:id="rId5"/>
    <p:sldId id="280" r:id="rId6"/>
    <p:sldId id="281" r:id="rId7"/>
    <p:sldId id="282" r:id="rId8"/>
    <p:sldId id="285" r:id="rId9"/>
    <p:sldId id="286" r:id="rId10"/>
    <p:sldId id="287" r:id="rId11"/>
    <p:sldId id="290" r:id="rId12"/>
    <p:sldId id="291" r:id="rId13"/>
    <p:sldId id="292" r:id="rId14"/>
    <p:sldId id="293" r:id="rId15"/>
    <p:sldId id="284" r:id="rId16"/>
    <p:sldId id="294" r:id="rId17"/>
    <p:sldId id="295" r:id="rId18"/>
    <p:sldId id="296" r:id="rId19"/>
    <p:sldId id="297" r:id="rId20"/>
    <p:sldId id="298" r:id="rId21"/>
    <p:sldId id="299" r:id="rId22"/>
    <p:sldId id="30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09" autoAdjust="0"/>
    <p:restoredTop sz="94640" autoAdjust="0"/>
  </p:normalViewPr>
  <p:slideViewPr>
    <p:cSldViewPr showGuides="1">
      <p:cViewPr varScale="1">
        <p:scale>
          <a:sx n="90" d="100"/>
          <a:sy n="90" d="100"/>
        </p:scale>
        <p:origin x="234" y="78"/>
      </p:cViewPr>
      <p:guideLst>
        <p:guide orient="horz" pos="2069"/>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37" d="100"/>
        <a:sy n="3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4CAAF-124F-4D58-898C-A684733E69AA}" type="datetimeFigureOut">
              <a:rPr lang="en-US" smtClean="0"/>
              <a:t>5/18/2020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2E091-6BAE-4CAD-B200-AB3370A42984}" type="slidenum">
              <a:rPr lang="en-US" smtClean="0"/>
              <a:t>‹#›</a:t>
            </a:fld>
            <a:endParaRPr lang="en-US"/>
          </a:p>
        </p:txBody>
      </p:sp>
    </p:spTree>
    <p:extLst>
      <p:ext uri="{BB962C8B-B14F-4D97-AF65-F5344CB8AC3E}">
        <p14:creationId xmlns:p14="http://schemas.microsoft.com/office/powerpoint/2010/main" val="27915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5DF803-1F62-4AF8-AD3A-61CE7B6120F6}" type="datetime1">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66755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372B7-6C17-4D3E-8EAA-20B4D700CFFB}" type="datetime1">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65315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22232-A78D-4179-A1EB-253E48A5F29F}" type="datetime1">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409071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C26F8-D3E5-4111-B3D6-7B0A6EE6F231}" type="datetime1">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16777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DCA4AC-FDFB-4B19-9F76-1D762EFB78E3}" type="datetime1">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80692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C71F3-2935-42FE-B373-D0753E03D8C3}" type="datetime1">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08091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64988-9151-44E8-BB4E-798D2CF3A0BD}" type="datetime1">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96697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523F0-B34A-444F-902A-74EE98D65E2D}" type="datetime1">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65880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3CAA-74AD-43AE-AB6A-AB3C8F6E94EB}" type="datetime1">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268756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1FE2F1-7364-4759-B3C0-3823D65CEF12}" type="datetime1">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45911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24278A-7427-42EC-9C9D-EDE173B3F1F0}" type="datetime1">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0511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39669-F08F-40BC-A8F9-522DD1742869}" type="datetime1">
              <a:rPr lang="en-US" smtClean="0"/>
              <a:t>5/18/2020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F171-A641-4D3E-AA75-363029A1D4AF}" type="slidenum">
              <a:rPr lang="en-US" smtClean="0"/>
              <a:t>‹#›</a:t>
            </a:fld>
            <a:endParaRPr lang="en-US"/>
          </a:p>
        </p:txBody>
      </p:sp>
    </p:spTree>
    <p:extLst>
      <p:ext uri="{BB962C8B-B14F-4D97-AF65-F5344CB8AC3E}">
        <p14:creationId xmlns:p14="http://schemas.microsoft.com/office/powerpoint/2010/main" val="590170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50.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51.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tags" Target="../tags/tag14.xml"/><Relationship Id="rId7" Type="http://schemas.openxmlformats.org/officeDocument/2006/relationships/slideLayout" Target="../slideLayouts/slideLayout7.xml"/><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tags" Target="../tags/tag13.xml"/><Relationship Id="rId16" Type="http://schemas.openxmlformats.org/officeDocument/2006/relationships/image" Target="../media/image29.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24.png"/><Relationship Id="rId5" Type="http://schemas.openxmlformats.org/officeDocument/2006/relationships/tags" Target="../tags/tag16.xml"/><Relationship Id="rId15" Type="http://schemas.openxmlformats.org/officeDocument/2006/relationships/image" Target="../media/image28.png"/><Relationship Id="rId10" Type="http://schemas.openxmlformats.org/officeDocument/2006/relationships/image" Target="../media/image81.png"/><Relationship Id="rId4" Type="http://schemas.openxmlformats.org/officeDocument/2006/relationships/tags" Target="../tags/tag15.xml"/><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0.xml"/><Relationship Id="rId7" Type="http://schemas.openxmlformats.org/officeDocument/2006/relationships/image" Target="../media/image3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2.png"/><Relationship Id="rId5" Type="http://schemas.openxmlformats.org/officeDocument/2006/relationships/slideLayout" Target="../slideLayouts/slideLayout7.xml"/><Relationship Id="rId10" Type="http://schemas.openxmlformats.org/officeDocument/2006/relationships/image" Target="../media/image28.png"/><Relationship Id="rId4" Type="http://schemas.openxmlformats.org/officeDocument/2006/relationships/tags" Target="../tags/tag21.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34.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25.png"/><Relationship Id="rId2" Type="http://schemas.openxmlformats.org/officeDocument/2006/relationships/tags" Target="../tags/tag23.xml"/><Relationship Id="rId16" Type="http://schemas.openxmlformats.org/officeDocument/2006/relationships/image" Target="../media/image36.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33.png"/><Relationship Id="rId5" Type="http://schemas.openxmlformats.org/officeDocument/2006/relationships/tags" Target="../tags/tag26.xml"/><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tags" Target="../tags/tag25.xml"/><Relationship Id="rId9" Type="http://schemas.openxmlformats.org/officeDocument/2006/relationships/slideLayout" Target="../slideLayouts/slideLayout7.xml"/><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tags" Target="../tags/tag32.xml"/><Relationship Id="rId21" Type="http://schemas.openxmlformats.org/officeDocument/2006/relationships/image" Target="../media/image46.png"/><Relationship Id="rId7" Type="http://schemas.openxmlformats.org/officeDocument/2006/relationships/tags" Target="../tags/tag36.xml"/><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tags" Target="../tags/tag31.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7.xml"/><Relationship Id="rId5" Type="http://schemas.openxmlformats.org/officeDocument/2006/relationships/tags" Target="../tags/tag34.xml"/><Relationship Id="rId15" Type="http://schemas.openxmlformats.org/officeDocument/2006/relationships/image" Target="../media/image40.png"/><Relationship Id="rId10" Type="http://schemas.openxmlformats.org/officeDocument/2006/relationships/tags" Target="../tags/tag39.xml"/><Relationship Id="rId19" Type="http://schemas.openxmlformats.org/officeDocument/2006/relationships/image" Target="../media/image44.pn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2.xml"/><Relationship Id="rId7" Type="http://schemas.openxmlformats.org/officeDocument/2006/relationships/image" Target="../media/image4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7.xml"/><Relationship Id="rId11" Type="http://schemas.openxmlformats.org/officeDocument/2006/relationships/image" Target="../media/image48.png"/><Relationship Id="rId5" Type="http://schemas.openxmlformats.org/officeDocument/2006/relationships/tags" Target="../tags/tag44.xml"/><Relationship Id="rId10" Type="http://schemas.openxmlformats.org/officeDocument/2006/relationships/image" Target="../media/image47.png"/><Relationship Id="rId4" Type="http://schemas.openxmlformats.org/officeDocument/2006/relationships/tags" Target="../tags/tag43.xml"/><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5.png"/><Relationship Id="rId5" Type="http://schemas.openxmlformats.org/officeDocument/2006/relationships/image" Target="../media/image54.png"/></Relationships>
</file>

<file path=ppt/slides/_rels/slide20.xml.rels><?xml version="1.0" encoding="UTF-8" standalone="yes"?>
<Relationships xmlns="http://schemas.openxmlformats.org/package/2006/relationships"><Relationship Id="rId13" Type="http://schemas.openxmlformats.org/officeDocument/2006/relationships/image" Target="../media/image56.png"/><Relationship Id="rId3" Type="http://schemas.openxmlformats.org/officeDocument/2006/relationships/tags" Target="../tags/tag47.xml"/><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7.xml"/><Relationship Id="rId11" Type="http://schemas.openxmlformats.org/officeDocument/2006/relationships/image" Target="../media/image52.png"/><Relationship Id="rId5" Type="http://schemas.openxmlformats.org/officeDocument/2006/relationships/tags" Target="../tags/tag49.xml"/><Relationship Id="rId10" Type="http://schemas.openxmlformats.org/officeDocument/2006/relationships/image" Target="../media/image106.png"/><Relationship Id="rId4" Type="http://schemas.openxmlformats.org/officeDocument/2006/relationships/tags" Target="../tags/tag48.xml"/><Relationship Id="rId14" Type="http://schemas.openxmlformats.org/officeDocument/2006/relationships/image" Target="../media/image58.png"/></Relationships>
</file>

<file path=ppt/slides/_rels/slide21.xml.rels><?xml version="1.0" encoding="UTF-8" standalone="yes"?>
<Relationships xmlns="http://schemas.openxmlformats.org/package/2006/relationships"><Relationship Id="rId13" Type="http://schemas.openxmlformats.org/officeDocument/2006/relationships/image" Target="../media/image61.png"/><Relationship Id="rId3" Type="http://schemas.openxmlformats.org/officeDocument/2006/relationships/tags" Target="../tags/tag52.xml"/><Relationship Id="rId12" Type="http://schemas.openxmlformats.org/officeDocument/2006/relationships/image" Target="../media/image59.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7.xml"/><Relationship Id="rId11" Type="http://schemas.openxmlformats.org/officeDocument/2006/relationships/image" Target="../media/image38.png"/><Relationship Id="rId5" Type="http://schemas.openxmlformats.org/officeDocument/2006/relationships/tags" Target="../tags/tag54.xml"/><Relationship Id="rId10" Type="http://schemas.openxmlformats.org/officeDocument/2006/relationships/image" Target="../media/image37.png"/><Relationship Id="rId4" Type="http://schemas.openxmlformats.org/officeDocument/2006/relationships/tags" Target="../tags/tag53.xml"/><Relationship Id="rId9" Type="http://schemas.openxmlformats.org/officeDocument/2006/relationships/image" Target="../media/image110.png"/><Relationship Id="rId1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6.tmp"/><Relationship Id="rId5" Type="http://schemas.openxmlformats.org/officeDocument/2006/relationships/image" Target="../media/image5.jpe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13" Type="http://schemas.openxmlformats.org/officeDocument/2006/relationships/image" Target="../media/image13.png"/><Relationship Id="rId3" Type="http://schemas.openxmlformats.org/officeDocument/2006/relationships/tags" Target="../tags/tag8.xml"/><Relationship Id="rId12" Type="http://schemas.openxmlformats.org/officeDocument/2006/relationships/image" Target="../media/image12.png"/><Relationship Id="rId2" Type="http://schemas.openxmlformats.org/officeDocument/2006/relationships/tags" Target="../tags/tag7.xml"/><Relationship Id="rId16" Type="http://schemas.openxmlformats.org/officeDocument/2006/relationships/image" Target="../media/image16.png"/><Relationship Id="rId1" Type="http://schemas.openxmlformats.org/officeDocument/2006/relationships/tags" Target="../tags/tag6.xml"/><Relationship Id="rId6" Type="http://schemas.openxmlformats.org/officeDocument/2006/relationships/slideLayout" Target="../slideLayouts/slideLayout7.xml"/><Relationship Id="rId11" Type="http://schemas.openxmlformats.org/officeDocument/2006/relationships/image" Target="../media/image67.png"/><Relationship Id="rId5" Type="http://schemas.openxmlformats.org/officeDocument/2006/relationships/tags" Target="../tags/tag10.xml"/><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tags" Target="../tags/tag9.xml"/><Relationship Id="rId9" Type="http://schemas.openxmlformats.org/officeDocument/2006/relationships/image" Target="../media/image64.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2987824" y="404664"/>
                <a:ext cx="2880320" cy="5959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sk-SK" sz="3200" b="1" i="1" smtClean="0">
                          <a:latin typeface="Cambria Math" panose="02040503050406030204" pitchFamily="18" charset="0"/>
                        </a:rPr>
                        <m:t>𝑬</m:t>
                      </m:r>
                      <m:r>
                        <a:rPr lang="sk-SK" sz="3200" b="1" i="1" smtClean="0">
                          <a:latin typeface="Cambria Math" panose="02040503050406030204" pitchFamily="18" charset="0"/>
                        </a:rPr>
                        <m:t>=</m:t>
                      </m:r>
                      <m:r>
                        <a:rPr lang="sk-SK" sz="3200" b="1" i="1" smtClean="0">
                          <a:latin typeface="Cambria Math" panose="02040503050406030204" pitchFamily="18" charset="0"/>
                        </a:rPr>
                        <m:t>𝒎</m:t>
                      </m:r>
                      <m:sSup>
                        <m:sSupPr>
                          <m:ctrlPr>
                            <a:rPr lang="en-US" sz="3200" b="1" i="1" smtClean="0">
                              <a:latin typeface="Cambria Math" panose="02040503050406030204" pitchFamily="18" charset="0"/>
                            </a:rPr>
                          </m:ctrlPr>
                        </m:sSupPr>
                        <m:e>
                          <m:r>
                            <a:rPr lang="sk-SK" sz="3200" b="1" i="1" smtClean="0">
                              <a:latin typeface="Cambria Math" panose="02040503050406030204" pitchFamily="18" charset="0"/>
                            </a:rPr>
                            <m:t>𝒄</m:t>
                          </m:r>
                        </m:e>
                        <m:sup>
                          <m:r>
                            <a:rPr lang="en-US" sz="3200" b="1" i="1" smtClean="0">
                              <a:latin typeface="Cambria Math" panose="02040503050406030204" pitchFamily="18" charset="0"/>
                            </a:rPr>
                            <m:t>𝟐</m:t>
                          </m:r>
                        </m:sup>
                      </m:sSup>
                    </m:oMath>
                  </m:oMathPara>
                </a14:m>
                <a:endParaRPr lang="sk-SK"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2987824" y="404664"/>
                <a:ext cx="2880320" cy="595932"/>
              </a:xfrm>
              <a:prstGeom prst="rect">
                <a:avLst/>
              </a:prstGeom>
              <a:blipFill>
                <a:blip r:embed="rId7"/>
                <a:stretch>
                  <a:fillRect/>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67544" y="1628800"/>
            <a:ext cx="2295716" cy="73895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520" y="2852936"/>
                <a:ext cx="8424936" cy="707886"/>
              </a:xfrm>
              <a:prstGeom prst="rect">
                <a:avLst/>
              </a:prstGeom>
              <a:noFill/>
            </p:spPr>
            <p:txBody>
              <a:bodyPr wrap="square" rtlCol="0">
                <a:spAutoFit/>
              </a:bodyPr>
              <a:lstStyle/>
              <a:p>
                <a:r>
                  <a:rPr lang="sk-SK" sz="2000" dirty="0"/>
                  <a:t>Ak častica žije nemenne večne, odčítanie konštanty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0</m:t>
                        </m:r>
                      </m:sub>
                    </m:s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2</m:t>
                        </m:r>
                      </m:sup>
                    </m:sSup>
                  </m:oMath>
                </a14:m>
                <a:r>
                  <a:rPr lang="en-US" sz="2000" dirty="0"/>
                  <a:t> </a:t>
                </a:r>
                <a:r>
                  <a:rPr lang="sk-SK" sz="2000" dirty="0"/>
                  <a:t>nemá žiaden fyzikálny význam a môžeme kľudne používať vzorec</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2852936"/>
                <a:ext cx="8424936" cy="707886"/>
              </a:xfrm>
              <a:prstGeom prst="rect">
                <a:avLst/>
              </a:prstGeom>
              <a:blipFill>
                <a:blip r:embed="rId9"/>
                <a:stretch>
                  <a:fillRect l="-724" t="-4310" r="-1230" b="-14655"/>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635896" y="3717032"/>
            <a:ext cx="2076260" cy="738950"/>
          </a:xfrm>
          <a:prstGeom prst="rect">
            <a:avLst/>
          </a:prstGeom>
        </p:spPr>
      </p:pic>
      <p:sp>
        <p:nvSpPr>
          <p:cNvPr id="9" name="TextBox 8"/>
          <p:cNvSpPr txBox="1"/>
          <p:nvPr/>
        </p:nvSpPr>
        <p:spPr>
          <a:xfrm>
            <a:off x="395536" y="4725144"/>
            <a:ext cx="8496944" cy="1938992"/>
          </a:xfrm>
          <a:prstGeom prst="rect">
            <a:avLst/>
          </a:prstGeom>
          <a:noFill/>
        </p:spPr>
        <p:txBody>
          <a:bodyPr wrap="square" rtlCol="0">
            <a:spAutoFit/>
          </a:bodyPr>
          <a:lstStyle/>
          <a:p>
            <a:r>
              <a:rPr lang="sk-SK" sz="2000" dirty="0"/>
              <a:t>Ak je častica nezničiteľná a netransformovateľná na inú časticu alebo iný fyzikálny objekt, potom je energia nemôže nijako klesnúť pod minimálnu (</a:t>
            </a:r>
            <a:r>
              <a:rPr lang="sk-SK" sz="2000" dirty="0" err="1"/>
              <a:t>kľudovú</a:t>
            </a:r>
            <a:r>
              <a:rPr lang="sk-SK" sz="2000" dirty="0"/>
              <a:t>) energiu</a:t>
            </a:r>
          </a:p>
          <a:p>
            <a:endParaRPr lang="sk-SK" sz="2000" dirty="0"/>
          </a:p>
          <a:p>
            <a:r>
              <a:rPr lang="sk-SK" sz="2000" dirty="0"/>
              <a:t>a v takom prípade (ak zabudneme na všeobecnú teóriu relativity) nemožno túto energiu nijako využiť ani zistiť.</a:t>
            </a:r>
          </a:p>
        </p:txBody>
      </p:sp>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851920" y="5589240"/>
            <a:ext cx="1047560" cy="238316"/>
          </a:xfrm>
          <a:prstGeom prst="rect">
            <a:avLst/>
          </a:prstGeom>
        </p:spPr>
      </p:pic>
    </p:spTree>
    <p:extLst>
      <p:ext uri="{BB962C8B-B14F-4D97-AF65-F5344CB8AC3E}">
        <p14:creationId xmlns:p14="http://schemas.microsoft.com/office/powerpoint/2010/main" val="134452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25" y="1196975"/>
            <a:ext cx="4881563"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08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260350"/>
            <a:ext cx="45688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1187450" y="5157788"/>
            <a:ext cx="698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k-SK" altLang="sk-SK" sz="3600" baseline="30000">
                <a:latin typeface="Times New Roman" panose="02020603050405020304" pitchFamily="18" charset="0"/>
              </a:rPr>
              <a:t>18</a:t>
            </a:r>
            <a:r>
              <a:rPr lang="sk-SK" altLang="sk-SK" sz="3600">
                <a:latin typeface="Times New Roman" panose="02020603050405020304" pitchFamily="18" charset="0"/>
              </a:rPr>
              <a:t>F          </a:t>
            </a:r>
            <a:r>
              <a:rPr lang="sk-SK" altLang="sk-SK" sz="3600" baseline="30000">
                <a:latin typeface="Times New Roman" panose="02020603050405020304" pitchFamily="18" charset="0"/>
              </a:rPr>
              <a:t>18</a:t>
            </a:r>
            <a:r>
              <a:rPr lang="sk-SK" altLang="sk-SK" sz="3600">
                <a:latin typeface="Times New Roman" panose="02020603050405020304" pitchFamily="18" charset="0"/>
              </a:rPr>
              <a:t>O  + e</a:t>
            </a:r>
            <a:r>
              <a:rPr lang="sk-SK" altLang="sk-SK" sz="3600" baseline="30000">
                <a:latin typeface="Times New Roman" panose="02020603050405020304" pitchFamily="18" charset="0"/>
              </a:rPr>
              <a:t>+</a:t>
            </a:r>
            <a:r>
              <a:rPr lang="sk-SK" altLang="sk-SK" sz="3600">
                <a:latin typeface="Times New Roman" panose="02020603050405020304" pitchFamily="18" charset="0"/>
              </a:rPr>
              <a:t>  +  </a:t>
            </a:r>
            <a:r>
              <a:rPr lang="sk-SK" altLang="sk-SK" sz="3600">
                <a:latin typeface="Times New Roman" panose="02020603050405020304" pitchFamily="18" charset="0"/>
                <a:sym typeface="Symbol" panose="05050102010706020507" pitchFamily="18" charset="2"/>
              </a:rPr>
              <a:t></a:t>
            </a:r>
            <a:r>
              <a:rPr lang="sk-SK" altLang="sk-SK" sz="3600" baseline="-25000">
                <a:latin typeface="Times New Roman" panose="02020603050405020304" pitchFamily="18" charset="0"/>
                <a:sym typeface="Symbol" panose="05050102010706020507" pitchFamily="18" charset="2"/>
              </a:rPr>
              <a:t>e</a:t>
            </a:r>
          </a:p>
        </p:txBody>
      </p:sp>
      <p:sp>
        <p:nvSpPr>
          <p:cNvPr id="43012" name="Line 4"/>
          <p:cNvSpPr>
            <a:spLocks noChangeShapeType="1"/>
          </p:cNvSpPr>
          <p:nvPr/>
        </p:nvSpPr>
        <p:spPr bwMode="auto">
          <a:xfrm>
            <a:off x="3276600" y="5516563"/>
            <a:ext cx="7191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k-SK"/>
          </a:p>
        </p:txBody>
      </p:sp>
    </p:spTree>
    <p:extLst>
      <p:ext uri="{BB962C8B-B14F-4D97-AF65-F5344CB8AC3E}">
        <p14:creationId xmlns:p14="http://schemas.microsoft.com/office/powerpoint/2010/main" val="310954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25" y="1196975"/>
            <a:ext cx="4881563"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0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65200"/>
            <a:ext cx="3429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P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492375"/>
            <a:ext cx="4608512"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60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et"/>
          <p:cNvPicPr>
            <a:picLocks noChangeAspect="1" noChangeArrowheads="1"/>
          </p:cNvPicPr>
          <p:nvPr/>
        </p:nvPicPr>
        <p:blipFill rotWithShape="1">
          <a:blip r:embed="rId2">
            <a:extLst>
              <a:ext uri="{28A0092B-C50C-407E-A947-70E740481C1C}">
                <a14:useLocalDpi xmlns:a14="http://schemas.microsoft.com/office/drawing/2010/main" val="0"/>
              </a:ext>
            </a:extLst>
          </a:blip>
          <a:srcRect t="5997" r="51968" b="6054"/>
          <a:stretch/>
        </p:blipFill>
        <p:spPr bwMode="auto">
          <a:xfrm>
            <a:off x="2882900" y="1280160"/>
            <a:ext cx="3074988" cy="429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62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15</a:t>
            </a:fld>
            <a:endParaRPr lang="en-US"/>
          </a:p>
        </p:txBody>
      </p:sp>
      <p:sp>
        <p:nvSpPr>
          <p:cNvPr id="3" name="TextBox 2"/>
          <p:cNvSpPr txBox="1"/>
          <p:nvPr/>
        </p:nvSpPr>
        <p:spPr>
          <a:xfrm>
            <a:off x="1979712" y="548680"/>
            <a:ext cx="4968552" cy="523220"/>
          </a:xfrm>
          <a:prstGeom prst="rect">
            <a:avLst/>
          </a:prstGeom>
          <a:noFill/>
        </p:spPr>
        <p:txBody>
          <a:bodyPr wrap="square" rtlCol="0">
            <a:spAutoFit/>
          </a:bodyPr>
          <a:lstStyle/>
          <a:p>
            <a:pPr algn="ctr"/>
            <a:r>
              <a:rPr lang="sk-SK" sz="2800" b="1" dirty="0" err="1"/>
              <a:t>Priestoročas</a:t>
            </a:r>
            <a:endParaRPr lang="sk-SK" sz="2800" b="1" dirty="0"/>
          </a:p>
        </p:txBody>
      </p:sp>
      <mc:AlternateContent xmlns:mc="http://schemas.openxmlformats.org/markup-compatibility/2006" xmlns:a14="http://schemas.microsoft.com/office/drawing/2010/main">
        <mc:Choice Requires="a14">
          <p:sp>
            <p:nvSpPr>
              <p:cNvPr id="4" name="TextBox 3"/>
              <p:cNvSpPr txBox="1"/>
              <p:nvPr/>
            </p:nvSpPr>
            <p:spPr>
              <a:xfrm>
                <a:off x="323528" y="1844824"/>
                <a:ext cx="8496944" cy="1323439"/>
              </a:xfrm>
              <a:prstGeom prst="rect">
                <a:avLst/>
              </a:prstGeom>
              <a:noFill/>
            </p:spPr>
            <p:txBody>
              <a:bodyPr wrap="square" rtlCol="0">
                <a:spAutoFit/>
              </a:bodyPr>
              <a:lstStyle/>
              <a:p>
                <a:r>
                  <a:rPr lang="sk-SK" sz="2000" dirty="0"/>
                  <a:t>Udalosť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endParaRPr lang="en-US" sz="2000" dirty="0"/>
              </a:p>
              <a:p>
                <a:r>
                  <a:rPr lang="sk-SK" sz="2000" dirty="0"/>
                  <a:t>Udalosti zodpovedá bod v abstraktnom </a:t>
                </a:r>
                <a14:m>
                  <m:oMath xmlns:m="http://schemas.openxmlformats.org/officeDocument/2006/math">
                    <m:r>
                      <a:rPr lang="sk-SK" sz="2000" b="0" i="1" smtClean="0">
                        <a:latin typeface="Cambria Math" panose="02040503050406030204" pitchFamily="18" charset="0"/>
                      </a:rPr>
                      <m:t>𝑥</m:t>
                    </m:r>
                    <m:r>
                      <a:rPr lang="sk-SK" sz="2000" b="0" i="1" smtClean="0">
                        <a:latin typeface="Cambria Math" panose="02040503050406030204" pitchFamily="18" charset="0"/>
                      </a:rPr>
                      <m:t>,</m:t>
                    </m:r>
                    <m:r>
                      <a:rPr lang="sk-SK" sz="2000" b="0" i="1" smtClean="0">
                        <a:latin typeface="Cambria Math" panose="02040503050406030204" pitchFamily="18" charset="0"/>
                      </a:rPr>
                      <m:t>𝑡</m:t>
                    </m:r>
                  </m:oMath>
                </a14:m>
                <a:r>
                  <a:rPr lang="sk-SK" sz="2000" dirty="0"/>
                  <a:t> priestore, ktorému hovoríme </a:t>
                </a:r>
                <a:r>
                  <a:rPr lang="sk-SK" sz="2000" dirty="0" err="1"/>
                  <a:t>priestoročas</a:t>
                </a:r>
                <a:endParaRPr lang="sk-SK" sz="2000" dirty="0"/>
              </a:p>
              <a:p>
                <a:r>
                  <a:rPr lang="sk-SK" sz="2000" dirty="0"/>
                  <a:t>Vizualizácia udalostí: tá istá udalosť zaznamenaná na stanici a vo vlaku</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1844824"/>
                <a:ext cx="8496944" cy="1323439"/>
              </a:xfrm>
              <a:prstGeom prst="rect">
                <a:avLst/>
              </a:prstGeom>
              <a:blipFill>
                <a:blip r:embed="rId10"/>
                <a:stretch>
                  <a:fillRect l="-717" t="-2765" b="-7373"/>
                </a:stretch>
              </a:blipFill>
            </p:spPr>
            <p:txBody>
              <a:bodyPr/>
              <a:lstStyle/>
              <a:p>
                <a:r>
                  <a:rPr lang="sk-SK">
                    <a:noFill/>
                  </a:rPr>
                  <a:t> </a:t>
                </a:r>
              </a:p>
            </p:txBody>
          </p:sp>
        </mc:Fallback>
      </mc:AlternateContent>
      <p:cxnSp>
        <p:nvCxnSpPr>
          <p:cNvPr id="6" name="Straight Connector 5"/>
          <p:cNvCxnSpPr/>
          <p:nvPr/>
        </p:nvCxnSpPr>
        <p:spPr>
          <a:xfrm>
            <a:off x="1547664" y="3789040"/>
            <a:ext cx="0" cy="2088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47664" y="587727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259632" y="3861048"/>
            <a:ext cx="78105" cy="161925"/>
          </a:xfrm>
          <a:prstGeom prst="rect">
            <a:avLst/>
          </a:prstGeom>
        </p:spPr>
      </p:pic>
      <p:pic>
        <p:nvPicPr>
          <p:cNvPr id="11" name="Picture 10"/>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139952" y="6021288"/>
            <a:ext cx="127635" cy="114300"/>
          </a:xfrm>
          <a:prstGeom prst="rect">
            <a:avLst/>
          </a:prstGeom>
        </p:spPr>
      </p:pic>
      <p:sp>
        <p:nvSpPr>
          <p:cNvPr id="12" name="Oval 11"/>
          <p:cNvSpPr/>
          <p:nvPr/>
        </p:nvSpPr>
        <p:spPr>
          <a:xfrm>
            <a:off x="3491880" y="4221088"/>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3" name="Picture 1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635896" y="4293096"/>
            <a:ext cx="497205" cy="255270"/>
          </a:xfrm>
          <a:prstGeom prst="rect">
            <a:avLst/>
          </a:prstGeom>
        </p:spPr>
      </p:pic>
      <p:cxnSp>
        <p:nvCxnSpPr>
          <p:cNvPr id="14" name="Straight Connector 13"/>
          <p:cNvCxnSpPr/>
          <p:nvPr/>
        </p:nvCxnSpPr>
        <p:spPr>
          <a:xfrm>
            <a:off x="5436096" y="3789040"/>
            <a:ext cx="0" cy="2088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36096" y="587727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148064" y="3861048"/>
            <a:ext cx="139065" cy="203835"/>
          </a:xfrm>
          <a:prstGeom prst="rect">
            <a:avLst/>
          </a:prstGeom>
        </p:spPr>
      </p:pic>
      <p:pic>
        <p:nvPicPr>
          <p:cNvPr id="21" name="Picture 2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8028384" y="6021288"/>
            <a:ext cx="192405" cy="203835"/>
          </a:xfrm>
          <a:prstGeom prst="rect">
            <a:avLst/>
          </a:prstGeom>
        </p:spPr>
      </p:pic>
      <p:sp>
        <p:nvSpPr>
          <p:cNvPr id="18" name="Oval 17"/>
          <p:cNvSpPr/>
          <p:nvPr/>
        </p:nvSpPr>
        <p:spPr>
          <a:xfrm>
            <a:off x="6732240" y="4869160"/>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2" name="Picture 21"/>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6876256" y="4941168"/>
            <a:ext cx="638175" cy="264795"/>
          </a:xfrm>
          <a:prstGeom prst="rect">
            <a:avLst/>
          </a:prstGeom>
        </p:spPr>
      </p:pic>
      <p:sp>
        <p:nvSpPr>
          <p:cNvPr id="26" name="TextBox 25"/>
          <p:cNvSpPr txBox="1"/>
          <p:nvPr/>
        </p:nvSpPr>
        <p:spPr>
          <a:xfrm>
            <a:off x="1835696" y="6165304"/>
            <a:ext cx="2304256" cy="400110"/>
          </a:xfrm>
          <a:prstGeom prst="rect">
            <a:avLst/>
          </a:prstGeom>
          <a:noFill/>
        </p:spPr>
        <p:txBody>
          <a:bodyPr wrap="square" rtlCol="0">
            <a:spAutoFit/>
          </a:bodyPr>
          <a:lstStyle/>
          <a:p>
            <a:r>
              <a:rPr lang="sk-SK" sz="2000" dirty="0"/>
              <a:t>na stanici</a:t>
            </a:r>
          </a:p>
        </p:txBody>
      </p:sp>
      <p:sp>
        <p:nvSpPr>
          <p:cNvPr id="27" name="TextBox 26"/>
          <p:cNvSpPr txBox="1"/>
          <p:nvPr/>
        </p:nvSpPr>
        <p:spPr>
          <a:xfrm>
            <a:off x="5724128" y="6165304"/>
            <a:ext cx="2304256" cy="400110"/>
          </a:xfrm>
          <a:prstGeom prst="rect">
            <a:avLst/>
          </a:prstGeom>
          <a:noFill/>
        </p:spPr>
        <p:txBody>
          <a:bodyPr wrap="square" rtlCol="0">
            <a:spAutoFit/>
          </a:bodyPr>
          <a:lstStyle/>
          <a:p>
            <a:r>
              <a:rPr lang="sk-SK" sz="2000" dirty="0"/>
              <a:t>vo vlaku</a:t>
            </a:r>
          </a:p>
        </p:txBody>
      </p:sp>
      <p:pic>
        <p:nvPicPr>
          <p:cNvPr id="30" name="Picture 29"/>
          <p:cNvPicPr>
            <a:picLocks noChangeAspect="1"/>
          </p:cNvPicPr>
          <p:nvPr/>
        </p:nvPicPr>
        <p:blipFill>
          <a:blip r:embed="rId17"/>
          <a:stretch>
            <a:fillRect/>
          </a:stretch>
        </p:blipFill>
        <p:spPr>
          <a:xfrm>
            <a:off x="5940152" y="3933056"/>
            <a:ext cx="2088232" cy="518042"/>
          </a:xfrm>
          <a:prstGeom prst="rect">
            <a:avLst/>
          </a:prstGeom>
        </p:spPr>
      </p:pic>
      <p:pic>
        <p:nvPicPr>
          <p:cNvPr id="35" name="Picture 34"/>
          <p:cNvPicPr>
            <a:picLocks noChangeAspect="1"/>
          </p:cNvPicPr>
          <p:nvPr/>
        </p:nvPicPr>
        <p:blipFill>
          <a:blip r:embed="rId18"/>
          <a:stretch>
            <a:fillRect/>
          </a:stretch>
        </p:blipFill>
        <p:spPr>
          <a:xfrm>
            <a:off x="1979712" y="4797152"/>
            <a:ext cx="2052574" cy="488901"/>
          </a:xfrm>
          <a:prstGeom prst="rect">
            <a:avLst/>
          </a:prstGeom>
        </p:spPr>
      </p:pic>
    </p:spTree>
    <p:extLst>
      <p:ext uri="{BB962C8B-B14F-4D97-AF65-F5344CB8AC3E}">
        <p14:creationId xmlns:p14="http://schemas.microsoft.com/office/powerpoint/2010/main" val="115406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16</a:t>
            </a:fld>
            <a:endParaRPr lang="en-US"/>
          </a:p>
        </p:txBody>
      </p:sp>
      <p:pic>
        <p:nvPicPr>
          <p:cNvPr id="51" name="Picture 50"/>
          <p:cNvPicPr>
            <a:picLocks noChangeAspect="1"/>
          </p:cNvPicPr>
          <p:nvPr/>
        </p:nvPicPr>
        <p:blipFill>
          <a:blip r:embed="rId6"/>
          <a:stretch>
            <a:fillRect/>
          </a:stretch>
        </p:blipFill>
        <p:spPr>
          <a:xfrm>
            <a:off x="1691680" y="980728"/>
            <a:ext cx="4993286" cy="2063775"/>
          </a:xfrm>
          <a:prstGeom prst="rect">
            <a:avLst/>
          </a:prstGeom>
        </p:spPr>
      </p:pic>
      <p:sp>
        <p:nvSpPr>
          <p:cNvPr id="52" name="TextBox 51"/>
          <p:cNvSpPr txBox="1"/>
          <p:nvPr/>
        </p:nvSpPr>
        <p:spPr>
          <a:xfrm>
            <a:off x="395536" y="3212976"/>
            <a:ext cx="8424936" cy="1323439"/>
          </a:xfrm>
          <a:prstGeom prst="rect">
            <a:avLst/>
          </a:prstGeom>
          <a:noFill/>
        </p:spPr>
        <p:txBody>
          <a:bodyPr wrap="square" rtlCol="0">
            <a:spAutoFit/>
          </a:bodyPr>
          <a:lstStyle/>
          <a:p>
            <a:r>
              <a:rPr lang="sk-SK" sz="2000" dirty="0"/>
              <a:t>Tá istá udalosť má iné „súradnice“ pre pozorovateľa na stanici a vo vlaku.</a:t>
            </a:r>
          </a:p>
          <a:p>
            <a:endParaRPr lang="sk-SK" sz="2000" dirty="0"/>
          </a:p>
          <a:p>
            <a:r>
              <a:rPr lang="sk-SK" sz="2000" dirty="0"/>
              <a:t>Analógia</a:t>
            </a:r>
          </a:p>
          <a:p>
            <a:r>
              <a:rPr lang="sk-SK" sz="2000" dirty="0"/>
              <a:t>Ten istý vektor má iné „súradnice“ pre pozorovateľov navzájom otočených</a:t>
            </a:r>
          </a:p>
        </p:txBody>
      </p:sp>
      <p:cxnSp>
        <p:nvCxnSpPr>
          <p:cNvPr id="78" name="Straight Connector 77"/>
          <p:cNvCxnSpPr/>
          <p:nvPr/>
        </p:nvCxnSpPr>
        <p:spPr>
          <a:xfrm>
            <a:off x="1835696" y="4941168"/>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35696" y="6525344"/>
            <a:ext cx="230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1835696" y="4941168"/>
            <a:ext cx="1656184" cy="15841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547664" y="5013177"/>
            <a:ext cx="108014" cy="147447"/>
          </a:xfrm>
          <a:prstGeom prst="rect">
            <a:avLst/>
          </a:prstGeom>
        </p:spPr>
      </p:pic>
      <p:pic>
        <p:nvPicPr>
          <p:cNvPr id="84" name="Picture 8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076328" y="6597352"/>
            <a:ext cx="114872" cy="102870"/>
          </a:xfrm>
          <a:prstGeom prst="rect">
            <a:avLst/>
          </a:prstGeom>
        </p:spPr>
      </p:pic>
      <p:cxnSp>
        <p:nvCxnSpPr>
          <p:cNvPr id="86" name="Straight Connector 85"/>
          <p:cNvCxnSpPr/>
          <p:nvPr/>
        </p:nvCxnSpPr>
        <p:spPr>
          <a:xfrm>
            <a:off x="5292080" y="4896327"/>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292080" y="6480503"/>
            <a:ext cx="230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4" name="Picture 9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004048" y="4968336"/>
            <a:ext cx="162878" cy="228029"/>
          </a:xfrm>
          <a:prstGeom prst="rect">
            <a:avLst/>
          </a:prstGeom>
        </p:spPr>
      </p:pic>
      <p:pic>
        <p:nvPicPr>
          <p:cNvPr id="95" name="Picture 94"/>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7532712" y="6525344"/>
            <a:ext cx="173165" cy="183452"/>
          </a:xfrm>
          <a:prstGeom prst="rect">
            <a:avLst/>
          </a:prstGeom>
        </p:spPr>
      </p:pic>
      <p:cxnSp>
        <p:nvCxnSpPr>
          <p:cNvPr id="96" name="Straight Arrow Connector 95"/>
          <p:cNvCxnSpPr/>
          <p:nvPr/>
        </p:nvCxnSpPr>
        <p:spPr>
          <a:xfrm rot="1800000" flipV="1">
            <a:off x="5577181" y="5407911"/>
            <a:ext cx="1656184" cy="15841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58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17</a:t>
            </a:fld>
            <a:endParaRPr lang="en-US"/>
          </a:p>
        </p:txBody>
      </p:sp>
      <p:pic>
        <p:nvPicPr>
          <p:cNvPr id="51" name="Picture 50"/>
          <p:cNvPicPr>
            <a:picLocks noChangeAspect="1"/>
          </p:cNvPicPr>
          <p:nvPr/>
        </p:nvPicPr>
        <p:blipFill>
          <a:blip r:embed="rId10"/>
          <a:stretch>
            <a:fillRect/>
          </a:stretch>
        </p:blipFill>
        <p:spPr>
          <a:xfrm>
            <a:off x="1691680" y="980728"/>
            <a:ext cx="4993286" cy="2063775"/>
          </a:xfrm>
          <a:prstGeom prst="rect">
            <a:avLst/>
          </a:prstGeom>
        </p:spPr>
      </p:pic>
      <p:sp>
        <p:nvSpPr>
          <p:cNvPr id="52" name="TextBox 51"/>
          <p:cNvSpPr txBox="1"/>
          <p:nvPr/>
        </p:nvSpPr>
        <p:spPr>
          <a:xfrm>
            <a:off x="395536" y="3212976"/>
            <a:ext cx="8424936" cy="1323439"/>
          </a:xfrm>
          <a:prstGeom prst="rect">
            <a:avLst/>
          </a:prstGeom>
          <a:noFill/>
        </p:spPr>
        <p:txBody>
          <a:bodyPr wrap="square" rtlCol="0">
            <a:spAutoFit/>
          </a:bodyPr>
          <a:lstStyle/>
          <a:p>
            <a:r>
              <a:rPr lang="sk-SK" sz="2000" dirty="0"/>
              <a:t>Tá istá udalosť má iné „súradnice“ pre pozorovateľa na stanici a vo vlaku.</a:t>
            </a:r>
          </a:p>
          <a:p>
            <a:endParaRPr lang="sk-SK" sz="2000" dirty="0"/>
          </a:p>
          <a:p>
            <a:r>
              <a:rPr lang="sk-SK" sz="2000" dirty="0"/>
              <a:t>Analógia</a:t>
            </a:r>
          </a:p>
          <a:p>
            <a:r>
              <a:rPr lang="sk-SK" sz="2000" dirty="0"/>
              <a:t>Ten istý vektor má iné „súradnice“ pre pozorovateľov navzájom otočených</a:t>
            </a:r>
          </a:p>
        </p:txBody>
      </p:sp>
      <p:cxnSp>
        <p:nvCxnSpPr>
          <p:cNvPr id="78" name="Straight Connector 77"/>
          <p:cNvCxnSpPr/>
          <p:nvPr/>
        </p:nvCxnSpPr>
        <p:spPr>
          <a:xfrm>
            <a:off x="1835696" y="4941168"/>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35696" y="6525344"/>
            <a:ext cx="230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1835696" y="4941168"/>
            <a:ext cx="1656184" cy="15841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547664" y="5013177"/>
            <a:ext cx="108014" cy="147447"/>
          </a:xfrm>
          <a:prstGeom prst="rect">
            <a:avLst/>
          </a:prstGeom>
        </p:spPr>
      </p:pic>
      <p:pic>
        <p:nvPicPr>
          <p:cNvPr id="84" name="Picture 83"/>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076328" y="6597352"/>
            <a:ext cx="114872" cy="102870"/>
          </a:xfrm>
          <a:prstGeom prst="rect">
            <a:avLst/>
          </a:prstGeom>
        </p:spPr>
      </p:pic>
      <p:cxnSp>
        <p:nvCxnSpPr>
          <p:cNvPr id="86" name="Straight Connector 85"/>
          <p:cNvCxnSpPr/>
          <p:nvPr/>
        </p:nvCxnSpPr>
        <p:spPr>
          <a:xfrm>
            <a:off x="5292080" y="4896327"/>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292080" y="6480503"/>
            <a:ext cx="230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4" name="Picture 93"/>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004048" y="4968336"/>
            <a:ext cx="162878" cy="228029"/>
          </a:xfrm>
          <a:prstGeom prst="rect">
            <a:avLst/>
          </a:prstGeom>
        </p:spPr>
      </p:pic>
      <p:pic>
        <p:nvPicPr>
          <p:cNvPr id="95" name="Picture 9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7532712" y="6525344"/>
            <a:ext cx="173165" cy="183452"/>
          </a:xfrm>
          <a:prstGeom prst="rect">
            <a:avLst/>
          </a:prstGeom>
        </p:spPr>
      </p:pic>
      <p:cxnSp>
        <p:nvCxnSpPr>
          <p:cNvPr id="96" name="Straight Arrow Connector 95"/>
          <p:cNvCxnSpPr/>
          <p:nvPr/>
        </p:nvCxnSpPr>
        <p:spPr>
          <a:xfrm rot="1800000" flipV="1">
            <a:off x="5577181" y="5407911"/>
            <a:ext cx="1656184" cy="15841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800000">
            <a:off x="1439651" y="4979064"/>
            <a:ext cx="0" cy="158417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800000">
            <a:off x="1655675" y="5915168"/>
            <a:ext cx="23042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79912" y="5445224"/>
            <a:ext cx="173165" cy="183452"/>
          </a:xfrm>
          <a:prstGeom prst="rect">
            <a:avLst/>
          </a:prstGeom>
        </p:spPr>
      </p:pic>
      <p:pic>
        <p:nvPicPr>
          <p:cNvPr id="18" name="Picture 17"/>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971600" y="5229200"/>
            <a:ext cx="162878" cy="228029"/>
          </a:xfrm>
          <a:prstGeom prst="rect">
            <a:avLst/>
          </a:prstGeom>
        </p:spPr>
      </p:pic>
      <p:pic>
        <p:nvPicPr>
          <p:cNvPr id="3" name="Picture 2"/>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6084168" y="4869160"/>
            <a:ext cx="2048828" cy="231458"/>
          </a:xfrm>
          <a:prstGeom prst="rect">
            <a:avLst/>
          </a:prstGeom>
        </p:spPr>
      </p:pic>
      <p:pic>
        <p:nvPicPr>
          <p:cNvPr id="4" name="Picture 3"/>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6084169" y="5229200"/>
            <a:ext cx="2216849" cy="231458"/>
          </a:xfrm>
          <a:prstGeom prst="rect">
            <a:avLst/>
          </a:prstGeom>
        </p:spPr>
      </p:pic>
    </p:spTree>
    <p:extLst>
      <p:ext uri="{BB962C8B-B14F-4D97-AF65-F5344CB8AC3E}">
        <p14:creationId xmlns:p14="http://schemas.microsoft.com/office/powerpoint/2010/main" val="405790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18</a:t>
            </a:fld>
            <a:endParaRPr lang="en-US"/>
          </a:p>
        </p:txBody>
      </p:sp>
      <p:pic>
        <p:nvPicPr>
          <p:cNvPr id="3" name="Picture 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771799" y="188640"/>
            <a:ext cx="1381887" cy="692658"/>
          </a:xfrm>
          <a:prstGeom prst="rect">
            <a:avLst/>
          </a:prstGeom>
        </p:spPr>
      </p:pic>
      <p:pic>
        <p:nvPicPr>
          <p:cNvPr id="4" name="Picture 3"/>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076056" y="188640"/>
            <a:ext cx="1333881" cy="721805"/>
          </a:xfrm>
          <a:prstGeom prst="rect">
            <a:avLst/>
          </a:prstGeom>
        </p:spPr>
      </p:pic>
      <p:sp>
        <p:nvSpPr>
          <p:cNvPr id="5" name="TextBox 4"/>
          <p:cNvSpPr txBox="1"/>
          <p:nvPr/>
        </p:nvSpPr>
        <p:spPr>
          <a:xfrm>
            <a:off x="467544" y="1052736"/>
            <a:ext cx="7992888" cy="3170099"/>
          </a:xfrm>
          <a:prstGeom prst="rect">
            <a:avLst/>
          </a:prstGeom>
          <a:noFill/>
        </p:spPr>
        <p:txBody>
          <a:bodyPr wrap="square" rtlCol="0">
            <a:spAutoFit/>
          </a:bodyPr>
          <a:lstStyle/>
          <a:p>
            <a:r>
              <a:rPr lang="sk-SK" sz="2000" dirty="0"/>
              <a:t>Hyperbolické funkcie</a:t>
            </a:r>
          </a:p>
          <a:p>
            <a:endParaRPr lang="sk-SK" sz="2000" dirty="0"/>
          </a:p>
          <a:p>
            <a:endParaRPr lang="sk-SK" sz="2000" dirty="0"/>
          </a:p>
          <a:p>
            <a:endParaRPr lang="sk-SK" sz="2000" dirty="0"/>
          </a:p>
          <a:p>
            <a:endParaRPr lang="sk-SK" sz="2000" dirty="0"/>
          </a:p>
          <a:p>
            <a:endParaRPr lang="sk-SK" sz="2000" dirty="0"/>
          </a:p>
          <a:p>
            <a:r>
              <a:rPr lang="sk-SK" sz="2000" dirty="0"/>
              <a:t>Niekto si všimol, že sa </a:t>
            </a:r>
            <a:r>
              <a:rPr lang="sk-SK" sz="2000" dirty="0" err="1"/>
              <a:t>Lorentzova</a:t>
            </a:r>
            <a:r>
              <a:rPr lang="sk-SK" sz="2000" dirty="0"/>
              <a:t> transformácia dá napísať ako</a:t>
            </a:r>
          </a:p>
          <a:p>
            <a:endParaRPr lang="sk-SK" sz="2000" dirty="0"/>
          </a:p>
          <a:p>
            <a:endParaRPr lang="sk-SK" sz="2000" dirty="0"/>
          </a:p>
          <a:p>
            <a:r>
              <a:rPr lang="sk-SK" sz="2000" dirty="0"/>
              <a:t>kde</a:t>
            </a:r>
          </a:p>
        </p:txBody>
      </p:sp>
      <p:pic>
        <p:nvPicPr>
          <p:cNvPr id="6" name="Picture 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259632" y="1556792"/>
            <a:ext cx="2960942" cy="462915"/>
          </a:xfrm>
          <a:prstGeom prst="rect">
            <a:avLst/>
          </a:prstGeom>
        </p:spPr>
      </p:pic>
      <p:pic>
        <p:nvPicPr>
          <p:cNvPr id="8" name="Picture 7"/>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932040" y="1556792"/>
            <a:ext cx="2935224" cy="462915"/>
          </a:xfrm>
          <a:prstGeom prst="rect">
            <a:avLst/>
          </a:prstGeom>
        </p:spPr>
      </p:pic>
      <p:pic>
        <p:nvPicPr>
          <p:cNvPr id="9" name="Picture 8"/>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635896" y="2348880"/>
            <a:ext cx="2031683" cy="258890"/>
          </a:xfrm>
          <a:prstGeom prst="rect">
            <a:avLst/>
          </a:prstGeom>
        </p:spPr>
      </p:pic>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483386" y="3501008"/>
            <a:ext cx="2306003" cy="231458"/>
          </a:xfrm>
          <a:prstGeom prst="rect">
            <a:avLst/>
          </a:prstGeom>
        </p:spPr>
      </p:pic>
      <p:pic>
        <p:nvPicPr>
          <p:cNvPr id="12" name="Picture 11"/>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4651738" y="3501008"/>
            <a:ext cx="2530602" cy="231458"/>
          </a:xfrm>
          <a:prstGeom prst="rect">
            <a:avLst/>
          </a:prstGeom>
        </p:spPr>
      </p:pic>
      <p:sp>
        <p:nvSpPr>
          <p:cNvPr id="13" name="Rectangle 12"/>
          <p:cNvSpPr/>
          <p:nvPr/>
        </p:nvSpPr>
        <p:spPr>
          <a:xfrm>
            <a:off x="1331640" y="3356992"/>
            <a:ext cx="6048672"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0" name="Picture 19"/>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1691680" y="4077072"/>
            <a:ext cx="4687443" cy="540068"/>
          </a:xfrm>
          <a:prstGeom prst="rect">
            <a:avLst/>
          </a:prstGeom>
        </p:spPr>
      </p:pic>
      <p:sp>
        <p:nvSpPr>
          <p:cNvPr id="21" name="Rectangle 20"/>
          <p:cNvSpPr/>
          <p:nvPr/>
        </p:nvSpPr>
        <p:spPr>
          <a:xfrm>
            <a:off x="467544" y="1124744"/>
            <a:ext cx="7776864" cy="15841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2" name="Picture 21"/>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2987824" y="4869160"/>
            <a:ext cx="2342007" cy="413195"/>
          </a:xfrm>
          <a:prstGeom prst="rect">
            <a:avLst/>
          </a:prstGeom>
        </p:spPr>
      </p:pic>
      <p:pic>
        <p:nvPicPr>
          <p:cNvPr id="23" name="Picture 22"/>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3707904" y="5589240"/>
            <a:ext cx="1426464" cy="564071"/>
          </a:xfrm>
          <a:prstGeom prst="rect">
            <a:avLst/>
          </a:prstGeom>
        </p:spPr>
      </p:pic>
      <p:sp>
        <p:nvSpPr>
          <p:cNvPr id="24" name="Rectangle 23"/>
          <p:cNvSpPr/>
          <p:nvPr/>
        </p:nvSpPr>
        <p:spPr>
          <a:xfrm>
            <a:off x="3419872" y="5445224"/>
            <a:ext cx="2088232"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0000"/>
              </a:solidFill>
            </a:endParaRPr>
          </a:p>
        </p:txBody>
      </p:sp>
    </p:spTree>
    <p:extLst>
      <p:ext uri="{BB962C8B-B14F-4D97-AF65-F5344CB8AC3E}">
        <p14:creationId xmlns:p14="http://schemas.microsoft.com/office/powerpoint/2010/main" val="246575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19</a:t>
            </a:fld>
            <a:endParaRPr lang="en-US"/>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03848" y="1412776"/>
            <a:ext cx="2031683" cy="258890"/>
          </a:xfrm>
          <a:prstGeom prst="rect">
            <a:avLst/>
          </a:prstGeom>
        </p:spPr>
      </p:pic>
      <p:pic>
        <p:nvPicPr>
          <p:cNvPr id="4" name="Pictur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547664" y="908720"/>
            <a:ext cx="2306003" cy="231458"/>
          </a:xfrm>
          <a:prstGeom prst="rect">
            <a:avLst/>
          </a:prstGeom>
        </p:spPr>
      </p:pic>
      <p:pic>
        <p:nvPicPr>
          <p:cNvPr id="5" name="Picture 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572000" y="908720"/>
            <a:ext cx="2530602" cy="231458"/>
          </a:xfrm>
          <a:prstGeom prst="rect">
            <a:avLst/>
          </a:prstGeom>
        </p:spPr>
      </p:pic>
      <p:sp>
        <p:nvSpPr>
          <p:cNvPr id="6" name="TextBox 5"/>
          <p:cNvSpPr txBox="1"/>
          <p:nvPr/>
        </p:nvSpPr>
        <p:spPr>
          <a:xfrm>
            <a:off x="323528" y="1844824"/>
            <a:ext cx="7704856" cy="400110"/>
          </a:xfrm>
          <a:prstGeom prst="rect">
            <a:avLst/>
          </a:prstGeom>
          <a:noFill/>
        </p:spPr>
        <p:txBody>
          <a:bodyPr wrap="square" rtlCol="0">
            <a:spAutoFit/>
          </a:bodyPr>
          <a:lstStyle/>
          <a:p>
            <a:r>
              <a:rPr lang="sk-SK" sz="2000" dirty="0"/>
              <a:t>Dôsledok</a:t>
            </a:r>
          </a:p>
        </p:txBody>
      </p:sp>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39552" y="2708919"/>
            <a:ext cx="5704142" cy="1014984"/>
          </a:xfrm>
          <a:prstGeom prst="rect">
            <a:avLst/>
          </a:prstGeom>
        </p:spPr>
      </p:pic>
      <p:pic>
        <p:nvPicPr>
          <p:cNvPr id="14" name="Picture 13"/>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771800" y="4581128"/>
            <a:ext cx="2318004" cy="257175"/>
          </a:xfrm>
          <a:prstGeom prst="rect">
            <a:avLst/>
          </a:prstGeom>
        </p:spPr>
      </p:pic>
      <p:sp>
        <p:nvSpPr>
          <p:cNvPr id="15" name="TextBox 14"/>
          <p:cNvSpPr txBox="1"/>
          <p:nvPr/>
        </p:nvSpPr>
        <p:spPr>
          <a:xfrm>
            <a:off x="467544" y="3933056"/>
            <a:ext cx="7632848" cy="1631216"/>
          </a:xfrm>
          <a:prstGeom prst="rect">
            <a:avLst/>
          </a:prstGeom>
          <a:noFill/>
        </p:spPr>
        <p:txBody>
          <a:bodyPr wrap="square" rtlCol="0">
            <a:spAutoFit/>
          </a:bodyPr>
          <a:lstStyle/>
          <a:p>
            <a:r>
              <a:rPr lang="sk-SK" sz="2000" dirty="0"/>
              <a:t>Invariantná kombinácia zo súradníc udalosti</a:t>
            </a:r>
          </a:p>
          <a:p>
            <a:endParaRPr lang="sk-SK" sz="2000" dirty="0"/>
          </a:p>
          <a:p>
            <a:endParaRPr lang="sk-SK" sz="2000" dirty="0"/>
          </a:p>
          <a:p>
            <a:endParaRPr lang="sk-SK" sz="2000" dirty="0"/>
          </a:p>
          <a:p>
            <a:r>
              <a:rPr lang="sk-SK" sz="2000" dirty="0"/>
              <a:t>pripomína Pytagorovu vetu ale s divným znamienkom</a:t>
            </a:r>
          </a:p>
        </p:txBody>
      </p:sp>
      <p:sp>
        <p:nvSpPr>
          <p:cNvPr id="16" name="Rectangle 15"/>
          <p:cNvSpPr/>
          <p:nvPr/>
        </p:nvSpPr>
        <p:spPr>
          <a:xfrm>
            <a:off x="2627784" y="4365104"/>
            <a:ext cx="2664296"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55141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2699792" y="476672"/>
                <a:ext cx="3744416" cy="595932"/>
              </a:xfrm>
              <a:prstGeom prst="rect">
                <a:avLst/>
              </a:prstGeom>
              <a:noFill/>
            </p:spPr>
            <p:txBody>
              <a:bodyPr wrap="square" rtlCol="0">
                <a:spAutoFit/>
              </a:bodyPr>
              <a:lstStyle/>
              <a:p>
                <a14:m>
                  <m:oMath xmlns:m="http://schemas.openxmlformats.org/officeDocument/2006/math">
                    <m:r>
                      <a:rPr lang="sk-SK" sz="3200" b="1" i="1" smtClean="0">
                        <a:latin typeface="Cambria Math" panose="02040503050406030204" pitchFamily="18" charset="0"/>
                      </a:rPr>
                      <m:t>𝑬</m:t>
                    </m:r>
                    <m:r>
                      <a:rPr lang="sk-SK" sz="3200" b="1" i="1" smtClean="0">
                        <a:latin typeface="Cambria Math" panose="02040503050406030204" pitchFamily="18" charset="0"/>
                      </a:rPr>
                      <m:t>=</m:t>
                    </m:r>
                    <m:r>
                      <a:rPr lang="sk-SK" sz="3200" b="1" i="1" smtClean="0">
                        <a:latin typeface="Cambria Math" panose="02040503050406030204" pitchFamily="18" charset="0"/>
                      </a:rPr>
                      <m:t>𝒎</m:t>
                    </m:r>
                    <m:sSup>
                      <m:sSupPr>
                        <m:ctrlPr>
                          <a:rPr lang="en-US" sz="3200" b="1" i="1" smtClean="0">
                            <a:latin typeface="Cambria Math" panose="02040503050406030204" pitchFamily="18" charset="0"/>
                          </a:rPr>
                        </m:ctrlPr>
                      </m:sSupPr>
                      <m:e>
                        <m:r>
                          <a:rPr lang="sk-SK" sz="3200" b="1" i="1" smtClean="0">
                            <a:latin typeface="Cambria Math" panose="02040503050406030204" pitchFamily="18" charset="0"/>
                          </a:rPr>
                          <m:t>𝒄</m:t>
                        </m:r>
                      </m:e>
                      <m:sup>
                        <m:r>
                          <a:rPr lang="en-US" sz="3200" b="1" i="1" smtClean="0">
                            <a:latin typeface="Cambria Math" panose="02040503050406030204" pitchFamily="18" charset="0"/>
                          </a:rPr>
                          <m:t>𝟐</m:t>
                        </m:r>
                      </m:sup>
                    </m:sSup>
                    <m:r>
                      <a:rPr lang="sk-SK" sz="3200" b="1" i="0" smtClean="0">
                        <a:latin typeface="Cambria Math" panose="02040503050406030204" pitchFamily="18" charset="0"/>
                      </a:rPr>
                      <m:t> </m:t>
                    </m:r>
                  </m:oMath>
                </a14:m>
                <a:r>
                  <a:rPr lang="sk-SK" sz="2800" b="1" dirty="0"/>
                  <a:t>pre fotón</a:t>
                </a:r>
                <a:endParaRPr lang="sk-SK"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2699792" y="476672"/>
                <a:ext cx="3744416" cy="595932"/>
              </a:xfrm>
              <a:prstGeom prst="rect">
                <a:avLst/>
              </a:prstGeom>
              <a:blipFill>
                <a:blip r:embed="rId5"/>
                <a:stretch>
                  <a:fillRect b="-28571"/>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1520" y="1484784"/>
                <a:ext cx="8640960" cy="4708981"/>
              </a:xfrm>
              <a:prstGeom prst="rect">
                <a:avLst/>
              </a:prstGeom>
              <a:noFill/>
            </p:spPr>
            <p:txBody>
              <a:bodyPr wrap="square" rtlCol="0">
                <a:spAutoFit/>
              </a:bodyPr>
              <a:lstStyle/>
              <a:p>
                <a:r>
                  <a:rPr lang="sk-SK" sz="2000" dirty="0"/>
                  <a:t>Fotón je fyzikálny pojem, ktorý nie je ľahko porozumiteľný bez príslušného technického aparátu kvantovej teórie poľa. S prijateľnou didaktickou licenciou sa však dá povedať, že fotón je častica, ktorá sa dá chápať ako „nositeľ energie“ svetla, svetelného lúča. Celková energia prenášaná svetelným lúčom sa dá chápať ako súčet energií prenášaných jednotlivými fotónmi lúča. </a:t>
                </a:r>
              </a:p>
              <a:p>
                <a:endParaRPr lang="sk-SK" sz="2000" dirty="0"/>
              </a:p>
              <a:p>
                <a:r>
                  <a:rPr lang="sk-SK" sz="2000" dirty="0"/>
                  <a:t>Fotóny teoretickou analýzou </a:t>
                </a:r>
                <a:r>
                  <a:rPr lang="sk-SK" sz="2000" dirty="0" err="1"/>
                  <a:t>fotoefektu</a:t>
                </a:r>
                <a:r>
                  <a:rPr lang="sk-SK" sz="2000" dirty="0"/>
                  <a:t> „objavil“ Einstein, ktorý zistil, že energia svetelného lúča – vlny o frekvencii </a:t>
                </a:r>
                <a14:m>
                  <m:oMath xmlns:m="http://schemas.openxmlformats.org/officeDocument/2006/math">
                    <m:r>
                      <a:rPr lang="en-US" sz="2000" b="0" i="1" smtClean="0">
                        <a:latin typeface="Cambria Math" panose="02040503050406030204" pitchFamily="18" charset="0"/>
                      </a:rPr>
                      <m:t>𝜔</m:t>
                    </m:r>
                  </m:oMath>
                </a14:m>
                <a:r>
                  <a:rPr lang="sk-SK" sz="2000" dirty="0"/>
                  <a:t> sa v interakcii s nábojmi pohlcuje „po kúskoch“ rovnakej veľkosti </a:t>
                </a:r>
                <a14:m>
                  <m:oMath xmlns:m="http://schemas.openxmlformats.org/officeDocument/2006/math">
                    <m:r>
                      <a:rPr lang="en-US" sz="2000" b="0" i="1" smtClean="0">
                        <a:latin typeface="Cambria Math" panose="02040503050406030204" pitchFamily="18" charset="0"/>
                      </a:rPr>
                      <m:t>𝐸</m:t>
                    </m:r>
                    <m:r>
                      <a:rPr lang="en-US" sz="2000" b="0" i="1" smtClean="0">
                        <a:latin typeface="Cambria Math" panose="02040503050406030204" pitchFamily="18" charset="0"/>
                      </a:rPr>
                      <m:t>=ℏ</m:t>
                    </m:r>
                    <m:r>
                      <a:rPr lang="en-US" sz="2000" b="0" i="1" smtClean="0">
                        <a:latin typeface="Cambria Math" panose="02040503050406030204" pitchFamily="18" charset="0"/>
                      </a:rPr>
                      <m:t>𝜔</m:t>
                    </m:r>
                  </m:oMath>
                </a14:m>
                <a:r>
                  <a:rPr lang="sk-SK" sz="2000" dirty="0"/>
                  <a:t>, a to tak, že sa vždy pohltí „celý fotón“, ktorý nesie </a:t>
                </a:r>
                <a:r>
                  <a:rPr lang="sk-SK" sz="2000" dirty="0" err="1"/>
                  <a:t>energiuň</a:t>
                </a:r>
                <a:endParaRPr lang="sk-SK" sz="2000" dirty="0"/>
              </a:p>
              <a:p>
                <a:endParaRPr lang="sk-SK" sz="2000" dirty="0"/>
              </a:p>
              <a:p>
                <a:endParaRPr lang="sk-SK" sz="2000" dirty="0"/>
              </a:p>
              <a:p>
                <a:r>
                  <a:rPr lang="sk-SK" sz="2000" dirty="0"/>
                  <a:t>To že svetelný lúč prenáša energiu je zrejmé, všetci žijeme z </a:t>
                </a:r>
                <a:r>
                  <a:rPr lang="sk-SK" sz="2000" dirty="0" err="1"/>
                  <a:t>energioe</a:t>
                </a:r>
                <a:r>
                  <a:rPr lang="sk-SK" sz="2000" dirty="0"/>
                  <a:t>, </a:t>
                </a:r>
                <a:r>
                  <a:rPr lang="sk-SK" sz="2000" dirty="0" err="1"/>
                  <a:t>ktoú</a:t>
                </a:r>
                <a:r>
                  <a:rPr lang="sk-SK" sz="2000" dirty="0"/>
                  <a:t> na Zem prináša slnečné svetlo.</a:t>
                </a:r>
              </a:p>
              <a:p>
                <a:r>
                  <a:rPr lang="sk-SK" sz="2000" dirty="0"/>
                  <a:t>Menej známy fakt je, že </a:t>
                </a:r>
                <a:r>
                  <a:rPr lang="sk-SK" sz="2000" dirty="0" err="1"/>
                  <a:t>svetený</a:t>
                </a:r>
                <a:r>
                  <a:rPr lang="sk-SK" sz="2000" dirty="0"/>
                  <a:t> lúč, a teda aj </a:t>
                </a:r>
                <a:r>
                  <a:rPr lang="sk-SK" sz="2000" b="1" dirty="0">
                    <a:solidFill>
                      <a:srgbClr val="FF0000"/>
                    </a:solidFill>
                  </a:rPr>
                  <a:t>každý fotón, prenáša aj hybnosť</a:t>
                </a:r>
                <a:r>
                  <a:rPr lang="sk-SK"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251520" y="1484784"/>
                <a:ext cx="8640960" cy="4708981"/>
              </a:xfrm>
              <a:prstGeom prst="rect">
                <a:avLst/>
              </a:prstGeom>
              <a:blipFill>
                <a:blip r:embed="rId6"/>
                <a:stretch>
                  <a:fillRect l="-705" t="-777" r="-282" b="-1425"/>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202525" y="4581128"/>
            <a:ext cx="738950" cy="162878"/>
          </a:xfrm>
          <a:prstGeom prst="rect">
            <a:avLst/>
          </a:prstGeom>
        </p:spPr>
      </p:pic>
      <p:sp>
        <p:nvSpPr>
          <p:cNvPr id="10" name="Rectangle 9"/>
          <p:cNvSpPr/>
          <p:nvPr/>
        </p:nvSpPr>
        <p:spPr>
          <a:xfrm>
            <a:off x="4067944" y="4437112"/>
            <a:ext cx="1008112"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72732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20</a:t>
            </a:fld>
            <a:endParaRPr lang="en-US"/>
          </a:p>
        </p:txBody>
      </p:sp>
      <p:sp>
        <p:nvSpPr>
          <p:cNvPr id="5" name="TextBox 4"/>
          <p:cNvSpPr txBox="1"/>
          <p:nvPr/>
        </p:nvSpPr>
        <p:spPr>
          <a:xfrm>
            <a:off x="1115616" y="548680"/>
            <a:ext cx="6912768" cy="523220"/>
          </a:xfrm>
          <a:prstGeom prst="rect">
            <a:avLst/>
          </a:prstGeom>
          <a:noFill/>
        </p:spPr>
        <p:txBody>
          <a:bodyPr wrap="square" rtlCol="0">
            <a:spAutoFit/>
          </a:bodyPr>
          <a:lstStyle/>
          <a:p>
            <a:pPr algn="ctr"/>
            <a:r>
              <a:rPr lang="sk-SK" sz="2800" b="1" dirty="0"/>
              <a:t>Energia a hybnosť</a:t>
            </a:r>
          </a:p>
        </p:txBody>
      </p:sp>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588224" y="1556792"/>
            <a:ext cx="1237869" cy="57950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95536" y="1628800"/>
                <a:ext cx="5976664" cy="400110"/>
              </a:xfrm>
              <a:prstGeom prst="rect">
                <a:avLst/>
              </a:prstGeom>
              <a:noFill/>
            </p:spPr>
            <p:txBody>
              <a:bodyPr wrap="square" rtlCol="0">
                <a:spAutoFit/>
              </a:bodyPr>
              <a:lstStyle/>
              <a:p>
                <a:r>
                  <a:rPr lang="sk-SK" sz="2000" dirty="0"/>
                  <a:t>Rýchlosť častice videná z vlaku (</a:t>
                </a:r>
                <a14:m>
                  <m:oMath xmlns:m="http://schemas.openxmlformats.org/officeDocument/2006/math">
                    <m:sSup>
                      <m:sSupPr>
                        <m:ctrlPr>
                          <a:rPr lang="en-US" sz="2000" b="0" i="1" smtClean="0">
                            <a:latin typeface="Cambria Math" panose="02040503050406030204" pitchFamily="18" charset="0"/>
                          </a:rPr>
                        </m:ctrlPr>
                      </m:sSupPr>
                      <m:e>
                        <m:r>
                          <a:rPr lang="sk-SK" sz="2000" b="0" i="1" smtClean="0">
                            <a:latin typeface="Cambria Math" panose="02040503050406030204" pitchFamily="18" charset="0"/>
                          </a:rPr>
                          <m:t>𝑤</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oMath>
                </a14:m>
                <a:r>
                  <a:rPr lang="sk-SK" sz="2000" dirty="0"/>
                  <a:t>a zo stanice ( </a:t>
                </a:r>
                <a14:m>
                  <m:oMath xmlns:m="http://schemas.openxmlformats.org/officeDocument/2006/math">
                    <m:r>
                      <a:rPr lang="sk-SK" sz="2000" b="0" i="1" smtClean="0">
                        <a:latin typeface="Cambria Math" panose="02040503050406030204" pitchFamily="18" charset="0"/>
                      </a:rPr>
                      <m:t>𝑤</m:t>
                    </m:r>
                    <m:r>
                      <a:rPr lang="sk-SK" sz="2000" b="0" i="1" smtClean="0">
                        <a:latin typeface="Cambria Math" panose="02040503050406030204" pitchFamily="18" charset="0"/>
                      </a:rPr>
                      <m:t>)</m:t>
                    </m:r>
                  </m:oMath>
                </a14:m>
                <a:r>
                  <a:rPr lang="sk-SK" sz="20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395536" y="1628800"/>
                <a:ext cx="5976664" cy="400110"/>
              </a:xfrm>
              <a:prstGeom prst="rect">
                <a:avLst/>
              </a:prstGeom>
              <a:blipFill>
                <a:blip r:embed="rId10"/>
                <a:stretch>
                  <a:fillRect l="-1122" t="-7576" b="-25758"/>
                </a:stretch>
              </a:blipFill>
            </p:spPr>
            <p:txBody>
              <a:bodyPr/>
              <a:lstStyle/>
              <a:p>
                <a:r>
                  <a:rPr lang="sk-SK">
                    <a:noFill/>
                  </a:rPr>
                  <a:t> </a:t>
                </a:r>
              </a:p>
            </p:txBody>
          </p:sp>
        </mc:Fallback>
      </mc:AlternateContent>
      <p:sp>
        <p:nvSpPr>
          <p:cNvPr id="9" name="TextBox 8"/>
          <p:cNvSpPr txBox="1"/>
          <p:nvPr/>
        </p:nvSpPr>
        <p:spPr>
          <a:xfrm>
            <a:off x="467544" y="2564904"/>
            <a:ext cx="5616624" cy="400110"/>
          </a:xfrm>
          <a:prstGeom prst="rect">
            <a:avLst/>
          </a:prstGeom>
          <a:noFill/>
        </p:spPr>
        <p:txBody>
          <a:bodyPr wrap="square" rtlCol="0">
            <a:spAutoFit/>
          </a:bodyPr>
          <a:lstStyle/>
          <a:p>
            <a:r>
              <a:rPr lang="sk-SK" sz="2000" dirty="0"/>
              <a:t>Hybnosť a energia videná z vlaku</a:t>
            </a:r>
          </a:p>
        </p:txBody>
      </p:sp>
      <p:pic>
        <p:nvPicPr>
          <p:cNvPr id="11" name="Picture 1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427985" y="2492896"/>
            <a:ext cx="3212973" cy="738950"/>
          </a:xfrm>
          <a:prstGeom prst="rect">
            <a:avLst/>
          </a:prstGeom>
        </p:spPr>
      </p:pic>
      <p:sp>
        <p:nvSpPr>
          <p:cNvPr id="12" name="TextBox 11"/>
          <p:cNvSpPr txBox="1"/>
          <p:nvPr/>
        </p:nvSpPr>
        <p:spPr>
          <a:xfrm>
            <a:off x="467544" y="3573016"/>
            <a:ext cx="5616624" cy="400110"/>
          </a:xfrm>
          <a:prstGeom prst="rect">
            <a:avLst/>
          </a:prstGeom>
          <a:noFill/>
        </p:spPr>
        <p:txBody>
          <a:bodyPr wrap="square" rtlCol="0">
            <a:spAutoFit/>
          </a:bodyPr>
          <a:lstStyle/>
          <a:p>
            <a:r>
              <a:rPr lang="sk-SK" sz="2000" dirty="0"/>
              <a:t>Hybnosť a energia videná zo stanice</a:t>
            </a:r>
          </a:p>
        </p:txBody>
      </p:sp>
      <p:pic>
        <p:nvPicPr>
          <p:cNvPr id="15" name="Picture 14"/>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499992" y="3501008"/>
            <a:ext cx="2984945" cy="738950"/>
          </a:xfrm>
          <a:prstGeom prst="rect">
            <a:avLst/>
          </a:prstGeom>
        </p:spPr>
      </p:pic>
      <p:sp>
        <p:nvSpPr>
          <p:cNvPr id="16" name="TextBox 15"/>
          <p:cNvSpPr txBox="1"/>
          <p:nvPr/>
        </p:nvSpPr>
        <p:spPr>
          <a:xfrm>
            <a:off x="467544" y="4581128"/>
            <a:ext cx="7920880" cy="1323439"/>
          </a:xfrm>
          <a:prstGeom prst="rect">
            <a:avLst/>
          </a:prstGeom>
          <a:noFill/>
        </p:spPr>
        <p:txBody>
          <a:bodyPr wrap="square" rtlCol="0">
            <a:spAutoFit/>
          </a:bodyPr>
          <a:lstStyle/>
          <a:p>
            <a:r>
              <a:rPr lang="en-US" sz="2000" dirty="0"/>
              <a:t>P</a:t>
            </a:r>
            <a:r>
              <a:rPr lang="sk-SK" sz="2000" dirty="0" err="1"/>
              <a:t>rácne</a:t>
            </a:r>
            <a:r>
              <a:rPr lang="sk-SK" sz="2000" dirty="0"/>
              <a:t> možno overiť, že platí invariantný vzťah</a:t>
            </a:r>
          </a:p>
          <a:p>
            <a:endParaRPr lang="sk-SK" sz="2000" dirty="0"/>
          </a:p>
          <a:p>
            <a:endParaRPr lang="sk-SK" sz="2000" dirty="0"/>
          </a:p>
          <a:p>
            <a:r>
              <a:rPr lang="sk-SK" sz="2000" dirty="0"/>
              <a:t>a </a:t>
            </a:r>
            <a:r>
              <a:rPr lang="sk-SK" sz="2000" dirty="0" err="1"/>
              <a:t>Lorentzova</a:t>
            </a:r>
            <a:r>
              <a:rPr lang="sk-SK" sz="2000" dirty="0"/>
              <a:t> transformácia pre energiu a hybnosť</a:t>
            </a:r>
          </a:p>
        </p:txBody>
      </p:sp>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935513" y="4990816"/>
            <a:ext cx="3012377" cy="504063"/>
          </a:xfrm>
          <a:prstGeom prst="rect">
            <a:avLst/>
          </a:prstGeom>
        </p:spPr>
      </p:pic>
      <p:pic>
        <p:nvPicPr>
          <p:cNvPr id="6" name="Picture 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691683" y="6093296"/>
            <a:ext cx="5393817" cy="483489"/>
          </a:xfrm>
          <a:prstGeom prst="rect">
            <a:avLst/>
          </a:prstGeom>
        </p:spPr>
      </p:pic>
      <p:sp>
        <p:nvSpPr>
          <p:cNvPr id="21" name="Rectangle 20"/>
          <p:cNvSpPr/>
          <p:nvPr/>
        </p:nvSpPr>
        <p:spPr>
          <a:xfrm>
            <a:off x="1547664" y="5949280"/>
            <a:ext cx="5688632" cy="7917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60436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21</a:t>
            </a:fld>
            <a:endParaRPr lang="en-US"/>
          </a:p>
        </p:txBody>
      </p:sp>
      <p:sp>
        <p:nvSpPr>
          <p:cNvPr id="3" name="TextBox 2"/>
          <p:cNvSpPr txBox="1"/>
          <p:nvPr/>
        </p:nvSpPr>
        <p:spPr>
          <a:xfrm>
            <a:off x="774444" y="190095"/>
            <a:ext cx="6624736" cy="461665"/>
          </a:xfrm>
          <a:prstGeom prst="rect">
            <a:avLst/>
          </a:prstGeom>
          <a:noFill/>
        </p:spPr>
        <p:txBody>
          <a:bodyPr wrap="square" rtlCol="0">
            <a:spAutoFit/>
          </a:bodyPr>
          <a:lstStyle/>
          <a:p>
            <a:pPr algn="ctr"/>
            <a:r>
              <a:rPr lang="sk-SK" sz="2400" b="1" dirty="0"/>
              <a:t>Záverečné poznámky</a:t>
            </a:r>
          </a:p>
        </p:txBody>
      </p:sp>
      <mc:AlternateContent xmlns:mc="http://schemas.openxmlformats.org/markup-compatibility/2006" xmlns:a14="http://schemas.microsoft.com/office/drawing/2010/main">
        <mc:Choice Requires="a14">
          <p:sp>
            <p:nvSpPr>
              <p:cNvPr id="4" name="TextBox 3"/>
              <p:cNvSpPr txBox="1"/>
              <p:nvPr/>
            </p:nvSpPr>
            <p:spPr>
              <a:xfrm>
                <a:off x="107504" y="651760"/>
                <a:ext cx="8435280" cy="6247864"/>
              </a:xfrm>
              <a:prstGeom prst="rect">
                <a:avLst/>
              </a:prstGeom>
              <a:noFill/>
            </p:spPr>
            <p:txBody>
              <a:bodyPr wrap="square" rtlCol="0">
                <a:spAutoFit/>
              </a:bodyPr>
              <a:lstStyle/>
              <a:p>
                <a:pPr marL="342900" indent="-342900">
                  <a:buFont typeface="Arial" panose="020B0604020202020204" pitchFamily="34" charset="0"/>
                  <a:buChar char="•"/>
                </a:pPr>
                <a:r>
                  <a:rPr lang="sk-SK" sz="2000" dirty="0"/>
                  <a:t>Náš svet je priestorovo trojrozmerný, tu sme si všímali „len jedny koľajnice a na nich vlaky“. Vlaky jazdia v princípe vo všetkých smeroch, takže </a:t>
                </a:r>
                <a:r>
                  <a:rPr lang="sk-SK" sz="2000" dirty="0" err="1"/>
                  <a:t>Lorentzove</a:t>
                </a:r>
                <a:r>
                  <a:rPr lang="sk-SK" sz="2000" dirty="0"/>
                  <a:t> transformácie sú všeobecnejšie.</a:t>
                </a:r>
              </a:p>
              <a:p>
                <a:pPr marL="342900" indent="-342900">
                  <a:buFont typeface="Arial" panose="020B0604020202020204" pitchFamily="34" charset="0"/>
                  <a:buChar char="•"/>
                </a:pPr>
                <a:r>
                  <a:rPr lang="sk-SK" sz="2000" dirty="0"/>
                  <a:t>Pri porovnávaní s vlakom, ktorý ide v smere osi </a:t>
                </a:r>
                <a14:m>
                  <m:oMath xmlns:m="http://schemas.openxmlformats.org/officeDocument/2006/math">
                    <m:r>
                      <a:rPr lang="sk-SK" sz="2000" b="0" i="1" smtClean="0">
                        <a:latin typeface="Cambria Math" panose="02040503050406030204" pitchFamily="18" charset="0"/>
                      </a:rPr>
                      <m:t>𝑥</m:t>
                    </m:r>
                  </m:oMath>
                </a14:m>
                <a:r>
                  <a:rPr lang="sk-SK" sz="2000" dirty="0"/>
                  <a:t> sa súradnice </a:t>
                </a:r>
                <a14:m>
                  <m:oMath xmlns:m="http://schemas.openxmlformats.org/officeDocument/2006/math">
                    <m:r>
                      <a:rPr lang="sk-SK" sz="2000" b="0" i="1" smtClean="0">
                        <a:latin typeface="Cambria Math" panose="02040503050406030204" pitchFamily="18" charset="0"/>
                      </a:rPr>
                      <m:t>𝑦</m:t>
                    </m:r>
                    <m:r>
                      <a:rPr lang="sk-SK" sz="2000" b="0" i="1" smtClean="0">
                        <a:latin typeface="Cambria Math" panose="02040503050406030204" pitchFamily="18" charset="0"/>
                      </a:rPr>
                      <m:t>,</m:t>
                    </m:r>
                    <m:r>
                      <a:rPr lang="sk-SK" sz="2000" b="0" i="1" smtClean="0">
                        <a:latin typeface="Cambria Math" panose="02040503050406030204" pitchFamily="18" charset="0"/>
                      </a:rPr>
                      <m:t>𝑧</m:t>
                    </m:r>
                  </m:oMath>
                </a14:m>
                <a:r>
                  <a:rPr lang="sk-SK" sz="2000" dirty="0"/>
                  <a:t> netransformujú, teda </a:t>
                </a:r>
                <a:r>
                  <a:rPr lang="sk-SK" sz="2000" dirty="0" err="1"/>
                  <a:t>Lorentzove</a:t>
                </a:r>
                <a:r>
                  <a:rPr lang="sk-SK" sz="2000" dirty="0"/>
                  <a:t> transformácie vo štvorrozmernom </a:t>
                </a:r>
                <a:r>
                  <a:rPr lang="sk-SK" sz="2000" dirty="0" err="1"/>
                  <a:t>priestoročase</a:t>
                </a:r>
                <a:r>
                  <a:rPr lang="sk-SK" sz="2000" dirty="0"/>
                  <a:t> majú vtedy tvar</a:t>
                </a:r>
              </a:p>
              <a:p>
                <a:pPr marL="342900" indent="-342900">
                  <a:buFont typeface="Arial" panose="020B0604020202020204" pitchFamily="34" charset="0"/>
                  <a:buChar char="•"/>
                </a:pPr>
                <a:endParaRPr lang="sk-SK" sz="2000" dirty="0"/>
              </a:p>
              <a:p>
                <a:pPr marL="342900" indent="-342900">
                  <a:buFont typeface="Arial" panose="020B0604020202020204" pitchFamily="34" charset="0"/>
                  <a:buChar char="•"/>
                </a:pPr>
                <a:endParaRPr lang="sk-SK" sz="2000" dirty="0"/>
              </a:p>
              <a:p>
                <a:pPr marL="342900" indent="-342900">
                  <a:buFont typeface="Arial" panose="020B0604020202020204" pitchFamily="34" charset="0"/>
                  <a:buChar char="•"/>
                </a:pPr>
                <a:endParaRPr lang="sk-SK" sz="2000" dirty="0"/>
              </a:p>
              <a:p>
                <a:pPr marL="342900" indent="-342900">
                  <a:buFont typeface="Arial" panose="020B0604020202020204" pitchFamily="34" charset="0"/>
                  <a:buChar char="•"/>
                </a:pPr>
                <a:r>
                  <a:rPr lang="sk-SK" sz="2000" dirty="0"/>
                  <a:t>V štvorrozmernom </a:t>
                </a:r>
                <a:r>
                  <a:rPr lang="sk-SK" sz="2000" dirty="0" err="1"/>
                  <a:t>priestoročase</a:t>
                </a:r>
                <a:r>
                  <a:rPr lang="sk-SK" sz="2000" dirty="0"/>
                  <a:t> platí „podivná Pytagorova veta“ so zápornými znamienkami, takže pri takej transformácii sa zachováva „</a:t>
                </a:r>
                <a:r>
                  <a:rPr lang="sk-SK" sz="2000" dirty="0" err="1"/>
                  <a:t>pseudoveľkosť</a:t>
                </a:r>
                <a:r>
                  <a:rPr lang="sk-SK" sz="2000" dirty="0"/>
                  <a:t> </a:t>
                </a:r>
                <a:r>
                  <a:rPr lang="sk-SK" sz="2000" dirty="0" err="1"/>
                  <a:t>štvorvektora</a:t>
                </a:r>
                <a:r>
                  <a:rPr lang="sk-SK" sz="2000" dirty="0"/>
                  <a:t>“</a:t>
                </a:r>
              </a:p>
              <a:p>
                <a:pPr marL="342900" indent="-342900">
                  <a:buFont typeface="Arial" panose="020B0604020202020204" pitchFamily="34" charset="0"/>
                  <a:buChar char="•"/>
                </a:pPr>
                <a:endParaRPr lang="sk-SK" sz="2000" dirty="0"/>
              </a:p>
              <a:p>
                <a:pPr marL="342900" indent="-342900">
                  <a:buFont typeface="Arial" panose="020B0604020202020204" pitchFamily="34" charset="0"/>
                  <a:buChar char="•"/>
                </a:pPr>
                <a:endParaRPr lang="sk-SK" sz="2000" dirty="0"/>
              </a:p>
              <a:p>
                <a:pPr marL="342900" indent="-342900">
                  <a:buFont typeface="Arial" panose="020B0604020202020204" pitchFamily="34" charset="0"/>
                  <a:buChar char="•"/>
                </a:pPr>
                <a:r>
                  <a:rPr lang="sk-SK" sz="2000" dirty="0"/>
                  <a:t>Pre </a:t>
                </a:r>
                <a:r>
                  <a:rPr lang="sk-SK" sz="2000" dirty="0" err="1"/>
                  <a:t>štvorvektor</a:t>
                </a:r>
                <a:r>
                  <a:rPr lang="sk-SK" sz="2000" dirty="0"/>
                  <a:t> energie – hybnosti</a:t>
                </a:r>
              </a:p>
              <a:p>
                <a:pPr marL="342900" indent="-342900">
                  <a:buFont typeface="Arial" panose="020B0604020202020204" pitchFamily="34" charset="0"/>
                  <a:buChar char="•"/>
                </a:pPr>
                <a:endParaRPr lang="sk-SK" sz="2000" dirty="0"/>
              </a:p>
              <a:p>
                <a:pPr marL="342900" indent="-342900">
                  <a:buFont typeface="Arial" panose="020B0604020202020204" pitchFamily="34" charset="0"/>
                  <a:buChar char="•"/>
                </a:pPr>
                <a:endParaRPr lang="sk-SK" sz="2000" dirty="0"/>
              </a:p>
              <a:p>
                <a:pPr marL="342900" indent="-342900">
                  <a:buFont typeface="Arial" panose="020B0604020202020204" pitchFamily="34" charset="0"/>
                  <a:buChar char="•"/>
                </a:pPr>
                <a:endParaRPr lang="sk-SK" sz="2000" dirty="0"/>
              </a:p>
              <a:p>
                <a:pPr marL="342900" indent="-342900">
                  <a:buFont typeface="Arial" panose="020B0604020202020204" pitchFamily="34" charset="0"/>
                  <a:buChar char="•"/>
                </a:pPr>
                <a:r>
                  <a:rPr lang="sk-SK" sz="2000" dirty="0"/>
                  <a:t>Vzorec pre relatívnu rýchlosť, ak táto nemá smer osi </a:t>
                </a:r>
                <a14:m>
                  <m:oMath xmlns:m="http://schemas.openxmlformats.org/officeDocument/2006/math">
                    <m:r>
                      <a:rPr lang="sk-SK" sz="2000" b="0" i="1" smtClean="0">
                        <a:latin typeface="Cambria Math" panose="02040503050406030204" pitchFamily="18" charset="0"/>
                      </a:rPr>
                      <m:t>𝑥</m:t>
                    </m:r>
                  </m:oMath>
                </a14:m>
                <a:r>
                  <a:rPr lang="sk-SK" sz="2000" dirty="0"/>
                  <a:t> je komplikovanejší (vyhľadajte si napríklad </a:t>
                </a:r>
                <a:r>
                  <a:rPr lang="sk-SK" sz="2000"/>
                  <a:t>vo Wikipédii) </a:t>
                </a:r>
                <a:endParaRPr lang="sk-SK"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07504" y="651760"/>
                <a:ext cx="8435280" cy="6247864"/>
              </a:xfrm>
              <a:prstGeom prst="rect">
                <a:avLst/>
              </a:prstGeom>
              <a:blipFill rotWithShape="0">
                <a:blip r:embed="rId9"/>
                <a:stretch>
                  <a:fillRect l="-651" t="-585" r="-434" b="-780"/>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115616" y="2656891"/>
            <a:ext cx="1381887" cy="692658"/>
          </a:xfrm>
          <a:prstGeom prst="rect">
            <a:avLst/>
          </a:prstGeom>
        </p:spPr>
      </p:pic>
      <p:pic>
        <p:nvPicPr>
          <p:cNvPr id="6" name="Picture 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419872" y="2642317"/>
            <a:ext cx="1333881" cy="721805"/>
          </a:xfrm>
          <a:prstGeom prst="rect">
            <a:avLst/>
          </a:prstGeom>
        </p:spPr>
      </p:pic>
      <p:pic>
        <p:nvPicPr>
          <p:cNvPr id="7" name="Picture 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784016" y="2749855"/>
            <a:ext cx="1817370" cy="253365"/>
          </a:xfrm>
          <a:prstGeom prst="rect">
            <a:avLst/>
          </a:prstGeom>
        </p:spPr>
      </p:pic>
      <p:pic>
        <p:nvPicPr>
          <p:cNvPr id="8" name="Picture 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979712" y="4577164"/>
            <a:ext cx="4912995" cy="285750"/>
          </a:xfrm>
          <a:prstGeom prst="rect">
            <a:avLst/>
          </a:prstGeom>
        </p:spPr>
      </p:pic>
      <p:pic>
        <p:nvPicPr>
          <p:cNvPr id="10" name="Picture 9"/>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51921" y="5463201"/>
            <a:ext cx="1800225" cy="504063"/>
          </a:xfrm>
          <a:prstGeom prst="rect">
            <a:avLst/>
          </a:prstGeom>
        </p:spPr>
      </p:pic>
    </p:spTree>
    <p:extLst>
      <p:ext uri="{BB962C8B-B14F-4D97-AF65-F5344CB8AC3E}">
        <p14:creationId xmlns:p14="http://schemas.microsoft.com/office/powerpoint/2010/main" val="4095899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22</a:t>
            </a:fld>
            <a:endParaRPr lang="en-US"/>
          </a:p>
        </p:txBody>
      </p:sp>
      <p:sp>
        <p:nvSpPr>
          <p:cNvPr id="3" name="TextBox 2"/>
          <p:cNvSpPr txBox="1"/>
          <p:nvPr/>
        </p:nvSpPr>
        <p:spPr>
          <a:xfrm>
            <a:off x="467544" y="620688"/>
            <a:ext cx="8064896" cy="1938992"/>
          </a:xfrm>
          <a:prstGeom prst="rect">
            <a:avLst/>
          </a:prstGeom>
          <a:noFill/>
        </p:spPr>
        <p:txBody>
          <a:bodyPr wrap="square" rtlCol="0">
            <a:spAutoFit/>
          </a:bodyPr>
          <a:lstStyle/>
          <a:p>
            <a:pPr marL="342900" indent="-342900">
              <a:buFont typeface="Arial" panose="020B0604020202020204" pitchFamily="34" charset="0"/>
              <a:buChar char="•"/>
            </a:pPr>
            <a:r>
              <a:rPr lang="sk-SK" sz="2000" dirty="0">
                <a:solidFill>
                  <a:schemeClr val="bg1"/>
                </a:solidFill>
              </a:rPr>
              <a:t>Vzorce </a:t>
            </a:r>
            <a:r>
              <a:rPr lang="sk-SK" sz="2000" dirty="0" err="1">
                <a:solidFill>
                  <a:schemeClr val="bg1"/>
                </a:solidFill>
              </a:rPr>
              <a:t>Lorentzovej</a:t>
            </a:r>
            <a:r>
              <a:rPr lang="sk-SK" sz="2000" dirty="0">
                <a:solidFill>
                  <a:schemeClr val="bg1"/>
                </a:solidFill>
              </a:rPr>
              <a:t> transformácie</a:t>
            </a:r>
          </a:p>
          <a:p>
            <a:pPr marL="342900" indent="-342900">
              <a:buFont typeface="Arial" panose="020B0604020202020204" pitchFamily="34" charset="0"/>
              <a:buChar char="•"/>
            </a:pPr>
            <a:r>
              <a:rPr lang="sk-SK" sz="2000" dirty="0">
                <a:solidFill>
                  <a:schemeClr val="bg1"/>
                </a:solidFill>
              </a:rPr>
              <a:t>Relativistický vzorec pre hybnosť častice</a:t>
            </a:r>
          </a:p>
          <a:p>
            <a:pPr marL="342900" indent="-342900">
              <a:buFont typeface="Arial" panose="020B0604020202020204" pitchFamily="34" charset="0"/>
              <a:buChar char="•"/>
            </a:pPr>
            <a:r>
              <a:rPr lang="sk-SK" sz="2000" dirty="0">
                <a:solidFill>
                  <a:schemeClr val="bg1"/>
                </a:solidFill>
              </a:rPr>
              <a:t>Einsteinov vzorec pre energiu častice</a:t>
            </a:r>
          </a:p>
          <a:p>
            <a:pPr marL="342900" indent="-342900">
              <a:buFont typeface="Arial" panose="020B0604020202020204" pitchFamily="34" charset="0"/>
              <a:buChar char="•"/>
            </a:pPr>
            <a:r>
              <a:rPr lang="sk-SK" sz="2000" dirty="0">
                <a:solidFill>
                  <a:schemeClr val="bg1"/>
                </a:solidFill>
              </a:rPr>
              <a:t>Prečo v teórii relativity nemôže pre relatívnu rýchlosť voči dvom rozličným súradnicovým sústavám platiť </a:t>
            </a:r>
            <a:r>
              <a:rPr lang="sk-SK" sz="2000" dirty="0" err="1">
                <a:solidFill>
                  <a:schemeClr val="bg1"/>
                </a:solidFill>
              </a:rPr>
              <a:t>Galileov</a:t>
            </a:r>
            <a:r>
              <a:rPr lang="sk-SK" sz="2000" dirty="0">
                <a:solidFill>
                  <a:schemeClr val="bg1"/>
                </a:solidFill>
              </a:rPr>
              <a:t> vzorec </a:t>
            </a:r>
          </a:p>
          <a:p>
            <a:pPr marL="342900" indent="-342900">
              <a:buFont typeface="Arial" panose="020B0604020202020204" pitchFamily="34" charset="0"/>
              <a:buChar char="•"/>
            </a:pPr>
            <a:endParaRPr lang="en-US" sz="2000" dirty="0">
              <a:solidFill>
                <a:schemeClr val="bg1"/>
              </a:solidFill>
            </a:endParaRPr>
          </a:p>
        </p:txBody>
      </p:sp>
      <p:pic>
        <p:nvPicPr>
          <p:cNvPr id="9" name="Picture 8"/>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804248" y="1916834"/>
            <a:ext cx="1209524" cy="222857"/>
          </a:xfrm>
          <a:prstGeom prst="rect">
            <a:avLst/>
          </a:prstGeom>
        </p:spPr>
      </p:pic>
    </p:spTree>
    <p:extLst>
      <p:ext uri="{BB962C8B-B14F-4D97-AF65-F5344CB8AC3E}">
        <p14:creationId xmlns:p14="http://schemas.microsoft.com/office/powerpoint/2010/main" val="387834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323528" y="188640"/>
                <a:ext cx="8712968" cy="595932"/>
              </a:xfrm>
              <a:prstGeom prst="rect">
                <a:avLst/>
              </a:prstGeom>
              <a:noFill/>
            </p:spPr>
            <p:txBody>
              <a:bodyPr wrap="square" rtlCol="0">
                <a:spAutoFit/>
              </a:bodyPr>
              <a:lstStyle/>
              <a:p>
                <a14:m>
                  <m:oMath xmlns:m="http://schemas.openxmlformats.org/officeDocument/2006/math">
                    <m:r>
                      <a:rPr lang="sk-SK" sz="3200" b="1" i="1" smtClean="0">
                        <a:latin typeface="Cambria Math" panose="02040503050406030204" pitchFamily="18" charset="0"/>
                      </a:rPr>
                      <m:t>𝑬</m:t>
                    </m:r>
                    <m:r>
                      <a:rPr lang="sk-SK" sz="3200" b="1" i="1" smtClean="0">
                        <a:latin typeface="Cambria Math" panose="02040503050406030204" pitchFamily="18" charset="0"/>
                      </a:rPr>
                      <m:t>=</m:t>
                    </m:r>
                    <m:r>
                      <a:rPr lang="sk-SK" sz="3200" b="1" i="1" smtClean="0">
                        <a:latin typeface="Cambria Math" panose="02040503050406030204" pitchFamily="18" charset="0"/>
                      </a:rPr>
                      <m:t>𝒎</m:t>
                    </m:r>
                    <m:sSup>
                      <m:sSupPr>
                        <m:ctrlPr>
                          <a:rPr lang="en-US" sz="3200" b="1" i="1" smtClean="0">
                            <a:latin typeface="Cambria Math" panose="02040503050406030204" pitchFamily="18" charset="0"/>
                          </a:rPr>
                        </m:ctrlPr>
                      </m:sSupPr>
                      <m:e>
                        <m:r>
                          <a:rPr lang="sk-SK" sz="3200" b="1" i="1" smtClean="0">
                            <a:latin typeface="Cambria Math" panose="02040503050406030204" pitchFamily="18" charset="0"/>
                          </a:rPr>
                          <m:t>𝒄</m:t>
                        </m:r>
                      </m:e>
                      <m:sup>
                        <m:r>
                          <a:rPr lang="en-US" sz="3200" b="1" i="1" smtClean="0">
                            <a:latin typeface="Cambria Math" panose="02040503050406030204" pitchFamily="18" charset="0"/>
                          </a:rPr>
                          <m:t>𝟐</m:t>
                        </m:r>
                      </m:sup>
                    </m:sSup>
                    <m:r>
                      <a:rPr lang="sk-SK" sz="3200" b="1" i="0" smtClean="0">
                        <a:latin typeface="Cambria Math" panose="02040503050406030204" pitchFamily="18" charset="0"/>
                      </a:rPr>
                      <m:t> </m:t>
                    </m:r>
                  </m:oMath>
                </a14:m>
                <a:r>
                  <a:rPr lang="sk-SK" sz="2800" b="1" dirty="0"/>
                  <a:t>pre fotón: svetelný tlak overený </a:t>
                </a:r>
                <a:r>
                  <a:rPr lang="sk-SK" sz="2800" b="1" dirty="0" err="1"/>
                  <a:t>Lebedevom</a:t>
                </a:r>
                <a:endParaRPr lang="sk-SK"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323528" y="188640"/>
                <a:ext cx="8712968" cy="595932"/>
              </a:xfrm>
              <a:prstGeom prst="rect">
                <a:avLst/>
              </a:prstGeom>
              <a:blipFill>
                <a:blip r:embed="rId4"/>
                <a:stretch>
                  <a:fillRect b="-28571"/>
                </a:stretch>
              </a:blipFill>
            </p:spPr>
            <p:txBody>
              <a:bodyPr/>
              <a:lstStyle/>
              <a:p>
                <a:r>
                  <a:rPr lang="sk-SK">
                    <a:noFill/>
                  </a:rPr>
                  <a:t> </a:t>
                </a:r>
              </a:p>
            </p:txBody>
          </p:sp>
        </mc:Fallback>
      </mc:AlternateContent>
      <p:pic>
        <p:nvPicPr>
          <p:cNvPr id="1026" name="Picture 2" descr="https://upload.wikimedia.org/wikipedia/commons/1/1d/Crookes_radiome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196752"/>
            <a:ext cx="2016224" cy="26210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3933056"/>
            <a:ext cx="8136904" cy="2862322"/>
          </a:xfrm>
          <a:prstGeom prst="rect">
            <a:avLst/>
          </a:prstGeom>
        </p:spPr>
        <p:txBody>
          <a:bodyPr wrap="square">
            <a:spAutoFit/>
          </a:bodyPr>
          <a:lstStyle/>
          <a:p>
            <a:r>
              <a:rPr lang="sk-SK" dirty="0"/>
              <a:t>Na ľavom obrázku je </a:t>
            </a:r>
            <a:r>
              <a:rPr lang="sk-SK" dirty="0" err="1"/>
              <a:t>Crookesov</a:t>
            </a:r>
            <a:r>
              <a:rPr lang="sk-SK" dirty="0"/>
              <a:t> rádiometer, zariadenie, ktoré neregistruje svetelný tlak ale energiu svetelného lúča, ktorý zohrieva vrtuľku v banke so zriedeným plynom. Listy vrtuľky majú jeden povrch čierny a druhý biely, preto inak pohlcujú svetelnú energiu a inak odovzdávajú energiu molekulám zriedeného plynu, čo vrtuľky elegantne roztočí. Uvádzame </a:t>
            </a:r>
            <a:r>
              <a:rPr lang="sk-SK" dirty="0" err="1"/>
              <a:t>Crookesov</a:t>
            </a:r>
            <a:r>
              <a:rPr lang="sk-SK" dirty="0"/>
              <a:t> pokus preto, lebo často sa mýli s </a:t>
            </a:r>
            <a:r>
              <a:rPr lang="sk-SK" dirty="0" err="1"/>
              <a:t>Lebedevovým</a:t>
            </a:r>
            <a:r>
              <a:rPr lang="sk-SK" dirty="0"/>
              <a:t> pokusom na meranie svetelného tlaku. </a:t>
            </a:r>
            <a:r>
              <a:rPr lang="sk-SK" dirty="0" err="1"/>
              <a:t>Lebedevov</a:t>
            </a:r>
            <a:r>
              <a:rPr lang="sk-SK" dirty="0"/>
              <a:t> poklus sa dosť podobá na </a:t>
            </a:r>
            <a:r>
              <a:rPr lang="sk-SK" dirty="0" err="1"/>
              <a:t>Crookesov</a:t>
            </a:r>
            <a:r>
              <a:rPr lang="sk-SK" dirty="0"/>
              <a:t>, ale je oveľa </a:t>
            </a:r>
            <a:r>
              <a:rPr lang="sk-SK" dirty="0" err="1"/>
              <a:t>premakanejší</a:t>
            </a:r>
            <a:r>
              <a:rPr lang="sk-SK" dirty="0"/>
              <a:t>, pretože efekt svetelného tlaku je oveľa slabší. Tiež používa vrtuľky, ale vo vysokom vákuu, aby nebolo rušenie tepelným pohybom molekúl. Pri dopade svetla fotóny odovzdajú vrtuľkám hybnosť, čo ich otočí.</a:t>
            </a:r>
          </a:p>
          <a:p>
            <a:r>
              <a:rPr lang="sk-SK" dirty="0"/>
              <a:t>Na pravom obrázku sú originálne </a:t>
            </a:r>
            <a:r>
              <a:rPr lang="sk-SK" dirty="0" err="1"/>
              <a:t>Lebedevove</a:t>
            </a:r>
            <a:r>
              <a:rPr lang="sk-SK" dirty="0"/>
              <a:t> vrtuľky</a:t>
            </a:r>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1920" y="1196752"/>
            <a:ext cx="3332384" cy="2558555"/>
          </a:xfrm>
          <a:prstGeom prst="rect">
            <a:avLst/>
          </a:prstGeom>
        </p:spPr>
      </p:pic>
      <p:sp>
        <p:nvSpPr>
          <p:cNvPr id="6" name="Oval 5"/>
          <p:cNvSpPr/>
          <p:nvPr/>
        </p:nvSpPr>
        <p:spPr>
          <a:xfrm>
            <a:off x="4860032" y="1988840"/>
            <a:ext cx="504056"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1525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4</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467544" y="404664"/>
                <a:ext cx="8208912" cy="3785652"/>
              </a:xfrm>
              <a:prstGeom prst="rect">
                <a:avLst/>
              </a:prstGeom>
              <a:noFill/>
            </p:spPr>
            <p:txBody>
              <a:bodyPr wrap="square" rtlCol="0">
                <a:spAutoFit/>
              </a:bodyPr>
              <a:lstStyle/>
              <a:p>
                <a:r>
                  <a:rPr lang="sk-SK" sz="2000" dirty="0"/>
                  <a:t>Svetlo (fotón) je teda nositeľom aj hybnosti, čo vyplýva dokonca už z klasickej (nekvantovej) teórie elektromagnetického poľa (z </a:t>
                </a:r>
                <a:r>
                  <a:rPr lang="sk-SK" sz="2000" dirty="0" err="1"/>
                  <a:t>Maxwellových</a:t>
                </a:r>
                <a:r>
                  <a:rPr lang="sk-SK" sz="2000" dirty="0"/>
                  <a:t> rovníc). Medzi energiou fotónu a hybnosťou fotónu je jednoduchý vzťah,</a:t>
                </a:r>
              </a:p>
              <a:p>
                <a:endParaRPr lang="sk-SK" sz="2000" dirty="0"/>
              </a:p>
              <a:p>
                <a:endParaRPr lang="sk-SK" sz="2000" dirty="0"/>
              </a:p>
              <a:p>
                <a:r>
                  <a:rPr lang="sk-SK" sz="2000" dirty="0"/>
                  <a:t>kde </a:t>
                </a:r>
                <a14:m>
                  <m:oMath xmlns:m="http://schemas.openxmlformats.org/officeDocument/2006/math">
                    <m:r>
                      <a:rPr lang="sk-SK" sz="2000" b="0" i="1" smtClean="0">
                        <a:latin typeface="Cambria Math" panose="02040503050406030204" pitchFamily="18" charset="0"/>
                      </a:rPr>
                      <m:t>𝑐</m:t>
                    </m:r>
                    <m:r>
                      <a:rPr lang="sk-SK" sz="2000" b="0" i="1" smtClean="0">
                        <a:latin typeface="Cambria Math" panose="02040503050406030204" pitchFamily="18" charset="0"/>
                      </a:rPr>
                      <m:t> </m:t>
                    </m:r>
                  </m:oMath>
                </a14:m>
                <a:r>
                  <a:rPr lang="sk-SK" sz="2000" dirty="0"/>
                  <a:t>je rýchlosť svetla.</a:t>
                </a:r>
              </a:p>
              <a:p>
                <a:r>
                  <a:rPr lang="sk-SK" sz="2000" dirty="0"/>
                  <a:t>Svetelný tlak má rôzne, dobre pozorovateľné dôsledky. Tlak slnečného svetla napríklad vytvára „chvost kométy“, ktorý smeruje „od slnka“.</a:t>
                </a:r>
              </a:p>
              <a:p>
                <a:r>
                  <a:rPr lang="sk-SK" sz="2000" dirty="0"/>
                  <a:t>Kozmická loď vysielajúca svojou parabolou elektromagnetické vlny na Zem odovzdáva Zemi hybnosť a podľa zákona o zachovaní hybnosti musí tým sama získať hybnosť v opačnom smere. Podobne ako chlapec na skateboarde, keď odhodí loptu, pohne sa v opačnom smere.</a:t>
                </a:r>
              </a:p>
            </p:txBody>
          </p:sp>
        </mc:Choice>
        <mc:Fallback xmlns="">
          <p:sp>
            <p:nvSpPr>
              <p:cNvPr id="3" name="TextBox 2"/>
              <p:cNvSpPr txBox="1">
                <a:spLocks noRot="1" noChangeAspect="1" noMove="1" noResize="1" noEditPoints="1" noAdjustHandles="1" noChangeArrowheads="1" noChangeShapeType="1" noTextEdit="1"/>
              </p:cNvSpPr>
              <p:nvPr/>
            </p:nvSpPr>
            <p:spPr>
              <a:xfrm>
                <a:off x="467544" y="404664"/>
                <a:ext cx="8208912" cy="3785652"/>
              </a:xfrm>
              <a:prstGeom prst="rect">
                <a:avLst/>
              </a:prstGeom>
              <a:blipFill>
                <a:blip r:embed="rId5"/>
                <a:stretch>
                  <a:fillRect l="-817" t="-805" r="-594" b="-1932"/>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227385" y="1772816"/>
            <a:ext cx="689229" cy="200597"/>
          </a:xfrm>
          <a:prstGeom prst="rect">
            <a:avLst/>
          </a:prstGeom>
        </p:spPr>
      </p:pic>
      <p:sp>
        <p:nvSpPr>
          <p:cNvPr id="5" name="AutoShape 2" descr="data:image/jpeg;base64,/9j/4AAQSkZJRgABAQAAAQABAAD/2wCEAAkGBxQHEA8RDxQQExUSEBISEBgSDRUSExMRFBMYGBUTFRUYJigsGhoxGxUUITEtJTUrLjIuGh8zRDM4QyguLi0BCgoKDg0OGxAQGiscHCUwLiwuLTcvLCwyLDAsLDcsLDctKywsLCwsLCssLCwvLCwvLDYsLCwsLCwsLCwrLC0sLP/AABEIAH8BiwMBIgACEQEDEQH/xAAcAAEBAAMBAQEBAAAAAAAAAAAABAIFBwYBAwj/xABBEAABAwMCBAMEBgYJBQAAAAABAAIDBBETEiEFMVFhBkGRFCIycQdCUoGSoRUWIzNiwVNyc4KUsdHS8ENUk6LD/8QAGgEBAAMBAQEAAAAAAAAAAAAAAAECBAMFBv/EAC0RAQABBQABAwIEBgMAAAAAAAABAgMREhMhBDFBcZEFUbHwFCJhgdHxMkJS/9oADAMBAAIRAxEAPwDuKIiAiIgIiICIiAiIgIiICIiAiIgIiICIiAiIgIiICIiAiIgIiICIiAiIg/GrqW0cb5JDpaxpc487AdhzPyXNOO+KKnibmiJ2CLUdTQ4iUsttd7Pr3tyIA3HvbFen+kR7m00QaHFrp25LMLvdaxzmggfxtYfmB1XNeF8Onjg1QslqC98jr1EuKRzg/S4Bjhdgu0gAhouPK916Po6LFMb3cf6/p8uF2a5nFK5lg7U5kTz55ImvJ+ZIv+a3vCuOHhrmSMLhFqDaiF0jnsa07ZIi65Zbc289x5gjxsfFXSRSz4ZQ2Iftg7QCwiR0br3PIOabkcg07clNSeIWV0T9bSy7HWGq4cBcEA7b+fy38jb0rlfpbsaRMZ+P3+5cKYuU+X9CIiL5xuEREBERAREQEREBERARF8cdIJOwG5v0QfUWppPEENbPghOshri5zfgFvIH63Py27rbK9duqicVRhETE+wiIqJEX5vnbG5rXOaHO+EFwBd8h5r9EBERAREQERfnnbq0am6rX06hqt1sg/RERAREQERfnLO2G2tzW6jZupwFz0F+aD9EREBERAREQEX5una1wYXNDjuGlw1Edgv0QEREBEWEkrYhdxDR3IH+aDNF+EtZHCLvkjaOrpGgepUX6x0f/AHVJ/io/9UGzeSAbC5tsL2uel1zqhYIp9VTGYqlrNDjJIzVIal2aTGxjnAsL2G3TQ4fVK9/SVsdaNUMkcg6xyNePULznjWpp6F1NLLLFFP8AtI4GuaXOmY/Tkja1u/NsZ1chYX2JSIyPAeJKGWlqfZqfGIuKzNLnObfBNEA+WzR8bXtZex89XVX8B8Hw+HqujlMrnQxvLLSMb7rnRubEZH3AI1EDl8RZ3XyuqJKyWCYCzoHPdE14ayP326XatJeXO06mggttqJsbaTZxLi8fEYDEzd8vuSxutqiYT+0yAcvd1AeTiQRcbrv/AA9yJiJpmMqb0/m6ZFM2YXY5rh1a4EeoWa5GaRmrVoZq8nBgDh8nDcKum4tUcPc1sEsz3OvpjkJqQ+3O+s3a0XHJzQLjfcLTd/DqqIzFUY+znTfifGHUUWn8Occ/S7XCSN0M0ZtLG4gm21pGH6zDfmNrgjyW4Xnu4iIgItVX8fi4dO2GYlmpgeHn4N3OFnHy+HnyW0Y4PAIIIIuCDcEHzBV6rdVMRMx4n2RExL6iIqJEREHx1wDaxNtrmwv3PkuQeMq7iD5dFc3FET+zbCSYHdPf+uf61uV9IXYF+c8DalpZI1rmuFnNc0OBHcFbfRerj01e00RV+sfRyu294xnDj/BZXwuBjL2m1rsJBt9y9fQVczrXfMfm9y3HDvDMfC6jNAS1pa5pYdwL23aeYG3I3W9Wr1fr7dyr+WnLnbszEeZa2gkc61y4/MlbJEXlV1bTloiMOR0tLFXsmkq2RPldJIK0ytDnNla46o3F3wsbyb5Bukjnde+8DTSVHD6Z0xc4kPxueSXvgEjhTvcTuXGIRkk7km6srfD9LXyiaamppJBaz5Kdj3+78PvEX28ui2SqkREQEREEHHnyxUlU6mGqZtPMYBa95hGTGLHn71lyySlpWUmZmm2nKydu85mI2lEnxGYuP9YuNvOy7EtaPD9K2f2kU1Nm1F2X2dmTUebtdr6u/NBTw1z3wwmYASGJhlA5CQtGsD77qlEQEREBcrkpmcQqK51UyOSYVM8UgkY15ZAHu9nYA6+lhhMbrcjqJ5krqi13E+A0vFnNdU09PM5os0y07JCG3vpu4Ha+9kGr+j6Uy0Q95z4xNK2mc4lxdTh50WJ5sB1NafNoad+a9KvjWhgAAAAFgALAAeQX1AREQFjISAdPOxtflfyWSIOO0FNBU0uaqDC9zddZJLZsrahv70vfzje14I2I06QBawXTfCssk1DSOqNeR1PGXl7dLyS0bvHk4ixI63WVR4epKmYTyU1M+UFrhI6nY6TU34XaiL3HkfJbNAREQeS8e0xk9mLHTkukMRjZZzHgtLhdjmkatQaLnkHOPkvCcOls4NIGt0cO0FFTuLnzRGUYpCxuo6Wu2DX7Nv2HaFqv1cpRIJWwxteHh5MYMep7XFzS8NsH2cSRqvYknzKDyPDaWSTR7PQyta3eR07I4XnY7Rhxu9+q27tLbX38lsH1Bi2kjnjPnqp5C0fORoLfQr2aIPAS1NLUuGqSnLx8JEzWyt/quBDmn5WX6xQw2eBjfrbpkLn5XSNta0j3El+3Ule5c0PFiAfmLqZ/DoZPiiiPziaf5IOUuk9he6J1y1khiDy69rhrog4n+B7Bf7XzVS9kfAlDZzWwljHatTI6iaKL3viAjY4ADsBZeV4pw48HmdASS0jXTuc4kuivYtJPNzSQDzuCwk3cV7npPVxXiiffDJctTHlOvw4VxI0dRLlglDXNY1sjS14a1uon3GkmxJ8hf4dtrj90Wq/Zi7TrMudFWs5ejGmrDHtIP1o3sfuO7Ht9NufJbjg3E3vfhnIcS28T7aS/T8TXAbB9rHa1/e2Gkry3hmizCqbDtKx7Jg2+lkscrSCx3lq1RyEO5i7QdtlsNXtDQ6M6XNdqYSCCyVhIs4cxvdrh0LgvnbtE265pn4bqZzGXpK97m3sXD5ErzdfVzNvZ8o+T3L1fDawV8TJGi1wQ4Hmx7TZ7D3DgR9ypXW1fij/rlWqjPy47xqZ8xvK57jawLySbXO2/luVj4Sra+OXRQAyM1ftGSfuG35ku+ofP3dz0K6Rxbw3HxedssxJa2NrNA21EOcbudzt73lb5rb01MykaGRtaxo5BrQAPuC9Sv8VtxZ0iiKpn4n2j/P78s8enq2znDOIktbqADrDUGuLgHW3AJAuPuCyRF4TWIiICIiAiIgIiICIiAiIgIiICIiAiIgIiICIiAiIgIiICIiAiIgIiICIiAiIgIiIC8745pM1NlHxQPbIDy/Zk6ZQe2hznW6tb0W7rqyPh8b5ZntjYwXc5xsAP+bLj3jX6Qn8aa+Cl1RU7g5sjnDTLM3kf7Nlr7fEdr23arUVTTVFUfCJjMYbJF4qk8TTtFjoeByc+Mhx7+6Rf0CwquOT1QILwwH+iaWEjpqJJH3WXtz+I2cZ8snCp7/wtxyKj4nFCXbyxSROtu1spLHxNefIkNkAH8Q6i/seP0GHVUx+QvUNH12NH7wfxgD72i3k23B+FRkz0zYx7xqIdFh/1DK3SfnqsV3/xOJJIRHExzzLI1jgOQZYuOs+TDpDD2cV49+71rmvGGqinWMNVRVbuHPc9jdbJLGRgIDtQFhIwnYnSGgg2vYbix1elo6tlawPicHNPYggjYtIO7XA7EHcHZc3ndNUWhmdG6z2xye7pimJY6GaKQb6WmQPeCLkBrjuGEH2PhHh3skZe4TNe+zHtldf905zQ/wCZFidyOQGwC5LN8iIgIiICIiAiwzN+038QTM37TfxBTiRmiwzN+038QTM37TfxBMSM0WGZv2m/iCZm/ab+IJiRmiwyt6j1CZW9R6hMSM0WGVvUeoTK3qPUJiRmiwyt6j1CZW9R6hMSM0WGVvUeoTK3qPUJiRmiwyt6j1CZW9R6hMSM0WGVvUeoTK3qPUJiRmiwyt6j1CZW9R6hMSM0WGVvUeoTK3qPUJiRmiwyt6j1C+5B1HqmJGSLHWOo9U1jqPVRgZIsdY6j1TWOo9UwMkWOsdR6prHUeqYGSLHWOo9U1jqPVMDJFjrHUeqax1HqmBktV4k4/F4cgM05PPTG1ti+WQgkMYD57E9AASdgtnrHUeq539M9Nkp6SYG+Od0ZAO2mRhOo/fE0f3kwOfeJ/Es3iSTJUENYwkxRtcccW3Pf4nWv7x6m1gbLRtbl3dy5tB/Inv8A5L7M3U0235G3WxBI/ksmODxcf87IMl9jYZXNa0Oc5xDWta0uc5x5Na0bk/JYu7Ls30Z8KoY4BVUut8jtTJHz6c0ZHxRaW7MG4Pu3uNJJOxQS/R74DPDHMq6wDMBeKIEEQlwsXPI2c+xI22FzudiOhrHWOo9V91DqPVBr/wBCQF0riwHK5r33JI1NLnCw8t3vJtz1OvzWxXzUOo9U1DqPVB9RfNQ6j1TUOo9UH1F81DqPVNQ6j1QfUXzUOo9U1DqPVBzLD2TD2V+JMS+k6MOqDD2TD2V+JMSdDVBh7Jh7K/EmJOhqgwdkwdlfiTEnQ1QYOyYOyvxJiToaoMHZMHZX4kxJ0NUGDsmDsr8SYk6GqDB2TB2V+JMSdDVBg7Jg7K/EmJOhqgwdkwdlfiTEnQ1QYOyYOyvxJiToaoMHZMHZX4kxJ0NUGDsmDsr8SYk6GqDB2TB2V+JMSdDVBg7Jg7K/EmJOhqgwdkwdlfiTEnQ1QYOyYOyvxJiToaoMHZanxTS66SUjm0sfy8mvBd/66lsHcdp2k3c7SHFrpMEmAEGxvPbTa9wTewO11bxGi9rhmj/pIns/E0j+a5V3IuUTTE5+FopxMS5QraXhRqaeaeO5dHMRI0b6oxFGdQHUXPzF+gUDHawD1APqvZ/R67U2pZ0dG/8AEC3/AOa8f09NNdes/LTXMxGYeN5rY8B4iOGygv8A3b7Nlvyb9mT7rm/YnoFX4s4N+iZQ5gtFKSWdGSc3R/LmR2uPqrSKuarNzx7wnxVDqGDsmDt+S0Xg/jjXtbTTOs9vuwl3J7Pqsv8AaHLfmLczdesxL3LfqIrpzDJNGJwgwdvyTB2/JX4kxK/VGqDB2/JMHb8lfiTEnU1QYO35Jg7fkr8SYk6mqDB2/JfoyHbkq8SzbFsom4arMSYldiTEsPR2whxJiV2JMSdDCHEmJXYkxJ0MIcSYldiTEnQwhxJiV2JMSdDCHEmJXYkxJ0MIcSYldiTEnQwhxJiV2JMSdDCHEmJXYkxJ0MIcSYldiTEnQwhxJiV2JMSdDCHEmJXYkxJ0MIcSYldiTEnQwhxJiV2JMSdDCHEmJXYkxJ0MIcSYldiTEnQwhxLV+IakUsRY0PdLM18cLYwNerSbvu4gNa24JJIHIcyAYa7jFdwuSTNBG6MPdjLYZNJZc6SZWlwb7tviaN79lqK7xN7ZLTVDIXO0MmieIp2SNMcpjcXMc7TdwdE3bzBO+wvaqm7NEzRGfp5/RETTnz4UUvF4o4BDjfkjY2F1O2FxIeGD9lcDTosR719NiDdbjwpJqpIo5NQkpmRwVGsi4kZG27tXm0ghwPQ9bgeWh8ROpJqgtp6h8Ur2yDeJrxJoaxw0l27LMabkg3J2tZeA8WUlZ4iqXzGAsadLWNysNmtFhffc8z96yWrV+3OYoq+0ulVVE/MP14pxyGmqp42OD42zPDJI/eYWaiW262Fhtcbbbbr130d1oNWAxwc2aNzTbcFzAXtP3WeP7y5n+q1X/Qn/AMjP9V7r6Kab9XJqiWtjcCWMbCWtbI4G7tRBB22NvvUW/T34ridKo/tKZrox7w6rxThTOKQvhkvZw5i12uG7XNv5g2K4p4ilfwHUJGP1CR8TSY3MY50ZsXNJ5jkdvIjqujeMfF0vs4HC2uzOkAcZImjRHpddzdRtq1aOd+Z2XJeMUPEuNuDqrLKRfTrmYQ29r6W3s3kOXRdb9m7V7UVZ+kq0V0x8wgb4jkJ99sbmnmLEbfPdd1+jziB4zw6nlOrUNcbtTtR9x5A948/d0rknAfCgi1GtYHF40wtE5BD+ZOlgu91hYAEcyum8I8P1k8McLCaSBjQGNsYQBzuImHW65JuJHAk3U2fT3Lc7V/y/X3+3uiquKvEeXssSYl+9DReyRRR6nvxxsZqebvfpaBqcfMm1yv3xLp0RhDiTErsSYk6GEOJMSuxJiToYQ4lk2JWYlkIlE3DC3EmJXYkxLD0dtUOJMSuxJiToaocSYldiTEnQ1Q4kxK7EmJOhqhxJiV2JMSdDVDiTErsSYk6GqHEmJXYkxJ0NUOJMSuxJiToaocSYldiTEnQ1Q4kxK7EmJOhqhxJiV2JMSdDVDiTErsSYk6GqHEmJXYkxJ0NUOJMSuxJiToaocSYldiTEnQ1Q4kxK7EmJOhqhxLXcQ8OU/EiTLCwuOxe0Fklv7Rlnfmt/iTEkXceYNXEfEvBzxSSWDgzTF7NNjqKiatkMbpQ33qeNjtVyC5tztuLL0fhfg1HxwTsfBPBPTvayoiPEJ36S5upj2uDveY4XsduRWu8TcH/Qz6iGsppamklrnVtK+CeNj2yyEudFI1zmHZxdY7ghw8+Xr/A3CJxJWV1WwRPqzC2KISNeY6eFrtBe5uxe4vcTa9hbuFaPVXc/8p+8o50/kx/UWj+xN/jaj/cn6i0f2Jv8bUf7l6/EmJX/AIu5/wCp+8o50/k8LxbwtQcIgmqJ2zNjiYXvPtlQTYeQGvcnYDuV4L9F1FPK+slpXmjx6vZG8ReauKOwvNfbU6wc7Tq87eS694x4B+sVDU0ocGOkYMbjyEjHtfGT21Mbftdc4cZp6qXHQPbxKSn9me51XF7MxtxeS4eSWiwdYNubWVKvVXfiqfvKYt0/k974e4ZTQxRzUbGaZY2PbJu6R8bhqbqkddx2PInZbXEsfDvBxwWkpaYO1YII4i61tRa0Aut5XNythiVesz5lOqHEmJXYkxJ0NUOJMSuxJiToaocSYldiTEnQ1Q4l9xK3EmNOhq//2Q=="/>
          <p:cNvSpPr>
            <a:spLocks noChangeAspect="1" noChangeArrowheads="1"/>
          </p:cNvSpPr>
          <p:nvPr/>
        </p:nvSpPr>
        <p:spPr bwMode="auto">
          <a:xfrm>
            <a:off x="155575" y="-579438"/>
            <a:ext cx="3762375"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7" name="Picture 6"/>
          <p:cNvPicPr>
            <a:picLocks noChangeAspect="1"/>
          </p:cNvPicPr>
          <p:nvPr/>
        </p:nvPicPr>
        <p:blipFill>
          <a:blip r:embed="rId7"/>
          <a:stretch>
            <a:fillRect/>
          </a:stretch>
        </p:blipFill>
        <p:spPr>
          <a:xfrm>
            <a:off x="4860032" y="4581128"/>
            <a:ext cx="3762375" cy="1209675"/>
          </a:xfrm>
          <a:prstGeom prst="rect">
            <a:avLst/>
          </a:prstGeom>
        </p:spPr>
      </p:pic>
      <p:pic>
        <p:nvPicPr>
          <p:cNvPr id="2054" name="Picture 6" descr="http://www.arcadiastreet.com/cgvistas/spacexp/images/nhorizons_over_pluto_128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4365104"/>
            <a:ext cx="2616225" cy="186680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rot="16748955">
            <a:off x="1583779" y="4908819"/>
            <a:ext cx="698636" cy="746555"/>
            <a:chOff x="1504119" y="4715437"/>
            <a:chExt cx="698636" cy="746555"/>
          </a:xfrm>
        </p:grpSpPr>
        <p:sp>
          <p:nvSpPr>
            <p:cNvPr id="9" name="Arc 8"/>
            <p:cNvSpPr/>
            <p:nvPr/>
          </p:nvSpPr>
          <p:spPr>
            <a:xfrm>
              <a:off x="1691680" y="4941168"/>
              <a:ext cx="288032" cy="360040"/>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1" name="Arc 10"/>
            <p:cNvSpPr/>
            <p:nvPr/>
          </p:nvSpPr>
          <p:spPr>
            <a:xfrm>
              <a:off x="1691680" y="4869160"/>
              <a:ext cx="351656" cy="512440"/>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2" name="Arc 11"/>
            <p:cNvSpPr/>
            <p:nvPr/>
          </p:nvSpPr>
          <p:spPr>
            <a:xfrm>
              <a:off x="1632732" y="4797152"/>
              <a:ext cx="495672" cy="664840"/>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3" name="Arc 12"/>
            <p:cNvSpPr/>
            <p:nvPr/>
          </p:nvSpPr>
          <p:spPr>
            <a:xfrm rot="478755">
              <a:off x="1504119" y="4715437"/>
              <a:ext cx="698636" cy="745232"/>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cxnSp>
        <p:nvCxnSpPr>
          <p:cNvPr id="15" name="Straight Arrow Connector 14"/>
          <p:cNvCxnSpPr/>
          <p:nvPr/>
        </p:nvCxnSpPr>
        <p:spPr>
          <a:xfrm>
            <a:off x="2123728" y="5661248"/>
            <a:ext cx="288032" cy="50405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5</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691680" y="476672"/>
                <a:ext cx="6120680" cy="595932"/>
              </a:xfrm>
              <a:prstGeom prst="rect">
                <a:avLst/>
              </a:prstGeom>
              <a:noFill/>
            </p:spPr>
            <p:txBody>
              <a:bodyPr wrap="square" rtlCol="0">
                <a:spAutoFit/>
              </a:bodyPr>
              <a:lstStyle/>
              <a:p>
                <a14:m>
                  <m:oMath xmlns:m="http://schemas.openxmlformats.org/officeDocument/2006/math">
                    <m:r>
                      <a:rPr lang="sk-SK" sz="3200" b="1" i="1" smtClean="0">
                        <a:latin typeface="Cambria Math" panose="02040503050406030204" pitchFamily="18" charset="0"/>
                      </a:rPr>
                      <m:t>𝑬</m:t>
                    </m:r>
                    <m:r>
                      <a:rPr lang="sk-SK" sz="3200" b="1" i="1" smtClean="0">
                        <a:latin typeface="Cambria Math" panose="02040503050406030204" pitchFamily="18" charset="0"/>
                      </a:rPr>
                      <m:t>=</m:t>
                    </m:r>
                    <m:r>
                      <a:rPr lang="sk-SK" sz="3200" b="1" i="1" smtClean="0">
                        <a:latin typeface="Cambria Math" panose="02040503050406030204" pitchFamily="18" charset="0"/>
                      </a:rPr>
                      <m:t>𝒎</m:t>
                    </m:r>
                    <m:sSup>
                      <m:sSupPr>
                        <m:ctrlPr>
                          <a:rPr lang="en-US" sz="3200" b="1" i="1" smtClean="0">
                            <a:latin typeface="Cambria Math" panose="02040503050406030204" pitchFamily="18" charset="0"/>
                          </a:rPr>
                        </m:ctrlPr>
                      </m:sSupPr>
                      <m:e>
                        <m:r>
                          <a:rPr lang="sk-SK" sz="3200" b="1" i="1" smtClean="0">
                            <a:latin typeface="Cambria Math" panose="02040503050406030204" pitchFamily="18" charset="0"/>
                          </a:rPr>
                          <m:t>𝒄</m:t>
                        </m:r>
                      </m:e>
                      <m:sup>
                        <m:r>
                          <a:rPr lang="en-US" sz="3200" b="1" i="1" smtClean="0">
                            <a:latin typeface="Cambria Math" panose="02040503050406030204" pitchFamily="18" charset="0"/>
                          </a:rPr>
                          <m:t>𝟐</m:t>
                        </m:r>
                      </m:sup>
                    </m:sSup>
                    <m:r>
                      <a:rPr lang="sk-SK" sz="3200" b="1" i="0" smtClean="0">
                        <a:latin typeface="Cambria Math" panose="02040503050406030204" pitchFamily="18" charset="0"/>
                      </a:rPr>
                      <m:t> </m:t>
                    </m:r>
                  </m:oMath>
                </a14:m>
                <a:r>
                  <a:rPr lang="sk-SK" sz="2800" b="1" dirty="0"/>
                  <a:t>pre fotón: Einsteinov vagón</a:t>
                </a:r>
                <a:endParaRPr lang="sk-SK"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1691680" y="476672"/>
                <a:ext cx="6120680" cy="595932"/>
              </a:xfrm>
              <a:prstGeom prst="rect">
                <a:avLst/>
              </a:prstGeom>
              <a:blipFill>
                <a:blip r:embed="rId4"/>
                <a:stretch>
                  <a:fillRect b="-28571"/>
                </a:stretch>
              </a:blipFill>
            </p:spPr>
            <p:txBody>
              <a:bodyPr/>
              <a:lstStyle/>
              <a:p>
                <a:r>
                  <a:rPr lang="sk-SK">
                    <a:noFill/>
                  </a:rPr>
                  <a:t> </a:t>
                </a:r>
              </a:p>
            </p:txBody>
          </p:sp>
        </mc:Fallback>
      </mc:AlternateContent>
      <p:sp>
        <p:nvSpPr>
          <p:cNvPr id="4" name="Rectangle 3"/>
          <p:cNvSpPr/>
          <p:nvPr/>
        </p:nvSpPr>
        <p:spPr>
          <a:xfrm>
            <a:off x="2843808" y="1340768"/>
            <a:ext cx="4248472" cy="122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val 4"/>
          <p:cNvSpPr/>
          <p:nvPr/>
        </p:nvSpPr>
        <p:spPr>
          <a:xfrm>
            <a:off x="3131840" y="2564904"/>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al 5"/>
          <p:cNvSpPr/>
          <p:nvPr/>
        </p:nvSpPr>
        <p:spPr>
          <a:xfrm>
            <a:off x="6444208" y="2564904"/>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Arc 6"/>
          <p:cNvSpPr/>
          <p:nvPr/>
        </p:nvSpPr>
        <p:spPr>
          <a:xfrm rot="13567221">
            <a:off x="3012611" y="1748029"/>
            <a:ext cx="576064" cy="57606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8" name="Rectangle 7"/>
          <p:cNvSpPr/>
          <p:nvPr/>
        </p:nvSpPr>
        <p:spPr>
          <a:xfrm>
            <a:off x="2843808" y="1988840"/>
            <a:ext cx="144016" cy="457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Arc 9"/>
          <p:cNvSpPr/>
          <p:nvPr/>
        </p:nvSpPr>
        <p:spPr>
          <a:xfrm rot="8032779" flipH="1">
            <a:off x="6370860" y="1748029"/>
            <a:ext cx="576064" cy="57606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1" name="Rectangle 10"/>
          <p:cNvSpPr/>
          <p:nvPr/>
        </p:nvSpPr>
        <p:spPr>
          <a:xfrm flipH="1">
            <a:off x="6948264" y="1988840"/>
            <a:ext cx="144016" cy="457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4" name="Picture 13"/>
          <p:cNvPicPr>
            <a:picLocks noChangeAspect="1"/>
          </p:cNvPicPr>
          <p:nvPr/>
        </p:nvPicPr>
        <p:blipFill rotWithShape="1">
          <a:blip r:embed="rId5"/>
          <a:srcRect b="35451"/>
          <a:stretch/>
        </p:blipFill>
        <p:spPr>
          <a:xfrm rot="167723">
            <a:off x="2915816" y="1628800"/>
            <a:ext cx="804742" cy="523393"/>
          </a:xfrm>
          <a:prstGeom prst="rect">
            <a:avLst/>
          </a:prstGeom>
        </p:spPr>
      </p:pic>
      <p:sp>
        <p:nvSpPr>
          <p:cNvPr id="17" name="Rectangle 16"/>
          <p:cNvSpPr/>
          <p:nvPr/>
        </p:nvSpPr>
        <p:spPr>
          <a:xfrm>
            <a:off x="2339752" y="2996952"/>
            <a:ext cx="4248472" cy="122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Oval 17"/>
          <p:cNvSpPr/>
          <p:nvPr/>
        </p:nvSpPr>
        <p:spPr>
          <a:xfrm>
            <a:off x="2627784" y="4221088"/>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Oval 18"/>
          <p:cNvSpPr/>
          <p:nvPr/>
        </p:nvSpPr>
        <p:spPr>
          <a:xfrm>
            <a:off x="5940152" y="4221088"/>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Arc 19"/>
          <p:cNvSpPr/>
          <p:nvPr/>
        </p:nvSpPr>
        <p:spPr>
          <a:xfrm rot="13567221">
            <a:off x="2508555" y="3404213"/>
            <a:ext cx="576064" cy="57606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21" name="Rectangle 20"/>
          <p:cNvSpPr/>
          <p:nvPr/>
        </p:nvSpPr>
        <p:spPr>
          <a:xfrm>
            <a:off x="2339752" y="3645024"/>
            <a:ext cx="144016" cy="457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 name="Arc 21"/>
          <p:cNvSpPr/>
          <p:nvPr/>
        </p:nvSpPr>
        <p:spPr>
          <a:xfrm rot="8032779" flipH="1">
            <a:off x="5866804" y="3404213"/>
            <a:ext cx="576064" cy="57606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23" name="Rectangle 22"/>
          <p:cNvSpPr/>
          <p:nvPr/>
        </p:nvSpPr>
        <p:spPr>
          <a:xfrm flipH="1">
            <a:off x="6444208" y="3645024"/>
            <a:ext cx="144016" cy="457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4" name="Picture 23"/>
          <p:cNvPicPr>
            <a:picLocks noChangeAspect="1"/>
          </p:cNvPicPr>
          <p:nvPr/>
        </p:nvPicPr>
        <p:blipFill rotWithShape="1">
          <a:blip r:embed="rId5"/>
          <a:srcRect b="35451"/>
          <a:stretch/>
        </p:blipFill>
        <p:spPr>
          <a:xfrm rot="167723">
            <a:off x="5736412" y="3304297"/>
            <a:ext cx="804742" cy="523393"/>
          </a:xfrm>
          <a:prstGeom prst="rect">
            <a:avLst/>
          </a:prstGeom>
        </p:spPr>
      </p:pic>
      <p:cxnSp>
        <p:nvCxnSpPr>
          <p:cNvPr id="25" name="Straight Connector 24"/>
          <p:cNvCxnSpPr/>
          <p:nvPr/>
        </p:nvCxnSpPr>
        <p:spPr>
          <a:xfrm>
            <a:off x="1331640" y="2852936"/>
            <a:ext cx="65527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31640" y="4509120"/>
            <a:ext cx="65527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1520" y="4725144"/>
            <a:ext cx="8640960" cy="1631216"/>
          </a:xfrm>
          <a:prstGeom prst="rect">
            <a:avLst/>
          </a:prstGeom>
          <a:noFill/>
        </p:spPr>
        <p:txBody>
          <a:bodyPr wrap="square" rtlCol="0">
            <a:spAutoFit/>
          </a:bodyPr>
          <a:lstStyle/>
          <a:p>
            <a:r>
              <a:rPr lang="sk-SK" sz="2000" dirty="0"/>
              <a:t>Anténa vyžiari fotón, vagón získa hybnosť v opačnom smere a začne sa pohybovať. Keď protiľahlá anténa pohltí fotón, vagón získa hybnosť v smere letu fotónu, presne opačnú ako predtým a teda sa zastaví. Ťažisko celého systému „vagón plus fotón“ sa nesmie pohnúť, ale ťažisko vagóna sa posunulo, preto prenosom fotónu muselo dôjsť k prenosu hmotnosti.</a:t>
            </a:r>
          </a:p>
        </p:txBody>
      </p:sp>
    </p:spTree>
    <p:extLst>
      <p:ext uri="{BB962C8B-B14F-4D97-AF65-F5344CB8AC3E}">
        <p14:creationId xmlns:p14="http://schemas.microsoft.com/office/powerpoint/2010/main" val="148211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6</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691680" y="476672"/>
                <a:ext cx="6120680" cy="595932"/>
              </a:xfrm>
              <a:prstGeom prst="rect">
                <a:avLst/>
              </a:prstGeom>
              <a:noFill/>
            </p:spPr>
            <p:txBody>
              <a:bodyPr wrap="square" rtlCol="0">
                <a:spAutoFit/>
              </a:bodyPr>
              <a:lstStyle/>
              <a:p>
                <a14:m>
                  <m:oMath xmlns:m="http://schemas.openxmlformats.org/officeDocument/2006/math">
                    <m:r>
                      <a:rPr lang="sk-SK" sz="3200" b="1" i="1" smtClean="0">
                        <a:latin typeface="Cambria Math" panose="02040503050406030204" pitchFamily="18" charset="0"/>
                      </a:rPr>
                      <m:t>𝑬</m:t>
                    </m:r>
                    <m:r>
                      <a:rPr lang="sk-SK" sz="3200" b="1" i="1" smtClean="0">
                        <a:latin typeface="Cambria Math" panose="02040503050406030204" pitchFamily="18" charset="0"/>
                      </a:rPr>
                      <m:t>=</m:t>
                    </m:r>
                    <m:r>
                      <a:rPr lang="sk-SK" sz="3200" b="1" i="1" smtClean="0">
                        <a:latin typeface="Cambria Math" panose="02040503050406030204" pitchFamily="18" charset="0"/>
                      </a:rPr>
                      <m:t>𝒎</m:t>
                    </m:r>
                    <m:sSup>
                      <m:sSupPr>
                        <m:ctrlPr>
                          <a:rPr lang="en-US" sz="3200" b="1" i="1" smtClean="0">
                            <a:latin typeface="Cambria Math" panose="02040503050406030204" pitchFamily="18" charset="0"/>
                          </a:rPr>
                        </m:ctrlPr>
                      </m:sSupPr>
                      <m:e>
                        <m:r>
                          <a:rPr lang="sk-SK" sz="3200" b="1" i="1" smtClean="0">
                            <a:latin typeface="Cambria Math" panose="02040503050406030204" pitchFamily="18" charset="0"/>
                          </a:rPr>
                          <m:t>𝒄</m:t>
                        </m:r>
                      </m:e>
                      <m:sup>
                        <m:r>
                          <a:rPr lang="en-US" sz="3200" b="1" i="1" smtClean="0">
                            <a:latin typeface="Cambria Math" panose="02040503050406030204" pitchFamily="18" charset="0"/>
                          </a:rPr>
                          <m:t>𝟐</m:t>
                        </m:r>
                      </m:sup>
                    </m:sSup>
                    <m:r>
                      <a:rPr lang="sk-SK" sz="3200" b="1" i="0" smtClean="0">
                        <a:latin typeface="Cambria Math" panose="02040503050406030204" pitchFamily="18" charset="0"/>
                      </a:rPr>
                      <m:t> </m:t>
                    </m:r>
                  </m:oMath>
                </a14:m>
                <a:r>
                  <a:rPr lang="sk-SK" sz="2800" b="1" dirty="0"/>
                  <a:t>pre fotón: Einsteinov vagón</a:t>
                </a:r>
                <a:endParaRPr lang="sk-SK"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1691680" y="476672"/>
                <a:ext cx="6120680" cy="595932"/>
              </a:xfrm>
              <a:prstGeom prst="rect">
                <a:avLst/>
              </a:prstGeom>
              <a:blipFill>
                <a:blip r:embed="rId9"/>
                <a:stretch>
                  <a:fillRect b="-28571"/>
                </a:stretch>
              </a:blipFill>
            </p:spPr>
            <p:txBody>
              <a:bodyPr/>
              <a:lstStyle/>
              <a:p>
                <a:r>
                  <a:rPr lang="sk-SK">
                    <a:noFill/>
                  </a:rPr>
                  <a:t> </a:t>
                </a:r>
              </a:p>
            </p:txBody>
          </p:sp>
        </mc:Fallback>
      </mc:AlternateContent>
      <p:pic>
        <p:nvPicPr>
          <p:cNvPr id="9" name="Picture 8"/>
          <p:cNvPicPr>
            <a:picLocks noChangeAspect="1"/>
          </p:cNvPicPr>
          <p:nvPr/>
        </p:nvPicPr>
        <p:blipFill>
          <a:blip r:embed="rId10"/>
          <a:stretch>
            <a:fillRect/>
          </a:stretch>
        </p:blipFill>
        <p:spPr>
          <a:xfrm>
            <a:off x="2915816" y="1196752"/>
            <a:ext cx="2990878" cy="1459371"/>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251520" y="2996952"/>
                <a:ext cx="8496944" cy="1938992"/>
              </a:xfrm>
              <a:prstGeom prst="rect">
                <a:avLst/>
              </a:prstGeom>
              <a:noFill/>
            </p:spPr>
            <p:txBody>
              <a:bodyPr wrap="square" rtlCol="0">
                <a:spAutoFit/>
              </a:bodyPr>
              <a:lstStyle/>
              <a:p>
                <a:r>
                  <a:rPr lang="sk-SK" sz="2000" dirty="0"/>
                  <a:t>Vagón má dĺžku </a:t>
                </a:r>
                <a14:m>
                  <m:oMath xmlns:m="http://schemas.openxmlformats.org/officeDocument/2006/math">
                    <m:r>
                      <a:rPr lang="sk-SK" sz="2000" b="0" i="1" smtClean="0">
                        <a:latin typeface="Cambria Math" panose="02040503050406030204" pitchFamily="18" charset="0"/>
                      </a:rPr>
                      <m:t>𝐿</m:t>
                    </m:r>
                  </m:oMath>
                </a14:m>
                <a:r>
                  <a:rPr lang="sk-SK" sz="2000" dirty="0"/>
                  <a:t>, hmotnosť </a:t>
                </a:r>
                <a14:m>
                  <m:oMath xmlns:m="http://schemas.openxmlformats.org/officeDocument/2006/math">
                    <m:r>
                      <a:rPr lang="sk-SK" sz="2000" b="0" i="1" smtClean="0">
                        <a:latin typeface="Cambria Math" panose="02040503050406030204" pitchFamily="18" charset="0"/>
                      </a:rPr>
                      <m:t>𝑀</m:t>
                    </m:r>
                  </m:oMath>
                </a14:m>
                <a:r>
                  <a:rPr lang="sk-SK" sz="2000" dirty="0"/>
                  <a:t>. Fotón má hybnosť </a:t>
                </a:r>
                <a14:m>
                  <m:oMath xmlns:m="http://schemas.openxmlformats.org/officeDocument/2006/math">
                    <m:r>
                      <a:rPr lang="sk-SK" sz="2000" b="0" i="1" smtClean="0">
                        <a:latin typeface="Cambria Math" panose="02040503050406030204" pitchFamily="18" charset="0"/>
                      </a:rPr>
                      <m:t>𝑝</m:t>
                    </m:r>
                  </m:oMath>
                </a14:m>
                <a:r>
                  <a:rPr lang="sk-SK" sz="2000" dirty="0"/>
                  <a:t>, letí dobu </a:t>
                </a:r>
                <a14:m>
                  <m:oMath xmlns:m="http://schemas.openxmlformats.org/officeDocument/2006/math">
                    <m:r>
                      <a:rPr lang="sk-SK" sz="2000" b="0" i="1" smtClean="0">
                        <a:latin typeface="Cambria Math" panose="02040503050406030204" pitchFamily="18" charset="0"/>
                      </a:rPr>
                      <m:t>𝐿</m:t>
                    </m:r>
                    <m:r>
                      <a:rPr lang="sk-SK" sz="2000" b="0" i="1" smtClean="0">
                        <a:latin typeface="Cambria Math" panose="02040503050406030204" pitchFamily="18" charset="0"/>
                      </a:rPr>
                      <m:t>/</m:t>
                    </m:r>
                    <m:r>
                      <a:rPr lang="sk-SK" sz="2000" b="0" i="1" smtClean="0">
                        <a:latin typeface="Cambria Math" panose="02040503050406030204" pitchFamily="18" charset="0"/>
                      </a:rPr>
                      <m:t>𝑐</m:t>
                    </m:r>
                  </m:oMath>
                </a14:m>
                <a:r>
                  <a:rPr lang="sk-SK" sz="2000" dirty="0"/>
                  <a:t>.</a:t>
                </a:r>
              </a:p>
              <a:p>
                <a:r>
                  <a:rPr lang="sk-SK" sz="2000" dirty="0"/>
                  <a:t>Vagón získa hybnosť</a:t>
                </a:r>
              </a:p>
              <a:p>
                <a:r>
                  <a:rPr lang="sk-SK" sz="2000" dirty="0"/>
                  <a:t>Ťažisko vagóna sa posunie o vzdialenosť</a:t>
                </a:r>
              </a:p>
              <a:p>
                <a:r>
                  <a:rPr lang="sk-SK" sz="2000" dirty="0"/>
                  <a:t>Fotón sa posunie o </a:t>
                </a:r>
                <a14:m>
                  <m:oMath xmlns:m="http://schemas.openxmlformats.org/officeDocument/2006/math">
                    <m:r>
                      <a:rPr lang="sk-SK" sz="2000" b="0" i="1" smtClean="0">
                        <a:latin typeface="Cambria Math" panose="02040503050406030204" pitchFamily="18" charset="0"/>
                      </a:rPr>
                      <m:t>𝐿</m:t>
                    </m:r>
                  </m:oMath>
                </a14:m>
                <a:endParaRPr lang="sk-SK" sz="2000" b="0" dirty="0"/>
              </a:p>
              <a:p>
                <a:r>
                  <a:rPr lang="sk-SK" sz="2000" dirty="0"/>
                  <a:t>Aby sa celkové ťažisko neposunulo, musí mať fotón hmotnosť </a:t>
                </a:r>
                <a14:m>
                  <m:oMath xmlns:m="http://schemas.openxmlformats.org/officeDocument/2006/math">
                    <m:r>
                      <a:rPr lang="sk-SK" sz="2000" b="0" i="1" smtClean="0">
                        <a:latin typeface="Cambria Math" panose="02040503050406030204" pitchFamily="18" charset="0"/>
                      </a:rPr>
                      <m:t>𝑚</m:t>
                    </m:r>
                  </m:oMath>
                </a14:m>
                <a:r>
                  <a:rPr lang="sk-SK" sz="2000" dirty="0"/>
                  <a:t> </a:t>
                </a:r>
                <a:r>
                  <a:rPr lang="sk-SK" sz="2000" dirty="0" err="1"/>
                  <a:t>tyakú</a:t>
                </a:r>
                <a:r>
                  <a:rPr lang="sk-SK" sz="2000" dirty="0"/>
                  <a:t> aby platilo</a:t>
                </a:r>
              </a:p>
            </p:txBody>
          </p:sp>
        </mc:Choice>
        <mc:Fallback xmlns="">
          <p:sp>
            <p:nvSpPr>
              <p:cNvPr id="12" name="TextBox 11"/>
              <p:cNvSpPr txBox="1">
                <a:spLocks noRot="1" noChangeAspect="1" noMove="1" noResize="1" noEditPoints="1" noAdjustHandles="1" noChangeArrowheads="1" noChangeShapeType="1" noTextEdit="1"/>
              </p:cNvSpPr>
              <p:nvPr/>
            </p:nvSpPr>
            <p:spPr>
              <a:xfrm>
                <a:off x="251520" y="2996952"/>
                <a:ext cx="8496944" cy="1938992"/>
              </a:xfrm>
              <a:prstGeom prst="rect">
                <a:avLst/>
              </a:prstGeom>
              <a:blipFill>
                <a:blip r:embed="rId11"/>
                <a:stretch>
                  <a:fillRect l="-717" t="-1887" b="-4717"/>
                </a:stretch>
              </a:blipFill>
            </p:spPr>
            <p:txBody>
              <a:bodyPr/>
              <a:lstStyle/>
              <a:p>
                <a:r>
                  <a:rPr lang="sk-SK">
                    <a:noFill/>
                  </a:rPr>
                  <a:t> </a:t>
                </a:r>
              </a:p>
            </p:txBody>
          </p:sp>
        </mc:Fallback>
      </mc:AlternateContent>
      <p:pic>
        <p:nvPicPr>
          <p:cNvPr id="13" name="Picture 1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575530" y="3414934"/>
            <a:ext cx="771525" cy="202311"/>
          </a:xfrm>
          <a:prstGeom prst="rect">
            <a:avLst/>
          </a:prstGeom>
        </p:spPr>
      </p:pic>
      <p:pic>
        <p:nvPicPr>
          <p:cNvPr id="15" name="Picture 1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716016" y="3573016"/>
            <a:ext cx="456057" cy="468059"/>
          </a:xfrm>
          <a:prstGeom prst="rect">
            <a:avLst/>
          </a:prstGeom>
        </p:spPr>
      </p:pic>
      <p:pic>
        <p:nvPicPr>
          <p:cNvPr id="16" name="Picture 1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635896" y="4797152"/>
            <a:ext cx="1400747" cy="468059"/>
          </a:xfrm>
          <a:prstGeom prst="rect">
            <a:avLst/>
          </a:prstGeom>
        </p:spPr>
      </p:pic>
      <p:pic>
        <p:nvPicPr>
          <p:cNvPr id="48" name="Picture 47"/>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707904" y="5373216"/>
            <a:ext cx="1200150" cy="468059"/>
          </a:xfrm>
          <a:prstGeom prst="rect">
            <a:avLst/>
          </a:prstGeom>
        </p:spPr>
      </p:pic>
      <p:pic>
        <p:nvPicPr>
          <p:cNvPr id="49" name="Picture 48"/>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4143375" y="6093296"/>
            <a:ext cx="857250" cy="202311"/>
          </a:xfrm>
          <a:prstGeom prst="rect">
            <a:avLst/>
          </a:prstGeom>
        </p:spPr>
      </p:pic>
      <p:sp>
        <p:nvSpPr>
          <p:cNvPr id="50" name="Rectangle 49"/>
          <p:cNvSpPr/>
          <p:nvPr/>
        </p:nvSpPr>
        <p:spPr>
          <a:xfrm>
            <a:off x="3995936" y="5949280"/>
            <a:ext cx="1152128"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74509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7</a:t>
            </a:fld>
            <a:endParaRPr lang="en-US"/>
          </a:p>
        </p:txBody>
      </p:sp>
      <p:pic>
        <p:nvPicPr>
          <p:cNvPr id="4100" name="Picture 4" descr="https://teachers.web.cern.ch/teachers/archiv/HST2002/Bubblech/mbitu/ELECTRON-POSITR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32656"/>
            <a:ext cx="3960440" cy="5436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43808" y="6021288"/>
            <a:ext cx="3240360" cy="400110"/>
          </a:xfrm>
          <a:prstGeom prst="rect">
            <a:avLst/>
          </a:prstGeom>
          <a:noFill/>
        </p:spPr>
        <p:txBody>
          <a:bodyPr wrap="square" rtlCol="0">
            <a:spAutoFit/>
          </a:bodyPr>
          <a:lstStyle/>
          <a:p>
            <a:r>
              <a:rPr lang="sk-SK" sz="2000" dirty="0"/>
              <a:t>Snímka z bublinovej komory</a:t>
            </a:r>
          </a:p>
        </p:txBody>
      </p:sp>
    </p:spTree>
    <p:extLst>
      <p:ext uri="{BB962C8B-B14F-4D97-AF65-F5344CB8AC3E}">
        <p14:creationId xmlns:p14="http://schemas.microsoft.com/office/powerpoint/2010/main" val="68807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8</a:t>
            </a:fld>
            <a:endParaRPr lang="en-US"/>
          </a:p>
        </p:txBody>
      </p:sp>
      <p:pic>
        <p:nvPicPr>
          <p:cNvPr id="4100" name="Picture 4" descr="https://teachers.web.cern.ch/teachers/archiv/HST2002/Bubblech/mbitu/ELECTRON-POSITR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32656"/>
            <a:ext cx="3960440" cy="5436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5616" y="5877272"/>
            <a:ext cx="6696744" cy="400110"/>
          </a:xfrm>
          <a:prstGeom prst="rect">
            <a:avLst/>
          </a:prstGeom>
          <a:noFill/>
        </p:spPr>
        <p:txBody>
          <a:bodyPr wrap="square" rtlCol="0">
            <a:spAutoFit/>
          </a:bodyPr>
          <a:lstStyle/>
          <a:p>
            <a:r>
              <a:rPr lang="sk-SK" sz="2000" dirty="0"/>
              <a:t>Snímka z bublinovej komory, vytvorenie páru elektrón pozitrón</a:t>
            </a:r>
          </a:p>
        </p:txBody>
      </p:sp>
      <p:sp>
        <p:nvSpPr>
          <p:cNvPr id="4" name="Oval 3"/>
          <p:cNvSpPr/>
          <p:nvPr/>
        </p:nvSpPr>
        <p:spPr>
          <a:xfrm>
            <a:off x="2267744" y="1052736"/>
            <a:ext cx="1008112" cy="1944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27584" y="2060848"/>
            <a:ext cx="1068134" cy="236601"/>
          </a:xfrm>
          <a:prstGeom prst="rect">
            <a:avLst/>
          </a:prstGeom>
        </p:spPr>
      </p:pic>
    </p:spTree>
    <p:extLst>
      <p:ext uri="{BB962C8B-B14F-4D97-AF65-F5344CB8AC3E}">
        <p14:creationId xmlns:p14="http://schemas.microsoft.com/office/powerpoint/2010/main" val="395122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79388" y="2781300"/>
            <a:ext cx="8820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k-SK" altLang="sk-SK" sz="2800" dirty="0"/>
              <a:t>PET – Pozitrónová emisná tomografia</a:t>
            </a:r>
          </a:p>
        </p:txBody>
      </p:sp>
      <mc:AlternateContent xmlns:mc="http://schemas.openxmlformats.org/markup-compatibility/2006" xmlns:a14="http://schemas.microsoft.com/office/drawing/2010/main">
        <mc:Choice Requires="a14">
          <p:sp>
            <p:nvSpPr>
              <p:cNvPr id="2" name="TextBox 1"/>
              <p:cNvSpPr txBox="1"/>
              <p:nvPr/>
            </p:nvSpPr>
            <p:spPr>
              <a:xfrm>
                <a:off x="2123728" y="764704"/>
                <a:ext cx="5112568" cy="954107"/>
              </a:xfrm>
              <a:prstGeom prst="rect">
                <a:avLst/>
              </a:prstGeom>
              <a:noFill/>
            </p:spPr>
            <p:txBody>
              <a:bodyPr wrap="square" rtlCol="0">
                <a:spAutoFit/>
              </a:bodyPr>
              <a:lstStyle/>
              <a:p>
                <a:r>
                  <a:rPr lang="sk-SK" sz="2800" b="1" dirty="0"/>
                  <a:t>Elektrón pozitrónová </a:t>
                </a:r>
                <a:r>
                  <a:rPr lang="sk-SK" sz="2800" b="1" dirty="0" err="1"/>
                  <a:t>anihilácia</a:t>
                </a:r>
                <a:endParaRPr lang="sk-SK" sz="2800" b="1" dirty="0"/>
              </a:p>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𝒆</m:t>
                          </m:r>
                        </m:e>
                        <m:sup>
                          <m:r>
                            <a:rPr lang="en-US" sz="2800" b="1" i="1" smtClean="0">
                              <a:latin typeface="Cambria Math" panose="02040503050406030204" pitchFamily="18" charset="0"/>
                            </a:rPr>
                            <m:t>+</m:t>
                          </m:r>
                        </m:sup>
                      </m:sSup>
                      <m:r>
                        <a:rPr lang="en-US" sz="2800" b="1" i="1" smtClean="0">
                          <a:latin typeface="Cambria Math" panose="02040503050406030204" pitchFamily="18" charset="0"/>
                        </a:rPr>
                        <m:t>+</m:t>
                      </m:r>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𝒆</m:t>
                          </m:r>
                        </m:e>
                        <m:sup>
                          <m:r>
                            <a:rPr lang="en-US" sz="2800" b="1" i="1" smtClean="0">
                              <a:latin typeface="Cambria Math" panose="02040503050406030204" pitchFamily="18" charset="0"/>
                            </a:rPr>
                            <m:t>−</m:t>
                          </m:r>
                        </m:sup>
                      </m:sSup>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𝜸</m:t>
                      </m:r>
                    </m:oMath>
                  </m:oMathPara>
                </a14:m>
                <a:endParaRPr lang="sk-SK"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2123728" y="764704"/>
                <a:ext cx="5112568" cy="954107"/>
              </a:xfrm>
              <a:prstGeom prst="rect">
                <a:avLst/>
              </a:prstGeom>
              <a:blipFill>
                <a:blip r:embed="rId4"/>
                <a:stretch>
                  <a:fillRect l="-2384" t="-5732"/>
                </a:stretch>
              </a:blipFill>
            </p:spPr>
            <p:txBody>
              <a:bodyPr/>
              <a:lstStyle/>
              <a:p>
                <a:r>
                  <a:rPr lang="sk-SK">
                    <a:noFill/>
                  </a:rPr>
                  <a:t> </a:t>
                </a:r>
              </a:p>
            </p:txBody>
          </p:sp>
        </mc:Fallback>
      </mc:AlternateContent>
    </p:spTree>
    <p:extLst>
      <p:ext uri="{BB962C8B-B14F-4D97-AF65-F5344CB8AC3E}">
        <p14:creationId xmlns:p14="http://schemas.microsoft.com/office/powerpoint/2010/main" val="3282665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k=&#10;\frac {m_0c^2}{\sqrt{1-\frac{v^2}{c^2}}}&#10;-m_0c^2&#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mc^2&#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gt;2m_ec^2&#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frac {m_0c^2}{\sqrt{1-\frac{v^2}{c^2}}}=mc^2&#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cos\varphi+y\sin\varphi&#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x\sin\varphi+y\cos\varphi&#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0=&#10;{m_0c^2}&#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x-vt}{\sqrt{1-\frac{v^2}{c^2}}}&#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t-\frac{v}{c^2}x}{\sqrt{1-\frac{v^2}{c^2}}}&#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osh \eta =\frac{1}{2}(\exp(\eta)+\exp(-\eta))&#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nh \eta =\frac{1}{2}(\exp(\eta)-\exp(-\eta))&#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osh^2\eta-\sinh^2\eta=1&#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cosh\eta-ct\sinh\eta&#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t'=-x\sinh\eta+ct\cosh\eta&#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c}=\frac{\sinh\eta}{\cosh\eta}=&#10;\frac{\exp(\eta)-\exp(-\eta)}{\exp(\eta)+\exp(-\eta)}=&#10;\frac{\exp(2\eta)-1}{\exp(2\eta)+1}&#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2\eta)(1-\frac{v}{c})=1+\frac{v}{c}&#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frac{1}{2}\ln\frac{1+\frac{v}{c}}{1-\frac{v}{c}}&#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hbar\omega&#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osh^2\eta-\sinh^2\eta=1&#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cosh\eta-ct\sinh\eta&#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t'=-x\sinh\eta+ct\cosh\eta&#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t')^2-x^{\prime 2}&amp;=&#10;x^2\sinh^2\eta-2xct\sinh\eta\cosh\eta+(ct)^2\cosh^2\eta\\&#10;&amp;-x^2\cosh^2\eta+2xct\cosh\eta\sinh\eta-(ct)^2\sinh^2\eta\\&#10;&amp;=(ct)^2-x^2&#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t')^2-x^{\prime 2}=(ct)^2-x^2&#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frac{w'+v}{1+\frac{vw'}{c^2}}&#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m_0w'}{\sqrt{1-\frac{w^{\prime2}}{c^2}}}\;\;\;&#10;E'=\frac{m_0c^2}{\sqrt{1-\frac{w^{\prime2}}{c^2}}}&#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m_0w}{\sqrt{1-\frac{w^{2}}{c^2}}}\;\;\;&#10;E=\frac{m_0c^2}{\sqrt{1-\frac{w^{2}}{c^2}}}&#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E^2}{c^2}-p^2=\frac{E^{\prime2}}{c^2}-p^{\prime 2}=(m_0c)^2&#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E'}{c}=\frac{E}{c}\cosh\eta-p\sinh \eta\;\;\;\;\;\;\;&#10;p'=-\frac{E}{c}\sinh\eta +p\cosh\eta&#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cp&#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x-vt}{\sqrt{1-\frac{v^2}{c^2}}}&#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t-\frac{v}{c^2}x}{\sqrt{1-\frac{v^2}{c^2}}}&#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 = y \;\;\;\;\;\;\;z'=z&#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t)^2-x^2-y^2-z^2=(ct')^2-x^{\prime2}-y^{\prime2}-y^{\prime2}&#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E^2}{c^2}-{\vec p}^{\,2}= (m_0c)^2&#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w=w'+v&#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v=p&#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M}\frac{L}{c}&#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p}{M}\frac{L}{c}=mL&#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p}{c}=\frac{E}{c^2}&#10;\end{align*}&#10;\end{document}&#10;"/>
  <p:tag name="IGUANATEXSIZE" val="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defPPr>
      </a:lstStyle>
    </a:txDef>
  </a:objectDefaults>
  <a:extraClrSchemeLst/>
  <a:extLst>
    <a:ext uri="{05A4C25C-085E-4340-85A3-A5531E510DB2}">
      <thm15:themeFamily xmlns:thm15="http://schemas.microsoft.com/office/thememl/2012/main" name="Lekcia3.pptx" id="{BAF4EDA4-144D-442F-9C15-68DE6A244B22}" vid="{4A395020-DD1E-4526-9B9D-630953422F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585</TotalTime>
  <Words>965</Words>
  <Application>Microsoft Office PowerPoint</Application>
  <PresentationFormat>On-screen Show (4:3)</PresentationFormat>
  <Paragraphs>108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58</cp:revision>
  <dcterms:created xsi:type="dcterms:W3CDTF">2016-05-01T14:59:58Z</dcterms:created>
  <dcterms:modified xsi:type="dcterms:W3CDTF">2020-05-18T19:38:57Z</dcterms:modified>
</cp:coreProperties>
</file>