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854" r:id="rId2"/>
    <p:sldId id="856" r:id="rId3"/>
    <p:sldId id="857" r:id="rId4"/>
    <p:sldId id="855" r:id="rId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EB64"/>
    <a:srgbClr val="F8C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5" autoAdjust="0"/>
    <p:restoredTop sz="94660"/>
  </p:normalViewPr>
  <p:slideViewPr>
    <p:cSldViewPr snapToGrid="0">
      <p:cViewPr varScale="1">
        <p:scale>
          <a:sx n="87" d="100"/>
          <a:sy n="87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9E590-0BEA-425F-B3A6-3E0CDCFB4019}" type="datetimeFigureOut">
              <a:rPr lang="sk-SK" smtClean="0"/>
              <a:t>9. 12. 2015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7CF09-CDAF-4DCA-8BFD-A1CD64FB1C6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47547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9. 12. 2015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73428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9. 12. 2015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4578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9. 12. 2015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927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9. 12. 2015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32983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9. 12. 2015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3202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9. 12. 2015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4571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9. 12. 2015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053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9. 12. 2015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0808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9. 12. 2015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4738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9. 12. 2015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86722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9. 12. 2015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6510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F437-1902-4D02-94C8-F52641D1C7B0}" type="datetimeFigureOut">
              <a:rPr lang="sk-SK" smtClean="0"/>
              <a:t>9. 12. 2015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616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3.xml"/><Relationship Id="rId7" Type="http://schemas.openxmlformats.org/officeDocument/2006/relationships/image" Target="../media/image3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jpg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6.png"/><Relationship Id="rId4" Type="http://schemas.openxmlformats.org/officeDocument/2006/relationships/tags" Target="../tags/tag4.xm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image" Target="../media/image9.pn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10.xml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14.png"/><Relationship Id="rId5" Type="http://schemas.openxmlformats.org/officeDocument/2006/relationships/tags" Target="../tags/tag12.xml"/><Relationship Id="rId10" Type="http://schemas.openxmlformats.org/officeDocument/2006/relationships/image" Target="../media/image13.png"/><Relationship Id="rId4" Type="http://schemas.openxmlformats.org/officeDocument/2006/relationships/tags" Target="../tags/tag11.xml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522514" y="674914"/>
                <a:ext cx="7935686" cy="59093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Pythonová</a:t>
                </a:r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úloha:</a:t>
                </a:r>
              </a:p>
              <a:p>
                <a:endParaRPr lang="sk-SK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Numerický </a:t>
                </a:r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výpočet </a:t>
                </a:r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výtoku intenzity gravitačného poľa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e>
                    </m:acc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vytvoreného telesom o hmotnosti </a:t>
                </a:r>
                <a14:m>
                  <m:oMath xmlns:m="http://schemas.openxmlformats.org/officeDocument/2006/math">
                    <m:r>
                      <a:rPr lang="sk-SK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ktoré je umiestnené v bode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(1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,0,0)</m:t>
                    </m:r>
                  </m:oMath>
                </a14:m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zo sféry o polomere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 centrom v počiatku.</a:t>
                </a:r>
              </a:p>
              <a:p>
                <a:endParaRPr lang="sk-SK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Výpočet urobiť vo sférických súradniciach tak, že plochu sféry vykachličkujeme sférickými kachličkami (vysvetlené bude ďalej)</a:t>
                </a:r>
                <a:endParaRPr lang="sk-SK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sk-SK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sk-SK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Sférické súradnice a integrovanie v nich musí fyzik suverénne ovládať</a:t>
                </a:r>
                <a:r>
                  <a:rPr lang="sk-SK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endParaRPr lang="sk-SK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sk-SK" smtClean="0">
                    <a:latin typeface="Arial" panose="020B0604020202020204" pitchFamily="34" charset="0"/>
                    <a:cs typeface="Arial" panose="020B0604020202020204" pitchFamily="34" charset="0"/>
                  </a:rPr>
                  <a:t>Najprv stručne </a:t>
                </a:r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pripomenieme dva slajdy z prednášok, kde sa hovorí o výtoku z uzavretej plochy a </a:t>
                </a:r>
                <a:r>
                  <a:rPr lang="sk-SK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Gaussova</a:t>
                </a:r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veta pre gravitačné pole, potom vysvetlíme sférické kachličkovanie sféry.</a:t>
                </a:r>
              </a:p>
              <a:p>
                <a:endParaRPr lang="sk-SK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Polotovar je pripravený v súbore GaussovaVeta.py. Doplňte tam chýbajúce príkazy a spustite. Programy začínajú byť náročnejšie, preštudujte si celý program a podumajte nad každým riadkom. Dosť sa tak naučíte.</a:t>
                </a:r>
              </a:p>
              <a:p>
                <a:endParaRPr lang="sk-SK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sk-SK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Pre zaujímavosť samostatne doplňte program tak, aby vyrátal aj povrch sféry, nielen výtok poľa.</a:t>
                </a:r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 skontrolujte, či vyjde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sk-SK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514" y="674914"/>
                <a:ext cx="7935686" cy="5909310"/>
              </a:xfrm>
              <a:prstGeom prst="rect">
                <a:avLst/>
              </a:prstGeom>
              <a:blipFill rotWithShape="0">
                <a:blip r:embed="rId2"/>
                <a:stretch>
                  <a:fillRect l="-691" t="-619" r="-768" b="-722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9569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Picture 8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3293" y="1318505"/>
            <a:ext cx="3670312" cy="2420981"/>
          </a:xfrm>
          <a:prstGeom prst="rect">
            <a:avLst/>
          </a:prstGeom>
        </p:spPr>
      </p:pic>
      <p:sp>
        <p:nvSpPr>
          <p:cNvPr id="83" name="TextBox 82"/>
          <p:cNvSpPr txBox="1"/>
          <p:nvPr/>
        </p:nvSpPr>
        <p:spPr>
          <a:xfrm>
            <a:off x="873457" y="464024"/>
            <a:ext cx="7656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800" b="1" dirty="0" smtClean="0"/>
              <a:t>Nový pojem: výtok vektora z uzavretej plochy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185931" y="3769703"/>
            <a:ext cx="873970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200" dirty="0" smtClean="0"/>
              <a:t>Mám vektorové pole prúdovej hustoty. Myslím si v priestore uzavretú plochu. Prúd na niektorých miestach do plochy vteká, inde vyteká. </a:t>
            </a:r>
            <a:r>
              <a:rPr lang="sk-SK" sz="2200" b="1" dirty="0" smtClean="0"/>
              <a:t>Vtekanie budem považovať za záporné vytekanie</a:t>
            </a:r>
            <a:r>
              <a:rPr lang="sk-SK" sz="2200" dirty="0" smtClean="0"/>
              <a:t> (</a:t>
            </a:r>
            <a:r>
              <a:rPr lang="sk-SK" sz="2200" b="1" dirty="0" smtClean="0">
                <a:solidFill>
                  <a:srgbClr val="FF0000"/>
                </a:solidFill>
              </a:rPr>
              <a:t>skalárny súčin to zariadi</a:t>
            </a:r>
            <a:r>
              <a:rPr lang="sk-SK" sz="2200" dirty="0" smtClean="0"/>
              <a:t>) a budem počítať celkový výtok prúdu cez celú uzavretú plochu. </a:t>
            </a:r>
            <a:r>
              <a:rPr lang="sk-SK" sz="2200" b="1" dirty="0" smtClean="0">
                <a:solidFill>
                  <a:srgbClr val="FF0000"/>
                </a:solidFill>
              </a:rPr>
              <a:t>Povrch plochy "vykachličkujem" infinitezimálnymi plôškami. </a:t>
            </a:r>
            <a:r>
              <a:rPr lang="sk-SK" sz="2200" b="1" dirty="0" smtClean="0"/>
              <a:t>Prúd cez jednu takú plôšku je            </a:t>
            </a:r>
            <a:r>
              <a:rPr lang="sk-SK" sz="2200" dirty="0" smtClean="0"/>
              <a:t>Celkový prúd vytekajúci z uzavretej plochy je teda </a:t>
            </a:r>
            <a:endParaRPr lang="sk-SK" sz="2200" b="1" dirty="0" smtClean="0">
              <a:solidFill>
                <a:srgbClr val="FF0000"/>
              </a:solidFill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5332398" y="1233460"/>
            <a:ext cx="991207" cy="634841"/>
            <a:chOff x="5332398" y="1233460"/>
            <a:chExt cx="991207" cy="634841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5332398" y="1705819"/>
              <a:ext cx="189381" cy="162482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flipV="1">
              <a:off x="5339541" y="1602550"/>
              <a:ext cx="81886" cy="107052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V="1">
              <a:off x="5517017" y="1755682"/>
              <a:ext cx="88446" cy="104774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5414284" y="1593026"/>
              <a:ext cx="195941" cy="163915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V="1">
              <a:off x="5474743" y="1233460"/>
              <a:ext cx="848862" cy="49729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4705658" y="1181180"/>
            <a:ext cx="991207" cy="634841"/>
            <a:chOff x="5332398" y="1233460"/>
            <a:chExt cx="991207" cy="634841"/>
          </a:xfrm>
        </p:grpSpPr>
        <p:cxnSp>
          <p:nvCxnSpPr>
            <p:cNvPr id="38" name="Straight Connector 37"/>
            <p:cNvCxnSpPr/>
            <p:nvPr/>
          </p:nvCxnSpPr>
          <p:spPr>
            <a:xfrm>
              <a:off x="5332398" y="1705819"/>
              <a:ext cx="189381" cy="162482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V="1">
              <a:off x="5339541" y="1602550"/>
              <a:ext cx="81886" cy="107052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V="1">
              <a:off x="5517017" y="1755682"/>
              <a:ext cx="88446" cy="104774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5414284" y="1593026"/>
              <a:ext cx="195941" cy="163915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V="1">
              <a:off x="5474743" y="1233460"/>
              <a:ext cx="848862" cy="497290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4417660" y="1131828"/>
            <a:ext cx="991207" cy="634841"/>
            <a:chOff x="5332398" y="1233460"/>
            <a:chExt cx="991207" cy="634841"/>
          </a:xfrm>
        </p:grpSpPr>
        <p:cxnSp>
          <p:nvCxnSpPr>
            <p:cNvPr id="44" name="Straight Connector 43"/>
            <p:cNvCxnSpPr/>
            <p:nvPr/>
          </p:nvCxnSpPr>
          <p:spPr>
            <a:xfrm>
              <a:off x="5332398" y="1705819"/>
              <a:ext cx="189381" cy="162482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V="1">
              <a:off x="5339541" y="1602550"/>
              <a:ext cx="81886" cy="107052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V="1">
              <a:off x="5517017" y="1755682"/>
              <a:ext cx="88446" cy="104774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5414284" y="1593026"/>
              <a:ext cx="195941" cy="163915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V="1">
              <a:off x="5474743" y="1233460"/>
              <a:ext cx="848862" cy="497290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4785605" y="1442949"/>
            <a:ext cx="991207" cy="634841"/>
            <a:chOff x="5332398" y="1233460"/>
            <a:chExt cx="991207" cy="634841"/>
          </a:xfrm>
        </p:grpSpPr>
        <p:cxnSp>
          <p:nvCxnSpPr>
            <p:cNvPr id="50" name="Straight Connector 49"/>
            <p:cNvCxnSpPr/>
            <p:nvPr/>
          </p:nvCxnSpPr>
          <p:spPr>
            <a:xfrm>
              <a:off x="5332398" y="1705819"/>
              <a:ext cx="189381" cy="162482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V="1">
              <a:off x="5339541" y="1602550"/>
              <a:ext cx="81886" cy="107052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V="1">
              <a:off x="5517017" y="1755682"/>
              <a:ext cx="88446" cy="104774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5414284" y="1593026"/>
              <a:ext cx="195941" cy="163915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flipV="1">
              <a:off x="5474743" y="1233460"/>
              <a:ext cx="848862" cy="497290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/>
          <p:cNvGrpSpPr/>
          <p:nvPr/>
        </p:nvGrpSpPr>
        <p:grpSpPr>
          <a:xfrm>
            <a:off x="4252836" y="975572"/>
            <a:ext cx="991207" cy="634841"/>
            <a:chOff x="5332398" y="1233460"/>
            <a:chExt cx="991207" cy="634841"/>
          </a:xfrm>
        </p:grpSpPr>
        <p:cxnSp>
          <p:nvCxnSpPr>
            <p:cNvPr id="56" name="Straight Connector 55"/>
            <p:cNvCxnSpPr/>
            <p:nvPr/>
          </p:nvCxnSpPr>
          <p:spPr>
            <a:xfrm>
              <a:off x="5332398" y="1705819"/>
              <a:ext cx="189381" cy="162482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V="1">
              <a:off x="5339541" y="1602550"/>
              <a:ext cx="81886" cy="107052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V="1">
              <a:off x="5517017" y="1755682"/>
              <a:ext cx="88446" cy="104774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5414284" y="1593026"/>
              <a:ext cx="195941" cy="163915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 flipV="1">
              <a:off x="5474743" y="1233460"/>
              <a:ext cx="848862" cy="497290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4162774" y="1080767"/>
            <a:ext cx="991207" cy="634841"/>
            <a:chOff x="5332398" y="1233460"/>
            <a:chExt cx="991207" cy="634841"/>
          </a:xfrm>
        </p:grpSpPr>
        <p:cxnSp>
          <p:nvCxnSpPr>
            <p:cNvPr id="62" name="Straight Connector 61"/>
            <p:cNvCxnSpPr/>
            <p:nvPr/>
          </p:nvCxnSpPr>
          <p:spPr>
            <a:xfrm>
              <a:off x="5332398" y="1705819"/>
              <a:ext cx="189381" cy="162482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V="1">
              <a:off x="5339541" y="1602550"/>
              <a:ext cx="81886" cy="107052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V="1">
              <a:off x="5517017" y="1755682"/>
              <a:ext cx="88446" cy="104774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5414284" y="1593026"/>
              <a:ext cx="195941" cy="163915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 flipV="1">
              <a:off x="5474743" y="1233460"/>
              <a:ext cx="848862" cy="497290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4499793" y="1399420"/>
            <a:ext cx="991207" cy="634841"/>
            <a:chOff x="5332398" y="1233460"/>
            <a:chExt cx="991207" cy="634841"/>
          </a:xfrm>
        </p:grpSpPr>
        <p:cxnSp>
          <p:nvCxnSpPr>
            <p:cNvPr id="70" name="Straight Connector 69"/>
            <p:cNvCxnSpPr/>
            <p:nvPr/>
          </p:nvCxnSpPr>
          <p:spPr>
            <a:xfrm>
              <a:off x="5332398" y="1705819"/>
              <a:ext cx="189381" cy="162482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V="1">
              <a:off x="5339541" y="1602550"/>
              <a:ext cx="81886" cy="107052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flipV="1">
              <a:off x="5517017" y="1755682"/>
              <a:ext cx="88446" cy="104774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5414284" y="1593026"/>
              <a:ext cx="195941" cy="163915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flipV="1">
              <a:off x="5474743" y="1233460"/>
              <a:ext cx="848862" cy="497290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6" name="Picture 7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1096" y="945411"/>
            <a:ext cx="320040" cy="306705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5431" y="1502101"/>
            <a:ext cx="226695" cy="346710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635" y="5464298"/>
            <a:ext cx="640080" cy="35242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26" y="5976794"/>
            <a:ext cx="4587240" cy="7639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014447" y="5893361"/>
            <a:ext cx="40340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200" dirty="0" smtClean="0"/>
              <a:t>krúžok cez integrál znamená, že integračná plocha je uzavretá</a:t>
            </a:r>
            <a:endParaRPr lang="en-US" sz="22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91A1-080D-4B75-96DD-5F8CFE4971FF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77926" y="176270"/>
            <a:ext cx="4164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Slajd</a:t>
            </a:r>
            <a:r>
              <a:rPr lang="sk-SK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 prednášky</a:t>
            </a:r>
            <a:endParaRPr lang="sk-SK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766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43608" y="476672"/>
            <a:ext cx="6984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000" b="1" dirty="0" smtClean="0"/>
              <a:t>Výtok intenzity gravitačného poľa z uzavretej plochy</a:t>
            </a:r>
            <a:endParaRPr lang="en-US" sz="20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51520" y="1340768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dirty="0" smtClean="0"/>
              <a:t>Uvažujme gravitačné pole budené bodovým telesom umiestneným v počiatku súradnicovej sústavy. To pole je dané vzorcom</a:t>
            </a:r>
            <a:endParaRPr lang="en-US" sz="2000" dirty="0" smtClean="0"/>
          </a:p>
        </p:txBody>
      </p:sp>
      <p:pic>
        <p:nvPicPr>
          <p:cNvPr id="5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2276872"/>
            <a:ext cx="1693545" cy="52768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3356992"/>
            <a:ext cx="1708785" cy="58864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67544" y="2852936"/>
            <a:ext cx="7200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dirty="0" smtClean="0"/>
              <a:t>Porovnajme to so vzorcom pre fontánu</a:t>
            </a:r>
          </a:p>
          <a:p>
            <a:endParaRPr lang="sk-SK" sz="2000" dirty="0"/>
          </a:p>
          <a:p>
            <a:endParaRPr lang="sk-SK" sz="2000" dirty="0" smtClean="0"/>
          </a:p>
          <a:p>
            <a:endParaRPr lang="sk-SK" sz="2000" dirty="0"/>
          </a:p>
          <a:p>
            <a:r>
              <a:rPr lang="sk-SK" sz="2000" dirty="0" smtClean="0"/>
              <a:t>zjavne teda pre naše gravitačné pole platí</a:t>
            </a:r>
            <a:endParaRPr lang="en-US" sz="2000" dirty="0" smtClean="0"/>
          </a:p>
        </p:txBody>
      </p:sp>
      <p:pic>
        <p:nvPicPr>
          <p:cNvPr id="11" name="Picture 10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9" y="4725145"/>
            <a:ext cx="7660005" cy="85915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77926" y="176270"/>
            <a:ext cx="4164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Slajd</a:t>
            </a:r>
            <a:r>
              <a:rPr lang="sk-SK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 prednášky</a:t>
            </a:r>
            <a:endParaRPr lang="sk-SK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896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6412" y="504967"/>
            <a:ext cx="687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 smtClean="0"/>
              <a:t>Kachličkovanie sféry</a:t>
            </a:r>
            <a:endParaRPr lang="en-US" sz="2400" b="1" dirty="0" smtClean="0"/>
          </a:p>
        </p:txBody>
      </p:sp>
      <p:pic>
        <p:nvPicPr>
          <p:cNvPr id="83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77" y="966632"/>
            <a:ext cx="5471460" cy="5284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2" name="TextBox 81"/>
          <p:cNvSpPr txBox="1"/>
          <p:nvPr/>
        </p:nvSpPr>
        <p:spPr>
          <a:xfrm>
            <a:off x="5902039" y="1116281"/>
            <a:ext cx="292133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200" dirty="0" smtClean="0"/>
              <a:t>Súradnice bodu na sfére</a:t>
            </a:r>
            <a:endParaRPr lang="en-US" sz="2200" dirty="0" smtClean="0"/>
          </a:p>
        </p:txBody>
      </p:sp>
      <p:pic>
        <p:nvPicPr>
          <p:cNvPr id="85" name="Picture 8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9496" y="1747594"/>
            <a:ext cx="1796415" cy="946785"/>
          </a:xfrm>
          <a:prstGeom prst="rect">
            <a:avLst/>
          </a:prstGeom>
        </p:spPr>
      </p:pic>
      <p:sp>
        <p:nvSpPr>
          <p:cNvPr id="86" name="TextBox 85"/>
          <p:cNvSpPr txBox="1"/>
          <p:nvPr/>
        </p:nvSpPr>
        <p:spPr>
          <a:xfrm>
            <a:off x="5902039" y="3004457"/>
            <a:ext cx="28263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200" dirty="0" smtClean="0"/>
              <a:t>Obsahy plôšky</a:t>
            </a:r>
            <a:endParaRPr lang="en-US" sz="2200" dirty="0" smtClean="0"/>
          </a:p>
        </p:txBody>
      </p:sp>
      <p:pic>
        <p:nvPicPr>
          <p:cNvPr id="90" name="Picture 89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2778" y="3461571"/>
            <a:ext cx="2649855" cy="822960"/>
          </a:xfrm>
          <a:prstGeom prst="rect">
            <a:avLst/>
          </a:prstGeom>
        </p:spPr>
      </p:pic>
      <p:sp>
        <p:nvSpPr>
          <p:cNvPr id="91" name="TextBox 90"/>
          <p:cNvSpPr txBox="1"/>
          <p:nvPr/>
        </p:nvSpPr>
        <p:spPr>
          <a:xfrm>
            <a:off x="5907153" y="4607626"/>
            <a:ext cx="27855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200" dirty="0" smtClean="0"/>
              <a:t>Komponenty vektora</a:t>
            </a:r>
            <a:endParaRPr lang="en-US" sz="2200" dirty="0" smtClean="0"/>
          </a:p>
        </p:txBody>
      </p:sp>
      <p:pic>
        <p:nvPicPr>
          <p:cNvPr id="92" name="Picture 9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7008" y="4607626"/>
            <a:ext cx="320040" cy="306705"/>
          </a:xfrm>
          <a:prstGeom prst="rect">
            <a:avLst/>
          </a:prstGeom>
        </p:spPr>
      </p:pic>
      <p:pic>
        <p:nvPicPr>
          <p:cNvPr id="97" name="Picture 9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1348" y="5121639"/>
            <a:ext cx="2371725" cy="1282065"/>
          </a:xfrm>
          <a:prstGeom prst="rect">
            <a:avLst/>
          </a:prstGeom>
        </p:spPr>
      </p:pic>
      <p:sp>
        <p:nvSpPr>
          <p:cNvPr id="99" name="Arc 98"/>
          <p:cNvSpPr/>
          <p:nvPr/>
        </p:nvSpPr>
        <p:spPr>
          <a:xfrm>
            <a:off x="3373803" y="2534028"/>
            <a:ext cx="338430" cy="470429"/>
          </a:xfrm>
          <a:prstGeom prst="arc">
            <a:avLst>
              <a:gd name="adj1" fmla="val 17348787"/>
              <a:gd name="adj2" fmla="val 667367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6899565" y="3414071"/>
            <a:ext cx="522515" cy="51666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Elbow Connector 6"/>
          <p:cNvCxnSpPr/>
          <p:nvPr/>
        </p:nvCxnSpPr>
        <p:spPr>
          <a:xfrm rot="10800000">
            <a:off x="3712234" y="2633643"/>
            <a:ext cx="3282333" cy="827926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rc 18"/>
          <p:cNvSpPr>
            <a:spLocks noChangeAspect="1"/>
          </p:cNvSpPr>
          <p:nvPr/>
        </p:nvSpPr>
        <p:spPr>
          <a:xfrm flipV="1">
            <a:off x="5077157" y="2496954"/>
            <a:ext cx="338124" cy="140966"/>
          </a:xfrm>
          <a:prstGeom prst="arc">
            <a:avLst>
              <a:gd name="adj1" fmla="val 17279047"/>
              <a:gd name="adj2" fmla="val 20676984"/>
            </a:avLst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c 19"/>
          <p:cNvSpPr>
            <a:spLocks noChangeAspect="1"/>
          </p:cNvSpPr>
          <p:nvPr/>
        </p:nvSpPr>
        <p:spPr>
          <a:xfrm flipV="1">
            <a:off x="3526328" y="2654382"/>
            <a:ext cx="338127" cy="140966"/>
          </a:xfrm>
          <a:prstGeom prst="arc">
            <a:avLst>
              <a:gd name="adj1" fmla="val 17279047"/>
              <a:gd name="adj2" fmla="val 20676984"/>
            </a:avLst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670043" y="3417795"/>
            <a:ext cx="1247949" cy="512757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Elbow Connector 11"/>
          <p:cNvCxnSpPr>
            <a:stCxn id="10" idx="0"/>
          </p:cNvCxnSpPr>
          <p:nvPr/>
        </p:nvCxnSpPr>
        <p:spPr>
          <a:xfrm rot="16200000" flipV="1">
            <a:off x="5768014" y="891790"/>
            <a:ext cx="622447" cy="4429563"/>
          </a:xfrm>
          <a:prstGeom prst="bentConnector2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391" y="6217014"/>
            <a:ext cx="721995" cy="186690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3613503" y="6094182"/>
            <a:ext cx="890897" cy="429446"/>
          </a:xfrm>
          <a:prstGeom prst="ellipse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Elbow Connector 15"/>
          <p:cNvCxnSpPr>
            <a:stCxn id="14" idx="0"/>
          </p:cNvCxnSpPr>
          <p:nvPr/>
        </p:nvCxnSpPr>
        <p:spPr>
          <a:xfrm rot="16200000" flipV="1">
            <a:off x="2708225" y="4743454"/>
            <a:ext cx="1917967" cy="783489"/>
          </a:xfrm>
          <a:prstGeom prst="bentConnector3">
            <a:avLst/>
          </a:prstGeom>
          <a:ln w="190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91A1-080D-4B75-96DD-5F8CFE4971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8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usepackage[cp1250]{inputenc}&#10;\usepackage[slovak]{babel}&#10;\usepackage[T1]{fontenc}&#10;\usepackage[usenames,dvipsnames]{xcolor}&#10;\def \vek{\overrightarrow}&#10;\begin{document}&#10;\begin{align*}&#10;\color{Green}&#10;d\!\vek S&#10;\end{align*}&#10;\end{document}"/>
  <p:tag name="IGUANATEXSIZE" val="2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usepackage[cp1250]{inputenc}&#10;\usepackage[slovak]{babel}&#10;\usepackage[T1]{fontenc}&#10;\usepackage[usenames,dvipsnames]{xcolor}&#10;\def \vek{\overrightarrow}&#10;\begin{document}&#10;\begin{align*}&#10;%\color{Green}&#10;d\!\vek S&#10;\end{align*}&#10;\end{document}"/>
  <p:tag name="IGUANATEXSIZE" val="2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usepackage[cp1250]{inputenc}&#10;\usepackage[slovak]{babel}&#10;\usepackage[T1]{fontenc}&#10;\usepackage[usenames,dvipsnames]{xcolor}&#10;\def \vek{\overrightarrow}&#10;\begin{document}&#10;\begin{align*}&#10;%\color{Green}&#10;{d\!\vek S}_{\!x}&amp;=|d\!\vek S|\sin\vartheta\cos\varphi\\&#10;{d\!\vek S}_{\!y}&amp;=|d\!\vek S|\sin\vartheta\sin\varphi\\&#10;{d\!\vek S}_{\!z}&amp;=|d\!\vek S|\cos\vartheta&#10;\end{align*}&#10;\end{document}"/>
  <p:tag name="IGUANATEXSIZE" val="2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usepackage[cp1250]{inputenc}&#10;\usepackage[slovak]{babel}&#10;\usepackage[T1]{fontenc}&#10;\usepackage[usenames,dvipsnames]{xcolor}&#10;\def \vek{\overrightarrow}&#10;\begin{document}&#10;\begin{align*}&#10;%\color{Green}&#10;R\sin\vartheta&#10;\end{align*}&#10;\end{document}"/>
  <p:tag name="IGUANATEXSIZE" val="2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usepackage[cp1250]{inputenc}&#10;\usepackage[slovak]{babel}&#10;\usepackage[T1]{fontenc}&#10;\usepackage[usenames,dvipsnames]{xcolor}&#10;\def \vek{\overrightarrow}&#10;\begin{document}&#10;\begin{align*}&#10;%\color{Green}&#10;\vek j&#10;\end{align*}&#10;\end{document}"/>
  <p:tag name="IGUANATEXSIZE" val="2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usepackage[cp1250]{inputenc}&#10;\usepackage[slovak]{babel}&#10;\usepackage[T1]{fontenc}&#10;\usepackage[usenames,dvipsnames]{xcolor}&#10;\def \vek{\overrightarrow}&#10;\begin{document}&#10;\begin{align*}&#10;%\color{YellowOrange}&#10;\vek j.d\!\vek S&#10;\end{align*}&#10;\end{document}"/>
  <p:tag name="IGUANATEXSIZE" val="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usepackage[cp1250]{inputenc}&#10;\usepackage[slovak]{babel}&#10;\usepackage[T1]{fontenc}&#10;\usepackage[usenames,dvipsnames]{xcolor}&#10;\def \vek{\overrightarrow}&#10;\begin{document}&#10;\begin{align*}&#10;%\color{YellowOrange}&#10;I=\sum_{\text{cez všetky plôšky}}\vek j.d\!\vek S \equiv &#10;\oint\limits_{\text{po ploche}}\vek j.d\!\vek S&#10;\end{align*}&#10;\end{document}"/>
  <p:tag name="IGUANATEXSIZE" val="2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\vec g(\vec r) = -G\frac{M}{r^2}\frac{\vec r}{r}&#10;\end{align*}&#10;\end{document}&#10;"/>
  <p:tag name="IGUANATEXSIZE" val="2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usepackage[cp1250]{inputenc}&#10;\usepackage[slovak]{babel}&#10;\usepackage[T1]{fontenc}&#10;\usepackage[usenames,dvipsnames]{xcolor}&#10;\def \vek{\overrightarrow}&#10;\begin{document}&#10;\begin{align*}&#10;%\color{YellowOrange}&#10;\vec j(\vec r)= \frac{I}{4\pi}\frac{1}{r^2}\frac{\vec r}{|\vec r|}&#10;\end{align*}&#10;\end{document}"/>
  <p:tag name="IGUANATEXSIZE" val="2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usepackage[cp1250]{inputenc}&#10;\usepackage[slovak]{babel}&#10;\usepackage[T1]{fontenc}&#10;\usepackage[usenames,dvipsnames]{xcolor}&#10;\def \vek{\overrightarrow}&#10;\begin{document}&#10;\begin{align*}&#10;%\color{YellowOrange}&#10; \oint\limits_{\text{po ploche}}\vec g.d\!\vec S=&#10;  \begin{cases}&#10;   0 &amp; \text{ak sa počiatok nenachádza vnútri plochy }  \\&#10;   -4\pi GM &amp; \text{ak sa počiatok nachádza vnútri plochy }&#10;  \end{cases}&#10;\end{align*}&#10;\end{document}"/>
  <p:tag name="IGUANATEXSIZE" val="2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usepackage[cp1250]{inputenc}&#10;\usepackage[slovak]{babel}&#10;\usepackage[T1]{fontenc}&#10;\usepackage[usenames,dvipsnames]{xcolor}&#10;\def \vek{\overrightarrow}&#10;\begin{document}&#10;\begin{align*}&#10;%\color{RoyalBlue}&#10;x&amp;=R\sin\vartheta\cos\varphi\\&#10;y&amp;=R\sin\vartheta\sin\varphi\\&#10;z&amp;=R\cos\vartheta&#10;\end{align*}&#10;\end{document}"/>
  <p:tag name="IGUANATEXSIZE" val="2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usepackage[cp1250]{inputenc}&#10;\usepackage[slovak]{babel}&#10;\usepackage[T1]{fontenc}&#10;\usepackage[usenames,dvipsnames]{xcolor}&#10;\def \vek{\overrightarrow}&#10;\begin{document}&#10;\begin{align*}&#10;%\color{Green}&#10;|d\!\vek S|&amp;=Rd\vartheta \times R\sin\vartheta\,d\varphi\\&#10;|d\!\vek S|&amp;=R^2\sin\vartheta\,d\vartheta\,d\varphi&#10;\end{align*}&#10;\end{document}"/>
  <p:tag name="IGUANATEXSIZE" val="20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4BFC4D6B-A924-454A-A1BA-1534EA58ACEE}" vid="{79D79B44-7DC3-4FB3-9E3E-A08CB7E84FA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Myblank</Template>
  <TotalTime>7697</TotalTime>
  <Words>152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Cerny</dc:creator>
  <cp:lastModifiedBy>Vladimir Cerny</cp:lastModifiedBy>
  <cp:revision>219</cp:revision>
  <dcterms:created xsi:type="dcterms:W3CDTF">2014-02-21T11:26:05Z</dcterms:created>
  <dcterms:modified xsi:type="dcterms:W3CDTF">2015-12-09T09:29:45Z</dcterms:modified>
</cp:coreProperties>
</file>