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63" r:id="rId5"/>
    <p:sldId id="259" r:id="rId6"/>
    <p:sldId id="260" r:id="rId7"/>
    <p:sldId id="261" r:id="rId8"/>
    <p:sldId id="262" r:id="rId9"/>
    <p:sldId id="264" r:id="rId10"/>
    <p:sldId id="271" r:id="rId11"/>
    <p:sldId id="265" r:id="rId12"/>
    <p:sldId id="266" r:id="rId13"/>
    <p:sldId id="267" r:id="rId14"/>
    <p:sldId id="268" r:id="rId15"/>
    <p:sldId id="269" r:id="rId16"/>
    <p:sldId id="27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94661" autoAdjust="0"/>
  </p:normalViewPr>
  <p:slideViewPr>
    <p:cSldViewPr showGuides="1">
      <p:cViewPr>
        <p:scale>
          <a:sx n="70" d="100"/>
          <a:sy n="70" d="100"/>
        </p:scale>
        <p:origin x="-1098" y="-72"/>
      </p:cViewPr>
      <p:guideLst>
        <p:guide orient="horz" pos="211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F37382-C54A-46FC-8413-BB9272B1B9D7}" type="datetimeFigureOut">
              <a:rPr lang="en-US" smtClean="0"/>
              <a:t>8/20/2013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B736F-EF63-4093-AC98-1DCB7361232F}" type="slidenum">
              <a:rPr lang="en-US" smtClean="0"/>
              <a:t>‹#›</a:t>
            </a:fld>
            <a:endParaRPr lang="en-US"/>
          </a:p>
        </p:txBody>
      </p:sp>
    </p:spTree>
    <p:extLst>
      <p:ext uri="{BB962C8B-B14F-4D97-AF65-F5344CB8AC3E}">
        <p14:creationId xmlns:p14="http://schemas.microsoft.com/office/powerpoint/2010/main" val="2432174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3A3E95-42F6-4B52-B2A3-CA85B1ED6CDB}" type="datetime1">
              <a:rPr lang="en-US" smtClean="0"/>
              <a:t>8/20/2013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280503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A5E8F7-13F8-4893-8B5A-A56ECD202E80}" type="datetime1">
              <a:rPr lang="en-US" smtClean="0"/>
              <a:t>8/20/2013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238661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7070C-3B3B-4B6E-BC49-9D8FDDF81908}" type="datetime1">
              <a:rPr lang="en-US" smtClean="0"/>
              <a:t>8/20/2013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304434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26167A-4325-4803-B69A-D0DE3438A439}" type="datetime1">
              <a:rPr lang="en-US" smtClean="0"/>
              <a:t>8/20/2013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1279363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FAF6F4-97B8-4D02-96AE-7C5C3E9891E4}" type="datetime1">
              <a:rPr lang="en-US" smtClean="0"/>
              <a:t>8/20/2013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31622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0F26BD-E5C6-4A55-99FB-4EF971BC83A6}" type="datetime1">
              <a:rPr lang="en-US" smtClean="0"/>
              <a:t>8/20/2013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15746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064B89-E402-4EC4-A704-ADBE45BE2C17}" type="datetime1">
              <a:rPr lang="en-US" smtClean="0"/>
              <a:t>8/20/2013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2284942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885304-8561-49E7-83A5-554184872437}" type="datetime1">
              <a:rPr lang="en-US" smtClean="0"/>
              <a:t>8/20/2013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1928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40A70-69C2-4DAD-AC70-28D4C553333F}" type="datetime1">
              <a:rPr lang="en-US" smtClean="0"/>
              <a:t>8/20/2013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76934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C403A-EB8B-4DB2-81A4-E35B29DC7DA5}" type="datetime1">
              <a:rPr lang="en-US" smtClean="0"/>
              <a:t>8/20/2013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303296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D27FFC-EE5A-4433-8EFD-38549673CB13}" type="datetime1">
              <a:rPr lang="en-US" smtClean="0"/>
              <a:t>8/20/2013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9A5AE2-078A-440D-A8A3-2600B6C28419}" type="slidenum">
              <a:rPr lang="en-US" smtClean="0"/>
              <a:t>‹#›</a:t>
            </a:fld>
            <a:endParaRPr lang="en-US"/>
          </a:p>
        </p:txBody>
      </p:sp>
    </p:spTree>
    <p:extLst>
      <p:ext uri="{BB962C8B-B14F-4D97-AF65-F5344CB8AC3E}">
        <p14:creationId xmlns:p14="http://schemas.microsoft.com/office/powerpoint/2010/main" val="270105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781FE-1011-45D3-A280-26CDAB0494BB}" type="datetime1">
              <a:rPr lang="en-US" smtClean="0"/>
              <a:t>8/20/2013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A5AE2-078A-440D-A8A3-2600B6C28419}" type="slidenum">
              <a:rPr lang="en-US" smtClean="0"/>
              <a:t>‹#›</a:t>
            </a:fld>
            <a:endParaRPr lang="en-US"/>
          </a:p>
        </p:txBody>
      </p:sp>
    </p:spTree>
    <p:extLst>
      <p:ext uri="{BB962C8B-B14F-4D97-AF65-F5344CB8AC3E}">
        <p14:creationId xmlns:p14="http://schemas.microsoft.com/office/powerpoint/2010/main" val="1635926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hyperlink" Target="http://docs.oracle.com/javase/7/docs/api/"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hyperlink" Target="http://www.scintilla.org/SciTEDownload.html" TargetMode="External"/><Relationship Id="rId4" Type="http://schemas.openxmlformats.org/officeDocument/2006/relationships/image" Target="../media/image2.tm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png"/><Relationship Id="rId5" Type="http://schemas.openxmlformats.org/officeDocument/2006/relationships/image" Target="../media/image3.tmp"/><Relationship Id="rId4" Type="http://schemas.openxmlformats.org/officeDocument/2006/relationships/hyperlink" Target="http://www.oracle.com/technetwork/java/javase/downloads/index.html"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hyperlink" Target="http://www.scintilla.org/SciTEDownload.htm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5.tm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92696"/>
            <a:ext cx="7560840" cy="2862322"/>
          </a:xfrm>
          <a:prstGeom prst="rect">
            <a:avLst/>
          </a:prstGeom>
          <a:noFill/>
        </p:spPr>
        <p:txBody>
          <a:bodyPr wrap="square" rtlCol="0">
            <a:spAutoFit/>
          </a:bodyPr>
          <a:lstStyle/>
          <a:p>
            <a:pPr algn="ctr"/>
            <a:r>
              <a:rPr lang="en-US" sz="4800" b="1" smtClean="0"/>
              <a:t>Java Quick </a:t>
            </a:r>
            <a:r>
              <a:rPr lang="en-US" sz="4800" b="1" dirty="0"/>
              <a:t>I</a:t>
            </a:r>
            <a:r>
              <a:rPr lang="en-US" sz="4800" b="1" smtClean="0"/>
              <a:t>nfo</a:t>
            </a:r>
            <a:endParaRPr lang="en-US" b="1" dirty="0" smtClean="0"/>
          </a:p>
          <a:p>
            <a:pPr algn="ctr"/>
            <a:endParaRPr lang="en-US" sz="2000" b="1" dirty="0" smtClean="0"/>
          </a:p>
          <a:p>
            <a:pPr algn="ctr"/>
            <a:r>
              <a:rPr lang="en-US" sz="2000" b="1" dirty="0" smtClean="0"/>
              <a:t>Notes for </a:t>
            </a:r>
            <a:r>
              <a:rPr lang="en-US" sz="2000" b="1" dirty="0"/>
              <a:t>C</a:t>
            </a:r>
            <a:r>
              <a:rPr lang="en-US" sz="2000" b="1" dirty="0" smtClean="0"/>
              <a:t>++ programmers who will be supposed to do passive programming in Java</a:t>
            </a:r>
          </a:p>
          <a:p>
            <a:endParaRPr lang="en-US" dirty="0" smtClean="0"/>
          </a:p>
          <a:p>
            <a:pPr algn="ctr"/>
            <a:r>
              <a:rPr lang="en-US" dirty="0" smtClean="0"/>
              <a:t>By passive programming we mean reading  Java programs and do minor changes </a:t>
            </a:r>
          </a:p>
          <a:p>
            <a:pPr algn="ctr"/>
            <a:r>
              <a:rPr lang="en-US" b="1" dirty="0" smtClean="0"/>
              <a:t>(passive programming = programming by example)</a:t>
            </a:r>
            <a:endParaRPr lang="en-US" b="1" dirty="0"/>
          </a:p>
        </p:txBody>
      </p:sp>
      <p:sp>
        <p:nvSpPr>
          <p:cNvPr id="3" name="TextBox 2"/>
          <p:cNvSpPr txBox="1"/>
          <p:nvPr/>
        </p:nvSpPr>
        <p:spPr>
          <a:xfrm>
            <a:off x="323528" y="4221088"/>
            <a:ext cx="8352928" cy="2031325"/>
          </a:xfrm>
          <a:prstGeom prst="rect">
            <a:avLst/>
          </a:prstGeom>
          <a:noFill/>
        </p:spPr>
        <p:txBody>
          <a:bodyPr wrap="square" rtlCol="0">
            <a:spAutoFit/>
          </a:bodyPr>
          <a:lstStyle/>
          <a:p>
            <a:r>
              <a:rPr lang="en-US" dirty="0" smtClean="0"/>
              <a:t>It is often said that you </a:t>
            </a:r>
            <a:r>
              <a:rPr lang="en-US" b="1" dirty="0" smtClean="0"/>
              <a:t>must</a:t>
            </a:r>
            <a:r>
              <a:rPr lang="en-US" dirty="0" smtClean="0"/>
              <a:t> use objects when programming in Java. Well, it is not quite true. You can do procedural and not object programming in Java just wrapping the standard procedural code within one formal overall class with no object instances created. You just have to prepend function definitions with a magic word </a:t>
            </a:r>
            <a:r>
              <a:rPr lang="en-US" b="1" dirty="0" smtClean="0"/>
              <a:t>“static”.</a:t>
            </a:r>
          </a:p>
          <a:p>
            <a:endParaRPr lang="en-US" b="1" dirty="0"/>
          </a:p>
          <a:p>
            <a:r>
              <a:rPr lang="en-US" dirty="0" smtClean="0"/>
              <a:t>We shall later use also some objects in this short course, but we start with this quasi-procedural programming.</a:t>
            </a:r>
            <a:endParaRPr lang="en-US" dirty="0"/>
          </a:p>
        </p:txBody>
      </p:sp>
      <p:sp>
        <p:nvSpPr>
          <p:cNvPr id="5" name="Slide Number Placeholder 4"/>
          <p:cNvSpPr>
            <a:spLocks noGrp="1"/>
          </p:cNvSpPr>
          <p:nvPr>
            <p:ph type="sldNum" sz="quarter" idx="12"/>
          </p:nvPr>
        </p:nvSpPr>
        <p:spPr/>
        <p:txBody>
          <a:bodyPr/>
          <a:lstStyle/>
          <a:p>
            <a:fld id="{719A5AE2-078A-440D-A8A3-2600B6C28419}" type="slidenum">
              <a:rPr lang="en-US" smtClean="0"/>
              <a:t>1</a:t>
            </a:fld>
            <a:endParaRPr lang="en-US"/>
          </a:p>
        </p:txBody>
      </p:sp>
      <p:pic>
        <p:nvPicPr>
          <p:cNvPr id="4" name="Java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6093296"/>
            <a:ext cx="609600" cy="609600"/>
          </a:xfrm>
          <a:prstGeom prst="rect">
            <a:avLst/>
          </a:prstGeom>
        </p:spPr>
      </p:pic>
    </p:spTree>
    <p:extLst>
      <p:ext uri="{BB962C8B-B14F-4D97-AF65-F5344CB8AC3E}">
        <p14:creationId xmlns:p14="http://schemas.microsoft.com/office/powerpoint/2010/main" val="3398848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850" y="287070"/>
            <a:ext cx="5472608" cy="523220"/>
          </a:xfrm>
          <a:prstGeom prst="rect">
            <a:avLst/>
          </a:prstGeom>
          <a:noFill/>
        </p:spPr>
        <p:txBody>
          <a:bodyPr wrap="square" rtlCol="0">
            <a:spAutoFit/>
          </a:bodyPr>
          <a:lstStyle/>
          <a:p>
            <a:pPr algn="ctr"/>
            <a:r>
              <a:rPr lang="en-US" sz="2800" b="1" dirty="0" smtClean="0"/>
              <a:t>Strings in Java</a:t>
            </a:r>
            <a:endParaRPr lang="en-US" sz="2800" b="1" dirty="0"/>
          </a:p>
        </p:txBody>
      </p:sp>
      <p:sp>
        <p:nvSpPr>
          <p:cNvPr id="3" name="TextBox 2"/>
          <p:cNvSpPr txBox="1"/>
          <p:nvPr/>
        </p:nvSpPr>
        <p:spPr>
          <a:xfrm>
            <a:off x="713846" y="1268760"/>
            <a:ext cx="8280920" cy="1323439"/>
          </a:xfrm>
          <a:prstGeom prst="rect">
            <a:avLst/>
          </a:prstGeom>
          <a:noFill/>
          <a:ln w="28575">
            <a:solidFill>
              <a:schemeClr val="tx1"/>
            </a:solidFill>
          </a:ln>
        </p:spPr>
        <p:txBody>
          <a:bodyPr wrap="square" rtlCol="0">
            <a:spAutoFit/>
          </a:bodyPr>
          <a:lstStyle/>
          <a:p>
            <a:r>
              <a:rPr lang="en-US" sz="1600" noProof="1" smtClean="0">
                <a:latin typeface="Lucida Sans Typewriter" pitchFamily="49" charset="0"/>
              </a:rPr>
              <a:t>String s1=“Hello”;</a:t>
            </a:r>
          </a:p>
          <a:p>
            <a:r>
              <a:rPr lang="en-US" sz="1600" noProof="1" smtClean="0">
                <a:latin typeface="Lucida Sans Typewriter" pitchFamily="49" charset="0"/>
              </a:rPr>
              <a:t>String s2=“world”;</a:t>
            </a:r>
          </a:p>
          <a:p>
            <a:r>
              <a:rPr lang="en-US" sz="1600" noProof="1" smtClean="0">
                <a:latin typeface="Lucida Sans Typewriter" pitchFamily="49" charset="0"/>
              </a:rPr>
              <a:t>String s= s1+” “+s2+”!”;</a:t>
            </a:r>
          </a:p>
          <a:p>
            <a:r>
              <a:rPr lang="en-US" sz="1600" noProof="1" smtClean="0">
                <a:latin typeface="Lucida Sans Typewriter" pitchFamily="49" charset="0"/>
              </a:rPr>
              <a:t>int pos = s.indexOf(“rl”);  //this returns 8</a:t>
            </a:r>
          </a:p>
          <a:p>
            <a:endParaRPr lang="en-US" sz="1600" dirty="0">
              <a:latin typeface="Lucida Sans Typewriter" pitchFamily="49" charset="0"/>
            </a:endParaRPr>
          </a:p>
        </p:txBody>
      </p:sp>
      <p:sp>
        <p:nvSpPr>
          <p:cNvPr id="4" name="TextBox 3"/>
          <p:cNvSpPr txBox="1"/>
          <p:nvPr/>
        </p:nvSpPr>
        <p:spPr>
          <a:xfrm>
            <a:off x="683568" y="764704"/>
            <a:ext cx="6120680" cy="369332"/>
          </a:xfrm>
          <a:prstGeom prst="rect">
            <a:avLst/>
          </a:prstGeom>
          <a:noFill/>
        </p:spPr>
        <p:txBody>
          <a:bodyPr wrap="square" rtlCol="0">
            <a:spAutoFit/>
          </a:bodyPr>
          <a:lstStyle/>
          <a:p>
            <a:r>
              <a:rPr lang="en-US" dirty="0" smtClean="0"/>
              <a:t>Example:</a:t>
            </a:r>
            <a:endParaRPr lang="en-US" dirty="0"/>
          </a:p>
        </p:txBody>
      </p:sp>
      <p:sp>
        <p:nvSpPr>
          <p:cNvPr id="5" name="TextBox 4"/>
          <p:cNvSpPr txBox="1"/>
          <p:nvPr/>
        </p:nvSpPr>
        <p:spPr>
          <a:xfrm>
            <a:off x="395536" y="2780928"/>
            <a:ext cx="8599230" cy="3693319"/>
          </a:xfrm>
          <a:prstGeom prst="rect">
            <a:avLst/>
          </a:prstGeom>
          <a:noFill/>
        </p:spPr>
        <p:txBody>
          <a:bodyPr wrap="square" rtlCol="0">
            <a:spAutoFit/>
          </a:bodyPr>
          <a:lstStyle/>
          <a:p>
            <a:r>
              <a:rPr lang="en-US" b="1" dirty="0" smtClean="0"/>
              <a:t>Comments:</a:t>
            </a:r>
          </a:p>
          <a:p>
            <a:r>
              <a:rPr lang="en-US" dirty="0" smtClean="0"/>
              <a:t>String is a built-in class to manipulate arrays of characters. However you do not </a:t>
            </a:r>
            <a:r>
              <a:rPr lang="en-US" dirty="0" err="1" smtClean="0"/>
              <a:t>hav</a:t>
            </a:r>
            <a:r>
              <a:rPr lang="en-US" dirty="0" smtClean="0"/>
              <a:t> access  directly to the array of characters which (internally, inside the String object) holds the character data. You just have to use some of the String class method to get access to the individual characters of the string.</a:t>
            </a:r>
          </a:p>
          <a:p>
            <a:endParaRPr lang="en-US" dirty="0"/>
          </a:p>
          <a:p>
            <a:r>
              <a:rPr lang="en-US" dirty="0" smtClean="0"/>
              <a:t>The spectrum of String methods is huge (much larger then the c++ string methods) . There is a special method to do practically anything you would like to do with the string data. </a:t>
            </a:r>
          </a:p>
          <a:p>
            <a:endParaRPr lang="en-US" dirty="0"/>
          </a:p>
          <a:p>
            <a:r>
              <a:rPr lang="en-US" dirty="0" smtClean="0"/>
              <a:t>Lear how to find information on web, for example just google: “java String” and you get as a first hit the details about the String class.</a:t>
            </a:r>
          </a:p>
          <a:p>
            <a:r>
              <a:rPr lang="en-US" dirty="0" smtClean="0"/>
              <a:t>A complete API documentation of all the Java classes is at</a:t>
            </a:r>
          </a:p>
          <a:p>
            <a:r>
              <a:rPr lang="en-US" dirty="0" smtClean="0">
                <a:hlinkClick r:id="rId4"/>
              </a:rPr>
              <a:t>http://docs.oracle.com/javase/7/docs/api/</a:t>
            </a:r>
            <a:endParaRPr lang="en-US" dirty="0"/>
          </a:p>
        </p:txBody>
      </p:sp>
      <p:sp>
        <p:nvSpPr>
          <p:cNvPr id="6" name="Slide Number Placeholder 5"/>
          <p:cNvSpPr>
            <a:spLocks noGrp="1"/>
          </p:cNvSpPr>
          <p:nvPr>
            <p:ph type="sldNum" sz="quarter" idx="12"/>
          </p:nvPr>
        </p:nvSpPr>
        <p:spPr/>
        <p:txBody>
          <a:bodyPr/>
          <a:lstStyle/>
          <a:p>
            <a:fld id="{719A5AE2-078A-440D-A8A3-2600B6C28419}" type="slidenum">
              <a:rPr lang="en-US" smtClean="0"/>
              <a:t>10</a:t>
            </a:fld>
            <a:endParaRPr lang="en-US"/>
          </a:p>
        </p:txBody>
      </p:sp>
      <p:pic>
        <p:nvPicPr>
          <p:cNvPr id="7" name="Java1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6169447"/>
            <a:ext cx="609600" cy="609600"/>
          </a:xfrm>
          <a:prstGeom prst="rect">
            <a:avLst/>
          </a:prstGeom>
        </p:spPr>
      </p:pic>
    </p:spTree>
    <p:extLst>
      <p:ext uri="{BB962C8B-B14F-4D97-AF65-F5344CB8AC3E}">
        <p14:creationId xmlns:p14="http://schemas.microsoft.com/office/powerpoint/2010/main" val="4290418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548680"/>
            <a:ext cx="6336704" cy="461665"/>
          </a:xfrm>
          <a:prstGeom prst="rect">
            <a:avLst/>
          </a:prstGeom>
          <a:noFill/>
        </p:spPr>
        <p:txBody>
          <a:bodyPr wrap="square" rtlCol="0">
            <a:spAutoFit/>
          </a:bodyPr>
          <a:lstStyle/>
          <a:p>
            <a:pPr algn="ctr"/>
            <a:r>
              <a:rPr lang="en-US" sz="2400" b="1" dirty="0" smtClean="0"/>
              <a:t>Program BasicJava.java</a:t>
            </a:r>
            <a:endParaRPr lang="en-US" sz="2400" b="1" dirty="0"/>
          </a:p>
        </p:txBody>
      </p:sp>
      <p:sp>
        <p:nvSpPr>
          <p:cNvPr id="3" name="TextBox 2"/>
          <p:cNvSpPr txBox="1"/>
          <p:nvPr/>
        </p:nvSpPr>
        <p:spPr>
          <a:xfrm>
            <a:off x="251520" y="1268760"/>
            <a:ext cx="8640960" cy="4247317"/>
          </a:xfrm>
          <a:prstGeom prst="rect">
            <a:avLst/>
          </a:prstGeom>
          <a:noFill/>
        </p:spPr>
        <p:txBody>
          <a:bodyPr wrap="square" rtlCol="0">
            <a:spAutoFit/>
          </a:bodyPr>
          <a:lstStyle/>
          <a:p>
            <a:r>
              <a:rPr lang="en-US" dirty="0" smtClean="0"/>
              <a:t>It often happens for a programmer that he has to switch to other language which he has not been using for quite some time. Then he does not remember what is the exact formulation of some statements or declarations. </a:t>
            </a:r>
          </a:p>
          <a:p>
            <a:r>
              <a:rPr lang="en-US" dirty="0" smtClean="0"/>
              <a:t>It is useful to have at hand a simple program demonstrating the usage of basic statements or declaration. We provide  the file </a:t>
            </a:r>
            <a:r>
              <a:rPr lang="en-US" b="1" dirty="0" smtClean="0"/>
              <a:t>BasicJava.java</a:t>
            </a:r>
            <a:r>
              <a:rPr lang="en-US" dirty="0" smtClean="0"/>
              <a:t> which is just such a quick overview of basic usage, there are following sections:</a:t>
            </a:r>
          </a:p>
          <a:p>
            <a:pPr marL="285750" indent="-285750">
              <a:buFont typeface="Arial" pitchFamily="34" charset="0"/>
              <a:buChar char="•"/>
            </a:pPr>
            <a:r>
              <a:rPr lang="en-US" dirty="0" smtClean="0"/>
              <a:t>simple control statements (loop, while, do while)</a:t>
            </a:r>
          </a:p>
          <a:p>
            <a:pPr marL="285750" indent="-285750">
              <a:buFont typeface="Arial" pitchFamily="34" charset="0"/>
              <a:buChar char="•"/>
            </a:pPr>
            <a:r>
              <a:rPr lang="en-US" dirty="0" smtClean="0"/>
              <a:t>if, else</a:t>
            </a:r>
          </a:p>
          <a:p>
            <a:pPr marL="285750" indent="-285750">
              <a:buFont typeface="Arial" pitchFamily="34" charset="0"/>
              <a:buChar char="•"/>
            </a:pPr>
            <a:r>
              <a:rPr lang="en-US" dirty="0" smtClean="0"/>
              <a:t>switch</a:t>
            </a:r>
          </a:p>
          <a:p>
            <a:pPr marL="285750" indent="-285750">
              <a:buFont typeface="Arial" pitchFamily="34" charset="0"/>
              <a:buChar char="•"/>
            </a:pPr>
            <a:r>
              <a:rPr lang="en-US" dirty="0" smtClean="0"/>
              <a:t>arrays (simple arrays, two-dimensional arrays)</a:t>
            </a:r>
          </a:p>
          <a:p>
            <a:pPr marL="285750" indent="-285750">
              <a:buFont typeface="Arial" pitchFamily="34" charset="0"/>
              <a:buChar char="•"/>
            </a:pPr>
            <a:r>
              <a:rPr lang="en-US" dirty="0" smtClean="0"/>
              <a:t>mathematical functions</a:t>
            </a:r>
          </a:p>
          <a:p>
            <a:pPr marL="285750" indent="-285750">
              <a:buFont typeface="Arial" pitchFamily="34" charset="0"/>
              <a:buChar char="•"/>
            </a:pPr>
            <a:r>
              <a:rPr lang="en-US" dirty="0" smtClean="0"/>
              <a:t>string operations</a:t>
            </a:r>
          </a:p>
          <a:p>
            <a:pPr marL="285750" indent="-285750">
              <a:buFont typeface="Arial" pitchFamily="34" charset="0"/>
              <a:buChar char="•"/>
            </a:pPr>
            <a:r>
              <a:rPr lang="en-US" dirty="0" smtClean="0"/>
              <a:t>exception handling</a:t>
            </a:r>
          </a:p>
          <a:p>
            <a:pPr marL="285750" indent="-285750">
              <a:buFont typeface="Arial" pitchFamily="34" charset="0"/>
              <a:buChar char="•"/>
            </a:pPr>
            <a:endParaRPr lang="en-US" dirty="0"/>
          </a:p>
          <a:p>
            <a:r>
              <a:rPr lang="en-US" dirty="0" smtClean="0"/>
              <a:t>Read the program, you will most probably understand what </a:t>
            </a:r>
            <a:r>
              <a:rPr lang="en-US" smtClean="0"/>
              <a:t>is going on.</a:t>
            </a:r>
            <a:endParaRPr lang="en-US" dirty="0"/>
          </a:p>
        </p:txBody>
      </p:sp>
      <p:sp>
        <p:nvSpPr>
          <p:cNvPr id="4" name="Slide Number Placeholder 3"/>
          <p:cNvSpPr>
            <a:spLocks noGrp="1"/>
          </p:cNvSpPr>
          <p:nvPr>
            <p:ph type="sldNum" sz="quarter" idx="12"/>
          </p:nvPr>
        </p:nvSpPr>
        <p:spPr/>
        <p:txBody>
          <a:bodyPr/>
          <a:lstStyle/>
          <a:p>
            <a:fld id="{719A5AE2-078A-440D-A8A3-2600B6C28419}" type="slidenum">
              <a:rPr lang="en-US" smtClean="0"/>
              <a:t>11</a:t>
            </a:fld>
            <a:endParaRPr lang="en-US"/>
          </a:p>
        </p:txBody>
      </p:sp>
      <p:pic>
        <p:nvPicPr>
          <p:cNvPr id="5" name="Java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6093296"/>
            <a:ext cx="609600" cy="609600"/>
          </a:xfrm>
          <a:prstGeom prst="rect">
            <a:avLst/>
          </a:prstGeom>
        </p:spPr>
      </p:pic>
    </p:spTree>
    <p:extLst>
      <p:ext uri="{BB962C8B-B14F-4D97-AF65-F5344CB8AC3E}">
        <p14:creationId xmlns:p14="http://schemas.microsoft.com/office/powerpoint/2010/main" val="1003879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476672"/>
            <a:ext cx="6120680" cy="523220"/>
          </a:xfrm>
          <a:prstGeom prst="rect">
            <a:avLst/>
          </a:prstGeom>
          <a:noFill/>
        </p:spPr>
        <p:txBody>
          <a:bodyPr wrap="square" rtlCol="0">
            <a:spAutoFit/>
          </a:bodyPr>
          <a:lstStyle/>
          <a:p>
            <a:pPr algn="ctr"/>
            <a:r>
              <a:rPr lang="en-US" sz="2800" b="1" dirty="0" smtClean="0"/>
              <a:t>Classes and Objects</a:t>
            </a:r>
            <a:endParaRPr lang="en-US" b="1" dirty="0"/>
          </a:p>
        </p:txBody>
      </p:sp>
      <p:sp>
        <p:nvSpPr>
          <p:cNvPr id="3" name="TextBox 2"/>
          <p:cNvSpPr txBox="1"/>
          <p:nvPr/>
        </p:nvSpPr>
        <p:spPr>
          <a:xfrm>
            <a:off x="287524" y="1124744"/>
            <a:ext cx="8568952" cy="5632311"/>
          </a:xfrm>
          <a:prstGeom prst="rect">
            <a:avLst/>
          </a:prstGeom>
          <a:noFill/>
        </p:spPr>
        <p:txBody>
          <a:bodyPr wrap="square" rtlCol="0">
            <a:spAutoFit/>
          </a:bodyPr>
          <a:lstStyle/>
          <a:p>
            <a:r>
              <a:rPr lang="en-US" dirty="0" smtClean="0"/>
              <a:t>Class is a more complex and more structured type than a primitive type.</a:t>
            </a:r>
          </a:p>
          <a:p>
            <a:r>
              <a:rPr lang="en-US" dirty="0" smtClean="0"/>
              <a:t>A primitive type variable holds just one unstructured piece of data like one integer number.</a:t>
            </a:r>
          </a:p>
          <a:p>
            <a:endParaRPr lang="en-US" dirty="0"/>
          </a:p>
          <a:p>
            <a:r>
              <a:rPr lang="en-US" dirty="0" smtClean="0"/>
              <a:t>A class type variable can hold a structure of </a:t>
            </a:r>
          </a:p>
          <a:p>
            <a:pPr marL="285750" indent="-285750">
              <a:buFont typeface="Arial" pitchFamily="34" charset="0"/>
              <a:buChar char="•"/>
            </a:pPr>
            <a:r>
              <a:rPr lang="en-US" dirty="0" smtClean="0"/>
              <a:t>several pieces of data</a:t>
            </a:r>
          </a:p>
          <a:p>
            <a:pPr marL="285750" indent="-285750">
              <a:buFont typeface="Arial" pitchFamily="34" charset="0"/>
              <a:buChar char="•"/>
            </a:pPr>
            <a:r>
              <a:rPr lang="en-US" dirty="0" smtClean="0"/>
              <a:t>several methods (functions) handling that data</a:t>
            </a:r>
          </a:p>
          <a:p>
            <a:r>
              <a:rPr lang="en-US" dirty="0" smtClean="0"/>
              <a:t>The idea is that very often several pieces of data as well as the functions for their processing are logically interconnected to such extent that it is wise to keep them wrapped in one “object” which can be then created, processed, copied,  or sent as </a:t>
            </a:r>
            <a:r>
              <a:rPr lang="en-US" dirty="0" err="1" smtClean="0"/>
              <a:t>justy</a:t>
            </a:r>
            <a:r>
              <a:rPr lang="en-US" dirty="0" smtClean="0"/>
              <a:t> one item whose complex internal structure is not important for a particular action.</a:t>
            </a:r>
          </a:p>
          <a:p>
            <a:endParaRPr lang="en-US" dirty="0"/>
          </a:p>
          <a:p>
            <a:r>
              <a:rPr lang="en-US" dirty="0" smtClean="0"/>
              <a:t>Similarly to primitive types, there might exist more objects as instances of a single type.</a:t>
            </a:r>
          </a:p>
          <a:p>
            <a:r>
              <a:rPr lang="en-US" dirty="0" smtClean="0"/>
              <a:t>For example  the two declarations</a:t>
            </a:r>
          </a:p>
          <a:p>
            <a:r>
              <a:rPr lang="en-US" dirty="0"/>
              <a:t>	</a:t>
            </a:r>
            <a:r>
              <a:rPr lang="en-US" dirty="0" smtClean="0"/>
              <a:t>int a = 4;</a:t>
            </a:r>
          </a:p>
          <a:p>
            <a:r>
              <a:rPr lang="en-US" dirty="0"/>
              <a:t>	</a:t>
            </a:r>
            <a:r>
              <a:rPr lang="en-US" dirty="0" smtClean="0"/>
              <a:t>int b = 6;</a:t>
            </a:r>
          </a:p>
          <a:p>
            <a:r>
              <a:rPr lang="en-US" dirty="0" smtClean="0"/>
              <a:t>create two instances of the same type int.</a:t>
            </a:r>
          </a:p>
          <a:p>
            <a:r>
              <a:rPr lang="en-US" dirty="0" smtClean="0"/>
              <a:t>Primitive types are language-defined. Classes are custom-defined structured types according to a particular need. So before an instance (object) can be created, the class type should be declared.</a:t>
            </a:r>
          </a:p>
        </p:txBody>
      </p:sp>
      <p:sp>
        <p:nvSpPr>
          <p:cNvPr id="4" name="Slide Number Placeholder 3"/>
          <p:cNvSpPr>
            <a:spLocks noGrp="1"/>
          </p:cNvSpPr>
          <p:nvPr>
            <p:ph type="sldNum" sz="quarter" idx="12"/>
          </p:nvPr>
        </p:nvSpPr>
        <p:spPr/>
        <p:txBody>
          <a:bodyPr/>
          <a:lstStyle/>
          <a:p>
            <a:fld id="{719A5AE2-078A-440D-A8A3-2600B6C28419}" type="slidenum">
              <a:rPr lang="en-US" smtClean="0"/>
              <a:t>12</a:t>
            </a:fld>
            <a:endParaRPr lang="en-US"/>
          </a:p>
        </p:txBody>
      </p:sp>
      <p:pic>
        <p:nvPicPr>
          <p:cNvPr id="5" name="Java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1676" y="5877272"/>
            <a:ext cx="609600" cy="609600"/>
          </a:xfrm>
          <a:prstGeom prst="rect">
            <a:avLst/>
          </a:prstGeom>
        </p:spPr>
      </p:pic>
    </p:spTree>
    <p:extLst>
      <p:ext uri="{BB962C8B-B14F-4D97-AF65-F5344CB8AC3E}">
        <p14:creationId xmlns:p14="http://schemas.microsoft.com/office/powerpoint/2010/main" val="1819883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332656"/>
            <a:ext cx="7632848" cy="584775"/>
          </a:xfrm>
          <a:prstGeom prst="rect">
            <a:avLst/>
          </a:prstGeom>
          <a:noFill/>
        </p:spPr>
        <p:txBody>
          <a:bodyPr wrap="square" rtlCol="0">
            <a:spAutoFit/>
          </a:bodyPr>
          <a:lstStyle/>
          <a:p>
            <a:pPr algn="ctr"/>
            <a:r>
              <a:rPr lang="en-US" sz="3200" b="1" dirty="0" smtClean="0"/>
              <a:t>Class declaration</a:t>
            </a:r>
            <a:endParaRPr lang="en-US" sz="3200" b="1" dirty="0"/>
          </a:p>
        </p:txBody>
      </p:sp>
      <p:sp>
        <p:nvSpPr>
          <p:cNvPr id="3" name="TextBox 2"/>
          <p:cNvSpPr txBox="1"/>
          <p:nvPr/>
        </p:nvSpPr>
        <p:spPr>
          <a:xfrm>
            <a:off x="287524" y="1052736"/>
            <a:ext cx="8568952" cy="2677656"/>
          </a:xfrm>
          <a:prstGeom prst="rect">
            <a:avLst/>
          </a:prstGeom>
          <a:noFill/>
          <a:ln w="38100">
            <a:solidFill>
              <a:schemeClr val="tx1"/>
            </a:solidFill>
          </a:ln>
        </p:spPr>
        <p:txBody>
          <a:bodyPr wrap="square" rtlCol="0">
            <a:spAutoFit/>
          </a:bodyPr>
          <a:lstStyle/>
          <a:p>
            <a:r>
              <a:rPr lang="en-US" sz="1200" noProof="1" smtClean="0">
                <a:latin typeface="Lucida Console" pitchFamily="49" charset="0"/>
              </a:rPr>
              <a:t>public class point{</a:t>
            </a:r>
          </a:p>
          <a:p>
            <a:r>
              <a:rPr lang="en-US" sz="1200" noProof="1" smtClean="0">
                <a:latin typeface="Lucida Console" pitchFamily="49" charset="0"/>
              </a:rPr>
              <a:t>    public double x;   //x coordinate of a point</a:t>
            </a:r>
          </a:p>
          <a:p>
            <a:r>
              <a:rPr lang="en-US" sz="1200" noProof="1" smtClean="0">
                <a:latin typeface="Lucida Console" pitchFamily="49" charset="0"/>
              </a:rPr>
              <a:t>    public double y;  //y coordinate of a point</a:t>
            </a:r>
          </a:p>
          <a:p>
            <a:endParaRPr lang="en-US" sz="1200" noProof="1" smtClean="0">
              <a:latin typeface="Lucida Console" pitchFamily="49" charset="0"/>
            </a:endParaRPr>
          </a:p>
          <a:p>
            <a:r>
              <a:rPr lang="en-US" sz="1200" noProof="1" smtClean="0">
                <a:latin typeface="Lucida Console" pitchFamily="49" charset="0"/>
              </a:rPr>
              <a:t>    public point(double xin, double yin){  //constructor initializing the point coordinates</a:t>
            </a:r>
          </a:p>
          <a:p>
            <a:r>
              <a:rPr lang="en-US" sz="1200" noProof="1" smtClean="0">
                <a:latin typeface="Lucida Console" pitchFamily="49" charset="0"/>
              </a:rPr>
              <a:t>         x=xin;</a:t>
            </a:r>
          </a:p>
          <a:p>
            <a:r>
              <a:rPr lang="en-US" sz="1200" noProof="1" smtClean="0">
                <a:latin typeface="Lucida Console" pitchFamily="49" charset="0"/>
              </a:rPr>
              <a:t>         y=yin;</a:t>
            </a:r>
          </a:p>
          <a:p>
            <a:r>
              <a:rPr lang="en-US" sz="1200" noProof="1" smtClean="0">
                <a:latin typeface="Lucida Console" pitchFamily="49" charset="0"/>
              </a:rPr>
              <a:t>    }</a:t>
            </a:r>
          </a:p>
          <a:p>
            <a:endParaRPr lang="en-US" sz="1200" noProof="1" smtClean="0">
              <a:latin typeface="Lucida Console" pitchFamily="49" charset="0"/>
            </a:endParaRPr>
          </a:p>
          <a:p>
            <a:r>
              <a:rPr lang="en-US" sz="1200" noProof="1" smtClean="0">
                <a:latin typeface="Lucida Console" pitchFamily="49" charset="0"/>
              </a:rPr>
              <a:t>    public void translate(double a, double b){ //translate the point by a vector (a,b)</a:t>
            </a:r>
          </a:p>
          <a:p>
            <a:r>
              <a:rPr lang="en-US" sz="1200" noProof="1" smtClean="0">
                <a:latin typeface="Lucida Console" pitchFamily="49" charset="0"/>
              </a:rPr>
              <a:t>        x=x+a;</a:t>
            </a:r>
          </a:p>
          <a:p>
            <a:r>
              <a:rPr lang="en-US" sz="1200" noProof="1" smtClean="0">
                <a:latin typeface="Lucida Console" pitchFamily="49" charset="0"/>
              </a:rPr>
              <a:t>        y=y+b;</a:t>
            </a:r>
          </a:p>
          <a:p>
            <a:r>
              <a:rPr lang="en-US" sz="1200" noProof="1" smtClean="0">
                <a:latin typeface="Lucida Console" pitchFamily="49" charset="0"/>
              </a:rPr>
              <a:t>    }</a:t>
            </a:r>
          </a:p>
          <a:p>
            <a:r>
              <a:rPr lang="en-US" sz="1200" noProof="1" smtClean="0">
                <a:latin typeface="Lucida Console" pitchFamily="49" charset="0"/>
              </a:rPr>
              <a:t>}</a:t>
            </a:r>
            <a:endParaRPr lang="en-US" sz="1200" noProof="1">
              <a:latin typeface="Lucida Console" pitchFamily="49" charset="0"/>
            </a:endParaRPr>
          </a:p>
        </p:txBody>
      </p:sp>
      <p:sp>
        <p:nvSpPr>
          <p:cNvPr id="4" name="TextBox 3"/>
          <p:cNvSpPr txBox="1"/>
          <p:nvPr/>
        </p:nvSpPr>
        <p:spPr>
          <a:xfrm>
            <a:off x="287524" y="4221088"/>
            <a:ext cx="8568952" cy="923330"/>
          </a:xfrm>
          <a:prstGeom prst="rect">
            <a:avLst/>
          </a:prstGeom>
          <a:noFill/>
        </p:spPr>
        <p:txBody>
          <a:bodyPr wrap="square" rtlCol="0">
            <a:spAutoFit/>
          </a:bodyPr>
          <a:lstStyle/>
          <a:p>
            <a:r>
              <a:rPr lang="en-US" dirty="0" smtClean="0"/>
              <a:t>All fields (= data items) and all methods (= internal functions) are declared here as public. This means that the data items and methods can be used from outside the object (= not only internally within internal functions)</a:t>
            </a:r>
            <a:endParaRPr lang="en-US" dirty="0"/>
          </a:p>
        </p:txBody>
      </p:sp>
      <p:sp>
        <p:nvSpPr>
          <p:cNvPr id="5" name="Slide Number Placeholder 4"/>
          <p:cNvSpPr>
            <a:spLocks noGrp="1"/>
          </p:cNvSpPr>
          <p:nvPr>
            <p:ph type="sldNum" sz="quarter" idx="12"/>
          </p:nvPr>
        </p:nvSpPr>
        <p:spPr/>
        <p:txBody>
          <a:bodyPr/>
          <a:lstStyle/>
          <a:p>
            <a:fld id="{719A5AE2-078A-440D-A8A3-2600B6C28419}" type="slidenum">
              <a:rPr lang="en-US" smtClean="0"/>
              <a:t>13</a:t>
            </a:fld>
            <a:endParaRPr lang="en-US"/>
          </a:p>
        </p:txBody>
      </p:sp>
      <p:pic>
        <p:nvPicPr>
          <p:cNvPr id="6" name="Java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1286" y="6093296"/>
            <a:ext cx="609600" cy="609600"/>
          </a:xfrm>
          <a:prstGeom prst="rect">
            <a:avLst/>
          </a:prstGeom>
        </p:spPr>
      </p:pic>
    </p:spTree>
    <p:extLst>
      <p:ext uri="{BB962C8B-B14F-4D97-AF65-F5344CB8AC3E}">
        <p14:creationId xmlns:p14="http://schemas.microsoft.com/office/powerpoint/2010/main" val="2695406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76672"/>
            <a:ext cx="8352928" cy="584775"/>
          </a:xfrm>
          <a:prstGeom prst="rect">
            <a:avLst/>
          </a:prstGeom>
          <a:noFill/>
        </p:spPr>
        <p:txBody>
          <a:bodyPr wrap="square" rtlCol="0">
            <a:spAutoFit/>
          </a:bodyPr>
          <a:lstStyle/>
          <a:p>
            <a:pPr algn="ctr"/>
            <a:r>
              <a:rPr lang="en-US" sz="3200" b="1" dirty="0" smtClean="0"/>
              <a:t>Creating objects (creating instances of a class)</a:t>
            </a:r>
            <a:endParaRPr lang="en-US" sz="3200" b="1" dirty="0"/>
          </a:p>
        </p:txBody>
      </p:sp>
      <p:sp>
        <p:nvSpPr>
          <p:cNvPr id="5" name="TextBox 4"/>
          <p:cNvSpPr txBox="1"/>
          <p:nvPr/>
        </p:nvSpPr>
        <p:spPr>
          <a:xfrm>
            <a:off x="323528" y="1412776"/>
            <a:ext cx="8352928" cy="1754326"/>
          </a:xfrm>
          <a:prstGeom prst="rect">
            <a:avLst/>
          </a:prstGeom>
          <a:noFill/>
          <a:ln w="28575">
            <a:solidFill>
              <a:schemeClr val="tx1"/>
            </a:solidFill>
          </a:ln>
        </p:spPr>
        <p:txBody>
          <a:bodyPr wrap="square" rtlCol="0">
            <a:spAutoFit/>
          </a:bodyPr>
          <a:lstStyle/>
          <a:p>
            <a:r>
              <a:rPr lang="en-US" sz="1200" noProof="1" smtClean="0">
                <a:latin typeface="Lucida Console" pitchFamily="49" charset="0"/>
              </a:rPr>
              <a:t>public class testPoint{</a:t>
            </a:r>
          </a:p>
          <a:p>
            <a:r>
              <a:rPr lang="en-US" sz="1200" noProof="1" smtClean="0">
                <a:latin typeface="Lucida Console" pitchFamily="49" charset="0"/>
              </a:rPr>
              <a:t>    public void main(String[] args){</a:t>
            </a:r>
          </a:p>
          <a:p>
            <a:r>
              <a:rPr lang="en-US" sz="1200" noProof="1" smtClean="0">
                <a:latin typeface="Lucida Console" pitchFamily="49" charset="0"/>
              </a:rPr>
              <a:t>        point A = new point(1.4, 2.8);</a:t>
            </a:r>
          </a:p>
          <a:p>
            <a:r>
              <a:rPr lang="en-US" sz="1200" noProof="1" smtClean="0">
                <a:latin typeface="Lucida Console" pitchFamily="49" charset="0"/>
              </a:rPr>
              <a:t>        point B = new point(-3.2, 6.4);</a:t>
            </a:r>
          </a:p>
          <a:p>
            <a:r>
              <a:rPr lang="en-US" sz="1200" noProof="1" smtClean="0">
                <a:latin typeface="Lucida Console" pitchFamily="49" charset="0"/>
              </a:rPr>
              <a:t>        A.translate(2., 3.);</a:t>
            </a:r>
          </a:p>
          <a:p>
            <a:r>
              <a:rPr lang="en-US" sz="1200" noProof="1" smtClean="0">
                <a:latin typeface="Lucida Console" pitchFamily="49" charset="0"/>
              </a:rPr>
              <a:t>        System.out.println(A.x + “   “+A.y);</a:t>
            </a:r>
          </a:p>
          <a:p>
            <a:r>
              <a:rPr lang="en-US" sz="1200" noProof="1" smtClean="0">
                <a:latin typeface="Lucida Console" pitchFamily="49" charset="0"/>
              </a:rPr>
              <a:t>        System.out.println(B.x + “   “+B.y);</a:t>
            </a:r>
          </a:p>
          <a:p>
            <a:r>
              <a:rPr lang="en-US" sz="1200" noProof="1" smtClean="0">
                <a:latin typeface="Lucida Console" pitchFamily="49" charset="0"/>
              </a:rPr>
              <a:t>    }</a:t>
            </a:r>
          </a:p>
          <a:p>
            <a:r>
              <a:rPr lang="en-US" sz="1200" noProof="1" smtClean="0">
                <a:latin typeface="Lucida Console" pitchFamily="49" charset="0"/>
              </a:rPr>
              <a:t>}</a:t>
            </a:r>
            <a:endParaRPr lang="en-US" sz="1200" noProof="1">
              <a:latin typeface="Lucida Console" pitchFamily="49" charset="0"/>
            </a:endParaRPr>
          </a:p>
        </p:txBody>
      </p:sp>
      <p:sp>
        <p:nvSpPr>
          <p:cNvPr id="6" name="TextBox 5"/>
          <p:cNvSpPr txBox="1"/>
          <p:nvPr/>
        </p:nvSpPr>
        <p:spPr>
          <a:xfrm>
            <a:off x="323528" y="3645024"/>
            <a:ext cx="8496944" cy="923330"/>
          </a:xfrm>
          <a:prstGeom prst="rect">
            <a:avLst/>
          </a:prstGeom>
          <a:noFill/>
        </p:spPr>
        <p:txBody>
          <a:bodyPr wrap="square" rtlCol="0">
            <a:spAutoFit/>
          </a:bodyPr>
          <a:lstStyle/>
          <a:p>
            <a:r>
              <a:rPr lang="en-US" dirty="0" smtClean="0"/>
              <a:t>This program produces the output</a:t>
            </a:r>
          </a:p>
          <a:p>
            <a:r>
              <a:rPr lang="en-US" dirty="0" smtClean="0"/>
              <a:t>3.4     5.8</a:t>
            </a:r>
          </a:p>
          <a:p>
            <a:r>
              <a:rPr lang="en-US" dirty="0" smtClean="0"/>
              <a:t>-3.2    6.4</a:t>
            </a:r>
            <a:endParaRPr lang="en-US" dirty="0"/>
          </a:p>
        </p:txBody>
      </p:sp>
      <p:sp>
        <p:nvSpPr>
          <p:cNvPr id="7" name="TextBox 6"/>
          <p:cNvSpPr txBox="1"/>
          <p:nvPr/>
        </p:nvSpPr>
        <p:spPr>
          <a:xfrm>
            <a:off x="323528" y="4869160"/>
            <a:ext cx="8352928" cy="1477328"/>
          </a:xfrm>
          <a:prstGeom prst="rect">
            <a:avLst/>
          </a:prstGeom>
          <a:noFill/>
        </p:spPr>
        <p:txBody>
          <a:bodyPr wrap="square" rtlCol="0">
            <a:spAutoFit/>
          </a:bodyPr>
          <a:lstStyle/>
          <a:p>
            <a:r>
              <a:rPr lang="en-US" dirty="0" smtClean="0"/>
              <a:t>Comment:</a:t>
            </a:r>
          </a:p>
          <a:p>
            <a:r>
              <a:rPr lang="en-US" dirty="0" smtClean="0"/>
              <a:t>it is clear, that we refer to individual data items or method using the dot (.) operator, like</a:t>
            </a:r>
          </a:p>
          <a:p>
            <a:r>
              <a:rPr lang="en-US" dirty="0" err="1" smtClean="0"/>
              <a:t>A.x</a:t>
            </a:r>
            <a:endParaRPr lang="en-US" dirty="0" smtClean="0"/>
          </a:p>
          <a:p>
            <a:r>
              <a:rPr lang="en-US" dirty="0" err="1" smtClean="0"/>
              <a:t>A.translate</a:t>
            </a:r>
            <a:r>
              <a:rPr lang="en-US" smtClean="0"/>
              <a:t>(..., ...)</a:t>
            </a:r>
            <a:endParaRPr lang="en-US"/>
          </a:p>
        </p:txBody>
      </p:sp>
      <p:sp>
        <p:nvSpPr>
          <p:cNvPr id="3" name="Slide Number Placeholder 2"/>
          <p:cNvSpPr>
            <a:spLocks noGrp="1"/>
          </p:cNvSpPr>
          <p:nvPr>
            <p:ph type="sldNum" sz="quarter" idx="12"/>
          </p:nvPr>
        </p:nvSpPr>
        <p:spPr/>
        <p:txBody>
          <a:bodyPr/>
          <a:lstStyle/>
          <a:p>
            <a:fld id="{719A5AE2-078A-440D-A8A3-2600B6C28419}" type="slidenum">
              <a:rPr lang="en-US" smtClean="0"/>
              <a:t>14</a:t>
            </a:fld>
            <a:endParaRPr lang="en-US"/>
          </a:p>
        </p:txBody>
      </p:sp>
      <p:pic>
        <p:nvPicPr>
          <p:cNvPr id="4" name="Java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6041688"/>
            <a:ext cx="609600" cy="609600"/>
          </a:xfrm>
          <a:prstGeom prst="rect">
            <a:avLst/>
          </a:prstGeom>
        </p:spPr>
      </p:pic>
    </p:spTree>
    <p:extLst>
      <p:ext uri="{BB962C8B-B14F-4D97-AF65-F5344CB8AC3E}">
        <p14:creationId xmlns:p14="http://schemas.microsoft.com/office/powerpoint/2010/main" val="3772475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524" y="4653136"/>
            <a:ext cx="7164796" cy="2123658"/>
          </a:xfrm>
          <a:prstGeom prst="rect">
            <a:avLst/>
          </a:prstGeom>
          <a:noFill/>
          <a:ln w="28575">
            <a:solidFill>
              <a:schemeClr val="tx1"/>
            </a:solidFill>
          </a:ln>
        </p:spPr>
        <p:txBody>
          <a:bodyPr wrap="square" rtlCol="0">
            <a:spAutoFit/>
          </a:bodyPr>
          <a:lstStyle/>
          <a:p>
            <a:r>
              <a:rPr lang="en-US" sz="1200" noProof="1" smtClean="0">
                <a:latin typeface="Lucida Console" pitchFamily="49" charset="0"/>
              </a:rPr>
              <a:t>public class testPoint{</a:t>
            </a:r>
          </a:p>
          <a:p>
            <a:r>
              <a:rPr lang="en-US" sz="1200" noProof="1" smtClean="0">
                <a:latin typeface="Lucida Console" pitchFamily="49" charset="0"/>
              </a:rPr>
              <a:t>    public void main(String[] args){</a:t>
            </a:r>
          </a:p>
          <a:p>
            <a:r>
              <a:rPr lang="en-US" sz="1200" noProof="1">
                <a:latin typeface="Lucida Console" pitchFamily="49" charset="0"/>
              </a:rPr>
              <a:t> </a:t>
            </a:r>
            <a:r>
              <a:rPr lang="en-US" sz="1200" noProof="1" smtClean="0">
                <a:latin typeface="Lucida Console" pitchFamily="49" charset="0"/>
              </a:rPr>
              <a:t>       </a:t>
            </a:r>
            <a:r>
              <a:rPr lang="en-US" sz="1200" noProof="1" smtClean="0">
                <a:solidFill>
                  <a:srgbClr val="FF0000"/>
                </a:solidFill>
                <a:latin typeface="Lucida Console" pitchFamily="49" charset="0"/>
              </a:rPr>
              <a:t>point.size=3;</a:t>
            </a:r>
          </a:p>
          <a:p>
            <a:r>
              <a:rPr lang="en-US" sz="1200" noProof="1" smtClean="0">
                <a:latin typeface="Lucida Console" pitchFamily="49" charset="0"/>
              </a:rPr>
              <a:t>        System.,out.println(“Dimension: “+</a:t>
            </a:r>
            <a:r>
              <a:rPr lang="en-US" sz="1200" noProof="1" smtClean="0">
                <a:solidFill>
                  <a:srgbClr val="FF0000"/>
                </a:solidFill>
                <a:latin typeface="Lucida Console" pitchFamily="49" charset="0"/>
              </a:rPr>
              <a:t>point.getDimension</a:t>
            </a:r>
            <a:r>
              <a:rPr lang="en-US" sz="1200" noProof="1" smtClean="0">
                <a:latin typeface="Lucida Console" pitchFamily="49" charset="0"/>
              </a:rPr>
              <a:t>);</a:t>
            </a:r>
          </a:p>
          <a:p>
            <a:r>
              <a:rPr lang="en-US" sz="1200" noProof="1" smtClean="0">
                <a:latin typeface="Lucida Console" pitchFamily="49" charset="0"/>
              </a:rPr>
              <a:t>        point A = new point(1.4, 2.8);</a:t>
            </a:r>
          </a:p>
          <a:p>
            <a:r>
              <a:rPr lang="en-US" sz="1200" noProof="1" smtClean="0">
                <a:latin typeface="Lucida Console" pitchFamily="49" charset="0"/>
              </a:rPr>
              <a:t>        point B = new point(-3.2, 6.4);</a:t>
            </a:r>
          </a:p>
          <a:p>
            <a:r>
              <a:rPr lang="en-US" sz="1200" noProof="1" smtClean="0">
                <a:latin typeface="Lucida Console" pitchFamily="49" charset="0"/>
              </a:rPr>
              <a:t>        A.translate(2., 3.);</a:t>
            </a:r>
          </a:p>
          <a:p>
            <a:r>
              <a:rPr lang="en-US" sz="1200" noProof="1" smtClean="0">
                <a:latin typeface="Lucida Console" pitchFamily="49" charset="0"/>
              </a:rPr>
              <a:t>        System.out.println(A.x + “,   “+A.y+”    size: “+</a:t>
            </a:r>
            <a:r>
              <a:rPr lang="en-US" sz="1200" noProof="1" smtClean="0">
                <a:solidFill>
                  <a:srgbClr val="FF0000"/>
                </a:solidFill>
                <a:latin typeface="Lucida Console" pitchFamily="49" charset="0"/>
              </a:rPr>
              <a:t>A.size</a:t>
            </a:r>
            <a:r>
              <a:rPr lang="en-US" sz="1200" noProof="1" smtClean="0">
                <a:latin typeface="Lucida Console" pitchFamily="49" charset="0"/>
              </a:rPr>
              <a:t>);</a:t>
            </a:r>
          </a:p>
          <a:p>
            <a:r>
              <a:rPr lang="en-US" sz="1200" noProof="1" smtClean="0">
                <a:latin typeface="Lucida Console" pitchFamily="49" charset="0"/>
              </a:rPr>
              <a:t>        System.out.println(B.x + “,   “+B.y+”    </a:t>
            </a:r>
            <a:r>
              <a:rPr lang="en-US" sz="1200" noProof="1">
                <a:latin typeface="Lucida Console" pitchFamily="49" charset="0"/>
              </a:rPr>
              <a:t>size: </a:t>
            </a:r>
            <a:r>
              <a:rPr lang="en-US" sz="1200" noProof="1" smtClean="0">
                <a:latin typeface="Lucida Console" pitchFamily="49" charset="0"/>
              </a:rPr>
              <a:t>“+</a:t>
            </a:r>
            <a:r>
              <a:rPr lang="en-US" sz="1200" noProof="1" smtClean="0">
                <a:solidFill>
                  <a:srgbClr val="FF0000"/>
                </a:solidFill>
                <a:latin typeface="Lucida Console" pitchFamily="49" charset="0"/>
              </a:rPr>
              <a:t>B.size</a:t>
            </a:r>
            <a:r>
              <a:rPr lang="en-US" sz="1200" noProof="1">
                <a:latin typeface="Lucida Console" pitchFamily="49" charset="0"/>
              </a:rPr>
              <a:t>);</a:t>
            </a:r>
            <a:endParaRPr lang="en-US" sz="1200" noProof="1" smtClean="0">
              <a:latin typeface="Lucida Console" pitchFamily="49" charset="0"/>
            </a:endParaRPr>
          </a:p>
          <a:p>
            <a:r>
              <a:rPr lang="en-US" sz="1200" noProof="1" smtClean="0">
                <a:latin typeface="Lucida Console" pitchFamily="49" charset="0"/>
              </a:rPr>
              <a:t>    }</a:t>
            </a:r>
          </a:p>
          <a:p>
            <a:r>
              <a:rPr lang="en-US" sz="1200" noProof="1" smtClean="0">
                <a:latin typeface="Lucida Console" pitchFamily="49" charset="0"/>
              </a:rPr>
              <a:t>}</a:t>
            </a:r>
            <a:endParaRPr lang="en-US" sz="1200" noProof="1">
              <a:latin typeface="Lucida Console" pitchFamily="49" charset="0"/>
            </a:endParaRPr>
          </a:p>
        </p:txBody>
      </p:sp>
      <p:sp>
        <p:nvSpPr>
          <p:cNvPr id="3" name="TextBox 2"/>
          <p:cNvSpPr txBox="1"/>
          <p:nvPr/>
        </p:nvSpPr>
        <p:spPr>
          <a:xfrm>
            <a:off x="323528" y="476672"/>
            <a:ext cx="8352928" cy="584775"/>
          </a:xfrm>
          <a:prstGeom prst="rect">
            <a:avLst/>
          </a:prstGeom>
          <a:noFill/>
        </p:spPr>
        <p:txBody>
          <a:bodyPr wrap="square" rtlCol="0">
            <a:spAutoFit/>
          </a:bodyPr>
          <a:lstStyle/>
          <a:p>
            <a:pPr algn="ctr"/>
            <a:r>
              <a:rPr lang="en-US" sz="3200" b="1" dirty="0" smtClean="0"/>
              <a:t>Static fields and methods</a:t>
            </a:r>
            <a:endParaRPr lang="en-US" sz="3200" b="1" dirty="0"/>
          </a:p>
        </p:txBody>
      </p:sp>
      <p:sp>
        <p:nvSpPr>
          <p:cNvPr id="4" name="TextBox 3"/>
          <p:cNvSpPr txBox="1"/>
          <p:nvPr/>
        </p:nvSpPr>
        <p:spPr>
          <a:xfrm>
            <a:off x="287524" y="1052736"/>
            <a:ext cx="8568952" cy="3416320"/>
          </a:xfrm>
          <a:prstGeom prst="rect">
            <a:avLst/>
          </a:prstGeom>
          <a:noFill/>
          <a:ln w="38100">
            <a:solidFill>
              <a:schemeClr val="tx1"/>
            </a:solidFill>
          </a:ln>
        </p:spPr>
        <p:txBody>
          <a:bodyPr wrap="square" rtlCol="0">
            <a:spAutoFit/>
          </a:bodyPr>
          <a:lstStyle/>
          <a:p>
            <a:r>
              <a:rPr lang="en-US" sz="1200" noProof="1" smtClean="0">
                <a:latin typeface="Lucida Console" pitchFamily="49" charset="0"/>
              </a:rPr>
              <a:t>public class point{</a:t>
            </a:r>
          </a:p>
          <a:p>
            <a:r>
              <a:rPr lang="en-US" sz="1200" noProof="1" smtClean="0">
                <a:solidFill>
                  <a:srgbClr val="FF0000"/>
                </a:solidFill>
                <a:latin typeface="Lucida Console" pitchFamily="49" charset="0"/>
              </a:rPr>
              <a:t>    public static int size;</a:t>
            </a:r>
          </a:p>
          <a:p>
            <a:r>
              <a:rPr lang="en-US" sz="1200" noProof="1" smtClean="0">
                <a:latin typeface="Lucida Console" pitchFamily="49" charset="0"/>
              </a:rPr>
              <a:t>    public double x;   //x coordinate of a point</a:t>
            </a:r>
          </a:p>
          <a:p>
            <a:r>
              <a:rPr lang="en-US" sz="1200" noProof="1" smtClean="0">
                <a:latin typeface="Lucida Console" pitchFamily="49" charset="0"/>
              </a:rPr>
              <a:t>    public double y;  //y coordinate of a point</a:t>
            </a:r>
          </a:p>
          <a:p>
            <a:endParaRPr lang="en-US" sz="1200" noProof="1" smtClean="0">
              <a:latin typeface="Lucida Console" pitchFamily="49" charset="0"/>
            </a:endParaRPr>
          </a:p>
          <a:p>
            <a:r>
              <a:rPr lang="en-US" sz="1200" noProof="1" smtClean="0">
                <a:latin typeface="Lucida Console" pitchFamily="49" charset="0"/>
              </a:rPr>
              <a:t>    public point(double xin, double yin){  //constructor initializing the point coordinates</a:t>
            </a:r>
          </a:p>
          <a:p>
            <a:r>
              <a:rPr lang="en-US" sz="1200" noProof="1" smtClean="0">
                <a:latin typeface="Lucida Console" pitchFamily="49" charset="0"/>
              </a:rPr>
              <a:t>         x=xin;</a:t>
            </a:r>
          </a:p>
          <a:p>
            <a:r>
              <a:rPr lang="en-US" sz="1200" noProof="1" smtClean="0">
                <a:latin typeface="Lucida Console" pitchFamily="49" charset="0"/>
              </a:rPr>
              <a:t>         y=yin;</a:t>
            </a:r>
          </a:p>
          <a:p>
            <a:r>
              <a:rPr lang="en-US" sz="1200" noProof="1" smtClean="0">
                <a:latin typeface="Lucida Console" pitchFamily="49" charset="0"/>
              </a:rPr>
              <a:t>    }</a:t>
            </a:r>
          </a:p>
          <a:p>
            <a:endParaRPr lang="en-US" sz="1200" noProof="1" smtClean="0">
              <a:latin typeface="Lucida Console" pitchFamily="49" charset="0"/>
            </a:endParaRPr>
          </a:p>
          <a:p>
            <a:r>
              <a:rPr lang="en-US" sz="1200" noProof="1" smtClean="0">
                <a:latin typeface="Lucida Console" pitchFamily="49" charset="0"/>
              </a:rPr>
              <a:t>    public void translate(double a, double b){ //translate the point by a vector (a,b)</a:t>
            </a:r>
          </a:p>
          <a:p>
            <a:r>
              <a:rPr lang="en-US" sz="1200" noProof="1" smtClean="0">
                <a:latin typeface="Lucida Console" pitchFamily="49" charset="0"/>
              </a:rPr>
              <a:t>        x=x+a;</a:t>
            </a:r>
          </a:p>
          <a:p>
            <a:r>
              <a:rPr lang="en-US" sz="1200" noProof="1" smtClean="0">
                <a:latin typeface="Lucida Console" pitchFamily="49" charset="0"/>
              </a:rPr>
              <a:t>        y=y+b;</a:t>
            </a:r>
          </a:p>
          <a:p>
            <a:r>
              <a:rPr lang="en-US" sz="1200" noProof="1" smtClean="0">
                <a:latin typeface="Lucida Console" pitchFamily="49" charset="0"/>
              </a:rPr>
              <a:t>    }</a:t>
            </a:r>
          </a:p>
          <a:p>
            <a:r>
              <a:rPr lang="en-US" sz="1200" noProof="1">
                <a:latin typeface="Lucida Console" pitchFamily="49" charset="0"/>
              </a:rPr>
              <a:t> </a:t>
            </a:r>
            <a:r>
              <a:rPr lang="en-US" sz="1200" noProof="1" smtClean="0">
                <a:latin typeface="Lucida Console" pitchFamily="49" charset="0"/>
              </a:rPr>
              <a:t>   </a:t>
            </a:r>
            <a:r>
              <a:rPr lang="en-US" sz="1200" noProof="1" smtClean="0">
                <a:solidFill>
                  <a:srgbClr val="FF0000"/>
                </a:solidFill>
                <a:latin typeface="Lucida Console" pitchFamily="49" charset="0"/>
              </a:rPr>
              <a:t>public static int getDimension(){</a:t>
            </a:r>
          </a:p>
          <a:p>
            <a:r>
              <a:rPr lang="en-US" sz="1200" noProof="1">
                <a:latin typeface="Lucida Console" pitchFamily="49" charset="0"/>
              </a:rPr>
              <a:t> </a:t>
            </a:r>
            <a:r>
              <a:rPr lang="en-US" sz="1200" noProof="1" smtClean="0">
                <a:latin typeface="Lucida Console" pitchFamily="49" charset="0"/>
              </a:rPr>
              <a:t>        return 2;</a:t>
            </a:r>
          </a:p>
          <a:p>
            <a:r>
              <a:rPr lang="en-US" sz="1200" noProof="1" smtClean="0">
                <a:latin typeface="Lucida Console" pitchFamily="49" charset="0"/>
              </a:rPr>
              <a:t>    }</a:t>
            </a:r>
          </a:p>
          <a:p>
            <a:r>
              <a:rPr lang="en-US" sz="1200" noProof="1" smtClean="0">
                <a:latin typeface="Lucida Console" pitchFamily="49" charset="0"/>
              </a:rPr>
              <a:t>}</a:t>
            </a:r>
            <a:endParaRPr lang="en-US" sz="1200" noProof="1">
              <a:latin typeface="Lucida Console" pitchFamily="49" charset="0"/>
            </a:endParaRPr>
          </a:p>
        </p:txBody>
      </p:sp>
      <p:sp>
        <p:nvSpPr>
          <p:cNvPr id="5" name="Slide Number Placeholder 4"/>
          <p:cNvSpPr>
            <a:spLocks noGrp="1"/>
          </p:cNvSpPr>
          <p:nvPr>
            <p:ph type="sldNum" sz="quarter" idx="12"/>
          </p:nvPr>
        </p:nvSpPr>
        <p:spPr/>
        <p:txBody>
          <a:bodyPr/>
          <a:lstStyle/>
          <a:p>
            <a:fld id="{719A5AE2-078A-440D-A8A3-2600B6C28419}" type="slidenum">
              <a:rPr lang="en-US" smtClean="0"/>
              <a:t>15</a:t>
            </a:fld>
            <a:endParaRPr lang="en-US"/>
          </a:p>
        </p:txBody>
      </p:sp>
      <p:pic>
        <p:nvPicPr>
          <p:cNvPr id="6" name="Java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6021288"/>
            <a:ext cx="609600" cy="609600"/>
          </a:xfrm>
          <a:prstGeom prst="rect">
            <a:avLst/>
          </a:prstGeom>
        </p:spPr>
      </p:pic>
    </p:spTree>
    <p:extLst>
      <p:ext uri="{BB962C8B-B14F-4D97-AF65-F5344CB8AC3E}">
        <p14:creationId xmlns:p14="http://schemas.microsoft.com/office/powerpoint/2010/main" val="3238122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9A5AE2-078A-440D-A8A3-2600B6C28419}" type="slidenum">
              <a:rPr lang="en-US" smtClean="0"/>
              <a:t>16</a:t>
            </a:fld>
            <a:endParaRPr lang="en-US"/>
          </a:p>
        </p:txBody>
      </p:sp>
    </p:spTree>
    <p:extLst>
      <p:ext uri="{BB962C8B-B14F-4D97-AF65-F5344CB8AC3E}">
        <p14:creationId xmlns:p14="http://schemas.microsoft.com/office/powerpoint/2010/main" val="174442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566955"/>
            <a:ext cx="7802177" cy="3959314"/>
          </a:xfrm>
          <a:prstGeom prst="rect">
            <a:avLst/>
          </a:prstGeom>
        </p:spPr>
      </p:pic>
      <p:sp>
        <p:nvSpPr>
          <p:cNvPr id="4" name="TextBox 3"/>
          <p:cNvSpPr txBox="1"/>
          <p:nvPr/>
        </p:nvSpPr>
        <p:spPr>
          <a:xfrm>
            <a:off x="539552" y="4941168"/>
            <a:ext cx="8090209" cy="646331"/>
          </a:xfrm>
          <a:prstGeom prst="rect">
            <a:avLst/>
          </a:prstGeom>
          <a:noFill/>
        </p:spPr>
        <p:txBody>
          <a:bodyPr wrap="square" rtlCol="0">
            <a:spAutoFit/>
          </a:bodyPr>
          <a:lstStyle/>
          <a:p>
            <a:r>
              <a:rPr lang="en-US" dirty="0" smtClean="0"/>
              <a:t>Text editor (not word processor like Word!) : </a:t>
            </a:r>
            <a:r>
              <a:rPr lang="en-US" dirty="0" err="1" smtClean="0"/>
              <a:t>Scite</a:t>
            </a:r>
            <a:endParaRPr lang="en-US" dirty="0" smtClean="0"/>
          </a:p>
          <a:p>
            <a:r>
              <a:rPr lang="en-US" dirty="0">
                <a:hlinkClick r:id="rId5"/>
              </a:rPr>
              <a:t>http://www.scintilla.org/SciTEDownload.html</a:t>
            </a:r>
            <a:endParaRPr lang="en-US" dirty="0"/>
          </a:p>
        </p:txBody>
      </p:sp>
      <p:sp>
        <p:nvSpPr>
          <p:cNvPr id="2" name="Slide Number Placeholder 1"/>
          <p:cNvSpPr>
            <a:spLocks noGrp="1"/>
          </p:cNvSpPr>
          <p:nvPr>
            <p:ph type="sldNum" sz="quarter" idx="12"/>
          </p:nvPr>
        </p:nvSpPr>
        <p:spPr/>
        <p:txBody>
          <a:bodyPr/>
          <a:lstStyle/>
          <a:p>
            <a:fld id="{719A5AE2-078A-440D-A8A3-2600B6C28419}" type="slidenum">
              <a:rPr lang="en-US" smtClean="0"/>
              <a:t>2</a:t>
            </a:fld>
            <a:endParaRPr lang="en-US"/>
          </a:p>
        </p:txBody>
      </p:sp>
      <p:pic>
        <p:nvPicPr>
          <p:cNvPr id="5" name="Java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6021288"/>
            <a:ext cx="609600" cy="609600"/>
          </a:xfrm>
          <a:prstGeom prst="rect">
            <a:avLst/>
          </a:prstGeom>
        </p:spPr>
      </p:pic>
    </p:spTree>
    <p:extLst>
      <p:ext uri="{BB962C8B-B14F-4D97-AF65-F5344CB8AC3E}">
        <p14:creationId xmlns:p14="http://schemas.microsoft.com/office/powerpoint/2010/main" val="1177481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8424936" cy="523220"/>
          </a:xfrm>
          <a:prstGeom prst="rect">
            <a:avLst/>
          </a:prstGeom>
          <a:noFill/>
        </p:spPr>
        <p:txBody>
          <a:bodyPr wrap="square" rtlCol="0">
            <a:spAutoFit/>
          </a:bodyPr>
          <a:lstStyle/>
          <a:p>
            <a:pPr algn="ctr"/>
            <a:r>
              <a:rPr lang="en-US" sz="2800" b="1" dirty="0" smtClean="0"/>
              <a:t>Java environment</a:t>
            </a:r>
            <a:endParaRPr lang="en-US" b="1" dirty="0"/>
          </a:p>
        </p:txBody>
      </p:sp>
      <p:sp>
        <p:nvSpPr>
          <p:cNvPr id="3" name="TextBox 2"/>
          <p:cNvSpPr txBox="1"/>
          <p:nvPr/>
        </p:nvSpPr>
        <p:spPr>
          <a:xfrm>
            <a:off x="467544" y="1259468"/>
            <a:ext cx="8208912" cy="369332"/>
          </a:xfrm>
          <a:prstGeom prst="rect">
            <a:avLst/>
          </a:prstGeom>
          <a:noFill/>
        </p:spPr>
        <p:txBody>
          <a:bodyPr wrap="square" rtlCol="0">
            <a:spAutoFit/>
          </a:bodyPr>
          <a:lstStyle/>
          <a:p>
            <a:r>
              <a:rPr lang="en-US" dirty="0" smtClean="0"/>
              <a:t>Install Java:  </a:t>
            </a:r>
            <a:r>
              <a:rPr lang="en-US" dirty="0" smtClean="0">
                <a:hlinkClick r:id="rId4"/>
              </a:rPr>
              <a:t>http://www.oracle.com/technetwork/java/javase/downloads/index.html</a:t>
            </a:r>
            <a:endParaRPr lang="en-US" dirty="0"/>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5440" y="1728550"/>
            <a:ext cx="3958737" cy="2492538"/>
          </a:xfrm>
          <a:prstGeom prst="rect">
            <a:avLst/>
          </a:prstGeom>
          <a:ln>
            <a:solidFill>
              <a:schemeClr val="tx1"/>
            </a:solidFill>
          </a:ln>
        </p:spPr>
      </p:pic>
      <p:sp>
        <p:nvSpPr>
          <p:cNvPr id="5" name="Oval 4"/>
          <p:cNvSpPr/>
          <p:nvPr/>
        </p:nvSpPr>
        <p:spPr>
          <a:xfrm>
            <a:off x="2555776" y="2996952"/>
            <a:ext cx="2124236"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98306" y="4365104"/>
            <a:ext cx="8064896" cy="2308324"/>
          </a:xfrm>
          <a:prstGeom prst="rect">
            <a:avLst/>
          </a:prstGeom>
          <a:noFill/>
        </p:spPr>
        <p:txBody>
          <a:bodyPr wrap="square" rtlCol="0">
            <a:spAutoFit/>
          </a:bodyPr>
          <a:lstStyle/>
          <a:p>
            <a:r>
              <a:rPr lang="en-US" dirty="0" smtClean="0"/>
              <a:t>Two binaries:</a:t>
            </a:r>
          </a:p>
          <a:p>
            <a:pPr marL="285750" indent="-285750">
              <a:buFont typeface="Arial" pitchFamily="34" charset="0"/>
              <a:buChar char="•"/>
            </a:pPr>
            <a:r>
              <a:rPr lang="en-US" dirty="0" smtClean="0"/>
              <a:t>javac.exe     “compiler”</a:t>
            </a:r>
          </a:p>
          <a:p>
            <a:pPr marL="285750" indent="-285750">
              <a:buFont typeface="Arial" pitchFamily="34" charset="0"/>
              <a:buChar char="•"/>
            </a:pPr>
            <a:r>
              <a:rPr lang="en-US" dirty="0" smtClean="0"/>
              <a:t>java.exe    “java virtual machine” (run time)</a:t>
            </a:r>
          </a:p>
          <a:p>
            <a:pPr marL="285750" indent="-285750">
              <a:buFont typeface="Arial" pitchFamily="34" charset="0"/>
              <a:buChar char="•"/>
            </a:pPr>
            <a:endParaRPr lang="en-US" dirty="0"/>
          </a:p>
          <a:p>
            <a:r>
              <a:rPr lang="en-US" dirty="0" smtClean="0"/>
              <a:t>Java installer puts java.exe on PATH , but not javac.exe</a:t>
            </a:r>
          </a:p>
          <a:p>
            <a:r>
              <a:rPr lang="en-US" dirty="0" smtClean="0"/>
              <a:t>You have to arrange, that javac.exe is on PATH or call it by full-path-name like</a:t>
            </a:r>
          </a:p>
          <a:p>
            <a:r>
              <a:rPr lang="en-US" dirty="0" smtClean="0"/>
              <a:t>“C</a:t>
            </a:r>
            <a:r>
              <a:rPr lang="en-US" dirty="0"/>
              <a:t>:\Program </a:t>
            </a:r>
            <a:r>
              <a:rPr lang="en-US" dirty="0" smtClean="0"/>
              <a:t>Files\Java\jdk1.7.0_17\bin\javac.exe”</a:t>
            </a:r>
          </a:p>
          <a:p>
            <a:r>
              <a:rPr lang="en-US" dirty="0" smtClean="0"/>
              <a:t>observe the double quotes, required because of space in the name Program Files</a:t>
            </a:r>
            <a:endParaRPr lang="en-US" dirty="0"/>
          </a:p>
        </p:txBody>
      </p:sp>
      <p:sp>
        <p:nvSpPr>
          <p:cNvPr id="7" name="Slide Number Placeholder 6"/>
          <p:cNvSpPr>
            <a:spLocks noGrp="1"/>
          </p:cNvSpPr>
          <p:nvPr>
            <p:ph type="sldNum" sz="quarter" idx="12"/>
          </p:nvPr>
        </p:nvSpPr>
        <p:spPr/>
        <p:txBody>
          <a:bodyPr/>
          <a:lstStyle/>
          <a:p>
            <a:fld id="{719A5AE2-078A-440D-A8A3-2600B6C28419}" type="slidenum">
              <a:rPr lang="en-US" smtClean="0"/>
              <a:t>3</a:t>
            </a:fld>
            <a:endParaRPr lang="en-US"/>
          </a:p>
        </p:txBody>
      </p:sp>
      <p:pic>
        <p:nvPicPr>
          <p:cNvPr id="8" name="Java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2880" y="5519266"/>
            <a:ext cx="609600" cy="609600"/>
          </a:xfrm>
          <a:prstGeom prst="rect">
            <a:avLst/>
          </a:prstGeom>
        </p:spPr>
      </p:pic>
    </p:spTree>
    <p:extLst>
      <p:ext uri="{BB962C8B-B14F-4D97-AF65-F5344CB8AC3E}">
        <p14:creationId xmlns:p14="http://schemas.microsoft.com/office/powerpoint/2010/main" val="281405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3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4" y="3212976"/>
            <a:ext cx="8090209" cy="3139321"/>
          </a:xfrm>
          <a:prstGeom prst="rect">
            <a:avLst/>
          </a:prstGeom>
          <a:noFill/>
        </p:spPr>
        <p:txBody>
          <a:bodyPr wrap="square" rtlCol="0">
            <a:spAutoFit/>
          </a:bodyPr>
          <a:lstStyle/>
          <a:p>
            <a:r>
              <a:rPr lang="en-US" noProof="1" smtClean="0"/>
              <a:t>Text editor (not word processor like Word!) : Scite</a:t>
            </a:r>
          </a:p>
          <a:p>
            <a:r>
              <a:rPr lang="en-US" noProof="1" smtClean="0">
                <a:hlinkClick r:id="rId4"/>
              </a:rPr>
              <a:t>http://www.scintilla.org/SciTEDownload.html</a:t>
            </a:r>
            <a:endParaRPr lang="en-US" noProof="1" smtClean="0"/>
          </a:p>
          <a:p>
            <a:endParaRPr lang="en-US" noProof="1" smtClean="0"/>
          </a:p>
          <a:p>
            <a:r>
              <a:rPr lang="en-US" noProof="1" smtClean="0"/>
              <a:t>Work cycle: Save .....Build (F7) .....Go (F5)</a:t>
            </a:r>
          </a:p>
          <a:p>
            <a:r>
              <a:rPr lang="en-US" noProof="1" smtClean="0"/>
              <a:t>Build can be run by hand as:</a:t>
            </a:r>
          </a:p>
          <a:p>
            <a:r>
              <a:rPr lang="en-US" b="1" noProof="1" smtClean="0"/>
              <a:t>javac Hello.java</a:t>
            </a:r>
          </a:p>
          <a:p>
            <a:r>
              <a:rPr lang="en-US" noProof="1" smtClean="0"/>
              <a:t>This creates the “compiled code” Hello.class</a:t>
            </a:r>
          </a:p>
          <a:p>
            <a:r>
              <a:rPr lang="en-US" noProof="1" smtClean="0"/>
              <a:t>Go can be run by hand as </a:t>
            </a:r>
          </a:p>
          <a:p>
            <a:r>
              <a:rPr lang="en-US" b="1" noProof="1" smtClean="0"/>
              <a:t>java Hello</a:t>
            </a:r>
          </a:p>
          <a:p>
            <a:r>
              <a:rPr lang="en-US" noProof="1" smtClean="0"/>
              <a:t>This runs the compiled code Hello.class, but observe no class extension in the command! java.exe must bne on PATH!</a:t>
            </a:r>
            <a:endParaRPr lang="en-US" noProof="1"/>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7953" t="21152" r="30110" b="52977"/>
          <a:stretch/>
        </p:blipFill>
        <p:spPr bwMode="auto">
          <a:xfrm>
            <a:off x="1885389" y="332656"/>
            <a:ext cx="5110497" cy="258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719A5AE2-078A-440D-A8A3-2600B6C28419}" type="slidenum">
              <a:rPr lang="en-US" smtClean="0"/>
              <a:t>4</a:t>
            </a:fld>
            <a:endParaRPr lang="en-US"/>
          </a:p>
        </p:txBody>
      </p:sp>
      <p:pic>
        <p:nvPicPr>
          <p:cNvPr id="3" name="Java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5743" y="5589240"/>
            <a:ext cx="609600" cy="609600"/>
          </a:xfrm>
          <a:prstGeom prst="rect">
            <a:avLst/>
          </a:prstGeom>
        </p:spPr>
      </p:pic>
    </p:spTree>
    <p:extLst>
      <p:ext uri="{BB962C8B-B14F-4D97-AF65-F5344CB8AC3E}">
        <p14:creationId xmlns:p14="http://schemas.microsoft.com/office/powerpoint/2010/main" val="624948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7632848" cy="1200329"/>
          </a:xfrm>
          <a:prstGeom prst="rect">
            <a:avLst/>
          </a:prstGeom>
          <a:noFill/>
        </p:spPr>
        <p:txBody>
          <a:bodyPr wrap="square" rtlCol="0">
            <a:spAutoFit/>
          </a:bodyPr>
          <a:lstStyle/>
          <a:p>
            <a:r>
              <a:rPr lang="en-US" dirty="0" smtClean="0"/>
              <a:t>To ensure that javac.exe is on path when called from </a:t>
            </a:r>
            <a:r>
              <a:rPr lang="en-US" dirty="0" err="1" smtClean="0"/>
              <a:t>Scite</a:t>
            </a:r>
            <a:r>
              <a:rPr lang="en-US" dirty="0" smtClean="0"/>
              <a:t> by pressing F7</a:t>
            </a:r>
          </a:p>
          <a:p>
            <a:pPr marL="285750" indent="-285750">
              <a:buFont typeface="Arial" pitchFamily="34" charset="0"/>
              <a:buChar char="•"/>
            </a:pPr>
            <a:r>
              <a:rPr lang="en-US" dirty="0" smtClean="0"/>
              <a:t>either put javac.exe </a:t>
            </a:r>
            <a:r>
              <a:rPr lang="en-US" dirty="0" err="1" smtClean="0"/>
              <a:t>permenantly</a:t>
            </a:r>
            <a:r>
              <a:rPr lang="en-US" dirty="0" smtClean="0"/>
              <a:t> on PATH via </a:t>
            </a:r>
          </a:p>
          <a:p>
            <a:pPr lvl="1"/>
            <a:r>
              <a:rPr lang="en-US" dirty="0" smtClean="0"/>
              <a:t>Control Panel -&gt; System -&gt;Advanced -&gt;Environment Variables -&gt; Edit</a:t>
            </a:r>
          </a:p>
          <a:p>
            <a:pPr marL="285750" lvl="1" indent="-285750">
              <a:buFont typeface="Arial" pitchFamily="34" charset="0"/>
              <a:buChar char="•"/>
            </a:pPr>
            <a:r>
              <a:rPr lang="en-US" dirty="0" smtClean="0"/>
              <a:t>or write and use </a:t>
            </a:r>
            <a:r>
              <a:rPr lang="en-US" b="1" dirty="0" err="1" smtClean="0"/>
              <a:t>Scite</a:t>
            </a:r>
            <a:r>
              <a:rPr lang="en-US" b="1" dirty="0" smtClean="0"/>
              <a:t> .bat</a:t>
            </a:r>
            <a:r>
              <a:rPr lang="en-US" dirty="0" smtClean="0"/>
              <a:t> file to start </a:t>
            </a:r>
            <a:r>
              <a:rPr lang="en-US" dirty="0" err="1" smtClean="0"/>
              <a:t>scite</a:t>
            </a:r>
            <a:r>
              <a:rPr lang="en-US" dirty="0" smtClean="0"/>
              <a:t>  (sc333.exe) as</a:t>
            </a:r>
          </a:p>
        </p:txBody>
      </p:sp>
      <p:grpSp>
        <p:nvGrpSpPr>
          <p:cNvPr id="7" name="Group 6"/>
          <p:cNvGrpSpPr/>
          <p:nvPr/>
        </p:nvGrpSpPr>
        <p:grpSpPr>
          <a:xfrm>
            <a:off x="467544" y="1916832"/>
            <a:ext cx="7776864" cy="1508105"/>
            <a:chOff x="467544" y="2217638"/>
            <a:chExt cx="7776864" cy="1508105"/>
          </a:xfrm>
        </p:grpSpPr>
        <p:sp>
          <p:nvSpPr>
            <p:cNvPr id="4" name="TextBox 3"/>
            <p:cNvSpPr txBox="1"/>
            <p:nvPr/>
          </p:nvSpPr>
          <p:spPr>
            <a:xfrm>
              <a:off x="467544" y="2217638"/>
              <a:ext cx="7776864" cy="1508105"/>
            </a:xfrm>
            <a:prstGeom prst="rect">
              <a:avLst/>
            </a:prstGeom>
            <a:noFill/>
            <a:ln>
              <a:solidFill>
                <a:schemeClr val="tx1"/>
              </a:solidFill>
            </a:ln>
          </p:spPr>
          <p:txBody>
            <a:bodyPr wrap="square" rtlCol="0">
              <a:spAutoFit/>
            </a:bodyPr>
            <a:lstStyle/>
            <a:p>
              <a:pPr algn="ctr"/>
              <a:r>
                <a:rPr lang="en-US" sz="2000" b="1" dirty="0" smtClean="0"/>
                <a:t>Scite.bat</a:t>
              </a:r>
              <a:endParaRPr lang="en-US" b="1" dirty="0" smtClean="0"/>
            </a:p>
            <a:p>
              <a:pPr algn="ctr"/>
              <a:endParaRPr lang="en-US" dirty="0"/>
            </a:p>
            <a:p>
              <a:pPr algn="ctr"/>
              <a:endParaRPr lang="en-US" dirty="0" smtClean="0"/>
            </a:p>
            <a:p>
              <a:endParaRPr lang="en-US" dirty="0"/>
            </a:p>
            <a:p>
              <a:endParaRPr lang="en-US" dirty="0"/>
            </a:p>
          </p:txBody>
        </p:sp>
        <p:sp>
          <p:nvSpPr>
            <p:cNvPr id="6" name="TextBox 5"/>
            <p:cNvSpPr txBox="1"/>
            <p:nvPr/>
          </p:nvSpPr>
          <p:spPr>
            <a:xfrm>
              <a:off x="683568" y="2708920"/>
              <a:ext cx="7344816" cy="646331"/>
            </a:xfrm>
            <a:prstGeom prst="rect">
              <a:avLst/>
            </a:prstGeom>
            <a:noFill/>
            <a:ln w="28575">
              <a:solidFill>
                <a:srgbClr val="FF0000"/>
              </a:solidFill>
            </a:ln>
          </p:spPr>
          <p:txBody>
            <a:bodyPr wrap="square" rtlCol="0">
              <a:spAutoFit/>
            </a:bodyPr>
            <a:lstStyle/>
            <a:p>
              <a:r>
                <a:rPr lang="en-US" dirty="0">
                  <a:latin typeface="Lucida Sans Typewriter" pitchFamily="49" charset="0"/>
                </a:rPr>
                <a:t>PATH = C:\Program Files\Java\jdk1.7.0_17\bin;%PATH%</a:t>
              </a:r>
            </a:p>
            <a:p>
              <a:r>
                <a:rPr lang="en-US" dirty="0" smtClean="0">
                  <a:latin typeface="Lucida Sans Typewriter" pitchFamily="49" charset="0"/>
                </a:rPr>
                <a:t>sc333.exe</a:t>
              </a:r>
              <a:endParaRPr lang="en-US" dirty="0">
                <a:latin typeface="Lucida Sans Typewriter" pitchFamily="49" charset="0"/>
              </a:endParaRPr>
            </a:p>
          </p:txBody>
        </p:sp>
      </p:gr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6334" y="4077072"/>
            <a:ext cx="4899284" cy="2548259"/>
          </a:xfrm>
          <a:prstGeom prst="rect">
            <a:avLst/>
          </a:prstGeom>
        </p:spPr>
      </p:pic>
      <p:sp>
        <p:nvSpPr>
          <p:cNvPr id="9" name="TextBox 8"/>
          <p:cNvSpPr txBox="1"/>
          <p:nvPr/>
        </p:nvSpPr>
        <p:spPr>
          <a:xfrm>
            <a:off x="442712" y="3640280"/>
            <a:ext cx="8233743" cy="369332"/>
          </a:xfrm>
          <a:prstGeom prst="rect">
            <a:avLst/>
          </a:prstGeom>
          <a:noFill/>
        </p:spPr>
        <p:txBody>
          <a:bodyPr wrap="square" rtlCol="0">
            <a:spAutoFit/>
          </a:bodyPr>
          <a:lstStyle/>
          <a:p>
            <a:r>
              <a:rPr lang="en-US" dirty="0" smtClean="0"/>
              <a:t>Test whether your Java/</a:t>
            </a:r>
            <a:r>
              <a:rPr lang="en-US" dirty="0" err="1" smtClean="0"/>
              <a:t>Scite</a:t>
            </a:r>
            <a:r>
              <a:rPr lang="en-US" dirty="0" smtClean="0"/>
              <a:t> installation is working: Press F7, F5 and you should see</a:t>
            </a:r>
            <a:endParaRPr lang="en-US" dirty="0"/>
          </a:p>
        </p:txBody>
      </p:sp>
      <p:sp>
        <p:nvSpPr>
          <p:cNvPr id="3" name="Slide Number Placeholder 2"/>
          <p:cNvSpPr>
            <a:spLocks noGrp="1"/>
          </p:cNvSpPr>
          <p:nvPr>
            <p:ph type="sldNum" sz="quarter" idx="12"/>
          </p:nvPr>
        </p:nvSpPr>
        <p:spPr/>
        <p:txBody>
          <a:bodyPr/>
          <a:lstStyle/>
          <a:p>
            <a:fld id="{719A5AE2-078A-440D-A8A3-2600B6C28419}" type="slidenum">
              <a:rPr lang="en-US" smtClean="0"/>
              <a:t>5</a:t>
            </a:fld>
            <a:endParaRPr lang="en-US"/>
          </a:p>
        </p:txBody>
      </p:sp>
      <p:pic>
        <p:nvPicPr>
          <p:cNvPr id="5" name="Java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5639" y="5661248"/>
            <a:ext cx="609600" cy="609600"/>
          </a:xfrm>
          <a:prstGeom prst="rect">
            <a:avLst/>
          </a:prstGeom>
        </p:spPr>
      </p:pic>
    </p:spTree>
    <p:extLst>
      <p:ext uri="{BB962C8B-B14F-4D97-AF65-F5344CB8AC3E}">
        <p14:creationId xmlns:p14="http://schemas.microsoft.com/office/powerpoint/2010/main" val="4262553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564" y="404664"/>
            <a:ext cx="7848872" cy="892552"/>
          </a:xfrm>
          <a:prstGeom prst="rect">
            <a:avLst/>
          </a:prstGeom>
          <a:noFill/>
        </p:spPr>
        <p:txBody>
          <a:bodyPr wrap="square" rtlCol="0">
            <a:spAutoFit/>
          </a:bodyPr>
          <a:lstStyle/>
          <a:p>
            <a:pPr algn="ctr"/>
            <a:r>
              <a:rPr lang="en-US" sz="2800" b="1" dirty="0" smtClean="0"/>
              <a:t>Procedural (not object) programming in Java:</a:t>
            </a:r>
          </a:p>
          <a:p>
            <a:pPr algn="ctr"/>
            <a:r>
              <a:rPr lang="en-US" sz="2400" b="1" dirty="0" smtClean="0">
                <a:solidFill>
                  <a:srgbClr val="FF0000"/>
                </a:solidFill>
              </a:rPr>
              <a:t>wrap everything as static </a:t>
            </a:r>
            <a:r>
              <a:rPr lang="en-US" sz="2400" b="1" dirty="0" smtClean="0"/>
              <a:t>data and methods in a single class </a:t>
            </a:r>
            <a:endParaRPr lang="en-US" sz="2400" b="1" dirty="0"/>
          </a:p>
        </p:txBody>
      </p:sp>
      <p:sp>
        <p:nvSpPr>
          <p:cNvPr id="3" name="TextBox 2"/>
          <p:cNvSpPr txBox="1"/>
          <p:nvPr/>
        </p:nvSpPr>
        <p:spPr>
          <a:xfrm>
            <a:off x="389178" y="1844824"/>
            <a:ext cx="8575310" cy="3539430"/>
          </a:xfrm>
          <a:prstGeom prst="rect">
            <a:avLst/>
          </a:prstGeom>
          <a:noFill/>
          <a:ln w="28575">
            <a:solidFill>
              <a:schemeClr val="tx1"/>
            </a:solidFill>
          </a:ln>
        </p:spPr>
        <p:txBody>
          <a:bodyPr wrap="square" rtlCol="0">
            <a:spAutoFit/>
          </a:bodyPr>
          <a:lstStyle/>
          <a:p>
            <a:r>
              <a:rPr lang="en-US" sz="1400" b="1" noProof="1" smtClean="0">
                <a:solidFill>
                  <a:srgbClr val="FF0000"/>
                </a:solidFill>
                <a:latin typeface="Lucida Sans Typewriter" pitchFamily="49" charset="0"/>
              </a:rPr>
              <a:t>public class</a:t>
            </a:r>
            <a:r>
              <a:rPr lang="en-US" sz="1400" noProof="1" smtClean="0">
                <a:solidFill>
                  <a:srgbClr val="FF0000"/>
                </a:solidFill>
                <a:latin typeface="Lucida Sans Typewriter" pitchFamily="49" charset="0"/>
              </a:rPr>
              <a:t> noobjects{</a:t>
            </a:r>
          </a:p>
          <a:p>
            <a:r>
              <a:rPr lang="en-US" sz="1400" noProof="1" smtClean="0">
                <a:latin typeface="Lucida Sans Typewriter" pitchFamily="49" charset="0"/>
              </a:rPr>
              <a:t>    </a:t>
            </a:r>
            <a:r>
              <a:rPr lang="en-US" sz="1400" b="1" noProof="1" smtClean="0">
                <a:latin typeface="Lucida Sans Typewriter" pitchFamily="49" charset="0"/>
              </a:rPr>
              <a:t>public static int </a:t>
            </a:r>
            <a:r>
              <a:rPr lang="en-US" sz="1400" noProof="1" smtClean="0">
                <a:latin typeface="Lucida Sans Typewriter" pitchFamily="49" charset="0"/>
              </a:rPr>
              <a:t>c;  </a:t>
            </a:r>
            <a:r>
              <a:rPr lang="en-US" sz="1400" noProof="1" smtClean="0">
                <a:solidFill>
                  <a:srgbClr val="00B050"/>
                </a:solidFill>
                <a:latin typeface="Lucida Sans Typewriter" pitchFamily="49" charset="0"/>
              </a:rPr>
              <a:t>//static variable acts like a global variable</a:t>
            </a:r>
          </a:p>
          <a:p>
            <a:r>
              <a:rPr lang="en-US" sz="1400" noProof="1" smtClean="0">
                <a:latin typeface="Lucida Sans Typewriter" pitchFamily="49" charset="0"/>
              </a:rPr>
              <a:t>    </a:t>
            </a:r>
          </a:p>
          <a:p>
            <a:r>
              <a:rPr lang="en-US" sz="1400" noProof="1" smtClean="0">
                <a:latin typeface="Lucida Sans Typewriter" pitchFamily="49" charset="0"/>
              </a:rPr>
              <a:t>    </a:t>
            </a:r>
            <a:r>
              <a:rPr lang="en-US" sz="1400" noProof="1" smtClean="0">
                <a:solidFill>
                  <a:srgbClr val="00B050"/>
                </a:solidFill>
                <a:latin typeface="Lucida Sans Typewriter" pitchFamily="49" charset="0"/>
              </a:rPr>
              <a:t>//static method addc acts as a global function in c++</a:t>
            </a:r>
          </a:p>
          <a:p>
            <a:r>
              <a:rPr lang="en-US" sz="1400" noProof="1" smtClean="0">
                <a:latin typeface="Lucida Sans Typewriter" pitchFamily="49" charset="0"/>
              </a:rPr>
              <a:t>    </a:t>
            </a:r>
            <a:r>
              <a:rPr lang="en-US" sz="1400" b="1" noProof="1" smtClean="0">
                <a:latin typeface="Lucida Sans Typewriter" pitchFamily="49" charset="0"/>
              </a:rPr>
              <a:t>public static int </a:t>
            </a:r>
            <a:r>
              <a:rPr lang="en-US" sz="1400" noProof="1" smtClean="0">
                <a:latin typeface="Lucida Sans Typewriter" pitchFamily="49" charset="0"/>
              </a:rPr>
              <a:t>addc(</a:t>
            </a:r>
            <a:r>
              <a:rPr lang="en-US" sz="1400" b="1" noProof="1" smtClean="0">
                <a:latin typeface="Lucida Sans Typewriter" pitchFamily="49" charset="0"/>
              </a:rPr>
              <a:t>int</a:t>
            </a:r>
            <a:r>
              <a:rPr lang="en-US" sz="1400" noProof="1" smtClean="0">
                <a:latin typeface="Lucida Sans Typewriter" pitchFamily="49" charset="0"/>
              </a:rPr>
              <a:t> x){ //adds c to x</a:t>
            </a:r>
          </a:p>
          <a:p>
            <a:r>
              <a:rPr lang="en-US" sz="1400" noProof="1" smtClean="0">
                <a:latin typeface="Lucida Sans Typewriter" pitchFamily="49" charset="0"/>
              </a:rPr>
              <a:t>     </a:t>
            </a:r>
            <a:r>
              <a:rPr lang="en-US" sz="1400" b="1" noProof="1" smtClean="0">
                <a:latin typeface="Lucida Sans Typewriter" pitchFamily="49" charset="0"/>
              </a:rPr>
              <a:t>return</a:t>
            </a:r>
            <a:r>
              <a:rPr lang="en-US" sz="1400" noProof="1" smtClean="0">
                <a:latin typeface="Lucida Sans Typewriter" pitchFamily="49" charset="0"/>
              </a:rPr>
              <a:t>(x+c); </a:t>
            </a:r>
          </a:p>
          <a:p>
            <a:r>
              <a:rPr lang="en-US" sz="1400" noProof="1" smtClean="0">
                <a:latin typeface="Lucida Sans Typewriter" pitchFamily="49" charset="0"/>
              </a:rPr>
              <a:t>    }</a:t>
            </a:r>
          </a:p>
          <a:p>
            <a:endParaRPr lang="en-US" sz="1400" noProof="1" smtClean="0">
              <a:latin typeface="Lucida Sans Typewriter" pitchFamily="49" charset="0"/>
            </a:endParaRPr>
          </a:p>
          <a:p>
            <a:r>
              <a:rPr lang="en-US" sz="1400" noProof="1" smtClean="0">
                <a:latin typeface="Lucida Sans Typewriter" pitchFamily="49" charset="0"/>
              </a:rPr>
              <a:t>    </a:t>
            </a:r>
            <a:r>
              <a:rPr lang="en-US" sz="1400" b="1" noProof="1" smtClean="0">
                <a:latin typeface="Lucida Sans Typewriter" pitchFamily="49" charset="0"/>
              </a:rPr>
              <a:t>public static void </a:t>
            </a:r>
            <a:r>
              <a:rPr lang="en-US" sz="1400" noProof="1" smtClean="0">
                <a:latin typeface="Lucida Sans Typewriter" pitchFamily="49" charset="0"/>
              </a:rPr>
              <a:t>main(String[] args){</a:t>
            </a:r>
          </a:p>
          <a:p>
            <a:r>
              <a:rPr lang="en-US" sz="1400" noProof="1" smtClean="0">
                <a:latin typeface="Lucida Sans Typewriter" pitchFamily="49" charset="0"/>
              </a:rPr>
              <a:t>    c=4;  </a:t>
            </a:r>
            <a:r>
              <a:rPr lang="en-US" sz="1400" noProof="1" smtClean="0">
                <a:solidFill>
                  <a:srgbClr val="00B050"/>
                </a:solidFill>
                <a:latin typeface="Lucida Sans Typewriter" pitchFamily="49" charset="0"/>
              </a:rPr>
              <a:t>//sets the value of global variable c</a:t>
            </a:r>
          </a:p>
          <a:p>
            <a:r>
              <a:rPr lang="en-US" sz="1400" noProof="1" smtClean="0">
                <a:latin typeface="Lucida Sans Typewriter" pitchFamily="49" charset="0"/>
              </a:rPr>
              <a:t>    </a:t>
            </a:r>
            <a:r>
              <a:rPr lang="en-US" sz="1400" b="1" noProof="1" smtClean="0">
                <a:latin typeface="Lucida Sans Typewriter" pitchFamily="49" charset="0"/>
              </a:rPr>
              <a:t>int</a:t>
            </a:r>
            <a:r>
              <a:rPr lang="en-US" sz="1400" noProof="1" smtClean="0">
                <a:latin typeface="Lucida Sans Typewriter" pitchFamily="49" charset="0"/>
              </a:rPr>
              <a:t> a = 5; </a:t>
            </a:r>
            <a:r>
              <a:rPr lang="en-US" sz="1400" noProof="1" smtClean="0">
                <a:solidFill>
                  <a:srgbClr val="00B050"/>
                </a:solidFill>
                <a:latin typeface="Lucida Sans Typewriter" pitchFamily="49" charset="0"/>
              </a:rPr>
              <a:t>//a: local variable variable only inside the function main</a:t>
            </a:r>
          </a:p>
          <a:p>
            <a:r>
              <a:rPr lang="en-US" sz="1400" noProof="1" smtClean="0">
                <a:latin typeface="Lucida Sans Typewriter" pitchFamily="49" charset="0"/>
              </a:rPr>
              <a:t>    </a:t>
            </a:r>
            <a:r>
              <a:rPr lang="en-US" sz="1400" b="1" noProof="1" smtClean="0">
                <a:latin typeface="Lucida Sans Typewriter" pitchFamily="49" charset="0"/>
              </a:rPr>
              <a:t>int</a:t>
            </a:r>
            <a:r>
              <a:rPr lang="en-US" sz="1400" noProof="1" smtClean="0">
                <a:latin typeface="Lucida Sans Typewriter" pitchFamily="49" charset="0"/>
              </a:rPr>
              <a:t> y = addc(a);  </a:t>
            </a:r>
            <a:r>
              <a:rPr lang="en-US" sz="1400" noProof="1" smtClean="0">
                <a:solidFill>
                  <a:srgbClr val="00B050"/>
                </a:solidFill>
                <a:latin typeface="Lucida Sans Typewriter" pitchFamily="49" charset="0"/>
              </a:rPr>
              <a:t>//y is another local variable</a:t>
            </a:r>
          </a:p>
          <a:p>
            <a:r>
              <a:rPr lang="en-US" sz="1400" noProof="1" smtClean="0">
                <a:latin typeface="Lucida Sans Typewriter" pitchFamily="49" charset="0"/>
              </a:rPr>
              <a:t>    System.out.println("result: "+y</a:t>
            </a:r>
            <a:r>
              <a:rPr lang="en-US" sz="1400" noProof="1" smtClean="0">
                <a:solidFill>
                  <a:srgbClr val="00B050"/>
                </a:solidFill>
                <a:latin typeface="Lucida Sans Typewriter" pitchFamily="49" charset="0"/>
              </a:rPr>
              <a:t>);//observe friendly conversion of                                      //integer y to string and adding strings</a:t>
            </a:r>
          </a:p>
          <a:p>
            <a:r>
              <a:rPr lang="en-US" sz="1400" noProof="1" smtClean="0">
                <a:latin typeface="Lucida Sans Typewriter" pitchFamily="49" charset="0"/>
              </a:rPr>
              <a:t>    }</a:t>
            </a:r>
          </a:p>
          <a:p>
            <a:r>
              <a:rPr lang="en-US" sz="1400" noProof="1" smtClean="0">
                <a:solidFill>
                  <a:srgbClr val="FF0000"/>
                </a:solidFill>
                <a:latin typeface="Lucida Sans Typewriter" pitchFamily="49" charset="0"/>
              </a:rPr>
              <a:t>}</a:t>
            </a:r>
            <a:endParaRPr lang="en-US" sz="1400" noProof="1">
              <a:solidFill>
                <a:srgbClr val="FF0000"/>
              </a:solidFill>
              <a:latin typeface="Lucida Sans Typewriter" pitchFamily="49" charset="0"/>
            </a:endParaRPr>
          </a:p>
        </p:txBody>
      </p:sp>
      <p:sp>
        <p:nvSpPr>
          <p:cNvPr id="4" name="TextBox 3"/>
          <p:cNvSpPr txBox="1"/>
          <p:nvPr/>
        </p:nvSpPr>
        <p:spPr>
          <a:xfrm>
            <a:off x="464364" y="5591864"/>
            <a:ext cx="8500123" cy="1200329"/>
          </a:xfrm>
          <a:prstGeom prst="rect">
            <a:avLst/>
          </a:prstGeom>
          <a:noFill/>
        </p:spPr>
        <p:txBody>
          <a:bodyPr wrap="square" rtlCol="0">
            <a:spAutoFit/>
          </a:bodyPr>
          <a:lstStyle/>
          <a:p>
            <a:r>
              <a:rPr lang="en-US" b="1" dirty="0" smtClean="0"/>
              <a:t>static:</a:t>
            </a:r>
            <a:r>
              <a:rPr lang="en-US" dirty="0" smtClean="0"/>
              <a:t>  it roughly means something as “global”</a:t>
            </a:r>
          </a:p>
          <a:p>
            <a:r>
              <a:rPr lang="en-US" b="1" dirty="0" smtClean="0"/>
              <a:t>public:</a:t>
            </a:r>
            <a:r>
              <a:rPr lang="en-US" dirty="0" smtClean="0"/>
              <a:t> it roughly means that public parts of code can  be used outside of defining class</a:t>
            </a:r>
          </a:p>
          <a:p>
            <a:r>
              <a:rPr lang="en-US" dirty="0" smtClean="0"/>
              <a:t>filename (</a:t>
            </a:r>
            <a:r>
              <a:rPr lang="en-US" b="1" dirty="0" smtClean="0"/>
              <a:t>noobjects.java</a:t>
            </a:r>
            <a:r>
              <a:rPr lang="en-US" dirty="0" smtClean="0"/>
              <a:t>) </a:t>
            </a:r>
            <a:r>
              <a:rPr lang="en-US" b="1" dirty="0" smtClean="0">
                <a:solidFill>
                  <a:srgbClr val="FF0000"/>
                </a:solidFill>
              </a:rPr>
              <a:t>must</a:t>
            </a:r>
            <a:r>
              <a:rPr lang="en-US" dirty="0" smtClean="0"/>
              <a:t> correspond to the name of the outermost public class in the file</a:t>
            </a:r>
            <a:endParaRPr lang="en-US" dirty="0"/>
          </a:p>
        </p:txBody>
      </p:sp>
      <p:sp>
        <p:nvSpPr>
          <p:cNvPr id="5" name="TextBox 4"/>
          <p:cNvSpPr txBox="1"/>
          <p:nvPr/>
        </p:nvSpPr>
        <p:spPr>
          <a:xfrm>
            <a:off x="389178" y="1340768"/>
            <a:ext cx="6703102" cy="400110"/>
          </a:xfrm>
          <a:prstGeom prst="rect">
            <a:avLst/>
          </a:prstGeom>
          <a:noFill/>
        </p:spPr>
        <p:txBody>
          <a:bodyPr wrap="square" rtlCol="0">
            <a:spAutoFit/>
          </a:bodyPr>
          <a:lstStyle/>
          <a:p>
            <a:r>
              <a:rPr lang="en-US" dirty="0" smtClean="0"/>
              <a:t>file: </a:t>
            </a:r>
            <a:r>
              <a:rPr lang="en-US" sz="2000" b="1" dirty="0" smtClean="0"/>
              <a:t>noobjects.java</a:t>
            </a:r>
            <a:endParaRPr lang="en-US" sz="2000" b="1" dirty="0"/>
          </a:p>
        </p:txBody>
      </p:sp>
      <p:sp>
        <p:nvSpPr>
          <p:cNvPr id="6" name="Slide Number Placeholder 5"/>
          <p:cNvSpPr>
            <a:spLocks noGrp="1"/>
          </p:cNvSpPr>
          <p:nvPr>
            <p:ph type="sldNum" sz="quarter" idx="12"/>
          </p:nvPr>
        </p:nvSpPr>
        <p:spPr/>
        <p:txBody>
          <a:bodyPr/>
          <a:lstStyle/>
          <a:p>
            <a:fld id="{719A5AE2-078A-440D-A8A3-2600B6C28419}" type="slidenum">
              <a:rPr lang="en-US" smtClean="0"/>
              <a:t>6</a:t>
            </a:fld>
            <a:endParaRPr lang="en-US"/>
          </a:p>
        </p:txBody>
      </p:sp>
      <p:pic>
        <p:nvPicPr>
          <p:cNvPr id="7" name="Java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4888" y="5439059"/>
            <a:ext cx="609600" cy="609600"/>
          </a:xfrm>
          <a:prstGeom prst="rect">
            <a:avLst/>
          </a:prstGeom>
        </p:spPr>
      </p:pic>
    </p:spTree>
    <p:extLst>
      <p:ext uri="{BB962C8B-B14F-4D97-AF65-F5344CB8AC3E}">
        <p14:creationId xmlns:p14="http://schemas.microsoft.com/office/powerpoint/2010/main" val="3293967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9717" y="287070"/>
            <a:ext cx="7200800" cy="461665"/>
          </a:xfrm>
          <a:prstGeom prst="rect">
            <a:avLst/>
          </a:prstGeom>
          <a:noFill/>
        </p:spPr>
        <p:txBody>
          <a:bodyPr wrap="square" rtlCol="0">
            <a:spAutoFit/>
          </a:bodyPr>
          <a:lstStyle/>
          <a:p>
            <a:pPr algn="ctr"/>
            <a:r>
              <a:rPr lang="en-US" sz="2400" b="1" dirty="0" smtClean="0"/>
              <a:t>Passive programming example</a:t>
            </a:r>
            <a:endParaRPr lang="en-US" sz="1600" b="1" dirty="0"/>
          </a:p>
        </p:txBody>
      </p:sp>
      <p:sp>
        <p:nvSpPr>
          <p:cNvPr id="3" name="TextBox 2"/>
          <p:cNvSpPr txBox="1"/>
          <p:nvPr/>
        </p:nvSpPr>
        <p:spPr>
          <a:xfrm>
            <a:off x="346268" y="1837821"/>
            <a:ext cx="8496944" cy="4662815"/>
          </a:xfrm>
          <a:prstGeom prst="rect">
            <a:avLst/>
          </a:prstGeom>
          <a:noFill/>
          <a:ln w="28575">
            <a:solidFill>
              <a:schemeClr val="tx1"/>
            </a:solidFill>
          </a:ln>
        </p:spPr>
        <p:txBody>
          <a:bodyPr wrap="square" rtlCol="0">
            <a:spAutoFit/>
          </a:bodyPr>
          <a:lstStyle/>
          <a:p>
            <a:r>
              <a:rPr lang="en-US" sz="1100" noProof="1" smtClean="0">
                <a:latin typeface="Lucida Sans Typewriter" pitchFamily="49" charset="0"/>
              </a:rPr>
              <a:t>public class bubblesort{ //consult wikipedia what is bubblesort if you do not know</a:t>
            </a:r>
          </a:p>
          <a:p>
            <a:r>
              <a:rPr lang="en-US" sz="1100" noProof="1" smtClean="0">
                <a:latin typeface="Lucida Sans Typewriter" pitchFamily="49" charset="0"/>
              </a:rPr>
              <a:t>    public static int N=6;</a:t>
            </a:r>
          </a:p>
          <a:p>
            <a:r>
              <a:rPr lang="en-US" sz="1100" noProof="1" smtClean="0">
                <a:latin typeface="Lucida Sans Typewriter" pitchFamily="49" charset="0"/>
              </a:rPr>
              <a:t>    public static int [] c =</a:t>
            </a:r>
            <a:r>
              <a:rPr lang="en-US" sz="1100" noProof="1">
                <a:latin typeface="Lucida Sans Typewriter" pitchFamily="49" charset="0"/>
              </a:rPr>
              <a:t> </a:t>
            </a:r>
            <a:r>
              <a:rPr lang="en-US" sz="1100" noProof="1" smtClean="0">
                <a:latin typeface="Lucida Sans Typewriter" pitchFamily="49" charset="0"/>
              </a:rPr>
              <a:t>{0,4,-1,2,8,4};  //array of ints to be sorted</a:t>
            </a:r>
          </a:p>
          <a:p>
            <a:r>
              <a:rPr lang="en-US" sz="1100" noProof="1" smtClean="0">
                <a:latin typeface="Lucida Sans Typewriter" pitchFamily="49" charset="0"/>
              </a:rPr>
              <a:t>    </a:t>
            </a:r>
          </a:p>
          <a:p>
            <a:r>
              <a:rPr lang="en-US" sz="1100" noProof="1" smtClean="0">
                <a:latin typeface="Lucida Sans Typewriter" pitchFamily="49" charset="0"/>
              </a:rPr>
              <a:t>    public static void swapNeighbors(int i){ //swaps value at index i with its next neighbor</a:t>
            </a:r>
          </a:p>
          <a:p>
            <a:r>
              <a:rPr lang="en-US" sz="1100" noProof="1" smtClean="0">
                <a:latin typeface="Lucida Sans Typewriter" pitchFamily="49" charset="0"/>
              </a:rPr>
              <a:t>        int tmp = c[i];</a:t>
            </a:r>
          </a:p>
          <a:p>
            <a:r>
              <a:rPr lang="en-US" sz="1100" noProof="1" smtClean="0">
                <a:latin typeface="Lucida Sans Typewriter" pitchFamily="49" charset="0"/>
              </a:rPr>
              <a:t>        c[i]=c[i+1];</a:t>
            </a:r>
          </a:p>
          <a:p>
            <a:r>
              <a:rPr lang="en-US" sz="1100" noProof="1" smtClean="0">
                <a:latin typeface="Lucida Sans Typewriter" pitchFamily="49" charset="0"/>
              </a:rPr>
              <a:t>        c[i+1]=tmp;</a:t>
            </a:r>
          </a:p>
          <a:p>
            <a:r>
              <a:rPr lang="en-US" sz="1100" noProof="1" smtClean="0">
                <a:latin typeface="Lucida Sans Typewriter" pitchFamily="49" charset="0"/>
              </a:rPr>
              <a:t>    }</a:t>
            </a:r>
          </a:p>
          <a:p>
            <a:r>
              <a:rPr lang="en-US" sz="1100" noProof="1" smtClean="0">
                <a:latin typeface="Lucida Sans Typewriter" pitchFamily="49" charset="0"/>
              </a:rPr>
              <a:t>    </a:t>
            </a:r>
          </a:p>
          <a:p>
            <a:r>
              <a:rPr lang="en-US" sz="1100" noProof="1" smtClean="0">
                <a:latin typeface="Lucida Sans Typewriter" pitchFamily="49" charset="0"/>
              </a:rPr>
              <a:t>    public static void main(String[] args){</a:t>
            </a:r>
          </a:p>
          <a:p>
            <a:r>
              <a:rPr lang="en-US" sz="1100" noProof="1" smtClean="0">
                <a:latin typeface="Lucida Sans Typewriter" pitchFamily="49" charset="0"/>
              </a:rPr>
              <a:t>        boolean done = true;</a:t>
            </a:r>
          </a:p>
          <a:p>
            <a:r>
              <a:rPr lang="en-US" sz="1100" noProof="1" smtClean="0">
                <a:latin typeface="Lucida Sans Typewriter" pitchFamily="49" charset="0"/>
              </a:rPr>
              <a:t>        do{</a:t>
            </a:r>
          </a:p>
          <a:p>
            <a:r>
              <a:rPr lang="en-US" sz="1100" noProof="1" smtClean="0">
                <a:latin typeface="Lucida Sans Typewriter" pitchFamily="49" charset="0"/>
              </a:rPr>
              <a:t>            done=true;  //assume no swap will be needeed</a:t>
            </a:r>
          </a:p>
          <a:p>
            <a:r>
              <a:rPr lang="en-US" sz="1100" noProof="1" smtClean="0">
                <a:latin typeface="Lucida Sans Typewriter" pitchFamily="49" charset="0"/>
              </a:rPr>
              <a:t>            for(int i = 0; i&lt;N; i++){  </a:t>
            </a:r>
            <a:r>
              <a:rPr lang="en-US" sz="1100" noProof="1" smtClean="0">
                <a:solidFill>
                  <a:srgbClr val="FF0000"/>
                </a:solidFill>
                <a:latin typeface="Lucida Sans Typewriter" pitchFamily="49" charset="0"/>
              </a:rPr>
              <a:t>//this will lead to run-time error! Correct it!</a:t>
            </a:r>
          </a:p>
          <a:p>
            <a:r>
              <a:rPr lang="en-US" sz="1100" noProof="1" smtClean="0">
                <a:latin typeface="Lucida Sans Typewriter" pitchFamily="49" charset="0"/>
              </a:rPr>
              <a:t>                if (c[i]&gt;=c[i+1]) {  </a:t>
            </a:r>
            <a:r>
              <a:rPr lang="en-US" sz="1100" noProof="1" smtClean="0">
                <a:solidFill>
                  <a:srgbClr val="FF0000"/>
                </a:solidFill>
                <a:latin typeface="Lucida Sans Typewriter" pitchFamily="49" charset="0"/>
              </a:rPr>
              <a:t>//another error here: find the logic error in this line!</a:t>
            </a:r>
          </a:p>
          <a:p>
            <a:r>
              <a:rPr lang="en-US" sz="1100" noProof="1" smtClean="0">
                <a:latin typeface="Lucida Sans Typewriter" pitchFamily="49" charset="0"/>
              </a:rPr>
              <a:t>                    swapNeighbors(i);</a:t>
            </a:r>
          </a:p>
          <a:p>
            <a:r>
              <a:rPr lang="en-US" sz="1100" noProof="1" smtClean="0">
                <a:latin typeface="Lucida Sans Typewriter" pitchFamily="49" charset="0"/>
              </a:rPr>
              <a:t>                    done=false;</a:t>
            </a:r>
          </a:p>
          <a:p>
            <a:r>
              <a:rPr lang="en-US" sz="1100" noProof="1" smtClean="0">
                <a:latin typeface="Lucida Sans Typewriter" pitchFamily="49" charset="0"/>
              </a:rPr>
              <a:t>                }</a:t>
            </a:r>
          </a:p>
          <a:p>
            <a:r>
              <a:rPr lang="en-US" sz="1100" noProof="1" smtClean="0">
                <a:latin typeface="Lucida Sans Typewriter" pitchFamily="49" charset="0"/>
              </a:rPr>
              <a:t>            }</a:t>
            </a:r>
          </a:p>
          <a:p>
            <a:r>
              <a:rPr lang="en-US" sz="1100" noProof="1" smtClean="0">
                <a:latin typeface="Lucida Sans Typewriter" pitchFamily="49" charset="0"/>
              </a:rPr>
              <a:t>        }while(!done);</a:t>
            </a:r>
          </a:p>
          <a:p>
            <a:r>
              <a:rPr lang="en-US" sz="1100" noProof="1" smtClean="0">
                <a:latin typeface="Lucida Sans Typewriter" pitchFamily="49" charset="0"/>
              </a:rPr>
              <a:t>        for(int i = 0; i&lt;N; i++){</a:t>
            </a:r>
          </a:p>
          <a:p>
            <a:r>
              <a:rPr lang="en-US" sz="1100" noProof="1" smtClean="0">
                <a:latin typeface="Lucida Sans Typewriter" pitchFamily="49" charset="0"/>
              </a:rPr>
              <a:t>            System.out.print(c[i]+",");</a:t>
            </a:r>
          </a:p>
          <a:p>
            <a:r>
              <a:rPr lang="en-US" sz="1100" noProof="1" smtClean="0">
                <a:latin typeface="Lucida Sans Typewriter" pitchFamily="49" charset="0"/>
              </a:rPr>
              <a:t>        }</a:t>
            </a:r>
          </a:p>
          <a:p>
            <a:r>
              <a:rPr lang="en-US" sz="1100" noProof="1" smtClean="0">
                <a:latin typeface="Lucida Sans Typewriter" pitchFamily="49" charset="0"/>
              </a:rPr>
              <a:t>        System.out.println("");</a:t>
            </a:r>
          </a:p>
          <a:p>
            <a:r>
              <a:rPr lang="en-US" sz="1100" noProof="1" smtClean="0">
                <a:latin typeface="Lucida Sans Typewriter" pitchFamily="49" charset="0"/>
              </a:rPr>
              <a:t>    }</a:t>
            </a:r>
          </a:p>
          <a:p>
            <a:r>
              <a:rPr lang="en-US" sz="1100" noProof="1" smtClean="0">
                <a:latin typeface="Lucida Sans Typewriter" pitchFamily="49" charset="0"/>
              </a:rPr>
              <a:t>}    </a:t>
            </a:r>
          </a:p>
        </p:txBody>
      </p:sp>
      <p:sp>
        <p:nvSpPr>
          <p:cNvPr id="4" name="TextBox 3"/>
          <p:cNvSpPr txBox="1"/>
          <p:nvPr/>
        </p:nvSpPr>
        <p:spPr>
          <a:xfrm>
            <a:off x="346268" y="748735"/>
            <a:ext cx="8496944" cy="923330"/>
          </a:xfrm>
          <a:prstGeom prst="rect">
            <a:avLst/>
          </a:prstGeom>
          <a:noFill/>
        </p:spPr>
        <p:txBody>
          <a:bodyPr wrap="square" rtlCol="0">
            <a:spAutoFit/>
          </a:bodyPr>
          <a:lstStyle/>
          <a:p>
            <a:pPr algn="ctr"/>
            <a:r>
              <a:rPr lang="en-US" b="1" dirty="0" smtClean="0"/>
              <a:t>Find and correct errors in bubblesort.java and run the code. </a:t>
            </a:r>
          </a:p>
          <a:p>
            <a:r>
              <a:rPr lang="en-US" dirty="0" smtClean="0"/>
              <a:t>You have not yet been formally  informed about Java arrays, loops and do..while statements but you should  understand the following code, if you know c++.</a:t>
            </a:r>
            <a:endParaRPr lang="en-US" dirty="0"/>
          </a:p>
        </p:txBody>
      </p:sp>
      <p:sp>
        <p:nvSpPr>
          <p:cNvPr id="5" name="Slide Number Placeholder 4"/>
          <p:cNvSpPr>
            <a:spLocks noGrp="1"/>
          </p:cNvSpPr>
          <p:nvPr>
            <p:ph type="sldNum" sz="quarter" idx="12"/>
          </p:nvPr>
        </p:nvSpPr>
        <p:spPr/>
        <p:txBody>
          <a:bodyPr/>
          <a:lstStyle/>
          <a:p>
            <a:fld id="{719A5AE2-078A-440D-A8A3-2600B6C28419}" type="slidenum">
              <a:rPr lang="en-US" smtClean="0"/>
              <a:t>7</a:t>
            </a:fld>
            <a:endParaRPr lang="en-US"/>
          </a:p>
        </p:txBody>
      </p:sp>
      <p:pic>
        <p:nvPicPr>
          <p:cNvPr id="6" name="Java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81860" y="6248400"/>
            <a:ext cx="609600" cy="609600"/>
          </a:xfrm>
          <a:prstGeom prst="rect">
            <a:avLst/>
          </a:prstGeom>
        </p:spPr>
      </p:pic>
    </p:spTree>
    <p:extLst>
      <p:ext uri="{BB962C8B-B14F-4D97-AF65-F5344CB8AC3E}">
        <p14:creationId xmlns:p14="http://schemas.microsoft.com/office/powerpoint/2010/main" val="3409286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548680"/>
            <a:ext cx="7920880" cy="461665"/>
          </a:xfrm>
          <a:prstGeom prst="rect">
            <a:avLst/>
          </a:prstGeom>
          <a:noFill/>
        </p:spPr>
        <p:txBody>
          <a:bodyPr wrap="square" rtlCol="0">
            <a:spAutoFit/>
          </a:bodyPr>
          <a:lstStyle/>
          <a:p>
            <a:pPr algn="ctr"/>
            <a:r>
              <a:rPr lang="en-US" sz="2400" b="1" dirty="0" smtClean="0"/>
              <a:t>Primitive types in Java</a:t>
            </a:r>
            <a:endParaRPr lang="en-US" sz="2400" b="1" dirty="0"/>
          </a:p>
        </p:txBody>
      </p:sp>
      <p:sp>
        <p:nvSpPr>
          <p:cNvPr id="3" name="TextBox 2"/>
          <p:cNvSpPr txBox="1"/>
          <p:nvPr/>
        </p:nvSpPr>
        <p:spPr>
          <a:xfrm>
            <a:off x="539552" y="1556792"/>
            <a:ext cx="7992888" cy="2031325"/>
          </a:xfrm>
          <a:prstGeom prst="rect">
            <a:avLst/>
          </a:prstGeom>
          <a:noFill/>
        </p:spPr>
        <p:txBody>
          <a:bodyPr wrap="square" rtlCol="0">
            <a:spAutoFit/>
          </a:bodyPr>
          <a:lstStyle/>
          <a:p>
            <a:r>
              <a:rPr lang="en-US" dirty="0" smtClean="0"/>
              <a:t>Primitive types are</a:t>
            </a:r>
          </a:p>
          <a:p>
            <a:r>
              <a:rPr lang="en-US" b="1" dirty="0"/>
              <a:t>byte, short, int, long, float, double, char, </a:t>
            </a:r>
            <a:r>
              <a:rPr lang="en-US" b="1" dirty="0" smtClean="0"/>
              <a:t> boolean</a:t>
            </a:r>
            <a:endParaRPr lang="en-US" b="1" dirty="0"/>
          </a:p>
          <a:p>
            <a:r>
              <a:rPr lang="en-US" dirty="0" smtClean="0"/>
              <a:t>Technically, they are not objects (not instances of any class)</a:t>
            </a:r>
          </a:p>
          <a:p>
            <a:r>
              <a:rPr lang="en-US" dirty="0" smtClean="0"/>
              <a:t>There is nothing like </a:t>
            </a:r>
            <a:r>
              <a:rPr lang="en-US" b="1" dirty="0" smtClean="0"/>
              <a:t>unsigned</a:t>
            </a:r>
            <a:r>
              <a:rPr lang="en-US" dirty="0" smtClean="0"/>
              <a:t> keyword like in </a:t>
            </a:r>
            <a:r>
              <a:rPr lang="en-US" dirty="0" err="1" smtClean="0"/>
              <a:t>c++</a:t>
            </a:r>
            <a:r>
              <a:rPr lang="en-US" dirty="0" smtClean="0"/>
              <a:t>. The numerical types are all signed, so even the </a:t>
            </a:r>
            <a:r>
              <a:rPr lang="en-US" b="1" dirty="0" smtClean="0"/>
              <a:t>byte</a:t>
            </a:r>
            <a:r>
              <a:rPr lang="en-US" dirty="0" smtClean="0"/>
              <a:t> represents a signed 8 bit number, so the range of byte is from -128 to +127 </a:t>
            </a:r>
          </a:p>
          <a:p>
            <a:r>
              <a:rPr lang="en-US" dirty="0" smtClean="0"/>
              <a:t>Primitive type variable declaration and initialization examples:</a:t>
            </a:r>
          </a:p>
        </p:txBody>
      </p:sp>
      <p:sp>
        <p:nvSpPr>
          <p:cNvPr id="4" name="TextBox 3"/>
          <p:cNvSpPr txBox="1"/>
          <p:nvPr/>
        </p:nvSpPr>
        <p:spPr>
          <a:xfrm>
            <a:off x="2699792" y="3774756"/>
            <a:ext cx="3960440" cy="1754326"/>
          </a:xfrm>
          <a:prstGeom prst="rect">
            <a:avLst/>
          </a:prstGeom>
          <a:noFill/>
          <a:ln w="28575">
            <a:solidFill>
              <a:schemeClr val="tx1"/>
            </a:solidFill>
          </a:ln>
        </p:spPr>
        <p:txBody>
          <a:bodyPr wrap="square" rtlCol="0">
            <a:spAutoFit/>
          </a:bodyPr>
          <a:lstStyle/>
          <a:p>
            <a:r>
              <a:rPr lang="en-US" dirty="0">
                <a:latin typeface="Lucida Sans Typewriter" pitchFamily="49" charset="0"/>
              </a:rPr>
              <a:t>int value;</a:t>
            </a:r>
          </a:p>
          <a:p>
            <a:r>
              <a:rPr lang="en-US" dirty="0">
                <a:latin typeface="Lucida Sans Typewriter" pitchFamily="49" charset="0"/>
              </a:rPr>
              <a:t>value = 4</a:t>
            </a:r>
            <a:r>
              <a:rPr lang="en-US" dirty="0" smtClean="0">
                <a:latin typeface="Lucida Sans Typewriter" pitchFamily="49" charset="0"/>
              </a:rPr>
              <a:t>;</a:t>
            </a:r>
          </a:p>
          <a:p>
            <a:r>
              <a:rPr lang="en-US" dirty="0" smtClean="0">
                <a:latin typeface="Lucida Sans Typewriter" pitchFamily="49" charset="0"/>
              </a:rPr>
              <a:t>boolean ready;</a:t>
            </a:r>
          </a:p>
          <a:p>
            <a:r>
              <a:rPr lang="en-US" dirty="0" smtClean="0">
                <a:latin typeface="Lucida Sans Typewriter" pitchFamily="49" charset="0"/>
              </a:rPr>
              <a:t>ready = true;</a:t>
            </a:r>
          </a:p>
          <a:p>
            <a:r>
              <a:rPr lang="en-US" dirty="0" smtClean="0">
                <a:latin typeface="Lucida Sans Typewriter" pitchFamily="49" charset="0"/>
              </a:rPr>
              <a:t>char letter;</a:t>
            </a:r>
          </a:p>
          <a:p>
            <a:r>
              <a:rPr lang="en-US" dirty="0" smtClean="0">
                <a:latin typeface="Lucida Sans Typewriter" pitchFamily="49" charset="0"/>
              </a:rPr>
              <a:t>letter = ‘A’;</a:t>
            </a:r>
            <a:endParaRPr lang="en-US" dirty="0">
              <a:latin typeface="Lucida Sans Typewriter" pitchFamily="49" charset="0"/>
            </a:endParaRPr>
          </a:p>
        </p:txBody>
      </p:sp>
      <p:sp>
        <p:nvSpPr>
          <p:cNvPr id="5" name="Slide Number Placeholder 4"/>
          <p:cNvSpPr>
            <a:spLocks noGrp="1"/>
          </p:cNvSpPr>
          <p:nvPr>
            <p:ph type="sldNum" sz="quarter" idx="12"/>
          </p:nvPr>
        </p:nvSpPr>
        <p:spPr/>
        <p:txBody>
          <a:bodyPr/>
          <a:lstStyle/>
          <a:p>
            <a:fld id="{719A5AE2-078A-440D-A8A3-2600B6C28419}" type="slidenum">
              <a:rPr lang="en-US" smtClean="0"/>
              <a:t>8</a:t>
            </a:fld>
            <a:endParaRPr lang="en-US"/>
          </a:p>
        </p:txBody>
      </p:sp>
      <p:pic>
        <p:nvPicPr>
          <p:cNvPr id="6" name="Java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2124" y="6093296"/>
            <a:ext cx="609600" cy="609600"/>
          </a:xfrm>
          <a:prstGeom prst="rect">
            <a:avLst/>
          </a:prstGeom>
        </p:spPr>
      </p:pic>
    </p:spTree>
    <p:extLst>
      <p:ext uri="{BB962C8B-B14F-4D97-AF65-F5344CB8AC3E}">
        <p14:creationId xmlns:p14="http://schemas.microsoft.com/office/powerpoint/2010/main" val="2040656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850" y="287070"/>
            <a:ext cx="5472608" cy="523220"/>
          </a:xfrm>
          <a:prstGeom prst="rect">
            <a:avLst/>
          </a:prstGeom>
          <a:noFill/>
        </p:spPr>
        <p:txBody>
          <a:bodyPr wrap="square" rtlCol="0">
            <a:spAutoFit/>
          </a:bodyPr>
          <a:lstStyle/>
          <a:p>
            <a:pPr algn="ctr"/>
            <a:r>
              <a:rPr lang="en-US" sz="2800" b="1" dirty="0" smtClean="0"/>
              <a:t>Arrays in Java</a:t>
            </a:r>
            <a:endParaRPr lang="en-US" sz="2800" b="1" dirty="0"/>
          </a:p>
        </p:txBody>
      </p:sp>
      <p:sp>
        <p:nvSpPr>
          <p:cNvPr id="3" name="TextBox 2"/>
          <p:cNvSpPr txBox="1"/>
          <p:nvPr/>
        </p:nvSpPr>
        <p:spPr>
          <a:xfrm>
            <a:off x="713846" y="1268760"/>
            <a:ext cx="8280920" cy="830997"/>
          </a:xfrm>
          <a:prstGeom prst="rect">
            <a:avLst/>
          </a:prstGeom>
          <a:noFill/>
          <a:ln w="28575">
            <a:solidFill>
              <a:schemeClr val="tx1"/>
            </a:solidFill>
          </a:ln>
        </p:spPr>
        <p:txBody>
          <a:bodyPr wrap="square" rtlCol="0">
            <a:spAutoFit/>
          </a:bodyPr>
          <a:lstStyle/>
          <a:p>
            <a:r>
              <a:rPr lang="en-US" sz="1600" dirty="0" smtClean="0">
                <a:latin typeface="Lucida Sans Typewriter" pitchFamily="49" charset="0"/>
              </a:rPr>
              <a:t>int [] a;         //array declaration</a:t>
            </a:r>
          </a:p>
          <a:p>
            <a:r>
              <a:rPr lang="en-US" sz="1600" dirty="0" smtClean="0">
                <a:latin typeface="Lucida Sans Typewriter" pitchFamily="49" charset="0"/>
              </a:rPr>
              <a:t>a = new int[5];   //memory allocation, default initialization</a:t>
            </a:r>
          </a:p>
          <a:p>
            <a:r>
              <a:rPr lang="en-US" sz="1600" dirty="0" smtClean="0">
                <a:latin typeface="Lucida Sans Typewriter" pitchFamily="49" charset="0"/>
              </a:rPr>
              <a:t>for(int </a:t>
            </a:r>
            <a:r>
              <a:rPr lang="en-US" sz="1600" dirty="0" err="1" smtClean="0">
                <a:latin typeface="Lucida Sans Typewriter" pitchFamily="49" charset="0"/>
              </a:rPr>
              <a:t>i</a:t>
            </a:r>
            <a:r>
              <a:rPr lang="en-US" sz="1600" dirty="0" smtClean="0">
                <a:latin typeface="Lucida Sans Typewriter" pitchFamily="49" charset="0"/>
              </a:rPr>
              <a:t>=0; </a:t>
            </a:r>
            <a:r>
              <a:rPr lang="en-US" sz="1600" dirty="0" err="1" smtClean="0">
                <a:latin typeface="Lucida Sans Typewriter" pitchFamily="49" charset="0"/>
              </a:rPr>
              <a:t>i</a:t>
            </a:r>
            <a:r>
              <a:rPr lang="en-US" sz="1600" dirty="0" smtClean="0">
                <a:latin typeface="Lucida Sans Typewriter" pitchFamily="49" charset="0"/>
              </a:rPr>
              <a:t>&lt;5; </a:t>
            </a:r>
            <a:r>
              <a:rPr lang="en-US" sz="1600" dirty="0" err="1" smtClean="0">
                <a:latin typeface="Lucida Sans Typewriter" pitchFamily="49" charset="0"/>
              </a:rPr>
              <a:t>i</a:t>
            </a:r>
            <a:r>
              <a:rPr lang="en-US" sz="1600" dirty="0" smtClean="0">
                <a:latin typeface="Lucida Sans Typewriter" pitchFamily="49" charset="0"/>
              </a:rPr>
              <a:t>++) a[</a:t>
            </a:r>
            <a:r>
              <a:rPr lang="en-US" sz="1600" dirty="0" err="1" smtClean="0">
                <a:latin typeface="Lucida Sans Typewriter" pitchFamily="49" charset="0"/>
              </a:rPr>
              <a:t>i</a:t>
            </a:r>
            <a:r>
              <a:rPr lang="en-US" sz="1600" dirty="0" smtClean="0">
                <a:latin typeface="Lucida Sans Typewriter" pitchFamily="49" charset="0"/>
              </a:rPr>
              <a:t>]=</a:t>
            </a:r>
            <a:r>
              <a:rPr lang="en-US" sz="1600" dirty="0" err="1" smtClean="0">
                <a:latin typeface="Lucida Sans Typewriter" pitchFamily="49" charset="0"/>
              </a:rPr>
              <a:t>i</a:t>
            </a:r>
            <a:r>
              <a:rPr lang="en-US" sz="1600" dirty="0" smtClean="0">
                <a:latin typeface="Lucida Sans Typewriter" pitchFamily="49" charset="0"/>
              </a:rPr>
              <a:t>;   //setting values</a:t>
            </a:r>
            <a:endParaRPr lang="en-US" sz="1600" dirty="0">
              <a:latin typeface="Lucida Sans Typewriter" pitchFamily="49" charset="0"/>
            </a:endParaRPr>
          </a:p>
        </p:txBody>
      </p:sp>
      <p:sp>
        <p:nvSpPr>
          <p:cNvPr id="4" name="TextBox 3"/>
          <p:cNvSpPr txBox="1"/>
          <p:nvPr/>
        </p:nvSpPr>
        <p:spPr>
          <a:xfrm>
            <a:off x="683568" y="764704"/>
            <a:ext cx="6120680" cy="369332"/>
          </a:xfrm>
          <a:prstGeom prst="rect">
            <a:avLst/>
          </a:prstGeom>
          <a:noFill/>
        </p:spPr>
        <p:txBody>
          <a:bodyPr wrap="square" rtlCol="0">
            <a:spAutoFit/>
          </a:bodyPr>
          <a:lstStyle/>
          <a:p>
            <a:r>
              <a:rPr lang="en-US" dirty="0" smtClean="0"/>
              <a:t>Example:</a:t>
            </a:r>
            <a:endParaRPr lang="en-US" dirty="0"/>
          </a:p>
        </p:txBody>
      </p:sp>
      <p:sp>
        <p:nvSpPr>
          <p:cNvPr id="5" name="TextBox 4"/>
          <p:cNvSpPr txBox="1"/>
          <p:nvPr/>
        </p:nvSpPr>
        <p:spPr>
          <a:xfrm>
            <a:off x="395536" y="2099757"/>
            <a:ext cx="8599230" cy="4524315"/>
          </a:xfrm>
          <a:prstGeom prst="rect">
            <a:avLst/>
          </a:prstGeom>
          <a:noFill/>
        </p:spPr>
        <p:txBody>
          <a:bodyPr wrap="square" rtlCol="0">
            <a:spAutoFit/>
          </a:bodyPr>
          <a:lstStyle/>
          <a:p>
            <a:r>
              <a:rPr lang="en-US" b="1" dirty="0" smtClean="0"/>
              <a:t>Comments:</a:t>
            </a:r>
          </a:p>
          <a:p>
            <a:r>
              <a:rPr lang="en-US" dirty="0"/>
              <a:t>V</a:t>
            </a:r>
            <a:r>
              <a:rPr lang="en-US" dirty="0" smtClean="0"/>
              <a:t>ariable </a:t>
            </a:r>
            <a:r>
              <a:rPr lang="en-US" b="1" dirty="0" smtClean="0">
                <a:solidFill>
                  <a:srgbClr val="FF0000"/>
                </a:solidFill>
              </a:rPr>
              <a:t>a</a:t>
            </a:r>
            <a:r>
              <a:rPr lang="en-US" dirty="0" smtClean="0"/>
              <a:t> does not hold the array values, it is a reference (something as a pointer) to memory where the array data is stored.</a:t>
            </a:r>
          </a:p>
          <a:p>
            <a:r>
              <a:rPr lang="en-US" dirty="0" smtClean="0"/>
              <a:t>After declaration </a:t>
            </a:r>
            <a:r>
              <a:rPr lang="en-US" b="1" dirty="0" smtClean="0">
                <a:solidFill>
                  <a:srgbClr val="FF0000"/>
                </a:solidFill>
              </a:rPr>
              <a:t>int[] a;</a:t>
            </a:r>
            <a:r>
              <a:rPr lang="en-US" dirty="0" smtClean="0"/>
              <a:t> there is no memory allocation performed, so the variable </a:t>
            </a:r>
            <a:r>
              <a:rPr lang="en-US" b="1" dirty="0" smtClean="0">
                <a:solidFill>
                  <a:srgbClr val="FF0000"/>
                </a:solidFill>
              </a:rPr>
              <a:t>a</a:t>
            </a:r>
            <a:r>
              <a:rPr lang="en-US" dirty="0" smtClean="0"/>
              <a:t> holds a “null” value: it does not refer to any memory position</a:t>
            </a:r>
          </a:p>
          <a:p>
            <a:r>
              <a:rPr lang="en-US" dirty="0" smtClean="0"/>
              <a:t>The statement a = new int[5];  allocates space in the memory, now the variable </a:t>
            </a:r>
            <a:r>
              <a:rPr lang="en-US" b="1" dirty="0" smtClean="0">
                <a:solidFill>
                  <a:srgbClr val="FF0000"/>
                </a:solidFill>
              </a:rPr>
              <a:t>a</a:t>
            </a:r>
            <a:r>
              <a:rPr lang="en-US" dirty="0" smtClean="0"/>
              <a:t> holds the reference to the (first byte) of the allocated space.</a:t>
            </a:r>
          </a:p>
          <a:p>
            <a:r>
              <a:rPr lang="en-US" dirty="0" smtClean="0"/>
              <a:t>There is a major difference from c++: the array </a:t>
            </a:r>
            <a:r>
              <a:rPr lang="en-US" b="1" dirty="0" smtClean="0"/>
              <a:t>“knows its length at run time”, </a:t>
            </a:r>
            <a:r>
              <a:rPr lang="en-US" dirty="0" smtClean="0"/>
              <a:t>you can get it  as</a:t>
            </a:r>
          </a:p>
          <a:p>
            <a:r>
              <a:rPr lang="en-US" b="1" dirty="0" smtClean="0">
                <a:solidFill>
                  <a:srgbClr val="FF0000"/>
                </a:solidFill>
              </a:rPr>
              <a:t>int n = </a:t>
            </a:r>
            <a:r>
              <a:rPr lang="en-US" b="1" dirty="0" err="1" smtClean="0">
                <a:solidFill>
                  <a:srgbClr val="FF0000"/>
                </a:solidFill>
              </a:rPr>
              <a:t>a.length</a:t>
            </a:r>
            <a:r>
              <a:rPr lang="en-US" b="1" dirty="0" smtClean="0">
                <a:solidFill>
                  <a:srgbClr val="FF0000"/>
                </a:solidFill>
              </a:rPr>
              <a:t>;</a:t>
            </a:r>
          </a:p>
          <a:p>
            <a:r>
              <a:rPr lang="en-US" dirty="0" smtClean="0"/>
              <a:t>The array index runs from 0 to a.length-1</a:t>
            </a:r>
          </a:p>
          <a:p>
            <a:r>
              <a:rPr lang="en-US" dirty="0" smtClean="0"/>
              <a:t>If you try to write or read outside the index range, like</a:t>
            </a:r>
          </a:p>
          <a:p>
            <a:r>
              <a:rPr lang="en-US" b="1" dirty="0" smtClean="0">
                <a:solidFill>
                  <a:srgbClr val="FF0000"/>
                </a:solidFill>
              </a:rPr>
              <a:t>a[5]=3;</a:t>
            </a:r>
          </a:p>
          <a:p>
            <a:r>
              <a:rPr lang="en-US" dirty="0" smtClean="0"/>
              <a:t>you get a run time error and the program is immediately stopped (in c++ you do not get an exception and you can easily overwrite the memory position with disastrous postponed effects).</a:t>
            </a:r>
            <a:endParaRPr lang="en-US" dirty="0"/>
          </a:p>
        </p:txBody>
      </p:sp>
      <p:sp>
        <p:nvSpPr>
          <p:cNvPr id="6" name="Slide Number Placeholder 5"/>
          <p:cNvSpPr>
            <a:spLocks noGrp="1"/>
          </p:cNvSpPr>
          <p:nvPr>
            <p:ph type="sldNum" sz="quarter" idx="12"/>
          </p:nvPr>
        </p:nvSpPr>
        <p:spPr/>
        <p:txBody>
          <a:bodyPr/>
          <a:lstStyle/>
          <a:p>
            <a:fld id="{719A5AE2-078A-440D-A8A3-2600B6C28419}" type="slidenum">
              <a:rPr lang="en-US" smtClean="0"/>
              <a:t>9</a:t>
            </a:fld>
            <a:endParaRPr lang="en-US"/>
          </a:p>
        </p:txBody>
      </p:sp>
      <p:pic>
        <p:nvPicPr>
          <p:cNvPr id="7" name="Java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6248400"/>
            <a:ext cx="609600" cy="609600"/>
          </a:xfrm>
          <a:prstGeom prst="rect">
            <a:avLst/>
          </a:prstGeom>
        </p:spPr>
      </p:pic>
    </p:spTree>
    <p:extLst>
      <p:ext uri="{BB962C8B-B14F-4D97-AF65-F5344CB8AC3E}">
        <p14:creationId xmlns:p14="http://schemas.microsoft.com/office/powerpoint/2010/main" val="3267210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TotalTime>
  <Words>1947</Words>
  <Application>Microsoft Office PowerPoint</Application>
  <PresentationFormat>On-screen Show (4:3)</PresentationFormat>
  <Paragraphs>239</Paragraphs>
  <Slides>16</Slides>
  <Notes>0</Notes>
  <HiddenSlides>0</HiddenSlides>
  <MMClips>15</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cerny</dc:creator>
  <cp:lastModifiedBy>cerny</cp:lastModifiedBy>
  <cp:revision>52</cp:revision>
  <dcterms:created xsi:type="dcterms:W3CDTF">2013-07-17T09:54:30Z</dcterms:created>
  <dcterms:modified xsi:type="dcterms:W3CDTF">2013-08-20T10:33:41Z</dcterms:modified>
</cp:coreProperties>
</file>