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99" r:id="rId2"/>
    <p:sldId id="398" r:id="rId3"/>
    <p:sldId id="262" r:id="rId4"/>
    <p:sldId id="264" r:id="rId5"/>
    <p:sldId id="265" r:id="rId6"/>
    <p:sldId id="266" r:id="rId7"/>
    <p:sldId id="267" r:id="rId8"/>
    <p:sldId id="268" r:id="rId9"/>
    <p:sldId id="285" r:id="rId10"/>
    <p:sldId id="269" r:id="rId11"/>
    <p:sldId id="292" r:id="rId12"/>
    <p:sldId id="287" r:id="rId13"/>
    <p:sldId id="288" r:id="rId14"/>
    <p:sldId id="289" r:id="rId15"/>
    <p:sldId id="290" r:id="rId16"/>
    <p:sldId id="291"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2" d="100"/>
          <a:sy n="72" d="100"/>
        </p:scale>
        <p:origin x="10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B8BE-C47B-4006-B173-32FB080C962D}" type="datetimeFigureOut">
              <a:rPr lang="sk-SK" smtClean="0"/>
              <a:t>24.9.2018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61712-67C9-416B-B8D2-E66C6E7A3DB2}" type="slidenum">
              <a:rPr lang="sk-SK" smtClean="0"/>
              <a:t>‹#›</a:t>
            </a:fld>
            <a:endParaRPr lang="sk-SK"/>
          </a:p>
        </p:txBody>
      </p:sp>
    </p:spTree>
    <p:extLst>
      <p:ext uri="{BB962C8B-B14F-4D97-AF65-F5344CB8AC3E}">
        <p14:creationId xmlns:p14="http://schemas.microsoft.com/office/powerpoint/2010/main" val="174478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hemical_compoun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wikipedia.org/wiki/Chemical_elemen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audio:1_3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C6314-A18E-43BF-918F-A892A330C77A}"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48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http://en.wikipedia.org/wiki/Law_of_definite_proportions</a:t>
            </a:r>
            <a:r>
              <a:rPr lang="en-US" dirty="0"/>
              <a:t>the </a:t>
            </a:r>
            <a:r>
              <a:rPr lang="en-US" b="1" dirty="0"/>
              <a:t>law of definite proportions</a:t>
            </a:r>
            <a:r>
              <a:rPr lang="en-US" dirty="0"/>
              <a:t>, sometimes called </a:t>
            </a:r>
            <a:r>
              <a:rPr lang="en-US" b="1" dirty="0"/>
              <a:t>Proust's Law</a:t>
            </a:r>
            <a:r>
              <a:rPr lang="en-US" dirty="0"/>
              <a:t>, states that a </a:t>
            </a:r>
            <a:r>
              <a:rPr lang="en-US" dirty="0">
                <a:hlinkClick r:id="rId3" tooltip="Chemical compound"/>
              </a:rPr>
              <a:t>chemical compound</a:t>
            </a:r>
            <a:r>
              <a:rPr lang="en-US" dirty="0"/>
              <a:t> always contains exactly the same proportion of </a:t>
            </a:r>
            <a:r>
              <a:rPr lang="en-US" dirty="0">
                <a:hlinkClick r:id="rId4" tooltip="Chemical element"/>
              </a:rPr>
              <a:t>elements</a:t>
            </a:r>
            <a:r>
              <a:rPr lang="en-US" dirty="0"/>
              <a:t> by mass</a:t>
            </a:r>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81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26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87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24.9.2018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2008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24.9.2018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53215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24.9.2018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06101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24.9.2018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5458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24.9.2018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0819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24.9.2018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6632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24.9.2018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15335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24.9.2018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8714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24.9.2018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11234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24.9.2018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923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24.9.2018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79909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24.9.2018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1568519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erny@fmph.uniba.s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Joseph_Proust" TargetMode="External"/><Relationship Id="rId2" Type="http://schemas.openxmlformats.org/officeDocument/2006/relationships/image" Target="../media/image16.tmp"/><Relationship Id="rId1" Type="http://schemas.openxmlformats.org/officeDocument/2006/relationships/slideLayout" Target="../slideLayouts/slideLayout7.xml"/><Relationship Id="rId4" Type="http://schemas.openxmlformats.org/officeDocument/2006/relationships/hyperlink" Target="http://en.wikipedia.org/wiki/Law_of_definite_propor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John_Dalton" TargetMode="External"/><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Lavoisier" TargetMode="External"/><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Amedeo_Avogadro" TargetMode="External"/><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710.png"/><Relationship Id="rId18" Type="http://schemas.openxmlformats.org/officeDocument/2006/relationships/image" Target="../media/image11.png"/><Relationship Id="rId3" Type="http://schemas.openxmlformats.org/officeDocument/2006/relationships/tags" Target="../tags/tag9.xml"/><Relationship Id="rId21" Type="http://schemas.openxmlformats.org/officeDocument/2006/relationships/image" Target="../media/image14.png"/><Relationship Id="rId7" Type="http://schemas.openxmlformats.org/officeDocument/2006/relationships/tags" Target="../tags/tag13.xml"/><Relationship Id="rId12" Type="http://schemas.openxmlformats.org/officeDocument/2006/relationships/image" Target="../media/image610.png"/><Relationship Id="rId17" Type="http://schemas.openxmlformats.org/officeDocument/2006/relationships/image" Target="../media/image10.png"/><Relationship Id="rId2" Type="http://schemas.openxmlformats.org/officeDocument/2006/relationships/tags" Target="../tags/tag8.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5"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slideLayout" Target="../slideLayouts/slideLayout7.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hyperlink" Target="http://web.lemoyne.edu/~giunta/papers.html#atomic" TargetMode="External"/><Relationship Id="rId1" Type="http://schemas.openxmlformats.org/officeDocument/2006/relationships/slideLayout" Target="../slideLayouts/slideLayout7.xml"/><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78F2C-7DD1-444E-A2E9-A0D7DAAF4F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E75BDD0-594A-43E8-BDC5-0E0A6579EA50}"/>
              </a:ext>
            </a:extLst>
          </p:cNvPr>
          <p:cNvSpPr txBox="1"/>
          <p:nvPr/>
        </p:nvSpPr>
        <p:spPr>
          <a:xfrm>
            <a:off x="1463040" y="3211830"/>
            <a:ext cx="67322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Hodnotenie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2DCF7A3-88F4-4D18-BF29-25E13995F1EC}"/>
              </a:ext>
            </a:extLst>
          </p:cNvPr>
          <p:cNvSpPr txBox="1"/>
          <p:nvPr/>
        </p:nvSpPr>
        <p:spPr>
          <a:xfrm>
            <a:off x="468630" y="3863340"/>
            <a:ext cx="85725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Počas semestra 40 bodov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Písomka na skúške 35 bodov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Ústna skúška 25 bodov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Navyše možný žolík (malá semestrálna práca na dohodnutú tému) za max. 10 bodov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 skúškovej písomke sa musí dosiahnuť (vrátane žolíka) aspoň 41 bodov, inak </a:t>
            </a: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Fx</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Prvá časť ústnej skúšky je typu „modré obrazovky“ a môžu byť za ňu aj záporné body.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Celkové hodnotenie 41-E, 51-D, 61-C, 71-B, 81-A</a:t>
            </a:r>
          </a:p>
        </p:txBody>
      </p:sp>
      <p:sp>
        <p:nvSpPr>
          <p:cNvPr id="5" name="TextBox 4">
            <a:extLst>
              <a:ext uri="{FF2B5EF4-FFF2-40B4-BE49-F238E27FC236}">
                <a16:creationId xmlns:a16="http://schemas.microsoft.com/office/drawing/2014/main" id="{D97A56EE-D893-4E0E-9936-E6266EA80892}"/>
              </a:ext>
            </a:extLst>
          </p:cNvPr>
          <p:cNvSpPr txBox="1"/>
          <p:nvPr/>
        </p:nvSpPr>
        <p:spPr>
          <a:xfrm>
            <a:off x="2274570" y="125730"/>
            <a:ext cx="50177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Študijný materiál</a:t>
            </a:r>
          </a:p>
        </p:txBody>
      </p:sp>
      <p:sp>
        <p:nvSpPr>
          <p:cNvPr id="6" name="TextBox 5">
            <a:extLst>
              <a:ext uri="{FF2B5EF4-FFF2-40B4-BE49-F238E27FC236}">
                <a16:creationId xmlns:a16="http://schemas.microsoft.com/office/drawing/2014/main" id="{E35ACE84-7F49-49DC-9C7F-7BDD6D799AF6}"/>
              </a:ext>
            </a:extLst>
          </p:cNvPr>
          <p:cNvSpPr txBox="1"/>
          <p:nvPr/>
        </p:nvSpPr>
        <p:spPr>
          <a:xfrm>
            <a:off x="468630" y="560070"/>
            <a:ext cx="8309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davinci.fmph.uniba.sk</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/~cerny1</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886481-C72A-402B-BBCB-1873448684DA}"/>
              </a:ext>
            </a:extLst>
          </p:cNvPr>
          <p:cNvSpPr txBox="1"/>
          <p:nvPr/>
        </p:nvSpPr>
        <p:spPr>
          <a:xfrm>
            <a:off x="0" y="1017270"/>
            <a:ext cx="874395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miniskript</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á (rozšírený sylabus)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err="1">
                <a:ln>
                  <a:noFill/>
                </a:ln>
                <a:solidFill>
                  <a:prstClr val="black"/>
                </a:solidFill>
                <a:effectLst/>
                <a:uLnTx/>
                <a:uFillTx/>
                <a:latin typeface="Calibri" panose="020F0502020204030204"/>
                <a:ea typeface="+mn-ea"/>
                <a:cs typeface="+mn-cs"/>
              </a:rPr>
              <a:t>minizbierka</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úloh (podobné príklady budú na skúške)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postupne budú pribúdať detailné prezentácie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Fundamentals of statistical and thermal physics /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Federick</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Reif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Singapore : McGraw-Hill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Thermal Physics Charles Kittel </a:t>
            </a: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cerny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@fmph.uniba.sk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0907 848 104</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52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35292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law of definite proportions, sometimes called Proust's Law, states that a chemical compound always contains exactly the same proportion of elements by mass. This observation was first made by the French chemist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Joseph Proust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based on several experiments conducted between 1798 and 1804.</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95536" y="1779687"/>
            <a:ext cx="834037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chemistry, the law of multiple proportions is one of the basic laws of stoichiometry used to establish the atomic theory, alongside the law of conservation of mass and the law of definite proportions. It is sometimes called Dalton's Law after its discoverer, the English, who published it in the first part of the first volume of his "New System of chemist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John Dalton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Chemical Philosophy" (1808). The statement of the law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If two elements form more than one compound between them, then the ratios of the masses of the second element which combine with a fixed mass of the first element will be ratios of small whole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Consider the difference between “chemical recipes” and “cooking recipes”: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 “chemical recipe says” take 1g hydrogen +  7.94 g oxygen  and you get water than you cannot take 1g hydrogen +  10 g oxygen and hope to get “somewhat more dense water”. What you observe is water and 2.06 g of “unused” oxygen.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different from “cooking recipes”. If it says take 4 eggs and 200 g of flour to get pancakes, you can take 220 g of flour  and still get pancakes but somewhat more dense.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53193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784" y="2596896"/>
            <a:ext cx="79827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few slides follow on people who change alchemy to chemistry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297991"/>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400508" cy="3513125"/>
          </a:xfrm>
          <a:prstGeom prst="rect">
            <a:avLst/>
          </a:prstGeom>
        </p:spPr>
      </p:pic>
      <p:sp>
        <p:nvSpPr>
          <p:cNvPr id="4" name="TextBox 3"/>
          <p:cNvSpPr txBox="1"/>
          <p:nvPr/>
        </p:nvSpPr>
        <p:spPr>
          <a:xfrm>
            <a:off x="3131840" y="620688"/>
            <a:ext cx="568863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http://en.wikipedia.org/wiki/Joseph_Proust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Proust's best known work was derived from a controversy with C.L. Berthollet. Berthollet did not believe that substances always combine in constant and definite proportions as Proust did. Proust eventually was able to prove Berthollet wrong in 1799 and published his own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Law of definite proportions"/>
              </a:rPr>
              <a:t>law of definite proportions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which is sometimes also known as Proust's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chemical compound always contains exactly the same proportion of elements by mass.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01087"/>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2400508" cy="4816258"/>
          </a:xfrm>
          <a:prstGeom prst="rect">
            <a:avLst/>
          </a:prstGeom>
        </p:spPr>
      </p:pic>
      <p:sp>
        <p:nvSpPr>
          <p:cNvPr id="3" name="TextBox 2"/>
          <p:cNvSpPr txBox="1"/>
          <p:nvPr/>
        </p:nvSpPr>
        <p:spPr>
          <a:xfrm>
            <a:off x="2915816" y="188640"/>
            <a:ext cx="5976664"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http://en.wikipedia.org/wiki/John_Dalton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He is best known for his pioneering work in the development of modern atomic theory, and his research into color blindness (sometimes referred to as Daltonism, in his honor).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chemistry, the law of multiple proportions is one of the basic laws of stoichiometry used to establish the atomic theory, alongside the law of conservation of mass (matter) and the law of definite proportions. It is sometimes called Dalton's Law after its discoverer, the English chemist John Dalton, who published it in the first part of the first volume of his "New System of Chemical Philosophy" (1808). The statement of the law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If two elements form more than one compound between them, then the ratios of the masses of the second element which combine with a fixed mass of the first element will be ratios of small whole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1803 Dalton orally presented his first list of relative atomic weights for a number of substances. This paper was published in 1805, but he did not discuss there exactly how he obtained these figures.</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608128"/>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36712"/>
            <a:ext cx="2324302" cy="4526673"/>
          </a:xfrm>
          <a:prstGeom prst="rect">
            <a:avLst/>
          </a:prstGeom>
        </p:spPr>
      </p:pic>
      <p:sp>
        <p:nvSpPr>
          <p:cNvPr id="3" name="TextBox 2"/>
          <p:cNvSpPr txBox="1"/>
          <p:nvPr/>
        </p:nvSpPr>
        <p:spPr>
          <a:xfrm>
            <a:off x="2699792" y="332656"/>
            <a:ext cx="619268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http://en.wikipedia.org/wiki/Lavoisier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generally accepted that Lavoisier's great accomplishments in chemistry largely stem from the fact that he changed the science from a qualitative to a quantitative one. Lavoisier is most noted for his discovery of the role oxygen plays in combustion. He recognized and named oxygen (1778) and hydrogen (1783)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the height of the French Revolution, he was accused by Jean-Paul Marat of selling adulterated tobacco and of other crimes, and was eventually guillotined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Lavoisier's experiments supported the law of conservation of mass. In France it is taught as Lavoisier's Law and is paraphrased from a statement in his "Traité Élémentaire de Chimie" to "Rien ne se perd, rien ne se crée, tout se transforme." ("Nothing is lost, nothing is created, everything is transformed."). Mikhail Lomonosov (1711–1765) had previously expressed similar ideas in 1748 and proved them in experiments; others whose ideas pre-date the work of Lavoisier include Jean Rey (1583–1645), Joseph Black (1728–1799), and Henry Cavendish (1731–1810).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His Traité élémentaire de chimie (Elementary Treatise on Chemistry), published in 1789. This work represents the synthesis of Lavoisier's contribution to chemistry and can be considered the first modern textbook on the subject.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715913"/>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1/17/Laboratoire-de-Lavoisier.jpg/220px-Laboratoire-de-Lavois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002657"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019" y="3573016"/>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Lavoisier's Laboratory, Musée des Arts et Métiers, Paris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upload.wikimedia.org/wikipedia/commons/thumb/0/04/Photo_CNAM_Entr%C3%A9e_Paris_France_2007-08-01.jpg/220px-Photo_CNAM_Entr%C3%A9e_Paris_France_2007-0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32655"/>
            <a:ext cx="2664296" cy="483206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114233"/>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2362405" cy="4778154"/>
          </a:xfrm>
          <a:prstGeom prst="rect">
            <a:avLst/>
          </a:prstGeom>
        </p:spPr>
      </p:pic>
      <p:sp>
        <p:nvSpPr>
          <p:cNvPr id="3" name="TextBox 2"/>
          <p:cNvSpPr txBox="1"/>
          <p:nvPr/>
        </p:nvSpPr>
        <p:spPr>
          <a:xfrm>
            <a:off x="2843808" y="332656"/>
            <a:ext cx="604867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http://en.wikipedia.org/wiki/Amedeo_Avogadro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 is most noted for his contributions to molecular theory, including what is known as Avogadro's law. In tribute to him, the number of elementary entities (atoms, molecules, ions or other particles) in 1 mole of a substance, 6.02214179(30)×10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known as the Avogadro constant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For an ideal gas, the volume and amount (moles) of the gas are directly proportional if the temperature and pressure are constant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1811, he published an article with the title Essai d'une manière de déterminer les masses relatives des molécules élémentaires des corps, et les proportions selon lesquelles elles entrent dans ces combinaisons ("Essay on Determining the Relative Masses of the Elementary Molecules of Bodies and the Proportions by Which They Enter These Combinations"), which contains Avogadro's hypothesis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70505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Atomic hypothesis solves the enigma why “The law of definite proportions” (why chemical recipes are so strict with respect to cooking recipes). If “chemical cooking “ is just combining elementary discrete atoms then it is possible that 2 atoms of hydrogen combine with 1 atom of oxygen, but it is not possible that 2 atoms of hydrogen combine with 2.12 atoms of oxygen.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Combining stoichiometric rules are automatically rules of whole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automatically also solves the enigma why “the law of multiple proportions “ that is why the ratios of mass ratios are ratios of whole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textbooks the atomic hypothesis is traced back to ancient Greeks (Democritus)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083719"/>
            <a:ext cx="1800200" cy="2424594"/>
          </a:xfrm>
          <a:prstGeom prst="rect">
            <a:avLst/>
          </a:prstGeom>
        </p:spPr>
      </p:pic>
      <p:sp>
        <p:nvSpPr>
          <p:cNvPr id="4" name="TextBox 3"/>
          <p:cNvSpPr txBox="1"/>
          <p:nvPr/>
        </p:nvSpPr>
        <p:spPr>
          <a:xfrm>
            <a:off x="323528" y="4083719"/>
            <a:ext cx="64807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obvious that classical atomists would never have had a solid empirical basis for our modern concepts of atoms and molecules. Bertrand Russell states that they just hit on a lucky 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Well, maybe the belief that the observed  immense diversity of the world around us should be based on simple principles gives you an “atomic hint” as 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LEGO principle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Because of the combinatorial explosion you can build from just a few types of elementary LEGO blocks very diverse objects.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60929"/>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1g hydrogen +  7.94 g oxygen = 8.94 g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5g hydrogen + 39.68 g oxygen = 44.68 g water</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99592" y="1628800"/>
            <a:ext cx="2137410" cy="780098"/>
          </a:xfrm>
          <a:prstGeom prst="rect">
            <a:avLst/>
          </a:prstGeom>
        </p:spPr>
      </p:pic>
      <p:sp>
        <p:nvSpPr>
          <p:cNvPr id="6" name="Rectangle 5"/>
          <p:cNvSpPr/>
          <p:nvPr/>
        </p:nvSpPr>
        <p:spPr>
          <a:xfrm>
            <a:off x="3851920" y="1834183"/>
            <a:ext cx="3095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law of definite proportions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92877" y="3031413"/>
            <a:ext cx="5742726" cy="646331"/>
          </a:xfrm>
          <a:prstGeom prst="rect">
            <a:avLst/>
          </a:prstGeom>
          <a:ln w="38100">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1g hydrogen +  15.87 g oxygen = 16.87 g hydrogen peroxide</a:t>
            </a:r>
          </a:p>
        </p:txBody>
      </p:sp>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69600" y="3861048"/>
            <a:ext cx="1997393" cy="1025843"/>
          </a:xfrm>
          <a:prstGeom prst="rect">
            <a:avLst/>
          </a:prstGeom>
        </p:spPr>
      </p:pic>
      <p:sp>
        <p:nvSpPr>
          <p:cNvPr id="9" name="Rectangle 8"/>
          <p:cNvSpPr/>
          <p:nvPr/>
        </p:nvSpPr>
        <p:spPr>
          <a:xfrm>
            <a:off x="3466193" y="4189303"/>
            <a:ext cx="28018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law of multiple proportions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55576" y="5229200"/>
            <a:ext cx="7272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Simplest atomic interpretation: water= HO, peroxide = HO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sk-SK"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065483"/>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704856"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g iron +  28.65 g oxygen = 128.65 g iron oxide called  wüstite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g iron + 42.98  g oxygen =  142.98 g iron oxide called hematite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43608" y="1772817"/>
            <a:ext cx="2757488" cy="1025843"/>
          </a:xfrm>
          <a:prstGeom prst="rect">
            <a:avLst/>
          </a:prstGeom>
        </p:spPr>
      </p:pic>
      <p:sp>
        <p:nvSpPr>
          <p:cNvPr id="5" name="Rectangle 4"/>
          <p:cNvSpPr/>
          <p:nvPr/>
        </p:nvSpPr>
        <p:spPr>
          <a:xfrm>
            <a:off x="533860" y="2996952"/>
            <a:ext cx="65344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Simplest atomic interpretation: wüstite = FeO, hematite = Fe</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 name="TextBox 5"/>
          <p:cNvSpPr txBox="1"/>
          <p:nvPr/>
        </p:nvSpPr>
        <p:spPr>
          <a:xfrm>
            <a:off x="533860" y="5201036"/>
            <a:ext cx="7638540" cy="1323439"/>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 atomic weight of hydrogen is assigned to be 1, than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atomic weight of O is 7.94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atomic weight of Fe is</a:t>
            </a:r>
            <a:endPar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33860" y="3717032"/>
            <a:ext cx="7638540" cy="923330"/>
          </a:xfrm>
          <a:prstGeom prst="rect">
            <a:avLst/>
          </a:prstGeom>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1g hydrogen +  7.94 g oxygen = 8.94 g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Simplest atomic interpretation: water= HO, peroxide = HO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sk-SK"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310142" y="6212055"/>
            <a:ext cx="2085975" cy="31242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308624"/>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F6CF96-92FC-4B7E-BF80-690AD6E374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930EEB1-9027-4DDB-A365-4E541B368B4F}"/>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134114" y="2768603"/>
            <a:ext cx="5943600" cy="1872615"/>
          </a:xfrm>
          <a:prstGeom prst="rect">
            <a:avLst/>
          </a:prstGeom>
        </p:spPr>
      </p:pic>
      <p:sp>
        <p:nvSpPr>
          <p:cNvPr id="18" name="TextBox 17">
            <a:extLst>
              <a:ext uri="{FF2B5EF4-FFF2-40B4-BE49-F238E27FC236}">
                <a16:creationId xmlns:a16="http://schemas.microsoft.com/office/drawing/2014/main" id="{09D2D8BE-1357-426C-AE14-36AF3F88D047}"/>
              </a:ext>
            </a:extLst>
          </p:cNvPr>
          <p:cNvSpPr txBox="1"/>
          <p:nvPr/>
        </p:nvSpPr>
        <p:spPr>
          <a:xfrm>
            <a:off x="720090" y="1371600"/>
            <a:ext cx="74523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few typical numbers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89ECC29-861F-461F-AAD3-3DEE52DCBFA4}"/>
              </a:ext>
            </a:extLst>
          </p:cNvPr>
          <p:cNvSpPr txBox="1"/>
          <p:nvPr/>
        </p:nvSpPr>
        <p:spPr>
          <a:xfrm>
            <a:off x="137160" y="434340"/>
            <a:ext cx="8641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Statistical physics is about the world of molecules</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52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923330"/>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10g oxygen +  7.56 g carbon = 17.51 g carbon oxide called carbonyl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10g oxygen +  3.78 g carbon = 44.68 g carbonic oxide</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54405" y="1576301"/>
            <a:ext cx="727280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Simplest atomic interpretation: carbonyl = CO, carbonic oxide = CO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Atomic weight od carbon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419872" y="1892444"/>
            <a:ext cx="1946910" cy="312420"/>
          </a:xfrm>
          <a:prstGeom prst="rect">
            <a:avLst/>
          </a:prstGeom>
        </p:spPr>
      </p:pic>
      <p:sp>
        <p:nvSpPr>
          <p:cNvPr id="6" name="TextBox 5"/>
          <p:cNvSpPr txBox="1"/>
          <p:nvPr/>
        </p:nvSpPr>
        <p:spPr>
          <a:xfrm>
            <a:off x="448018" y="2614846"/>
            <a:ext cx="8208912"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10g hydrogen +  29.79 g carbon = 39.79 g methane</a:t>
            </a:r>
          </a:p>
        </p:txBody>
      </p:sp>
      <p:sp>
        <p:nvSpPr>
          <p:cNvPr id="7" name="Rectangle 6"/>
          <p:cNvSpPr/>
          <p:nvPr/>
        </p:nvSpPr>
        <p:spPr>
          <a:xfrm>
            <a:off x="483586" y="3429000"/>
            <a:ext cx="834693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atomic weight of carbon is 6 than the simplest atomic interpretation: methane = CH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8" name="TextBox 7"/>
          <p:cNvSpPr txBox="1"/>
          <p:nvPr/>
        </p:nvSpPr>
        <p:spPr>
          <a:xfrm>
            <a:off x="483586" y="4257962"/>
            <a:ext cx="8208912"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10g methane +   39.90 g oxygen  =  27.43 carbonic oxide + 22.46 g water</a:t>
            </a:r>
          </a:p>
        </p:txBody>
      </p:sp>
      <p:sp>
        <p:nvSpPr>
          <p:cNvPr id="9" name="Rectangle 8"/>
          <p:cNvSpPr/>
          <p:nvPr/>
        </p:nvSpPr>
        <p:spPr>
          <a:xfrm>
            <a:off x="476979" y="5264968"/>
            <a:ext cx="8215519" cy="1200329"/>
          </a:xfrm>
          <a:prstGeom prst="rect">
            <a:avLst/>
          </a:prstGeom>
          <a:ln w="38100">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Recalculated for number of moles: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1.43 CH2 + 5.03 O = 1.25 CO2 + 2.51 HO, number of O is OK , not ok for C and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WRONG!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861354"/>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216" y="633562"/>
            <a:ext cx="8208912"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of the problem is not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atomic hypothesis of non-divisible atoms as combining to chemical products has to be corrected: even  simple chemical elements like hydrogen or oxygen are  made of not single atoms but molecules which are build from elementary 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Hypothesis which leads to good stoichiometry is hydrogen and oxygen molecules are two-atomic, then water is 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 not HO and methane is CH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If the chemical reactions are just combinations of the integer numbers of atoms, why only ratios of mass ratios are ratios of small integers and not the mass ratios  themselves?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87564"/>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400" y="332656"/>
            <a:ext cx="820891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Solution of the problem is not simple: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atomic hypothesis of non-divisible atoms as combining to chemical products has to be corrected: even  simple chemical elements like hydrogen or oxygen are  made of not single atoms but molecules which are build from elementary 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Hypothesis which leads to good stoichiometry is hydrogen and oxygen molecules are two-atomic, then water is 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 , not HO and methane is CH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 chemical reactions are just combinations of the integer numbers of atoms, why only ratios of mass ratios are ratios of small integers and not the mass ratios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 recipe for “standard fruit salad” is take 3 apples and 3 oranges, then the mass ratios of apples and oranges is not equal to 1:1 because an orange had different mass than an apple, so the mass ratio for this recipe might be 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if the recipe for “French fruit salad” is take 3 apples and 6 oranges then the ratio of ratios would be </a:t>
            </a: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07904" y="5805264"/>
            <a:ext cx="1388745" cy="60007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283038"/>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why very often even the ratios of masses are close to ratios of integers, like for water 1g hydrogen +  7.94 g oxygen  gives water, thus the mass ratio is almost 1:8?</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72928"/>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why very often even the ratios of masses are close to ratios of integers, like for water 1g hydrogen +  7.94 g oxygen  gives water, thus the mass ratio is almost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suggests that there might be integer numbers involved below the level of atoms, some “atomic principle” in the word of atoms. And indeed, there are particles inside the atoms: protons, neutrons and electrons. The trick is that protons and neutrons have almost equal masses (apples and oranges having equal mass) and electrons have negligible mass so ratios of masses of atoms are close to ratios of integers.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why sometimes the chemical mass ratios are sometimes significantly different from ratios of (small) integers?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17802"/>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49694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why very often even the ratios of masses are close to ratios of integers, like for water 1g hydrogen +  7.94 g oxygen  gives water, thus the mass ratio is almost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suggests that there might be integer numbers involved below the level of atoms, some “atomic principle” in the word of atoms. And indeed, there are particles inside the atoms: protons, neutrons and electrons. The trick is that protons and neutrons have almost equal masses (apples and oranges having equal mass) and electrons have negligible mass so ratios of masses of atoms are close to ratios of integers.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why sometimes the chemical mass ratios are sometimes significantly different from ratios of (small) integers?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Mainly because the chemists find their input ingredients in nature, and these are mixtures of different isotopes, 76% of chlorine atoms have 18 neutrons, 24% have 20 neutrons. So an “average” chlorine atom has something like 18.48 neutrons,  thus significantly non-integer  atomic weight of “natural” chlorine 35.45.</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34940"/>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 y="1104900"/>
            <a:ext cx="8848725" cy="4648200"/>
          </a:xfrm>
          <a:prstGeom prst="rect">
            <a:avLst/>
          </a:prstGeom>
        </p:spPr>
      </p:pic>
      <p:sp>
        <p:nvSpPr>
          <p:cNvPr id="3" name="TextBox 2"/>
          <p:cNvSpPr txBox="1"/>
          <p:nvPr/>
        </p:nvSpPr>
        <p:spPr>
          <a:xfrm>
            <a:off x="395536" y="332656"/>
            <a:ext cx="8424936" cy="646331"/>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Finding atomic weights from chemical recipes is a puzzle to be solved by making hypotheses on stoichiometry and checking that atomic weight thus found are consistent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070273"/>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42493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are the reasons for non-integer atomic masses of natural elements?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isotopic  proportions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non-equality of proton and neutron mass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binding energy of nucleus:  the mass of a nucleus  the sum of masses of protons and neutrons minus the binding energy divided by c</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(according to famous Einstein formula).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non-negligible mass of electrons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410697"/>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92696"/>
            <a:ext cx="6552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Avogadro’s law</a:t>
            </a:r>
          </a:p>
        </p:txBody>
      </p:sp>
      <p:sp>
        <p:nvSpPr>
          <p:cNvPr id="3" name="TextBox 2"/>
          <p:cNvSpPr txBox="1"/>
          <p:nvPr/>
        </p:nvSpPr>
        <p:spPr>
          <a:xfrm>
            <a:off x="251520" y="1772816"/>
            <a:ext cx="835292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law is named after Amedeo Avogadro who, in 1811, hypothesized that two samples of ideal gases, of the same volume and at the same temperature and pressure, contain the same number of molecules.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law is a direct consequence of observation (Guy-Lussac, 1908) that chemical recipes expressed (for gases at equal pressure and temperature) not by gas masses but by gas volumes say that the volume ratios themselves are ratios of small integers (no need to do ratios of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It looks like saying that gasses of apples and oranges have the same volume. Since it is not plausible to assume that the sizes of atoms themselves are equal, it is natural to assume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gas is presumably “empty space”,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that careful distinction must be drawn between the volume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available to a particle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volume of a particle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Avogadro says,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 volume available to a particle is the same for all particles while the total volume of particles is negligible (at usual conditions).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55096"/>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77686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Avogadro’s law has immediate consequence for elementary stoichiometry.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chemical recipe for water expressed in volumes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liter of hydrogen + 0.5 liter of oxygen gives 1 liter of water vapor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1 liter of hydrogen has the same number of molecules than 1 liter of water, there would be not enough molecules of oxygen to mate with hydrogen molecules in just 0.5 liter of oxygen. If each hydrogen particle (molecule) has to find its oxygen particle to mate with, the original oxygen particles must be somehow torn to two pieces to satisfy the Avogadro’s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Therefore the oxygen gas has two-atomic molecules and the stoichiometry for water 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2H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978478"/>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Physics manifesto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(western civilization understanding of our world)</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48640" y="1271409"/>
            <a:ext cx="8885632"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do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attempt for holistic approach to understand the world as a whole. We always identify a portion of universe, call it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“physical system”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analyze it.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possible to record a time instant snapshot of a physical system called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state of the system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paper, as a computer file,...) by recording a set of values of some physical quantities. From this record, the time instant of the system can be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completely reconstructed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 means to calculate the “would-be” outcome of any measurement or observation of the system at that time instant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state of systems is generally changing with time either because of internal reasons or because of interaction with environment.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Time development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 be imagined as time sequence of states (better as a function which in any time provides the system state).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ambition of physics is to learn how to predict the time development of physical systems. We believe, it is possible.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is possible to “forecast the future”.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technology used to forecast the future  are mathematical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equations of motion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Often the equations of motion for a system are differential equations. We believe the time development of a system is found as (a unique) solution  of the equations of motion satisfying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initial condition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knowing the state of a system at some  (initial) time instant we aim to determine the future states.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words like “unique” and “predict” have to be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modified if quantum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mechanics has to be used to describe the system properly.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747733"/>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4087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mole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95536" y="1628800"/>
            <a:ext cx="8352928"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far we have expressed the chemical recipes either in masses or in volumes. However since integer number of particles take part in the reaction, it would be most natural to express chemical recipes in integer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fact, this is done in the stoichiometric expressions like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2H</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experimentally not acceptable to read the recipe as “Take two molecules of hydrogen and let it react with one molecule of oxygen and you get one molecule of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need to work with very big numbers of molecules. Big numbers are usually given special names like million, billion etc. These are still too small numbers for practical chemical recipes. Practical big number would be for example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23</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could call this number  “chem” and the recipe would be “take two chems of hydrogen and one chem of oxygen and you get two chems of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again impractical, because an assistant cannot take “one chem” of atoms just counting them one, two, three, four, ..., chem.</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6027"/>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7594" y="1403074"/>
            <a:ext cx="6984776"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Particle state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position                     (a point in the 3-dimensional space)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velocity                                    (vector in the abstract space of velocities)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 the particle state can be represented by 6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It is a point in and abstract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6-dimensional space of states</a:t>
            </a:r>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1906" y="1807483"/>
            <a:ext cx="849630" cy="253365"/>
          </a:xfrm>
          <a:prstGeom prst="rect">
            <a:avLst/>
          </a:prstGeom>
        </p:spPr>
      </p:pic>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96294" y="2108468"/>
            <a:ext cx="1771650" cy="312420"/>
          </a:xfrm>
          <a:prstGeom prst="rect">
            <a:avLst/>
          </a:prstGeom>
        </p:spPr>
      </p:pic>
      <p:pic>
        <p:nvPicPr>
          <p:cNvPr id="12" name="Picture 1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041537" y="3490335"/>
            <a:ext cx="2691003" cy="370713"/>
          </a:xfrm>
          <a:prstGeom prst="rect">
            <a:avLst/>
          </a:prstGeom>
        </p:spPr>
      </p:pic>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8"/>
          <a:stretch>
            <a:fillRect/>
          </a:stretch>
        </p:blipFill>
        <p:spPr>
          <a:xfrm>
            <a:off x="2887062" y="4678994"/>
            <a:ext cx="3666138" cy="1859918"/>
          </a:xfrm>
          <a:prstGeom prst="rect">
            <a:avLst/>
          </a:prstGeom>
        </p:spPr>
      </p:pic>
      <p:sp>
        <p:nvSpPr>
          <p:cNvPr id="9" name="TextBox 8"/>
          <p:cNvSpPr txBox="1"/>
          <p:nvPr/>
        </p:nvSpPr>
        <p:spPr>
          <a:xfrm>
            <a:off x="600072" y="0"/>
            <a:ext cx="7671768"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Physics manifesto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Classical (non quantum) point-like particle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18149"/>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 y="2285089"/>
            <a:ext cx="8924544" cy="258532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ambition of physics is to learn how to predict the time development of physical systems. We believe, it is possible.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is possible to “forecast the future”.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technology used to forecast the future  are mathematical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equations of motion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Often the equations of motion for a system are differential equations. We believe the time development of a system is found as (a unique) solution  of the equations of motion satisfying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initial condition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knowing the state of a system at some  (initial) time instant we aim to determine the future states.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a classical point-like particle the equation of motion is the Newton equation</a:t>
            </a:r>
          </a:p>
        </p:txBody>
      </p:sp>
      <p:sp>
        <p:nvSpPr>
          <p:cNvPr id="3" name="TextBox 2"/>
          <p:cNvSpPr txBox="1"/>
          <p:nvPr/>
        </p:nvSpPr>
        <p:spPr>
          <a:xfrm>
            <a:off x="600072" y="0"/>
            <a:ext cx="7671768"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Physics manifesto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Classical (non quantum) point-like particle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17354" y="1526574"/>
            <a:ext cx="2691003" cy="370713"/>
          </a:xfrm>
          <a:prstGeom prst="rect">
            <a:avLst/>
          </a:prstGeom>
        </p:spPr>
      </p:pic>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427844" y="5013371"/>
            <a:ext cx="2016224" cy="1003357"/>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750605"/>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3508" y="117692"/>
                <a:ext cx="87129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 simplicity: one dimensional problem</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Suppose I know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sk-SK" sz="2400" b="1" i="1" u="none" strike="noStrike" kern="1200" cap="none" spc="0" normalizeH="0" baseline="-25000" noProof="0" dirty="0">
                    <a:ln>
                      <a:noFill/>
                    </a:ln>
                    <a:solidFill>
                      <a:prstClr val="black"/>
                    </a:solidFill>
                    <a:effectLst/>
                    <a:uLnTx/>
                    <a:uFillTx/>
                    <a:latin typeface="Calibri" panose="020F0502020204030204"/>
                    <a:ea typeface="+mn-ea"/>
                    <a:cs typeface="+mn-cs"/>
                  </a:rPr>
                  <a:t>x</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for all  </a:t>
                </a:r>
                <a14:m>
                  <m:oMath xmlns:m="http://schemas.openxmlformats.org/officeDocument/2006/math">
                    <m:r>
                      <a:rPr kumimoji="0" lang="en-US" sz="2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how I forecast the future?</a:t>
                </a:r>
              </a:p>
            </p:txBody>
          </p:sp>
        </mc:Choice>
        <mc:Fallback xmlns="">
          <p:sp>
            <p:nvSpPr>
              <p:cNvPr id="2" name="TextBox 1"/>
              <p:cNvSpPr txBox="1">
                <a:spLocks noRot="1" noChangeAspect="1" noMove="1" noResize="1" noEditPoints="1" noAdjustHandles="1" noChangeArrowheads="1" noChangeShapeType="1" noTextEdit="1"/>
              </p:cNvSpPr>
              <p:nvPr/>
            </p:nvSpPr>
            <p:spPr>
              <a:xfrm>
                <a:off x="143508" y="117692"/>
                <a:ext cx="8712968" cy="830997"/>
              </a:xfrm>
              <a:prstGeom prst="rect">
                <a:avLst/>
              </a:prstGeom>
              <a:blipFill rotWithShape="0">
                <a:blip r:embed="rId12"/>
                <a:stretch>
                  <a:fillRect t="-5839" b="-15328"/>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9552" y="1124744"/>
                <a:ext cx="7920880" cy="60631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know the initial state at </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know</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Then, using Newton eq. I know the acceleration in time</a:t>
                </a: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Knowing the initial velocity, I can determine the position after a short time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Knowing the acceleration I can determine the velocity in the new position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 know the complete state in time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can continue the procedure to time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𝑑𝑡</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Continue up to arbitrary time instant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39552" y="1124744"/>
                <a:ext cx="7920880" cy="6063198"/>
              </a:xfrm>
              <a:prstGeom prst="rect">
                <a:avLst/>
              </a:prstGeom>
              <a:blipFill>
                <a:blip r:embed="rId13"/>
                <a:stretch>
                  <a:fillRect l="-539" t="-604"/>
                </a:stretch>
              </a:blipFill>
            </p:spPr>
            <p:txBody>
              <a:bodyPr/>
              <a:lstStyle/>
              <a:p>
                <a:r>
                  <a:rPr lang="sk-SK">
                    <a:noFill/>
                  </a:rPr>
                  <a:t> </a:t>
                </a:r>
              </a:p>
            </p:txBody>
          </p:sp>
        </mc:Fallback>
      </mc:AlternateContent>
      <p:pic>
        <p:nvPicPr>
          <p:cNvPr id="17" name="Picture 16"/>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3748307" y="1148922"/>
            <a:ext cx="1123950" cy="255270"/>
          </a:xfrm>
          <a:prstGeom prst="rect">
            <a:avLst/>
          </a:prstGeom>
        </p:spPr>
      </p:pic>
      <p:pic>
        <p:nvPicPr>
          <p:cNvPr id="18" name="Picture 17"/>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739431" y="1449421"/>
            <a:ext cx="830580" cy="255270"/>
          </a:xfrm>
          <a:prstGeom prst="rect">
            <a:avLst/>
          </a:prstGeom>
        </p:spPr>
      </p:pic>
      <p:pic>
        <p:nvPicPr>
          <p:cNvPr id="22" name="Picture 21"/>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450937" y="2060848"/>
            <a:ext cx="1805940" cy="539115"/>
          </a:xfrm>
          <a:prstGeom prst="rect">
            <a:avLst/>
          </a:prstGeom>
        </p:spPr>
      </p:pic>
      <p:pic>
        <p:nvPicPr>
          <p:cNvPr id="20" name="Picture 19"/>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699793" y="3245738"/>
            <a:ext cx="2463165" cy="255270"/>
          </a:xfrm>
          <a:prstGeom prst="rect">
            <a:avLst/>
          </a:prstGeom>
        </p:spPr>
      </p:pic>
      <p:pic>
        <p:nvPicPr>
          <p:cNvPr id="21" name="Picture 2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589302" y="4005064"/>
            <a:ext cx="2684145" cy="255270"/>
          </a:xfrm>
          <a:prstGeom prst="rect">
            <a:avLst/>
          </a:prstGeom>
        </p:spPr>
      </p:pic>
      <p:pic>
        <p:nvPicPr>
          <p:cNvPr id="27" name="Picture 26"/>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771801" y="5733979"/>
            <a:ext cx="2783205" cy="255270"/>
          </a:xfrm>
          <a:prstGeom prst="rect">
            <a:avLst/>
          </a:prstGeom>
        </p:spPr>
      </p:pic>
      <p:pic>
        <p:nvPicPr>
          <p:cNvPr id="24" name="Picture 23"/>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2771800" y="5075414"/>
            <a:ext cx="2000250" cy="539115"/>
          </a:xfrm>
          <a:prstGeom prst="rect">
            <a:avLst/>
          </a:prstGeom>
        </p:spPr>
      </p:pic>
      <p:pic>
        <p:nvPicPr>
          <p:cNvPr id="29" name="Picture 28"/>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2741702" y="6165304"/>
            <a:ext cx="3006090" cy="255270"/>
          </a:xfrm>
          <a:prstGeom prst="rect">
            <a:avLst/>
          </a:prstGeom>
        </p:spPr>
      </p:pic>
      <p:sp>
        <p:nvSpPr>
          <p:cNvPr id="3" name="Oval 2"/>
          <p:cNvSpPr/>
          <p:nvPr/>
        </p:nvSpPr>
        <p:spPr>
          <a:xfrm>
            <a:off x="2589302" y="3104014"/>
            <a:ext cx="781278" cy="4690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Arrow Connector 5"/>
          <p:cNvCxnSpPr>
            <a:stCxn id="3" idx="5"/>
          </p:cNvCxnSpPr>
          <p:nvPr/>
        </p:nvCxnSpPr>
        <p:spPr>
          <a:xfrm>
            <a:off x="3256164" y="3504332"/>
            <a:ext cx="1027804" cy="16353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1840" y="3573016"/>
            <a:ext cx="799535" cy="21609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483768" y="3896102"/>
            <a:ext cx="781278" cy="46900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p:cNvCxnSpPr>
            <a:stCxn id="23" idx="5"/>
          </p:cNvCxnSpPr>
          <p:nvPr/>
        </p:nvCxnSpPr>
        <p:spPr>
          <a:xfrm>
            <a:off x="3150630" y="4296420"/>
            <a:ext cx="1695313" cy="1437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4"/>
          </p:cNvCxnSpPr>
          <p:nvPr/>
        </p:nvCxnSpPr>
        <p:spPr>
          <a:xfrm>
            <a:off x="2874407" y="4365104"/>
            <a:ext cx="1123879"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710602" y="5120238"/>
            <a:ext cx="781278" cy="469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Arrow Connector 18"/>
          <p:cNvCxnSpPr>
            <a:stCxn id="28" idx="5"/>
          </p:cNvCxnSpPr>
          <p:nvPr/>
        </p:nvCxnSpPr>
        <p:spPr>
          <a:xfrm>
            <a:off x="3377464" y="5520556"/>
            <a:ext cx="1698592" cy="772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986272"/>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7121" y="214644"/>
            <a:ext cx="4572638" cy="3429479"/>
          </a:xfrm>
          <a:prstGeom prst="rect">
            <a:avLst/>
          </a:prstGeom>
          <a:ln>
            <a:solidFill>
              <a:schemeClr val="tx1"/>
            </a:solidFill>
          </a:ln>
        </p:spPr>
      </p:pic>
      <mc:AlternateContent xmlns:mc="http://schemas.openxmlformats.org/markup-compatibility/2006" xmlns:a14="http://schemas.microsoft.com/office/drawing/2010/main">
        <mc:Choice Requires="a14">
          <p:sp>
            <p:nvSpPr>
              <p:cNvPr id="3" name="TextBox 2"/>
              <p:cNvSpPr txBox="1"/>
              <p:nvPr/>
            </p:nvSpPr>
            <p:spPr>
              <a:xfrm>
                <a:off x="237744" y="3986784"/>
                <a:ext cx="867765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Newtonian mechanics is enough to handle any (non-quantum) system made of particles.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only in principle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Real systems around us are often made of huge amount of particles, of the order of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just technically impossible to write down a state using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numbers and then solve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differential equations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practical problems can still be handled using statistical methods. This is where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statistical physics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 born.</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7744" y="3986784"/>
                <a:ext cx="8677656" cy="2585323"/>
              </a:xfrm>
              <a:prstGeom prst="rect">
                <a:avLst/>
              </a:prstGeom>
              <a:blipFill rotWithShape="0">
                <a:blip r:embed="rId5"/>
                <a:stretch>
                  <a:fillRect l="-562" t="-1179" b="-2830"/>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498730"/>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Statistical physics manifesto</a:t>
            </a:r>
          </a:p>
        </p:txBody>
      </p:sp>
      <mc:AlternateContent xmlns:mc="http://schemas.openxmlformats.org/markup-compatibility/2006" xmlns:a14="http://schemas.microsoft.com/office/drawing/2010/main">
        <mc:Choice Requires="a14">
          <p:sp>
            <p:nvSpPr>
              <p:cNvPr id="3" name="TextBox 2"/>
              <p:cNvSpPr txBox="1"/>
              <p:nvPr/>
            </p:nvSpPr>
            <p:spPr>
              <a:xfrm>
                <a:off x="137160" y="707886"/>
                <a:ext cx="9006840" cy="54357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handle systems with huge number of degrees of freedom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exact physical state of such a system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numbers) is called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complete information on microstate is experimentally unfeasible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experimentally in a state of a large system we have just a few values of macroscopically measurable physical quantities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these macroscopic numbers define what we call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macrostate is just drastically reduced information on 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live with the fact that we just know a macrostate instead of a microstate. Still, we want to “forecast the future” at least on the level of macrostates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technique how we handle macrostates in physics is statistics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know the macrostate, but the system is in fact in some unknown 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is tremendously huge number of microstates compatible with our information on macrostate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particular macrostate can be realized by tremendously huge number of different microstates. This set of compatible microstates is called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see that the number of microstates in an ensemble is of the order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p:txBody>
          </p:sp>
        </mc:Choice>
        <mc:Fallback xmlns="">
          <p:sp>
            <p:nvSpPr>
              <p:cNvPr id="3" name="TextBox 2"/>
              <p:cNvSpPr txBox="1">
                <a:spLocks noRot="1" noChangeAspect="1" noMove="1" noResize="1" noEditPoints="1" noAdjustHandles="1" noChangeArrowheads="1" noChangeShapeType="1" noTextEdit="1"/>
              </p:cNvSpPr>
              <p:nvPr/>
            </p:nvSpPr>
            <p:spPr>
              <a:xfrm>
                <a:off x="137160" y="707886"/>
                <a:ext cx="9006840" cy="5435719"/>
              </a:xfrm>
              <a:prstGeom prst="rect">
                <a:avLst/>
              </a:prstGeom>
              <a:blipFill>
                <a:blip r:embed="rId4"/>
                <a:stretch>
                  <a:fillRect l="-474" t="-561" r="-948" b="-3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00536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Statistical physics manifesto</a:t>
            </a:r>
          </a:p>
        </p:txBody>
      </p:sp>
      <mc:AlternateContent xmlns:mc="http://schemas.openxmlformats.org/markup-compatibility/2006" xmlns:a14="http://schemas.microsoft.com/office/drawing/2010/main">
        <mc:Choice Requires="a14">
          <p:sp>
            <p:nvSpPr>
              <p:cNvPr id="5" name="TextBox 4"/>
              <p:cNvSpPr txBox="1"/>
              <p:nvPr/>
            </p:nvSpPr>
            <p:spPr>
              <a:xfrm>
                <a:off x="228600" y="813816"/>
                <a:ext cx="8796528" cy="5809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 do we know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handle systems with huge number of degrees of freedom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a system with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degrees of freedom there exist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different microstates which cannot ne macroscopically distinguished from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the beginning of the 19</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century, we discovered that matter around us is composed of atoms and molecules and. Typical number of atoms or molecules is (by the rough order of magnitude)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major breakthrough was achieved by changing alchemy to chemistry essentially by introducing quantitative chemical recipes.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important phenomenological laws were discovered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law of definite proportions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law of multiple proportions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Avogadro’s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Beautiful collection of historical papers on these topics can be found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2"/>
                  </a:rPr>
                  <a:t>http://web.lemoyne.edu/~giunta/papers.html#atomic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 y="813816"/>
                <a:ext cx="8796528" cy="5809283"/>
              </a:xfrm>
              <a:prstGeom prst="rect">
                <a:avLst/>
              </a:prstGeom>
              <a:blipFill>
                <a:blip r:embed="rId5"/>
                <a:stretch>
                  <a:fillRect l="-624" t="-630" b="-115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894262"/>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N&amp;=6.022\times 10^{23} \text{mol}^{-1}\;\;\;\text{Avogadro}\\&#10;k&amp;=1.38 \text{J}\text{K}^{-1}= 1/11600 \text{ eV/K} \;\;\;\text{Boltzmann constant}\\&#10;d&amp;=0.1\text{nm    typical molecular size}\\&#10;\varepsilon &amp;= 1/50 \text{eV   typical kinetic energy} \\&#10;v&amp;= 500 \text{m}\text{s}^{-1}\text{  typical velocity}&#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 dt\]&#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1}{7.94} = \frac{5}{39.68}\]&#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7.94}}{\frac{1}{15.87}}=2.00\]&#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frac{100}{28.65}}{\frac{100}{42.98}}=1.50=\frac{3}{2}\]&#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0 \times \frac{7.94}{28.65}=27.71$&#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7.56 \times \frac{7.94}{10}=6.0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y,z\}$&#10;&#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1/1.2}{1/2.4}=2:1&#10;\end{align*}&#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v}=\{v_x,v_y,v_z\}$&#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x, y, z,v_x,v_y,v_z\}$&#10;&#10;&#10;&#10;\end{document}"/>
  <p:tag name="IGUANATEXSIZE" val="2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rightarrow{a}= \frac{\overrightarrow{F}}{m}$&#10;&#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 v_x(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x(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5</TotalTime>
  <Words>3981</Words>
  <Application>Microsoft Office PowerPoint</Application>
  <PresentationFormat>On-screen Show (4:3)</PresentationFormat>
  <Paragraphs>293</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3</cp:revision>
  <dcterms:created xsi:type="dcterms:W3CDTF">2018-09-24T17:22:29Z</dcterms:created>
  <dcterms:modified xsi:type="dcterms:W3CDTF">2018-09-24T17:27:45Z</dcterms:modified>
</cp:coreProperties>
</file>