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6"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02" r:id="rId32"/>
    <p:sldId id="303" r:id="rId33"/>
    <p:sldId id="304" r:id="rId34"/>
    <p:sldId id="305" r:id="rId35"/>
    <p:sldId id="306" r:id="rId36"/>
    <p:sldId id="307" r:id="rId37"/>
    <p:sldId id="308" r:id="rId38"/>
    <p:sldId id="309" r:id="rId39"/>
    <p:sldId id="360" r:id="rId40"/>
    <p:sldId id="361" r:id="rId4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70" d="100"/>
          <a:sy n="70"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7988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07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912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9862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08020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4545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1.10.2018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399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1.10.2018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80053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1.10.2018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635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96539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5547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1.10.2018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3932317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20.xml"/><Relationship Id="rId12"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tags" Target="../tags/tag21.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tags" Target="../tags/tag24.xml"/><Relationship Id="rId12"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24.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tags" Target="../tags/tag2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tags" Target="../tags/tag28.xml"/><Relationship Id="rId12" Type="http://schemas.openxmlformats.org/officeDocument/2006/relationships/image" Target="../media/image2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tags" Target="../tags/tag30.xml"/><Relationship Id="rId10" Type="http://schemas.openxmlformats.org/officeDocument/2006/relationships/image" Target="../media/image26.png"/><Relationship Id="rId4" Type="http://schemas.openxmlformats.org/officeDocument/2006/relationships/tags" Target="../tags/tag29.xml"/><Relationship Id="rId9" Type="http://schemas.openxmlformats.org/officeDocument/2006/relationships/image" Target="../media/image108.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33.xml"/><Relationship Id="rId12" Type="http://schemas.openxmlformats.org/officeDocument/2006/relationships/image" Target="../media/image34.png"/><Relationship Id="rId2" Type="http://schemas.openxmlformats.org/officeDocument/2006/relationships/tags" Target="../tags/tag32.xml"/><Relationship Id="rId1" Type="http://schemas.openxmlformats.org/officeDocument/2006/relationships/tags" Target="../tags/tag31.xml"/><Relationship Id="rId11" Type="http://schemas.openxmlformats.org/officeDocument/2006/relationships/image" Target="../media/image33.pn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tags" Target="../tags/tag34.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tags" Target="../tags/tag37.xml"/><Relationship Id="rId12" Type="http://schemas.openxmlformats.org/officeDocument/2006/relationships/image" Target="../media/image3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11" Type="http://schemas.openxmlformats.org/officeDocument/2006/relationships/image" Target="../media/image36.png"/><Relationship Id="rId5" Type="http://schemas.openxmlformats.org/officeDocument/2006/relationships/tags" Target="../tags/tag39.xml"/><Relationship Id="rId10" Type="http://schemas.openxmlformats.org/officeDocument/2006/relationships/image" Target="../media/image35.png"/><Relationship Id="rId4" Type="http://schemas.openxmlformats.org/officeDocument/2006/relationships/tags" Target="../tags/tag38.xml"/><Relationship Id="rId9" Type="http://schemas.openxmlformats.org/officeDocument/2006/relationships/image" Target="../media/image118.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3.xml"/><Relationship Id="rId7" Type="http://schemas.openxmlformats.org/officeDocument/2006/relationships/image" Target="../media/image125.png"/><Relationship Id="rId2" Type="http://schemas.openxmlformats.org/officeDocument/2006/relationships/tags" Target="../tags/tag42.xml"/><Relationship Id="rId1" Type="http://schemas.openxmlformats.org/officeDocument/2006/relationships/tags" Target="../tags/tag41.xml"/><Relationship Id="rId11" Type="http://schemas.openxmlformats.org/officeDocument/2006/relationships/image" Target="../media/image44.png"/><Relationship Id="rId10" Type="http://schemas.openxmlformats.org/officeDocument/2006/relationships/image" Target="../media/image43.pn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6.xml"/><Relationship Id="rId7" Type="http://schemas.openxmlformats.org/officeDocument/2006/relationships/image" Target="../media/image1290.png"/><Relationship Id="rId2" Type="http://schemas.openxmlformats.org/officeDocument/2006/relationships/tags" Target="../tags/tag45.xml"/><Relationship Id="rId1" Type="http://schemas.openxmlformats.org/officeDocument/2006/relationships/tags" Target="../tags/tag44.xml"/><Relationship Id="rId11"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slideLayout" Target="../slideLayouts/slideLayout7.xm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tags" Target="../tags/tag49.xml"/><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slideLayout" Target="../slideLayouts/slideLayout7.xml"/><Relationship Id="rId10" Type="http://schemas.openxmlformats.org/officeDocument/2006/relationships/image" Target="../media/image137.png"/><Relationship Id="rId4" Type="http://schemas.openxmlformats.org/officeDocument/2006/relationships/tags" Target="../tags/tag50.xml"/></Relationships>
</file>

<file path=ppt/slides/_rels/slide21.xml.rels><?xml version="1.0" encoding="UTF-8" standalone="yes"?>
<Relationships xmlns="http://schemas.openxmlformats.org/package/2006/relationships"><Relationship Id="rId13" Type="http://schemas.openxmlformats.org/officeDocument/2006/relationships/image" Target="../media/image57.png"/><Relationship Id="rId3" Type="http://schemas.openxmlformats.org/officeDocument/2006/relationships/tags" Target="../tags/tag53.xml"/><Relationship Id="rId12" Type="http://schemas.openxmlformats.org/officeDocument/2006/relationships/image" Target="../media/image56.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www.amazon.com/Differential-Geometry-Lie-Groups-Physicists/dp/0521187966" TargetMode="External"/><Relationship Id="rId11" Type="http://schemas.openxmlformats.org/officeDocument/2006/relationships/image" Target="../media/image55.png"/><Relationship Id="rId5" Type="http://schemas.openxmlformats.org/officeDocument/2006/relationships/slideLayout" Target="../slideLayouts/slideLayout7.xml"/><Relationship Id="rId10" Type="http://schemas.openxmlformats.org/officeDocument/2006/relationships/image" Target="../media/image54.png"/><Relationship Id="rId4" Type="http://schemas.openxmlformats.org/officeDocument/2006/relationships/tags" Target="../tags/tag54.xml"/><Relationship Id="rId9" Type="http://schemas.openxmlformats.org/officeDocument/2006/relationships/image" Target="../media/image139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13" Type="http://schemas.openxmlformats.org/officeDocument/2006/relationships/image" Target="../media/image62.png"/><Relationship Id="rId3" Type="http://schemas.openxmlformats.org/officeDocument/2006/relationships/tags" Target="../tags/tag59.xml"/><Relationship Id="rId12" Type="http://schemas.openxmlformats.org/officeDocument/2006/relationships/image" Target="../media/image151.png"/><Relationship Id="rId2" Type="http://schemas.openxmlformats.org/officeDocument/2006/relationships/tags" Target="../tags/tag58.xml"/><Relationship Id="rId16" Type="http://schemas.openxmlformats.org/officeDocument/2006/relationships/image" Target="../media/image153.png"/><Relationship Id="rId1" Type="http://schemas.openxmlformats.org/officeDocument/2006/relationships/tags" Target="../tags/tag57.xml"/><Relationship Id="rId6" Type="http://schemas.openxmlformats.org/officeDocument/2006/relationships/slideLayout" Target="../slideLayouts/slideLayout7.xml"/><Relationship Id="rId11" Type="http://schemas.openxmlformats.org/officeDocument/2006/relationships/image" Target="../media/image61.png"/><Relationship Id="rId5" Type="http://schemas.openxmlformats.org/officeDocument/2006/relationships/tags" Target="../tags/tag61.xml"/><Relationship Id="rId15" Type="http://schemas.openxmlformats.org/officeDocument/2006/relationships/image" Target="../media/image64.png"/><Relationship Id="rId10" Type="http://schemas.openxmlformats.org/officeDocument/2006/relationships/image" Target="../media/image60.png"/><Relationship Id="rId4" Type="http://schemas.openxmlformats.org/officeDocument/2006/relationships/tags" Target="../tags/tag60.xml"/><Relationship Id="rId9" Type="http://schemas.openxmlformats.org/officeDocument/2006/relationships/image" Target="../media/image148.png"/><Relationship Id="rId1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0.png"/><Relationship Id="rId3" Type="http://schemas.openxmlformats.org/officeDocument/2006/relationships/tags" Target="../tags/tag64.xml"/><Relationship Id="rId12" Type="http://schemas.openxmlformats.org/officeDocument/2006/relationships/image" Target="../media/image66.png"/><Relationship Id="rId2" Type="http://schemas.openxmlformats.org/officeDocument/2006/relationships/tags" Target="../tags/tag63.xml"/><Relationship Id="rId1" Type="http://schemas.openxmlformats.org/officeDocument/2006/relationships/tags" Target="../tags/tag62.xml"/><Relationship Id="rId11" Type="http://schemas.openxmlformats.org/officeDocument/2006/relationships/image" Target="../media/image158.png"/><Relationship Id="rId5" Type="http://schemas.openxmlformats.org/officeDocument/2006/relationships/slideLayout" Target="../slideLayouts/slideLayout7.xml"/><Relationship Id="rId15" Type="http://schemas.openxmlformats.org/officeDocument/2006/relationships/image" Target="../media/image162.png"/><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image" Target="../media/image60.pn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8.xml"/><Relationship Id="rId7" Type="http://schemas.openxmlformats.org/officeDocument/2006/relationships/image" Target="../media/image159.png"/><Relationship Id="rId2" Type="http://schemas.openxmlformats.org/officeDocument/2006/relationships/tags" Target="../tags/tag67.xml"/><Relationship Id="rId1" Type="http://schemas.openxmlformats.org/officeDocument/2006/relationships/tags" Target="../tags/tag66.xml"/><Relationship Id="rId10" Type="http://schemas.openxmlformats.org/officeDocument/2006/relationships/image" Target="../media/image70.png"/><Relationship Id="rId4" Type="http://schemas.openxmlformats.org/officeDocument/2006/relationships/slideLayout" Target="../slideLayouts/slideLayout7.xml"/><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11" Type="http://schemas.openxmlformats.org/officeDocument/2006/relationships/image" Target="../media/image75.png"/><Relationship Id="rId5" Type="http://schemas.openxmlformats.org/officeDocument/2006/relationships/image" Target="../media/image71.png"/><Relationship Id="rId10" Type="http://schemas.openxmlformats.org/officeDocument/2006/relationships/image" Target="../media/image72.png"/><Relationship Id="rId4" Type="http://schemas.openxmlformats.org/officeDocument/2006/relationships/slideLayout" Target="../slideLayouts/slideLayout7.xml"/><Relationship Id="rId9" Type="http://schemas.openxmlformats.org/officeDocument/2006/relationships/image" Target="../media/image169.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74.xml"/><Relationship Id="rId7" Type="http://schemas.openxmlformats.org/officeDocument/2006/relationships/image" Target="../media/image172.png"/><Relationship Id="rId2" Type="http://schemas.openxmlformats.org/officeDocument/2006/relationships/tags" Target="../tags/tag73.xml"/><Relationship Id="rId1" Type="http://schemas.openxmlformats.org/officeDocument/2006/relationships/tags" Target="../tags/tag72.xml"/><Relationship Id="rId11" Type="http://schemas.openxmlformats.org/officeDocument/2006/relationships/image" Target="../media/image80.png"/><Relationship Id="rId10" Type="http://schemas.openxmlformats.org/officeDocument/2006/relationships/image" Target="../media/image175.png"/><Relationship Id="rId4" Type="http://schemas.openxmlformats.org/officeDocument/2006/relationships/slideLayout" Target="../slideLayouts/slideLayout7.xml"/><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80.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1.png"/><Relationship Id="rId5" Type="http://schemas.openxmlformats.org/officeDocument/2006/relationships/image" Target="../media/image69.pn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Layout" Target="../slideLayouts/slideLayout7.xml"/><Relationship Id="rId7" Type="http://schemas.openxmlformats.org/officeDocument/2006/relationships/image" Target="../media/image179.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78.png"/><Relationship Id="rId10" Type="http://schemas.openxmlformats.org/officeDocument/2006/relationships/image" Target="../media/image87.png"/><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3.png"/></Relationships>
</file>

<file path=ppt/slides/_rels/slide30.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tags" Target="../tags/tag82.xml"/><Relationship Id="rId7" Type="http://schemas.openxmlformats.org/officeDocument/2006/relationships/image" Target="../media/image178.png"/><Relationship Id="rId12" Type="http://schemas.openxmlformats.org/officeDocument/2006/relationships/image" Target="../media/image90.png"/><Relationship Id="rId2" Type="http://schemas.openxmlformats.org/officeDocument/2006/relationships/tags" Target="../tags/tag81.xml"/><Relationship Id="rId1" Type="http://schemas.openxmlformats.org/officeDocument/2006/relationships/tags" Target="../tags/tag80.xml"/><Relationship Id="rId11" Type="http://schemas.openxmlformats.org/officeDocument/2006/relationships/image" Target="../media/image87.png"/><Relationship Id="rId10" Type="http://schemas.openxmlformats.org/officeDocument/2006/relationships/image" Target="../media/image89.png"/><Relationship Id="rId4" Type="http://schemas.openxmlformats.org/officeDocument/2006/relationships/slideLayout" Target="../slideLayouts/slideLayout7.xml"/><Relationship Id="rId9" Type="http://schemas.openxmlformats.org/officeDocument/2006/relationships/image" Target="../media/image8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 Id="rId6" Type="http://schemas.openxmlformats.org/officeDocument/2006/relationships/image" Target="../media/image92.png"/><Relationship Id="rId5" Type="http://schemas.openxmlformats.org/officeDocument/2006/relationships/image" Target="../media/image187.png"/></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 Id="rId6" Type="http://schemas.openxmlformats.org/officeDocument/2006/relationships/image" Target="../media/image95.png"/><Relationship Id="rId5" Type="http://schemas.openxmlformats.org/officeDocument/2006/relationships/image" Target="../media/image188.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png"/><Relationship Id="rId3" Type="http://schemas.openxmlformats.org/officeDocument/2006/relationships/tags" Target="../tags/tag87.xml"/><Relationship Id="rId7" Type="http://schemas.openxmlformats.org/officeDocument/2006/relationships/image" Target="../media/image96.png"/><Relationship Id="rId12" Type="http://schemas.openxmlformats.org/officeDocument/2006/relationships/image" Target="../media/image19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98.png"/><Relationship Id="rId1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03.pn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94.xml"/><Relationship Id="rId7" Type="http://schemas.openxmlformats.org/officeDocument/2006/relationships/image" Target="../media/image106.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05.png"/><Relationship Id="rId5" Type="http://schemas.openxmlformats.org/officeDocument/2006/relationships/slideLayout" Target="../slideLayouts/slideLayout7.xml"/><Relationship Id="rId4" Type="http://schemas.openxmlformats.org/officeDocument/2006/relationships/tags" Target="../tags/tag95.xml"/><Relationship Id="rId9" Type="http://schemas.openxmlformats.org/officeDocument/2006/relationships/image" Target="../media/image109.png"/></Relationships>
</file>

<file path=ppt/slides/_rels/slide38.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tags" Target="../tags/tag98.xml"/><Relationship Id="rId12" Type="http://schemas.openxmlformats.org/officeDocument/2006/relationships/image" Target="../media/image114.png"/><Relationship Id="rId2" Type="http://schemas.openxmlformats.org/officeDocument/2006/relationships/tags" Target="../tags/tag97.xml"/><Relationship Id="rId1" Type="http://schemas.openxmlformats.org/officeDocument/2006/relationships/tags" Target="../tags/tag96.xml"/><Relationship Id="rId11" Type="http://schemas.openxmlformats.org/officeDocument/2006/relationships/image" Target="../media/image112.png"/><Relationship Id="rId5" Type="http://schemas.openxmlformats.org/officeDocument/2006/relationships/slideLayout" Target="../slideLayouts/slideLayout7.xml"/><Relationship Id="rId10" Type="http://schemas.openxmlformats.org/officeDocument/2006/relationships/image" Target="../media/image111.png"/><Relationship Id="rId4" Type="http://schemas.openxmlformats.org/officeDocument/2006/relationships/tags" Target="../tags/tag99.xml"/><Relationship Id="rId9"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11" Type="http://schemas.openxmlformats.org/officeDocument/2006/relationships/image" Target="../media/image117.png"/><Relationship Id="rId5" Type="http://schemas.openxmlformats.org/officeDocument/2006/relationships/image" Target="../media/image115.png"/><Relationship Id="rId10" Type="http://schemas.openxmlformats.org/officeDocument/2006/relationships/image" Target="../media/image212.png"/><Relationship Id="rId4" Type="http://schemas.openxmlformats.org/officeDocument/2006/relationships/slideLayout" Target="../slideLayouts/slideLayout7.xml"/><Relationship Id="rId9"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tags" Target="../tags/tag105.xml"/><Relationship Id="rId7" Type="http://schemas.openxmlformats.org/officeDocument/2006/relationships/image" Target="../media/image119.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7.xml"/><Relationship Id="rId11" Type="http://schemas.openxmlformats.org/officeDocument/2006/relationships/image" Target="../media/image114.png"/><Relationship Id="rId5" Type="http://schemas.openxmlformats.org/officeDocument/2006/relationships/tags" Target="../tags/tag107.xml"/><Relationship Id="rId10" Type="http://schemas.openxmlformats.org/officeDocument/2006/relationships/image" Target="../media/image122.png"/><Relationship Id="rId4" Type="http://schemas.openxmlformats.org/officeDocument/2006/relationships/tags" Target="../tags/tag106.xml"/><Relationship Id="rId9" Type="http://schemas.openxmlformats.org/officeDocument/2006/relationships/image" Target="../media/image121.png"/><Relationship Id="rId14" Type="http://schemas.openxmlformats.org/officeDocument/2006/relationships/image" Target="../media/image218.png"/></Relationships>
</file>

<file path=ppt/slides/_rels/slide5.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tags" Target="../tags/tag3.xml"/><Relationship Id="rId12" Type="http://schemas.openxmlformats.org/officeDocument/2006/relationships/image" Target="../media/image3.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76.pn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74.png"/><Relationship Id="rId14"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83.png"/><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11" Type="http://schemas.openxmlformats.org/officeDocument/2006/relationships/image" Target="../media/image86.png"/><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hyperlink" Target="http://en.wikipedia.org/wiki/Empirical_distribution_function"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tags" Target="../tags/tag13.xml"/><Relationship Id="rId16" Type="http://schemas.openxmlformats.org/officeDocument/2006/relationships/image" Target="../media/image17.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91.png"/><Relationship Id="rId5" Type="http://schemas.openxmlformats.org/officeDocument/2006/relationships/tags" Target="../tags/tag16.xml"/><Relationship Id="rId15" Type="http://schemas.openxmlformats.org/officeDocument/2006/relationships/image" Target="../media/image16.png"/><Relationship Id="rId4" Type="http://schemas.openxmlformats.org/officeDocument/2006/relationships/tags" Target="../tags/tag15.xml"/><Relationship Id="rId1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2" y="2430049"/>
            <a:ext cx="70020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variables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4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density</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11873" y="884849"/>
                <a:ext cx="8764859"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formula                                                            suggest by its notation to play with the derivative of the cumulative probability distribution function. So let us define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clear, that the information contained in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enables to calculate any probability we need, in particular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 non-decreasing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non-negative. Having in mind the analogy with mass density function for which the mass of any volume within a body is calculated as the integral of (non-negative) mass density over that volume, we call the function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density 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 is clear, that instead of the cumulative distribution function we can consider the probability density function as a primary carrier of the information on probability of the process considered. Actually, in many textbooks, the authors start the discussion of continuous random variables with introducing probability density and then derive the cumulative distribution function as a secondary concept. The normalization is obvious:</a:t>
                </a:r>
              </a:p>
            </p:txBody>
          </p:sp>
        </mc:Choice>
        <mc:Fallback xmlns="">
          <p:sp>
            <p:nvSpPr>
              <p:cNvPr id="4" name="TextBox 3"/>
              <p:cNvSpPr txBox="1">
                <a:spLocks noRot="1" noChangeAspect="1" noMove="1" noResize="1" noEditPoints="1" noAdjustHandles="1" noChangeArrowheads="1" noChangeShapeType="1" noTextEdit="1"/>
              </p:cNvSpPr>
              <p:nvPr/>
            </p:nvSpPr>
            <p:spPr>
              <a:xfrm>
                <a:off x="211873" y="884849"/>
                <a:ext cx="8764859" cy="5355312"/>
              </a:xfrm>
              <a:prstGeom prst="rect">
                <a:avLst/>
              </a:prstGeom>
              <a:blipFill>
                <a:blip r:embed="rId8"/>
                <a:stretch>
                  <a:fillRect l="-626" t="-569" b="-796"/>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649405" y="954643"/>
            <a:ext cx="2726055" cy="229743"/>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96316" y="1638398"/>
            <a:ext cx="1356170" cy="485204"/>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53194" y="3011003"/>
            <a:ext cx="2561463" cy="574358"/>
          </a:xfrm>
          <a:prstGeom prst="rect">
            <a:avLst/>
          </a:prstGeom>
        </p:spPr>
      </p:pic>
      <p:pic>
        <p:nvPicPr>
          <p:cNvPr id="12" name="Picture 1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85704" y="6215213"/>
            <a:ext cx="1561910" cy="53321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742269"/>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density</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p:cNvSpPr txBox="1"/>
          <p:nvPr/>
        </p:nvSpPr>
        <p:spPr>
          <a:xfrm>
            <a:off x="211873" y="1182029"/>
            <a:ext cx="87648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17088" y="1182029"/>
                <a:ext cx="872025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Having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calculate the probability to hit a small interval around the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the closest analogy to the discrete-random-variable notion “probability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have for the case of continuous random variables. This is how the proponents of the  “priority of probability density over cumulative distribution” intuitively define the probability density. The argumentation is: for an infinitesimal interval dx the probability to hit that interval is “obviously” proportional to its length dx,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the “factor of proportionality” possibly depending on the position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Denoting this factor of proportionality as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7088" y="1182029"/>
                <a:ext cx="8720254" cy="5078313"/>
              </a:xfrm>
              <a:prstGeom prst="rect">
                <a:avLst/>
              </a:prstGeom>
              <a:blipFill>
                <a:blip r:embed="rId8"/>
                <a:stretch>
                  <a:fillRect l="-559" t="-720" b="-960"/>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032839" y="1495014"/>
            <a:ext cx="2561463" cy="574358"/>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032839" y="2868138"/>
            <a:ext cx="4471416" cy="574358"/>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38630" y="5221576"/>
            <a:ext cx="2347151" cy="229743"/>
          </a:xfrm>
          <a:prstGeom prst="rect">
            <a:avLst/>
          </a:prstGeom>
        </p:spPr>
      </p:pic>
      <p:pic>
        <p:nvPicPr>
          <p:cNvPr id="14" name="Picture 1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38630" y="6343585"/>
            <a:ext cx="2774061" cy="229743"/>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510660"/>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and variance</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62890" y="937260"/>
                <a:ext cx="844677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analogy with the discrete case, where we have defined the mean value of a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define the mean value of any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(depending on the random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particular  for the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(used to give a name to random events considered)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define the variance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for “the name”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2890" y="937260"/>
                <a:ext cx="8446770" cy="4801314"/>
              </a:xfrm>
              <a:prstGeom prst="rect">
                <a:avLst/>
              </a:prstGeom>
              <a:blipFill>
                <a:blip r:embed="rId9"/>
                <a:stretch>
                  <a:fillRect l="-577" t="-762" b="-114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98273" y="1596606"/>
            <a:ext cx="1357884" cy="48691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61861" y="2756670"/>
            <a:ext cx="2048828" cy="533210"/>
          </a:xfrm>
          <a:prstGeom prst="rect">
            <a:avLst/>
          </a:prstGeom>
        </p:spPr>
      </p:pic>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07034" y="3788433"/>
            <a:ext cx="1729931" cy="53321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07034" y="4406210"/>
            <a:ext cx="3941636" cy="533210"/>
          </a:xfrm>
          <a:prstGeom prst="rect">
            <a:avLst/>
          </a:prstGeom>
        </p:spPr>
      </p:pic>
      <p:pic>
        <p:nvPicPr>
          <p:cNvPr id="15" name="Picture 1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684335" y="5188036"/>
            <a:ext cx="3603879" cy="53321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634447"/>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Examples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Uniform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 be defined only on a finite interval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646331"/>
              </a:xfrm>
              <a:prstGeom prst="rect">
                <a:avLst/>
              </a:prstGeom>
              <a:blipFill>
                <a:blip r:embed="rId8"/>
                <a:stretch>
                  <a:fillRect l="-599" t="-4717" b="-14151"/>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07356" y="1582907"/>
            <a:ext cx="1248156" cy="46463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121086" y="1482976"/>
            <a:ext cx="2880360" cy="574358"/>
          </a:xfrm>
          <a:prstGeom prst="rect">
            <a:avLst/>
          </a:prstGeom>
        </p:spPr>
      </p:pic>
      <p:sp>
        <p:nvSpPr>
          <p:cNvPr id="7" name="TextBox 6"/>
          <p:cNvSpPr txBox="1"/>
          <p:nvPr/>
        </p:nvSpPr>
        <p:spPr>
          <a:xfrm>
            <a:off x="262890" y="2182380"/>
            <a:ext cx="858393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use this probability if we want to describe the situation when “no x is preferred with respect to others”. So something like “no bias”, “maximal democracy”, “equal chance”.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one should be very careful here. For discrete random events, it is obvious what is meant under “no bias”: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Naively one would say that generalization to a continuous case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But one should be careful: generally there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 canonical naming of continuous events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use in principle any variable as “a name” for random events, but the probability density which is constant with respect to a certain variable is not constant with respect to an arbitrary other variable.</a:t>
            </a:r>
          </a:p>
        </p:txBody>
      </p:sp>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27049" y="3336417"/>
            <a:ext cx="1009841" cy="185166"/>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716463" y="4354026"/>
            <a:ext cx="1231011" cy="229743"/>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42458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Supplement: probability density, change of variables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71450" y="1508760"/>
                <a:ext cx="878967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we have same probability density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defined with respect to a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Let us define a new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by the transformation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we are going to use the new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new “name” for the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transformation should be one-to-one. Let us assume it is a rising function. Our task is to find the probability density with respect to the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we denote as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 is easy, by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make a substitution in the integral                          and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should get, however</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1450" y="1508760"/>
                <a:ext cx="8789670" cy="4801314"/>
              </a:xfrm>
              <a:prstGeom prst="rect">
                <a:avLst/>
              </a:prstGeom>
              <a:blipFill>
                <a:blip r:embed="rId9"/>
                <a:stretch>
                  <a:fillRect l="-555" t="-762" r="-832" b="-1017"/>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57320" y="2268574"/>
            <a:ext cx="841820" cy="229743"/>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860897" y="3737785"/>
            <a:ext cx="3034665" cy="646367"/>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353322" y="4586394"/>
            <a:ext cx="1085279" cy="257175"/>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457123" y="5115934"/>
            <a:ext cx="6040184" cy="646367"/>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139029" y="6029597"/>
            <a:ext cx="2552891" cy="574358"/>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75479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Supplement: probability density, change of variables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p:cNvSpPr txBox="1"/>
          <p:nvPr/>
        </p:nvSpPr>
        <p:spPr>
          <a:xfrm>
            <a:off x="114300" y="1371600"/>
            <a:ext cx="894969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Comparing the two formulas,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“new” probability density is not obtained just by inserting the inverse transformation as an argument to the “old” probability density: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Jacobian of the transformation plays a role as well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even if the original probability density was a constant function, the Jacobian need not be constant and so the “new” probability density will not be constant in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“No bias probability density” cannot be canonically defined for a general case of continuous random events!</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28620" y="2059940"/>
            <a:ext cx="2679764" cy="519494"/>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774184"/>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Examples</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Gauss (normal)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defined by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see, that it is a whole “family” of probability distributions, differing by the choice of two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𝜎</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meaning of these parameters is almost obvious: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2031325"/>
              </a:xfrm>
              <a:prstGeom prst="rect">
                <a:avLst/>
              </a:prstGeom>
              <a:blipFill>
                <a:blip r:embed="rId7"/>
                <a:stretch>
                  <a:fillRect l="-599" t="-1502" b="-3904"/>
                </a:stretch>
              </a:blipFill>
            </p:spPr>
            <p:txBody>
              <a:bodyPr/>
              <a:lstStyle/>
              <a:p>
                <a:r>
                  <a:rPr lang="en-US">
                    <a:noFill/>
                  </a:rPr>
                  <a:t> </a:t>
                </a:r>
              </a:p>
            </p:txBody>
          </p:sp>
        </mc:Fallback>
      </mc:AlternateContent>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75464" y="1568089"/>
            <a:ext cx="3058668" cy="557213"/>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21355" y="3299263"/>
            <a:ext cx="2170557" cy="533210"/>
          </a:xfrm>
          <a:prstGeom prst="rect">
            <a:avLst/>
          </a:prstGeom>
        </p:spPr>
      </p:pic>
      <p:pic>
        <p:nvPicPr>
          <p:cNvPr id="15" name="Picture 1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1985" y="4367067"/>
            <a:ext cx="3598736" cy="533210"/>
          </a:xfrm>
          <a:prstGeom prst="rect">
            <a:avLst/>
          </a:prstGeom>
        </p:spPr>
      </p:pic>
      <p:pic>
        <p:nvPicPr>
          <p:cNvPr id="20" name="Picture 19"/>
          <p:cNvPicPr>
            <a:picLocks noChangeAspect="1"/>
          </p:cNvPicPr>
          <p:nvPr/>
        </p:nvPicPr>
        <p:blipFill>
          <a:blip r:embed="rId11"/>
          <a:stretch>
            <a:fillRect/>
          </a:stretch>
        </p:blipFill>
        <p:spPr>
          <a:xfrm>
            <a:off x="4822388" y="3119854"/>
            <a:ext cx="3578662" cy="3426249"/>
          </a:xfrm>
          <a:prstGeom prst="rect">
            <a:avLst/>
          </a:prstGeom>
        </p:spPr>
      </p:pic>
      <p:sp>
        <p:nvSpPr>
          <p:cNvPr id="25" name="TextBox 24"/>
          <p:cNvSpPr txBox="1"/>
          <p:nvPr/>
        </p:nvSpPr>
        <p:spPr>
          <a:xfrm>
            <a:off x="391985" y="5296829"/>
            <a:ext cx="45703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typical shape is presented in the figure.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63601"/>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Examples: Gauss distribution</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extBox 1"/>
          <p:cNvSpPr txBox="1"/>
          <p:nvPr/>
        </p:nvSpPr>
        <p:spPr>
          <a:xfrm>
            <a:off x="144966" y="1349298"/>
            <a:ext cx="86087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following figure is instructive. It is worth to remember  how often can one meet the deviation larger than a few standard deviations (assuming Gauss distribution)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240055" y="2084135"/>
            <a:ext cx="5950212" cy="4072481"/>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75127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Examples: Gauss distribution</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p:cNvSpPr txBox="1"/>
          <p:nvPr/>
        </p:nvSpPr>
        <p:spPr>
          <a:xfrm>
            <a:off x="278780" y="1282390"/>
            <a:ext cx="855298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Gauss (normal) distribution is frequently used in physics and generally in any science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Sometimes we use Gauss distribution because we have good theoretical reasons that the probability density describing the random process we consider is a Gauss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Sometimes we use Gauss distribution because of a lack of any theoretical reasons. We just have a rough feeling about the mean and variance and the Gauss probability density is a nice bell-like shape corresponding to  a simple analytical formula. Moreover, it is practically the only elementary formula known to a good high school student corresponding to a bell-like curve. Moreover, it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fully specified by just two parameters: mean and variance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we use it having nothing better in the pocket.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65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density: experimental determination</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303624" y="825616"/>
                <a:ext cx="863104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already discussed how to estimate experimentally the cumulative distribution function. We can estimate directly the probability density using essentially the same technique.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discretize the space defining “bins” (intervals)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bins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are usually called “underflow bin” and “overflow bin”, the bins in-between are usually (but not necessarily) chosen as equal-sized.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experiments to obtain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random events and record the numbers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how many times the event falls into the bin</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simplicity we neglect underflows and overflows.)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visualize the results in the form of a histogram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3624" y="825616"/>
                <a:ext cx="8631044" cy="3416320"/>
              </a:xfrm>
              <a:prstGeom prst="rect">
                <a:avLst/>
              </a:prstGeom>
              <a:blipFill>
                <a:blip r:embed="rId7"/>
                <a:stretch>
                  <a:fillRect l="-636" t="-891" r="-282" b="-1783"/>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13726" y="2103548"/>
            <a:ext cx="5692140" cy="229743"/>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79530" y="2534827"/>
            <a:ext cx="1733360" cy="229743"/>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302318" y="3363831"/>
            <a:ext cx="879539" cy="229743"/>
          </a:xfrm>
          <a:prstGeom prst="rect">
            <a:avLst/>
          </a:prstGeom>
        </p:spPr>
      </p:pic>
      <p:pic>
        <p:nvPicPr>
          <p:cNvPr id="3074" name="Picture 2" descr="http://i.stack.imgur.com/AcPPf.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76" y="4589124"/>
            <a:ext cx="2680720" cy="2010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34215" y="4795024"/>
            <a:ext cx="535258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let the computer to find a smooth curve describing the histogram</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90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2916192"/>
            <a:ext cx="785381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tip of the dart is absolutely sharp, then it hits just and ideal point of the dartboard, so the event set is continuous. However the absolute sharpness of the dart tip means that the same random event never reappears. The chance to hit the same (ideal) point on  the dartboard is just zero. Therefore we cannot assign probabilities to continuous random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does not mean, however, that we cannot assign names to random events. Just the names should be  elements of a “continuous  set”. The best way is to use some variable the value of which uniquely identifies the random event. For example for “one-dimensional dart game” the random event is a point on  a line and as the “name of the event” we can use the coordinate of the point.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38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Probability density: experimental determination</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074" name="Picture 2" descr="http://i.stack.imgur.com/AcPP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708505"/>
            <a:ext cx="3768581" cy="2826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46449" y="959011"/>
            <a:ext cx="5352585"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let the computer to find a smooth curve describing the histogram. To do this properly, wee need experimental errors of the number of hits in every bin.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bins are reasonably small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estimate the errors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the expected values are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528528" y="2891752"/>
            <a:ext cx="1018413" cy="27432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7450" y="4450847"/>
                <a:ext cx="845262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Assuming some formula for the probability density having a few free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write the test function (to be minimalized)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find the optimal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thus estimating the probability density.</a:t>
                </a:r>
              </a:p>
            </p:txBody>
          </p:sp>
        </mc:Choice>
        <mc:Fallback xmlns="">
          <p:sp>
            <p:nvSpPr>
              <p:cNvPr id="7" name="TextBox 6"/>
              <p:cNvSpPr txBox="1">
                <a:spLocks noRot="1" noChangeAspect="1" noMove="1" noResize="1" noEditPoints="1" noAdjustHandles="1" noChangeArrowheads="1" noChangeShapeType="1" noTextEdit="1"/>
              </p:cNvSpPr>
              <p:nvPr/>
            </p:nvSpPr>
            <p:spPr>
              <a:xfrm>
                <a:off x="217450" y="4450847"/>
                <a:ext cx="8452624" cy="2031325"/>
              </a:xfrm>
              <a:prstGeom prst="rect">
                <a:avLst/>
              </a:prstGeom>
              <a:blipFill>
                <a:blip r:embed="rId10"/>
                <a:stretch>
                  <a:fillRect l="-649" t="-1502" b="-3904"/>
                </a:stretch>
              </a:blipFill>
            </p:spPr>
            <p:txBody>
              <a:bodyPr/>
              <a:lstStyle/>
              <a:p>
                <a:r>
                  <a:rPr lang="en-US">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48816" y="4812935"/>
            <a:ext cx="646367" cy="229743"/>
          </a:xfrm>
          <a:prstGeom prst="rect">
            <a:avLst/>
          </a:prstGeom>
        </p:spPr>
      </p:pic>
      <p:pic>
        <p:nvPicPr>
          <p:cNvPr id="13" name="Picture 1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073115" y="5404171"/>
            <a:ext cx="4351401" cy="651510"/>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765975" y="3626815"/>
            <a:ext cx="3113532" cy="44577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8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p:txBody>
      </p:sp>
      <mc:AlternateContent xmlns:mc="http://schemas.openxmlformats.org/markup-compatibility/2006" xmlns:a14="http://schemas.microsoft.com/office/drawing/2010/main">
        <mc:Choice Requires="a14">
          <p:sp>
            <p:nvSpPr>
              <p:cNvPr id="3" name="TextBox 2"/>
              <p:cNvSpPr txBox="1"/>
              <p:nvPr/>
            </p:nvSpPr>
            <p:spPr>
              <a:xfrm>
                <a:off x="89210" y="574399"/>
                <a:ext cx="8820615"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Quite often the events from the event space considered cannot be properly named using just one real number. The event space might have more dimensions. We do not want to discuss here what is exactly meant by the dimensionality of the space considered.  An intuitive feeling is enough to accept, that a good naming scheme requires n-tuples of real numbers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Those who want to know more about dimensionality and related things should read some textbook on manifolds,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M.Fecko, Differential Geometry and Lie Groups for Physicists,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6"/>
                  </a:rPr>
                  <a:t>http://www.amazon.com/Differential-Geometry-Lie-Groups-Physicists/dp/0521187966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generalization of the probability machinery for more dimensions is straightforward. We use many-dimensional probability density function in the event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the probability to observe a random event within a subset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whole space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some cases the volume element in the event space might be given by a more complicated formula instead of a simple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9210" y="574399"/>
                <a:ext cx="8820615" cy="5909310"/>
              </a:xfrm>
              <a:prstGeom prst="rect">
                <a:avLst/>
              </a:prstGeom>
              <a:blipFill>
                <a:blip r:embed="rId9"/>
                <a:stretch>
                  <a:fillRect l="-622" t="-515" r="-276" b="-619"/>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62675" y="2127407"/>
            <a:ext cx="1460754" cy="229743"/>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28944" y="4500851"/>
            <a:ext cx="1594485" cy="229743"/>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62691" y="5192259"/>
            <a:ext cx="4073652" cy="522923"/>
          </a:xfrm>
          <a:prstGeom prst="rect">
            <a:avLst/>
          </a:prstGeom>
        </p:spPr>
      </p:pic>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32969" y="6327920"/>
            <a:ext cx="1390460" cy="195453"/>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55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Example</a:t>
            </a:r>
          </a:p>
        </p:txBody>
      </p:sp>
      <p:sp>
        <p:nvSpPr>
          <p:cNvPr id="3" name="TextBox 2"/>
          <p:cNvSpPr txBox="1"/>
          <p:nvPr/>
        </p:nvSpPr>
        <p:spPr>
          <a:xfrm>
            <a:off x="211873" y="1449659"/>
            <a:ext cx="850838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typical example  is a multidimensional Gauss distribution as one finds, for example, in Maxwell distribution of the velocities of molecules in gas.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I randomly select a molecule in gas and ask: “What is currently your velocity”  I get an answer containing three numbers: projects of the velocity vector on three orthogonal axes.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I have a three-dimensional random variable: a velocity vector. Maxwell has derived a simple formula for the probability density in three-dimensional velocity space</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98645" y="3203985"/>
            <a:ext cx="1436751" cy="240030"/>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02822" y="4588980"/>
            <a:ext cx="5176076" cy="684086"/>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71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Marginal distribution</a:t>
            </a:r>
          </a:p>
        </p:txBody>
      </p:sp>
      <mc:AlternateContent xmlns:mc="http://schemas.openxmlformats.org/markup-compatibility/2006" xmlns:a14="http://schemas.microsoft.com/office/drawing/2010/main">
        <mc:Choice Requires="a14">
          <p:sp>
            <p:nvSpPr>
              <p:cNvPr id="3" name="TextBox 2"/>
              <p:cNvSpPr txBox="1"/>
              <p:nvPr/>
            </p:nvSpPr>
            <p:spPr>
              <a:xfrm>
                <a:off x="173628" y="973340"/>
                <a:ext cx="872025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Sometimes I have a many-dimensional probability distribution and I am interested just for a subset of events having smaller dimension. For example having a two-dimensional probability density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 want to now only how the variable</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distributed, so I need to find, what is the probability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find the coordinate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irrespective of what is the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Graphically it means, that the two-dimensional event hits the shadowed area below.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3628" y="973340"/>
                <a:ext cx="8720254" cy="2308324"/>
              </a:xfrm>
              <a:prstGeom prst="rect">
                <a:avLst/>
              </a:prstGeom>
              <a:blipFill>
                <a:blip r:embed="rId9"/>
                <a:stretch>
                  <a:fillRect l="-559" t="-1587" r="-559" b="-3439"/>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55483" y="1777257"/>
            <a:ext cx="618935" cy="229743"/>
          </a:xfrm>
          <a:prstGeom prst="rect">
            <a:avLst/>
          </a:prstGeom>
        </p:spPr>
      </p:pic>
      <p:pic>
        <p:nvPicPr>
          <p:cNvPr id="13" name="Picture 12"/>
          <p:cNvPicPr>
            <a:picLocks noChangeAspect="1"/>
          </p:cNvPicPr>
          <p:nvPr/>
        </p:nvPicPr>
        <p:blipFill>
          <a:blip r:embed="rId11"/>
          <a:stretch>
            <a:fillRect/>
          </a:stretch>
        </p:blipFill>
        <p:spPr>
          <a:xfrm>
            <a:off x="414066" y="3433946"/>
            <a:ext cx="2487384" cy="2219136"/>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3097530" y="3943350"/>
                <a:ext cx="59207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are searching for the probability density </a:t>
                </a: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defined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Comparing the two expressions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097530" y="3943350"/>
                <a:ext cx="5920740" cy="923330"/>
              </a:xfrm>
              <a:prstGeom prst="rect">
                <a:avLst/>
              </a:prstGeom>
              <a:blipFill>
                <a:blip r:embed="rId12"/>
                <a:stretch>
                  <a:fillRect l="-824" t="-3974" b="-9934"/>
                </a:stretch>
              </a:blipFill>
            </p:spPr>
            <p:txBody>
              <a:bodyPr/>
              <a:lstStyle/>
              <a:p>
                <a:r>
                  <a:rPr lang="en-US">
                    <a:noFill/>
                  </a:rPr>
                  <a:t> </a:t>
                </a:r>
              </a:p>
            </p:txBody>
          </p:sp>
        </mc:Fallback>
      </mc:AlternateContent>
      <p:pic>
        <p:nvPicPr>
          <p:cNvPr id="55" name="Picture 5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466476" y="4290143"/>
            <a:ext cx="2156841" cy="229743"/>
          </a:xfrm>
          <a:prstGeom prst="rect">
            <a:avLst/>
          </a:prstGeom>
        </p:spPr>
      </p:pic>
      <p:pic>
        <p:nvPicPr>
          <p:cNvPr id="56" name="Picture 5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141888" y="3064288"/>
            <a:ext cx="5206937" cy="802386"/>
          </a:xfrm>
          <a:prstGeom prst="rect">
            <a:avLst/>
          </a:prstGeom>
        </p:spPr>
      </p:pic>
      <p:pic>
        <p:nvPicPr>
          <p:cNvPr id="54" name="Picture 53"/>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568572" y="4943356"/>
            <a:ext cx="1909953" cy="75952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73628" y="6041383"/>
                <a:ext cx="8844642" cy="3693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called 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marginal distribution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derived from the more-dimensional distribution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73628" y="6041383"/>
                <a:ext cx="8844642" cy="369332"/>
              </a:xfrm>
              <a:prstGeom prst="rect">
                <a:avLst/>
              </a:prstGeom>
              <a:blipFill>
                <a:blip r:embed="rId16"/>
                <a:stretch>
                  <a:fillRect t="-4545" b="-18182"/>
                </a:stretch>
              </a:blipFill>
              <a:ln w="28575">
                <a:solidFill>
                  <a:srgbClr val="FF0000"/>
                </a:solidFill>
              </a:ln>
            </p:spPr>
            <p:txBody>
              <a:bodyPr/>
              <a:lstStyle/>
              <a:p>
                <a:r>
                  <a:rPr lang="en-US">
                    <a:noFill/>
                  </a:rPr>
                  <a:t> </a:t>
                </a:r>
              </a:p>
            </p:txBody>
          </p:sp>
        </mc:Fallback>
      </mc:AlternateContent>
      <p:pic>
        <p:nvPicPr>
          <p:cNvPr id="58" name="Picture 57"/>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8351437" y="6111177"/>
            <a:ext cx="618935" cy="229743"/>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61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Conditional probability</a:t>
            </a:r>
          </a:p>
        </p:txBody>
      </p:sp>
      <mc:AlternateContent xmlns:mc="http://schemas.openxmlformats.org/markup-compatibility/2006" xmlns:a14="http://schemas.microsoft.com/office/drawing/2010/main">
        <mc:Choice Requires="a14">
          <p:sp>
            <p:nvSpPr>
              <p:cNvPr id="3" name="TextBox 2"/>
              <p:cNvSpPr txBox="1"/>
              <p:nvPr/>
            </p:nvSpPr>
            <p:spPr>
              <a:xfrm>
                <a:off x="278780" y="1003617"/>
                <a:ext cx="83522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we have a two-dimensional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we have an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on the axis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an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on the axis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joint probability to find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a:t>
                </a:r>
              </a:p>
            </p:txBody>
          </p:sp>
        </mc:Choice>
        <mc:Fallback xmlns="">
          <p:sp>
            <p:nvSpPr>
              <p:cNvPr id="3" name="TextBox 2"/>
              <p:cNvSpPr txBox="1">
                <a:spLocks noRot="1" noChangeAspect="1" noMove="1" noResize="1" noEditPoints="1" noAdjustHandles="1" noChangeArrowheads="1" noChangeShapeType="1" noTextEdit="1"/>
              </p:cNvSpPr>
              <p:nvPr/>
            </p:nvSpPr>
            <p:spPr>
              <a:xfrm>
                <a:off x="278780" y="1003617"/>
                <a:ext cx="8352264" cy="923330"/>
              </a:xfrm>
              <a:prstGeom prst="rect">
                <a:avLst/>
              </a:prstGeom>
              <a:blipFill>
                <a:blip r:embed="rId8"/>
                <a:stretch>
                  <a:fillRect l="-657" t="-3974" b="-993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8169" y="1063585"/>
            <a:ext cx="618935" cy="229743"/>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001" y="2038202"/>
            <a:ext cx="3494151" cy="6549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12595" y="2910475"/>
                <a:ext cx="83299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probability to find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being anywhere is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2595" y="2910475"/>
                <a:ext cx="8329961" cy="369332"/>
              </a:xfrm>
              <a:prstGeom prst="rect">
                <a:avLst/>
              </a:prstGeom>
              <a:blipFill>
                <a:blip r:embed="rId11"/>
                <a:stretch>
                  <a:fillRect l="-659" t="-8197" b="-24590"/>
                </a:stretch>
              </a:blipFill>
            </p:spPr>
            <p:txBody>
              <a:bodyPr/>
              <a:lstStyle/>
              <a:p>
                <a:r>
                  <a:rPr lang="en-US">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889447" y="3374478"/>
            <a:ext cx="2887218" cy="768096"/>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46049" y="4259773"/>
                <a:ext cx="8341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conditional probability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find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given that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defined as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6049" y="4259773"/>
                <a:ext cx="8341112" cy="369332"/>
              </a:xfrm>
              <a:prstGeom prst="rect">
                <a:avLst/>
              </a:prstGeom>
              <a:blipFill>
                <a:blip r:embed="rId13"/>
                <a:stretch>
                  <a:fillRect l="-585" t="-10000" b="-2666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707836" y="4746304"/>
            <a:ext cx="3468434" cy="540068"/>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46049" y="5409033"/>
                <a:ext cx="8497229" cy="92333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Experimentally what we speak about is to observe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events but record only those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which were accompanied by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we analyze the probability distribution of the recorded values of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What we get is the conditional probability.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46049" y="5409033"/>
                <a:ext cx="8497229" cy="923330"/>
              </a:xfrm>
              <a:prstGeom prst="rect">
                <a:avLst/>
              </a:prstGeom>
              <a:blipFill>
                <a:blip r:embed="rId15"/>
                <a:stretch>
                  <a:fillRect l="-429" t="-1911" b="-7006"/>
                </a:stretch>
              </a:blipFill>
              <a:ln w="28575">
                <a:solidFill>
                  <a:srgbClr val="FF0000"/>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98242"/>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Independent variables</a:t>
            </a:r>
          </a:p>
        </p:txBody>
      </p:sp>
      <mc:AlternateContent xmlns:mc="http://schemas.openxmlformats.org/markup-compatibility/2006" xmlns:a14="http://schemas.microsoft.com/office/drawing/2010/main">
        <mc:Choice Requires="a14">
          <p:sp>
            <p:nvSpPr>
              <p:cNvPr id="3" name="TextBox 2"/>
              <p:cNvSpPr txBox="1"/>
              <p:nvPr/>
            </p:nvSpPr>
            <p:spPr>
              <a:xfrm>
                <a:off x="325677" y="989557"/>
                <a:ext cx="858032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Variable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𝒙</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is independent of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𝒚</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conditional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does not depend on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𝒀</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 means that knowing information about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does not change our expectation about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prove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independent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if and only if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two dimensional probability density factorizes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that is if it can be written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on the right side we have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marginal distributions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First we prove the sufficient condition. Suppose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factorizes. Then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the result obviously does not depend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325677" y="989557"/>
                <a:ext cx="8580328" cy="5632311"/>
              </a:xfrm>
              <a:prstGeom prst="rect">
                <a:avLst/>
              </a:prstGeom>
              <a:blipFill>
                <a:blip r:embed="rId7"/>
                <a:stretch>
                  <a:fillRect l="-568" t="-541" b="-758"/>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47079" y="1563278"/>
            <a:ext cx="1537907" cy="229743"/>
          </a:xfrm>
          <a:prstGeom prst="rect">
            <a:avLst/>
          </a:prstGeom>
        </p:spPr>
      </p:pic>
      <p:pic>
        <p:nvPicPr>
          <p:cNvPr id="4" name="Picture 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74585" y="2735912"/>
            <a:ext cx="1987106" cy="24003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8787" y="4002073"/>
            <a:ext cx="7898702" cy="2172272"/>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01957"/>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Independent variables</a:t>
            </a: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5789" y="1979633"/>
            <a:ext cx="7269480" cy="203339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0416" y="1089764"/>
                <a:ext cx="87431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prove the necessary condition. Let us choose the regions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be very small intervals around specific (but arbitrary) values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Let us denote those small intervals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p>
            </p:txBody>
          </p:sp>
        </mc:Choice>
        <mc:Fallback xmlns="">
          <p:sp>
            <p:nvSpPr>
              <p:cNvPr id="4" name="TextBox 3"/>
              <p:cNvSpPr txBox="1">
                <a:spLocks noRot="1" noChangeAspect="1" noMove="1" noResize="1" noEditPoints="1" noAdjustHandles="1" noChangeArrowheads="1" noChangeShapeType="1" noTextEdit="1"/>
              </p:cNvSpPr>
              <p:nvPr/>
            </p:nvSpPr>
            <p:spPr>
              <a:xfrm>
                <a:off x="200416" y="1089764"/>
                <a:ext cx="8743168" cy="923330"/>
              </a:xfrm>
              <a:prstGeom prst="rect">
                <a:avLst/>
              </a:prstGeom>
              <a:blipFill>
                <a:blip r:embed="rId8"/>
                <a:stretch>
                  <a:fillRect l="-628"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0416" y="4042199"/>
                <a:ext cx="844254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the conditional probability is independent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write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Comparing the two results,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the values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arbitrary, we have proven the factorization.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200416" y="4042199"/>
                <a:ext cx="8442543" cy="2585323"/>
              </a:xfrm>
              <a:prstGeom prst="rect">
                <a:avLst/>
              </a:prstGeom>
              <a:blipFill>
                <a:blip r:embed="rId9"/>
                <a:stretch>
                  <a:fillRect l="-650" t="-1179" b="-28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7437392-E36A-4289-A4AA-73666DB0903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60670" y="4519001"/>
            <a:ext cx="7212000" cy="229714"/>
          </a:xfrm>
          <a:prstGeom prst="rect">
            <a:avLst/>
          </a:prstGeom>
        </p:spPr>
      </p:pic>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92960" y="5300843"/>
            <a:ext cx="2763774" cy="898398"/>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105"/>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values</a:t>
            </a:r>
          </a:p>
        </p:txBody>
      </p:sp>
      <mc:AlternateContent xmlns:mc="http://schemas.openxmlformats.org/markup-compatibility/2006" xmlns:a14="http://schemas.microsoft.com/office/drawing/2010/main">
        <mc:Choice Requires="a14">
          <p:sp>
            <p:nvSpPr>
              <p:cNvPr id="4" name="TextBox 3"/>
              <p:cNvSpPr txBox="1"/>
              <p:nvPr/>
            </p:nvSpPr>
            <p:spPr>
              <a:xfrm>
                <a:off x="312234" y="1326995"/>
                <a:ext cx="83188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two random variables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probability density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following is true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 general</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2234" y="1326995"/>
                <a:ext cx="8318810" cy="646331"/>
              </a:xfrm>
              <a:prstGeom prst="rect">
                <a:avLst/>
              </a:prstGeom>
              <a:blipFill>
                <a:blip r:embed="rId7"/>
                <a:stretch>
                  <a:fillRect l="-586" t="-5660" r="-733"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31737" y="2140563"/>
            <a:ext cx="1361313" cy="216027"/>
          </a:xfrm>
          <a:prstGeom prst="rect">
            <a:avLst/>
          </a:prstGeom>
        </p:spPr>
      </p:pic>
      <p:sp>
        <p:nvSpPr>
          <p:cNvPr id="6" name="TextBox 5"/>
          <p:cNvSpPr txBox="1"/>
          <p:nvPr/>
        </p:nvSpPr>
        <p:spPr>
          <a:xfrm>
            <a:off x="312234" y="2609385"/>
            <a:ext cx="8318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Proof:</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46308" y="3028034"/>
            <a:ext cx="7293483" cy="17024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2234" y="5241073"/>
                <a:ext cx="81670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two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independent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random variables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probability density Then the following is true</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12234" y="5241073"/>
                <a:ext cx="8167052" cy="923330"/>
              </a:xfrm>
              <a:prstGeom prst="rect">
                <a:avLst/>
              </a:prstGeom>
              <a:blipFill>
                <a:blip r:embed="rId10"/>
                <a:stretch>
                  <a:fillRect l="-597" t="-3974"/>
                </a:stretch>
              </a:blipFill>
            </p:spPr>
            <p:txBody>
              <a:bodyPr/>
              <a:lstStyle/>
              <a:p>
                <a:r>
                  <a:rPr lang="en-US">
                    <a:noFill/>
                  </a:rPr>
                  <a:t> </a:t>
                </a:r>
              </a:p>
            </p:txBody>
          </p:sp>
        </mc:Fallback>
      </mc:AlternateContent>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81715" y="6056390"/>
            <a:ext cx="930974" cy="18173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72328"/>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values</a:t>
            </a:r>
          </a:p>
        </p:txBody>
      </p:sp>
      <p:sp>
        <p:nvSpPr>
          <p:cNvPr id="3" name="TextBox 2"/>
          <p:cNvSpPr txBox="1"/>
          <p:nvPr/>
        </p:nvSpPr>
        <p:spPr>
          <a:xfrm>
            <a:off x="234175" y="1773044"/>
            <a:ext cx="8720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Proof: for independent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76480" y="1837695"/>
            <a:ext cx="1987106" cy="24003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1069" y="2647355"/>
            <a:ext cx="7936421" cy="836676"/>
          </a:xfrm>
          <a:prstGeom prst="rect">
            <a:avLst/>
          </a:prstGeom>
        </p:spPr>
      </p:pic>
      <p:sp>
        <p:nvSpPr>
          <p:cNvPr id="8" name="TextBox 7"/>
          <p:cNvSpPr txBox="1"/>
          <p:nvPr/>
        </p:nvSpPr>
        <p:spPr>
          <a:xfrm>
            <a:off x="234175" y="3980985"/>
            <a:ext cx="85083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Note: if                       holds, it does not necessarily mean that the variables are independent, even if it often considered as a strong hint for independence.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24278" y="4077229"/>
            <a:ext cx="930974" cy="181737"/>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31222"/>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Find the probability density for the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a:blip r:embed="rId6"/>
                <a:stretch>
                  <a:fillRect l="-55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572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“Solution”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Without loss of generality we can assume that all the thrown rods are parallel, perpendicular to the dash-dotted line in the figure. So the random event is fully specified by the size of the segment SB denoted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Using “non-biased” uniform distribution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𝑟</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572000" cy="2308324"/>
              </a:xfrm>
              <a:prstGeom prst="rect">
                <a:avLst/>
              </a:prstGeom>
              <a:blipFill>
                <a:blip r:embed="rId7"/>
                <a:stretch>
                  <a:fillRect l="-1067" t="-1587" r="-933" b="-3439"/>
                </a:stretch>
              </a:blipFill>
            </p:spPr>
            <p:txBody>
              <a:bodyPr/>
              <a:lstStyle/>
              <a:p>
                <a:r>
                  <a:rPr lang="en-US">
                    <a:noFill/>
                  </a:rPr>
                  <a:t> </a:t>
                </a:r>
              </a:p>
            </p:txBody>
          </p:sp>
        </mc:Fallback>
      </mc:AlternateContent>
      <p:pic>
        <p:nvPicPr>
          <p:cNvPr id="22" name="Picture 2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615709" y="5066778"/>
            <a:ext cx="1474470" cy="279464"/>
          </a:xfrm>
          <a:prstGeom prst="rect">
            <a:avLst/>
          </a:prstGeom>
        </p:spPr>
      </p:pic>
      <p:pic>
        <p:nvPicPr>
          <p:cNvPr id="25" name="Picture 2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900018" y="5651333"/>
            <a:ext cx="3274695" cy="533210"/>
          </a:xfrm>
          <a:prstGeom prst="rect">
            <a:avLst/>
          </a:prstGeom>
        </p:spPr>
      </p:pic>
      <p:pic>
        <p:nvPicPr>
          <p:cNvPr id="53" name="Picture 52"/>
          <p:cNvPicPr>
            <a:picLocks noChangeAspect="1"/>
          </p:cNvPicPr>
          <p:nvPr/>
        </p:nvPicPr>
        <p:blipFill>
          <a:blip r:embed="rId10"/>
          <a:stretch>
            <a:fillRect/>
          </a:stretch>
        </p:blipFill>
        <p:spPr>
          <a:xfrm>
            <a:off x="294184" y="2320678"/>
            <a:ext cx="3853006" cy="440169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010248"/>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63671" y="2916192"/>
                <a:ext cx="78538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Coming back to the problem of “random event unrepeatability”: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Every event has a name which is a real number (a number with infinite number of decimal places). In principle, it may happen, that the hit point has the coordinate equal exactly 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it never happens again. Well, this example seems to be psychologically unacceptable, but  do consider, that saying that the hit-point coordinate is exactly 2 (with infinite number of decimal zeros following) is equally unacceptable.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psychological problem is due to the fact, that if I consider any real number as a possible hit-point coordinate before the dart is thrown, I will never observe it as a hit-point. However, if I throw the dart, it hits some point, and for the ideal case of absolutely sharp tip its coordinate is some real number with infinitely many decimal places.</a:t>
                </a:r>
              </a:p>
            </p:txBody>
          </p:sp>
        </mc:Choice>
        <mc:Fallback xmlns="">
          <p:sp>
            <p:nvSpPr>
              <p:cNvPr id="5" name="TextBox 4"/>
              <p:cNvSpPr txBox="1">
                <a:spLocks noRot="1" noChangeAspect="1" noMove="1" noResize="1" noEditPoints="1" noAdjustHandles="1" noChangeArrowheads="1" noChangeShapeType="1" noTextEdit="1"/>
              </p:cNvSpPr>
              <p:nvPr/>
            </p:nvSpPr>
            <p:spPr>
              <a:xfrm>
                <a:off x="563671" y="2916192"/>
                <a:ext cx="7853818" cy="3693319"/>
              </a:xfrm>
              <a:prstGeom prst="rect">
                <a:avLst/>
              </a:prstGeom>
              <a:blipFill>
                <a:blip r:embed="rId5"/>
                <a:stretch>
                  <a:fillRect l="-621" t="-825" r="-155" b="-165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12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Find the probability density for the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a:blip r:embed="rId7"/>
                <a:stretch>
                  <a:fillRect l="-55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78575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“Solution”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Without loss of generality we can assume that all the thrown rods intersect the circle in the specific point A. So the random event is fully specified by the angle ASB denoted as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Using “non-biased” uniform distribution of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∈(0,2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785756" cy="1754326"/>
              </a:xfrm>
              <a:prstGeom prst="rect">
                <a:avLst/>
              </a:prstGeom>
              <a:blipFill>
                <a:blip r:embed="rId8"/>
                <a:stretch>
                  <a:fillRect l="-1019" t="-2091" r="-1911" b="-4878"/>
                </a:stretch>
              </a:blipFill>
            </p:spPr>
            <p:txBody>
              <a:bodyPr/>
              <a:lstStyle/>
              <a:p>
                <a:r>
                  <a:rPr lang="en-US">
                    <a:noFill/>
                  </a:rPr>
                  <a:t> </a:t>
                </a:r>
              </a:p>
            </p:txBody>
          </p:sp>
        </mc:Fallback>
      </mc:AlternateContent>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517063" y="4818136"/>
            <a:ext cx="1594485" cy="229743"/>
          </a:xfrm>
          <a:prstGeom prst="rect">
            <a:avLst/>
          </a:prstGeom>
        </p:spPr>
      </p:pic>
      <p:pic>
        <p:nvPicPr>
          <p:cNvPr id="26" name="Picture 2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900018" y="5318833"/>
            <a:ext cx="3104960" cy="533210"/>
          </a:xfrm>
          <a:prstGeom prst="rect">
            <a:avLst/>
          </a:prstGeom>
        </p:spPr>
      </p:pic>
      <p:pic>
        <p:nvPicPr>
          <p:cNvPr id="53" name="Picture 52"/>
          <p:cNvPicPr>
            <a:picLocks noChangeAspect="1"/>
          </p:cNvPicPr>
          <p:nvPr/>
        </p:nvPicPr>
        <p:blipFill>
          <a:blip r:embed="rId11"/>
          <a:stretch>
            <a:fillRect/>
          </a:stretch>
        </p:blipFill>
        <p:spPr>
          <a:xfrm>
            <a:off x="294184" y="2320678"/>
            <a:ext cx="3853006" cy="4401693"/>
          </a:xfrm>
          <a:prstGeom prst="rect">
            <a:avLst/>
          </a:prstGeom>
        </p:spPr>
      </p:pic>
      <p:cxnSp>
        <p:nvCxnSpPr>
          <p:cNvPr id="6" name="Straight Connector 5"/>
          <p:cNvCxnSpPr/>
          <p:nvPr/>
        </p:nvCxnSpPr>
        <p:spPr>
          <a:xfrm>
            <a:off x="1021278" y="4821382"/>
            <a:ext cx="1567543" cy="11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352628" y="4598726"/>
            <a:ext cx="132017" cy="150876"/>
          </a:xfrm>
          <a:prstGeom prst="rect">
            <a:avLst/>
          </a:prstGeom>
        </p:spPr>
      </p:pic>
      <p:cxnSp>
        <p:nvCxnSpPr>
          <p:cNvPr id="14" name="Straight Connector 13"/>
          <p:cNvCxnSpPr/>
          <p:nvPr/>
        </p:nvCxnSpPr>
        <p:spPr>
          <a:xfrm flipH="1">
            <a:off x="2588821" y="3289465"/>
            <a:ext cx="273132" cy="1543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09599" y="4485899"/>
            <a:ext cx="194215" cy="1526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251366" y="6127668"/>
            <a:ext cx="46696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So two equally plausible “solutions”, two different results!</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803597"/>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2955074"/>
            <a:ext cx="8095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Demo random processes</a:t>
            </a:r>
            <a:endPar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566261"/>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79502" y="1438507"/>
                <a:ext cx="810693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Consider one-dimensional world, a line with a coordinate denoted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point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there is a pub. At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use discrete time) a sailor gets out of the pub and starts to make random steps of equal size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random direction (with equal probability either to the left or to the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that after making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steps he has got into the point with the coordinate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after making the next step he would be in the point</a:t>
                </a:r>
              </a:p>
            </p:txBody>
          </p:sp>
        </mc:Choice>
        <mc:Fallback xmlns="">
          <p:sp>
            <p:nvSpPr>
              <p:cNvPr id="3" name="TextBox 2"/>
              <p:cNvSpPr txBox="1">
                <a:spLocks noRot="1" noChangeAspect="1" noMove="1" noResize="1" noEditPoints="1" noAdjustHandles="1" noChangeArrowheads="1" noChangeShapeType="1" noTextEdit="1"/>
              </p:cNvSpPr>
              <p:nvPr/>
            </p:nvSpPr>
            <p:spPr>
              <a:xfrm>
                <a:off x="479502" y="1438507"/>
                <a:ext cx="8106937" cy="2031325"/>
              </a:xfrm>
              <a:prstGeom prst="rect">
                <a:avLst/>
              </a:prstGeom>
              <a:blipFill>
                <a:blip r:embed="rId5"/>
                <a:stretch>
                  <a:fillRect l="-677" t="-1802" r="-376" b="-3904"/>
                </a:stretch>
              </a:blipFill>
            </p:spPr>
            <p:txBody>
              <a:bodyPr/>
              <a:lstStyle/>
              <a:p>
                <a:r>
                  <a:rPr lang="en-US">
                    <a:noFill/>
                  </a:rPr>
                  <a:t> </a:t>
                </a:r>
              </a:p>
            </p:txBody>
          </p:sp>
        </mc:Fallback>
      </mc:AlternateContent>
      <p:sp>
        <p:nvSpPr>
          <p:cNvPr id="5" name="TextBox 4"/>
          <p:cNvSpPr txBox="1"/>
          <p:nvPr/>
        </p:nvSpPr>
        <p:spPr>
          <a:xfrm>
            <a:off x="479502" y="4337829"/>
            <a:ext cx="844147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equation describes the dynamics of what is called a random process. If we observe one sailor during his motion, we observe one particular realization of the random process. This means, that for this particular realization in each time step a particular sign (plus or minus) is randomly chosen (for example by tossing a coin) and a particular position history is realized. Observing another sailor, the random choices in each time step would be different and we get a different realization of the random process. Each realization is described by the same dynamical equation as presented above.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951487" y="3928668"/>
            <a:ext cx="4527995" cy="228029"/>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65569"/>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d/da/Random_Walk_example.svg/420px-Random_Walk_examp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2" y="316956"/>
            <a:ext cx="7004770" cy="5253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024" y="5742883"/>
            <a:ext cx="86533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figure, there are 8 different realizations of the drunken sailor random process denoted by different colors. The plot shows the current position on the line (vertical axis) versus the time steps (horizontal axis).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769940"/>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78780" y="1862254"/>
                <a:ext cx="848607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observed in the figure that with increasing time (number of steps) there is a tendency that the sailors typically get to increasing distances from the origin.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Very often our primary interest is just one realization of the random process (one drunken sailor) and we would like to understand how his distance from the origin changes in time. We, of course, know, that for one sailor his particular distance from the origin is not a monotonic function of time. It might happen quite often that he would appear in the pub (at zero distance). Analyzing one particular trajectory with the aim to understand qualitatively its characteristics might be fairly complicated.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Instead of that we often switch to a different problem: to understand a typical behavior within a statistical ensemble of many realizations of the same random process (as it was visualized in the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we write dynamic equations for an ensemble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sailors performing random walk synchronously in parallel (making their n-th step in the same time instant). We get a set of equations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8780" y="1862254"/>
                <a:ext cx="8486079" cy="4247317"/>
              </a:xfrm>
              <a:prstGeom prst="rect">
                <a:avLst/>
              </a:prstGeom>
              <a:blipFill>
                <a:blip r:embed="rId5"/>
                <a:stretch>
                  <a:fillRect l="-647" t="-717" b="-1291"/>
                </a:stretch>
              </a:blipFill>
            </p:spPr>
            <p:txBody>
              <a:bodyPr/>
              <a:lstStyle/>
              <a:p>
                <a:r>
                  <a:rPr lang="en-US">
                    <a:noFill/>
                  </a:rPr>
                  <a:t> </a:t>
                </a:r>
              </a:p>
            </p:txBody>
          </p:sp>
        </mc:Fallback>
      </mc:AlternateContent>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59723" y="1002615"/>
            <a:ext cx="1524191" cy="217742"/>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250741"/>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42915" y="1185470"/>
            <a:ext cx="1903095" cy="2239137"/>
          </a:xfrm>
          <a:prstGeom prst="rect">
            <a:avLst/>
          </a:prstGeom>
        </p:spPr>
      </p:pic>
      <p:sp>
        <p:nvSpPr>
          <p:cNvPr id="7" name="TextBox 6"/>
          <p:cNvSpPr txBox="1"/>
          <p:nvPr/>
        </p:nvSpPr>
        <p:spPr>
          <a:xfrm>
            <a:off x="4672361" y="2096429"/>
            <a:ext cx="3657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superscript in the parenthesis is the index denoting individual sailors in the ensemble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extBox 7"/>
          <p:cNvSpPr txBox="1"/>
          <p:nvPr/>
        </p:nvSpPr>
        <p:spPr>
          <a:xfrm>
            <a:off x="579863" y="3902927"/>
            <a:ext cx="8151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sum the equations and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72906" y="4476231"/>
            <a:ext cx="1548194" cy="248603"/>
          </a:xfrm>
          <a:prstGeom prst="rect">
            <a:avLst/>
          </a:prstGeom>
        </p:spPr>
      </p:pic>
      <p:pic>
        <p:nvPicPr>
          <p:cNvPr id="12" name="Picture 11"/>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72906" y="4860260"/>
            <a:ext cx="1044131" cy="18859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57922" y="5241073"/>
                <a:ext cx="807348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overlines denote the average values over the ensemble, that is         denotes the mean coordinate of the sailor ensemble after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steps. For very large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 step       is zero, since the random signs cancel.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last recurrent equation is easily solved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7922" y="5241073"/>
                <a:ext cx="8073483" cy="1200329"/>
              </a:xfrm>
              <a:prstGeom prst="rect">
                <a:avLst/>
              </a:prstGeom>
              <a:blipFill>
                <a:blip r:embed="rId12"/>
                <a:stretch>
                  <a:fillRect l="-680" t="-3046" r="-151" b="-710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051319" y="5355602"/>
            <a:ext cx="255461" cy="171450"/>
          </a:xfrm>
          <a:prstGeom prst="rect">
            <a:avLst/>
          </a:prstGeom>
        </p:spPr>
      </p:pic>
      <p:pic>
        <p:nvPicPr>
          <p:cNvPr id="17" name="Picture 1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218923" y="5834842"/>
            <a:ext cx="226314" cy="231458"/>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747985"/>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82254" y="1124603"/>
            <a:ext cx="2561463" cy="190310"/>
          </a:xfrm>
          <a:prstGeom prst="rect">
            <a:avLst/>
          </a:prstGeom>
        </p:spPr>
      </p:pic>
      <p:sp>
        <p:nvSpPr>
          <p:cNvPr id="4" name="TextBox 3"/>
          <p:cNvSpPr txBox="1"/>
          <p:nvPr/>
        </p:nvSpPr>
        <p:spPr>
          <a:xfrm>
            <a:off x="334537" y="1628078"/>
            <a:ext cx="86868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results can be qualitatively expressed as: In the mean the sailor is to be found in the pub in each time instance. The statement is almost obvious due to the left-right symmetry of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this “first law of a drunken sailor” does not characterize the observed fact that with increasing time the probability to find a sailor in a distance larger than something increases. To investigate this effect  it is useful to square all the ensemble equations before calculating the averages.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6" name="Picture 1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83973" y="4249567"/>
            <a:ext cx="3987927" cy="2239137"/>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1267"/>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502" y="334537"/>
            <a:ext cx="7995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Random walk in one dimension: Drunken sailor</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p:cNvSpPr txBox="1"/>
          <p:nvPr/>
        </p:nvSpPr>
        <p:spPr>
          <a:xfrm>
            <a:off x="278780" y="973283"/>
            <a:ext cx="84860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Averaging over the ensemble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62964" y="1524553"/>
            <a:ext cx="1548194" cy="298323"/>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80889" y="1959760"/>
            <a:ext cx="1591056" cy="298323"/>
          </a:xfrm>
          <a:prstGeom prst="rect">
            <a:avLst/>
          </a:prstGeom>
        </p:spPr>
      </p:pic>
      <p:sp>
        <p:nvSpPr>
          <p:cNvPr id="9" name="TextBox 8"/>
          <p:cNvSpPr txBox="1"/>
          <p:nvPr/>
        </p:nvSpPr>
        <p:spPr>
          <a:xfrm>
            <a:off x="278780" y="2384424"/>
            <a:ext cx="83299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last recurrent equation is easily solved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39063" y="2908190"/>
            <a:ext cx="1004697" cy="264033"/>
          </a:xfrm>
          <a:prstGeom prst="rect">
            <a:avLst/>
          </a:prstGeom>
        </p:spPr>
      </p:pic>
      <p:sp>
        <p:nvSpPr>
          <p:cNvPr id="13" name="TextBox 12"/>
          <p:cNvSpPr txBox="1"/>
          <p:nvPr/>
        </p:nvSpPr>
        <p:spPr>
          <a:xfrm>
            <a:off x="278780" y="3299892"/>
            <a:ext cx="867564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“second law of the drunken sailor” therefore reads: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Mean square of the distance of the sailor from the pub increases proportionally to the number of steps.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Said alternatively</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the typical distance of a drunken sailor from the pub increases as the square root of the number of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contrasts with the </a:t>
            </a: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“law of non-random (directional) walk”: the distance (and not the square of it) increases proportionally to the number of steps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TextBox 13"/>
          <p:cNvSpPr txBox="1"/>
          <p:nvPr/>
        </p:nvSpPr>
        <p:spPr>
          <a:xfrm>
            <a:off x="278780" y="6188927"/>
            <a:ext cx="5196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characterizing logo of the drunken sailor is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6" name="Picture 1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175299" y="6074887"/>
            <a:ext cx="640080" cy="382905"/>
          </a:xfrm>
          <a:prstGeom prst="rect">
            <a:avLst/>
          </a:prstGeom>
        </p:spPr>
      </p:pic>
      <p:sp>
        <p:nvSpPr>
          <p:cNvPr id="17" name="Rectangle 16"/>
          <p:cNvSpPr/>
          <p:nvPr/>
        </p:nvSpPr>
        <p:spPr>
          <a:xfrm>
            <a:off x="5943600" y="5885215"/>
            <a:ext cx="1170878" cy="783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280889" y="2753756"/>
            <a:ext cx="1353741" cy="546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810490"/>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Drunken sailor application: Standard error of an arithmetic mean</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36375" y="1322664"/>
                <a:ext cx="8454186" cy="4331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mathematics and statistics, the arithmetic mean is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sum of a collection of numbers divided by the number of numbers in the collection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often use to decrease the measurement error of some quantity by performing the measurement several times and taking the arithmetic mean as a better estimate of the true value of the measured quantity compared to the result of a single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the statistical error of a single measurement be (symbolically) expressed by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make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individual independent measurements, denoted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calculate the arithmetic mean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the typical statistical error of the average can be estimated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36375" y="1322664"/>
                <a:ext cx="8454186" cy="4331955"/>
              </a:xfrm>
              <a:prstGeom prst="rect">
                <a:avLst/>
              </a:prstGeom>
              <a:blipFill>
                <a:blip r:embed="rId8"/>
                <a:stretch>
                  <a:fillRect l="-649" t="-844" r="-649"/>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752281" y="3117723"/>
            <a:ext cx="2345055" cy="22288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46075" y="3938146"/>
            <a:ext cx="1872615" cy="16192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52281" y="4223192"/>
            <a:ext cx="4255770" cy="514350"/>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44119" y="5053039"/>
            <a:ext cx="2676525" cy="577215"/>
          </a:xfrm>
          <a:prstGeom prst="rect">
            <a:avLst/>
          </a:prstGeom>
        </p:spPr>
      </p:pic>
      <p:sp>
        <p:nvSpPr>
          <p:cNvPr id="12" name="Rectangle 11"/>
          <p:cNvSpPr/>
          <p:nvPr/>
        </p:nvSpPr>
        <p:spPr>
          <a:xfrm>
            <a:off x="146304" y="1322664"/>
            <a:ext cx="8718775" cy="517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152703"/>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Drunken sailor application: Standard error of an arithmetic mean - proof</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12447" y="2232873"/>
            <a:ext cx="1562100" cy="22288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35666" y="1562582"/>
                <a:ext cx="8518967" cy="17881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investigate the outcome of the i-th measurement, it differs from the true value by a random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(individual) measurement error, usually assumed to be Gaussian-distributed with mean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variance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5666" y="1562582"/>
                <a:ext cx="8518967" cy="1788118"/>
              </a:xfrm>
              <a:prstGeom prst="rect">
                <a:avLst/>
              </a:prstGeom>
              <a:blipFill>
                <a:blip r:embed="rId8"/>
                <a:stretch>
                  <a:fillRect l="-572" t="-1701" b="-3741"/>
                </a:stretch>
              </a:blipFill>
            </p:spPr>
            <p:txBody>
              <a:bodyPr/>
              <a:lstStyle/>
              <a:p>
                <a:r>
                  <a:rPr lang="sk-SK">
                    <a:noFill/>
                  </a:rPr>
                  <a:t> </a:t>
                </a:r>
              </a:p>
            </p:txBody>
          </p:sp>
        </mc:Fallback>
      </mc:AlternateContent>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36234" y="3408102"/>
            <a:ext cx="6454140" cy="73342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416689" y="4328932"/>
                <a:ext cx="846109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difference between the true value and the arithmetic mean is expressed through the sum of independent individual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expression is the same as that giving the coordinate of a drunken sailor after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random steps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6689" y="4328932"/>
                <a:ext cx="8461093" cy="2031325"/>
              </a:xfrm>
              <a:prstGeom prst="rect">
                <a:avLst/>
              </a:prstGeom>
              <a:blipFill>
                <a:blip r:embed="rId10"/>
                <a:stretch>
                  <a:fillRect l="-576" t="-1502" r="-1081" b="-3904"/>
                </a:stretch>
              </a:blipFill>
            </p:spPr>
            <p:txBody>
              <a:bodyPr/>
              <a:lstStyle/>
              <a:p>
                <a:r>
                  <a:rPr lang="en-US">
                    <a:noFill/>
                  </a:rPr>
                  <a:t> </a:t>
                </a:r>
              </a:p>
            </p:txBody>
          </p:sp>
        </mc:Fallback>
      </mc:AlternateContent>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78132" y="5042063"/>
            <a:ext cx="569595" cy="73342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2405"/>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Continuous random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2916192"/>
            <a:ext cx="785381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difference with respect to the discrete case is that the random events cannot be enumerated or listed (the set is not countable).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Having in mind that we cannot define the probabilities to individual random events, we have to introduce probabilities in some other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consider not individual events but some subset of events (with non zero measure) and assign probability to the “compound events” that any of the points from the subset was hit.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discuss it more specifically for the one dimensional case. As the subsets we shall consider just intervals on the real line.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98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Drunken sailor application: Standard error of an arithmetic mean - proof</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57095" y="1313086"/>
            <a:ext cx="5596890" cy="710565"/>
          </a:xfrm>
          <a:prstGeom prst="rect">
            <a:avLst/>
          </a:prstGeom>
        </p:spPr>
      </p:pic>
      <p:pic>
        <p:nvPicPr>
          <p:cNvPr id="16" name="Picture 1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98864" y="2333587"/>
            <a:ext cx="4876800" cy="683895"/>
          </a:xfrm>
          <a:prstGeom prst="rect">
            <a:avLst/>
          </a:prstGeom>
        </p:spPr>
      </p:pic>
      <p:pic>
        <p:nvPicPr>
          <p:cNvPr id="17" name="Picture 1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289219" y="3145745"/>
            <a:ext cx="4962525" cy="683895"/>
          </a:xfrm>
          <a:prstGeom prst="rect">
            <a:avLst/>
          </a:prstGeom>
        </p:spPr>
      </p:pic>
      <p:pic>
        <p:nvPicPr>
          <p:cNvPr id="23" name="Picture 2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52253" y="4062075"/>
            <a:ext cx="4640580" cy="514350"/>
          </a:xfrm>
          <a:prstGeom prst="rect">
            <a:avLst/>
          </a:prstGeom>
        </p:spPr>
      </p:pic>
      <p:pic>
        <p:nvPicPr>
          <p:cNvPr id="24" name="Picture 2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211986" y="5008302"/>
            <a:ext cx="2676525" cy="577215"/>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810229" y="5856790"/>
                <a:ext cx="7280476" cy="395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final formula we clearly recognize the “drunken sailor </a:t>
                </a:r>
                <a14:m>
                  <m:oMath xmlns:m="http://schemas.openxmlformats.org/officeDocument/2006/math">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radPr>
                      <m:deg/>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ra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rule”.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0229" y="5856790"/>
                <a:ext cx="7280476" cy="395429"/>
              </a:xfrm>
              <a:prstGeom prst="rect">
                <a:avLst/>
              </a:prstGeom>
              <a:blipFill>
                <a:blip r:embed="rId14"/>
                <a:stretch>
                  <a:fillRect l="-754" t="-1538" b="-24615"/>
                </a:stretch>
              </a:blipFill>
            </p:spPr>
            <p:txBody>
              <a:bodyPr/>
              <a:lstStyle/>
              <a:p>
                <a:r>
                  <a:rPr lang="en-US">
                    <a:noFill/>
                  </a:rPr>
                  <a:t> </a:t>
                </a:r>
              </a:p>
            </p:txBody>
          </p:sp>
        </mc:Fallback>
      </mc:AlternateContent>
      <p:sp>
        <p:nvSpPr>
          <p:cNvPr id="26" name="Rectangle 25"/>
          <p:cNvSpPr/>
          <p:nvPr/>
        </p:nvSpPr>
        <p:spPr>
          <a:xfrm>
            <a:off x="324091" y="4826643"/>
            <a:ext cx="8183301" cy="172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624870"/>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45688" y="602166"/>
                <a:ext cx="80288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suppose we can (for example experimentally) to assign probabilities that an arbitrary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was hit. Let is denote as the probability, that the coordinate (name of the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Arial" panose="020B0604020202020204" pitchFamily="34" charset="0"/>
                  </a:rPr>
                  <a:t> is within the interval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688" y="602166"/>
                <a:ext cx="8028878" cy="923330"/>
              </a:xfrm>
              <a:prstGeom prst="rect">
                <a:avLst/>
              </a:prstGeom>
              <a:blipFill>
                <a:blip r:embed="rId9"/>
                <a:stretch>
                  <a:fillRect l="-683" t="-3974" b="-993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53194" y="1748265"/>
            <a:ext cx="1213866" cy="2297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01083" y="2129883"/>
                <a:ext cx="81849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to have the complete probabilistic information about the process, we need to collect the probabilities for arbitrary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if we think a bit more, we do not need a two dimensional set of probability data, what is enough to collect is just one dimensional function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1083" y="2129883"/>
                <a:ext cx="8184995" cy="1200329"/>
              </a:xfrm>
              <a:prstGeom prst="rect">
                <a:avLst/>
              </a:prstGeom>
              <a:blipFill>
                <a:blip r:embed="rId11"/>
                <a:stretch>
                  <a:fillRect l="-596" t="-2538" b="-7107"/>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41436" y="3606801"/>
            <a:ext cx="2304288" cy="229743"/>
          </a:xfrm>
          <a:prstGeom prst="rect">
            <a:avLst/>
          </a:prstGeom>
        </p:spPr>
      </p:pic>
      <p:sp>
        <p:nvSpPr>
          <p:cNvPr id="7" name="TextBox 6"/>
          <p:cNvSpPr txBox="1"/>
          <p:nvPr/>
        </p:nvSpPr>
        <p:spPr>
          <a:xfrm>
            <a:off x="434898" y="3942741"/>
            <a:ext cx="8329961" cy="367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then, of course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158611" y="4416809"/>
            <a:ext cx="2726055" cy="22974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34898" y="4923260"/>
                <a:ext cx="84860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obviously, a non-decreasing function, since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4898" y="4923260"/>
                <a:ext cx="8486078" cy="369332"/>
              </a:xfrm>
              <a:prstGeom prst="rect">
                <a:avLst/>
              </a:prstGeom>
              <a:blipFill>
                <a:blip r:embed="rId14"/>
                <a:stretch>
                  <a:fillRect t="-10000" b="-26667"/>
                </a:stretch>
              </a:blipFill>
            </p:spPr>
            <p:txBody>
              <a:bodyPr/>
              <a:lstStyle/>
              <a:p>
                <a:r>
                  <a:rPr lang="en-US">
                    <a:noFill/>
                  </a:rPr>
                  <a:t> </a:t>
                </a:r>
              </a:p>
            </p:txBody>
          </p:sp>
        </mc:Fallback>
      </mc:AlternateContent>
      <p:pic>
        <p:nvPicPr>
          <p:cNvPr id="8" name="Picture 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24141" y="5454428"/>
            <a:ext cx="4738878" cy="229743"/>
          </a:xfrm>
          <a:prstGeom prst="rect">
            <a:avLst/>
          </a:prstGeom>
        </p:spPr>
      </p:pic>
      <p:sp>
        <p:nvSpPr>
          <p:cNvPr id="11" name="TextBox 10"/>
          <p:cNvSpPr txBox="1"/>
          <p:nvPr/>
        </p:nvSpPr>
        <p:spPr>
          <a:xfrm>
            <a:off x="557561" y="5905121"/>
            <a:ext cx="731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Also: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97843" y="6012422"/>
            <a:ext cx="2621471" cy="229743"/>
          </a:xfrm>
          <a:prstGeom prst="rect">
            <a:avLst/>
          </a:prstGeom>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58290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57241" y="616058"/>
            <a:ext cx="2304288" cy="229743"/>
          </a:xfrm>
          <a:prstGeom prst="rect">
            <a:avLst/>
          </a:prstGeom>
        </p:spPr>
      </p:pic>
      <p:sp>
        <p:nvSpPr>
          <p:cNvPr id="3" name="TextBox 2"/>
          <p:cNvSpPr txBox="1"/>
          <p:nvPr/>
        </p:nvSpPr>
        <p:spPr>
          <a:xfrm>
            <a:off x="289931" y="546935"/>
            <a:ext cx="2497874" cy="367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Function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p:cNvSpPr txBox="1"/>
          <p:nvPr/>
        </p:nvSpPr>
        <p:spPr>
          <a:xfrm>
            <a:off x="289931" y="984048"/>
            <a:ext cx="81849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called cumulative distribution function (CDF). Other names like probability distribution function, cumulative probability distribution function are also used. Typically it looks like a “sigmoid curve”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026" name="Picture 2" descr="http://kennychowdhary.me/wp-content/uploads/blog_figures/cd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241" y="1984177"/>
            <a:ext cx="5572125" cy="41814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068291"/>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9791" y="376239"/>
                <a:ext cx="79289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discrete events we could approximately determine the event probabilities experimentally. We 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experiments and observe how many times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event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happens. Then</a:t>
                </a:r>
              </a:p>
            </p:txBody>
          </p:sp>
        </mc:Choice>
        <mc:Fallback xmlns="">
          <p:sp>
            <p:nvSpPr>
              <p:cNvPr id="2" name="TextBox 1"/>
              <p:cNvSpPr txBox="1">
                <a:spLocks noRot="1" noChangeAspect="1" noMove="1" noResize="1" noEditPoints="1" noAdjustHandles="1" noChangeArrowheads="1" noChangeShapeType="1" noTextEdit="1"/>
              </p:cNvSpPr>
              <p:nvPr/>
            </p:nvSpPr>
            <p:spPr>
              <a:xfrm>
                <a:off x="309791" y="376239"/>
                <a:ext cx="7928975" cy="923330"/>
              </a:xfrm>
              <a:prstGeom prst="rect">
                <a:avLst/>
              </a:prstGeom>
              <a:blipFill>
                <a:blip r:embed="rId7"/>
                <a:stretch>
                  <a:fillRect l="-692" t="-3974" b="-993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35659" y="1476207"/>
            <a:ext cx="970407" cy="46634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12595" y="2352907"/>
                <a:ext cx="8441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 we can determine the distribution function experimentally? We have to discretize the space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“event names”. Typically we define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discrete values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2595" y="2352907"/>
                <a:ext cx="8441473" cy="646331"/>
              </a:xfrm>
              <a:prstGeom prst="rect">
                <a:avLst/>
              </a:prstGeom>
              <a:blipFill>
                <a:blip r:embed="rId9"/>
                <a:stretch>
                  <a:fillRect l="-650" t="-5660" b="-14151"/>
                </a:stretch>
              </a:blipFill>
            </p:spPr>
            <p:txBody>
              <a:bodyPr/>
              <a:lstStyle/>
              <a:p>
                <a:r>
                  <a:rPr lang="en-US">
                    <a:noFill/>
                  </a:rPr>
                  <a:t> </a:t>
                </a:r>
              </a:p>
            </p:txBody>
          </p:sp>
        </mc:Fallback>
      </mc:AlternateContent>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8494" y="3179851"/>
            <a:ext cx="1304735" cy="14573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01805" y="3624146"/>
                <a:ext cx="8162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“dart throws”, recording the coordinates of individual hits and calculate the numbers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defined as the number of hits with coordinates less than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𝒙</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Than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1805" y="3624146"/>
                <a:ext cx="8162693" cy="923330"/>
              </a:xfrm>
              <a:prstGeom prst="rect">
                <a:avLst/>
              </a:prstGeom>
              <a:blipFill>
                <a:blip r:embed="rId11"/>
                <a:stretch>
                  <a:fillRect l="-597" t="-3974" b="-9934"/>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48218" y="4547476"/>
            <a:ext cx="1145286" cy="466344"/>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79424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df1"/>
          <p:cNvPicPr>
            <a:picLocks noChangeAspect="1" noChangeArrowheads="1"/>
          </p:cNvPicPr>
          <p:nvPr/>
        </p:nvPicPr>
        <p:blipFill rotWithShape="1">
          <a:blip r:embed="rId4">
            <a:extLst>
              <a:ext uri="{28A0092B-C50C-407E-A947-70E740481C1C}">
                <a14:useLocalDpi xmlns:a14="http://schemas.microsoft.com/office/drawing/2010/main" val="0"/>
              </a:ext>
            </a:extLst>
          </a:blip>
          <a:srcRect t="10913" r="4866" b="8111"/>
          <a:stretch/>
        </p:blipFill>
        <p:spPr bwMode="auto">
          <a:xfrm>
            <a:off x="2898776" y="1048213"/>
            <a:ext cx="2777196" cy="2363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444" y="412595"/>
            <a:ext cx="8196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Experimentally we get something like this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p:cNvSpPr txBox="1"/>
          <p:nvPr/>
        </p:nvSpPr>
        <p:spPr>
          <a:xfrm>
            <a:off x="260137" y="3455182"/>
            <a:ext cx="874255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true (theoretical) distribution function should somehow “smoothly interpolate” the experimental points. In the particular case represented by the figure the smooth interpolation is not easy to be drawn, due to experimental errors.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error to our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easy to estimate from binomial distribution and can be symbolically  written as (see also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5"/>
              </a:rPr>
              <a:t>http://en.wikipedia.org/wiki/Empirical_distribution_function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Having data values and errors we can do “curve fitting” described on the next slide.</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047620" y="4355689"/>
            <a:ext cx="1145286" cy="466344"/>
          </a:xfrm>
          <a:prstGeom prst="rect">
            <a:avLst/>
          </a:prstGeom>
        </p:spPr>
      </p:pic>
      <p:pic>
        <p:nvPicPr>
          <p:cNvPr id="11" name="Picture 1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54232" y="5489390"/>
            <a:ext cx="2887218" cy="576072"/>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06205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922" y="167272"/>
            <a:ext cx="79062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Supplement: curve fitting</a:t>
            </a:r>
          </a:p>
        </p:txBody>
      </p:sp>
      <p:pic>
        <p:nvPicPr>
          <p:cNvPr id="1028" name="Picture 4" descr="http://upload.wikimedia.org/wikipedia/en/5/5d/Fitting-data-with-PottersWhe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26" y="817294"/>
            <a:ext cx="4210050" cy="27622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4611029" y="702527"/>
                <a:ext cx="438800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we have some experimental data, a set of triplets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experimental errors of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that the measured values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have a hypothesis, that the data points are to be described by a smooth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1029" y="702527"/>
                <a:ext cx="4388005" cy="2585323"/>
              </a:xfrm>
              <a:prstGeom prst="rect">
                <a:avLst/>
              </a:prstGeom>
              <a:blipFill>
                <a:blip r:embed="rId11"/>
                <a:stretch>
                  <a:fillRect l="-1111" t="-1179" r="-972"/>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7000487" y="1049882"/>
            <a:ext cx="912114" cy="229743"/>
          </a:xfrm>
          <a:prstGeom prst="rect">
            <a:avLst/>
          </a:prstGeom>
        </p:spPr>
      </p:pic>
      <p:pic>
        <p:nvPicPr>
          <p:cNvPr id="13" name="Picture 1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376409" y="2077797"/>
            <a:ext cx="624078" cy="19888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7629" y="3546095"/>
                <a:ext cx="87314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 set of parameters to be determined so that the data is optimally described. We do it like this. For any given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calculate the test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we let the computer find optimal set of parameter values so that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minimal. Without going into the theory, the rule of thumb is that the fit is good when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number of experimental points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number of fitting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267629" y="3546095"/>
                <a:ext cx="8731405" cy="2862322"/>
              </a:xfrm>
              <a:prstGeom prst="rect">
                <a:avLst/>
              </a:prstGeom>
              <a:blipFill>
                <a:blip r:embed="rId14"/>
                <a:stretch>
                  <a:fillRect l="-628" t="-1279" r="-908" b="-2559"/>
                </a:stretch>
              </a:blipFill>
            </p:spPr>
            <p:txBody>
              <a:bodyPr/>
              <a:lstStyle/>
              <a:p>
                <a:r>
                  <a:rPr lang="en-US">
                    <a:noFill/>
                  </a:rPr>
                  <a:t> </a:t>
                </a:r>
              </a:p>
            </p:txBody>
          </p:sp>
        </mc:Fallback>
      </mc:AlternateContent>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177527" y="3104471"/>
            <a:ext cx="1021842" cy="229743"/>
          </a:xfrm>
          <a:prstGeom prst="rect">
            <a:avLst/>
          </a:prstGeom>
        </p:spPr>
      </p:pic>
      <p:pic>
        <p:nvPicPr>
          <p:cNvPr id="9" name="Picture 8">
            <a:extLst>
              <a:ext uri="{FF2B5EF4-FFF2-40B4-BE49-F238E27FC236}">
                <a16:creationId xmlns:a16="http://schemas.microsoft.com/office/drawing/2014/main" id="{9FB96969-F50F-43D8-8E1C-F09F032718D9}"/>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220346" y="4383757"/>
            <a:ext cx="2707196" cy="615506"/>
          </a:xfrm>
          <a:prstGeom prst="rect">
            <a:avLst/>
          </a:prstGeom>
        </p:spPr>
      </p:pic>
      <p:pic>
        <p:nvPicPr>
          <p:cNvPr id="16" name="Picture 1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8896" y="4968936"/>
            <a:ext cx="540068" cy="257175"/>
          </a:xfrm>
          <a:prstGeom prst="rect">
            <a:avLst/>
          </a:prstGeom>
        </p:spPr>
      </p:pic>
      <p:pic>
        <p:nvPicPr>
          <p:cNvPr id="17" name="Picture 1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349180" y="5698363"/>
            <a:ext cx="1904810" cy="25717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2144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i=x_{\text{true}}+ \delta_i&#10;\end{align*}&#10;\end{document}&#10;"/>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average}}=\frac{1}{N}\sum_1^N x_i=&#10;\frac{1}{N}\sum_1^N(x_{\text{true}}+ \delta_i)=&#10;x_{\text{true}}&#10;+\frac{1}{N}\sum_1^N\delta_i&#10;\end{align*}&#10;\end{document}&#10;"/>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sum_1^N\delta_i&#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overline{(\frac{1}{N}\sum_i\delta_i)^2}=&#10;\overline{\frac{1}{N^2}\sum_i \delta_i\sum_j\delta_j}&#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overline{\sum_i\delta_i^2}+\frac{1}{N^2}&#10;\overline{\sum_{i\ne j}\delta_i\delta_j}&#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sum_i\overline{\delta_i^2}+\frac{1}{N^2}&#10;\sum_{i\ne j}\overline{\delta_i\delta_j}&#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N\overline{\Delta^2}+0=&#10;\frac{1}{N}\overline{\Delta^2}&#10;\end{align*}&#10;\end{document}&#10;"/>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average}}\pm\frac{1}{\sqrt N}\Delt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pm \frac{\sqrt{N_i(N-N_i)}}{\sqrt{N^3}}&#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 y_i, \varepsilon_i)&#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_i \pm \varepsilon_i&#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text{f}(x,\alpha)&#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 = \sum_i \frac{(y_i-\text{f}(x_i,\alpha))^2}{\varepsilon_i^2}&#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lt; N = n-p&#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F(b)-F(a)&#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 = \frac{dF(x)}{dx}&#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 =p(-\infty&lt;\xi&lt;x)&#10;\end{align*}&#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int_a^b \rho(x)dx&#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 \rho(x)dx = 1&#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int_a^b \rho(x)dx&#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 \int_x^{x+dx} \rho(x)dx = \rho(x) dx&#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 \propto dx&#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rho(x) dx&#10;\end{align*}&#10;\end{document}"/>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f}=\int_{-\infty}^{\infty}f(x)\rho(x) dx&#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_f=\overline{(f-\overline f)^2}=&#10;\int_{-\infty}^{\infty}(f(x)-\overline f)^2\rho(x) dx&#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F(b)-F(a)&#10;\end{align*}&#10;\end{document}"/>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overline{(x-\overline x)^2}=&#10;\int_{-\infty}^{\infty}(x-\overline x)^2\rho(x) dx&#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b-a}&#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a^b \rho(x)dx =\int_a^b \frac{1}{b-a} dx = 1&#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_i = \text{const}&#10;\end{align*}&#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 \text{const}&#10;\end{align*}&#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f(x)&#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 = f^{-1}(y)&#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 =&#10;\int_a^b \rho(f^{-1}(y))\frac{1}{f^\prime(f^-1(y))}dy&#10;\end{align*}&#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a^b\tilde{\rho}(y) dy&#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infty&lt;\xi&lt;x_1)\le p(-\infty&lt;\xi&lt;x_2)\;\;\text{if}\;\;x_1&lt;x_2&#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y)=\rho(f^{-1}(y))\frac{1}{f^\prime(f^{-1}(y)}&#10;\end{align*}&#10;\end{document}"/>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0,x_1)(x_1,x_2),(x_2,x_3),\ldots,(x_{n-1},x_n),(x_n,\infty)&#10;\end{align*}&#10;\end{document}"/>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n,\infty)&#10;\end{align*}&#10;\end{document}"/>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1},x_i)&#10;\end{align*}&#10;\end{document}"/>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 \pm \sqrt{N_i}&#10;\end{align*}&#10;\end{document}"/>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alpha)&#10;\end{align*}&#10;\end{document}"/>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sum_i \frac{(N\rho(\frac{x_{i-1}+x_i}{2},\alpha)&#10;(x_i-x_{i-1})-N_i{})^2}{N_i}&#10;\end{align*}&#10;\end{document}"/>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infty)=0,\;\;\; F(+\infty)=1&#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N\rho(\frac{x_{i-1}+x_i}{2})(x_i-x_{i-1})&#10;\end{align*}&#10;\end{document}"/>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 \ldots ,x_n)&#10;\end{align*}&#10;\end{document}"/>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_1, x_2, \ldots ,x_n)&#10;\end{align*}&#10;\end{document}"/>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S) = \int_S\rho(x_1, x_2, \ldots ,x_n)dx_1dx_2\ldots dx_n&#10;\end{align*}&#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x_1dx_2\ldots dx_n&#10;\end{align*}&#10;\end{document}"/>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 = (v_x, v_y, v_z)&#10;\end{align*}&#10;\end{document}"/>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v_y,v_z) = \left(\frac{m}{2\pi kT}\right)^{3/2}&#10;\exp\left(-\frac{m(v_x^2+v_y^2+v_z^2)}{2kT}\right)&#10;\end{align*}&#10;\end{document}"/>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tilde\rho(x)dx&#10;\end{align*}&#10;\end{document}"/>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int\limits_x^{x+dx}\!dx\int\limits_{-\infty}^\infty\! dy&#10;\rho(x,y)=dx\int\limits_{-\infty}^\infty \!dy \rho(x,y)&#10;\end{align*}&#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 =p(-\infty&lt;\xi&lt;x)&#10;\end{align*}&#10;\end{document}"/>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x)=\int\limits_{-\infty}^\infty \!dy \rho(x,y)&#10;\end{align*}&#10;\end{document}"/>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int\limits_X \!dx\int\limits_Y\! dy&#10;\rho(x,y)&#10;\end{align*}&#10;\end{document}"/>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y\in Y)=\int\limits_{-\infty}^\infty \!dx\int\limits_Y\! dy&#10;\rho(x,y)&#10;\end{align*}&#10;\end{document}"/>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frac{p(x\in X,y\in Y)}{p(y\in Y)}&#10;\end{align*}&#10;\end{document}"/>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10;\end{align*}&#10;\end{document}"/>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amp;=\frac{p(x\in X,y\in Y)}{p(y\in Y)}&#10;=\frac{\int\limits_X \!dx\int\limits_Y\! dy\rho(x,y)}&#10;    {\int\limits_{-\infty}^\infty \!dx\int\limits_Y\! dy\rho(x,y)}&#10;=\frac{\int\limits_X \!dx\int\limits_Y\! dy\rho_x(x)\rho_y(y)}&#10;    {\int\limits_{-\infty}^\infty \!dx\int\limits_Y\! dy&#10;     \rho_x(x)\rho_y(y)}\\&#10;&amp;=\frac{\int\limits_X \!dx \rho_x(x)  \int\limits_Y\! dy\rho_y(y)}&#10;    {\int\limits_{-\infty}^\infty \!dx \rho_x(x)\int\limits_Y\! dy&#10;     \rho_y(y)}=&#10;\frac{\int\limits_X \!dx \rho_x(x)}&#10;    {\int\limits_{-\infty}^\infty \!dx \rho_x(x)}=\int\limits_X \!dx \rho_x(x)&#10;\end{align*}&#10;\end{document}"/>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frac{p(x\in dx_0,y\in dy_0)}{p(y\in dy_0)}&#10;=\frac{\int\limits_{dx_0} \!dx\int\limits_{dy_0}\! dy\rho(x,y)}{\int\limits_{-\infty}^\infty \!dx\int\limits_{dy_0}\! dy&#10;\rho(x,y)}\\&#10;&amp;=\frac{dx_0 dy_0\rho(x_0,y_0)}&#10;{\int\limits_{-\infty}^\infty \!dx dy_0 \rho(x,y_0)}=&#10;\frac{dx_0 dy_0\rho(x_0,y_0)}{dy_0 \rho_y(y_0)}=&#10;\frac{dx_0 \rho(x_0,y_0)}{\rho_y(y_0)}&#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approx \frac{N_i}{N}&#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p(x\in dx_0|y\in (-\infty, \infty))&#10;=p(x\in dx_0)=dx_0\rho_x(x_0)&#10;\end{align*}&#10;\end{document}"/>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x_0 \rho(x_0,y_0)}{\rho_y(y_0)}&amp;=dx_0\rho_x(x_0)\\&#10;\rho(x_0,y_0)&amp;=\rho_x(x_0)\rho_y(y_0)&#10;\end{align*}&#10;\end{document}"/>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x+y)\rho(x,y)=&#10;\iint dx\, dy\, x \,\rho(x,y) = \iint dx\, dy\, y\, \rho(x,y)\\&#10;&amp;=\int dx\, x\int dy\, \rho(x,y)+\int dy\, y\int dx\, \rho(x,y)\\&#10;&amp;=\int dx \, x\, \rho_x(x) + \int dy\,y\,\rho_y(y)=\overline x + \overline y&#10;\end{align*}&#10;\end{document}"/>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 x\, y\rho(x,y)=&#10;\iint dx\, dy\, x y \,\rho_x(x)\rho_y(y) =\int dx\, x\,\rho_x(x)&#10;\int dy\, y\,\rho_y(y)\\&#10;&amp;=\overline x .\overline y&#10;\end{align*}&#10;\end{document}"/>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sqrt{r^2+x^2}&#10;\end{align*}&#10;\end{document}"/>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r}^r\,2\sqrt{r^2+x^2}\frac{1}{2r}dr\approx 1.57\, r&#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ldots, x_n&#10;\end{align*}&#10;\end{document}"/>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r/\sin(\varphi/2)&#10;\end{align*}&#10;\end{document}"/>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0}^\pi\,2 r \sin(\varphi/2)\frac{d\varphi}{\pi}&#10;\approx 1.27\, r&#10;\end{align*}&#10;\end{document}"/>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arphi&#10;\end{align*}&#10;\end{document}"/>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 x_n + \delta_n,\;\;\; \delta_n \in \{-\Delta, +\Delta\} \;\;\;\text{randomly}&#10;\end{align*}&#10;\end{document}"/>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 x_n + \delta_n&#10;\end{align*}&#10;\end{document}"/>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1)}&amp;= x_n^{(1)} + \delta_n^{(1)}\\&#10;x_{n+1}^{(2)}&amp;= x_n^{(2)} + \delta_n^{(2)}\\&#10;&amp;\cdots\\&#10;x_{n+1}^{(i)}&amp;= x_n^{(i)} + \delta_n^{(i)}\\&#10;&amp;\cdots\\&#10;x_{n+1}^{(N)}&amp;= x_n^{(N)} + \delta_n^{(N)}&#10;\end{align*}&#10;\end{document}"/>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 \overline{x_n} + \overline{\delta_n}&#10;\end{align*}&#10;\end{document}"/>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 \overline{x_n}&#10;\end{align*}&#10;\end{document}"/>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0;\end{align*}&#10;\end{document}"/>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delta_n}&#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overline{x_{n-1}}=\ldots=\overline{x_0}=0&#10;\end{align*}&#10;\end{document}"/>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1)})^2&amp;= (x_n^{(1)})^2 + (\delta_n^{(1)})^2+2x_n^{(1)}\delta_n^{(1)}\\&#10;(x_{n+1}^{(2)})^2&amp;= (x_n^{(2)})^2 + (\delta_n^{(2)})^2+2x_n^{(2)}\delta_n^{(2)}\\&#10;&amp;\cdots\\&#10;(x_{n+1}^{(i)})^2&amp;= (x_n^{(i)})^2 + (\delta_n^{(i)})^2+2x_n^{(i)}\delta_n^{(i)}\\&#10;&amp;\cdots\\&#10;(x_{n+1}^{(N)})^2&amp;= (x_n^{(N)})^2 + (\delta_n^{(N)})^2+2x_n^{(N)}\delta_n^{(N)}\\&#10;\end{align*}&#10;\end{document}"/>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2}&amp;= \overline{x_n^2} + \overline{\delta_n^2}&#10;\end{align*}&#10;\end{document}"/>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2}&amp;= \overline{x_n^2} + \Delta^2&#10;\end{align*}&#10;\end{document}"/>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2}&amp;= n\, \Delta^2&#10;\end{align*}&#10;\end{document}"/>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qrt N&#10;\end{align*}&#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measured}}\pm \Delta&#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1,x_2,x_3,\dots, x_N}&#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average}}=\frac{1}{N}(x_1+x_2+x_3+\dots+ x_N)&#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average}}\pm\frac{1}{\sqrt N}\Delta&#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docProps/app.xml><?xml version="1.0" encoding="utf-8"?>
<Properties xmlns="http://schemas.openxmlformats.org/officeDocument/2006/extended-properties" xmlns:vt="http://schemas.openxmlformats.org/officeDocument/2006/docPropsVTypes">
  <Template>MyblankCalibri18</Template>
  <TotalTime>72</TotalTime>
  <Words>4199</Words>
  <Application>Microsoft Office PowerPoint</Application>
  <PresentationFormat>On-screen Show (4:3)</PresentationFormat>
  <Paragraphs>362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6</cp:revision>
  <dcterms:created xsi:type="dcterms:W3CDTF">2018-10-01T16:25:44Z</dcterms:created>
  <dcterms:modified xsi:type="dcterms:W3CDTF">2018-10-01T17:39:02Z</dcterms:modified>
</cp:coreProperties>
</file>