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14" r:id="rId2"/>
    <p:sldId id="315" r:id="rId3"/>
    <p:sldId id="316" r:id="rId4"/>
    <p:sldId id="317" r:id="rId5"/>
    <p:sldId id="318" r:id="rId6"/>
    <p:sldId id="319" r:id="rId7"/>
    <p:sldId id="320" r:id="rId8"/>
    <p:sldId id="321" r:id="rId9"/>
    <p:sldId id="327" r:id="rId10"/>
    <p:sldId id="322" r:id="rId11"/>
    <p:sldId id="323" r:id="rId12"/>
    <p:sldId id="328" r:id="rId13"/>
    <p:sldId id="324" r:id="rId14"/>
    <p:sldId id="329" r:id="rId15"/>
    <p:sldId id="325" r:id="rId16"/>
    <p:sldId id="326" r:id="rId17"/>
    <p:sldId id="330" r:id="rId1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7" autoAdjust="0"/>
    <p:restoredTop sz="94548" autoAdjust="0"/>
  </p:normalViewPr>
  <p:slideViewPr>
    <p:cSldViewPr snapToGrid="0">
      <p:cViewPr varScale="1">
        <p:scale>
          <a:sx n="62" d="100"/>
          <a:sy n="62" d="100"/>
        </p:scale>
        <p:origin x="1229" y="53"/>
      </p:cViewPr>
      <p:guideLst/>
    </p:cSldViewPr>
  </p:slideViewPr>
  <p:notesTextViewPr>
    <p:cViewPr>
      <p:scale>
        <a:sx n="1" d="1"/>
        <a:sy n="1" d="1"/>
      </p:scale>
      <p:origin x="0" y="0"/>
    </p:cViewPr>
  </p:notesTextViewPr>
  <p:sorterViewPr>
    <p:cViewPr>
      <p:scale>
        <a:sx n="100" d="100"/>
        <a:sy n="100" d="100"/>
      </p:scale>
      <p:origin x="0" y="-181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75A85-C2F0-402E-AE94-CD2759A8760C}" type="datetimeFigureOut">
              <a:rPr lang="sk-SK" smtClean="0"/>
              <a:t>9.10.2018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B7EC5-31D2-4118-A822-61A2E979DB44}" type="slidenum">
              <a:rPr lang="sk-SK" smtClean="0"/>
              <a:t>‹#›</a:t>
            </a:fld>
            <a:endParaRPr lang="sk-SK"/>
          </a:p>
        </p:txBody>
      </p:sp>
    </p:spTree>
    <p:extLst>
      <p:ext uri="{BB962C8B-B14F-4D97-AF65-F5344CB8AC3E}">
        <p14:creationId xmlns:p14="http://schemas.microsoft.com/office/powerpoint/2010/main" val="193309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9.10.2018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6580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9.10.2018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7890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9.10.2018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3205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9.10.2018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27770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9.10.2018</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864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9.10.2018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08396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9.10.2018</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42611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9.10.2018</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7520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9.10.2018</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6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9.10.2018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4745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9.10.2018</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6711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9.10.2018</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1620098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5.png"/><Relationship Id="rId18" Type="http://schemas.openxmlformats.org/officeDocument/2006/relationships/image" Target="../media/image25.png"/><Relationship Id="rId3" Type="http://schemas.openxmlformats.org/officeDocument/2006/relationships/tags" Target="../tags/tag27.xml"/><Relationship Id="rId7" Type="http://schemas.openxmlformats.org/officeDocument/2006/relationships/tags" Target="../tags/tag31.xml"/><Relationship Id="rId17" Type="http://schemas.openxmlformats.org/officeDocument/2006/relationships/image" Target="../media/image24.png"/><Relationship Id="rId2" Type="http://schemas.openxmlformats.org/officeDocument/2006/relationships/tags" Target="../tags/tag26.xml"/><Relationship Id="rId16" Type="http://schemas.openxmlformats.org/officeDocument/2006/relationships/image" Target="../media/image118.png"/><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5" Type="http://schemas.openxmlformats.org/officeDocument/2006/relationships/image" Target="../media/image23.png"/><Relationship Id="rId10" Type="http://schemas.openxmlformats.org/officeDocument/2006/relationships/image" Target="../media/image21.png"/><Relationship Id="rId19" Type="http://schemas.openxmlformats.org/officeDocument/2006/relationships/image" Target="../media/image26.png"/><Relationship Id="rId4" Type="http://schemas.openxmlformats.org/officeDocument/2006/relationships/tags" Target="../tags/tag28.xml"/><Relationship Id="rId9" Type="http://schemas.openxmlformats.org/officeDocument/2006/relationships/image" Target="../media/image22.png"/><Relationship Id="rId14" Type="http://schemas.openxmlformats.org/officeDocument/2006/relationships/image" Target="../media/image1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4.xml"/><Relationship Id="rId7" Type="http://schemas.openxmlformats.org/officeDocument/2006/relationships/image" Target="../media/image122.png"/><Relationship Id="rId2" Type="http://schemas.openxmlformats.org/officeDocument/2006/relationships/tags" Target="../tags/tag33.xml"/><Relationship Id="rId1" Type="http://schemas.openxmlformats.org/officeDocument/2006/relationships/tags" Target="../tags/tag32.xml"/><Relationship Id="rId10" Type="http://schemas.openxmlformats.org/officeDocument/2006/relationships/image" Target="../media/image25.png"/><Relationship Id="rId4" Type="http://schemas.openxmlformats.org/officeDocument/2006/relationships/slideLayout" Target="../slideLayouts/slideLayout7.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7.xml"/><Relationship Id="rId7" Type="http://schemas.openxmlformats.org/officeDocument/2006/relationships/image" Target="../media/image1220.png"/><Relationship Id="rId2" Type="http://schemas.openxmlformats.org/officeDocument/2006/relationships/tags" Target="../tags/tag36.xml"/><Relationship Id="rId1" Type="http://schemas.openxmlformats.org/officeDocument/2006/relationships/tags" Target="../tags/tag35.xml"/><Relationship Id="rId10" Type="http://schemas.openxmlformats.org/officeDocument/2006/relationships/image" Target="../media/image25.png"/><Relationship Id="rId4" Type="http://schemas.openxmlformats.org/officeDocument/2006/relationships/slideLayout" Target="../slideLayouts/slideLayout7.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tags" Target="../tags/tag40.xml"/><Relationship Id="rId12" Type="http://schemas.openxmlformats.org/officeDocument/2006/relationships/image" Target="../media/image29.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tags" Target="../tags/tag42.xml"/><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tags" Target="../tags/tag41.xml"/><Relationship Id="rId9" Type="http://schemas.openxmlformats.org/officeDocument/2006/relationships/image" Target="../media/image123.png"/><Relationship Id="rId14" Type="http://schemas.openxmlformats.org/officeDocument/2006/relationships/image" Target="../media/image128.png"/></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3.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2.png"/><Relationship Id="rId5" Type="http://schemas.openxmlformats.org/officeDocument/2006/relationships/image" Target="../media/image22.png"/><Relationship Id="rId10" Type="http://schemas.openxmlformats.org/officeDocument/2006/relationships/image" Target="../media/image132.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36.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3.png"/></Relationships>
</file>

<file path=ppt/slides/_rels/slide3.xml.rels><?xml version="1.0" encoding="UTF-8" standalone="yes"?>
<Relationships xmlns="http://schemas.openxmlformats.org/package/2006/relationships"><Relationship Id="rId7" Type="http://schemas.openxmlformats.org/officeDocument/2006/relationships/image" Target="../media/image8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8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89.png"/><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1.png"/></Relationships>
</file>

<file path=ppt/slides/_rels/slide7.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tags" Target="../tags/tag10.xml"/><Relationship Id="rId12"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11" Type="http://schemas.openxmlformats.org/officeDocument/2006/relationships/image" Target="../media/image7.png"/><Relationship Id="rId5" Type="http://schemas.openxmlformats.org/officeDocument/2006/relationships/tags" Target="../tags/tag12.xml"/><Relationship Id="rId10" Type="http://schemas.openxmlformats.org/officeDocument/2006/relationships/image" Target="../media/image5.png"/><Relationship Id="rId4" Type="http://schemas.openxmlformats.org/officeDocument/2006/relationships/tags" Target="../tags/tag11.xml"/><Relationship Id="rId9" Type="http://schemas.openxmlformats.org/officeDocument/2006/relationships/image" Target="../media/image94.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15.xml"/><Relationship Id="rId12"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11.png"/><Relationship Id="rId4" Type="http://schemas.openxmlformats.org/officeDocument/2006/relationships/tags" Target="../tags/tag16.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4.png"/><Relationship Id="rId18" Type="http://schemas.openxmlformats.org/officeDocument/2006/relationships/image" Target="../media/image18.png"/><Relationship Id="rId3" Type="http://schemas.openxmlformats.org/officeDocument/2006/relationships/tags" Target="../tags/tag19.xml"/><Relationship Id="rId21" Type="http://schemas.openxmlformats.org/officeDocument/2006/relationships/image" Target="../media/image20.png"/><Relationship Id="rId7" Type="http://schemas.openxmlformats.org/officeDocument/2006/relationships/tags" Target="../tags/tag23.xml"/><Relationship Id="rId12" Type="http://schemas.openxmlformats.org/officeDocument/2006/relationships/image" Target="../media/image103.png"/><Relationship Id="rId17" Type="http://schemas.openxmlformats.org/officeDocument/2006/relationships/image" Target="../media/image17.png"/><Relationship Id="rId2" Type="http://schemas.openxmlformats.org/officeDocument/2006/relationships/tags" Target="../tags/tag18.xml"/><Relationship Id="rId16" Type="http://schemas.openxmlformats.org/officeDocument/2006/relationships/image" Target="../media/image16.png"/><Relationship Id="rId20" Type="http://schemas.openxmlformats.org/officeDocument/2006/relationships/image" Target="../media/image111.png"/><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5" Type="http://schemas.openxmlformats.org/officeDocument/2006/relationships/image" Target="../media/image106.png"/><Relationship Id="rId19" Type="http://schemas.openxmlformats.org/officeDocument/2006/relationships/image" Target="../media/image19.png"/><Relationship Id="rId4" Type="http://schemas.openxmlformats.org/officeDocument/2006/relationships/tags" Target="../tags/tag20.xml"/><Relationship Id="rId9" Type="http://schemas.openxmlformats.org/officeDocument/2006/relationships/slideLayout" Target="../slideLayouts/slideLayout7.xml"/><Relationship Id="rId14" Type="http://schemas.openxmlformats.org/officeDocument/2006/relationships/image" Target="../media/image15.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6769E4-C380-4D3F-AC9C-14CB1414EFC8}"/>
              </a:ext>
            </a:extLst>
          </p:cNvPr>
          <p:cNvSpPr>
            <a:spLocks noGrp="1"/>
          </p:cNvSpPr>
          <p:nvPr>
            <p:ph type="sldNum" sz="quarter" idx="12"/>
          </p:nvPr>
        </p:nvSpPr>
        <p:spPr/>
        <p:txBody>
          <a:bodyPr/>
          <a:lstStyle/>
          <a:p>
            <a:fld id="{A84D4951-8A76-4D8F-991A-50C7753EBC79}" type="slidenum">
              <a:rPr lang="sk-SK" smtClean="0"/>
              <a:t>1</a:t>
            </a:fld>
            <a:endParaRPr lang="sk-SK" dirty="0"/>
          </a:p>
        </p:txBody>
      </p:sp>
      <p:sp>
        <p:nvSpPr>
          <p:cNvPr id="3" name="TextBox 2">
            <a:extLst>
              <a:ext uri="{FF2B5EF4-FFF2-40B4-BE49-F238E27FC236}">
                <a16:creationId xmlns:a16="http://schemas.microsoft.com/office/drawing/2014/main" id="{E85B2851-7945-41BE-8B49-40ADCB9CC57E}"/>
              </a:ext>
            </a:extLst>
          </p:cNvPr>
          <p:cNvSpPr txBox="1"/>
          <p:nvPr/>
        </p:nvSpPr>
        <p:spPr>
          <a:xfrm>
            <a:off x="1108710" y="274320"/>
            <a:ext cx="7166610" cy="523220"/>
          </a:xfrm>
          <a:prstGeom prst="rect">
            <a:avLst/>
          </a:prstGeom>
          <a:noFill/>
        </p:spPr>
        <p:txBody>
          <a:bodyPr wrap="square" rtlCol="0">
            <a:spAutoFit/>
          </a:bodyPr>
          <a:lstStyle/>
          <a:p>
            <a:pPr algn="ctr"/>
            <a:r>
              <a:rPr lang="en-US" sz="2800" b="1" dirty="0"/>
              <a:t>First law of thermodynamics</a:t>
            </a:r>
            <a:endParaRPr lang="sk-SK" sz="2800" b="1" dirty="0"/>
          </a:p>
        </p:txBody>
      </p:sp>
      <p:sp>
        <p:nvSpPr>
          <p:cNvPr id="4" name="TextBox 3">
            <a:extLst>
              <a:ext uri="{FF2B5EF4-FFF2-40B4-BE49-F238E27FC236}">
                <a16:creationId xmlns:a16="http://schemas.microsoft.com/office/drawing/2014/main" id="{153F0769-464A-40EA-8C91-D964E035233F}"/>
              </a:ext>
            </a:extLst>
          </p:cNvPr>
          <p:cNvSpPr txBox="1"/>
          <p:nvPr/>
        </p:nvSpPr>
        <p:spPr>
          <a:xfrm>
            <a:off x="297180" y="1337310"/>
            <a:ext cx="8412480" cy="4801314"/>
          </a:xfrm>
          <a:prstGeom prst="rect">
            <a:avLst/>
          </a:prstGeom>
          <a:noFill/>
        </p:spPr>
        <p:txBody>
          <a:bodyPr wrap="square" rtlCol="0">
            <a:spAutoFit/>
          </a:bodyPr>
          <a:lstStyle/>
          <a:p>
            <a:r>
              <a:rPr lang="en-US" dirty="0"/>
              <a:t>The obvious task for a phenomenologist is to find the formula for energy as a function of quantities defining the macrostate.  </a:t>
            </a:r>
          </a:p>
          <a:p>
            <a:endParaRPr lang="en-US" dirty="0"/>
          </a:p>
          <a:p>
            <a:r>
              <a:rPr lang="en-US" dirty="0"/>
              <a:t>Obviously, the first law of thermodynamics can determine only the difference of energies of two states, so energy in thermodynamics is defined up to an arbitrary additive constant. </a:t>
            </a:r>
          </a:p>
          <a:p>
            <a:endParaRPr lang="en-US" dirty="0"/>
          </a:p>
          <a:p>
            <a:r>
              <a:rPr lang="en-US" dirty="0"/>
              <a:t>The phenomenologist has to define some arbitrary reference macrostate whose energy is set to 0 by definition. Then he has to measure the sum of work and heat going from the reference state to an arbitrary macrostate. Based on experimental data he has to “guess” a formula for energy.</a:t>
            </a:r>
          </a:p>
          <a:p>
            <a:endParaRPr lang="en-US" dirty="0"/>
          </a:p>
          <a:p>
            <a:r>
              <a:rPr lang="en-US" dirty="0"/>
              <a:t>A theoretician, who already knows that behind the macrostate there is some microstate of molecules can in principle calculate the (mechanical) energy of molecules in the chosen representing microstate and</a:t>
            </a:r>
            <a:r>
              <a:rPr lang="en-US" b="1" dirty="0"/>
              <a:t>, based on statistical considerations, express the energy of the macrostate through the macroscopic quantities defining the macrostate considered</a:t>
            </a:r>
            <a:r>
              <a:rPr lang="en-US" dirty="0"/>
              <a:t>.</a:t>
            </a:r>
            <a:endParaRPr lang="sk-SK" dirty="0"/>
          </a:p>
        </p:txBody>
      </p:sp>
    </p:spTree>
    <p:extLst>
      <p:ext uri="{BB962C8B-B14F-4D97-AF65-F5344CB8AC3E}">
        <p14:creationId xmlns:p14="http://schemas.microsoft.com/office/powerpoint/2010/main" val="384205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089B45A-F3A5-4B8B-9BBA-35C7AB736C7F}"/>
              </a:ext>
            </a:extLst>
          </p:cNvPr>
          <p:cNvCxnSpPr/>
          <p:nvPr/>
        </p:nvCxnSpPr>
        <p:spPr>
          <a:xfrm>
            <a:off x="1553378" y="4836405"/>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B100B0-536C-438C-A8E9-DB788160D545}"/>
              </a:ext>
            </a:extLst>
          </p:cNvPr>
          <p:cNvCxnSpPr/>
          <p:nvPr/>
        </p:nvCxnSpPr>
        <p:spPr>
          <a:xfrm>
            <a:off x="1432193" y="4935557"/>
            <a:ext cx="297455" cy="2021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BE46EB5-CAA9-426B-8A9B-667AC0901F68}"/>
              </a:ext>
            </a:extLst>
          </p:cNvPr>
          <p:cNvSpPr>
            <a:spLocks noGrp="1"/>
          </p:cNvSpPr>
          <p:nvPr>
            <p:ph type="sldNum" sz="quarter" idx="12"/>
          </p:nvPr>
        </p:nvSpPr>
        <p:spPr/>
        <p:txBody>
          <a:bodyPr/>
          <a:lstStyle/>
          <a:p>
            <a:fld id="{A84D4951-8A76-4D8F-991A-50C7753EBC79}" type="slidenum">
              <a:rPr lang="sk-SK" smtClean="0"/>
              <a:t>10</a:t>
            </a:fld>
            <a:endParaRPr lang="sk-SK" dirty="0"/>
          </a:p>
        </p:txBody>
      </p:sp>
      <p:sp>
        <p:nvSpPr>
          <p:cNvPr id="3" name="TextBox 2">
            <a:extLst>
              <a:ext uri="{FF2B5EF4-FFF2-40B4-BE49-F238E27FC236}">
                <a16:creationId xmlns:a16="http://schemas.microsoft.com/office/drawing/2014/main" id="{581827CE-154B-4879-851D-5195C523BF7D}"/>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p:pic>
        <p:nvPicPr>
          <p:cNvPr id="7" name="Picture 6">
            <a:extLst>
              <a:ext uri="{FF2B5EF4-FFF2-40B4-BE49-F238E27FC236}">
                <a16:creationId xmlns:a16="http://schemas.microsoft.com/office/drawing/2014/main" id="{22BEC20E-585A-4591-A467-F7388458A62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69790" y="1052230"/>
            <a:ext cx="1184571" cy="474857"/>
          </a:xfrm>
          <a:prstGeom prst="rect">
            <a:avLst/>
          </a:prstGeom>
        </p:spPr>
      </p:pic>
      <p:pic>
        <p:nvPicPr>
          <p:cNvPr id="5" name="Picture 4">
            <a:extLst>
              <a:ext uri="{FF2B5EF4-FFF2-40B4-BE49-F238E27FC236}">
                <a16:creationId xmlns:a16="http://schemas.microsoft.com/office/drawing/2014/main" id="{883E7C1B-DFD9-4484-8520-2C8DB8E8C579}"/>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125268" y="1052230"/>
            <a:ext cx="802286" cy="50914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BE4156C-1F3C-4CBA-95A2-60D0C96AE658}"/>
                  </a:ext>
                </a:extLst>
              </p:cNvPr>
              <p:cNvSpPr txBox="1"/>
              <p:nvPr/>
            </p:nvSpPr>
            <p:spPr>
              <a:xfrm>
                <a:off x="165253" y="1839817"/>
                <a:ext cx="8648241" cy="1200329"/>
              </a:xfrm>
              <a:prstGeom prst="rect">
                <a:avLst/>
              </a:prstGeom>
              <a:noFill/>
            </p:spPr>
            <p:txBody>
              <a:bodyPr wrap="square" rtlCol="0">
                <a:spAutoFit/>
              </a:bodyPr>
              <a:lstStyle/>
              <a:p>
                <a:r>
                  <a:rPr lang="en-US" dirty="0"/>
                  <a:t>What we have got?  It is a differential equation for the unknown function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e>
                    </m:d>
                  </m:oMath>
                </a14:m>
                <a:r>
                  <a:rPr lang="en-US" dirty="0"/>
                  <a:t>  representing an adiabatic process on a </a:t>
                </a:r>
                <a14:m>
                  <m:oMath xmlns:m="http://schemas.openxmlformats.org/officeDocument/2006/math">
                    <m:r>
                      <a:rPr lang="en-US" b="0" i="1" smtClean="0">
                        <a:latin typeface="Cambria Math" panose="02040503050406030204" pitchFamily="18" charset="0"/>
                      </a:rPr>
                      <m:t>𝑝𝑉</m:t>
                    </m:r>
                  </m:oMath>
                </a14:m>
                <a:r>
                  <a:rPr lang="en-US" dirty="0"/>
                  <a:t> diagram. We are looking for a curve, which starts at a given initial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and in each </a:t>
                </a:r>
                <a14:m>
                  <m:oMath xmlns:m="http://schemas.openxmlformats.org/officeDocument/2006/math">
                    <m:r>
                      <a:rPr lang="en-US" b="0" i="1" smtClean="0">
                        <a:latin typeface="Cambria Math" panose="02040503050406030204" pitchFamily="18" charset="0"/>
                      </a:rPr>
                      <m:t>𝑝𝑉</m:t>
                    </m:r>
                  </m:oMath>
                </a14:m>
                <a:r>
                  <a:rPr lang="en-US" dirty="0"/>
                  <a:t> point through which it goes it has the derivative (slope) </a:t>
                </a:r>
              </a:p>
            </p:txBody>
          </p:sp>
        </mc:Choice>
        <mc:Fallback xmlns="">
          <p:sp>
            <p:nvSpPr>
              <p:cNvPr id="9" name="TextBox 8">
                <a:extLst>
                  <a:ext uri="{FF2B5EF4-FFF2-40B4-BE49-F238E27FC236}">
                    <a16:creationId xmlns:a16="http://schemas.microsoft.com/office/drawing/2014/main" id="{2BE4156C-1F3C-4CBA-95A2-60D0C96AE658}"/>
                  </a:ext>
                </a:extLst>
              </p:cNvPr>
              <p:cNvSpPr txBox="1">
                <a:spLocks noRot="1" noChangeAspect="1" noMove="1" noResize="1" noEditPoints="1" noAdjustHandles="1" noChangeArrowheads="1" noChangeShapeType="1" noTextEdit="1"/>
              </p:cNvSpPr>
              <p:nvPr/>
            </p:nvSpPr>
            <p:spPr>
              <a:xfrm>
                <a:off x="165253" y="1839817"/>
                <a:ext cx="8648241" cy="1200329"/>
              </a:xfrm>
              <a:prstGeom prst="rect">
                <a:avLst/>
              </a:prstGeom>
              <a:blipFill>
                <a:blip r:embed="rId13"/>
                <a:stretch>
                  <a:fillRect l="-564" t="-3046" b="-7107"/>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60B2F7D6-B150-4484-A3C7-80B38943060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87429" y="2916593"/>
            <a:ext cx="1184571" cy="474857"/>
          </a:xfrm>
          <a:prstGeom prst="rect">
            <a:avLst/>
          </a:prstGeom>
        </p:spPr>
      </p:pic>
      <p:cxnSp>
        <p:nvCxnSpPr>
          <p:cNvPr id="12" name="Straight Connector 11">
            <a:extLst>
              <a:ext uri="{FF2B5EF4-FFF2-40B4-BE49-F238E27FC236}">
                <a16:creationId xmlns:a16="http://schemas.microsoft.com/office/drawing/2014/main" id="{A7D39CA6-8A99-43F6-A91D-F54F8D16D72F}"/>
              </a:ext>
            </a:extLst>
          </p:cNvPr>
          <p:cNvCxnSpPr/>
          <p:nvPr/>
        </p:nvCxnSpPr>
        <p:spPr>
          <a:xfrm>
            <a:off x="474345" y="3899971"/>
            <a:ext cx="0" cy="2346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7B27EA-8919-491D-9DCD-384C56B84727}"/>
              </a:ext>
            </a:extLst>
          </p:cNvPr>
          <p:cNvCxnSpPr/>
          <p:nvPr/>
        </p:nvCxnSpPr>
        <p:spPr>
          <a:xfrm>
            <a:off x="474345" y="6235547"/>
            <a:ext cx="2913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F5CB0E5-6470-4B92-937D-E70C372B366A}"/>
              </a:ext>
            </a:extLst>
          </p:cNvPr>
          <p:cNvSpPr/>
          <p:nvPr/>
        </p:nvSpPr>
        <p:spPr>
          <a:xfrm>
            <a:off x="1553378" y="502369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4744F49-FCE5-4CE8-B3BA-88BD49EF3A69}"/>
              </a:ext>
            </a:extLst>
          </p:cNvPr>
          <p:cNvSpPr/>
          <p:nvPr/>
        </p:nvSpPr>
        <p:spPr>
          <a:xfrm>
            <a:off x="1619480" y="3172858"/>
            <a:ext cx="1674563" cy="1762699"/>
          </a:xfrm>
          <a:custGeom>
            <a:avLst/>
            <a:gdLst>
              <a:gd name="connsiteX0" fmla="*/ 1674563 w 1674563"/>
              <a:gd name="connsiteY0" fmla="*/ 0 h 1762699"/>
              <a:gd name="connsiteX1" fmla="*/ 1090669 w 1674563"/>
              <a:gd name="connsiteY1" fmla="*/ 275422 h 1762699"/>
              <a:gd name="connsiteX2" fmla="*/ 815248 w 1674563"/>
              <a:gd name="connsiteY2" fmla="*/ 727113 h 1762699"/>
              <a:gd name="connsiteX3" fmla="*/ 583893 w 1674563"/>
              <a:gd name="connsiteY3" fmla="*/ 1377108 h 1762699"/>
              <a:gd name="connsiteX4" fmla="*/ 0 w 1674563"/>
              <a:gd name="connsiteY4" fmla="*/ 1762699 h 17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563" h="1762699">
                <a:moveTo>
                  <a:pt x="1674563" y="0"/>
                </a:moveTo>
                <a:cubicBezTo>
                  <a:pt x="1454225" y="77118"/>
                  <a:pt x="1233888" y="154236"/>
                  <a:pt x="1090669" y="275422"/>
                </a:cubicBezTo>
                <a:cubicBezTo>
                  <a:pt x="947450" y="396608"/>
                  <a:pt x="899711" y="543499"/>
                  <a:pt x="815248" y="727113"/>
                </a:cubicBezTo>
                <a:cubicBezTo>
                  <a:pt x="730785" y="910727"/>
                  <a:pt x="719768" y="1204510"/>
                  <a:pt x="583893" y="1377108"/>
                </a:cubicBezTo>
                <a:cubicBezTo>
                  <a:pt x="448018" y="1549706"/>
                  <a:pt x="224009" y="1656202"/>
                  <a:pt x="0" y="1762699"/>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F689F97-F26A-451E-868E-9B1A84A851D7}"/>
                  </a:ext>
                </a:extLst>
              </p:cNvPr>
              <p:cNvSpPr txBox="1"/>
              <p:nvPr/>
            </p:nvSpPr>
            <p:spPr>
              <a:xfrm>
                <a:off x="4957590" y="2916593"/>
                <a:ext cx="3855903" cy="1477328"/>
              </a:xfrm>
              <a:prstGeom prst="rect">
                <a:avLst/>
              </a:prstGeom>
              <a:noFill/>
            </p:spPr>
            <p:txBody>
              <a:bodyPr wrap="square" rtlCol="0">
                <a:spAutoFit/>
              </a:bodyPr>
              <a:lstStyle/>
              <a:p>
                <a:r>
                  <a:rPr lang="en-US" dirty="0"/>
                  <a:t>There is an infinite number of curves representing different reversible processes going through arbitrary point </a:t>
                </a:r>
                <a14:m>
                  <m:oMath xmlns:m="http://schemas.openxmlformats.org/officeDocument/2006/math">
                    <m:r>
                      <a:rPr lang="en-US" b="0" i="1" smtClean="0">
                        <a:latin typeface="Cambria Math" panose="02040503050406030204" pitchFamily="18" charset="0"/>
                      </a:rPr>
                      <m:t>𝑝𝑉</m:t>
                    </m:r>
                  </m:oMath>
                </a14:m>
                <a:r>
                  <a:rPr lang="en-US" dirty="0"/>
                  <a:t>. In particular there is an isotherm </a:t>
                </a:r>
                <a14:m>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r>
                      <m:rPr>
                        <m:nor/>
                      </m:rPr>
                      <a:rPr lang="en-US" b="0" i="0" smtClean="0">
                        <a:latin typeface="Cambria Math" panose="02040503050406030204" pitchFamily="18" charset="0"/>
                      </a:rPr>
                      <m:t>const</m:t>
                    </m:r>
                  </m:oMath>
                </a14:m>
                <a:r>
                  <a:rPr lang="en-US" dirty="0"/>
                  <a:t>, the slope of which is</a:t>
                </a:r>
              </a:p>
            </p:txBody>
          </p:sp>
        </mc:Choice>
        <mc:Fallback xmlns="">
          <p:sp>
            <p:nvSpPr>
              <p:cNvPr id="21" name="TextBox 20">
                <a:extLst>
                  <a:ext uri="{FF2B5EF4-FFF2-40B4-BE49-F238E27FC236}">
                    <a16:creationId xmlns:a16="http://schemas.microsoft.com/office/drawing/2014/main" id="{DF689F97-F26A-451E-868E-9B1A84A851D7}"/>
                  </a:ext>
                </a:extLst>
              </p:cNvPr>
              <p:cNvSpPr txBox="1">
                <a:spLocks noRot="1" noChangeAspect="1" noMove="1" noResize="1" noEditPoints="1" noAdjustHandles="1" noChangeArrowheads="1" noChangeShapeType="1" noTextEdit="1"/>
              </p:cNvSpPr>
              <p:nvPr/>
            </p:nvSpPr>
            <p:spPr>
              <a:xfrm>
                <a:off x="4957590" y="2916593"/>
                <a:ext cx="3855903" cy="1477328"/>
              </a:xfrm>
              <a:prstGeom prst="rect">
                <a:avLst/>
              </a:prstGeom>
              <a:blipFill>
                <a:blip r:embed="rId14"/>
                <a:stretch>
                  <a:fillRect l="-1264" t="-2058" r="-2370" b="-5350"/>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F6BF9EAB-3407-4DA8-A9AF-A0E92DF2C832}"/>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084727" y="4393921"/>
            <a:ext cx="1023429" cy="474857"/>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EE0E1D1-0233-48E7-992F-9D5FD57A1BEA}"/>
                  </a:ext>
                </a:extLst>
              </p:cNvPr>
              <p:cNvSpPr txBox="1"/>
              <p:nvPr/>
            </p:nvSpPr>
            <p:spPr>
              <a:xfrm>
                <a:off x="5034708" y="5137707"/>
                <a:ext cx="3634942" cy="923330"/>
              </a:xfrm>
              <a:prstGeom prst="rect">
                <a:avLst/>
              </a:prstGeom>
              <a:noFill/>
            </p:spPr>
            <p:txBody>
              <a:bodyPr wrap="square" rtlCol="0">
                <a:spAutoFit/>
              </a:bodyPr>
              <a:lstStyle/>
              <a:p>
                <a:r>
                  <a:rPr lang="en-US" dirty="0"/>
                  <a:t>Since                the adiabatic curve is steeper then the isotherm in a common </a:t>
                </a:r>
                <a14:m>
                  <m:oMath xmlns:m="http://schemas.openxmlformats.org/officeDocument/2006/math">
                    <m:r>
                      <a:rPr lang="en-US" b="0" i="1" smtClean="0">
                        <a:latin typeface="Cambria Math" panose="02040503050406030204" pitchFamily="18" charset="0"/>
                      </a:rPr>
                      <m:t>𝑝𝑉</m:t>
                    </m:r>
                  </m:oMath>
                </a14:m>
                <a:r>
                  <a:rPr lang="en-US" dirty="0"/>
                  <a:t> point. </a:t>
                </a:r>
              </a:p>
            </p:txBody>
          </p:sp>
        </mc:Choice>
        <mc:Fallback xmlns="">
          <p:sp>
            <p:nvSpPr>
              <p:cNvPr id="25" name="TextBox 24">
                <a:extLst>
                  <a:ext uri="{FF2B5EF4-FFF2-40B4-BE49-F238E27FC236}">
                    <a16:creationId xmlns:a16="http://schemas.microsoft.com/office/drawing/2014/main" id="{CEE0E1D1-0233-48E7-992F-9D5FD57A1BEA}"/>
                  </a:ext>
                </a:extLst>
              </p:cNvPr>
              <p:cNvSpPr txBox="1">
                <a:spLocks noRot="1" noChangeAspect="1" noMove="1" noResize="1" noEditPoints="1" noAdjustHandles="1" noChangeArrowheads="1" noChangeShapeType="1" noTextEdit="1"/>
              </p:cNvSpPr>
              <p:nvPr/>
            </p:nvSpPr>
            <p:spPr>
              <a:xfrm>
                <a:off x="5034708" y="5137707"/>
                <a:ext cx="3634942" cy="923330"/>
              </a:xfrm>
              <a:prstGeom prst="rect">
                <a:avLst/>
              </a:prstGeom>
              <a:blipFill>
                <a:blip r:embed="rId16"/>
                <a:stretch>
                  <a:fillRect l="-1510" t="-3974" b="-9934"/>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57CEB948-7349-4C3A-BB6E-75602772EAF9}"/>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810440" y="5212862"/>
            <a:ext cx="548571" cy="161143"/>
          </a:xfrm>
          <a:prstGeom prst="rect">
            <a:avLst/>
          </a:prstGeom>
        </p:spPr>
      </p:pic>
      <p:sp>
        <p:nvSpPr>
          <p:cNvPr id="31" name="Freeform: Shape 30">
            <a:extLst>
              <a:ext uri="{FF2B5EF4-FFF2-40B4-BE49-F238E27FC236}">
                <a16:creationId xmlns:a16="http://schemas.microsoft.com/office/drawing/2014/main" id="{43D8698D-D238-44B0-A620-576A42EFFDE7}"/>
              </a:ext>
            </a:extLst>
          </p:cNvPr>
          <p:cNvSpPr/>
          <p:nvPr/>
        </p:nvSpPr>
        <p:spPr>
          <a:xfrm>
            <a:off x="1828800" y="4614397"/>
            <a:ext cx="4065224" cy="548398"/>
          </a:xfrm>
          <a:custGeom>
            <a:avLst/>
            <a:gdLst>
              <a:gd name="connsiteX0" fmla="*/ 4065224 w 4065224"/>
              <a:gd name="connsiteY0" fmla="*/ 23704 h 548398"/>
              <a:gd name="connsiteX1" fmla="*/ 2864386 w 4065224"/>
              <a:gd name="connsiteY1" fmla="*/ 12687 h 548398"/>
              <a:gd name="connsiteX2" fmla="*/ 2104222 w 4065224"/>
              <a:gd name="connsiteY2" fmla="*/ 177940 h 548398"/>
              <a:gd name="connsiteX3" fmla="*/ 1123720 w 4065224"/>
              <a:gd name="connsiteY3" fmla="*/ 508446 h 548398"/>
              <a:gd name="connsiteX4" fmla="*/ 0 w 4065224"/>
              <a:gd name="connsiteY4" fmla="*/ 530480 h 54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24" h="548398">
                <a:moveTo>
                  <a:pt x="4065224" y="23704"/>
                </a:moveTo>
                <a:cubicBezTo>
                  <a:pt x="3628222" y="5342"/>
                  <a:pt x="3191220" y="-13019"/>
                  <a:pt x="2864386" y="12687"/>
                </a:cubicBezTo>
                <a:cubicBezTo>
                  <a:pt x="2537552" y="38393"/>
                  <a:pt x="2394333" y="95313"/>
                  <a:pt x="2104222" y="177940"/>
                </a:cubicBezTo>
                <a:cubicBezTo>
                  <a:pt x="1814111" y="260567"/>
                  <a:pt x="1474424" y="449689"/>
                  <a:pt x="1123720" y="508446"/>
                </a:cubicBezTo>
                <a:cubicBezTo>
                  <a:pt x="773016" y="567203"/>
                  <a:pt x="386508" y="548841"/>
                  <a:pt x="0" y="530480"/>
                </a:cubicBezTo>
              </a:path>
            </a:pathLst>
          </a:custGeom>
          <a:noFill/>
          <a:ln w="28575">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03FA2B-849D-4ECD-8C85-32389D6A0DB0}"/>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245721" y="4028728"/>
            <a:ext cx="135238" cy="161905"/>
          </a:xfrm>
          <a:prstGeom prst="rect">
            <a:avLst/>
          </a:prstGeom>
        </p:spPr>
      </p:pic>
      <p:pic>
        <p:nvPicPr>
          <p:cNvPr id="11" name="Picture 10">
            <a:extLst>
              <a:ext uri="{FF2B5EF4-FFF2-40B4-BE49-F238E27FC236}">
                <a16:creationId xmlns:a16="http://schemas.microsoft.com/office/drawing/2014/main" id="{52B5394C-E910-4F02-B529-57654593A166}"/>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219141" y="6413497"/>
            <a:ext cx="182857" cy="180952"/>
          </a:xfrm>
          <a:prstGeom prst="rect">
            <a:avLst/>
          </a:prstGeom>
        </p:spPr>
      </p:pic>
    </p:spTree>
    <p:extLst>
      <p:ext uri="{BB962C8B-B14F-4D97-AF65-F5344CB8AC3E}">
        <p14:creationId xmlns:p14="http://schemas.microsoft.com/office/powerpoint/2010/main" val="2626003141"/>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28745-F4B4-4D59-B3E7-D87B830A2D6A}"/>
              </a:ext>
            </a:extLst>
          </p:cNvPr>
          <p:cNvSpPr>
            <a:spLocks noGrp="1"/>
          </p:cNvSpPr>
          <p:nvPr>
            <p:ph type="sldNum" sz="quarter" idx="12"/>
          </p:nvPr>
        </p:nvSpPr>
        <p:spPr/>
        <p:txBody>
          <a:bodyPr/>
          <a:lstStyle/>
          <a:p>
            <a:fld id="{A84D4951-8A76-4D8F-991A-50C7753EBC79}" type="slidenum">
              <a:rPr lang="sk-SK" smtClean="0"/>
              <a:t>11</a:t>
            </a:fld>
            <a:endParaRPr lang="sk-SK" dirty="0"/>
          </a:p>
        </p:txBody>
      </p:sp>
      <p:sp>
        <p:nvSpPr>
          <p:cNvPr id="3" name="TextBox 2">
            <a:extLst>
              <a:ext uri="{FF2B5EF4-FFF2-40B4-BE49-F238E27FC236}">
                <a16:creationId xmlns:a16="http://schemas.microsoft.com/office/drawing/2014/main" id="{DC2EF083-3DAD-4EEA-BB79-A5AD68D21282}"/>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6FE3B7-386F-4D8B-984C-CE261111F057}"/>
                  </a:ext>
                </a:extLst>
              </p:cNvPr>
              <p:cNvSpPr txBox="1"/>
              <p:nvPr/>
            </p:nvSpPr>
            <p:spPr>
              <a:xfrm>
                <a:off x="341523" y="936434"/>
                <a:ext cx="8471971" cy="1754326"/>
              </a:xfrm>
              <a:prstGeom prst="rect">
                <a:avLst/>
              </a:prstGeom>
              <a:noFill/>
            </p:spPr>
            <p:txBody>
              <a:bodyPr wrap="square" rtlCol="0">
                <a:spAutoFit/>
              </a:bodyPr>
              <a:lstStyle/>
              <a:p>
                <a:r>
                  <a:rPr lang="en-US" dirty="0"/>
                  <a:t>in principle we can draw in any point in  the </a:t>
                </a:r>
                <a14:m>
                  <m:oMath xmlns:m="http://schemas.openxmlformats.org/officeDocument/2006/math">
                    <m:r>
                      <a:rPr lang="en-US" b="0" i="1" smtClean="0">
                        <a:latin typeface="Cambria Math" panose="02040503050406030204" pitchFamily="18" charset="0"/>
                      </a:rPr>
                      <m:t>𝑝𝑉</m:t>
                    </m:r>
                  </m:oMath>
                </a14:m>
                <a:r>
                  <a:rPr lang="en-US" dirty="0"/>
                  <a:t> diagram a short line showing the slope of the adiabat curve going through that point as given by the formula</a:t>
                </a:r>
              </a:p>
              <a:p>
                <a:endParaRPr lang="en-US" dirty="0"/>
              </a:p>
              <a:p>
                <a:endParaRPr lang="en-US" dirty="0"/>
              </a:p>
              <a:p>
                <a:endParaRPr lang="en-US" dirty="0"/>
              </a:p>
              <a:p>
                <a:r>
                  <a:rPr lang="en-US" dirty="0"/>
                  <a:t>We should get something like this (the figure is just a sketch, not exact drawing)</a:t>
                </a:r>
              </a:p>
            </p:txBody>
          </p:sp>
        </mc:Choice>
        <mc:Fallback xmlns="">
          <p:sp>
            <p:nvSpPr>
              <p:cNvPr id="4" name="TextBox 3">
                <a:extLst>
                  <a:ext uri="{FF2B5EF4-FFF2-40B4-BE49-F238E27FC236}">
                    <a16:creationId xmlns:a16="http://schemas.microsoft.com/office/drawing/2014/main" id="{946FE3B7-386F-4D8B-984C-CE261111F057}"/>
                  </a:ext>
                </a:extLst>
              </p:cNvPr>
              <p:cNvSpPr txBox="1">
                <a:spLocks noRot="1" noChangeAspect="1" noMove="1" noResize="1" noEditPoints="1" noAdjustHandles="1" noChangeArrowheads="1" noChangeShapeType="1" noTextEdit="1"/>
              </p:cNvSpPr>
              <p:nvPr/>
            </p:nvSpPr>
            <p:spPr>
              <a:xfrm>
                <a:off x="341523" y="936434"/>
                <a:ext cx="8471971" cy="1754326"/>
              </a:xfrm>
              <a:prstGeom prst="rect">
                <a:avLst/>
              </a:prstGeom>
              <a:blipFill>
                <a:blip r:embed="rId7"/>
                <a:stretch>
                  <a:fillRect l="-576" t="-2091" r="-935" b="-4878"/>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BDE22F78-F3F6-4CAC-A8DC-D3229A6E025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61155" y="1704738"/>
            <a:ext cx="1184571" cy="474857"/>
          </a:xfrm>
          <a:prstGeom prst="rect">
            <a:avLst/>
          </a:prstGeom>
        </p:spPr>
      </p:pic>
      <p:cxnSp>
        <p:nvCxnSpPr>
          <p:cNvPr id="7" name="Straight Connector 6">
            <a:extLst>
              <a:ext uri="{FF2B5EF4-FFF2-40B4-BE49-F238E27FC236}">
                <a16:creationId xmlns:a16="http://schemas.microsoft.com/office/drawing/2014/main" id="{DB13180C-5989-45A9-BDA6-F6606F2BCDDE}"/>
              </a:ext>
            </a:extLst>
          </p:cNvPr>
          <p:cNvCxnSpPr/>
          <p:nvPr/>
        </p:nvCxnSpPr>
        <p:spPr>
          <a:xfrm>
            <a:off x="492439" y="3159500"/>
            <a:ext cx="0" cy="2919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2580A9-DA9D-47B5-A5B7-8D5837DCC6E5}"/>
              </a:ext>
            </a:extLst>
          </p:cNvPr>
          <p:cNvCxnSpPr/>
          <p:nvPr/>
        </p:nvCxnSpPr>
        <p:spPr>
          <a:xfrm>
            <a:off x="492439" y="6067953"/>
            <a:ext cx="4968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62B202-263B-4A79-94D3-5A32401C9E9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278189" y="6175399"/>
            <a:ext cx="182857" cy="180952"/>
          </a:xfrm>
          <a:prstGeom prst="rect">
            <a:avLst/>
          </a:prstGeom>
        </p:spPr>
      </p:pic>
      <p:pic>
        <p:nvPicPr>
          <p:cNvPr id="11" name="Picture 10">
            <a:extLst>
              <a:ext uri="{FF2B5EF4-FFF2-40B4-BE49-F238E27FC236}">
                <a16:creationId xmlns:a16="http://schemas.microsoft.com/office/drawing/2014/main" id="{F6508B10-8799-485D-9BF9-FA01A452E43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2401" y="3257571"/>
            <a:ext cx="135238" cy="161905"/>
          </a:xfrm>
          <a:prstGeom prst="rect">
            <a:avLst/>
          </a:prstGeom>
        </p:spPr>
      </p:pic>
      <p:cxnSp>
        <p:nvCxnSpPr>
          <p:cNvPr id="12" name="Straight Connector 11">
            <a:extLst>
              <a:ext uri="{FF2B5EF4-FFF2-40B4-BE49-F238E27FC236}">
                <a16:creationId xmlns:a16="http://schemas.microsoft.com/office/drawing/2014/main" id="{81417F35-4987-4ED8-8172-564B8DEF12BB}"/>
              </a:ext>
            </a:extLst>
          </p:cNvPr>
          <p:cNvCxnSpPr/>
          <p:nvPr/>
        </p:nvCxnSpPr>
        <p:spPr>
          <a:xfrm>
            <a:off x="1151800"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189620C-201D-4F44-B3E1-829FA30F1B65}"/>
              </a:ext>
            </a:extLst>
          </p:cNvPr>
          <p:cNvSpPr/>
          <p:nvPr/>
        </p:nvSpPr>
        <p:spPr>
          <a:xfrm>
            <a:off x="1151800"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20C5D10-AB5D-47AD-AD05-A7C2A49F15B5}"/>
              </a:ext>
            </a:extLst>
          </p:cNvPr>
          <p:cNvCxnSpPr>
            <a:cxnSpLocks/>
          </p:cNvCxnSpPr>
          <p:nvPr/>
        </p:nvCxnSpPr>
        <p:spPr>
          <a:xfrm rot="-780000">
            <a:off x="1480470" y="377640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CA24334-CD7B-4A7B-B0DF-0BAFF9630D58}"/>
              </a:ext>
            </a:extLst>
          </p:cNvPr>
          <p:cNvSpPr/>
          <p:nvPr/>
        </p:nvSpPr>
        <p:spPr>
          <a:xfrm>
            <a:off x="1480470" y="396369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5C3D5C0-0AF9-4127-AE85-E76D6D435C48}"/>
              </a:ext>
            </a:extLst>
          </p:cNvPr>
          <p:cNvCxnSpPr/>
          <p:nvPr/>
        </p:nvCxnSpPr>
        <p:spPr>
          <a:xfrm>
            <a:off x="1654929"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3A9CAFD-46D1-4E50-833D-5AD681583222}"/>
              </a:ext>
            </a:extLst>
          </p:cNvPr>
          <p:cNvSpPr/>
          <p:nvPr/>
        </p:nvSpPr>
        <p:spPr>
          <a:xfrm>
            <a:off x="1654929"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2CE5DDD-802E-4A89-9D1B-A78A1902CB8B}"/>
              </a:ext>
            </a:extLst>
          </p:cNvPr>
          <p:cNvCxnSpPr/>
          <p:nvPr/>
        </p:nvCxnSpPr>
        <p:spPr>
          <a:xfrm>
            <a:off x="2208611"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EEDA773-E991-4567-86C6-E2ECFE19053F}"/>
              </a:ext>
            </a:extLst>
          </p:cNvPr>
          <p:cNvSpPr/>
          <p:nvPr/>
        </p:nvSpPr>
        <p:spPr>
          <a:xfrm>
            <a:off x="2208611"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24B356B-24F0-438B-9D11-7D5D3AF32BCB}"/>
              </a:ext>
            </a:extLst>
          </p:cNvPr>
          <p:cNvCxnSpPr/>
          <p:nvPr/>
        </p:nvCxnSpPr>
        <p:spPr>
          <a:xfrm>
            <a:off x="2762293"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E67635E-554D-463F-8815-83E99231B267}"/>
              </a:ext>
            </a:extLst>
          </p:cNvPr>
          <p:cNvSpPr/>
          <p:nvPr/>
        </p:nvSpPr>
        <p:spPr>
          <a:xfrm>
            <a:off x="2762293"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CBC33B0-58DA-40F9-93AD-8A03AA73B662}"/>
              </a:ext>
            </a:extLst>
          </p:cNvPr>
          <p:cNvCxnSpPr/>
          <p:nvPr/>
        </p:nvCxnSpPr>
        <p:spPr>
          <a:xfrm>
            <a:off x="3270256"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52A7E81-73ED-4C28-A5EC-1457C6338C6D}"/>
              </a:ext>
            </a:extLst>
          </p:cNvPr>
          <p:cNvSpPr/>
          <p:nvPr/>
        </p:nvSpPr>
        <p:spPr>
          <a:xfrm>
            <a:off x="3270256"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DBFFB32-99C4-41B9-B594-5106750C5EE5}"/>
              </a:ext>
            </a:extLst>
          </p:cNvPr>
          <p:cNvCxnSpPr>
            <a:cxnSpLocks/>
          </p:cNvCxnSpPr>
          <p:nvPr/>
        </p:nvCxnSpPr>
        <p:spPr>
          <a:xfrm rot="20520000">
            <a:off x="2058755"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AAC6C5F-C12F-4FBF-ACE2-BBF26899BDB7}"/>
              </a:ext>
            </a:extLst>
          </p:cNvPr>
          <p:cNvSpPr/>
          <p:nvPr/>
        </p:nvSpPr>
        <p:spPr>
          <a:xfrm>
            <a:off x="2058755"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8C395E1-6320-41E6-9243-1D957796DFE6}"/>
              </a:ext>
            </a:extLst>
          </p:cNvPr>
          <p:cNvCxnSpPr>
            <a:cxnSpLocks/>
          </p:cNvCxnSpPr>
          <p:nvPr/>
        </p:nvCxnSpPr>
        <p:spPr>
          <a:xfrm rot="20400000">
            <a:off x="2556180"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3224D58-6C35-4772-A41B-847AC503DAE3}"/>
              </a:ext>
            </a:extLst>
          </p:cNvPr>
          <p:cNvSpPr/>
          <p:nvPr/>
        </p:nvSpPr>
        <p:spPr>
          <a:xfrm>
            <a:off x="2556180"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B9744FF-31A4-431A-8E54-494BFBEA9859}"/>
              </a:ext>
            </a:extLst>
          </p:cNvPr>
          <p:cNvCxnSpPr>
            <a:cxnSpLocks/>
          </p:cNvCxnSpPr>
          <p:nvPr/>
        </p:nvCxnSpPr>
        <p:spPr>
          <a:xfrm rot="20160000">
            <a:off x="3128924" y="379926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A1C3E357-5817-4DB6-9567-A8FB4EF87991}"/>
              </a:ext>
            </a:extLst>
          </p:cNvPr>
          <p:cNvSpPr/>
          <p:nvPr/>
        </p:nvSpPr>
        <p:spPr>
          <a:xfrm>
            <a:off x="3128924" y="398655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BBC172D-0D27-4BF4-A5B1-03AEFAA55B1D}"/>
              </a:ext>
            </a:extLst>
          </p:cNvPr>
          <p:cNvCxnSpPr>
            <a:cxnSpLocks/>
          </p:cNvCxnSpPr>
          <p:nvPr/>
        </p:nvCxnSpPr>
        <p:spPr>
          <a:xfrm rot="20220000">
            <a:off x="3620808" y="377640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709B6125-D4D9-4432-9427-BB44C0F25F08}"/>
              </a:ext>
            </a:extLst>
          </p:cNvPr>
          <p:cNvSpPr/>
          <p:nvPr/>
        </p:nvSpPr>
        <p:spPr>
          <a:xfrm>
            <a:off x="3620808" y="396369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34385EB-BEAC-4E00-A235-94A76762B4C4}"/>
              </a:ext>
            </a:extLst>
          </p:cNvPr>
          <p:cNvCxnSpPr>
            <a:cxnSpLocks/>
          </p:cNvCxnSpPr>
          <p:nvPr/>
        </p:nvCxnSpPr>
        <p:spPr>
          <a:xfrm rot="21060000">
            <a:off x="788744" y="3843759"/>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30AE040-1AEC-4F78-9540-710CF698C252}"/>
              </a:ext>
            </a:extLst>
          </p:cNvPr>
          <p:cNvSpPr/>
          <p:nvPr/>
        </p:nvSpPr>
        <p:spPr>
          <a:xfrm>
            <a:off x="788744" y="403104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1A256D4-F728-40D9-AF42-294C18699693}"/>
              </a:ext>
            </a:extLst>
          </p:cNvPr>
          <p:cNvCxnSpPr>
            <a:cxnSpLocks/>
          </p:cNvCxnSpPr>
          <p:nvPr/>
        </p:nvCxnSpPr>
        <p:spPr>
          <a:xfrm rot="-1740000">
            <a:off x="1740172" y="450181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B02BC7C-B7A9-40B6-8C6B-2E3BC7B07D0E}"/>
              </a:ext>
            </a:extLst>
          </p:cNvPr>
          <p:cNvSpPr/>
          <p:nvPr/>
        </p:nvSpPr>
        <p:spPr>
          <a:xfrm rot="-1080000">
            <a:off x="1740172" y="468909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4CA6464-E050-49D6-9E69-0230F24CE94D}"/>
              </a:ext>
            </a:extLst>
          </p:cNvPr>
          <p:cNvCxnSpPr>
            <a:cxnSpLocks/>
          </p:cNvCxnSpPr>
          <p:nvPr/>
        </p:nvCxnSpPr>
        <p:spPr>
          <a:xfrm rot="19560000">
            <a:off x="2376503" y="450181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2A563F6-5FA8-4885-819C-6D224C3F21F8}"/>
              </a:ext>
            </a:extLst>
          </p:cNvPr>
          <p:cNvSpPr/>
          <p:nvPr/>
        </p:nvSpPr>
        <p:spPr>
          <a:xfrm rot="20520000">
            <a:off x="2376503" y="468910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725F645-A222-435B-BED9-84EFB0EEC92C}"/>
              </a:ext>
            </a:extLst>
          </p:cNvPr>
          <p:cNvCxnSpPr>
            <a:cxnSpLocks/>
          </p:cNvCxnSpPr>
          <p:nvPr/>
        </p:nvCxnSpPr>
        <p:spPr>
          <a:xfrm rot="19680000">
            <a:off x="2981959" y="44730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62740C3-B72E-49D9-9C8B-D0F33A71B8E9}"/>
              </a:ext>
            </a:extLst>
          </p:cNvPr>
          <p:cNvSpPr/>
          <p:nvPr/>
        </p:nvSpPr>
        <p:spPr>
          <a:xfrm rot="20520000">
            <a:off x="2981959" y="46602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CDC4062B-7F67-49D5-9396-4A191AD35018}"/>
              </a:ext>
            </a:extLst>
          </p:cNvPr>
          <p:cNvCxnSpPr>
            <a:cxnSpLocks/>
          </p:cNvCxnSpPr>
          <p:nvPr/>
        </p:nvCxnSpPr>
        <p:spPr>
          <a:xfrm rot="19680000">
            <a:off x="3631242" y="4485610"/>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A74FF0F-41A8-4869-9B06-E87EE03E3C19}"/>
              </a:ext>
            </a:extLst>
          </p:cNvPr>
          <p:cNvSpPr/>
          <p:nvPr/>
        </p:nvSpPr>
        <p:spPr>
          <a:xfrm rot="20520000">
            <a:off x="3631242" y="4672897"/>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971D14C-664C-4C4E-9798-7E84C0D0C8AA}"/>
              </a:ext>
            </a:extLst>
          </p:cNvPr>
          <p:cNvCxnSpPr>
            <a:cxnSpLocks/>
          </p:cNvCxnSpPr>
          <p:nvPr/>
        </p:nvCxnSpPr>
        <p:spPr>
          <a:xfrm rot="20220000">
            <a:off x="1174659" y="455942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165F17CD-6813-47DE-AD29-3777F74A2EAF}"/>
              </a:ext>
            </a:extLst>
          </p:cNvPr>
          <p:cNvSpPr/>
          <p:nvPr/>
        </p:nvSpPr>
        <p:spPr>
          <a:xfrm rot="20520000">
            <a:off x="1174659" y="474670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60E10D0-7732-4A14-9D63-27870C9BCA02}"/>
              </a:ext>
            </a:extLst>
          </p:cNvPr>
          <p:cNvCxnSpPr>
            <a:cxnSpLocks/>
          </p:cNvCxnSpPr>
          <p:nvPr/>
        </p:nvCxnSpPr>
        <p:spPr>
          <a:xfrm rot="19560000">
            <a:off x="1632364" y="517973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589237C-778E-41A4-A06D-7A89D0E8DEBB}"/>
              </a:ext>
            </a:extLst>
          </p:cNvPr>
          <p:cNvSpPr/>
          <p:nvPr/>
        </p:nvSpPr>
        <p:spPr>
          <a:xfrm rot="20520000">
            <a:off x="1632364" y="536702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68500CC-3E8F-4F06-8087-FFC57A6865C1}"/>
              </a:ext>
            </a:extLst>
          </p:cNvPr>
          <p:cNvCxnSpPr>
            <a:cxnSpLocks/>
          </p:cNvCxnSpPr>
          <p:nvPr/>
        </p:nvCxnSpPr>
        <p:spPr>
          <a:xfrm rot="18900000">
            <a:off x="2313595" y="520854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3BC51F1-A913-47DA-8E57-E80B3B9CC983}"/>
              </a:ext>
            </a:extLst>
          </p:cNvPr>
          <p:cNvSpPr/>
          <p:nvPr/>
        </p:nvSpPr>
        <p:spPr>
          <a:xfrm rot="20520000">
            <a:off x="2313595" y="539583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B7BBAC5B-FE4E-419D-AFBD-B576058FFEA2}"/>
              </a:ext>
            </a:extLst>
          </p:cNvPr>
          <p:cNvCxnSpPr>
            <a:cxnSpLocks/>
          </p:cNvCxnSpPr>
          <p:nvPr/>
        </p:nvCxnSpPr>
        <p:spPr>
          <a:xfrm rot="18840000">
            <a:off x="3002643" y="5188871"/>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9437A56-DEF5-42F0-8594-688A422DDA6A}"/>
              </a:ext>
            </a:extLst>
          </p:cNvPr>
          <p:cNvSpPr/>
          <p:nvPr/>
        </p:nvSpPr>
        <p:spPr>
          <a:xfrm rot="20520000">
            <a:off x="3002643" y="5376158"/>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B8D79A1-134D-4A96-AD6A-4C60B737E664}"/>
              </a:ext>
            </a:extLst>
          </p:cNvPr>
          <p:cNvCxnSpPr>
            <a:cxnSpLocks/>
          </p:cNvCxnSpPr>
          <p:nvPr/>
        </p:nvCxnSpPr>
        <p:spPr>
          <a:xfrm rot="18600000">
            <a:off x="3708703" y="519512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2F9B91ED-E128-45D1-89C5-6B65D3D2D6D4}"/>
              </a:ext>
            </a:extLst>
          </p:cNvPr>
          <p:cNvSpPr/>
          <p:nvPr/>
        </p:nvSpPr>
        <p:spPr>
          <a:xfrm rot="20520000">
            <a:off x="3708703" y="538241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36201AE-2A98-4B61-B0A1-805F8A940CA8}"/>
              </a:ext>
            </a:extLst>
          </p:cNvPr>
          <p:cNvSpPr txBox="1"/>
          <p:nvPr/>
        </p:nvSpPr>
        <p:spPr>
          <a:xfrm>
            <a:off x="5613162" y="2915829"/>
            <a:ext cx="3242707" cy="2308324"/>
          </a:xfrm>
          <a:prstGeom prst="rect">
            <a:avLst/>
          </a:prstGeom>
          <a:noFill/>
        </p:spPr>
        <p:txBody>
          <a:bodyPr wrap="square" rtlCol="0">
            <a:spAutoFit/>
          </a:bodyPr>
          <a:lstStyle/>
          <a:p>
            <a:r>
              <a:rPr lang="en-US" dirty="0"/>
              <a:t>Now imagine we have a figure with a very dense population of local slope lines. If we choose one point as a starting state for an adiabatic process, we can </a:t>
            </a:r>
            <a:r>
              <a:rPr lang="en-US" b="1" dirty="0">
                <a:solidFill>
                  <a:srgbClr val="FF0000"/>
                </a:solidFill>
              </a:rPr>
              <a:t>simply draw a continuous curve going through the points </a:t>
            </a:r>
            <a:r>
              <a:rPr lang="en-US" dirty="0"/>
              <a:t>and get the whole adiabat.</a:t>
            </a:r>
          </a:p>
        </p:txBody>
      </p:sp>
    </p:spTree>
    <p:extLst>
      <p:ext uri="{BB962C8B-B14F-4D97-AF65-F5344CB8AC3E}">
        <p14:creationId xmlns:p14="http://schemas.microsoft.com/office/powerpoint/2010/main" val="2941668529"/>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28745-F4B4-4D59-B3E7-D87B830A2D6A}"/>
              </a:ext>
            </a:extLst>
          </p:cNvPr>
          <p:cNvSpPr>
            <a:spLocks noGrp="1"/>
          </p:cNvSpPr>
          <p:nvPr>
            <p:ph type="sldNum" sz="quarter" idx="12"/>
          </p:nvPr>
        </p:nvSpPr>
        <p:spPr/>
        <p:txBody>
          <a:bodyPr/>
          <a:lstStyle/>
          <a:p>
            <a:fld id="{A84D4951-8A76-4D8F-991A-50C7753EBC79}" type="slidenum">
              <a:rPr lang="sk-SK" smtClean="0"/>
              <a:t>12</a:t>
            </a:fld>
            <a:endParaRPr lang="sk-SK" dirty="0"/>
          </a:p>
        </p:txBody>
      </p:sp>
      <p:sp>
        <p:nvSpPr>
          <p:cNvPr id="3" name="TextBox 2">
            <a:extLst>
              <a:ext uri="{FF2B5EF4-FFF2-40B4-BE49-F238E27FC236}">
                <a16:creationId xmlns:a16="http://schemas.microsoft.com/office/drawing/2014/main" id="{DC2EF083-3DAD-4EEA-BB79-A5AD68D21282}"/>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6FE3B7-386F-4D8B-984C-CE261111F057}"/>
                  </a:ext>
                </a:extLst>
              </p:cNvPr>
              <p:cNvSpPr txBox="1"/>
              <p:nvPr/>
            </p:nvSpPr>
            <p:spPr>
              <a:xfrm>
                <a:off x="341523" y="936434"/>
                <a:ext cx="8471971" cy="1754326"/>
              </a:xfrm>
              <a:prstGeom prst="rect">
                <a:avLst/>
              </a:prstGeom>
              <a:noFill/>
            </p:spPr>
            <p:txBody>
              <a:bodyPr wrap="square" rtlCol="0">
                <a:spAutoFit/>
              </a:bodyPr>
              <a:lstStyle/>
              <a:p>
                <a:r>
                  <a:rPr lang="en-US" dirty="0"/>
                  <a:t>in principle we can draw in any point in  the </a:t>
                </a:r>
                <a14:m>
                  <m:oMath xmlns:m="http://schemas.openxmlformats.org/officeDocument/2006/math">
                    <m:r>
                      <a:rPr lang="en-US" b="0" i="1" smtClean="0">
                        <a:latin typeface="Cambria Math" panose="02040503050406030204" pitchFamily="18" charset="0"/>
                      </a:rPr>
                      <m:t>𝑝𝑉</m:t>
                    </m:r>
                  </m:oMath>
                </a14:m>
                <a:r>
                  <a:rPr lang="en-US" dirty="0"/>
                  <a:t> diagram a short line showing the slop of the adiabat curve going through that point as given by the formula</a:t>
                </a:r>
              </a:p>
              <a:p>
                <a:endParaRPr lang="en-US" dirty="0"/>
              </a:p>
              <a:p>
                <a:endParaRPr lang="en-US" dirty="0"/>
              </a:p>
              <a:p>
                <a:endParaRPr lang="en-US" dirty="0"/>
              </a:p>
              <a:p>
                <a:r>
                  <a:rPr lang="en-US" dirty="0"/>
                  <a:t>We should get something like this (the figure is just a sketch, not exact drawing)</a:t>
                </a:r>
              </a:p>
            </p:txBody>
          </p:sp>
        </mc:Choice>
        <mc:Fallback xmlns="">
          <p:sp>
            <p:nvSpPr>
              <p:cNvPr id="4" name="TextBox 3">
                <a:extLst>
                  <a:ext uri="{FF2B5EF4-FFF2-40B4-BE49-F238E27FC236}">
                    <a16:creationId xmlns:a16="http://schemas.microsoft.com/office/drawing/2014/main" id="{946FE3B7-386F-4D8B-984C-CE261111F057}"/>
                  </a:ext>
                </a:extLst>
              </p:cNvPr>
              <p:cNvSpPr txBox="1">
                <a:spLocks noRot="1" noChangeAspect="1" noMove="1" noResize="1" noEditPoints="1" noAdjustHandles="1" noChangeArrowheads="1" noChangeShapeType="1" noTextEdit="1"/>
              </p:cNvSpPr>
              <p:nvPr/>
            </p:nvSpPr>
            <p:spPr>
              <a:xfrm>
                <a:off x="341523" y="936434"/>
                <a:ext cx="8471971" cy="1754326"/>
              </a:xfrm>
              <a:prstGeom prst="rect">
                <a:avLst/>
              </a:prstGeom>
              <a:blipFill>
                <a:blip r:embed="rId7"/>
                <a:stretch>
                  <a:fillRect l="-576" t="-2091" b="-487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DE22F78-F3F6-4CAC-A8DC-D3229A6E025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61155" y="1704738"/>
            <a:ext cx="1184571" cy="474857"/>
          </a:xfrm>
          <a:prstGeom prst="rect">
            <a:avLst/>
          </a:prstGeom>
        </p:spPr>
      </p:pic>
      <p:cxnSp>
        <p:nvCxnSpPr>
          <p:cNvPr id="7" name="Straight Connector 6">
            <a:extLst>
              <a:ext uri="{FF2B5EF4-FFF2-40B4-BE49-F238E27FC236}">
                <a16:creationId xmlns:a16="http://schemas.microsoft.com/office/drawing/2014/main" id="{DB13180C-5989-45A9-BDA6-F6606F2BCDDE}"/>
              </a:ext>
            </a:extLst>
          </p:cNvPr>
          <p:cNvCxnSpPr/>
          <p:nvPr/>
        </p:nvCxnSpPr>
        <p:spPr>
          <a:xfrm>
            <a:off x="492439" y="3159500"/>
            <a:ext cx="0" cy="2919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2580A9-DA9D-47B5-A5B7-8D5837DCC6E5}"/>
              </a:ext>
            </a:extLst>
          </p:cNvPr>
          <p:cNvCxnSpPr/>
          <p:nvPr/>
        </p:nvCxnSpPr>
        <p:spPr>
          <a:xfrm>
            <a:off x="492439" y="6067953"/>
            <a:ext cx="4968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62B202-263B-4A79-94D3-5A32401C9E9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278189" y="6175399"/>
            <a:ext cx="182857" cy="180952"/>
          </a:xfrm>
          <a:prstGeom prst="rect">
            <a:avLst/>
          </a:prstGeom>
        </p:spPr>
      </p:pic>
      <p:pic>
        <p:nvPicPr>
          <p:cNvPr id="11" name="Picture 10">
            <a:extLst>
              <a:ext uri="{FF2B5EF4-FFF2-40B4-BE49-F238E27FC236}">
                <a16:creationId xmlns:a16="http://schemas.microsoft.com/office/drawing/2014/main" id="{F6508B10-8799-485D-9BF9-FA01A452E43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2401" y="3257571"/>
            <a:ext cx="135238" cy="161905"/>
          </a:xfrm>
          <a:prstGeom prst="rect">
            <a:avLst/>
          </a:prstGeom>
        </p:spPr>
      </p:pic>
      <p:cxnSp>
        <p:nvCxnSpPr>
          <p:cNvPr id="12" name="Straight Connector 11">
            <a:extLst>
              <a:ext uri="{FF2B5EF4-FFF2-40B4-BE49-F238E27FC236}">
                <a16:creationId xmlns:a16="http://schemas.microsoft.com/office/drawing/2014/main" id="{81417F35-4987-4ED8-8172-564B8DEF12BB}"/>
              </a:ext>
            </a:extLst>
          </p:cNvPr>
          <p:cNvCxnSpPr/>
          <p:nvPr/>
        </p:nvCxnSpPr>
        <p:spPr>
          <a:xfrm>
            <a:off x="1151800"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189620C-201D-4F44-B3E1-829FA30F1B65}"/>
              </a:ext>
            </a:extLst>
          </p:cNvPr>
          <p:cNvSpPr/>
          <p:nvPr/>
        </p:nvSpPr>
        <p:spPr>
          <a:xfrm>
            <a:off x="1151800"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20C5D10-AB5D-47AD-AD05-A7C2A49F15B5}"/>
              </a:ext>
            </a:extLst>
          </p:cNvPr>
          <p:cNvCxnSpPr>
            <a:cxnSpLocks/>
          </p:cNvCxnSpPr>
          <p:nvPr/>
        </p:nvCxnSpPr>
        <p:spPr>
          <a:xfrm rot="-780000">
            <a:off x="1480470" y="377640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CA24334-CD7B-4A7B-B0DF-0BAFF9630D58}"/>
              </a:ext>
            </a:extLst>
          </p:cNvPr>
          <p:cNvSpPr/>
          <p:nvPr/>
        </p:nvSpPr>
        <p:spPr>
          <a:xfrm>
            <a:off x="1480470" y="396369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5C3D5C0-0AF9-4127-AE85-E76D6D435C48}"/>
              </a:ext>
            </a:extLst>
          </p:cNvPr>
          <p:cNvCxnSpPr>
            <a:cxnSpLocks/>
          </p:cNvCxnSpPr>
          <p:nvPr/>
        </p:nvCxnSpPr>
        <p:spPr>
          <a:xfrm rot="-420000">
            <a:off x="1654929"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3A9CAFD-46D1-4E50-833D-5AD681583222}"/>
              </a:ext>
            </a:extLst>
          </p:cNvPr>
          <p:cNvSpPr/>
          <p:nvPr/>
        </p:nvSpPr>
        <p:spPr>
          <a:xfrm>
            <a:off x="1654929"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2CE5DDD-802E-4A89-9D1B-A78A1902CB8B}"/>
              </a:ext>
            </a:extLst>
          </p:cNvPr>
          <p:cNvCxnSpPr>
            <a:cxnSpLocks/>
          </p:cNvCxnSpPr>
          <p:nvPr/>
        </p:nvCxnSpPr>
        <p:spPr>
          <a:xfrm rot="-780000">
            <a:off x="2208611"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EEDA773-E991-4567-86C6-E2ECFE19053F}"/>
              </a:ext>
            </a:extLst>
          </p:cNvPr>
          <p:cNvSpPr/>
          <p:nvPr/>
        </p:nvSpPr>
        <p:spPr>
          <a:xfrm>
            <a:off x="2208611"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24B356B-24F0-438B-9D11-7D5D3AF32BCB}"/>
              </a:ext>
            </a:extLst>
          </p:cNvPr>
          <p:cNvCxnSpPr/>
          <p:nvPr/>
        </p:nvCxnSpPr>
        <p:spPr>
          <a:xfrm>
            <a:off x="2762293"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E67635E-554D-463F-8815-83E99231B267}"/>
              </a:ext>
            </a:extLst>
          </p:cNvPr>
          <p:cNvSpPr/>
          <p:nvPr/>
        </p:nvSpPr>
        <p:spPr>
          <a:xfrm>
            <a:off x="2762293"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CBC33B0-58DA-40F9-93AD-8A03AA73B662}"/>
              </a:ext>
            </a:extLst>
          </p:cNvPr>
          <p:cNvCxnSpPr/>
          <p:nvPr/>
        </p:nvCxnSpPr>
        <p:spPr>
          <a:xfrm>
            <a:off x="3270256"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52A7E81-73ED-4C28-A5EC-1457C6338C6D}"/>
              </a:ext>
            </a:extLst>
          </p:cNvPr>
          <p:cNvSpPr/>
          <p:nvPr/>
        </p:nvSpPr>
        <p:spPr>
          <a:xfrm>
            <a:off x="3270256"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DBFFB32-99C4-41B9-B594-5106750C5EE5}"/>
              </a:ext>
            </a:extLst>
          </p:cNvPr>
          <p:cNvCxnSpPr>
            <a:cxnSpLocks/>
          </p:cNvCxnSpPr>
          <p:nvPr/>
        </p:nvCxnSpPr>
        <p:spPr>
          <a:xfrm rot="20520000">
            <a:off x="2058755"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AAC6C5F-C12F-4FBF-ACE2-BBF26899BDB7}"/>
              </a:ext>
            </a:extLst>
          </p:cNvPr>
          <p:cNvSpPr/>
          <p:nvPr/>
        </p:nvSpPr>
        <p:spPr>
          <a:xfrm>
            <a:off x="2058755"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8C395E1-6320-41E6-9243-1D957796DFE6}"/>
              </a:ext>
            </a:extLst>
          </p:cNvPr>
          <p:cNvCxnSpPr>
            <a:cxnSpLocks/>
          </p:cNvCxnSpPr>
          <p:nvPr/>
        </p:nvCxnSpPr>
        <p:spPr>
          <a:xfrm rot="20400000">
            <a:off x="2556180"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3224D58-6C35-4772-A41B-847AC503DAE3}"/>
              </a:ext>
            </a:extLst>
          </p:cNvPr>
          <p:cNvSpPr/>
          <p:nvPr/>
        </p:nvSpPr>
        <p:spPr>
          <a:xfrm>
            <a:off x="2556180"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B9744FF-31A4-431A-8E54-494BFBEA9859}"/>
              </a:ext>
            </a:extLst>
          </p:cNvPr>
          <p:cNvCxnSpPr>
            <a:cxnSpLocks/>
          </p:cNvCxnSpPr>
          <p:nvPr/>
        </p:nvCxnSpPr>
        <p:spPr>
          <a:xfrm rot="20160000">
            <a:off x="3128924" y="379926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A1C3E357-5817-4DB6-9567-A8FB4EF87991}"/>
              </a:ext>
            </a:extLst>
          </p:cNvPr>
          <p:cNvSpPr/>
          <p:nvPr/>
        </p:nvSpPr>
        <p:spPr>
          <a:xfrm>
            <a:off x="3128924" y="398655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BBC172D-0D27-4BF4-A5B1-03AEFAA55B1D}"/>
              </a:ext>
            </a:extLst>
          </p:cNvPr>
          <p:cNvCxnSpPr>
            <a:cxnSpLocks/>
          </p:cNvCxnSpPr>
          <p:nvPr/>
        </p:nvCxnSpPr>
        <p:spPr>
          <a:xfrm rot="20220000">
            <a:off x="3620808" y="377640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709B6125-D4D9-4432-9427-BB44C0F25F08}"/>
              </a:ext>
            </a:extLst>
          </p:cNvPr>
          <p:cNvSpPr/>
          <p:nvPr/>
        </p:nvSpPr>
        <p:spPr>
          <a:xfrm>
            <a:off x="3620808" y="396369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34385EB-BEAC-4E00-A235-94A76762B4C4}"/>
              </a:ext>
            </a:extLst>
          </p:cNvPr>
          <p:cNvCxnSpPr>
            <a:cxnSpLocks/>
          </p:cNvCxnSpPr>
          <p:nvPr/>
        </p:nvCxnSpPr>
        <p:spPr>
          <a:xfrm rot="21060000">
            <a:off x="788744" y="3843759"/>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30AE040-1AEC-4F78-9540-710CF698C252}"/>
              </a:ext>
            </a:extLst>
          </p:cNvPr>
          <p:cNvSpPr/>
          <p:nvPr/>
        </p:nvSpPr>
        <p:spPr>
          <a:xfrm>
            <a:off x="788744" y="403104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1A256D4-F728-40D9-AF42-294C18699693}"/>
              </a:ext>
            </a:extLst>
          </p:cNvPr>
          <p:cNvCxnSpPr>
            <a:cxnSpLocks/>
          </p:cNvCxnSpPr>
          <p:nvPr/>
        </p:nvCxnSpPr>
        <p:spPr>
          <a:xfrm rot="-1740000">
            <a:off x="1740172" y="450181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B02BC7C-B7A9-40B6-8C6B-2E3BC7B07D0E}"/>
              </a:ext>
            </a:extLst>
          </p:cNvPr>
          <p:cNvSpPr/>
          <p:nvPr/>
        </p:nvSpPr>
        <p:spPr>
          <a:xfrm rot="-1080000">
            <a:off x="1740172" y="468909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4CA6464-E050-49D6-9E69-0230F24CE94D}"/>
              </a:ext>
            </a:extLst>
          </p:cNvPr>
          <p:cNvCxnSpPr>
            <a:cxnSpLocks/>
          </p:cNvCxnSpPr>
          <p:nvPr/>
        </p:nvCxnSpPr>
        <p:spPr>
          <a:xfrm rot="19560000">
            <a:off x="2376503" y="450181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2A563F6-5FA8-4885-819C-6D224C3F21F8}"/>
              </a:ext>
            </a:extLst>
          </p:cNvPr>
          <p:cNvSpPr/>
          <p:nvPr/>
        </p:nvSpPr>
        <p:spPr>
          <a:xfrm rot="20520000">
            <a:off x="2376503" y="468910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725F645-A222-435B-BED9-84EFB0EEC92C}"/>
              </a:ext>
            </a:extLst>
          </p:cNvPr>
          <p:cNvCxnSpPr>
            <a:cxnSpLocks/>
          </p:cNvCxnSpPr>
          <p:nvPr/>
        </p:nvCxnSpPr>
        <p:spPr>
          <a:xfrm rot="19680000">
            <a:off x="2981959" y="44730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62740C3-B72E-49D9-9C8B-D0F33A71B8E9}"/>
              </a:ext>
            </a:extLst>
          </p:cNvPr>
          <p:cNvSpPr/>
          <p:nvPr/>
        </p:nvSpPr>
        <p:spPr>
          <a:xfrm rot="20520000">
            <a:off x="2981959" y="46602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CDC4062B-7F67-49D5-9396-4A191AD35018}"/>
              </a:ext>
            </a:extLst>
          </p:cNvPr>
          <p:cNvCxnSpPr>
            <a:cxnSpLocks/>
          </p:cNvCxnSpPr>
          <p:nvPr/>
        </p:nvCxnSpPr>
        <p:spPr>
          <a:xfrm rot="19680000">
            <a:off x="3631242" y="4485610"/>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A74FF0F-41A8-4869-9B06-E87EE03E3C19}"/>
              </a:ext>
            </a:extLst>
          </p:cNvPr>
          <p:cNvSpPr/>
          <p:nvPr/>
        </p:nvSpPr>
        <p:spPr>
          <a:xfrm rot="20520000">
            <a:off x="3631242" y="4672897"/>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971D14C-664C-4C4E-9798-7E84C0D0C8AA}"/>
              </a:ext>
            </a:extLst>
          </p:cNvPr>
          <p:cNvCxnSpPr>
            <a:cxnSpLocks/>
          </p:cNvCxnSpPr>
          <p:nvPr/>
        </p:nvCxnSpPr>
        <p:spPr>
          <a:xfrm rot="20220000">
            <a:off x="1174659" y="455942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165F17CD-6813-47DE-AD29-3777F74A2EAF}"/>
              </a:ext>
            </a:extLst>
          </p:cNvPr>
          <p:cNvSpPr/>
          <p:nvPr/>
        </p:nvSpPr>
        <p:spPr>
          <a:xfrm rot="20520000">
            <a:off x="1174659" y="474670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60E10D0-7732-4A14-9D63-27870C9BCA02}"/>
              </a:ext>
            </a:extLst>
          </p:cNvPr>
          <p:cNvCxnSpPr>
            <a:cxnSpLocks/>
          </p:cNvCxnSpPr>
          <p:nvPr/>
        </p:nvCxnSpPr>
        <p:spPr>
          <a:xfrm rot="19560000">
            <a:off x="1632364" y="517973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589237C-778E-41A4-A06D-7A89D0E8DEBB}"/>
              </a:ext>
            </a:extLst>
          </p:cNvPr>
          <p:cNvSpPr/>
          <p:nvPr/>
        </p:nvSpPr>
        <p:spPr>
          <a:xfrm rot="20520000">
            <a:off x="1632364" y="536702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68500CC-3E8F-4F06-8087-FFC57A6865C1}"/>
              </a:ext>
            </a:extLst>
          </p:cNvPr>
          <p:cNvCxnSpPr>
            <a:cxnSpLocks/>
          </p:cNvCxnSpPr>
          <p:nvPr/>
        </p:nvCxnSpPr>
        <p:spPr>
          <a:xfrm rot="18900000">
            <a:off x="2313595" y="520854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3BC51F1-A913-47DA-8E57-E80B3B9CC983}"/>
              </a:ext>
            </a:extLst>
          </p:cNvPr>
          <p:cNvSpPr/>
          <p:nvPr/>
        </p:nvSpPr>
        <p:spPr>
          <a:xfrm rot="20520000">
            <a:off x="2313595" y="539583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B7BBAC5B-FE4E-419D-AFBD-B576058FFEA2}"/>
              </a:ext>
            </a:extLst>
          </p:cNvPr>
          <p:cNvCxnSpPr>
            <a:cxnSpLocks/>
          </p:cNvCxnSpPr>
          <p:nvPr/>
        </p:nvCxnSpPr>
        <p:spPr>
          <a:xfrm rot="18840000">
            <a:off x="3002643" y="5188871"/>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9437A56-DEF5-42F0-8594-688A422DDA6A}"/>
              </a:ext>
            </a:extLst>
          </p:cNvPr>
          <p:cNvSpPr/>
          <p:nvPr/>
        </p:nvSpPr>
        <p:spPr>
          <a:xfrm rot="20520000">
            <a:off x="3002643" y="5376158"/>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B8D79A1-134D-4A96-AD6A-4C60B737E664}"/>
              </a:ext>
            </a:extLst>
          </p:cNvPr>
          <p:cNvCxnSpPr>
            <a:cxnSpLocks/>
          </p:cNvCxnSpPr>
          <p:nvPr/>
        </p:nvCxnSpPr>
        <p:spPr>
          <a:xfrm rot="18600000">
            <a:off x="3708703" y="519512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2F9B91ED-E128-45D1-89C5-6B65D3D2D6D4}"/>
              </a:ext>
            </a:extLst>
          </p:cNvPr>
          <p:cNvSpPr/>
          <p:nvPr/>
        </p:nvSpPr>
        <p:spPr>
          <a:xfrm rot="20520000">
            <a:off x="3708703" y="538241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36201AE-2A98-4B61-B0A1-805F8A940CA8}"/>
              </a:ext>
            </a:extLst>
          </p:cNvPr>
          <p:cNvSpPr txBox="1"/>
          <p:nvPr/>
        </p:nvSpPr>
        <p:spPr>
          <a:xfrm>
            <a:off x="5611001" y="2726799"/>
            <a:ext cx="3242707" cy="3970318"/>
          </a:xfrm>
          <a:prstGeom prst="rect">
            <a:avLst/>
          </a:prstGeom>
          <a:noFill/>
        </p:spPr>
        <p:txBody>
          <a:bodyPr wrap="square" rtlCol="0">
            <a:spAutoFit/>
          </a:bodyPr>
          <a:lstStyle/>
          <a:p>
            <a:r>
              <a:rPr lang="en-US" dirty="0"/>
              <a:t>Now imagine we have a figure with a very dense population of local slope lines. If we choose one point as a starting state for an adiabatic process, we can simply draw a continuous curve going through the points and get the whole adiabat.</a:t>
            </a:r>
          </a:p>
          <a:p>
            <a:endParaRPr lang="en-US" dirty="0"/>
          </a:p>
          <a:p>
            <a:r>
              <a:rPr lang="en-US" dirty="0"/>
              <a:t>The green curve is a smooth curve going through the points and having in each point the slope as given by the short slope line in that point</a:t>
            </a:r>
          </a:p>
        </p:txBody>
      </p:sp>
      <p:sp>
        <p:nvSpPr>
          <p:cNvPr id="6" name="Freeform: Shape 5">
            <a:extLst>
              <a:ext uri="{FF2B5EF4-FFF2-40B4-BE49-F238E27FC236}">
                <a16:creationId xmlns:a16="http://schemas.microsoft.com/office/drawing/2014/main" id="{F10FA685-142C-418B-991E-9A74A7492EAA}"/>
              </a:ext>
            </a:extLst>
          </p:cNvPr>
          <p:cNvSpPr/>
          <p:nvPr/>
        </p:nvSpPr>
        <p:spPr>
          <a:xfrm>
            <a:off x="2217107" y="3294345"/>
            <a:ext cx="1979112" cy="2404997"/>
          </a:xfrm>
          <a:custGeom>
            <a:avLst/>
            <a:gdLst>
              <a:gd name="connsiteX0" fmla="*/ 0 w 1979112"/>
              <a:gd name="connsiteY0" fmla="*/ 0 h 2404997"/>
              <a:gd name="connsiteX1" fmla="*/ 212942 w 1979112"/>
              <a:gd name="connsiteY1" fmla="*/ 425885 h 2404997"/>
              <a:gd name="connsiteX2" fmla="*/ 576197 w 1979112"/>
              <a:gd name="connsiteY2" fmla="*/ 1064713 h 2404997"/>
              <a:gd name="connsiteX3" fmla="*/ 989556 w 1979112"/>
              <a:gd name="connsiteY3" fmla="*/ 1678488 h 2404997"/>
              <a:gd name="connsiteX4" fmla="*/ 1590805 w 1979112"/>
              <a:gd name="connsiteY4" fmla="*/ 2204581 h 2404997"/>
              <a:gd name="connsiteX5" fmla="*/ 1979112 w 1979112"/>
              <a:gd name="connsiteY5" fmla="*/ 2404997 h 24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112" h="2404997">
                <a:moveTo>
                  <a:pt x="0" y="0"/>
                </a:moveTo>
                <a:cubicBezTo>
                  <a:pt x="58454" y="124216"/>
                  <a:pt x="116909" y="248433"/>
                  <a:pt x="212942" y="425885"/>
                </a:cubicBezTo>
                <a:cubicBezTo>
                  <a:pt x="308975" y="603337"/>
                  <a:pt x="446761" y="855946"/>
                  <a:pt x="576197" y="1064713"/>
                </a:cubicBezTo>
                <a:cubicBezTo>
                  <a:pt x="705633" y="1273480"/>
                  <a:pt x="820455" y="1488510"/>
                  <a:pt x="989556" y="1678488"/>
                </a:cubicBezTo>
                <a:cubicBezTo>
                  <a:pt x="1158657" y="1868466"/>
                  <a:pt x="1425879" y="2083496"/>
                  <a:pt x="1590805" y="2204581"/>
                </a:cubicBezTo>
                <a:cubicBezTo>
                  <a:pt x="1755731" y="2325666"/>
                  <a:pt x="1867421" y="2365331"/>
                  <a:pt x="1979112" y="24049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802274"/>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87ECA-07DA-4C4F-86BD-5A55A65F69A2}"/>
              </a:ext>
            </a:extLst>
          </p:cNvPr>
          <p:cNvSpPr>
            <a:spLocks noGrp="1"/>
          </p:cNvSpPr>
          <p:nvPr>
            <p:ph type="sldNum" sz="quarter" idx="12"/>
          </p:nvPr>
        </p:nvSpPr>
        <p:spPr/>
        <p:txBody>
          <a:bodyPr/>
          <a:lstStyle/>
          <a:p>
            <a:fld id="{A84D4951-8A76-4D8F-991A-50C7753EBC79}" type="slidenum">
              <a:rPr lang="sk-SK" smtClean="0"/>
              <a:t>13</a:t>
            </a:fld>
            <a:endParaRPr lang="sk-SK" dirty="0"/>
          </a:p>
        </p:txBody>
      </p:sp>
      <p:sp>
        <p:nvSpPr>
          <p:cNvPr id="3" name="TextBox 2">
            <a:extLst>
              <a:ext uri="{FF2B5EF4-FFF2-40B4-BE49-F238E27FC236}">
                <a16:creationId xmlns:a16="http://schemas.microsoft.com/office/drawing/2014/main" id="{F3E6E866-C816-4A90-AAE4-830A8B0E4C5F}"/>
              </a:ext>
            </a:extLst>
          </p:cNvPr>
          <p:cNvSpPr txBox="1"/>
          <p:nvPr/>
        </p:nvSpPr>
        <p:spPr>
          <a:xfrm>
            <a:off x="661012" y="374573"/>
            <a:ext cx="7689774" cy="523220"/>
          </a:xfrm>
          <a:prstGeom prst="rect">
            <a:avLst/>
          </a:prstGeom>
          <a:noFill/>
        </p:spPr>
        <p:txBody>
          <a:bodyPr wrap="square" rtlCol="0">
            <a:spAutoFit/>
          </a:bodyPr>
          <a:lstStyle/>
          <a:p>
            <a:pPr algn="ctr"/>
            <a:r>
              <a:rPr lang="en-US" sz="2800" b="1" dirty="0"/>
              <a:t>A note on differential equations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71304-991D-4585-A670-75690091F899}"/>
                  </a:ext>
                </a:extLst>
              </p:cNvPr>
              <p:cNvSpPr txBox="1"/>
              <p:nvPr/>
            </p:nvSpPr>
            <p:spPr>
              <a:xfrm>
                <a:off x="362401" y="1077647"/>
                <a:ext cx="8052642" cy="1477328"/>
              </a:xfrm>
              <a:prstGeom prst="rect">
                <a:avLst/>
              </a:prstGeom>
              <a:noFill/>
            </p:spPr>
            <p:txBody>
              <a:bodyPr wrap="square" rtlCol="0">
                <a:spAutoFit/>
              </a:bodyPr>
              <a:lstStyle/>
              <a:p>
                <a:r>
                  <a:rPr lang="en-US" dirty="0"/>
                  <a:t>Solving a first order differential equation</a:t>
                </a:r>
              </a:p>
              <a:p>
                <a:endParaRPr lang="en-US" dirty="0"/>
              </a:p>
              <a:p>
                <a:r>
                  <a:rPr lang="en-US" dirty="0"/>
                  <a:t>we are looking for a curve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which starts at the point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and in each point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through it goes it has the slope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The visualization of this problem in the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plane is the same as we have seen when looking for the adiabat curve</a:t>
                </a:r>
              </a:p>
            </p:txBody>
          </p:sp>
        </mc:Choice>
        <mc:Fallback xmlns="">
          <p:sp>
            <p:nvSpPr>
              <p:cNvPr id="4" name="TextBox 3">
                <a:extLst>
                  <a:ext uri="{FF2B5EF4-FFF2-40B4-BE49-F238E27FC236}">
                    <a16:creationId xmlns:a16="http://schemas.microsoft.com/office/drawing/2014/main" id="{88471304-991D-4585-A670-75690091F899}"/>
                  </a:ext>
                </a:extLst>
              </p:cNvPr>
              <p:cNvSpPr txBox="1">
                <a:spLocks noRot="1" noChangeAspect="1" noMove="1" noResize="1" noEditPoints="1" noAdjustHandles="1" noChangeArrowheads="1" noChangeShapeType="1" noTextEdit="1"/>
              </p:cNvSpPr>
              <p:nvPr/>
            </p:nvSpPr>
            <p:spPr>
              <a:xfrm>
                <a:off x="362401" y="1077647"/>
                <a:ext cx="8052642" cy="1477328"/>
              </a:xfrm>
              <a:prstGeom prst="rect">
                <a:avLst/>
              </a:prstGeom>
              <a:blipFill>
                <a:blip r:embed="rId9"/>
                <a:stretch>
                  <a:fillRect l="-606" t="-2479" b="-578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36638DD-B810-4E89-B20C-6530234B54B9}"/>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505899" y="1124635"/>
            <a:ext cx="1222286" cy="471429"/>
          </a:xfrm>
          <a:prstGeom prst="rect">
            <a:avLst/>
          </a:prstGeom>
        </p:spPr>
      </p:pic>
      <p:cxnSp>
        <p:nvCxnSpPr>
          <p:cNvPr id="7" name="Straight Connector 6">
            <a:extLst>
              <a:ext uri="{FF2B5EF4-FFF2-40B4-BE49-F238E27FC236}">
                <a16:creationId xmlns:a16="http://schemas.microsoft.com/office/drawing/2014/main" id="{67AEFCA6-F2AE-40F3-9AD7-F96805510B1D}"/>
              </a:ext>
            </a:extLst>
          </p:cNvPr>
          <p:cNvCxnSpPr/>
          <p:nvPr/>
        </p:nvCxnSpPr>
        <p:spPr>
          <a:xfrm>
            <a:off x="349218" y="3534071"/>
            <a:ext cx="0" cy="2919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B1ADBF-7B86-4385-8C32-D282F02EA75F}"/>
              </a:ext>
            </a:extLst>
          </p:cNvPr>
          <p:cNvCxnSpPr>
            <a:cxnSpLocks/>
          </p:cNvCxnSpPr>
          <p:nvPr/>
        </p:nvCxnSpPr>
        <p:spPr>
          <a:xfrm>
            <a:off x="349218" y="6442524"/>
            <a:ext cx="3705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862FA05E-187D-4DEF-BFC9-4130EED4AB9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776492" y="6600656"/>
            <a:ext cx="127619" cy="114286"/>
          </a:xfrm>
          <a:prstGeom prst="rect">
            <a:avLst/>
          </a:prstGeom>
        </p:spPr>
      </p:pic>
      <p:pic>
        <p:nvPicPr>
          <p:cNvPr id="52" name="Picture 51">
            <a:extLst>
              <a:ext uri="{FF2B5EF4-FFF2-40B4-BE49-F238E27FC236}">
                <a16:creationId xmlns:a16="http://schemas.microsoft.com/office/drawing/2014/main" id="{2CF56958-82B1-4AF0-BC0E-8B64EBF31AAC}"/>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99180" y="3632142"/>
            <a:ext cx="120000" cy="163810"/>
          </a:xfrm>
          <a:prstGeom prst="rect">
            <a:avLst/>
          </a:prstGeom>
        </p:spPr>
      </p:pic>
      <p:cxnSp>
        <p:nvCxnSpPr>
          <p:cNvPr id="11" name="Straight Connector 10">
            <a:extLst>
              <a:ext uri="{FF2B5EF4-FFF2-40B4-BE49-F238E27FC236}">
                <a16:creationId xmlns:a16="http://schemas.microsoft.com/office/drawing/2014/main" id="{3081F82F-EFB1-4053-BC39-308C005A3C19}"/>
              </a:ext>
            </a:extLst>
          </p:cNvPr>
          <p:cNvCxnSpPr/>
          <p:nvPr/>
        </p:nvCxnSpPr>
        <p:spPr>
          <a:xfrm>
            <a:off x="1008579"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5D5C6BF-6784-47A1-B8E2-E476229A2DD1}"/>
              </a:ext>
            </a:extLst>
          </p:cNvPr>
          <p:cNvSpPr/>
          <p:nvPr/>
        </p:nvSpPr>
        <p:spPr>
          <a:xfrm>
            <a:off x="1008579"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3C86AB-C0F4-4983-8CD7-ACA93CEA26D2}"/>
              </a:ext>
            </a:extLst>
          </p:cNvPr>
          <p:cNvCxnSpPr>
            <a:cxnSpLocks/>
          </p:cNvCxnSpPr>
          <p:nvPr/>
        </p:nvCxnSpPr>
        <p:spPr>
          <a:xfrm rot="20820000">
            <a:off x="1337249" y="415097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9628DA6-8901-4550-88DC-E9444E4213A6}"/>
              </a:ext>
            </a:extLst>
          </p:cNvPr>
          <p:cNvSpPr/>
          <p:nvPr/>
        </p:nvSpPr>
        <p:spPr>
          <a:xfrm>
            <a:off x="1337249" y="433826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A6CBEEB-20A2-4A14-9DF7-0B2F2B43CD5E}"/>
              </a:ext>
            </a:extLst>
          </p:cNvPr>
          <p:cNvCxnSpPr/>
          <p:nvPr/>
        </p:nvCxnSpPr>
        <p:spPr>
          <a:xfrm>
            <a:off x="1511708"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EB8AE11-493C-42FD-94AE-27A726980987}"/>
              </a:ext>
            </a:extLst>
          </p:cNvPr>
          <p:cNvSpPr/>
          <p:nvPr/>
        </p:nvSpPr>
        <p:spPr>
          <a:xfrm>
            <a:off x="1511708"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30E4C1F-8D4E-4710-9D41-8F97C472B748}"/>
              </a:ext>
            </a:extLst>
          </p:cNvPr>
          <p:cNvCxnSpPr/>
          <p:nvPr/>
        </p:nvCxnSpPr>
        <p:spPr>
          <a:xfrm>
            <a:off x="2065390"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45578F3-5242-4D4B-8BA1-B4AC52DDE152}"/>
              </a:ext>
            </a:extLst>
          </p:cNvPr>
          <p:cNvSpPr/>
          <p:nvPr/>
        </p:nvSpPr>
        <p:spPr>
          <a:xfrm>
            <a:off x="2065390"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6869122-D9D7-4F62-BEEB-479104CB7C37}"/>
              </a:ext>
            </a:extLst>
          </p:cNvPr>
          <p:cNvCxnSpPr/>
          <p:nvPr/>
        </p:nvCxnSpPr>
        <p:spPr>
          <a:xfrm>
            <a:off x="2619072"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B18F5C2-209F-4DB8-9FCA-A9CC5D9148CC}"/>
              </a:ext>
            </a:extLst>
          </p:cNvPr>
          <p:cNvSpPr/>
          <p:nvPr/>
        </p:nvSpPr>
        <p:spPr>
          <a:xfrm>
            <a:off x="2619072"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481D63A-283C-4246-B894-5153E7D59B18}"/>
              </a:ext>
            </a:extLst>
          </p:cNvPr>
          <p:cNvCxnSpPr/>
          <p:nvPr/>
        </p:nvCxnSpPr>
        <p:spPr>
          <a:xfrm>
            <a:off x="3127035"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034E0B9-677B-46AB-82DA-1EE6CBAEDFD3}"/>
              </a:ext>
            </a:extLst>
          </p:cNvPr>
          <p:cNvSpPr/>
          <p:nvPr/>
        </p:nvSpPr>
        <p:spPr>
          <a:xfrm>
            <a:off x="3127035"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0D42DF0-261F-4B96-9636-3062C075357A}"/>
              </a:ext>
            </a:extLst>
          </p:cNvPr>
          <p:cNvCxnSpPr>
            <a:cxnSpLocks/>
          </p:cNvCxnSpPr>
          <p:nvPr/>
        </p:nvCxnSpPr>
        <p:spPr>
          <a:xfrm rot="20520000">
            <a:off x="1915534" y="415097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40A82EE-F33D-4B15-A0FB-8E466B19DF40}"/>
              </a:ext>
            </a:extLst>
          </p:cNvPr>
          <p:cNvSpPr/>
          <p:nvPr/>
        </p:nvSpPr>
        <p:spPr>
          <a:xfrm>
            <a:off x="1915534" y="433826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E1A688B-0C0A-48E0-AA71-CC11415BD397}"/>
              </a:ext>
            </a:extLst>
          </p:cNvPr>
          <p:cNvCxnSpPr>
            <a:cxnSpLocks/>
          </p:cNvCxnSpPr>
          <p:nvPr/>
        </p:nvCxnSpPr>
        <p:spPr>
          <a:xfrm rot="20400000">
            <a:off x="2412959" y="415097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8641D81-8F04-4BA3-BBE3-8F304DFE67C1}"/>
              </a:ext>
            </a:extLst>
          </p:cNvPr>
          <p:cNvSpPr/>
          <p:nvPr/>
        </p:nvSpPr>
        <p:spPr>
          <a:xfrm>
            <a:off x="2412959" y="433826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B1033DC-8CB9-470E-92DD-FBB3F089C3A1}"/>
              </a:ext>
            </a:extLst>
          </p:cNvPr>
          <p:cNvCxnSpPr>
            <a:cxnSpLocks/>
          </p:cNvCxnSpPr>
          <p:nvPr/>
        </p:nvCxnSpPr>
        <p:spPr>
          <a:xfrm rot="20160000">
            <a:off x="2985703" y="417383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6F96392-1D62-4D7D-9D72-1744D8C7F623}"/>
              </a:ext>
            </a:extLst>
          </p:cNvPr>
          <p:cNvSpPr/>
          <p:nvPr/>
        </p:nvSpPr>
        <p:spPr>
          <a:xfrm>
            <a:off x="2985703" y="436112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3DDA6E9-1D08-4BB0-A927-D83207D8E6E0}"/>
              </a:ext>
            </a:extLst>
          </p:cNvPr>
          <p:cNvCxnSpPr>
            <a:cxnSpLocks/>
          </p:cNvCxnSpPr>
          <p:nvPr/>
        </p:nvCxnSpPr>
        <p:spPr>
          <a:xfrm rot="20220000">
            <a:off x="3477587" y="415097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4CC6397-4F6C-4165-8510-034DE787A99F}"/>
              </a:ext>
            </a:extLst>
          </p:cNvPr>
          <p:cNvSpPr/>
          <p:nvPr/>
        </p:nvSpPr>
        <p:spPr>
          <a:xfrm>
            <a:off x="3477587" y="433826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E5477C4-76DC-4079-9520-EC7F060E24D9}"/>
              </a:ext>
            </a:extLst>
          </p:cNvPr>
          <p:cNvCxnSpPr>
            <a:cxnSpLocks/>
          </p:cNvCxnSpPr>
          <p:nvPr/>
        </p:nvCxnSpPr>
        <p:spPr>
          <a:xfrm rot="21060000">
            <a:off x="645523" y="4218330"/>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BE1A018-EA82-4B07-B67F-094DDBD6B749}"/>
              </a:ext>
            </a:extLst>
          </p:cNvPr>
          <p:cNvSpPr/>
          <p:nvPr/>
        </p:nvSpPr>
        <p:spPr>
          <a:xfrm>
            <a:off x="645523" y="4405617"/>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0756C09D-6BCE-4771-B1AA-4B148915F11A}"/>
              </a:ext>
            </a:extLst>
          </p:cNvPr>
          <p:cNvCxnSpPr>
            <a:cxnSpLocks/>
          </p:cNvCxnSpPr>
          <p:nvPr/>
        </p:nvCxnSpPr>
        <p:spPr>
          <a:xfrm rot="19860000">
            <a:off x="1596951" y="487638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8EDB3F7-6C2A-45B9-9D89-B9A775CCABD4}"/>
              </a:ext>
            </a:extLst>
          </p:cNvPr>
          <p:cNvSpPr/>
          <p:nvPr/>
        </p:nvSpPr>
        <p:spPr>
          <a:xfrm rot="20520000">
            <a:off x="1596951" y="506367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761FF1B-B741-4C7B-AE66-E7AB1FAFE3AE}"/>
              </a:ext>
            </a:extLst>
          </p:cNvPr>
          <p:cNvCxnSpPr>
            <a:cxnSpLocks/>
          </p:cNvCxnSpPr>
          <p:nvPr/>
        </p:nvCxnSpPr>
        <p:spPr>
          <a:xfrm rot="19560000">
            <a:off x="2233282" y="487638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6CD5D17-4983-4FDF-A011-8B1144D5D6F4}"/>
              </a:ext>
            </a:extLst>
          </p:cNvPr>
          <p:cNvSpPr/>
          <p:nvPr/>
        </p:nvSpPr>
        <p:spPr>
          <a:xfrm rot="20520000">
            <a:off x="2233282" y="506367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22F1AB0-96D3-4468-863E-B4BE3D051414}"/>
              </a:ext>
            </a:extLst>
          </p:cNvPr>
          <p:cNvCxnSpPr>
            <a:cxnSpLocks/>
          </p:cNvCxnSpPr>
          <p:nvPr/>
        </p:nvCxnSpPr>
        <p:spPr>
          <a:xfrm rot="19680000">
            <a:off x="2838738" y="484757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C7C7D94-0251-4149-982F-44C25371FCEA}"/>
              </a:ext>
            </a:extLst>
          </p:cNvPr>
          <p:cNvSpPr/>
          <p:nvPr/>
        </p:nvSpPr>
        <p:spPr>
          <a:xfrm rot="20520000">
            <a:off x="2838738" y="503486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D6714189-B68B-4DD5-95B6-F20086C7EE6B}"/>
              </a:ext>
            </a:extLst>
          </p:cNvPr>
          <p:cNvCxnSpPr>
            <a:cxnSpLocks/>
          </p:cNvCxnSpPr>
          <p:nvPr/>
        </p:nvCxnSpPr>
        <p:spPr>
          <a:xfrm rot="19680000">
            <a:off x="3488021" y="4860181"/>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A30FEF3-A7F2-4DAC-BF34-B53A381A87CA}"/>
              </a:ext>
            </a:extLst>
          </p:cNvPr>
          <p:cNvSpPr/>
          <p:nvPr/>
        </p:nvSpPr>
        <p:spPr>
          <a:xfrm rot="20520000">
            <a:off x="3488021" y="5047468"/>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EE1C7B6-E857-4473-BEAB-7AABF5F238A1}"/>
              </a:ext>
            </a:extLst>
          </p:cNvPr>
          <p:cNvCxnSpPr>
            <a:cxnSpLocks/>
          </p:cNvCxnSpPr>
          <p:nvPr/>
        </p:nvCxnSpPr>
        <p:spPr>
          <a:xfrm rot="20220000">
            <a:off x="1031438" y="493399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288BE74-6FB1-4494-9B4B-CF6493860C2F}"/>
              </a:ext>
            </a:extLst>
          </p:cNvPr>
          <p:cNvSpPr/>
          <p:nvPr/>
        </p:nvSpPr>
        <p:spPr>
          <a:xfrm rot="20520000">
            <a:off x="1031438" y="512128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65CA884-C1E3-4590-8EA4-6B7F1312354F}"/>
              </a:ext>
            </a:extLst>
          </p:cNvPr>
          <p:cNvCxnSpPr>
            <a:cxnSpLocks/>
          </p:cNvCxnSpPr>
          <p:nvPr/>
        </p:nvCxnSpPr>
        <p:spPr>
          <a:xfrm rot="19560000">
            <a:off x="1489143" y="5554308"/>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EBADB9AE-60BE-48A0-9A9A-51B07DD88C4C}"/>
              </a:ext>
            </a:extLst>
          </p:cNvPr>
          <p:cNvSpPr/>
          <p:nvPr/>
        </p:nvSpPr>
        <p:spPr>
          <a:xfrm rot="20520000">
            <a:off x="1489143" y="574159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D74ED86-D96E-4930-AB30-40C843575AB2}"/>
              </a:ext>
            </a:extLst>
          </p:cNvPr>
          <p:cNvCxnSpPr>
            <a:cxnSpLocks/>
          </p:cNvCxnSpPr>
          <p:nvPr/>
        </p:nvCxnSpPr>
        <p:spPr>
          <a:xfrm rot="18900000">
            <a:off x="2170374" y="558311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9CF26B88-2C81-47FF-B65B-23E46A075C7F}"/>
              </a:ext>
            </a:extLst>
          </p:cNvPr>
          <p:cNvSpPr/>
          <p:nvPr/>
        </p:nvSpPr>
        <p:spPr>
          <a:xfrm rot="20520000">
            <a:off x="2170374" y="577040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13FE0E5-C7B7-49D5-B5A0-88EFFF3B2B17}"/>
              </a:ext>
            </a:extLst>
          </p:cNvPr>
          <p:cNvCxnSpPr>
            <a:cxnSpLocks/>
          </p:cNvCxnSpPr>
          <p:nvPr/>
        </p:nvCxnSpPr>
        <p:spPr>
          <a:xfrm rot="18840000">
            <a:off x="2859422" y="556344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CBBB2F2-2DFF-4B9A-A4EA-6BCEA7F8BF53}"/>
              </a:ext>
            </a:extLst>
          </p:cNvPr>
          <p:cNvSpPr/>
          <p:nvPr/>
        </p:nvSpPr>
        <p:spPr>
          <a:xfrm rot="20520000">
            <a:off x="2859422" y="575072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6F470E4-F072-4565-B627-7C03BA685602}"/>
              </a:ext>
            </a:extLst>
          </p:cNvPr>
          <p:cNvCxnSpPr>
            <a:cxnSpLocks/>
          </p:cNvCxnSpPr>
          <p:nvPr/>
        </p:nvCxnSpPr>
        <p:spPr>
          <a:xfrm rot="18600000">
            <a:off x="3565482" y="556969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0D817B8-ACE7-482F-96CE-213AB89E7D25}"/>
              </a:ext>
            </a:extLst>
          </p:cNvPr>
          <p:cNvSpPr/>
          <p:nvPr/>
        </p:nvSpPr>
        <p:spPr>
          <a:xfrm rot="20520000">
            <a:off x="3565482" y="575698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F951ADED-2C91-4482-8D17-FCACA449B19A}"/>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82312" y="2960108"/>
            <a:ext cx="756190" cy="255238"/>
          </a:xfrm>
          <a:prstGeom prst="rect">
            <a:avLst/>
          </a:prstGeom>
        </p:spPr>
      </p:pic>
      <p:sp>
        <p:nvSpPr>
          <p:cNvPr id="57" name="Freeform: Shape 56">
            <a:extLst>
              <a:ext uri="{FF2B5EF4-FFF2-40B4-BE49-F238E27FC236}">
                <a16:creationId xmlns:a16="http://schemas.microsoft.com/office/drawing/2014/main" id="{ADADEE7D-0065-4F21-8961-E1112488C0AF}"/>
              </a:ext>
            </a:extLst>
          </p:cNvPr>
          <p:cNvSpPr/>
          <p:nvPr/>
        </p:nvSpPr>
        <p:spPr>
          <a:xfrm>
            <a:off x="1972018" y="3074737"/>
            <a:ext cx="389721" cy="614882"/>
          </a:xfrm>
          <a:custGeom>
            <a:avLst/>
            <a:gdLst>
              <a:gd name="connsiteX0" fmla="*/ 0 w 389721"/>
              <a:gd name="connsiteY0" fmla="*/ 9986 h 614882"/>
              <a:gd name="connsiteX1" fmla="*/ 187286 w 389721"/>
              <a:gd name="connsiteY1" fmla="*/ 21003 h 614882"/>
              <a:gd name="connsiteX2" fmla="*/ 352539 w 389721"/>
              <a:gd name="connsiteY2" fmla="*/ 197273 h 614882"/>
              <a:gd name="connsiteX3" fmla="*/ 385590 w 389721"/>
              <a:gd name="connsiteY3" fmla="*/ 417610 h 614882"/>
              <a:gd name="connsiteX4" fmla="*/ 286438 w 389721"/>
              <a:gd name="connsiteY4" fmla="*/ 593880 h 614882"/>
              <a:gd name="connsiteX5" fmla="*/ 198303 w 389721"/>
              <a:gd name="connsiteY5" fmla="*/ 604897 h 61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721" h="614882">
                <a:moveTo>
                  <a:pt x="0" y="9986"/>
                </a:moveTo>
                <a:cubicBezTo>
                  <a:pt x="64265" y="-113"/>
                  <a:pt x="128530" y="-10212"/>
                  <a:pt x="187286" y="21003"/>
                </a:cubicBezTo>
                <a:cubicBezTo>
                  <a:pt x="246043" y="52218"/>
                  <a:pt x="319488" y="131172"/>
                  <a:pt x="352539" y="197273"/>
                </a:cubicBezTo>
                <a:cubicBezTo>
                  <a:pt x="385590" y="263374"/>
                  <a:pt x="396607" y="351509"/>
                  <a:pt x="385590" y="417610"/>
                </a:cubicBezTo>
                <a:cubicBezTo>
                  <a:pt x="374573" y="483711"/>
                  <a:pt x="317652" y="562666"/>
                  <a:pt x="286438" y="593880"/>
                </a:cubicBezTo>
                <a:cubicBezTo>
                  <a:pt x="255224" y="625094"/>
                  <a:pt x="226763" y="614995"/>
                  <a:pt x="198303" y="604897"/>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325E90B-2B50-4114-9081-4C046339E3DB}"/>
              </a:ext>
            </a:extLst>
          </p:cNvPr>
          <p:cNvSpPr/>
          <p:nvPr/>
        </p:nvSpPr>
        <p:spPr>
          <a:xfrm>
            <a:off x="2075914" y="3646993"/>
            <a:ext cx="1979112" cy="2404997"/>
          </a:xfrm>
          <a:custGeom>
            <a:avLst/>
            <a:gdLst>
              <a:gd name="connsiteX0" fmla="*/ 0 w 1979112"/>
              <a:gd name="connsiteY0" fmla="*/ 0 h 2404997"/>
              <a:gd name="connsiteX1" fmla="*/ 212942 w 1979112"/>
              <a:gd name="connsiteY1" fmla="*/ 425885 h 2404997"/>
              <a:gd name="connsiteX2" fmla="*/ 576197 w 1979112"/>
              <a:gd name="connsiteY2" fmla="*/ 1064713 h 2404997"/>
              <a:gd name="connsiteX3" fmla="*/ 989556 w 1979112"/>
              <a:gd name="connsiteY3" fmla="*/ 1678488 h 2404997"/>
              <a:gd name="connsiteX4" fmla="*/ 1590805 w 1979112"/>
              <a:gd name="connsiteY4" fmla="*/ 2204581 h 2404997"/>
              <a:gd name="connsiteX5" fmla="*/ 1979112 w 1979112"/>
              <a:gd name="connsiteY5" fmla="*/ 2404997 h 24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112" h="2404997">
                <a:moveTo>
                  <a:pt x="0" y="0"/>
                </a:moveTo>
                <a:cubicBezTo>
                  <a:pt x="58454" y="124216"/>
                  <a:pt x="116909" y="248433"/>
                  <a:pt x="212942" y="425885"/>
                </a:cubicBezTo>
                <a:cubicBezTo>
                  <a:pt x="308975" y="603337"/>
                  <a:pt x="446761" y="855946"/>
                  <a:pt x="576197" y="1064713"/>
                </a:cubicBezTo>
                <a:cubicBezTo>
                  <a:pt x="705633" y="1273480"/>
                  <a:pt x="820455" y="1488510"/>
                  <a:pt x="989556" y="1678488"/>
                </a:cubicBezTo>
                <a:cubicBezTo>
                  <a:pt x="1158657" y="1868466"/>
                  <a:pt x="1425879" y="2083496"/>
                  <a:pt x="1590805" y="2204581"/>
                </a:cubicBezTo>
                <a:cubicBezTo>
                  <a:pt x="1755731" y="2325666"/>
                  <a:pt x="1867421" y="2365331"/>
                  <a:pt x="1979112" y="24049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AC07B8F-DB52-4ADC-A725-C2A0FBF09E52}"/>
                  </a:ext>
                </a:extLst>
              </p:cNvPr>
              <p:cNvSpPr txBox="1"/>
              <p:nvPr/>
            </p:nvSpPr>
            <p:spPr>
              <a:xfrm>
                <a:off x="3962064" y="2571852"/>
                <a:ext cx="5049734" cy="1754326"/>
              </a:xfrm>
              <a:prstGeom prst="rect">
                <a:avLst/>
              </a:prstGeom>
              <a:noFill/>
            </p:spPr>
            <p:txBody>
              <a:bodyPr wrap="square" rtlCol="0">
                <a:spAutoFit/>
              </a:bodyPr>
              <a:lstStyle/>
              <a:p>
                <a:r>
                  <a:rPr lang="en-US" dirty="0"/>
                  <a:t>Instead of drawing a curve by hand we can use a computer to make many small steps finding a sequence of points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which approximately lay on the curve we are looking for. A simple recursive stepping algorithm does the job (Euler numerical method for solving differential equations)</a:t>
                </a:r>
              </a:p>
            </p:txBody>
          </p:sp>
        </mc:Choice>
        <mc:Fallback xmlns="">
          <p:sp>
            <p:nvSpPr>
              <p:cNvPr id="59" name="TextBox 58">
                <a:extLst>
                  <a:ext uri="{FF2B5EF4-FFF2-40B4-BE49-F238E27FC236}">
                    <a16:creationId xmlns:a16="http://schemas.microsoft.com/office/drawing/2014/main" id="{4AC07B8F-DB52-4ADC-A725-C2A0FBF09E52}"/>
                  </a:ext>
                </a:extLst>
              </p:cNvPr>
              <p:cNvSpPr txBox="1">
                <a:spLocks noRot="1" noChangeAspect="1" noMove="1" noResize="1" noEditPoints="1" noAdjustHandles="1" noChangeArrowheads="1" noChangeShapeType="1" noTextEdit="1"/>
              </p:cNvSpPr>
              <p:nvPr/>
            </p:nvSpPr>
            <p:spPr>
              <a:xfrm>
                <a:off x="3962064" y="2571852"/>
                <a:ext cx="5049734" cy="1754326"/>
              </a:xfrm>
              <a:prstGeom prst="rect">
                <a:avLst/>
              </a:prstGeom>
              <a:blipFill>
                <a:blip r:embed="rId14"/>
                <a:stretch>
                  <a:fillRect l="-1087" t="-2083" r="-362" b="-4514"/>
                </a:stretch>
              </a:blipFill>
            </p:spPr>
            <p:txBody>
              <a:bodyPr/>
              <a:lstStyle/>
              <a:p>
                <a:r>
                  <a:rPr lang="en-US">
                    <a:noFill/>
                  </a:rPr>
                  <a:t> </a:t>
                </a:r>
              </a:p>
            </p:txBody>
          </p:sp>
        </mc:Fallback>
      </mc:AlternateContent>
      <p:pic>
        <p:nvPicPr>
          <p:cNvPr id="63" name="Picture 62">
            <a:extLst>
              <a:ext uri="{FF2B5EF4-FFF2-40B4-BE49-F238E27FC236}">
                <a16:creationId xmlns:a16="http://schemas.microsoft.com/office/drawing/2014/main" id="{646412F4-B00B-40BB-B75E-68DFDB0B684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68578" y="4396621"/>
            <a:ext cx="2432381" cy="624762"/>
          </a:xfrm>
          <a:prstGeom prst="rect">
            <a:avLst/>
          </a:prstGeom>
        </p:spPr>
      </p:pic>
      <p:sp>
        <p:nvSpPr>
          <p:cNvPr id="64" name="Rectangle 63">
            <a:extLst>
              <a:ext uri="{FF2B5EF4-FFF2-40B4-BE49-F238E27FC236}">
                <a16:creationId xmlns:a16="http://schemas.microsoft.com/office/drawing/2014/main" id="{886D8F00-8B9D-4AB9-B9C8-AB4EC12882D3}"/>
              </a:ext>
            </a:extLst>
          </p:cNvPr>
          <p:cNvSpPr/>
          <p:nvPr/>
        </p:nvSpPr>
        <p:spPr>
          <a:xfrm>
            <a:off x="4949530" y="4310764"/>
            <a:ext cx="2714000" cy="879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CE8CA7-9462-4EF9-A8E8-F43362BC218D}"/>
              </a:ext>
            </a:extLst>
          </p:cNvPr>
          <p:cNvSpPr txBox="1"/>
          <p:nvPr/>
        </p:nvSpPr>
        <p:spPr>
          <a:xfrm>
            <a:off x="4042503" y="5236105"/>
            <a:ext cx="4881156" cy="1200329"/>
          </a:xfrm>
          <a:prstGeom prst="rect">
            <a:avLst/>
          </a:prstGeom>
          <a:noFill/>
        </p:spPr>
        <p:txBody>
          <a:bodyPr wrap="square" rtlCol="0">
            <a:spAutoFit/>
          </a:bodyPr>
          <a:lstStyle/>
          <a:p>
            <a:r>
              <a:rPr lang="en-US" dirty="0"/>
              <a:t>A higher order differential equation can be easily rewritten as a first order equation in a higher dimensional space and the Euler method can be used.</a:t>
            </a:r>
          </a:p>
        </p:txBody>
      </p:sp>
    </p:spTree>
    <p:extLst>
      <p:ext uri="{BB962C8B-B14F-4D97-AF65-F5344CB8AC3E}">
        <p14:creationId xmlns:p14="http://schemas.microsoft.com/office/powerpoint/2010/main" val="3444316409"/>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28745-F4B4-4D59-B3E7-D87B830A2D6A}"/>
              </a:ext>
            </a:extLst>
          </p:cNvPr>
          <p:cNvSpPr>
            <a:spLocks noGrp="1"/>
          </p:cNvSpPr>
          <p:nvPr>
            <p:ph type="sldNum" sz="quarter" idx="12"/>
          </p:nvPr>
        </p:nvSpPr>
        <p:spPr/>
        <p:txBody>
          <a:bodyPr/>
          <a:lstStyle/>
          <a:p>
            <a:fld id="{A84D4951-8A76-4D8F-991A-50C7753EBC79}" type="slidenum">
              <a:rPr lang="sk-SK" smtClean="0"/>
              <a:t>14</a:t>
            </a:fld>
            <a:endParaRPr lang="sk-SK" dirty="0"/>
          </a:p>
        </p:txBody>
      </p:sp>
      <p:sp>
        <p:nvSpPr>
          <p:cNvPr id="3" name="TextBox 2">
            <a:extLst>
              <a:ext uri="{FF2B5EF4-FFF2-40B4-BE49-F238E27FC236}">
                <a16:creationId xmlns:a16="http://schemas.microsoft.com/office/drawing/2014/main" id="{DC2EF083-3DAD-4EEA-BB79-A5AD68D21282}"/>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p:pic>
        <p:nvPicPr>
          <p:cNvPr id="5" name="Picture 4">
            <a:extLst>
              <a:ext uri="{FF2B5EF4-FFF2-40B4-BE49-F238E27FC236}">
                <a16:creationId xmlns:a16="http://schemas.microsoft.com/office/drawing/2014/main" id="{BDE22F78-F3F6-4CAC-A8DC-D3229A6E025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16776" y="1441845"/>
            <a:ext cx="1184571" cy="474857"/>
          </a:xfrm>
          <a:prstGeom prst="rect">
            <a:avLst/>
          </a:prstGeom>
        </p:spPr>
      </p:pic>
      <p:sp>
        <p:nvSpPr>
          <p:cNvPr id="8" name="TextBox 7">
            <a:extLst>
              <a:ext uri="{FF2B5EF4-FFF2-40B4-BE49-F238E27FC236}">
                <a16:creationId xmlns:a16="http://schemas.microsoft.com/office/drawing/2014/main" id="{57EA6CAA-0D18-4BD6-9A1B-341AFA5AC97E}"/>
              </a:ext>
            </a:extLst>
          </p:cNvPr>
          <p:cNvSpPr txBox="1"/>
          <p:nvPr/>
        </p:nvSpPr>
        <p:spPr>
          <a:xfrm>
            <a:off x="324853" y="1010653"/>
            <a:ext cx="8458200" cy="1477328"/>
          </a:xfrm>
          <a:prstGeom prst="rect">
            <a:avLst/>
          </a:prstGeom>
          <a:noFill/>
        </p:spPr>
        <p:txBody>
          <a:bodyPr wrap="square" rtlCol="0">
            <a:spAutoFit/>
          </a:bodyPr>
          <a:lstStyle/>
          <a:p>
            <a:r>
              <a:rPr lang="en-US" dirty="0"/>
              <a:t>The differential equation for the adiabat</a:t>
            </a:r>
          </a:p>
          <a:p>
            <a:endParaRPr lang="en-US" dirty="0"/>
          </a:p>
          <a:p>
            <a:endParaRPr lang="en-US" dirty="0"/>
          </a:p>
          <a:p>
            <a:endParaRPr lang="en-US" dirty="0"/>
          </a:p>
          <a:p>
            <a:r>
              <a:rPr lang="en-US" dirty="0"/>
              <a:t>can easily be solved analytically.</a:t>
            </a:r>
          </a:p>
        </p:txBody>
      </p:sp>
      <p:pic>
        <p:nvPicPr>
          <p:cNvPr id="43" name="Picture 42">
            <a:extLst>
              <a:ext uri="{FF2B5EF4-FFF2-40B4-BE49-F238E27FC236}">
                <a16:creationId xmlns:a16="http://schemas.microsoft.com/office/drawing/2014/main" id="{52DD4078-D957-493B-9F9F-5EE1E4B609C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397762" y="2576097"/>
            <a:ext cx="3716190" cy="2062857"/>
          </a:xfrm>
          <a:prstGeom prst="rect">
            <a:avLst/>
          </a:prstGeom>
        </p:spPr>
      </p:pic>
      <p:pic>
        <p:nvPicPr>
          <p:cNvPr id="63" name="Picture 62">
            <a:extLst>
              <a:ext uri="{FF2B5EF4-FFF2-40B4-BE49-F238E27FC236}">
                <a16:creationId xmlns:a16="http://schemas.microsoft.com/office/drawing/2014/main" id="{52AA86F7-435F-4553-A444-9D76E62A70BD}"/>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605252" y="5238604"/>
            <a:ext cx="1422857" cy="245714"/>
          </a:xfrm>
          <a:prstGeom prst="rect">
            <a:avLst/>
          </a:prstGeom>
        </p:spPr>
      </p:pic>
      <p:sp>
        <p:nvSpPr>
          <p:cNvPr id="46" name="Rectangle 45">
            <a:extLst>
              <a:ext uri="{FF2B5EF4-FFF2-40B4-BE49-F238E27FC236}">
                <a16:creationId xmlns:a16="http://schemas.microsoft.com/office/drawing/2014/main" id="{0F95C53E-423C-4A98-938E-8B3BD02A2B40}"/>
              </a:ext>
            </a:extLst>
          </p:cNvPr>
          <p:cNvSpPr/>
          <p:nvPr/>
        </p:nvSpPr>
        <p:spPr>
          <a:xfrm>
            <a:off x="3397762" y="5053263"/>
            <a:ext cx="1811912" cy="697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5DFA5D-C6D2-4275-989F-4311B71BACCD}"/>
                  </a:ext>
                </a:extLst>
              </p:cNvPr>
              <p:cNvSpPr txBox="1"/>
              <p:nvPr/>
            </p:nvSpPr>
            <p:spPr>
              <a:xfrm>
                <a:off x="209938" y="5936436"/>
                <a:ext cx="7898475" cy="369332"/>
              </a:xfrm>
              <a:prstGeom prst="rect">
                <a:avLst/>
              </a:prstGeom>
              <a:noFill/>
            </p:spPr>
            <p:txBody>
              <a:bodyPr wrap="square" rtlCol="0">
                <a:spAutoFit/>
              </a:bodyPr>
              <a:lstStyle/>
              <a:p>
                <a:r>
                  <a:rPr lang="en-US" dirty="0"/>
                  <a:t>This is the adiabat curve (for ideal gas) which goes through a given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a:t>
                </a:r>
              </a:p>
            </p:txBody>
          </p:sp>
        </mc:Choice>
        <mc:Fallback xmlns="">
          <p:sp>
            <p:nvSpPr>
              <p:cNvPr id="4" name="TextBox 3">
                <a:extLst>
                  <a:ext uri="{FF2B5EF4-FFF2-40B4-BE49-F238E27FC236}">
                    <a16:creationId xmlns:a16="http://schemas.microsoft.com/office/drawing/2014/main" id="{545DFA5D-C6D2-4275-989F-4311B71BACCD}"/>
                  </a:ext>
                </a:extLst>
              </p:cNvPr>
              <p:cNvSpPr txBox="1">
                <a:spLocks noRot="1" noChangeAspect="1" noMove="1" noResize="1" noEditPoints="1" noAdjustHandles="1" noChangeArrowheads="1" noChangeShapeType="1" noTextEdit="1"/>
              </p:cNvSpPr>
              <p:nvPr/>
            </p:nvSpPr>
            <p:spPr>
              <a:xfrm>
                <a:off x="209938" y="5936436"/>
                <a:ext cx="7898475" cy="369332"/>
              </a:xfrm>
              <a:prstGeom prst="rect">
                <a:avLst/>
              </a:prstGeom>
              <a:blipFill>
                <a:blip r:embed="rId10"/>
                <a:stretch>
                  <a:fillRect l="-617"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02753900"/>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7F93E-1119-4B2C-99C5-4DAB16B68A87}"/>
              </a:ext>
            </a:extLst>
          </p:cNvPr>
          <p:cNvSpPr>
            <a:spLocks noGrp="1"/>
          </p:cNvSpPr>
          <p:nvPr>
            <p:ph type="sldNum" sz="quarter" idx="12"/>
          </p:nvPr>
        </p:nvSpPr>
        <p:spPr/>
        <p:txBody>
          <a:bodyPr/>
          <a:lstStyle/>
          <a:p>
            <a:fld id="{A84D4951-8A76-4D8F-991A-50C7753EBC79}" type="slidenum">
              <a:rPr lang="sk-SK" smtClean="0"/>
              <a:t>15</a:t>
            </a:fld>
            <a:endParaRPr lang="sk-SK" dirty="0"/>
          </a:p>
        </p:txBody>
      </p:sp>
      <p:sp>
        <p:nvSpPr>
          <p:cNvPr id="4" name="TextBox 3">
            <a:extLst>
              <a:ext uri="{FF2B5EF4-FFF2-40B4-BE49-F238E27FC236}">
                <a16:creationId xmlns:a16="http://schemas.microsoft.com/office/drawing/2014/main" id="{0EAA61A1-7E65-4563-AB38-59A5FCD11EBC}"/>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02D281-C989-4939-A657-F59128FB5BFD}"/>
                  </a:ext>
                </a:extLst>
              </p:cNvPr>
              <p:cNvSpPr txBox="1"/>
              <p:nvPr/>
            </p:nvSpPr>
            <p:spPr>
              <a:xfrm>
                <a:off x="242371" y="812166"/>
                <a:ext cx="8659258" cy="5909310"/>
              </a:xfrm>
              <a:prstGeom prst="rect">
                <a:avLst/>
              </a:prstGeom>
              <a:noFill/>
            </p:spPr>
            <p:txBody>
              <a:bodyPr wrap="square" rtlCol="0">
                <a:spAutoFit/>
              </a:bodyPr>
              <a:lstStyle/>
              <a:p>
                <a:r>
                  <a:rPr lang="en-US" dirty="0"/>
                  <a:t>The </a:t>
                </a:r>
                <a:r>
                  <a:rPr lang="en-US" b="1" dirty="0"/>
                  <a:t>Carnot cycle </a:t>
                </a:r>
                <a:r>
                  <a:rPr lang="en-US" dirty="0"/>
                  <a:t>is a theoretical thermodynamic cycle proposed by French physicist </a:t>
                </a:r>
                <a:r>
                  <a:rPr lang="en-US" dirty="0" err="1"/>
                  <a:t>Sadi</a:t>
                </a:r>
                <a:r>
                  <a:rPr lang="en-US" dirty="0"/>
                  <a:t> Carnot in 1824. It provides an upper limit on the efficiency that any classical thermodynamic engine can achieve during the “conversion of heat into work”, or conversely, the efficiency of a refrigeration system in creating a temperature difference (e.g. refrigeration) by the application of work to the system.</a:t>
                </a:r>
              </a:p>
              <a:p>
                <a:endParaRPr lang="en-US" dirty="0"/>
              </a:p>
              <a:p>
                <a:r>
                  <a:rPr lang="en-US" dirty="0"/>
                  <a:t>The analysis by Carnot is an example of “intellectual beauty”. Using very simple considerations, without any heavy mathematics, Carnot was able to demonstrate, that there is an upper limit for the efficiency of any thermodynamic engine which has access just to two reservoirs: hot at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cold at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What is really striking is that “any engine” means even engines not yet proposed and even engines working on some new (not yet discovered) physical interactions of matter. </a:t>
                </a:r>
                <a:r>
                  <a:rPr lang="en-US" b="1" dirty="0"/>
                  <a:t>A demonstration of power of human intellect.</a:t>
                </a:r>
              </a:p>
              <a:p>
                <a:endParaRPr lang="en-US" b="1" dirty="0"/>
              </a:p>
              <a:p>
                <a:r>
                  <a:rPr lang="en-US" dirty="0"/>
                  <a:t>Technical praxis needs a lot of machines able to perform mechanical work: lifting or moving objects, pumping fluids, machining (turning, drilling, milling) materials etc. To perform work, one needs a source of energy. Sometimes it is just a form of mechanical energy like in the watermill. However, sources of mechanical energy (which are simple to use to perform mechanical work) are rare. We have much richer resources of chemical energy, which can simply be used to perform heat but not so easily to perform macroscopic mechanical work. </a:t>
                </a:r>
              </a:p>
            </p:txBody>
          </p:sp>
        </mc:Choice>
        <mc:Fallback xmlns="">
          <p:sp>
            <p:nvSpPr>
              <p:cNvPr id="5" name="TextBox 4">
                <a:extLst>
                  <a:ext uri="{FF2B5EF4-FFF2-40B4-BE49-F238E27FC236}">
                    <a16:creationId xmlns:a16="http://schemas.microsoft.com/office/drawing/2014/main" id="{6702D281-C989-4939-A657-F59128FB5BFD}"/>
                  </a:ext>
                </a:extLst>
              </p:cNvPr>
              <p:cNvSpPr txBox="1">
                <a:spLocks noRot="1" noChangeAspect="1" noMove="1" noResize="1" noEditPoints="1" noAdjustHandles="1" noChangeArrowheads="1" noChangeShapeType="1" noTextEdit="1"/>
              </p:cNvSpPr>
              <p:nvPr/>
            </p:nvSpPr>
            <p:spPr>
              <a:xfrm>
                <a:off x="242371" y="812166"/>
                <a:ext cx="8659258" cy="5909310"/>
              </a:xfrm>
              <a:prstGeom prst="rect">
                <a:avLst/>
              </a:prstGeom>
              <a:blipFill>
                <a:blip r:embed="rId4"/>
                <a:stretch>
                  <a:fillRect l="-634" t="-515" r="-1056" b="-619"/>
                </a:stretch>
              </a:blipFill>
            </p:spPr>
            <p:txBody>
              <a:bodyPr/>
              <a:lstStyle/>
              <a:p>
                <a:r>
                  <a:rPr lang="sk-SK">
                    <a:noFill/>
                  </a:rPr>
                  <a:t> </a:t>
                </a:r>
              </a:p>
            </p:txBody>
          </p:sp>
        </mc:Fallback>
      </mc:AlternateContent>
    </p:spTree>
    <p:extLst>
      <p:ext uri="{BB962C8B-B14F-4D97-AF65-F5344CB8AC3E}">
        <p14:creationId xmlns:p14="http://schemas.microsoft.com/office/powerpoint/2010/main" val="167788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10E01-76DB-4B12-A5CA-BCA8B4EAFF50}"/>
              </a:ext>
            </a:extLst>
          </p:cNvPr>
          <p:cNvSpPr>
            <a:spLocks noGrp="1"/>
          </p:cNvSpPr>
          <p:nvPr>
            <p:ph type="sldNum" sz="quarter" idx="12"/>
          </p:nvPr>
        </p:nvSpPr>
        <p:spPr/>
        <p:txBody>
          <a:bodyPr/>
          <a:lstStyle/>
          <a:p>
            <a:fld id="{A84D4951-8A76-4D8F-991A-50C7753EBC79}" type="slidenum">
              <a:rPr lang="sk-SK" smtClean="0"/>
              <a:t>16</a:t>
            </a:fld>
            <a:endParaRPr lang="sk-SK" dirty="0"/>
          </a:p>
        </p:txBody>
      </p:sp>
      <p:sp>
        <p:nvSpPr>
          <p:cNvPr id="3" name="TextBox 2">
            <a:extLst>
              <a:ext uri="{FF2B5EF4-FFF2-40B4-BE49-F238E27FC236}">
                <a16:creationId xmlns:a16="http://schemas.microsoft.com/office/drawing/2014/main" id="{1AB09546-663C-4B8B-8298-36A70FB96F64}"/>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Thermodynamic cyclic engine</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449FA5-4E72-48AE-8B78-A834D7AF2449}"/>
                  </a:ext>
                </a:extLst>
              </p:cNvPr>
              <p:cNvSpPr txBox="1"/>
              <p:nvPr/>
            </p:nvSpPr>
            <p:spPr>
              <a:xfrm>
                <a:off x="242371" y="1156771"/>
                <a:ext cx="8637224" cy="4247317"/>
              </a:xfrm>
              <a:prstGeom prst="rect">
                <a:avLst/>
              </a:prstGeom>
              <a:noFill/>
            </p:spPr>
            <p:txBody>
              <a:bodyPr wrap="square" rtlCol="0">
                <a:spAutoFit/>
              </a:bodyPr>
              <a:lstStyle/>
              <a:p>
                <a:r>
                  <a:rPr lang="en-US" dirty="0"/>
                  <a:t>We have used the expression “conversion of heat into work”. This expression is scientifically not quite correct. Heat is not a form of energy, it is a form of (microscopic) work. A </a:t>
                </a:r>
                <a:r>
                  <a:rPr lang="en-US" b="1" dirty="0">
                    <a:solidFill>
                      <a:srgbClr val="FF0000"/>
                    </a:solidFill>
                  </a:rPr>
                  <a:t>heat engine</a:t>
                </a:r>
                <a:r>
                  <a:rPr lang="en-US" b="1" dirty="0"/>
                  <a:t> </a:t>
                </a:r>
                <a:r>
                  <a:rPr lang="en-US" dirty="0"/>
                  <a:t>(thermodynamic engine)</a:t>
                </a:r>
                <a:r>
                  <a:rPr lang="en-US" dirty="0">
                    <a:solidFill>
                      <a:srgbClr val="FF0000"/>
                    </a:solidFill>
                  </a:rPr>
                  <a:t> </a:t>
                </a:r>
                <a:r>
                  <a:rPr lang="en-US" dirty="0"/>
                  <a:t>is a device, which  receives work in the form of heat and performs macroscopic mechanical work.</a:t>
                </a:r>
              </a:p>
              <a:p>
                <a:endParaRPr lang="en-US" dirty="0"/>
              </a:p>
              <a:p>
                <a:r>
                  <a:rPr lang="en-US" dirty="0"/>
                  <a:t>Speaking about the efficiency of such a machine we have in mind how many “Joules of mechanical work” can be produced receiving some amount of Joules of heat work.</a:t>
                </a:r>
              </a:p>
              <a:p>
                <a:endParaRPr lang="en-US" dirty="0"/>
              </a:p>
              <a:p>
                <a:r>
                  <a:rPr lang="en-US" dirty="0"/>
                  <a:t>Carnot engine is a hypothetical cyclic thermodynamic machine which has access just to two reservoirs: hot at temperature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oMath>
                </a14:m>
                <a:r>
                  <a:rPr lang="en-US" dirty="0"/>
                  <a:t> and cold at temperature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dirty="0"/>
                  <a:t>. Its cycle consists of 4 steps. </a:t>
                </a:r>
              </a:p>
              <a:p>
                <a:endParaRPr lang="en-US" dirty="0"/>
              </a:p>
              <a:p>
                <a:r>
                  <a:rPr lang="en-US" dirty="0"/>
                  <a:t>It is worth to stress, that the size of the machine (how many moles of working gas is used) is arbitrary. The amount of useful work the machine provides during one cycle depends on its size. </a:t>
                </a:r>
              </a:p>
            </p:txBody>
          </p:sp>
        </mc:Choice>
        <mc:Fallback xmlns="">
          <p:sp>
            <p:nvSpPr>
              <p:cNvPr id="4" name="TextBox 3">
                <a:extLst>
                  <a:ext uri="{FF2B5EF4-FFF2-40B4-BE49-F238E27FC236}">
                    <a16:creationId xmlns:a16="http://schemas.microsoft.com/office/drawing/2014/main" id="{9D449FA5-4E72-48AE-8B78-A834D7AF2449}"/>
                  </a:ext>
                </a:extLst>
              </p:cNvPr>
              <p:cNvSpPr txBox="1">
                <a:spLocks noRot="1" noChangeAspect="1" noMove="1" noResize="1" noEditPoints="1" noAdjustHandles="1" noChangeArrowheads="1" noChangeShapeType="1" noTextEdit="1"/>
              </p:cNvSpPr>
              <p:nvPr/>
            </p:nvSpPr>
            <p:spPr>
              <a:xfrm>
                <a:off x="242371" y="1156771"/>
                <a:ext cx="8637224" cy="4247317"/>
              </a:xfrm>
              <a:prstGeom prst="rect">
                <a:avLst/>
              </a:prstGeom>
              <a:blipFill>
                <a:blip r:embed="rId4"/>
                <a:stretch>
                  <a:fillRect l="-635" t="-862" r="-282" b="-1437"/>
                </a:stretch>
              </a:blipFill>
            </p:spPr>
            <p:txBody>
              <a:bodyPr/>
              <a:lstStyle/>
              <a:p>
                <a:r>
                  <a:rPr lang="en-US">
                    <a:noFill/>
                  </a:rPr>
                  <a:t> </a:t>
                </a:r>
              </a:p>
            </p:txBody>
          </p:sp>
        </mc:Fallback>
      </mc:AlternateContent>
    </p:spTree>
    <p:extLst>
      <p:ext uri="{BB962C8B-B14F-4D97-AF65-F5344CB8AC3E}">
        <p14:creationId xmlns:p14="http://schemas.microsoft.com/office/powerpoint/2010/main" val="3750997764"/>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12955-A4CC-45DB-B34F-97DFE52800B2}"/>
              </a:ext>
            </a:extLst>
          </p:cNvPr>
          <p:cNvSpPr>
            <a:spLocks noGrp="1"/>
          </p:cNvSpPr>
          <p:nvPr>
            <p:ph type="sldNum" sz="quarter" idx="12"/>
          </p:nvPr>
        </p:nvSpPr>
        <p:spPr/>
        <p:txBody>
          <a:bodyPr/>
          <a:lstStyle/>
          <a:p>
            <a:fld id="{A84D4951-8A76-4D8F-991A-50C7753EBC79}" type="slidenum">
              <a:rPr lang="sk-SK" smtClean="0"/>
              <a:t>17</a:t>
            </a:fld>
            <a:endParaRPr lang="sk-SK" dirty="0"/>
          </a:p>
        </p:txBody>
      </p:sp>
      <p:pic>
        <p:nvPicPr>
          <p:cNvPr id="6" name="Picture 5">
            <a:extLst>
              <a:ext uri="{FF2B5EF4-FFF2-40B4-BE49-F238E27FC236}">
                <a16:creationId xmlns:a16="http://schemas.microsoft.com/office/drawing/2014/main" id="{6521E8D9-2978-4F72-98FF-119ED6538341}"/>
              </a:ext>
            </a:extLst>
          </p:cNvPr>
          <p:cNvPicPr>
            <a:picLocks noChangeAspect="1"/>
          </p:cNvPicPr>
          <p:nvPr/>
        </p:nvPicPr>
        <p:blipFill>
          <a:blip r:embed="rId2"/>
          <a:stretch>
            <a:fillRect/>
          </a:stretch>
        </p:blipFill>
        <p:spPr>
          <a:xfrm>
            <a:off x="152943" y="2624942"/>
            <a:ext cx="5066215" cy="3913971"/>
          </a:xfrm>
          <a:prstGeom prst="rect">
            <a:avLst/>
          </a:prstGeom>
        </p:spPr>
      </p:pic>
      <p:sp>
        <p:nvSpPr>
          <p:cNvPr id="7" name="TextBox 6">
            <a:extLst>
              <a:ext uri="{FF2B5EF4-FFF2-40B4-BE49-F238E27FC236}">
                <a16:creationId xmlns:a16="http://schemas.microsoft.com/office/drawing/2014/main" id="{E0C23542-3931-4261-8F93-02B63185EB0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717D45-A0A2-4618-8E00-04EB9F6845CB}"/>
                  </a:ext>
                </a:extLst>
              </p:cNvPr>
              <p:cNvSpPr txBox="1"/>
              <p:nvPr/>
            </p:nvSpPr>
            <p:spPr>
              <a:xfrm>
                <a:off x="440675" y="1112704"/>
                <a:ext cx="8251633" cy="923330"/>
              </a:xfrm>
              <a:prstGeom prst="rect">
                <a:avLst/>
              </a:prstGeom>
              <a:noFill/>
            </p:spPr>
            <p:txBody>
              <a:bodyPr wrap="square" rtlCol="0">
                <a:spAutoFit/>
              </a:bodyPr>
              <a:lstStyle/>
              <a:p>
                <a:r>
                  <a:rPr lang="en-US" dirty="0"/>
                  <a:t>The Carnot cycle starts (end ends) in the point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dirty="0"/>
                  <a:t> All three parameters can be chosen arbitrarily. The size of the machine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a14:m>
                <a:r>
                  <a:rPr lang="en-US" dirty="0"/>
                  <a:t> is then uniquely given by the equation of state </a:t>
                </a:r>
                <a14:m>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r>
                      <a:rPr lang="en-US" b="0" i="1" smtClean="0">
                        <a:latin typeface="Cambria Math" panose="02040503050406030204" pitchFamily="18" charset="0"/>
                      </a:rPr>
                      <m:t>𝑁𝑘𝑇</m:t>
                    </m:r>
                  </m:oMath>
                </a14:m>
                <a:r>
                  <a:rPr lang="en-US" dirty="0"/>
                  <a:t>. The cycle consist of four reversible steps</a:t>
                </a:r>
              </a:p>
            </p:txBody>
          </p:sp>
        </mc:Choice>
        <mc:Fallback xmlns="">
          <p:sp>
            <p:nvSpPr>
              <p:cNvPr id="8" name="TextBox 7">
                <a:extLst>
                  <a:ext uri="{FF2B5EF4-FFF2-40B4-BE49-F238E27FC236}">
                    <a16:creationId xmlns:a16="http://schemas.microsoft.com/office/drawing/2014/main" id="{48717D45-A0A2-4618-8E00-04EB9F6845CB}"/>
                  </a:ext>
                </a:extLst>
              </p:cNvPr>
              <p:cNvSpPr txBox="1">
                <a:spLocks noRot="1" noChangeAspect="1" noMove="1" noResize="1" noEditPoints="1" noAdjustHandles="1" noChangeArrowheads="1" noChangeShapeType="1" noTextEdit="1"/>
              </p:cNvSpPr>
              <p:nvPr/>
            </p:nvSpPr>
            <p:spPr>
              <a:xfrm>
                <a:off x="440675" y="1112704"/>
                <a:ext cx="8251633" cy="923330"/>
              </a:xfrm>
              <a:prstGeom prst="rect">
                <a:avLst/>
              </a:prstGeom>
              <a:blipFill>
                <a:blip r:embed="rId5"/>
                <a:stretch>
                  <a:fillRect l="-591" t="-3974" r="-59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A30F7C-4DDC-44B2-BC44-83594D05785D}"/>
                  </a:ext>
                </a:extLst>
              </p:cNvPr>
              <p:cNvSpPr txBox="1"/>
              <p:nvPr/>
            </p:nvSpPr>
            <p:spPr>
              <a:xfrm>
                <a:off x="5159984" y="2174959"/>
                <a:ext cx="3668617" cy="4247317"/>
              </a:xfrm>
              <a:prstGeom prst="rect">
                <a:avLst/>
              </a:prstGeom>
              <a:noFill/>
            </p:spPr>
            <p:txBody>
              <a:bodyPr wrap="square" rtlCol="0">
                <a:spAutoFit/>
              </a:bodyPr>
              <a:lstStyle/>
              <a:p>
                <a:pPr marL="342900" indent="-342900">
                  <a:buFont typeface="+mj-lt"/>
                  <a:buAutoNum type="arabicPeriod"/>
                </a:pPr>
                <a:r>
                  <a:rPr lang="en-US" dirty="0"/>
                  <a:t>The isothermal expansion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to arbitrarily chosen volume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The Pressure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is then uniquely determined.</a:t>
                </a:r>
              </a:p>
              <a:p>
                <a:pPr marL="342900" indent="-342900">
                  <a:buFont typeface="+mj-lt"/>
                  <a:buAutoNum type="arabicPeriod"/>
                </a:pPr>
                <a:r>
                  <a:rPr lang="en-US" dirty="0"/>
                  <a:t>The adiabatic expansion to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m:t>
                    </m:r>
                  </m:oMath>
                </a14:m>
                <a:r>
                  <a:rPr lang="en-US" dirty="0"/>
                  <a:t> point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t> is then uniquely determined. </a:t>
                </a:r>
              </a:p>
              <a:p>
                <a:pPr marL="342900" indent="-342900">
                  <a:buFont typeface="+mj-lt"/>
                  <a:buAutoNum type="arabicPeriod"/>
                </a:pPr>
                <a:r>
                  <a:rPr lang="en-US" dirty="0"/>
                  <a:t>The isothermal compression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to a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oMath>
                </a14:m>
                <a:r>
                  <a:rPr lang="en-US" dirty="0"/>
                  <a:t> which is uniquely determined by the requirement that from there one can get adiabatically to the initial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a:t>
                </a:r>
              </a:p>
              <a:p>
                <a:pPr marL="342900" indent="-342900">
                  <a:buFont typeface="+mj-lt"/>
                  <a:buAutoNum type="arabicPeriod"/>
                </a:pPr>
                <a:r>
                  <a:rPr lang="en-US" dirty="0"/>
                  <a:t>The adiabatic compression to the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a:t>
                </a:r>
              </a:p>
            </p:txBody>
          </p:sp>
        </mc:Choice>
        <mc:Fallback xmlns="">
          <p:sp>
            <p:nvSpPr>
              <p:cNvPr id="9" name="TextBox 8">
                <a:extLst>
                  <a:ext uri="{FF2B5EF4-FFF2-40B4-BE49-F238E27FC236}">
                    <a16:creationId xmlns:a16="http://schemas.microsoft.com/office/drawing/2014/main" id="{BEA30F7C-4DDC-44B2-BC44-83594D05785D}"/>
                  </a:ext>
                </a:extLst>
              </p:cNvPr>
              <p:cNvSpPr txBox="1">
                <a:spLocks noRot="1" noChangeAspect="1" noMove="1" noResize="1" noEditPoints="1" noAdjustHandles="1" noChangeArrowheads="1" noChangeShapeType="1" noTextEdit="1"/>
              </p:cNvSpPr>
              <p:nvPr/>
            </p:nvSpPr>
            <p:spPr>
              <a:xfrm>
                <a:off x="5159984" y="2174959"/>
                <a:ext cx="3668617" cy="4247317"/>
              </a:xfrm>
              <a:prstGeom prst="rect">
                <a:avLst/>
              </a:prstGeom>
              <a:blipFill>
                <a:blip r:embed="rId6"/>
                <a:stretch>
                  <a:fillRect l="-1329" t="-861" r="-1329" b="-1291"/>
                </a:stretch>
              </a:blipFill>
            </p:spPr>
            <p:txBody>
              <a:bodyPr/>
              <a:lstStyle/>
              <a:p>
                <a:r>
                  <a:rPr lang="en-US">
                    <a:noFill/>
                  </a:rPr>
                  <a:t> </a:t>
                </a:r>
              </a:p>
            </p:txBody>
          </p:sp>
        </mc:Fallback>
      </mc:AlternateContent>
    </p:spTree>
    <p:extLst>
      <p:ext uri="{BB962C8B-B14F-4D97-AF65-F5344CB8AC3E}">
        <p14:creationId xmlns:p14="http://schemas.microsoft.com/office/powerpoint/2010/main" val="864511490"/>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3E98F-B5D5-4F1A-A4C5-D09C696FD492}"/>
              </a:ext>
            </a:extLst>
          </p:cNvPr>
          <p:cNvSpPr>
            <a:spLocks noGrp="1"/>
          </p:cNvSpPr>
          <p:nvPr>
            <p:ph type="sldNum" sz="quarter" idx="12"/>
          </p:nvPr>
        </p:nvSpPr>
        <p:spPr/>
        <p:txBody>
          <a:bodyPr/>
          <a:lstStyle/>
          <a:p>
            <a:fld id="{A84D4951-8A76-4D8F-991A-50C7753EBC79}" type="slidenum">
              <a:rPr lang="sk-SK" smtClean="0"/>
              <a:t>2</a:t>
            </a:fld>
            <a:endParaRPr lang="sk-SK" dirty="0"/>
          </a:p>
        </p:txBody>
      </p:sp>
      <p:sp>
        <p:nvSpPr>
          <p:cNvPr id="3" name="TextBox 2">
            <a:extLst>
              <a:ext uri="{FF2B5EF4-FFF2-40B4-BE49-F238E27FC236}">
                <a16:creationId xmlns:a16="http://schemas.microsoft.com/office/drawing/2014/main" id="{BC526733-5CE2-4A62-8D87-4B17CF2D7749}"/>
              </a:ext>
            </a:extLst>
          </p:cNvPr>
          <p:cNvSpPr txBox="1"/>
          <p:nvPr/>
        </p:nvSpPr>
        <p:spPr>
          <a:xfrm>
            <a:off x="1108710" y="274320"/>
            <a:ext cx="7166610" cy="523220"/>
          </a:xfrm>
          <a:prstGeom prst="rect">
            <a:avLst/>
          </a:prstGeom>
          <a:noFill/>
        </p:spPr>
        <p:txBody>
          <a:bodyPr wrap="square" rtlCol="0">
            <a:spAutoFit/>
          </a:bodyPr>
          <a:lstStyle/>
          <a:p>
            <a:pPr algn="ctr"/>
            <a:r>
              <a:rPr lang="en-US" sz="2800" b="1" dirty="0"/>
              <a:t>First law of thermodynamics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7A4A95-C558-498B-81A6-6DF23EF462AE}"/>
                  </a:ext>
                </a:extLst>
              </p:cNvPr>
              <p:cNvSpPr txBox="1"/>
              <p:nvPr/>
            </p:nvSpPr>
            <p:spPr>
              <a:xfrm>
                <a:off x="342900" y="1245870"/>
                <a:ext cx="8241030" cy="1200329"/>
              </a:xfrm>
              <a:prstGeom prst="rect">
                <a:avLst/>
              </a:prstGeom>
              <a:noFill/>
            </p:spPr>
            <p:txBody>
              <a:bodyPr wrap="square" rtlCol="0">
                <a:spAutoFit/>
              </a:bodyPr>
              <a:lstStyle/>
              <a:p>
                <a:r>
                  <a:rPr lang="en-US" dirty="0"/>
                  <a:t>we shall present the statistical analysis later, here we will just quote (without proof) formulas for the energy of ideal gasses.</a:t>
                </a:r>
              </a:p>
              <a:p>
                <a:endParaRPr lang="en-US" dirty="0"/>
              </a:p>
              <a:p>
                <a:r>
                  <a:rPr lang="en-US" dirty="0"/>
                  <a:t>Gas of </a:t>
                </a:r>
                <a14:m>
                  <m:oMath xmlns:m="http://schemas.openxmlformats.org/officeDocument/2006/math">
                    <m:r>
                      <a:rPr lang="en-US" b="0" i="1" smtClean="0">
                        <a:latin typeface="Cambria Math" panose="02040503050406030204" pitchFamily="18" charset="0"/>
                      </a:rPr>
                      <m:t>𝑁</m:t>
                    </m:r>
                  </m:oMath>
                </a14:m>
                <a:r>
                  <a:rPr lang="en-US" dirty="0"/>
                  <a:t> moecules has energy</a:t>
                </a:r>
                <a:endParaRPr lang="sk-SK" dirty="0"/>
              </a:p>
            </p:txBody>
          </p:sp>
        </mc:Choice>
        <mc:Fallback xmlns="">
          <p:sp>
            <p:nvSpPr>
              <p:cNvPr id="4" name="TextBox 3">
                <a:extLst>
                  <a:ext uri="{FF2B5EF4-FFF2-40B4-BE49-F238E27FC236}">
                    <a16:creationId xmlns:a16="http://schemas.microsoft.com/office/drawing/2014/main" id="{FE7A4A95-C558-498B-81A6-6DF23EF462AE}"/>
                  </a:ext>
                </a:extLst>
              </p:cNvPr>
              <p:cNvSpPr txBox="1">
                <a:spLocks noRot="1" noChangeAspect="1" noMove="1" noResize="1" noEditPoints="1" noAdjustHandles="1" noChangeArrowheads="1" noChangeShapeType="1" noTextEdit="1"/>
              </p:cNvSpPr>
              <p:nvPr/>
            </p:nvSpPr>
            <p:spPr>
              <a:xfrm>
                <a:off x="342900" y="1245870"/>
                <a:ext cx="8241030" cy="1200329"/>
              </a:xfrm>
              <a:prstGeom prst="rect">
                <a:avLst/>
              </a:prstGeom>
              <a:blipFill>
                <a:blip r:embed="rId6"/>
                <a:stretch>
                  <a:fillRect l="-592" t="-2538" b="-7107"/>
                </a:stretch>
              </a:blipFill>
            </p:spPr>
            <p:txBody>
              <a:bodyPr/>
              <a:lstStyle/>
              <a:p>
                <a:r>
                  <a:rPr lang="sk-SK">
                    <a:noFill/>
                  </a:rPr>
                  <a:t> </a:t>
                </a:r>
              </a:p>
            </p:txBody>
          </p:sp>
        </mc:Fallback>
      </mc:AlternateContent>
      <p:pic>
        <p:nvPicPr>
          <p:cNvPr id="9" name="Picture 8">
            <a:extLst>
              <a:ext uri="{FF2B5EF4-FFF2-40B4-BE49-F238E27FC236}">
                <a16:creationId xmlns:a16="http://schemas.microsoft.com/office/drawing/2014/main" id="{0654C41F-F703-4F34-8BAC-3AB7504FE69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74040" y="2711450"/>
            <a:ext cx="8008620" cy="1733550"/>
          </a:xfrm>
          <a:prstGeom prst="rect">
            <a:avLst/>
          </a:prstGeom>
        </p:spPr>
      </p:pic>
      <p:sp>
        <p:nvSpPr>
          <p:cNvPr id="7" name="Rectangle 6">
            <a:extLst>
              <a:ext uri="{FF2B5EF4-FFF2-40B4-BE49-F238E27FC236}">
                <a16:creationId xmlns:a16="http://schemas.microsoft.com/office/drawing/2014/main" id="{7980EB18-8F71-446B-B70E-6E819B828AD5}"/>
              </a:ext>
            </a:extLst>
          </p:cNvPr>
          <p:cNvSpPr/>
          <p:nvPr/>
        </p:nvSpPr>
        <p:spPr>
          <a:xfrm>
            <a:off x="365760" y="2651760"/>
            <a:ext cx="8309610" cy="19659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TextBox 7">
            <a:extLst>
              <a:ext uri="{FF2B5EF4-FFF2-40B4-BE49-F238E27FC236}">
                <a16:creationId xmlns:a16="http://schemas.microsoft.com/office/drawing/2014/main" id="{9A3BE596-07BD-49A8-A8FB-2AA9BB32B114}"/>
              </a:ext>
            </a:extLst>
          </p:cNvPr>
          <p:cNvSpPr txBox="1"/>
          <p:nvPr/>
        </p:nvSpPr>
        <p:spPr>
          <a:xfrm>
            <a:off x="125730" y="4732020"/>
            <a:ext cx="8903970" cy="2031325"/>
          </a:xfrm>
          <a:prstGeom prst="rect">
            <a:avLst/>
          </a:prstGeom>
          <a:noFill/>
        </p:spPr>
        <p:txBody>
          <a:bodyPr wrap="square" rtlCol="0">
            <a:spAutoFit/>
          </a:bodyPr>
          <a:lstStyle/>
          <a:p>
            <a:r>
              <a:rPr lang="en-US" dirty="0"/>
              <a:t>These formulas are just approximate, more exact quantum mechanical expressions should take into account details of internal structure of atoms and molecules. We introduce a universal notation as</a:t>
            </a:r>
          </a:p>
          <a:p>
            <a:endParaRPr lang="en-US" dirty="0"/>
          </a:p>
          <a:p>
            <a:endParaRPr lang="en-US" dirty="0"/>
          </a:p>
          <a:p>
            <a:r>
              <a:rPr lang="en-US" dirty="0"/>
              <a:t>The rationale for this notation will be clear when we shall discuss the isochoric process energy heat balance.</a:t>
            </a:r>
          </a:p>
        </p:txBody>
      </p:sp>
      <p:pic>
        <p:nvPicPr>
          <p:cNvPr id="19" name="Picture 18">
            <a:extLst>
              <a:ext uri="{FF2B5EF4-FFF2-40B4-BE49-F238E27FC236}">
                <a16:creationId xmlns:a16="http://schemas.microsoft.com/office/drawing/2014/main" id="{2EEC322D-5512-4A65-B7F2-BF190A84199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91313" y="5626101"/>
            <a:ext cx="5867019" cy="462915"/>
          </a:xfrm>
          <a:prstGeom prst="rect">
            <a:avLst/>
          </a:prstGeom>
        </p:spPr>
      </p:pic>
      <p:sp>
        <p:nvSpPr>
          <p:cNvPr id="21" name="Rectangle 20">
            <a:extLst>
              <a:ext uri="{FF2B5EF4-FFF2-40B4-BE49-F238E27FC236}">
                <a16:creationId xmlns:a16="http://schemas.microsoft.com/office/drawing/2014/main" id="{69C9D4E4-85DB-46CB-88A2-FA42181624BD}"/>
              </a:ext>
            </a:extLst>
          </p:cNvPr>
          <p:cNvSpPr/>
          <p:nvPr/>
        </p:nvSpPr>
        <p:spPr>
          <a:xfrm>
            <a:off x="1474470" y="5577840"/>
            <a:ext cx="6412230" cy="5372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315010875"/>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813A9-6AF6-47C2-820F-6FB41E72DA33}"/>
              </a:ext>
            </a:extLst>
          </p:cNvPr>
          <p:cNvSpPr>
            <a:spLocks noGrp="1"/>
          </p:cNvSpPr>
          <p:nvPr>
            <p:ph type="sldNum" sz="quarter" idx="12"/>
          </p:nvPr>
        </p:nvSpPr>
        <p:spPr/>
        <p:txBody>
          <a:bodyPr/>
          <a:lstStyle/>
          <a:p>
            <a:fld id="{A84D4951-8A76-4D8F-991A-50C7753EBC79}" type="slidenum">
              <a:rPr lang="sk-SK" smtClean="0"/>
              <a:t>3</a:t>
            </a:fld>
            <a:endParaRPr lang="sk-SK" dirty="0"/>
          </a:p>
        </p:txBody>
      </p:sp>
      <p:sp>
        <p:nvSpPr>
          <p:cNvPr id="4" name="TextBox 3">
            <a:extLst>
              <a:ext uri="{FF2B5EF4-FFF2-40B4-BE49-F238E27FC236}">
                <a16:creationId xmlns:a16="http://schemas.microsoft.com/office/drawing/2014/main" id="{E429B2B1-B759-462A-8DDC-52EE6DD0504C}"/>
              </a:ext>
            </a:extLst>
          </p:cNvPr>
          <p:cNvSpPr txBox="1"/>
          <p:nvPr/>
        </p:nvSpPr>
        <p:spPr>
          <a:xfrm>
            <a:off x="1108710" y="80010"/>
            <a:ext cx="7166610" cy="523220"/>
          </a:xfrm>
          <a:prstGeom prst="rect">
            <a:avLst/>
          </a:prstGeom>
          <a:noFill/>
        </p:spPr>
        <p:txBody>
          <a:bodyPr wrap="square" rtlCol="0">
            <a:spAutoFit/>
          </a:bodyPr>
          <a:lstStyle/>
          <a:p>
            <a:pPr algn="ctr"/>
            <a:r>
              <a:rPr lang="en-US" sz="2800" b="1" dirty="0"/>
              <a:t>First law of thermodynamics</a:t>
            </a:r>
            <a:endParaRPr lang="sk-SK" sz="28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E179DD-2582-44BA-B6CA-42A416338CA0}"/>
                  </a:ext>
                </a:extLst>
              </p:cNvPr>
              <p:cNvSpPr txBox="1"/>
              <p:nvPr/>
            </p:nvSpPr>
            <p:spPr>
              <a:xfrm>
                <a:off x="137160" y="525780"/>
                <a:ext cx="8435340" cy="1862048"/>
              </a:xfrm>
              <a:prstGeom prst="rect">
                <a:avLst/>
              </a:prstGeom>
              <a:noFill/>
            </p:spPr>
            <p:txBody>
              <a:bodyPr wrap="square" rtlCol="0">
                <a:spAutoFit/>
              </a:bodyPr>
              <a:lstStyle/>
              <a:p>
                <a:r>
                  <a:rPr lang="en-US" dirty="0"/>
                  <a:t>Let us finally present a formula corresponding to the first law of thermodynamics as it is usually presented in standard textbooks.</a:t>
                </a:r>
              </a:p>
              <a:p>
                <a:endParaRPr lang="en-US" sz="500" dirty="0"/>
              </a:p>
              <a:p>
                <a:r>
                  <a:rPr lang="en-US" dirty="0"/>
                  <a:t>Let us consider an infinitesimal change of state between two close macrostates. The energy difference will be </a:t>
                </a:r>
                <a14:m>
                  <m:oMath xmlns:m="http://schemas.openxmlformats.org/officeDocument/2006/math">
                    <m:r>
                      <a:rPr lang="en-US" b="0" i="1" smtClean="0">
                        <a:latin typeface="Cambria Math" panose="02040503050406030204" pitchFamily="18" charset="0"/>
                      </a:rPr>
                      <m:t>𝑑𝐸</m:t>
                    </m:r>
                  </m:oMath>
                </a14:m>
                <a:r>
                  <a:rPr lang="en-US" dirty="0"/>
                  <a:t>, the mechanical work preformed by the physical system will be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𝐴</m:t>
                    </m:r>
                  </m:oMath>
                </a14:m>
                <a:r>
                  <a:rPr lang="en-US" dirty="0"/>
                  <a:t>, and heat performed by an external agent (boiler attendand)</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The first law of thermodynamics then reads</a:t>
                </a:r>
                <a:endParaRPr lang="sk-SK" dirty="0"/>
              </a:p>
            </p:txBody>
          </p:sp>
        </mc:Choice>
        <mc:Fallback xmlns="">
          <p:sp>
            <p:nvSpPr>
              <p:cNvPr id="5" name="TextBox 4">
                <a:extLst>
                  <a:ext uri="{FF2B5EF4-FFF2-40B4-BE49-F238E27FC236}">
                    <a16:creationId xmlns:a16="http://schemas.microsoft.com/office/drawing/2014/main" id="{DCE179DD-2582-44BA-B6CA-42A416338CA0}"/>
                  </a:ext>
                </a:extLst>
              </p:cNvPr>
              <p:cNvSpPr txBox="1">
                <a:spLocks noRot="1" noChangeAspect="1" noMove="1" noResize="1" noEditPoints="1" noAdjustHandles="1" noChangeArrowheads="1" noChangeShapeType="1" noTextEdit="1"/>
              </p:cNvSpPr>
              <p:nvPr/>
            </p:nvSpPr>
            <p:spPr>
              <a:xfrm>
                <a:off x="137160" y="525780"/>
                <a:ext cx="8435340" cy="1862048"/>
              </a:xfrm>
              <a:prstGeom prst="rect">
                <a:avLst/>
              </a:prstGeom>
              <a:blipFill>
                <a:blip r:embed="rId5"/>
                <a:stretch>
                  <a:fillRect l="-651" t="-1634" r="-795" b="-2614"/>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70662B61-B15F-4721-B820-9F05C3C23C5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65830" y="2528570"/>
            <a:ext cx="1598295" cy="232410"/>
          </a:xfrm>
          <a:prstGeom prst="rect">
            <a:avLst/>
          </a:prstGeom>
        </p:spPr>
      </p:pic>
      <p:sp>
        <p:nvSpPr>
          <p:cNvPr id="8" name="Rectangle 7">
            <a:extLst>
              <a:ext uri="{FF2B5EF4-FFF2-40B4-BE49-F238E27FC236}">
                <a16:creationId xmlns:a16="http://schemas.microsoft.com/office/drawing/2014/main" id="{8CD4E323-8A67-4F01-9373-4E51501DAC1D}"/>
              </a:ext>
            </a:extLst>
          </p:cNvPr>
          <p:cNvSpPr/>
          <p:nvPr/>
        </p:nvSpPr>
        <p:spPr>
          <a:xfrm>
            <a:off x="3303270" y="2388870"/>
            <a:ext cx="1908810" cy="525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02A2F4-4A1D-4E59-9AA0-E0E8BF98B441}"/>
                  </a:ext>
                </a:extLst>
              </p:cNvPr>
              <p:cNvSpPr txBox="1"/>
              <p:nvPr/>
            </p:nvSpPr>
            <p:spPr>
              <a:xfrm>
                <a:off x="137160" y="3010793"/>
                <a:ext cx="8823960" cy="3524042"/>
              </a:xfrm>
              <a:prstGeom prst="rect">
                <a:avLst/>
              </a:prstGeom>
              <a:noFill/>
            </p:spPr>
            <p:txBody>
              <a:bodyPr wrap="square" rtlCol="0">
                <a:spAutoFit/>
              </a:bodyPr>
              <a:lstStyle/>
              <a:p>
                <a:r>
                  <a:rPr lang="en-US" dirty="0"/>
                  <a:t>Do notice that the first law of thermodynamics is, in fact, the generalized law of energy conservation: any change of energy has to be balanced by work of external agents. Do notice the negative sign of the mechanical work. This is due to a standard convention that when speaking of the mechanical work we speak about work performed by the system (gas) upon an external agent (piston pusher), while the convention for heat is that it is the (microscopic) work performed by an external agent (boiler attendant) upon the physical system (gas).</a:t>
                </a:r>
              </a:p>
              <a:p>
                <a:endParaRPr lang="en-US" sz="700" dirty="0"/>
              </a:p>
              <a:p>
                <a:r>
                  <a:rPr lang="en-US" dirty="0"/>
                  <a:t>Do also notice, that we use the terminology “performed heat” and not “transferred heat”. </a:t>
                </a:r>
                <a:r>
                  <a:rPr lang="en-US" b="1" dirty="0">
                    <a:solidFill>
                      <a:srgbClr val="FF0000"/>
                    </a:solidFill>
                  </a:rPr>
                  <a:t>Heat is a form of work: it is not a form of energy</a:t>
                </a:r>
                <a:r>
                  <a:rPr lang="en-US" dirty="0"/>
                  <a:t>.</a:t>
                </a:r>
              </a:p>
              <a:p>
                <a:r>
                  <a:rPr lang="en-US" dirty="0"/>
                  <a:t>A few words to notations. </a:t>
                </a:r>
                <a14:m>
                  <m:oMath xmlns:m="http://schemas.openxmlformats.org/officeDocument/2006/math">
                    <m:r>
                      <a:rPr lang="en-US" b="0" i="1" smtClean="0">
                        <a:latin typeface="Cambria Math" panose="02040503050406030204" pitchFamily="18" charset="0"/>
                      </a:rPr>
                      <m:t>𝑑</m:t>
                    </m:r>
                  </m:oMath>
                </a14:m>
                <a:r>
                  <a:rPr lang="en-US" dirty="0"/>
                  <a:t> in </a:t>
                </a:r>
                <a14:m>
                  <m:oMath xmlns:m="http://schemas.openxmlformats.org/officeDocument/2006/math">
                    <m:r>
                      <a:rPr lang="en-US" b="0" i="1" smtClean="0">
                        <a:latin typeface="Cambria Math" panose="02040503050406030204" pitchFamily="18" charset="0"/>
                      </a:rPr>
                      <m:t>𝑑𝐸</m:t>
                    </m:r>
                  </m:oMath>
                </a14:m>
                <a:r>
                  <a:rPr lang="en-US" dirty="0"/>
                  <a:t> </a:t>
                </a:r>
                <a:r>
                  <a:rPr lang="en-US" b="1" dirty="0">
                    <a:solidFill>
                      <a:srgbClr val="FF0000"/>
                    </a:solidFill>
                  </a:rPr>
                  <a:t>means the difference </a:t>
                </a:r>
                <a:r>
                  <a:rPr lang="en-US" dirty="0"/>
                  <a:t>of two (infinitesimally close) values of energy. Symbol </a:t>
                </a:r>
                <a14:m>
                  <m:oMath xmlns:m="http://schemas.openxmlformats.org/officeDocument/2006/math">
                    <m:r>
                      <a:rPr lang="en-US" b="0" i="1" smtClean="0">
                        <a:latin typeface="Cambria Math" panose="02040503050406030204" pitchFamily="18" charset="0"/>
                      </a:rPr>
                      <m:t>𝛿</m:t>
                    </m:r>
                  </m:oMath>
                </a14:m>
                <a:r>
                  <a:rPr lang="en-US" dirty="0"/>
                  <a:t> in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𝐴</m:t>
                    </m:r>
                  </m:oMath>
                </a14:m>
                <a:r>
                  <a:rPr lang="en-US" dirty="0"/>
                  <a:t> means that it is an infinitesimally small value, </a:t>
                </a:r>
                <a:r>
                  <a:rPr lang="en-US" b="1" dirty="0">
                    <a:solidFill>
                      <a:srgbClr val="FF0000"/>
                    </a:solidFill>
                  </a:rPr>
                  <a:t>but it is not a difference of any two values</a:t>
                </a:r>
                <a:r>
                  <a:rPr lang="en-US" dirty="0"/>
                  <a:t>. The amount of work depends on the trajectory, so it is not a difference of a final and initial values of any state quantity. Similarly for heat.</a:t>
                </a:r>
                <a:endParaRPr lang="sk-SK" dirty="0"/>
              </a:p>
            </p:txBody>
          </p:sp>
        </mc:Choice>
        <mc:Fallback xmlns="">
          <p:sp>
            <p:nvSpPr>
              <p:cNvPr id="9" name="TextBox 8">
                <a:extLst>
                  <a:ext uri="{FF2B5EF4-FFF2-40B4-BE49-F238E27FC236}">
                    <a16:creationId xmlns:a16="http://schemas.microsoft.com/office/drawing/2014/main" id="{2802A2F4-4A1D-4E59-9AA0-E0E8BF98B441}"/>
                  </a:ext>
                </a:extLst>
              </p:cNvPr>
              <p:cNvSpPr txBox="1">
                <a:spLocks noRot="1" noChangeAspect="1" noMove="1" noResize="1" noEditPoints="1" noAdjustHandles="1" noChangeArrowheads="1" noChangeShapeType="1" noTextEdit="1"/>
              </p:cNvSpPr>
              <p:nvPr/>
            </p:nvSpPr>
            <p:spPr>
              <a:xfrm>
                <a:off x="137160" y="3010793"/>
                <a:ext cx="8823960" cy="3524042"/>
              </a:xfrm>
              <a:prstGeom prst="rect">
                <a:avLst/>
              </a:prstGeom>
              <a:blipFill>
                <a:blip r:embed="rId7"/>
                <a:stretch>
                  <a:fillRect l="-622" t="-1038" r="-898" b="-1903"/>
                </a:stretch>
              </a:blipFill>
            </p:spPr>
            <p:txBody>
              <a:bodyPr/>
              <a:lstStyle/>
              <a:p>
                <a:r>
                  <a:rPr lang="sk-SK">
                    <a:noFill/>
                  </a:rPr>
                  <a:t> </a:t>
                </a:r>
              </a:p>
            </p:txBody>
          </p:sp>
        </mc:Fallback>
      </mc:AlternateContent>
    </p:spTree>
    <p:extLst>
      <p:ext uri="{BB962C8B-B14F-4D97-AF65-F5344CB8AC3E}">
        <p14:creationId xmlns:p14="http://schemas.microsoft.com/office/powerpoint/2010/main" val="2711890622"/>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E0F8A-55A1-4FA9-A897-62B56459E5B0}"/>
              </a:ext>
            </a:extLst>
          </p:cNvPr>
          <p:cNvSpPr>
            <a:spLocks noGrp="1"/>
          </p:cNvSpPr>
          <p:nvPr>
            <p:ph type="sldNum" sz="quarter" idx="12"/>
          </p:nvPr>
        </p:nvSpPr>
        <p:spPr/>
        <p:txBody>
          <a:bodyPr/>
          <a:lstStyle/>
          <a:p>
            <a:fld id="{A84D4951-8A76-4D8F-991A-50C7753EBC79}" type="slidenum">
              <a:rPr lang="sk-SK" smtClean="0"/>
              <a:t>4</a:t>
            </a:fld>
            <a:endParaRPr lang="sk-SK" dirty="0"/>
          </a:p>
        </p:txBody>
      </p:sp>
      <p:sp>
        <p:nvSpPr>
          <p:cNvPr id="3" name="TextBox 2">
            <a:extLst>
              <a:ext uri="{FF2B5EF4-FFF2-40B4-BE49-F238E27FC236}">
                <a16:creationId xmlns:a16="http://schemas.microsoft.com/office/drawing/2014/main" id="{70A939C0-66EF-4813-8FEC-D3E840ED9EF3}"/>
              </a:ext>
            </a:extLst>
          </p:cNvPr>
          <p:cNvSpPr txBox="1"/>
          <p:nvPr/>
        </p:nvSpPr>
        <p:spPr>
          <a:xfrm>
            <a:off x="1851660" y="217170"/>
            <a:ext cx="5646420" cy="523220"/>
          </a:xfrm>
          <a:prstGeom prst="rect">
            <a:avLst/>
          </a:prstGeom>
          <a:noFill/>
        </p:spPr>
        <p:txBody>
          <a:bodyPr wrap="square" rtlCol="0">
            <a:spAutoFit/>
          </a:bodyPr>
          <a:lstStyle/>
          <a:p>
            <a:pPr algn="ctr"/>
            <a:r>
              <a:rPr lang="en-US" sz="2800" b="1" dirty="0"/>
              <a:t>Heat is a form of work, not of energy</a:t>
            </a:r>
            <a:endParaRPr lang="sk-SK" sz="2800" b="1" dirty="0"/>
          </a:p>
        </p:txBody>
      </p:sp>
      <p:sp>
        <p:nvSpPr>
          <p:cNvPr id="4" name="TextBox 3">
            <a:extLst>
              <a:ext uri="{FF2B5EF4-FFF2-40B4-BE49-F238E27FC236}">
                <a16:creationId xmlns:a16="http://schemas.microsoft.com/office/drawing/2014/main" id="{69682AB6-1863-413D-A226-8982C9AEC70B}"/>
              </a:ext>
            </a:extLst>
          </p:cNvPr>
          <p:cNvSpPr txBox="1"/>
          <p:nvPr/>
        </p:nvSpPr>
        <p:spPr>
          <a:xfrm>
            <a:off x="137160" y="671691"/>
            <a:ext cx="9006840" cy="6093976"/>
          </a:xfrm>
          <a:prstGeom prst="rect">
            <a:avLst/>
          </a:prstGeom>
          <a:noFill/>
        </p:spPr>
        <p:txBody>
          <a:bodyPr wrap="square" rtlCol="0">
            <a:spAutoFit/>
          </a:bodyPr>
          <a:lstStyle/>
          <a:p>
            <a:r>
              <a:rPr lang="en-US" b="1" dirty="0"/>
              <a:t>The fact that heat is </a:t>
            </a:r>
            <a:r>
              <a:rPr lang="en-US" b="1"/>
              <a:t>not a </a:t>
            </a:r>
            <a:r>
              <a:rPr lang="en-US" b="1" dirty="0"/>
              <a:t>form of energy we consider to be so important, that we devote to it a special slide</a:t>
            </a:r>
            <a:r>
              <a:rPr lang="en-US" dirty="0"/>
              <a:t>.</a:t>
            </a:r>
          </a:p>
          <a:p>
            <a:r>
              <a:rPr lang="en-US" dirty="0"/>
              <a:t>The difference between “work” and “energy” is essential. Energy is a state quantity, work is not. We can say that energy is “stored” in a physical system as are goods in some warehouse. The energy can be “taken out” of this warehouse and transferred to some other object to be stored inside it. </a:t>
            </a:r>
          </a:p>
          <a:p>
            <a:r>
              <a:rPr lang="en-US" dirty="0"/>
              <a:t>The way, how the energy can be transferred from one object to another is by performing work. Work is the property of some process. Once the process ends, the work is no more there.</a:t>
            </a:r>
          </a:p>
          <a:p>
            <a:endParaRPr lang="en-US" sz="1200" dirty="0"/>
          </a:p>
          <a:p>
            <a:r>
              <a:rPr lang="en-US" dirty="0"/>
              <a:t>If you go with your car to a service, you get an invoice. There are two groups of items mentioned in the invoice: </a:t>
            </a:r>
            <a:r>
              <a:rPr lang="en-US" b="1" dirty="0">
                <a:solidFill>
                  <a:srgbClr val="FF0000"/>
                </a:solidFill>
              </a:rPr>
              <a:t>spare parts and work</a:t>
            </a:r>
            <a:r>
              <a:rPr lang="en-US" dirty="0"/>
              <a:t>. Spare parts were stored in the service warehouse, were taken out of there and mounted to your car. From then on the spare parts are stored in your car and they are there long after the service operations were finished, you take them to your home with your car.</a:t>
            </a:r>
          </a:p>
          <a:p>
            <a:r>
              <a:rPr lang="en-US" dirty="0"/>
              <a:t>On the other hand the invoice mentions performed work (usually expressed in man-hours). The work was not stored anywhere in any warehouse. It was just performed during the service operations. You did not take the “performed work” to your home with your car. The work is nowhere after service operations ended.</a:t>
            </a:r>
          </a:p>
          <a:p>
            <a:r>
              <a:rPr lang="en-US" dirty="0"/>
              <a:t>Well, this is exactly the difference between “energy” and “work”, or “energy” and “heat”. So if you get an invoice saying </a:t>
            </a:r>
            <a:r>
              <a:rPr lang="en-US" b="1" dirty="0"/>
              <a:t>“we delivered to you 1 GJ of heat” it is nonsense</a:t>
            </a:r>
            <a:r>
              <a:rPr lang="en-US" dirty="0"/>
              <a:t>. The invoice should read </a:t>
            </a:r>
            <a:r>
              <a:rPr lang="en-US" b="1" dirty="0"/>
              <a:t>“we performed for you 1 GJ of heat”</a:t>
            </a:r>
            <a:r>
              <a:rPr lang="en-US" dirty="0"/>
              <a:t>. Unfortunately, nobody speaks like that. People just do not follow my lectures.</a:t>
            </a:r>
          </a:p>
        </p:txBody>
      </p:sp>
    </p:spTree>
    <p:extLst>
      <p:ext uri="{BB962C8B-B14F-4D97-AF65-F5344CB8AC3E}">
        <p14:creationId xmlns:p14="http://schemas.microsoft.com/office/powerpoint/2010/main" val="367781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CD995-D45E-49FC-8D60-B3A47A0FC123}"/>
              </a:ext>
            </a:extLst>
          </p:cNvPr>
          <p:cNvSpPr>
            <a:spLocks noGrp="1"/>
          </p:cNvSpPr>
          <p:nvPr>
            <p:ph type="sldNum" sz="quarter" idx="12"/>
          </p:nvPr>
        </p:nvSpPr>
        <p:spPr/>
        <p:txBody>
          <a:bodyPr/>
          <a:lstStyle/>
          <a:p>
            <a:fld id="{A84D4951-8A76-4D8F-991A-50C7753EBC79}" type="slidenum">
              <a:rPr lang="sk-SK" smtClean="0"/>
              <a:t>5</a:t>
            </a:fld>
            <a:endParaRPr lang="sk-SK" dirty="0"/>
          </a:p>
        </p:txBody>
      </p:sp>
      <p:sp>
        <p:nvSpPr>
          <p:cNvPr id="3" name="TextBox 2">
            <a:extLst>
              <a:ext uri="{FF2B5EF4-FFF2-40B4-BE49-F238E27FC236}">
                <a16:creationId xmlns:a16="http://schemas.microsoft.com/office/drawing/2014/main" id="{06ADD34B-618B-46AA-8CA3-B68A337FFD33}"/>
              </a:ext>
            </a:extLst>
          </p:cNvPr>
          <p:cNvSpPr txBox="1"/>
          <p:nvPr/>
        </p:nvSpPr>
        <p:spPr>
          <a:xfrm>
            <a:off x="422910" y="308610"/>
            <a:ext cx="8138160" cy="523220"/>
          </a:xfrm>
          <a:prstGeom prst="rect">
            <a:avLst/>
          </a:prstGeom>
          <a:noFill/>
        </p:spPr>
        <p:txBody>
          <a:bodyPr wrap="square" rtlCol="0">
            <a:spAutoFit/>
          </a:bodyPr>
          <a:lstStyle/>
          <a:p>
            <a:pPr algn="ctr"/>
            <a:r>
              <a:rPr lang="en-US" sz="2800" b="1" dirty="0"/>
              <a:t>First law of thermodynamics as a definition of heat</a:t>
            </a:r>
            <a:endParaRPr lang="sk-SK" sz="2800" b="1" dirty="0"/>
          </a:p>
        </p:txBody>
      </p:sp>
      <p:pic>
        <p:nvPicPr>
          <p:cNvPr id="4" name="Picture 3">
            <a:extLst>
              <a:ext uri="{FF2B5EF4-FFF2-40B4-BE49-F238E27FC236}">
                <a16:creationId xmlns:a16="http://schemas.microsoft.com/office/drawing/2014/main" id="{288B2A31-3449-4ABD-9B01-12ED63B22C7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43020" y="1248410"/>
            <a:ext cx="1598295" cy="2324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FE1BF8-0FBC-4608-A69E-15F47D71C29F}"/>
                  </a:ext>
                </a:extLst>
              </p:cNvPr>
              <p:cNvSpPr txBox="1"/>
              <p:nvPr/>
            </p:nvSpPr>
            <p:spPr>
              <a:xfrm>
                <a:off x="285750" y="1188720"/>
                <a:ext cx="8561070" cy="3293209"/>
              </a:xfrm>
              <a:prstGeom prst="rect">
                <a:avLst/>
              </a:prstGeom>
              <a:noFill/>
            </p:spPr>
            <p:txBody>
              <a:bodyPr wrap="square" rtlCol="0">
                <a:spAutoFit/>
              </a:bodyPr>
              <a:lstStyle/>
              <a:p>
                <a:r>
                  <a:rPr lang="en-US" dirty="0"/>
                  <a:t>The first law of thermodynamics </a:t>
                </a:r>
              </a:p>
              <a:p>
                <a:r>
                  <a:rPr lang="en-US" dirty="0"/>
                  <a:t>is often written as </a:t>
                </a:r>
              </a:p>
              <a:p>
                <a:endParaRPr lang="en-US" sz="2800" dirty="0"/>
              </a:p>
              <a:p>
                <a:r>
                  <a:rPr lang="en-US" dirty="0"/>
                  <a:t>In this form it can be interpreted as the definition of heat. The point is that we can easily calculate the mechanical work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𝐴</m:t>
                    </m:r>
                  </m:oMath>
                </a14:m>
                <a:r>
                  <a:rPr lang="en-US" dirty="0"/>
                  <a:t> for any process (just using the formula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𝑑𝑉</m:t>
                    </m:r>
                  </m:oMath>
                </a14:m>
                <a:r>
                  <a:rPr lang="en-US" dirty="0"/>
                  <a:t>.</a:t>
                </a:r>
              </a:p>
              <a:p>
                <a:r>
                  <a:rPr lang="en-US" dirty="0"/>
                  <a:t>We also often know (either by phenomenological analysis or by theoretical calculation) the formula for energy. What is less obvious is calculation of heat for an arbitrary process. </a:t>
                </a:r>
                <a:r>
                  <a:rPr lang="en-US" b="1" dirty="0"/>
                  <a:t>So we easily define that heat is the missing work needed to complete the energy – work balance</a:t>
                </a:r>
                <a:r>
                  <a:rPr lang="en-US" dirty="0"/>
                  <a:t>.</a:t>
                </a:r>
              </a:p>
              <a:p>
                <a:endParaRPr lang="en-US" dirty="0"/>
              </a:p>
              <a:p>
                <a:r>
                  <a:rPr lang="en-US" dirty="0"/>
                  <a:t>We shall demonstrate the energy – work – heat calculations for standard gas processes.</a:t>
                </a:r>
                <a:endParaRPr lang="sk-SK" dirty="0"/>
              </a:p>
            </p:txBody>
          </p:sp>
        </mc:Choice>
        <mc:Fallback xmlns="">
          <p:sp>
            <p:nvSpPr>
              <p:cNvPr id="5" name="TextBox 4">
                <a:extLst>
                  <a:ext uri="{FF2B5EF4-FFF2-40B4-BE49-F238E27FC236}">
                    <a16:creationId xmlns:a16="http://schemas.microsoft.com/office/drawing/2014/main" id="{F7FE1BF8-0FBC-4608-A69E-15F47D71C29F}"/>
                  </a:ext>
                </a:extLst>
              </p:cNvPr>
              <p:cNvSpPr txBox="1">
                <a:spLocks noRot="1" noChangeAspect="1" noMove="1" noResize="1" noEditPoints="1" noAdjustHandles="1" noChangeArrowheads="1" noChangeShapeType="1" noTextEdit="1"/>
              </p:cNvSpPr>
              <p:nvPr/>
            </p:nvSpPr>
            <p:spPr>
              <a:xfrm>
                <a:off x="285750" y="1188720"/>
                <a:ext cx="8561070" cy="3293209"/>
              </a:xfrm>
              <a:prstGeom prst="rect">
                <a:avLst/>
              </a:prstGeom>
              <a:blipFill>
                <a:blip r:embed="rId7"/>
                <a:stretch>
                  <a:fillRect l="-641" t="-926" r="-356" b="-2037"/>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D0B3EE8D-6D87-4A1D-B077-0907978AB3A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820160" y="1842770"/>
            <a:ext cx="1598295" cy="232410"/>
          </a:xfrm>
          <a:prstGeom prst="rect">
            <a:avLst/>
          </a:prstGeom>
        </p:spPr>
      </p:pic>
    </p:spTree>
    <p:extLst>
      <p:ext uri="{BB962C8B-B14F-4D97-AF65-F5344CB8AC3E}">
        <p14:creationId xmlns:p14="http://schemas.microsoft.com/office/powerpoint/2010/main" val="185664544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fld id="{A84D4951-8A76-4D8F-991A-50C7753EBC79}" type="slidenum">
              <a:rPr lang="sk-SK" smtClean="0"/>
              <a:t>6</a:t>
            </a:fld>
            <a:endParaRPr lang="sk-SK" dirty="0"/>
          </a:p>
        </p:txBody>
      </p:sp>
      <p:sp>
        <p:nvSpPr>
          <p:cNvPr id="3" name="TextBox 2">
            <a:extLst>
              <a:ext uri="{FF2B5EF4-FFF2-40B4-BE49-F238E27FC236}">
                <a16:creationId xmlns:a16="http://schemas.microsoft.com/office/drawing/2014/main" id="{994DC10F-29B5-4609-A607-A70D836EB250}"/>
              </a:ext>
            </a:extLst>
          </p:cNvPr>
          <p:cNvSpPr txBox="1"/>
          <p:nvPr/>
        </p:nvSpPr>
        <p:spPr>
          <a:xfrm>
            <a:off x="514350" y="502920"/>
            <a:ext cx="8195310" cy="523220"/>
          </a:xfrm>
          <a:prstGeom prst="rect">
            <a:avLst/>
          </a:prstGeom>
          <a:noFill/>
        </p:spPr>
        <p:txBody>
          <a:bodyPr wrap="square" rtlCol="0">
            <a:spAutoFit/>
          </a:bodyPr>
          <a:lstStyle/>
          <a:p>
            <a:pPr algn="ctr"/>
            <a:r>
              <a:rPr lang="en-US" sz="2800" b="1" dirty="0"/>
              <a:t>Energy – work – heat for the isochoric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FF410A-30D4-41F4-84FE-A71906773AA5}"/>
                  </a:ext>
                </a:extLst>
              </p:cNvPr>
              <p:cNvSpPr txBox="1"/>
              <p:nvPr/>
            </p:nvSpPr>
            <p:spPr>
              <a:xfrm>
                <a:off x="217170" y="1325880"/>
                <a:ext cx="8595360" cy="5078313"/>
              </a:xfrm>
              <a:prstGeom prst="rect">
                <a:avLst/>
              </a:prstGeom>
              <a:noFill/>
            </p:spPr>
            <p:txBody>
              <a:bodyPr wrap="square" rtlCol="0">
                <a:spAutoFit/>
              </a:bodyPr>
              <a:lstStyle/>
              <a:p>
                <a:r>
                  <a:rPr lang="en-US" dirty="0"/>
                  <a:t>Isochoric process means constant volume, </a:t>
                </a:r>
                <a14:m>
                  <m:oMath xmlns:m="http://schemas.openxmlformats.org/officeDocument/2006/math">
                    <m:r>
                      <a:rPr lang="en-US" b="0" i="1" smtClean="0">
                        <a:latin typeface="Cambria Math" panose="02040503050406030204" pitchFamily="18" charset="0"/>
                      </a:rPr>
                      <m:t>𝑑𝑉</m:t>
                    </m:r>
                    <m:r>
                      <a:rPr lang="en-US" b="0" i="1" smtClean="0">
                        <a:latin typeface="Cambria Math" panose="02040503050406030204" pitchFamily="18" charset="0"/>
                      </a:rPr>
                      <m:t>=0</m:t>
                    </m:r>
                  </m:oMath>
                </a14:m>
                <a:r>
                  <a:rPr lang="en-US" dirty="0"/>
                  <a:t>. So no mechanical work is performed.</a:t>
                </a:r>
              </a:p>
              <a:p>
                <a:endParaRPr lang="en-US" dirty="0"/>
              </a:p>
              <a:p>
                <a:r>
                  <a:rPr lang="en-US" dirty="0"/>
                  <a:t>For ideal gas we have the energy formula</a:t>
                </a:r>
              </a:p>
              <a:p>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𝑑𝐸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𝑑𝑇</m:t>
                    </m:r>
                  </m:oMath>
                </a14:m>
                <a:r>
                  <a:rPr lang="en-US" dirty="0"/>
                  <a:t> and from the first law of thermodynamics we get for heat at isochoric process</a:t>
                </a:r>
              </a:p>
              <a:p>
                <a:endParaRPr lang="en-US" dirty="0"/>
              </a:p>
              <a:p>
                <a:endParaRPr lang="en-US" dirty="0"/>
              </a:p>
              <a:p>
                <a:r>
                  <a:rPr lang="en-US" dirty="0"/>
                  <a:t>This is a typical calorimetric formula, so we now know the meaning of the constant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m:t>
                    </m:r>
                  </m:oMath>
                </a14:m>
                <a:endParaRPr lang="en-US" b="0" dirty="0"/>
              </a:p>
              <a:p>
                <a:r>
                  <a:rPr lang="en-US" dirty="0"/>
                  <a:t>it is the heat capacity of ideal gas for isochoric process.</a:t>
                </a:r>
              </a:p>
              <a:p>
                <a:endParaRPr lang="en-US" dirty="0"/>
              </a:p>
              <a:p>
                <a:r>
                  <a:rPr lang="en-US" dirty="0"/>
                  <a:t>Please, do remember, that the formula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 </m:t>
                    </m:r>
                    <m:r>
                      <a:rPr lang="en-US" b="0" i="1" smtClean="0">
                        <a:latin typeface="Cambria Math" panose="02040503050406030204" pitchFamily="18" charset="0"/>
                      </a:rPr>
                      <m:t>𝑑𝑇</m:t>
                    </m:r>
                    <m:r>
                      <a:rPr lang="en-US" b="0" i="1" smtClean="0">
                        <a:latin typeface="Cambria Math" panose="02040503050406030204" pitchFamily="18" charset="0"/>
                      </a:rPr>
                      <m:t> </m:t>
                    </m:r>
                  </m:oMath>
                </a14:m>
                <a:r>
                  <a:rPr lang="en-US" dirty="0"/>
                  <a:t>is valid for </a:t>
                </a:r>
                <a:r>
                  <a:rPr lang="en-US" b="1" dirty="0">
                    <a:solidFill>
                      <a:srgbClr val="FF0000"/>
                    </a:solidFill>
                  </a:rPr>
                  <a:t>any process with ideal gas</a:t>
                </a:r>
                <a:r>
                  <a:rPr lang="en-US" dirty="0"/>
                  <a:t>, since the energy difference is process independent. So there is always the constant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oMath>
                </a14:m>
                <a:r>
                  <a:rPr lang="en-US" dirty="0"/>
                  <a:t> in this formula, it is just an “accident” that this constant has a special meaning for isochoric process. So, for example, for isobaric process we still have </a:t>
                </a:r>
                <a14:m>
                  <m:oMath xmlns:m="http://schemas.openxmlformats.org/officeDocument/2006/math">
                    <m:r>
                      <a:rPr lang="en-US" b="0" i="1" smtClean="0">
                        <a:latin typeface="Cambria Math" panose="02040503050406030204" pitchFamily="18" charset="0"/>
                      </a:rPr>
                      <m:t>𝑑𝐸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𝑑𝑇</m:t>
                    </m:r>
                  </m:oMath>
                </a14:m>
                <a:r>
                  <a:rPr lang="en-US" dirty="0"/>
                  <a:t> and </a:t>
                </a:r>
                <a:r>
                  <a:rPr lang="en-US" b="1" dirty="0">
                    <a:solidFill>
                      <a:srgbClr val="FF0000"/>
                    </a:solidFill>
                  </a:rPr>
                  <a:t>not</a:t>
                </a:r>
                <a:r>
                  <a:rPr lang="en-US" dirty="0"/>
                  <a:t> something like </a:t>
                </a:r>
                <a14:m>
                  <m:oMath xmlns:m="http://schemas.openxmlformats.org/officeDocument/2006/math">
                    <m:r>
                      <a:rPr lang="en-US" b="0" i="1" smtClean="0">
                        <a:latin typeface="Cambria Math" panose="02040503050406030204" pitchFamily="18" charset="0"/>
                      </a:rPr>
                      <m:t>𝑑𝐸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𝑑𝑉</m:t>
                    </m:r>
                  </m:oMath>
                </a14:m>
                <a:r>
                  <a:rPr lang="en-US" dirty="0"/>
                  <a:t>.</a:t>
                </a:r>
              </a:p>
              <a:p>
                <a:endParaRPr lang="sk-SK" dirty="0"/>
              </a:p>
            </p:txBody>
          </p:sp>
        </mc:Choice>
        <mc:Fallback xmlns="">
          <p:sp>
            <p:nvSpPr>
              <p:cNvPr id="4" name="TextBox 3">
                <a:extLst>
                  <a:ext uri="{FF2B5EF4-FFF2-40B4-BE49-F238E27FC236}">
                    <a16:creationId xmlns:a16="http://schemas.microsoft.com/office/drawing/2014/main" id="{F8FF410A-30D4-41F4-84FE-A71906773AA5}"/>
                  </a:ext>
                </a:extLst>
              </p:cNvPr>
              <p:cNvSpPr txBox="1">
                <a:spLocks noRot="1" noChangeAspect="1" noMove="1" noResize="1" noEditPoints="1" noAdjustHandles="1" noChangeArrowheads="1" noChangeShapeType="1" noTextEdit="1"/>
              </p:cNvSpPr>
              <p:nvPr/>
            </p:nvSpPr>
            <p:spPr>
              <a:xfrm>
                <a:off x="217170" y="1325880"/>
                <a:ext cx="8595360" cy="5078313"/>
              </a:xfrm>
              <a:prstGeom prst="rect">
                <a:avLst/>
              </a:prstGeom>
              <a:blipFill>
                <a:blip r:embed="rId6"/>
                <a:stretch>
                  <a:fillRect l="-638" t="-72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DBF4DD7-0ED9-435A-A28C-F0ECC57A6F2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48710" y="2357120"/>
            <a:ext cx="958406" cy="198882"/>
          </a:xfrm>
          <a:prstGeom prst="rect">
            <a:avLst/>
          </a:prstGeom>
        </p:spPr>
      </p:pic>
      <p:pic>
        <p:nvPicPr>
          <p:cNvPr id="9" name="Picture 8">
            <a:extLst>
              <a:ext uri="{FF2B5EF4-FFF2-40B4-BE49-F238E27FC236}">
                <a16:creationId xmlns:a16="http://schemas.microsoft.com/office/drawing/2014/main" id="{D1820812-668A-48B5-8A87-4E0C8DB11A0D}"/>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29660" y="3378201"/>
            <a:ext cx="1184720" cy="209169"/>
          </a:xfrm>
          <a:prstGeom prst="rect">
            <a:avLst/>
          </a:prstGeom>
        </p:spPr>
      </p:pic>
    </p:spTree>
    <p:extLst>
      <p:ext uri="{BB962C8B-B14F-4D97-AF65-F5344CB8AC3E}">
        <p14:creationId xmlns:p14="http://schemas.microsoft.com/office/powerpoint/2010/main" val="2420009469"/>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fld id="{A84D4951-8A76-4D8F-991A-50C7753EBC79}" type="slidenum">
              <a:rPr lang="sk-SK" smtClean="0"/>
              <a:t>7</a:t>
            </a:fld>
            <a:endParaRPr lang="sk-SK" dirty="0"/>
          </a:p>
        </p:txBody>
      </p:sp>
      <p:sp>
        <p:nvSpPr>
          <p:cNvPr id="3" name="TextBox 2">
            <a:extLst>
              <a:ext uri="{FF2B5EF4-FFF2-40B4-BE49-F238E27FC236}">
                <a16:creationId xmlns:a16="http://schemas.microsoft.com/office/drawing/2014/main" id="{994DC10F-29B5-4609-A607-A70D836EB250}"/>
              </a:ext>
            </a:extLst>
          </p:cNvPr>
          <p:cNvSpPr txBox="1"/>
          <p:nvPr/>
        </p:nvSpPr>
        <p:spPr>
          <a:xfrm>
            <a:off x="514350" y="502920"/>
            <a:ext cx="8195310" cy="523220"/>
          </a:xfrm>
          <a:prstGeom prst="rect">
            <a:avLst/>
          </a:prstGeom>
          <a:noFill/>
        </p:spPr>
        <p:txBody>
          <a:bodyPr wrap="square" rtlCol="0">
            <a:spAutoFit/>
          </a:bodyPr>
          <a:lstStyle/>
          <a:p>
            <a:pPr algn="ctr"/>
            <a:r>
              <a:rPr lang="en-US" sz="2800" b="1" dirty="0"/>
              <a:t>Energy – work – heat for the isobaric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FF410A-30D4-41F4-84FE-A71906773AA5}"/>
                  </a:ext>
                </a:extLst>
              </p:cNvPr>
              <p:cNvSpPr txBox="1"/>
              <p:nvPr/>
            </p:nvSpPr>
            <p:spPr>
              <a:xfrm>
                <a:off x="217170" y="1325880"/>
                <a:ext cx="8595360" cy="5099729"/>
              </a:xfrm>
              <a:prstGeom prst="rect">
                <a:avLst/>
              </a:prstGeom>
              <a:noFill/>
            </p:spPr>
            <p:txBody>
              <a:bodyPr wrap="square" rtlCol="0">
                <a:spAutoFit/>
              </a:bodyPr>
              <a:lstStyle/>
              <a:p>
                <a:r>
                  <a:rPr lang="en-US" dirty="0"/>
                  <a:t>Isobaric process means constant pressure,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m:rPr>
                        <m:nor/>
                      </m:rPr>
                      <a:rPr lang="en-US" b="0" i="0" smtClean="0">
                        <a:latin typeface="Cambria Math" panose="02040503050406030204" pitchFamily="18" charset="0"/>
                      </a:rPr>
                      <m:t>const</m:t>
                    </m:r>
                  </m:oMath>
                </a14:m>
                <a:r>
                  <a:rPr lang="en-US" dirty="0"/>
                  <a:t>. Calculation of mechanical work is trivial</a:t>
                </a:r>
              </a:p>
              <a:p>
                <a:endParaRPr lang="en-US" dirty="0"/>
              </a:p>
              <a:p>
                <a:endParaRPr lang="en-US" dirty="0"/>
              </a:p>
              <a:p>
                <a:r>
                  <a:rPr lang="en-US" dirty="0"/>
                  <a:t>For ideal gas we have the energy formula                        and so</a:t>
                </a:r>
              </a:p>
              <a:p>
                <a:endParaRPr lang="en-US" dirty="0"/>
              </a:p>
              <a:p>
                <a:endParaRPr lang="en-US" dirty="0"/>
              </a:p>
              <a:p>
                <a:r>
                  <a:rPr lang="en-US" dirty="0"/>
                  <a:t>The firs law of thermodynamics then gives</a:t>
                </a:r>
              </a:p>
              <a:p>
                <a:endParaRPr lang="en-US" dirty="0"/>
              </a:p>
              <a:p>
                <a:endParaRPr lang="en-US" dirty="0"/>
              </a:p>
              <a:p>
                <a:r>
                  <a:rPr lang="en-US" dirty="0"/>
                  <a:t>This is a typical calorimetric formula, however, for isobaric process. We have denoted the corresponding heat capacity (at constant pressure) as</a:t>
                </a:r>
              </a:p>
              <a:p>
                <a:endParaRPr lang="en-US" dirty="0"/>
              </a:p>
              <a:p>
                <a:pPr algn="ct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𝑁𝑘</m:t>
                    </m:r>
                  </m:oMath>
                </a14:m>
                <a:r>
                  <a:rPr lang="en-US" dirty="0"/>
                  <a:t>.</a:t>
                </a:r>
              </a:p>
              <a:p>
                <a:endParaRPr lang="en-US" dirty="0"/>
              </a:p>
              <a:p>
                <a:r>
                  <a:rPr lang="en-US" dirty="0"/>
                  <a:t>The last relation is called Mayer relation and for </a:t>
                </a:r>
                <a:r>
                  <a:rPr lang="en-US" b="1" dirty="0"/>
                  <a:t>one mole </a:t>
                </a:r>
                <a:r>
                  <a:rPr lang="en-US" dirty="0"/>
                  <a:t>it reads</a:t>
                </a:r>
              </a:p>
              <a:p>
                <a:endParaRPr lang="en-US" dirty="0"/>
              </a:p>
              <a:p>
                <a:endParaRPr lang="sk-SK" dirty="0"/>
              </a:p>
            </p:txBody>
          </p:sp>
        </mc:Choice>
        <mc:Fallback xmlns="">
          <p:sp>
            <p:nvSpPr>
              <p:cNvPr id="4" name="TextBox 3">
                <a:extLst>
                  <a:ext uri="{FF2B5EF4-FFF2-40B4-BE49-F238E27FC236}">
                    <a16:creationId xmlns:a16="http://schemas.microsoft.com/office/drawing/2014/main" id="{F8FF410A-30D4-41F4-84FE-A71906773AA5}"/>
                  </a:ext>
                </a:extLst>
              </p:cNvPr>
              <p:cNvSpPr txBox="1">
                <a:spLocks noRot="1" noChangeAspect="1" noMove="1" noResize="1" noEditPoints="1" noAdjustHandles="1" noChangeArrowheads="1" noChangeShapeType="1" noTextEdit="1"/>
              </p:cNvSpPr>
              <p:nvPr/>
            </p:nvSpPr>
            <p:spPr>
              <a:xfrm>
                <a:off x="217170" y="1325880"/>
                <a:ext cx="8595360" cy="5099729"/>
              </a:xfrm>
              <a:prstGeom prst="rect">
                <a:avLst/>
              </a:prstGeom>
              <a:blipFill>
                <a:blip r:embed="rId9"/>
                <a:stretch>
                  <a:fillRect l="-638" t="-718"/>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EDBF4DD7-0ED9-435A-A28C-F0ECC57A6F29}"/>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307657" y="2521463"/>
            <a:ext cx="958406" cy="198882"/>
          </a:xfrm>
          <a:prstGeom prst="rect">
            <a:avLst/>
          </a:prstGeom>
        </p:spPr>
      </p:pic>
      <p:pic>
        <p:nvPicPr>
          <p:cNvPr id="16" name="Picture 15">
            <a:extLst>
              <a:ext uri="{FF2B5EF4-FFF2-40B4-BE49-F238E27FC236}">
                <a16:creationId xmlns:a16="http://schemas.microsoft.com/office/drawing/2014/main" id="{4A943080-8A38-491D-93B1-98830EB7F695}"/>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542972" y="1847927"/>
            <a:ext cx="4018286" cy="507429"/>
          </a:xfrm>
          <a:prstGeom prst="rect">
            <a:avLst/>
          </a:prstGeom>
        </p:spPr>
      </p:pic>
      <p:pic>
        <p:nvPicPr>
          <p:cNvPr id="12" name="Picture 11">
            <a:extLst>
              <a:ext uri="{FF2B5EF4-FFF2-40B4-BE49-F238E27FC236}">
                <a16:creationId xmlns:a16="http://schemas.microsoft.com/office/drawing/2014/main" id="{2B10C456-CD50-4C42-87A8-05129C3A2E5C}"/>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752920" y="2781864"/>
            <a:ext cx="2513143" cy="464571"/>
          </a:xfrm>
          <a:prstGeom prst="rect">
            <a:avLst/>
          </a:prstGeom>
        </p:spPr>
      </p:pic>
      <p:pic>
        <p:nvPicPr>
          <p:cNvPr id="14" name="Picture 13">
            <a:extLst>
              <a:ext uri="{FF2B5EF4-FFF2-40B4-BE49-F238E27FC236}">
                <a16:creationId xmlns:a16="http://schemas.microsoft.com/office/drawing/2014/main" id="{32868416-6D51-48D6-8791-03407D802630}"/>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295664" y="3726259"/>
            <a:ext cx="4162286" cy="229714"/>
          </a:xfrm>
          <a:prstGeom prst="rect">
            <a:avLst/>
          </a:prstGeom>
        </p:spPr>
      </p:pic>
      <p:pic>
        <p:nvPicPr>
          <p:cNvPr id="18" name="Picture 17">
            <a:extLst>
              <a:ext uri="{FF2B5EF4-FFF2-40B4-BE49-F238E27FC236}">
                <a16:creationId xmlns:a16="http://schemas.microsoft.com/office/drawing/2014/main" id="{BC02612C-6572-4B73-9291-C2407CE66F4C}"/>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7135" y="6021330"/>
            <a:ext cx="1335429" cy="226286"/>
          </a:xfrm>
          <a:prstGeom prst="rect">
            <a:avLst/>
          </a:prstGeom>
        </p:spPr>
      </p:pic>
    </p:spTree>
    <p:extLst>
      <p:ext uri="{BB962C8B-B14F-4D97-AF65-F5344CB8AC3E}">
        <p14:creationId xmlns:p14="http://schemas.microsoft.com/office/powerpoint/2010/main" val="105189924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fld id="{A84D4951-8A76-4D8F-991A-50C7753EBC79}" type="slidenum">
              <a:rPr lang="sk-SK" smtClean="0"/>
              <a:t>8</a:t>
            </a:fld>
            <a:endParaRPr lang="sk-SK" dirty="0"/>
          </a:p>
        </p:txBody>
      </p:sp>
      <p:sp>
        <p:nvSpPr>
          <p:cNvPr id="3" name="TextBox 2">
            <a:extLst>
              <a:ext uri="{FF2B5EF4-FFF2-40B4-BE49-F238E27FC236}">
                <a16:creationId xmlns:a16="http://schemas.microsoft.com/office/drawing/2014/main" id="{994DC10F-29B5-4609-A607-A70D836EB250}"/>
              </a:ext>
            </a:extLst>
          </p:cNvPr>
          <p:cNvSpPr txBox="1"/>
          <p:nvPr/>
        </p:nvSpPr>
        <p:spPr>
          <a:xfrm>
            <a:off x="514350" y="502920"/>
            <a:ext cx="8195310" cy="523220"/>
          </a:xfrm>
          <a:prstGeom prst="rect">
            <a:avLst/>
          </a:prstGeom>
          <a:noFill/>
        </p:spPr>
        <p:txBody>
          <a:bodyPr wrap="square" rtlCol="0">
            <a:spAutoFit/>
          </a:bodyPr>
          <a:lstStyle/>
          <a:p>
            <a:pPr algn="ctr"/>
            <a:r>
              <a:rPr lang="en-US" sz="2800" b="1" dirty="0"/>
              <a:t>Energy – work – heat for the isothermal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FF410A-30D4-41F4-84FE-A71906773AA5}"/>
                  </a:ext>
                </a:extLst>
              </p:cNvPr>
              <p:cNvSpPr txBox="1"/>
              <p:nvPr/>
            </p:nvSpPr>
            <p:spPr>
              <a:xfrm>
                <a:off x="217170" y="1325880"/>
                <a:ext cx="8595360" cy="3139321"/>
              </a:xfrm>
              <a:prstGeom prst="rect">
                <a:avLst/>
              </a:prstGeom>
              <a:noFill/>
            </p:spPr>
            <p:txBody>
              <a:bodyPr wrap="square" rtlCol="0">
                <a:spAutoFit/>
              </a:bodyPr>
              <a:lstStyle/>
              <a:p>
                <a:r>
                  <a:rPr lang="en-US" dirty="0"/>
                  <a:t>Isothermal process means constant temperature,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m:rPr>
                        <m:nor/>
                      </m:rPr>
                      <a:rPr lang="en-US" b="0" i="0" smtClean="0">
                        <a:latin typeface="Cambria Math" panose="02040503050406030204" pitchFamily="18" charset="0"/>
                      </a:rPr>
                      <m:t>const</m:t>
                    </m:r>
                  </m:oMath>
                </a14:m>
                <a:r>
                  <a:rPr lang="en-US" dirty="0"/>
                  <a:t>. Calculation of mechanical work is not difficult</a:t>
                </a:r>
              </a:p>
              <a:p>
                <a:endParaRPr lang="en-US" dirty="0"/>
              </a:p>
              <a:p>
                <a:endParaRPr lang="en-US" dirty="0"/>
              </a:p>
              <a:p>
                <a:r>
                  <a:rPr lang="en-US" dirty="0"/>
                  <a:t>For ideal gas we have the energy formula                        and so</a:t>
                </a:r>
              </a:p>
              <a:p>
                <a:endParaRPr lang="en-US" dirty="0"/>
              </a:p>
              <a:p>
                <a:endParaRPr lang="en-US" dirty="0"/>
              </a:p>
              <a:p>
                <a:r>
                  <a:rPr lang="en-US" dirty="0"/>
                  <a:t>The firs law of thermodynamics then gives</a:t>
                </a:r>
              </a:p>
              <a:p>
                <a:endParaRPr lang="en-US" dirty="0"/>
              </a:p>
              <a:p>
                <a:endParaRPr lang="en-US" dirty="0"/>
              </a:p>
              <a:p>
                <a:endParaRPr lang="sk-SK" dirty="0"/>
              </a:p>
            </p:txBody>
          </p:sp>
        </mc:Choice>
        <mc:Fallback xmlns="">
          <p:sp>
            <p:nvSpPr>
              <p:cNvPr id="4" name="TextBox 3">
                <a:extLst>
                  <a:ext uri="{FF2B5EF4-FFF2-40B4-BE49-F238E27FC236}">
                    <a16:creationId xmlns:a16="http://schemas.microsoft.com/office/drawing/2014/main" id="{F8FF410A-30D4-41F4-84FE-A71906773AA5}"/>
                  </a:ext>
                </a:extLst>
              </p:cNvPr>
              <p:cNvSpPr txBox="1">
                <a:spLocks noRot="1" noChangeAspect="1" noMove="1" noResize="1" noEditPoints="1" noAdjustHandles="1" noChangeArrowheads="1" noChangeShapeType="1" noTextEdit="1"/>
              </p:cNvSpPr>
              <p:nvPr/>
            </p:nvSpPr>
            <p:spPr>
              <a:xfrm>
                <a:off x="217170" y="1325880"/>
                <a:ext cx="8595360" cy="3139321"/>
              </a:xfrm>
              <a:prstGeom prst="rect">
                <a:avLst/>
              </a:prstGeom>
              <a:blipFill>
                <a:blip r:embed="rId8"/>
                <a:stretch>
                  <a:fillRect l="-638" t="-11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DBF4DD7-0ED9-435A-A28C-F0ECC57A6F2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07657" y="2521463"/>
            <a:ext cx="958406" cy="198882"/>
          </a:xfrm>
          <a:prstGeom prst="rect">
            <a:avLst/>
          </a:prstGeom>
        </p:spPr>
      </p:pic>
      <p:pic>
        <p:nvPicPr>
          <p:cNvPr id="9" name="Picture 8">
            <a:extLst>
              <a:ext uri="{FF2B5EF4-FFF2-40B4-BE49-F238E27FC236}">
                <a16:creationId xmlns:a16="http://schemas.microsoft.com/office/drawing/2014/main" id="{1F36E2E5-B4AC-4F27-A508-ADEBA785BE4D}"/>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295664" y="1836041"/>
            <a:ext cx="4932000" cy="507429"/>
          </a:xfrm>
          <a:prstGeom prst="rect">
            <a:avLst/>
          </a:prstGeom>
        </p:spPr>
      </p:pic>
      <p:pic>
        <p:nvPicPr>
          <p:cNvPr id="11" name="Picture 10">
            <a:extLst>
              <a:ext uri="{FF2B5EF4-FFF2-40B4-BE49-F238E27FC236}">
                <a16:creationId xmlns:a16="http://schemas.microsoft.com/office/drawing/2014/main" id="{211384B2-EEFC-4927-A2A0-AE90A0593142}"/>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43420" y="3012960"/>
            <a:ext cx="771429" cy="168000"/>
          </a:xfrm>
          <a:prstGeom prst="rect">
            <a:avLst/>
          </a:prstGeom>
        </p:spPr>
      </p:pic>
      <p:pic>
        <p:nvPicPr>
          <p:cNvPr id="15" name="Picture 14">
            <a:extLst>
              <a:ext uri="{FF2B5EF4-FFF2-40B4-BE49-F238E27FC236}">
                <a16:creationId xmlns:a16="http://schemas.microsoft.com/office/drawing/2014/main" id="{DBA042F3-58C4-4BAC-98BE-7337F88F0E5D}"/>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227101" y="3770283"/>
            <a:ext cx="1762286" cy="209143"/>
          </a:xfrm>
          <a:prstGeom prst="rect">
            <a:avLst/>
          </a:prstGeom>
        </p:spPr>
      </p:pic>
    </p:spTree>
    <p:extLst>
      <p:ext uri="{BB962C8B-B14F-4D97-AF65-F5344CB8AC3E}">
        <p14:creationId xmlns:p14="http://schemas.microsoft.com/office/powerpoint/2010/main" val="997930591"/>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fld id="{A84D4951-8A76-4D8F-991A-50C7753EBC79}" type="slidenum">
              <a:rPr lang="sk-SK" smtClean="0"/>
              <a:t>9</a:t>
            </a:fld>
            <a:endParaRPr lang="sk-SK" dirty="0"/>
          </a:p>
        </p:txBody>
      </p:sp>
      <p:sp>
        <p:nvSpPr>
          <p:cNvPr id="3" name="TextBox 2">
            <a:extLst>
              <a:ext uri="{FF2B5EF4-FFF2-40B4-BE49-F238E27FC236}">
                <a16:creationId xmlns:a16="http://schemas.microsoft.com/office/drawing/2014/main" id="{994DC10F-29B5-4609-A607-A70D836EB250}"/>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C8E674-DEB8-4ACE-BE51-BE962AA6F128}"/>
                  </a:ext>
                </a:extLst>
              </p:cNvPr>
              <p:cNvSpPr txBox="1"/>
              <p:nvPr/>
            </p:nvSpPr>
            <p:spPr>
              <a:xfrm>
                <a:off x="257450" y="804320"/>
                <a:ext cx="8412205" cy="646331"/>
              </a:xfrm>
              <a:prstGeom prst="rect">
                <a:avLst/>
              </a:prstGeom>
              <a:noFill/>
            </p:spPr>
            <p:txBody>
              <a:bodyPr wrap="square" rtlCol="0">
                <a:spAutoFit/>
              </a:bodyPr>
              <a:lstStyle/>
              <a:p>
                <a:r>
                  <a:rPr lang="en-US" dirty="0"/>
                  <a:t>Now he have enough knowledge to calculate everything about adiabatic process which is defined as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r>
                      <a:rPr lang="en-US" b="0" i="1" smtClean="0">
                        <a:latin typeface="Cambria Math" panose="02040503050406030204" pitchFamily="18" charset="0"/>
                      </a:rPr>
                      <m:t>=0</m:t>
                    </m:r>
                  </m:oMath>
                </a14:m>
                <a:r>
                  <a:rPr lang="en-US" dirty="0"/>
                  <a:t>. From the first law of thermodynamics we get</a:t>
                </a:r>
              </a:p>
            </p:txBody>
          </p:sp>
        </mc:Choice>
        <mc:Fallback xmlns="">
          <p:sp>
            <p:nvSpPr>
              <p:cNvPr id="5" name="TextBox 4">
                <a:extLst>
                  <a:ext uri="{FF2B5EF4-FFF2-40B4-BE49-F238E27FC236}">
                    <a16:creationId xmlns:a16="http://schemas.microsoft.com/office/drawing/2014/main" id="{1EC8E674-DEB8-4ACE-BE51-BE962AA6F128}"/>
                  </a:ext>
                </a:extLst>
              </p:cNvPr>
              <p:cNvSpPr txBox="1">
                <a:spLocks noRot="1" noChangeAspect="1" noMove="1" noResize="1" noEditPoints="1" noAdjustHandles="1" noChangeArrowheads="1" noChangeShapeType="1" noTextEdit="1"/>
              </p:cNvSpPr>
              <p:nvPr/>
            </p:nvSpPr>
            <p:spPr>
              <a:xfrm>
                <a:off x="257450" y="804320"/>
                <a:ext cx="8412205" cy="646331"/>
              </a:xfrm>
              <a:prstGeom prst="rect">
                <a:avLst/>
              </a:prstGeom>
              <a:blipFill>
                <a:blip r:embed="rId12"/>
                <a:stretch>
                  <a:fillRect l="-580" t="-5660" b="-1415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231D690-EB44-4850-92B8-DFD7955CAF50}"/>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689624" y="1526028"/>
            <a:ext cx="3457714" cy="209143"/>
          </a:xfrm>
          <a:prstGeom prst="rect">
            <a:avLst/>
          </a:prstGeom>
        </p:spPr>
      </p:pic>
      <p:pic>
        <p:nvPicPr>
          <p:cNvPr id="17" name="Picture 16">
            <a:extLst>
              <a:ext uri="{FF2B5EF4-FFF2-40B4-BE49-F238E27FC236}">
                <a16:creationId xmlns:a16="http://schemas.microsoft.com/office/drawing/2014/main" id="{75E12109-37D4-4009-A177-8871E33EC0C8}"/>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407052" y="1820047"/>
            <a:ext cx="2022857" cy="50742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E2229F2-AA74-4CC6-83DD-E559479E19EC}"/>
                  </a:ext>
                </a:extLst>
              </p:cNvPr>
              <p:cNvSpPr txBox="1"/>
              <p:nvPr/>
            </p:nvSpPr>
            <p:spPr>
              <a:xfrm>
                <a:off x="257450" y="2412352"/>
                <a:ext cx="8412205" cy="923330"/>
              </a:xfrm>
              <a:prstGeom prst="rect">
                <a:avLst/>
              </a:prstGeom>
              <a:noFill/>
            </p:spPr>
            <p:txBody>
              <a:bodyPr wrap="square" rtlCol="0">
                <a:spAutoFit/>
              </a:bodyPr>
              <a:lstStyle/>
              <a:p>
                <a:r>
                  <a:rPr lang="en-US" dirty="0"/>
                  <a:t>What we got is a differential equation for an unknown function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describing an adiabatic process on a </a:t>
                </a:r>
                <a14:m>
                  <m:oMath xmlns:m="http://schemas.openxmlformats.org/officeDocument/2006/math">
                    <m:r>
                      <a:rPr lang="en-US" b="0" i="1" smtClean="0">
                        <a:latin typeface="Cambria Math" panose="02040503050406030204" pitchFamily="18" charset="0"/>
                      </a:rPr>
                      <m:t>𝑉𝑇</m:t>
                    </m:r>
                  </m:oMath>
                </a14:m>
                <a:r>
                  <a:rPr lang="en-US" dirty="0"/>
                  <a:t> diagram. We are willing top use a </a:t>
                </a:r>
                <a14:m>
                  <m:oMath xmlns:m="http://schemas.openxmlformats.org/officeDocument/2006/math">
                    <m:r>
                      <a:rPr lang="en-US" b="0" i="1" smtClean="0">
                        <a:latin typeface="Cambria Math" panose="02040503050406030204" pitchFamily="18" charset="0"/>
                      </a:rPr>
                      <m:t>𝑝𝑉</m:t>
                    </m:r>
                  </m:oMath>
                </a14:m>
                <a:r>
                  <a:rPr lang="en-US" dirty="0"/>
                  <a:t> diagram, so we need a differential equation in </a:t>
                </a:r>
                <a14:m>
                  <m:oMath xmlns:m="http://schemas.openxmlformats.org/officeDocument/2006/math">
                    <m:r>
                      <a:rPr lang="en-US" b="0" i="1" smtClean="0">
                        <a:latin typeface="Cambria Math" panose="02040503050406030204" pitchFamily="18" charset="0"/>
                      </a:rPr>
                      <m:t>𝑝𝑉</m:t>
                    </m:r>
                  </m:oMath>
                </a14:m>
                <a:r>
                  <a:rPr lang="en-US" dirty="0"/>
                  <a:t> variables. We swap </a:t>
                </a:r>
                <a14:m>
                  <m:oMath xmlns:m="http://schemas.openxmlformats.org/officeDocument/2006/math">
                    <m:r>
                      <a:rPr lang="en-US" b="0" i="1" smtClean="0">
                        <a:latin typeface="Cambria Math" panose="02040503050406030204" pitchFamily="18" charset="0"/>
                      </a:rPr>
                      <m:t>𝑉𝑇</m:t>
                    </m:r>
                  </m:oMath>
                </a14:m>
                <a:r>
                  <a:rPr lang="en-US" dirty="0"/>
                  <a:t> for </a:t>
                </a:r>
                <a14:m>
                  <m:oMath xmlns:m="http://schemas.openxmlformats.org/officeDocument/2006/math">
                    <m:r>
                      <a:rPr lang="en-US" b="0" i="1" smtClean="0">
                        <a:latin typeface="Cambria Math" panose="02040503050406030204" pitchFamily="18" charset="0"/>
                      </a:rPr>
                      <m:t>𝑝𝑉</m:t>
                    </m:r>
                  </m:oMath>
                </a14:m>
                <a:r>
                  <a:rPr lang="en-US" dirty="0"/>
                  <a:t> using the equation of state:</a:t>
                </a:r>
              </a:p>
            </p:txBody>
          </p:sp>
        </mc:Choice>
        <mc:Fallback xmlns="">
          <p:sp>
            <p:nvSpPr>
              <p:cNvPr id="18" name="TextBox 17">
                <a:extLst>
                  <a:ext uri="{FF2B5EF4-FFF2-40B4-BE49-F238E27FC236}">
                    <a16:creationId xmlns:a16="http://schemas.microsoft.com/office/drawing/2014/main" id="{4E2229F2-AA74-4CC6-83DD-E559479E19EC}"/>
                  </a:ext>
                </a:extLst>
              </p:cNvPr>
              <p:cNvSpPr txBox="1">
                <a:spLocks noRot="1" noChangeAspect="1" noMove="1" noResize="1" noEditPoints="1" noAdjustHandles="1" noChangeArrowheads="1" noChangeShapeType="1" noTextEdit="1"/>
              </p:cNvSpPr>
              <p:nvPr/>
            </p:nvSpPr>
            <p:spPr>
              <a:xfrm>
                <a:off x="257450" y="2412352"/>
                <a:ext cx="8412205" cy="923330"/>
              </a:xfrm>
              <a:prstGeom prst="rect">
                <a:avLst/>
              </a:prstGeom>
              <a:blipFill>
                <a:blip r:embed="rId15"/>
                <a:stretch>
                  <a:fillRect l="-580" t="-3974" b="-9934"/>
                </a:stretch>
              </a:blipFill>
            </p:spPr>
            <p:txBody>
              <a:bodyPr/>
              <a:lstStyle/>
              <a:p>
                <a:r>
                  <a:rPr lang="sk-SK">
                    <a:noFill/>
                  </a:rPr>
                  <a:t> </a:t>
                </a:r>
              </a:p>
            </p:txBody>
          </p:sp>
        </mc:Fallback>
      </mc:AlternateContent>
      <p:pic>
        <p:nvPicPr>
          <p:cNvPr id="22" name="Picture 21">
            <a:extLst>
              <a:ext uri="{FF2B5EF4-FFF2-40B4-BE49-F238E27FC236}">
                <a16:creationId xmlns:a16="http://schemas.microsoft.com/office/drawing/2014/main" id="{A917A7E2-F2BE-4B68-B4F5-60FDAAB09BEC}"/>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321482" y="3440273"/>
            <a:ext cx="2021143" cy="204000"/>
          </a:xfrm>
          <a:prstGeom prst="rect">
            <a:avLst/>
          </a:prstGeom>
        </p:spPr>
      </p:pic>
      <p:pic>
        <p:nvPicPr>
          <p:cNvPr id="24" name="Picture 23">
            <a:extLst>
              <a:ext uri="{FF2B5EF4-FFF2-40B4-BE49-F238E27FC236}">
                <a16:creationId xmlns:a16="http://schemas.microsoft.com/office/drawing/2014/main" id="{EF723FA4-6010-4730-8463-4EDCF0F451A8}"/>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2238053" y="3700940"/>
            <a:ext cx="4188000" cy="471429"/>
          </a:xfrm>
          <a:prstGeom prst="rect">
            <a:avLst/>
          </a:prstGeom>
        </p:spPr>
      </p:pic>
      <p:pic>
        <p:nvPicPr>
          <p:cNvPr id="26" name="Picture 25">
            <a:extLst>
              <a:ext uri="{FF2B5EF4-FFF2-40B4-BE49-F238E27FC236}">
                <a16:creationId xmlns:a16="http://schemas.microsoft.com/office/drawing/2014/main" id="{3131C5D3-BE73-4A03-831A-F1DB9DA4BD8E}"/>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3101143" y="4297383"/>
            <a:ext cx="2941714" cy="229714"/>
          </a:xfrm>
          <a:prstGeom prst="rect">
            <a:avLst/>
          </a:prstGeom>
        </p:spPr>
      </p:pic>
      <p:pic>
        <p:nvPicPr>
          <p:cNvPr id="28" name="Picture 27">
            <a:extLst>
              <a:ext uri="{FF2B5EF4-FFF2-40B4-BE49-F238E27FC236}">
                <a16:creationId xmlns:a16="http://schemas.microsoft.com/office/drawing/2014/main" id="{97027129-AB4E-4744-BC43-7C65459226CA}"/>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3331768" y="4620053"/>
            <a:ext cx="2010857" cy="509143"/>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FA515E-1EAA-4F31-AC2B-1B6C27AD46FD}"/>
                  </a:ext>
                </a:extLst>
              </p:cNvPr>
              <p:cNvSpPr txBox="1"/>
              <p:nvPr/>
            </p:nvSpPr>
            <p:spPr>
              <a:xfrm>
                <a:off x="257449" y="5152771"/>
                <a:ext cx="8412205" cy="1498744"/>
              </a:xfrm>
              <a:prstGeom prst="rect">
                <a:avLst/>
              </a:prstGeom>
              <a:noFill/>
            </p:spPr>
            <p:txBody>
              <a:bodyPr wrap="square" rtlCol="0">
                <a:spAutoFit/>
              </a:bodyPr>
              <a:lstStyle/>
              <a:p>
                <a:r>
                  <a:rPr lang="en-US" dirty="0"/>
                  <a:t>Using the Mayer relation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𝑁𝑘</m:t>
                    </m:r>
                  </m:oMath>
                </a14:m>
                <a:r>
                  <a:rPr lang="en-US" dirty="0"/>
                  <a:t> we get</a:t>
                </a:r>
              </a:p>
              <a:p>
                <a:endParaRPr lang="en-US" dirty="0"/>
              </a:p>
              <a:p>
                <a:endParaRPr lang="en-US" dirty="0"/>
              </a:p>
              <a:p>
                <a:endParaRPr lang="en-US" dirty="0"/>
              </a:p>
              <a:p>
                <a:r>
                  <a:rPr lang="en-US" dirty="0"/>
                  <a:t>where we introduced </a:t>
                </a:r>
                <a:r>
                  <a:rPr lang="en-US" b="1" dirty="0"/>
                  <a:t>Poisson constant</a:t>
                </a:r>
              </a:p>
            </p:txBody>
          </p:sp>
        </mc:Choice>
        <mc:Fallback xmlns="">
          <p:sp>
            <p:nvSpPr>
              <p:cNvPr id="29" name="TextBox 28">
                <a:extLst>
                  <a:ext uri="{FF2B5EF4-FFF2-40B4-BE49-F238E27FC236}">
                    <a16:creationId xmlns:a16="http://schemas.microsoft.com/office/drawing/2014/main" id="{3AFA515E-1EAA-4F31-AC2B-1B6C27AD46FD}"/>
                  </a:ext>
                </a:extLst>
              </p:cNvPr>
              <p:cNvSpPr txBox="1">
                <a:spLocks noRot="1" noChangeAspect="1" noMove="1" noResize="1" noEditPoints="1" noAdjustHandles="1" noChangeArrowheads="1" noChangeShapeType="1" noTextEdit="1"/>
              </p:cNvSpPr>
              <p:nvPr/>
            </p:nvSpPr>
            <p:spPr>
              <a:xfrm>
                <a:off x="257449" y="5152771"/>
                <a:ext cx="8412205" cy="1498744"/>
              </a:xfrm>
              <a:prstGeom prst="rect">
                <a:avLst/>
              </a:prstGeom>
              <a:blipFill>
                <a:blip r:embed="rId20"/>
                <a:stretch>
                  <a:fillRect l="-580" t="-1626" b="-569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1288D62-F24F-4065-AAB6-3CCAD6FF1B56}"/>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3101143" y="5600455"/>
            <a:ext cx="2278286" cy="509143"/>
          </a:xfrm>
          <a:prstGeom prst="rect">
            <a:avLst/>
          </a:prstGeom>
        </p:spPr>
      </p:pic>
      <p:pic>
        <p:nvPicPr>
          <p:cNvPr id="34" name="Picture 33">
            <a:extLst>
              <a:ext uri="{FF2B5EF4-FFF2-40B4-BE49-F238E27FC236}">
                <a16:creationId xmlns:a16="http://schemas.microsoft.com/office/drawing/2014/main" id="{F05CA224-1E93-499F-991F-B673103F20A0}"/>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332053" y="6208124"/>
            <a:ext cx="802286" cy="509143"/>
          </a:xfrm>
          <a:prstGeom prst="rect">
            <a:avLst/>
          </a:prstGeom>
        </p:spPr>
      </p:pic>
      <p:sp>
        <p:nvSpPr>
          <p:cNvPr id="35" name="Rectangle 34">
            <a:extLst>
              <a:ext uri="{FF2B5EF4-FFF2-40B4-BE49-F238E27FC236}">
                <a16:creationId xmlns:a16="http://schemas.microsoft.com/office/drawing/2014/main" id="{9B2BF9FD-406B-4804-A2DA-28928A8ADAAF}"/>
              </a:ext>
            </a:extLst>
          </p:cNvPr>
          <p:cNvSpPr/>
          <p:nvPr/>
        </p:nvSpPr>
        <p:spPr>
          <a:xfrm>
            <a:off x="4151143" y="6167937"/>
            <a:ext cx="1278766" cy="596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208098"/>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frac{3}{2} NkT \;\;\;\text{for gas whose molecues are just single atoms}\\&#10;E &amp;=  \frac{5}{2} NkT \;\;\;\text{for gas whose molecues consist of two atoms}\\&#10;E &amp;=  \frac{6}{2} NkT \;\;\;\text{for gas whose molecues consists from more than two atoms}&#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 = C_V \Delta T = \frac{1}{Nk} p \Delta V&#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Delta E+A = C_V \Delta T + Nk \Delta T = C_p \Delta T&#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p=C_V+R&#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 p\;dV =\int \frac{p_1V_1}{V}=p_1V_1 \ln\frac{V_2}{V_1}=NkT\ln\frac{V_2}{V_1}&#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 = 0&#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Delta E+A = A&#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dE+\delta A = C_V dT + pdV = 0&#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T}{dV}=-\frac{p}{C_V}=\frac{NkT}{V C_V}&#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pV+pdV=NkdT&#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text{where  } C_V=\frac{3}{2}Nk&#10;\;\text{or }C_V=\frac{5}{2}Nk\;\text{or }C_V=\frac{6}{2}Nk&#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C_VdT+pdV = C_V\frac{dpV+pdV}{Nk} + pdV&#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V dp + (C_V+Nk)pdV=0&#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V+Nk}{C_V}\frac{p}{V}&#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P}{C_V}\frac{p}{V}=-\varkappa \frac{p}{V}&#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frac{C_P}{C_V}&#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frac{C_P}{C_V}&#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p}{dV}=-\frac{p}{V}&#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gt;1&#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 = \delta Q -\delta A&#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y}{dx}=f(x,y)&#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 = \delta Q -\delta A&#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y_0)&#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amp;=x_i + \Delta\\&#10;y_{i+1}&amp;=y_i+f(x_i,y_i)\Delta&#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p}&amp;=-\varkappa \frac{dV}{V}\\&#10;\int_{p_0}^p\frac{dp}{p}&amp;=-\int_{V_0}^V\varkappa \frac{dV}{V}\\&#10;\ln\frac{p}{p_0}&amp;=-\varkappa\ln\frac{V}{V_0}=&#10;-\ln\left(\frac{V}{V_0}\right)^\varkappa&#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varkappa = p_0V_0^\varkappa&#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 = dE +\delta A&#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  C_V dT&#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 p\;dV =p\int dV= p \Delta V= Nk \Delta T&#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4102</TotalTime>
  <Words>2535</Words>
  <Application>Microsoft Office PowerPoint</Application>
  <PresentationFormat>On-screen Show (4:3)</PresentationFormat>
  <Paragraphs>155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189</cp:revision>
  <dcterms:created xsi:type="dcterms:W3CDTF">2017-02-17T20:16:32Z</dcterms:created>
  <dcterms:modified xsi:type="dcterms:W3CDTF">2018-10-09T15:13:36Z</dcterms:modified>
</cp:coreProperties>
</file>