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22"/>
  </p:notesMasterIdLst>
  <p:sldIdLst>
    <p:sldId id="330" r:id="rId3"/>
    <p:sldId id="334" r:id="rId4"/>
    <p:sldId id="331" r:id="rId5"/>
    <p:sldId id="332" r:id="rId6"/>
    <p:sldId id="333" r:id="rId7"/>
    <p:sldId id="335" r:id="rId8"/>
    <p:sldId id="336" r:id="rId9"/>
    <p:sldId id="337" r:id="rId10"/>
    <p:sldId id="338" r:id="rId11"/>
    <p:sldId id="339" r:id="rId12"/>
    <p:sldId id="340" r:id="rId13"/>
    <p:sldId id="341" r:id="rId14"/>
    <p:sldId id="342" r:id="rId15"/>
    <p:sldId id="343" r:id="rId16"/>
    <p:sldId id="344" r:id="rId17"/>
    <p:sldId id="345" r:id="rId18"/>
    <p:sldId id="346" r:id="rId19"/>
    <p:sldId id="258" r:id="rId20"/>
    <p:sldId id="259" r:id="rId21"/>
  </p:sldIdLst>
  <p:sldSz cx="9144000" cy="6858000" type="screen4x3"/>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882" autoAdjust="0"/>
    <p:restoredTop sz="94548" autoAdjust="0"/>
  </p:normalViewPr>
  <p:slideViewPr>
    <p:cSldViewPr snapToGrid="0">
      <p:cViewPr varScale="1">
        <p:scale>
          <a:sx n="41" d="100"/>
          <a:sy n="41" d="100"/>
        </p:scale>
        <p:origin x="1980" y="54"/>
      </p:cViewPr>
      <p:guideLst/>
    </p:cSldViewPr>
  </p:slideViewPr>
  <p:notesTextViewPr>
    <p:cViewPr>
      <p:scale>
        <a:sx n="1" d="1"/>
        <a:sy n="1" d="1"/>
      </p:scale>
      <p:origin x="0" y="0"/>
    </p:cViewPr>
  </p:notesTextViewPr>
  <p:sorterViewPr>
    <p:cViewPr>
      <p:scale>
        <a:sx n="100" d="100"/>
        <a:sy n="100" d="100"/>
      </p:scale>
      <p:origin x="0" y="-1817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k-SK"/>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275A85-C2F0-402E-AE94-CD2759A8760C}" type="datetimeFigureOut">
              <a:rPr lang="sk-SK" smtClean="0"/>
              <a:t>15.10.2018</a:t>
            </a:fld>
            <a:endParaRPr lang="sk-SK"/>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sk-SK"/>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k-SK"/>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5B7EC5-31D2-4118-A822-61A2E979DB44}" type="slidenum">
              <a:rPr lang="sk-SK" smtClean="0"/>
              <a:t>‹#›</a:t>
            </a:fld>
            <a:endParaRPr lang="sk-SK"/>
          </a:p>
        </p:txBody>
      </p:sp>
    </p:spTree>
    <p:extLst>
      <p:ext uri="{BB962C8B-B14F-4D97-AF65-F5344CB8AC3E}">
        <p14:creationId xmlns:p14="http://schemas.microsoft.com/office/powerpoint/2010/main" val="19330903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094640D-D5CD-4AAE-80D3-9AC38992F1AA}" type="datetime1">
              <a:rPr lang="sk-SK" smtClean="0"/>
              <a:t>15.10.2018</a:t>
            </a:fld>
            <a:endParaRPr lang="sk-SK" dirty="0"/>
          </a:p>
        </p:txBody>
      </p:sp>
      <p:sp>
        <p:nvSpPr>
          <p:cNvPr id="5" name="Footer Placeholder 4"/>
          <p:cNvSpPr>
            <a:spLocks noGrp="1"/>
          </p:cNvSpPr>
          <p:nvPr>
            <p:ph type="ftr" sz="quarter" idx="11"/>
          </p:nvPr>
        </p:nvSpPr>
        <p:spPr/>
        <p:txBody>
          <a:bodyPr/>
          <a:lstStyle/>
          <a:p>
            <a:endParaRPr lang="sk-SK" dirty="0"/>
          </a:p>
        </p:txBody>
      </p:sp>
      <p:sp>
        <p:nvSpPr>
          <p:cNvPr id="6" name="Slide Number Placeholder 5"/>
          <p:cNvSpPr>
            <a:spLocks noGrp="1"/>
          </p:cNvSpPr>
          <p:nvPr>
            <p:ph type="sldNum" sz="quarter" idx="12"/>
          </p:nvPr>
        </p:nvSpPr>
        <p:spPr/>
        <p:txBody>
          <a:bodyPr/>
          <a:lstStyle/>
          <a:p>
            <a:fld id="{A84D4951-8A76-4D8F-991A-50C7753EBC79}" type="slidenum">
              <a:rPr lang="sk-SK" smtClean="0"/>
              <a:t>‹#›</a:t>
            </a:fld>
            <a:endParaRPr lang="sk-SK" dirty="0"/>
          </a:p>
        </p:txBody>
      </p:sp>
    </p:spTree>
    <p:extLst>
      <p:ext uri="{BB962C8B-B14F-4D97-AF65-F5344CB8AC3E}">
        <p14:creationId xmlns:p14="http://schemas.microsoft.com/office/powerpoint/2010/main" val="16658040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8A611E-D6FE-48FC-9331-957230DFA312}" type="datetime1">
              <a:rPr lang="sk-SK" smtClean="0"/>
              <a:t>15.10.2018</a:t>
            </a:fld>
            <a:endParaRPr lang="sk-SK" dirty="0"/>
          </a:p>
        </p:txBody>
      </p:sp>
      <p:sp>
        <p:nvSpPr>
          <p:cNvPr id="5" name="Footer Placeholder 4"/>
          <p:cNvSpPr>
            <a:spLocks noGrp="1"/>
          </p:cNvSpPr>
          <p:nvPr>
            <p:ph type="ftr" sz="quarter" idx="11"/>
          </p:nvPr>
        </p:nvSpPr>
        <p:spPr/>
        <p:txBody>
          <a:bodyPr/>
          <a:lstStyle/>
          <a:p>
            <a:endParaRPr lang="sk-SK" dirty="0"/>
          </a:p>
        </p:txBody>
      </p:sp>
      <p:sp>
        <p:nvSpPr>
          <p:cNvPr id="6" name="Slide Number Placeholder 5"/>
          <p:cNvSpPr>
            <a:spLocks noGrp="1"/>
          </p:cNvSpPr>
          <p:nvPr>
            <p:ph type="sldNum" sz="quarter" idx="12"/>
          </p:nvPr>
        </p:nvSpPr>
        <p:spPr/>
        <p:txBody>
          <a:bodyPr/>
          <a:lstStyle/>
          <a:p>
            <a:fld id="{A84D4951-8A76-4D8F-991A-50C7753EBC79}" type="slidenum">
              <a:rPr lang="sk-SK" smtClean="0"/>
              <a:t>‹#›</a:t>
            </a:fld>
            <a:endParaRPr lang="sk-SK" dirty="0"/>
          </a:p>
        </p:txBody>
      </p:sp>
    </p:spTree>
    <p:extLst>
      <p:ext uri="{BB962C8B-B14F-4D97-AF65-F5344CB8AC3E}">
        <p14:creationId xmlns:p14="http://schemas.microsoft.com/office/powerpoint/2010/main" val="789081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9D2D7D2-F7AC-4F5D-A3E3-A1DE53757EDC}" type="datetime1">
              <a:rPr lang="sk-SK" smtClean="0"/>
              <a:t>15.10.2018</a:t>
            </a:fld>
            <a:endParaRPr lang="sk-SK" dirty="0"/>
          </a:p>
        </p:txBody>
      </p:sp>
      <p:sp>
        <p:nvSpPr>
          <p:cNvPr id="5" name="Footer Placeholder 4"/>
          <p:cNvSpPr>
            <a:spLocks noGrp="1"/>
          </p:cNvSpPr>
          <p:nvPr>
            <p:ph type="ftr" sz="quarter" idx="11"/>
          </p:nvPr>
        </p:nvSpPr>
        <p:spPr/>
        <p:txBody>
          <a:bodyPr/>
          <a:lstStyle/>
          <a:p>
            <a:endParaRPr lang="sk-SK" dirty="0"/>
          </a:p>
        </p:txBody>
      </p:sp>
      <p:sp>
        <p:nvSpPr>
          <p:cNvPr id="6" name="Slide Number Placeholder 5"/>
          <p:cNvSpPr>
            <a:spLocks noGrp="1"/>
          </p:cNvSpPr>
          <p:nvPr>
            <p:ph type="sldNum" sz="quarter" idx="12"/>
          </p:nvPr>
        </p:nvSpPr>
        <p:spPr/>
        <p:txBody>
          <a:bodyPr/>
          <a:lstStyle/>
          <a:p>
            <a:fld id="{A84D4951-8A76-4D8F-991A-50C7753EBC79}" type="slidenum">
              <a:rPr lang="sk-SK" smtClean="0"/>
              <a:t>‹#›</a:t>
            </a:fld>
            <a:endParaRPr lang="sk-SK" dirty="0"/>
          </a:p>
        </p:txBody>
      </p:sp>
    </p:spTree>
    <p:extLst>
      <p:ext uri="{BB962C8B-B14F-4D97-AF65-F5344CB8AC3E}">
        <p14:creationId xmlns:p14="http://schemas.microsoft.com/office/powerpoint/2010/main" val="19320556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E19F437-1902-4D02-94C8-F52641D1C7B0}" type="datetimeFigureOut">
              <a:rPr lang="sk-SK" smtClean="0"/>
              <a:t>15.10.2018</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8443509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19F437-1902-4D02-94C8-F52641D1C7B0}" type="datetimeFigureOut">
              <a:rPr lang="sk-SK" smtClean="0"/>
              <a:t>15.10.2018</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37712009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E19F437-1902-4D02-94C8-F52641D1C7B0}" type="datetimeFigureOut">
              <a:rPr lang="sk-SK" smtClean="0"/>
              <a:t>15.10.2018</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14866832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19F437-1902-4D02-94C8-F52641D1C7B0}" type="datetimeFigureOut">
              <a:rPr lang="sk-SK" smtClean="0"/>
              <a:t>15.10.2018</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3067461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E19F437-1902-4D02-94C8-F52641D1C7B0}" type="datetimeFigureOut">
              <a:rPr lang="sk-SK" smtClean="0"/>
              <a:t>15.10.2018</a:t>
            </a:fld>
            <a:endParaRPr lang="sk-SK"/>
          </a:p>
        </p:txBody>
      </p:sp>
      <p:sp>
        <p:nvSpPr>
          <p:cNvPr id="8" name="Footer Placeholder 7"/>
          <p:cNvSpPr>
            <a:spLocks noGrp="1"/>
          </p:cNvSpPr>
          <p:nvPr>
            <p:ph type="ftr" sz="quarter" idx="11"/>
          </p:nvPr>
        </p:nvSpPr>
        <p:spPr/>
        <p:txBody>
          <a:bodyPr/>
          <a:lstStyle/>
          <a:p>
            <a:endParaRPr lang="sk-SK"/>
          </a:p>
        </p:txBody>
      </p:sp>
      <p:sp>
        <p:nvSpPr>
          <p:cNvPr id="9" name="Slide Number Placeholder 8"/>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20525441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E19F437-1902-4D02-94C8-F52641D1C7B0}" type="datetimeFigureOut">
              <a:rPr lang="sk-SK" smtClean="0"/>
              <a:t>15.10.2018</a:t>
            </a:fld>
            <a:endParaRPr lang="sk-SK"/>
          </a:p>
        </p:txBody>
      </p:sp>
      <p:sp>
        <p:nvSpPr>
          <p:cNvPr id="4" name="Footer Placeholder 3"/>
          <p:cNvSpPr>
            <a:spLocks noGrp="1"/>
          </p:cNvSpPr>
          <p:nvPr>
            <p:ph type="ftr" sz="quarter" idx="11"/>
          </p:nvPr>
        </p:nvSpPr>
        <p:spPr/>
        <p:txBody>
          <a:bodyPr/>
          <a:lstStyle/>
          <a:p>
            <a:endParaRPr lang="sk-SK"/>
          </a:p>
        </p:txBody>
      </p:sp>
      <p:sp>
        <p:nvSpPr>
          <p:cNvPr id="5" name="Slide Number Placeholder 4"/>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42390945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19F437-1902-4D02-94C8-F52641D1C7B0}" type="datetimeFigureOut">
              <a:rPr lang="sk-SK" smtClean="0"/>
              <a:t>15.10.2018</a:t>
            </a:fld>
            <a:endParaRPr lang="sk-SK"/>
          </a:p>
        </p:txBody>
      </p:sp>
      <p:sp>
        <p:nvSpPr>
          <p:cNvPr id="3" name="Footer Placeholder 2"/>
          <p:cNvSpPr>
            <a:spLocks noGrp="1"/>
          </p:cNvSpPr>
          <p:nvPr>
            <p:ph type="ftr" sz="quarter" idx="11"/>
          </p:nvPr>
        </p:nvSpPr>
        <p:spPr/>
        <p:txBody>
          <a:bodyPr/>
          <a:lstStyle/>
          <a:p>
            <a:endParaRPr lang="sk-SK"/>
          </a:p>
        </p:txBody>
      </p:sp>
      <p:sp>
        <p:nvSpPr>
          <p:cNvPr id="4" name="Slide Number Placeholder 3"/>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27749767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E19F437-1902-4D02-94C8-F52641D1C7B0}" type="datetimeFigureOut">
              <a:rPr lang="sk-SK" smtClean="0"/>
              <a:t>15.10.2018</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2716575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FB6DA9F-9044-4A9F-9E2E-176F8E77560F}" type="datetime1">
              <a:rPr lang="sk-SK" smtClean="0"/>
              <a:t>15.10.2018</a:t>
            </a:fld>
            <a:endParaRPr lang="sk-SK" dirty="0"/>
          </a:p>
        </p:txBody>
      </p:sp>
      <p:sp>
        <p:nvSpPr>
          <p:cNvPr id="5" name="Footer Placeholder 4"/>
          <p:cNvSpPr>
            <a:spLocks noGrp="1"/>
          </p:cNvSpPr>
          <p:nvPr>
            <p:ph type="ftr" sz="quarter" idx="11"/>
          </p:nvPr>
        </p:nvSpPr>
        <p:spPr/>
        <p:txBody>
          <a:bodyPr/>
          <a:lstStyle/>
          <a:p>
            <a:endParaRPr lang="sk-SK" dirty="0"/>
          </a:p>
        </p:txBody>
      </p:sp>
      <p:sp>
        <p:nvSpPr>
          <p:cNvPr id="6" name="Slide Number Placeholder 5"/>
          <p:cNvSpPr>
            <a:spLocks noGrp="1"/>
          </p:cNvSpPr>
          <p:nvPr>
            <p:ph type="sldNum" sz="quarter" idx="12"/>
          </p:nvPr>
        </p:nvSpPr>
        <p:spPr/>
        <p:txBody>
          <a:bodyPr/>
          <a:lstStyle/>
          <a:p>
            <a:fld id="{A84D4951-8A76-4D8F-991A-50C7753EBC79}" type="slidenum">
              <a:rPr lang="sk-SK" smtClean="0"/>
              <a:t>‹#›</a:t>
            </a:fld>
            <a:endParaRPr lang="sk-SK" dirty="0"/>
          </a:p>
        </p:txBody>
      </p:sp>
    </p:spTree>
    <p:extLst>
      <p:ext uri="{BB962C8B-B14F-4D97-AF65-F5344CB8AC3E}">
        <p14:creationId xmlns:p14="http://schemas.microsoft.com/office/powerpoint/2010/main" val="12777091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E19F437-1902-4D02-94C8-F52641D1C7B0}" type="datetimeFigureOut">
              <a:rPr lang="sk-SK" smtClean="0"/>
              <a:t>15.10.2018</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15634889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19F437-1902-4D02-94C8-F52641D1C7B0}" type="datetimeFigureOut">
              <a:rPr lang="sk-SK" smtClean="0"/>
              <a:t>15.10.2018</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16432014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19F437-1902-4D02-94C8-F52641D1C7B0}" type="datetimeFigureOut">
              <a:rPr lang="sk-SK" smtClean="0"/>
              <a:t>15.10.2018</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29347131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891D5C2-3952-4AE9-A7D9-2ADF7A888EB1}" type="datetime1">
              <a:rPr lang="sk-SK" smtClean="0"/>
              <a:t>15.10.2018</a:t>
            </a:fld>
            <a:endParaRPr lang="sk-SK" dirty="0"/>
          </a:p>
        </p:txBody>
      </p:sp>
      <p:sp>
        <p:nvSpPr>
          <p:cNvPr id="5" name="Footer Placeholder 4"/>
          <p:cNvSpPr>
            <a:spLocks noGrp="1"/>
          </p:cNvSpPr>
          <p:nvPr>
            <p:ph type="ftr" sz="quarter" idx="11"/>
          </p:nvPr>
        </p:nvSpPr>
        <p:spPr/>
        <p:txBody>
          <a:bodyPr/>
          <a:lstStyle/>
          <a:p>
            <a:endParaRPr lang="sk-SK" dirty="0"/>
          </a:p>
        </p:txBody>
      </p:sp>
      <p:sp>
        <p:nvSpPr>
          <p:cNvPr id="6" name="Slide Number Placeholder 5"/>
          <p:cNvSpPr>
            <a:spLocks noGrp="1"/>
          </p:cNvSpPr>
          <p:nvPr>
            <p:ph type="sldNum" sz="quarter" idx="12"/>
          </p:nvPr>
        </p:nvSpPr>
        <p:spPr/>
        <p:txBody>
          <a:bodyPr/>
          <a:lstStyle/>
          <a:p>
            <a:fld id="{A84D4951-8A76-4D8F-991A-50C7753EBC79}" type="slidenum">
              <a:rPr lang="sk-SK" smtClean="0"/>
              <a:t>‹#›</a:t>
            </a:fld>
            <a:endParaRPr lang="sk-SK" dirty="0"/>
          </a:p>
        </p:txBody>
      </p:sp>
    </p:spTree>
    <p:extLst>
      <p:ext uri="{BB962C8B-B14F-4D97-AF65-F5344CB8AC3E}">
        <p14:creationId xmlns:p14="http://schemas.microsoft.com/office/powerpoint/2010/main" val="198640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3A9BC82-B214-4099-826B-1ED9E5D347B1}" type="datetime1">
              <a:rPr lang="sk-SK" smtClean="0"/>
              <a:t>15.10.2018</a:t>
            </a:fld>
            <a:endParaRPr lang="sk-SK" dirty="0"/>
          </a:p>
        </p:txBody>
      </p:sp>
      <p:sp>
        <p:nvSpPr>
          <p:cNvPr id="6" name="Footer Placeholder 5"/>
          <p:cNvSpPr>
            <a:spLocks noGrp="1"/>
          </p:cNvSpPr>
          <p:nvPr>
            <p:ph type="ftr" sz="quarter" idx="11"/>
          </p:nvPr>
        </p:nvSpPr>
        <p:spPr/>
        <p:txBody>
          <a:bodyPr/>
          <a:lstStyle/>
          <a:p>
            <a:endParaRPr lang="sk-SK" dirty="0"/>
          </a:p>
        </p:txBody>
      </p:sp>
      <p:sp>
        <p:nvSpPr>
          <p:cNvPr id="7" name="Slide Number Placeholder 6"/>
          <p:cNvSpPr>
            <a:spLocks noGrp="1"/>
          </p:cNvSpPr>
          <p:nvPr>
            <p:ph type="sldNum" sz="quarter" idx="12"/>
          </p:nvPr>
        </p:nvSpPr>
        <p:spPr/>
        <p:txBody>
          <a:bodyPr/>
          <a:lstStyle/>
          <a:p>
            <a:fld id="{A84D4951-8A76-4D8F-991A-50C7753EBC79}" type="slidenum">
              <a:rPr lang="sk-SK" smtClean="0"/>
              <a:t>‹#›</a:t>
            </a:fld>
            <a:endParaRPr lang="sk-SK" dirty="0"/>
          </a:p>
        </p:txBody>
      </p:sp>
    </p:spTree>
    <p:extLst>
      <p:ext uri="{BB962C8B-B14F-4D97-AF65-F5344CB8AC3E}">
        <p14:creationId xmlns:p14="http://schemas.microsoft.com/office/powerpoint/2010/main" val="40839680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CDA37CF-F4E0-4013-87A2-01FE4FE4C3EA}" type="datetime1">
              <a:rPr lang="sk-SK" smtClean="0"/>
              <a:t>15.10.2018</a:t>
            </a:fld>
            <a:endParaRPr lang="sk-SK" dirty="0"/>
          </a:p>
        </p:txBody>
      </p:sp>
      <p:sp>
        <p:nvSpPr>
          <p:cNvPr id="8" name="Footer Placeholder 7"/>
          <p:cNvSpPr>
            <a:spLocks noGrp="1"/>
          </p:cNvSpPr>
          <p:nvPr>
            <p:ph type="ftr" sz="quarter" idx="11"/>
          </p:nvPr>
        </p:nvSpPr>
        <p:spPr/>
        <p:txBody>
          <a:bodyPr/>
          <a:lstStyle/>
          <a:p>
            <a:endParaRPr lang="sk-SK" dirty="0"/>
          </a:p>
        </p:txBody>
      </p:sp>
      <p:sp>
        <p:nvSpPr>
          <p:cNvPr id="9" name="Slide Number Placeholder 8"/>
          <p:cNvSpPr>
            <a:spLocks noGrp="1"/>
          </p:cNvSpPr>
          <p:nvPr>
            <p:ph type="sldNum" sz="quarter" idx="12"/>
          </p:nvPr>
        </p:nvSpPr>
        <p:spPr/>
        <p:txBody>
          <a:bodyPr/>
          <a:lstStyle/>
          <a:p>
            <a:fld id="{A84D4951-8A76-4D8F-991A-50C7753EBC79}" type="slidenum">
              <a:rPr lang="sk-SK" smtClean="0"/>
              <a:t>‹#›</a:t>
            </a:fld>
            <a:endParaRPr lang="sk-SK" dirty="0"/>
          </a:p>
        </p:txBody>
      </p:sp>
    </p:spTree>
    <p:extLst>
      <p:ext uri="{BB962C8B-B14F-4D97-AF65-F5344CB8AC3E}">
        <p14:creationId xmlns:p14="http://schemas.microsoft.com/office/powerpoint/2010/main" val="3426115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04392C0-726B-4FF9-A168-D2401A80E300}" type="datetime1">
              <a:rPr lang="sk-SK" smtClean="0"/>
              <a:t>15.10.2018</a:t>
            </a:fld>
            <a:endParaRPr lang="sk-SK" dirty="0"/>
          </a:p>
        </p:txBody>
      </p:sp>
      <p:sp>
        <p:nvSpPr>
          <p:cNvPr id="4" name="Footer Placeholder 3"/>
          <p:cNvSpPr>
            <a:spLocks noGrp="1"/>
          </p:cNvSpPr>
          <p:nvPr>
            <p:ph type="ftr" sz="quarter" idx="11"/>
          </p:nvPr>
        </p:nvSpPr>
        <p:spPr/>
        <p:txBody>
          <a:bodyPr/>
          <a:lstStyle/>
          <a:p>
            <a:endParaRPr lang="sk-SK" dirty="0"/>
          </a:p>
        </p:txBody>
      </p:sp>
      <p:sp>
        <p:nvSpPr>
          <p:cNvPr id="5" name="Slide Number Placeholder 4"/>
          <p:cNvSpPr>
            <a:spLocks noGrp="1"/>
          </p:cNvSpPr>
          <p:nvPr>
            <p:ph type="sldNum" sz="quarter" idx="12"/>
          </p:nvPr>
        </p:nvSpPr>
        <p:spPr/>
        <p:txBody>
          <a:bodyPr/>
          <a:lstStyle/>
          <a:p>
            <a:fld id="{A84D4951-8A76-4D8F-991A-50C7753EBC79}" type="slidenum">
              <a:rPr lang="sk-SK" smtClean="0"/>
              <a:t>‹#›</a:t>
            </a:fld>
            <a:endParaRPr lang="sk-SK" dirty="0"/>
          </a:p>
        </p:txBody>
      </p:sp>
    </p:spTree>
    <p:extLst>
      <p:ext uri="{BB962C8B-B14F-4D97-AF65-F5344CB8AC3E}">
        <p14:creationId xmlns:p14="http://schemas.microsoft.com/office/powerpoint/2010/main" val="2875203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399779-CD09-4245-BEAF-BDD6F6D69977}" type="datetime1">
              <a:rPr lang="sk-SK" smtClean="0"/>
              <a:t>15.10.2018</a:t>
            </a:fld>
            <a:endParaRPr lang="sk-SK" dirty="0"/>
          </a:p>
        </p:txBody>
      </p:sp>
      <p:sp>
        <p:nvSpPr>
          <p:cNvPr id="3" name="Footer Placeholder 2"/>
          <p:cNvSpPr>
            <a:spLocks noGrp="1"/>
          </p:cNvSpPr>
          <p:nvPr>
            <p:ph type="ftr" sz="quarter" idx="11"/>
          </p:nvPr>
        </p:nvSpPr>
        <p:spPr/>
        <p:txBody>
          <a:bodyPr/>
          <a:lstStyle/>
          <a:p>
            <a:endParaRPr lang="sk-SK" dirty="0"/>
          </a:p>
        </p:txBody>
      </p:sp>
      <p:sp>
        <p:nvSpPr>
          <p:cNvPr id="4" name="Slide Number Placeholder 3"/>
          <p:cNvSpPr>
            <a:spLocks noGrp="1"/>
          </p:cNvSpPr>
          <p:nvPr>
            <p:ph type="sldNum" sz="quarter" idx="12"/>
          </p:nvPr>
        </p:nvSpPr>
        <p:spPr/>
        <p:txBody>
          <a:bodyPr/>
          <a:lstStyle/>
          <a:p>
            <a:fld id="{A84D4951-8A76-4D8F-991A-50C7753EBC79}" type="slidenum">
              <a:rPr lang="sk-SK" smtClean="0"/>
              <a:t>‹#›</a:t>
            </a:fld>
            <a:endParaRPr lang="sk-SK" dirty="0"/>
          </a:p>
        </p:txBody>
      </p:sp>
    </p:spTree>
    <p:extLst>
      <p:ext uri="{BB962C8B-B14F-4D97-AF65-F5344CB8AC3E}">
        <p14:creationId xmlns:p14="http://schemas.microsoft.com/office/powerpoint/2010/main" val="2849682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FAAF659-7F1C-4D97-97C7-6148C9113AC2}" type="datetime1">
              <a:rPr lang="sk-SK" smtClean="0"/>
              <a:t>15.10.2018</a:t>
            </a:fld>
            <a:endParaRPr lang="sk-SK" dirty="0"/>
          </a:p>
        </p:txBody>
      </p:sp>
      <p:sp>
        <p:nvSpPr>
          <p:cNvPr id="6" name="Footer Placeholder 5"/>
          <p:cNvSpPr>
            <a:spLocks noGrp="1"/>
          </p:cNvSpPr>
          <p:nvPr>
            <p:ph type="ftr" sz="quarter" idx="11"/>
          </p:nvPr>
        </p:nvSpPr>
        <p:spPr/>
        <p:txBody>
          <a:bodyPr/>
          <a:lstStyle/>
          <a:p>
            <a:endParaRPr lang="sk-SK" dirty="0"/>
          </a:p>
        </p:txBody>
      </p:sp>
      <p:sp>
        <p:nvSpPr>
          <p:cNvPr id="7" name="Slide Number Placeholder 6"/>
          <p:cNvSpPr>
            <a:spLocks noGrp="1"/>
          </p:cNvSpPr>
          <p:nvPr>
            <p:ph type="sldNum" sz="quarter" idx="12"/>
          </p:nvPr>
        </p:nvSpPr>
        <p:spPr/>
        <p:txBody>
          <a:bodyPr/>
          <a:lstStyle/>
          <a:p>
            <a:fld id="{A84D4951-8A76-4D8F-991A-50C7753EBC79}" type="slidenum">
              <a:rPr lang="sk-SK" smtClean="0"/>
              <a:t>‹#›</a:t>
            </a:fld>
            <a:endParaRPr lang="sk-SK" dirty="0"/>
          </a:p>
        </p:txBody>
      </p:sp>
    </p:spTree>
    <p:extLst>
      <p:ext uri="{BB962C8B-B14F-4D97-AF65-F5344CB8AC3E}">
        <p14:creationId xmlns:p14="http://schemas.microsoft.com/office/powerpoint/2010/main" val="14745342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EEA13BE-0278-48B8-B2D1-0B114E653E3A}" type="datetime1">
              <a:rPr lang="sk-SK" smtClean="0"/>
              <a:t>15.10.2018</a:t>
            </a:fld>
            <a:endParaRPr lang="sk-SK" dirty="0"/>
          </a:p>
        </p:txBody>
      </p:sp>
      <p:sp>
        <p:nvSpPr>
          <p:cNvPr id="6" name="Footer Placeholder 5"/>
          <p:cNvSpPr>
            <a:spLocks noGrp="1"/>
          </p:cNvSpPr>
          <p:nvPr>
            <p:ph type="ftr" sz="quarter" idx="11"/>
          </p:nvPr>
        </p:nvSpPr>
        <p:spPr/>
        <p:txBody>
          <a:bodyPr/>
          <a:lstStyle/>
          <a:p>
            <a:endParaRPr lang="sk-SK" dirty="0"/>
          </a:p>
        </p:txBody>
      </p:sp>
      <p:sp>
        <p:nvSpPr>
          <p:cNvPr id="7" name="Slide Number Placeholder 6"/>
          <p:cNvSpPr>
            <a:spLocks noGrp="1"/>
          </p:cNvSpPr>
          <p:nvPr>
            <p:ph type="sldNum" sz="quarter" idx="12"/>
          </p:nvPr>
        </p:nvSpPr>
        <p:spPr/>
        <p:txBody>
          <a:bodyPr/>
          <a:lstStyle/>
          <a:p>
            <a:fld id="{A84D4951-8A76-4D8F-991A-50C7753EBC79}" type="slidenum">
              <a:rPr lang="sk-SK" smtClean="0"/>
              <a:t>‹#›</a:t>
            </a:fld>
            <a:endParaRPr lang="sk-SK" dirty="0"/>
          </a:p>
        </p:txBody>
      </p:sp>
    </p:spTree>
    <p:extLst>
      <p:ext uri="{BB962C8B-B14F-4D97-AF65-F5344CB8AC3E}">
        <p14:creationId xmlns:p14="http://schemas.microsoft.com/office/powerpoint/2010/main" val="6671186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057BF6-95CC-4E61-8F96-81B78B7A5B3E}" type="datetime1">
              <a:rPr lang="sk-SK" smtClean="0"/>
              <a:t>15.10.2018</a:t>
            </a:fld>
            <a:endParaRPr lang="sk-SK"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4D4951-8A76-4D8F-991A-50C7753EBC79}" type="slidenum">
              <a:rPr lang="sk-SK" smtClean="0"/>
              <a:t>‹#›</a:t>
            </a:fld>
            <a:endParaRPr lang="sk-SK" dirty="0"/>
          </a:p>
        </p:txBody>
      </p:sp>
    </p:spTree>
    <p:extLst>
      <p:ext uri="{BB962C8B-B14F-4D97-AF65-F5344CB8AC3E}">
        <p14:creationId xmlns:p14="http://schemas.microsoft.com/office/powerpoint/2010/main" val="162009872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19F437-1902-4D02-94C8-F52641D1C7B0}" type="datetimeFigureOut">
              <a:rPr lang="sk-SK" smtClean="0"/>
              <a:t>15.10.2018</a:t>
            </a:fld>
            <a:endParaRPr lang="sk-SK"/>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CE0CA2-1A48-4B23-8A77-1A9F640E54E6}" type="slidenum">
              <a:rPr lang="sk-SK" smtClean="0"/>
              <a:t>‹#›</a:t>
            </a:fld>
            <a:endParaRPr lang="sk-SK"/>
          </a:p>
        </p:txBody>
      </p:sp>
    </p:spTree>
    <p:extLst>
      <p:ext uri="{BB962C8B-B14F-4D97-AF65-F5344CB8AC3E}">
        <p14:creationId xmlns:p14="http://schemas.microsoft.com/office/powerpoint/2010/main" val="37440892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6.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5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3" Type="http://schemas.openxmlformats.org/officeDocument/2006/relationships/tags" Target="../tags/tag21.xml"/><Relationship Id="rId18" Type="http://schemas.openxmlformats.org/officeDocument/2006/relationships/image" Target="../media/image160.png"/><Relationship Id="rId26" Type="http://schemas.openxmlformats.org/officeDocument/2006/relationships/image" Target="../media/image24.png"/><Relationship Id="rId3" Type="http://schemas.openxmlformats.org/officeDocument/2006/relationships/tags" Target="../tags/tag11.xml"/><Relationship Id="rId21" Type="http://schemas.openxmlformats.org/officeDocument/2006/relationships/image" Target="../media/image19.png"/><Relationship Id="rId34" Type="http://schemas.openxmlformats.org/officeDocument/2006/relationships/image" Target="../media/image176.png"/><Relationship Id="rId7" Type="http://schemas.openxmlformats.org/officeDocument/2006/relationships/tags" Target="../tags/tag15.xml"/><Relationship Id="rId12" Type="http://schemas.openxmlformats.org/officeDocument/2006/relationships/tags" Target="../tags/tag20.xml"/><Relationship Id="rId17" Type="http://schemas.openxmlformats.org/officeDocument/2006/relationships/slideLayout" Target="../slideLayouts/slideLayout7.xml"/><Relationship Id="rId25" Type="http://schemas.openxmlformats.org/officeDocument/2006/relationships/image" Target="../media/image23.png"/><Relationship Id="rId33" Type="http://schemas.openxmlformats.org/officeDocument/2006/relationships/image" Target="../media/image31.png"/><Relationship Id="rId2" Type="http://schemas.openxmlformats.org/officeDocument/2006/relationships/tags" Target="../tags/tag10.xml"/><Relationship Id="rId16" Type="http://schemas.openxmlformats.org/officeDocument/2006/relationships/tags" Target="../tags/tag24.xml"/><Relationship Id="rId20" Type="http://schemas.openxmlformats.org/officeDocument/2006/relationships/image" Target="../media/image18.png"/><Relationship Id="rId29" Type="http://schemas.openxmlformats.org/officeDocument/2006/relationships/image" Target="../media/image27.png"/><Relationship Id="rId1" Type="http://schemas.openxmlformats.org/officeDocument/2006/relationships/tags" Target="../tags/tag9.xml"/><Relationship Id="rId6" Type="http://schemas.openxmlformats.org/officeDocument/2006/relationships/tags" Target="../tags/tag14.xml"/><Relationship Id="rId11" Type="http://schemas.openxmlformats.org/officeDocument/2006/relationships/tags" Target="../tags/tag19.xml"/><Relationship Id="rId24" Type="http://schemas.openxmlformats.org/officeDocument/2006/relationships/image" Target="../media/image22.png"/><Relationship Id="rId32" Type="http://schemas.openxmlformats.org/officeDocument/2006/relationships/image" Target="../media/image30.png"/><Relationship Id="rId5" Type="http://schemas.openxmlformats.org/officeDocument/2006/relationships/tags" Target="../tags/tag13.xml"/><Relationship Id="rId15" Type="http://schemas.openxmlformats.org/officeDocument/2006/relationships/tags" Target="../tags/tag23.xml"/><Relationship Id="rId23" Type="http://schemas.openxmlformats.org/officeDocument/2006/relationships/image" Target="../media/image21.png"/><Relationship Id="rId28" Type="http://schemas.openxmlformats.org/officeDocument/2006/relationships/image" Target="../media/image26.png"/><Relationship Id="rId10" Type="http://schemas.openxmlformats.org/officeDocument/2006/relationships/tags" Target="../tags/tag18.xml"/><Relationship Id="rId19" Type="http://schemas.openxmlformats.org/officeDocument/2006/relationships/image" Target="../media/image17.png"/><Relationship Id="rId31" Type="http://schemas.openxmlformats.org/officeDocument/2006/relationships/image" Target="../media/image29.png"/><Relationship Id="rId4" Type="http://schemas.openxmlformats.org/officeDocument/2006/relationships/tags" Target="../tags/tag12.xml"/><Relationship Id="rId9" Type="http://schemas.openxmlformats.org/officeDocument/2006/relationships/tags" Target="../tags/tag17.xml"/><Relationship Id="rId14" Type="http://schemas.openxmlformats.org/officeDocument/2006/relationships/tags" Target="../tags/tag22.xml"/><Relationship Id="rId22" Type="http://schemas.openxmlformats.org/officeDocument/2006/relationships/image" Target="../media/image20.png"/><Relationship Id="rId27" Type="http://schemas.openxmlformats.org/officeDocument/2006/relationships/image" Target="../media/image25.png"/><Relationship Id="rId30" Type="http://schemas.openxmlformats.org/officeDocument/2006/relationships/image" Target="../media/image28.png"/><Relationship Id="rId35" Type="http://schemas.openxmlformats.org/officeDocument/2006/relationships/image" Target="../media/image32.png"/><Relationship Id="rId8" Type="http://schemas.openxmlformats.org/officeDocument/2006/relationships/tags" Target="../tags/tag16.xml"/></Relationships>
</file>

<file path=ppt/slides/_rels/slide12.xml.rels><?xml version="1.0" encoding="UTF-8" standalone="yes"?>
<Relationships xmlns="http://schemas.openxmlformats.org/package/2006/relationships"><Relationship Id="rId8" Type="http://schemas.openxmlformats.org/officeDocument/2006/relationships/tags" Target="../tags/tag32.xml"/><Relationship Id="rId13" Type="http://schemas.openxmlformats.org/officeDocument/2006/relationships/image" Target="../media/image17.png"/><Relationship Id="rId18" Type="http://schemas.openxmlformats.org/officeDocument/2006/relationships/image" Target="../media/image24.png"/><Relationship Id="rId3" Type="http://schemas.openxmlformats.org/officeDocument/2006/relationships/tags" Target="../tags/tag27.xml"/><Relationship Id="rId21" Type="http://schemas.openxmlformats.org/officeDocument/2006/relationships/image" Target="../media/image33.png"/><Relationship Id="rId7" Type="http://schemas.openxmlformats.org/officeDocument/2006/relationships/tags" Target="../tags/tag31.xml"/><Relationship Id="rId12" Type="http://schemas.openxmlformats.org/officeDocument/2006/relationships/slideLayout" Target="../slideLayouts/slideLayout7.xml"/><Relationship Id="rId17" Type="http://schemas.openxmlformats.org/officeDocument/2006/relationships/image" Target="../media/image23.png"/><Relationship Id="rId2" Type="http://schemas.openxmlformats.org/officeDocument/2006/relationships/tags" Target="../tags/tag26.xml"/><Relationship Id="rId16" Type="http://schemas.openxmlformats.org/officeDocument/2006/relationships/image" Target="../media/image21.png"/><Relationship Id="rId20" Type="http://schemas.openxmlformats.org/officeDocument/2006/relationships/image" Target="../media/image31.png"/><Relationship Id="rId1" Type="http://schemas.openxmlformats.org/officeDocument/2006/relationships/tags" Target="../tags/tag25.xml"/><Relationship Id="rId6" Type="http://schemas.openxmlformats.org/officeDocument/2006/relationships/tags" Target="../tags/tag30.xml"/><Relationship Id="rId11" Type="http://schemas.openxmlformats.org/officeDocument/2006/relationships/tags" Target="../tags/tag35.xml"/><Relationship Id="rId24" Type="http://schemas.openxmlformats.org/officeDocument/2006/relationships/image" Target="../media/image179.png"/><Relationship Id="rId5" Type="http://schemas.openxmlformats.org/officeDocument/2006/relationships/tags" Target="../tags/tag29.xml"/><Relationship Id="rId15" Type="http://schemas.openxmlformats.org/officeDocument/2006/relationships/image" Target="../media/image19.png"/><Relationship Id="rId23" Type="http://schemas.openxmlformats.org/officeDocument/2006/relationships/image" Target="../media/image20.png"/><Relationship Id="rId10" Type="http://schemas.openxmlformats.org/officeDocument/2006/relationships/tags" Target="../tags/tag34.xml"/><Relationship Id="rId19" Type="http://schemas.openxmlformats.org/officeDocument/2006/relationships/image" Target="../media/image30.png"/><Relationship Id="rId4" Type="http://schemas.openxmlformats.org/officeDocument/2006/relationships/tags" Target="../tags/tag28.xml"/><Relationship Id="rId9" Type="http://schemas.openxmlformats.org/officeDocument/2006/relationships/tags" Target="../tags/tag33.xml"/><Relationship Id="rId14" Type="http://schemas.openxmlformats.org/officeDocument/2006/relationships/image" Target="../media/image18.png"/><Relationship Id="rId22" Type="http://schemas.openxmlformats.org/officeDocument/2006/relationships/image" Target="../media/image2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tags" Target="../tags/tag43.xml"/><Relationship Id="rId13" Type="http://schemas.openxmlformats.org/officeDocument/2006/relationships/tags" Target="../tags/tag48.xml"/><Relationship Id="rId18" Type="http://schemas.openxmlformats.org/officeDocument/2006/relationships/image" Target="../media/image21.png"/><Relationship Id="rId26" Type="http://schemas.openxmlformats.org/officeDocument/2006/relationships/image" Target="../media/image36.png"/><Relationship Id="rId3" Type="http://schemas.openxmlformats.org/officeDocument/2006/relationships/tags" Target="../tags/tag38.xml"/><Relationship Id="rId21" Type="http://schemas.openxmlformats.org/officeDocument/2006/relationships/image" Target="../media/image30.png"/><Relationship Id="rId7" Type="http://schemas.openxmlformats.org/officeDocument/2006/relationships/tags" Target="../tags/tag42.xml"/><Relationship Id="rId12" Type="http://schemas.openxmlformats.org/officeDocument/2006/relationships/tags" Target="../tags/tag47.xml"/><Relationship Id="rId17" Type="http://schemas.openxmlformats.org/officeDocument/2006/relationships/image" Target="../media/image19.png"/><Relationship Id="rId25" Type="http://schemas.openxmlformats.org/officeDocument/2006/relationships/image" Target="../media/image35.png"/><Relationship Id="rId2" Type="http://schemas.openxmlformats.org/officeDocument/2006/relationships/tags" Target="../tags/tag37.xml"/><Relationship Id="rId16" Type="http://schemas.openxmlformats.org/officeDocument/2006/relationships/image" Target="../media/image18.png"/><Relationship Id="rId20" Type="http://schemas.openxmlformats.org/officeDocument/2006/relationships/image" Target="../media/image24.png"/><Relationship Id="rId1" Type="http://schemas.openxmlformats.org/officeDocument/2006/relationships/tags" Target="../tags/tag36.xml"/><Relationship Id="rId6" Type="http://schemas.openxmlformats.org/officeDocument/2006/relationships/tags" Target="../tags/tag41.xml"/><Relationship Id="rId11" Type="http://schemas.openxmlformats.org/officeDocument/2006/relationships/tags" Target="../tags/tag46.xml"/><Relationship Id="rId24" Type="http://schemas.openxmlformats.org/officeDocument/2006/relationships/image" Target="../media/image1800.png"/><Relationship Id="rId5" Type="http://schemas.openxmlformats.org/officeDocument/2006/relationships/tags" Target="../tags/tag40.xml"/><Relationship Id="rId15" Type="http://schemas.openxmlformats.org/officeDocument/2006/relationships/image" Target="../media/image17.png"/><Relationship Id="rId23" Type="http://schemas.openxmlformats.org/officeDocument/2006/relationships/image" Target="../media/image20.png"/><Relationship Id="rId28" Type="http://schemas.openxmlformats.org/officeDocument/2006/relationships/image" Target="../media/image38.png"/><Relationship Id="rId10" Type="http://schemas.openxmlformats.org/officeDocument/2006/relationships/tags" Target="../tags/tag45.xml"/><Relationship Id="rId19" Type="http://schemas.openxmlformats.org/officeDocument/2006/relationships/image" Target="../media/image23.png"/><Relationship Id="rId4" Type="http://schemas.openxmlformats.org/officeDocument/2006/relationships/tags" Target="../tags/tag39.xml"/><Relationship Id="rId9" Type="http://schemas.openxmlformats.org/officeDocument/2006/relationships/tags" Target="../tags/tag44.xml"/><Relationship Id="rId14" Type="http://schemas.openxmlformats.org/officeDocument/2006/relationships/slideLayout" Target="../slideLayouts/slideLayout7.xml"/><Relationship Id="rId22" Type="http://schemas.openxmlformats.org/officeDocument/2006/relationships/image" Target="../media/image34.png"/><Relationship Id="rId27" Type="http://schemas.openxmlformats.org/officeDocument/2006/relationships/image" Target="../media/image37.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image" Target="../media/image8.png"/><Relationship Id="rId5" Type="http://schemas.openxmlformats.org/officeDocument/2006/relationships/image" Target="../media/image186.png"/><Relationship Id="rId4" Type="http://schemas.openxmlformats.org/officeDocument/2006/relationships/image" Target="../media/image39.png"/></Relationships>
</file>

<file path=ppt/slides/_rels/slide16.xml.rels><?xml version="1.0" encoding="UTF-8" standalone="yes"?>
<Relationships xmlns="http://schemas.openxmlformats.org/package/2006/relationships"><Relationship Id="rId2" Type="http://schemas.openxmlformats.org/officeDocument/2006/relationships/hyperlink" Target="https://www.bipm.org/en/measurement-units/"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tags" Target="../tags/tag53.xml"/><Relationship Id="rId7" Type="http://schemas.openxmlformats.org/officeDocument/2006/relationships/image" Target="../media/image41.png"/><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image" Target="../media/image40.png"/><Relationship Id="rId5" Type="http://schemas.openxmlformats.org/officeDocument/2006/relationships/image" Target="../media/image110.png"/><Relationship Id="rId4"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39.png"/></Relationships>
</file>

<file path=ppt/slides/_rels/slide3.xml.rels><?xml version="1.0" encoding="UTF-8" standalone="yes"?>
<Relationships xmlns="http://schemas.openxmlformats.org/package/2006/relationships"><Relationship Id="rId8" Type="http://schemas.openxmlformats.org/officeDocument/2006/relationships/image" Target="../media/image145.png"/><Relationship Id="rId3" Type="http://schemas.openxmlformats.org/officeDocument/2006/relationships/image" Target="../media/image5.png"/><Relationship Id="rId7" Type="http://schemas.openxmlformats.org/officeDocument/2006/relationships/image" Target="../media/image144.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143.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8.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6.png"/><Relationship Id="rId5" Type="http://schemas.openxmlformats.org/officeDocument/2006/relationships/image" Target="../media/image1.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6.xml"/><Relationship Id="rId7" Type="http://schemas.openxmlformats.org/officeDocument/2006/relationships/image" Target="../media/image6.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1.png"/><Relationship Id="rId5" Type="http://schemas.openxmlformats.org/officeDocument/2006/relationships/image" Target="../media/image7.png"/><Relationship Id="rId10" Type="http://schemas.openxmlformats.org/officeDocument/2006/relationships/image" Target="../media/image10.png"/><Relationship Id="rId4" Type="http://schemas.openxmlformats.org/officeDocument/2006/relationships/slideLayout" Target="../slideLayouts/slideLayout7.xml"/><Relationship Id="rId9" Type="http://schemas.openxmlformats.org/officeDocument/2006/relationships/image" Target="../media/image149.pn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7.xml"/><Relationship Id="rId1" Type="http://schemas.openxmlformats.org/officeDocument/2006/relationships/tags" Target="../tags/tag7.xml"/><Relationship Id="rId6" Type="http://schemas.openxmlformats.org/officeDocument/2006/relationships/image" Target="../media/image13.png"/><Relationship Id="rId5" Type="http://schemas.openxmlformats.org/officeDocument/2006/relationships/image" Target="../media/image12.gif"/><Relationship Id="rId4" Type="http://schemas.openxmlformats.org/officeDocument/2006/relationships/image" Target="../media/image152.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7.xml"/><Relationship Id="rId1" Type="http://schemas.openxmlformats.org/officeDocument/2006/relationships/tags" Target="../tags/tag8.xml"/><Relationship Id="rId6" Type="http://schemas.openxmlformats.org/officeDocument/2006/relationships/image" Target="../media/image158.png"/><Relationship Id="rId5" Type="http://schemas.openxmlformats.org/officeDocument/2006/relationships/image" Target="../media/image16.png"/><Relationship Id="rId4" Type="http://schemas.openxmlformats.org/officeDocument/2006/relationships/image" Target="../media/image156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8812955-A4CC-45DB-B34F-97DFE52800B2}"/>
              </a:ext>
            </a:extLst>
          </p:cNvPr>
          <p:cNvSpPr>
            <a:spLocks noGrp="1"/>
          </p:cNvSpPr>
          <p:nvPr>
            <p:ph type="sldNum" sz="quarter" idx="12"/>
          </p:nvPr>
        </p:nvSpPr>
        <p:spPr/>
        <p:txBody>
          <a:bodyPr/>
          <a:lstStyle/>
          <a:p>
            <a:fld id="{A84D4951-8A76-4D8F-991A-50C7753EBC79}" type="slidenum">
              <a:rPr lang="sk-SK" smtClean="0"/>
              <a:t>1</a:t>
            </a:fld>
            <a:endParaRPr lang="sk-SK" dirty="0"/>
          </a:p>
        </p:txBody>
      </p:sp>
      <p:pic>
        <p:nvPicPr>
          <p:cNvPr id="6" name="Picture 5">
            <a:extLst>
              <a:ext uri="{FF2B5EF4-FFF2-40B4-BE49-F238E27FC236}">
                <a16:creationId xmlns:a16="http://schemas.microsoft.com/office/drawing/2014/main" id="{6521E8D9-2978-4F72-98FF-119ED6538341}"/>
              </a:ext>
            </a:extLst>
          </p:cNvPr>
          <p:cNvPicPr>
            <a:picLocks noChangeAspect="1"/>
          </p:cNvPicPr>
          <p:nvPr/>
        </p:nvPicPr>
        <p:blipFill>
          <a:blip r:embed="rId2"/>
          <a:stretch>
            <a:fillRect/>
          </a:stretch>
        </p:blipFill>
        <p:spPr>
          <a:xfrm>
            <a:off x="152943" y="2624942"/>
            <a:ext cx="5066215" cy="3913971"/>
          </a:xfrm>
          <a:prstGeom prst="rect">
            <a:avLst/>
          </a:prstGeom>
        </p:spPr>
      </p:pic>
      <p:sp>
        <p:nvSpPr>
          <p:cNvPr id="7" name="TextBox 6">
            <a:extLst>
              <a:ext uri="{FF2B5EF4-FFF2-40B4-BE49-F238E27FC236}">
                <a16:creationId xmlns:a16="http://schemas.microsoft.com/office/drawing/2014/main" id="{E0C23542-3931-4261-8F93-02B63185EB0F}"/>
              </a:ext>
            </a:extLst>
          </p:cNvPr>
          <p:cNvSpPr txBox="1"/>
          <p:nvPr/>
        </p:nvSpPr>
        <p:spPr>
          <a:xfrm>
            <a:off x="474345" y="188144"/>
            <a:ext cx="8195310" cy="523220"/>
          </a:xfrm>
          <a:prstGeom prst="rect">
            <a:avLst/>
          </a:prstGeom>
          <a:noFill/>
        </p:spPr>
        <p:txBody>
          <a:bodyPr wrap="square" rtlCol="0">
            <a:spAutoFit/>
          </a:bodyPr>
          <a:lstStyle/>
          <a:p>
            <a:pPr algn="ctr"/>
            <a:r>
              <a:rPr lang="en-US" sz="2800" b="1" dirty="0"/>
              <a:t>Carnot cycle</a:t>
            </a:r>
            <a:endParaRPr lang="sk-SK" sz="2800" b="1" dirty="0"/>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48717D45-A0A2-4618-8E00-04EB9F6845CB}"/>
                  </a:ext>
                </a:extLst>
              </p:cNvPr>
              <p:cNvSpPr txBox="1"/>
              <p:nvPr/>
            </p:nvSpPr>
            <p:spPr>
              <a:xfrm>
                <a:off x="440675" y="1112704"/>
                <a:ext cx="8251633" cy="923330"/>
              </a:xfrm>
              <a:prstGeom prst="rect">
                <a:avLst/>
              </a:prstGeom>
              <a:noFill/>
            </p:spPr>
            <p:txBody>
              <a:bodyPr wrap="square" rtlCol="0">
                <a:spAutoFit/>
              </a:bodyPr>
              <a:lstStyle/>
              <a:p>
                <a:r>
                  <a:rPr lang="en-US" dirty="0"/>
                  <a:t>The Carnot cycle starts (end ends) in the point </a:t>
                </a:r>
                <a14:m>
                  <m:oMath xmlns:m="http://schemas.openxmlformats.org/officeDocument/2006/math">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1</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1</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1</m:t>
                            </m:r>
                          </m:sub>
                        </m:sSub>
                      </m:e>
                    </m:d>
                    <m:r>
                      <a:rPr lang="en-US" b="0" i="1" smtClean="0">
                        <a:latin typeface="Cambria Math" panose="02040503050406030204" pitchFamily="18" charset="0"/>
                      </a:rPr>
                      <m:t>.</m:t>
                    </m:r>
                  </m:oMath>
                </a14:m>
                <a:r>
                  <a:rPr lang="en-US" dirty="0"/>
                  <a:t> All three parameters can be chosen arbitrarily. The size of the machine </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𝑁</m:t>
                        </m:r>
                      </m:e>
                    </m:d>
                  </m:oMath>
                </a14:m>
                <a:r>
                  <a:rPr lang="en-US" dirty="0"/>
                  <a:t> is then uniquely given by the equation of state </a:t>
                </a:r>
                <a14:m>
                  <m:oMath xmlns:m="http://schemas.openxmlformats.org/officeDocument/2006/math">
                    <m:r>
                      <a:rPr lang="en-US" b="0" i="1" smtClean="0">
                        <a:latin typeface="Cambria Math" panose="02040503050406030204" pitchFamily="18" charset="0"/>
                      </a:rPr>
                      <m:t>𝑝𝑉</m:t>
                    </m:r>
                    <m:r>
                      <a:rPr lang="en-US" b="0" i="1" smtClean="0">
                        <a:latin typeface="Cambria Math" panose="02040503050406030204" pitchFamily="18" charset="0"/>
                      </a:rPr>
                      <m:t>=</m:t>
                    </m:r>
                    <m:r>
                      <a:rPr lang="en-US" b="0" i="1" smtClean="0">
                        <a:latin typeface="Cambria Math" panose="02040503050406030204" pitchFamily="18" charset="0"/>
                      </a:rPr>
                      <m:t>𝑁𝑘𝑇</m:t>
                    </m:r>
                  </m:oMath>
                </a14:m>
                <a:r>
                  <a:rPr lang="en-US" dirty="0"/>
                  <a:t>. The cycle consist of four reversible steps</a:t>
                </a:r>
              </a:p>
            </p:txBody>
          </p:sp>
        </mc:Choice>
        <mc:Fallback xmlns="">
          <p:sp>
            <p:nvSpPr>
              <p:cNvPr id="8" name="TextBox 7">
                <a:extLst>
                  <a:ext uri="{FF2B5EF4-FFF2-40B4-BE49-F238E27FC236}">
                    <a16:creationId xmlns:a16="http://schemas.microsoft.com/office/drawing/2014/main" id="{48717D45-A0A2-4618-8E00-04EB9F6845CB}"/>
                  </a:ext>
                </a:extLst>
              </p:cNvPr>
              <p:cNvSpPr txBox="1">
                <a:spLocks noRot="1" noChangeAspect="1" noMove="1" noResize="1" noEditPoints="1" noAdjustHandles="1" noChangeArrowheads="1" noChangeShapeType="1" noTextEdit="1"/>
              </p:cNvSpPr>
              <p:nvPr/>
            </p:nvSpPr>
            <p:spPr>
              <a:xfrm>
                <a:off x="440675" y="1112704"/>
                <a:ext cx="8251633" cy="923330"/>
              </a:xfrm>
              <a:prstGeom prst="rect">
                <a:avLst/>
              </a:prstGeom>
              <a:blipFill>
                <a:blip r:embed="rId3"/>
                <a:stretch>
                  <a:fillRect l="-591" t="-3974" r="-591" b="-993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BEA30F7C-4DDC-44B2-BC44-83594D05785D}"/>
                  </a:ext>
                </a:extLst>
              </p:cNvPr>
              <p:cNvSpPr txBox="1"/>
              <p:nvPr/>
            </p:nvSpPr>
            <p:spPr>
              <a:xfrm>
                <a:off x="5159984" y="2174959"/>
                <a:ext cx="3668617" cy="4247317"/>
              </a:xfrm>
              <a:prstGeom prst="rect">
                <a:avLst/>
              </a:prstGeom>
              <a:noFill/>
            </p:spPr>
            <p:txBody>
              <a:bodyPr wrap="square" rtlCol="0">
                <a:spAutoFit/>
              </a:bodyPr>
              <a:lstStyle/>
              <a:p>
                <a:pPr marL="342900" indent="-342900">
                  <a:buFont typeface="+mj-lt"/>
                  <a:buAutoNum type="arabicPeriod"/>
                </a:pPr>
                <a:r>
                  <a:rPr lang="en-US" dirty="0"/>
                  <a:t>The isothermal expansion on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1</m:t>
                        </m:r>
                      </m:sub>
                    </m:sSub>
                  </m:oMath>
                </a14:m>
                <a:r>
                  <a:rPr lang="en-US" dirty="0"/>
                  <a:t>to arbitrarily chosen volume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2</m:t>
                        </m:r>
                      </m:sub>
                    </m:sSub>
                  </m:oMath>
                </a14:m>
                <a:r>
                  <a:rPr lang="en-US" dirty="0"/>
                  <a:t>. The Pressure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2</m:t>
                        </m:r>
                      </m:sub>
                    </m:sSub>
                  </m:oMath>
                </a14:m>
                <a:r>
                  <a:rPr lang="en-US" dirty="0"/>
                  <a:t> is then uniquely determined.</a:t>
                </a:r>
              </a:p>
              <a:p>
                <a:pPr marL="342900" indent="-342900">
                  <a:buFont typeface="+mj-lt"/>
                  <a:buAutoNum type="arabicPeriod"/>
                </a:pPr>
                <a:r>
                  <a:rPr lang="en-US" dirty="0"/>
                  <a:t>The adiabatic expansion to temperature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2</m:t>
                        </m:r>
                      </m:sub>
                    </m:sSub>
                    <m:r>
                      <a:rPr lang="en-US" b="0" i="0" smtClean="0">
                        <a:latin typeface="Cambria Math" panose="02040503050406030204" pitchFamily="18" charset="0"/>
                      </a:rPr>
                      <m:t>,</m:t>
                    </m:r>
                  </m:oMath>
                </a14:m>
                <a:r>
                  <a:rPr lang="en-US" dirty="0"/>
                  <a:t> point </a:t>
                </a:r>
                <a14:m>
                  <m:oMath xmlns:m="http://schemas.openxmlformats.org/officeDocument/2006/math">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3</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3</m:t>
                        </m:r>
                      </m:sub>
                    </m:sSub>
                    <m:r>
                      <a:rPr lang="en-US" b="0" i="1" smtClean="0">
                        <a:latin typeface="Cambria Math" panose="02040503050406030204" pitchFamily="18" charset="0"/>
                      </a:rPr>
                      <m:t>)</m:t>
                    </m:r>
                  </m:oMath>
                </a14:m>
                <a:r>
                  <a:rPr lang="en-US" dirty="0"/>
                  <a:t> is then uniquely determined. </a:t>
                </a:r>
              </a:p>
              <a:p>
                <a:pPr marL="342900" indent="-342900">
                  <a:buFont typeface="+mj-lt"/>
                  <a:buAutoNum type="arabicPeriod"/>
                </a:pPr>
                <a:r>
                  <a:rPr lang="en-US" dirty="0"/>
                  <a:t>The isothermal compression on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2</m:t>
                        </m:r>
                      </m:sub>
                    </m:sSub>
                  </m:oMath>
                </a14:m>
                <a:r>
                  <a:rPr lang="en-US" dirty="0"/>
                  <a:t> to a point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4</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4</m:t>
                        </m:r>
                      </m:sub>
                    </m:sSub>
                  </m:oMath>
                </a14:m>
                <a:r>
                  <a:rPr lang="en-US" dirty="0"/>
                  <a:t> which is uniquely determined by the requirement that from there one can get adiabatically to the initial point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1</m:t>
                        </m:r>
                      </m:sub>
                    </m:sSub>
                  </m:oMath>
                </a14:m>
                <a:r>
                  <a:rPr lang="en-US" dirty="0"/>
                  <a:t>.</a:t>
                </a:r>
              </a:p>
              <a:p>
                <a:pPr marL="342900" indent="-342900">
                  <a:buFont typeface="+mj-lt"/>
                  <a:buAutoNum type="arabicPeriod"/>
                </a:pPr>
                <a:r>
                  <a:rPr lang="en-US" dirty="0"/>
                  <a:t>The adiabatic compression to the point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1</m:t>
                        </m:r>
                      </m:sub>
                    </m:sSub>
                  </m:oMath>
                </a14:m>
                <a:r>
                  <a:rPr lang="en-US" dirty="0"/>
                  <a:t>.</a:t>
                </a:r>
              </a:p>
            </p:txBody>
          </p:sp>
        </mc:Choice>
        <mc:Fallback xmlns="">
          <p:sp>
            <p:nvSpPr>
              <p:cNvPr id="9" name="TextBox 8">
                <a:extLst>
                  <a:ext uri="{FF2B5EF4-FFF2-40B4-BE49-F238E27FC236}">
                    <a16:creationId xmlns:a16="http://schemas.microsoft.com/office/drawing/2014/main" id="{BEA30F7C-4DDC-44B2-BC44-83594D05785D}"/>
                  </a:ext>
                </a:extLst>
              </p:cNvPr>
              <p:cNvSpPr txBox="1">
                <a:spLocks noRot="1" noChangeAspect="1" noMove="1" noResize="1" noEditPoints="1" noAdjustHandles="1" noChangeArrowheads="1" noChangeShapeType="1" noTextEdit="1"/>
              </p:cNvSpPr>
              <p:nvPr/>
            </p:nvSpPr>
            <p:spPr>
              <a:xfrm>
                <a:off x="5159984" y="2174959"/>
                <a:ext cx="3668617" cy="4247317"/>
              </a:xfrm>
              <a:prstGeom prst="rect">
                <a:avLst/>
              </a:prstGeom>
              <a:blipFill>
                <a:blip r:embed="rId4"/>
                <a:stretch>
                  <a:fillRect l="-1329" t="-861" r="-1329" b="-1291"/>
                </a:stretch>
              </a:blipFill>
            </p:spPr>
            <p:txBody>
              <a:bodyPr/>
              <a:lstStyle/>
              <a:p>
                <a:r>
                  <a:rPr lang="en-US">
                    <a:noFill/>
                  </a:rPr>
                  <a:t> </a:t>
                </a:r>
              </a:p>
            </p:txBody>
          </p:sp>
        </mc:Fallback>
      </mc:AlternateContent>
    </p:spTree>
    <p:extLst>
      <p:ext uri="{BB962C8B-B14F-4D97-AF65-F5344CB8AC3E}">
        <p14:creationId xmlns:p14="http://schemas.microsoft.com/office/powerpoint/2010/main" val="8645114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23D65DF-D477-45B9-90F0-453AF4F320BC}"/>
              </a:ext>
            </a:extLst>
          </p:cNvPr>
          <p:cNvSpPr>
            <a:spLocks noGrp="1"/>
          </p:cNvSpPr>
          <p:nvPr>
            <p:ph type="sldNum" sz="quarter" idx="12"/>
          </p:nvPr>
        </p:nvSpPr>
        <p:spPr/>
        <p:txBody>
          <a:bodyPr/>
          <a:lstStyle/>
          <a:p>
            <a:fld id="{A84D4951-8A76-4D8F-991A-50C7753EBC79}" type="slidenum">
              <a:rPr lang="sk-SK" smtClean="0"/>
              <a:t>10</a:t>
            </a:fld>
            <a:endParaRPr lang="sk-SK" dirty="0"/>
          </a:p>
        </p:txBody>
      </p:sp>
      <p:sp>
        <p:nvSpPr>
          <p:cNvPr id="3" name="TextBox 2">
            <a:extLst>
              <a:ext uri="{FF2B5EF4-FFF2-40B4-BE49-F238E27FC236}">
                <a16:creationId xmlns:a16="http://schemas.microsoft.com/office/drawing/2014/main" id="{24F1C5EE-1DB8-4F60-A299-87D52C19B9B0}"/>
              </a:ext>
            </a:extLst>
          </p:cNvPr>
          <p:cNvSpPr txBox="1"/>
          <p:nvPr/>
        </p:nvSpPr>
        <p:spPr>
          <a:xfrm>
            <a:off x="474345" y="188144"/>
            <a:ext cx="8195310" cy="523220"/>
          </a:xfrm>
          <a:prstGeom prst="rect">
            <a:avLst/>
          </a:prstGeom>
          <a:noFill/>
        </p:spPr>
        <p:txBody>
          <a:bodyPr wrap="square" rtlCol="0">
            <a:spAutoFit/>
          </a:bodyPr>
          <a:lstStyle/>
          <a:p>
            <a:pPr algn="ctr"/>
            <a:r>
              <a:rPr lang="en-US" sz="2800" b="1" dirty="0"/>
              <a:t>Carnot theorem</a:t>
            </a:r>
            <a:endParaRPr lang="sk-SK" sz="2800" b="1" dirty="0"/>
          </a:p>
        </p:txBody>
      </p:sp>
      <p:sp>
        <p:nvSpPr>
          <p:cNvPr id="5" name="TextBox 4">
            <a:extLst>
              <a:ext uri="{FF2B5EF4-FFF2-40B4-BE49-F238E27FC236}">
                <a16:creationId xmlns:a16="http://schemas.microsoft.com/office/drawing/2014/main" id="{3CA07268-ED91-431F-9EC0-584D126423AE}"/>
              </a:ext>
            </a:extLst>
          </p:cNvPr>
          <p:cNvSpPr txBox="1"/>
          <p:nvPr/>
        </p:nvSpPr>
        <p:spPr>
          <a:xfrm>
            <a:off x="414669" y="948534"/>
            <a:ext cx="8240233" cy="646331"/>
          </a:xfrm>
          <a:prstGeom prst="rect">
            <a:avLst/>
          </a:prstGeom>
          <a:noFill/>
        </p:spPr>
        <p:txBody>
          <a:bodyPr wrap="square" rtlCol="0">
            <a:spAutoFit/>
          </a:bodyPr>
          <a:lstStyle/>
          <a:p>
            <a:r>
              <a:rPr lang="en-US" b="1" dirty="0"/>
              <a:t>The Carnot theorem states: </a:t>
            </a:r>
            <a:r>
              <a:rPr lang="en-US" b="1" dirty="0">
                <a:solidFill>
                  <a:srgbClr val="FF0000"/>
                </a:solidFill>
              </a:rPr>
              <a:t>No engine operating between two heat reservoirs can be more efficient than a Carnot engine operating between the same reservoirs.</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E1653076-61E3-43AA-8A45-EA91C4B206DA}"/>
                  </a:ext>
                </a:extLst>
              </p:cNvPr>
              <p:cNvSpPr txBox="1"/>
              <p:nvPr/>
            </p:nvSpPr>
            <p:spPr>
              <a:xfrm>
                <a:off x="489098" y="1594865"/>
                <a:ext cx="8314661" cy="5078313"/>
              </a:xfrm>
              <a:prstGeom prst="rect">
                <a:avLst/>
              </a:prstGeom>
              <a:noFill/>
            </p:spPr>
            <p:txBody>
              <a:bodyPr wrap="square" rtlCol="0">
                <a:spAutoFit/>
              </a:bodyPr>
              <a:lstStyle/>
              <a:p>
                <a:r>
                  <a:rPr lang="en-US" dirty="0"/>
                  <a:t>The Carnot theorem has to be read carefully. It says, that the Carnot engine is a winner of a competition between all possible heat engines. However, one has to read carefully the rules for that competition.</a:t>
                </a:r>
              </a:p>
              <a:p>
                <a:r>
                  <a:rPr lang="en-US" dirty="0"/>
                  <a:t>The rules to be observed by all engines willing to take part in the competition are here:</a:t>
                </a:r>
              </a:p>
              <a:p>
                <a:pPr marL="285750" indent="-285750">
                  <a:buFont typeface="Arial" panose="020B0604020202020204" pitchFamily="34" charset="0"/>
                  <a:buChar char="•"/>
                </a:pPr>
                <a:r>
                  <a:rPr lang="en-US" dirty="0"/>
                  <a:t>the heat engine must be a cyclically working machine, each cycle starting and ending in the same state</a:t>
                </a:r>
              </a:p>
              <a:p>
                <a:pPr marL="285750" indent="-285750">
                  <a:buFont typeface="Arial" panose="020B0604020202020204" pitchFamily="34" charset="0"/>
                  <a:buChar char="•"/>
                </a:pPr>
                <a:r>
                  <a:rPr lang="en-US" dirty="0"/>
                  <a:t>the machine is allowed to interact only with two outer systems: two heat reservoirs, one having temperature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1</m:t>
                        </m:r>
                      </m:sub>
                    </m:sSub>
                  </m:oMath>
                </a14:m>
                <a:r>
                  <a:rPr lang="en-US" dirty="0"/>
                  <a:t>, the other temperature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2</m:t>
                        </m:r>
                      </m:sub>
                    </m:sSub>
                  </m:oMath>
                </a14:m>
                <a:r>
                  <a:rPr lang="en-US" dirty="0"/>
                  <a:t>.</a:t>
                </a:r>
              </a:p>
              <a:p>
                <a:pPr marL="285750" indent="-285750">
                  <a:buFont typeface="Arial" panose="020B0604020202020204" pitchFamily="34" charset="0"/>
                  <a:buChar char="•"/>
                </a:pPr>
                <a:endParaRPr lang="en-US" dirty="0"/>
              </a:p>
              <a:p>
                <a:r>
                  <a:rPr lang="en-US" dirty="0"/>
                  <a:t>The proof of the Carnot theorem is by </a:t>
                </a:r>
                <a:r>
                  <a:rPr lang="en-US" dirty="0" err="1"/>
                  <a:t>reductio</a:t>
                </a:r>
                <a:r>
                  <a:rPr lang="en-US" dirty="0"/>
                  <a:t> ad absurdum. That means that we assume that a better machine exist and then we show that we can derive from that some physically unacceptable consequence. The key is in the words physically unacceptable: we </a:t>
                </a:r>
                <a:r>
                  <a:rPr lang="en-US" b="1" dirty="0">
                    <a:solidFill>
                      <a:srgbClr val="FF0000"/>
                    </a:solidFill>
                  </a:rPr>
                  <a:t>do not get some logical contradiction</a:t>
                </a:r>
                <a:r>
                  <a:rPr lang="en-US" dirty="0"/>
                  <a:t>. We just get a consequence which </a:t>
                </a:r>
                <a:r>
                  <a:rPr lang="en-US" b="1" dirty="0">
                    <a:solidFill>
                      <a:srgbClr val="FF0000"/>
                    </a:solidFill>
                  </a:rPr>
                  <a:t>we believe not to be true </a:t>
                </a:r>
                <a:r>
                  <a:rPr lang="en-US" dirty="0"/>
                  <a:t>in the world around us. This kind of belief is based on our historical experience, limited as it is. Limited experience does not mean absolute knowledge. Keep in mind: </a:t>
                </a:r>
                <a:r>
                  <a:rPr lang="en-US" b="1" dirty="0">
                    <a:solidFill>
                      <a:srgbClr val="FF0000"/>
                    </a:solidFill>
                  </a:rPr>
                  <a:t>maybe we are wrong</a:t>
                </a:r>
                <a:r>
                  <a:rPr lang="en-US" dirty="0"/>
                  <a:t>.</a:t>
                </a:r>
              </a:p>
              <a:p>
                <a:endParaRPr lang="en-US" dirty="0"/>
              </a:p>
              <a:p>
                <a:r>
                  <a:rPr lang="en-US"/>
                  <a:t>You </a:t>
                </a:r>
                <a:r>
                  <a:rPr lang="en-US" dirty="0"/>
                  <a:t>have been warned, so we can continue with the proof of the Carnot theorem.</a:t>
                </a:r>
              </a:p>
            </p:txBody>
          </p:sp>
        </mc:Choice>
        <mc:Fallback xmlns="">
          <p:sp>
            <p:nvSpPr>
              <p:cNvPr id="6" name="TextBox 5">
                <a:extLst>
                  <a:ext uri="{FF2B5EF4-FFF2-40B4-BE49-F238E27FC236}">
                    <a16:creationId xmlns:a16="http://schemas.microsoft.com/office/drawing/2014/main" id="{E1653076-61E3-43AA-8A45-EA91C4B206DA}"/>
                  </a:ext>
                </a:extLst>
              </p:cNvPr>
              <p:cNvSpPr txBox="1">
                <a:spLocks noRot="1" noChangeAspect="1" noMove="1" noResize="1" noEditPoints="1" noAdjustHandles="1" noChangeArrowheads="1" noChangeShapeType="1" noTextEdit="1"/>
              </p:cNvSpPr>
              <p:nvPr/>
            </p:nvSpPr>
            <p:spPr>
              <a:xfrm>
                <a:off x="489098" y="1594865"/>
                <a:ext cx="8314661" cy="5078313"/>
              </a:xfrm>
              <a:prstGeom prst="rect">
                <a:avLst/>
              </a:prstGeom>
              <a:blipFill>
                <a:blip r:embed="rId2"/>
                <a:stretch>
                  <a:fillRect l="-587" t="-720" r="-587" b="-960"/>
                </a:stretch>
              </a:blipFill>
            </p:spPr>
            <p:txBody>
              <a:bodyPr/>
              <a:lstStyle/>
              <a:p>
                <a:r>
                  <a:rPr lang="en-US">
                    <a:noFill/>
                  </a:rPr>
                  <a:t> </a:t>
                </a:r>
              </a:p>
            </p:txBody>
          </p:sp>
        </mc:Fallback>
      </mc:AlternateContent>
    </p:spTree>
    <p:extLst>
      <p:ext uri="{BB962C8B-B14F-4D97-AF65-F5344CB8AC3E}">
        <p14:creationId xmlns:p14="http://schemas.microsoft.com/office/powerpoint/2010/main" val="25335829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A79FC79-76A2-4403-BF36-9CE09AA1050E}"/>
              </a:ext>
            </a:extLst>
          </p:cNvPr>
          <p:cNvSpPr>
            <a:spLocks noGrp="1"/>
          </p:cNvSpPr>
          <p:nvPr>
            <p:ph type="sldNum" sz="quarter" idx="12"/>
          </p:nvPr>
        </p:nvSpPr>
        <p:spPr/>
        <p:txBody>
          <a:bodyPr/>
          <a:lstStyle/>
          <a:p>
            <a:fld id="{A84D4951-8A76-4D8F-991A-50C7753EBC79}" type="slidenum">
              <a:rPr lang="sk-SK" smtClean="0"/>
              <a:t>11</a:t>
            </a:fld>
            <a:endParaRPr lang="sk-SK" dirty="0"/>
          </a:p>
        </p:txBody>
      </p:sp>
      <p:sp>
        <p:nvSpPr>
          <p:cNvPr id="3" name="TextBox 2">
            <a:extLst>
              <a:ext uri="{FF2B5EF4-FFF2-40B4-BE49-F238E27FC236}">
                <a16:creationId xmlns:a16="http://schemas.microsoft.com/office/drawing/2014/main" id="{52B835AB-EBEE-4628-84B2-0D669FD8130E}"/>
              </a:ext>
            </a:extLst>
          </p:cNvPr>
          <p:cNvSpPr txBox="1"/>
          <p:nvPr/>
        </p:nvSpPr>
        <p:spPr>
          <a:xfrm>
            <a:off x="474345" y="188144"/>
            <a:ext cx="8195310" cy="523220"/>
          </a:xfrm>
          <a:prstGeom prst="rect">
            <a:avLst/>
          </a:prstGeom>
          <a:noFill/>
        </p:spPr>
        <p:txBody>
          <a:bodyPr wrap="square" rtlCol="0">
            <a:spAutoFit/>
          </a:bodyPr>
          <a:lstStyle/>
          <a:p>
            <a:pPr algn="ctr"/>
            <a:r>
              <a:rPr lang="en-US" sz="2800" b="1" dirty="0"/>
              <a:t>Carnot theorem: “proof”</a:t>
            </a:r>
            <a:endParaRPr lang="sk-SK" sz="2800" b="1" dirty="0"/>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1372D707-1815-49F6-9C31-711156305D30}"/>
                  </a:ext>
                </a:extLst>
              </p:cNvPr>
              <p:cNvSpPr txBox="1"/>
              <p:nvPr/>
            </p:nvSpPr>
            <p:spPr>
              <a:xfrm>
                <a:off x="284330" y="703343"/>
                <a:ext cx="8304028" cy="2308324"/>
              </a:xfrm>
              <a:prstGeom prst="rect">
                <a:avLst/>
              </a:prstGeom>
              <a:noFill/>
            </p:spPr>
            <p:txBody>
              <a:bodyPr wrap="square" rtlCol="0">
                <a:spAutoFit/>
              </a:bodyPr>
              <a:lstStyle/>
              <a:p>
                <a:r>
                  <a:rPr lang="en-US" dirty="0"/>
                  <a:t>Suppose somebody claims that his (hypothetical) machine is better than Carnot machine. His parameters are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𝑄</m:t>
                        </m:r>
                      </m:e>
                      <m:sub>
                        <m:r>
                          <a:rPr lang="en-US" b="0" i="1" smtClean="0">
                            <a:latin typeface="Cambria Math" panose="02040503050406030204" pitchFamily="18" charset="0"/>
                          </a:rPr>
                          <m:t>1</m:t>
                        </m:r>
                      </m:sub>
                    </m:sSub>
                    <m:r>
                      <a:rPr lang="en-US" b="0" i="1" smtClean="0">
                        <a:latin typeface="Cambria Math" panose="02040503050406030204" pitchFamily="18" charset="0"/>
                      </a:rPr>
                      <m:t>&gt;0</m:t>
                    </m:r>
                  </m:oMath>
                </a14:m>
                <a:r>
                  <a:rPr lang="en-US" dirty="0"/>
                  <a:t> (heat “taken out from the hot reservoir) and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𝑄</m:t>
                        </m:r>
                      </m:e>
                      <m:sub>
                        <m:r>
                          <a:rPr lang="en-US" b="0" i="1" smtClean="0">
                            <a:latin typeface="Cambria Math" panose="02040503050406030204" pitchFamily="18" charset="0"/>
                          </a:rPr>
                          <m:t>2</m:t>
                        </m:r>
                      </m:sub>
                    </m:sSub>
                    <m:r>
                      <a:rPr lang="en-US" b="0" i="1" smtClean="0">
                        <a:latin typeface="Cambria Math" panose="02040503050406030204" pitchFamily="18" charset="0"/>
                      </a:rPr>
                      <m:t>&lt;0</m:t>
                    </m:r>
                  </m:oMath>
                </a14:m>
                <a:r>
                  <a:rPr lang="en-US" dirty="0"/>
                  <a:t> (</a:t>
                </a:r>
                <a14:m>
                  <m:oMath xmlns:m="http://schemas.openxmlformats.org/officeDocument/2006/math">
                    <m:r>
                      <a:rPr lang="en-US" b="0"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𝑄</m:t>
                        </m:r>
                      </m:e>
                      <m:sub>
                        <m:r>
                          <a:rPr lang="en-US" b="0" i="1" dirty="0" smtClean="0">
                            <a:latin typeface="Cambria Math" panose="02040503050406030204" pitchFamily="18" charset="0"/>
                          </a:rPr>
                          <m:t>2</m:t>
                        </m:r>
                      </m:sub>
                    </m:sSub>
                    <m:r>
                      <a:rPr lang="en-US" b="0" i="1" dirty="0" smtClean="0">
                        <a:latin typeface="Cambria Math" panose="02040503050406030204" pitchFamily="18" charset="0"/>
                      </a:rPr>
                      <m:t>|</m:t>
                    </m:r>
                  </m:oMath>
                </a14:m>
                <a:r>
                  <a:rPr lang="en-US" dirty="0"/>
                  <a:t> is returned to the cold reservoir) and performs useful work </a:t>
                </a:r>
                <a14:m>
                  <m:oMath xmlns:m="http://schemas.openxmlformats.org/officeDocument/2006/math">
                    <m:r>
                      <a:rPr lang="en-US" b="0" i="1" smtClean="0">
                        <a:latin typeface="Cambria Math" panose="02040503050406030204" pitchFamily="18" charset="0"/>
                      </a:rPr>
                      <m:t>𝐴</m:t>
                    </m:r>
                  </m:oMath>
                </a14:m>
                <a:r>
                  <a:rPr lang="en-US" dirty="0"/>
                  <a:t>.</a:t>
                </a:r>
              </a:p>
              <a:p>
                <a:r>
                  <a:rPr lang="en-US" dirty="0"/>
                  <a:t>We take a Carnot engine of such a size, that when operated as a heat engine its parameters are </a:t>
                </a:r>
                <a14:m>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𝑄</m:t>
                        </m:r>
                      </m:e>
                      <m:sub>
                        <m:r>
                          <a:rPr lang="en-US" b="0" i="1" smtClean="0">
                            <a:latin typeface="Cambria Math" panose="02040503050406030204" pitchFamily="18" charset="0"/>
                          </a:rPr>
                          <m:t>1</m:t>
                        </m:r>
                      </m:sub>
                      <m:sup>
                        <m:r>
                          <a:rPr lang="en-US" b="0" i="1" smtClean="0">
                            <a:latin typeface="Cambria Math" panose="02040503050406030204" pitchFamily="18" charset="0"/>
                          </a:rPr>
                          <m:t>′</m:t>
                        </m:r>
                      </m:sup>
                    </m:sSubSup>
                    <m:r>
                      <a:rPr lang="en-US" b="0" i="1" smtClean="0">
                        <a:latin typeface="Cambria Math" panose="02040503050406030204" pitchFamily="18" charset="0"/>
                      </a:rPr>
                      <m:t>&gt;0</m:t>
                    </m:r>
                  </m:oMath>
                </a14:m>
                <a:r>
                  <a:rPr lang="en-US" dirty="0"/>
                  <a:t> and </a:t>
                </a:r>
                <a14:m>
                  <m:oMath xmlns:m="http://schemas.openxmlformats.org/officeDocument/2006/math">
                    <m:sSubSup>
                      <m:sSubSupPr>
                        <m:ctrlPr>
                          <a:rPr lang="en-US" b="1" i="1" smtClean="0">
                            <a:latin typeface="Cambria Math" panose="02040503050406030204" pitchFamily="18" charset="0"/>
                          </a:rPr>
                        </m:ctrlPr>
                      </m:sSubSupPr>
                      <m:e>
                        <m:r>
                          <a:rPr lang="en-US" b="1" i="1" smtClean="0">
                            <a:latin typeface="Cambria Math" panose="02040503050406030204" pitchFamily="18" charset="0"/>
                          </a:rPr>
                          <m:t>𝑸</m:t>
                        </m:r>
                      </m:e>
                      <m:sub>
                        <m:r>
                          <a:rPr lang="en-US" b="1" i="1" smtClean="0">
                            <a:latin typeface="Cambria Math" panose="02040503050406030204" pitchFamily="18" charset="0"/>
                          </a:rPr>
                          <m:t>𝟐</m:t>
                        </m:r>
                      </m:sub>
                      <m:sup>
                        <m:r>
                          <a:rPr lang="en-US" b="1" i="1" smtClean="0">
                            <a:latin typeface="Cambria Math" panose="02040503050406030204" pitchFamily="18" charset="0"/>
                          </a:rPr>
                          <m:t>′</m:t>
                        </m:r>
                      </m:sup>
                    </m:sSubSup>
                    <m:r>
                      <a:rPr lang="en-US" b="1" i="1" smtClean="0">
                        <a:latin typeface="Cambria Math" panose="02040503050406030204" pitchFamily="18" charset="0"/>
                      </a:rPr>
                      <m:t>=</m:t>
                    </m:r>
                    <m:sSub>
                      <m:sSubPr>
                        <m:ctrlPr>
                          <a:rPr lang="en-US" b="1" i="1" smtClean="0">
                            <a:latin typeface="Cambria Math" panose="02040503050406030204" pitchFamily="18" charset="0"/>
                          </a:rPr>
                        </m:ctrlPr>
                      </m:sSubPr>
                      <m:e>
                        <m:r>
                          <a:rPr lang="en-US" b="1" i="1" smtClean="0">
                            <a:latin typeface="Cambria Math" panose="02040503050406030204" pitchFamily="18" charset="0"/>
                          </a:rPr>
                          <m:t>𝑸</m:t>
                        </m:r>
                      </m:e>
                      <m:sub>
                        <m:r>
                          <a:rPr lang="en-US" b="1" i="1" smtClean="0">
                            <a:latin typeface="Cambria Math" panose="02040503050406030204" pitchFamily="18" charset="0"/>
                          </a:rPr>
                          <m:t>𝟐</m:t>
                        </m:r>
                      </m:sub>
                    </m:sSub>
                    <m:r>
                      <a:rPr lang="en-US" b="1" i="1" smtClean="0">
                        <a:latin typeface="Cambria Math" panose="02040503050406030204" pitchFamily="18" charset="0"/>
                      </a:rPr>
                      <m:t>&lt;</m:t>
                    </m:r>
                    <m:r>
                      <a:rPr lang="en-US" b="1" i="1" smtClean="0">
                        <a:latin typeface="Cambria Math" panose="02040503050406030204" pitchFamily="18" charset="0"/>
                      </a:rPr>
                      <m:t>𝟎</m:t>
                    </m:r>
                  </m:oMath>
                </a14:m>
                <a:r>
                  <a:rPr lang="en-US" dirty="0"/>
                  <a:t>. We run the Carnot engine as a heat pump (reversed run) consuming mechanical work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𝐴</m:t>
                        </m:r>
                      </m:e>
                      <m:sup>
                        <m:r>
                          <a:rPr lang="en-US" b="0" i="1" smtClean="0">
                            <a:latin typeface="Cambria Math" panose="02040503050406030204" pitchFamily="18" charset="0"/>
                          </a:rPr>
                          <m:t>′</m:t>
                        </m:r>
                      </m:sup>
                    </m:sSup>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𝑄</m:t>
                        </m:r>
                      </m:e>
                      <m:sub>
                        <m:r>
                          <a:rPr lang="en-US" b="0" i="1" smtClean="0">
                            <a:latin typeface="Cambria Math" panose="02040503050406030204" pitchFamily="18" charset="0"/>
                          </a:rPr>
                          <m:t>1</m:t>
                        </m:r>
                      </m:sub>
                      <m:sup>
                        <m:r>
                          <a:rPr lang="en-US" b="0" i="1" smtClean="0">
                            <a:latin typeface="Cambria Math" panose="02040503050406030204" pitchFamily="18" charset="0"/>
                          </a:rPr>
                          <m:t>′</m:t>
                        </m:r>
                      </m:sup>
                    </m:sSubSup>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𝑄</m:t>
                        </m:r>
                      </m:e>
                      <m:sub>
                        <m:r>
                          <a:rPr lang="en-US" b="0" i="1" smtClean="0">
                            <a:latin typeface="Cambria Math" panose="02040503050406030204" pitchFamily="18" charset="0"/>
                          </a:rPr>
                          <m:t>2</m:t>
                        </m:r>
                      </m:sub>
                    </m:sSub>
                    <m:r>
                      <a:rPr lang="en-US" b="0" i="1" smtClean="0">
                        <a:latin typeface="Cambria Math" panose="02040503050406030204" pitchFamily="18" charset="0"/>
                      </a:rPr>
                      <m:t>|</m:t>
                    </m:r>
                  </m:oMath>
                </a14:m>
                <a:r>
                  <a:rPr lang="en-US" dirty="0"/>
                  <a:t> per cycle.</a:t>
                </a:r>
              </a:p>
              <a:p>
                <a:r>
                  <a:rPr lang="en-US" dirty="0"/>
                  <a:t>We shall prove that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&gt;</m:t>
                    </m:r>
                    <m:r>
                      <a:rPr lang="en-US" b="0" i="1" smtClean="0">
                        <a:latin typeface="Cambria Math" panose="02040503050406030204" pitchFamily="18" charset="0"/>
                      </a:rPr>
                      <m:t>𝐴</m:t>
                    </m:r>
                    <m:r>
                      <a:rPr lang="en-US" b="0" i="1" smtClean="0">
                        <a:latin typeface="Cambria Math" panose="02040503050406030204" pitchFamily="18" charset="0"/>
                      </a:rPr>
                      <m:t>′</m:t>
                    </m:r>
                  </m:oMath>
                </a14:m>
                <a:r>
                  <a:rPr lang="en-US" dirty="0"/>
                  <a:t> if the hypothetical machine is indeed more efficient. Here is the proof:</a:t>
                </a:r>
              </a:p>
            </p:txBody>
          </p:sp>
        </mc:Choice>
        <mc:Fallback xmlns="">
          <p:sp>
            <p:nvSpPr>
              <p:cNvPr id="4" name="TextBox 3">
                <a:extLst>
                  <a:ext uri="{FF2B5EF4-FFF2-40B4-BE49-F238E27FC236}">
                    <a16:creationId xmlns:a16="http://schemas.microsoft.com/office/drawing/2014/main" id="{1372D707-1815-49F6-9C31-711156305D30}"/>
                  </a:ext>
                </a:extLst>
              </p:cNvPr>
              <p:cNvSpPr txBox="1">
                <a:spLocks noRot="1" noChangeAspect="1" noMove="1" noResize="1" noEditPoints="1" noAdjustHandles="1" noChangeArrowheads="1" noChangeShapeType="1" noTextEdit="1"/>
              </p:cNvSpPr>
              <p:nvPr/>
            </p:nvSpPr>
            <p:spPr>
              <a:xfrm>
                <a:off x="284330" y="703343"/>
                <a:ext cx="8304028" cy="2308324"/>
              </a:xfrm>
              <a:prstGeom prst="rect">
                <a:avLst/>
              </a:prstGeom>
              <a:blipFill>
                <a:blip r:embed="rId18"/>
                <a:stretch>
                  <a:fillRect l="-661" t="-1319" b="-3166"/>
                </a:stretch>
              </a:blipFill>
            </p:spPr>
            <p:txBody>
              <a:bodyPr/>
              <a:lstStyle/>
              <a:p>
                <a:r>
                  <a:rPr lang="sk-SK">
                    <a:noFill/>
                  </a:rPr>
                  <a:t> </a:t>
                </a:r>
              </a:p>
            </p:txBody>
          </p:sp>
        </mc:Fallback>
      </mc:AlternateContent>
      <p:sp>
        <p:nvSpPr>
          <p:cNvPr id="5" name="Rectangle 4">
            <a:extLst>
              <a:ext uri="{FF2B5EF4-FFF2-40B4-BE49-F238E27FC236}">
                <a16:creationId xmlns:a16="http://schemas.microsoft.com/office/drawing/2014/main" id="{9FCF548E-6C7C-44F9-9DC5-7359AEEBF4CD}"/>
              </a:ext>
            </a:extLst>
          </p:cNvPr>
          <p:cNvSpPr/>
          <p:nvPr/>
        </p:nvSpPr>
        <p:spPr>
          <a:xfrm>
            <a:off x="308345" y="3360615"/>
            <a:ext cx="1860697" cy="42530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0236803E-6711-4B9F-9749-73186FA114FC}"/>
              </a:ext>
            </a:extLst>
          </p:cNvPr>
          <p:cNvSpPr/>
          <p:nvPr/>
        </p:nvSpPr>
        <p:spPr>
          <a:xfrm>
            <a:off x="1850074" y="4434503"/>
            <a:ext cx="531628" cy="531628"/>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920BD8D3-9726-4DB8-B52E-686B28096F76}"/>
              </a:ext>
            </a:extLst>
          </p:cNvPr>
          <p:cNvSpPr/>
          <p:nvPr/>
        </p:nvSpPr>
        <p:spPr>
          <a:xfrm>
            <a:off x="170116" y="4434503"/>
            <a:ext cx="531628" cy="531628"/>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D1060E5-701E-483A-A7F7-460952EF1DBC}"/>
              </a:ext>
            </a:extLst>
          </p:cNvPr>
          <p:cNvSpPr/>
          <p:nvPr/>
        </p:nvSpPr>
        <p:spPr>
          <a:xfrm>
            <a:off x="368020" y="5607327"/>
            <a:ext cx="1860697" cy="425302"/>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8517BDC0-5FAE-4B37-9213-95DF7E6C9F2E}"/>
              </a:ext>
            </a:extLst>
          </p:cNvPr>
          <p:cNvCxnSpPr>
            <a:endCxn id="8" idx="0"/>
          </p:cNvCxnSpPr>
          <p:nvPr/>
        </p:nvCxnSpPr>
        <p:spPr>
          <a:xfrm>
            <a:off x="435930" y="3785917"/>
            <a:ext cx="0" cy="64858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2352D721-3ABE-448C-A789-DE537A02AFA7}"/>
              </a:ext>
            </a:extLst>
          </p:cNvPr>
          <p:cNvCxnSpPr>
            <a:stCxn id="7" idx="0"/>
          </p:cNvCxnSpPr>
          <p:nvPr/>
        </p:nvCxnSpPr>
        <p:spPr>
          <a:xfrm flipV="1">
            <a:off x="2115888" y="3785917"/>
            <a:ext cx="0" cy="64858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C8D6E761-474D-411A-9A3B-AEBB21E22045}"/>
              </a:ext>
            </a:extLst>
          </p:cNvPr>
          <p:cNvCxnSpPr>
            <a:stCxn id="8" idx="4"/>
          </p:cNvCxnSpPr>
          <p:nvPr/>
        </p:nvCxnSpPr>
        <p:spPr>
          <a:xfrm>
            <a:off x="435930" y="4966131"/>
            <a:ext cx="0" cy="64119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D3A9AA10-3F89-4D4D-8338-0443AE8828BF}"/>
              </a:ext>
            </a:extLst>
          </p:cNvPr>
          <p:cNvCxnSpPr>
            <a:endCxn id="7" idx="4"/>
          </p:cNvCxnSpPr>
          <p:nvPr/>
        </p:nvCxnSpPr>
        <p:spPr>
          <a:xfrm flipV="1">
            <a:off x="2115888" y="4966131"/>
            <a:ext cx="0" cy="64119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FEF18705-8359-4A12-AD65-86F20619CB82}"/>
              </a:ext>
            </a:extLst>
          </p:cNvPr>
          <p:cNvPicPr>
            <a:picLocks noChangeAspect="1"/>
          </p:cNvPicPr>
          <p:nvPr>
            <p:custDataLst>
              <p:tags r:id="rId1"/>
            </p:custDataLst>
          </p:nvPr>
        </p:nvPicPr>
        <p:blipFill>
          <a:blip r:embed="rId19" cstate="print">
            <a:extLst>
              <a:ext uri="{28A0092B-C50C-407E-A947-70E740481C1C}">
                <a14:useLocalDpi xmlns:a14="http://schemas.microsoft.com/office/drawing/2010/main" val="0"/>
              </a:ext>
            </a:extLst>
          </a:blip>
          <a:stretch>
            <a:fillRect/>
          </a:stretch>
        </p:blipFill>
        <p:spPr>
          <a:xfrm>
            <a:off x="389263" y="4611184"/>
            <a:ext cx="93333" cy="179048"/>
          </a:xfrm>
          <a:prstGeom prst="rect">
            <a:avLst/>
          </a:prstGeom>
        </p:spPr>
      </p:pic>
      <p:pic>
        <p:nvPicPr>
          <p:cNvPr id="21" name="Picture 20">
            <a:extLst>
              <a:ext uri="{FF2B5EF4-FFF2-40B4-BE49-F238E27FC236}">
                <a16:creationId xmlns:a16="http://schemas.microsoft.com/office/drawing/2014/main" id="{D6007F38-C82D-47B2-AF1F-FBAEB16AEE27}"/>
              </a:ext>
            </a:extLst>
          </p:cNvPr>
          <p:cNvPicPr>
            <a:picLocks noChangeAspect="1"/>
          </p:cNvPicPr>
          <p:nvPr>
            <p:custDataLst>
              <p:tags r:id="rId2"/>
            </p:custDataLst>
          </p:nvPr>
        </p:nvPicPr>
        <p:blipFill>
          <a:blip r:embed="rId20" cstate="print">
            <a:extLst>
              <a:ext uri="{28A0092B-C50C-407E-A947-70E740481C1C}">
                <a14:useLocalDpi xmlns:a14="http://schemas.microsoft.com/office/drawing/2010/main" val="0"/>
              </a:ext>
            </a:extLst>
          </a:blip>
          <a:stretch>
            <a:fillRect/>
          </a:stretch>
        </p:blipFill>
        <p:spPr>
          <a:xfrm>
            <a:off x="1948269" y="4606146"/>
            <a:ext cx="335238" cy="180952"/>
          </a:xfrm>
          <a:prstGeom prst="rect">
            <a:avLst/>
          </a:prstGeom>
        </p:spPr>
      </p:pic>
      <p:pic>
        <p:nvPicPr>
          <p:cNvPr id="23" name="Picture 22">
            <a:extLst>
              <a:ext uri="{FF2B5EF4-FFF2-40B4-BE49-F238E27FC236}">
                <a16:creationId xmlns:a16="http://schemas.microsoft.com/office/drawing/2014/main" id="{CAB47C72-F10B-472D-8812-5AD619717B6E}"/>
              </a:ext>
            </a:extLst>
          </p:cNvPr>
          <p:cNvPicPr>
            <a:picLocks noChangeAspect="1"/>
          </p:cNvPicPr>
          <p:nvPr>
            <p:custDataLst>
              <p:tags r:id="rId3"/>
            </p:custDataLst>
          </p:nvPr>
        </p:nvPicPr>
        <p:blipFill>
          <a:blip r:embed="rId21" cstate="print">
            <a:extLst>
              <a:ext uri="{28A0092B-C50C-407E-A947-70E740481C1C}">
                <a14:useLocalDpi xmlns:a14="http://schemas.microsoft.com/office/drawing/2010/main" val="0"/>
              </a:ext>
            </a:extLst>
          </a:blip>
          <a:stretch>
            <a:fillRect/>
          </a:stretch>
        </p:blipFill>
        <p:spPr>
          <a:xfrm>
            <a:off x="482596" y="3992229"/>
            <a:ext cx="272381" cy="228571"/>
          </a:xfrm>
          <a:prstGeom prst="rect">
            <a:avLst/>
          </a:prstGeom>
        </p:spPr>
      </p:pic>
      <p:pic>
        <p:nvPicPr>
          <p:cNvPr id="28" name="Picture 27">
            <a:extLst>
              <a:ext uri="{FF2B5EF4-FFF2-40B4-BE49-F238E27FC236}">
                <a16:creationId xmlns:a16="http://schemas.microsoft.com/office/drawing/2014/main" id="{4D106515-2C0B-41A7-B7EE-53FEB7D2575A}"/>
              </a:ext>
            </a:extLst>
          </p:cNvPr>
          <p:cNvPicPr>
            <a:picLocks noChangeAspect="1"/>
          </p:cNvPicPr>
          <p:nvPr>
            <p:custDataLst>
              <p:tags r:id="rId4"/>
            </p:custDataLst>
          </p:nvPr>
        </p:nvPicPr>
        <p:blipFill>
          <a:blip r:embed="rId22" cstate="print">
            <a:extLst>
              <a:ext uri="{28A0092B-C50C-407E-A947-70E740481C1C}">
                <a14:useLocalDpi xmlns:a14="http://schemas.microsoft.com/office/drawing/2010/main" val="0"/>
              </a:ext>
            </a:extLst>
          </a:blip>
          <a:stretch>
            <a:fillRect/>
          </a:stretch>
        </p:blipFill>
        <p:spPr>
          <a:xfrm>
            <a:off x="2183607" y="3992982"/>
            <a:ext cx="396190" cy="264762"/>
          </a:xfrm>
          <a:prstGeom prst="rect">
            <a:avLst/>
          </a:prstGeom>
        </p:spPr>
      </p:pic>
      <p:pic>
        <p:nvPicPr>
          <p:cNvPr id="31" name="Picture 30">
            <a:extLst>
              <a:ext uri="{FF2B5EF4-FFF2-40B4-BE49-F238E27FC236}">
                <a16:creationId xmlns:a16="http://schemas.microsoft.com/office/drawing/2014/main" id="{D6B4D145-7819-4F95-B6FD-F3EED4203374}"/>
              </a:ext>
            </a:extLst>
          </p:cNvPr>
          <p:cNvPicPr>
            <a:picLocks noChangeAspect="1"/>
          </p:cNvPicPr>
          <p:nvPr>
            <p:custDataLst>
              <p:tags r:id="rId5"/>
            </p:custDataLst>
          </p:nvPr>
        </p:nvPicPr>
        <p:blipFill>
          <a:blip r:embed="rId23" cstate="print">
            <a:extLst>
              <a:ext uri="{28A0092B-C50C-407E-A947-70E740481C1C}">
                <a14:useLocalDpi xmlns:a14="http://schemas.microsoft.com/office/drawing/2010/main" val="0"/>
              </a:ext>
            </a:extLst>
          </a:blip>
          <a:stretch>
            <a:fillRect/>
          </a:stretch>
        </p:blipFill>
        <p:spPr>
          <a:xfrm>
            <a:off x="495246" y="5108080"/>
            <a:ext cx="396190" cy="253333"/>
          </a:xfrm>
          <a:prstGeom prst="rect">
            <a:avLst/>
          </a:prstGeom>
        </p:spPr>
      </p:pic>
      <p:pic>
        <p:nvPicPr>
          <p:cNvPr id="34" name="Picture 33">
            <a:extLst>
              <a:ext uri="{FF2B5EF4-FFF2-40B4-BE49-F238E27FC236}">
                <a16:creationId xmlns:a16="http://schemas.microsoft.com/office/drawing/2014/main" id="{8F65CB8D-188A-4DE3-B789-E741EECF8A23}"/>
              </a:ext>
            </a:extLst>
          </p:cNvPr>
          <p:cNvPicPr>
            <a:picLocks noChangeAspect="1"/>
          </p:cNvPicPr>
          <p:nvPr>
            <p:custDataLst>
              <p:tags r:id="rId6"/>
            </p:custDataLst>
          </p:nvPr>
        </p:nvPicPr>
        <p:blipFill>
          <a:blip r:embed="rId24" cstate="print">
            <a:extLst>
              <a:ext uri="{28A0092B-C50C-407E-A947-70E740481C1C}">
                <a14:useLocalDpi xmlns:a14="http://schemas.microsoft.com/office/drawing/2010/main" val="0"/>
              </a:ext>
            </a:extLst>
          </a:blip>
          <a:stretch>
            <a:fillRect/>
          </a:stretch>
        </p:blipFill>
        <p:spPr>
          <a:xfrm>
            <a:off x="2183607" y="5134420"/>
            <a:ext cx="1188571" cy="264762"/>
          </a:xfrm>
          <a:prstGeom prst="rect">
            <a:avLst/>
          </a:prstGeom>
        </p:spPr>
      </p:pic>
      <p:pic>
        <p:nvPicPr>
          <p:cNvPr id="36" name="Picture 35">
            <a:extLst>
              <a:ext uri="{FF2B5EF4-FFF2-40B4-BE49-F238E27FC236}">
                <a16:creationId xmlns:a16="http://schemas.microsoft.com/office/drawing/2014/main" id="{715C1A00-D364-4648-8870-1D5112E717CC}"/>
              </a:ext>
            </a:extLst>
          </p:cNvPr>
          <p:cNvPicPr>
            <a:picLocks noChangeAspect="1"/>
          </p:cNvPicPr>
          <p:nvPr>
            <p:custDataLst>
              <p:tags r:id="rId7"/>
            </p:custDataLst>
          </p:nvPr>
        </p:nvPicPr>
        <p:blipFill>
          <a:blip r:embed="rId25" cstate="print">
            <a:extLst>
              <a:ext uri="{28A0092B-C50C-407E-A947-70E740481C1C}">
                <a14:useLocalDpi xmlns:a14="http://schemas.microsoft.com/office/drawing/2010/main" val="0"/>
              </a:ext>
            </a:extLst>
          </a:blip>
          <a:stretch>
            <a:fillRect/>
          </a:stretch>
        </p:blipFill>
        <p:spPr>
          <a:xfrm>
            <a:off x="1071701" y="3467551"/>
            <a:ext cx="226667" cy="211429"/>
          </a:xfrm>
          <a:prstGeom prst="rect">
            <a:avLst/>
          </a:prstGeom>
        </p:spPr>
      </p:pic>
      <p:pic>
        <p:nvPicPr>
          <p:cNvPr id="39" name="Picture 38">
            <a:extLst>
              <a:ext uri="{FF2B5EF4-FFF2-40B4-BE49-F238E27FC236}">
                <a16:creationId xmlns:a16="http://schemas.microsoft.com/office/drawing/2014/main" id="{F25DC21B-2259-4646-B66D-F30A1D23D093}"/>
              </a:ext>
            </a:extLst>
          </p:cNvPr>
          <p:cNvPicPr>
            <a:picLocks noChangeAspect="1"/>
          </p:cNvPicPr>
          <p:nvPr>
            <p:custDataLst>
              <p:tags r:id="rId8"/>
            </p:custDataLst>
          </p:nvPr>
        </p:nvPicPr>
        <p:blipFill>
          <a:blip r:embed="rId26" cstate="print">
            <a:extLst>
              <a:ext uri="{28A0092B-C50C-407E-A947-70E740481C1C}">
                <a14:useLocalDpi xmlns:a14="http://schemas.microsoft.com/office/drawing/2010/main" val="0"/>
              </a:ext>
            </a:extLst>
          </a:blip>
          <a:stretch>
            <a:fillRect/>
          </a:stretch>
        </p:blipFill>
        <p:spPr>
          <a:xfrm>
            <a:off x="1071701" y="5724897"/>
            <a:ext cx="232381" cy="211429"/>
          </a:xfrm>
          <a:prstGeom prst="rect">
            <a:avLst/>
          </a:prstGeom>
        </p:spPr>
      </p:pic>
      <p:pic>
        <p:nvPicPr>
          <p:cNvPr id="10" name="Picture 9">
            <a:extLst>
              <a:ext uri="{FF2B5EF4-FFF2-40B4-BE49-F238E27FC236}">
                <a16:creationId xmlns:a16="http://schemas.microsoft.com/office/drawing/2014/main" id="{3670D10C-7F3A-4E50-BB8C-6578517C78D8}"/>
              </a:ext>
            </a:extLst>
          </p:cNvPr>
          <p:cNvPicPr>
            <a:picLocks noChangeAspect="1"/>
          </p:cNvPicPr>
          <p:nvPr>
            <p:custDataLst>
              <p:tags r:id="rId9"/>
            </p:custDataLst>
          </p:nvPr>
        </p:nvPicPr>
        <p:blipFill>
          <a:blip r:embed="rId27" cstate="print">
            <a:extLst>
              <a:ext uri="{28A0092B-C50C-407E-A947-70E740481C1C}">
                <a14:useLocalDpi xmlns:a14="http://schemas.microsoft.com/office/drawing/2010/main" val="0"/>
              </a:ext>
            </a:extLst>
          </a:blip>
          <a:stretch>
            <a:fillRect/>
          </a:stretch>
        </p:blipFill>
        <p:spPr>
          <a:xfrm>
            <a:off x="6238014" y="2716036"/>
            <a:ext cx="924000" cy="543429"/>
          </a:xfrm>
          <a:prstGeom prst="rect">
            <a:avLst/>
          </a:prstGeom>
        </p:spPr>
      </p:pic>
      <p:pic>
        <p:nvPicPr>
          <p:cNvPr id="14" name="Picture 13">
            <a:extLst>
              <a:ext uri="{FF2B5EF4-FFF2-40B4-BE49-F238E27FC236}">
                <a16:creationId xmlns:a16="http://schemas.microsoft.com/office/drawing/2014/main" id="{757F15ED-F533-4A58-9E43-23EB455B1A99}"/>
              </a:ext>
            </a:extLst>
          </p:cNvPr>
          <p:cNvPicPr>
            <a:picLocks noChangeAspect="1"/>
          </p:cNvPicPr>
          <p:nvPr>
            <p:custDataLst>
              <p:tags r:id="rId10"/>
            </p:custDataLst>
          </p:nvPr>
        </p:nvPicPr>
        <p:blipFill>
          <a:blip r:embed="rId28" cstate="print">
            <a:extLst>
              <a:ext uri="{28A0092B-C50C-407E-A947-70E740481C1C}">
                <a14:useLocalDpi xmlns:a14="http://schemas.microsoft.com/office/drawing/2010/main" val="0"/>
              </a:ext>
            </a:extLst>
          </a:blip>
          <a:stretch>
            <a:fillRect/>
          </a:stretch>
        </p:blipFill>
        <p:spPr>
          <a:xfrm>
            <a:off x="5584454" y="3377191"/>
            <a:ext cx="2298857" cy="543429"/>
          </a:xfrm>
          <a:prstGeom prst="rect">
            <a:avLst/>
          </a:prstGeom>
        </p:spPr>
      </p:pic>
      <p:pic>
        <p:nvPicPr>
          <p:cNvPr id="18" name="Picture 17">
            <a:extLst>
              <a:ext uri="{FF2B5EF4-FFF2-40B4-BE49-F238E27FC236}">
                <a16:creationId xmlns:a16="http://schemas.microsoft.com/office/drawing/2014/main" id="{E2A16752-08AD-4A3D-BCCE-912DD5E4BB88}"/>
              </a:ext>
            </a:extLst>
          </p:cNvPr>
          <p:cNvPicPr>
            <a:picLocks noChangeAspect="1"/>
          </p:cNvPicPr>
          <p:nvPr>
            <p:custDataLst>
              <p:tags r:id="rId11"/>
            </p:custDataLst>
          </p:nvPr>
        </p:nvPicPr>
        <p:blipFill>
          <a:blip r:embed="rId29" cstate="print">
            <a:extLst>
              <a:ext uri="{28A0092B-C50C-407E-A947-70E740481C1C}">
                <a14:useLocalDpi xmlns:a14="http://schemas.microsoft.com/office/drawing/2010/main" val="0"/>
              </a:ext>
            </a:extLst>
          </a:blip>
          <a:stretch>
            <a:fillRect/>
          </a:stretch>
        </p:blipFill>
        <p:spPr>
          <a:xfrm>
            <a:off x="6205278" y="4385538"/>
            <a:ext cx="831429" cy="238286"/>
          </a:xfrm>
          <a:prstGeom prst="rect">
            <a:avLst/>
          </a:prstGeom>
        </p:spPr>
      </p:pic>
      <p:pic>
        <p:nvPicPr>
          <p:cNvPr id="22" name="Picture 21">
            <a:extLst>
              <a:ext uri="{FF2B5EF4-FFF2-40B4-BE49-F238E27FC236}">
                <a16:creationId xmlns:a16="http://schemas.microsoft.com/office/drawing/2014/main" id="{C0627A99-8EAF-4DB9-A08C-B9A709F172C0}"/>
              </a:ext>
            </a:extLst>
          </p:cNvPr>
          <p:cNvPicPr>
            <a:picLocks noChangeAspect="1"/>
          </p:cNvPicPr>
          <p:nvPr>
            <p:custDataLst>
              <p:tags r:id="rId12"/>
            </p:custDataLst>
          </p:nvPr>
        </p:nvPicPr>
        <p:blipFill>
          <a:blip r:embed="rId30" cstate="print">
            <a:extLst>
              <a:ext uri="{28A0092B-C50C-407E-A947-70E740481C1C}">
                <a14:useLocalDpi xmlns:a14="http://schemas.microsoft.com/office/drawing/2010/main" val="0"/>
              </a:ext>
            </a:extLst>
          </a:blip>
          <a:stretch>
            <a:fillRect/>
          </a:stretch>
        </p:blipFill>
        <p:spPr>
          <a:xfrm>
            <a:off x="5564136" y="4824416"/>
            <a:ext cx="2206286" cy="238286"/>
          </a:xfrm>
          <a:prstGeom prst="rect">
            <a:avLst/>
          </a:prstGeom>
        </p:spPr>
      </p:pic>
      <p:pic>
        <p:nvPicPr>
          <p:cNvPr id="26" name="Picture 25">
            <a:extLst>
              <a:ext uri="{FF2B5EF4-FFF2-40B4-BE49-F238E27FC236}">
                <a16:creationId xmlns:a16="http://schemas.microsoft.com/office/drawing/2014/main" id="{E3289471-2367-4A20-A9E3-B6566A38CAC2}"/>
              </a:ext>
            </a:extLst>
          </p:cNvPr>
          <p:cNvPicPr>
            <a:picLocks noChangeAspect="1"/>
          </p:cNvPicPr>
          <p:nvPr>
            <p:custDataLst>
              <p:tags r:id="rId13"/>
            </p:custDataLst>
          </p:nvPr>
        </p:nvPicPr>
        <p:blipFill>
          <a:blip r:embed="rId31" cstate="print">
            <a:extLst>
              <a:ext uri="{28A0092B-C50C-407E-A947-70E740481C1C}">
                <a14:useLocalDpi xmlns:a14="http://schemas.microsoft.com/office/drawing/2010/main" val="0"/>
              </a:ext>
            </a:extLst>
          </a:blip>
          <a:stretch>
            <a:fillRect/>
          </a:stretch>
        </p:blipFill>
        <p:spPr>
          <a:xfrm>
            <a:off x="6395565" y="5298921"/>
            <a:ext cx="687429" cy="190286"/>
          </a:xfrm>
          <a:prstGeom prst="rect">
            <a:avLst/>
          </a:prstGeom>
        </p:spPr>
      </p:pic>
      <p:sp>
        <p:nvSpPr>
          <p:cNvPr id="27" name="TextBox 26">
            <a:extLst>
              <a:ext uri="{FF2B5EF4-FFF2-40B4-BE49-F238E27FC236}">
                <a16:creationId xmlns:a16="http://schemas.microsoft.com/office/drawing/2014/main" id="{A7DD4288-32E7-47C8-B7CD-34629FC58C74}"/>
              </a:ext>
            </a:extLst>
          </p:cNvPr>
          <p:cNvSpPr txBox="1"/>
          <p:nvPr/>
        </p:nvSpPr>
        <p:spPr>
          <a:xfrm>
            <a:off x="3020969" y="2786886"/>
            <a:ext cx="2921061" cy="369332"/>
          </a:xfrm>
          <a:prstGeom prst="rect">
            <a:avLst/>
          </a:prstGeom>
          <a:noFill/>
        </p:spPr>
        <p:txBody>
          <a:bodyPr wrap="square" rtlCol="0">
            <a:spAutoFit/>
          </a:bodyPr>
          <a:lstStyle/>
          <a:p>
            <a:r>
              <a:rPr lang="en-US" dirty="0"/>
              <a:t>according to the assumption:</a:t>
            </a:r>
          </a:p>
        </p:txBody>
      </p:sp>
      <p:cxnSp>
        <p:nvCxnSpPr>
          <p:cNvPr id="35" name="Straight Arrow Connector 34">
            <a:extLst>
              <a:ext uri="{FF2B5EF4-FFF2-40B4-BE49-F238E27FC236}">
                <a16:creationId xmlns:a16="http://schemas.microsoft.com/office/drawing/2014/main" id="{8C4570DC-C4D5-4247-957F-49888ADB1678}"/>
              </a:ext>
            </a:extLst>
          </p:cNvPr>
          <p:cNvCxnSpPr>
            <a:stCxn id="8" idx="6"/>
          </p:cNvCxnSpPr>
          <p:nvPr/>
        </p:nvCxnSpPr>
        <p:spPr>
          <a:xfrm flipV="1">
            <a:off x="701744" y="4699591"/>
            <a:ext cx="458395" cy="72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E3F43960-3FD2-4EAA-AC30-006E6C91C300}"/>
              </a:ext>
            </a:extLst>
          </p:cNvPr>
          <p:cNvCxnSpPr/>
          <p:nvPr/>
        </p:nvCxnSpPr>
        <p:spPr>
          <a:xfrm flipV="1">
            <a:off x="1407418" y="4700711"/>
            <a:ext cx="458395" cy="72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42" name="Picture 41">
            <a:extLst>
              <a:ext uri="{FF2B5EF4-FFF2-40B4-BE49-F238E27FC236}">
                <a16:creationId xmlns:a16="http://schemas.microsoft.com/office/drawing/2014/main" id="{AFAA56A9-06A2-4604-8A14-50AC00434EE9}"/>
              </a:ext>
            </a:extLst>
          </p:cNvPr>
          <p:cNvPicPr>
            <a:picLocks noChangeAspect="1"/>
          </p:cNvPicPr>
          <p:nvPr>
            <p:custDataLst>
              <p:tags r:id="rId14"/>
            </p:custDataLst>
          </p:nvPr>
        </p:nvPicPr>
        <p:blipFill>
          <a:blip r:embed="rId32" cstate="print">
            <a:extLst>
              <a:ext uri="{28A0092B-C50C-407E-A947-70E740481C1C}">
                <a14:useLocalDpi xmlns:a14="http://schemas.microsoft.com/office/drawing/2010/main" val="0"/>
              </a:ext>
            </a:extLst>
          </a:blip>
          <a:stretch>
            <a:fillRect/>
          </a:stretch>
        </p:blipFill>
        <p:spPr>
          <a:xfrm>
            <a:off x="773227" y="4453831"/>
            <a:ext cx="157714" cy="164571"/>
          </a:xfrm>
          <a:prstGeom prst="rect">
            <a:avLst/>
          </a:prstGeom>
        </p:spPr>
      </p:pic>
      <p:pic>
        <p:nvPicPr>
          <p:cNvPr id="45" name="Picture 44">
            <a:extLst>
              <a:ext uri="{FF2B5EF4-FFF2-40B4-BE49-F238E27FC236}">
                <a16:creationId xmlns:a16="http://schemas.microsoft.com/office/drawing/2014/main" id="{5A6FDFB3-BF82-49A9-B8E2-9BCB7EB229F8}"/>
              </a:ext>
            </a:extLst>
          </p:cNvPr>
          <p:cNvPicPr>
            <a:picLocks noChangeAspect="1"/>
          </p:cNvPicPr>
          <p:nvPr>
            <p:custDataLst>
              <p:tags r:id="rId15"/>
            </p:custDataLst>
          </p:nvPr>
        </p:nvPicPr>
        <p:blipFill>
          <a:blip r:embed="rId33" cstate="print">
            <a:extLst>
              <a:ext uri="{28A0092B-C50C-407E-A947-70E740481C1C}">
                <a14:useLocalDpi xmlns:a14="http://schemas.microsoft.com/office/drawing/2010/main" val="0"/>
              </a:ext>
            </a:extLst>
          </a:blip>
          <a:stretch>
            <a:fillRect/>
          </a:stretch>
        </p:blipFill>
        <p:spPr>
          <a:xfrm>
            <a:off x="1480597" y="4457358"/>
            <a:ext cx="308571" cy="238286"/>
          </a:xfrm>
          <a:prstGeom prst="rect">
            <a:avLst/>
          </a:prstGeom>
        </p:spPr>
      </p:pic>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CF61E6D8-235F-4A33-A6CB-ED12DEB65279}"/>
                  </a:ext>
                </a:extLst>
              </p:cNvPr>
              <p:cNvSpPr txBox="1"/>
              <p:nvPr/>
            </p:nvSpPr>
            <p:spPr>
              <a:xfrm>
                <a:off x="2478709" y="5507445"/>
                <a:ext cx="6473899" cy="923330"/>
              </a:xfrm>
              <a:prstGeom prst="rect">
                <a:avLst/>
              </a:prstGeom>
              <a:noFill/>
            </p:spPr>
            <p:txBody>
              <a:bodyPr wrap="square" rtlCol="0">
                <a:spAutoFit/>
              </a:bodyPr>
              <a:lstStyle/>
              <a:p>
                <a:r>
                  <a:rPr lang="en-US" dirty="0"/>
                  <a:t>So we can use the hypothetical efficient machine to feed the Carnot heat pump and we still can use the work access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𝐴</m:t>
                    </m:r>
                    <m:r>
                      <a:rPr lang="en-US" b="0" i="1" smtClean="0">
                        <a:latin typeface="Cambria Math" panose="02040503050406030204" pitchFamily="18" charset="0"/>
                      </a:rPr>
                      <m:t>′</m:t>
                    </m:r>
                  </m:oMath>
                </a14:m>
                <a:r>
                  <a:rPr lang="en-US" dirty="0"/>
                  <a:t> to  for some useful purpose like pumping out water from a mine.</a:t>
                </a:r>
              </a:p>
            </p:txBody>
          </p:sp>
        </mc:Choice>
        <mc:Fallback xmlns="">
          <p:sp>
            <p:nvSpPr>
              <p:cNvPr id="47" name="TextBox 46">
                <a:extLst>
                  <a:ext uri="{FF2B5EF4-FFF2-40B4-BE49-F238E27FC236}">
                    <a16:creationId xmlns:a16="http://schemas.microsoft.com/office/drawing/2014/main" id="{CF61E6D8-235F-4A33-A6CB-ED12DEB65279}"/>
                  </a:ext>
                </a:extLst>
              </p:cNvPr>
              <p:cNvSpPr txBox="1">
                <a:spLocks noRot="1" noChangeAspect="1" noMove="1" noResize="1" noEditPoints="1" noAdjustHandles="1" noChangeArrowheads="1" noChangeShapeType="1" noTextEdit="1"/>
              </p:cNvSpPr>
              <p:nvPr/>
            </p:nvSpPr>
            <p:spPr>
              <a:xfrm>
                <a:off x="2478709" y="5507445"/>
                <a:ext cx="6473899" cy="923330"/>
              </a:xfrm>
              <a:prstGeom prst="rect">
                <a:avLst/>
              </a:prstGeom>
              <a:blipFill>
                <a:blip r:embed="rId34"/>
                <a:stretch>
                  <a:fillRect l="-847" t="-3289" b="-9211"/>
                </a:stretch>
              </a:blipFill>
            </p:spPr>
            <p:txBody>
              <a:bodyPr/>
              <a:lstStyle/>
              <a:p>
                <a:r>
                  <a:rPr lang="en-US">
                    <a:noFill/>
                  </a:rPr>
                  <a:t> </a:t>
                </a:r>
              </a:p>
            </p:txBody>
          </p:sp>
        </mc:Fallback>
      </mc:AlternateContent>
      <p:pic>
        <p:nvPicPr>
          <p:cNvPr id="12" name="Picture 11">
            <a:extLst>
              <a:ext uri="{FF2B5EF4-FFF2-40B4-BE49-F238E27FC236}">
                <a16:creationId xmlns:a16="http://schemas.microsoft.com/office/drawing/2014/main" id="{B3316D9D-D96E-4D0B-B542-8FACB8B7A4A0}"/>
              </a:ext>
            </a:extLst>
          </p:cNvPr>
          <p:cNvPicPr>
            <a:picLocks noChangeAspect="1"/>
          </p:cNvPicPr>
          <p:nvPr>
            <p:custDataLst>
              <p:tags r:id="rId16"/>
            </p:custDataLst>
          </p:nvPr>
        </p:nvPicPr>
        <p:blipFill>
          <a:blip r:embed="rId35" cstate="print">
            <a:extLst>
              <a:ext uri="{28A0092B-C50C-407E-A947-70E740481C1C}">
                <a14:useLocalDpi xmlns:a14="http://schemas.microsoft.com/office/drawing/2010/main" val="0"/>
              </a:ext>
            </a:extLst>
          </a:blip>
          <a:stretch>
            <a:fillRect/>
          </a:stretch>
        </p:blipFill>
        <p:spPr>
          <a:xfrm>
            <a:off x="5339645" y="3984977"/>
            <a:ext cx="2652332" cy="238316"/>
          </a:xfrm>
          <a:prstGeom prst="rect">
            <a:avLst/>
          </a:prstGeom>
        </p:spPr>
      </p:pic>
    </p:spTree>
    <p:extLst>
      <p:ext uri="{BB962C8B-B14F-4D97-AF65-F5344CB8AC3E}">
        <p14:creationId xmlns:p14="http://schemas.microsoft.com/office/powerpoint/2010/main" val="40794811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74F6DC4-3C34-447E-90C8-A1F234202E14}"/>
              </a:ext>
            </a:extLst>
          </p:cNvPr>
          <p:cNvSpPr>
            <a:spLocks noGrp="1"/>
          </p:cNvSpPr>
          <p:nvPr>
            <p:ph type="sldNum" sz="quarter" idx="12"/>
          </p:nvPr>
        </p:nvSpPr>
        <p:spPr/>
        <p:txBody>
          <a:bodyPr/>
          <a:lstStyle/>
          <a:p>
            <a:fld id="{A84D4951-8A76-4D8F-991A-50C7753EBC79}" type="slidenum">
              <a:rPr lang="sk-SK" smtClean="0"/>
              <a:t>12</a:t>
            </a:fld>
            <a:endParaRPr lang="sk-SK" dirty="0"/>
          </a:p>
        </p:txBody>
      </p:sp>
      <p:sp>
        <p:nvSpPr>
          <p:cNvPr id="3" name="TextBox 2">
            <a:extLst>
              <a:ext uri="{FF2B5EF4-FFF2-40B4-BE49-F238E27FC236}">
                <a16:creationId xmlns:a16="http://schemas.microsoft.com/office/drawing/2014/main" id="{C472D833-90C6-42E3-817E-9199FAED2EBA}"/>
              </a:ext>
            </a:extLst>
          </p:cNvPr>
          <p:cNvSpPr txBox="1"/>
          <p:nvPr/>
        </p:nvSpPr>
        <p:spPr>
          <a:xfrm>
            <a:off x="474345" y="188144"/>
            <a:ext cx="8195310" cy="523220"/>
          </a:xfrm>
          <a:prstGeom prst="rect">
            <a:avLst/>
          </a:prstGeom>
          <a:noFill/>
        </p:spPr>
        <p:txBody>
          <a:bodyPr wrap="square" rtlCol="0">
            <a:spAutoFit/>
          </a:bodyPr>
          <a:lstStyle/>
          <a:p>
            <a:pPr algn="ctr"/>
            <a:r>
              <a:rPr lang="en-US" sz="2800" b="1" dirty="0"/>
              <a:t>Carnot theorem: “proof”</a:t>
            </a:r>
            <a:endParaRPr lang="sk-SK" sz="2800" b="1" dirty="0"/>
          </a:p>
        </p:txBody>
      </p:sp>
      <p:sp>
        <p:nvSpPr>
          <p:cNvPr id="4" name="Rectangle 3">
            <a:extLst>
              <a:ext uri="{FF2B5EF4-FFF2-40B4-BE49-F238E27FC236}">
                <a16:creationId xmlns:a16="http://schemas.microsoft.com/office/drawing/2014/main" id="{21642E3D-6E58-4D86-BE6C-35EE0EA1A9E6}"/>
              </a:ext>
            </a:extLst>
          </p:cNvPr>
          <p:cNvSpPr/>
          <p:nvPr/>
        </p:nvSpPr>
        <p:spPr>
          <a:xfrm>
            <a:off x="3519378" y="815465"/>
            <a:ext cx="1860697" cy="42530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23A0B3B4-21F8-4A91-841D-6B5ECC6339DB}"/>
              </a:ext>
            </a:extLst>
          </p:cNvPr>
          <p:cNvSpPr/>
          <p:nvPr/>
        </p:nvSpPr>
        <p:spPr>
          <a:xfrm>
            <a:off x="5061107" y="1889353"/>
            <a:ext cx="531628" cy="531628"/>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AC8981DD-7855-410E-9E28-411E7CC40900}"/>
              </a:ext>
            </a:extLst>
          </p:cNvPr>
          <p:cNvSpPr/>
          <p:nvPr/>
        </p:nvSpPr>
        <p:spPr>
          <a:xfrm>
            <a:off x="3381149" y="1889353"/>
            <a:ext cx="531628" cy="531628"/>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45BFCBE-F7D8-4106-9DFB-9CA8B0842071}"/>
              </a:ext>
            </a:extLst>
          </p:cNvPr>
          <p:cNvSpPr/>
          <p:nvPr/>
        </p:nvSpPr>
        <p:spPr>
          <a:xfrm>
            <a:off x="3579053" y="3062177"/>
            <a:ext cx="1860697" cy="425302"/>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E06A9A64-273A-408A-A63E-3DA3650607D8}"/>
              </a:ext>
            </a:extLst>
          </p:cNvPr>
          <p:cNvCxnSpPr>
            <a:endCxn id="6" idx="0"/>
          </p:cNvCxnSpPr>
          <p:nvPr/>
        </p:nvCxnSpPr>
        <p:spPr>
          <a:xfrm>
            <a:off x="3646963" y="1240767"/>
            <a:ext cx="0" cy="64858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B84F0C8A-A5C7-4030-A620-19183C45C5A4}"/>
              </a:ext>
            </a:extLst>
          </p:cNvPr>
          <p:cNvCxnSpPr>
            <a:stCxn id="5" idx="0"/>
          </p:cNvCxnSpPr>
          <p:nvPr/>
        </p:nvCxnSpPr>
        <p:spPr>
          <a:xfrm flipV="1">
            <a:off x="5326921" y="1240767"/>
            <a:ext cx="0" cy="64858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F621D0C2-75C8-4948-8C13-F1BF68797340}"/>
              </a:ext>
            </a:extLst>
          </p:cNvPr>
          <p:cNvCxnSpPr>
            <a:stCxn id="6" idx="4"/>
          </p:cNvCxnSpPr>
          <p:nvPr/>
        </p:nvCxnSpPr>
        <p:spPr>
          <a:xfrm>
            <a:off x="3646963" y="2420981"/>
            <a:ext cx="0" cy="64119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7A654997-A213-432E-ABE5-2EEEF2610377}"/>
              </a:ext>
            </a:extLst>
          </p:cNvPr>
          <p:cNvCxnSpPr>
            <a:endCxn id="5" idx="4"/>
          </p:cNvCxnSpPr>
          <p:nvPr/>
        </p:nvCxnSpPr>
        <p:spPr>
          <a:xfrm flipV="1">
            <a:off x="5326921" y="2420981"/>
            <a:ext cx="0" cy="64119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EFB80753-287E-4563-BF37-CA4345FBD25B}"/>
              </a:ext>
            </a:extLst>
          </p:cNvPr>
          <p:cNvPicPr>
            <a:picLocks noChangeAspect="1"/>
          </p:cNvPicPr>
          <p:nvPr>
            <p:custDataLst>
              <p:tags r:id="rId1"/>
            </p:custDataLst>
          </p:nvPr>
        </p:nvPicPr>
        <p:blipFill>
          <a:blip r:embed="rId13" cstate="print">
            <a:extLst>
              <a:ext uri="{28A0092B-C50C-407E-A947-70E740481C1C}">
                <a14:useLocalDpi xmlns:a14="http://schemas.microsoft.com/office/drawing/2010/main" val="0"/>
              </a:ext>
            </a:extLst>
          </a:blip>
          <a:stretch>
            <a:fillRect/>
          </a:stretch>
        </p:blipFill>
        <p:spPr>
          <a:xfrm>
            <a:off x="3600296" y="2066034"/>
            <a:ext cx="93333" cy="179048"/>
          </a:xfrm>
          <a:prstGeom prst="rect">
            <a:avLst/>
          </a:prstGeom>
        </p:spPr>
      </p:pic>
      <p:pic>
        <p:nvPicPr>
          <p:cNvPr id="13" name="Picture 12">
            <a:extLst>
              <a:ext uri="{FF2B5EF4-FFF2-40B4-BE49-F238E27FC236}">
                <a16:creationId xmlns:a16="http://schemas.microsoft.com/office/drawing/2014/main" id="{8DC4F0D6-1A1F-4ABE-A3FE-CC37AA0EED57}"/>
              </a:ext>
            </a:extLst>
          </p:cNvPr>
          <p:cNvPicPr>
            <a:picLocks noChangeAspect="1"/>
          </p:cNvPicPr>
          <p:nvPr>
            <p:custDataLst>
              <p:tags r:id="rId2"/>
            </p:custDataLst>
          </p:nvPr>
        </p:nvPicPr>
        <p:blipFill>
          <a:blip r:embed="rId14" cstate="print">
            <a:extLst>
              <a:ext uri="{28A0092B-C50C-407E-A947-70E740481C1C}">
                <a14:useLocalDpi xmlns:a14="http://schemas.microsoft.com/office/drawing/2010/main" val="0"/>
              </a:ext>
            </a:extLst>
          </a:blip>
          <a:stretch>
            <a:fillRect/>
          </a:stretch>
        </p:blipFill>
        <p:spPr>
          <a:xfrm>
            <a:off x="5159302" y="2060996"/>
            <a:ext cx="335238" cy="180952"/>
          </a:xfrm>
          <a:prstGeom prst="rect">
            <a:avLst/>
          </a:prstGeom>
        </p:spPr>
      </p:pic>
      <p:pic>
        <p:nvPicPr>
          <p:cNvPr id="14" name="Picture 13">
            <a:extLst>
              <a:ext uri="{FF2B5EF4-FFF2-40B4-BE49-F238E27FC236}">
                <a16:creationId xmlns:a16="http://schemas.microsoft.com/office/drawing/2014/main" id="{2A5F691D-20A5-4C41-A387-20D26C9017FD}"/>
              </a:ext>
            </a:extLst>
          </p:cNvPr>
          <p:cNvPicPr>
            <a:picLocks noChangeAspect="1"/>
          </p:cNvPicPr>
          <p:nvPr>
            <p:custDataLst>
              <p:tags r:id="rId3"/>
            </p:custDataLst>
          </p:nvPr>
        </p:nvPicPr>
        <p:blipFill>
          <a:blip r:embed="rId15" cstate="print">
            <a:extLst>
              <a:ext uri="{28A0092B-C50C-407E-A947-70E740481C1C}">
                <a14:useLocalDpi xmlns:a14="http://schemas.microsoft.com/office/drawing/2010/main" val="0"/>
              </a:ext>
            </a:extLst>
          </a:blip>
          <a:stretch>
            <a:fillRect/>
          </a:stretch>
        </p:blipFill>
        <p:spPr>
          <a:xfrm>
            <a:off x="3693629" y="1351382"/>
            <a:ext cx="272381" cy="228571"/>
          </a:xfrm>
          <a:prstGeom prst="rect">
            <a:avLst/>
          </a:prstGeom>
        </p:spPr>
      </p:pic>
      <p:pic>
        <p:nvPicPr>
          <p:cNvPr id="15" name="Picture 14">
            <a:extLst>
              <a:ext uri="{FF2B5EF4-FFF2-40B4-BE49-F238E27FC236}">
                <a16:creationId xmlns:a16="http://schemas.microsoft.com/office/drawing/2014/main" id="{5714B416-D5F9-4A6A-8770-CED6C08CC704}"/>
              </a:ext>
            </a:extLst>
          </p:cNvPr>
          <p:cNvPicPr>
            <a:picLocks noChangeAspect="1"/>
          </p:cNvPicPr>
          <p:nvPr>
            <p:custDataLst>
              <p:tags r:id="rId4"/>
            </p:custDataLst>
          </p:nvPr>
        </p:nvPicPr>
        <p:blipFill>
          <a:blip r:embed="rId16" cstate="print">
            <a:extLst>
              <a:ext uri="{28A0092B-C50C-407E-A947-70E740481C1C}">
                <a14:useLocalDpi xmlns:a14="http://schemas.microsoft.com/office/drawing/2010/main" val="0"/>
              </a:ext>
            </a:extLst>
          </a:blip>
          <a:stretch>
            <a:fillRect/>
          </a:stretch>
        </p:blipFill>
        <p:spPr>
          <a:xfrm>
            <a:off x="3706279" y="2562930"/>
            <a:ext cx="396190" cy="253333"/>
          </a:xfrm>
          <a:prstGeom prst="rect">
            <a:avLst/>
          </a:prstGeom>
        </p:spPr>
      </p:pic>
      <p:pic>
        <p:nvPicPr>
          <p:cNvPr id="16" name="Picture 15">
            <a:extLst>
              <a:ext uri="{FF2B5EF4-FFF2-40B4-BE49-F238E27FC236}">
                <a16:creationId xmlns:a16="http://schemas.microsoft.com/office/drawing/2014/main" id="{8C227A04-8330-425F-958C-1E145ABC10DA}"/>
              </a:ext>
            </a:extLst>
          </p:cNvPr>
          <p:cNvPicPr>
            <a:picLocks noChangeAspect="1"/>
          </p:cNvPicPr>
          <p:nvPr>
            <p:custDataLst>
              <p:tags r:id="rId5"/>
            </p:custDataLst>
          </p:nvPr>
        </p:nvPicPr>
        <p:blipFill>
          <a:blip r:embed="rId17" cstate="print">
            <a:extLst>
              <a:ext uri="{28A0092B-C50C-407E-A947-70E740481C1C}">
                <a14:useLocalDpi xmlns:a14="http://schemas.microsoft.com/office/drawing/2010/main" val="0"/>
              </a:ext>
            </a:extLst>
          </a:blip>
          <a:stretch>
            <a:fillRect/>
          </a:stretch>
        </p:blipFill>
        <p:spPr>
          <a:xfrm>
            <a:off x="4282734" y="922401"/>
            <a:ext cx="226667" cy="211429"/>
          </a:xfrm>
          <a:prstGeom prst="rect">
            <a:avLst/>
          </a:prstGeom>
        </p:spPr>
      </p:pic>
      <p:pic>
        <p:nvPicPr>
          <p:cNvPr id="17" name="Picture 16">
            <a:extLst>
              <a:ext uri="{FF2B5EF4-FFF2-40B4-BE49-F238E27FC236}">
                <a16:creationId xmlns:a16="http://schemas.microsoft.com/office/drawing/2014/main" id="{046FBEA5-4F8C-40E2-BC23-07C20080B4A8}"/>
              </a:ext>
            </a:extLst>
          </p:cNvPr>
          <p:cNvPicPr>
            <a:picLocks noChangeAspect="1"/>
          </p:cNvPicPr>
          <p:nvPr>
            <p:custDataLst>
              <p:tags r:id="rId6"/>
            </p:custDataLst>
          </p:nvPr>
        </p:nvPicPr>
        <p:blipFill>
          <a:blip r:embed="rId18" cstate="print">
            <a:extLst>
              <a:ext uri="{28A0092B-C50C-407E-A947-70E740481C1C}">
                <a14:useLocalDpi xmlns:a14="http://schemas.microsoft.com/office/drawing/2010/main" val="0"/>
              </a:ext>
            </a:extLst>
          </a:blip>
          <a:stretch>
            <a:fillRect/>
          </a:stretch>
        </p:blipFill>
        <p:spPr>
          <a:xfrm>
            <a:off x="4282734" y="3179747"/>
            <a:ext cx="232381" cy="211429"/>
          </a:xfrm>
          <a:prstGeom prst="rect">
            <a:avLst/>
          </a:prstGeom>
        </p:spPr>
      </p:pic>
      <p:cxnSp>
        <p:nvCxnSpPr>
          <p:cNvPr id="18" name="Straight Arrow Connector 17">
            <a:extLst>
              <a:ext uri="{FF2B5EF4-FFF2-40B4-BE49-F238E27FC236}">
                <a16:creationId xmlns:a16="http://schemas.microsoft.com/office/drawing/2014/main" id="{19128E3D-E01B-435F-963B-CD0A00A9C2C8}"/>
              </a:ext>
            </a:extLst>
          </p:cNvPr>
          <p:cNvCxnSpPr>
            <a:cxnSpLocks/>
            <a:stCxn id="6" idx="6"/>
            <a:endCxn id="5" idx="2"/>
          </p:cNvCxnSpPr>
          <p:nvPr/>
        </p:nvCxnSpPr>
        <p:spPr>
          <a:xfrm>
            <a:off x="3912777" y="2155167"/>
            <a:ext cx="114833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7A2406E0-798F-4018-B18A-68F0546DD7D8}"/>
              </a:ext>
            </a:extLst>
          </p:cNvPr>
          <p:cNvPicPr>
            <a:picLocks noChangeAspect="1"/>
          </p:cNvPicPr>
          <p:nvPr>
            <p:custDataLst>
              <p:tags r:id="rId7"/>
            </p:custDataLst>
          </p:nvPr>
        </p:nvPicPr>
        <p:blipFill>
          <a:blip r:embed="rId19" cstate="print">
            <a:extLst>
              <a:ext uri="{28A0092B-C50C-407E-A947-70E740481C1C}">
                <a14:useLocalDpi xmlns:a14="http://schemas.microsoft.com/office/drawing/2010/main" val="0"/>
              </a:ext>
            </a:extLst>
          </a:blip>
          <a:stretch>
            <a:fillRect/>
          </a:stretch>
        </p:blipFill>
        <p:spPr>
          <a:xfrm>
            <a:off x="3984260" y="1908681"/>
            <a:ext cx="157714" cy="164571"/>
          </a:xfrm>
          <a:prstGeom prst="rect">
            <a:avLst/>
          </a:prstGeom>
        </p:spPr>
      </p:pic>
      <p:pic>
        <p:nvPicPr>
          <p:cNvPr id="21" name="Picture 20">
            <a:extLst>
              <a:ext uri="{FF2B5EF4-FFF2-40B4-BE49-F238E27FC236}">
                <a16:creationId xmlns:a16="http://schemas.microsoft.com/office/drawing/2014/main" id="{395D7C74-FF2A-407D-9A17-70425ED2B3B2}"/>
              </a:ext>
            </a:extLst>
          </p:cNvPr>
          <p:cNvPicPr>
            <a:picLocks noChangeAspect="1"/>
          </p:cNvPicPr>
          <p:nvPr>
            <p:custDataLst>
              <p:tags r:id="rId8"/>
            </p:custDataLst>
          </p:nvPr>
        </p:nvPicPr>
        <p:blipFill>
          <a:blip r:embed="rId20" cstate="print">
            <a:extLst>
              <a:ext uri="{28A0092B-C50C-407E-A947-70E740481C1C}">
                <a14:useLocalDpi xmlns:a14="http://schemas.microsoft.com/office/drawing/2010/main" val="0"/>
              </a:ext>
            </a:extLst>
          </a:blip>
          <a:stretch>
            <a:fillRect/>
          </a:stretch>
        </p:blipFill>
        <p:spPr>
          <a:xfrm>
            <a:off x="4691630" y="1880309"/>
            <a:ext cx="308571" cy="238286"/>
          </a:xfrm>
          <a:prstGeom prst="rect">
            <a:avLst/>
          </a:prstGeom>
        </p:spPr>
      </p:pic>
      <p:cxnSp>
        <p:nvCxnSpPr>
          <p:cNvPr id="28" name="Straight Connector 27">
            <a:extLst>
              <a:ext uri="{FF2B5EF4-FFF2-40B4-BE49-F238E27FC236}">
                <a16:creationId xmlns:a16="http://schemas.microsoft.com/office/drawing/2014/main" id="{33161F4A-80A9-49B9-A563-1AF0CF3E1CF4}"/>
              </a:ext>
            </a:extLst>
          </p:cNvPr>
          <p:cNvCxnSpPr>
            <a:cxnSpLocks/>
          </p:cNvCxnSpPr>
          <p:nvPr/>
        </p:nvCxnSpPr>
        <p:spPr>
          <a:xfrm>
            <a:off x="4396067" y="1758520"/>
            <a:ext cx="0" cy="39295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1107EC37-FC50-4053-9FE3-5170201D656C}"/>
              </a:ext>
            </a:extLst>
          </p:cNvPr>
          <p:cNvCxnSpPr>
            <a:cxnSpLocks/>
          </p:cNvCxnSpPr>
          <p:nvPr/>
        </p:nvCxnSpPr>
        <p:spPr>
          <a:xfrm>
            <a:off x="4396067" y="1765005"/>
            <a:ext cx="2706482" cy="0"/>
          </a:xfrm>
          <a:prstGeom prst="line">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33" name="Picture 32">
            <a:extLst>
              <a:ext uri="{FF2B5EF4-FFF2-40B4-BE49-F238E27FC236}">
                <a16:creationId xmlns:a16="http://schemas.microsoft.com/office/drawing/2014/main" id="{69337FB1-232D-482A-BBC4-B3F757024F91}"/>
              </a:ext>
            </a:extLst>
          </p:cNvPr>
          <p:cNvPicPr>
            <a:picLocks noChangeAspect="1"/>
          </p:cNvPicPr>
          <p:nvPr>
            <p:custDataLst>
              <p:tags r:id="rId9"/>
            </p:custDataLst>
          </p:nvPr>
        </p:nvPicPr>
        <p:blipFill>
          <a:blip r:embed="rId21" cstate="print">
            <a:extLst>
              <a:ext uri="{28A0092B-C50C-407E-A947-70E740481C1C}">
                <a14:useLocalDpi xmlns:a14="http://schemas.microsoft.com/office/drawing/2010/main" val="0"/>
              </a:ext>
            </a:extLst>
          </a:blip>
          <a:stretch>
            <a:fillRect/>
          </a:stretch>
        </p:blipFill>
        <p:spPr>
          <a:xfrm>
            <a:off x="7245065" y="1660046"/>
            <a:ext cx="778286" cy="238286"/>
          </a:xfrm>
          <a:prstGeom prst="rect">
            <a:avLst/>
          </a:prstGeom>
        </p:spPr>
      </p:pic>
      <p:pic>
        <p:nvPicPr>
          <p:cNvPr id="34" name="Picture 33">
            <a:extLst>
              <a:ext uri="{FF2B5EF4-FFF2-40B4-BE49-F238E27FC236}">
                <a16:creationId xmlns:a16="http://schemas.microsoft.com/office/drawing/2014/main" id="{720D228D-8D3C-4E62-9318-BAAA3FDECDB2}"/>
              </a:ext>
            </a:extLst>
          </p:cNvPr>
          <p:cNvPicPr>
            <a:picLocks noChangeAspect="1"/>
          </p:cNvPicPr>
          <p:nvPr>
            <p:custDataLst>
              <p:tags r:id="rId10"/>
            </p:custDataLst>
          </p:nvPr>
        </p:nvPicPr>
        <p:blipFill>
          <a:blip r:embed="rId22" cstate="print">
            <a:extLst>
              <a:ext uri="{28A0092B-C50C-407E-A947-70E740481C1C}">
                <a14:useLocalDpi xmlns:a14="http://schemas.microsoft.com/office/drawing/2010/main" val="0"/>
              </a:ext>
            </a:extLst>
          </a:blip>
          <a:stretch>
            <a:fillRect/>
          </a:stretch>
        </p:blipFill>
        <p:spPr>
          <a:xfrm>
            <a:off x="5380075" y="2666895"/>
            <a:ext cx="1188571" cy="264762"/>
          </a:xfrm>
          <a:prstGeom prst="rect">
            <a:avLst/>
          </a:prstGeom>
        </p:spPr>
      </p:pic>
      <p:pic>
        <p:nvPicPr>
          <p:cNvPr id="37" name="Picture 36">
            <a:extLst>
              <a:ext uri="{FF2B5EF4-FFF2-40B4-BE49-F238E27FC236}">
                <a16:creationId xmlns:a16="http://schemas.microsoft.com/office/drawing/2014/main" id="{0E4647A9-3940-46CA-B6E9-328B3B39CBAC}"/>
              </a:ext>
            </a:extLst>
          </p:cNvPr>
          <p:cNvPicPr>
            <a:picLocks noChangeAspect="1"/>
          </p:cNvPicPr>
          <p:nvPr>
            <p:custDataLst>
              <p:tags r:id="rId11"/>
            </p:custDataLst>
          </p:nvPr>
        </p:nvPicPr>
        <p:blipFill>
          <a:blip r:embed="rId23" cstate="print">
            <a:extLst>
              <a:ext uri="{28A0092B-C50C-407E-A947-70E740481C1C}">
                <a14:useLocalDpi xmlns:a14="http://schemas.microsoft.com/office/drawing/2010/main" val="0"/>
              </a:ext>
            </a:extLst>
          </a:blip>
          <a:stretch>
            <a:fillRect/>
          </a:stretch>
        </p:blipFill>
        <p:spPr>
          <a:xfrm>
            <a:off x="5394640" y="1363996"/>
            <a:ext cx="396190" cy="264762"/>
          </a:xfrm>
          <a:prstGeom prst="rect">
            <a:avLst/>
          </a:prstGeom>
        </p:spPr>
      </p:pic>
      <p:sp>
        <p:nvSpPr>
          <p:cNvPr id="39" name="Rectangle 38">
            <a:extLst>
              <a:ext uri="{FF2B5EF4-FFF2-40B4-BE49-F238E27FC236}">
                <a16:creationId xmlns:a16="http://schemas.microsoft.com/office/drawing/2014/main" id="{CA9FFC97-C63C-4F6F-86B3-E0EAD6042C1A}"/>
              </a:ext>
            </a:extLst>
          </p:cNvPr>
          <p:cNvSpPr/>
          <p:nvPr/>
        </p:nvSpPr>
        <p:spPr>
          <a:xfrm>
            <a:off x="3264195" y="1654384"/>
            <a:ext cx="3381154" cy="1332752"/>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C2A09AEA-8F7B-4F02-956B-8C46B97C4525}"/>
                  </a:ext>
                </a:extLst>
              </p:cNvPr>
              <p:cNvSpPr txBox="1"/>
              <p:nvPr/>
            </p:nvSpPr>
            <p:spPr>
              <a:xfrm>
                <a:off x="212650" y="3582155"/>
                <a:ext cx="8846289" cy="3000821"/>
              </a:xfrm>
              <a:prstGeom prst="rect">
                <a:avLst/>
              </a:prstGeom>
              <a:noFill/>
            </p:spPr>
            <p:txBody>
              <a:bodyPr wrap="square" rtlCol="0">
                <a:spAutoFit/>
              </a:bodyPr>
              <a:lstStyle/>
              <a:p>
                <a:r>
                  <a:rPr lang="en-US" dirty="0"/>
                  <a:t>So we have shown that if the hypothetical machine is indeed more efficient than the Carnot machine, we can combine the hypothetical machine with a Carnot heat pump to form a compound heat machine (</a:t>
                </a:r>
                <a:r>
                  <a:rPr lang="en-US" dirty="0">
                    <a:solidFill>
                      <a:srgbClr val="00B050"/>
                    </a:solidFill>
                  </a:rPr>
                  <a:t>framed by green in the figure</a:t>
                </a:r>
                <a:r>
                  <a:rPr lang="en-US" dirty="0"/>
                  <a:t>) that produces useful mechanical work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𝐴</m:t>
                    </m:r>
                    <m:r>
                      <a:rPr lang="en-US" b="0" i="1" smtClean="0">
                        <a:latin typeface="Cambria Math" panose="02040503050406030204" pitchFamily="18" charset="0"/>
                      </a:rPr>
                      <m:t>′</m:t>
                    </m:r>
                  </m:oMath>
                </a14:m>
                <a:r>
                  <a:rPr lang="en-US" dirty="0"/>
                  <a:t> just by “consuming “ heat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𝑄</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𝑄</m:t>
                        </m:r>
                      </m:e>
                      <m:sub>
                        <m:r>
                          <a:rPr lang="en-US" b="0" i="1" smtClean="0">
                            <a:latin typeface="Cambria Math" panose="02040503050406030204" pitchFamily="18" charset="0"/>
                          </a:rPr>
                          <m:t>2</m:t>
                        </m:r>
                      </m:sub>
                    </m:sSub>
                    <m:r>
                      <a:rPr lang="en-US" b="0" i="1" smtClean="0">
                        <a:latin typeface="Cambria Math" panose="02040503050406030204" pitchFamily="18" charset="0"/>
                      </a:rPr>
                      <m:t>|</m:t>
                    </m:r>
                  </m:oMath>
                </a14:m>
                <a:r>
                  <a:rPr lang="en-US" dirty="0"/>
                  <a:t> from the hot reservoir but does not “return” any heat to the cold reservoir, since the same heat which is returned by the hypothetical machine is taken out by the Carnot heat pump. The cold reservoir is, in fact, not needed for the work of such a  compound machine.</a:t>
                </a:r>
              </a:p>
              <a:p>
                <a:endParaRPr lang="en-US" sz="900" dirty="0"/>
              </a:p>
              <a:p>
                <a:r>
                  <a:rPr lang="en-US" dirty="0"/>
                  <a:t>By that we would be able to construct a </a:t>
                </a:r>
                <a:r>
                  <a:rPr lang="en-US" b="1" dirty="0">
                    <a:solidFill>
                      <a:srgbClr val="FF0000"/>
                    </a:solidFill>
                  </a:rPr>
                  <a:t>perpetuum mobile of the second kind</a:t>
                </a:r>
                <a:r>
                  <a:rPr lang="en-US" dirty="0"/>
                  <a:t>. </a:t>
                </a:r>
                <a:r>
                  <a:rPr lang="en-US" b="1" dirty="0"/>
                  <a:t>This is defined as a heat machine which “converts” heat into mechanical work without the need to “return”  some heat into outer environment. </a:t>
                </a:r>
                <a:r>
                  <a:rPr lang="en-US" dirty="0"/>
                  <a:t>This is believed to be a </a:t>
                </a:r>
                <a:r>
                  <a:rPr lang="en-US" b="1" dirty="0"/>
                  <a:t>physical contradiction</a:t>
                </a:r>
                <a:r>
                  <a:rPr lang="en-US" dirty="0"/>
                  <a:t>.</a:t>
                </a:r>
              </a:p>
            </p:txBody>
          </p:sp>
        </mc:Choice>
        <mc:Fallback xmlns="">
          <p:sp>
            <p:nvSpPr>
              <p:cNvPr id="41" name="TextBox 40">
                <a:extLst>
                  <a:ext uri="{FF2B5EF4-FFF2-40B4-BE49-F238E27FC236}">
                    <a16:creationId xmlns:a16="http://schemas.microsoft.com/office/drawing/2014/main" id="{C2A09AEA-8F7B-4F02-956B-8C46B97C4525}"/>
                  </a:ext>
                </a:extLst>
              </p:cNvPr>
              <p:cNvSpPr txBox="1">
                <a:spLocks noRot="1" noChangeAspect="1" noMove="1" noResize="1" noEditPoints="1" noAdjustHandles="1" noChangeArrowheads="1" noChangeShapeType="1" noTextEdit="1"/>
              </p:cNvSpPr>
              <p:nvPr/>
            </p:nvSpPr>
            <p:spPr>
              <a:xfrm>
                <a:off x="212650" y="3582155"/>
                <a:ext cx="8846289" cy="3000821"/>
              </a:xfrm>
              <a:prstGeom prst="rect">
                <a:avLst/>
              </a:prstGeom>
              <a:blipFill>
                <a:blip r:embed="rId24"/>
                <a:stretch>
                  <a:fillRect l="-620" t="-1220" r="-1103" b="-2439"/>
                </a:stretch>
              </a:blipFill>
            </p:spPr>
            <p:txBody>
              <a:bodyPr/>
              <a:lstStyle/>
              <a:p>
                <a:r>
                  <a:rPr lang="sk-SK">
                    <a:noFill/>
                  </a:rPr>
                  <a:t> </a:t>
                </a:r>
              </a:p>
            </p:txBody>
          </p:sp>
        </mc:Fallback>
      </mc:AlternateContent>
    </p:spTree>
    <p:extLst>
      <p:ext uri="{BB962C8B-B14F-4D97-AF65-F5344CB8AC3E}">
        <p14:creationId xmlns:p14="http://schemas.microsoft.com/office/powerpoint/2010/main" val="5423141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408A17D-EDC4-49AD-A18A-625EDE1FC13D}"/>
              </a:ext>
            </a:extLst>
          </p:cNvPr>
          <p:cNvSpPr>
            <a:spLocks noGrp="1"/>
          </p:cNvSpPr>
          <p:nvPr>
            <p:ph type="sldNum" sz="quarter" idx="12"/>
          </p:nvPr>
        </p:nvSpPr>
        <p:spPr/>
        <p:txBody>
          <a:bodyPr/>
          <a:lstStyle/>
          <a:p>
            <a:fld id="{A84D4951-8A76-4D8F-991A-50C7753EBC79}" type="slidenum">
              <a:rPr lang="sk-SK" smtClean="0"/>
              <a:t>13</a:t>
            </a:fld>
            <a:endParaRPr lang="sk-SK" dirty="0"/>
          </a:p>
        </p:txBody>
      </p:sp>
      <p:sp>
        <p:nvSpPr>
          <p:cNvPr id="3" name="TextBox 2">
            <a:extLst>
              <a:ext uri="{FF2B5EF4-FFF2-40B4-BE49-F238E27FC236}">
                <a16:creationId xmlns:a16="http://schemas.microsoft.com/office/drawing/2014/main" id="{CDADB78B-20C3-4E73-88F7-3CA7E2B355C0}"/>
              </a:ext>
            </a:extLst>
          </p:cNvPr>
          <p:cNvSpPr txBox="1"/>
          <p:nvPr/>
        </p:nvSpPr>
        <p:spPr>
          <a:xfrm>
            <a:off x="474345" y="188144"/>
            <a:ext cx="8195310" cy="523220"/>
          </a:xfrm>
          <a:prstGeom prst="rect">
            <a:avLst/>
          </a:prstGeom>
          <a:noFill/>
        </p:spPr>
        <p:txBody>
          <a:bodyPr wrap="square" rtlCol="0">
            <a:spAutoFit/>
          </a:bodyPr>
          <a:lstStyle/>
          <a:p>
            <a:pPr algn="ctr"/>
            <a:r>
              <a:rPr lang="en-US" sz="2800" b="1" dirty="0"/>
              <a:t>Second law of thermodynamics</a:t>
            </a:r>
            <a:endParaRPr lang="sk-SK" sz="2800" b="1" dirty="0"/>
          </a:p>
        </p:txBody>
      </p:sp>
      <p:sp>
        <p:nvSpPr>
          <p:cNvPr id="5" name="TextBox 4">
            <a:extLst>
              <a:ext uri="{FF2B5EF4-FFF2-40B4-BE49-F238E27FC236}">
                <a16:creationId xmlns:a16="http://schemas.microsoft.com/office/drawing/2014/main" id="{7895BBC8-FF5F-4124-BBF9-042008AE241D}"/>
              </a:ext>
            </a:extLst>
          </p:cNvPr>
          <p:cNvSpPr txBox="1"/>
          <p:nvPr/>
        </p:nvSpPr>
        <p:spPr>
          <a:xfrm>
            <a:off x="276448" y="914400"/>
            <a:ext cx="8537944" cy="5355312"/>
          </a:xfrm>
          <a:prstGeom prst="rect">
            <a:avLst/>
          </a:prstGeom>
          <a:noFill/>
        </p:spPr>
        <p:txBody>
          <a:bodyPr wrap="square" rtlCol="0">
            <a:spAutoFit/>
          </a:bodyPr>
          <a:lstStyle/>
          <a:p>
            <a:r>
              <a:rPr lang="en-US" dirty="0"/>
              <a:t>We arrived at the statement that it is not possible to construct perpetuum mobile of the second kind. Notice that we did not prove it. We just said we </a:t>
            </a:r>
            <a:r>
              <a:rPr lang="en-US" b="1" dirty="0"/>
              <a:t>believe</a:t>
            </a:r>
            <a:r>
              <a:rPr lang="en-US" dirty="0"/>
              <a:t> it cannot be constructed. We believe it so strongly that we have promoted this statement to be a deep principle of physics: </a:t>
            </a:r>
            <a:r>
              <a:rPr lang="en-US" b="1" dirty="0">
                <a:solidFill>
                  <a:srgbClr val="FF0000"/>
                </a:solidFill>
              </a:rPr>
              <a:t>the second law of thermodynamics</a:t>
            </a:r>
            <a:r>
              <a:rPr lang="en-US" dirty="0"/>
              <a:t>. All our experience suggest, that perpetuum mobile of the second kind is not possible. As anything in physics, we cannot prove it. Just saying “it would be too good to be true” is just a </a:t>
            </a:r>
            <a:r>
              <a:rPr lang="en-US" dirty="0" err="1"/>
              <a:t>clich</a:t>
            </a:r>
            <a:r>
              <a:rPr lang="sk-SK" dirty="0"/>
              <a:t>é</a:t>
            </a:r>
            <a:r>
              <a:rPr lang="en-US" dirty="0"/>
              <a:t>, not a proof.</a:t>
            </a:r>
          </a:p>
          <a:p>
            <a:endParaRPr lang="en-US" dirty="0"/>
          </a:p>
          <a:p>
            <a:r>
              <a:rPr lang="en-US" dirty="0"/>
              <a:t>Impossibility of perpetuum mobile of the second kind is just one possible formulation of the second law of thermodynamics. There are many other, physically equivalent, formulations. Like this one:</a:t>
            </a:r>
          </a:p>
          <a:p>
            <a:endParaRPr lang="en-US" dirty="0"/>
          </a:p>
          <a:p>
            <a:r>
              <a:rPr lang="en-US" b="1" dirty="0">
                <a:solidFill>
                  <a:srgbClr val="FF0000"/>
                </a:solidFill>
              </a:rPr>
              <a:t>Heat cannot spontaneously “flow” from cold system to hot system without external work being performed.</a:t>
            </a:r>
          </a:p>
          <a:p>
            <a:endParaRPr lang="en-US" b="1" dirty="0">
              <a:solidFill>
                <a:srgbClr val="FF0000"/>
              </a:solidFill>
            </a:endParaRPr>
          </a:p>
          <a:p>
            <a:r>
              <a:rPr lang="en-US" dirty="0"/>
              <a:t>This can be reformulated as:  It is not possible to construct absolute refrigerator, which would be a device able to “pump heat” from cold region to hot region without need “to pay” for some mechanical work. Refrigerators are possible, we have one at home. But we have to pay for the electricity. It is easy to demonstrate the connection to the Carnot theorem.</a:t>
            </a:r>
          </a:p>
        </p:txBody>
      </p:sp>
    </p:spTree>
    <p:extLst>
      <p:ext uri="{BB962C8B-B14F-4D97-AF65-F5344CB8AC3E}">
        <p14:creationId xmlns:p14="http://schemas.microsoft.com/office/powerpoint/2010/main" val="42627982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488A069-8014-4396-9E56-524E9D460357}"/>
              </a:ext>
            </a:extLst>
          </p:cNvPr>
          <p:cNvSpPr>
            <a:spLocks noGrp="1"/>
          </p:cNvSpPr>
          <p:nvPr>
            <p:ph type="sldNum" sz="quarter" idx="12"/>
          </p:nvPr>
        </p:nvSpPr>
        <p:spPr/>
        <p:txBody>
          <a:bodyPr/>
          <a:lstStyle/>
          <a:p>
            <a:fld id="{A84D4951-8A76-4D8F-991A-50C7753EBC79}" type="slidenum">
              <a:rPr lang="sk-SK" smtClean="0"/>
              <a:t>14</a:t>
            </a:fld>
            <a:endParaRPr lang="sk-SK" dirty="0"/>
          </a:p>
        </p:txBody>
      </p:sp>
      <p:sp>
        <p:nvSpPr>
          <p:cNvPr id="3" name="Rectangle 2">
            <a:extLst>
              <a:ext uri="{FF2B5EF4-FFF2-40B4-BE49-F238E27FC236}">
                <a16:creationId xmlns:a16="http://schemas.microsoft.com/office/drawing/2014/main" id="{AB102291-EC8B-4D3B-ABEE-B62271D563BD}"/>
              </a:ext>
            </a:extLst>
          </p:cNvPr>
          <p:cNvSpPr/>
          <p:nvPr/>
        </p:nvSpPr>
        <p:spPr>
          <a:xfrm>
            <a:off x="765545" y="3429000"/>
            <a:ext cx="1860697" cy="42530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4A0314DF-9130-404D-92B0-4A1418852851}"/>
              </a:ext>
            </a:extLst>
          </p:cNvPr>
          <p:cNvSpPr/>
          <p:nvPr/>
        </p:nvSpPr>
        <p:spPr>
          <a:xfrm>
            <a:off x="2307274" y="4502888"/>
            <a:ext cx="531628" cy="531628"/>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81A761B-AC42-424F-A952-205FEB6FC3A0}"/>
              </a:ext>
            </a:extLst>
          </p:cNvPr>
          <p:cNvSpPr/>
          <p:nvPr/>
        </p:nvSpPr>
        <p:spPr>
          <a:xfrm>
            <a:off x="627316" y="4502888"/>
            <a:ext cx="531628" cy="531628"/>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2D37B32-CCC4-4CF6-85D7-A7C11AF66735}"/>
              </a:ext>
            </a:extLst>
          </p:cNvPr>
          <p:cNvSpPr/>
          <p:nvPr/>
        </p:nvSpPr>
        <p:spPr>
          <a:xfrm>
            <a:off x="825220" y="5675712"/>
            <a:ext cx="1860697" cy="425302"/>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E6E43C65-DA9F-4782-BF18-7D121CEE7855}"/>
              </a:ext>
            </a:extLst>
          </p:cNvPr>
          <p:cNvCxnSpPr>
            <a:endCxn id="5" idx="0"/>
          </p:cNvCxnSpPr>
          <p:nvPr/>
        </p:nvCxnSpPr>
        <p:spPr>
          <a:xfrm>
            <a:off x="893130" y="3854302"/>
            <a:ext cx="0" cy="64858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028135EE-AB4C-4649-9EEE-8054D3ADE7EA}"/>
              </a:ext>
            </a:extLst>
          </p:cNvPr>
          <p:cNvCxnSpPr>
            <a:stCxn id="4" idx="0"/>
          </p:cNvCxnSpPr>
          <p:nvPr/>
        </p:nvCxnSpPr>
        <p:spPr>
          <a:xfrm flipV="1">
            <a:off x="2573088" y="3854302"/>
            <a:ext cx="0" cy="64858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124BE6D5-7C8B-43E4-9308-F659E63F0FE7}"/>
              </a:ext>
            </a:extLst>
          </p:cNvPr>
          <p:cNvCxnSpPr>
            <a:stCxn id="5" idx="4"/>
          </p:cNvCxnSpPr>
          <p:nvPr/>
        </p:nvCxnSpPr>
        <p:spPr>
          <a:xfrm>
            <a:off x="893130" y="5034516"/>
            <a:ext cx="0" cy="64119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851023D5-1C6B-4C73-99DA-DF6807BA9CC2}"/>
              </a:ext>
            </a:extLst>
          </p:cNvPr>
          <p:cNvCxnSpPr>
            <a:endCxn id="4" idx="4"/>
          </p:cNvCxnSpPr>
          <p:nvPr/>
        </p:nvCxnSpPr>
        <p:spPr>
          <a:xfrm flipV="1">
            <a:off x="2573088" y="5034516"/>
            <a:ext cx="0" cy="64119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3EEEB2DE-316E-4651-8C3F-1201310691AF}"/>
              </a:ext>
            </a:extLst>
          </p:cNvPr>
          <p:cNvPicPr>
            <a:picLocks noChangeAspect="1"/>
          </p:cNvPicPr>
          <p:nvPr>
            <p:custDataLst>
              <p:tags r:id="rId1"/>
            </p:custDataLst>
          </p:nvPr>
        </p:nvPicPr>
        <p:blipFill>
          <a:blip r:embed="rId15" cstate="print">
            <a:extLst>
              <a:ext uri="{28A0092B-C50C-407E-A947-70E740481C1C}">
                <a14:useLocalDpi xmlns:a14="http://schemas.microsoft.com/office/drawing/2010/main" val="0"/>
              </a:ext>
            </a:extLst>
          </a:blip>
          <a:stretch>
            <a:fillRect/>
          </a:stretch>
        </p:blipFill>
        <p:spPr>
          <a:xfrm>
            <a:off x="846463" y="4679569"/>
            <a:ext cx="93333" cy="179048"/>
          </a:xfrm>
          <a:prstGeom prst="rect">
            <a:avLst/>
          </a:prstGeom>
        </p:spPr>
      </p:pic>
      <p:pic>
        <p:nvPicPr>
          <p:cNvPr id="12" name="Picture 11">
            <a:extLst>
              <a:ext uri="{FF2B5EF4-FFF2-40B4-BE49-F238E27FC236}">
                <a16:creationId xmlns:a16="http://schemas.microsoft.com/office/drawing/2014/main" id="{D49F698F-9177-4C8D-BA3A-BC58148E77B7}"/>
              </a:ext>
            </a:extLst>
          </p:cNvPr>
          <p:cNvPicPr>
            <a:picLocks noChangeAspect="1"/>
          </p:cNvPicPr>
          <p:nvPr>
            <p:custDataLst>
              <p:tags r:id="rId2"/>
            </p:custDataLst>
          </p:nvPr>
        </p:nvPicPr>
        <p:blipFill>
          <a:blip r:embed="rId16" cstate="print">
            <a:extLst>
              <a:ext uri="{28A0092B-C50C-407E-A947-70E740481C1C}">
                <a14:useLocalDpi xmlns:a14="http://schemas.microsoft.com/office/drawing/2010/main" val="0"/>
              </a:ext>
            </a:extLst>
          </a:blip>
          <a:stretch>
            <a:fillRect/>
          </a:stretch>
        </p:blipFill>
        <p:spPr>
          <a:xfrm>
            <a:off x="2405469" y="4674531"/>
            <a:ext cx="335238" cy="180952"/>
          </a:xfrm>
          <a:prstGeom prst="rect">
            <a:avLst/>
          </a:prstGeom>
        </p:spPr>
      </p:pic>
      <p:pic>
        <p:nvPicPr>
          <p:cNvPr id="13" name="Picture 12">
            <a:extLst>
              <a:ext uri="{FF2B5EF4-FFF2-40B4-BE49-F238E27FC236}">
                <a16:creationId xmlns:a16="http://schemas.microsoft.com/office/drawing/2014/main" id="{47979732-7EAA-463C-A09D-8F044D3D9BF8}"/>
              </a:ext>
            </a:extLst>
          </p:cNvPr>
          <p:cNvPicPr>
            <a:picLocks noChangeAspect="1"/>
          </p:cNvPicPr>
          <p:nvPr>
            <p:custDataLst>
              <p:tags r:id="rId3"/>
            </p:custDataLst>
          </p:nvPr>
        </p:nvPicPr>
        <p:blipFill>
          <a:blip r:embed="rId17" cstate="print">
            <a:extLst>
              <a:ext uri="{28A0092B-C50C-407E-A947-70E740481C1C}">
                <a14:useLocalDpi xmlns:a14="http://schemas.microsoft.com/office/drawing/2010/main" val="0"/>
              </a:ext>
            </a:extLst>
          </a:blip>
          <a:stretch>
            <a:fillRect/>
          </a:stretch>
        </p:blipFill>
        <p:spPr>
          <a:xfrm>
            <a:off x="939796" y="3964917"/>
            <a:ext cx="272381" cy="228571"/>
          </a:xfrm>
          <a:prstGeom prst="rect">
            <a:avLst/>
          </a:prstGeom>
        </p:spPr>
      </p:pic>
      <p:pic>
        <p:nvPicPr>
          <p:cNvPr id="14" name="Picture 13">
            <a:extLst>
              <a:ext uri="{FF2B5EF4-FFF2-40B4-BE49-F238E27FC236}">
                <a16:creationId xmlns:a16="http://schemas.microsoft.com/office/drawing/2014/main" id="{DF24F176-5485-47D0-80F2-261A06A381A5}"/>
              </a:ext>
            </a:extLst>
          </p:cNvPr>
          <p:cNvPicPr>
            <a:picLocks noChangeAspect="1"/>
          </p:cNvPicPr>
          <p:nvPr>
            <p:custDataLst>
              <p:tags r:id="rId4"/>
            </p:custDataLst>
          </p:nvPr>
        </p:nvPicPr>
        <p:blipFill>
          <a:blip r:embed="rId18" cstate="print">
            <a:extLst>
              <a:ext uri="{28A0092B-C50C-407E-A947-70E740481C1C}">
                <a14:useLocalDpi xmlns:a14="http://schemas.microsoft.com/office/drawing/2010/main" val="0"/>
              </a:ext>
            </a:extLst>
          </a:blip>
          <a:stretch>
            <a:fillRect/>
          </a:stretch>
        </p:blipFill>
        <p:spPr>
          <a:xfrm>
            <a:off x="952446" y="5176465"/>
            <a:ext cx="396190" cy="253333"/>
          </a:xfrm>
          <a:prstGeom prst="rect">
            <a:avLst/>
          </a:prstGeom>
        </p:spPr>
      </p:pic>
      <p:pic>
        <p:nvPicPr>
          <p:cNvPr id="15" name="Picture 14">
            <a:extLst>
              <a:ext uri="{FF2B5EF4-FFF2-40B4-BE49-F238E27FC236}">
                <a16:creationId xmlns:a16="http://schemas.microsoft.com/office/drawing/2014/main" id="{419A8F8F-48CA-4320-A15F-6205EFCF420D}"/>
              </a:ext>
            </a:extLst>
          </p:cNvPr>
          <p:cNvPicPr>
            <a:picLocks noChangeAspect="1"/>
          </p:cNvPicPr>
          <p:nvPr>
            <p:custDataLst>
              <p:tags r:id="rId5"/>
            </p:custDataLst>
          </p:nvPr>
        </p:nvPicPr>
        <p:blipFill>
          <a:blip r:embed="rId19" cstate="print">
            <a:extLst>
              <a:ext uri="{28A0092B-C50C-407E-A947-70E740481C1C}">
                <a14:useLocalDpi xmlns:a14="http://schemas.microsoft.com/office/drawing/2010/main" val="0"/>
              </a:ext>
            </a:extLst>
          </a:blip>
          <a:stretch>
            <a:fillRect/>
          </a:stretch>
        </p:blipFill>
        <p:spPr>
          <a:xfrm>
            <a:off x="1528901" y="3535936"/>
            <a:ext cx="226667" cy="211429"/>
          </a:xfrm>
          <a:prstGeom prst="rect">
            <a:avLst/>
          </a:prstGeom>
        </p:spPr>
      </p:pic>
      <p:pic>
        <p:nvPicPr>
          <p:cNvPr id="16" name="Picture 15">
            <a:extLst>
              <a:ext uri="{FF2B5EF4-FFF2-40B4-BE49-F238E27FC236}">
                <a16:creationId xmlns:a16="http://schemas.microsoft.com/office/drawing/2014/main" id="{CE9152C1-8140-4F67-8EAA-19889B9C2527}"/>
              </a:ext>
            </a:extLst>
          </p:cNvPr>
          <p:cNvPicPr>
            <a:picLocks noChangeAspect="1"/>
          </p:cNvPicPr>
          <p:nvPr>
            <p:custDataLst>
              <p:tags r:id="rId6"/>
            </p:custDataLst>
          </p:nvPr>
        </p:nvPicPr>
        <p:blipFill>
          <a:blip r:embed="rId20" cstate="print">
            <a:extLst>
              <a:ext uri="{28A0092B-C50C-407E-A947-70E740481C1C}">
                <a14:useLocalDpi xmlns:a14="http://schemas.microsoft.com/office/drawing/2010/main" val="0"/>
              </a:ext>
            </a:extLst>
          </a:blip>
          <a:stretch>
            <a:fillRect/>
          </a:stretch>
        </p:blipFill>
        <p:spPr>
          <a:xfrm>
            <a:off x="1528901" y="5793282"/>
            <a:ext cx="232381" cy="211429"/>
          </a:xfrm>
          <a:prstGeom prst="rect">
            <a:avLst/>
          </a:prstGeom>
        </p:spPr>
      </p:pic>
      <p:cxnSp>
        <p:nvCxnSpPr>
          <p:cNvPr id="17" name="Straight Arrow Connector 16">
            <a:extLst>
              <a:ext uri="{FF2B5EF4-FFF2-40B4-BE49-F238E27FC236}">
                <a16:creationId xmlns:a16="http://schemas.microsoft.com/office/drawing/2014/main" id="{E45F7B8D-7773-424E-90E6-6AF39FAD431A}"/>
              </a:ext>
            </a:extLst>
          </p:cNvPr>
          <p:cNvCxnSpPr>
            <a:cxnSpLocks/>
            <a:stCxn id="5" idx="6"/>
            <a:endCxn id="4" idx="2"/>
          </p:cNvCxnSpPr>
          <p:nvPr/>
        </p:nvCxnSpPr>
        <p:spPr>
          <a:xfrm>
            <a:off x="1158944" y="4768702"/>
            <a:ext cx="114833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a16="http://schemas.microsoft.com/office/drawing/2014/main" id="{0DF8A580-BB13-48AF-8921-1D3E99A4F28F}"/>
              </a:ext>
            </a:extLst>
          </p:cNvPr>
          <p:cNvPicPr>
            <a:picLocks noChangeAspect="1"/>
          </p:cNvPicPr>
          <p:nvPr>
            <p:custDataLst>
              <p:tags r:id="rId7"/>
            </p:custDataLst>
          </p:nvPr>
        </p:nvPicPr>
        <p:blipFill>
          <a:blip r:embed="rId21" cstate="print">
            <a:extLst>
              <a:ext uri="{28A0092B-C50C-407E-A947-70E740481C1C}">
                <a14:useLocalDpi xmlns:a14="http://schemas.microsoft.com/office/drawing/2010/main" val="0"/>
              </a:ext>
            </a:extLst>
          </a:blip>
          <a:stretch>
            <a:fillRect/>
          </a:stretch>
        </p:blipFill>
        <p:spPr>
          <a:xfrm>
            <a:off x="1538179" y="4545346"/>
            <a:ext cx="157714" cy="164571"/>
          </a:xfrm>
          <a:prstGeom prst="rect">
            <a:avLst/>
          </a:prstGeom>
        </p:spPr>
      </p:pic>
      <p:pic>
        <p:nvPicPr>
          <p:cNvPr id="27" name="Picture 26">
            <a:extLst>
              <a:ext uri="{FF2B5EF4-FFF2-40B4-BE49-F238E27FC236}">
                <a16:creationId xmlns:a16="http://schemas.microsoft.com/office/drawing/2014/main" id="{1F4DA19C-91EE-44A6-8C2E-2E2B7B04BC4C}"/>
              </a:ext>
            </a:extLst>
          </p:cNvPr>
          <p:cNvPicPr>
            <a:picLocks noChangeAspect="1"/>
          </p:cNvPicPr>
          <p:nvPr>
            <p:custDataLst>
              <p:tags r:id="rId8"/>
            </p:custDataLst>
          </p:nvPr>
        </p:nvPicPr>
        <p:blipFill>
          <a:blip r:embed="rId22" cstate="print">
            <a:extLst>
              <a:ext uri="{28A0092B-C50C-407E-A947-70E740481C1C}">
                <a14:useLocalDpi xmlns:a14="http://schemas.microsoft.com/office/drawing/2010/main" val="0"/>
              </a:ext>
            </a:extLst>
          </a:blip>
          <a:stretch>
            <a:fillRect/>
          </a:stretch>
        </p:blipFill>
        <p:spPr>
          <a:xfrm>
            <a:off x="2626242" y="5184733"/>
            <a:ext cx="396190" cy="264762"/>
          </a:xfrm>
          <a:prstGeom prst="rect">
            <a:avLst/>
          </a:prstGeom>
        </p:spPr>
      </p:pic>
      <p:pic>
        <p:nvPicPr>
          <p:cNvPr id="24" name="Picture 23">
            <a:extLst>
              <a:ext uri="{FF2B5EF4-FFF2-40B4-BE49-F238E27FC236}">
                <a16:creationId xmlns:a16="http://schemas.microsoft.com/office/drawing/2014/main" id="{2B3D8A63-E917-44C9-B774-292E23626945}"/>
              </a:ext>
            </a:extLst>
          </p:cNvPr>
          <p:cNvPicPr>
            <a:picLocks noChangeAspect="1"/>
          </p:cNvPicPr>
          <p:nvPr>
            <p:custDataLst>
              <p:tags r:id="rId9"/>
            </p:custDataLst>
          </p:nvPr>
        </p:nvPicPr>
        <p:blipFill>
          <a:blip r:embed="rId23" cstate="print">
            <a:extLst>
              <a:ext uri="{28A0092B-C50C-407E-A947-70E740481C1C}">
                <a14:useLocalDpi xmlns:a14="http://schemas.microsoft.com/office/drawing/2010/main" val="0"/>
              </a:ext>
            </a:extLst>
          </a:blip>
          <a:stretch>
            <a:fillRect/>
          </a:stretch>
        </p:blipFill>
        <p:spPr>
          <a:xfrm>
            <a:off x="2640807" y="3977531"/>
            <a:ext cx="396190" cy="264762"/>
          </a:xfrm>
          <a:prstGeom prst="rect">
            <a:avLst/>
          </a:prstGeom>
        </p:spPr>
      </p:pic>
      <p:sp>
        <p:nvSpPr>
          <p:cNvPr id="25" name="Rectangle 24">
            <a:extLst>
              <a:ext uri="{FF2B5EF4-FFF2-40B4-BE49-F238E27FC236}">
                <a16:creationId xmlns:a16="http://schemas.microsoft.com/office/drawing/2014/main" id="{B9E46ADE-E642-47E2-8A6C-1FBE0E394429}"/>
              </a:ext>
            </a:extLst>
          </p:cNvPr>
          <p:cNvSpPr/>
          <p:nvPr/>
        </p:nvSpPr>
        <p:spPr>
          <a:xfrm>
            <a:off x="510362" y="4267919"/>
            <a:ext cx="2700671" cy="1332752"/>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8" name="Rectangle 27">
                <a:extLst>
                  <a:ext uri="{FF2B5EF4-FFF2-40B4-BE49-F238E27FC236}">
                    <a16:creationId xmlns:a16="http://schemas.microsoft.com/office/drawing/2014/main" id="{A2861367-BF06-43EA-85CA-237DA659B4B9}"/>
                  </a:ext>
                </a:extLst>
              </p:cNvPr>
              <p:cNvSpPr/>
              <p:nvPr/>
            </p:nvSpPr>
            <p:spPr>
              <a:xfrm>
                <a:off x="304224" y="727949"/>
                <a:ext cx="8467636" cy="2031325"/>
              </a:xfrm>
              <a:prstGeom prst="rect">
                <a:avLst/>
              </a:prstGeom>
            </p:spPr>
            <p:txBody>
              <a:bodyPr wrap="square">
                <a:spAutoFit/>
              </a:bodyPr>
              <a:lstStyle/>
              <a:p>
                <a:r>
                  <a:rPr lang="en-US" dirty="0"/>
                  <a:t>Suppose somebody claims that his (hypothetical) machine is better than Carnot machine. His parameters are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𝑄</m:t>
                        </m:r>
                      </m:e>
                      <m:sub>
                        <m:r>
                          <a:rPr lang="en-US" i="1">
                            <a:latin typeface="Cambria Math" panose="02040503050406030204" pitchFamily="18" charset="0"/>
                          </a:rPr>
                          <m:t>1</m:t>
                        </m:r>
                      </m:sub>
                    </m:sSub>
                    <m:r>
                      <a:rPr lang="en-US" i="1">
                        <a:latin typeface="Cambria Math" panose="02040503050406030204" pitchFamily="18" charset="0"/>
                      </a:rPr>
                      <m:t>&gt;0</m:t>
                    </m:r>
                  </m:oMath>
                </a14:m>
                <a:r>
                  <a:rPr lang="en-US" dirty="0"/>
                  <a:t> (heat “taken out from the hot reservoir) and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𝑄</m:t>
                        </m:r>
                      </m:e>
                      <m:sub>
                        <m:r>
                          <a:rPr lang="en-US" i="1">
                            <a:latin typeface="Cambria Math" panose="02040503050406030204" pitchFamily="18" charset="0"/>
                          </a:rPr>
                          <m:t>2</m:t>
                        </m:r>
                      </m:sub>
                    </m:sSub>
                    <m:r>
                      <a:rPr lang="en-US" i="1">
                        <a:latin typeface="Cambria Math" panose="02040503050406030204" pitchFamily="18" charset="0"/>
                      </a:rPr>
                      <m:t>&lt;0</m:t>
                    </m:r>
                  </m:oMath>
                </a14:m>
                <a:r>
                  <a:rPr lang="en-US" dirty="0"/>
                  <a:t> (</a:t>
                </a:r>
                <a14:m>
                  <m:oMath xmlns:m="http://schemas.openxmlformats.org/officeDocument/2006/math">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𝑄</m:t>
                        </m:r>
                      </m:e>
                      <m:sub>
                        <m:r>
                          <a:rPr lang="en-US" i="1" dirty="0">
                            <a:latin typeface="Cambria Math" panose="02040503050406030204" pitchFamily="18" charset="0"/>
                          </a:rPr>
                          <m:t>2</m:t>
                        </m:r>
                      </m:sub>
                    </m:sSub>
                    <m:r>
                      <a:rPr lang="en-US" i="1" dirty="0">
                        <a:latin typeface="Cambria Math" panose="02040503050406030204" pitchFamily="18" charset="0"/>
                      </a:rPr>
                      <m:t>|</m:t>
                    </m:r>
                  </m:oMath>
                </a14:m>
                <a:r>
                  <a:rPr lang="en-US" dirty="0"/>
                  <a:t> is returned to the cold reservoir). We take a Carnot engine of such a size, that when operated as a heat engine its parameters are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𝑄</m:t>
                        </m:r>
                      </m:e>
                      <m:sub>
                        <m:r>
                          <a:rPr lang="en-US" i="1">
                            <a:latin typeface="Cambria Math" panose="02040503050406030204" pitchFamily="18" charset="0"/>
                          </a:rPr>
                          <m:t>1</m:t>
                        </m:r>
                      </m:sub>
                      <m:sup>
                        <m:r>
                          <a:rPr lang="en-US" i="1">
                            <a:latin typeface="Cambria Math" panose="02040503050406030204" pitchFamily="18" charset="0"/>
                          </a:rPr>
                          <m:t>′</m:t>
                        </m:r>
                      </m:sup>
                    </m:sSubSup>
                    <m:r>
                      <a:rPr lang="en-US" i="1">
                        <a:latin typeface="Cambria Math" panose="02040503050406030204" pitchFamily="18" charset="0"/>
                      </a:rPr>
                      <m:t>&gt;0</m:t>
                    </m:r>
                  </m:oMath>
                </a14:m>
                <a:r>
                  <a:rPr lang="en-US" dirty="0"/>
                  <a:t> and </a:t>
                </a:r>
                <a14:m>
                  <m:oMath xmlns:m="http://schemas.openxmlformats.org/officeDocument/2006/math">
                    <m:sSubSup>
                      <m:sSubSupPr>
                        <m:ctrlPr>
                          <a:rPr lang="en-US" i="1" smtClean="0">
                            <a:latin typeface="Cambria Math" panose="02040503050406030204" pitchFamily="18" charset="0"/>
                          </a:rPr>
                        </m:ctrlPr>
                      </m:sSubSupPr>
                      <m:e>
                        <m:r>
                          <a:rPr lang="en-US" i="1">
                            <a:latin typeface="Cambria Math" panose="02040503050406030204" pitchFamily="18" charset="0"/>
                          </a:rPr>
                          <m:t>𝑄</m:t>
                        </m:r>
                      </m:e>
                      <m:sub>
                        <m:r>
                          <a:rPr lang="en-US" i="1">
                            <a:latin typeface="Cambria Math" panose="02040503050406030204" pitchFamily="18" charset="0"/>
                          </a:rPr>
                          <m:t>2</m:t>
                        </m:r>
                      </m:sub>
                      <m:sup>
                        <m:r>
                          <a:rPr lang="en-US" i="1">
                            <a:latin typeface="Cambria Math" panose="02040503050406030204" pitchFamily="18" charset="0"/>
                          </a:rPr>
                          <m:t>′</m:t>
                        </m:r>
                      </m:sup>
                    </m:sSubSup>
                    <m:r>
                      <a:rPr lang="en-US" i="1">
                        <a:latin typeface="Cambria Math" panose="02040503050406030204" pitchFamily="18" charset="0"/>
                      </a:rPr>
                      <m:t>&lt;0</m:t>
                    </m:r>
                  </m:oMath>
                </a14:m>
                <a:r>
                  <a:rPr lang="en-US" dirty="0"/>
                  <a:t> such that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𝐴</m:t>
                        </m:r>
                      </m:e>
                      <m:sup>
                        <m:r>
                          <a:rPr lang="en-US" b="0" i="1" smtClean="0">
                            <a:latin typeface="Cambria Math" panose="02040503050406030204" pitchFamily="18" charset="0"/>
                          </a:rPr>
                          <m:t>′</m:t>
                        </m:r>
                      </m:sup>
                    </m:sSup>
                    <m:r>
                      <a:rPr lang="en-US" b="0" i="1" smtClean="0">
                        <a:latin typeface="Cambria Math" panose="02040503050406030204" pitchFamily="18" charset="0"/>
                      </a:rPr>
                      <m:t>=</m:t>
                    </m:r>
                    <m:r>
                      <a:rPr lang="en-US" b="0" i="1" smtClean="0">
                        <a:latin typeface="Cambria Math" panose="02040503050406030204" pitchFamily="18" charset="0"/>
                      </a:rPr>
                      <m:t>𝐴</m:t>
                    </m:r>
                    <m:r>
                      <a:rPr lang="en-US" b="0" i="1" smtClean="0">
                        <a:latin typeface="Cambria Math" panose="02040503050406030204" pitchFamily="18" charset="0"/>
                      </a:rPr>
                      <m:t>.</m:t>
                    </m:r>
                  </m:oMath>
                </a14:m>
                <a:r>
                  <a:rPr lang="en-US" dirty="0"/>
                  <a:t> We run the Carnot engine as a heat pump (reversed run) consuming mechanical work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𝐴</m:t>
                        </m:r>
                      </m:e>
                      <m:sup>
                        <m:r>
                          <a:rPr lang="en-US" i="1">
                            <a:latin typeface="Cambria Math" panose="02040503050406030204" pitchFamily="18" charset="0"/>
                          </a:rPr>
                          <m:t>′</m:t>
                        </m:r>
                      </m:sup>
                    </m:sSup>
                    <m:r>
                      <a:rPr lang="en-US" i="1">
                        <a:latin typeface="Cambria Math" panose="02040503050406030204" pitchFamily="18" charset="0"/>
                      </a:rPr>
                      <m:t>=</m:t>
                    </m:r>
                    <m:r>
                      <a:rPr lang="en-US" b="0" i="1" smtClean="0">
                        <a:latin typeface="Cambria Math" panose="02040503050406030204" pitchFamily="18" charset="0"/>
                      </a:rPr>
                      <m:t>𝐴</m:t>
                    </m:r>
                  </m:oMath>
                </a14:m>
                <a:r>
                  <a:rPr lang="en-US" dirty="0"/>
                  <a:t> per cycle Here is the proof that if the hypothetical machine is more efficient we would be ab le to construct absolute refrigerator:</a:t>
                </a:r>
              </a:p>
            </p:txBody>
          </p:sp>
        </mc:Choice>
        <mc:Fallback xmlns="">
          <p:sp>
            <p:nvSpPr>
              <p:cNvPr id="28" name="Rectangle 27">
                <a:extLst>
                  <a:ext uri="{FF2B5EF4-FFF2-40B4-BE49-F238E27FC236}">
                    <a16:creationId xmlns:a16="http://schemas.microsoft.com/office/drawing/2014/main" id="{A2861367-BF06-43EA-85CA-237DA659B4B9}"/>
                  </a:ext>
                </a:extLst>
              </p:cNvPr>
              <p:cNvSpPr>
                <a:spLocks noRot="1" noChangeAspect="1" noMove="1" noResize="1" noEditPoints="1" noAdjustHandles="1" noChangeArrowheads="1" noChangeShapeType="1" noTextEdit="1"/>
              </p:cNvSpPr>
              <p:nvPr/>
            </p:nvSpPr>
            <p:spPr>
              <a:xfrm>
                <a:off x="304224" y="727949"/>
                <a:ext cx="8467636" cy="2031325"/>
              </a:xfrm>
              <a:prstGeom prst="rect">
                <a:avLst/>
              </a:prstGeom>
              <a:blipFill>
                <a:blip r:embed="rId24"/>
                <a:stretch>
                  <a:fillRect l="-648" t="-1497" r="-1080" b="-3593"/>
                </a:stretch>
              </a:blipFill>
            </p:spPr>
            <p:txBody>
              <a:bodyPr/>
              <a:lstStyle/>
              <a:p>
                <a:r>
                  <a:rPr lang="en-US">
                    <a:noFill/>
                  </a:rPr>
                  <a:t> </a:t>
                </a:r>
              </a:p>
            </p:txBody>
          </p:sp>
        </mc:Fallback>
      </mc:AlternateContent>
      <p:pic>
        <p:nvPicPr>
          <p:cNvPr id="42" name="Picture 41">
            <a:extLst>
              <a:ext uri="{FF2B5EF4-FFF2-40B4-BE49-F238E27FC236}">
                <a16:creationId xmlns:a16="http://schemas.microsoft.com/office/drawing/2014/main" id="{3A7D3DB7-7E26-4943-B3BC-2DE3F180944E}"/>
              </a:ext>
            </a:extLst>
          </p:cNvPr>
          <p:cNvPicPr>
            <a:picLocks noChangeAspect="1"/>
          </p:cNvPicPr>
          <p:nvPr>
            <p:custDataLst>
              <p:tags r:id="rId10"/>
            </p:custDataLst>
          </p:nvPr>
        </p:nvPicPr>
        <p:blipFill>
          <a:blip r:embed="rId25" cstate="print">
            <a:extLst>
              <a:ext uri="{28A0092B-C50C-407E-A947-70E740481C1C}">
                <a14:useLocalDpi xmlns:a14="http://schemas.microsoft.com/office/drawing/2010/main" val="0"/>
              </a:ext>
            </a:extLst>
          </a:blip>
          <a:stretch>
            <a:fillRect/>
          </a:stretch>
        </p:blipFill>
        <p:spPr>
          <a:xfrm>
            <a:off x="5786744" y="2937618"/>
            <a:ext cx="924000" cy="536571"/>
          </a:xfrm>
          <a:prstGeom prst="rect">
            <a:avLst/>
          </a:prstGeom>
        </p:spPr>
      </p:pic>
      <p:pic>
        <p:nvPicPr>
          <p:cNvPr id="44" name="Picture 43">
            <a:extLst>
              <a:ext uri="{FF2B5EF4-FFF2-40B4-BE49-F238E27FC236}">
                <a16:creationId xmlns:a16="http://schemas.microsoft.com/office/drawing/2014/main" id="{8C53579A-A2E3-4D6C-8FAC-70E2F4A671B2}"/>
              </a:ext>
            </a:extLst>
          </p:cNvPr>
          <p:cNvPicPr>
            <a:picLocks noChangeAspect="1"/>
          </p:cNvPicPr>
          <p:nvPr>
            <p:custDataLst>
              <p:tags r:id="rId11"/>
            </p:custDataLst>
          </p:nvPr>
        </p:nvPicPr>
        <p:blipFill>
          <a:blip r:embed="rId26" cstate="print">
            <a:extLst>
              <a:ext uri="{28A0092B-C50C-407E-A947-70E740481C1C}">
                <a14:useLocalDpi xmlns:a14="http://schemas.microsoft.com/office/drawing/2010/main" val="0"/>
              </a:ext>
            </a:extLst>
          </a:blip>
          <a:stretch>
            <a:fillRect/>
          </a:stretch>
        </p:blipFill>
        <p:spPr>
          <a:xfrm>
            <a:off x="5786745" y="3711707"/>
            <a:ext cx="831429" cy="238286"/>
          </a:xfrm>
          <a:prstGeom prst="rect">
            <a:avLst/>
          </a:prstGeom>
        </p:spPr>
      </p:pic>
      <p:pic>
        <p:nvPicPr>
          <p:cNvPr id="49" name="Picture 48">
            <a:extLst>
              <a:ext uri="{FF2B5EF4-FFF2-40B4-BE49-F238E27FC236}">
                <a16:creationId xmlns:a16="http://schemas.microsoft.com/office/drawing/2014/main" id="{5A71B036-0265-4CD1-B872-C0821EA008B8}"/>
              </a:ext>
            </a:extLst>
          </p:cNvPr>
          <p:cNvPicPr>
            <a:picLocks noChangeAspect="1"/>
          </p:cNvPicPr>
          <p:nvPr>
            <p:custDataLst>
              <p:tags r:id="rId12"/>
            </p:custDataLst>
          </p:nvPr>
        </p:nvPicPr>
        <p:blipFill>
          <a:blip r:embed="rId27" cstate="print">
            <a:extLst>
              <a:ext uri="{28A0092B-C50C-407E-A947-70E740481C1C}">
                <a14:useLocalDpi xmlns:a14="http://schemas.microsoft.com/office/drawing/2010/main" val="0"/>
              </a:ext>
            </a:extLst>
          </a:blip>
          <a:stretch>
            <a:fillRect/>
          </a:stretch>
        </p:blipFill>
        <p:spPr>
          <a:xfrm>
            <a:off x="5727672" y="4611743"/>
            <a:ext cx="1069714" cy="238286"/>
          </a:xfrm>
          <a:prstGeom prst="rect">
            <a:avLst/>
          </a:prstGeom>
        </p:spPr>
      </p:pic>
      <p:sp>
        <p:nvSpPr>
          <p:cNvPr id="40" name="TextBox 39">
            <a:extLst>
              <a:ext uri="{FF2B5EF4-FFF2-40B4-BE49-F238E27FC236}">
                <a16:creationId xmlns:a16="http://schemas.microsoft.com/office/drawing/2014/main" id="{20C6A62C-2AE3-4FAA-9C9A-AB111876229D}"/>
              </a:ext>
            </a:extLst>
          </p:cNvPr>
          <p:cNvSpPr txBox="1"/>
          <p:nvPr/>
        </p:nvSpPr>
        <p:spPr>
          <a:xfrm>
            <a:off x="2112310" y="2814404"/>
            <a:ext cx="2921061" cy="369332"/>
          </a:xfrm>
          <a:prstGeom prst="rect">
            <a:avLst/>
          </a:prstGeom>
          <a:noFill/>
        </p:spPr>
        <p:txBody>
          <a:bodyPr wrap="square" rtlCol="0">
            <a:spAutoFit/>
          </a:bodyPr>
          <a:lstStyle/>
          <a:p>
            <a:r>
              <a:rPr lang="en-US" dirty="0"/>
              <a:t>according to the assumption:</a:t>
            </a:r>
          </a:p>
        </p:txBody>
      </p:sp>
      <p:pic>
        <p:nvPicPr>
          <p:cNvPr id="47" name="Picture 46">
            <a:extLst>
              <a:ext uri="{FF2B5EF4-FFF2-40B4-BE49-F238E27FC236}">
                <a16:creationId xmlns:a16="http://schemas.microsoft.com/office/drawing/2014/main" id="{7ABC4D47-7F02-444D-ACEE-BFAB0C972EB5}"/>
              </a:ext>
            </a:extLst>
          </p:cNvPr>
          <p:cNvPicPr>
            <a:picLocks noChangeAspect="1"/>
          </p:cNvPicPr>
          <p:nvPr>
            <p:custDataLst>
              <p:tags r:id="rId13"/>
            </p:custDataLst>
          </p:nvPr>
        </p:nvPicPr>
        <p:blipFill>
          <a:blip r:embed="rId28" cstate="print">
            <a:extLst>
              <a:ext uri="{28A0092B-C50C-407E-A947-70E740481C1C}">
                <a14:useLocalDpi xmlns:a14="http://schemas.microsoft.com/office/drawing/2010/main" val="0"/>
              </a:ext>
            </a:extLst>
          </a:blip>
          <a:stretch>
            <a:fillRect/>
          </a:stretch>
        </p:blipFill>
        <p:spPr>
          <a:xfrm>
            <a:off x="5373601" y="4151522"/>
            <a:ext cx="1750286" cy="238286"/>
          </a:xfrm>
          <a:prstGeom prst="rect">
            <a:avLst/>
          </a:prstGeom>
        </p:spPr>
      </p:pic>
      <p:sp>
        <p:nvSpPr>
          <p:cNvPr id="50" name="Rectangle 49">
            <a:extLst>
              <a:ext uri="{FF2B5EF4-FFF2-40B4-BE49-F238E27FC236}">
                <a16:creationId xmlns:a16="http://schemas.microsoft.com/office/drawing/2014/main" id="{31B3AF80-7404-43B2-8B2F-BF039A4E5E45}"/>
              </a:ext>
            </a:extLst>
          </p:cNvPr>
          <p:cNvSpPr/>
          <p:nvPr/>
        </p:nvSpPr>
        <p:spPr>
          <a:xfrm>
            <a:off x="5560827" y="4498524"/>
            <a:ext cx="1403495" cy="52535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8FA73CDF-6D98-4023-B95E-B345EE4BB592}"/>
              </a:ext>
            </a:extLst>
          </p:cNvPr>
          <p:cNvSpPr txBox="1"/>
          <p:nvPr/>
        </p:nvSpPr>
        <p:spPr>
          <a:xfrm>
            <a:off x="3531638" y="5193117"/>
            <a:ext cx="5431605" cy="1200329"/>
          </a:xfrm>
          <a:prstGeom prst="rect">
            <a:avLst/>
          </a:prstGeom>
          <a:noFill/>
        </p:spPr>
        <p:txBody>
          <a:bodyPr wrap="square" rtlCol="0">
            <a:spAutoFit/>
          </a:bodyPr>
          <a:lstStyle/>
          <a:p>
            <a:r>
              <a:rPr lang="en-US" dirty="0"/>
              <a:t>The framed statement says that the net heat is “pumped out” from the cold reservoir by the green framed compound machine without need of external work, so we have got absolute refrigerator.</a:t>
            </a:r>
          </a:p>
        </p:txBody>
      </p:sp>
      <p:sp>
        <p:nvSpPr>
          <p:cNvPr id="52" name="TextBox 51">
            <a:extLst>
              <a:ext uri="{FF2B5EF4-FFF2-40B4-BE49-F238E27FC236}">
                <a16:creationId xmlns:a16="http://schemas.microsoft.com/office/drawing/2014/main" id="{9A261213-4B39-47E8-A5E2-1817565AB27E}"/>
              </a:ext>
            </a:extLst>
          </p:cNvPr>
          <p:cNvSpPr txBox="1"/>
          <p:nvPr/>
        </p:nvSpPr>
        <p:spPr>
          <a:xfrm>
            <a:off x="474345" y="188144"/>
            <a:ext cx="8195310" cy="523220"/>
          </a:xfrm>
          <a:prstGeom prst="rect">
            <a:avLst/>
          </a:prstGeom>
          <a:noFill/>
        </p:spPr>
        <p:txBody>
          <a:bodyPr wrap="square" rtlCol="0">
            <a:spAutoFit/>
          </a:bodyPr>
          <a:lstStyle/>
          <a:p>
            <a:pPr algn="ctr"/>
            <a:r>
              <a:rPr lang="en-US" sz="2800" b="1" dirty="0"/>
              <a:t>Carnot theorem:  absolute refrigerator is impossible</a:t>
            </a:r>
            <a:endParaRPr lang="sk-SK" sz="2800" b="1" dirty="0"/>
          </a:p>
        </p:txBody>
      </p:sp>
    </p:spTree>
    <p:extLst>
      <p:ext uri="{BB962C8B-B14F-4D97-AF65-F5344CB8AC3E}">
        <p14:creationId xmlns:p14="http://schemas.microsoft.com/office/powerpoint/2010/main" val="32436834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789C23D-73B5-478E-8359-5E954952E5C7}"/>
              </a:ext>
            </a:extLst>
          </p:cNvPr>
          <p:cNvSpPr>
            <a:spLocks noGrp="1"/>
          </p:cNvSpPr>
          <p:nvPr>
            <p:ph type="sldNum" sz="quarter" idx="12"/>
          </p:nvPr>
        </p:nvSpPr>
        <p:spPr/>
        <p:txBody>
          <a:bodyPr/>
          <a:lstStyle/>
          <a:p>
            <a:fld id="{A84D4951-8A76-4D8F-991A-50C7753EBC79}" type="slidenum">
              <a:rPr lang="sk-SK" smtClean="0"/>
              <a:t>15</a:t>
            </a:fld>
            <a:endParaRPr lang="sk-SK" dirty="0"/>
          </a:p>
        </p:txBody>
      </p:sp>
      <p:sp>
        <p:nvSpPr>
          <p:cNvPr id="4" name="TextBox 3">
            <a:extLst>
              <a:ext uri="{FF2B5EF4-FFF2-40B4-BE49-F238E27FC236}">
                <a16:creationId xmlns:a16="http://schemas.microsoft.com/office/drawing/2014/main" id="{199FE36D-9DAE-47BB-9BE5-67363B45613F}"/>
              </a:ext>
            </a:extLst>
          </p:cNvPr>
          <p:cNvSpPr txBox="1"/>
          <p:nvPr/>
        </p:nvSpPr>
        <p:spPr>
          <a:xfrm>
            <a:off x="474345" y="188144"/>
            <a:ext cx="8195310" cy="523220"/>
          </a:xfrm>
          <a:prstGeom prst="rect">
            <a:avLst/>
          </a:prstGeom>
          <a:noFill/>
        </p:spPr>
        <p:txBody>
          <a:bodyPr wrap="square" rtlCol="0">
            <a:spAutoFit/>
          </a:bodyPr>
          <a:lstStyle/>
          <a:p>
            <a:pPr algn="ctr"/>
            <a:r>
              <a:rPr lang="en-US" sz="2800" b="1" dirty="0"/>
              <a:t>Thermodynamic temperature</a:t>
            </a:r>
            <a:endParaRPr lang="sk-SK" sz="2800" b="1" dirty="0"/>
          </a:p>
        </p:txBody>
      </p:sp>
      <p:sp>
        <p:nvSpPr>
          <p:cNvPr id="5" name="TextBox 4">
            <a:extLst>
              <a:ext uri="{FF2B5EF4-FFF2-40B4-BE49-F238E27FC236}">
                <a16:creationId xmlns:a16="http://schemas.microsoft.com/office/drawing/2014/main" id="{87EC610E-C121-43E4-85EB-056516ADD23B}"/>
              </a:ext>
            </a:extLst>
          </p:cNvPr>
          <p:cNvSpPr txBox="1"/>
          <p:nvPr/>
        </p:nvSpPr>
        <p:spPr>
          <a:xfrm>
            <a:off x="159488" y="711364"/>
            <a:ext cx="8846289" cy="1477328"/>
          </a:xfrm>
          <a:prstGeom prst="rect">
            <a:avLst/>
          </a:prstGeom>
          <a:noFill/>
        </p:spPr>
        <p:txBody>
          <a:bodyPr wrap="square" rtlCol="0">
            <a:spAutoFit/>
          </a:bodyPr>
          <a:lstStyle/>
          <a:p>
            <a:r>
              <a:rPr lang="en-US" dirty="0"/>
              <a:t>The second law of thermodynamics allows us to define temperature independently of the medium.</a:t>
            </a:r>
          </a:p>
          <a:p>
            <a:r>
              <a:rPr lang="en-US" dirty="0"/>
              <a:t>Up to now we had defined the temperature for gas like this:</a:t>
            </a:r>
          </a:p>
          <a:p>
            <a:r>
              <a:rPr lang="en-US" dirty="0"/>
              <a:t>Temperature of gas in equilibrium is given by the mean kinetic energy of the translational movement of molecules as</a:t>
            </a:r>
          </a:p>
        </p:txBody>
      </p:sp>
      <p:pic>
        <p:nvPicPr>
          <p:cNvPr id="9" name="Picture 8">
            <a:extLst>
              <a:ext uri="{FF2B5EF4-FFF2-40B4-BE49-F238E27FC236}">
                <a16:creationId xmlns:a16="http://schemas.microsoft.com/office/drawing/2014/main" id="{EFA6EB70-41EF-4367-A999-1D21F96DB58A}"/>
              </a:ext>
            </a:extLst>
          </p:cNvPr>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3608972" y="2031416"/>
            <a:ext cx="1320000" cy="462857"/>
          </a:xfrm>
          <a:prstGeom prst="rect">
            <a:avLst/>
          </a:prstGeom>
        </p:spPr>
      </p:pic>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A6471A12-21ED-4BA1-9C51-5B63FB6B56FA}"/>
                  </a:ext>
                </a:extLst>
              </p:cNvPr>
              <p:cNvSpPr txBox="1"/>
              <p:nvPr/>
            </p:nvSpPr>
            <p:spPr>
              <a:xfrm>
                <a:off x="239099" y="2494273"/>
                <a:ext cx="8766677" cy="3139321"/>
              </a:xfrm>
              <a:prstGeom prst="rect">
                <a:avLst/>
              </a:prstGeom>
              <a:noFill/>
            </p:spPr>
            <p:txBody>
              <a:bodyPr wrap="square" rtlCol="0">
                <a:spAutoFit/>
              </a:bodyPr>
              <a:lstStyle/>
              <a:p>
                <a:r>
                  <a:rPr lang="en-US" dirty="0"/>
                  <a:t>This definition of temperature is medium-specific, since it refers to the structure of gas as being composed of molecules. For systems not composed of molecules this definition is not applicable. </a:t>
                </a:r>
                <a:r>
                  <a:rPr lang="en-US" b="1" dirty="0"/>
                  <a:t>Of course, we can define in principle the temperature of any system like the temperature of gas which is in equilibrium with the system considered</a:t>
                </a:r>
                <a:r>
                  <a:rPr lang="en-US" dirty="0"/>
                  <a:t>. </a:t>
                </a:r>
              </a:p>
              <a:p>
                <a:endParaRPr lang="en-US" dirty="0"/>
              </a:p>
              <a:p>
                <a:r>
                  <a:rPr lang="en-US" dirty="0"/>
                  <a:t>The second law of thermodynamics allows us to define temperature in a medium-independent way. We can use the system whose temperature we want to measure as the hot reservoir with unknown temperature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1</m:t>
                        </m:r>
                      </m:sub>
                    </m:sSub>
                  </m:oMath>
                </a14:m>
                <a:r>
                  <a:rPr lang="en-US" dirty="0"/>
                  <a:t>, a system consisting of water at the state of triple point as a cold reservoir with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2</m:t>
                        </m:r>
                      </m:sub>
                    </m:sSub>
                    <m:r>
                      <a:rPr lang="en-US" b="0" i="1" smtClean="0">
                        <a:latin typeface="Cambria Math" panose="02040503050406030204" pitchFamily="18" charset="0"/>
                      </a:rPr>
                      <m:t>=273.16 </m:t>
                    </m:r>
                    <m:r>
                      <a:rPr lang="en-US" b="0" i="1" smtClean="0">
                        <a:latin typeface="Cambria Math" panose="02040503050406030204" pitchFamily="18" charset="0"/>
                      </a:rPr>
                      <m:t>𝐾</m:t>
                    </m:r>
                  </m:oMath>
                </a14:m>
                <a:r>
                  <a:rPr lang="en-US" dirty="0"/>
                  <a:t> and let a Carnot machine work between these two reservoirs. If we were able to measure its efficiency </a:t>
                </a:r>
                <a14:m>
                  <m:oMath xmlns:m="http://schemas.openxmlformats.org/officeDocument/2006/math">
                    <m:r>
                      <a:rPr lang="en-US" b="0" i="1" smtClean="0">
                        <a:latin typeface="Cambria Math" panose="02040503050406030204" pitchFamily="18" charset="0"/>
                      </a:rPr>
                      <m:t>𝜂</m:t>
                    </m:r>
                    <m:r>
                      <a:rPr lang="en-US" b="0" i="1" smtClean="0">
                        <a:latin typeface="Cambria Math" panose="02040503050406030204" pitchFamily="18" charset="0"/>
                      </a:rPr>
                      <m:t> </m:t>
                    </m:r>
                  </m:oMath>
                </a14:m>
                <a:r>
                  <a:rPr lang="en-US" dirty="0"/>
                  <a:t>, the unknown temperature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1</m:t>
                        </m:r>
                      </m:sub>
                    </m:sSub>
                  </m:oMath>
                </a14:m>
                <a:r>
                  <a:rPr lang="en-US" dirty="0"/>
                  <a:t> would be given as the temperature which satisfies the formula</a:t>
                </a:r>
              </a:p>
            </p:txBody>
          </p:sp>
        </mc:Choice>
        <mc:Fallback xmlns="">
          <p:sp>
            <p:nvSpPr>
              <p:cNvPr id="10" name="TextBox 9">
                <a:extLst>
                  <a:ext uri="{FF2B5EF4-FFF2-40B4-BE49-F238E27FC236}">
                    <a16:creationId xmlns:a16="http://schemas.microsoft.com/office/drawing/2014/main" id="{A6471A12-21ED-4BA1-9C51-5B63FB6B56FA}"/>
                  </a:ext>
                </a:extLst>
              </p:cNvPr>
              <p:cNvSpPr txBox="1">
                <a:spLocks noRot="1" noChangeAspect="1" noMove="1" noResize="1" noEditPoints="1" noAdjustHandles="1" noChangeArrowheads="1" noChangeShapeType="1" noTextEdit="1"/>
              </p:cNvSpPr>
              <p:nvPr/>
            </p:nvSpPr>
            <p:spPr>
              <a:xfrm>
                <a:off x="239099" y="2494273"/>
                <a:ext cx="8766677" cy="3139321"/>
              </a:xfrm>
              <a:prstGeom prst="rect">
                <a:avLst/>
              </a:prstGeom>
              <a:blipFill>
                <a:blip r:embed="rId5"/>
                <a:stretch>
                  <a:fillRect l="-556" t="-971" r="-695" b="-2136"/>
                </a:stretch>
              </a:blipFill>
            </p:spPr>
            <p:txBody>
              <a:bodyPr/>
              <a:lstStyle/>
              <a:p>
                <a:r>
                  <a:rPr lang="sk-SK">
                    <a:noFill/>
                  </a:rPr>
                  <a:t> </a:t>
                </a:r>
              </a:p>
            </p:txBody>
          </p:sp>
        </mc:Fallback>
      </mc:AlternateContent>
      <p:pic>
        <p:nvPicPr>
          <p:cNvPr id="7" name="Picture 6">
            <a:extLst>
              <a:ext uri="{FF2B5EF4-FFF2-40B4-BE49-F238E27FC236}">
                <a16:creationId xmlns:a16="http://schemas.microsoft.com/office/drawing/2014/main" id="{CF4C1966-695C-4960-95D7-0D9510A3A7D6}"/>
              </a:ext>
            </a:extLst>
          </p:cNvPr>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4024151" y="5787560"/>
            <a:ext cx="1196571" cy="500571"/>
          </a:xfrm>
          <a:prstGeom prst="rect">
            <a:avLst/>
          </a:prstGeom>
        </p:spPr>
      </p:pic>
    </p:spTree>
    <p:extLst>
      <p:ext uri="{BB962C8B-B14F-4D97-AF65-F5344CB8AC3E}">
        <p14:creationId xmlns:p14="http://schemas.microsoft.com/office/powerpoint/2010/main" val="23168138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7FB2ACB-1631-49E2-8312-5339FB896B67}"/>
              </a:ext>
            </a:extLst>
          </p:cNvPr>
          <p:cNvSpPr>
            <a:spLocks noGrp="1"/>
          </p:cNvSpPr>
          <p:nvPr>
            <p:ph type="sldNum" sz="quarter" idx="12"/>
          </p:nvPr>
        </p:nvSpPr>
        <p:spPr/>
        <p:txBody>
          <a:bodyPr/>
          <a:lstStyle/>
          <a:p>
            <a:fld id="{A84D4951-8A76-4D8F-991A-50C7753EBC79}" type="slidenum">
              <a:rPr lang="sk-SK" smtClean="0"/>
              <a:t>16</a:t>
            </a:fld>
            <a:endParaRPr lang="sk-SK" dirty="0"/>
          </a:p>
        </p:txBody>
      </p:sp>
      <p:sp>
        <p:nvSpPr>
          <p:cNvPr id="3" name="TextBox 2">
            <a:extLst>
              <a:ext uri="{FF2B5EF4-FFF2-40B4-BE49-F238E27FC236}">
                <a16:creationId xmlns:a16="http://schemas.microsoft.com/office/drawing/2014/main" id="{C7B0154C-C778-4A32-8770-F8DC4ED0DE2E}"/>
              </a:ext>
            </a:extLst>
          </p:cNvPr>
          <p:cNvSpPr txBox="1"/>
          <p:nvPr/>
        </p:nvSpPr>
        <p:spPr>
          <a:xfrm>
            <a:off x="474345" y="188144"/>
            <a:ext cx="8195310" cy="523220"/>
          </a:xfrm>
          <a:prstGeom prst="rect">
            <a:avLst/>
          </a:prstGeom>
          <a:noFill/>
        </p:spPr>
        <p:txBody>
          <a:bodyPr wrap="square" rtlCol="0">
            <a:spAutoFit/>
          </a:bodyPr>
          <a:lstStyle/>
          <a:p>
            <a:pPr algn="ctr"/>
            <a:r>
              <a:rPr lang="en-US" sz="2800" b="1" dirty="0"/>
              <a:t>Thermodynamic temperature</a:t>
            </a:r>
            <a:endParaRPr lang="sk-SK" sz="2800" b="1" dirty="0"/>
          </a:p>
        </p:txBody>
      </p:sp>
      <p:sp>
        <p:nvSpPr>
          <p:cNvPr id="4" name="TextBox 3">
            <a:extLst>
              <a:ext uri="{FF2B5EF4-FFF2-40B4-BE49-F238E27FC236}">
                <a16:creationId xmlns:a16="http://schemas.microsoft.com/office/drawing/2014/main" id="{980D3034-728B-4E9E-AC0E-6040FBC51578}"/>
              </a:ext>
            </a:extLst>
          </p:cNvPr>
          <p:cNvSpPr txBox="1"/>
          <p:nvPr/>
        </p:nvSpPr>
        <p:spPr>
          <a:xfrm>
            <a:off x="243219" y="820068"/>
            <a:ext cx="8766965" cy="5955476"/>
          </a:xfrm>
          <a:prstGeom prst="rect">
            <a:avLst/>
          </a:prstGeom>
          <a:noFill/>
        </p:spPr>
        <p:txBody>
          <a:bodyPr wrap="square" rtlCol="0">
            <a:spAutoFit/>
          </a:bodyPr>
          <a:lstStyle/>
          <a:p>
            <a:r>
              <a:rPr lang="en-US" dirty="0"/>
              <a:t>The definition of the thermodynamic temperature through the efficiency of Carnot machine is perhaps not directly usable for practical metrology. It serves as a unique theoretical definition and for practical purposes we have to use some device (perhaps different devices for different temperature regions) for which we have a reasonable statistical theory which can be directly related to the thermodynamic definition of temperature.</a:t>
            </a:r>
          </a:p>
          <a:p>
            <a:endParaRPr lang="en-US" dirty="0"/>
          </a:p>
          <a:p>
            <a:r>
              <a:rPr lang="en-US" dirty="0"/>
              <a:t>Actually the term “thermodynamic temperature” is not uniquely defined in physics literature. During our lectures we shall meet several other definitions also referred to as “thermodynamic temperature”. All of them are theoretically equivalent.  Strangely enough even the official legal document defining SI units by </a:t>
            </a:r>
            <a:r>
              <a:rPr lang="en-US" b="1" dirty="0"/>
              <a:t>International Bureau of Weights and Measures</a:t>
            </a:r>
            <a:r>
              <a:rPr lang="en-US" dirty="0"/>
              <a:t> (French: Bureau international des </a:t>
            </a:r>
            <a:r>
              <a:rPr lang="en-US" dirty="0" err="1"/>
              <a:t>poids</a:t>
            </a:r>
            <a:r>
              <a:rPr lang="en-US" dirty="0"/>
              <a:t> et </a:t>
            </a:r>
            <a:r>
              <a:rPr lang="en-US" dirty="0" err="1"/>
              <a:t>mesures</a:t>
            </a:r>
            <a:r>
              <a:rPr lang="en-US" dirty="0"/>
              <a:t>, BIPM) is of no help to uniquely identify the notion of “thermodynamic temperature. In the official definition of Kelvin it just says (</a:t>
            </a:r>
            <a:r>
              <a:rPr lang="en-US" dirty="0">
                <a:hlinkClick r:id="rId2"/>
              </a:rPr>
              <a:t>https://www.bipm.org/en/measurement-units/</a:t>
            </a:r>
            <a:r>
              <a:rPr lang="en-US" dirty="0"/>
              <a:t>):</a:t>
            </a:r>
          </a:p>
          <a:p>
            <a:endParaRPr lang="en-US" sz="1050" dirty="0"/>
          </a:p>
          <a:p>
            <a:r>
              <a:rPr lang="en-US" b="1" dirty="0">
                <a:solidFill>
                  <a:srgbClr val="FF0000"/>
                </a:solidFill>
              </a:rPr>
              <a:t>The Kelvin (K) is the fraction 1/273.16 of the thermodynamic temperature of the triple point of water. </a:t>
            </a:r>
          </a:p>
          <a:p>
            <a:endParaRPr lang="en-US" sz="1050" dirty="0"/>
          </a:p>
          <a:p>
            <a:r>
              <a:rPr lang="en-US" dirty="0"/>
              <a:t>There is no further specification of what the notion thermodynamic temperature means. It is implicitly assumed that “it is explained somewhere” in the physics literature.</a:t>
            </a:r>
          </a:p>
          <a:p>
            <a:endParaRPr lang="en-US" dirty="0"/>
          </a:p>
          <a:p>
            <a:r>
              <a:rPr lang="en-US" dirty="0"/>
              <a:t>The notion of temperature is abstract enough that one feels rather unsure like “what they speak about”. </a:t>
            </a:r>
          </a:p>
        </p:txBody>
      </p:sp>
      <p:sp>
        <p:nvSpPr>
          <p:cNvPr id="8" name="Rectangle 7">
            <a:extLst>
              <a:ext uri="{FF2B5EF4-FFF2-40B4-BE49-F238E27FC236}">
                <a16:creationId xmlns:a16="http://schemas.microsoft.com/office/drawing/2014/main" id="{E1ECA054-287A-45F6-A294-A10EA9FB7970}"/>
              </a:ext>
            </a:extLst>
          </p:cNvPr>
          <p:cNvSpPr/>
          <p:nvPr/>
        </p:nvSpPr>
        <p:spPr>
          <a:xfrm>
            <a:off x="267629" y="4560849"/>
            <a:ext cx="8653347" cy="62446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37162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FE7A774-0A1A-43FF-AA44-81B1DE899565}"/>
              </a:ext>
            </a:extLst>
          </p:cNvPr>
          <p:cNvSpPr>
            <a:spLocks noGrp="1"/>
          </p:cNvSpPr>
          <p:nvPr>
            <p:ph type="sldNum" sz="quarter" idx="12"/>
          </p:nvPr>
        </p:nvSpPr>
        <p:spPr/>
        <p:txBody>
          <a:bodyPr/>
          <a:lstStyle/>
          <a:p>
            <a:fld id="{A84D4951-8A76-4D8F-991A-50C7753EBC79}" type="slidenum">
              <a:rPr lang="sk-SK" smtClean="0"/>
              <a:t>17</a:t>
            </a:fld>
            <a:endParaRPr lang="sk-SK" dirty="0"/>
          </a:p>
        </p:txBody>
      </p:sp>
      <p:sp>
        <p:nvSpPr>
          <p:cNvPr id="4" name="TextBox 3">
            <a:extLst>
              <a:ext uri="{FF2B5EF4-FFF2-40B4-BE49-F238E27FC236}">
                <a16:creationId xmlns:a16="http://schemas.microsoft.com/office/drawing/2014/main" id="{0450EB17-BF26-4133-AE3F-AF8F331017AA}"/>
              </a:ext>
            </a:extLst>
          </p:cNvPr>
          <p:cNvSpPr txBox="1"/>
          <p:nvPr/>
        </p:nvSpPr>
        <p:spPr>
          <a:xfrm>
            <a:off x="367990" y="457200"/>
            <a:ext cx="8263054" cy="3139321"/>
          </a:xfrm>
          <a:prstGeom prst="rect">
            <a:avLst/>
          </a:prstGeom>
          <a:noFill/>
        </p:spPr>
        <p:txBody>
          <a:bodyPr wrap="square" rtlCol="0">
            <a:spAutoFit/>
          </a:bodyPr>
          <a:lstStyle/>
          <a:p>
            <a:r>
              <a:rPr lang="en-US" dirty="0"/>
              <a:t>On the other hand, BIPM uses the same strategy in defining other, more common, units like meter</a:t>
            </a:r>
          </a:p>
          <a:p>
            <a:endParaRPr lang="en-US" dirty="0"/>
          </a:p>
          <a:p>
            <a:r>
              <a:rPr lang="en-US" b="1" dirty="0">
                <a:solidFill>
                  <a:srgbClr val="FF0000"/>
                </a:solidFill>
              </a:rPr>
              <a:t>The meter is the length of the path travelled by light in vacuum during a time interval of 1/299 792 458 of a second</a:t>
            </a:r>
            <a:r>
              <a:rPr lang="en-US" dirty="0"/>
              <a:t>.</a:t>
            </a:r>
          </a:p>
          <a:p>
            <a:endParaRPr lang="en-US" dirty="0"/>
          </a:p>
          <a:p>
            <a:r>
              <a:rPr lang="en-US" dirty="0"/>
              <a:t>Here one first does not feel unsafe, what is meant under the definition “length of the path”, which seems to be intuitively clear. However, anyone interested in more  careful thinking will recognize that the precise definition is not simple at all and soon he will be trapped in the labyrinth  of general relativity.</a:t>
            </a:r>
          </a:p>
          <a:p>
            <a:endParaRPr lang="en-US" dirty="0"/>
          </a:p>
        </p:txBody>
      </p:sp>
    </p:spTree>
    <p:extLst>
      <p:ext uri="{BB962C8B-B14F-4D97-AF65-F5344CB8AC3E}">
        <p14:creationId xmlns:p14="http://schemas.microsoft.com/office/powerpoint/2010/main" val="4014538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1AE906-3D75-4269-B22D-6FD7E1C1374A}"/>
              </a:ext>
            </a:extLst>
          </p:cNvPr>
          <p:cNvSpPr txBox="1"/>
          <p:nvPr/>
        </p:nvSpPr>
        <p:spPr>
          <a:xfrm>
            <a:off x="723481" y="351692"/>
            <a:ext cx="73152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Quantum mechanics</a:t>
            </a:r>
          </a:p>
        </p:txBody>
      </p:sp>
      <p:sp>
        <p:nvSpPr>
          <p:cNvPr id="3" name="TextBox 2">
            <a:extLst>
              <a:ext uri="{FF2B5EF4-FFF2-40B4-BE49-F238E27FC236}">
                <a16:creationId xmlns:a16="http://schemas.microsoft.com/office/drawing/2014/main" id="{49011C7B-D35F-4BA8-BCDB-16C59FC5DB23}"/>
              </a:ext>
            </a:extLst>
          </p:cNvPr>
          <p:cNvSpPr txBox="1"/>
          <p:nvPr/>
        </p:nvSpPr>
        <p:spPr>
          <a:xfrm>
            <a:off x="381837" y="1135464"/>
            <a:ext cx="8360229" cy="535531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We shall need basic knowledge of quantum mechanics. Here we shall present a few elementary facts about quantum mechanics. In principle you will be able to follow our statistical physics course if you accept these facts.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Microworld is discrete in the following sense: there exist special stationary states of a quantum system which are discrete. These states are usually identified by a set of (a few) discrete “quantum numbers”.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Quantum mechanics usually predicts experimental results only probabilistically. This is not due to some incompleteness of the quantum theory, it is a fundamental property of the microworld. However, if a system is in one of its stationary states, then its energy is precisely predictable. Since the stationary states are discrete this means that the energy spectrum (set of possible energy values) is discrete.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The stationary states are not the only possible states of a quantum system. There are so called superposition states not having uniquely predictable energy. However, it can be proved that for the purpose of describing statistical physics equilibrium states it is enough to consider only stationary states.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There may be different stationary states having the same energy. This is called energy degeneration. The energy level belonging to several different stationary states is called degenerated.</a:t>
            </a:r>
          </a:p>
        </p:txBody>
      </p:sp>
    </p:spTree>
    <p:extLst>
      <p:ext uri="{BB962C8B-B14F-4D97-AF65-F5344CB8AC3E}">
        <p14:creationId xmlns:p14="http://schemas.microsoft.com/office/powerpoint/2010/main" val="31737191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03BD896-D830-4E9C-8EFB-75A9C389EE04}"/>
              </a:ext>
            </a:extLst>
          </p:cNvPr>
          <p:cNvSpPr txBox="1"/>
          <p:nvPr/>
        </p:nvSpPr>
        <p:spPr>
          <a:xfrm>
            <a:off x="723481" y="351692"/>
            <a:ext cx="73152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Quantum mechanics</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B7AFA890-8B28-4FC1-957F-2FE82E805A8F}"/>
                  </a:ext>
                </a:extLst>
              </p:cNvPr>
              <p:cNvSpPr txBox="1"/>
              <p:nvPr/>
            </p:nvSpPr>
            <p:spPr>
              <a:xfrm>
                <a:off x="663191" y="1396721"/>
                <a:ext cx="8189407" cy="4801314"/>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One of the first attempts to understand the discrete character of stationary states was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Arial" panose="020B0604020202020204" pitchFamily="34" charset="0"/>
                  </a:rPr>
                  <a:t>de’Broglie’s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hypothesis of describing particles as localized packets of some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Arial" panose="020B0604020202020204" pitchFamily="34" charset="0"/>
                  </a:rPr>
                  <a:t>de’Broglie’s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waves. Today, we do not think that particles are waves. The waves which appear in quantum theory are just mathematical tools to arrive at prediction of outcomes of physical experiments by solving Schrodinger wave equation and decoding by well defined operations those predictions from the wave function found. The details are not necessary to be able to follow our statistical physics explanations. It is however useful to remember the relation between the energy of a free moving particle and the frequency of the corresponding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Arial" panose="020B0604020202020204" pitchFamily="34" charset="0"/>
                  </a:rPr>
                  <a:t>de’Broglie’s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wave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and the relation between the particle momentum and the wave length of the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corresponding wave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here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ℏ</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is the Planck constant</a:t>
                </a:r>
              </a:p>
            </p:txBody>
          </p:sp>
        </mc:Choice>
        <mc:Fallback xmlns="">
          <p:sp>
            <p:nvSpPr>
              <p:cNvPr id="3" name="TextBox 2">
                <a:extLst>
                  <a:ext uri="{FF2B5EF4-FFF2-40B4-BE49-F238E27FC236}">
                    <a16:creationId xmlns:a16="http://schemas.microsoft.com/office/drawing/2014/main" id="{B7AFA890-8B28-4FC1-957F-2FE82E805A8F}"/>
                  </a:ext>
                </a:extLst>
              </p:cNvPr>
              <p:cNvSpPr txBox="1">
                <a:spLocks noRot="1" noChangeAspect="1" noMove="1" noResize="1" noEditPoints="1" noAdjustHandles="1" noChangeArrowheads="1" noChangeShapeType="1" noTextEdit="1"/>
              </p:cNvSpPr>
              <p:nvPr/>
            </p:nvSpPr>
            <p:spPr>
              <a:xfrm>
                <a:off x="663191" y="1396721"/>
                <a:ext cx="8189407" cy="4801314"/>
              </a:xfrm>
              <a:prstGeom prst="rect">
                <a:avLst/>
              </a:prstGeom>
              <a:blipFill>
                <a:blip r:embed="rId5"/>
                <a:stretch>
                  <a:fillRect l="-521" t="-635" r="-968" b="-1015"/>
                </a:stretch>
              </a:blipFill>
            </p:spPr>
            <p:txBody>
              <a:bodyPr/>
              <a:lstStyle/>
              <a:p>
                <a:r>
                  <a:rPr lang="sk-SK">
                    <a:noFill/>
                  </a:rPr>
                  <a:t> </a:t>
                </a:r>
              </a:p>
            </p:txBody>
          </p:sp>
        </mc:Fallback>
      </mc:AlternateContent>
      <p:pic>
        <p:nvPicPr>
          <p:cNvPr id="5" name="Picture 4">
            <a:extLst>
              <a:ext uri="{FF2B5EF4-FFF2-40B4-BE49-F238E27FC236}">
                <a16:creationId xmlns:a16="http://schemas.microsoft.com/office/drawing/2014/main" id="{A66EB51F-A681-4E51-B8B8-CCA381396458}"/>
              </a:ext>
            </a:extLst>
          </p:cNvPr>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4161524" y="4129452"/>
            <a:ext cx="820952" cy="180952"/>
          </a:xfrm>
          <a:prstGeom prst="rect">
            <a:avLst/>
          </a:prstGeom>
        </p:spPr>
      </p:pic>
      <p:pic>
        <p:nvPicPr>
          <p:cNvPr id="8" name="Picture 7">
            <a:extLst>
              <a:ext uri="{FF2B5EF4-FFF2-40B4-BE49-F238E27FC236}">
                <a16:creationId xmlns:a16="http://schemas.microsoft.com/office/drawing/2014/main" id="{EB603AE9-630C-434E-9A16-E991EEC7FF3D}"/>
              </a:ext>
            </a:extLst>
          </p:cNvPr>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4161524" y="4937469"/>
            <a:ext cx="923810" cy="523810"/>
          </a:xfrm>
          <a:prstGeom prst="rect">
            <a:avLst/>
          </a:prstGeom>
        </p:spPr>
      </p:pic>
      <p:pic>
        <p:nvPicPr>
          <p:cNvPr id="14" name="Picture 13">
            <a:extLst>
              <a:ext uri="{FF2B5EF4-FFF2-40B4-BE49-F238E27FC236}">
                <a16:creationId xmlns:a16="http://schemas.microsoft.com/office/drawing/2014/main" id="{221230F6-DC3F-45D6-8659-350D08D229E3}"/>
              </a:ext>
            </a:extLst>
          </p:cNvPr>
          <p:cNvPicPr>
            <a:picLocks noChangeAspect="1"/>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4029708" y="5834777"/>
            <a:ext cx="2952000" cy="260571"/>
          </a:xfrm>
          <a:prstGeom prst="rect">
            <a:avLst/>
          </a:prstGeom>
        </p:spPr>
      </p:pic>
    </p:spTree>
    <p:extLst>
      <p:ext uri="{BB962C8B-B14F-4D97-AF65-F5344CB8AC3E}">
        <p14:creationId xmlns:p14="http://schemas.microsoft.com/office/powerpoint/2010/main" val="16476132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8812955-A4CC-45DB-B34F-97DFE52800B2}"/>
              </a:ext>
            </a:extLst>
          </p:cNvPr>
          <p:cNvSpPr>
            <a:spLocks noGrp="1"/>
          </p:cNvSpPr>
          <p:nvPr>
            <p:ph type="sldNum" sz="quarter" idx="12"/>
          </p:nvPr>
        </p:nvSpPr>
        <p:spPr/>
        <p:txBody>
          <a:bodyPr/>
          <a:lstStyle/>
          <a:p>
            <a:fld id="{A84D4951-8A76-4D8F-991A-50C7753EBC79}" type="slidenum">
              <a:rPr lang="sk-SK" smtClean="0"/>
              <a:t>2</a:t>
            </a:fld>
            <a:endParaRPr lang="sk-SK" dirty="0"/>
          </a:p>
        </p:txBody>
      </p:sp>
      <p:pic>
        <p:nvPicPr>
          <p:cNvPr id="6" name="Picture 5">
            <a:extLst>
              <a:ext uri="{FF2B5EF4-FFF2-40B4-BE49-F238E27FC236}">
                <a16:creationId xmlns:a16="http://schemas.microsoft.com/office/drawing/2014/main" id="{6521E8D9-2978-4F72-98FF-119ED6538341}"/>
              </a:ext>
            </a:extLst>
          </p:cNvPr>
          <p:cNvPicPr>
            <a:picLocks noChangeAspect="1"/>
          </p:cNvPicPr>
          <p:nvPr/>
        </p:nvPicPr>
        <p:blipFill>
          <a:blip r:embed="rId2"/>
          <a:stretch>
            <a:fillRect/>
          </a:stretch>
        </p:blipFill>
        <p:spPr>
          <a:xfrm>
            <a:off x="542355" y="939361"/>
            <a:ext cx="3817931" cy="2949593"/>
          </a:xfrm>
          <a:prstGeom prst="rect">
            <a:avLst/>
          </a:prstGeom>
        </p:spPr>
      </p:pic>
      <p:sp>
        <p:nvSpPr>
          <p:cNvPr id="7" name="TextBox 6">
            <a:extLst>
              <a:ext uri="{FF2B5EF4-FFF2-40B4-BE49-F238E27FC236}">
                <a16:creationId xmlns:a16="http://schemas.microsoft.com/office/drawing/2014/main" id="{E0C23542-3931-4261-8F93-02B63185EB0F}"/>
              </a:ext>
            </a:extLst>
          </p:cNvPr>
          <p:cNvSpPr txBox="1"/>
          <p:nvPr/>
        </p:nvSpPr>
        <p:spPr>
          <a:xfrm>
            <a:off x="474345" y="188144"/>
            <a:ext cx="8195310" cy="523220"/>
          </a:xfrm>
          <a:prstGeom prst="rect">
            <a:avLst/>
          </a:prstGeom>
          <a:noFill/>
        </p:spPr>
        <p:txBody>
          <a:bodyPr wrap="square" rtlCol="0">
            <a:spAutoFit/>
          </a:bodyPr>
          <a:lstStyle/>
          <a:p>
            <a:pPr algn="ctr"/>
            <a:r>
              <a:rPr lang="en-US" sz="2800" b="1" dirty="0"/>
              <a:t>Carnot cycle</a:t>
            </a:r>
            <a:endParaRPr lang="sk-SK" sz="2800" b="1" dirty="0"/>
          </a:p>
        </p:txBody>
      </p:sp>
      <p:pic>
        <p:nvPicPr>
          <p:cNvPr id="4" name="Picture 3">
            <a:extLst>
              <a:ext uri="{FF2B5EF4-FFF2-40B4-BE49-F238E27FC236}">
                <a16:creationId xmlns:a16="http://schemas.microsoft.com/office/drawing/2014/main" id="{38179E66-A50B-4AA6-98CE-BA67A48C2DE4}"/>
              </a:ext>
            </a:extLst>
          </p:cNvPr>
          <p:cNvPicPr>
            <a:picLocks noChangeAspect="1"/>
          </p:cNvPicPr>
          <p:nvPr/>
        </p:nvPicPr>
        <p:blipFill>
          <a:blip r:embed="rId3"/>
          <a:stretch>
            <a:fillRect/>
          </a:stretch>
        </p:blipFill>
        <p:spPr>
          <a:xfrm>
            <a:off x="4649176" y="939361"/>
            <a:ext cx="2357552" cy="2738818"/>
          </a:xfrm>
          <a:prstGeom prst="rect">
            <a:avLst/>
          </a:prstGeom>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487B6BFC-01F7-4BDC-8CC3-7DD1096E2A21}"/>
                  </a:ext>
                </a:extLst>
              </p:cNvPr>
              <p:cNvSpPr txBox="1"/>
              <p:nvPr/>
            </p:nvSpPr>
            <p:spPr>
              <a:xfrm>
                <a:off x="264405" y="3988106"/>
                <a:ext cx="8405250" cy="1477328"/>
              </a:xfrm>
              <a:prstGeom prst="rect">
                <a:avLst/>
              </a:prstGeom>
              <a:noFill/>
            </p:spPr>
            <p:txBody>
              <a:bodyPr wrap="square" rtlCol="0">
                <a:spAutoFit/>
              </a:bodyPr>
              <a:lstStyle/>
              <a:p>
                <a:r>
                  <a:rPr lang="en-US" dirty="0"/>
                  <a:t>The machine performs positive mechanical work during the expansion steps 1 and 2 and negative mechanical work during the compression steps 3 and 4.</a:t>
                </a:r>
              </a:p>
              <a:p>
                <a:r>
                  <a:rPr lang="en-US" dirty="0"/>
                  <a:t>It is an easy but a bit tedious work to calculate all the state parameters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3</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3</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4</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4</m:t>
                        </m:r>
                      </m:sub>
                    </m:sSub>
                  </m:oMath>
                </a14:m>
                <a:r>
                  <a:rPr lang="en-US" dirty="0"/>
                  <a:t> from a given set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2</m:t>
                        </m:r>
                      </m:sub>
                    </m:sSub>
                  </m:oMath>
                </a14:m>
                <a:r>
                  <a:rPr lang="en-US" dirty="0"/>
                  <a:t>. Once we have those values it is easy to calculate heat and work for each step of the Carnot cycle.</a:t>
                </a:r>
              </a:p>
            </p:txBody>
          </p:sp>
        </mc:Choice>
        <mc:Fallback xmlns="">
          <p:sp>
            <p:nvSpPr>
              <p:cNvPr id="5" name="TextBox 4">
                <a:extLst>
                  <a:ext uri="{FF2B5EF4-FFF2-40B4-BE49-F238E27FC236}">
                    <a16:creationId xmlns:a16="http://schemas.microsoft.com/office/drawing/2014/main" id="{487B6BFC-01F7-4BDC-8CC3-7DD1096E2A21}"/>
                  </a:ext>
                </a:extLst>
              </p:cNvPr>
              <p:cNvSpPr txBox="1">
                <a:spLocks noRot="1" noChangeAspect="1" noMove="1" noResize="1" noEditPoints="1" noAdjustHandles="1" noChangeArrowheads="1" noChangeShapeType="1" noTextEdit="1"/>
              </p:cNvSpPr>
              <p:nvPr/>
            </p:nvSpPr>
            <p:spPr>
              <a:xfrm>
                <a:off x="264405" y="3988106"/>
                <a:ext cx="8405250" cy="1477328"/>
              </a:xfrm>
              <a:prstGeom prst="rect">
                <a:avLst/>
              </a:prstGeom>
              <a:blipFill>
                <a:blip r:embed="rId4"/>
                <a:stretch>
                  <a:fillRect l="-580" t="-2058" r="-870" b="-5350"/>
                </a:stretch>
              </a:blipFill>
            </p:spPr>
            <p:txBody>
              <a:bodyPr/>
              <a:lstStyle/>
              <a:p>
                <a:r>
                  <a:rPr lang="sk-SK">
                    <a:noFill/>
                  </a:rPr>
                  <a:t> </a:t>
                </a:r>
              </a:p>
            </p:txBody>
          </p:sp>
        </mc:Fallback>
      </mc:AlternateContent>
    </p:spTree>
    <p:extLst>
      <p:ext uri="{BB962C8B-B14F-4D97-AF65-F5344CB8AC3E}">
        <p14:creationId xmlns:p14="http://schemas.microsoft.com/office/powerpoint/2010/main" val="42876303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C93B560-43A4-4109-B3DC-D55F0CF3CAA4}"/>
              </a:ext>
            </a:extLst>
          </p:cNvPr>
          <p:cNvSpPr>
            <a:spLocks noGrp="1"/>
          </p:cNvSpPr>
          <p:nvPr>
            <p:ph type="sldNum" sz="quarter" idx="12"/>
          </p:nvPr>
        </p:nvSpPr>
        <p:spPr/>
        <p:txBody>
          <a:bodyPr/>
          <a:lstStyle/>
          <a:p>
            <a:fld id="{A84D4951-8A76-4D8F-991A-50C7753EBC79}" type="slidenum">
              <a:rPr lang="sk-SK" smtClean="0"/>
              <a:t>3</a:t>
            </a:fld>
            <a:endParaRPr lang="sk-SK" dirty="0"/>
          </a:p>
        </p:txBody>
      </p:sp>
      <p:pic>
        <p:nvPicPr>
          <p:cNvPr id="4" name="Picture 3">
            <a:extLst>
              <a:ext uri="{FF2B5EF4-FFF2-40B4-BE49-F238E27FC236}">
                <a16:creationId xmlns:a16="http://schemas.microsoft.com/office/drawing/2014/main" id="{0DA5978A-89A2-4725-B56C-51574133C24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8472" y="419207"/>
            <a:ext cx="1773716" cy="1366587"/>
          </a:xfrm>
          <a:prstGeom prst="rect">
            <a:avLst/>
          </a:prstGeom>
        </p:spPr>
      </p:pic>
      <p:pic>
        <p:nvPicPr>
          <p:cNvPr id="6" name="Picture 5">
            <a:extLst>
              <a:ext uri="{FF2B5EF4-FFF2-40B4-BE49-F238E27FC236}">
                <a16:creationId xmlns:a16="http://schemas.microsoft.com/office/drawing/2014/main" id="{799BB274-38A4-475F-99D3-2FE24112ABA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8471" y="1785794"/>
            <a:ext cx="1773717" cy="1366588"/>
          </a:xfrm>
          <a:prstGeom prst="rect">
            <a:avLst/>
          </a:prstGeom>
        </p:spPr>
      </p:pic>
      <p:pic>
        <p:nvPicPr>
          <p:cNvPr id="8" name="Picture 7">
            <a:extLst>
              <a:ext uri="{FF2B5EF4-FFF2-40B4-BE49-F238E27FC236}">
                <a16:creationId xmlns:a16="http://schemas.microsoft.com/office/drawing/2014/main" id="{B4B353C0-B6EC-429E-A067-F093FABC4A6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0175" y="3160045"/>
            <a:ext cx="1773717" cy="1366588"/>
          </a:xfrm>
          <a:prstGeom prst="rect">
            <a:avLst/>
          </a:prstGeom>
        </p:spPr>
      </p:pic>
      <p:sp>
        <p:nvSpPr>
          <p:cNvPr id="9" name="TextBox 8">
            <a:extLst>
              <a:ext uri="{FF2B5EF4-FFF2-40B4-BE49-F238E27FC236}">
                <a16:creationId xmlns:a16="http://schemas.microsoft.com/office/drawing/2014/main" id="{E7F8213D-0013-41FE-A9FA-D057E002421B}"/>
              </a:ext>
            </a:extLst>
          </p:cNvPr>
          <p:cNvSpPr txBox="1"/>
          <p:nvPr/>
        </p:nvSpPr>
        <p:spPr>
          <a:xfrm>
            <a:off x="474345" y="188144"/>
            <a:ext cx="8195310" cy="523220"/>
          </a:xfrm>
          <a:prstGeom prst="rect">
            <a:avLst/>
          </a:prstGeom>
          <a:noFill/>
        </p:spPr>
        <p:txBody>
          <a:bodyPr wrap="square" rtlCol="0">
            <a:spAutoFit/>
          </a:bodyPr>
          <a:lstStyle/>
          <a:p>
            <a:pPr algn="ctr"/>
            <a:r>
              <a:rPr lang="en-US" sz="2800" b="1" dirty="0"/>
              <a:t>Carnot cycle</a:t>
            </a:r>
            <a:endParaRPr lang="sk-SK" sz="2800" b="1" dirty="0"/>
          </a:p>
        </p:txBody>
      </p:sp>
      <p:sp>
        <p:nvSpPr>
          <p:cNvPr id="11" name="TextBox 10">
            <a:extLst>
              <a:ext uri="{FF2B5EF4-FFF2-40B4-BE49-F238E27FC236}">
                <a16:creationId xmlns:a16="http://schemas.microsoft.com/office/drawing/2014/main" id="{DA59F670-FE04-44D8-8F35-52DE51CF9024}"/>
              </a:ext>
            </a:extLst>
          </p:cNvPr>
          <p:cNvSpPr txBox="1"/>
          <p:nvPr/>
        </p:nvSpPr>
        <p:spPr>
          <a:xfrm>
            <a:off x="2841663" y="761657"/>
            <a:ext cx="5993864" cy="923330"/>
          </a:xfrm>
          <a:prstGeom prst="rect">
            <a:avLst/>
          </a:prstGeom>
          <a:noFill/>
        </p:spPr>
        <p:txBody>
          <a:bodyPr wrap="square" rtlCol="0">
            <a:spAutoFit/>
          </a:bodyPr>
          <a:lstStyle/>
          <a:p>
            <a:r>
              <a:rPr lang="en-US" dirty="0"/>
              <a:t>The machine performs positive mechanical work during the expansion steps 1 and 2, the total amount of the positive work is given by the area marked as red in the figure.</a:t>
            </a:r>
          </a:p>
        </p:txBody>
      </p:sp>
      <p:sp>
        <p:nvSpPr>
          <p:cNvPr id="12" name="TextBox 11">
            <a:extLst>
              <a:ext uri="{FF2B5EF4-FFF2-40B4-BE49-F238E27FC236}">
                <a16:creationId xmlns:a16="http://schemas.microsoft.com/office/drawing/2014/main" id="{80B7657D-F14A-4948-8E66-1F41E3629542}"/>
              </a:ext>
            </a:extLst>
          </p:cNvPr>
          <p:cNvSpPr txBox="1"/>
          <p:nvPr/>
        </p:nvSpPr>
        <p:spPr>
          <a:xfrm>
            <a:off x="2841663" y="1830146"/>
            <a:ext cx="6093017" cy="923330"/>
          </a:xfrm>
          <a:prstGeom prst="rect">
            <a:avLst/>
          </a:prstGeom>
          <a:noFill/>
        </p:spPr>
        <p:txBody>
          <a:bodyPr wrap="square" rtlCol="0">
            <a:spAutoFit/>
          </a:bodyPr>
          <a:lstStyle/>
          <a:p>
            <a:r>
              <a:rPr lang="en-US" dirty="0"/>
              <a:t>The machine performs negative mechanical work during the compression steps 3 and 4, the total amount of the negative work is given by the area marked as blue in the figure.</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1441DD80-BD64-438A-82FD-1A29097F2322}"/>
                  </a:ext>
                </a:extLst>
              </p:cNvPr>
              <p:cNvSpPr txBox="1"/>
              <p:nvPr/>
            </p:nvSpPr>
            <p:spPr>
              <a:xfrm>
                <a:off x="2841663" y="3230376"/>
                <a:ext cx="5585552" cy="923330"/>
              </a:xfrm>
              <a:prstGeom prst="rect">
                <a:avLst/>
              </a:prstGeom>
              <a:noFill/>
            </p:spPr>
            <p:txBody>
              <a:bodyPr wrap="square" rtlCol="0">
                <a:spAutoFit/>
              </a:bodyPr>
              <a:lstStyle/>
              <a:p>
                <a:r>
                  <a:rPr lang="en-US" dirty="0"/>
                  <a:t>The net amount of work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oMath>
                </a14:m>
                <a:r>
                  <a:rPr lang="en-US" dirty="0"/>
                  <a:t>, which can be used during one cycle is given by the area marked as green in the figure.</a:t>
                </a:r>
              </a:p>
            </p:txBody>
          </p:sp>
        </mc:Choice>
        <mc:Fallback xmlns="">
          <p:sp>
            <p:nvSpPr>
              <p:cNvPr id="13" name="TextBox 12">
                <a:extLst>
                  <a:ext uri="{FF2B5EF4-FFF2-40B4-BE49-F238E27FC236}">
                    <a16:creationId xmlns:a16="http://schemas.microsoft.com/office/drawing/2014/main" id="{1441DD80-BD64-438A-82FD-1A29097F2322}"/>
                  </a:ext>
                </a:extLst>
              </p:cNvPr>
              <p:cNvSpPr txBox="1">
                <a:spLocks noRot="1" noChangeAspect="1" noMove="1" noResize="1" noEditPoints="1" noAdjustHandles="1" noChangeArrowheads="1" noChangeShapeType="1" noTextEdit="1"/>
              </p:cNvSpPr>
              <p:nvPr/>
            </p:nvSpPr>
            <p:spPr>
              <a:xfrm>
                <a:off x="2841663" y="3230376"/>
                <a:ext cx="5585552" cy="923330"/>
              </a:xfrm>
              <a:prstGeom prst="rect">
                <a:avLst/>
              </a:prstGeom>
              <a:blipFill>
                <a:blip r:embed="rId5"/>
                <a:stretch>
                  <a:fillRect l="-873" t="-3974" b="-9934"/>
                </a:stretch>
              </a:blipFill>
            </p:spPr>
            <p:txBody>
              <a:bodyPr/>
              <a:lstStyle/>
              <a:p>
                <a:r>
                  <a:rPr lang="en-US">
                    <a:noFill/>
                  </a:rPr>
                  <a:t> </a:t>
                </a:r>
              </a:p>
            </p:txBody>
          </p:sp>
        </mc:Fallback>
      </mc:AlternateContent>
      <p:pic>
        <p:nvPicPr>
          <p:cNvPr id="14" name="Picture 13">
            <a:extLst>
              <a:ext uri="{FF2B5EF4-FFF2-40B4-BE49-F238E27FC236}">
                <a16:creationId xmlns:a16="http://schemas.microsoft.com/office/drawing/2014/main" id="{4041DFCA-F8CE-41FC-98AE-6155740F0701}"/>
              </a:ext>
            </a:extLst>
          </p:cNvPr>
          <p:cNvPicPr>
            <a:picLocks noChangeAspect="1"/>
          </p:cNvPicPr>
          <p:nvPr/>
        </p:nvPicPr>
        <p:blipFill>
          <a:blip r:embed="rId6"/>
          <a:stretch>
            <a:fillRect/>
          </a:stretch>
        </p:blipFill>
        <p:spPr>
          <a:xfrm>
            <a:off x="320176" y="4548564"/>
            <a:ext cx="1773716" cy="1370308"/>
          </a:xfrm>
          <a:prstGeom prst="rect">
            <a:avLst/>
          </a:prstGeom>
        </p:spPr>
      </p:pic>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4FD93B0F-C42F-4F3A-B368-95DED26833C0}"/>
                  </a:ext>
                </a:extLst>
              </p:cNvPr>
              <p:cNvSpPr txBox="1"/>
              <p:nvPr/>
            </p:nvSpPr>
            <p:spPr>
              <a:xfrm>
                <a:off x="2841663" y="4548564"/>
                <a:ext cx="6093017" cy="1200329"/>
              </a:xfrm>
              <a:prstGeom prst="rect">
                <a:avLst/>
              </a:prstGeom>
              <a:noFill/>
            </p:spPr>
            <p:txBody>
              <a:bodyPr wrap="square" rtlCol="0">
                <a:spAutoFit/>
              </a:bodyPr>
              <a:lstStyle/>
              <a:p>
                <a:r>
                  <a:rPr lang="en-US" dirty="0"/>
                  <a:t>There is a positive heat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𝑄</m:t>
                        </m:r>
                      </m:e>
                      <m:sub>
                        <m:r>
                          <a:rPr lang="en-US" b="0" i="1" smtClean="0">
                            <a:latin typeface="Cambria Math" panose="02040503050406030204" pitchFamily="18" charset="0"/>
                          </a:rPr>
                          <m:t>1</m:t>
                        </m:r>
                      </m:sub>
                    </m:sSub>
                    <m:r>
                      <a:rPr lang="en-US" b="0" i="1" smtClean="0">
                        <a:latin typeface="Cambria Math" panose="02040503050406030204" pitchFamily="18" charset="0"/>
                      </a:rPr>
                      <m:t>&gt;0,</m:t>
                    </m:r>
                  </m:oMath>
                </a14:m>
                <a:r>
                  <a:rPr lang="en-US" dirty="0"/>
                  <a:t> performed by the thermostat keeping the temperature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1</m:t>
                        </m:r>
                      </m:sub>
                    </m:sSub>
                  </m:oMath>
                </a14:m>
                <a:r>
                  <a:rPr lang="en-US" dirty="0"/>
                  <a:t> during the step 1 and a negative heat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𝑄</m:t>
                        </m:r>
                      </m:e>
                      <m:sub>
                        <m:r>
                          <a:rPr lang="en-US" b="0" i="1" smtClean="0">
                            <a:latin typeface="Cambria Math" panose="02040503050406030204" pitchFamily="18" charset="0"/>
                          </a:rPr>
                          <m:t>2</m:t>
                        </m:r>
                      </m:sub>
                    </m:sSub>
                    <m:r>
                      <a:rPr lang="en-US" b="0" i="1" smtClean="0">
                        <a:latin typeface="Cambria Math" panose="02040503050406030204" pitchFamily="18" charset="0"/>
                      </a:rPr>
                      <m:t>&lt;0</m:t>
                    </m:r>
                  </m:oMath>
                </a14:m>
                <a:r>
                  <a:rPr lang="en-US" dirty="0"/>
                  <a:t> at temperature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2</m:t>
                        </m:r>
                      </m:sub>
                    </m:sSub>
                  </m:oMath>
                </a14:m>
                <a:r>
                  <a:rPr lang="en-US" dirty="0"/>
                  <a:t> during the step 3. Heat is zero during the adiabatic steps 2 and 4.</a:t>
                </a:r>
              </a:p>
            </p:txBody>
          </p:sp>
        </mc:Choice>
        <mc:Fallback xmlns="">
          <p:sp>
            <p:nvSpPr>
              <p:cNvPr id="15" name="TextBox 14">
                <a:extLst>
                  <a:ext uri="{FF2B5EF4-FFF2-40B4-BE49-F238E27FC236}">
                    <a16:creationId xmlns:a16="http://schemas.microsoft.com/office/drawing/2014/main" id="{4FD93B0F-C42F-4F3A-B368-95DED26833C0}"/>
                  </a:ext>
                </a:extLst>
              </p:cNvPr>
              <p:cNvSpPr txBox="1">
                <a:spLocks noRot="1" noChangeAspect="1" noMove="1" noResize="1" noEditPoints="1" noAdjustHandles="1" noChangeArrowheads="1" noChangeShapeType="1" noTextEdit="1"/>
              </p:cNvSpPr>
              <p:nvPr/>
            </p:nvSpPr>
            <p:spPr>
              <a:xfrm>
                <a:off x="2841663" y="4548564"/>
                <a:ext cx="6093017" cy="1200329"/>
              </a:xfrm>
              <a:prstGeom prst="rect">
                <a:avLst/>
              </a:prstGeom>
              <a:blipFill>
                <a:blip r:embed="rId7"/>
                <a:stretch>
                  <a:fillRect l="-800" t="-2538" b="-710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DCA6333E-6417-42CD-BA50-D48BA192C2AB}"/>
                  </a:ext>
                </a:extLst>
              </p:cNvPr>
              <p:cNvSpPr txBox="1"/>
              <p:nvPr/>
            </p:nvSpPr>
            <p:spPr>
              <a:xfrm>
                <a:off x="474345" y="6096343"/>
                <a:ext cx="8361182" cy="646331"/>
              </a:xfrm>
              <a:prstGeom prst="rect">
                <a:avLst/>
              </a:prstGeom>
              <a:noFill/>
            </p:spPr>
            <p:txBody>
              <a:bodyPr wrap="square" rtlCol="0">
                <a:spAutoFit/>
              </a:bodyPr>
              <a:lstStyle/>
              <a:p>
                <a:r>
                  <a:rPr lang="en-US" dirty="0"/>
                  <a:t>Since the machine gets to the initial state after performing the cycle,  the useful work </a:t>
                </a:r>
                <a14:m>
                  <m:oMath xmlns:m="http://schemas.openxmlformats.org/officeDocument/2006/math">
                    <m:r>
                      <a:rPr lang="en-US" b="0" i="1" smtClean="0">
                        <a:latin typeface="Cambria Math" panose="02040503050406030204" pitchFamily="18" charset="0"/>
                      </a:rPr>
                      <m:t>𝐴</m:t>
                    </m:r>
                  </m:oMath>
                </a14:m>
                <a:r>
                  <a:rPr lang="en-US" dirty="0"/>
                  <a:t> can be calculated as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𝑄</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𝑄</m:t>
                        </m:r>
                      </m:e>
                      <m:sub>
                        <m:r>
                          <a:rPr lang="en-US" b="0" i="1" smtClean="0">
                            <a:latin typeface="Cambria Math" panose="02040503050406030204" pitchFamily="18" charset="0"/>
                          </a:rPr>
                          <m:t>2</m:t>
                        </m:r>
                      </m:sub>
                    </m:sSub>
                    <m:r>
                      <a:rPr lang="en-US" b="0" i="1" smtClean="0">
                        <a:latin typeface="Cambria Math" panose="02040503050406030204" pitchFamily="18" charset="0"/>
                      </a:rPr>
                      <m:t>|</m:t>
                    </m:r>
                  </m:oMath>
                </a14:m>
                <a:r>
                  <a:rPr lang="en-US" dirty="0"/>
                  <a:t>. </a:t>
                </a:r>
              </a:p>
            </p:txBody>
          </p:sp>
        </mc:Choice>
        <mc:Fallback xmlns="">
          <p:sp>
            <p:nvSpPr>
              <p:cNvPr id="16" name="TextBox 15">
                <a:extLst>
                  <a:ext uri="{FF2B5EF4-FFF2-40B4-BE49-F238E27FC236}">
                    <a16:creationId xmlns:a16="http://schemas.microsoft.com/office/drawing/2014/main" id="{DCA6333E-6417-42CD-BA50-D48BA192C2AB}"/>
                  </a:ext>
                </a:extLst>
              </p:cNvPr>
              <p:cNvSpPr txBox="1">
                <a:spLocks noRot="1" noChangeAspect="1" noMove="1" noResize="1" noEditPoints="1" noAdjustHandles="1" noChangeArrowheads="1" noChangeShapeType="1" noTextEdit="1"/>
              </p:cNvSpPr>
              <p:nvPr/>
            </p:nvSpPr>
            <p:spPr>
              <a:xfrm>
                <a:off x="474345" y="6096343"/>
                <a:ext cx="8361182" cy="646331"/>
              </a:xfrm>
              <a:prstGeom prst="rect">
                <a:avLst/>
              </a:prstGeom>
              <a:blipFill>
                <a:blip r:embed="rId8"/>
                <a:stretch>
                  <a:fillRect l="-656" t="-4717" b="-14151"/>
                </a:stretch>
              </a:blipFill>
            </p:spPr>
            <p:txBody>
              <a:bodyPr/>
              <a:lstStyle/>
              <a:p>
                <a:r>
                  <a:rPr lang="en-US">
                    <a:noFill/>
                  </a:rPr>
                  <a:t> </a:t>
                </a:r>
              </a:p>
            </p:txBody>
          </p:sp>
        </mc:Fallback>
      </mc:AlternateContent>
    </p:spTree>
    <p:extLst>
      <p:ext uri="{BB962C8B-B14F-4D97-AF65-F5344CB8AC3E}">
        <p14:creationId xmlns:p14="http://schemas.microsoft.com/office/powerpoint/2010/main" val="23700633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50ACAD2-6904-4BD7-A541-DE0ECC3A602B}"/>
              </a:ext>
            </a:extLst>
          </p:cNvPr>
          <p:cNvSpPr>
            <a:spLocks noGrp="1"/>
          </p:cNvSpPr>
          <p:nvPr>
            <p:ph type="sldNum" sz="quarter" idx="12"/>
          </p:nvPr>
        </p:nvSpPr>
        <p:spPr/>
        <p:txBody>
          <a:bodyPr/>
          <a:lstStyle/>
          <a:p>
            <a:fld id="{A84D4951-8A76-4D8F-991A-50C7753EBC79}" type="slidenum">
              <a:rPr lang="sk-SK" smtClean="0"/>
              <a:t>4</a:t>
            </a:fld>
            <a:endParaRPr lang="sk-SK" dirty="0"/>
          </a:p>
        </p:txBody>
      </p:sp>
      <p:sp>
        <p:nvSpPr>
          <p:cNvPr id="3" name="TextBox 2">
            <a:extLst>
              <a:ext uri="{FF2B5EF4-FFF2-40B4-BE49-F238E27FC236}">
                <a16:creationId xmlns:a16="http://schemas.microsoft.com/office/drawing/2014/main" id="{B93C7ECE-29E8-493A-B950-7B665D877B58}"/>
              </a:ext>
            </a:extLst>
          </p:cNvPr>
          <p:cNvSpPr txBox="1"/>
          <p:nvPr/>
        </p:nvSpPr>
        <p:spPr>
          <a:xfrm>
            <a:off x="474345" y="188144"/>
            <a:ext cx="8195310" cy="523220"/>
          </a:xfrm>
          <a:prstGeom prst="rect">
            <a:avLst/>
          </a:prstGeom>
          <a:noFill/>
        </p:spPr>
        <p:txBody>
          <a:bodyPr wrap="square" rtlCol="0">
            <a:spAutoFit/>
          </a:bodyPr>
          <a:lstStyle/>
          <a:p>
            <a:pPr algn="ctr"/>
            <a:r>
              <a:rPr lang="en-US" sz="2800" b="1" dirty="0"/>
              <a:t>Carnot cycle: efficiency</a:t>
            </a:r>
            <a:endParaRPr lang="sk-SK" sz="2800" b="1" dirty="0"/>
          </a:p>
        </p:txBody>
      </p:sp>
      <p:sp>
        <p:nvSpPr>
          <p:cNvPr id="4" name="TextBox 3">
            <a:extLst>
              <a:ext uri="{FF2B5EF4-FFF2-40B4-BE49-F238E27FC236}">
                <a16:creationId xmlns:a16="http://schemas.microsoft.com/office/drawing/2014/main" id="{057A5BE9-6677-47A1-B0C3-2D47597443FC}"/>
              </a:ext>
            </a:extLst>
          </p:cNvPr>
          <p:cNvSpPr txBox="1"/>
          <p:nvPr/>
        </p:nvSpPr>
        <p:spPr>
          <a:xfrm>
            <a:off x="385590" y="1277957"/>
            <a:ext cx="8317735" cy="1477328"/>
          </a:xfrm>
          <a:prstGeom prst="rect">
            <a:avLst/>
          </a:prstGeom>
          <a:noFill/>
        </p:spPr>
        <p:txBody>
          <a:bodyPr wrap="square" rtlCol="0">
            <a:spAutoFit/>
          </a:bodyPr>
          <a:lstStyle/>
          <a:p>
            <a:r>
              <a:rPr lang="en-US" dirty="0"/>
              <a:t>Carnot main motivation to study heat engines was the problem how to increase the efficiency of real thermodynamic machines. He designed the Carnot cycle to study the efficiency in general.</a:t>
            </a:r>
          </a:p>
          <a:p>
            <a:r>
              <a:rPr lang="en-US" dirty="0"/>
              <a:t>The efficiency of the Carnot machine is defined as </a:t>
            </a:r>
          </a:p>
          <a:p>
            <a:endParaRPr lang="en-US" dirty="0"/>
          </a:p>
        </p:txBody>
      </p:sp>
      <p:pic>
        <p:nvPicPr>
          <p:cNvPr id="10" name="Picture 9">
            <a:extLst>
              <a:ext uri="{FF2B5EF4-FFF2-40B4-BE49-F238E27FC236}">
                <a16:creationId xmlns:a16="http://schemas.microsoft.com/office/drawing/2014/main" id="{30C641DF-953D-479D-8F8C-D9FD436A14D1}"/>
              </a:ext>
            </a:extLst>
          </p:cNvPr>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3762872" y="2651010"/>
            <a:ext cx="2058857" cy="526286"/>
          </a:xfrm>
          <a:prstGeom prst="rect">
            <a:avLst/>
          </a:prstGeom>
        </p:spPr>
      </p:pic>
      <p:pic>
        <p:nvPicPr>
          <p:cNvPr id="7" name="Picture 6">
            <a:extLst>
              <a:ext uri="{FF2B5EF4-FFF2-40B4-BE49-F238E27FC236}">
                <a16:creationId xmlns:a16="http://schemas.microsoft.com/office/drawing/2014/main" id="{ABB07E54-02BA-48B7-9314-93D46DFB3C08}"/>
              </a:ext>
            </a:extLst>
          </p:cNvPr>
          <p:cNvPicPr>
            <a:picLocks noChangeAspect="1"/>
          </p:cNvPicPr>
          <p:nvPr/>
        </p:nvPicPr>
        <p:blipFill>
          <a:blip r:embed="rId5"/>
          <a:stretch>
            <a:fillRect/>
          </a:stretch>
        </p:blipFill>
        <p:spPr>
          <a:xfrm>
            <a:off x="440675" y="2755285"/>
            <a:ext cx="1773716" cy="1370308"/>
          </a:xfrm>
          <a:prstGeom prst="rect">
            <a:avLst/>
          </a:prstGeom>
        </p:spPr>
      </p:pic>
      <p:pic>
        <p:nvPicPr>
          <p:cNvPr id="8" name="Picture 7">
            <a:extLst>
              <a:ext uri="{FF2B5EF4-FFF2-40B4-BE49-F238E27FC236}">
                <a16:creationId xmlns:a16="http://schemas.microsoft.com/office/drawing/2014/main" id="{F6DCB545-2BF4-417E-A35E-D06A86026A9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4345" y="4232613"/>
            <a:ext cx="1773717" cy="1366588"/>
          </a:xfrm>
          <a:prstGeom prst="rect">
            <a:avLst/>
          </a:prstGeom>
        </p:spPr>
      </p:pic>
      <p:sp>
        <p:nvSpPr>
          <p:cNvPr id="11" name="TextBox 10">
            <a:extLst>
              <a:ext uri="{FF2B5EF4-FFF2-40B4-BE49-F238E27FC236}">
                <a16:creationId xmlns:a16="http://schemas.microsoft.com/office/drawing/2014/main" id="{BDB991EC-81C2-4CAD-8A25-4BFA834F3284}"/>
              </a:ext>
            </a:extLst>
          </p:cNvPr>
          <p:cNvSpPr txBox="1"/>
          <p:nvPr/>
        </p:nvSpPr>
        <p:spPr>
          <a:xfrm>
            <a:off x="2644048" y="3429000"/>
            <a:ext cx="5871302" cy="923330"/>
          </a:xfrm>
          <a:prstGeom prst="rect">
            <a:avLst/>
          </a:prstGeom>
          <a:noFill/>
        </p:spPr>
        <p:txBody>
          <a:bodyPr wrap="square" rtlCol="0">
            <a:spAutoFit/>
          </a:bodyPr>
          <a:lstStyle/>
          <a:p>
            <a:r>
              <a:rPr lang="en-US" dirty="0"/>
              <a:t>Once we calculate all the state parameters relevant to the Carnot cycle it is easy to calculate the efficiency. One gets a simple formula</a:t>
            </a:r>
          </a:p>
        </p:txBody>
      </p:sp>
      <p:pic>
        <p:nvPicPr>
          <p:cNvPr id="13" name="Picture 12">
            <a:extLst>
              <a:ext uri="{FF2B5EF4-FFF2-40B4-BE49-F238E27FC236}">
                <a16:creationId xmlns:a16="http://schemas.microsoft.com/office/drawing/2014/main" id="{8AC7292C-80E7-402A-813A-4C21F91CCE28}"/>
              </a:ext>
            </a:extLst>
          </p:cNvPr>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4093378" y="4603484"/>
            <a:ext cx="1196571" cy="500571"/>
          </a:xfrm>
          <a:prstGeom prst="rect">
            <a:avLst/>
          </a:prstGeom>
        </p:spPr>
      </p:pic>
      <p:sp>
        <p:nvSpPr>
          <p:cNvPr id="14" name="Rectangle 13">
            <a:extLst>
              <a:ext uri="{FF2B5EF4-FFF2-40B4-BE49-F238E27FC236}">
                <a16:creationId xmlns:a16="http://schemas.microsoft.com/office/drawing/2014/main" id="{DB55DDE0-351A-4577-AADD-BF5CD7862A96}"/>
              </a:ext>
            </a:extLst>
          </p:cNvPr>
          <p:cNvSpPr/>
          <p:nvPr/>
        </p:nvSpPr>
        <p:spPr>
          <a:xfrm>
            <a:off x="3888954" y="4352330"/>
            <a:ext cx="1531345" cy="92333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87363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EEBED2B-ED89-4ED5-82B6-37AC923057E3}"/>
              </a:ext>
            </a:extLst>
          </p:cNvPr>
          <p:cNvSpPr>
            <a:spLocks noGrp="1"/>
          </p:cNvSpPr>
          <p:nvPr>
            <p:ph type="sldNum" sz="quarter" idx="12"/>
          </p:nvPr>
        </p:nvSpPr>
        <p:spPr/>
        <p:txBody>
          <a:bodyPr/>
          <a:lstStyle/>
          <a:p>
            <a:fld id="{A84D4951-8A76-4D8F-991A-50C7753EBC79}" type="slidenum">
              <a:rPr lang="sk-SK" smtClean="0"/>
              <a:t>5</a:t>
            </a:fld>
            <a:endParaRPr lang="sk-SK" dirty="0"/>
          </a:p>
        </p:txBody>
      </p:sp>
      <p:sp>
        <p:nvSpPr>
          <p:cNvPr id="3" name="TextBox 2">
            <a:extLst>
              <a:ext uri="{FF2B5EF4-FFF2-40B4-BE49-F238E27FC236}">
                <a16:creationId xmlns:a16="http://schemas.microsoft.com/office/drawing/2014/main" id="{2411AB97-C6AC-457B-8ABD-77E0F03DADFE}"/>
              </a:ext>
            </a:extLst>
          </p:cNvPr>
          <p:cNvSpPr txBox="1"/>
          <p:nvPr/>
        </p:nvSpPr>
        <p:spPr>
          <a:xfrm>
            <a:off x="1498294" y="462708"/>
            <a:ext cx="6213513" cy="523220"/>
          </a:xfrm>
          <a:prstGeom prst="rect">
            <a:avLst/>
          </a:prstGeom>
          <a:noFill/>
        </p:spPr>
        <p:txBody>
          <a:bodyPr wrap="square" rtlCol="0">
            <a:spAutoFit/>
          </a:bodyPr>
          <a:lstStyle/>
          <a:p>
            <a:pPr algn="ctr"/>
            <a:r>
              <a:rPr lang="en-US" sz="2800" b="1" dirty="0"/>
              <a:t>Note on efficiencies</a:t>
            </a:r>
          </a:p>
        </p:txBody>
      </p:sp>
      <p:sp>
        <p:nvSpPr>
          <p:cNvPr id="4" name="TextBox 3">
            <a:extLst>
              <a:ext uri="{FF2B5EF4-FFF2-40B4-BE49-F238E27FC236}">
                <a16:creationId xmlns:a16="http://schemas.microsoft.com/office/drawing/2014/main" id="{B198486A-47BF-4CD6-BF90-2FDB04FE06E6}"/>
              </a:ext>
            </a:extLst>
          </p:cNvPr>
          <p:cNvSpPr txBox="1"/>
          <p:nvPr/>
        </p:nvSpPr>
        <p:spPr>
          <a:xfrm>
            <a:off x="223284" y="1286540"/>
            <a:ext cx="8665535" cy="1754326"/>
          </a:xfrm>
          <a:prstGeom prst="rect">
            <a:avLst/>
          </a:prstGeom>
          <a:noFill/>
        </p:spPr>
        <p:txBody>
          <a:bodyPr wrap="square" rtlCol="0">
            <a:spAutoFit/>
          </a:bodyPr>
          <a:lstStyle/>
          <a:p>
            <a:r>
              <a:rPr lang="en-US" dirty="0"/>
              <a:t>There are frequent misconceptions concerning the notion efficiency:</a:t>
            </a:r>
          </a:p>
          <a:p>
            <a:pPr marL="285750" indent="-285750">
              <a:buFont typeface="Arial" panose="020B0604020202020204" pitchFamily="34" charset="0"/>
              <a:buChar char="•"/>
            </a:pPr>
            <a:r>
              <a:rPr lang="en-US" dirty="0"/>
              <a:t>that it is a physics notion defined like (power output)/(power input)</a:t>
            </a:r>
          </a:p>
          <a:p>
            <a:pPr marL="285750" indent="-285750">
              <a:buFont typeface="Arial" panose="020B0604020202020204" pitchFamily="34" charset="0"/>
              <a:buChar char="•"/>
            </a:pPr>
            <a:r>
              <a:rPr lang="en-US" dirty="0"/>
              <a:t>that efficiency is always less than 100 %</a:t>
            </a:r>
          </a:p>
          <a:p>
            <a:pPr marL="285750" indent="-285750">
              <a:buFont typeface="Arial" panose="020B0604020202020204" pitchFamily="34" charset="0"/>
              <a:buChar char="•"/>
            </a:pPr>
            <a:endParaRPr lang="en-US" dirty="0"/>
          </a:p>
          <a:p>
            <a:r>
              <a:rPr lang="en-US" dirty="0"/>
              <a:t>There is no unique technical definition of efficiency and it is more an economics notion than physics notion. The idea can perhaps be symbolically defined as</a:t>
            </a:r>
          </a:p>
        </p:txBody>
      </p:sp>
      <p:pic>
        <p:nvPicPr>
          <p:cNvPr id="6" name="Picture 5">
            <a:extLst>
              <a:ext uri="{FF2B5EF4-FFF2-40B4-BE49-F238E27FC236}">
                <a16:creationId xmlns:a16="http://schemas.microsoft.com/office/drawing/2014/main" id="{27A547F6-E3E1-4033-8156-9DE847F14F80}"/>
              </a:ext>
            </a:extLst>
          </p:cNvPr>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3156688" y="3171000"/>
            <a:ext cx="2460000" cy="516000"/>
          </a:xfrm>
          <a:prstGeom prst="rect">
            <a:avLst/>
          </a:prstGeom>
        </p:spPr>
      </p:pic>
      <p:sp>
        <p:nvSpPr>
          <p:cNvPr id="7" name="Rectangle 6">
            <a:extLst>
              <a:ext uri="{FF2B5EF4-FFF2-40B4-BE49-F238E27FC236}">
                <a16:creationId xmlns:a16="http://schemas.microsoft.com/office/drawing/2014/main" id="{6326965D-3B45-4E64-86C9-3AC6E88E5DF1}"/>
              </a:ext>
            </a:extLst>
          </p:cNvPr>
          <p:cNvSpPr/>
          <p:nvPr/>
        </p:nvSpPr>
        <p:spPr>
          <a:xfrm>
            <a:off x="3051544" y="3105933"/>
            <a:ext cx="2828261" cy="64613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A7C451F9-1FA3-4F04-BF90-390D4BAEF88A}"/>
              </a:ext>
            </a:extLst>
          </p:cNvPr>
          <p:cNvSpPr txBox="1"/>
          <p:nvPr/>
        </p:nvSpPr>
        <p:spPr>
          <a:xfrm>
            <a:off x="393405" y="4019107"/>
            <a:ext cx="8495414" cy="2031325"/>
          </a:xfrm>
          <a:prstGeom prst="rect">
            <a:avLst/>
          </a:prstGeom>
          <a:noFill/>
        </p:spPr>
        <p:txBody>
          <a:bodyPr wrap="square" rtlCol="0">
            <a:spAutoFit/>
          </a:bodyPr>
          <a:lstStyle/>
          <a:p>
            <a:r>
              <a:rPr lang="en-US" dirty="0"/>
              <a:t>To be mathematically consistent one has to quantitatively express both “performance” and “price” in same units. It may be dollars, watts, amount of water (like amount of water pumped out of a mine compared to the amount of water needed to turn  the water wheel driving the pump), etc.</a:t>
            </a:r>
          </a:p>
          <a:p>
            <a:r>
              <a:rPr lang="en-US" dirty="0"/>
              <a:t>The efficiency can easily be much larger than 100%. A drastic example might be a picklock priced 100 $ to steel a luxury car priced 1 million $. The efficiency is 10000 % (until you get caught by the police).</a:t>
            </a:r>
          </a:p>
        </p:txBody>
      </p:sp>
    </p:spTree>
    <p:extLst>
      <p:ext uri="{BB962C8B-B14F-4D97-AF65-F5344CB8AC3E}">
        <p14:creationId xmlns:p14="http://schemas.microsoft.com/office/powerpoint/2010/main" val="41561328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50ACAD2-6904-4BD7-A541-DE0ECC3A602B}"/>
              </a:ext>
            </a:extLst>
          </p:cNvPr>
          <p:cNvSpPr>
            <a:spLocks noGrp="1"/>
          </p:cNvSpPr>
          <p:nvPr>
            <p:ph type="sldNum" sz="quarter" idx="12"/>
          </p:nvPr>
        </p:nvSpPr>
        <p:spPr/>
        <p:txBody>
          <a:bodyPr/>
          <a:lstStyle/>
          <a:p>
            <a:fld id="{A84D4951-8A76-4D8F-991A-50C7753EBC79}" type="slidenum">
              <a:rPr lang="sk-SK" smtClean="0"/>
              <a:t>6</a:t>
            </a:fld>
            <a:endParaRPr lang="sk-SK" dirty="0"/>
          </a:p>
        </p:txBody>
      </p:sp>
      <p:sp>
        <p:nvSpPr>
          <p:cNvPr id="3" name="TextBox 2">
            <a:extLst>
              <a:ext uri="{FF2B5EF4-FFF2-40B4-BE49-F238E27FC236}">
                <a16:creationId xmlns:a16="http://schemas.microsoft.com/office/drawing/2014/main" id="{B93C7ECE-29E8-493A-B950-7B665D877B58}"/>
              </a:ext>
            </a:extLst>
          </p:cNvPr>
          <p:cNvSpPr txBox="1"/>
          <p:nvPr/>
        </p:nvSpPr>
        <p:spPr>
          <a:xfrm>
            <a:off x="474345" y="188144"/>
            <a:ext cx="8195310" cy="523220"/>
          </a:xfrm>
          <a:prstGeom prst="rect">
            <a:avLst/>
          </a:prstGeom>
          <a:noFill/>
        </p:spPr>
        <p:txBody>
          <a:bodyPr wrap="square" rtlCol="0">
            <a:spAutoFit/>
          </a:bodyPr>
          <a:lstStyle/>
          <a:p>
            <a:pPr algn="ctr"/>
            <a:r>
              <a:rPr lang="en-US" sz="2800" b="1" dirty="0"/>
              <a:t>Carnot cycle: efficiency</a:t>
            </a:r>
            <a:endParaRPr lang="sk-SK" sz="2800" b="1" dirty="0"/>
          </a:p>
        </p:txBody>
      </p:sp>
      <p:sp>
        <p:nvSpPr>
          <p:cNvPr id="4" name="TextBox 3">
            <a:extLst>
              <a:ext uri="{FF2B5EF4-FFF2-40B4-BE49-F238E27FC236}">
                <a16:creationId xmlns:a16="http://schemas.microsoft.com/office/drawing/2014/main" id="{057A5BE9-6677-47A1-B0C3-2D47597443FC}"/>
              </a:ext>
            </a:extLst>
          </p:cNvPr>
          <p:cNvSpPr txBox="1"/>
          <p:nvPr/>
        </p:nvSpPr>
        <p:spPr>
          <a:xfrm>
            <a:off x="385590" y="1277957"/>
            <a:ext cx="8317735" cy="646331"/>
          </a:xfrm>
          <a:prstGeom prst="rect">
            <a:avLst/>
          </a:prstGeom>
          <a:noFill/>
        </p:spPr>
        <p:txBody>
          <a:bodyPr wrap="square" rtlCol="0">
            <a:spAutoFit/>
          </a:bodyPr>
          <a:lstStyle/>
          <a:p>
            <a:r>
              <a:rPr lang="en-US" dirty="0"/>
              <a:t>We have defined the efficiency of the Carnot machine as </a:t>
            </a:r>
          </a:p>
          <a:p>
            <a:endParaRPr lang="en-US" dirty="0"/>
          </a:p>
        </p:txBody>
      </p:sp>
      <p:pic>
        <p:nvPicPr>
          <p:cNvPr id="10" name="Picture 9">
            <a:extLst>
              <a:ext uri="{FF2B5EF4-FFF2-40B4-BE49-F238E27FC236}">
                <a16:creationId xmlns:a16="http://schemas.microsoft.com/office/drawing/2014/main" id="{30C641DF-953D-479D-8F8C-D9FD436A14D1}"/>
              </a:ext>
            </a:extLst>
          </p:cNvPr>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3542571" y="1813500"/>
            <a:ext cx="2058857" cy="526286"/>
          </a:xfrm>
          <a:prstGeom prst="rect">
            <a:avLst/>
          </a:prstGeom>
        </p:spPr>
      </p:pic>
      <p:pic>
        <p:nvPicPr>
          <p:cNvPr id="7" name="Picture 6">
            <a:extLst>
              <a:ext uri="{FF2B5EF4-FFF2-40B4-BE49-F238E27FC236}">
                <a16:creationId xmlns:a16="http://schemas.microsoft.com/office/drawing/2014/main" id="{ABB07E54-02BA-48B7-9314-93D46DFB3C08}"/>
              </a:ext>
            </a:extLst>
          </p:cNvPr>
          <p:cNvPicPr>
            <a:picLocks noChangeAspect="1"/>
          </p:cNvPicPr>
          <p:nvPr/>
        </p:nvPicPr>
        <p:blipFill>
          <a:blip r:embed="rId6"/>
          <a:stretch>
            <a:fillRect/>
          </a:stretch>
        </p:blipFill>
        <p:spPr>
          <a:xfrm>
            <a:off x="440675" y="2755285"/>
            <a:ext cx="1773716" cy="1370308"/>
          </a:xfrm>
          <a:prstGeom prst="rect">
            <a:avLst/>
          </a:prstGeom>
        </p:spPr>
      </p:pic>
      <p:pic>
        <p:nvPicPr>
          <p:cNvPr id="8" name="Picture 7">
            <a:extLst>
              <a:ext uri="{FF2B5EF4-FFF2-40B4-BE49-F238E27FC236}">
                <a16:creationId xmlns:a16="http://schemas.microsoft.com/office/drawing/2014/main" id="{F6DCB545-2BF4-417E-A35E-D06A86026A9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4345" y="4232613"/>
            <a:ext cx="1773717" cy="1366588"/>
          </a:xfrm>
          <a:prstGeom prst="rect">
            <a:avLst/>
          </a:prstGeom>
        </p:spPr>
      </p:pic>
      <p:pic>
        <p:nvPicPr>
          <p:cNvPr id="13" name="Picture 12">
            <a:extLst>
              <a:ext uri="{FF2B5EF4-FFF2-40B4-BE49-F238E27FC236}">
                <a16:creationId xmlns:a16="http://schemas.microsoft.com/office/drawing/2014/main" id="{8AC7292C-80E7-402A-813A-4C21F91CCE28}"/>
              </a:ext>
            </a:extLst>
          </p:cNvPr>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6751517" y="1813500"/>
            <a:ext cx="1196571" cy="500571"/>
          </a:xfrm>
          <a:prstGeom prst="rect">
            <a:avLst/>
          </a:prstGeom>
        </p:spPr>
      </p:pic>
      <p:sp>
        <p:nvSpPr>
          <p:cNvPr id="14" name="Rectangle 13">
            <a:extLst>
              <a:ext uri="{FF2B5EF4-FFF2-40B4-BE49-F238E27FC236}">
                <a16:creationId xmlns:a16="http://schemas.microsoft.com/office/drawing/2014/main" id="{DB55DDE0-351A-4577-AADD-BF5CD7862A96}"/>
              </a:ext>
            </a:extLst>
          </p:cNvPr>
          <p:cNvSpPr/>
          <p:nvPr/>
        </p:nvSpPr>
        <p:spPr>
          <a:xfrm>
            <a:off x="6547093" y="1562346"/>
            <a:ext cx="1531345" cy="92333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3930A20D-9A46-48ED-A77A-689D9EC45569}"/>
                  </a:ext>
                </a:extLst>
              </p:cNvPr>
              <p:cNvSpPr txBox="1"/>
              <p:nvPr/>
            </p:nvSpPr>
            <p:spPr>
              <a:xfrm>
                <a:off x="2360428" y="2583712"/>
                <a:ext cx="6443330" cy="3416320"/>
              </a:xfrm>
              <a:prstGeom prst="rect">
                <a:avLst/>
              </a:prstGeom>
              <a:noFill/>
            </p:spPr>
            <p:txBody>
              <a:bodyPr wrap="square" rtlCol="0">
                <a:spAutoFit/>
              </a:bodyPr>
              <a:lstStyle/>
              <a:p>
                <a:r>
                  <a:rPr lang="en-US" dirty="0"/>
                  <a:t>The reason for this definition is simple. The purpose for the thermodynamic engine is to get useful mechanical work </a:t>
                </a:r>
                <a14:m>
                  <m:oMath xmlns:m="http://schemas.openxmlformats.org/officeDocument/2006/math">
                    <m:r>
                      <a:rPr lang="en-US" b="0" i="1" smtClean="0">
                        <a:latin typeface="Cambria Math" panose="02040503050406030204" pitchFamily="18" charset="0"/>
                      </a:rPr>
                      <m:t>𝐴</m:t>
                    </m:r>
                    <m:r>
                      <a:rPr lang="en-US" b="0" i="0" smtClean="0">
                        <a:latin typeface="Cambria Math" panose="02040503050406030204" pitchFamily="18" charset="0"/>
                      </a:rPr>
                      <m:t>.</m:t>
                    </m:r>
                  </m:oMath>
                </a14:m>
                <a:r>
                  <a:rPr lang="en-US" dirty="0"/>
                  <a:t>  And we have to pay cost for burning some fuel to provide heat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𝑄</m:t>
                        </m:r>
                      </m:e>
                      <m:sub>
                        <m:r>
                          <a:rPr lang="en-US" b="0" i="1" smtClean="0">
                            <a:latin typeface="Cambria Math" panose="02040503050406030204" pitchFamily="18" charset="0"/>
                          </a:rPr>
                          <m:t>1</m:t>
                        </m:r>
                      </m:sub>
                    </m:sSub>
                  </m:oMath>
                </a14:m>
                <a:r>
                  <a:rPr lang="en-US" dirty="0"/>
                  <a:t>.  </a:t>
                </a:r>
              </a:p>
              <a:p>
                <a:r>
                  <a:rPr lang="en-US" dirty="0"/>
                  <a:t>At the time being the cooling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m:t>
                        </m:r>
                        <m:r>
                          <a:rPr lang="en-US" b="0" i="1" smtClean="0">
                            <a:latin typeface="Cambria Math" panose="02040503050406030204" pitchFamily="18" charset="0"/>
                          </a:rPr>
                          <m:t>𝑄</m:t>
                        </m:r>
                      </m:e>
                      <m:sub>
                        <m:r>
                          <a:rPr lang="en-US" b="0" i="1" smtClean="0">
                            <a:latin typeface="Cambria Math" panose="02040503050406030204" pitchFamily="18" charset="0"/>
                          </a:rPr>
                          <m:t>2</m:t>
                        </m:r>
                      </m:sub>
                    </m:sSub>
                    <m:r>
                      <a:rPr lang="en-US" b="0" i="1" smtClean="0">
                        <a:latin typeface="Cambria Math" panose="02040503050406030204" pitchFamily="18" charset="0"/>
                      </a:rPr>
                      <m:t>)</m:t>
                    </m:r>
                  </m:oMath>
                </a14:m>
                <a:r>
                  <a:rPr lang="en-US" dirty="0"/>
                  <a:t> is free of charge, we use the atmosphere as heat absorber. It may happen in future that we will have to pay charges for “heat pollution”, then the definition  of the engine efficiency would be something like</a:t>
                </a:r>
              </a:p>
              <a:p>
                <a:endParaRPr lang="en-US" dirty="0"/>
              </a:p>
              <a:p>
                <a:endParaRPr lang="en-US" dirty="0"/>
              </a:p>
              <a:p>
                <a:endParaRPr lang="en-US" dirty="0"/>
              </a:p>
              <a:p>
                <a:r>
                  <a:rPr lang="en-US" dirty="0"/>
                  <a:t>where </a:t>
                </a:r>
                <a14:m>
                  <m:oMath xmlns:m="http://schemas.openxmlformats.org/officeDocument/2006/math">
                    <m:r>
                      <a:rPr lang="en-US" b="0" i="1" smtClean="0">
                        <a:latin typeface="Cambria Math" panose="02040503050406030204" pitchFamily="18" charset="0"/>
                      </a:rPr>
                      <m:t>𝛼</m:t>
                    </m:r>
                  </m:oMath>
                </a14:m>
                <a:r>
                  <a:rPr lang="en-US" dirty="0"/>
                  <a:t> would be a “penalty price factor” for heat pollution determined by the state government.</a:t>
                </a:r>
              </a:p>
            </p:txBody>
          </p:sp>
        </mc:Choice>
        <mc:Fallback xmlns="">
          <p:sp>
            <p:nvSpPr>
              <p:cNvPr id="5" name="TextBox 4">
                <a:extLst>
                  <a:ext uri="{FF2B5EF4-FFF2-40B4-BE49-F238E27FC236}">
                    <a16:creationId xmlns:a16="http://schemas.microsoft.com/office/drawing/2014/main" id="{3930A20D-9A46-48ED-A77A-689D9EC45569}"/>
                  </a:ext>
                </a:extLst>
              </p:cNvPr>
              <p:cNvSpPr txBox="1">
                <a:spLocks noRot="1" noChangeAspect="1" noMove="1" noResize="1" noEditPoints="1" noAdjustHandles="1" noChangeArrowheads="1" noChangeShapeType="1" noTextEdit="1"/>
              </p:cNvSpPr>
              <p:nvPr/>
            </p:nvSpPr>
            <p:spPr>
              <a:xfrm>
                <a:off x="2360428" y="2583712"/>
                <a:ext cx="6443330" cy="3416320"/>
              </a:xfrm>
              <a:prstGeom prst="rect">
                <a:avLst/>
              </a:prstGeom>
              <a:blipFill>
                <a:blip r:embed="rId9"/>
                <a:stretch>
                  <a:fillRect l="-757" t="-1071" r="-1419" b="-1964"/>
                </a:stretch>
              </a:blipFill>
            </p:spPr>
            <p:txBody>
              <a:bodyPr/>
              <a:lstStyle/>
              <a:p>
                <a:r>
                  <a:rPr lang="sk-SK">
                    <a:noFill/>
                  </a:rPr>
                  <a:t> </a:t>
                </a:r>
              </a:p>
            </p:txBody>
          </p:sp>
        </mc:Fallback>
      </mc:AlternateContent>
      <p:pic>
        <p:nvPicPr>
          <p:cNvPr id="9" name="Picture 8">
            <a:extLst>
              <a:ext uri="{FF2B5EF4-FFF2-40B4-BE49-F238E27FC236}">
                <a16:creationId xmlns:a16="http://schemas.microsoft.com/office/drawing/2014/main" id="{0874C64B-6AC2-49D9-9261-C097797578BC}"/>
              </a:ext>
            </a:extLst>
          </p:cNvPr>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a:xfrm>
            <a:off x="3670521" y="4696265"/>
            <a:ext cx="2787429" cy="526286"/>
          </a:xfrm>
          <a:prstGeom prst="rect">
            <a:avLst/>
          </a:prstGeom>
        </p:spPr>
      </p:pic>
    </p:spTree>
    <p:extLst>
      <p:ext uri="{BB962C8B-B14F-4D97-AF65-F5344CB8AC3E}">
        <p14:creationId xmlns:p14="http://schemas.microsoft.com/office/powerpoint/2010/main" val="4207868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236F619-B66C-4DDD-9B54-F418B7301BA6}"/>
              </a:ext>
            </a:extLst>
          </p:cNvPr>
          <p:cNvSpPr>
            <a:spLocks noGrp="1"/>
          </p:cNvSpPr>
          <p:nvPr>
            <p:ph type="sldNum" sz="quarter" idx="12"/>
          </p:nvPr>
        </p:nvSpPr>
        <p:spPr/>
        <p:txBody>
          <a:bodyPr/>
          <a:lstStyle/>
          <a:p>
            <a:fld id="{A84D4951-8A76-4D8F-991A-50C7753EBC79}" type="slidenum">
              <a:rPr lang="sk-SK" smtClean="0"/>
              <a:t>7</a:t>
            </a:fld>
            <a:endParaRPr lang="sk-SK" dirty="0"/>
          </a:p>
        </p:txBody>
      </p:sp>
      <p:sp>
        <p:nvSpPr>
          <p:cNvPr id="3" name="TextBox 2">
            <a:extLst>
              <a:ext uri="{FF2B5EF4-FFF2-40B4-BE49-F238E27FC236}">
                <a16:creationId xmlns:a16="http://schemas.microsoft.com/office/drawing/2014/main" id="{48334A24-CC82-4EEF-902A-6E8ADCCC7BD9}"/>
              </a:ext>
            </a:extLst>
          </p:cNvPr>
          <p:cNvSpPr txBox="1"/>
          <p:nvPr/>
        </p:nvSpPr>
        <p:spPr>
          <a:xfrm>
            <a:off x="474345" y="188144"/>
            <a:ext cx="8195310" cy="523220"/>
          </a:xfrm>
          <a:prstGeom prst="rect">
            <a:avLst/>
          </a:prstGeom>
          <a:noFill/>
        </p:spPr>
        <p:txBody>
          <a:bodyPr wrap="square" rtlCol="0">
            <a:spAutoFit/>
          </a:bodyPr>
          <a:lstStyle/>
          <a:p>
            <a:pPr algn="ctr"/>
            <a:r>
              <a:rPr lang="en-US" sz="2800" b="1" dirty="0"/>
              <a:t>Carnot engine as a refrigerator</a:t>
            </a:r>
            <a:endParaRPr lang="sk-SK" sz="2800" b="1" dirty="0"/>
          </a:p>
        </p:txBody>
      </p:sp>
      <p:sp>
        <p:nvSpPr>
          <p:cNvPr id="4" name="TextBox 3">
            <a:extLst>
              <a:ext uri="{FF2B5EF4-FFF2-40B4-BE49-F238E27FC236}">
                <a16:creationId xmlns:a16="http://schemas.microsoft.com/office/drawing/2014/main" id="{0772212D-7839-449D-BCF2-84F9B8523B61}"/>
              </a:ext>
            </a:extLst>
          </p:cNvPr>
          <p:cNvSpPr txBox="1"/>
          <p:nvPr/>
        </p:nvSpPr>
        <p:spPr>
          <a:xfrm>
            <a:off x="287079" y="1116419"/>
            <a:ext cx="8569842" cy="646331"/>
          </a:xfrm>
          <a:prstGeom prst="rect">
            <a:avLst/>
          </a:prstGeom>
          <a:noFill/>
        </p:spPr>
        <p:txBody>
          <a:bodyPr wrap="square" rtlCol="0">
            <a:spAutoFit/>
          </a:bodyPr>
          <a:lstStyle/>
          <a:p>
            <a:r>
              <a:rPr lang="en-US" dirty="0"/>
              <a:t>Carnot cycle is reversible so the engine can run in the opposite direction. Instead of producing useful work it consumes mechanical work, “receives” heat from the cold body</a:t>
            </a:r>
          </a:p>
        </p:txBody>
      </p:sp>
      <p:pic>
        <p:nvPicPr>
          <p:cNvPr id="7" name="Picture 6">
            <a:extLst>
              <a:ext uri="{FF2B5EF4-FFF2-40B4-BE49-F238E27FC236}">
                <a16:creationId xmlns:a16="http://schemas.microsoft.com/office/drawing/2014/main" id="{14B4B3FE-BBCA-4324-BB4E-F12B895541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7079" y="1775636"/>
            <a:ext cx="3216832" cy="1959510"/>
          </a:xfrm>
          <a:prstGeom prst="rect">
            <a:avLst/>
          </a:prstGeom>
        </p:spPr>
      </p:pic>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EC131851-4C1C-4720-82B4-B90B7B8F38E0}"/>
                  </a:ext>
                </a:extLst>
              </p:cNvPr>
              <p:cNvSpPr txBox="1"/>
              <p:nvPr/>
            </p:nvSpPr>
            <p:spPr>
              <a:xfrm>
                <a:off x="3600500" y="1660910"/>
                <a:ext cx="5188688" cy="3416320"/>
              </a:xfrm>
              <a:prstGeom prst="rect">
                <a:avLst/>
              </a:prstGeom>
              <a:noFill/>
            </p:spPr>
            <p:txBody>
              <a:bodyPr wrap="square" rtlCol="0">
                <a:spAutoFit/>
              </a:bodyPr>
              <a:lstStyle/>
              <a:p>
                <a:r>
                  <a:rPr lang="en-US" dirty="0"/>
                  <a:t>and heats the hot body. So it works as a refrigerator: the cold body becomes even colder, the hot body (“kitchen environment”) gets even hotter. You have certainly noticed the heat radiator on the back of a kitchen refrigerator.</a:t>
                </a:r>
              </a:p>
              <a:p>
                <a:r>
                  <a:rPr lang="en-US" dirty="0"/>
                  <a:t>Since the Carnot cycle is run exactly in the opposite way, all the quantities have the same absolute value, jut opposite signs (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𝑄</m:t>
                        </m:r>
                      </m:e>
                      <m:sub>
                        <m:r>
                          <a:rPr lang="en-US" b="0" i="1" smtClean="0">
                            <a:latin typeface="Cambria Math" panose="02040503050406030204" pitchFamily="18" charset="0"/>
                          </a:rPr>
                          <m:t>1</m:t>
                        </m:r>
                      </m:sub>
                    </m:sSub>
                    <m:r>
                      <a:rPr lang="en-US" b="0" i="1" smtClean="0">
                        <a:latin typeface="Cambria Math" panose="02040503050406030204" pitchFamily="18" charset="0"/>
                      </a:rPr>
                      <m:t>&lt;0,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𝑄</m:t>
                        </m:r>
                      </m:e>
                      <m:sub>
                        <m:r>
                          <a:rPr lang="en-US" b="0" i="1" smtClean="0">
                            <a:latin typeface="Cambria Math" panose="02040503050406030204" pitchFamily="18" charset="0"/>
                          </a:rPr>
                          <m:t>2</m:t>
                        </m:r>
                      </m:sub>
                    </m:sSub>
                    <m:r>
                      <a:rPr lang="en-US" b="0" i="1" smtClean="0">
                        <a:latin typeface="Cambria Math" panose="02040503050406030204" pitchFamily="18" charset="0"/>
                      </a:rPr>
                      <m:t>&gt;0, </m:t>
                    </m:r>
                    <m:r>
                      <a:rPr lang="en-US" b="0" i="1" smtClean="0">
                        <a:latin typeface="Cambria Math" panose="02040503050406030204" pitchFamily="18" charset="0"/>
                      </a:rPr>
                      <m:t>𝐴</m:t>
                    </m:r>
                    <m:r>
                      <a:rPr lang="en-US" b="0" i="1" smtClean="0">
                        <a:latin typeface="Cambria Math" panose="02040503050406030204" pitchFamily="18" charset="0"/>
                      </a:rPr>
                      <m:t>&lt;0 </m:t>
                    </m:r>
                  </m:oMath>
                </a14:m>
                <a:r>
                  <a:rPr lang="en-US" dirty="0"/>
                  <a:t>).</a:t>
                </a:r>
              </a:p>
              <a:p>
                <a:r>
                  <a:rPr lang="en-US" dirty="0"/>
                  <a:t>Think about the efficiency of a refrigerator. The purpose is the heat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𝑄</m:t>
                        </m:r>
                      </m:e>
                      <m:sub>
                        <m:r>
                          <a:rPr lang="en-US" b="0" i="1" smtClean="0">
                            <a:latin typeface="Cambria Math" panose="02040503050406030204" pitchFamily="18" charset="0"/>
                          </a:rPr>
                          <m:t>2</m:t>
                        </m:r>
                      </m:sub>
                    </m:sSub>
                  </m:oMath>
                </a14:m>
                <a:r>
                  <a:rPr lang="en-US" dirty="0"/>
                  <a:t> “pumped out” from inside and the cost is the mechanical work (we pay for the electricity to drive the compressor). So we get</a:t>
                </a:r>
              </a:p>
            </p:txBody>
          </p:sp>
        </mc:Choice>
        <mc:Fallback xmlns="">
          <p:sp>
            <p:nvSpPr>
              <p:cNvPr id="8" name="TextBox 7">
                <a:extLst>
                  <a:ext uri="{FF2B5EF4-FFF2-40B4-BE49-F238E27FC236}">
                    <a16:creationId xmlns:a16="http://schemas.microsoft.com/office/drawing/2014/main" id="{EC131851-4C1C-4720-82B4-B90B7B8F38E0}"/>
                  </a:ext>
                </a:extLst>
              </p:cNvPr>
              <p:cNvSpPr txBox="1">
                <a:spLocks noRot="1" noChangeAspect="1" noMove="1" noResize="1" noEditPoints="1" noAdjustHandles="1" noChangeArrowheads="1" noChangeShapeType="1" noTextEdit="1"/>
              </p:cNvSpPr>
              <p:nvPr/>
            </p:nvSpPr>
            <p:spPr>
              <a:xfrm>
                <a:off x="3600500" y="1660910"/>
                <a:ext cx="5188688" cy="3416320"/>
              </a:xfrm>
              <a:prstGeom prst="rect">
                <a:avLst/>
              </a:prstGeom>
              <a:blipFill>
                <a:blip r:embed="rId4"/>
                <a:stretch>
                  <a:fillRect l="-1058" t="-891" r="-1880" b="-1783"/>
                </a:stretch>
              </a:blipFill>
            </p:spPr>
            <p:txBody>
              <a:bodyPr/>
              <a:lstStyle/>
              <a:p>
                <a:r>
                  <a:rPr lang="sk-SK">
                    <a:noFill/>
                  </a:rPr>
                  <a:t> </a:t>
                </a:r>
              </a:p>
            </p:txBody>
          </p:sp>
        </mc:Fallback>
      </mc:AlternateContent>
      <p:pic>
        <p:nvPicPr>
          <p:cNvPr id="12" name="Picture 11">
            <a:extLst>
              <a:ext uri="{FF2B5EF4-FFF2-40B4-BE49-F238E27FC236}">
                <a16:creationId xmlns:a16="http://schemas.microsoft.com/office/drawing/2014/main" id="{2219F4F2-EEEB-4772-B3A6-E352D8F93FA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7079" y="3748032"/>
            <a:ext cx="3048000" cy="2476500"/>
          </a:xfrm>
          <a:prstGeom prst="rect">
            <a:avLst/>
          </a:prstGeom>
        </p:spPr>
      </p:pic>
      <p:pic>
        <p:nvPicPr>
          <p:cNvPr id="15" name="Picture 14">
            <a:extLst>
              <a:ext uri="{FF2B5EF4-FFF2-40B4-BE49-F238E27FC236}">
                <a16:creationId xmlns:a16="http://schemas.microsoft.com/office/drawing/2014/main" id="{084624E7-46C9-4063-AC1F-81A24C65BCD0}"/>
              </a:ext>
            </a:extLst>
          </p:cNvPr>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4074198" y="5478438"/>
            <a:ext cx="3180000" cy="528000"/>
          </a:xfrm>
          <a:prstGeom prst="rect">
            <a:avLst/>
          </a:prstGeom>
        </p:spPr>
      </p:pic>
    </p:spTree>
    <p:extLst>
      <p:ext uri="{BB962C8B-B14F-4D97-AF65-F5344CB8AC3E}">
        <p14:creationId xmlns:p14="http://schemas.microsoft.com/office/powerpoint/2010/main" val="27646109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7EBF1D5-D575-4627-BA78-9C9843A01925}"/>
              </a:ext>
            </a:extLst>
          </p:cNvPr>
          <p:cNvSpPr>
            <a:spLocks noGrp="1"/>
          </p:cNvSpPr>
          <p:nvPr>
            <p:ph type="sldNum" sz="quarter" idx="12"/>
          </p:nvPr>
        </p:nvSpPr>
        <p:spPr/>
        <p:txBody>
          <a:bodyPr/>
          <a:lstStyle/>
          <a:p>
            <a:fld id="{A84D4951-8A76-4D8F-991A-50C7753EBC79}" type="slidenum">
              <a:rPr lang="sk-SK" smtClean="0"/>
              <a:t>8</a:t>
            </a:fld>
            <a:endParaRPr lang="sk-SK" dirty="0"/>
          </a:p>
        </p:txBody>
      </p:sp>
      <p:sp>
        <p:nvSpPr>
          <p:cNvPr id="3" name="TextBox 2">
            <a:extLst>
              <a:ext uri="{FF2B5EF4-FFF2-40B4-BE49-F238E27FC236}">
                <a16:creationId xmlns:a16="http://schemas.microsoft.com/office/drawing/2014/main" id="{3432216A-1D65-4CF1-B673-0CF61B4E6776}"/>
              </a:ext>
            </a:extLst>
          </p:cNvPr>
          <p:cNvSpPr txBox="1"/>
          <p:nvPr/>
        </p:nvSpPr>
        <p:spPr>
          <a:xfrm>
            <a:off x="474345" y="188144"/>
            <a:ext cx="8195310" cy="523220"/>
          </a:xfrm>
          <a:prstGeom prst="rect">
            <a:avLst/>
          </a:prstGeom>
          <a:noFill/>
        </p:spPr>
        <p:txBody>
          <a:bodyPr wrap="square" rtlCol="0">
            <a:spAutoFit/>
          </a:bodyPr>
          <a:lstStyle/>
          <a:p>
            <a:pPr algn="ctr"/>
            <a:r>
              <a:rPr lang="en-US" sz="2800" b="1" dirty="0"/>
              <a:t>Carnot engine as a heat pump</a:t>
            </a:r>
            <a:endParaRPr lang="sk-SK" sz="2800" b="1" dirty="0"/>
          </a:p>
        </p:txBody>
      </p:sp>
      <p:sp>
        <p:nvSpPr>
          <p:cNvPr id="4" name="TextBox 3">
            <a:extLst>
              <a:ext uri="{FF2B5EF4-FFF2-40B4-BE49-F238E27FC236}">
                <a16:creationId xmlns:a16="http://schemas.microsoft.com/office/drawing/2014/main" id="{84A3C365-6744-418A-9A7B-C01DC79E0D50}"/>
              </a:ext>
            </a:extLst>
          </p:cNvPr>
          <p:cNvSpPr txBox="1"/>
          <p:nvPr/>
        </p:nvSpPr>
        <p:spPr>
          <a:xfrm>
            <a:off x="382772" y="914400"/>
            <a:ext cx="8286883" cy="646331"/>
          </a:xfrm>
          <a:prstGeom prst="rect">
            <a:avLst/>
          </a:prstGeom>
          <a:noFill/>
        </p:spPr>
        <p:txBody>
          <a:bodyPr wrap="square" rtlCol="0">
            <a:spAutoFit/>
          </a:bodyPr>
          <a:lstStyle/>
          <a:p>
            <a:r>
              <a:rPr lang="en-US" dirty="0"/>
              <a:t>Carnot engine run in the reverse direction can be used not only as a refrigerator to cool the cold but also as a heater to heat the hot.</a:t>
            </a:r>
          </a:p>
        </p:txBody>
      </p:sp>
      <p:pic>
        <p:nvPicPr>
          <p:cNvPr id="5" name="Picture 4">
            <a:extLst>
              <a:ext uri="{FF2B5EF4-FFF2-40B4-BE49-F238E27FC236}">
                <a16:creationId xmlns:a16="http://schemas.microsoft.com/office/drawing/2014/main" id="{57627982-C5A2-466B-9B73-CEE1E2B01345}"/>
              </a:ext>
            </a:extLst>
          </p:cNvPr>
          <p:cNvPicPr>
            <a:picLocks noChangeAspect="1"/>
          </p:cNvPicPr>
          <p:nvPr/>
        </p:nvPicPr>
        <p:blipFill>
          <a:blip r:embed="rId2"/>
          <a:stretch>
            <a:fillRect/>
          </a:stretch>
        </p:blipFill>
        <p:spPr>
          <a:xfrm>
            <a:off x="866520" y="1867363"/>
            <a:ext cx="2589061" cy="2295295"/>
          </a:xfrm>
          <a:prstGeom prst="rect">
            <a:avLst/>
          </a:prstGeom>
        </p:spPr>
      </p:pic>
      <p:pic>
        <p:nvPicPr>
          <p:cNvPr id="6" name="Picture 5">
            <a:extLst>
              <a:ext uri="{FF2B5EF4-FFF2-40B4-BE49-F238E27FC236}">
                <a16:creationId xmlns:a16="http://schemas.microsoft.com/office/drawing/2014/main" id="{224125AF-EBC2-4A6C-A887-1CFA5ADC9CEE}"/>
              </a:ext>
            </a:extLst>
          </p:cNvPr>
          <p:cNvPicPr>
            <a:picLocks noChangeAspect="1"/>
          </p:cNvPicPr>
          <p:nvPr/>
        </p:nvPicPr>
        <p:blipFill>
          <a:blip r:embed="rId3"/>
          <a:stretch>
            <a:fillRect/>
          </a:stretch>
        </p:blipFill>
        <p:spPr>
          <a:xfrm>
            <a:off x="866519" y="4469290"/>
            <a:ext cx="2589062" cy="1621963"/>
          </a:xfrm>
          <a:prstGeom prst="rect">
            <a:avLst/>
          </a:prstGeom>
        </p:spPr>
      </p:pic>
      <p:sp>
        <p:nvSpPr>
          <p:cNvPr id="7" name="TextBox 6">
            <a:extLst>
              <a:ext uri="{FF2B5EF4-FFF2-40B4-BE49-F238E27FC236}">
                <a16:creationId xmlns:a16="http://schemas.microsoft.com/office/drawing/2014/main" id="{0D486EDB-3768-4093-87A5-7F3E2B5E8E67}"/>
              </a:ext>
            </a:extLst>
          </p:cNvPr>
          <p:cNvSpPr txBox="1"/>
          <p:nvPr/>
        </p:nvSpPr>
        <p:spPr>
          <a:xfrm>
            <a:off x="3902149" y="2094614"/>
            <a:ext cx="4767506" cy="1754326"/>
          </a:xfrm>
          <a:prstGeom prst="rect">
            <a:avLst/>
          </a:prstGeom>
          <a:noFill/>
        </p:spPr>
        <p:txBody>
          <a:bodyPr wrap="square" rtlCol="0">
            <a:spAutoFit/>
          </a:bodyPr>
          <a:lstStyle/>
          <a:p>
            <a:r>
              <a:rPr lang="en-US" dirty="0"/>
              <a:t>To get a heat pump for heating you can in principle take a standard refrigerator, throw away its door, open the balcony and insert the refrigerator into the balcony door so that the interior of the refrigerator is seen from outside the building like here in the picture.</a:t>
            </a:r>
          </a:p>
        </p:txBody>
      </p:sp>
      <p:sp>
        <p:nvSpPr>
          <p:cNvPr id="8" name="TextBox 7">
            <a:extLst>
              <a:ext uri="{FF2B5EF4-FFF2-40B4-BE49-F238E27FC236}">
                <a16:creationId xmlns:a16="http://schemas.microsoft.com/office/drawing/2014/main" id="{9A52BB42-227C-4FAD-B0C9-889F1FD483E7}"/>
              </a:ext>
            </a:extLst>
          </p:cNvPr>
          <p:cNvSpPr txBox="1"/>
          <p:nvPr/>
        </p:nvSpPr>
        <p:spPr>
          <a:xfrm>
            <a:off x="3902149" y="4162658"/>
            <a:ext cx="4767506" cy="2031325"/>
          </a:xfrm>
          <a:prstGeom prst="rect">
            <a:avLst/>
          </a:prstGeom>
          <a:noFill/>
        </p:spPr>
        <p:txBody>
          <a:bodyPr wrap="square" rtlCol="0">
            <a:spAutoFit/>
          </a:bodyPr>
          <a:lstStyle/>
          <a:p>
            <a:r>
              <a:rPr lang="en-US" dirty="0"/>
              <a:t>If you look from inside the room you will see the backward side of the refrigerator with the (black) heat exchanger replacing the balcony door.</a:t>
            </a:r>
          </a:p>
          <a:p>
            <a:endParaRPr lang="en-US" dirty="0"/>
          </a:p>
          <a:p>
            <a:r>
              <a:rPr lang="en-US" dirty="0"/>
              <a:t>If you switch on the refrigerator it will start to cool the outside atmosphere an heat the room by the hot heat exchanger</a:t>
            </a:r>
          </a:p>
        </p:txBody>
      </p:sp>
    </p:spTree>
    <p:extLst>
      <p:ext uri="{BB962C8B-B14F-4D97-AF65-F5344CB8AC3E}">
        <p14:creationId xmlns:p14="http://schemas.microsoft.com/office/powerpoint/2010/main" val="30675537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5DE4D47-D4D8-4D57-AA8D-D3B6ED56A2C3}"/>
              </a:ext>
            </a:extLst>
          </p:cNvPr>
          <p:cNvSpPr>
            <a:spLocks noGrp="1"/>
          </p:cNvSpPr>
          <p:nvPr>
            <p:ph type="sldNum" sz="quarter" idx="12"/>
          </p:nvPr>
        </p:nvSpPr>
        <p:spPr/>
        <p:txBody>
          <a:bodyPr/>
          <a:lstStyle/>
          <a:p>
            <a:fld id="{A84D4951-8A76-4D8F-991A-50C7753EBC79}" type="slidenum">
              <a:rPr lang="sk-SK" smtClean="0"/>
              <a:t>9</a:t>
            </a:fld>
            <a:endParaRPr lang="sk-SK" dirty="0"/>
          </a:p>
        </p:txBody>
      </p:sp>
      <p:sp>
        <p:nvSpPr>
          <p:cNvPr id="31" name="TextBox 30">
            <a:extLst>
              <a:ext uri="{FF2B5EF4-FFF2-40B4-BE49-F238E27FC236}">
                <a16:creationId xmlns:a16="http://schemas.microsoft.com/office/drawing/2014/main" id="{FA89A7DE-8B4F-4E87-B376-B5AAFDE0BC4D}"/>
              </a:ext>
            </a:extLst>
          </p:cNvPr>
          <p:cNvSpPr txBox="1"/>
          <p:nvPr/>
        </p:nvSpPr>
        <p:spPr>
          <a:xfrm>
            <a:off x="474345" y="188144"/>
            <a:ext cx="8195310" cy="523220"/>
          </a:xfrm>
          <a:prstGeom prst="rect">
            <a:avLst/>
          </a:prstGeom>
          <a:noFill/>
        </p:spPr>
        <p:txBody>
          <a:bodyPr wrap="square" rtlCol="0">
            <a:spAutoFit/>
          </a:bodyPr>
          <a:lstStyle/>
          <a:p>
            <a:pPr algn="ctr"/>
            <a:r>
              <a:rPr lang="en-US" sz="2800" b="1" dirty="0"/>
              <a:t>Carnot engine as a heat pump</a:t>
            </a:r>
            <a:endParaRPr lang="sk-SK" sz="2800" b="1" dirty="0"/>
          </a:p>
        </p:txBody>
      </p:sp>
      <p:pic>
        <p:nvPicPr>
          <p:cNvPr id="32" name="Picture 31">
            <a:extLst>
              <a:ext uri="{FF2B5EF4-FFF2-40B4-BE49-F238E27FC236}">
                <a16:creationId xmlns:a16="http://schemas.microsoft.com/office/drawing/2014/main" id="{EA5302E5-B8F7-4C22-B13F-C59E1095AD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9609" y="1063254"/>
            <a:ext cx="3216832" cy="1959510"/>
          </a:xfrm>
          <a:prstGeom prst="rect">
            <a:avLst/>
          </a:prstGeom>
        </p:spPr>
      </p:pic>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583AAD99-993B-47A5-AD17-A906E85AC08F}"/>
                  </a:ext>
                </a:extLst>
              </p:cNvPr>
              <p:cNvSpPr txBox="1"/>
              <p:nvPr/>
            </p:nvSpPr>
            <p:spPr>
              <a:xfrm>
                <a:off x="3944679" y="1063256"/>
                <a:ext cx="4954772" cy="1754326"/>
              </a:xfrm>
              <a:prstGeom prst="rect">
                <a:avLst/>
              </a:prstGeom>
              <a:noFill/>
            </p:spPr>
            <p:txBody>
              <a:bodyPr wrap="square" rtlCol="0">
                <a:spAutoFit/>
              </a:bodyPr>
              <a:lstStyle/>
              <a:p>
                <a:r>
                  <a:rPr lang="en-US" dirty="0"/>
                  <a:t>A heat pump works exactly as a refrigerator: it “takes out” heat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𝑄</m:t>
                        </m:r>
                      </m:e>
                      <m:sub>
                        <m:r>
                          <a:rPr lang="en-US" b="0" i="1" smtClean="0">
                            <a:latin typeface="Cambria Math" panose="02040503050406030204" pitchFamily="18" charset="0"/>
                          </a:rPr>
                          <m:t>2</m:t>
                        </m:r>
                      </m:sub>
                    </m:sSub>
                  </m:oMath>
                </a14:m>
                <a:r>
                  <a:rPr lang="en-US" dirty="0"/>
                  <a:t> from outside, consumes the mechanical work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𝐴</m:t>
                    </m:r>
                    <m:r>
                      <a:rPr lang="en-US" b="0" i="1" smtClean="0">
                        <a:latin typeface="Cambria Math" panose="02040503050406030204" pitchFamily="18" charset="0"/>
                      </a:rPr>
                      <m:t>|</m:t>
                    </m:r>
                  </m:oMath>
                </a14:m>
                <a:r>
                  <a:rPr lang="en-US" dirty="0"/>
                  <a:t> and “injects” heat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m:t>
                        </m:r>
                        <m:r>
                          <a:rPr lang="en-US" b="0" i="1" smtClean="0">
                            <a:latin typeface="Cambria Math" panose="02040503050406030204" pitchFamily="18" charset="0"/>
                          </a:rPr>
                          <m:t>𝑄</m:t>
                        </m:r>
                      </m:e>
                      <m:sub>
                        <m:r>
                          <a:rPr lang="en-US" b="0" i="1" smtClean="0">
                            <a:latin typeface="Cambria Math" panose="02040503050406030204" pitchFamily="18" charset="0"/>
                          </a:rPr>
                          <m:t>1</m:t>
                        </m:r>
                      </m:sub>
                    </m:sSub>
                    <m:r>
                      <a:rPr lang="en-US" b="0" i="1" smtClean="0">
                        <a:latin typeface="Cambria Math" panose="02040503050406030204" pitchFamily="18" charset="0"/>
                      </a:rPr>
                      <m:t>|</m:t>
                    </m:r>
                  </m:oMath>
                </a14:m>
                <a:r>
                  <a:rPr lang="en-US" dirty="0"/>
                  <a:t> into the room. What is its efficiency?</a:t>
                </a:r>
              </a:p>
              <a:p>
                <a:endParaRPr lang="en-US" dirty="0"/>
              </a:p>
              <a:p>
                <a:r>
                  <a:rPr lang="en-US" dirty="0"/>
                  <a:t>The purpose is </a:t>
                </a:r>
                <a14:m>
                  <m:oMath xmlns:m="http://schemas.openxmlformats.org/officeDocument/2006/math">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𝑄</m:t>
                        </m:r>
                      </m:e>
                      <m:sub>
                        <m:r>
                          <a:rPr lang="en-US" b="0" i="1" smtClean="0">
                            <a:latin typeface="Cambria Math" panose="02040503050406030204" pitchFamily="18" charset="0"/>
                          </a:rPr>
                          <m:t>1</m:t>
                        </m:r>
                      </m:sub>
                    </m:sSub>
                    <m:r>
                      <a:rPr lang="en-US" b="0" i="1" smtClean="0">
                        <a:latin typeface="Cambria Math" panose="02040503050406030204" pitchFamily="18" charset="0"/>
                      </a:rPr>
                      <m:t>|</m:t>
                    </m:r>
                  </m:oMath>
                </a14:m>
                <a:r>
                  <a:rPr lang="en-US" dirty="0"/>
                  <a:t> and the cost is </a:t>
                </a:r>
                <a14:m>
                  <m:oMath xmlns:m="http://schemas.openxmlformats.org/officeDocument/2006/math">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𝐴</m:t>
                        </m:r>
                      </m:e>
                    </m:d>
                  </m:oMath>
                </a14:m>
                <a:r>
                  <a:rPr lang="en-US" dirty="0"/>
                  <a:t>. </a:t>
                </a:r>
              </a:p>
            </p:txBody>
          </p:sp>
        </mc:Choice>
        <mc:Fallback xmlns="">
          <p:sp>
            <p:nvSpPr>
              <p:cNvPr id="33" name="TextBox 32">
                <a:extLst>
                  <a:ext uri="{FF2B5EF4-FFF2-40B4-BE49-F238E27FC236}">
                    <a16:creationId xmlns:a16="http://schemas.microsoft.com/office/drawing/2014/main" id="{583AAD99-993B-47A5-AD17-A906E85AC08F}"/>
                  </a:ext>
                </a:extLst>
              </p:cNvPr>
              <p:cNvSpPr txBox="1">
                <a:spLocks noRot="1" noChangeAspect="1" noMove="1" noResize="1" noEditPoints="1" noAdjustHandles="1" noChangeArrowheads="1" noChangeShapeType="1" noTextEdit="1"/>
              </p:cNvSpPr>
              <p:nvPr/>
            </p:nvSpPr>
            <p:spPr>
              <a:xfrm>
                <a:off x="3944679" y="1063256"/>
                <a:ext cx="4954772" cy="1754326"/>
              </a:xfrm>
              <a:prstGeom prst="rect">
                <a:avLst/>
              </a:prstGeom>
              <a:blipFill>
                <a:blip r:embed="rId4"/>
                <a:stretch>
                  <a:fillRect l="-984" t="-1736" b="-4514"/>
                </a:stretch>
              </a:blipFill>
            </p:spPr>
            <p:txBody>
              <a:bodyPr/>
              <a:lstStyle/>
              <a:p>
                <a:r>
                  <a:rPr lang="en-US">
                    <a:noFill/>
                  </a:rPr>
                  <a:t> </a:t>
                </a:r>
              </a:p>
            </p:txBody>
          </p:sp>
        </mc:Fallback>
      </mc:AlternateContent>
      <p:pic>
        <p:nvPicPr>
          <p:cNvPr id="40" name="Picture 39">
            <a:extLst>
              <a:ext uri="{FF2B5EF4-FFF2-40B4-BE49-F238E27FC236}">
                <a16:creationId xmlns:a16="http://schemas.microsoft.com/office/drawing/2014/main" id="{FE5FCEF0-0B0B-47D8-8BF9-0DF49C75B625}"/>
              </a:ext>
            </a:extLst>
          </p:cNvPr>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2982002" y="3374654"/>
            <a:ext cx="3606857" cy="528000"/>
          </a:xfrm>
          <a:prstGeom prst="rect">
            <a:avLst/>
          </a:prstGeom>
        </p:spPr>
      </p:pic>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EC394B82-88D5-4C9C-875F-C84F72CEA460}"/>
                  </a:ext>
                </a:extLst>
              </p:cNvPr>
              <p:cNvSpPr txBox="1"/>
              <p:nvPr/>
            </p:nvSpPr>
            <p:spPr>
              <a:xfrm>
                <a:off x="329609" y="4199860"/>
                <a:ext cx="8340046" cy="646331"/>
              </a:xfrm>
              <a:prstGeom prst="rect">
                <a:avLst/>
              </a:prstGeom>
              <a:noFill/>
            </p:spPr>
            <p:txBody>
              <a:bodyPr wrap="square" rtlCol="0">
                <a:spAutoFit/>
              </a:bodyPr>
              <a:lstStyle/>
              <a:p>
                <a:r>
                  <a:rPr lang="en-US" dirty="0"/>
                  <a:t>The efficiency of a heat pump is larger than 100% ! We get more Joules into the room than we pay for the Joules of </a:t>
                </a:r>
                <a14:m>
                  <m:oMath xmlns:m="http://schemas.openxmlformats.org/officeDocument/2006/math">
                    <m:r>
                      <a:rPr lang="en-US" b="0" i="1" smtClean="0">
                        <a:latin typeface="Cambria Math" panose="02040503050406030204" pitchFamily="18" charset="0"/>
                      </a:rPr>
                      <m:t>𝐴</m:t>
                    </m:r>
                  </m:oMath>
                </a14:m>
                <a:r>
                  <a:rPr lang="en-US" dirty="0"/>
                  <a:t> !</a:t>
                </a:r>
              </a:p>
            </p:txBody>
          </p:sp>
        </mc:Choice>
        <mc:Fallback xmlns="">
          <p:sp>
            <p:nvSpPr>
              <p:cNvPr id="41" name="TextBox 40">
                <a:extLst>
                  <a:ext uri="{FF2B5EF4-FFF2-40B4-BE49-F238E27FC236}">
                    <a16:creationId xmlns:a16="http://schemas.microsoft.com/office/drawing/2014/main" id="{EC394B82-88D5-4C9C-875F-C84F72CEA460}"/>
                  </a:ext>
                </a:extLst>
              </p:cNvPr>
              <p:cNvSpPr txBox="1">
                <a:spLocks noRot="1" noChangeAspect="1" noMove="1" noResize="1" noEditPoints="1" noAdjustHandles="1" noChangeArrowheads="1" noChangeShapeType="1" noTextEdit="1"/>
              </p:cNvSpPr>
              <p:nvPr/>
            </p:nvSpPr>
            <p:spPr>
              <a:xfrm>
                <a:off x="329609" y="4199860"/>
                <a:ext cx="8340046" cy="646331"/>
              </a:xfrm>
              <a:prstGeom prst="rect">
                <a:avLst/>
              </a:prstGeom>
              <a:blipFill>
                <a:blip r:embed="rId6"/>
                <a:stretch>
                  <a:fillRect l="-585" t="-5660" b="-14151"/>
                </a:stretch>
              </a:blipFill>
            </p:spPr>
            <p:txBody>
              <a:bodyPr/>
              <a:lstStyle/>
              <a:p>
                <a:r>
                  <a:rPr lang="en-US">
                    <a:noFill/>
                  </a:rPr>
                  <a:t> </a:t>
                </a:r>
              </a:p>
            </p:txBody>
          </p:sp>
        </mc:Fallback>
      </mc:AlternateContent>
    </p:spTree>
    <p:extLst>
      <p:ext uri="{BB962C8B-B14F-4D97-AF65-F5344CB8AC3E}">
        <p14:creationId xmlns:p14="http://schemas.microsoft.com/office/powerpoint/2010/main" val="210288896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eta = \frac{A}{Q_1}=\frac{Q_1-|Q_2|}{Q_1}&#10;\end{align*}&#10;\end{document}&#10;"/>
  <p:tag name="IGUANATEXSIZE" val="18"/>
</p:tagLst>
</file>

<file path=ppt/tags/tag1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text{CE}&#10;\end{align*}&#10;\end{document}&#10;"/>
  <p:tag name="IGUANATEXSIZE" val="20"/>
</p:tagLst>
</file>

<file path=ppt/tags/tag1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Q_1&#10;\end{align*}&#10;\end{document}&#10;"/>
  <p:tag name="IGUANATEXSIZE" val="20"/>
</p:tagLst>
</file>

<file path=ppt/tags/tag1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Q_1'|&#10;\end{align*}&#10;\end{document}&#10;"/>
  <p:tag name="IGUANATEXSIZE" val="20"/>
</p:tagLst>
</file>

<file path=ppt/tags/tag1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Q_2|&#10;\end{align*}&#10;\end{document}&#10;"/>
  <p:tag name="IGUANATEXSIZE" val="20"/>
</p:tagLst>
</file>

<file path=ppt/tags/tag1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Q_2'|=|Q_2|&#10;\end{align*}&#10;\end{document}&#10;"/>
  <p:tag name="IGUANATEXSIZE" val="20"/>
</p:tagLst>
</file>

<file path=ppt/tags/tag1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T_1&#10;\end{align*}&#10;\end{document}&#10;"/>
  <p:tag name="IGUANATEXSIZE" val="20"/>
</p:tagLst>
</file>

<file path=ppt/tags/tag1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T_2&#10;\end{align*}&#10;\end{document}&#10;"/>
  <p:tag name="IGUANATEXSIZE" val="20"/>
</p:tagLst>
</file>

<file path=ppt/tags/tag1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A}{Q_1}&gt;\frac{A'}{Q_1'}&#10;\end{align*}&#10;\end{document}&#10;"/>
  <p:tag name="IGUANATEXSIZE" val="18"/>
</p:tagLst>
</file>

<file path=ppt/tags/tag1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Q_1-|Q_2|}{Q_1}&gt;\frac{Q_1'-|Q_2|}{Q_1'}&#10;\end{align*}&#10;\end{document}&#10;"/>
  <p:tag name="IGUANATEXSIZE" val="18"/>
</p:tagLst>
</file>

<file path=ppt/tags/tag1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Q_1&gt;Q_1'&#10;\end{align*}&#10;\end{document}&#10;"/>
  <p:tag name="IGUANATEXSIZE" val="18"/>
</p:tagLst>
</file>

<file path=ppt/tags/tag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eta = \frac{T_1-T_2}{T_1}&#10;\end{align*}&#10;\end{document}&#10;"/>
  <p:tag name="IGUANATEXSIZE" val="18"/>
</p:tagLst>
</file>

<file path=ppt/tags/tag2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Q_1-|Q_2|&gt;Q_1'-|Q_2|&#10;\end{align*}&#10;\end{document}&#10;"/>
  <p:tag name="IGUANATEXSIZE" val="18"/>
</p:tagLst>
</file>

<file path=ppt/tags/tag2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A&gt;A'&#10;\end{align*}&#10;\end{document}&#10;"/>
  <p:tag name="IGUANATEXSIZE" val="18"/>
</p:tagLst>
</file>

<file path=ppt/tags/tag2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A&#10;\end{align*}&#10;\end{document}&#10;"/>
  <p:tag name="IGUANATEXSIZE" val="18"/>
</p:tagLst>
</file>

<file path=ppt/tags/tag2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A'|&#10;\end{align*}&#10;\end{document}&#10;"/>
  <p:tag name="IGUANATEXSIZE" val="18"/>
</p:tagLst>
</file>

<file path=ppt/tags/tag2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1-|Q_2|/Q_1&gt;1-|Q_2|/Q_1'&#10;\end{align*}&#10;\end{document}&#10;"/>
  <p:tag name="IGUANATEXSIZE" val="18"/>
</p:tagLst>
</file>

<file path=ppt/tags/tag2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10;\end{align*}&#10;\end{document}&#10;"/>
  <p:tag name="IGUANATEXSIZE" val="20"/>
</p:tagLst>
</file>

<file path=ppt/tags/tag2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text{CE}&#10;\end{align*}&#10;\end{document}&#10;"/>
  <p:tag name="IGUANATEXSIZE" val="20"/>
</p:tagLst>
</file>

<file path=ppt/tags/tag2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Q_1&#10;\end{align*}&#10;\end{document}&#10;"/>
  <p:tag name="IGUANATEXSIZE" val="20"/>
</p:tagLst>
</file>

<file path=ppt/tags/tag2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Q_2|&#10;\end{align*}&#10;\end{document}&#10;"/>
  <p:tag name="IGUANATEXSIZE" val="20"/>
</p:tagLst>
</file>

<file path=ppt/tags/tag2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T_1&#10;\end{align*}&#10;\end{document}&#10;"/>
  <p:tag name="IGUANATEXSIZE" val="20"/>
</p:tagLst>
</file>

<file path=ppt/tags/tag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text{efficiency}=\frac{\text{performance}}{\text{price}}&#10;\end{align*}&#10;\end{document}&#10;"/>
  <p:tag name="IGUANATEXSIZE" val="18"/>
</p:tagLst>
</file>

<file path=ppt/tags/tag3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T_2&#10;\end{align*}&#10;\end{document}&#10;"/>
  <p:tag name="IGUANATEXSIZE" val="20"/>
</p:tagLst>
</file>

<file path=ppt/tags/tag3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A&#10;\end{align*}&#10;\end{document}&#10;"/>
  <p:tag name="IGUANATEXSIZE" val="18"/>
</p:tagLst>
</file>

<file path=ppt/tags/tag3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A'|&#10;\end{align*}&#10;\end{document}&#10;"/>
  <p:tag name="IGUANATEXSIZE" val="18"/>
</p:tagLst>
</file>

<file path=ppt/tags/tag3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A-|A'|&#10;\end{align*}&#10;\end{document}&#10;"/>
  <p:tag name="IGUANATEXSIZE" val="18"/>
</p:tagLst>
</file>

<file path=ppt/tags/tag3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Q_2'|=|Q_2|&#10;\end{align*}&#10;\end{document}&#10;"/>
  <p:tag name="IGUANATEXSIZE" val="20"/>
</p:tagLst>
</file>

<file path=ppt/tags/tag3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Q_1'|&#10;\end{align*}&#10;\end{document}&#10;"/>
  <p:tag name="IGUANATEXSIZE" val="20"/>
</p:tagLst>
</file>

<file path=ppt/tags/tag3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10;\end{align*}&#10;\end{document}&#10;"/>
  <p:tag name="IGUANATEXSIZE" val="20"/>
</p:tagLst>
</file>

<file path=ppt/tags/tag3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text{CE}&#10;\end{align*}&#10;\end{document}&#10;"/>
  <p:tag name="IGUANATEXSIZE" val="20"/>
</p:tagLst>
</file>

<file path=ppt/tags/tag3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Q_1&#10;\end{align*}&#10;\end{document}&#10;"/>
  <p:tag name="IGUANATEXSIZE" val="20"/>
</p:tagLst>
</file>

<file path=ppt/tags/tag3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Q_2|&#10;\end{align*}&#10;\end{document}&#10;"/>
  <p:tag name="IGUANATEXSIZE" val="20"/>
</p:tagLst>
</file>

<file path=ppt/tags/tag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eta = \frac{A}{Q_1}=\frac{Q_1-|Q_2|}{Q_1}&#10;\end{align*}&#10;\end{document}&#10;"/>
  <p:tag name="IGUANATEXSIZE" val="18"/>
</p:tagLst>
</file>

<file path=ppt/tags/tag4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T_1&#10;\end{align*}&#10;\end{document}&#10;"/>
  <p:tag name="IGUANATEXSIZE" val="20"/>
</p:tagLst>
</file>

<file path=ppt/tags/tag4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T_2&#10;\end{align*}&#10;\end{document}&#10;"/>
  <p:tag name="IGUANATEXSIZE" val="20"/>
</p:tagLst>
</file>

<file path=ppt/tags/tag4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A&#10;\end{align*}&#10;\end{document}&#10;"/>
  <p:tag name="IGUANATEXSIZE" val="18"/>
</p:tagLst>
</file>

<file path=ppt/tags/tag4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Q_2'|&#10;\end{align*}&#10;\end{document}&#10;"/>
  <p:tag name="IGUANATEXSIZE" val="20"/>
</p:tagLst>
</file>

<file path=ppt/tags/tag4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Q_1'|&#10;\end{align*}&#10;\end{document}&#10;"/>
  <p:tag name="IGUANATEXSIZE" val="20"/>
</p:tagLst>
</file>

<file path=ppt/tags/tag4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A}{Q_1}&gt;\frac{A}{Q_1'}&#10;\end{align*}&#10;\end{document}&#10;"/>
  <p:tag name="IGUANATEXSIZE" val="18"/>
</p:tagLst>
</file>

<file path=ppt/tags/tag4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Q_1'&gt;Q_1&#10;\end{align*}&#10;\end{document}&#10;"/>
  <p:tag name="IGUANATEXSIZE" val="18"/>
</p:tagLst>
</file>

<file path=ppt/tags/tag4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Q_2'|&gt;|Q_2|&#10;\end{align*}&#10;\end{document}&#10;"/>
  <p:tag name="IGUANATEXSIZE" val="18"/>
</p:tagLst>
</file>

<file path=ppt/tags/tag4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Q_1'-A&gt;Q_1-A&#10;\end{align*}&#10;\end{document}&#10;"/>
  <p:tag name="IGUANATEXSIZE" val="18"/>
</p:tagLst>
</file>

<file path=ppt/tags/tag4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1}{2}m\overline{v^2}=\frac{3}{2}kT&#10;\end{align*}&#10;\end{document}&#10;"/>
  <p:tag name="IGUANATEXSIZE" val="18"/>
</p:tagLst>
</file>

<file path=ppt/tags/tag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eta = \frac{T_1-T_2}{T_1}&#10;\end{align*}&#10;\end{document}&#10;"/>
  <p:tag name="IGUANATEXSIZE" val="18"/>
</p:tagLst>
</file>

<file path=ppt/tags/tag5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eta = \frac{T_1-T_2}{T_1}&#10;\end{align*}&#10;\end{document}&#10;"/>
  <p:tag name="IGUANATEXSIZE" val="18"/>
</p:tagLst>
</file>

<file path=ppt/tags/tag5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E=\hbar\omega&#10;\end{align*}&#10;\end{document}&#10;"/>
  <p:tag name="IGUANATEXSIZE" val="20"/>
</p:tagLst>
</file>

<file path=ppt/tags/tag5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p=\frac{2\pi\hbar}{\lambda}&#10;\end{align*}&#10;\end{document}&#10;"/>
  <p:tag name="IGUANATEXSIZE" val="20"/>
</p:tagLst>
</file>

<file path=ppt/tags/tag5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hbar = 1.0545718 × 10^{-34} \text{m}^2 \text{kg/s}&#10;\end{align*}&#10;\end{document}&#10;"/>
  <p:tag name="IGUANATEXSIZE" val="18"/>
</p:tagLst>
</file>

<file path=ppt/tags/tag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eta = \frac{A}{Q_1+\alpha Q_2}=\frac{Q_1-|Q_2|}{Q_1+\alpha Q_2}&#10;\end{align*}&#10;\end{document}&#10;"/>
  <p:tag name="IGUANATEXSIZE" val="18"/>
</p:tagLst>
</file>

<file path=ppt/tags/tag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eta = \frac{Q_2}{|A|}=\frac{Q_2}{|Q_1|-Q_2}=\frac{T_2}{T_1-T_2}&#10;\end{align*}&#10;\end{document}&#10;"/>
  <p:tag name="IGUANATEXSIZE" val="18"/>
</p:tagLst>
</file>

<file path=ppt/tags/tag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eta = \frac{Q_1}{|A|}=\frac{Q_1}{|Q_1|-Q_2}=\frac{T_1}{T_1-T_2}&gt;1&#10;\end{align*}&#10;\end{document}&#10;"/>
  <p:tag name="IGUANATEXSIZE" val="18"/>
</p:tagLst>
</file>

<file path=ppt/tags/tag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10;\end{align*}&#10;\end{document}&#10;"/>
  <p:tag name="IGUANATEXSIZE" val="20"/>
</p:tagLst>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28575">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Presentation1" id="{6CE07C7B-B112-42FB-8E1B-33FE1FFF8A21}" vid="{C820F9AE-8729-4B46-B1F6-02D85150C59D}"/>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28575">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dirty="0">
            <a:cs typeface="Arial" panose="020B0604020202020204" pitchFamily="34" charset="0"/>
          </a:defRPr>
        </a:defPPr>
      </a:lstStyle>
    </a:txDef>
  </a:objectDefaults>
  <a:extraClrSchemeLst/>
  <a:extLst>
    <a:ext uri="{05A4C25C-085E-4340-85A3-A5531E510DB2}">
      <thm15:themeFamily xmlns:thm15="http://schemas.microsoft.com/office/thememl/2012/main" name="MyblankCalibri.potx" id="{8A0F0F14-46AE-4D77-ADE7-0F718B9836FD}" vid="{B1D029F5-8F85-4FE6-9F53-704A5FA2D1C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MyblankCalibri18</Template>
  <TotalTime>3921</TotalTime>
  <Words>3083</Words>
  <Application>Microsoft Office PowerPoint</Application>
  <PresentationFormat>On-screen Show (4:3)</PresentationFormat>
  <Paragraphs>139</Paragraphs>
  <Slides>19</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19</vt:i4>
      </vt:variant>
    </vt:vector>
  </HeadingPairs>
  <TitlesOfParts>
    <vt:vector size="25" baseType="lpstr">
      <vt:lpstr>Arial</vt:lpstr>
      <vt:lpstr>Calibri</vt:lpstr>
      <vt:lpstr>Calibri Light</vt:lpstr>
      <vt:lpstr>Cambria Math</vt:lpstr>
      <vt:lpstr>1_Office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Vladimir Cerny</dc:creator>
  <cp:lastModifiedBy>Vladimir Cerny</cp:lastModifiedBy>
  <cp:revision>186</cp:revision>
  <dcterms:created xsi:type="dcterms:W3CDTF">2017-02-17T20:16:32Z</dcterms:created>
  <dcterms:modified xsi:type="dcterms:W3CDTF">2018-10-15T16:43:26Z</dcterms:modified>
</cp:coreProperties>
</file>