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68" r:id="rId2"/>
    <p:sldId id="293" r:id="rId3"/>
    <p:sldId id="301" r:id="rId4"/>
    <p:sldId id="302" r:id="rId5"/>
    <p:sldId id="317" r:id="rId6"/>
    <p:sldId id="318" r:id="rId7"/>
    <p:sldId id="319" r:id="rId8"/>
    <p:sldId id="321" r:id="rId9"/>
    <p:sldId id="322" r:id="rId10"/>
    <p:sldId id="323" r:id="rId11"/>
    <p:sldId id="325" r:id="rId12"/>
    <p:sldId id="324" r:id="rId13"/>
    <p:sldId id="362" r:id="rId14"/>
    <p:sldId id="326" r:id="rId15"/>
    <p:sldId id="368" r:id="rId16"/>
    <p:sldId id="363" r:id="rId17"/>
    <p:sldId id="364" r:id="rId18"/>
    <p:sldId id="365" r:id="rId19"/>
    <p:sldId id="366" r:id="rId20"/>
    <p:sldId id="344" r:id="rId21"/>
    <p:sldId id="367" r:id="rId22"/>
    <p:sldId id="369" r:id="rId23"/>
    <p:sldId id="370" r:id="rId24"/>
    <p:sldId id="371" r:id="rId25"/>
    <p:sldId id="374" r:id="rId26"/>
    <p:sldId id="375" r:id="rId27"/>
    <p:sldId id="377" r:id="rId28"/>
    <p:sldId id="376" r:id="rId29"/>
    <p:sldId id="378" r:id="rId30"/>
    <p:sldId id="379" r:id="rId31"/>
    <p:sldId id="372" r:id="rId32"/>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9" autoAdjust="0"/>
    <p:restoredTop sz="94660"/>
  </p:normalViewPr>
  <p:slideViewPr>
    <p:cSldViewPr snapToGrid="0">
      <p:cViewPr varScale="1">
        <p:scale>
          <a:sx n="72" d="100"/>
          <a:sy n="72" d="100"/>
        </p:scale>
        <p:origin x="94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95C94-2678-4FA4-AC9B-91D9CB229F52}" type="datetimeFigureOut">
              <a:rPr lang="sk-SK" smtClean="0"/>
              <a:t>22.10.2018</a:t>
            </a:fld>
            <a:endParaRPr lang="sk-SK"/>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DAAA9-12F1-4C54-821D-FC89338D62C3}" type="slidenum">
              <a:rPr lang="sk-SK" smtClean="0"/>
              <a:t>‹#›</a:t>
            </a:fld>
            <a:endParaRPr lang="sk-SK"/>
          </a:p>
        </p:txBody>
      </p:sp>
    </p:spTree>
    <p:extLst>
      <p:ext uri="{BB962C8B-B14F-4D97-AF65-F5344CB8AC3E}">
        <p14:creationId xmlns:p14="http://schemas.microsoft.com/office/powerpoint/2010/main" val="3518759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DEBEF8-B183-4FAF-9231-BCB8730357BA}" type="slidenum">
              <a:rPr lang="sk-SK" smtClean="0"/>
              <a:t>23</a:t>
            </a:fld>
            <a:endParaRPr lang="sk-SK" dirty="0"/>
          </a:p>
        </p:txBody>
      </p:sp>
    </p:spTree>
    <p:extLst>
      <p:ext uri="{BB962C8B-B14F-4D97-AF65-F5344CB8AC3E}">
        <p14:creationId xmlns:p14="http://schemas.microsoft.com/office/powerpoint/2010/main" val="2033146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22.10.2018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67342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22.10.2018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33457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22.10.2018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49927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22.10.2018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13298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22.10.2018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3202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22.10.2018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5457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22.10.2018</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98053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22.10.2018</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30808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22.10.2018</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04738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22.10.2018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8672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22.10.2018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6510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22.10.2018</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4146169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28.png"/><Relationship Id="rId5" Type="http://schemas.openxmlformats.org/officeDocument/2006/relationships/image" Target="../media/image270.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7.xml"/><Relationship Id="rId7" Type="http://schemas.openxmlformats.org/officeDocument/2006/relationships/image" Target="../media/image26.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image" Target="../media/image31.png"/><Relationship Id="rId18" Type="http://schemas.openxmlformats.org/officeDocument/2006/relationships/image" Target="../media/image38.png"/><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image" Target="../media/image34.png"/><Relationship Id="rId17" Type="http://schemas.openxmlformats.org/officeDocument/2006/relationships/image" Target="../media/image37.png"/><Relationship Id="rId2" Type="http://schemas.openxmlformats.org/officeDocument/2006/relationships/tags" Target="../tags/tag20.xml"/><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15" Type="http://schemas.openxmlformats.org/officeDocument/2006/relationships/image" Target="../media/image35.png"/><Relationship Id="rId19" Type="http://schemas.openxmlformats.org/officeDocument/2006/relationships/image" Target="../media/image39.png"/><Relationship Id="rId4" Type="http://schemas.openxmlformats.org/officeDocument/2006/relationships/tags" Target="../tags/tag22.xml"/><Relationship Id="rId9" Type="http://schemas.openxmlformats.org/officeDocument/2006/relationships/slideLayout" Target="../slideLayouts/slideLayout7.xml"/><Relationship Id="rId1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image" Target="../media/image26.png"/><Relationship Id="rId5" Type="http://schemas.openxmlformats.org/officeDocument/2006/relationships/image" Target="../media/image42.png"/></Relationships>
</file>

<file path=ppt/slides/_rels/slide17.xml.rels><?xml version="1.0" encoding="UTF-8" standalone="yes"?>
<Relationships xmlns="http://schemas.openxmlformats.org/package/2006/relationships"><Relationship Id="rId13" Type="http://schemas.openxmlformats.org/officeDocument/2006/relationships/image" Target="../media/image45.png"/><Relationship Id="rId3" Type="http://schemas.openxmlformats.org/officeDocument/2006/relationships/tags" Target="../tags/tag30.xml"/><Relationship Id="rId7" Type="http://schemas.openxmlformats.org/officeDocument/2006/relationships/image" Target="../media/image43.png"/><Relationship Id="rId12" Type="http://schemas.openxmlformats.org/officeDocument/2006/relationships/image" Target="../media/image390.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41.png"/><Relationship Id="rId11" Type="http://schemas.openxmlformats.org/officeDocument/2006/relationships/image" Target="../media/image44.png"/><Relationship Id="rId5" Type="http://schemas.openxmlformats.org/officeDocument/2006/relationships/slideLayout" Target="../slideLayouts/slideLayout7.xml"/><Relationship Id="rId10" Type="http://schemas.openxmlformats.org/officeDocument/2006/relationships/image" Target="../media/image370.png"/><Relationship Id="rId4" Type="http://schemas.openxmlformats.org/officeDocument/2006/relationships/tags" Target="../tags/tag31.xml"/><Relationship Id="rId14" Type="http://schemas.openxmlformats.org/officeDocument/2006/relationships/image" Target="../media/image410.png"/></Relationships>
</file>

<file path=ppt/slides/_rels/slide18.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48.png"/><Relationship Id="rId4" Type="http://schemas.openxmlformats.org/officeDocument/2006/relationships/slideLayout" Target="../slideLayouts/slideLayout7.xml"/><Relationship Id="rId9" Type="http://schemas.openxmlformats.org/officeDocument/2006/relationships/image" Target="../media/image49.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53.png"/><Relationship Id="rId3" Type="http://schemas.openxmlformats.org/officeDocument/2006/relationships/tags" Target="../tags/tag37.xml"/><Relationship Id="rId7" Type="http://schemas.openxmlformats.org/officeDocument/2006/relationships/slideLayout" Target="../slideLayouts/slideLayout7.xml"/><Relationship Id="rId12" Type="http://schemas.openxmlformats.org/officeDocument/2006/relationships/image" Target="../media/image47.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image" Target="../media/image52.png"/><Relationship Id="rId5" Type="http://schemas.openxmlformats.org/officeDocument/2006/relationships/tags" Target="../tags/tag39.xml"/><Relationship Id="rId10" Type="http://schemas.openxmlformats.org/officeDocument/2006/relationships/image" Target="../media/image51.png"/><Relationship Id="rId4" Type="http://schemas.openxmlformats.org/officeDocument/2006/relationships/tags" Target="../tags/tag38.xml"/><Relationship Id="rId9" Type="http://schemas.openxmlformats.org/officeDocument/2006/relationships/image" Target="../media/image5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211.png"/></Relationships>
</file>

<file path=ppt/slides/_rels/slide2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slideLayout" Target="../slideLayouts/slideLayout7.xml"/><Relationship Id="rId7" Type="http://schemas.openxmlformats.org/officeDocument/2006/relationships/image" Target="../media/image56.png"/><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7.xml"/><Relationship Id="rId1" Type="http://schemas.openxmlformats.org/officeDocument/2006/relationships/tags" Target="../tags/tag43.xml"/><Relationship Id="rId6" Type="http://schemas.openxmlformats.org/officeDocument/2006/relationships/image" Target="../media/image58.png"/></Relationships>
</file>

<file path=ppt/slides/_rels/slide22.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tags" Target="../tags/tag46.xml"/><Relationship Id="rId21" Type="http://schemas.openxmlformats.org/officeDocument/2006/relationships/image" Target="../media/image580.png"/><Relationship Id="rId7" Type="http://schemas.openxmlformats.org/officeDocument/2006/relationships/tags" Target="../tags/tag50.xml"/><Relationship Id="rId12" Type="http://schemas.openxmlformats.org/officeDocument/2006/relationships/image" Target="../media/image33.png"/><Relationship Id="rId17" Type="http://schemas.openxmlformats.org/officeDocument/2006/relationships/image" Target="../media/image39.png"/><Relationship Id="rId2" Type="http://schemas.openxmlformats.org/officeDocument/2006/relationships/tags" Target="../tags/tag45.xml"/><Relationship Id="rId16" Type="http://schemas.openxmlformats.org/officeDocument/2006/relationships/image" Target="../media/image38.png"/><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image" Target="../media/image31.png"/><Relationship Id="rId5" Type="http://schemas.openxmlformats.org/officeDocument/2006/relationships/tags" Target="../tags/tag48.xml"/><Relationship Id="rId15" Type="http://schemas.openxmlformats.org/officeDocument/2006/relationships/image" Target="../media/image37.png"/><Relationship Id="rId23" Type="http://schemas.openxmlformats.org/officeDocument/2006/relationships/image" Target="../media/image60.png"/><Relationship Id="rId10" Type="http://schemas.openxmlformats.org/officeDocument/2006/relationships/slideLayout" Target="../slideLayouts/slideLayout7.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image" Target="../media/image36.png"/><Relationship Id="rId22" Type="http://schemas.openxmlformats.org/officeDocument/2006/relationships/image" Target="../media/image57.png"/></Relationships>
</file>

<file path=ppt/slides/_rels/slide23.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slideLayout" Target="../slideLayouts/slideLayout7.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notesSlide" Target="../notesSlides/notesSlide1.xml"/><Relationship Id="rId9" Type="http://schemas.openxmlformats.org/officeDocument/2006/relationships/image" Target="../media/image61.png"/></Relationships>
</file>

<file path=ppt/slides/_rels/slide2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tags" Target="../tags/tag57.xml"/><Relationship Id="rId7" Type="http://schemas.openxmlformats.org/officeDocument/2006/relationships/image" Target="../media/image63.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26.png"/><Relationship Id="rId5" Type="http://schemas.openxmlformats.org/officeDocument/2006/relationships/slideLayout" Target="../slideLayouts/slideLayout7.xml"/><Relationship Id="rId4" Type="http://schemas.openxmlformats.org/officeDocument/2006/relationships/tags" Target="../tags/tag58.xml"/><Relationship Id="rId9" Type="http://schemas.openxmlformats.org/officeDocument/2006/relationships/image" Target="../media/image6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9.xml"/><Relationship Id="rId6" Type="http://schemas.openxmlformats.org/officeDocument/2006/relationships/image" Target="../media/image71.png"/><Relationship Id="rId5" Type="http://schemas.openxmlformats.org/officeDocument/2006/relationships/image" Target="../media/image72.png"/></Relationships>
</file>

<file path=ppt/slides/_rels/slide29.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tags" Target="../tags/tag72.xml"/><Relationship Id="rId18" Type="http://schemas.openxmlformats.org/officeDocument/2006/relationships/image" Target="../media/image31.png"/><Relationship Id="rId26" Type="http://schemas.openxmlformats.org/officeDocument/2006/relationships/image" Target="../media/image73.png"/><Relationship Id="rId3" Type="http://schemas.openxmlformats.org/officeDocument/2006/relationships/tags" Target="../tags/tag62.xml"/><Relationship Id="rId21" Type="http://schemas.openxmlformats.org/officeDocument/2006/relationships/image" Target="../media/image36.png"/><Relationship Id="rId7" Type="http://schemas.openxmlformats.org/officeDocument/2006/relationships/tags" Target="../tags/tag66.xml"/><Relationship Id="rId12" Type="http://schemas.openxmlformats.org/officeDocument/2006/relationships/tags" Target="../tags/tag71.xml"/><Relationship Id="rId17" Type="http://schemas.openxmlformats.org/officeDocument/2006/relationships/image" Target="../media/image74.png"/><Relationship Id="rId25" Type="http://schemas.openxmlformats.org/officeDocument/2006/relationships/image" Target="../media/image40.png"/><Relationship Id="rId2" Type="http://schemas.openxmlformats.org/officeDocument/2006/relationships/tags" Target="../tags/tag61.xml"/><Relationship Id="rId20" Type="http://schemas.openxmlformats.org/officeDocument/2006/relationships/image" Target="../media/image35.png"/><Relationship Id="rId29" Type="http://schemas.openxmlformats.org/officeDocument/2006/relationships/image" Target="../media/image77.png"/><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tags" Target="../tags/tag70.xml"/><Relationship Id="rId24" Type="http://schemas.openxmlformats.org/officeDocument/2006/relationships/image" Target="../media/image39.png"/><Relationship Id="rId5" Type="http://schemas.openxmlformats.org/officeDocument/2006/relationships/tags" Target="../tags/tag64.xml"/><Relationship Id="rId23" Type="http://schemas.openxmlformats.org/officeDocument/2006/relationships/image" Target="../media/image38.png"/><Relationship Id="rId28" Type="http://schemas.openxmlformats.org/officeDocument/2006/relationships/image" Target="../media/image76.png"/><Relationship Id="rId10" Type="http://schemas.openxmlformats.org/officeDocument/2006/relationships/tags" Target="../tags/tag69.xml"/><Relationship Id="rId19" Type="http://schemas.openxmlformats.org/officeDocument/2006/relationships/image" Target="../media/image33.png"/><Relationship Id="rId31" Type="http://schemas.openxmlformats.org/officeDocument/2006/relationships/image" Target="../media/image80.png"/><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slideLayout" Target="../slideLayouts/slideLayout7.xml"/><Relationship Id="rId22" Type="http://schemas.openxmlformats.org/officeDocument/2006/relationships/image" Target="../media/image37.png"/><Relationship Id="rId27" Type="http://schemas.openxmlformats.org/officeDocument/2006/relationships/image" Target="../media/image75.png"/><Relationship Id="rId30" Type="http://schemas.openxmlformats.org/officeDocument/2006/relationships/image" Target="../media/image7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10.png"/></Relationships>
</file>

<file path=ppt/slides/_rels/slide30.xml.rels><?xml version="1.0" encoding="UTF-8" standalone="yes"?>
<Relationships xmlns="http://schemas.openxmlformats.org/package/2006/relationships"><Relationship Id="rId13" Type="http://schemas.openxmlformats.org/officeDocument/2006/relationships/image" Target="../media/image85.png"/><Relationship Id="rId3" Type="http://schemas.openxmlformats.org/officeDocument/2006/relationships/tags" Target="../tags/tag75.xml"/><Relationship Id="rId12" Type="http://schemas.openxmlformats.org/officeDocument/2006/relationships/image" Target="../media/image83.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slideLayout" Target="../slideLayouts/slideLayout7.xml"/><Relationship Id="rId10" Type="http://schemas.openxmlformats.org/officeDocument/2006/relationships/image" Target="../media/image81.png"/><Relationship Id="rId4" Type="http://schemas.openxmlformats.org/officeDocument/2006/relationships/tags" Target="../tags/tag76.xml"/><Relationship Id="rId9" Type="http://schemas.openxmlformats.org/officeDocument/2006/relationships/image" Target="../media/image82.png"/></Relationships>
</file>

<file path=ppt/slides/_rels/slide31.xml.rels><?xml version="1.0" encoding="UTF-8" standalone="yes"?>
<Relationships xmlns="http://schemas.openxmlformats.org/package/2006/relationships"><Relationship Id="rId13" Type="http://schemas.openxmlformats.org/officeDocument/2006/relationships/image" Target="../media/image89.png"/><Relationship Id="rId3" Type="http://schemas.openxmlformats.org/officeDocument/2006/relationships/tags" Target="../tags/tag79.xml"/><Relationship Id="rId7" Type="http://schemas.openxmlformats.org/officeDocument/2006/relationships/slideLayout" Target="../slideLayouts/slideLayout7.xml"/><Relationship Id="rId12" Type="http://schemas.openxmlformats.org/officeDocument/2006/relationships/image" Target="../media/image88.png"/><Relationship Id="rId2" Type="http://schemas.openxmlformats.org/officeDocument/2006/relationships/tags" Target="../tags/tag78.xml"/><Relationship Id="rId16" Type="http://schemas.openxmlformats.org/officeDocument/2006/relationships/image" Target="../media/image92.png"/><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image" Target="../media/image86.png"/><Relationship Id="rId5" Type="http://schemas.openxmlformats.org/officeDocument/2006/relationships/tags" Target="../tags/tag81.xml"/><Relationship Id="rId15" Type="http://schemas.openxmlformats.org/officeDocument/2006/relationships/image" Target="../media/image91.png"/><Relationship Id="rId10" Type="http://schemas.openxmlformats.org/officeDocument/2006/relationships/image" Target="../media/image87.png"/><Relationship Id="rId4" Type="http://schemas.openxmlformats.org/officeDocument/2006/relationships/tags" Target="../tags/tag80.xml"/><Relationship Id="rId14" Type="http://schemas.openxmlformats.org/officeDocument/2006/relationships/image" Target="../media/image90.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11"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slideLayout" Target="../slideLayouts/slideLayout7.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6.xml"/><Relationship Id="rId7" Type="http://schemas.openxmlformats.org/officeDocument/2006/relationships/image" Target="../media/image9.png"/><Relationship Id="rId12" Type="http://schemas.openxmlformats.org/officeDocument/2006/relationships/image" Target="../media/image11.png"/><Relationship Id="rId2" Type="http://schemas.openxmlformats.org/officeDocument/2006/relationships/tags" Target="../tags/tag5.xml"/><Relationship Id="rId1" Type="http://schemas.openxmlformats.org/officeDocument/2006/relationships/tags" Target="../tags/tag4.xml"/><Relationship Id="rId11" Type="http://schemas.openxmlformats.org/officeDocument/2006/relationships/image" Target="../media/image12.png"/><Relationship Id="rId10" Type="http://schemas.openxmlformats.org/officeDocument/2006/relationships/image" Target="../media/image8.png"/><Relationship Id="rId4" Type="http://schemas.openxmlformats.org/officeDocument/2006/relationships/slideLayout" Target="../slideLayouts/slideLayout7.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3.png"/><Relationship Id="rId5"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slideLayout" Target="../slideLayouts/slideLayout7.xml"/><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7.xml"/><Relationship Id="rId7" Type="http://schemas.openxmlformats.org/officeDocument/2006/relationships/image" Target="../media/image22.png"/><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11" Type="http://schemas.openxmlformats.org/officeDocument/2006/relationships/image" Target="../media/image26.png"/><Relationship Id="rId5" Type="http://schemas.openxmlformats.org/officeDocument/2006/relationships/image" Target="../media/image18.png"/><Relationship Id="rId10" Type="http://schemas.openxmlformats.org/officeDocument/2006/relationships/image" Target="../media/image260.png"/><Relationship Id="rId4" Type="http://schemas.openxmlformats.org/officeDocument/2006/relationships/slideLayout" Target="../slideLayouts/slideLayout7.xml"/><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0072" y="0"/>
            <a:ext cx="7671768" cy="707886"/>
          </a:xfrm>
          <a:prstGeom prst="rect">
            <a:avLst/>
          </a:prstGeom>
          <a:noFill/>
        </p:spPr>
        <p:txBody>
          <a:bodyPr wrap="square" rtlCol="0">
            <a:spAutoFit/>
          </a:bodyPr>
          <a:lstStyle/>
          <a:p>
            <a:pPr algn="ctr"/>
            <a:r>
              <a:rPr lang="en-US" sz="4000" b="1" dirty="0"/>
              <a:t>Statistical physics manifesto</a:t>
            </a:r>
          </a:p>
        </p:txBody>
      </p:sp>
      <mc:AlternateContent xmlns:mc="http://schemas.openxmlformats.org/markup-compatibility/2006" xmlns:a14="http://schemas.microsoft.com/office/drawing/2010/main">
        <mc:Choice Requires="a14">
          <p:sp>
            <p:nvSpPr>
              <p:cNvPr id="3" name="TextBox 2"/>
              <p:cNvSpPr txBox="1"/>
              <p:nvPr/>
            </p:nvSpPr>
            <p:spPr>
              <a:xfrm>
                <a:off x="137160" y="707886"/>
                <a:ext cx="9006840" cy="5686172"/>
              </a:xfrm>
              <a:prstGeom prst="rect">
                <a:avLst/>
              </a:prstGeom>
              <a:noFill/>
            </p:spPr>
            <p:txBody>
              <a:bodyPr wrap="square" rtlCol="0">
                <a:spAutoFit/>
              </a:bodyPr>
              <a:lstStyle/>
              <a:p>
                <a:pPr marL="285750" indent="-285750">
                  <a:buFont typeface="Arial" panose="020B0604020202020204" pitchFamily="34" charset="0"/>
                  <a:buChar char="•"/>
                </a:pPr>
                <a:r>
                  <a:rPr lang="en-US" dirty="0">
                    <a:cs typeface="Arial" panose="020B0604020202020204" pitchFamily="34" charset="0"/>
                  </a:rPr>
                  <a:t>we have to handle systems with huge number of degrees of freedom </a:t>
                </a:r>
                <a14:m>
                  <m:oMath xmlns:m="http://schemas.openxmlformats.org/officeDocument/2006/math">
                    <m:r>
                      <a:rPr lang="en-US" b="0" i="1" smtClean="0">
                        <a:latin typeface="Cambria Math" panose="02040503050406030204" pitchFamily="18" charset="0"/>
                        <a:cs typeface="Arial" panose="020B0604020202020204" pitchFamily="34" charset="0"/>
                      </a:rPr>
                      <m:t>≈</m:t>
                    </m:r>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10</m:t>
                        </m:r>
                      </m:e>
                      <m:sup>
                        <m:r>
                          <a:rPr lang="en-US" b="0" i="1" smtClean="0">
                            <a:latin typeface="Cambria Math" panose="02040503050406030204" pitchFamily="18" charset="0"/>
                            <a:cs typeface="Arial" panose="020B0604020202020204" pitchFamily="34" charset="0"/>
                          </a:rPr>
                          <m:t>26</m:t>
                        </m:r>
                      </m:sup>
                    </m:sSup>
                  </m:oMath>
                </a14:m>
                <a:endParaRPr lang="en-US" dirty="0">
                  <a:cs typeface="Arial" panose="020B0604020202020204" pitchFamily="34" charset="0"/>
                </a:endParaRPr>
              </a:p>
              <a:p>
                <a:pPr marL="285750" indent="-285750">
                  <a:buFont typeface="Arial" panose="020B0604020202020204" pitchFamily="34" charset="0"/>
                  <a:buChar char="•"/>
                </a:pPr>
                <a:r>
                  <a:rPr lang="en-US" dirty="0">
                    <a:cs typeface="Arial" panose="020B0604020202020204" pitchFamily="34" charset="0"/>
                  </a:rPr>
                  <a:t>exact physical state of such a system (</a:t>
                </a:r>
                <a14:m>
                  <m:oMath xmlns:m="http://schemas.openxmlformats.org/officeDocument/2006/math">
                    <m:r>
                      <a:rPr lang="en-US" b="0" i="1" smtClean="0">
                        <a:latin typeface="Cambria Math" panose="02040503050406030204" pitchFamily="18" charset="0"/>
                        <a:cs typeface="Arial" panose="020B0604020202020204" pitchFamily="34" charset="0"/>
                      </a:rPr>
                      <m:t>≈</m:t>
                    </m:r>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10</m:t>
                        </m:r>
                      </m:e>
                      <m:sup>
                        <m:r>
                          <a:rPr lang="en-US" b="0" i="1" smtClean="0">
                            <a:latin typeface="Cambria Math" panose="02040503050406030204" pitchFamily="18" charset="0"/>
                            <a:cs typeface="Arial" panose="020B0604020202020204" pitchFamily="34" charset="0"/>
                          </a:rPr>
                          <m:t>26</m:t>
                        </m:r>
                      </m:sup>
                    </m:sSup>
                  </m:oMath>
                </a14:m>
                <a:r>
                  <a:rPr lang="en-US" dirty="0">
                    <a:cs typeface="Arial" panose="020B0604020202020204" pitchFamily="34" charset="0"/>
                  </a:rPr>
                  <a:t> numbers) is called a </a:t>
                </a:r>
                <a:r>
                  <a:rPr lang="en-US" b="1" dirty="0">
                    <a:cs typeface="Arial" panose="020B0604020202020204" pitchFamily="34" charset="0"/>
                  </a:rPr>
                  <a:t>microstate</a:t>
                </a:r>
              </a:p>
              <a:p>
                <a:pPr marL="285750" indent="-285750">
                  <a:buFont typeface="Arial" panose="020B0604020202020204" pitchFamily="34" charset="0"/>
                  <a:buChar char="•"/>
                </a:pPr>
                <a:r>
                  <a:rPr lang="en-US" dirty="0">
                    <a:cs typeface="Arial" panose="020B0604020202020204" pitchFamily="34" charset="0"/>
                  </a:rPr>
                  <a:t>a complete information on microstate is experimentally unfeasible </a:t>
                </a:r>
              </a:p>
              <a:p>
                <a:pPr marL="285750" indent="-285750">
                  <a:buFont typeface="Arial" panose="020B0604020202020204" pitchFamily="34" charset="0"/>
                  <a:buChar char="•"/>
                </a:pPr>
                <a:r>
                  <a:rPr lang="en-US" dirty="0">
                    <a:cs typeface="Arial" panose="020B0604020202020204" pitchFamily="34" charset="0"/>
                  </a:rPr>
                  <a:t>experimentally in any state of a large systems we have just a few values of macroscopically measurable physical quantities</a:t>
                </a:r>
              </a:p>
              <a:p>
                <a:pPr marL="285750" indent="-285750">
                  <a:buFont typeface="Arial" panose="020B0604020202020204" pitchFamily="34" charset="0"/>
                  <a:buChar char="•"/>
                </a:pPr>
                <a:r>
                  <a:rPr lang="en-US" dirty="0">
                    <a:cs typeface="Arial" panose="020B0604020202020204" pitchFamily="34" charset="0"/>
                  </a:rPr>
                  <a:t>these macroscopic numbers define what we call a </a:t>
                </a:r>
                <a:r>
                  <a:rPr lang="en-US" b="1" dirty="0">
                    <a:cs typeface="Arial" panose="020B0604020202020204" pitchFamily="34" charset="0"/>
                  </a:rPr>
                  <a:t>macrostate</a:t>
                </a:r>
              </a:p>
              <a:p>
                <a:pPr marL="285750" indent="-285750">
                  <a:buFont typeface="Arial" panose="020B0604020202020204" pitchFamily="34" charset="0"/>
                  <a:buChar char="•"/>
                </a:pPr>
                <a:r>
                  <a:rPr lang="en-US" dirty="0">
                    <a:cs typeface="Arial" panose="020B0604020202020204" pitchFamily="34" charset="0"/>
                  </a:rPr>
                  <a:t>macrostate is just drastically reduced information on microstate</a:t>
                </a:r>
              </a:p>
              <a:p>
                <a:pPr marL="285750" indent="-285750">
                  <a:buFont typeface="Arial" panose="020B0604020202020204" pitchFamily="34" charset="0"/>
                  <a:buChar char="•"/>
                </a:pPr>
                <a:r>
                  <a:rPr lang="en-US" dirty="0">
                    <a:cs typeface="Arial" panose="020B0604020202020204" pitchFamily="34" charset="0"/>
                  </a:rPr>
                  <a:t>we have to live with the fact that we just know a macrostate instead of a microstate. Still, we want to “forecast the future” at least on the level of macrostates</a:t>
                </a:r>
              </a:p>
              <a:p>
                <a:pPr marL="285750" indent="-285750">
                  <a:buFont typeface="Arial" panose="020B0604020202020204" pitchFamily="34" charset="0"/>
                  <a:buChar char="•"/>
                </a:pPr>
                <a:r>
                  <a:rPr lang="en-US" dirty="0">
                    <a:cs typeface="Arial" panose="020B0604020202020204" pitchFamily="34" charset="0"/>
                  </a:rPr>
                  <a:t>the technique how we handle macrostates in physics is statistics</a:t>
                </a:r>
              </a:p>
              <a:p>
                <a:pPr marL="285750" indent="-285750">
                  <a:buFont typeface="Arial" panose="020B0604020202020204" pitchFamily="34" charset="0"/>
                  <a:buChar char="•"/>
                </a:pPr>
                <a:r>
                  <a:rPr lang="en-US" dirty="0">
                    <a:cs typeface="Arial" panose="020B0604020202020204" pitchFamily="34" charset="0"/>
                  </a:rPr>
                  <a:t>we know the macrostate, but the system is in fact in some unknown microstate</a:t>
                </a:r>
              </a:p>
              <a:p>
                <a:pPr marL="285750" indent="-285750">
                  <a:buFont typeface="Arial" panose="020B0604020202020204" pitchFamily="34" charset="0"/>
                  <a:buChar char="•"/>
                </a:pPr>
                <a:r>
                  <a:rPr lang="en-US" dirty="0">
                    <a:cs typeface="Arial" panose="020B0604020202020204" pitchFamily="34" charset="0"/>
                  </a:rPr>
                  <a:t>there is tremendously huge number of microstates compatible with our information on macrostate</a:t>
                </a:r>
              </a:p>
              <a:p>
                <a:pPr marL="285750" indent="-285750">
                  <a:buFont typeface="Arial" panose="020B0604020202020204" pitchFamily="34" charset="0"/>
                  <a:buChar char="•"/>
                </a:pPr>
                <a:r>
                  <a:rPr lang="en-US" b="1" dirty="0">
                    <a:solidFill>
                      <a:srgbClr val="FF0000"/>
                    </a:solidFill>
                    <a:cs typeface="Arial" panose="020B0604020202020204" pitchFamily="34" charset="0"/>
                  </a:rPr>
                  <a:t>a particular macrostate can be realized by tremendously huge number of different microstates</a:t>
                </a:r>
                <a:r>
                  <a:rPr lang="en-US" dirty="0">
                    <a:cs typeface="Arial" panose="020B0604020202020204" pitchFamily="34" charset="0"/>
                  </a:rPr>
                  <a:t>. This set of compatible microstates is called a </a:t>
                </a:r>
                <a:r>
                  <a:rPr lang="en-US" b="1" dirty="0">
                    <a:cs typeface="Arial" panose="020B0604020202020204" pitchFamily="34" charset="0"/>
                  </a:rPr>
                  <a:t>statistical ensemble</a:t>
                </a:r>
                <a:r>
                  <a:rPr lang="en-US" dirty="0">
                    <a:cs typeface="Arial" panose="020B0604020202020204" pitchFamily="34" charset="0"/>
                  </a:rPr>
                  <a:t>. We shall see that the number of microstates in an ensemble is of the order </a:t>
                </a:r>
                <a14:m>
                  <m:oMath xmlns:m="http://schemas.openxmlformats.org/officeDocument/2006/math">
                    <m:sSup>
                      <m:sSupPr>
                        <m:ctrlPr>
                          <a:rPr lang="en-US" b="0" i="1" smtClean="0">
                            <a:latin typeface="Cambria Math" panose="02040503050406030204" pitchFamily="18" charset="0"/>
                            <a:cs typeface="Arial" panose="020B0604020202020204" pitchFamily="34" charset="0"/>
                          </a:rPr>
                        </m:ctrlPr>
                      </m:sSupPr>
                      <m:e>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10</m:t>
                            </m:r>
                          </m:e>
                          <m:sup>
                            <m:r>
                              <a:rPr lang="en-US" b="0" i="1" smtClean="0">
                                <a:latin typeface="Cambria Math" panose="02040503050406030204" pitchFamily="18" charset="0"/>
                                <a:cs typeface="Arial" panose="020B0604020202020204" pitchFamily="34" charset="0"/>
                              </a:rPr>
                              <m:t>10</m:t>
                            </m:r>
                          </m:sup>
                        </m:sSup>
                      </m:e>
                      <m:sup>
                        <m:r>
                          <a:rPr lang="en-US" b="0" i="1" smtClean="0">
                            <a:latin typeface="Cambria Math" panose="02040503050406030204" pitchFamily="18" charset="0"/>
                            <a:cs typeface="Arial" panose="020B0604020202020204" pitchFamily="34" charset="0"/>
                          </a:rPr>
                          <m:t>26</m:t>
                        </m:r>
                      </m:sup>
                    </m:sSup>
                    <m:r>
                      <a:rPr lang="en-US" b="0" i="0" smtClean="0">
                        <a:latin typeface="Cambria Math" panose="02040503050406030204" pitchFamily="18" charset="0"/>
                        <a:cs typeface="Arial" panose="020B0604020202020204" pitchFamily="34" charset="0"/>
                      </a:rPr>
                      <m:t>.</m:t>
                    </m:r>
                  </m:oMath>
                </a14:m>
                <a:endParaRPr lang="en-US" b="0" dirty="0">
                  <a:cs typeface="Arial" panose="020B0604020202020204" pitchFamily="34" charset="0"/>
                </a:endParaRPr>
              </a:p>
              <a:p>
                <a:pPr marL="285750" indent="-285750">
                  <a:buFont typeface="Arial" panose="020B0604020202020204" pitchFamily="34" charset="0"/>
                  <a:buChar char="•"/>
                </a:pPr>
                <a:r>
                  <a:rPr lang="en-US" b="0" dirty="0">
                    <a:cs typeface="Arial" panose="020B0604020202020204" pitchFamily="34" charset="0"/>
                  </a:rPr>
                  <a:t>We imagine a procedure which virtually forecast the future of each microstate from the ensemble, then make a virtual average and get the average characteristics of the ensemble which we assume will be useful characteristics of the final macrostate of our particular initial macrostate.</a:t>
                </a:r>
              </a:p>
            </p:txBody>
          </p:sp>
        </mc:Choice>
        <mc:Fallback xmlns="">
          <p:sp>
            <p:nvSpPr>
              <p:cNvPr id="3" name="TextBox 2"/>
              <p:cNvSpPr txBox="1">
                <a:spLocks noRot="1" noChangeAspect="1" noMove="1" noResize="1" noEditPoints="1" noAdjustHandles="1" noChangeArrowheads="1" noChangeShapeType="1" noTextEdit="1"/>
              </p:cNvSpPr>
              <p:nvPr/>
            </p:nvSpPr>
            <p:spPr>
              <a:xfrm>
                <a:off x="137160" y="707886"/>
                <a:ext cx="9006840" cy="5686172"/>
              </a:xfrm>
              <a:prstGeom prst="rect">
                <a:avLst/>
              </a:prstGeom>
              <a:blipFill>
                <a:blip r:embed="rId4"/>
                <a:stretch>
                  <a:fillRect l="-474" t="-536" r="-812" b="-750"/>
                </a:stretch>
              </a:blipFill>
            </p:spPr>
            <p:txBody>
              <a:bodyPr/>
              <a:lstStyle/>
              <a:p>
                <a:r>
                  <a:rPr lang="sk-SK">
                    <a:noFill/>
                  </a:rPr>
                  <a:t> </a:t>
                </a:r>
              </a:p>
            </p:txBody>
          </p:sp>
        </mc:Fallback>
      </mc:AlternateContent>
      <p:sp>
        <p:nvSpPr>
          <p:cNvPr id="4" name="Slide Number Placeholder 3"/>
          <p:cNvSpPr>
            <a:spLocks noGrp="1"/>
          </p:cNvSpPr>
          <p:nvPr>
            <p:ph type="sldNum" sz="quarter" idx="12"/>
          </p:nvPr>
        </p:nvSpPr>
        <p:spPr/>
        <p:txBody>
          <a:bodyPr/>
          <a:lstStyle/>
          <a:p>
            <a:fld id="{1BCE0CA2-1A48-4B23-8A77-1A9F640E54E6}" type="slidenum">
              <a:rPr lang="sk-SK" smtClean="0"/>
              <a:t>1</a:t>
            </a:fld>
            <a:endParaRPr lang="sk-SK" dirty="0"/>
          </a:p>
        </p:txBody>
      </p:sp>
    </p:spTree>
    <p:extLst>
      <p:ext uri="{BB962C8B-B14F-4D97-AF65-F5344CB8AC3E}">
        <p14:creationId xmlns:p14="http://schemas.microsoft.com/office/powerpoint/2010/main" val="2058005362"/>
      </p:ext>
    </p:extLst>
  </p:cSld>
  <p:clrMapOvr>
    <a:masterClrMapping/>
  </p:clrMapOvr>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F3282B-0E90-4423-B322-6658980BB325}"/>
              </a:ext>
            </a:extLst>
          </p:cNvPr>
          <p:cNvSpPr>
            <a:spLocks noGrp="1"/>
          </p:cNvSpPr>
          <p:nvPr>
            <p:ph type="sldNum" sz="quarter" idx="12"/>
          </p:nvPr>
        </p:nvSpPr>
        <p:spPr/>
        <p:txBody>
          <a:bodyPr/>
          <a:lstStyle/>
          <a:p>
            <a:fld id="{A84D4951-8A76-4D8F-991A-50C7753EBC79}" type="slidenum">
              <a:rPr lang="sk-SK" smtClean="0"/>
              <a:t>10</a:t>
            </a:fld>
            <a:endParaRPr lang="sk-SK"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6304901-587A-43F1-AB49-2DB736CB2B7B}"/>
                  </a:ext>
                </a:extLst>
              </p:cNvPr>
              <p:cNvSpPr txBox="1"/>
              <p:nvPr/>
            </p:nvSpPr>
            <p:spPr>
              <a:xfrm>
                <a:off x="871869" y="393405"/>
                <a:ext cx="7400261" cy="523220"/>
              </a:xfrm>
              <a:prstGeom prst="rect">
                <a:avLst/>
              </a:prstGeom>
              <a:noFill/>
            </p:spPr>
            <p:txBody>
              <a:bodyPr wrap="square" rtlCol="0">
                <a:spAutoFit/>
              </a:bodyPr>
              <a:lstStyle/>
              <a:p>
                <a:pPr algn="ctr"/>
                <a:r>
                  <a:rPr lang="en-US" sz="2800" b="1" dirty="0"/>
                  <a:t>A note about Gibbs’ </a:t>
                </a:r>
                <a14:m>
                  <m:oMath xmlns:m="http://schemas.openxmlformats.org/officeDocument/2006/math">
                    <m:r>
                      <a:rPr lang="en-US" sz="2800" b="1" i="1" smtClean="0">
                        <a:latin typeface="Cambria Math" panose="02040503050406030204" pitchFamily="18" charset="0"/>
                      </a:rPr>
                      <m:t>𝑵</m:t>
                    </m:r>
                    <m:r>
                      <a:rPr lang="en-US" sz="2800" b="1" i="1" smtClean="0">
                        <a:latin typeface="Cambria Math" panose="02040503050406030204" pitchFamily="18" charset="0"/>
                      </a:rPr>
                      <m:t>!</m:t>
                    </m:r>
                  </m:oMath>
                </a14:m>
                <a:r>
                  <a:rPr lang="en-US" sz="2800" b="1" dirty="0"/>
                  <a:t> trick</a:t>
                </a:r>
              </a:p>
            </p:txBody>
          </p:sp>
        </mc:Choice>
        <mc:Fallback xmlns="">
          <p:sp>
            <p:nvSpPr>
              <p:cNvPr id="3" name="TextBox 2">
                <a:extLst>
                  <a:ext uri="{FF2B5EF4-FFF2-40B4-BE49-F238E27FC236}">
                    <a16:creationId xmlns:a16="http://schemas.microsoft.com/office/drawing/2014/main" id="{56304901-587A-43F1-AB49-2DB736CB2B7B}"/>
                  </a:ext>
                </a:extLst>
              </p:cNvPr>
              <p:cNvSpPr txBox="1">
                <a:spLocks noRot="1" noChangeAspect="1" noMove="1" noResize="1" noEditPoints="1" noAdjustHandles="1" noChangeArrowheads="1" noChangeShapeType="1" noTextEdit="1"/>
              </p:cNvSpPr>
              <p:nvPr/>
            </p:nvSpPr>
            <p:spPr>
              <a:xfrm>
                <a:off x="871869" y="393405"/>
                <a:ext cx="7400261" cy="523220"/>
              </a:xfrm>
              <a:prstGeom prst="rect">
                <a:avLst/>
              </a:prstGeom>
              <a:blipFill>
                <a:blip r:embed="rId5"/>
                <a:stretch>
                  <a:fillRect t="-11765" b="-341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15FC9DD-8644-4E5C-9FAD-A0FEF2689EA0}"/>
                  </a:ext>
                </a:extLst>
              </p:cNvPr>
              <p:cNvSpPr txBox="1"/>
              <p:nvPr/>
            </p:nvSpPr>
            <p:spPr>
              <a:xfrm>
                <a:off x="340242" y="1137684"/>
                <a:ext cx="8399721" cy="3693319"/>
              </a:xfrm>
              <a:prstGeom prst="rect">
                <a:avLst/>
              </a:prstGeom>
              <a:noFill/>
            </p:spPr>
            <p:txBody>
              <a:bodyPr wrap="square" rtlCol="0">
                <a:spAutoFit/>
              </a:bodyPr>
              <a:lstStyle/>
              <a:p>
                <a:r>
                  <a:rPr lang="en-US" dirty="0"/>
                  <a:t>I do not know the exact story how Gibbs invented his </a:t>
                </a: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oMath>
                </a14:m>
                <a:r>
                  <a:rPr lang="en-US" dirty="0"/>
                  <a:t> trick. Most probably he wanted to understand the meaning of the phenomenological entropy within the framework of statistical physics. He derived the formula and found that it does not have the expected additivity property. He must have said to himself something like: “How could I get </a:t>
                </a:r>
                <a14:m>
                  <m:oMath xmlns:m="http://schemas.openxmlformats.org/officeDocument/2006/math">
                    <m:r>
                      <a:rPr lang="en-US" b="0" i="1" smtClean="0">
                        <a:latin typeface="Cambria Math" panose="02040503050406030204" pitchFamily="18" charset="0"/>
                      </a:rPr>
                      <m:t>𝑁</m:t>
                    </m:r>
                  </m:oMath>
                </a14:m>
                <a:r>
                  <a:rPr lang="en-US" dirty="0"/>
                  <a:t> into the denominator under the logarithm to make the formula additive?” And he probably realized that the Stirling approximation to </a:t>
                </a: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oMath>
                </a14:m>
                <a:r>
                  <a:rPr lang="en-US" dirty="0"/>
                  <a:t> can put </a:t>
                </a:r>
                <a14:m>
                  <m:oMath xmlns:m="http://schemas.openxmlformats.org/officeDocument/2006/math">
                    <m:r>
                      <a:rPr lang="en-US" b="0" i="1" smtClean="0">
                        <a:latin typeface="Cambria Math" panose="02040503050406030204" pitchFamily="18" charset="0"/>
                      </a:rPr>
                      <m:t>𝑁</m:t>
                    </m:r>
                  </m:oMath>
                </a14:m>
                <a:r>
                  <a:rPr lang="en-US" dirty="0"/>
                  <a:t> under the logarithm. So he realized, that putting (artificially) </a:t>
                </a: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oMath>
                </a14:m>
                <a:r>
                  <a:rPr lang="en-US" dirty="0"/>
                  <a:t> to the formula like</a:t>
                </a:r>
              </a:p>
              <a:p>
                <a:endParaRPr lang="en-US" dirty="0"/>
              </a:p>
              <a:p>
                <a:endParaRPr lang="en-US" dirty="0"/>
              </a:p>
              <a:p>
                <a:endParaRPr lang="en-US" dirty="0"/>
              </a:p>
              <a:p>
                <a:r>
                  <a:rPr lang="en-US" dirty="0"/>
                  <a:t>will make the entropy formula additive. So he invented the rule </a:t>
                </a:r>
                <a:r>
                  <a:rPr lang="en-US" dirty="0">
                    <a:cs typeface="Arial" panose="020B0604020202020204" pitchFamily="34" charset="0"/>
                  </a:rPr>
                  <a:t>“statistical physics considers many particle states </a:t>
                </a:r>
                <a:r>
                  <a:rPr lang="en-US" b="1" dirty="0">
                    <a:solidFill>
                      <a:srgbClr val="FF0000"/>
                    </a:solidFill>
                    <a:cs typeface="Arial" panose="020B0604020202020204" pitchFamily="34" charset="0"/>
                  </a:rPr>
                  <a:t>as if </a:t>
                </a:r>
                <a:r>
                  <a:rPr lang="en-US" dirty="0">
                    <a:cs typeface="Arial" panose="020B0604020202020204" pitchFamily="34" charset="0"/>
                  </a:rPr>
                  <a:t>the particles were indistinguishable”. Later quantum mechanics gave us justification for such artificial empirical rule.</a:t>
                </a:r>
                <a:endParaRPr lang="en-US" dirty="0"/>
              </a:p>
            </p:txBody>
          </p:sp>
        </mc:Choice>
        <mc:Fallback xmlns="">
          <p:sp>
            <p:nvSpPr>
              <p:cNvPr id="4" name="TextBox 3">
                <a:extLst>
                  <a:ext uri="{FF2B5EF4-FFF2-40B4-BE49-F238E27FC236}">
                    <a16:creationId xmlns:a16="http://schemas.microsoft.com/office/drawing/2014/main" id="{815FC9DD-8644-4E5C-9FAD-A0FEF2689EA0}"/>
                  </a:ext>
                </a:extLst>
              </p:cNvPr>
              <p:cNvSpPr txBox="1">
                <a:spLocks noRot="1" noChangeAspect="1" noMove="1" noResize="1" noEditPoints="1" noAdjustHandles="1" noChangeArrowheads="1" noChangeShapeType="1" noTextEdit="1"/>
              </p:cNvSpPr>
              <p:nvPr/>
            </p:nvSpPr>
            <p:spPr>
              <a:xfrm>
                <a:off x="340242" y="1137684"/>
                <a:ext cx="8399721" cy="3693319"/>
              </a:xfrm>
              <a:prstGeom prst="rect">
                <a:avLst/>
              </a:prstGeom>
              <a:blipFill>
                <a:blip r:embed="rId6"/>
                <a:stretch>
                  <a:fillRect l="-653" t="-992" r="-943" b="-1818"/>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839E356A-EA86-47F9-A133-89A3F87FBBDA}"/>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437999" y="3226135"/>
            <a:ext cx="2268000" cy="462857"/>
          </a:xfrm>
          <a:prstGeom prst="rect">
            <a:avLst/>
          </a:prstGeom>
        </p:spPr>
      </p:pic>
    </p:spTree>
    <p:extLst>
      <p:ext uri="{BB962C8B-B14F-4D97-AF65-F5344CB8AC3E}">
        <p14:creationId xmlns:p14="http://schemas.microsoft.com/office/powerpoint/2010/main" val="1175637867"/>
      </p:ext>
    </p:extLst>
  </p:cSld>
  <p:clrMapOvr>
    <a:masterClrMapping/>
  </p:clrMapOvr>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451DAE-6D3D-4444-BCFE-19E71E611A9F}"/>
              </a:ext>
            </a:extLst>
          </p:cNvPr>
          <p:cNvSpPr>
            <a:spLocks noGrp="1"/>
          </p:cNvSpPr>
          <p:nvPr>
            <p:ph type="sldNum" sz="quarter" idx="12"/>
          </p:nvPr>
        </p:nvSpPr>
        <p:spPr/>
        <p:txBody>
          <a:bodyPr/>
          <a:lstStyle/>
          <a:p>
            <a:fld id="{A84D4951-8A76-4D8F-991A-50C7753EBC79}" type="slidenum">
              <a:rPr lang="sk-SK" smtClean="0"/>
              <a:t>11</a:t>
            </a:fld>
            <a:endParaRPr lang="sk-SK" dirty="0"/>
          </a:p>
        </p:txBody>
      </p:sp>
      <p:sp>
        <p:nvSpPr>
          <p:cNvPr id="3" name="TextBox 2">
            <a:extLst>
              <a:ext uri="{FF2B5EF4-FFF2-40B4-BE49-F238E27FC236}">
                <a16:creationId xmlns:a16="http://schemas.microsoft.com/office/drawing/2014/main" id="{EE937B46-4A04-4D49-99BC-E10A343D6A30}"/>
              </a:ext>
            </a:extLst>
          </p:cNvPr>
          <p:cNvSpPr txBox="1"/>
          <p:nvPr/>
        </p:nvSpPr>
        <p:spPr>
          <a:xfrm>
            <a:off x="935665" y="499730"/>
            <a:ext cx="7198242" cy="830997"/>
          </a:xfrm>
          <a:prstGeom prst="rect">
            <a:avLst/>
          </a:prstGeom>
          <a:noFill/>
        </p:spPr>
        <p:txBody>
          <a:bodyPr wrap="square" rtlCol="0">
            <a:spAutoFit/>
          </a:bodyPr>
          <a:lstStyle/>
          <a:p>
            <a:pPr algn="ctr"/>
            <a:r>
              <a:rPr lang="en-US" sz="2400" b="1" dirty="0"/>
              <a:t>Phenomenological entropy is defined only up to an arbitrary additive constant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7F806B1-0A25-460B-8FEE-ABD7289B5BC8}"/>
                  </a:ext>
                </a:extLst>
              </p:cNvPr>
              <p:cNvSpPr txBox="1"/>
              <p:nvPr/>
            </p:nvSpPr>
            <p:spPr>
              <a:xfrm>
                <a:off x="297712" y="1594884"/>
                <a:ext cx="8378455" cy="2031325"/>
              </a:xfrm>
              <a:prstGeom prst="rect">
                <a:avLst/>
              </a:prstGeom>
              <a:noFill/>
            </p:spPr>
            <p:txBody>
              <a:bodyPr wrap="square" rtlCol="0">
                <a:spAutoFit/>
              </a:bodyPr>
              <a:lstStyle/>
              <a:p>
                <a:r>
                  <a:rPr lang="en-US" dirty="0"/>
                  <a:t>Using rather crude approximations we were able to derive the entropy formula</a:t>
                </a:r>
              </a:p>
              <a:p>
                <a:endParaRPr lang="en-US" dirty="0"/>
              </a:p>
              <a:p>
                <a:endParaRPr lang="en-US" dirty="0"/>
              </a:p>
              <a:p>
                <a:r>
                  <a:rPr lang="en-US" dirty="0"/>
                  <a:t>containing unknown constants </a:t>
                </a:r>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Actually the phenomenological thermodynamics was not able to specify entropy in an absolute way. It was able only to specify the difference of entropies between two macroscopic states.</a:t>
                </a:r>
              </a:p>
              <a:p>
                <a:r>
                  <a:rPr lang="en-US" dirty="0"/>
                  <a:t>Our formula enables us to do exactly the same</a:t>
                </a:r>
              </a:p>
            </p:txBody>
          </p:sp>
        </mc:Choice>
        <mc:Fallback xmlns="">
          <p:sp>
            <p:nvSpPr>
              <p:cNvPr id="4" name="TextBox 3">
                <a:extLst>
                  <a:ext uri="{FF2B5EF4-FFF2-40B4-BE49-F238E27FC236}">
                    <a16:creationId xmlns:a16="http://schemas.microsoft.com/office/drawing/2014/main" id="{67F806B1-0A25-460B-8FEE-ABD7289B5BC8}"/>
                  </a:ext>
                </a:extLst>
              </p:cNvPr>
              <p:cNvSpPr txBox="1">
                <a:spLocks noRot="1" noChangeAspect="1" noMove="1" noResize="1" noEditPoints="1" noAdjustHandles="1" noChangeArrowheads="1" noChangeShapeType="1" noTextEdit="1"/>
              </p:cNvSpPr>
              <p:nvPr/>
            </p:nvSpPr>
            <p:spPr>
              <a:xfrm>
                <a:off x="297712" y="1594884"/>
                <a:ext cx="8378455" cy="2031325"/>
              </a:xfrm>
              <a:prstGeom prst="rect">
                <a:avLst/>
              </a:prstGeom>
              <a:blipFill>
                <a:blip r:embed="rId6"/>
                <a:stretch>
                  <a:fillRect l="-655" t="-1802" b="-3904"/>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3A191B14-354B-4AB8-8999-4F6985377E4A}"/>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274000" y="1961048"/>
            <a:ext cx="4596000" cy="468000"/>
          </a:xfrm>
          <a:prstGeom prst="rect">
            <a:avLst/>
          </a:prstGeom>
        </p:spPr>
      </p:pic>
      <p:pic>
        <p:nvPicPr>
          <p:cNvPr id="8" name="Picture 7">
            <a:extLst>
              <a:ext uri="{FF2B5EF4-FFF2-40B4-BE49-F238E27FC236}">
                <a16:creationId xmlns:a16="http://schemas.microsoft.com/office/drawing/2014/main" id="{91A4C437-6C12-4F41-BD43-60B346A9D9CE}"/>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123643" y="3890366"/>
            <a:ext cx="4822286" cy="502286"/>
          </a:xfrm>
          <a:prstGeom prst="rect">
            <a:avLst/>
          </a:prstGeom>
        </p:spPr>
      </p:pic>
      <p:sp>
        <p:nvSpPr>
          <p:cNvPr id="9" name="Rectangle 8">
            <a:extLst>
              <a:ext uri="{FF2B5EF4-FFF2-40B4-BE49-F238E27FC236}">
                <a16:creationId xmlns:a16="http://schemas.microsoft.com/office/drawing/2014/main" id="{310861EB-D60C-4317-ABBC-6DBAEE117A86}"/>
              </a:ext>
            </a:extLst>
          </p:cNvPr>
          <p:cNvSpPr/>
          <p:nvPr/>
        </p:nvSpPr>
        <p:spPr>
          <a:xfrm>
            <a:off x="1956391" y="3763926"/>
            <a:ext cx="5188688" cy="8718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5B83A3D-28EF-4A7D-A95A-73515C5FB286}"/>
              </a:ext>
            </a:extLst>
          </p:cNvPr>
          <p:cNvSpPr txBox="1"/>
          <p:nvPr/>
        </p:nvSpPr>
        <p:spPr>
          <a:xfrm>
            <a:off x="414670" y="5061098"/>
            <a:ext cx="8261497" cy="1200329"/>
          </a:xfrm>
          <a:prstGeom prst="rect">
            <a:avLst/>
          </a:prstGeom>
          <a:noFill/>
        </p:spPr>
        <p:txBody>
          <a:bodyPr wrap="square" rtlCol="0">
            <a:spAutoFit/>
          </a:bodyPr>
          <a:lstStyle/>
          <a:p>
            <a:r>
              <a:rPr lang="en-US" dirty="0"/>
              <a:t>Here the arbitrary constants dropped out. Later we will be able to derive the exact formula without any arbitrary constants. In this way we shall show, that the statistical physics is able to get stronger (absolute) formula for entropy in contrast to phenomenological thermodynamics.</a:t>
            </a:r>
          </a:p>
        </p:txBody>
      </p:sp>
    </p:spTree>
    <p:extLst>
      <p:ext uri="{BB962C8B-B14F-4D97-AF65-F5344CB8AC3E}">
        <p14:creationId xmlns:p14="http://schemas.microsoft.com/office/powerpoint/2010/main" val="313089390"/>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F3282B-0E90-4423-B322-6658980BB325}"/>
              </a:ext>
            </a:extLst>
          </p:cNvPr>
          <p:cNvSpPr>
            <a:spLocks noGrp="1"/>
          </p:cNvSpPr>
          <p:nvPr>
            <p:ph type="sldNum" sz="quarter" idx="12"/>
          </p:nvPr>
        </p:nvSpPr>
        <p:spPr/>
        <p:txBody>
          <a:bodyPr/>
          <a:lstStyle/>
          <a:p>
            <a:fld id="{A84D4951-8A76-4D8F-991A-50C7753EBC79}" type="slidenum">
              <a:rPr lang="sk-SK" smtClean="0"/>
              <a:t>12</a:t>
            </a:fld>
            <a:endParaRPr lang="sk-SK" dirty="0"/>
          </a:p>
        </p:txBody>
      </p:sp>
      <p:sp>
        <p:nvSpPr>
          <p:cNvPr id="3" name="TextBox 2">
            <a:extLst>
              <a:ext uri="{FF2B5EF4-FFF2-40B4-BE49-F238E27FC236}">
                <a16:creationId xmlns:a16="http://schemas.microsoft.com/office/drawing/2014/main" id="{56304901-587A-43F1-AB49-2DB736CB2B7B}"/>
              </a:ext>
            </a:extLst>
          </p:cNvPr>
          <p:cNvSpPr txBox="1"/>
          <p:nvPr/>
        </p:nvSpPr>
        <p:spPr>
          <a:xfrm>
            <a:off x="871869" y="393405"/>
            <a:ext cx="7400261" cy="523220"/>
          </a:xfrm>
          <a:prstGeom prst="rect">
            <a:avLst/>
          </a:prstGeom>
          <a:noFill/>
        </p:spPr>
        <p:txBody>
          <a:bodyPr wrap="square" rtlCol="0">
            <a:spAutoFit/>
          </a:bodyPr>
          <a:lstStyle/>
          <a:p>
            <a:pPr algn="ctr"/>
            <a:r>
              <a:rPr lang="en-US" sz="2800" b="1" dirty="0"/>
              <a:t>A note about “teachers’ tricks”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081AB93-8552-43F4-9A85-645EC9226069}"/>
                  </a:ext>
                </a:extLst>
              </p:cNvPr>
              <p:cNvSpPr txBox="1"/>
              <p:nvPr/>
            </p:nvSpPr>
            <p:spPr>
              <a:xfrm>
                <a:off x="435935" y="1318437"/>
                <a:ext cx="8378456" cy="5078313"/>
              </a:xfrm>
              <a:prstGeom prst="rect">
                <a:avLst/>
              </a:prstGeom>
              <a:noFill/>
            </p:spPr>
            <p:txBody>
              <a:bodyPr wrap="square" rtlCol="0">
                <a:spAutoFit/>
              </a:bodyPr>
              <a:lstStyle/>
              <a:p>
                <a:r>
                  <a:rPr lang="en-US" dirty="0"/>
                  <a:t>This note is a warning: do not believe too strongly to “simple derivations” found in textbooks. I cheated a lot deriving entropy formula.</a:t>
                </a:r>
              </a:p>
              <a:p>
                <a:endParaRPr lang="en-US" dirty="0"/>
              </a:p>
              <a:p>
                <a:r>
                  <a:rPr lang="en-US" dirty="0"/>
                  <a:t>I new the correct formula  (derived in a more rigorous way) and so I knew “what I wanted to get”. And I twisted the argumentation to get it right. Be extremely prudent. </a:t>
                </a:r>
                <a:r>
                  <a:rPr lang="en-US" b="1" dirty="0"/>
                  <a:t>Logics teaches us that getting the correct result does not validate the arguments leading to that correct results</a:t>
                </a:r>
                <a:r>
                  <a:rPr lang="en-US" dirty="0"/>
                  <a:t>. The main dirty trick used by myself was to write </a:t>
                </a:r>
                <a14:m>
                  <m:oMath xmlns:m="http://schemas.openxmlformats.org/officeDocument/2006/math">
                    <m:r>
                      <m:rPr>
                        <m:sty m:val="p"/>
                      </m:rPr>
                      <a:rPr lang="en-US">
                        <a:latin typeface="Cambria Math" panose="02040503050406030204" pitchFamily="18" charset="0"/>
                      </a:rPr>
                      <m:t>Δ</m:t>
                    </m:r>
                    <m:acc>
                      <m:accPr>
                        <m:chr m:val="̅"/>
                        <m:ctrlPr>
                          <a:rPr lang="en-US" i="1">
                            <a:latin typeface="Cambria Math" panose="02040503050406030204" pitchFamily="18" charset="0"/>
                          </a:rPr>
                        </m:ctrlPr>
                      </m:accPr>
                      <m:e>
                        <m:r>
                          <a:rPr lang="en-US" i="1">
                            <a:latin typeface="Cambria Math" panose="02040503050406030204" pitchFamily="18" charset="0"/>
                          </a:rPr>
                          <m:t>𝜀</m:t>
                        </m:r>
                      </m:e>
                    </m:acc>
                    <m:r>
                      <a:rPr lang="en-US" i="1" dirty="0">
                        <a:latin typeface="Cambria Math" panose="02040503050406030204" pitchFamily="18" charset="0"/>
                      </a:rPr>
                      <m:t>≈</m:t>
                    </m:r>
                    <m:r>
                      <a:rPr lang="en-US" i="1" dirty="0">
                        <a:latin typeface="Cambria Math" panose="02040503050406030204" pitchFamily="18" charset="0"/>
                      </a:rPr>
                      <m:t>𝛼</m:t>
                    </m:r>
                    <m:acc>
                      <m:accPr>
                        <m:chr m:val="̅"/>
                        <m:ctrlPr>
                          <a:rPr lang="en-US" i="1" dirty="0">
                            <a:latin typeface="Cambria Math" panose="02040503050406030204" pitchFamily="18" charset="0"/>
                          </a:rPr>
                        </m:ctrlPr>
                      </m:accPr>
                      <m:e>
                        <m:r>
                          <a:rPr lang="en-US" i="1" dirty="0">
                            <a:latin typeface="Cambria Math" panose="02040503050406030204" pitchFamily="18" charset="0"/>
                          </a:rPr>
                          <m:t>𝜀</m:t>
                        </m:r>
                      </m:e>
                    </m:acc>
                    <m:r>
                      <a:rPr lang="en-US" b="0" i="1" dirty="0" smtClean="0">
                        <a:latin typeface="Cambria Math" panose="02040503050406030204" pitchFamily="18" charset="0"/>
                      </a:rPr>
                      <m:t>.</m:t>
                    </m:r>
                  </m:oMath>
                </a14:m>
                <a:r>
                  <a:rPr lang="en-US" dirty="0"/>
                  <a:t> Proportionality to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𝜀</m:t>
                        </m:r>
                      </m:e>
                    </m:acc>
                  </m:oMath>
                </a14:m>
                <a:r>
                  <a:rPr lang="en-US" dirty="0"/>
                  <a:t> gave me the required factor 3/2 in front of ln(</a:t>
                </a:r>
                <a14:m>
                  <m:oMath xmlns:m="http://schemas.openxmlformats.org/officeDocument/2006/math">
                    <m:r>
                      <a:rPr lang="en-US" b="0" i="1" smtClean="0">
                        <a:latin typeface="Cambria Math" panose="02040503050406030204" pitchFamily="18" charset="0"/>
                      </a:rPr>
                      <m:t>𝐸</m:t>
                    </m:r>
                  </m:oMath>
                </a14:m>
                <a:r>
                  <a:rPr lang="en-US" dirty="0"/>
                  <a:t>) in the final formula!</a:t>
                </a:r>
              </a:p>
              <a:p>
                <a:endParaRPr lang="en-US" dirty="0"/>
              </a:p>
              <a:p>
                <a:r>
                  <a:rPr lang="en-US" dirty="0"/>
                  <a:t>So do not be disappointed if reading my text you did not quite understand all the motivations on the way! Writers of textbooks sometimes do such dirty tricks without warning the reader that even they do not quite understand what they do.</a:t>
                </a:r>
              </a:p>
              <a:p>
                <a:endParaRPr lang="en-US" dirty="0"/>
              </a:p>
              <a:p>
                <a:r>
                  <a:rPr lang="en-US" dirty="0"/>
                  <a:t>On the other hand, not every time when the reader does not understand the text in the textbook he can just say “well, another dirty trick”. </a:t>
                </a:r>
                <a:r>
                  <a:rPr lang="en-US" b="1" dirty="0">
                    <a:solidFill>
                      <a:srgbClr val="FF0000"/>
                    </a:solidFill>
                  </a:rPr>
                  <a:t>He should first try harder </a:t>
                </a:r>
                <a:r>
                  <a:rPr lang="en-US" dirty="0"/>
                  <a:t>to get more deeply inside the story. Because the authors </a:t>
                </a:r>
                <a:r>
                  <a:rPr lang="en-US" b="1" dirty="0"/>
                  <a:t>quite often do understand </a:t>
                </a:r>
                <a:r>
                  <a:rPr lang="en-US" dirty="0"/>
                  <a:t>what they write.</a:t>
                </a:r>
              </a:p>
            </p:txBody>
          </p:sp>
        </mc:Choice>
        <mc:Fallback xmlns="">
          <p:sp>
            <p:nvSpPr>
              <p:cNvPr id="5" name="TextBox 4">
                <a:extLst>
                  <a:ext uri="{FF2B5EF4-FFF2-40B4-BE49-F238E27FC236}">
                    <a16:creationId xmlns:a16="http://schemas.microsoft.com/office/drawing/2014/main" id="{2081AB93-8552-43F4-9A85-645EC9226069}"/>
                  </a:ext>
                </a:extLst>
              </p:cNvPr>
              <p:cNvSpPr txBox="1">
                <a:spLocks noRot="1" noChangeAspect="1" noMove="1" noResize="1" noEditPoints="1" noAdjustHandles="1" noChangeArrowheads="1" noChangeShapeType="1" noTextEdit="1"/>
              </p:cNvSpPr>
              <p:nvPr/>
            </p:nvSpPr>
            <p:spPr>
              <a:xfrm>
                <a:off x="435935" y="1318437"/>
                <a:ext cx="8378456" cy="5078313"/>
              </a:xfrm>
              <a:prstGeom prst="rect">
                <a:avLst/>
              </a:prstGeom>
              <a:blipFill>
                <a:blip r:embed="rId4"/>
                <a:stretch>
                  <a:fillRect l="-655" t="-600" r="-873" b="-960"/>
                </a:stretch>
              </a:blipFill>
            </p:spPr>
            <p:txBody>
              <a:bodyPr/>
              <a:lstStyle/>
              <a:p>
                <a:r>
                  <a:rPr lang="sk-SK">
                    <a:noFill/>
                  </a:rPr>
                  <a:t> </a:t>
                </a:r>
              </a:p>
            </p:txBody>
          </p:sp>
        </mc:Fallback>
      </mc:AlternateContent>
    </p:spTree>
    <p:extLst>
      <p:ext uri="{BB962C8B-B14F-4D97-AF65-F5344CB8AC3E}">
        <p14:creationId xmlns:p14="http://schemas.microsoft.com/office/powerpoint/2010/main" val="3465395459"/>
      </p:ext>
    </p:extLst>
  </p:cSld>
  <p:clrMapOvr>
    <a:masterClrMapping/>
  </p:clrMapOvr>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13</a:t>
            </a:fld>
            <a:endParaRPr lang="sk-SK" dirty="0"/>
          </a:p>
        </p:txBody>
      </p:sp>
      <p:sp>
        <p:nvSpPr>
          <p:cNvPr id="3" name="TextBox 2"/>
          <p:cNvSpPr txBox="1"/>
          <p:nvPr/>
        </p:nvSpPr>
        <p:spPr>
          <a:xfrm>
            <a:off x="143692" y="0"/>
            <a:ext cx="8490857"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Repetition: Equilibrium macrostate</a:t>
            </a:r>
          </a:p>
        </p:txBody>
      </p:sp>
      <p:sp>
        <p:nvSpPr>
          <p:cNvPr id="5" name="TextBox 4"/>
          <p:cNvSpPr txBox="1"/>
          <p:nvPr/>
        </p:nvSpPr>
        <p:spPr>
          <a:xfrm>
            <a:off x="143692" y="523220"/>
            <a:ext cx="8830491" cy="5986254"/>
          </a:xfrm>
          <a:prstGeom prst="rect">
            <a:avLst/>
          </a:prstGeom>
          <a:noFill/>
        </p:spPr>
        <p:txBody>
          <a:bodyPr wrap="square" rtlCol="0">
            <a:spAutoFit/>
          </a:bodyPr>
          <a:lstStyle/>
          <a:p>
            <a:r>
              <a:rPr lang="en-US" dirty="0">
                <a:cs typeface="Arial" panose="020B0604020202020204" pitchFamily="34" charset="0"/>
              </a:rPr>
              <a:t>In statistical physics we deal with macroscopic systems for which its is technically impossible to work with microstates. We have at disposition tremendously reduced information, just values of a few macroscopic quantities, which define the </a:t>
            </a:r>
            <a:r>
              <a:rPr lang="en-US" b="1" dirty="0">
                <a:cs typeface="Arial" panose="020B0604020202020204" pitchFamily="34" charset="0"/>
              </a:rPr>
              <a:t>macrostate</a:t>
            </a:r>
            <a:r>
              <a:rPr lang="en-US" dirty="0">
                <a:cs typeface="Arial" panose="020B0604020202020204" pitchFamily="34" charset="0"/>
              </a:rPr>
              <a:t> of the system.</a:t>
            </a:r>
          </a:p>
          <a:p>
            <a:endParaRPr lang="en-US" sz="900" dirty="0">
              <a:cs typeface="Arial" panose="020B0604020202020204" pitchFamily="34" charset="0"/>
            </a:endParaRPr>
          </a:p>
          <a:p>
            <a:r>
              <a:rPr lang="en-US" dirty="0">
                <a:cs typeface="Arial" panose="020B0604020202020204" pitchFamily="34" charset="0"/>
              </a:rPr>
              <a:t>In principle, the values of those macrostate-defining quantities depend on time, thus describing the time development of the corresponding macrostate. </a:t>
            </a:r>
          </a:p>
          <a:p>
            <a:endParaRPr lang="en-US" sz="1050" dirty="0">
              <a:cs typeface="Arial" panose="020B0604020202020204" pitchFamily="34" charset="0"/>
            </a:endParaRPr>
          </a:p>
          <a:p>
            <a:r>
              <a:rPr lang="en-US" dirty="0">
                <a:cs typeface="Arial" panose="020B0604020202020204" pitchFamily="34" charset="0"/>
              </a:rPr>
              <a:t>For </a:t>
            </a:r>
            <a:r>
              <a:rPr lang="en-US" b="1" dirty="0">
                <a:solidFill>
                  <a:srgbClr val="FF0000"/>
                </a:solidFill>
                <a:cs typeface="Arial" panose="020B0604020202020204" pitchFamily="34" charset="0"/>
              </a:rPr>
              <a:t>isolated systems </a:t>
            </a:r>
            <a:r>
              <a:rPr lang="en-US" dirty="0">
                <a:cs typeface="Arial" panose="020B0604020202020204" pitchFamily="34" charset="0"/>
              </a:rPr>
              <a:t>we observe a very interesting phenomenon:</a:t>
            </a:r>
          </a:p>
          <a:p>
            <a:r>
              <a:rPr lang="en-US" dirty="0">
                <a:cs typeface="Arial" panose="020B0604020202020204" pitchFamily="34" charset="0"/>
              </a:rPr>
              <a:t>Started from arbitrary microstate we usually observe that the corresponding macrostate changes with time until after some time (which </a:t>
            </a:r>
            <a:r>
              <a:rPr lang="en-US" b="1" dirty="0">
                <a:solidFill>
                  <a:srgbClr val="FF0000"/>
                </a:solidFill>
                <a:cs typeface="Arial" panose="020B0604020202020204" pitchFamily="34" charset="0"/>
              </a:rPr>
              <a:t>we call relaxation time</a:t>
            </a:r>
            <a:r>
              <a:rPr lang="en-US" b="1" dirty="0">
                <a:cs typeface="Arial" panose="020B0604020202020204" pitchFamily="34" charset="0"/>
              </a:rPr>
              <a:t>)</a:t>
            </a:r>
            <a:r>
              <a:rPr lang="en-US" dirty="0">
                <a:cs typeface="Arial" panose="020B0604020202020204" pitchFamily="34" charset="0"/>
              </a:rPr>
              <a:t> the macrostate does not change any more. Technically it means that all the </a:t>
            </a:r>
            <a:r>
              <a:rPr lang="en-US" dirty="0" err="1">
                <a:cs typeface="Arial" panose="020B0604020202020204" pitchFamily="34" charset="0"/>
              </a:rPr>
              <a:t>macrostate</a:t>
            </a:r>
            <a:r>
              <a:rPr lang="en-US" dirty="0">
                <a:cs typeface="Arial" panose="020B0604020202020204" pitchFamily="34" charset="0"/>
              </a:rPr>
              <a:t>-defining quantities are stable, their values do not change any more. We say that the system reached </a:t>
            </a:r>
            <a:r>
              <a:rPr lang="en-US" b="1" dirty="0">
                <a:solidFill>
                  <a:srgbClr val="FF0000"/>
                </a:solidFill>
                <a:cs typeface="Arial" panose="020B0604020202020204" pitchFamily="34" charset="0"/>
              </a:rPr>
              <a:t>equilibrium macrostate</a:t>
            </a:r>
            <a:r>
              <a:rPr lang="en-US" dirty="0">
                <a:cs typeface="Arial" panose="020B0604020202020204" pitchFamily="34" charset="0"/>
              </a:rPr>
              <a:t>.</a:t>
            </a:r>
          </a:p>
          <a:p>
            <a:endParaRPr lang="en-US" sz="1050" dirty="0">
              <a:cs typeface="Arial" panose="020B0604020202020204" pitchFamily="34" charset="0"/>
            </a:endParaRPr>
          </a:p>
          <a:p>
            <a:r>
              <a:rPr lang="en-US" dirty="0">
                <a:cs typeface="Arial" panose="020B0604020202020204" pitchFamily="34" charset="0"/>
              </a:rPr>
              <a:t>This does not mean that the situation is static: the microstates change all the time in macroscopic equilibrium (individual molecules collide, change their positions and velocities etc.) So the macroscopic equilibrium is a dynamical equilibrium. For all practical purposes we, however,  can consider the situation as if it was static.</a:t>
            </a:r>
          </a:p>
          <a:p>
            <a:endParaRPr lang="en-US" sz="1100" dirty="0">
              <a:cs typeface="Arial" panose="020B0604020202020204" pitchFamily="34" charset="0"/>
            </a:endParaRPr>
          </a:p>
          <a:p>
            <a:r>
              <a:rPr lang="en-US" dirty="0">
                <a:cs typeface="Arial" panose="020B0604020202020204" pitchFamily="34" charset="0"/>
              </a:rPr>
              <a:t>When we said “macroscopic quantities do not change with time” we have meant that no measuring devices are available to measure those quantities with a </a:t>
            </a:r>
            <a:r>
              <a:rPr lang="en-US" b="1" dirty="0">
                <a:solidFill>
                  <a:srgbClr val="FF0000"/>
                </a:solidFill>
                <a:cs typeface="Arial" panose="020B0604020202020204" pitchFamily="34" charset="0"/>
              </a:rPr>
              <a:t>precision of typically 13 digits</a:t>
            </a:r>
            <a:r>
              <a:rPr lang="en-US" dirty="0">
                <a:cs typeface="Arial" panose="020B0604020202020204" pitchFamily="34" charset="0"/>
              </a:rPr>
              <a:t>. Having such devices we would observe changes (fluctuations) at the last digit even for macroscopically defined quantities.</a:t>
            </a:r>
          </a:p>
        </p:txBody>
      </p:sp>
    </p:spTree>
    <p:extLst>
      <p:ext uri="{BB962C8B-B14F-4D97-AF65-F5344CB8AC3E}">
        <p14:creationId xmlns:p14="http://schemas.microsoft.com/office/powerpoint/2010/main" val="1016265582"/>
      </p:ext>
    </p:extLst>
  </p:cSld>
  <p:clrMapOvr>
    <a:masterClrMapping/>
  </p:clrMapOvr>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269EBD-4E53-468F-9ACD-AC2787B06314}"/>
              </a:ext>
            </a:extLst>
          </p:cNvPr>
          <p:cNvSpPr>
            <a:spLocks noGrp="1"/>
          </p:cNvSpPr>
          <p:nvPr>
            <p:ph type="sldNum" sz="quarter" idx="12"/>
          </p:nvPr>
        </p:nvSpPr>
        <p:spPr/>
        <p:txBody>
          <a:bodyPr/>
          <a:lstStyle/>
          <a:p>
            <a:fld id="{A84D4951-8A76-4D8F-991A-50C7753EBC79}" type="slidenum">
              <a:rPr lang="sk-SK" smtClean="0"/>
              <a:t>14</a:t>
            </a:fld>
            <a:endParaRPr lang="sk-SK" dirty="0"/>
          </a:p>
        </p:txBody>
      </p:sp>
      <p:sp>
        <p:nvSpPr>
          <p:cNvPr id="3" name="TextBox 2">
            <a:extLst>
              <a:ext uri="{FF2B5EF4-FFF2-40B4-BE49-F238E27FC236}">
                <a16:creationId xmlns:a16="http://schemas.microsoft.com/office/drawing/2014/main" id="{8447DDAA-1875-4B87-9AD5-722E905551F9}"/>
              </a:ext>
            </a:extLst>
          </p:cNvPr>
          <p:cNvSpPr txBox="1"/>
          <p:nvPr/>
        </p:nvSpPr>
        <p:spPr>
          <a:xfrm>
            <a:off x="967563" y="606056"/>
            <a:ext cx="7028121" cy="461665"/>
          </a:xfrm>
          <a:prstGeom prst="rect">
            <a:avLst/>
          </a:prstGeom>
          <a:noFill/>
        </p:spPr>
        <p:txBody>
          <a:bodyPr wrap="square" rtlCol="0">
            <a:spAutoFit/>
          </a:bodyPr>
          <a:lstStyle/>
          <a:p>
            <a:pPr algn="ctr"/>
            <a:r>
              <a:rPr lang="en-US" sz="2400" b="1" dirty="0"/>
              <a:t>Entropy of the equilibrium macrostate</a:t>
            </a:r>
          </a:p>
        </p:txBody>
      </p:sp>
      <p:sp>
        <p:nvSpPr>
          <p:cNvPr id="4" name="TextBox 3">
            <a:extLst>
              <a:ext uri="{FF2B5EF4-FFF2-40B4-BE49-F238E27FC236}">
                <a16:creationId xmlns:a16="http://schemas.microsoft.com/office/drawing/2014/main" id="{097C5929-EB52-4F92-BAED-78E048DDA55D}"/>
              </a:ext>
            </a:extLst>
          </p:cNvPr>
          <p:cNvSpPr txBox="1"/>
          <p:nvPr/>
        </p:nvSpPr>
        <p:spPr>
          <a:xfrm>
            <a:off x="414670" y="1339702"/>
            <a:ext cx="8346558" cy="4801314"/>
          </a:xfrm>
          <a:prstGeom prst="rect">
            <a:avLst/>
          </a:prstGeom>
          <a:noFill/>
        </p:spPr>
        <p:txBody>
          <a:bodyPr wrap="square" rtlCol="0">
            <a:spAutoFit/>
          </a:bodyPr>
          <a:lstStyle/>
          <a:p>
            <a:r>
              <a:rPr lang="en-US" dirty="0"/>
              <a:t>Observing the time development of a microstate we notice irreversible behavior. Once the equilibrium microstate is reached, the microstates continue to change, but never leave the equilibrium macrostate domain of microstates. We may ask why it is so. Starting from a random microstate the changing microstates arrive into the set of equilibrium  macrostate domain. A possible “explanation” is that the equilibrium macrostate is so huge, in terms of the number of its realizing microstates, that the </a:t>
            </a:r>
            <a:r>
              <a:rPr lang="en-US" b="1" dirty="0">
                <a:solidFill>
                  <a:srgbClr val="FF0000"/>
                </a:solidFill>
              </a:rPr>
              <a:t>probability of leaving this microstate domain by random microstate dynamics is negligible</a:t>
            </a:r>
            <a:r>
              <a:rPr lang="en-US" dirty="0"/>
              <a:t>.</a:t>
            </a:r>
          </a:p>
          <a:p>
            <a:endParaRPr lang="en-US" dirty="0"/>
          </a:p>
          <a:p>
            <a:r>
              <a:rPr lang="en-US" dirty="0"/>
              <a:t>Therefore the hypothesis: The equilibrium macrostate of an isolated system is the macrostate realizable by the largest number of available microstates. </a:t>
            </a:r>
          </a:p>
          <a:p>
            <a:endParaRPr lang="en-US" dirty="0"/>
          </a:p>
          <a:p>
            <a:r>
              <a:rPr lang="en-US" b="1" dirty="0">
                <a:solidFill>
                  <a:srgbClr val="FF0000"/>
                </a:solidFill>
              </a:rPr>
              <a:t>The equilibrium macrostate of an isolated system has the largest entropy with respect to the entropies of all non-equilibrium macrostates</a:t>
            </a:r>
            <a:r>
              <a:rPr lang="en-US" dirty="0"/>
              <a:t>.</a:t>
            </a:r>
          </a:p>
          <a:p>
            <a:endParaRPr lang="en-US" dirty="0"/>
          </a:p>
          <a:p>
            <a:r>
              <a:rPr lang="en-US" dirty="0"/>
              <a:t>We can use this entropy property to find which macrostate – </a:t>
            </a:r>
            <a:r>
              <a:rPr lang="en-US" b="1" dirty="0"/>
              <a:t>under given  conditions for an isolated system </a:t>
            </a:r>
            <a:r>
              <a:rPr lang="en-US" dirty="0"/>
              <a:t> – is the equilibrium macrostate.</a:t>
            </a:r>
          </a:p>
        </p:txBody>
      </p:sp>
    </p:spTree>
    <p:extLst>
      <p:ext uri="{BB962C8B-B14F-4D97-AF65-F5344CB8AC3E}">
        <p14:creationId xmlns:p14="http://schemas.microsoft.com/office/powerpoint/2010/main" val="2849147966"/>
      </p:ext>
    </p:extLst>
  </p:cSld>
  <p:clrMapOvr>
    <a:masterClrMapping/>
  </p:clrMapOvr>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EF7252-0075-4242-89B3-6413F5FC45FC}"/>
              </a:ext>
            </a:extLst>
          </p:cNvPr>
          <p:cNvSpPr>
            <a:spLocks noGrp="1"/>
          </p:cNvSpPr>
          <p:nvPr>
            <p:ph type="sldNum" sz="quarter" idx="12"/>
          </p:nvPr>
        </p:nvSpPr>
        <p:spPr/>
        <p:txBody>
          <a:bodyPr/>
          <a:lstStyle/>
          <a:p>
            <a:fld id="{A84D4951-8A76-4D8F-991A-50C7753EBC79}" type="slidenum">
              <a:rPr lang="sk-SK" smtClean="0"/>
              <a:t>15</a:t>
            </a:fld>
            <a:endParaRPr lang="sk-SK" dirty="0"/>
          </a:p>
        </p:txBody>
      </p:sp>
      <p:sp>
        <p:nvSpPr>
          <p:cNvPr id="3" name="Rectangle 2">
            <a:extLst>
              <a:ext uri="{FF2B5EF4-FFF2-40B4-BE49-F238E27FC236}">
                <a16:creationId xmlns:a16="http://schemas.microsoft.com/office/drawing/2014/main" id="{E3EFE68F-B159-45AB-9C03-647AF1F1F8F4}"/>
              </a:ext>
            </a:extLst>
          </p:cNvPr>
          <p:cNvSpPr/>
          <p:nvPr/>
        </p:nvSpPr>
        <p:spPr>
          <a:xfrm>
            <a:off x="1304692" y="3323063"/>
            <a:ext cx="735981" cy="113184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44D2089-BB58-4296-96CC-4BEBE1475687}"/>
              </a:ext>
            </a:extLst>
          </p:cNvPr>
          <p:cNvSpPr/>
          <p:nvPr/>
        </p:nvSpPr>
        <p:spPr>
          <a:xfrm>
            <a:off x="2542478" y="2888166"/>
            <a:ext cx="1148575" cy="156674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07D7142-5418-4DDF-82D6-89C0F7F76EFE}"/>
              </a:ext>
            </a:extLst>
          </p:cNvPr>
          <p:cNvSpPr/>
          <p:nvPr/>
        </p:nvSpPr>
        <p:spPr>
          <a:xfrm>
            <a:off x="5237355" y="3323063"/>
            <a:ext cx="735981" cy="113184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F0EC936-0C21-4F34-BFA2-D605A0B24883}"/>
              </a:ext>
            </a:extLst>
          </p:cNvPr>
          <p:cNvSpPr/>
          <p:nvPr/>
        </p:nvSpPr>
        <p:spPr>
          <a:xfrm>
            <a:off x="5973336" y="2899317"/>
            <a:ext cx="1148575" cy="156674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C0421635-6AA9-4231-893A-31BA5EF14E8E}"/>
              </a:ext>
            </a:extLst>
          </p:cNvPr>
          <p:cNvCxnSpPr/>
          <p:nvPr/>
        </p:nvCxnSpPr>
        <p:spPr>
          <a:xfrm>
            <a:off x="3914078" y="3888987"/>
            <a:ext cx="1126273" cy="0"/>
          </a:xfrm>
          <a:prstGeom prst="straightConnector1">
            <a:avLst/>
          </a:prstGeom>
          <a:ln w="571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252EB59F-0B56-4DA0-97BF-177A26F972DC}"/>
                  </a:ext>
                </a:extLst>
              </p:cNvPr>
              <p:cNvSpPr/>
              <p:nvPr/>
            </p:nvSpPr>
            <p:spPr>
              <a:xfrm>
                <a:off x="576146" y="481473"/>
                <a:ext cx="7802135" cy="1754326"/>
              </a:xfrm>
              <a:prstGeom prst="rect">
                <a:avLst/>
              </a:prstGeom>
            </p:spPr>
            <p:txBody>
              <a:bodyPr wrap="square">
                <a:spAutoFit/>
              </a:bodyPr>
              <a:lstStyle/>
              <a:p>
                <a:r>
                  <a:rPr lang="en-US" dirty="0"/>
                  <a:t>We consider two isolated statistical systems, each of them being individually in equilibrium. Their energies and volumes (representing any general external parameters) are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2</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2</m:t>
                        </m:r>
                      </m:sub>
                    </m:sSub>
                  </m:oMath>
                </a14:m>
                <a:r>
                  <a:rPr lang="en-US" dirty="0"/>
                  <a:t>. We bring them into a  thermal contact enabling to redistribute energy between them by performing heat. The new energies will be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𝐸</m:t>
                        </m:r>
                      </m:e>
                      <m:sub>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𝐸</m:t>
                        </m:r>
                      </m:e>
                      <m:sub>
                        <m:r>
                          <a:rPr lang="en-US" i="1">
                            <a:latin typeface="Cambria Math" panose="02040503050406030204" pitchFamily="18" charset="0"/>
                          </a:rPr>
                          <m:t>2</m:t>
                        </m:r>
                      </m:sub>
                      <m:sup>
                        <m:r>
                          <a:rPr lang="en-US" i="1">
                            <a:latin typeface="Cambria Math" panose="02040503050406030204" pitchFamily="18" charset="0"/>
                          </a:rPr>
                          <m:t>′</m:t>
                        </m:r>
                      </m:sup>
                    </m:sSubSup>
                  </m:oMath>
                </a14:m>
                <a:r>
                  <a:rPr lang="en-US" dirty="0"/>
                  <a:t>, satisfying, of course energy conservation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𝐸</m:t>
                        </m:r>
                      </m:e>
                      <m:sub>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𝐸</m:t>
                        </m:r>
                      </m:e>
                      <m:sub>
                        <m:r>
                          <a:rPr lang="en-US" i="1">
                            <a:latin typeface="Cambria Math" panose="02040503050406030204" pitchFamily="18" charset="0"/>
                          </a:rPr>
                          <m:t>2</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2</m:t>
                        </m:r>
                      </m:sub>
                    </m:sSub>
                  </m:oMath>
                </a14:m>
                <a:r>
                  <a:rPr lang="en-US" dirty="0"/>
                  <a:t>. The volumes will be unchanged.</a:t>
                </a:r>
              </a:p>
            </p:txBody>
          </p:sp>
        </mc:Choice>
        <mc:Fallback xmlns="">
          <p:sp>
            <p:nvSpPr>
              <p:cNvPr id="9" name="Rectangle 8">
                <a:extLst>
                  <a:ext uri="{FF2B5EF4-FFF2-40B4-BE49-F238E27FC236}">
                    <a16:creationId xmlns:a16="http://schemas.microsoft.com/office/drawing/2014/main" id="{252EB59F-0B56-4DA0-97BF-177A26F972DC}"/>
                  </a:ext>
                </a:extLst>
              </p:cNvPr>
              <p:cNvSpPr>
                <a:spLocks noRot="1" noChangeAspect="1" noMove="1" noResize="1" noEditPoints="1" noAdjustHandles="1" noChangeArrowheads="1" noChangeShapeType="1" noTextEdit="1"/>
              </p:cNvSpPr>
              <p:nvPr/>
            </p:nvSpPr>
            <p:spPr>
              <a:xfrm>
                <a:off x="576146" y="481473"/>
                <a:ext cx="7802135" cy="1754326"/>
              </a:xfrm>
              <a:prstGeom prst="rect">
                <a:avLst/>
              </a:prstGeom>
              <a:blipFill>
                <a:blip r:embed="rId12"/>
                <a:stretch>
                  <a:fillRect l="-704" t="-2083" r="-625" b="-4514"/>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BE9CA5A7-C59E-4C25-AD30-E4CF64A7BE48}"/>
              </a:ext>
            </a:extLst>
          </p:cNvPr>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1542206" y="3471261"/>
            <a:ext cx="260952" cy="211429"/>
          </a:xfrm>
          <a:prstGeom prst="rect">
            <a:avLst/>
          </a:prstGeom>
        </p:spPr>
      </p:pic>
      <p:pic>
        <p:nvPicPr>
          <p:cNvPr id="16" name="Picture 15">
            <a:extLst>
              <a:ext uri="{FF2B5EF4-FFF2-40B4-BE49-F238E27FC236}">
                <a16:creationId xmlns:a16="http://schemas.microsoft.com/office/drawing/2014/main" id="{2C96A385-8ACA-4793-BE2D-05E706E29489}"/>
              </a:ext>
            </a:extLst>
          </p:cNvPr>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2986289" y="3217571"/>
            <a:ext cx="266667" cy="211429"/>
          </a:xfrm>
          <a:prstGeom prst="rect">
            <a:avLst/>
          </a:prstGeom>
        </p:spPr>
      </p:pic>
      <p:pic>
        <p:nvPicPr>
          <p:cNvPr id="20" name="Picture 19">
            <a:extLst>
              <a:ext uri="{FF2B5EF4-FFF2-40B4-BE49-F238E27FC236}">
                <a16:creationId xmlns:a16="http://schemas.microsoft.com/office/drawing/2014/main" id="{C9EF0B63-FF2E-423A-A8B1-7E3E5649E653}"/>
              </a:ext>
            </a:extLst>
          </p:cNvPr>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5449609" y="3565602"/>
            <a:ext cx="260952" cy="264762"/>
          </a:xfrm>
          <a:prstGeom prst="rect">
            <a:avLst/>
          </a:prstGeom>
        </p:spPr>
      </p:pic>
      <p:pic>
        <p:nvPicPr>
          <p:cNvPr id="22" name="Picture 21">
            <a:extLst>
              <a:ext uri="{FF2B5EF4-FFF2-40B4-BE49-F238E27FC236}">
                <a16:creationId xmlns:a16="http://schemas.microsoft.com/office/drawing/2014/main" id="{944A3F0A-C61B-4709-B924-3A0209178E95}"/>
              </a:ext>
            </a:extLst>
          </p:cNvPr>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6442650" y="3259832"/>
            <a:ext cx="266667" cy="264762"/>
          </a:xfrm>
          <a:prstGeom prst="rect">
            <a:avLst/>
          </a:prstGeom>
        </p:spPr>
      </p:pic>
      <p:pic>
        <p:nvPicPr>
          <p:cNvPr id="25" name="Picture 24">
            <a:extLst>
              <a:ext uri="{FF2B5EF4-FFF2-40B4-BE49-F238E27FC236}">
                <a16:creationId xmlns:a16="http://schemas.microsoft.com/office/drawing/2014/main" id="{66E8273D-C87E-4CCE-8CDA-26174537C1A2}"/>
              </a:ext>
            </a:extLst>
          </p:cNvPr>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1542206" y="3978931"/>
            <a:ext cx="219048" cy="213333"/>
          </a:xfrm>
          <a:prstGeom prst="rect">
            <a:avLst/>
          </a:prstGeom>
        </p:spPr>
      </p:pic>
      <p:pic>
        <p:nvPicPr>
          <p:cNvPr id="28" name="Picture 27">
            <a:extLst>
              <a:ext uri="{FF2B5EF4-FFF2-40B4-BE49-F238E27FC236}">
                <a16:creationId xmlns:a16="http://schemas.microsoft.com/office/drawing/2014/main" id="{88CE5728-CDC6-4A6F-87B9-44557F360481}"/>
              </a:ext>
            </a:extLst>
          </p:cNvPr>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3022598" y="3975652"/>
            <a:ext cx="224762" cy="213333"/>
          </a:xfrm>
          <a:prstGeom prst="rect">
            <a:avLst/>
          </a:prstGeom>
        </p:spPr>
      </p:pic>
      <p:pic>
        <p:nvPicPr>
          <p:cNvPr id="34" name="Picture 33">
            <a:extLst>
              <a:ext uri="{FF2B5EF4-FFF2-40B4-BE49-F238E27FC236}">
                <a16:creationId xmlns:a16="http://schemas.microsoft.com/office/drawing/2014/main" id="{CB9A115A-2ECC-4CBA-8BEA-435117EA8980}"/>
              </a:ext>
            </a:extLst>
          </p:cNvPr>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5470561" y="3975652"/>
            <a:ext cx="243810" cy="264762"/>
          </a:xfrm>
          <a:prstGeom prst="rect">
            <a:avLst/>
          </a:prstGeom>
        </p:spPr>
      </p:pic>
      <p:pic>
        <p:nvPicPr>
          <p:cNvPr id="32" name="Picture 31">
            <a:extLst>
              <a:ext uri="{FF2B5EF4-FFF2-40B4-BE49-F238E27FC236}">
                <a16:creationId xmlns:a16="http://schemas.microsoft.com/office/drawing/2014/main" id="{FAD7F36F-E4C1-4581-87D0-6483B297A54A}"/>
              </a:ext>
            </a:extLst>
          </p:cNvPr>
          <p:cNvPicPr>
            <a:picLocks noChangeAspect="1"/>
          </p:cNvPicPr>
          <p:nvPr>
            <p:custDataLst>
              <p:tags r:id="rId8"/>
            </p:custDataLst>
          </p:nvPr>
        </p:nvPicPr>
        <p:blipFill>
          <a:blip r:embed="rId20" cstate="print">
            <a:extLst>
              <a:ext uri="{28A0092B-C50C-407E-A947-70E740481C1C}">
                <a14:useLocalDpi xmlns:a14="http://schemas.microsoft.com/office/drawing/2010/main" val="0"/>
              </a:ext>
            </a:extLst>
          </a:blip>
          <a:stretch>
            <a:fillRect/>
          </a:stretch>
        </p:blipFill>
        <p:spPr>
          <a:xfrm>
            <a:off x="6463602" y="3974779"/>
            <a:ext cx="243810" cy="264762"/>
          </a:xfrm>
          <a:prstGeom prst="rect">
            <a:avLst/>
          </a:prstGeom>
        </p:spPr>
      </p:pic>
      <p:cxnSp>
        <p:nvCxnSpPr>
          <p:cNvPr id="36" name="Straight Connector 35">
            <a:extLst>
              <a:ext uri="{FF2B5EF4-FFF2-40B4-BE49-F238E27FC236}">
                <a16:creationId xmlns:a16="http://schemas.microsoft.com/office/drawing/2014/main" id="{8DB98EA1-D112-4051-92B9-000024A72377}"/>
              </a:ext>
            </a:extLst>
          </p:cNvPr>
          <p:cNvCxnSpPr/>
          <p:nvPr/>
        </p:nvCxnSpPr>
        <p:spPr>
          <a:xfrm>
            <a:off x="5973336" y="3323063"/>
            <a:ext cx="0" cy="1143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86B4BBA-DCA5-49BE-B008-B28D893DC49E}"/>
              </a:ext>
            </a:extLst>
          </p:cNvPr>
          <p:cNvSpPr txBox="1"/>
          <p:nvPr/>
        </p:nvSpPr>
        <p:spPr>
          <a:xfrm>
            <a:off x="840060" y="5012715"/>
            <a:ext cx="7274305" cy="369332"/>
          </a:xfrm>
          <a:prstGeom prst="rect">
            <a:avLst/>
          </a:prstGeom>
          <a:noFill/>
        </p:spPr>
        <p:txBody>
          <a:bodyPr wrap="square" rtlCol="0">
            <a:spAutoFit/>
          </a:bodyPr>
          <a:lstStyle/>
          <a:p>
            <a:r>
              <a:rPr lang="en-US" dirty="0"/>
              <a:t>Thermal contact between the two systems is symbolized by the red line</a:t>
            </a:r>
          </a:p>
        </p:txBody>
      </p:sp>
    </p:spTree>
    <p:extLst>
      <p:ext uri="{BB962C8B-B14F-4D97-AF65-F5344CB8AC3E}">
        <p14:creationId xmlns:p14="http://schemas.microsoft.com/office/powerpoint/2010/main" val="1431209301"/>
      </p:ext>
    </p:extLst>
  </p:cSld>
  <p:clrMapOvr>
    <a:masterClrMapping/>
  </p:clrMapOvr>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50C721-C7F7-4A18-AFB5-A539EDEA9DC8}"/>
              </a:ext>
            </a:extLst>
          </p:cNvPr>
          <p:cNvSpPr>
            <a:spLocks noGrp="1"/>
          </p:cNvSpPr>
          <p:nvPr>
            <p:ph type="sldNum" sz="quarter" idx="12"/>
          </p:nvPr>
        </p:nvSpPr>
        <p:spPr/>
        <p:txBody>
          <a:bodyPr/>
          <a:lstStyle/>
          <a:p>
            <a:fld id="{A84D4951-8A76-4D8F-991A-50C7753EBC79}" type="slidenum">
              <a:rPr lang="sk-SK" smtClean="0"/>
              <a:t>16</a:t>
            </a:fld>
            <a:endParaRPr lang="sk-SK"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27E4972-5021-4904-807E-3920B87E0B6B}"/>
                  </a:ext>
                </a:extLst>
              </p:cNvPr>
              <p:cNvSpPr txBox="1"/>
              <p:nvPr/>
            </p:nvSpPr>
            <p:spPr>
              <a:xfrm>
                <a:off x="159488" y="850266"/>
                <a:ext cx="8825023" cy="4801314"/>
              </a:xfrm>
              <a:prstGeom prst="rect">
                <a:avLst/>
              </a:prstGeom>
              <a:noFill/>
            </p:spPr>
            <p:txBody>
              <a:bodyPr wrap="square" rtlCol="0">
                <a:spAutoFit/>
              </a:bodyPr>
              <a:lstStyle/>
              <a:p>
                <a:r>
                  <a:rPr lang="en-US" dirty="0"/>
                  <a:t>Performing heat the systems exchange energy until new common equilibrium is reached. </a:t>
                </a:r>
                <a14:m>
                  <m:oMath xmlns:m="http://schemas.openxmlformats.org/officeDocument/2006/math">
                    <m:r>
                      <m:rPr>
                        <m:sty m:val="p"/>
                      </m:rPr>
                      <a:rPr lang="en-US" b="0" i="0" smtClean="0">
                        <a:latin typeface="Cambria Math" panose="02040503050406030204" pitchFamily="18" charset="0"/>
                      </a:rPr>
                      <m:t>So</m:t>
                    </m:r>
                    <m:r>
                      <a:rPr lang="en-US" b="0" i="0" smtClean="0">
                        <a:latin typeface="Cambria Math" panose="02040503050406030204" pitchFamily="18" charset="0"/>
                      </a:rPr>
                      <m:t> </m:t>
                    </m:r>
                    <m:r>
                      <m:rPr>
                        <m:sty m:val="p"/>
                      </m:rPr>
                      <a:rPr lang="en-US" b="0" i="0" smtClean="0">
                        <a:latin typeface="Cambria Math" panose="02040503050406030204" pitchFamily="18" charset="0"/>
                      </a:rPr>
                      <m:t>we</m:t>
                    </m:r>
                    <m:r>
                      <a:rPr lang="en-US" b="0" i="0" smtClean="0">
                        <a:latin typeface="Cambria Math" panose="02040503050406030204" pitchFamily="18" charset="0"/>
                      </a:rPr>
                      <m:t> </m:t>
                    </m:r>
                    <m:r>
                      <m:rPr>
                        <m:sty m:val="p"/>
                      </m:rPr>
                      <a:rPr lang="en-US" b="0" i="0" smtClean="0">
                        <a:latin typeface="Cambria Math" panose="02040503050406030204" pitchFamily="18" charset="0"/>
                      </a:rPr>
                      <m:t>have</m:t>
                    </m:r>
                    <m:r>
                      <a:rPr lang="en-US" b="0" i="0" smtClean="0">
                        <a:latin typeface="Cambria Math" panose="02040503050406030204" pitchFamily="18" charset="0"/>
                      </a:rPr>
                      <m:t> </m:t>
                    </m:r>
                    <m:r>
                      <m:rPr>
                        <m:sty m:val="p"/>
                      </m:rPr>
                      <a:rPr lang="en-US" b="0" i="0" smtClean="0">
                        <a:latin typeface="Cambria Math" panose="02040503050406030204" pitchFamily="18" charset="0"/>
                      </a:rPr>
                      <m:t>a</m:t>
                    </m:r>
                    <m:r>
                      <a:rPr lang="en-US" b="0" i="0" smtClean="0">
                        <a:latin typeface="Cambria Math" panose="02040503050406030204" pitchFamily="18" charset="0"/>
                      </a:rPr>
                      <m:t> </m:t>
                    </m:r>
                    <m:r>
                      <m:rPr>
                        <m:sty m:val="p"/>
                      </m:rPr>
                      <a:rPr lang="en-US" b="0" i="0" smtClean="0">
                        <a:latin typeface="Cambria Math" panose="02040503050406030204" pitchFamily="18" charset="0"/>
                      </a:rPr>
                      <m:t>new</m:t>
                    </m:r>
                    <m:r>
                      <a:rPr lang="en-US" b="0" i="0" smtClean="0">
                        <a:latin typeface="Cambria Math" panose="02040503050406030204" pitchFamily="18" charset="0"/>
                      </a:rPr>
                      <m:t> </m:t>
                    </m:r>
                    <m:r>
                      <m:rPr>
                        <m:sty m:val="p"/>
                      </m:rPr>
                      <a:rPr lang="en-US" b="0" i="0" smtClean="0">
                        <a:latin typeface="Cambria Math" panose="02040503050406030204" pitchFamily="18" charset="0"/>
                      </a:rPr>
                      <m:t>compund</m:t>
                    </m:r>
                    <m:r>
                      <a:rPr lang="en-US" b="0" i="0" smtClean="0">
                        <a:latin typeface="Cambria Math" panose="02040503050406030204" pitchFamily="18" charset="0"/>
                      </a:rPr>
                      <m:t> </m:t>
                    </m:r>
                    <m:r>
                      <m:rPr>
                        <m:sty m:val="p"/>
                      </m:rPr>
                      <a:rPr lang="en-US" b="0" i="0" smtClean="0">
                        <a:latin typeface="Cambria Math" panose="02040503050406030204" pitchFamily="18" charset="0"/>
                      </a:rPr>
                      <m:t>isolated</m:t>
                    </m:r>
                    <m:r>
                      <a:rPr lang="en-US" b="0" i="0" smtClean="0">
                        <a:latin typeface="Cambria Math" panose="02040503050406030204" pitchFamily="18" charset="0"/>
                      </a:rPr>
                      <m:t> </m:t>
                    </m:r>
                    <m:r>
                      <m:rPr>
                        <m:sty m:val="p"/>
                      </m:rPr>
                      <a:rPr lang="en-US" b="0" i="0" smtClean="0">
                        <a:latin typeface="Cambria Math" panose="02040503050406030204" pitchFamily="18" charset="0"/>
                      </a:rPr>
                      <m:t>system</m:t>
                    </m:r>
                  </m:oMath>
                </a14:m>
                <a:r>
                  <a:rPr lang="en-US" dirty="0"/>
                  <a:t> and we would like to calculate the final energies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𝐸</m:t>
                        </m:r>
                      </m:e>
                      <m:sub>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𝐸</m:t>
                        </m:r>
                      </m:e>
                      <m:sub>
                        <m:r>
                          <a:rPr lang="en-US" i="1">
                            <a:latin typeface="Cambria Math" panose="02040503050406030204" pitchFamily="18" charset="0"/>
                          </a:rPr>
                          <m:t>2</m:t>
                        </m:r>
                      </m:sub>
                      <m:sup>
                        <m:r>
                          <a:rPr lang="en-US" i="1">
                            <a:latin typeface="Cambria Math" panose="02040503050406030204" pitchFamily="18" charset="0"/>
                          </a:rPr>
                          <m:t>′</m:t>
                        </m:r>
                      </m:sup>
                    </m:sSubSup>
                  </m:oMath>
                </a14:m>
                <a:r>
                  <a:rPr lang="en-US" dirty="0"/>
                  <a:t>. We do it by finding the maximal entropy of the compound system.</a:t>
                </a:r>
              </a:p>
              <a:p>
                <a:r>
                  <a:rPr lang="en-US" dirty="0"/>
                  <a:t>The original systems have their entropy functions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𝑉</m:t>
                        </m:r>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oMath>
                </a14:m>
                <a:r>
                  <a:rPr lang="en-US" dirty="0"/>
                  <a:t>. Those two system might be very different, one may be for example an ideal gas, the other a box containing free electromagnetic field. So the functions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dirty="0"/>
                  <a:t> might be </a:t>
                </a:r>
                <a:r>
                  <a:rPr lang="en-US" b="1" dirty="0">
                    <a:solidFill>
                      <a:srgbClr val="FF0000"/>
                    </a:solidFill>
                  </a:rPr>
                  <a:t>different functional prescripts</a:t>
                </a:r>
                <a:r>
                  <a:rPr lang="en-US" dirty="0"/>
                  <a:t>. Our notation suggests that the function prescript expects two variables inserted into the dotted slots. After the values are inserted, the “functional machine” produces the resulting entropy value out of them. It is good to imagine even in “pure mathematics” under the word “function” a computer programming notion “function”: as a program expecting that its formal parameters are substituted by some actual values, than the program starts and returns the resulting value.</a:t>
                </a:r>
              </a:p>
              <a:p>
                <a:r>
                  <a:rPr lang="en-US" dirty="0"/>
                  <a:t>We already know how the “entropy program” looks for ideal gas:</a:t>
                </a:r>
              </a:p>
              <a:p>
                <a:endParaRPr lang="en-US" dirty="0"/>
              </a:p>
              <a:p>
                <a:endParaRPr lang="en-US" dirty="0"/>
              </a:p>
              <a:p>
                <a:endParaRPr lang="en-US" dirty="0"/>
              </a:p>
              <a:p>
                <a:r>
                  <a:rPr lang="en-US" dirty="0"/>
                  <a:t>For the electromagnetic field it would be something completely different.</a:t>
                </a:r>
              </a:p>
            </p:txBody>
          </p:sp>
        </mc:Choice>
        <mc:Fallback xmlns="">
          <p:sp>
            <p:nvSpPr>
              <p:cNvPr id="3" name="TextBox 2">
                <a:extLst>
                  <a:ext uri="{FF2B5EF4-FFF2-40B4-BE49-F238E27FC236}">
                    <a16:creationId xmlns:a16="http://schemas.microsoft.com/office/drawing/2014/main" id="{A27E4972-5021-4904-807E-3920B87E0B6B}"/>
                  </a:ext>
                </a:extLst>
              </p:cNvPr>
              <p:cNvSpPr txBox="1">
                <a:spLocks noRot="1" noChangeAspect="1" noMove="1" noResize="1" noEditPoints="1" noAdjustHandles="1" noChangeArrowheads="1" noChangeShapeType="1" noTextEdit="1"/>
              </p:cNvSpPr>
              <p:nvPr/>
            </p:nvSpPr>
            <p:spPr>
              <a:xfrm>
                <a:off x="159488" y="850266"/>
                <a:ext cx="8825023" cy="4801314"/>
              </a:xfrm>
              <a:prstGeom prst="rect">
                <a:avLst/>
              </a:prstGeom>
              <a:blipFill>
                <a:blip r:embed="rId5"/>
                <a:stretch>
                  <a:fillRect l="-552" t="-635" r="-760" b="-1015"/>
                </a:stretch>
              </a:blipFill>
            </p:spPr>
            <p:txBody>
              <a:bodyPr/>
              <a:lstStyle/>
              <a:p>
                <a:r>
                  <a:rPr lang="sk-SK">
                    <a:noFill/>
                  </a:rPr>
                  <a:t> </a:t>
                </a:r>
              </a:p>
            </p:txBody>
          </p:sp>
        </mc:Fallback>
      </mc:AlternateContent>
      <p:pic>
        <p:nvPicPr>
          <p:cNvPr id="4" name="Picture 3">
            <a:extLst>
              <a:ext uri="{FF2B5EF4-FFF2-40B4-BE49-F238E27FC236}">
                <a16:creationId xmlns:a16="http://schemas.microsoft.com/office/drawing/2014/main" id="{3BE3516F-8410-43D2-81B4-501247EAA71F}"/>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984587" y="4674276"/>
            <a:ext cx="4596000" cy="468000"/>
          </a:xfrm>
          <a:prstGeom prst="rect">
            <a:avLst/>
          </a:prstGeom>
        </p:spPr>
      </p:pic>
    </p:spTree>
    <p:extLst>
      <p:ext uri="{BB962C8B-B14F-4D97-AF65-F5344CB8AC3E}">
        <p14:creationId xmlns:p14="http://schemas.microsoft.com/office/powerpoint/2010/main" val="2906346975"/>
      </p:ext>
    </p:extLst>
  </p:cSld>
  <p:clrMapOvr>
    <a:masterClrMapping/>
  </p:clrMapOvr>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AA223C-0C04-4E2D-992D-81AD10E0D443}"/>
              </a:ext>
            </a:extLst>
          </p:cNvPr>
          <p:cNvSpPr>
            <a:spLocks noGrp="1"/>
          </p:cNvSpPr>
          <p:nvPr>
            <p:ph type="sldNum" sz="quarter" idx="12"/>
          </p:nvPr>
        </p:nvSpPr>
        <p:spPr/>
        <p:txBody>
          <a:bodyPr/>
          <a:lstStyle/>
          <a:p>
            <a:fld id="{A84D4951-8A76-4D8F-991A-50C7753EBC79}" type="slidenum">
              <a:rPr lang="sk-SK" smtClean="0"/>
              <a:t>17</a:t>
            </a:fld>
            <a:endParaRPr lang="sk-SK" dirty="0"/>
          </a:p>
        </p:txBody>
      </p:sp>
      <p:sp>
        <p:nvSpPr>
          <p:cNvPr id="3" name="TextBox 2">
            <a:extLst>
              <a:ext uri="{FF2B5EF4-FFF2-40B4-BE49-F238E27FC236}">
                <a16:creationId xmlns:a16="http://schemas.microsoft.com/office/drawing/2014/main" id="{7CBCC9C9-5771-4EE1-9B5E-6F9D7E0ECE3E}"/>
              </a:ext>
            </a:extLst>
          </p:cNvPr>
          <p:cNvSpPr txBox="1"/>
          <p:nvPr/>
        </p:nvSpPr>
        <p:spPr>
          <a:xfrm>
            <a:off x="138224" y="136524"/>
            <a:ext cx="8623004" cy="1208789"/>
          </a:xfrm>
          <a:prstGeom prst="rect">
            <a:avLst/>
          </a:prstGeom>
          <a:noFill/>
        </p:spPr>
        <p:txBody>
          <a:bodyPr wrap="square" rtlCol="0">
            <a:spAutoFit/>
          </a:bodyPr>
          <a:lstStyle/>
          <a:p>
            <a:r>
              <a:rPr lang="en-US" dirty="0"/>
              <a:t>Entropy is additive, so the total entropy before the thermal contact is</a:t>
            </a:r>
          </a:p>
          <a:p>
            <a:endParaRPr lang="en-US" dirty="0"/>
          </a:p>
          <a:p>
            <a:endParaRPr lang="en-US" dirty="0"/>
          </a:p>
          <a:p>
            <a:r>
              <a:rPr lang="en-US" dirty="0"/>
              <a:t>After the final common equilibrium is established the total entropy will be</a:t>
            </a:r>
          </a:p>
        </p:txBody>
      </p:sp>
      <p:pic>
        <p:nvPicPr>
          <p:cNvPr id="9" name="Picture 8">
            <a:extLst>
              <a:ext uri="{FF2B5EF4-FFF2-40B4-BE49-F238E27FC236}">
                <a16:creationId xmlns:a16="http://schemas.microsoft.com/office/drawing/2014/main" id="{0346625A-9E6A-4C99-B989-63FB143234B6}"/>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369881" y="635072"/>
            <a:ext cx="2635483" cy="219760"/>
          </a:xfrm>
          <a:prstGeom prst="rect">
            <a:avLst/>
          </a:prstGeom>
        </p:spPr>
      </p:pic>
      <p:pic>
        <p:nvPicPr>
          <p:cNvPr id="18" name="Picture 17">
            <a:extLst>
              <a:ext uri="{FF2B5EF4-FFF2-40B4-BE49-F238E27FC236}">
                <a16:creationId xmlns:a16="http://schemas.microsoft.com/office/drawing/2014/main" id="{01AF79DB-63B5-42A5-A47B-51FD966716CA}"/>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369881" y="1458028"/>
            <a:ext cx="2696169" cy="227961"/>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2E0BEC7-63A0-4ABA-9648-E87E43775B47}"/>
                  </a:ext>
                </a:extLst>
              </p:cNvPr>
              <p:cNvSpPr txBox="1"/>
              <p:nvPr/>
            </p:nvSpPr>
            <p:spPr>
              <a:xfrm>
                <a:off x="138224" y="1894256"/>
                <a:ext cx="8623004" cy="646331"/>
              </a:xfrm>
              <a:prstGeom prst="rect">
                <a:avLst/>
              </a:prstGeom>
              <a:noFill/>
            </p:spPr>
            <p:txBody>
              <a:bodyPr wrap="square" rtlCol="0">
                <a:spAutoFit/>
              </a:bodyPr>
              <a:lstStyle/>
              <a:p>
                <a:r>
                  <a:rPr lang="en-US" dirty="0"/>
                  <a:t>We may consider the final entropy as a function of one unknown variable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𝐸</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r>
                      <a:rPr lang="en-US" b="0" i="1" smtClean="0">
                        <a:latin typeface="Cambria Math" panose="02040503050406030204" pitchFamily="18" charset="0"/>
                      </a:rPr>
                      <m:t> </m:t>
                    </m:r>
                  </m:oMath>
                </a14:m>
                <a:r>
                  <a:rPr lang="en-US" dirty="0"/>
                  <a:t>, since the other variable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𝐸</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oMath>
                </a14:m>
                <a:r>
                  <a:rPr lang="en-US" dirty="0"/>
                  <a:t> is fixed by the energy conservation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𝐸</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2</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𝐸</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r>
                      <a:rPr lang="en-US" b="0" i="1" smtClean="0">
                        <a:latin typeface="Cambria Math" panose="02040503050406030204" pitchFamily="18" charset="0"/>
                      </a:rPr>
                      <m:t> </m:t>
                    </m:r>
                  </m:oMath>
                </a14:m>
                <a:r>
                  <a:rPr lang="en-US" dirty="0"/>
                  <a:t>.</a:t>
                </a:r>
              </a:p>
            </p:txBody>
          </p:sp>
        </mc:Choice>
        <mc:Fallback xmlns="">
          <p:sp>
            <p:nvSpPr>
              <p:cNvPr id="13" name="TextBox 12">
                <a:extLst>
                  <a:ext uri="{FF2B5EF4-FFF2-40B4-BE49-F238E27FC236}">
                    <a16:creationId xmlns:a16="http://schemas.microsoft.com/office/drawing/2014/main" id="{02E0BEC7-63A0-4ABA-9648-E87E43775B47}"/>
                  </a:ext>
                </a:extLst>
              </p:cNvPr>
              <p:cNvSpPr txBox="1">
                <a:spLocks noRot="1" noChangeAspect="1" noMove="1" noResize="1" noEditPoints="1" noAdjustHandles="1" noChangeArrowheads="1" noChangeShapeType="1" noTextEdit="1"/>
              </p:cNvSpPr>
              <p:nvPr/>
            </p:nvSpPr>
            <p:spPr>
              <a:xfrm>
                <a:off x="138224" y="1894256"/>
                <a:ext cx="8623004" cy="646331"/>
              </a:xfrm>
              <a:prstGeom prst="rect">
                <a:avLst/>
              </a:prstGeom>
              <a:blipFill>
                <a:blip r:embed="rId10"/>
                <a:stretch>
                  <a:fillRect l="-636" t="-5660" b="-14151"/>
                </a:stretch>
              </a:blipFill>
            </p:spPr>
            <p:txBody>
              <a:bodyPr/>
              <a:lstStyle/>
              <a:p>
                <a:r>
                  <a:rPr lang="en-US">
                    <a:noFill/>
                  </a:rPr>
                  <a:t> </a:t>
                </a:r>
              </a:p>
            </p:txBody>
          </p:sp>
        </mc:Fallback>
      </mc:AlternateContent>
      <p:pic>
        <p:nvPicPr>
          <p:cNvPr id="20" name="Picture 19">
            <a:extLst>
              <a:ext uri="{FF2B5EF4-FFF2-40B4-BE49-F238E27FC236}">
                <a16:creationId xmlns:a16="http://schemas.microsoft.com/office/drawing/2014/main" id="{E0ED32F1-59B6-4184-81AA-8596982012B4}"/>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007798" y="2807479"/>
            <a:ext cx="4173813" cy="227961"/>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6A19FC4-C983-4BD9-8362-733557DD2CE8}"/>
                  </a:ext>
                </a:extLst>
              </p:cNvPr>
              <p:cNvSpPr txBox="1"/>
              <p:nvPr/>
            </p:nvSpPr>
            <p:spPr>
              <a:xfrm>
                <a:off x="233917" y="3198700"/>
                <a:ext cx="7494850" cy="369332"/>
              </a:xfrm>
              <a:prstGeom prst="rect">
                <a:avLst/>
              </a:prstGeom>
              <a:noFill/>
            </p:spPr>
            <p:txBody>
              <a:bodyPr wrap="square" rtlCol="0">
                <a:spAutoFit/>
              </a:bodyPr>
              <a:lstStyle/>
              <a:p>
                <a:r>
                  <a:rPr lang="en-US" dirty="0"/>
                  <a:t>We are looking for the value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𝐸</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oMath>
                </a14:m>
                <a:r>
                  <a:rPr lang="en-US" dirty="0"/>
                  <a:t> for which the final entropy will be maximal</a:t>
                </a:r>
              </a:p>
            </p:txBody>
          </p:sp>
        </mc:Choice>
        <mc:Fallback xmlns="">
          <p:sp>
            <p:nvSpPr>
              <p:cNvPr id="21" name="TextBox 20">
                <a:extLst>
                  <a:ext uri="{FF2B5EF4-FFF2-40B4-BE49-F238E27FC236}">
                    <a16:creationId xmlns:a16="http://schemas.microsoft.com/office/drawing/2014/main" id="{F6A19FC4-C983-4BD9-8362-733557DD2CE8}"/>
                  </a:ext>
                </a:extLst>
              </p:cNvPr>
              <p:cNvSpPr txBox="1">
                <a:spLocks noRot="1" noChangeAspect="1" noMove="1" noResize="1" noEditPoints="1" noAdjustHandles="1" noChangeArrowheads="1" noChangeShapeType="1" noTextEdit="1"/>
              </p:cNvSpPr>
              <p:nvPr/>
            </p:nvSpPr>
            <p:spPr>
              <a:xfrm>
                <a:off x="233917" y="3198700"/>
                <a:ext cx="7494850" cy="369332"/>
              </a:xfrm>
              <a:prstGeom prst="rect">
                <a:avLst/>
              </a:prstGeom>
              <a:blipFill>
                <a:blip r:embed="rId12"/>
                <a:stretch>
                  <a:fillRect l="-650" t="-10000" b="-26667"/>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CD554205-1705-43AC-87FD-C4F99BD4A054}"/>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1914466" y="3680747"/>
            <a:ext cx="4629150" cy="615506"/>
          </a:xfrm>
          <a:prstGeom prst="rect">
            <a:avLst/>
          </a:prstGeom>
        </p:spPr>
      </p:pic>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F4369C3-5074-4656-9140-7716741D1AEC}"/>
                  </a:ext>
                </a:extLst>
              </p:cNvPr>
              <p:cNvSpPr txBox="1"/>
              <p:nvPr/>
            </p:nvSpPr>
            <p:spPr>
              <a:xfrm>
                <a:off x="233917" y="4442709"/>
                <a:ext cx="8623004" cy="2031325"/>
              </a:xfrm>
              <a:prstGeom prst="rect">
                <a:avLst/>
              </a:prstGeom>
              <a:noFill/>
            </p:spPr>
            <p:txBody>
              <a:bodyPr wrap="square" rtlCol="0">
                <a:spAutoFit/>
              </a:bodyPr>
              <a:lstStyle/>
              <a:p>
                <a:r>
                  <a:rPr lang="en-US" dirty="0"/>
                  <a:t>Note our (maybe over-prudent) notation. The right hand side means that we differentiate the first entropy function with respect to its first “formal parameter”, the energy, and then we insert for the energy the value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𝐸</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oMath>
                </a14:m>
                <a:r>
                  <a:rPr lang="en-US" dirty="0"/>
                  <a:t>. Then we differentiate the second entropy function with respect to its first formal. parameter, the energy, and then we insert for the energy the value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2</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𝐸</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oMath>
                </a14:m>
                <a:r>
                  <a:rPr lang="en-US" dirty="0"/>
                  <a:t>. The minus sign in front of the derivative is due to the “differentiating of a composite function” rule.</a:t>
                </a:r>
              </a:p>
              <a:p>
                <a:r>
                  <a:rPr lang="en-US" dirty="0"/>
                  <a:t>In the maximum the total derivative must be zero, so we get</a:t>
                </a:r>
              </a:p>
            </p:txBody>
          </p:sp>
        </mc:Choice>
        <mc:Fallback xmlns="">
          <p:sp>
            <p:nvSpPr>
              <p:cNvPr id="35" name="TextBox 34">
                <a:extLst>
                  <a:ext uri="{FF2B5EF4-FFF2-40B4-BE49-F238E27FC236}">
                    <a16:creationId xmlns:a16="http://schemas.microsoft.com/office/drawing/2014/main" id="{8F4369C3-5074-4656-9140-7716741D1AEC}"/>
                  </a:ext>
                </a:extLst>
              </p:cNvPr>
              <p:cNvSpPr txBox="1">
                <a:spLocks noRot="1" noChangeAspect="1" noMove="1" noResize="1" noEditPoints="1" noAdjustHandles="1" noChangeArrowheads="1" noChangeShapeType="1" noTextEdit="1"/>
              </p:cNvSpPr>
              <p:nvPr/>
            </p:nvSpPr>
            <p:spPr>
              <a:xfrm>
                <a:off x="233917" y="4442709"/>
                <a:ext cx="8623004" cy="2031325"/>
              </a:xfrm>
              <a:prstGeom prst="rect">
                <a:avLst/>
              </a:prstGeom>
              <a:blipFill>
                <a:blip r:embed="rId14"/>
                <a:stretch>
                  <a:fillRect l="-565" t="-1802" r="-495" b="-3904"/>
                </a:stretch>
              </a:blipFill>
            </p:spPr>
            <p:txBody>
              <a:bodyPr/>
              <a:lstStyle/>
              <a:p>
                <a:r>
                  <a:rPr lang="en-US">
                    <a:noFill/>
                  </a:rPr>
                  <a:t> </a:t>
                </a:r>
              </a:p>
            </p:txBody>
          </p:sp>
        </mc:Fallback>
      </mc:AlternateContent>
    </p:spTree>
    <p:extLst>
      <p:ext uri="{BB962C8B-B14F-4D97-AF65-F5344CB8AC3E}">
        <p14:creationId xmlns:p14="http://schemas.microsoft.com/office/powerpoint/2010/main" val="451417908"/>
      </p:ext>
    </p:extLst>
  </p:cSld>
  <p:clrMapOvr>
    <a:masterClrMapping/>
  </p:clrMapOvr>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40FE69-4F7E-4D7B-B8E4-2FE901F2D70F}"/>
              </a:ext>
            </a:extLst>
          </p:cNvPr>
          <p:cNvSpPr>
            <a:spLocks noGrp="1"/>
          </p:cNvSpPr>
          <p:nvPr>
            <p:ph type="sldNum" sz="quarter" idx="12"/>
          </p:nvPr>
        </p:nvSpPr>
        <p:spPr/>
        <p:txBody>
          <a:bodyPr/>
          <a:lstStyle/>
          <a:p>
            <a:fld id="{A84D4951-8A76-4D8F-991A-50C7753EBC79}" type="slidenum">
              <a:rPr lang="sk-SK" smtClean="0"/>
              <a:t>18</a:t>
            </a:fld>
            <a:endParaRPr lang="sk-SK" dirty="0"/>
          </a:p>
        </p:txBody>
      </p:sp>
      <p:pic>
        <p:nvPicPr>
          <p:cNvPr id="7" name="Picture 6">
            <a:extLst>
              <a:ext uri="{FF2B5EF4-FFF2-40B4-BE49-F238E27FC236}">
                <a16:creationId xmlns:a16="http://schemas.microsoft.com/office/drawing/2014/main" id="{2A869CE7-7DF9-4553-AD5D-E93112F3788C}"/>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998989" y="465746"/>
            <a:ext cx="2732571" cy="615429"/>
          </a:xfrm>
          <a:prstGeom prst="rect">
            <a:avLst/>
          </a:prstGeom>
        </p:spPr>
      </p:pic>
      <p:pic>
        <p:nvPicPr>
          <p:cNvPr id="10" name="Picture 9">
            <a:extLst>
              <a:ext uri="{FF2B5EF4-FFF2-40B4-BE49-F238E27FC236}">
                <a16:creationId xmlns:a16="http://schemas.microsoft.com/office/drawing/2014/main" id="{33BEACE0-0515-4837-992F-D3C79AFBBEB6}"/>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207274" y="1478555"/>
            <a:ext cx="2317714" cy="615429"/>
          </a:xfrm>
          <a:prstGeom prst="rect">
            <a:avLst/>
          </a:prstGeom>
        </p:spPr>
      </p:pic>
      <p:sp>
        <p:nvSpPr>
          <p:cNvPr id="13" name="Rectangle 12">
            <a:extLst>
              <a:ext uri="{FF2B5EF4-FFF2-40B4-BE49-F238E27FC236}">
                <a16:creationId xmlns:a16="http://schemas.microsoft.com/office/drawing/2014/main" id="{4BB11158-D09C-4815-85FD-E70272AF1B3E}"/>
              </a:ext>
            </a:extLst>
          </p:cNvPr>
          <p:cNvSpPr/>
          <p:nvPr/>
        </p:nvSpPr>
        <p:spPr>
          <a:xfrm>
            <a:off x="3052454" y="1334384"/>
            <a:ext cx="2529942" cy="9037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39181C1-8C08-4B00-AF6D-5062F98CB2BF}"/>
                  </a:ext>
                </a:extLst>
              </p:cNvPr>
              <p:cNvSpPr txBox="1"/>
              <p:nvPr/>
            </p:nvSpPr>
            <p:spPr>
              <a:xfrm>
                <a:off x="126322" y="2496678"/>
                <a:ext cx="8623004" cy="3970318"/>
              </a:xfrm>
              <a:prstGeom prst="rect">
                <a:avLst/>
              </a:prstGeom>
              <a:noFill/>
            </p:spPr>
            <p:txBody>
              <a:bodyPr wrap="square" rtlCol="0">
                <a:spAutoFit/>
              </a:bodyPr>
              <a:lstStyle/>
              <a:p>
                <a:r>
                  <a:rPr lang="en-US" dirty="0"/>
                  <a:t>What is the physical meaning of this equation?</a:t>
                </a:r>
              </a:p>
              <a:p>
                <a:r>
                  <a:rPr lang="en-US" dirty="0"/>
                  <a:t>Entropy function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oMath>
                </a14:m>
                <a:r>
                  <a:rPr lang="en-US" dirty="0"/>
                  <a:t> when differentiated with respect to E gives some other function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oMath>
                </a14:m>
                <a:r>
                  <a:rPr lang="en-US" dirty="0"/>
                  <a:t> of the (macro)state variables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𝑉</m:t>
                    </m:r>
                  </m:oMath>
                </a14:m>
                <a:r>
                  <a:rPr lang="en-US" dirty="0"/>
                  <a:t>. So it is some state function of the macrostate, it is some physical quantity characterizing the macrostate. The equation says that this state variable has the same value in the two systems in thermal contact in equilibrium. So the two system in mutual equilibrium have the same value of the physical quantity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oMath>
                </a14:m>
                <a:r>
                  <a:rPr lang="en-US" dirty="0"/>
                  <a:t>.</a:t>
                </a:r>
              </a:p>
              <a:p>
                <a:r>
                  <a:rPr lang="en-US" dirty="0"/>
                  <a:t>Discussing the zeroth law of thermodynamics we found that temperature is </a:t>
                </a:r>
                <a:r>
                  <a:rPr lang="en-US" b="1" dirty="0">
                    <a:solidFill>
                      <a:srgbClr val="FF0000"/>
                    </a:solidFill>
                  </a:rPr>
                  <a:t>the physical quantity which has  the same value for all systems which are in mutual thermal equilibrium</a:t>
                </a:r>
                <a:r>
                  <a:rPr lang="en-US" dirty="0"/>
                  <a:t>.  So the quantity</a:t>
                </a:r>
              </a:p>
              <a:p>
                <a:endParaRPr lang="en-US" dirty="0"/>
              </a:p>
              <a:p>
                <a:endParaRPr lang="en-US" dirty="0"/>
              </a:p>
              <a:p>
                <a:r>
                  <a:rPr lang="en-US" dirty="0"/>
                  <a:t>must be </a:t>
                </a:r>
                <a:r>
                  <a:rPr lang="en-US" b="1" dirty="0"/>
                  <a:t>either the temperature itself or some unique function of  temperature</a:t>
                </a:r>
                <a:r>
                  <a:rPr lang="en-US" dirty="0"/>
                  <a:t>. We can check what function of temperature it is, since we have explicit entropy function for ideal gas, so we can check the physical meaning of it for ideal gas.</a:t>
                </a:r>
              </a:p>
            </p:txBody>
          </p:sp>
        </mc:Choice>
        <mc:Fallback xmlns="">
          <p:sp>
            <p:nvSpPr>
              <p:cNvPr id="3" name="TextBox 2">
                <a:extLst>
                  <a:ext uri="{FF2B5EF4-FFF2-40B4-BE49-F238E27FC236}">
                    <a16:creationId xmlns:a16="http://schemas.microsoft.com/office/drawing/2014/main" id="{239181C1-8C08-4B00-AF6D-5062F98CB2BF}"/>
                  </a:ext>
                </a:extLst>
              </p:cNvPr>
              <p:cNvSpPr txBox="1">
                <a:spLocks noRot="1" noChangeAspect="1" noMove="1" noResize="1" noEditPoints="1" noAdjustHandles="1" noChangeArrowheads="1" noChangeShapeType="1" noTextEdit="1"/>
              </p:cNvSpPr>
              <p:nvPr/>
            </p:nvSpPr>
            <p:spPr>
              <a:xfrm>
                <a:off x="126322" y="2496678"/>
                <a:ext cx="8623004" cy="3970318"/>
              </a:xfrm>
              <a:prstGeom prst="rect">
                <a:avLst/>
              </a:prstGeom>
              <a:blipFill>
                <a:blip r:embed="rId9"/>
                <a:stretch>
                  <a:fillRect l="-636" t="-922" r="-919" b="-1536"/>
                </a:stretch>
              </a:blipFill>
            </p:spPr>
            <p:txBody>
              <a:bodyPr/>
              <a:lstStyle/>
              <a:p>
                <a:r>
                  <a:rPr lang="sk-SK">
                    <a:noFill/>
                  </a:rPr>
                  <a:t> </a:t>
                </a:r>
              </a:p>
            </p:txBody>
          </p:sp>
        </mc:Fallback>
      </mc:AlternateContent>
      <p:pic>
        <p:nvPicPr>
          <p:cNvPr id="5" name="Picture 4">
            <a:extLst>
              <a:ext uri="{FF2B5EF4-FFF2-40B4-BE49-F238E27FC236}">
                <a16:creationId xmlns:a16="http://schemas.microsoft.com/office/drawing/2014/main" id="{3A4290EB-CC4F-4F65-A7F8-7B6986173AFE}"/>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730681" y="4999176"/>
            <a:ext cx="1414286" cy="480000"/>
          </a:xfrm>
          <a:prstGeom prst="rect">
            <a:avLst/>
          </a:prstGeom>
        </p:spPr>
      </p:pic>
    </p:spTree>
    <p:extLst>
      <p:ext uri="{BB962C8B-B14F-4D97-AF65-F5344CB8AC3E}">
        <p14:creationId xmlns:p14="http://schemas.microsoft.com/office/powerpoint/2010/main" val="2662759334"/>
      </p:ext>
    </p:extLst>
  </p:cSld>
  <p:clrMapOvr>
    <a:masterClrMapping/>
  </p:clrMapOvr>
  <p:extLst mod="1"/>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EC74A3-5E62-4C93-A5E5-50F8515E4787}"/>
              </a:ext>
            </a:extLst>
          </p:cNvPr>
          <p:cNvSpPr>
            <a:spLocks noGrp="1"/>
          </p:cNvSpPr>
          <p:nvPr>
            <p:ph type="sldNum" sz="quarter" idx="12"/>
          </p:nvPr>
        </p:nvSpPr>
        <p:spPr/>
        <p:txBody>
          <a:bodyPr/>
          <a:lstStyle/>
          <a:p>
            <a:fld id="{A84D4951-8A76-4D8F-991A-50C7753EBC79}" type="slidenum">
              <a:rPr lang="sk-SK" smtClean="0"/>
              <a:t>19</a:t>
            </a:fld>
            <a:endParaRPr lang="sk-SK" dirty="0"/>
          </a:p>
        </p:txBody>
      </p:sp>
      <p:sp>
        <p:nvSpPr>
          <p:cNvPr id="3" name="TextBox 2">
            <a:extLst>
              <a:ext uri="{FF2B5EF4-FFF2-40B4-BE49-F238E27FC236}">
                <a16:creationId xmlns:a16="http://schemas.microsoft.com/office/drawing/2014/main" id="{075B362F-5077-4687-9BDB-A891D12FD133}"/>
              </a:ext>
            </a:extLst>
          </p:cNvPr>
          <p:cNvSpPr txBox="1"/>
          <p:nvPr/>
        </p:nvSpPr>
        <p:spPr>
          <a:xfrm>
            <a:off x="457200" y="648586"/>
            <a:ext cx="7825563" cy="369332"/>
          </a:xfrm>
          <a:prstGeom prst="rect">
            <a:avLst/>
          </a:prstGeom>
          <a:noFill/>
        </p:spPr>
        <p:txBody>
          <a:bodyPr wrap="square" rtlCol="0">
            <a:spAutoFit/>
          </a:bodyPr>
          <a:lstStyle/>
          <a:p>
            <a:r>
              <a:rPr lang="en-US" dirty="0"/>
              <a:t>For ideal monoatomic  gas we got</a:t>
            </a:r>
          </a:p>
        </p:txBody>
      </p:sp>
      <p:pic>
        <p:nvPicPr>
          <p:cNvPr id="4" name="Picture 3">
            <a:extLst>
              <a:ext uri="{FF2B5EF4-FFF2-40B4-BE49-F238E27FC236}">
                <a16:creationId xmlns:a16="http://schemas.microsoft.com/office/drawing/2014/main" id="{0FD3FC93-7664-4261-8A95-723EEE2DF5A8}"/>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071981" y="1162746"/>
            <a:ext cx="4596000" cy="468000"/>
          </a:xfrm>
          <a:prstGeom prst="rect">
            <a:avLst/>
          </a:prstGeom>
        </p:spPr>
      </p:pic>
      <p:pic>
        <p:nvPicPr>
          <p:cNvPr id="9" name="Picture 8">
            <a:extLst>
              <a:ext uri="{FF2B5EF4-FFF2-40B4-BE49-F238E27FC236}">
                <a16:creationId xmlns:a16="http://schemas.microsoft.com/office/drawing/2014/main" id="{5CFBFDCC-D3DC-43A8-A33F-FD6ADA681297}"/>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237923" y="1880782"/>
            <a:ext cx="2928000" cy="562286"/>
          </a:xfrm>
          <a:prstGeom prst="rect">
            <a:avLst/>
          </a:prstGeom>
        </p:spPr>
      </p:pic>
      <p:sp>
        <p:nvSpPr>
          <p:cNvPr id="5" name="TextBox 4">
            <a:extLst>
              <a:ext uri="{FF2B5EF4-FFF2-40B4-BE49-F238E27FC236}">
                <a16:creationId xmlns:a16="http://schemas.microsoft.com/office/drawing/2014/main" id="{F96479BE-2443-4A3D-9C2F-AA54DAAB91CC}"/>
              </a:ext>
            </a:extLst>
          </p:cNvPr>
          <p:cNvSpPr txBox="1"/>
          <p:nvPr/>
        </p:nvSpPr>
        <p:spPr>
          <a:xfrm>
            <a:off x="457200" y="2535800"/>
            <a:ext cx="8420986" cy="1477328"/>
          </a:xfrm>
          <a:prstGeom prst="rect">
            <a:avLst/>
          </a:prstGeom>
          <a:noFill/>
        </p:spPr>
        <p:txBody>
          <a:bodyPr wrap="square" rtlCol="0">
            <a:spAutoFit/>
          </a:bodyPr>
          <a:lstStyle/>
          <a:p>
            <a:r>
              <a:rPr lang="en-US" dirty="0"/>
              <a:t>For monoatomic ideal gas its energy is given by the formula</a:t>
            </a:r>
          </a:p>
          <a:p>
            <a:endParaRPr lang="en-US" dirty="0"/>
          </a:p>
          <a:p>
            <a:endParaRPr lang="en-US" dirty="0"/>
          </a:p>
          <a:p>
            <a:endParaRPr lang="en-US" dirty="0"/>
          </a:p>
          <a:p>
            <a:r>
              <a:rPr lang="en-US" dirty="0"/>
              <a:t>and so finally we get</a:t>
            </a:r>
          </a:p>
        </p:txBody>
      </p:sp>
      <p:pic>
        <p:nvPicPr>
          <p:cNvPr id="7" name="Picture 6">
            <a:extLst>
              <a:ext uri="{FF2B5EF4-FFF2-40B4-BE49-F238E27FC236}">
                <a16:creationId xmlns:a16="http://schemas.microsoft.com/office/drawing/2014/main" id="{CDB0B0DE-ADDB-43E3-A370-D32F9058086F}"/>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799981" y="3080150"/>
            <a:ext cx="1140000" cy="462857"/>
          </a:xfrm>
          <a:prstGeom prst="rect">
            <a:avLst/>
          </a:prstGeom>
        </p:spPr>
      </p:pic>
      <p:pic>
        <p:nvPicPr>
          <p:cNvPr id="18" name="Picture 17">
            <a:extLst>
              <a:ext uri="{FF2B5EF4-FFF2-40B4-BE49-F238E27FC236}">
                <a16:creationId xmlns:a16="http://schemas.microsoft.com/office/drawing/2014/main" id="{59AE5AC4-5289-4949-B6B7-87DBCC64B94B}"/>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3950839" y="4008189"/>
            <a:ext cx="1313143" cy="562286"/>
          </a:xfrm>
          <a:prstGeom prst="rect">
            <a:avLst/>
          </a:prstGeom>
        </p:spPr>
      </p:pic>
      <p:sp>
        <p:nvSpPr>
          <p:cNvPr id="12" name="Rectangle 11">
            <a:extLst>
              <a:ext uri="{FF2B5EF4-FFF2-40B4-BE49-F238E27FC236}">
                <a16:creationId xmlns:a16="http://schemas.microsoft.com/office/drawing/2014/main" id="{21CF10AB-AAF1-480E-86FD-636A6C3305C3}"/>
              </a:ext>
            </a:extLst>
          </p:cNvPr>
          <p:cNvSpPr/>
          <p:nvPr/>
        </p:nvSpPr>
        <p:spPr>
          <a:xfrm>
            <a:off x="3799981" y="3909750"/>
            <a:ext cx="1675268" cy="7403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3A07670-4B76-463C-A437-1184E4CCD915}"/>
              </a:ext>
            </a:extLst>
          </p:cNvPr>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3508836" y="4876084"/>
            <a:ext cx="2317714" cy="615429"/>
          </a:xfrm>
          <a:prstGeom prst="rect">
            <a:avLst/>
          </a:prstGeom>
        </p:spPr>
      </p:pic>
      <p:sp>
        <p:nvSpPr>
          <p:cNvPr id="14" name="TextBox 13">
            <a:extLst>
              <a:ext uri="{FF2B5EF4-FFF2-40B4-BE49-F238E27FC236}">
                <a16:creationId xmlns:a16="http://schemas.microsoft.com/office/drawing/2014/main" id="{B938DB8A-FDBA-4526-A28A-02280213D2A6}"/>
              </a:ext>
            </a:extLst>
          </p:cNvPr>
          <p:cNvSpPr txBox="1"/>
          <p:nvPr/>
        </p:nvSpPr>
        <p:spPr>
          <a:xfrm>
            <a:off x="318977" y="4795284"/>
            <a:ext cx="8196373" cy="1477328"/>
          </a:xfrm>
          <a:prstGeom prst="rect">
            <a:avLst/>
          </a:prstGeom>
          <a:noFill/>
        </p:spPr>
        <p:txBody>
          <a:bodyPr wrap="square" rtlCol="0">
            <a:spAutoFit/>
          </a:bodyPr>
          <a:lstStyle/>
          <a:p>
            <a:r>
              <a:rPr lang="en-US" dirty="0"/>
              <a:t>However, the formula</a:t>
            </a:r>
          </a:p>
          <a:p>
            <a:endParaRPr lang="en-US" dirty="0"/>
          </a:p>
          <a:p>
            <a:endParaRPr lang="en-US" dirty="0"/>
          </a:p>
          <a:p>
            <a:r>
              <a:rPr lang="en-US" dirty="0"/>
              <a:t>should be true for arbitrary two systems in mutual equilibrium, so the formula</a:t>
            </a:r>
          </a:p>
          <a:p>
            <a:r>
              <a:rPr lang="en-US" dirty="0"/>
              <a:t>must be </a:t>
            </a:r>
            <a:r>
              <a:rPr lang="en-US" b="1" dirty="0">
                <a:solidFill>
                  <a:srgbClr val="FF0000"/>
                </a:solidFill>
              </a:rPr>
              <a:t>true for  any physical system</a:t>
            </a:r>
            <a:r>
              <a:rPr lang="en-US" dirty="0"/>
              <a:t>.</a:t>
            </a:r>
          </a:p>
        </p:txBody>
      </p:sp>
      <p:pic>
        <p:nvPicPr>
          <p:cNvPr id="15" name="Picture 14">
            <a:extLst>
              <a:ext uri="{FF2B5EF4-FFF2-40B4-BE49-F238E27FC236}">
                <a16:creationId xmlns:a16="http://schemas.microsoft.com/office/drawing/2014/main" id="{D7DD8F19-7BB8-41EA-A4BD-DAC25BD47688}"/>
              </a:ext>
            </a:extLst>
          </p:cNvPr>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7863620" y="5531010"/>
            <a:ext cx="838286" cy="480000"/>
          </a:xfrm>
          <a:prstGeom prst="rect">
            <a:avLst/>
          </a:prstGeom>
        </p:spPr>
      </p:pic>
    </p:spTree>
    <p:extLst>
      <p:ext uri="{BB962C8B-B14F-4D97-AF65-F5344CB8AC3E}">
        <p14:creationId xmlns:p14="http://schemas.microsoft.com/office/powerpoint/2010/main" val="3233964248"/>
      </p:ext>
    </p:extLst>
  </p:cSld>
  <p:clrMapOvr>
    <a:masterClrMapping/>
  </p:clrMapOvr>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11512" y="110912"/>
                <a:ext cx="8868480" cy="5132174"/>
              </a:xfrm>
              <a:prstGeom prst="rect">
                <a:avLst/>
              </a:prstGeom>
              <a:noFill/>
            </p:spPr>
            <p:txBody>
              <a:bodyPr wrap="square" rtlCol="0">
                <a:spAutoFit/>
              </a:bodyPr>
              <a:lstStyle/>
              <a:p>
                <a:r>
                  <a:rPr lang="en-US" dirty="0"/>
                  <a:t>Let’s repeat, the last two points of the “statistical physics manifesto”</a:t>
                </a:r>
              </a:p>
              <a:p>
                <a:endParaRPr lang="en-US" dirty="0"/>
              </a:p>
              <a:p>
                <a:pPr marL="285750" indent="-285750">
                  <a:buFont typeface="Arial" panose="020B0604020202020204" pitchFamily="34" charset="0"/>
                  <a:buChar char="•"/>
                </a:pPr>
                <a:r>
                  <a:rPr lang="en-US" dirty="0">
                    <a:cs typeface="Arial" panose="020B0604020202020204" pitchFamily="34" charset="0"/>
                  </a:rPr>
                  <a:t>A particular macrostate can be realized by tremendously huge number of different microstates. This set of compatible microstates is called a </a:t>
                </a:r>
                <a:r>
                  <a:rPr lang="en-US" b="1" dirty="0">
                    <a:cs typeface="Arial" panose="020B0604020202020204" pitchFamily="34" charset="0"/>
                  </a:rPr>
                  <a:t>statistical ensemble</a:t>
                </a:r>
                <a:r>
                  <a:rPr lang="en-US" dirty="0">
                    <a:cs typeface="Arial" panose="020B0604020202020204" pitchFamily="34" charset="0"/>
                  </a:rPr>
                  <a:t>. We shall see that the number of microstates in an ensemble is of the order </a:t>
                </a:r>
                <a14:m>
                  <m:oMath xmlns:m="http://schemas.openxmlformats.org/officeDocument/2006/math">
                    <m:sSup>
                      <m:sSupPr>
                        <m:ctrlPr>
                          <a:rPr lang="en-US" i="1">
                            <a:latin typeface="Cambria Math" panose="02040503050406030204" pitchFamily="18" charset="0"/>
                            <a:cs typeface="Arial" panose="020B0604020202020204" pitchFamily="34" charset="0"/>
                          </a:rPr>
                        </m:ctrlPr>
                      </m:sSupPr>
                      <m:e>
                        <m:sSup>
                          <m:sSupPr>
                            <m:ctrlPr>
                              <a:rPr lang="en-US" i="1">
                                <a:latin typeface="Cambria Math" panose="02040503050406030204" pitchFamily="18" charset="0"/>
                                <a:cs typeface="Arial" panose="020B0604020202020204" pitchFamily="34" charset="0"/>
                              </a:rPr>
                            </m:ctrlPr>
                          </m:sSupPr>
                          <m:e>
                            <m:r>
                              <a:rPr lang="en-US" i="1">
                                <a:latin typeface="Cambria Math" panose="02040503050406030204" pitchFamily="18" charset="0"/>
                                <a:cs typeface="Arial" panose="020B0604020202020204" pitchFamily="34" charset="0"/>
                              </a:rPr>
                              <m:t>10</m:t>
                            </m:r>
                          </m:e>
                          <m:sup>
                            <m:r>
                              <a:rPr lang="en-US" i="1">
                                <a:latin typeface="Cambria Math" panose="02040503050406030204" pitchFamily="18" charset="0"/>
                                <a:cs typeface="Arial" panose="020B0604020202020204" pitchFamily="34" charset="0"/>
                              </a:rPr>
                              <m:t>10</m:t>
                            </m:r>
                          </m:sup>
                        </m:sSup>
                      </m:e>
                      <m:sup>
                        <m:r>
                          <a:rPr lang="en-US" i="1">
                            <a:latin typeface="Cambria Math" panose="02040503050406030204" pitchFamily="18" charset="0"/>
                            <a:cs typeface="Arial" panose="020B0604020202020204" pitchFamily="34" charset="0"/>
                          </a:rPr>
                          <m:t>26</m:t>
                        </m:r>
                      </m:sup>
                    </m:sSup>
                    <m:r>
                      <a:rPr lang="en-US">
                        <a:latin typeface="Cambria Math" panose="02040503050406030204" pitchFamily="18" charset="0"/>
                        <a:cs typeface="Arial" panose="020B0604020202020204" pitchFamily="34" charset="0"/>
                      </a:rPr>
                      <m:t>.</m:t>
                    </m:r>
                  </m:oMath>
                </a14:m>
                <a:endParaRPr lang="en-US" dirty="0">
                  <a:cs typeface="Arial" panose="020B0604020202020204" pitchFamily="34" charset="0"/>
                </a:endParaRPr>
              </a:p>
              <a:p>
                <a:pPr marL="285750" indent="-285750">
                  <a:buFont typeface="Arial" panose="020B0604020202020204" pitchFamily="34" charset="0"/>
                  <a:buChar char="•"/>
                </a:pPr>
                <a:r>
                  <a:rPr lang="en-US" dirty="0">
                    <a:cs typeface="Arial" panose="020B0604020202020204" pitchFamily="34" charset="0"/>
                  </a:rPr>
                  <a:t>We imagine a procedure which virtually forecast the future of each microstate from the ensemble, make a virtual average and get the average characteristics of the final macrostate which we assume will be the final macrostate of our particular initial macrostate.</a:t>
                </a:r>
              </a:p>
              <a:p>
                <a:endParaRPr lang="en-US" dirty="0"/>
              </a:p>
              <a:p>
                <a:r>
                  <a:rPr lang="en-US" dirty="0"/>
                  <a:t>What  justifies usage of the </a:t>
                </a:r>
                <a:r>
                  <a:rPr lang="en-US" dirty="0" err="1"/>
                  <a:t>meanensemble</a:t>
                </a:r>
                <a:r>
                  <a:rPr lang="en-US" dirty="0"/>
                  <a:t> value as a reliable prediction? </a:t>
                </a:r>
              </a:p>
              <a:p>
                <a:endParaRPr lang="en-US" dirty="0"/>
              </a:p>
              <a:p>
                <a:r>
                  <a:rPr lang="en-US" dirty="0"/>
                  <a:t>The mean value can be a good strategy </a:t>
                </a:r>
                <a:r>
                  <a:rPr lang="en-US" b="1" dirty="0">
                    <a:solidFill>
                      <a:srgbClr val="FF0000"/>
                    </a:solidFill>
                  </a:rPr>
                  <a:t>if it is very “sharp”</a:t>
                </a:r>
                <a:r>
                  <a:rPr lang="en-US" dirty="0"/>
                  <a:t>. To observe a microstate with value significantly different from the mean ensemble value is in fact highly improbable. So if you want to “survive in the jungle”, the best advice is to </a:t>
                </a:r>
                <a:r>
                  <a:rPr lang="en-US" b="1" dirty="0">
                    <a:solidFill>
                      <a:srgbClr val="FF0000"/>
                    </a:solidFill>
                  </a:rPr>
                  <a:t>“believe to mean values”</a:t>
                </a:r>
                <a:r>
                  <a:rPr lang="en-US" dirty="0"/>
                  <a:t>. If you meet something different, well, it’s just a very bad luck. </a:t>
                </a:r>
              </a:p>
              <a:p>
                <a:endParaRPr lang="en-US" dirty="0"/>
              </a:p>
              <a:p>
                <a:r>
                  <a:rPr lang="en-US" dirty="0"/>
                  <a:t>We shall argue, that such a bad luck is very, very, very improbable.</a:t>
                </a:r>
              </a:p>
            </p:txBody>
          </p:sp>
        </mc:Choice>
        <mc:Fallback xmlns="">
          <p:sp>
            <p:nvSpPr>
              <p:cNvPr id="2" name="TextBox 1"/>
              <p:cNvSpPr txBox="1">
                <a:spLocks noRot="1" noChangeAspect="1" noMove="1" noResize="1" noEditPoints="1" noAdjustHandles="1" noChangeArrowheads="1" noChangeShapeType="1" noTextEdit="1"/>
              </p:cNvSpPr>
              <p:nvPr/>
            </p:nvSpPr>
            <p:spPr>
              <a:xfrm>
                <a:off x="211512" y="110912"/>
                <a:ext cx="8868480" cy="5132174"/>
              </a:xfrm>
              <a:prstGeom prst="rect">
                <a:avLst/>
              </a:prstGeom>
              <a:blipFill>
                <a:blip r:embed="rId4"/>
                <a:stretch>
                  <a:fillRect l="-619" t="-594" b="-950"/>
                </a:stretch>
              </a:blipFill>
            </p:spPr>
            <p:txBody>
              <a:bodyPr/>
              <a:lstStyle/>
              <a:p>
                <a:r>
                  <a:rPr lang="sk-SK">
                    <a:noFill/>
                  </a:rPr>
                  <a:t> </a:t>
                </a:r>
              </a:p>
            </p:txBody>
          </p:sp>
        </mc:Fallback>
      </mc:AlternateContent>
      <p:sp>
        <p:nvSpPr>
          <p:cNvPr id="3" name="Slide Number Placeholder 2"/>
          <p:cNvSpPr>
            <a:spLocks noGrp="1"/>
          </p:cNvSpPr>
          <p:nvPr>
            <p:ph type="sldNum" sz="quarter" idx="12"/>
          </p:nvPr>
        </p:nvSpPr>
        <p:spPr/>
        <p:txBody>
          <a:bodyPr/>
          <a:lstStyle/>
          <a:p>
            <a:fld id="{1BCE0CA2-1A48-4B23-8A77-1A9F640E54E6}" type="slidenum">
              <a:rPr lang="sk-SK" smtClean="0"/>
              <a:t>2</a:t>
            </a:fld>
            <a:endParaRPr lang="sk-SK" dirty="0"/>
          </a:p>
        </p:txBody>
      </p:sp>
    </p:spTree>
    <p:extLst>
      <p:ext uri="{BB962C8B-B14F-4D97-AF65-F5344CB8AC3E}">
        <p14:creationId xmlns:p14="http://schemas.microsoft.com/office/powerpoint/2010/main" val="4082330372"/>
      </p:ext>
    </p:extLst>
  </p:cSld>
  <p:clrMapOvr>
    <a:masterClrMapping/>
  </p:clrMapOvr>
  <p:extLst mod="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89C23D-73B5-478E-8359-5E954952E5C7}"/>
              </a:ext>
            </a:extLst>
          </p:cNvPr>
          <p:cNvSpPr>
            <a:spLocks noGrp="1"/>
          </p:cNvSpPr>
          <p:nvPr>
            <p:ph type="sldNum" sz="quarter" idx="12"/>
          </p:nvPr>
        </p:nvSpPr>
        <p:spPr/>
        <p:txBody>
          <a:bodyPr/>
          <a:lstStyle/>
          <a:p>
            <a:fld id="{A84D4951-8A76-4D8F-991A-50C7753EBC79}" type="slidenum">
              <a:rPr lang="sk-SK" smtClean="0"/>
              <a:t>20</a:t>
            </a:fld>
            <a:endParaRPr lang="sk-SK" dirty="0"/>
          </a:p>
        </p:txBody>
      </p:sp>
      <p:sp>
        <p:nvSpPr>
          <p:cNvPr id="4" name="TextBox 3">
            <a:extLst>
              <a:ext uri="{FF2B5EF4-FFF2-40B4-BE49-F238E27FC236}">
                <a16:creationId xmlns:a16="http://schemas.microsoft.com/office/drawing/2014/main" id="{199FE36D-9DAE-47BB-9BE5-67363B45613F}"/>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Repetition: Thermodynamic temperature</a:t>
            </a:r>
            <a:endParaRPr lang="sk-SK" sz="2800" b="1" dirty="0"/>
          </a:p>
        </p:txBody>
      </p:sp>
      <p:sp>
        <p:nvSpPr>
          <p:cNvPr id="5" name="TextBox 4">
            <a:extLst>
              <a:ext uri="{FF2B5EF4-FFF2-40B4-BE49-F238E27FC236}">
                <a16:creationId xmlns:a16="http://schemas.microsoft.com/office/drawing/2014/main" id="{87EC610E-C121-43E4-85EB-056516ADD23B}"/>
              </a:ext>
            </a:extLst>
          </p:cNvPr>
          <p:cNvSpPr txBox="1"/>
          <p:nvPr/>
        </p:nvSpPr>
        <p:spPr>
          <a:xfrm>
            <a:off x="159488" y="711364"/>
            <a:ext cx="8846289" cy="1477328"/>
          </a:xfrm>
          <a:prstGeom prst="rect">
            <a:avLst/>
          </a:prstGeom>
          <a:noFill/>
        </p:spPr>
        <p:txBody>
          <a:bodyPr wrap="square" rtlCol="0">
            <a:spAutoFit/>
          </a:bodyPr>
          <a:lstStyle/>
          <a:p>
            <a:r>
              <a:rPr lang="en-US" dirty="0"/>
              <a:t>The second law of thermodynamics allows us to define temperature independently of the medium.</a:t>
            </a:r>
          </a:p>
          <a:p>
            <a:r>
              <a:rPr lang="en-US" dirty="0"/>
              <a:t>Up to now we had defined the temperature for gas like this:</a:t>
            </a:r>
          </a:p>
          <a:p>
            <a:r>
              <a:rPr lang="en-US" dirty="0"/>
              <a:t>Temperature of gas in equilibrium is given by the mean kinetic energy of the translational movement of molecules as</a:t>
            </a:r>
          </a:p>
        </p:txBody>
      </p:sp>
      <p:pic>
        <p:nvPicPr>
          <p:cNvPr id="9" name="Picture 8">
            <a:extLst>
              <a:ext uri="{FF2B5EF4-FFF2-40B4-BE49-F238E27FC236}">
                <a16:creationId xmlns:a16="http://schemas.microsoft.com/office/drawing/2014/main" id="{EFA6EB70-41EF-4367-A999-1D21F96DB58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608972" y="2031416"/>
            <a:ext cx="1320000" cy="462857"/>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6471A12-21ED-4BA1-9C51-5B63FB6B56FA}"/>
                  </a:ext>
                </a:extLst>
              </p:cNvPr>
              <p:cNvSpPr txBox="1"/>
              <p:nvPr/>
            </p:nvSpPr>
            <p:spPr>
              <a:xfrm>
                <a:off x="239099" y="2494273"/>
                <a:ext cx="8766677" cy="3416320"/>
              </a:xfrm>
              <a:prstGeom prst="rect">
                <a:avLst/>
              </a:prstGeom>
              <a:noFill/>
            </p:spPr>
            <p:txBody>
              <a:bodyPr wrap="square" rtlCol="0">
                <a:spAutoFit/>
              </a:bodyPr>
              <a:lstStyle/>
              <a:p>
                <a:r>
                  <a:rPr lang="en-US" dirty="0"/>
                  <a:t>This definition of temperature is medium-specific, since it refers to the structure of gas as being composed of molecules. </a:t>
                </a:r>
                <a:r>
                  <a:rPr lang="en-US" b="1" dirty="0"/>
                  <a:t>For systems not composed of molecules this definition is not applicable</a:t>
                </a:r>
                <a:r>
                  <a:rPr lang="en-US" dirty="0"/>
                  <a:t>. Of course, we can define in principle the temperature of any system like the temperature of gas which is in equilibrium with the system considered. </a:t>
                </a:r>
              </a:p>
              <a:p>
                <a:endParaRPr lang="en-US" dirty="0"/>
              </a:p>
              <a:p>
                <a:r>
                  <a:rPr lang="en-US" dirty="0"/>
                  <a:t>We have already seen a medium-independent temperature definition:</a:t>
                </a:r>
              </a:p>
              <a:p>
                <a:r>
                  <a:rPr lang="en-US" dirty="0"/>
                  <a:t>The second law of thermodynamics allowed us to define temperature in a medium-independent way. We can use the system whose temperature we want to measure as the hot reservoir with unknown temperature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a14:m>
                <a:r>
                  <a:rPr lang="en-US" dirty="0"/>
                  <a:t> and some a system consisting of water at the state of triple point as a cold reservoir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r>
                      <a:rPr lang="en-US" b="0" i="1" smtClean="0">
                        <a:latin typeface="Cambria Math" panose="02040503050406030204" pitchFamily="18" charset="0"/>
                      </a:rPr>
                      <m:t>=273.16 </m:t>
                    </m:r>
                    <m:r>
                      <a:rPr lang="en-US" b="0" i="1" smtClean="0">
                        <a:latin typeface="Cambria Math" panose="02040503050406030204" pitchFamily="18" charset="0"/>
                      </a:rPr>
                      <m:t>𝐾</m:t>
                    </m:r>
                  </m:oMath>
                </a14:m>
                <a:r>
                  <a:rPr lang="en-US" dirty="0"/>
                  <a:t> and let a Carnot machine work between these two reservoirs. If we were able to measure its efficiency </a:t>
                </a:r>
                <a14:m>
                  <m:oMath xmlns:m="http://schemas.openxmlformats.org/officeDocument/2006/math">
                    <m:r>
                      <a:rPr lang="en-US" b="0" i="1" smtClean="0">
                        <a:latin typeface="Cambria Math" panose="02040503050406030204" pitchFamily="18" charset="0"/>
                      </a:rPr>
                      <m:t>𝜂</m:t>
                    </m:r>
                    <m:r>
                      <a:rPr lang="en-US" b="0" i="1" smtClean="0">
                        <a:latin typeface="Cambria Math" panose="02040503050406030204" pitchFamily="18" charset="0"/>
                      </a:rPr>
                      <m:t> </m:t>
                    </m:r>
                  </m:oMath>
                </a14:m>
                <a:r>
                  <a:rPr lang="en-US" dirty="0"/>
                  <a:t>, the unknown temperature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a14:m>
                <a:r>
                  <a:rPr lang="en-US" dirty="0"/>
                  <a:t> would be given as the temperature which satisfies the formula</a:t>
                </a:r>
              </a:p>
            </p:txBody>
          </p:sp>
        </mc:Choice>
        <mc:Fallback xmlns="">
          <p:sp>
            <p:nvSpPr>
              <p:cNvPr id="10" name="TextBox 9">
                <a:extLst>
                  <a:ext uri="{FF2B5EF4-FFF2-40B4-BE49-F238E27FC236}">
                    <a16:creationId xmlns:a16="http://schemas.microsoft.com/office/drawing/2014/main" id="{A6471A12-21ED-4BA1-9C51-5B63FB6B56FA}"/>
                  </a:ext>
                </a:extLst>
              </p:cNvPr>
              <p:cNvSpPr txBox="1">
                <a:spLocks noRot="1" noChangeAspect="1" noMove="1" noResize="1" noEditPoints="1" noAdjustHandles="1" noChangeArrowheads="1" noChangeShapeType="1" noTextEdit="1"/>
              </p:cNvSpPr>
              <p:nvPr/>
            </p:nvSpPr>
            <p:spPr>
              <a:xfrm>
                <a:off x="239099" y="2494273"/>
                <a:ext cx="8766677" cy="3416320"/>
              </a:xfrm>
              <a:prstGeom prst="rect">
                <a:avLst/>
              </a:prstGeom>
              <a:blipFill>
                <a:blip r:embed="rId7"/>
                <a:stretch>
                  <a:fillRect l="-556" t="-891" b="-1783"/>
                </a:stretch>
              </a:blipFill>
            </p:spPr>
            <p:txBody>
              <a:bodyPr/>
              <a:lstStyle/>
              <a:p>
                <a:r>
                  <a:rPr lang="sk-SK">
                    <a:noFill/>
                  </a:rPr>
                  <a:t> </a:t>
                </a:r>
              </a:p>
            </p:txBody>
          </p:sp>
        </mc:Fallback>
      </mc:AlternateContent>
      <p:pic>
        <p:nvPicPr>
          <p:cNvPr id="7" name="Picture 6">
            <a:extLst>
              <a:ext uri="{FF2B5EF4-FFF2-40B4-BE49-F238E27FC236}">
                <a16:creationId xmlns:a16="http://schemas.microsoft.com/office/drawing/2014/main" id="{CF4C1966-695C-4960-95D7-0D9510A3A7D6}"/>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685485" y="5990760"/>
            <a:ext cx="1196571" cy="500571"/>
          </a:xfrm>
          <a:prstGeom prst="rect">
            <a:avLst/>
          </a:prstGeom>
        </p:spPr>
      </p:pic>
    </p:spTree>
    <p:extLst>
      <p:ext uri="{BB962C8B-B14F-4D97-AF65-F5344CB8AC3E}">
        <p14:creationId xmlns:p14="http://schemas.microsoft.com/office/powerpoint/2010/main" val="2316813881"/>
      </p:ext>
    </p:extLst>
  </p:cSld>
  <p:clrMapOvr>
    <a:masterClrMapping/>
  </p:clrMapOvr>
  <p:extLst mod="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53C88A-5AA5-481F-B676-F66686E9CA92}"/>
              </a:ext>
            </a:extLst>
          </p:cNvPr>
          <p:cNvSpPr>
            <a:spLocks noGrp="1"/>
          </p:cNvSpPr>
          <p:nvPr>
            <p:ph type="sldNum" sz="quarter" idx="12"/>
          </p:nvPr>
        </p:nvSpPr>
        <p:spPr/>
        <p:txBody>
          <a:bodyPr/>
          <a:lstStyle/>
          <a:p>
            <a:fld id="{A84D4951-8A76-4D8F-991A-50C7753EBC79}" type="slidenum">
              <a:rPr lang="sk-SK" smtClean="0"/>
              <a:t>21</a:t>
            </a:fld>
            <a:endParaRPr lang="sk-SK" dirty="0"/>
          </a:p>
        </p:txBody>
      </p:sp>
      <p:sp>
        <p:nvSpPr>
          <p:cNvPr id="3" name="TextBox 2">
            <a:extLst>
              <a:ext uri="{FF2B5EF4-FFF2-40B4-BE49-F238E27FC236}">
                <a16:creationId xmlns:a16="http://schemas.microsoft.com/office/drawing/2014/main" id="{D620231A-534B-4587-AA3B-4EEFB30A8DFB}"/>
              </a:ext>
            </a:extLst>
          </p:cNvPr>
          <p:cNvSpPr txBox="1"/>
          <p:nvPr/>
        </p:nvSpPr>
        <p:spPr>
          <a:xfrm>
            <a:off x="669851" y="542260"/>
            <a:ext cx="7676707" cy="523220"/>
          </a:xfrm>
          <a:prstGeom prst="rect">
            <a:avLst/>
          </a:prstGeom>
          <a:noFill/>
        </p:spPr>
        <p:txBody>
          <a:bodyPr wrap="square" rtlCol="0">
            <a:spAutoFit/>
          </a:bodyPr>
          <a:lstStyle/>
          <a:p>
            <a:pPr algn="ctr"/>
            <a:r>
              <a:rPr lang="en-US" sz="2800" b="1" dirty="0"/>
              <a:t>Thermodynamic temperature</a:t>
            </a:r>
          </a:p>
        </p:txBody>
      </p:sp>
      <p:sp>
        <p:nvSpPr>
          <p:cNvPr id="6" name="TextBox 5">
            <a:extLst>
              <a:ext uri="{FF2B5EF4-FFF2-40B4-BE49-F238E27FC236}">
                <a16:creationId xmlns:a16="http://schemas.microsoft.com/office/drawing/2014/main" id="{FE71A64E-62EF-4D18-9E2F-DFB369D19964}"/>
              </a:ext>
            </a:extLst>
          </p:cNvPr>
          <p:cNvSpPr txBox="1"/>
          <p:nvPr/>
        </p:nvSpPr>
        <p:spPr>
          <a:xfrm>
            <a:off x="223024" y="1193180"/>
            <a:ext cx="8664498" cy="369332"/>
          </a:xfrm>
          <a:prstGeom prst="rect">
            <a:avLst/>
          </a:prstGeom>
          <a:noFill/>
        </p:spPr>
        <p:txBody>
          <a:bodyPr wrap="square" rtlCol="0">
            <a:spAutoFit/>
          </a:bodyPr>
          <a:lstStyle/>
          <a:p>
            <a:r>
              <a:rPr lang="en-US" dirty="0"/>
              <a:t>Now we have another formula which can serve as a bases for definition of temperature</a:t>
            </a:r>
          </a:p>
        </p:txBody>
      </p:sp>
      <p:pic>
        <p:nvPicPr>
          <p:cNvPr id="10" name="Picture 9">
            <a:extLst>
              <a:ext uri="{FF2B5EF4-FFF2-40B4-BE49-F238E27FC236}">
                <a16:creationId xmlns:a16="http://schemas.microsoft.com/office/drawing/2014/main" id="{75FB5207-9813-48CA-B726-CB59625F90CB}"/>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727814" y="1710621"/>
            <a:ext cx="1313143" cy="562286"/>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B954C65-3D81-4D62-864B-512E96CECD14}"/>
                  </a:ext>
                </a:extLst>
              </p:cNvPr>
              <p:cNvSpPr txBox="1"/>
              <p:nvPr/>
            </p:nvSpPr>
            <p:spPr>
              <a:xfrm>
                <a:off x="223024" y="2397512"/>
                <a:ext cx="8664498" cy="2422458"/>
              </a:xfrm>
              <a:prstGeom prst="rect">
                <a:avLst/>
              </a:prstGeom>
              <a:noFill/>
            </p:spPr>
            <p:txBody>
              <a:bodyPr wrap="square" rtlCol="0">
                <a:spAutoFit/>
              </a:bodyPr>
              <a:lstStyle/>
              <a:p>
                <a:r>
                  <a:rPr lang="en-US" dirty="0"/>
                  <a:t>In this formula the symbol </a:t>
                </a:r>
                <a14:m>
                  <m:oMath xmlns:m="http://schemas.openxmlformats.org/officeDocument/2006/math">
                    <m:r>
                      <a:rPr lang="en-US" b="0" i="1" smtClean="0">
                        <a:latin typeface="Cambria Math" panose="02040503050406030204" pitchFamily="18" charset="0"/>
                      </a:rPr>
                      <m:t>𝑉</m:t>
                    </m:r>
                  </m:oMath>
                </a14:m>
                <a:r>
                  <a:rPr lang="en-US" dirty="0"/>
                  <a:t> represents ion general any external parameter. So if for a general system we know its entropy function, we can define what is the temperature of some macrostate: we calculate its entropy and then we have to know the entropy also for a close macrostate at a somewhat different energy. We calculate the difference of entropies, divide by the difference of energies and thus get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𝑇</m:t>
                        </m:r>
                      </m:den>
                    </m:f>
                    <m:r>
                      <a:rPr lang="en-US" b="0" i="1" smtClean="0">
                        <a:latin typeface="Cambria Math" panose="02040503050406030204" pitchFamily="18" charset="0"/>
                      </a:rPr>
                      <m:t>.</m:t>
                    </m:r>
                  </m:oMath>
                </a14:m>
                <a:endParaRPr lang="en-US" dirty="0"/>
              </a:p>
              <a:p>
                <a:r>
                  <a:rPr lang="en-US" dirty="0"/>
                  <a:t>This definition is also often called “</a:t>
                </a:r>
                <a:r>
                  <a:rPr lang="en-US" b="1" dirty="0"/>
                  <a:t>thermodynamic temperature</a:t>
                </a:r>
                <a:r>
                  <a:rPr lang="en-US" dirty="0"/>
                  <a:t>” and is completely equivalent to the definition using efficiency of an ideal heat engine we have already discussed in these lectures.</a:t>
                </a:r>
              </a:p>
            </p:txBody>
          </p:sp>
        </mc:Choice>
        <mc:Fallback xmlns="">
          <p:sp>
            <p:nvSpPr>
              <p:cNvPr id="7" name="TextBox 6">
                <a:extLst>
                  <a:ext uri="{FF2B5EF4-FFF2-40B4-BE49-F238E27FC236}">
                    <a16:creationId xmlns:a16="http://schemas.microsoft.com/office/drawing/2014/main" id="{0B954C65-3D81-4D62-864B-512E96CECD14}"/>
                  </a:ext>
                </a:extLst>
              </p:cNvPr>
              <p:cNvSpPr txBox="1">
                <a:spLocks noRot="1" noChangeAspect="1" noMove="1" noResize="1" noEditPoints="1" noAdjustHandles="1" noChangeArrowheads="1" noChangeShapeType="1" noTextEdit="1"/>
              </p:cNvSpPr>
              <p:nvPr/>
            </p:nvSpPr>
            <p:spPr>
              <a:xfrm>
                <a:off x="223024" y="2397512"/>
                <a:ext cx="8664498" cy="2422458"/>
              </a:xfrm>
              <a:prstGeom prst="rect">
                <a:avLst/>
              </a:prstGeom>
              <a:blipFill>
                <a:blip r:embed="rId6"/>
                <a:stretch>
                  <a:fillRect l="-633" t="-1256" r="-1126" b="-3015"/>
                </a:stretch>
              </a:blipFill>
            </p:spPr>
            <p:txBody>
              <a:bodyPr/>
              <a:lstStyle/>
              <a:p>
                <a:r>
                  <a:rPr lang="sk-SK">
                    <a:noFill/>
                  </a:rPr>
                  <a:t> </a:t>
                </a:r>
              </a:p>
            </p:txBody>
          </p:sp>
        </mc:Fallback>
      </mc:AlternateContent>
    </p:spTree>
    <p:extLst>
      <p:ext uri="{BB962C8B-B14F-4D97-AF65-F5344CB8AC3E}">
        <p14:creationId xmlns:p14="http://schemas.microsoft.com/office/powerpoint/2010/main" val="4155045493"/>
      </p:ext>
    </p:extLst>
  </p:cSld>
  <p:clrMapOvr>
    <a:masterClrMapping/>
  </p:clrMapOvr>
  <p:extLst mod="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AA1F275-80D2-49DD-83AE-C0C9D3DE56F9}"/>
              </a:ext>
            </a:extLst>
          </p:cNvPr>
          <p:cNvSpPr/>
          <p:nvPr/>
        </p:nvSpPr>
        <p:spPr>
          <a:xfrm>
            <a:off x="6112728" y="3489815"/>
            <a:ext cx="197004" cy="1143000"/>
          </a:xfrm>
          <a:prstGeom prst="rect">
            <a:avLst/>
          </a:prstGeom>
          <a:solidFill>
            <a:srgbClr val="FFC0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10343A0C-8191-4DB6-AF7D-F6D52C04E7EC}"/>
              </a:ext>
            </a:extLst>
          </p:cNvPr>
          <p:cNvSpPr>
            <a:spLocks noGrp="1"/>
          </p:cNvSpPr>
          <p:nvPr>
            <p:ph type="sldNum" sz="quarter" idx="12"/>
          </p:nvPr>
        </p:nvSpPr>
        <p:spPr/>
        <p:txBody>
          <a:bodyPr/>
          <a:lstStyle/>
          <a:p>
            <a:fld id="{A84D4951-8A76-4D8F-991A-50C7753EBC79}" type="slidenum">
              <a:rPr lang="sk-SK" smtClean="0"/>
              <a:t>22</a:t>
            </a:fld>
            <a:endParaRPr lang="sk-SK" dirty="0"/>
          </a:p>
        </p:txBody>
      </p:sp>
      <p:sp>
        <p:nvSpPr>
          <p:cNvPr id="3" name="Rectangle 2">
            <a:extLst>
              <a:ext uri="{FF2B5EF4-FFF2-40B4-BE49-F238E27FC236}">
                <a16:creationId xmlns:a16="http://schemas.microsoft.com/office/drawing/2014/main" id="{5C1EBB37-23C6-468D-AA24-0AFB3ED5784A}"/>
              </a:ext>
            </a:extLst>
          </p:cNvPr>
          <p:cNvSpPr/>
          <p:nvPr/>
        </p:nvSpPr>
        <p:spPr>
          <a:xfrm>
            <a:off x="1533292" y="3489815"/>
            <a:ext cx="735981" cy="113184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0C1D8B4-CE2E-4EF6-ABDF-5ABFA1B425B5}"/>
              </a:ext>
            </a:extLst>
          </p:cNvPr>
          <p:cNvSpPr/>
          <p:nvPr/>
        </p:nvSpPr>
        <p:spPr>
          <a:xfrm>
            <a:off x="2771078" y="3054918"/>
            <a:ext cx="1148575" cy="156674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B43724C-2DE6-4B29-8C6D-F366163A467F}"/>
              </a:ext>
            </a:extLst>
          </p:cNvPr>
          <p:cNvSpPr/>
          <p:nvPr/>
        </p:nvSpPr>
        <p:spPr>
          <a:xfrm>
            <a:off x="5465955" y="3489815"/>
            <a:ext cx="738212" cy="1131849"/>
          </a:xfrm>
          <a:custGeom>
            <a:avLst/>
            <a:gdLst>
              <a:gd name="connsiteX0" fmla="*/ 0 w 735981"/>
              <a:gd name="connsiteY0" fmla="*/ 0 h 1131849"/>
              <a:gd name="connsiteX1" fmla="*/ 735981 w 735981"/>
              <a:gd name="connsiteY1" fmla="*/ 0 h 1131849"/>
              <a:gd name="connsiteX2" fmla="*/ 735981 w 735981"/>
              <a:gd name="connsiteY2" fmla="*/ 1131849 h 1131849"/>
              <a:gd name="connsiteX3" fmla="*/ 0 w 735981"/>
              <a:gd name="connsiteY3" fmla="*/ 1131849 h 1131849"/>
              <a:gd name="connsiteX4" fmla="*/ 0 w 735981"/>
              <a:gd name="connsiteY4" fmla="*/ 0 h 1131849"/>
              <a:gd name="connsiteX0" fmla="*/ 735981 w 827421"/>
              <a:gd name="connsiteY0" fmla="*/ 1131849 h 1223289"/>
              <a:gd name="connsiteX1" fmla="*/ 0 w 827421"/>
              <a:gd name="connsiteY1" fmla="*/ 1131849 h 1223289"/>
              <a:gd name="connsiteX2" fmla="*/ 0 w 827421"/>
              <a:gd name="connsiteY2" fmla="*/ 0 h 1223289"/>
              <a:gd name="connsiteX3" fmla="*/ 735981 w 827421"/>
              <a:gd name="connsiteY3" fmla="*/ 0 h 1223289"/>
              <a:gd name="connsiteX4" fmla="*/ 827421 w 827421"/>
              <a:gd name="connsiteY4" fmla="*/ 1223289 h 1223289"/>
              <a:gd name="connsiteX0" fmla="*/ 735981 w 827421"/>
              <a:gd name="connsiteY0" fmla="*/ 1131849 h 1223289"/>
              <a:gd name="connsiteX1" fmla="*/ 0 w 827421"/>
              <a:gd name="connsiteY1" fmla="*/ 1131849 h 1223289"/>
              <a:gd name="connsiteX2" fmla="*/ 0 w 827421"/>
              <a:gd name="connsiteY2" fmla="*/ 0 h 1223289"/>
              <a:gd name="connsiteX3" fmla="*/ 827421 w 827421"/>
              <a:gd name="connsiteY3" fmla="*/ 1223289 h 1223289"/>
              <a:gd name="connsiteX0" fmla="*/ 735981 w 738212"/>
              <a:gd name="connsiteY0" fmla="*/ 1131849 h 1131849"/>
              <a:gd name="connsiteX1" fmla="*/ 0 w 738212"/>
              <a:gd name="connsiteY1" fmla="*/ 1131849 h 1131849"/>
              <a:gd name="connsiteX2" fmla="*/ 0 w 738212"/>
              <a:gd name="connsiteY2" fmla="*/ 0 h 1131849"/>
              <a:gd name="connsiteX3" fmla="*/ 738212 w 738212"/>
              <a:gd name="connsiteY3" fmla="*/ 7806 h 1131849"/>
            </a:gdLst>
            <a:ahLst/>
            <a:cxnLst>
              <a:cxn ang="0">
                <a:pos x="connsiteX0" y="connsiteY0"/>
              </a:cxn>
              <a:cxn ang="0">
                <a:pos x="connsiteX1" y="connsiteY1"/>
              </a:cxn>
              <a:cxn ang="0">
                <a:pos x="connsiteX2" y="connsiteY2"/>
              </a:cxn>
              <a:cxn ang="0">
                <a:pos x="connsiteX3" y="connsiteY3"/>
              </a:cxn>
            </a:cxnLst>
            <a:rect l="l" t="t" r="r" b="b"/>
            <a:pathLst>
              <a:path w="738212" h="1131849">
                <a:moveTo>
                  <a:pt x="735981" y="1131849"/>
                </a:moveTo>
                <a:lnTo>
                  <a:pt x="0" y="1131849"/>
                </a:lnTo>
                <a:lnTo>
                  <a:pt x="0" y="0"/>
                </a:lnTo>
                <a:lnTo>
                  <a:pt x="738212" y="7806"/>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03224B0-EF46-4CF0-AA61-713E17856632}"/>
              </a:ext>
            </a:extLst>
          </p:cNvPr>
          <p:cNvSpPr/>
          <p:nvPr/>
        </p:nvSpPr>
        <p:spPr>
          <a:xfrm>
            <a:off x="6197251" y="3066069"/>
            <a:ext cx="1148575" cy="1566746"/>
          </a:xfrm>
          <a:custGeom>
            <a:avLst/>
            <a:gdLst>
              <a:gd name="connsiteX0" fmla="*/ 0 w 1148575"/>
              <a:gd name="connsiteY0" fmla="*/ 0 h 1566746"/>
              <a:gd name="connsiteX1" fmla="*/ 1148575 w 1148575"/>
              <a:gd name="connsiteY1" fmla="*/ 0 h 1566746"/>
              <a:gd name="connsiteX2" fmla="*/ 1148575 w 1148575"/>
              <a:gd name="connsiteY2" fmla="*/ 1566746 h 1566746"/>
              <a:gd name="connsiteX3" fmla="*/ 0 w 1148575"/>
              <a:gd name="connsiteY3" fmla="*/ 1566746 h 1566746"/>
              <a:gd name="connsiteX4" fmla="*/ 0 w 1148575"/>
              <a:gd name="connsiteY4" fmla="*/ 0 h 1566746"/>
              <a:gd name="connsiteX0" fmla="*/ 0 w 1148575"/>
              <a:gd name="connsiteY0" fmla="*/ 0 h 1566746"/>
              <a:gd name="connsiteX1" fmla="*/ 1148575 w 1148575"/>
              <a:gd name="connsiteY1" fmla="*/ 0 h 1566746"/>
              <a:gd name="connsiteX2" fmla="*/ 1148575 w 1148575"/>
              <a:gd name="connsiteY2" fmla="*/ 1566746 h 1566746"/>
              <a:gd name="connsiteX3" fmla="*/ 0 w 1148575"/>
              <a:gd name="connsiteY3" fmla="*/ 1566746 h 1566746"/>
              <a:gd name="connsiteX4" fmla="*/ 91440 w 1148575"/>
              <a:gd name="connsiteY4" fmla="*/ 91440 h 1566746"/>
              <a:gd name="connsiteX0" fmla="*/ 0 w 1148575"/>
              <a:gd name="connsiteY0" fmla="*/ 0 h 1566746"/>
              <a:gd name="connsiteX1" fmla="*/ 1148575 w 1148575"/>
              <a:gd name="connsiteY1" fmla="*/ 0 h 1566746"/>
              <a:gd name="connsiteX2" fmla="*/ 1148575 w 1148575"/>
              <a:gd name="connsiteY2" fmla="*/ 1566746 h 1566746"/>
              <a:gd name="connsiteX3" fmla="*/ 91440 w 1148575"/>
              <a:gd name="connsiteY3" fmla="*/ 91440 h 1566746"/>
              <a:gd name="connsiteX0" fmla="*/ 0 w 1148575"/>
              <a:gd name="connsiteY0" fmla="*/ 0 h 1566746"/>
              <a:gd name="connsiteX1" fmla="*/ 1148575 w 1148575"/>
              <a:gd name="connsiteY1" fmla="*/ 0 h 1566746"/>
              <a:gd name="connsiteX2" fmla="*/ 1148575 w 1148575"/>
              <a:gd name="connsiteY2" fmla="*/ 1566746 h 1566746"/>
              <a:gd name="connsiteX3" fmla="*/ 13381 w 1148575"/>
              <a:gd name="connsiteY3" fmla="*/ 1552250 h 1566746"/>
            </a:gdLst>
            <a:ahLst/>
            <a:cxnLst>
              <a:cxn ang="0">
                <a:pos x="connsiteX0" y="connsiteY0"/>
              </a:cxn>
              <a:cxn ang="0">
                <a:pos x="connsiteX1" y="connsiteY1"/>
              </a:cxn>
              <a:cxn ang="0">
                <a:pos x="connsiteX2" y="connsiteY2"/>
              </a:cxn>
              <a:cxn ang="0">
                <a:pos x="connsiteX3" y="connsiteY3"/>
              </a:cxn>
            </a:cxnLst>
            <a:rect l="l" t="t" r="r" b="b"/>
            <a:pathLst>
              <a:path w="1148575" h="1566746">
                <a:moveTo>
                  <a:pt x="0" y="0"/>
                </a:moveTo>
                <a:lnTo>
                  <a:pt x="1148575" y="0"/>
                </a:lnTo>
                <a:lnTo>
                  <a:pt x="1148575" y="1566746"/>
                </a:lnTo>
                <a:lnTo>
                  <a:pt x="13381" y="155225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A0B5C85A-3B32-4DF9-9AC9-4B5275AFE5C9}"/>
              </a:ext>
            </a:extLst>
          </p:cNvPr>
          <p:cNvCxnSpPr/>
          <p:nvPr/>
        </p:nvCxnSpPr>
        <p:spPr>
          <a:xfrm>
            <a:off x="4142678" y="4055739"/>
            <a:ext cx="1126273" cy="0"/>
          </a:xfrm>
          <a:prstGeom prst="straightConnector1">
            <a:avLst/>
          </a:prstGeom>
          <a:ln w="571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2894677-FCD4-4F9B-9750-EA0D79A1FECE}"/>
              </a:ext>
            </a:extLst>
          </p:cNvPr>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1770806" y="3638013"/>
            <a:ext cx="260952" cy="211429"/>
          </a:xfrm>
          <a:prstGeom prst="rect">
            <a:avLst/>
          </a:prstGeom>
        </p:spPr>
      </p:pic>
      <p:pic>
        <p:nvPicPr>
          <p:cNvPr id="9" name="Picture 8">
            <a:extLst>
              <a:ext uri="{FF2B5EF4-FFF2-40B4-BE49-F238E27FC236}">
                <a16:creationId xmlns:a16="http://schemas.microsoft.com/office/drawing/2014/main" id="{F2BC5D05-47DA-439F-B084-1CC5FD8765CD}"/>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3214889" y="3384323"/>
            <a:ext cx="266667" cy="211429"/>
          </a:xfrm>
          <a:prstGeom prst="rect">
            <a:avLst/>
          </a:prstGeom>
        </p:spPr>
      </p:pic>
      <p:pic>
        <p:nvPicPr>
          <p:cNvPr id="10" name="Picture 9">
            <a:extLst>
              <a:ext uri="{FF2B5EF4-FFF2-40B4-BE49-F238E27FC236}">
                <a16:creationId xmlns:a16="http://schemas.microsoft.com/office/drawing/2014/main" id="{BEFA87FC-166F-42C9-95A7-F9B49F3F9EE6}"/>
              </a:ext>
            </a:extLst>
          </p:cNvPr>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5678209" y="3732354"/>
            <a:ext cx="260952" cy="264762"/>
          </a:xfrm>
          <a:prstGeom prst="rect">
            <a:avLst/>
          </a:prstGeom>
        </p:spPr>
      </p:pic>
      <p:pic>
        <p:nvPicPr>
          <p:cNvPr id="11" name="Picture 10">
            <a:extLst>
              <a:ext uri="{FF2B5EF4-FFF2-40B4-BE49-F238E27FC236}">
                <a16:creationId xmlns:a16="http://schemas.microsoft.com/office/drawing/2014/main" id="{951CE09E-F34F-43CC-8ACA-98A7567C0CD9}"/>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6671250" y="3426584"/>
            <a:ext cx="266667" cy="264762"/>
          </a:xfrm>
          <a:prstGeom prst="rect">
            <a:avLst/>
          </a:prstGeom>
        </p:spPr>
      </p:pic>
      <p:pic>
        <p:nvPicPr>
          <p:cNvPr id="12" name="Picture 11">
            <a:extLst>
              <a:ext uri="{FF2B5EF4-FFF2-40B4-BE49-F238E27FC236}">
                <a16:creationId xmlns:a16="http://schemas.microsoft.com/office/drawing/2014/main" id="{369004C0-8328-418D-8F27-B22BD257696B}"/>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1770806" y="4145683"/>
            <a:ext cx="219048" cy="213333"/>
          </a:xfrm>
          <a:prstGeom prst="rect">
            <a:avLst/>
          </a:prstGeom>
        </p:spPr>
      </p:pic>
      <p:pic>
        <p:nvPicPr>
          <p:cNvPr id="13" name="Picture 12">
            <a:extLst>
              <a:ext uri="{FF2B5EF4-FFF2-40B4-BE49-F238E27FC236}">
                <a16:creationId xmlns:a16="http://schemas.microsoft.com/office/drawing/2014/main" id="{41AAF08D-F300-4ECB-957C-F7FE577BCADE}"/>
              </a:ext>
            </a:extLst>
          </p:cNvPr>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3251198" y="4142404"/>
            <a:ext cx="224762" cy="213333"/>
          </a:xfrm>
          <a:prstGeom prst="rect">
            <a:avLst/>
          </a:prstGeom>
        </p:spPr>
      </p:pic>
      <p:pic>
        <p:nvPicPr>
          <p:cNvPr id="14" name="Picture 13">
            <a:extLst>
              <a:ext uri="{FF2B5EF4-FFF2-40B4-BE49-F238E27FC236}">
                <a16:creationId xmlns:a16="http://schemas.microsoft.com/office/drawing/2014/main" id="{09514864-E286-4657-85CC-2C2D1A3BCA83}"/>
              </a:ext>
            </a:extLst>
          </p:cNvPr>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5699161" y="4142404"/>
            <a:ext cx="243810" cy="264762"/>
          </a:xfrm>
          <a:prstGeom prst="rect">
            <a:avLst/>
          </a:prstGeom>
        </p:spPr>
      </p:pic>
      <p:pic>
        <p:nvPicPr>
          <p:cNvPr id="15" name="Picture 14">
            <a:extLst>
              <a:ext uri="{FF2B5EF4-FFF2-40B4-BE49-F238E27FC236}">
                <a16:creationId xmlns:a16="http://schemas.microsoft.com/office/drawing/2014/main" id="{8D9B337D-1F33-40C2-948C-E69AD2FC1BEB}"/>
              </a:ext>
            </a:extLst>
          </p:cNvPr>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6692202" y="4141531"/>
            <a:ext cx="243810" cy="264762"/>
          </a:xfrm>
          <a:prstGeom prst="rect">
            <a:avLst/>
          </a:prstGeom>
        </p:spPr>
      </p:pic>
      <p:cxnSp>
        <p:nvCxnSpPr>
          <p:cNvPr id="19" name="Straight Connector 18">
            <a:extLst>
              <a:ext uri="{FF2B5EF4-FFF2-40B4-BE49-F238E27FC236}">
                <a16:creationId xmlns:a16="http://schemas.microsoft.com/office/drawing/2014/main" id="{8E2294A9-64D3-4418-9324-84F875EC64E2}"/>
              </a:ext>
            </a:extLst>
          </p:cNvPr>
          <p:cNvCxnSpPr>
            <a:stCxn id="6" idx="0"/>
            <a:endCxn id="5" idx="3"/>
          </p:cNvCxnSpPr>
          <p:nvPr/>
        </p:nvCxnSpPr>
        <p:spPr>
          <a:xfrm>
            <a:off x="6197251" y="3066069"/>
            <a:ext cx="6916" cy="4315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E7E53E8-8A30-479A-A982-21134C4176DF}"/>
              </a:ext>
            </a:extLst>
          </p:cNvPr>
          <p:cNvCxnSpPr/>
          <p:nvPr/>
        </p:nvCxnSpPr>
        <p:spPr>
          <a:xfrm>
            <a:off x="5905708" y="4495501"/>
            <a:ext cx="623332" cy="0"/>
          </a:xfrm>
          <a:prstGeom prst="straightConnector1">
            <a:avLst/>
          </a:prstGeom>
          <a:ln w="190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41B37355-DD63-407D-B47D-022D17634140}"/>
                  </a:ext>
                </a:extLst>
              </p:cNvPr>
              <p:cNvSpPr/>
              <p:nvPr/>
            </p:nvSpPr>
            <p:spPr>
              <a:xfrm>
                <a:off x="523134" y="508553"/>
                <a:ext cx="7802135" cy="2308324"/>
              </a:xfrm>
              <a:prstGeom prst="rect">
                <a:avLst/>
              </a:prstGeom>
            </p:spPr>
            <p:txBody>
              <a:bodyPr wrap="square">
                <a:spAutoFit/>
              </a:bodyPr>
              <a:lstStyle/>
              <a:p>
                <a:r>
                  <a:rPr lang="en-US" dirty="0"/>
                  <a:t>We consider two isolated statistical systems, each of them being individually in equilibrium. Their energies and volumes (representing any general external parameters) are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2</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2</m:t>
                        </m:r>
                      </m:sub>
                    </m:sSub>
                  </m:oMath>
                </a14:m>
                <a:r>
                  <a:rPr lang="en-US" dirty="0"/>
                  <a:t>. This time we bring them into a  contact realized by a piston what enables to </a:t>
                </a:r>
                <a:r>
                  <a:rPr lang="en-US" b="1" dirty="0"/>
                  <a:t>redistribute volume between them</a:t>
                </a:r>
                <a:r>
                  <a:rPr lang="en-US" dirty="0"/>
                  <a:t>. The piston, of course, provides (by microscopic movements) also a heat contact. The new energies will be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𝐸</m:t>
                        </m:r>
                      </m:e>
                      <m:sub>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𝐸</m:t>
                        </m:r>
                      </m:e>
                      <m:sub>
                        <m:r>
                          <a:rPr lang="en-US" i="1">
                            <a:latin typeface="Cambria Math" panose="02040503050406030204" pitchFamily="18" charset="0"/>
                          </a:rPr>
                          <m:t>2</m:t>
                        </m:r>
                      </m:sub>
                      <m:sup>
                        <m:r>
                          <a:rPr lang="en-US" i="1">
                            <a:latin typeface="Cambria Math" panose="02040503050406030204" pitchFamily="18" charset="0"/>
                          </a:rPr>
                          <m:t>′</m:t>
                        </m:r>
                      </m:sup>
                    </m:sSubSup>
                  </m:oMath>
                </a14:m>
                <a:r>
                  <a:rPr lang="en-US" dirty="0"/>
                  <a:t>, satisfying, of course energy conservation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𝐸</m:t>
                        </m:r>
                      </m:e>
                      <m:sub>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𝐸</m:t>
                        </m:r>
                      </m:e>
                      <m:sub>
                        <m:r>
                          <a:rPr lang="en-US" i="1">
                            <a:latin typeface="Cambria Math" panose="02040503050406030204" pitchFamily="18" charset="0"/>
                          </a:rPr>
                          <m:t>2</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2</m:t>
                        </m:r>
                      </m:sub>
                    </m:sSub>
                  </m:oMath>
                </a14:m>
                <a:r>
                  <a:rPr lang="en-US" dirty="0"/>
                  <a:t>. The new volumes will be </a:t>
                </a:r>
                <a14:m>
                  <m:oMath xmlns:m="http://schemas.openxmlformats.org/officeDocument/2006/math">
                    <m:sSubSup>
                      <m:sSubSupPr>
                        <m:ctrlPr>
                          <a:rPr lang="en-US" b="0" i="1" smtClean="0">
                            <a:latin typeface="Cambria Math" panose="02040503050406030204" pitchFamily="18" charset="0"/>
                          </a:rPr>
                        </m:ctrlPr>
                      </m:sSubSupPr>
                      <m:e>
                        <m:r>
                          <a:rPr lang="en-US" i="1">
                            <a:latin typeface="Cambria Math" panose="02040503050406030204" pitchFamily="18" charset="0"/>
                          </a:rPr>
                          <m:t>𝑉</m:t>
                        </m:r>
                      </m:e>
                      <m:sub>
                        <m:r>
                          <a:rPr lang="en-US" i="1">
                            <a:latin typeface="Cambria Math" panose="02040503050406030204" pitchFamily="18" charset="0"/>
                          </a:rPr>
                          <m:t>1</m:t>
                        </m:r>
                      </m:sub>
                      <m:sup>
                        <m:r>
                          <a:rPr lang="en-US" b="0" i="1" smtClean="0">
                            <a:latin typeface="Cambria Math" panose="02040503050406030204" pitchFamily="18" charset="0"/>
                          </a:rPr>
                          <m:t>′</m:t>
                        </m:r>
                      </m:sup>
                    </m:sSubSup>
                    <m:r>
                      <a:rPr lang="en-US" i="1">
                        <a:latin typeface="Cambria Math" panose="02040503050406030204" pitchFamily="18" charset="0"/>
                      </a:rPr>
                      <m:t>, </m:t>
                    </m:r>
                    <m:sSubSup>
                      <m:sSubSupPr>
                        <m:ctrlPr>
                          <a:rPr lang="en-US" b="0" i="1" smtClean="0">
                            <a:latin typeface="Cambria Math" panose="02040503050406030204" pitchFamily="18" charset="0"/>
                          </a:rPr>
                        </m:ctrlPr>
                      </m:sSubSupPr>
                      <m:e>
                        <m:r>
                          <a:rPr lang="en-US" i="1">
                            <a:latin typeface="Cambria Math" panose="02040503050406030204" pitchFamily="18" charset="0"/>
                          </a:rPr>
                          <m:t>𝑉</m:t>
                        </m:r>
                      </m:e>
                      <m:sub>
                        <m:r>
                          <a:rPr lang="en-US" i="1">
                            <a:latin typeface="Cambria Math" panose="02040503050406030204" pitchFamily="18" charset="0"/>
                          </a:rPr>
                          <m:t>2</m:t>
                        </m:r>
                      </m:sub>
                      <m:sup>
                        <m:r>
                          <a:rPr lang="en-US" b="0" i="1" smtClean="0">
                            <a:latin typeface="Cambria Math" panose="02040503050406030204" pitchFamily="18" charset="0"/>
                          </a:rPr>
                          <m:t>′</m:t>
                        </m:r>
                      </m:sup>
                    </m:sSubSup>
                  </m:oMath>
                </a14:m>
                <a:r>
                  <a:rPr lang="en-US" dirty="0"/>
                  <a:t> with the total volume unchanged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oMath>
                </a14:m>
                <a:r>
                  <a:rPr lang="en-US" dirty="0"/>
                  <a:t>.</a:t>
                </a:r>
              </a:p>
            </p:txBody>
          </p:sp>
        </mc:Choice>
        <mc:Fallback xmlns="">
          <p:sp>
            <p:nvSpPr>
              <p:cNvPr id="23" name="Rectangle 22">
                <a:extLst>
                  <a:ext uri="{FF2B5EF4-FFF2-40B4-BE49-F238E27FC236}">
                    <a16:creationId xmlns:a16="http://schemas.microsoft.com/office/drawing/2014/main" id="{41B37355-DD63-407D-B47D-022D17634140}"/>
                  </a:ext>
                </a:extLst>
              </p:cNvPr>
              <p:cNvSpPr>
                <a:spLocks noRot="1" noChangeAspect="1" noMove="1" noResize="1" noEditPoints="1" noAdjustHandles="1" noChangeArrowheads="1" noChangeShapeType="1" noTextEdit="1"/>
              </p:cNvSpPr>
              <p:nvPr/>
            </p:nvSpPr>
            <p:spPr>
              <a:xfrm>
                <a:off x="523134" y="508553"/>
                <a:ext cx="7802135" cy="2308324"/>
              </a:xfrm>
              <a:prstGeom prst="rect">
                <a:avLst/>
              </a:prstGeom>
              <a:blipFill>
                <a:blip r:embed="rId21"/>
                <a:stretch>
                  <a:fillRect l="-703" t="-1319" b="-3166"/>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1D2DC823-4972-422B-93D3-3059EB6D17B6}"/>
              </a:ext>
            </a:extLst>
          </p:cNvPr>
          <p:cNvSpPr/>
          <p:nvPr/>
        </p:nvSpPr>
        <p:spPr>
          <a:xfrm>
            <a:off x="747081" y="4698288"/>
            <a:ext cx="8274668" cy="369332"/>
          </a:xfrm>
          <a:prstGeom prst="rect">
            <a:avLst/>
          </a:prstGeom>
        </p:spPr>
        <p:txBody>
          <a:bodyPr wrap="square">
            <a:spAutoFit/>
          </a:bodyPr>
          <a:lstStyle/>
          <a:p>
            <a:r>
              <a:rPr lang="en-US" dirty="0"/>
              <a:t>After the final common equilibrium is established the total entropy will be</a:t>
            </a:r>
          </a:p>
        </p:txBody>
      </p:sp>
      <p:pic>
        <p:nvPicPr>
          <p:cNvPr id="27" name="Picture 26">
            <a:extLst>
              <a:ext uri="{FF2B5EF4-FFF2-40B4-BE49-F238E27FC236}">
                <a16:creationId xmlns:a16="http://schemas.microsoft.com/office/drawing/2014/main" id="{9129E73E-B893-4EA3-B029-2E909037E086}"/>
              </a:ext>
            </a:extLst>
          </p:cNvPr>
          <p:cNvPicPr>
            <a:picLocks noChangeAspect="1"/>
          </p:cNvPicPr>
          <p:nvPr>
            <p:custDataLst>
              <p:tags r:id="rId9"/>
            </p:custDataLst>
          </p:nvPr>
        </p:nvPicPr>
        <p:blipFill>
          <a:blip r:embed="rId22" cstate="print">
            <a:extLst>
              <a:ext uri="{28A0092B-C50C-407E-A947-70E740481C1C}">
                <a14:useLocalDpi xmlns:a14="http://schemas.microsoft.com/office/drawing/2010/main" val="0"/>
              </a:ext>
            </a:extLst>
          </a:blip>
          <a:stretch>
            <a:fillRect/>
          </a:stretch>
        </p:blipFill>
        <p:spPr>
          <a:xfrm>
            <a:off x="2947098" y="5204199"/>
            <a:ext cx="2844000" cy="238286"/>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B321C8A-1E4E-4F75-862B-D05E7435BE4C}"/>
                  </a:ext>
                </a:extLst>
              </p:cNvPr>
              <p:cNvSpPr txBox="1"/>
              <p:nvPr/>
            </p:nvSpPr>
            <p:spPr>
              <a:xfrm>
                <a:off x="645481" y="5485389"/>
                <a:ext cx="7995887" cy="923330"/>
              </a:xfrm>
              <a:prstGeom prst="rect">
                <a:avLst/>
              </a:prstGeom>
              <a:noFill/>
            </p:spPr>
            <p:txBody>
              <a:bodyPr wrap="square" rtlCol="0">
                <a:spAutoFit/>
              </a:bodyPr>
              <a:lstStyle/>
              <a:p>
                <a:r>
                  <a:rPr lang="en-US" dirty="0"/>
                  <a:t>the final values of energies will be the same as in the case when we have considered just a thermal contact. The only unknown value in this relation is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oMath>
                </a14:m>
                <a:r>
                  <a:rPr lang="en-US" dirty="0"/>
                  <a:t>, since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oMath>
                </a14:m>
                <a:r>
                  <a:rPr lang="en-US" dirty="0"/>
                  <a:t> is given by the total volume conservation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oMath>
                </a14:m>
                <a:r>
                  <a:rPr lang="en-US" dirty="0"/>
                  <a:t>.</a:t>
                </a:r>
              </a:p>
            </p:txBody>
          </p:sp>
        </mc:Choice>
        <mc:Fallback xmlns="">
          <p:sp>
            <p:nvSpPr>
              <p:cNvPr id="29" name="TextBox 28">
                <a:extLst>
                  <a:ext uri="{FF2B5EF4-FFF2-40B4-BE49-F238E27FC236}">
                    <a16:creationId xmlns:a16="http://schemas.microsoft.com/office/drawing/2014/main" id="{DB321C8A-1E4E-4F75-862B-D05E7435BE4C}"/>
                  </a:ext>
                </a:extLst>
              </p:cNvPr>
              <p:cNvSpPr txBox="1">
                <a:spLocks noRot="1" noChangeAspect="1" noMove="1" noResize="1" noEditPoints="1" noAdjustHandles="1" noChangeArrowheads="1" noChangeShapeType="1" noTextEdit="1"/>
              </p:cNvSpPr>
              <p:nvPr/>
            </p:nvSpPr>
            <p:spPr>
              <a:xfrm>
                <a:off x="645481" y="5485389"/>
                <a:ext cx="7995887" cy="923330"/>
              </a:xfrm>
              <a:prstGeom prst="rect">
                <a:avLst/>
              </a:prstGeom>
              <a:blipFill>
                <a:blip r:embed="rId23"/>
                <a:stretch>
                  <a:fillRect l="-686" t="-3974" b="-9934"/>
                </a:stretch>
              </a:blipFill>
            </p:spPr>
            <p:txBody>
              <a:bodyPr/>
              <a:lstStyle/>
              <a:p>
                <a:r>
                  <a:rPr lang="sk-SK">
                    <a:noFill/>
                  </a:rPr>
                  <a:t> </a:t>
                </a:r>
              </a:p>
            </p:txBody>
          </p:sp>
        </mc:Fallback>
      </mc:AlternateContent>
    </p:spTree>
    <p:extLst>
      <p:ext uri="{BB962C8B-B14F-4D97-AF65-F5344CB8AC3E}">
        <p14:creationId xmlns:p14="http://schemas.microsoft.com/office/powerpoint/2010/main" val="158177332"/>
      </p:ext>
    </p:extLst>
  </p:cSld>
  <p:clrMapOvr>
    <a:masterClrMapping/>
  </p:clrMapOvr>
  <p:extLst mod="1"/>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651076-747C-47D9-91B8-C9D35DC095A9}"/>
              </a:ext>
            </a:extLst>
          </p:cNvPr>
          <p:cNvSpPr>
            <a:spLocks noGrp="1"/>
          </p:cNvSpPr>
          <p:nvPr>
            <p:ph type="sldNum" sz="quarter" idx="12"/>
          </p:nvPr>
        </p:nvSpPr>
        <p:spPr/>
        <p:txBody>
          <a:bodyPr/>
          <a:lstStyle/>
          <a:p>
            <a:fld id="{A84D4951-8A76-4D8F-991A-50C7753EBC79}" type="slidenum">
              <a:rPr lang="sk-SK" smtClean="0"/>
              <a:t>23</a:t>
            </a:fld>
            <a:endParaRPr lang="sk-SK" dirty="0"/>
          </a:p>
        </p:txBody>
      </p:sp>
      <p:pic>
        <p:nvPicPr>
          <p:cNvPr id="5" name="Picture 4">
            <a:extLst>
              <a:ext uri="{FF2B5EF4-FFF2-40B4-BE49-F238E27FC236}">
                <a16:creationId xmlns:a16="http://schemas.microsoft.com/office/drawing/2014/main" id="{EBF47AEA-4998-47B5-8EDF-34443AC28D2E}"/>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336967" y="914156"/>
            <a:ext cx="4534853" cy="615506"/>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D5ECB36-D728-4CBF-9A4D-A46C80670F37}"/>
                  </a:ext>
                </a:extLst>
              </p:cNvPr>
              <p:cNvSpPr txBox="1"/>
              <p:nvPr/>
            </p:nvSpPr>
            <p:spPr>
              <a:xfrm>
                <a:off x="440473" y="310830"/>
                <a:ext cx="7660888" cy="369332"/>
              </a:xfrm>
              <a:prstGeom prst="rect">
                <a:avLst/>
              </a:prstGeom>
              <a:noFill/>
            </p:spPr>
            <p:txBody>
              <a:bodyPr wrap="square" rtlCol="0">
                <a:spAutoFit/>
              </a:bodyPr>
              <a:lstStyle/>
              <a:p>
                <a:r>
                  <a:rPr lang="en-US" dirty="0"/>
                  <a:t>We get the final value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r>
                      <a:rPr lang="en-US" b="0" i="1" smtClean="0">
                        <a:latin typeface="Cambria Math" panose="02040503050406030204" pitchFamily="18" charset="0"/>
                      </a:rPr>
                      <m:t> </m:t>
                    </m:r>
                  </m:oMath>
                </a14:m>
                <a:r>
                  <a:rPr lang="en-US" dirty="0"/>
                  <a:t> by maximizing the entropy</a:t>
                </a:r>
              </a:p>
            </p:txBody>
          </p:sp>
        </mc:Choice>
        <mc:Fallback xmlns="">
          <p:sp>
            <p:nvSpPr>
              <p:cNvPr id="4" name="TextBox 3">
                <a:extLst>
                  <a:ext uri="{FF2B5EF4-FFF2-40B4-BE49-F238E27FC236}">
                    <a16:creationId xmlns:a16="http://schemas.microsoft.com/office/drawing/2014/main" id="{ED5ECB36-D728-4CBF-9A4D-A46C80670F37}"/>
                  </a:ext>
                </a:extLst>
              </p:cNvPr>
              <p:cNvSpPr txBox="1">
                <a:spLocks noRot="1" noChangeAspect="1" noMove="1" noResize="1" noEditPoints="1" noAdjustHandles="1" noChangeArrowheads="1" noChangeShapeType="1" noTextEdit="1"/>
              </p:cNvSpPr>
              <p:nvPr/>
            </p:nvSpPr>
            <p:spPr>
              <a:xfrm>
                <a:off x="440473" y="310830"/>
                <a:ext cx="7660888" cy="369332"/>
              </a:xfrm>
              <a:prstGeom prst="rect">
                <a:avLst/>
              </a:prstGeom>
              <a:blipFill>
                <a:blip r:embed="rId8"/>
                <a:stretch>
                  <a:fillRect l="-636" t="-9836" b="-24590"/>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EA476038-A03C-4D4C-9CBD-15F6E590CC7D}"/>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995401" y="1886650"/>
            <a:ext cx="2298857" cy="615429"/>
          </a:xfrm>
          <a:prstGeom prst="rect">
            <a:avLst/>
          </a:prstGeom>
        </p:spPr>
      </p:pic>
      <p:sp>
        <p:nvSpPr>
          <p:cNvPr id="8" name="TextBox 7">
            <a:extLst>
              <a:ext uri="{FF2B5EF4-FFF2-40B4-BE49-F238E27FC236}">
                <a16:creationId xmlns:a16="http://schemas.microsoft.com/office/drawing/2014/main" id="{24726530-0F40-4C69-A734-EEE432CF319B}"/>
              </a:ext>
            </a:extLst>
          </p:cNvPr>
          <p:cNvSpPr txBox="1"/>
          <p:nvPr/>
        </p:nvSpPr>
        <p:spPr>
          <a:xfrm>
            <a:off x="440473" y="1432139"/>
            <a:ext cx="5927514" cy="369332"/>
          </a:xfrm>
          <a:prstGeom prst="rect">
            <a:avLst/>
          </a:prstGeom>
          <a:noFill/>
        </p:spPr>
        <p:txBody>
          <a:bodyPr wrap="square" rtlCol="0">
            <a:spAutoFit/>
          </a:bodyPr>
          <a:lstStyle/>
          <a:p>
            <a:r>
              <a:rPr lang="en-US" dirty="0"/>
              <a:t>Finally we get</a:t>
            </a:r>
          </a:p>
        </p:txBody>
      </p:sp>
      <p:sp>
        <p:nvSpPr>
          <p:cNvPr id="11" name="Rectangle 10">
            <a:extLst>
              <a:ext uri="{FF2B5EF4-FFF2-40B4-BE49-F238E27FC236}">
                <a16:creationId xmlns:a16="http://schemas.microsoft.com/office/drawing/2014/main" id="{E1E1DBAB-1143-4DDC-ACE8-45BC17B6FFEE}"/>
              </a:ext>
            </a:extLst>
          </p:cNvPr>
          <p:cNvSpPr/>
          <p:nvPr/>
        </p:nvSpPr>
        <p:spPr>
          <a:xfrm>
            <a:off x="2765502" y="1795034"/>
            <a:ext cx="2743200" cy="9130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1A77F71D-8E0A-4F34-92E9-31BC126B5353}"/>
                  </a:ext>
                </a:extLst>
              </p:cNvPr>
              <p:cNvSpPr/>
              <p:nvPr/>
            </p:nvSpPr>
            <p:spPr>
              <a:xfrm>
                <a:off x="252296" y="2793271"/>
                <a:ext cx="8263054" cy="3174908"/>
              </a:xfrm>
              <a:prstGeom prst="rect">
                <a:avLst/>
              </a:prstGeom>
            </p:spPr>
            <p:txBody>
              <a:bodyPr wrap="square">
                <a:spAutoFit/>
              </a:bodyPr>
              <a:lstStyle/>
              <a:p>
                <a:r>
                  <a:rPr lang="en-US" dirty="0"/>
                  <a:t>What is the physical meaning of this equation?</a:t>
                </a:r>
              </a:p>
              <a:p>
                <a:r>
                  <a:rPr lang="en-US" dirty="0"/>
                  <a:t>Entropy function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oMath>
                </a14:m>
                <a:r>
                  <a:rPr lang="en-US" dirty="0"/>
                  <a:t> when differentiated with respect to V gives some other function </a:t>
                </a:r>
                <a14:m>
                  <m:oMath xmlns:m="http://schemas.openxmlformats.org/officeDocument/2006/math">
                    <m:acc>
                      <m:accPr>
                        <m:chr m:val="̃"/>
                        <m:ctrlPr>
                          <a:rPr lang="en-US" b="0" i="1" smtClean="0">
                            <a:latin typeface="Cambria Math" panose="02040503050406030204" pitchFamily="18" charset="0"/>
                          </a:rPr>
                        </m:ctrlPr>
                      </m:accPr>
                      <m:e>
                        <m:r>
                          <a:rPr lang="en-US" i="1">
                            <a:latin typeface="Cambria Math" panose="02040503050406030204" pitchFamily="18" charset="0"/>
                          </a:rPr>
                          <m:t>𝑓</m:t>
                        </m:r>
                      </m:e>
                    </m:acc>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oMath>
                </a14:m>
                <a:r>
                  <a:rPr lang="en-US" dirty="0"/>
                  <a:t> of the (macro)state variables </a:t>
                </a:r>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𝑉</m:t>
                    </m:r>
                  </m:oMath>
                </a14:m>
                <a:r>
                  <a:rPr lang="en-US" dirty="0"/>
                  <a:t>. So it is some state function of the macrostate, it is some physical quantity characterizing the macrostate. The equation says that this state variable has the same value in the two subsystems for the final position of the piston. But we know when the piston stops moving: when the pressure on both its sides will be the same. So the physical quantity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𝑓</m:t>
                        </m:r>
                      </m:e>
                    </m:acc>
                  </m:oMath>
                </a14:m>
                <a:r>
                  <a:rPr lang="en-US" dirty="0"/>
                  <a:t> must be somehow related to pressure. However, since the piston provides also a heat contact, the temperatures will also be equal, so the function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𝑓</m:t>
                        </m:r>
                      </m:e>
                    </m:acc>
                  </m:oMath>
                </a14:m>
                <a:r>
                  <a:rPr lang="en-US" dirty="0"/>
                  <a:t> may be some combination of temperature and pressure.</a:t>
                </a:r>
              </a:p>
              <a:p>
                <a:endParaRPr lang="en-US" dirty="0"/>
              </a:p>
            </p:txBody>
          </p:sp>
        </mc:Choice>
        <mc:Fallback xmlns="">
          <p:sp>
            <p:nvSpPr>
              <p:cNvPr id="12" name="Rectangle 11">
                <a:extLst>
                  <a:ext uri="{FF2B5EF4-FFF2-40B4-BE49-F238E27FC236}">
                    <a16:creationId xmlns:a16="http://schemas.microsoft.com/office/drawing/2014/main" id="{1A77F71D-8E0A-4F34-92E9-31BC126B5353}"/>
                  </a:ext>
                </a:extLst>
              </p:cNvPr>
              <p:cNvSpPr>
                <a:spLocks noRot="1" noChangeAspect="1" noMove="1" noResize="1" noEditPoints="1" noAdjustHandles="1" noChangeArrowheads="1" noChangeShapeType="1" noTextEdit="1"/>
              </p:cNvSpPr>
              <p:nvPr/>
            </p:nvSpPr>
            <p:spPr>
              <a:xfrm>
                <a:off x="252296" y="2793271"/>
                <a:ext cx="8263054" cy="3174908"/>
              </a:xfrm>
              <a:prstGeom prst="rect">
                <a:avLst/>
              </a:prstGeom>
              <a:blipFill>
                <a:blip r:embed="rId10"/>
                <a:stretch>
                  <a:fillRect l="-590" t="-960" r="-1032"/>
                </a:stretch>
              </a:blipFill>
            </p:spPr>
            <p:txBody>
              <a:bodyPr/>
              <a:lstStyle/>
              <a:p>
                <a:r>
                  <a:rPr lang="sk-SK">
                    <a:noFill/>
                  </a:rPr>
                  <a:t> </a:t>
                </a:r>
              </a:p>
            </p:txBody>
          </p:sp>
        </mc:Fallback>
      </mc:AlternateContent>
    </p:spTree>
    <p:extLst>
      <p:ext uri="{BB962C8B-B14F-4D97-AF65-F5344CB8AC3E}">
        <p14:creationId xmlns:p14="http://schemas.microsoft.com/office/powerpoint/2010/main" val="3119584376"/>
      </p:ext>
    </p:extLst>
  </p:cSld>
  <p:clrMapOvr>
    <a:masterClrMapping/>
  </p:clrMapOvr>
  <p:extLst mod="1"/>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67D0FF-661C-472B-9799-A417F09A039F}"/>
              </a:ext>
            </a:extLst>
          </p:cNvPr>
          <p:cNvSpPr>
            <a:spLocks noGrp="1"/>
          </p:cNvSpPr>
          <p:nvPr>
            <p:ph type="sldNum" sz="quarter" idx="12"/>
          </p:nvPr>
        </p:nvSpPr>
        <p:spPr/>
        <p:txBody>
          <a:bodyPr/>
          <a:lstStyle/>
          <a:p>
            <a:fld id="{A84D4951-8A76-4D8F-991A-50C7753EBC79}" type="slidenum">
              <a:rPr lang="sk-SK" smtClean="0"/>
              <a:t>24</a:t>
            </a:fld>
            <a:endParaRPr lang="sk-SK" dirty="0"/>
          </a:p>
        </p:txBody>
      </p:sp>
      <p:sp>
        <p:nvSpPr>
          <p:cNvPr id="3" name="TextBox 2">
            <a:extLst>
              <a:ext uri="{FF2B5EF4-FFF2-40B4-BE49-F238E27FC236}">
                <a16:creationId xmlns:a16="http://schemas.microsoft.com/office/drawing/2014/main" id="{730E5722-CEA6-4839-8E43-9F77A717AF37}"/>
              </a:ext>
            </a:extLst>
          </p:cNvPr>
          <p:cNvSpPr txBox="1"/>
          <p:nvPr/>
        </p:nvSpPr>
        <p:spPr>
          <a:xfrm>
            <a:off x="457200" y="648586"/>
            <a:ext cx="7825563" cy="369332"/>
          </a:xfrm>
          <a:prstGeom prst="rect">
            <a:avLst/>
          </a:prstGeom>
          <a:noFill/>
        </p:spPr>
        <p:txBody>
          <a:bodyPr wrap="square" rtlCol="0">
            <a:spAutoFit/>
          </a:bodyPr>
          <a:lstStyle/>
          <a:p>
            <a:r>
              <a:rPr lang="en-US" dirty="0"/>
              <a:t>For ideal monoatomic  gas we got</a:t>
            </a:r>
          </a:p>
        </p:txBody>
      </p:sp>
      <p:pic>
        <p:nvPicPr>
          <p:cNvPr id="4" name="Picture 3">
            <a:extLst>
              <a:ext uri="{FF2B5EF4-FFF2-40B4-BE49-F238E27FC236}">
                <a16:creationId xmlns:a16="http://schemas.microsoft.com/office/drawing/2014/main" id="{D439EDBE-D006-48F4-A3F3-F8E1390FF19C}"/>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071981" y="1162746"/>
            <a:ext cx="4596000" cy="468000"/>
          </a:xfrm>
          <a:prstGeom prst="rect">
            <a:avLst/>
          </a:prstGeom>
        </p:spPr>
      </p:pic>
      <p:pic>
        <p:nvPicPr>
          <p:cNvPr id="15" name="Picture 14">
            <a:extLst>
              <a:ext uri="{FF2B5EF4-FFF2-40B4-BE49-F238E27FC236}">
                <a16:creationId xmlns:a16="http://schemas.microsoft.com/office/drawing/2014/main" id="{37CBA9B2-74EE-4133-B3AA-D0E34E2AE13F}"/>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251143" y="2014598"/>
            <a:ext cx="2641714" cy="558857"/>
          </a:xfrm>
          <a:prstGeom prst="rect">
            <a:avLst/>
          </a:prstGeom>
        </p:spPr>
      </p:pic>
      <p:sp>
        <p:nvSpPr>
          <p:cNvPr id="16" name="TextBox 15">
            <a:extLst>
              <a:ext uri="{FF2B5EF4-FFF2-40B4-BE49-F238E27FC236}">
                <a16:creationId xmlns:a16="http://schemas.microsoft.com/office/drawing/2014/main" id="{77007E64-CF1B-4875-A95D-26085E1F513D}"/>
              </a:ext>
            </a:extLst>
          </p:cNvPr>
          <p:cNvSpPr txBox="1"/>
          <p:nvPr/>
        </p:nvSpPr>
        <p:spPr>
          <a:xfrm>
            <a:off x="457200" y="2966224"/>
            <a:ext cx="8058150" cy="369332"/>
          </a:xfrm>
          <a:prstGeom prst="rect">
            <a:avLst/>
          </a:prstGeom>
          <a:noFill/>
        </p:spPr>
        <p:txBody>
          <a:bodyPr wrap="square" rtlCol="0">
            <a:spAutoFit/>
          </a:bodyPr>
          <a:lstStyle/>
          <a:p>
            <a:r>
              <a:rPr lang="en-US" dirty="0"/>
              <a:t>From the equation of state for ideal gas we have</a:t>
            </a:r>
          </a:p>
        </p:txBody>
      </p:sp>
      <p:pic>
        <p:nvPicPr>
          <p:cNvPr id="21" name="Picture 20">
            <a:extLst>
              <a:ext uri="{FF2B5EF4-FFF2-40B4-BE49-F238E27FC236}">
                <a16:creationId xmlns:a16="http://schemas.microsoft.com/office/drawing/2014/main" id="{8A3FC21F-1E6C-4134-9789-D567518C6BC0}"/>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29106" y="3579052"/>
            <a:ext cx="858857" cy="474857"/>
          </a:xfrm>
          <a:prstGeom prst="rect">
            <a:avLst/>
          </a:prstGeom>
        </p:spPr>
      </p:pic>
      <p:pic>
        <p:nvPicPr>
          <p:cNvPr id="24" name="Picture 23">
            <a:extLst>
              <a:ext uri="{FF2B5EF4-FFF2-40B4-BE49-F238E27FC236}">
                <a16:creationId xmlns:a16="http://schemas.microsoft.com/office/drawing/2014/main" id="{B50D78CA-39D0-4ECE-BE5E-EED942FE927A}"/>
              </a:ext>
            </a:extLst>
          </p:cNvPr>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3601962" y="4461606"/>
            <a:ext cx="1313143" cy="558857"/>
          </a:xfrm>
          <a:prstGeom prst="rect">
            <a:avLst/>
          </a:prstGeom>
        </p:spPr>
      </p:pic>
      <p:sp>
        <p:nvSpPr>
          <p:cNvPr id="22" name="TextBox 21">
            <a:extLst>
              <a:ext uri="{FF2B5EF4-FFF2-40B4-BE49-F238E27FC236}">
                <a16:creationId xmlns:a16="http://schemas.microsoft.com/office/drawing/2014/main" id="{F9C5B03F-BE6E-4839-B7C5-0B2FB7B5F5BF}"/>
              </a:ext>
            </a:extLst>
          </p:cNvPr>
          <p:cNvSpPr txBox="1"/>
          <p:nvPr/>
        </p:nvSpPr>
        <p:spPr>
          <a:xfrm>
            <a:off x="457200" y="4053909"/>
            <a:ext cx="8329961" cy="369332"/>
          </a:xfrm>
          <a:prstGeom prst="rect">
            <a:avLst/>
          </a:prstGeom>
          <a:noFill/>
        </p:spPr>
        <p:txBody>
          <a:bodyPr wrap="square" rtlCol="0">
            <a:spAutoFit/>
          </a:bodyPr>
          <a:lstStyle/>
          <a:p>
            <a:r>
              <a:rPr lang="en-US" dirty="0"/>
              <a:t>So finally we get</a:t>
            </a:r>
          </a:p>
        </p:txBody>
      </p:sp>
      <p:sp>
        <p:nvSpPr>
          <p:cNvPr id="25" name="Rectangle 24">
            <a:extLst>
              <a:ext uri="{FF2B5EF4-FFF2-40B4-BE49-F238E27FC236}">
                <a16:creationId xmlns:a16="http://schemas.microsoft.com/office/drawing/2014/main" id="{DC5AC65D-4D74-4FB6-82FA-E839A0FA7C1E}"/>
              </a:ext>
            </a:extLst>
          </p:cNvPr>
          <p:cNvSpPr/>
          <p:nvPr/>
        </p:nvSpPr>
        <p:spPr>
          <a:xfrm>
            <a:off x="3434576" y="4297405"/>
            <a:ext cx="1650380" cy="8441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AFFDFB69-FBEE-49EE-8D87-C68F193C708E}"/>
              </a:ext>
            </a:extLst>
          </p:cNvPr>
          <p:cNvSpPr txBox="1"/>
          <p:nvPr/>
        </p:nvSpPr>
        <p:spPr>
          <a:xfrm>
            <a:off x="457200" y="5386039"/>
            <a:ext cx="8419171" cy="1200329"/>
          </a:xfrm>
          <a:prstGeom prst="rect">
            <a:avLst/>
          </a:prstGeom>
          <a:noFill/>
        </p:spPr>
        <p:txBody>
          <a:bodyPr wrap="square" rtlCol="0">
            <a:spAutoFit/>
          </a:bodyPr>
          <a:lstStyle/>
          <a:p>
            <a:r>
              <a:rPr lang="en-US" dirty="0"/>
              <a:t>This formula must be true for any system, which can have a “piston contact” with ideal gas system. By knowing for example the entropy function for electromagnetic field in a box, </a:t>
            </a:r>
            <a:r>
              <a:rPr lang="en-US" b="1" dirty="0"/>
              <a:t>this formula gives us the pressure in the box provided by the electromagnetic field inside.</a:t>
            </a:r>
          </a:p>
        </p:txBody>
      </p:sp>
    </p:spTree>
    <p:extLst>
      <p:ext uri="{BB962C8B-B14F-4D97-AF65-F5344CB8AC3E}">
        <p14:creationId xmlns:p14="http://schemas.microsoft.com/office/powerpoint/2010/main" val="568144782"/>
      </p:ext>
    </p:extLst>
  </p:cSld>
  <p:clrMapOvr>
    <a:masterClrMapping/>
  </p:clrMapOvr>
  <p:extLst mod="1"/>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6FD7D5-6743-421D-B052-5A634B861FD1}"/>
              </a:ext>
            </a:extLst>
          </p:cNvPr>
          <p:cNvSpPr>
            <a:spLocks noGrp="1"/>
          </p:cNvSpPr>
          <p:nvPr>
            <p:ph type="sldNum" sz="quarter" idx="12"/>
          </p:nvPr>
        </p:nvSpPr>
        <p:spPr/>
        <p:txBody>
          <a:bodyPr/>
          <a:lstStyle/>
          <a:p>
            <a:fld id="{A84D4951-8A76-4D8F-991A-50C7753EBC79}" type="slidenum">
              <a:rPr lang="sk-SK" smtClean="0"/>
              <a:t>25</a:t>
            </a:fld>
            <a:endParaRPr lang="sk-SK" dirty="0"/>
          </a:p>
        </p:txBody>
      </p:sp>
      <p:sp>
        <p:nvSpPr>
          <p:cNvPr id="3" name="TextBox 2">
            <a:extLst>
              <a:ext uri="{FF2B5EF4-FFF2-40B4-BE49-F238E27FC236}">
                <a16:creationId xmlns:a16="http://schemas.microsoft.com/office/drawing/2014/main" id="{55091D7B-0A12-43AD-B936-13C5938469F9}"/>
              </a:ext>
            </a:extLst>
          </p:cNvPr>
          <p:cNvSpPr txBox="1"/>
          <p:nvPr/>
        </p:nvSpPr>
        <p:spPr>
          <a:xfrm>
            <a:off x="1275644" y="417689"/>
            <a:ext cx="6705600" cy="523220"/>
          </a:xfrm>
          <a:prstGeom prst="rect">
            <a:avLst/>
          </a:prstGeom>
          <a:noFill/>
        </p:spPr>
        <p:txBody>
          <a:bodyPr wrap="square" rtlCol="0">
            <a:spAutoFit/>
          </a:bodyPr>
          <a:lstStyle/>
          <a:p>
            <a:pPr algn="ctr"/>
            <a:r>
              <a:rPr lang="en-US" sz="2800" b="1" dirty="0"/>
              <a:t>System and state variables</a:t>
            </a:r>
            <a:endParaRPr lang="sk-SK" sz="2800" b="1"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3DD31B7-53CC-4B8B-96B2-9BBB67E7FC8F}"/>
                  </a:ext>
                </a:extLst>
              </p:cNvPr>
              <p:cNvSpPr txBox="1"/>
              <p:nvPr/>
            </p:nvSpPr>
            <p:spPr>
              <a:xfrm>
                <a:off x="248354" y="936978"/>
                <a:ext cx="8624711" cy="5586145"/>
              </a:xfrm>
              <a:prstGeom prst="rect">
                <a:avLst/>
              </a:prstGeom>
              <a:noFill/>
            </p:spPr>
            <p:txBody>
              <a:bodyPr wrap="square" rtlCol="0">
                <a:spAutoFit/>
              </a:bodyPr>
              <a:lstStyle/>
              <a:p>
                <a:r>
                  <a:rPr lang="en-US" dirty="0"/>
                  <a:t>We shall include here  notes from the methodology (or philosophy, if you want) of physics.</a:t>
                </a:r>
              </a:p>
              <a:p>
                <a:endParaRPr lang="en-US" sz="900" dirty="0"/>
              </a:p>
              <a:p>
                <a:r>
                  <a:rPr lang="en-US" dirty="0"/>
                  <a:t>Physics  does not have the ambition to study the entire world in one complex attempt. It rather tries to </a:t>
                </a:r>
                <a:r>
                  <a:rPr lang="en-US" b="1" dirty="0">
                    <a:solidFill>
                      <a:srgbClr val="FF0000"/>
                    </a:solidFill>
                  </a:rPr>
                  <a:t>focus on some smaller part of the world, called a physical system</a:t>
                </a:r>
                <a:r>
                  <a:rPr lang="en-US" dirty="0"/>
                  <a:t>, which is well identified and can be meaningfully studied how it behaves due to its internal functioning and due to its interactions with the rest of the world, which is not included into the system studied.</a:t>
                </a:r>
              </a:p>
              <a:p>
                <a:endParaRPr lang="en-US" sz="1000" dirty="0"/>
              </a:p>
              <a:p>
                <a:r>
                  <a:rPr lang="en-US" dirty="0"/>
                  <a:t>So the first task of any physical study is to define (identify) the  physical system of interest. Just a very specific example: let the system of interest will be the hydrogen gas of </a:t>
                </a:r>
                <a14:m>
                  <m:oMath xmlns:m="http://schemas.openxmlformats.org/officeDocument/2006/math">
                    <m:r>
                      <a:rPr lang="en-US" b="0" i="1" smtClean="0">
                        <a:latin typeface="Cambria Math" panose="02040503050406030204" pitchFamily="18" charset="0"/>
                      </a:rPr>
                      <m:t>𝑁</m:t>
                    </m:r>
                  </m:oMath>
                </a14:m>
                <a:r>
                  <a:rPr lang="en-US" dirty="0"/>
                  <a:t> molecules contained in a box of the volume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oMath>
                </a14:m>
                <a:endParaRPr lang="en-US" dirty="0"/>
              </a:p>
              <a:p>
                <a:endParaRPr lang="en-US" sz="500" dirty="0"/>
              </a:p>
              <a:p>
                <a:r>
                  <a:rPr lang="en-US" dirty="0"/>
                  <a:t>Now the key point of physics is that even if we identified sharply the system of interest which “keeps its identity constant” during the time we observe it, </a:t>
                </a:r>
                <a:r>
                  <a:rPr lang="en-US" b="1" dirty="0">
                    <a:solidFill>
                      <a:srgbClr val="FF0000"/>
                    </a:solidFill>
                  </a:rPr>
                  <a:t>the system can be found in different states</a:t>
                </a:r>
                <a:r>
                  <a:rPr lang="en-US" dirty="0"/>
                  <a:t> in different times.</a:t>
                </a:r>
              </a:p>
              <a:p>
                <a:endParaRPr lang="en-US" sz="900" dirty="0"/>
              </a:p>
              <a:p>
                <a:r>
                  <a:rPr lang="en-US" dirty="0"/>
                  <a:t>This is philosophically not a  simple assumption. How a system which we considered to be identical system in two instants of time can be “in different states”? What is then the meaning of “identical”? The problem was already recognized by the antique philosophy. There is the famous quote by Heraclitus: </a:t>
                </a:r>
                <a:r>
                  <a:rPr lang="en-US" b="1" dirty="0"/>
                  <a:t>You could not step twice into the </a:t>
                </a:r>
                <a:r>
                  <a:rPr lang="en-US" b="1" dirty="0">
                    <a:solidFill>
                      <a:srgbClr val="FF0000"/>
                    </a:solidFill>
                  </a:rPr>
                  <a:t>same</a:t>
                </a:r>
                <a:r>
                  <a:rPr lang="en-US" b="1" dirty="0"/>
                  <a:t> river. </a:t>
                </a:r>
                <a:r>
                  <a:rPr lang="en-US" dirty="0"/>
                  <a:t>I do not have satisfying solution to this problem. Anyhow, every physicist just intuitively uses the notion “same system in different states”. </a:t>
                </a:r>
              </a:p>
            </p:txBody>
          </p:sp>
        </mc:Choice>
        <mc:Fallback xmlns="">
          <p:sp>
            <p:nvSpPr>
              <p:cNvPr id="4" name="TextBox 3">
                <a:extLst>
                  <a:ext uri="{FF2B5EF4-FFF2-40B4-BE49-F238E27FC236}">
                    <a16:creationId xmlns:a16="http://schemas.microsoft.com/office/drawing/2014/main" id="{03DD31B7-53CC-4B8B-96B2-9BBB67E7FC8F}"/>
                  </a:ext>
                </a:extLst>
              </p:cNvPr>
              <p:cNvSpPr txBox="1">
                <a:spLocks noRot="1" noChangeAspect="1" noMove="1" noResize="1" noEditPoints="1" noAdjustHandles="1" noChangeArrowheads="1" noChangeShapeType="1" noTextEdit="1"/>
              </p:cNvSpPr>
              <p:nvPr/>
            </p:nvSpPr>
            <p:spPr>
              <a:xfrm>
                <a:off x="248354" y="936978"/>
                <a:ext cx="8624711" cy="5586145"/>
              </a:xfrm>
              <a:prstGeom prst="rect">
                <a:avLst/>
              </a:prstGeom>
              <a:blipFill>
                <a:blip r:embed="rId4"/>
                <a:stretch>
                  <a:fillRect l="-636" t="-655" r="-1131" b="-873"/>
                </a:stretch>
              </a:blipFill>
            </p:spPr>
            <p:txBody>
              <a:bodyPr/>
              <a:lstStyle/>
              <a:p>
                <a:r>
                  <a:rPr lang="sk-SK">
                    <a:noFill/>
                  </a:rPr>
                  <a:t> </a:t>
                </a:r>
              </a:p>
            </p:txBody>
          </p:sp>
        </mc:Fallback>
      </mc:AlternateContent>
    </p:spTree>
    <p:extLst>
      <p:ext uri="{BB962C8B-B14F-4D97-AF65-F5344CB8AC3E}">
        <p14:creationId xmlns:p14="http://schemas.microsoft.com/office/powerpoint/2010/main" val="870072151"/>
      </p:ext>
    </p:extLst>
  </p:cSld>
  <p:clrMapOvr>
    <a:masterClrMapping/>
  </p:clrMapOvr>
  <p:extLst mod="1"/>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A14603-76BE-43C3-83B7-0ABD9D788E8C}"/>
              </a:ext>
            </a:extLst>
          </p:cNvPr>
          <p:cNvSpPr>
            <a:spLocks noGrp="1"/>
          </p:cNvSpPr>
          <p:nvPr>
            <p:ph type="sldNum" sz="quarter" idx="12"/>
          </p:nvPr>
        </p:nvSpPr>
        <p:spPr/>
        <p:txBody>
          <a:bodyPr/>
          <a:lstStyle/>
          <a:p>
            <a:fld id="{A84D4951-8A76-4D8F-991A-50C7753EBC79}" type="slidenum">
              <a:rPr lang="sk-SK" smtClean="0"/>
              <a:t>26</a:t>
            </a:fld>
            <a:endParaRPr lang="sk-SK" dirty="0"/>
          </a:p>
        </p:txBody>
      </p:sp>
      <p:sp>
        <p:nvSpPr>
          <p:cNvPr id="3" name="TextBox 2">
            <a:extLst>
              <a:ext uri="{FF2B5EF4-FFF2-40B4-BE49-F238E27FC236}">
                <a16:creationId xmlns:a16="http://schemas.microsoft.com/office/drawing/2014/main" id="{D41BBA35-2E2F-4562-A6C3-3F10B960D517}"/>
              </a:ext>
            </a:extLst>
          </p:cNvPr>
          <p:cNvSpPr txBox="1"/>
          <p:nvPr/>
        </p:nvSpPr>
        <p:spPr>
          <a:xfrm>
            <a:off x="1275644" y="417689"/>
            <a:ext cx="6705600" cy="523220"/>
          </a:xfrm>
          <a:prstGeom prst="rect">
            <a:avLst/>
          </a:prstGeom>
          <a:noFill/>
        </p:spPr>
        <p:txBody>
          <a:bodyPr wrap="square" rtlCol="0">
            <a:spAutoFit/>
          </a:bodyPr>
          <a:lstStyle/>
          <a:p>
            <a:pPr algn="ctr"/>
            <a:r>
              <a:rPr lang="en-US" sz="2800" b="1" dirty="0"/>
              <a:t>System and state variables</a:t>
            </a:r>
            <a:endParaRPr lang="sk-SK" sz="2800" b="1"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1B4D02E-E55A-44FA-BB25-FBC6F6AC970B}"/>
                  </a:ext>
                </a:extLst>
              </p:cNvPr>
              <p:cNvSpPr txBox="1"/>
              <p:nvPr/>
            </p:nvSpPr>
            <p:spPr>
              <a:xfrm>
                <a:off x="144965" y="906602"/>
                <a:ext cx="8753707" cy="5909310"/>
              </a:xfrm>
              <a:prstGeom prst="rect">
                <a:avLst/>
              </a:prstGeom>
              <a:noFill/>
            </p:spPr>
            <p:txBody>
              <a:bodyPr wrap="square" rtlCol="0">
                <a:spAutoFit/>
              </a:bodyPr>
              <a:lstStyle/>
              <a:p>
                <a:r>
                  <a:rPr lang="en-US" dirty="0"/>
                  <a:t>Let us come back to the notion of “physical system”. How the system is characterized, identified? It is by defining the values of a set of </a:t>
                </a:r>
                <a:r>
                  <a:rPr lang="en-US" b="1" dirty="0">
                    <a:solidFill>
                      <a:srgbClr val="FF0000"/>
                    </a:solidFill>
                  </a:rPr>
                  <a:t>“system variables”</a:t>
                </a:r>
                <a:r>
                  <a:rPr lang="en-US" dirty="0"/>
                  <a:t>. This set of values should be unique, so that the system is well defined. Those values must be constant in time so that the system “keeps its identity”. (Let me note that the notion of “system variables” you would hardly find in physics textbooks. People usually  are satisfied with intuitive interpretation of “system” and “state”. I do not want to pretend that I have something beyond the intuitive approach. This discussion just wanted to point that there is a problem.)</a:t>
                </a:r>
              </a:p>
              <a:p>
                <a:endParaRPr lang="en-US" dirty="0"/>
              </a:p>
              <a:p>
                <a:r>
                  <a:rPr lang="en-US" dirty="0"/>
                  <a:t>In addition to system variables there are the “state variables”. These variables define a specific “state of the system” considered. If the state is changed, we recognize it by the change of some of the state variables.</a:t>
                </a:r>
              </a:p>
              <a:p>
                <a:endParaRPr lang="en-US" dirty="0"/>
              </a:p>
              <a:p>
                <a:r>
                  <a:rPr lang="en-US" dirty="0"/>
                  <a:t>So an example: let the system of interest will be the hydrogen gas of </a:t>
                </a:r>
                <a14:m>
                  <m:oMath xmlns:m="http://schemas.openxmlformats.org/officeDocument/2006/math">
                    <m:r>
                      <a:rPr lang="en-US" i="1">
                        <a:latin typeface="Cambria Math" panose="02040503050406030204" pitchFamily="18" charset="0"/>
                      </a:rPr>
                      <m:t>𝑁</m:t>
                    </m:r>
                  </m:oMath>
                </a14:m>
                <a:r>
                  <a:rPr lang="en-US" dirty="0"/>
                  <a:t> molecules contained in a box of the volume </a:t>
                </a:r>
                <a14:m>
                  <m:oMath xmlns:m="http://schemas.openxmlformats.org/officeDocument/2006/math">
                    <m:r>
                      <a:rPr lang="en-US" i="1">
                        <a:latin typeface="Cambria Math" panose="02040503050406030204" pitchFamily="18" charset="0"/>
                      </a:rPr>
                      <m:t>𝑉</m:t>
                    </m:r>
                  </m:oMath>
                </a14:m>
                <a:r>
                  <a:rPr lang="en-US" dirty="0"/>
                  <a:t>. Here “hydrogen”, “</a:t>
                </a:r>
                <a14:m>
                  <m:oMath xmlns:m="http://schemas.openxmlformats.org/officeDocument/2006/math">
                    <m:r>
                      <a:rPr lang="en-US" b="0" i="1" smtClean="0">
                        <a:latin typeface="Cambria Math" panose="02040503050406030204" pitchFamily="18" charset="0"/>
                      </a:rPr>
                      <m:t>𝑁</m:t>
                    </m:r>
                  </m:oMath>
                </a14:m>
                <a:r>
                  <a:rPr lang="en-US" dirty="0"/>
                  <a:t>” and “</a:t>
                </a:r>
                <a14:m>
                  <m:oMath xmlns:m="http://schemas.openxmlformats.org/officeDocument/2006/math">
                    <m:r>
                      <a:rPr lang="en-US" b="0" i="1" smtClean="0">
                        <a:latin typeface="Cambria Math" panose="02040503050406030204" pitchFamily="18" charset="0"/>
                      </a:rPr>
                      <m:t>𝑉</m:t>
                    </m:r>
                  </m:oMath>
                </a14:m>
                <a:r>
                  <a:rPr lang="en-US" dirty="0"/>
                  <a:t>” are the system variables, considered to be fixed. The state variables mat be the temperature </a:t>
                </a:r>
                <a14:m>
                  <m:oMath xmlns:m="http://schemas.openxmlformats.org/officeDocument/2006/math">
                    <m:r>
                      <a:rPr lang="en-US" b="0" i="1" smtClean="0">
                        <a:latin typeface="Cambria Math" panose="02040503050406030204" pitchFamily="18" charset="0"/>
                      </a:rPr>
                      <m:t>𝑇</m:t>
                    </m:r>
                  </m:oMath>
                </a14:m>
                <a:r>
                  <a:rPr lang="en-US" dirty="0"/>
                  <a:t> and pressure </a:t>
                </a:r>
                <a14:m>
                  <m:oMath xmlns:m="http://schemas.openxmlformats.org/officeDocument/2006/math">
                    <m:r>
                      <a:rPr lang="en-US" b="0" i="1" smtClean="0">
                        <a:latin typeface="Cambria Math" panose="02040503050406030204" pitchFamily="18" charset="0"/>
                      </a:rPr>
                      <m:t>𝑝</m:t>
                    </m:r>
                  </m:oMath>
                </a14:m>
                <a:r>
                  <a:rPr lang="en-US" dirty="0"/>
                  <a:t>.</a:t>
                </a:r>
              </a:p>
              <a:p>
                <a:endParaRPr lang="en-US" dirty="0"/>
              </a:p>
              <a:p>
                <a:r>
                  <a:rPr lang="en-US" dirty="0"/>
                  <a:t>However, we have already studied the changes of gas state due to </a:t>
                </a:r>
                <a:r>
                  <a:rPr lang="en-US" b="1" dirty="0"/>
                  <a:t>changing volume</a:t>
                </a:r>
                <a:r>
                  <a:rPr lang="en-US" dirty="0"/>
                  <a:t>. This just shows that the division into sets of “system” and “state” variables is somewhat arbitrary. Some originally system variables can be reconsidered to be state variables and their change then considered as the change of state of the (more mutable) system.</a:t>
                </a:r>
              </a:p>
              <a:p>
                <a:endParaRPr lang="en-US" dirty="0"/>
              </a:p>
            </p:txBody>
          </p:sp>
        </mc:Choice>
        <mc:Fallback xmlns="">
          <p:sp>
            <p:nvSpPr>
              <p:cNvPr id="4" name="TextBox 3">
                <a:extLst>
                  <a:ext uri="{FF2B5EF4-FFF2-40B4-BE49-F238E27FC236}">
                    <a16:creationId xmlns:a16="http://schemas.microsoft.com/office/drawing/2014/main" id="{01B4D02E-E55A-44FA-BB25-FBC6F6AC970B}"/>
                  </a:ext>
                </a:extLst>
              </p:cNvPr>
              <p:cNvSpPr txBox="1">
                <a:spLocks noRot="1" noChangeAspect="1" noMove="1" noResize="1" noEditPoints="1" noAdjustHandles="1" noChangeArrowheads="1" noChangeShapeType="1" noTextEdit="1"/>
              </p:cNvSpPr>
              <p:nvPr/>
            </p:nvSpPr>
            <p:spPr>
              <a:xfrm>
                <a:off x="144965" y="906602"/>
                <a:ext cx="8753707" cy="5909310"/>
              </a:xfrm>
              <a:prstGeom prst="rect">
                <a:avLst/>
              </a:prstGeom>
              <a:blipFill>
                <a:blip r:embed="rId4"/>
                <a:stretch>
                  <a:fillRect l="-627" t="-619" r="-487"/>
                </a:stretch>
              </a:blipFill>
            </p:spPr>
            <p:txBody>
              <a:bodyPr/>
              <a:lstStyle/>
              <a:p>
                <a:r>
                  <a:rPr lang="sk-SK">
                    <a:noFill/>
                  </a:rPr>
                  <a:t> </a:t>
                </a:r>
              </a:p>
            </p:txBody>
          </p:sp>
        </mc:Fallback>
      </mc:AlternateContent>
    </p:spTree>
    <p:extLst>
      <p:ext uri="{BB962C8B-B14F-4D97-AF65-F5344CB8AC3E}">
        <p14:creationId xmlns:p14="http://schemas.microsoft.com/office/powerpoint/2010/main" val="1939230840"/>
      </p:ext>
    </p:extLst>
  </p:cSld>
  <p:clrMapOvr>
    <a:masterClrMapping/>
  </p:clrMapOvr>
  <p:extLst mod="1"/>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A14603-76BE-43C3-83B7-0ABD9D788E8C}"/>
              </a:ext>
            </a:extLst>
          </p:cNvPr>
          <p:cNvSpPr>
            <a:spLocks noGrp="1"/>
          </p:cNvSpPr>
          <p:nvPr>
            <p:ph type="sldNum" sz="quarter" idx="12"/>
          </p:nvPr>
        </p:nvSpPr>
        <p:spPr/>
        <p:txBody>
          <a:bodyPr/>
          <a:lstStyle/>
          <a:p>
            <a:fld id="{A84D4951-8A76-4D8F-991A-50C7753EBC79}" type="slidenum">
              <a:rPr lang="sk-SK" smtClean="0"/>
              <a:t>27</a:t>
            </a:fld>
            <a:endParaRPr lang="sk-SK" dirty="0"/>
          </a:p>
        </p:txBody>
      </p:sp>
      <p:sp>
        <p:nvSpPr>
          <p:cNvPr id="3" name="TextBox 2">
            <a:extLst>
              <a:ext uri="{FF2B5EF4-FFF2-40B4-BE49-F238E27FC236}">
                <a16:creationId xmlns:a16="http://schemas.microsoft.com/office/drawing/2014/main" id="{D41BBA35-2E2F-4562-A6C3-3F10B960D517}"/>
              </a:ext>
            </a:extLst>
          </p:cNvPr>
          <p:cNvSpPr txBox="1"/>
          <p:nvPr/>
        </p:nvSpPr>
        <p:spPr>
          <a:xfrm>
            <a:off x="1275644" y="417689"/>
            <a:ext cx="6705600" cy="523220"/>
          </a:xfrm>
          <a:prstGeom prst="rect">
            <a:avLst/>
          </a:prstGeom>
          <a:noFill/>
        </p:spPr>
        <p:txBody>
          <a:bodyPr wrap="square" rtlCol="0">
            <a:spAutoFit/>
          </a:bodyPr>
          <a:lstStyle/>
          <a:p>
            <a:pPr algn="ctr"/>
            <a:r>
              <a:rPr lang="en-US" sz="2800" b="1" dirty="0"/>
              <a:t>System and state variables</a:t>
            </a:r>
            <a:endParaRPr lang="sk-SK" sz="2800" b="1"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1B4D02E-E55A-44FA-BB25-FBC6F6AC970B}"/>
                  </a:ext>
                </a:extLst>
              </p:cNvPr>
              <p:cNvSpPr txBox="1"/>
              <p:nvPr/>
            </p:nvSpPr>
            <p:spPr>
              <a:xfrm>
                <a:off x="111511" y="1107324"/>
                <a:ext cx="8753707" cy="2031325"/>
              </a:xfrm>
              <a:prstGeom prst="rect">
                <a:avLst/>
              </a:prstGeom>
              <a:noFill/>
            </p:spPr>
            <p:txBody>
              <a:bodyPr wrap="square" rtlCol="0">
                <a:spAutoFit/>
              </a:bodyPr>
              <a:lstStyle/>
              <a:p>
                <a:r>
                  <a:rPr lang="en-US" dirty="0"/>
                  <a:t>We have already met the situation, where the volume of the box with gas started to be considered as mutable. So instead of system definition “</a:t>
                </a:r>
                <a14:m>
                  <m:oMath xmlns:m="http://schemas.openxmlformats.org/officeDocument/2006/math">
                    <m:r>
                      <a:rPr lang="en-US" i="1">
                        <a:latin typeface="Cambria Math" panose="02040503050406030204" pitchFamily="18" charset="0"/>
                      </a:rPr>
                      <m:t>𝑁</m:t>
                    </m:r>
                  </m:oMath>
                </a14:m>
                <a:r>
                  <a:rPr lang="en-US" dirty="0"/>
                  <a:t> molecules of hydrogen gas in a box of the volume </a:t>
                </a:r>
                <a14:m>
                  <m:oMath xmlns:m="http://schemas.openxmlformats.org/officeDocument/2006/math">
                    <m:r>
                      <a:rPr lang="en-US" i="1">
                        <a:latin typeface="Cambria Math" panose="02040503050406030204" pitchFamily="18" charset="0"/>
                      </a:rPr>
                      <m:t>𝑉</m:t>
                    </m:r>
                  </m:oMath>
                </a14:m>
                <a:r>
                  <a:rPr lang="en-US" dirty="0"/>
                  <a:t>”. we can redefine the system as “</a:t>
                </a: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 </m:t>
                    </m:r>
                  </m:oMath>
                </a14:m>
                <a:r>
                  <a:rPr lang="en-US" dirty="0"/>
                  <a:t>molecules of hydrogen gas in a box”. The volume of the box is not considered to be fixed, so if the volume is changed we say “it is the same system”. Then the state variables might be temperature </a:t>
                </a:r>
                <a14:m>
                  <m:oMath xmlns:m="http://schemas.openxmlformats.org/officeDocument/2006/math">
                    <m:r>
                      <a:rPr lang="en-US" b="0" i="1" smtClean="0">
                        <a:latin typeface="Cambria Math" panose="02040503050406030204" pitchFamily="18" charset="0"/>
                      </a:rPr>
                      <m:t>𝑇</m:t>
                    </m:r>
                  </m:oMath>
                </a14:m>
                <a:r>
                  <a:rPr lang="en-US" dirty="0"/>
                  <a:t>, pressure </a:t>
                </a:r>
                <a14:m>
                  <m:oMath xmlns:m="http://schemas.openxmlformats.org/officeDocument/2006/math">
                    <m:r>
                      <a:rPr lang="en-US" b="0" i="1" smtClean="0">
                        <a:latin typeface="Cambria Math" panose="02040503050406030204" pitchFamily="18" charset="0"/>
                      </a:rPr>
                      <m:t>𝑝</m:t>
                    </m:r>
                  </m:oMath>
                </a14:m>
                <a:r>
                  <a:rPr lang="en-US" dirty="0"/>
                  <a:t> and volume </a:t>
                </a:r>
                <a14:m>
                  <m:oMath xmlns:m="http://schemas.openxmlformats.org/officeDocument/2006/math">
                    <m:r>
                      <a:rPr lang="en-US" b="0" i="1" smtClean="0">
                        <a:latin typeface="Cambria Math" panose="02040503050406030204" pitchFamily="18" charset="0"/>
                      </a:rPr>
                      <m:t>𝑉</m:t>
                    </m:r>
                  </m:oMath>
                </a14:m>
                <a:r>
                  <a:rPr lang="en-US" dirty="0"/>
                  <a:t>. This is what we implicitly did when discussing common equilibrium of two systems in contact allowing to redistribute volumes between them</a:t>
                </a:r>
              </a:p>
            </p:txBody>
          </p:sp>
        </mc:Choice>
        <mc:Fallback xmlns="">
          <p:sp>
            <p:nvSpPr>
              <p:cNvPr id="4" name="TextBox 3">
                <a:extLst>
                  <a:ext uri="{FF2B5EF4-FFF2-40B4-BE49-F238E27FC236}">
                    <a16:creationId xmlns:a16="http://schemas.microsoft.com/office/drawing/2014/main" id="{01B4D02E-E55A-44FA-BB25-FBC6F6AC970B}"/>
                  </a:ext>
                </a:extLst>
              </p:cNvPr>
              <p:cNvSpPr txBox="1">
                <a:spLocks noRot="1" noChangeAspect="1" noMove="1" noResize="1" noEditPoints="1" noAdjustHandles="1" noChangeArrowheads="1" noChangeShapeType="1" noTextEdit="1"/>
              </p:cNvSpPr>
              <p:nvPr/>
            </p:nvSpPr>
            <p:spPr>
              <a:xfrm>
                <a:off x="111511" y="1107324"/>
                <a:ext cx="8753707" cy="2031325"/>
              </a:xfrm>
              <a:prstGeom prst="rect">
                <a:avLst/>
              </a:prstGeom>
              <a:blipFill>
                <a:blip r:embed="rId4"/>
                <a:stretch>
                  <a:fillRect l="-557" t="-1802" r="-1184" b="-3904"/>
                </a:stretch>
              </a:blipFill>
            </p:spPr>
            <p:txBody>
              <a:bodyPr/>
              <a:lstStyle/>
              <a:p>
                <a:r>
                  <a:rPr lang="sk-SK">
                    <a:noFill/>
                  </a:rPr>
                  <a:t> </a:t>
                </a:r>
              </a:p>
            </p:txBody>
          </p:sp>
        </mc:Fallback>
      </mc:AlternateContent>
      <p:pic>
        <p:nvPicPr>
          <p:cNvPr id="21" name="Picture 20">
            <a:extLst>
              <a:ext uri="{FF2B5EF4-FFF2-40B4-BE49-F238E27FC236}">
                <a16:creationId xmlns:a16="http://schemas.microsoft.com/office/drawing/2014/main" id="{98746120-CDB5-4DAF-878D-1E9F4919BABD}"/>
              </a:ext>
            </a:extLst>
          </p:cNvPr>
          <p:cNvPicPr>
            <a:picLocks noChangeAspect="1"/>
          </p:cNvPicPr>
          <p:nvPr/>
        </p:nvPicPr>
        <p:blipFill>
          <a:blip r:embed="rId5"/>
          <a:stretch>
            <a:fillRect/>
          </a:stretch>
        </p:blipFill>
        <p:spPr>
          <a:xfrm>
            <a:off x="3534257" y="3471655"/>
            <a:ext cx="1908213" cy="1603387"/>
          </a:xfrm>
          <a:prstGeom prst="rect">
            <a:avLst/>
          </a:prstGeom>
        </p:spPr>
      </p:pic>
    </p:spTree>
    <p:extLst>
      <p:ext uri="{BB962C8B-B14F-4D97-AF65-F5344CB8AC3E}">
        <p14:creationId xmlns:p14="http://schemas.microsoft.com/office/powerpoint/2010/main" val="3276369144"/>
      </p:ext>
    </p:extLst>
  </p:cSld>
  <p:clrMapOvr>
    <a:masterClrMapping/>
  </p:clrMapOvr>
  <p:extLst mod="1"/>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E9919E-7BEB-4EFA-ACB1-D03D7F5CE152}"/>
              </a:ext>
            </a:extLst>
          </p:cNvPr>
          <p:cNvSpPr>
            <a:spLocks noGrp="1"/>
          </p:cNvSpPr>
          <p:nvPr>
            <p:ph type="sldNum" sz="quarter" idx="12"/>
          </p:nvPr>
        </p:nvSpPr>
        <p:spPr/>
        <p:txBody>
          <a:bodyPr/>
          <a:lstStyle/>
          <a:p>
            <a:fld id="{A84D4951-8A76-4D8F-991A-50C7753EBC79}" type="slidenum">
              <a:rPr lang="sk-SK" smtClean="0"/>
              <a:t>28</a:t>
            </a:fld>
            <a:endParaRPr lang="sk-SK" dirty="0"/>
          </a:p>
        </p:txBody>
      </p:sp>
      <p:sp>
        <p:nvSpPr>
          <p:cNvPr id="3" name="TextBox 2">
            <a:extLst>
              <a:ext uri="{FF2B5EF4-FFF2-40B4-BE49-F238E27FC236}">
                <a16:creationId xmlns:a16="http://schemas.microsoft.com/office/drawing/2014/main" id="{842CB75E-8742-4B66-868A-8A03F88B6739}"/>
              </a:ext>
            </a:extLst>
          </p:cNvPr>
          <p:cNvSpPr txBox="1"/>
          <p:nvPr/>
        </p:nvSpPr>
        <p:spPr>
          <a:xfrm>
            <a:off x="1659467" y="451556"/>
            <a:ext cx="6084711" cy="523220"/>
          </a:xfrm>
          <a:prstGeom prst="rect">
            <a:avLst/>
          </a:prstGeom>
          <a:noFill/>
        </p:spPr>
        <p:txBody>
          <a:bodyPr wrap="square" rtlCol="0">
            <a:spAutoFit/>
          </a:bodyPr>
          <a:lstStyle/>
          <a:p>
            <a:pPr algn="ctr"/>
            <a:r>
              <a:rPr lang="en-US" sz="2800" b="1" dirty="0"/>
              <a:t>Variable number of particles</a:t>
            </a:r>
            <a:endParaRPr lang="sk-SK" sz="2800" b="1"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869050B-9745-4128-942F-51F778299DF8}"/>
                  </a:ext>
                </a:extLst>
              </p:cNvPr>
              <p:cNvSpPr txBox="1"/>
              <p:nvPr/>
            </p:nvSpPr>
            <p:spPr>
              <a:xfrm>
                <a:off x="259644" y="1433689"/>
                <a:ext cx="8737600" cy="3693319"/>
              </a:xfrm>
              <a:prstGeom prst="rect">
                <a:avLst/>
              </a:prstGeom>
              <a:noFill/>
            </p:spPr>
            <p:txBody>
              <a:bodyPr wrap="square" rtlCol="0">
                <a:spAutoFit/>
              </a:bodyPr>
              <a:lstStyle/>
              <a:p>
                <a:r>
                  <a:rPr lang="en-US" dirty="0"/>
                  <a:t>Let us now be even more flexible and consider the number of particles </a:t>
                </a:r>
                <a14:m>
                  <m:oMath xmlns:m="http://schemas.openxmlformats.org/officeDocument/2006/math">
                    <m:r>
                      <a:rPr lang="en-US" b="0" i="1" smtClean="0">
                        <a:latin typeface="Cambria Math" panose="02040503050406030204" pitchFamily="18" charset="0"/>
                      </a:rPr>
                      <m:t>𝑁</m:t>
                    </m:r>
                  </m:oMath>
                </a14:m>
                <a:r>
                  <a:rPr lang="en-US" dirty="0"/>
                  <a:t> of gas not as a system variable but as a state variable. The system will be “hydrogen gas in a box” and the state variables will be temperature </a:t>
                </a:r>
                <a14:m>
                  <m:oMath xmlns:m="http://schemas.openxmlformats.org/officeDocument/2006/math">
                    <m:r>
                      <a:rPr lang="en-US" i="1">
                        <a:latin typeface="Cambria Math" panose="02040503050406030204" pitchFamily="18" charset="0"/>
                      </a:rPr>
                      <m:t>𝑇</m:t>
                    </m:r>
                  </m:oMath>
                </a14:m>
                <a:r>
                  <a:rPr lang="en-US" dirty="0"/>
                  <a:t>, pressure </a:t>
                </a:r>
                <a14:m>
                  <m:oMath xmlns:m="http://schemas.openxmlformats.org/officeDocument/2006/math">
                    <m:r>
                      <a:rPr lang="en-US" i="1">
                        <a:latin typeface="Cambria Math" panose="02040503050406030204" pitchFamily="18" charset="0"/>
                      </a:rPr>
                      <m:t>𝑝</m:t>
                    </m:r>
                  </m:oMath>
                </a14:m>
                <a:r>
                  <a:rPr lang="en-US" dirty="0"/>
                  <a:t>, volume </a:t>
                </a:r>
                <a14:m>
                  <m:oMath xmlns:m="http://schemas.openxmlformats.org/officeDocument/2006/math">
                    <m:r>
                      <a:rPr lang="en-US" i="1">
                        <a:latin typeface="Cambria Math" panose="02040503050406030204" pitchFamily="18" charset="0"/>
                      </a:rPr>
                      <m:t>𝑉</m:t>
                    </m:r>
                  </m:oMath>
                </a14:m>
                <a:r>
                  <a:rPr lang="en-US" dirty="0"/>
                  <a:t> and the number of particles </a:t>
                </a:r>
                <a14:m>
                  <m:oMath xmlns:m="http://schemas.openxmlformats.org/officeDocument/2006/math">
                    <m:r>
                      <a:rPr lang="en-US" b="0" i="1" smtClean="0">
                        <a:latin typeface="Cambria Math" panose="02040503050406030204" pitchFamily="18" charset="0"/>
                      </a:rPr>
                      <m:t>𝑁</m:t>
                    </m:r>
                  </m:oMath>
                </a14:m>
                <a:r>
                  <a:rPr lang="en-US" dirty="0"/>
                  <a:t>.</a:t>
                </a:r>
              </a:p>
              <a:p>
                <a:endParaRPr lang="en-US" dirty="0"/>
              </a:p>
              <a:p>
                <a:r>
                  <a:rPr lang="en-US" dirty="0"/>
                  <a:t>Experimentally such a system may be realized as a box with a small hole through which it is connected to some reservoir of particles. Another possibility is a chemical reaction. For example system (artificially) prepared as system of </a:t>
                </a:r>
                <a14:m>
                  <m:oMath xmlns:m="http://schemas.openxmlformats.org/officeDocument/2006/math">
                    <m:r>
                      <a:rPr lang="en-US" b="0" i="1" smtClean="0">
                        <a:latin typeface="Cambria Math" panose="02040503050406030204" pitchFamily="18" charset="0"/>
                      </a:rPr>
                      <m:t>𝑁</m:t>
                    </m:r>
                  </m:oMath>
                </a14:m>
                <a:r>
                  <a:rPr lang="en-US" dirty="0"/>
                  <a:t> molecules of water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r>
                      <a:rPr lang="en-US" b="0" i="1" smtClean="0">
                        <a:latin typeface="Cambria Math" panose="02040503050406030204" pitchFamily="18" charset="0"/>
                      </a:rPr>
                      <m:t>𝑂</m:t>
                    </m:r>
                  </m:oMath>
                </a14:m>
                <a:r>
                  <a:rPr lang="en-US" dirty="0"/>
                  <a:t>. You will find that that is not an equilibrium macrostate. Water molecules can dissociate</a:t>
                </a:r>
              </a:p>
              <a:p>
                <a:endParaRPr lang="en-US" dirty="0"/>
              </a:p>
              <a:p>
                <a:endParaRPr lang="en-US" dirty="0"/>
              </a:p>
              <a:p>
                <a:r>
                  <a:rPr lang="en-US" dirty="0"/>
                  <a:t>so the number of water molecules in the equilibrium will be smaller then  the initial number due to dissociation. Even more: the number of molecules of some type is not constant and (microscopically) fluctuates even in an equilibrium macrostate.</a:t>
                </a:r>
                <a:endParaRPr lang="sk-SK" dirty="0"/>
              </a:p>
            </p:txBody>
          </p:sp>
        </mc:Choice>
        <mc:Fallback xmlns="">
          <p:sp>
            <p:nvSpPr>
              <p:cNvPr id="4" name="TextBox 3">
                <a:extLst>
                  <a:ext uri="{FF2B5EF4-FFF2-40B4-BE49-F238E27FC236}">
                    <a16:creationId xmlns:a16="http://schemas.microsoft.com/office/drawing/2014/main" id="{0869050B-9745-4128-942F-51F778299DF8}"/>
                  </a:ext>
                </a:extLst>
              </p:cNvPr>
              <p:cNvSpPr txBox="1">
                <a:spLocks noRot="1" noChangeAspect="1" noMove="1" noResize="1" noEditPoints="1" noAdjustHandles="1" noChangeArrowheads="1" noChangeShapeType="1" noTextEdit="1"/>
              </p:cNvSpPr>
              <p:nvPr/>
            </p:nvSpPr>
            <p:spPr>
              <a:xfrm>
                <a:off x="259644" y="1433689"/>
                <a:ext cx="8737600" cy="3693319"/>
              </a:xfrm>
              <a:prstGeom prst="rect">
                <a:avLst/>
              </a:prstGeom>
              <a:blipFill>
                <a:blip r:embed="rId5"/>
                <a:stretch>
                  <a:fillRect l="-628" t="-825" r="-1047" b="-1650"/>
                </a:stretch>
              </a:blipFill>
            </p:spPr>
            <p:txBody>
              <a:bodyPr/>
              <a:lstStyle/>
              <a:p>
                <a:r>
                  <a:rPr lang="sk-SK">
                    <a:noFill/>
                  </a:rPr>
                  <a:t> </a:t>
                </a:r>
              </a:p>
            </p:txBody>
          </p:sp>
        </mc:Fallback>
      </mc:AlternateContent>
      <p:pic>
        <p:nvPicPr>
          <p:cNvPr id="8" name="Picture 7">
            <a:extLst>
              <a:ext uri="{FF2B5EF4-FFF2-40B4-BE49-F238E27FC236}">
                <a16:creationId xmlns:a16="http://schemas.microsoft.com/office/drawing/2014/main" id="{26CD243A-A13F-4F25-989C-5F495B7EA88C}"/>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510844" y="3815646"/>
            <a:ext cx="1968246" cy="228029"/>
          </a:xfrm>
          <a:prstGeom prst="rect">
            <a:avLst/>
          </a:prstGeom>
        </p:spPr>
      </p:pic>
    </p:spTree>
    <p:extLst>
      <p:ext uri="{BB962C8B-B14F-4D97-AF65-F5344CB8AC3E}">
        <p14:creationId xmlns:p14="http://schemas.microsoft.com/office/powerpoint/2010/main" val="733936655"/>
      </p:ext>
    </p:extLst>
  </p:cSld>
  <p:clrMapOvr>
    <a:masterClrMapping/>
  </p:clrMapOvr>
  <p:extLst mod="1"/>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EF7252-0075-4242-89B3-6413F5FC45FC}"/>
              </a:ext>
            </a:extLst>
          </p:cNvPr>
          <p:cNvSpPr>
            <a:spLocks noGrp="1"/>
          </p:cNvSpPr>
          <p:nvPr>
            <p:ph type="sldNum" sz="quarter" idx="12"/>
          </p:nvPr>
        </p:nvSpPr>
        <p:spPr/>
        <p:txBody>
          <a:bodyPr/>
          <a:lstStyle/>
          <a:p>
            <a:fld id="{A84D4951-8A76-4D8F-991A-50C7753EBC79}" type="slidenum">
              <a:rPr lang="sk-SK" smtClean="0"/>
              <a:t>29</a:t>
            </a:fld>
            <a:endParaRPr lang="sk-SK" dirty="0"/>
          </a:p>
        </p:txBody>
      </p:sp>
      <p:sp>
        <p:nvSpPr>
          <p:cNvPr id="3" name="Rectangle 2">
            <a:extLst>
              <a:ext uri="{FF2B5EF4-FFF2-40B4-BE49-F238E27FC236}">
                <a16:creationId xmlns:a16="http://schemas.microsoft.com/office/drawing/2014/main" id="{E3EFE68F-B159-45AB-9C03-647AF1F1F8F4}"/>
              </a:ext>
            </a:extLst>
          </p:cNvPr>
          <p:cNvSpPr/>
          <p:nvPr/>
        </p:nvSpPr>
        <p:spPr>
          <a:xfrm>
            <a:off x="1304692" y="3323063"/>
            <a:ext cx="735981" cy="113184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44D2089-BB58-4296-96CC-4BEBE1475687}"/>
              </a:ext>
            </a:extLst>
          </p:cNvPr>
          <p:cNvSpPr/>
          <p:nvPr/>
        </p:nvSpPr>
        <p:spPr>
          <a:xfrm>
            <a:off x="2542478" y="2888166"/>
            <a:ext cx="1148575" cy="156674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07D7142-5418-4DDF-82D6-89C0F7F76EFE}"/>
              </a:ext>
            </a:extLst>
          </p:cNvPr>
          <p:cNvSpPr/>
          <p:nvPr/>
        </p:nvSpPr>
        <p:spPr>
          <a:xfrm>
            <a:off x="5237355" y="3323063"/>
            <a:ext cx="735981" cy="113184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F0EC936-0C21-4F34-BFA2-D605A0B24883}"/>
              </a:ext>
            </a:extLst>
          </p:cNvPr>
          <p:cNvSpPr/>
          <p:nvPr/>
        </p:nvSpPr>
        <p:spPr>
          <a:xfrm>
            <a:off x="5973336" y="2899317"/>
            <a:ext cx="1148575" cy="156674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C0421635-6AA9-4231-893A-31BA5EF14E8E}"/>
              </a:ext>
            </a:extLst>
          </p:cNvPr>
          <p:cNvCxnSpPr/>
          <p:nvPr/>
        </p:nvCxnSpPr>
        <p:spPr>
          <a:xfrm>
            <a:off x="3914078" y="3888987"/>
            <a:ext cx="1126273" cy="0"/>
          </a:xfrm>
          <a:prstGeom prst="straightConnector1">
            <a:avLst/>
          </a:prstGeom>
          <a:ln w="571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252EB59F-0B56-4DA0-97BF-177A26F972DC}"/>
                  </a:ext>
                </a:extLst>
              </p:cNvPr>
              <p:cNvSpPr/>
              <p:nvPr/>
            </p:nvSpPr>
            <p:spPr>
              <a:xfrm>
                <a:off x="576146" y="481473"/>
                <a:ext cx="7802135" cy="2031325"/>
              </a:xfrm>
              <a:prstGeom prst="rect">
                <a:avLst/>
              </a:prstGeom>
            </p:spPr>
            <p:txBody>
              <a:bodyPr wrap="square">
                <a:spAutoFit/>
              </a:bodyPr>
              <a:lstStyle/>
              <a:p>
                <a:r>
                  <a:rPr lang="en-US" dirty="0"/>
                  <a:t>We consider two isolated statistical systems, each of them being individually in equilibrium. Their energies, volumes and particle numbers are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2</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2</m:t>
                        </m:r>
                      </m:sub>
                    </m:sSub>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1</m:t>
                        </m:r>
                      </m:sub>
                    </m:sSub>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2</m:t>
                        </m:r>
                      </m:sub>
                    </m:sSub>
                  </m:oMath>
                </a14:m>
                <a:r>
                  <a:rPr lang="en-US" dirty="0"/>
                  <a:t>. We bring them into a  contact enabling to redistribute particles between them through some hole. Of course redistributing particles also redistributes energy. The new energies will be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𝐸</m:t>
                        </m:r>
                      </m:e>
                      <m:sub>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𝐸</m:t>
                        </m:r>
                      </m:e>
                      <m:sub>
                        <m:r>
                          <a:rPr lang="en-US" i="1">
                            <a:latin typeface="Cambria Math" panose="02040503050406030204" pitchFamily="18" charset="0"/>
                          </a:rPr>
                          <m:t>2</m:t>
                        </m:r>
                      </m:sub>
                      <m:sup>
                        <m:r>
                          <a:rPr lang="en-US" i="1">
                            <a:latin typeface="Cambria Math" panose="02040503050406030204" pitchFamily="18" charset="0"/>
                          </a:rPr>
                          <m:t>′</m:t>
                        </m:r>
                      </m:sup>
                    </m:sSubSup>
                  </m:oMath>
                </a14:m>
                <a:r>
                  <a:rPr lang="en-US" dirty="0"/>
                  <a:t>, the new particle numbers will be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𝑁</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r>
                      <a:rPr lang="en-US" b="0" i="1" smtClean="0">
                        <a:latin typeface="Cambria Math" panose="02040503050406030204" pitchFamily="18" charset="0"/>
                      </a:rPr>
                      <m:t>,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𝑁</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r>
                      <a:rPr lang="en-US" b="0" i="1" smtClean="0">
                        <a:latin typeface="Cambria Math" panose="02040503050406030204" pitchFamily="18" charset="0"/>
                      </a:rPr>
                      <m:t> </m:t>
                    </m:r>
                  </m:oMath>
                </a14:m>
                <a:r>
                  <a:rPr lang="en-US" dirty="0"/>
                  <a:t>.The volumes will be unchanged. We shall consider a case when the total number of particles will be fixed (no chemical reactions), so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2</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𝑁</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𝑁</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r>
                      <a:rPr lang="en-US" b="0" i="1" smtClean="0">
                        <a:latin typeface="Cambria Math" panose="02040503050406030204" pitchFamily="18" charset="0"/>
                      </a:rPr>
                      <m:t> </m:t>
                    </m:r>
                  </m:oMath>
                </a14:m>
                <a:r>
                  <a:rPr lang="en-US" dirty="0"/>
                  <a:t>.</a:t>
                </a:r>
              </a:p>
            </p:txBody>
          </p:sp>
        </mc:Choice>
        <mc:Fallback xmlns="">
          <p:sp>
            <p:nvSpPr>
              <p:cNvPr id="9" name="Rectangle 8">
                <a:extLst>
                  <a:ext uri="{FF2B5EF4-FFF2-40B4-BE49-F238E27FC236}">
                    <a16:creationId xmlns:a16="http://schemas.microsoft.com/office/drawing/2014/main" id="{252EB59F-0B56-4DA0-97BF-177A26F972DC}"/>
                  </a:ext>
                </a:extLst>
              </p:cNvPr>
              <p:cNvSpPr>
                <a:spLocks noRot="1" noChangeAspect="1" noMove="1" noResize="1" noEditPoints="1" noAdjustHandles="1" noChangeArrowheads="1" noChangeShapeType="1" noTextEdit="1"/>
              </p:cNvSpPr>
              <p:nvPr/>
            </p:nvSpPr>
            <p:spPr>
              <a:xfrm>
                <a:off x="576146" y="481473"/>
                <a:ext cx="7802135" cy="2031325"/>
              </a:xfrm>
              <a:prstGeom prst="rect">
                <a:avLst/>
              </a:prstGeom>
              <a:blipFill>
                <a:blip r:embed="rId17"/>
                <a:stretch>
                  <a:fillRect l="-704" t="-1802" b="-3904"/>
                </a:stretch>
              </a:blipFill>
            </p:spPr>
            <p:txBody>
              <a:bodyPr/>
              <a:lstStyle/>
              <a:p>
                <a:r>
                  <a:rPr lang="sk-SK">
                    <a:noFill/>
                  </a:rPr>
                  <a:t> </a:t>
                </a:r>
              </a:p>
            </p:txBody>
          </p:sp>
        </mc:Fallback>
      </mc:AlternateContent>
      <p:pic>
        <p:nvPicPr>
          <p:cNvPr id="13" name="Picture 12">
            <a:extLst>
              <a:ext uri="{FF2B5EF4-FFF2-40B4-BE49-F238E27FC236}">
                <a16:creationId xmlns:a16="http://schemas.microsoft.com/office/drawing/2014/main" id="{BE9CA5A7-C59E-4C25-AD30-E4CF64A7BE48}"/>
              </a:ext>
            </a:extLst>
          </p:cNvPr>
          <p:cNvPicPr>
            <a:picLocks noChangeAspect="1"/>
          </p:cNvPicPr>
          <p:nvPr>
            <p:custDataLst>
              <p:tags r:id="rId1"/>
            </p:custDataLst>
          </p:nvPr>
        </p:nvPicPr>
        <p:blipFill>
          <a:blip r:embed="rId18" cstate="print">
            <a:extLst>
              <a:ext uri="{28A0092B-C50C-407E-A947-70E740481C1C}">
                <a14:useLocalDpi xmlns:a14="http://schemas.microsoft.com/office/drawing/2010/main" val="0"/>
              </a:ext>
            </a:extLst>
          </a:blip>
          <a:stretch>
            <a:fillRect/>
          </a:stretch>
        </p:blipFill>
        <p:spPr>
          <a:xfrm>
            <a:off x="1542206" y="3471261"/>
            <a:ext cx="260952" cy="211429"/>
          </a:xfrm>
          <a:prstGeom prst="rect">
            <a:avLst/>
          </a:prstGeom>
        </p:spPr>
      </p:pic>
      <p:pic>
        <p:nvPicPr>
          <p:cNvPr id="16" name="Picture 15">
            <a:extLst>
              <a:ext uri="{FF2B5EF4-FFF2-40B4-BE49-F238E27FC236}">
                <a16:creationId xmlns:a16="http://schemas.microsoft.com/office/drawing/2014/main" id="{2C96A385-8ACA-4793-BE2D-05E706E29489}"/>
              </a:ext>
            </a:extLst>
          </p:cNvPr>
          <p:cNvPicPr>
            <a:picLocks noChangeAspect="1"/>
          </p:cNvPicPr>
          <p:nvPr>
            <p:custDataLst>
              <p:tags r:id="rId2"/>
            </p:custDataLst>
          </p:nvPr>
        </p:nvPicPr>
        <p:blipFill>
          <a:blip r:embed="rId19" cstate="print">
            <a:extLst>
              <a:ext uri="{28A0092B-C50C-407E-A947-70E740481C1C}">
                <a14:useLocalDpi xmlns:a14="http://schemas.microsoft.com/office/drawing/2010/main" val="0"/>
              </a:ext>
            </a:extLst>
          </a:blip>
          <a:stretch>
            <a:fillRect/>
          </a:stretch>
        </p:blipFill>
        <p:spPr>
          <a:xfrm>
            <a:off x="2986289" y="3217571"/>
            <a:ext cx="266667" cy="211429"/>
          </a:xfrm>
          <a:prstGeom prst="rect">
            <a:avLst/>
          </a:prstGeom>
        </p:spPr>
      </p:pic>
      <p:pic>
        <p:nvPicPr>
          <p:cNvPr id="20" name="Picture 19">
            <a:extLst>
              <a:ext uri="{FF2B5EF4-FFF2-40B4-BE49-F238E27FC236}">
                <a16:creationId xmlns:a16="http://schemas.microsoft.com/office/drawing/2014/main" id="{C9EF0B63-FF2E-423A-A8B1-7E3E5649E653}"/>
              </a:ext>
            </a:extLst>
          </p:cNvPr>
          <p:cNvPicPr>
            <a:picLocks noChangeAspect="1"/>
          </p:cNvPicPr>
          <p:nvPr>
            <p:custDataLst>
              <p:tags r:id="rId3"/>
            </p:custDataLst>
          </p:nvPr>
        </p:nvPicPr>
        <p:blipFill>
          <a:blip r:embed="rId20" cstate="print">
            <a:extLst>
              <a:ext uri="{28A0092B-C50C-407E-A947-70E740481C1C}">
                <a14:useLocalDpi xmlns:a14="http://schemas.microsoft.com/office/drawing/2010/main" val="0"/>
              </a:ext>
            </a:extLst>
          </a:blip>
          <a:stretch>
            <a:fillRect/>
          </a:stretch>
        </p:blipFill>
        <p:spPr>
          <a:xfrm>
            <a:off x="5291564" y="3396268"/>
            <a:ext cx="260952" cy="264762"/>
          </a:xfrm>
          <a:prstGeom prst="rect">
            <a:avLst/>
          </a:prstGeom>
        </p:spPr>
      </p:pic>
      <p:pic>
        <p:nvPicPr>
          <p:cNvPr id="22" name="Picture 21">
            <a:extLst>
              <a:ext uri="{FF2B5EF4-FFF2-40B4-BE49-F238E27FC236}">
                <a16:creationId xmlns:a16="http://schemas.microsoft.com/office/drawing/2014/main" id="{944A3F0A-C61B-4709-B924-3A0209178E95}"/>
              </a:ext>
            </a:extLst>
          </p:cNvPr>
          <p:cNvPicPr>
            <a:picLocks noChangeAspect="1"/>
          </p:cNvPicPr>
          <p:nvPr>
            <p:custDataLst>
              <p:tags r:id="rId4"/>
            </p:custDataLst>
          </p:nvPr>
        </p:nvPicPr>
        <p:blipFill>
          <a:blip r:embed="rId21" cstate="print">
            <a:extLst>
              <a:ext uri="{28A0092B-C50C-407E-A947-70E740481C1C}">
                <a14:useLocalDpi xmlns:a14="http://schemas.microsoft.com/office/drawing/2010/main" val="0"/>
              </a:ext>
            </a:extLst>
          </a:blip>
          <a:stretch>
            <a:fillRect/>
          </a:stretch>
        </p:blipFill>
        <p:spPr>
          <a:xfrm>
            <a:off x="6126561" y="3034054"/>
            <a:ext cx="266667" cy="264762"/>
          </a:xfrm>
          <a:prstGeom prst="rect">
            <a:avLst/>
          </a:prstGeom>
        </p:spPr>
      </p:pic>
      <p:pic>
        <p:nvPicPr>
          <p:cNvPr id="25" name="Picture 24">
            <a:extLst>
              <a:ext uri="{FF2B5EF4-FFF2-40B4-BE49-F238E27FC236}">
                <a16:creationId xmlns:a16="http://schemas.microsoft.com/office/drawing/2014/main" id="{66E8273D-C87E-4CCE-8CDA-26174537C1A2}"/>
              </a:ext>
            </a:extLst>
          </p:cNvPr>
          <p:cNvPicPr>
            <a:picLocks noChangeAspect="1"/>
          </p:cNvPicPr>
          <p:nvPr>
            <p:custDataLst>
              <p:tags r:id="rId5"/>
            </p:custDataLst>
          </p:nvPr>
        </p:nvPicPr>
        <p:blipFill>
          <a:blip r:embed="rId22" cstate="print">
            <a:extLst>
              <a:ext uri="{28A0092B-C50C-407E-A947-70E740481C1C}">
                <a14:useLocalDpi xmlns:a14="http://schemas.microsoft.com/office/drawing/2010/main" val="0"/>
              </a:ext>
            </a:extLst>
          </a:blip>
          <a:stretch>
            <a:fillRect/>
          </a:stretch>
        </p:blipFill>
        <p:spPr>
          <a:xfrm>
            <a:off x="1564784" y="3787020"/>
            <a:ext cx="219048" cy="213333"/>
          </a:xfrm>
          <a:prstGeom prst="rect">
            <a:avLst/>
          </a:prstGeom>
        </p:spPr>
      </p:pic>
      <p:pic>
        <p:nvPicPr>
          <p:cNvPr id="28" name="Picture 27">
            <a:extLst>
              <a:ext uri="{FF2B5EF4-FFF2-40B4-BE49-F238E27FC236}">
                <a16:creationId xmlns:a16="http://schemas.microsoft.com/office/drawing/2014/main" id="{88CE5728-CDC6-4A6F-87B9-44557F360481}"/>
              </a:ext>
            </a:extLst>
          </p:cNvPr>
          <p:cNvPicPr>
            <a:picLocks noChangeAspect="1"/>
          </p:cNvPicPr>
          <p:nvPr>
            <p:custDataLst>
              <p:tags r:id="rId6"/>
            </p:custDataLst>
          </p:nvPr>
        </p:nvPicPr>
        <p:blipFill>
          <a:blip r:embed="rId23" cstate="print">
            <a:extLst>
              <a:ext uri="{28A0092B-C50C-407E-A947-70E740481C1C}">
                <a14:useLocalDpi xmlns:a14="http://schemas.microsoft.com/office/drawing/2010/main" val="0"/>
              </a:ext>
            </a:extLst>
          </a:blip>
          <a:stretch>
            <a:fillRect/>
          </a:stretch>
        </p:blipFill>
        <p:spPr>
          <a:xfrm>
            <a:off x="2988732" y="3546675"/>
            <a:ext cx="224762" cy="213333"/>
          </a:xfrm>
          <a:prstGeom prst="rect">
            <a:avLst/>
          </a:prstGeom>
        </p:spPr>
      </p:pic>
      <p:pic>
        <p:nvPicPr>
          <p:cNvPr id="34" name="Picture 33">
            <a:extLst>
              <a:ext uri="{FF2B5EF4-FFF2-40B4-BE49-F238E27FC236}">
                <a16:creationId xmlns:a16="http://schemas.microsoft.com/office/drawing/2014/main" id="{CB9A115A-2ECC-4CBA-8BEA-435117EA8980}"/>
              </a:ext>
            </a:extLst>
          </p:cNvPr>
          <p:cNvPicPr>
            <a:picLocks noChangeAspect="1"/>
          </p:cNvPicPr>
          <p:nvPr>
            <p:custDataLst>
              <p:tags r:id="rId7"/>
            </p:custDataLst>
          </p:nvPr>
        </p:nvPicPr>
        <p:blipFill>
          <a:blip r:embed="rId24" cstate="print">
            <a:extLst>
              <a:ext uri="{28A0092B-C50C-407E-A947-70E740481C1C}">
                <a14:useLocalDpi xmlns:a14="http://schemas.microsoft.com/office/drawing/2010/main" val="0"/>
              </a:ext>
            </a:extLst>
          </a:blip>
          <a:stretch>
            <a:fillRect/>
          </a:stretch>
        </p:blipFill>
        <p:spPr>
          <a:xfrm>
            <a:off x="5651183" y="3399918"/>
            <a:ext cx="243810" cy="264762"/>
          </a:xfrm>
          <a:prstGeom prst="rect">
            <a:avLst/>
          </a:prstGeom>
        </p:spPr>
      </p:pic>
      <p:pic>
        <p:nvPicPr>
          <p:cNvPr id="32" name="Picture 31">
            <a:extLst>
              <a:ext uri="{FF2B5EF4-FFF2-40B4-BE49-F238E27FC236}">
                <a16:creationId xmlns:a16="http://schemas.microsoft.com/office/drawing/2014/main" id="{FAD7F36F-E4C1-4581-87D0-6483B297A54A}"/>
              </a:ext>
            </a:extLst>
          </p:cNvPr>
          <p:cNvPicPr>
            <a:picLocks noChangeAspect="1"/>
          </p:cNvPicPr>
          <p:nvPr>
            <p:custDataLst>
              <p:tags r:id="rId8"/>
            </p:custDataLst>
          </p:nvPr>
        </p:nvPicPr>
        <p:blipFill>
          <a:blip r:embed="rId25" cstate="print">
            <a:extLst>
              <a:ext uri="{28A0092B-C50C-407E-A947-70E740481C1C}">
                <a14:useLocalDpi xmlns:a14="http://schemas.microsoft.com/office/drawing/2010/main" val="0"/>
              </a:ext>
            </a:extLst>
          </a:blip>
          <a:stretch>
            <a:fillRect/>
          </a:stretch>
        </p:blipFill>
        <p:spPr>
          <a:xfrm>
            <a:off x="6587779" y="3037802"/>
            <a:ext cx="243810" cy="264762"/>
          </a:xfrm>
          <a:prstGeom prst="rect">
            <a:avLst/>
          </a:prstGeom>
        </p:spPr>
      </p:pic>
      <p:pic>
        <p:nvPicPr>
          <p:cNvPr id="10" name="Picture 9">
            <a:extLst>
              <a:ext uri="{FF2B5EF4-FFF2-40B4-BE49-F238E27FC236}">
                <a16:creationId xmlns:a16="http://schemas.microsoft.com/office/drawing/2014/main" id="{DA459A2D-0BD3-4D2F-9025-5195A3647B70}"/>
              </a:ext>
            </a:extLst>
          </p:cNvPr>
          <p:cNvPicPr>
            <a:picLocks noChangeAspect="1"/>
          </p:cNvPicPr>
          <p:nvPr>
            <p:custDataLst>
              <p:tags r:id="rId9"/>
            </p:custDataLst>
          </p:nvPr>
        </p:nvPicPr>
        <p:blipFill>
          <a:blip r:embed="rId26" cstate="print">
            <a:extLst>
              <a:ext uri="{28A0092B-C50C-407E-A947-70E740481C1C}">
                <a14:useLocalDpi xmlns:a14="http://schemas.microsoft.com/office/drawing/2010/main" val="0"/>
              </a:ext>
            </a:extLst>
          </a:blip>
          <a:stretch>
            <a:fillRect/>
          </a:stretch>
        </p:blipFill>
        <p:spPr>
          <a:xfrm>
            <a:off x="1570429" y="4120042"/>
            <a:ext cx="278130" cy="211455"/>
          </a:xfrm>
          <a:prstGeom prst="rect">
            <a:avLst/>
          </a:prstGeom>
        </p:spPr>
      </p:pic>
      <p:pic>
        <p:nvPicPr>
          <p:cNvPr id="12" name="Picture 11">
            <a:extLst>
              <a:ext uri="{FF2B5EF4-FFF2-40B4-BE49-F238E27FC236}">
                <a16:creationId xmlns:a16="http://schemas.microsoft.com/office/drawing/2014/main" id="{000E4E46-639E-4724-86AD-0CCF16D9058B}"/>
              </a:ext>
            </a:extLst>
          </p:cNvPr>
          <p:cNvPicPr>
            <a:picLocks noChangeAspect="1"/>
          </p:cNvPicPr>
          <p:nvPr>
            <p:custDataLst>
              <p:tags r:id="rId10"/>
            </p:custDataLst>
          </p:nvPr>
        </p:nvPicPr>
        <p:blipFill>
          <a:blip r:embed="rId27" cstate="print">
            <a:extLst>
              <a:ext uri="{28A0092B-C50C-407E-A947-70E740481C1C}">
                <a14:useLocalDpi xmlns:a14="http://schemas.microsoft.com/office/drawing/2010/main" val="0"/>
              </a:ext>
            </a:extLst>
          </a:blip>
          <a:stretch>
            <a:fillRect/>
          </a:stretch>
        </p:blipFill>
        <p:spPr>
          <a:xfrm>
            <a:off x="2987185" y="3911198"/>
            <a:ext cx="283845" cy="211455"/>
          </a:xfrm>
          <a:prstGeom prst="rect">
            <a:avLst/>
          </a:prstGeom>
        </p:spPr>
      </p:pic>
      <p:pic>
        <p:nvPicPr>
          <p:cNvPr id="15" name="Picture 14">
            <a:extLst>
              <a:ext uri="{FF2B5EF4-FFF2-40B4-BE49-F238E27FC236}">
                <a16:creationId xmlns:a16="http://schemas.microsoft.com/office/drawing/2014/main" id="{83B00594-AA40-4762-9277-2418FBA6BA8F}"/>
              </a:ext>
            </a:extLst>
          </p:cNvPr>
          <p:cNvPicPr>
            <a:picLocks noChangeAspect="1"/>
          </p:cNvPicPr>
          <p:nvPr>
            <p:custDataLst>
              <p:tags r:id="rId11"/>
            </p:custDataLst>
          </p:nvPr>
        </p:nvPicPr>
        <p:blipFill>
          <a:blip r:embed="rId28" cstate="print">
            <a:extLst>
              <a:ext uri="{28A0092B-C50C-407E-A947-70E740481C1C}">
                <a14:useLocalDpi xmlns:a14="http://schemas.microsoft.com/office/drawing/2010/main" val="0"/>
              </a:ext>
            </a:extLst>
          </a:blip>
          <a:stretch>
            <a:fillRect/>
          </a:stretch>
        </p:blipFill>
        <p:spPr>
          <a:xfrm>
            <a:off x="5448162" y="3820887"/>
            <a:ext cx="278130" cy="264795"/>
          </a:xfrm>
          <a:prstGeom prst="rect">
            <a:avLst/>
          </a:prstGeom>
        </p:spPr>
      </p:pic>
      <p:pic>
        <p:nvPicPr>
          <p:cNvPr id="18" name="Picture 17">
            <a:extLst>
              <a:ext uri="{FF2B5EF4-FFF2-40B4-BE49-F238E27FC236}">
                <a16:creationId xmlns:a16="http://schemas.microsoft.com/office/drawing/2014/main" id="{62629335-728E-4A64-A89C-FCEA97777E3B}"/>
              </a:ext>
            </a:extLst>
          </p:cNvPr>
          <p:cNvPicPr>
            <a:picLocks noChangeAspect="1"/>
          </p:cNvPicPr>
          <p:nvPr>
            <p:custDataLst>
              <p:tags r:id="rId12"/>
            </p:custDataLst>
          </p:nvPr>
        </p:nvPicPr>
        <p:blipFill>
          <a:blip r:embed="rId29" cstate="print">
            <a:extLst>
              <a:ext uri="{28A0092B-C50C-407E-A947-70E740481C1C}">
                <a14:useLocalDpi xmlns:a14="http://schemas.microsoft.com/office/drawing/2010/main" val="0"/>
              </a:ext>
            </a:extLst>
          </a:blip>
          <a:stretch>
            <a:fillRect/>
          </a:stretch>
        </p:blipFill>
        <p:spPr>
          <a:xfrm>
            <a:off x="6413362" y="3837820"/>
            <a:ext cx="283845" cy="264795"/>
          </a:xfrm>
          <a:prstGeom prst="rect">
            <a:avLst/>
          </a:prstGeom>
        </p:spPr>
      </p:pic>
      <p:cxnSp>
        <p:nvCxnSpPr>
          <p:cNvPr id="24" name="Straight Connector 23">
            <a:extLst>
              <a:ext uri="{FF2B5EF4-FFF2-40B4-BE49-F238E27FC236}">
                <a16:creationId xmlns:a16="http://schemas.microsoft.com/office/drawing/2014/main" id="{00EBD292-D19A-4728-B960-315079D11E9E}"/>
              </a:ext>
            </a:extLst>
          </p:cNvPr>
          <p:cNvCxnSpPr/>
          <p:nvPr/>
        </p:nvCxnSpPr>
        <p:spPr>
          <a:xfrm>
            <a:off x="5362222" y="5994400"/>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EE30E20-5AAA-4195-B3D7-96059C7C689F}"/>
              </a:ext>
            </a:extLst>
          </p:cNvPr>
          <p:cNvCxnSpPr>
            <a:cxnSpLocks/>
          </p:cNvCxnSpPr>
          <p:nvPr/>
        </p:nvCxnSpPr>
        <p:spPr>
          <a:xfrm>
            <a:off x="5973336" y="3806869"/>
            <a:ext cx="9775" cy="18939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0B3F318-1C94-400C-B114-918D9DB3E7D8}"/>
              </a:ext>
            </a:extLst>
          </p:cNvPr>
          <p:cNvCxnSpPr/>
          <p:nvPr/>
        </p:nvCxnSpPr>
        <p:spPr>
          <a:xfrm>
            <a:off x="5736374" y="3931056"/>
            <a:ext cx="623332" cy="0"/>
          </a:xfrm>
          <a:prstGeom prst="straightConnector1">
            <a:avLst/>
          </a:prstGeom>
          <a:ln w="190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98222C9C-05A2-47AB-9C83-6AF6C12E6493}"/>
              </a:ext>
            </a:extLst>
          </p:cNvPr>
          <p:cNvSpPr/>
          <p:nvPr/>
        </p:nvSpPr>
        <p:spPr>
          <a:xfrm>
            <a:off x="747081" y="4698288"/>
            <a:ext cx="8274668" cy="369332"/>
          </a:xfrm>
          <a:prstGeom prst="rect">
            <a:avLst/>
          </a:prstGeom>
        </p:spPr>
        <p:txBody>
          <a:bodyPr wrap="square">
            <a:spAutoFit/>
          </a:bodyPr>
          <a:lstStyle/>
          <a:p>
            <a:r>
              <a:rPr lang="en-US" dirty="0"/>
              <a:t>After the final common equilibrium is established the total entropy will be</a:t>
            </a:r>
          </a:p>
        </p:txBody>
      </p:sp>
      <p:pic>
        <p:nvPicPr>
          <p:cNvPr id="33" name="Picture 32">
            <a:extLst>
              <a:ext uri="{FF2B5EF4-FFF2-40B4-BE49-F238E27FC236}">
                <a16:creationId xmlns:a16="http://schemas.microsoft.com/office/drawing/2014/main" id="{76F84BAE-A907-4D5B-BF4B-3F88FBB7C0A5}"/>
              </a:ext>
            </a:extLst>
          </p:cNvPr>
          <p:cNvPicPr>
            <a:picLocks noChangeAspect="1"/>
          </p:cNvPicPr>
          <p:nvPr>
            <p:custDataLst>
              <p:tags r:id="rId13"/>
            </p:custDataLst>
          </p:nvPr>
        </p:nvPicPr>
        <p:blipFill>
          <a:blip r:embed="rId30" cstate="print">
            <a:extLst>
              <a:ext uri="{28A0092B-C50C-407E-A947-70E740481C1C}">
                <a14:useLocalDpi xmlns:a14="http://schemas.microsoft.com/office/drawing/2010/main" val="0"/>
              </a:ext>
            </a:extLst>
          </a:blip>
          <a:stretch>
            <a:fillRect/>
          </a:stretch>
        </p:blipFill>
        <p:spPr>
          <a:xfrm>
            <a:off x="2800342" y="5260643"/>
            <a:ext cx="3591878" cy="238316"/>
          </a:xfrm>
          <a:prstGeom prst="rect">
            <a:avLst/>
          </a:prstGeom>
        </p:spPr>
      </p:pic>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98DA5063-604C-4456-82BC-C9ABD9529AA7}"/>
                  </a:ext>
                </a:extLst>
              </p:cNvPr>
              <p:cNvSpPr txBox="1"/>
              <p:nvPr/>
            </p:nvSpPr>
            <p:spPr>
              <a:xfrm>
                <a:off x="543882" y="5564410"/>
                <a:ext cx="8374340" cy="946285"/>
              </a:xfrm>
              <a:prstGeom prst="rect">
                <a:avLst/>
              </a:prstGeom>
              <a:noFill/>
            </p:spPr>
            <p:txBody>
              <a:bodyPr wrap="square" rtlCol="0">
                <a:spAutoFit/>
              </a:bodyPr>
              <a:lstStyle/>
              <a:p>
                <a:r>
                  <a:rPr lang="en-US" dirty="0"/>
                  <a:t>The final values of energies will be the same as in the case when we have considered just a thermal contact. The only unknown value in this relation is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𝑁</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oMath>
                </a14:m>
                <a:r>
                  <a:rPr lang="en-US" dirty="0"/>
                  <a:t>, since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𝑁</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oMath>
                </a14:m>
                <a:r>
                  <a:rPr lang="en-US" dirty="0"/>
                  <a:t> is given by the total number of particles conservation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𝑁</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2</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𝑁</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oMath>
                </a14:m>
                <a:r>
                  <a:rPr lang="en-US" dirty="0"/>
                  <a:t>.</a:t>
                </a:r>
              </a:p>
            </p:txBody>
          </p:sp>
        </mc:Choice>
        <mc:Fallback xmlns="">
          <p:sp>
            <p:nvSpPr>
              <p:cNvPr id="40" name="TextBox 39">
                <a:extLst>
                  <a:ext uri="{FF2B5EF4-FFF2-40B4-BE49-F238E27FC236}">
                    <a16:creationId xmlns:a16="http://schemas.microsoft.com/office/drawing/2014/main" id="{98DA5063-604C-4456-82BC-C9ABD9529AA7}"/>
                  </a:ext>
                </a:extLst>
              </p:cNvPr>
              <p:cNvSpPr txBox="1">
                <a:spLocks noRot="1" noChangeAspect="1" noMove="1" noResize="1" noEditPoints="1" noAdjustHandles="1" noChangeArrowheads="1" noChangeShapeType="1" noTextEdit="1"/>
              </p:cNvSpPr>
              <p:nvPr/>
            </p:nvSpPr>
            <p:spPr>
              <a:xfrm>
                <a:off x="543882" y="5564410"/>
                <a:ext cx="8374340" cy="946285"/>
              </a:xfrm>
              <a:prstGeom prst="rect">
                <a:avLst/>
              </a:prstGeom>
              <a:blipFill>
                <a:blip r:embed="rId31"/>
                <a:stretch>
                  <a:fillRect l="-582" t="-3871" b="-7097"/>
                </a:stretch>
              </a:blipFill>
            </p:spPr>
            <p:txBody>
              <a:bodyPr/>
              <a:lstStyle/>
              <a:p>
                <a:r>
                  <a:rPr lang="sk-SK">
                    <a:noFill/>
                  </a:rPr>
                  <a:t> </a:t>
                </a:r>
              </a:p>
            </p:txBody>
          </p:sp>
        </mc:Fallback>
      </mc:AlternateContent>
    </p:spTree>
    <p:extLst>
      <p:ext uri="{BB962C8B-B14F-4D97-AF65-F5344CB8AC3E}">
        <p14:creationId xmlns:p14="http://schemas.microsoft.com/office/powerpoint/2010/main" val="2619298309"/>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95536" y="1870315"/>
                <a:ext cx="8352928" cy="4486036"/>
              </a:xfrm>
              <a:prstGeom prst="rect">
                <a:avLst/>
              </a:prstGeom>
              <a:noFill/>
            </p:spPr>
            <p:txBody>
              <a:bodyPr wrap="square" rtlCol="0">
                <a:spAutoFit/>
              </a:bodyPr>
              <a:lstStyle/>
              <a:p>
                <a:r>
                  <a:rPr lang="en-US" dirty="0"/>
                  <a:t>Let’s summarize our findings:</a:t>
                </a:r>
              </a:p>
              <a:p>
                <a:pPr marL="285750" indent="-285750">
                  <a:buFont typeface="Arial" panose="020B0604020202020204" pitchFamily="34" charset="0"/>
                  <a:buChar char="•"/>
                </a:pPr>
                <a:r>
                  <a:rPr lang="en-US" dirty="0"/>
                  <a:t>mean value of molecules in the left part(as calculated over all the possible microstates) is, as expected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𝑁</m:t>
                        </m:r>
                      </m:num>
                      <m:den>
                        <m:r>
                          <a:rPr lang="en-US" b="0" i="1" smtClean="0">
                            <a:latin typeface="Cambria Math"/>
                          </a:rPr>
                          <m:t>2</m:t>
                        </m:r>
                      </m:den>
                    </m:f>
                    <m:r>
                      <a:rPr lang="en-US" b="0" i="1" smtClean="0">
                        <a:latin typeface="Cambria Math"/>
                      </a:rPr>
                      <m:t>.</m:t>
                    </m:r>
                  </m:oMath>
                </a14:m>
                <a:endParaRPr lang="en-US" b="0" dirty="0"/>
              </a:p>
              <a:p>
                <a:pPr marL="285750" indent="-285750">
                  <a:buFont typeface="Arial" panose="020B0604020202020204" pitchFamily="34" charset="0"/>
                  <a:buChar char="•"/>
                </a:pPr>
                <a:r>
                  <a:rPr lang="en-US" dirty="0"/>
                  <a:t>typical deviation is of the order </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a:rPr>
                          <m:t>𝑁</m:t>
                        </m:r>
                      </m:e>
                    </m:rad>
                  </m:oMath>
                </a14:m>
                <a:endParaRPr lang="en-US" b="0" dirty="0"/>
              </a:p>
              <a:p>
                <a:pPr marL="285750" indent="-285750">
                  <a:buFont typeface="Arial" panose="020B0604020202020204" pitchFamily="34" charset="0"/>
                  <a:buChar char="•"/>
                </a:pPr>
                <a:endParaRPr lang="en-US" dirty="0"/>
              </a:p>
              <a:p>
                <a:r>
                  <a:rPr lang="en-US" dirty="0"/>
                  <a:t>What was the reason for getting this result:</a:t>
                </a:r>
              </a:p>
              <a:p>
                <a:r>
                  <a:rPr lang="en-US" dirty="0"/>
                  <a:t>Big numbers!</a:t>
                </a:r>
              </a:p>
              <a:p>
                <a:r>
                  <a:rPr lang="en-US" b="0" dirty="0"/>
                  <a:t>The number of molecules is typically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𝑁</m:t>
                        </m:r>
                        <m:r>
                          <a:rPr lang="en-US" b="0" i="1" smtClean="0">
                            <a:latin typeface="Cambria Math"/>
                            <a:ea typeface="Cambria Math"/>
                          </a:rPr>
                          <m:t>~</m:t>
                        </m:r>
                        <m:r>
                          <a:rPr lang="en-US" b="0" i="1" smtClean="0">
                            <a:latin typeface="Cambria Math"/>
                          </a:rPr>
                          <m:t>10</m:t>
                        </m:r>
                      </m:e>
                      <m:sup>
                        <m:r>
                          <a:rPr lang="en-US" b="0" i="1" smtClean="0">
                            <a:latin typeface="Cambria Math"/>
                          </a:rPr>
                          <m:t>23</m:t>
                        </m:r>
                      </m:sup>
                    </m:sSup>
                  </m:oMath>
                </a14:m>
                <a:r>
                  <a:rPr lang="en-US" b="0" dirty="0"/>
                  <a:t>, a big number</a:t>
                </a:r>
              </a:p>
              <a:p>
                <a:r>
                  <a:rPr lang="en-US" dirty="0"/>
                  <a:t>The number of possible microstates was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2</m:t>
                        </m:r>
                      </m:e>
                      <m:sup>
                        <m:r>
                          <a:rPr lang="en-US" b="0" i="1" smtClean="0">
                            <a:latin typeface="Cambria Math"/>
                          </a:rPr>
                          <m:t>𝑁</m:t>
                        </m:r>
                      </m:sup>
                    </m:sSup>
                    <m:r>
                      <a:rPr lang="en-US" i="1" smtClean="0">
                        <a:latin typeface="Cambria Math"/>
                        <a:ea typeface="Cambria Math"/>
                      </a:rPr>
                      <m:t>~</m:t>
                    </m:r>
                    <m:sSup>
                      <m:sSupPr>
                        <m:ctrlPr>
                          <a:rPr lang="en-US" i="1" smtClean="0">
                            <a:latin typeface="Cambria Math" panose="02040503050406030204" pitchFamily="18" charset="0"/>
                            <a:ea typeface="Cambria Math"/>
                          </a:rPr>
                        </m:ctrlPr>
                      </m:sSupPr>
                      <m:e>
                        <m:r>
                          <a:rPr lang="en-US" b="0" i="1" smtClean="0">
                            <a:latin typeface="Cambria Math"/>
                            <a:ea typeface="Cambria Math"/>
                          </a:rPr>
                          <m:t>2</m:t>
                        </m:r>
                      </m:e>
                      <m:sup>
                        <m:sSup>
                          <m:sSupPr>
                            <m:ctrlPr>
                              <a:rPr lang="en-US" i="1" smtClean="0">
                                <a:latin typeface="Cambria Math" panose="02040503050406030204" pitchFamily="18" charset="0"/>
                                <a:ea typeface="Cambria Math"/>
                              </a:rPr>
                            </m:ctrlPr>
                          </m:sSupPr>
                          <m:e>
                            <m:r>
                              <a:rPr lang="en-US" b="0" i="1" smtClean="0">
                                <a:latin typeface="Cambria Math"/>
                                <a:ea typeface="Cambria Math"/>
                              </a:rPr>
                              <m:t>10</m:t>
                            </m:r>
                          </m:e>
                          <m:sup>
                            <m:r>
                              <a:rPr lang="en-US" b="0" i="1" smtClean="0">
                                <a:latin typeface="Cambria Math"/>
                                <a:ea typeface="Cambria Math"/>
                              </a:rPr>
                              <m:t>23</m:t>
                            </m:r>
                          </m:sup>
                        </m:sSup>
                      </m:sup>
                    </m:sSup>
                  </m:oMath>
                </a14:m>
                <a:r>
                  <a:rPr lang="en-US" b="0" dirty="0"/>
                  <a:t> a tremendously big number!</a:t>
                </a:r>
              </a:p>
              <a:p>
                <a:endParaRPr lang="en-US" dirty="0"/>
              </a:p>
              <a:p>
                <a:r>
                  <a:rPr lang="en-US" b="1" dirty="0"/>
                  <a:t>This situation is typical for statistical physics, we meet there three typical numerical values</a:t>
                </a:r>
              </a:p>
              <a:p>
                <a:pPr marL="285750" indent="-285750">
                  <a:buFont typeface="Arial" panose="020B0604020202020204" pitchFamily="34" charset="0"/>
                  <a:buChar char="•"/>
                </a:pPr>
                <a:r>
                  <a:rPr lang="en-US" b="1" dirty="0">
                    <a:solidFill>
                      <a:srgbClr val="FF0000"/>
                    </a:solidFill>
                  </a:rPr>
                  <a:t>normal numbers like 1, 4, </a:t>
                </a:r>
                <a14:m>
                  <m:oMath xmlns:m="http://schemas.openxmlformats.org/officeDocument/2006/math">
                    <m:sSup>
                      <m:sSupPr>
                        <m:ctrlPr>
                          <a:rPr lang="en-US" b="1" i="1" smtClean="0">
                            <a:solidFill>
                              <a:srgbClr val="FF0000"/>
                            </a:solidFill>
                            <a:latin typeface="Cambria Math" panose="02040503050406030204" pitchFamily="18" charset="0"/>
                          </a:rPr>
                        </m:ctrlPr>
                      </m:sSupPr>
                      <m:e>
                        <m:r>
                          <a:rPr lang="en-US" b="1" i="1" smtClean="0">
                            <a:solidFill>
                              <a:srgbClr val="FF0000"/>
                            </a:solidFill>
                            <a:latin typeface="Cambria Math"/>
                          </a:rPr>
                          <m:t>𝟏𝟎</m:t>
                        </m:r>
                      </m:e>
                      <m:sup>
                        <m:r>
                          <a:rPr lang="en-US" b="1" i="1" smtClean="0">
                            <a:solidFill>
                              <a:srgbClr val="FF0000"/>
                            </a:solidFill>
                            <a:latin typeface="Cambria Math"/>
                          </a:rPr>
                          <m:t>𝟔</m:t>
                        </m:r>
                      </m:sup>
                    </m:sSup>
                  </m:oMath>
                </a14:m>
                <a:endParaRPr lang="en-US" b="1" dirty="0">
                  <a:solidFill>
                    <a:srgbClr val="FF0000"/>
                  </a:solidFill>
                </a:endParaRPr>
              </a:p>
              <a:p>
                <a:pPr marL="285750" indent="-285750">
                  <a:buFont typeface="Arial" panose="020B0604020202020204" pitchFamily="34" charset="0"/>
                  <a:buChar char="•"/>
                </a:pPr>
                <a:r>
                  <a:rPr lang="en-US" b="1" dirty="0">
                    <a:solidFill>
                      <a:srgbClr val="FF0000"/>
                    </a:solidFill>
                  </a:rPr>
                  <a:t>big numbers like </a:t>
                </a:r>
                <a14:m>
                  <m:oMath xmlns:m="http://schemas.openxmlformats.org/officeDocument/2006/math">
                    <m:sSup>
                      <m:sSupPr>
                        <m:ctrlPr>
                          <a:rPr lang="en-US" b="1" i="1" smtClean="0">
                            <a:solidFill>
                              <a:srgbClr val="FF0000"/>
                            </a:solidFill>
                            <a:latin typeface="Cambria Math" panose="02040503050406030204" pitchFamily="18" charset="0"/>
                          </a:rPr>
                        </m:ctrlPr>
                      </m:sSupPr>
                      <m:e>
                        <m:r>
                          <a:rPr lang="en-US" b="1" i="1" smtClean="0">
                            <a:solidFill>
                              <a:srgbClr val="FF0000"/>
                            </a:solidFill>
                            <a:latin typeface="Cambria Math"/>
                          </a:rPr>
                          <m:t>𝟏𝟎</m:t>
                        </m:r>
                      </m:e>
                      <m:sup>
                        <m:r>
                          <a:rPr lang="en-US" b="1" i="1" smtClean="0">
                            <a:solidFill>
                              <a:srgbClr val="FF0000"/>
                            </a:solidFill>
                            <a:latin typeface="Cambria Math"/>
                          </a:rPr>
                          <m:t>𝟐𝟑</m:t>
                        </m:r>
                      </m:sup>
                    </m:sSup>
                  </m:oMath>
                </a14:m>
                <a:r>
                  <a:rPr lang="en-US" b="1" dirty="0">
                    <a:solidFill>
                      <a:srgbClr val="FF0000"/>
                    </a:solidFill>
                  </a:rPr>
                  <a:t>, typically number of molecules</a:t>
                </a:r>
              </a:p>
              <a:p>
                <a:pPr marL="285750" indent="-285750">
                  <a:buFont typeface="Arial" panose="020B0604020202020204" pitchFamily="34" charset="0"/>
                  <a:buChar char="•"/>
                </a:pPr>
                <a:r>
                  <a:rPr lang="en-US" b="1" dirty="0">
                    <a:solidFill>
                      <a:srgbClr val="FF0000"/>
                    </a:solidFill>
                  </a:rPr>
                  <a:t>tremendously big numbers like </a:t>
                </a:r>
                <a14:m>
                  <m:oMath xmlns:m="http://schemas.openxmlformats.org/officeDocument/2006/math">
                    <m:sSup>
                      <m:sSupPr>
                        <m:ctrlPr>
                          <a:rPr lang="en-US" b="1" i="1" smtClean="0">
                            <a:solidFill>
                              <a:srgbClr val="FF0000"/>
                            </a:solidFill>
                            <a:latin typeface="Cambria Math" panose="02040503050406030204" pitchFamily="18" charset="0"/>
                          </a:rPr>
                        </m:ctrlPr>
                      </m:sSupPr>
                      <m:e>
                        <m:r>
                          <a:rPr lang="en-US" b="1" i="1" smtClean="0">
                            <a:solidFill>
                              <a:srgbClr val="FF0000"/>
                            </a:solidFill>
                            <a:latin typeface="Cambria Math"/>
                          </a:rPr>
                          <m:t>𝟏𝟎</m:t>
                        </m:r>
                      </m:e>
                      <m:sup>
                        <m:sSup>
                          <m:sSupPr>
                            <m:ctrlPr>
                              <a:rPr lang="en-US" b="1" i="1" smtClean="0">
                                <a:solidFill>
                                  <a:srgbClr val="FF0000"/>
                                </a:solidFill>
                                <a:latin typeface="Cambria Math" panose="02040503050406030204" pitchFamily="18" charset="0"/>
                              </a:rPr>
                            </m:ctrlPr>
                          </m:sSupPr>
                          <m:e>
                            <m:r>
                              <a:rPr lang="en-US" b="1" i="1" smtClean="0">
                                <a:solidFill>
                                  <a:srgbClr val="FF0000"/>
                                </a:solidFill>
                                <a:latin typeface="Cambria Math"/>
                              </a:rPr>
                              <m:t>𝟏𝟎</m:t>
                            </m:r>
                          </m:e>
                          <m:sup>
                            <m:r>
                              <a:rPr lang="en-US" b="1" i="1" smtClean="0">
                                <a:solidFill>
                                  <a:srgbClr val="FF0000"/>
                                </a:solidFill>
                                <a:latin typeface="Cambria Math"/>
                              </a:rPr>
                              <m:t>𝟐𝟑</m:t>
                            </m:r>
                          </m:sup>
                        </m:sSup>
                      </m:sup>
                    </m:sSup>
                  </m:oMath>
                </a14:m>
                <a:r>
                  <a:rPr lang="en-US" b="1" dirty="0">
                    <a:solidFill>
                      <a:srgbClr val="FF0000"/>
                    </a:solidFill>
                  </a:rPr>
                  <a:t>, typically number of possible microstates</a:t>
                </a:r>
              </a:p>
            </p:txBody>
          </p:sp>
        </mc:Choice>
        <mc:Fallback xmlns="">
          <p:sp>
            <p:nvSpPr>
              <p:cNvPr id="2" name="TextBox 1"/>
              <p:cNvSpPr txBox="1">
                <a:spLocks noRot="1" noChangeAspect="1" noMove="1" noResize="1" noEditPoints="1" noAdjustHandles="1" noChangeArrowheads="1" noChangeShapeType="1" noTextEdit="1"/>
              </p:cNvSpPr>
              <p:nvPr/>
            </p:nvSpPr>
            <p:spPr>
              <a:xfrm>
                <a:off x="395536" y="1870315"/>
                <a:ext cx="8352928" cy="4486036"/>
              </a:xfrm>
              <a:prstGeom prst="rect">
                <a:avLst/>
              </a:prstGeom>
              <a:blipFill>
                <a:blip r:embed="rId4"/>
                <a:stretch>
                  <a:fillRect l="-657" t="-815" b="-1223"/>
                </a:stretch>
              </a:blipFill>
            </p:spPr>
            <p:txBody>
              <a:bodyPr/>
              <a:lstStyle/>
              <a:p>
                <a:r>
                  <a:rPr lang="en-US">
                    <a:noFill/>
                  </a:rPr>
                  <a:t> </a:t>
                </a:r>
              </a:p>
            </p:txBody>
          </p:sp>
        </mc:Fallback>
      </mc:AlternateContent>
      <p:sp>
        <p:nvSpPr>
          <p:cNvPr id="3" name="Rectangle 2"/>
          <p:cNvSpPr/>
          <p:nvPr/>
        </p:nvSpPr>
        <p:spPr>
          <a:xfrm>
            <a:off x="251520" y="4750635"/>
            <a:ext cx="8496944" cy="1944216"/>
          </a:xfrm>
          <a:prstGeom prst="rect">
            <a:avLst/>
          </a:prstGeom>
          <a:solidFill>
            <a:srgbClr val="D3F913">
              <a:alpha val="3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1BCE0CA2-1A48-4B23-8A77-1A9F640E54E6}" type="slidenum">
              <a:rPr lang="sk-SK" smtClean="0"/>
              <a:t>3</a:t>
            </a:fld>
            <a:endParaRPr lang="sk-SK"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DA67D14-BD38-4AF1-BAF2-CC62250635D6}"/>
                  </a:ext>
                </a:extLst>
              </p:cNvPr>
              <p:cNvSpPr txBox="1"/>
              <p:nvPr/>
            </p:nvSpPr>
            <p:spPr>
              <a:xfrm>
                <a:off x="395536" y="761780"/>
                <a:ext cx="8352928" cy="1015663"/>
              </a:xfrm>
              <a:prstGeom prst="rect">
                <a:avLst/>
              </a:prstGeom>
              <a:noFill/>
            </p:spPr>
            <p:txBody>
              <a:bodyPr wrap="square" rtlCol="0">
                <a:spAutoFit/>
              </a:bodyPr>
              <a:lstStyle/>
              <a:p>
                <a:r>
                  <a:rPr lang="en-US" sz="2000" b="1" dirty="0"/>
                  <a:t>We have observed the typical sharpness of the value of a physical quantity when we calculated the probability of finding </a:t>
                </a:r>
                <a14:m>
                  <m:oMath xmlns:m="http://schemas.openxmlformats.org/officeDocument/2006/math">
                    <m:r>
                      <a:rPr lang="en-US" sz="2000" b="1" i="1" smtClean="0">
                        <a:latin typeface="Cambria Math" panose="02040503050406030204" pitchFamily="18" charset="0"/>
                      </a:rPr>
                      <m:t>𝒏</m:t>
                    </m:r>
                  </m:oMath>
                </a14:m>
                <a:r>
                  <a:rPr lang="en-US" sz="2000" b="1" dirty="0"/>
                  <a:t> molecules out of </a:t>
                </a:r>
                <a14:m>
                  <m:oMath xmlns:m="http://schemas.openxmlformats.org/officeDocument/2006/math">
                    <m:r>
                      <a:rPr lang="en-US" sz="2000" b="1" i="1" smtClean="0">
                        <a:latin typeface="Cambria Math" panose="02040503050406030204" pitchFamily="18" charset="0"/>
                      </a:rPr>
                      <m:t>𝑵</m:t>
                    </m:r>
                  </m:oMath>
                </a14:m>
                <a:r>
                  <a:rPr lang="en-US" sz="2000" b="1" dirty="0"/>
                  <a:t> in the left half of a box.</a:t>
                </a:r>
              </a:p>
            </p:txBody>
          </p:sp>
        </mc:Choice>
        <mc:Fallback xmlns="">
          <p:sp>
            <p:nvSpPr>
              <p:cNvPr id="5" name="TextBox 4">
                <a:extLst>
                  <a:ext uri="{FF2B5EF4-FFF2-40B4-BE49-F238E27FC236}">
                    <a16:creationId xmlns:a16="http://schemas.microsoft.com/office/drawing/2014/main" id="{BDA67D14-BD38-4AF1-BAF2-CC62250635D6}"/>
                  </a:ext>
                </a:extLst>
              </p:cNvPr>
              <p:cNvSpPr txBox="1">
                <a:spLocks noRot="1" noChangeAspect="1" noMove="1" noResize="1" noEditPoints="1" noAdjustHandles="1" noChangeArrowheads="1" noChangeShapeType="1" noTextEdit="1"/>
              </p:cNvSpPr>
              <p:nvPr/>
            </p:nvSpPr>
            <p:spPr>
              <a:xfrm>
                <a:off x="395536" y="761780"/>
                <a:ext cx="8352928" cy="1015663"/>
              </a:xfrm>
              <a:prstGeom prst="rect">
                <a:avLst/>
              </a:prstGeom>
              <a:blipFill>
                <a:blip r:embed="rId5"/>
                <a:stretch>
                  <a:fillRect l="-803" t="-3593" r="-1168" b="-9581"/>
                </a:stretch>
              </a:blipFill>
            </p:spPr>
            <p:txBody>
              <a:bodyPr/>
              <a:lstStyle/>
              <a:p>
                <a:r>
                  <a:rPr lang="en-US">
                    <a:noFill/>
                  </a:rPr>
                  <a:t> </a:t>
                </a:r>
              </a:p>
            </p:txBody>
          </p:sp>
        </mc:Fallback>
      </mc:AlternateContent>
    </p:spTree>
    <p:extLst>
      <p:ext uri="{BB962C8B-B14F-4D97-AF65-F5344CB8AC3E}">
        <p14:creationId xmlns:p14="http://schemas.microsoft.com/office/powerpoint/2010/main" val="3604694865"/>
      </p:ext>
    </p:extLst>
  </p:cSld>
  <p:clrMapOvr>
    <a:masterClrMapping/>
  </p:clrMapOvr>
  <p:extLst mod="1"/>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113779-839B-45C0-95C0-43F4D8215FC1}"/>
              </a:ext>
            </a:extLst>
          </p:cNvPr>
          <p:cNvSpPr>
            <a:spLocks noGrp="1"/>
          </p:cNvSpPr>
          <p:nvPr>
            <p:ph type="sldNum" sz="quarter" idx="12"/>
          </p:nvPr>
        </p:nvSpPr>
        <p:spPr/>
        <p:txBody>
          <a:bodyPr/>
          <a:lstStyle/>
          <a:p>
            <a:fld id="{A84D4951-8A76-4D8F-991A-50C7753EBC79}" type="slidenum">
              <a:rPr lang="sk-SK" smtClean="0"/>
              <a:t>30</a:t>
            </a:fld>
            <a:endParaRPr lang="sk-SK" dirty="0"/>
          </a:p>
        </p:txBody>
      </p:sp>
      <p:pic>
        <p:nvPicPr>
          <p:cNvPr id="5" name="Picture 4">
            <a:extLst>
              <a:ext uri="{FF2B5EF4-FFF2-40B4-BE49-F238E27FC236}">
                <a16:creationId xmlns:a16="http://schemas.microsoft.com/office/drawing/2014/main" id="{2F6E970C-3BF1-48D8-8433-125716338E5D}"/>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404699" y="1535049"/>
            <a:ext cx="4725162" cy="615506"/>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5E076D6-8381-4F6D-AA54-6D9EB044D1A1}"/>
                  </a:ext>
                </a:extLst>
              </p:cNvPr>
              <p:cNvSpPr txBox="1"/>
              <p:nvPr/>
            </p:nvSpPr>
            <p:spPr>
              <a:xfrm>
                <a:off x="440473" y="1078479"/>
                <a:ext cx="7660888" cy="369332"/>
              </a:xfrm>
              <a:prstGeom prst="rect">
                <a:avLst/>
              </a:prstGeom>
              <a:noFill/>
            </p:spPr>
            <p:txBody>
              <a:bodyPr wrap="square" rtlCol="0">
                <a:spAutoFit/>
              </a:bodyPr>
              <a:lstStyle/>
              <a:p>
                <a:r>
                  <a:rPr lang="en-US" dirty="0"/>
                  <a:t>We get the final value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𝑁</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r>
                      <a:rPr lang="en-US" b="0" i="1" smtClean="0">
                        <a:latin typeface="Cambria Math" panose="02040503050406030204" pitchFamily="18" charset="0"/>
                      </a:rPr>
                      <m:t> </m:t>
                    </m:r>
                  </m:oMath>
                </a14:m>
                <a:r>
                  <a:rPr lang="en-US" dirty="0"/>
                  <a:t> by maximizing the entropy</a:t>
                </a:r>
              </a:p>
            </p:txBody>
          </p:sp>
        </mc:Choice>
        <mc:Fallback xmlns="">
          <p:sp>
            <p:nvSpPr>
              <p:cNvPr id="4" name="TextBox 3">
                <a:extLst>
                  <a:ext uri="{FF2B5EF4-FFF2-40B4-BE49-F238E27FC236}">
                    <a16:creationId xmlns:a16="http://schemas.microsoft.com/office/drawing/2014/main" id="{75E076D6-8381-4F6D-AA54-6D9EB044D1A1}"/>
                  </a:ext>
                </a:extLst>
              </p:cNvPr>
              <p:cNvSpPr txBox="1">
                <a:spLocks noRot="1" noChangeAspect="1" noMove="1" noResize="1" noEditPoints="1" noAdjustHandles="1" noChangeArrowheads="1" noChangeShapeType="1" noTextEdit="1"/>
              </p:cNvSpPr>
              <p:nvPr/>
            </p:nvSpPr>
            <p:spPr>
              <a:xfrm>
                <a:off x="440473" y="1078479"/>
                <a:ext cx="7660888" cy="369332"/>
              </a:xfrm>
              <a:prstGeom prst="rect">
                <a:avLst/>
              </a:prstGeom>
              <a:blipFill>
                <a:blip r:embed="rId9"/>
                <a:stretch>
                  <a:fillRect l="-636" t="-9836" b="-24590"/>
                </a:stretch>
              </a:blipFill>
            </p:spPr>
            <p:txBody>
              <a:bodyPr/>
              <a:lstStyle/>
              <a:p>
                <a:r>
                  <a:rPr lang="sk-SK">
                    <a:noFill/>
                  </a:rPr>
                  <a:t> </a:t>
                </a:r>
              </a:p>
            </p:txBody>
          </p:sp>
        </mc:Fallback>
      </mc:AlternateContent>
      <p:pic>
        <p:nvPicPr>
          <p:cNvPr id="12" name="Picture 11">
            <a:extLst>
              <a:ext uri="{FF2B5EF4-FFF2-40B4-BE49-F238E27FC236}">
                <a16:creationId xmlns:a16="http://schemas.microsoft.com/office/drawing/2014/main" id="{CB7D3CAC-6114-46DD-94F9-F9B06FA1EAFE}"/>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334069" y="2236609"/>
            <a:ext cx="2376297" cy="615506"/>
          </a:xfrm>
          <a:prstGeom prst="rect">
            <a:avLst/>
          </a:prstGeom>
        </p:spPr>
      </p:pic>
      <p:sp>
        <p:nvSpPr>
          <p:cNvPr id="6" name="TextBox 5">
            <a:extLst>
              <a:ext uri="{FF2B5EF4-FFF2-40B4-BE49-F238E27FC236}">
                <a16:creationId xmlns:a16="http://schemas.microsoft.com/office/drawing/2014/main" id="{910F94FB-8830-4ED2-9C17-311CD54E53F2}"/>
              </a:ext>
            </a:extLst>
          </p:cNvPr>
          <p:cNvSpPr txBox="1"/>
          <p:nvPr/>
        </p:nvSpPr>
        <p:spPr>
          <a:xfrm>
            <a:off x="440473" y="1940143"/>
            <a:ext cx="5927514" cy="369332"/>
          </a:xfrm>
          <a:prstGeom prst="rect">
            <a:avLst/>
          </a:prstGeom>
          <a:noFill/>
        </p:spPr>
        <p:txBody>
          <a:bodyPr wrap="square" rtlCol="0">
            <a:spAutoFit/>
          </a:bodyPr>
          <a:lstStyle/>
          <a:p>
            <a:r>
              <a:rPr lang="en-US" dirty="0"/>
              <a:t>Finally we get</a:t>
            </a: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CE728DF1-91A6-409A-9E6E-8A293F886716}"/>
                  </a:ext>
                </a:extLst>
              </p:cNvPr>
              <p:cNvSpPr/>
              <p:nvPr/>
            </p:nvSpPr>
            <p:spPr>
              <a:xfrm>
                <a:off x="252295" y="2894875"/>
                <a:ext cx="8699793" cy="3151184"/>
              </a:xfrm>
              <a:prstGeom prst="rect">
                <a:avLst/>
              </a:prstGeom>
            </p:spPr>
            <p:txBody>
              <a:bodyPr wrap="square">
                <a:spAutoFit/>
              </a:bodyPr>
              <a:lstStyle/>
              <a:p>
                <a:r>
                  <a:rPr lang="en-US" dirty="0"/>
                  <a:t>What is the physical meaning of this equation?</a:t>
                </a:r>
              </a:p>
              <a:p>
                <a:r>
                  <a:rPr lang="en-US" dirty="0"/>
                  <a:t>Entropy function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𝑁</m:t>
                    </m:r>
                    <m:r>
                      <a:rPr lang="en-US" i="1">
                        <a:latin typeface="Cambria Math" panose="02040503050406030204" pitchFamily="18" charset="0"/>
                      </a:rPr>
                      <m:t>)</m:t>
                    </m:r>
                  </m:oMath>
                </a14:m>
                <a:r>
                  <a:rPr lang="en-US" dirty="0"/>
                  <a:t> when differentiated with respect to </a:t>
                </a:r>
                <a14:m>
                  <m:oMath xmlns:m="http://schemas.openxmlformats.org/officeDocument/2006/math">
                    <m:r>
                      <a:rPr lang="en-US" b="0" i="1" smtClean="0">
                        <a:latin typeface="Cambria Math" panose="02040503050406030204" pitchFamily="18" charset="0"/>
                      </a:rPr>
                      <m:t>𝑁</m:t>
                    </m:r>
                  </m:oMath>
                </a14:m>
                <a:r>
                  <a:rPr lang="en-US" dirty="0"/>
                  <a:t> gives some other function </a:t>
                </a:r>
                <a14:m>
                  <m:oMath xmlns:m="http://schemas.openxmlformats.org/officeDocument/2006/math">
                    <m:acc>
                      <m:accPr>
                        <m:chr m:val="̃"/>
                        <m:ctrlPr>
                          <a:rPr lang="en-US" b="0" i="1" smtClean="0">
                            <a:latin typeface="Cambria Math" panose="02040503050406030204" pitchFamily="18" charset="0"/>
                          </a:rPr>
                        </m:ctrlPr>
                      </m:accPr>
                      <m:e>
                        <m:r>
                          <a:rPr lang="en-US" i="1">
                            <a:latin typeface="Cambria Math" panose="02040503050406030204" pitchFamily="18" charset="0"/>
                          </a:rPr>
                          <m:t>𝑓</m:t>
                        </m:r>
                      </m:e>
                    </m:acc>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𝑁</m:t>
                    </m:r>
                    <m:r>
                      <a:rPr lang="en-US" i="1">
                        <a:latin typeface="Cambria Math" panose="02040503050406030204" pitchFamily="18" charset="0"/>
                      </a:rPr>
                      <m:t>)</m:t>
                    </m:r>
                  </m:oMath>
                </a14:m>
                <a:r>
                  <a:rPr lang="en-US" dirty="0"/>
                  <a:t> of the (macro)state variables </a:t>
                </a:r>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𝑁</m:t>
                    </m:r>
                  </m:oMath>
                </a14:m>
                <a:r>
                  <a:rPr lang="en-US" dirty="0"/>
                  <a:t>. So it is some state function of the macrostate, it is some physical quantity characterizing the macrostate. The equation says that this state variable has the same value for the two systems in  contact. The problem is that in cases of energy and volume redistributions we had an intuitive feeling what are the relevant physical quantities which emerge to be the same after reaching common equilibrium. Here we normally (unless we are constructors of chemical reactors) do not have everyday experience </a:t>
                </a:r>
                <a:r>
                  <a:rPr lang="en-US" b="1" dirty="0"/>
                  <a:t>what is the particle-redistribution-controlling quantity</a:t>
                </a:r>
                <a:r>
                  <a:rPr lang="en-US" dirty="0"/>
                  <a:t>.</a:t>
                </a:r>
              </a:p>
              <a:p>
                <a:r>
                  <a:rPr lang="en-US" dirty="0"/>
                  <a:t>At this moment we accept that it is the quantity which can be </a:t>
                </a:r>
                <a:r>
                  <a:rPr lang="en-US" b="1" dirty="0"/>
                  <a:t>defined</a:t>
                </a:r>
                <a:r>
                  <a:rPr lang="en-US" dirty="0"/>
                  <a:t> using the formula</a:t>
                </a:r>
              </a:p>
              <a:p>
                <a:r>
                  <a:rPr lang="en-US" dirty="0"/>
                  <a:t>and we define the name </a:t>
                </a:r>
                <a:r>
                  <a:rPr lang="en-US" b="1" dirty="0">
                    <a:solidFill>
                      <a:srgbClr val="FF0000"/>
                    </a:solidFill>
                  </a:rPr>
                  <a:t>chemical potential </a:t>
                </a:r>
                <a14:m>
                  <m:oMath xmlns:m="http://schemas.openxmlformats.org/officeDocument/2006/math">
                    <m:r>
                      <a:rPr lang="en-US" b="1" i="1" smtClean="0">
                        <a:solidFill>
                          <a:srgbClr val="FF0000"/>
                        </a:solidFill>
                        <a:latin typeface="Cambria Math" panose="02040503050406030204" pitchFamily="18" charset="0"/>
                      </a:rPr>
                      <m:t>𝝁</m:t>
                    </m:r>
                  </m:oMath>
                </a14:m>
                <a:r>
                  <a:rPr lang="en-US" b="1" dirty="0">
                    <a:solidFill>
                      <a:srgbClr val="FF0000"/>
                    </a:solidFill>
                  </a:rPr>
                  <a:t> </a:t>
                </a:r>
                <a:r>
                  <a:rPr lang="en-US" dirty="0"/>
                  <a:t>for the relevant quantity by the formula</a:t>
                </a:r>
              </a:p>
            </p:txBody>
          </p:sp>
        </mc:Choice>
        <mc:Fallback xmlns="">
          <p:sp>
            <p:nvSpPr>
              <p:cNvPr id="13" name="Rectangle 12">
                <a:extLst>
                  <a:ext uri="{FF2B5EF4-FFF2-40B4-BE49-F238E27FC236}">
                    <a16:creationId xmlns:a16="http://schemas.microsoft.com/office/drawing/2014/main" id="{CE728DF1-91A6-409A-9E6E-8A293F886716}"/>
                  </a:ext>
                </a:extLst>
              </p:cNvPr>
              <p:cNvSpPr>
                <a:spLocks noRot="1" noChangeAspect="1" noMove="1" noResize="1" noEditPoints="1" noAdjustHandles="1" noChangeArrowheads="1" noChangeShapeType="1" noTextEdit="1"/>
              </p:cNvSpPr>
              <p:nvPr/>
            </p:nvSpPr>
            <p:spPr>
              <a:xfrm>
                <a:off x="252295" y="2894875"/>
                <a:ext cx="8699793" cy="3151184"/>
              </a:xfrm>
              <a:prstGeom prst="rect">
                <a:avLst/>
              </a:prstGeom>
              <a:blipFill>
                <a:blip r:embed="rId11"/>
                <a:stretch>
                  <a:fillRect l="-560" t="-1161" r="-140" b="-2128"/>
                </a:stretch>
              </a:blipFill>
            </p:spPr>
            <p:txBody>
              <a:bodyPr/>
              <a:lstStyle/>
              <a:p>
                <a:r>
                  <a:rPr lang="sk-SK">
                    <a:noFill/>
                  </a:rPr>
                  <a:t> </a:t>
                </a:r>
              </a:p>
            </p:txBody>
          </p:sp>
        </mc:Fallback>
      </mc:AlternateContent>
      <p:pic>
        <p:nvPicPr>
          <p:cNvPr id="16" name="Picture 15">
            <a:extLst>
              <a:ext uri="{FF2B5EF4-FFF2-40B4-BE49-F238E27FC236}">
                <a16:creationId xmlns:a16="http://schemas.microsoft.com/office/drawing/2014/main" id="{75D71C55-0DD6-45A1-9E0C-052DB99D3DF9}"/>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8566468" y="5301543"/>
            <a:ext cx="342900" cy="480060"/>
          </a:xfrm>
          <a:prstGeom prst="rect">
            <a:avLst/>
          </a:prstGeom>
        </p:spPr>
      </p:pic>
      <p:pic>
        <p:nvPicPr>
          <p:cNvPr id="19" name="Picture 18">
            <a:extLst>
              <a:ext uri="{FF2B5EF4-FFF2-40B4-BE49-F238E27FC236}">
                <a16:creationId xmlns:a16="http://schemas.microsoft.com/office/drawing/2014/main" id="{48483877-025E-4E07-BE68-4D3D52A8C58B}"/>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3898513" y="6063540"/>
            <a:ext cx="1044131" cy="480060"/>
          </a:xfrm>
          <a:prstGeom prst="rect">
            <a:avLst/>
          </a:prstGeom>
        </p:spPr>
      </p:pic>
      <p:sp>
        <p:nvSpPr>
          <p:cNvPr id="20" name="Rectangle 19">
            <a:extLst>
              <a:ext uri="{FF2B5EF4-FFF2-40B4-BE49-F238E27FC236}">
                <a16:creationId xmlns:a16="http://schemas.microsoft.com/office/drawing/2014/main" id="{1CD96650-8A1D-43B9-9AC5-F440CC6AD7A1}"/>
              </a:ext>
            </a:extLst>
          </p:cNvPr>
          <p:cNvSpPr/>
          <p:nvPr/>
        </p:nvSpPr>
        <p:spPr>
          <a:xfrm>
            <a:off x="3668889" y="5971825"/>
            <a:ext cx="1501422" cy="7789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 name="TextBox 20">
            <a:extLst>
              <a:ext uri="{FF2B5EF4-FFF2-40B4-BE49-F238E27FC236}">
                <a16:creationId xmlns:a16="http://schemas.microsoft.com/office/drawing/2014/main" id="{825B7181-F12A-4622-87CC-4E74820EAE65}"/>
              </a:ext>
            </a:extLst>
          </p:cNvPr>
          <p:cNvSpPr txBox="1"/>
          <p:nvPr/>
        </p:nvSpPr>
        <p:spPr>
          <a:xfrm>
            <a:off x="1264356" y="304800"/>
            <a:ext cx="6491111" cy="523220"/>
          </a:xfrm>
          <a:prstGeom prst="rect">
            <a:avLst/>
          </a:prstGeom>
          <a:noFill/>
        </p:spPr>
        <p:txBody>
          <a:bodyPr wrap="square" rtlCol="0">
            <a:spAutoFit/>
          </a:bodyPr>
          <a:lstStyle/>
          <a:p>
            <a:pPr algn="ctr"/>
            <a:r>
              <a:rPr lang="en-US" sz="2800" b="1" dirty="0"/>
              <a:t>Chemical potential</a:t>
            </a:r>
            <a:endParaRPr lang="sk-SK" sz="2800" b="1" dirty="0"/>
          </a:p>
        </p:txBody>
      </p:sp>
    </p:spTree>
    <p:extLst>
      <p:ext uri="{BB962C8B-B14F-4D97-AF65-F5344CB8AC3E}">
        <p14:creationId xmlns:p14="http://schemas.microsoft.com/office/powerpoint/2010/main" val="1349108532"/>
      </p:ext>
    </p:extLst>
  </p:cSld>
  <p:clrMapOvr>
    <a:masterClrMapping/>
  </p:clrMapOvr>
  <p:extLst mod="1"/>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59692D-A158-4AEA-B481-0B4DA05BB6BF}"/>
              </a:ext>
            </a:extLst>
          </p:cNvPr>
          <p:cNvSpPr>
            <a:spLocks noGrp="1"/>
          </p:cNvSpPr>
          <p:nvPr>
            <p:ph type="sldNum" sz="quarter" idx="12"/>
          </p:nvPr>
        </p:nvSpPr>
        <p:spPr/>
        <p:txBody>
          <a:bodyPr/>
          <a:lstStyle/>
          <a:p>
            <a:fld id="{A84D4951-8A76-4D8F-991A-50C7753EBC79}" type="slidenum">
              <a:rPr lang="sk-SK" smtClean="0"/>
              <a:t>31</a:t>
            </a:fld>
            <a:endParaRPr lang="sk-SK" dirty="0"/>
          </a:p>
        </p:txBody>
      </p:sp>
      <p:sp>
        <p:nvSpPr>
          <p:cNvPr id="3" name="TextBox 2">
            <a:extLst>
              <a:ext uri="{FF2B5EF4-FFF2-40B4-BE49-F238E27FC236}">
                <a16:creationId xmlns:a16="http://schemas.microsoft.com/office/drawing/2014/main" id="{853C4769-57A1-450C-A864-6F0AED0B393F}"/>
              </a:ext>
            </a:extLst>
          </p:cNvPr>
          <p:cNvSpPr txBox="1"/>
          <p:nvPr/>
        </p:nvSpPr>
        <p:spPr>
          <a:xfrm>
            <a:off x="1170878" y="434898"/>
            <a:ext cx="6735337" cy="523220"/>
          </a:xfrm>
          <a:prstGeom prst="rect">
            <a:avLst/>
          </a:prstGeom>
          <a:noFill/>
        </p:spPr>
        <p:txBody>
          <a:bodyPr wrap="square" rtlCol="0">
            <a:spAutoFit/>
          </a:bodyPr>
          <a:lstStyle/>
          <a:p>
            <a:pPr algn="ctr"/>
            <a:r>
              <a:rPr lang="en-US" sz="2800" b="1" dirty="0"/>
              <a:t>Equilibrium entropy changes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57511B9-F84A-4712-8567-1DAC5677DCD7}"/>
                  </a:ext>
                </a:extLst>
              </p:cNvPr>
              <p:cNvSpPr txBox="1"/>
              <p:nvPr/>
            </p:nvSpPr>
            <p:spPr>
              <a:xfrm>
                <a:off x="334537" y="935511"/>
                <a:ext cx="8731404" cy="1477328"/>
              </a:xfrm>
              <a:prstGeom prst="rect">
                <a:avLst/>
              </a:prstGeom>
              <a:noFill/>
            </p:spPr>
            <p:txBody>
              <a:bodyPr wrap="square" rtlCol="0">
                <a:spAutoFit/>
              </a:bodyPr>
              <a:lstStyle/>
              <a:p>
                <a:r>
                  <a:rPr lang="en-US" dirty="0"/>
                  <a:t>Equilibrium entropy of an isolated system is naturally a function of energy and external parameters. As an external parameter we shall generically consider volume.</a:t>
                </a:r>
              </a:p>
              <a:p>
                <a:r>
                  <a:rPr lang="en-US" dirty="0"/>
                  <a:t>We can easily express the total differential of equilibrium entropy </a:t>
                </a:r>
                <a14:m>
                  <m:oMath xmlns:m="http://schemas.openxmlformats.org/officeDocument/2006/math">
                    <m:r>
                      <a:rPr lang="en-US" b="0" i="1" smtClean="0">
                        <a:latin typeface="Cambria Math" panose="02040503050406030204" pitchFamily="18" charset="0"/>
                      </a:rPr>
                      <m:t>𝑆</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𝑉</m:t>
                        </m:r>
                      </m:e>
                    </m:d>
                    <m:r>
                      <a:rPr lang="en-US" b="0" i="1" smtClean="0">
                        <a:latin typeface="Cambria Math" panose="02040503050406030204" pitchFamily="18" charset="0"/>
                      </a:rPr>
                      <m:t>.</m:t>
                    </m:r>
                  </m:oMath>
                </a14:m>
                <a:r>
                  <a:rPr lang="en-US" dirty="0"/>
                  <a:t> </a:t>
                </a:r>
                <a:r>
                  <a:rPr lang="en-US" b="1" dirty="0"/>
                  <a:t>For fixed number of particles</a:t>
                </a:r>
                <a:r>
                  <a:rPr lang="en-US" dirty="0"/>
                  <a:t> we get</a:t>
                </a:r>
              </a:p>
              <a:p>
                <a:endParaRPr lang="en-US" dirty="0"/>
              </a:p>
            </p:txBody>
          </p:sp>
        </mc:Choice>
        <mc:Fallback xmlns="">
          <p:sp>
            <p:nvSpPr>
              <p:cNvPr id="4" name="TextBox 3">
                <a:extLst>
                  <a:ext uri="{FF2B5EF4-FFF2-40B4-BE49-F238E27FC236}">
                    <a16:creationId xmlns:a16="http://schemas.microsoft.com/office/drawing/2014/main" id="{457511B9-F84A-4712-8567-1DAC5677DCD7}"/>
                  </a:ext>
                </a:extLst>
              </p:cNvPr>
              <p:cNvSpPr txBox="1">
                <a:spLocks noRot="1" noChangeAspect="1" noMove="1" noResize="1" noEditPoints="1" noAdjustHandles="1" noChangeArrowheads="1" noChangeShapeType="1" noTextEdit="1"/>
              </p:cNvSpPr>
              <p:nvPr/>
            </p:nvSpPr>
            <p:spPr>
              <a:xfrm>
                <a:off x="334537" y="935511"/>
                <a:ext cx="8731404" cy="1477328"/>
              </a:xfrm>
              <a:prstGeom prst="rect">
                <a:avLst/>
              </a:prstGeom>
              <a:blipFill>
                <a:blip r:embed="rId10"/>
                <a:stretch>
                  <a:fillRect l="-628" t="-2058"/>
                </a:stretch>
              </a:blipFill>
            </p:spPr>
            <p:txBody>
              <a:bodyPr/>
              <a:lstStyle/>
              <a:p>
                <a:r>
                  <a:rPr lang="sk-SK">
                    <a:noFill/>
                  </a:rPr>
                  <a:t> </a:t>
                </a:r>
              </a:p>
            </p:txBody>
          </p:sp>
        </mc:Fallback>
      </mc:AlternateContent>
      <p:pic>
        <p:nvPicPr>
          <p:cNvPr id="12" name="Picture 11">
            <a:extLst>
              <a:ext uri="{FF2B5EF4-FFF2-40B4-BE49-F238E27FC236}">
                <a16:creationId xmlns:a16="http://schemas.microsoft.com/office/drawing/2014/main" id="{7CF4BE35-986D-49C3-ABBE-C6B9A6F543A8}"/>
              </a:ext>
            </a:extLst>
          </p:cNvPr>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2952857" y="1955022"/>
            <a:ext cx="3238286" cy="562286"/>
          </a:xfrm>
          <a:prstGeom prst="rect">
            <a:avLst/>
          </a:prstGeom>
        </p:spPr>
      </p:pic>
      <p:sp>
        <p:nvSpPr>
          <p:cNvPr id="9" name="TextBox 8">
            <a:extLst>
              <a:ext uri="{FF2B5EF4-FFF2-40B4-BE49-F238E27FC236}">
                <a16:creationId xmlns:a16="http://schemas.microsoft.com/office/drawing/2014/main" id="{06D4BD70-8FFF-424C-A1AF-81FE92B9AAB4}"/>
              </a:ext>
            </a:extLst>
          </p:cNvPr>
          <p:cNvSpPr txBox="1"/>
          <p:nvPr/>
        </p:nvSpPr>
        <p:spPr>
          <a:xfrm>
            <a:off x="367384" y="2631031"/>
            <a:ext cx="8307658" cy="369332"/>
          </a:xfrm>
          <a:prstGeom prst="rect">
            <a:avLst/>
          </a:prstGeom>
          <a:noFill/>
        </p:spPr>
        <p:txBody>
          <a:bodyPr wrap="square" rtlCol="0">
            <a:spAutoFit/>
          </a:bodyPr>
          <a:lstStyle/>
          <a:p>
            <a:r>
              <a:rPr lang="en-US" dirty="0"/>
              <a:t>We have just expressed the partial derivatives in equilibrium, so we get</a:t>
            </a:r>
          </a:p>
        </p:txBody>
      </p:sp>
      <p:pic>
        <p:nvPicPr>
          <p:cNvPr id="15" name="Picture 14">
            <a:extLst>
              <a:ext uri="{FF2B5EF4-FFF2-40B4-BE49-F238E27FC236}">
                <a16:creationId xmlns:a16="http://schemas.microsoft.com/office/drawing/2014/main" id="{FE519ACC-CA6F-46A4-9B92-AABB13C794B7}"/>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3298285" y="3095942"/>
            <a:ext cx="1877143" cy="462857"/>
          </a:xfrm>
          <a:prstGeom prst="rect">
            <a:avLst/>
          </a:prstGeom>
        </p:spPr>
      </p:pic>
      <p:sp>
        <p:nvSpPr>
          <p:cNvPr id="16" name="TextBox 15">
            <a:extLst>
              <a:ext uri="{FF2B5EF4-FFF2-40B4-BE49-F238E27FC236}">
                <a16:creationId xmlns:a16="http://schemas.microsoft.com/office/drawing/2014/main" id="{9B2182CA-3D83-4507-9E99-B63BFBDBA955}"/>
              </a:ext>
            </a:extLst>
          </p:cNvPr>
          <p:cNvSpPr txBox="1"/>
          <p:nvPr/>
        </p:nvSpPr>
        <p:spPr>
          <a:xfrm>
            <a:off x="418171" y="3661000"/>
            <a:ext cx="8307658" cy="2123658"/>
          </a:xfrm>
          <a:prstGeom prst="rect">
            <a:avLst/>
          </a:prstGeom>
          <a:noFill/>
        </p:spPr>
        <p:txBody>
          <a:bodyPr wrap="square" rtlCol="0">
            <a:spAutoFit/>
          </a:bodyPr>
          <a:lstStyle/>
          <a:p>
            <a:r>
              <a:rPr lang="en-US" dirty="0"/>
              <a:t>Rearranging this equation a bit we get</a:t>
            </a:r>
          </a:p>
          <a:p>
            <a:endParaRPr lang="en-US" sz="2400" dirty="0"/>
          </a:p>
          <a:p>
            <a:r>
              <a:rPr lang="en-US" dirty="0"/>
              <a:t>we compare this to the first law of thermodynamics</a:t>
            </a:r>
          </a:p>
          <a:p>
            <a:endParaRPr lang="en-US" dirty="0"/>
          </a:p>
          <a:p>
            <a:r>
              <a:rPr lang="en-US" dirty="0"/>
              <a:t>and get</a:t>
            </a:r>
          </a:p>
          <a:p>
            <a:endParaRPr lang="en-US" dirty="0"/>
          </a:p>
          <a:p>
            <a:r>
              <a:rPr lang="en-US" dirty="0"/>
              <a:t>and also</a:t>
            </a:r>
          </a:p>
        </p:txBody>
      </p:sp>
      <p:pic>
        <p:nvPicPr>
          <p:cNvPr id="18" name="Picture 17">
            <a:extLst>
              <a:ext uri="{FF2B5EF4-FFF2-40B4-BE49-F238E27FC236}">
                <a16:creationId xmlns:a16="http://schemas.microsoft.com/office/drawing/2014/main" id="{9E660C97-3D13-48FC-9E97-B0D5BDC2D17C}"/>
              </a:ext>
            </a:extLst>
          </p:cNvPr>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3455999" y="4081594"/>
            <a:ext cx="1719429" cy="205714"/>
          </a:xfrm>
          <a:prstGeom prst="rect">
            <a:avLst/>
          </a:prstGeom>
        </p:spPr>
      </p:pic>
      <p:pic>
        <p:nvPicPr>
          <p:cNvPr id="21" name="Picture 20">
            <a:extLst>
              <a:ext uri="{FF2B5EF4-FFF2-40B4-BE49-F238E27FC236}">
                <a16:creationId xmlns:a16="http://schemas.microsoft.com/office/drawing/2014/main" id="{049C5F47-CC0C-4D97-91A5-FACE7C0A4164}"/>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3455999" y="4721058"/>
            <a:ext cx="1572000" cy="209143"/>
          </a:xfrm>
          <a:prstGeom prst="rect">
            <a:avLst/>
          </a:prstGeom>
        </p:spPr>
      </p:pic>
      <p:pic>
        <p:nvPicPr>
          <p:cNvPr id="24" name="Picture 23">
            <a:extLst>
              <a:ext uri="{FF2B5EF4-FFF2-40B4-BE49-F238E27FC236}">
                <a16:creationId xmlns:a16="http://schemas.microsoft.com/office/drawing/2014/main" id="{3F6787FD-8248-4558-8233-FDDAB9417A67}"/>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685382" y="5228289"/>
            <a:ext cx="1014857" cy="209143"/>
          </a:xfrm>
          <a:prstGeom prst="rect">
            <a:avLst/>
          </a:prstGeom>
        </p:spPr>
      </p:pic>
      <p:pic>
        <p:nvPicPr>
          <p:cNvPr id="26" name="Picture 25">
            <a:extLst>
              <a:ext uri="{FF2B5EF4-FFF2-40B4-BE49-F238E27FC236}">
                <a16:creationId xmlns:a16="http://schemas.microsoft.com/office/drawing/2014/main" id="{F3E5C74A-F646-4E64-9199-044B94798CF7}"/>
              </a:ext>
            </a:extLst>
          </p:cNvPr>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3671755" y="5851317"/>
            <a:ext cx="1064572" cy="462857"/>
          </a:xfrm>
          <a:prstGeom prst="rect">
            <a:avLst/>
          </a:prstGeom>
        </p:spPr>
      </p:pic>
      <p:sp>
        <p:nvSpPr>
          <p:cNvPr id="27" name="Rectangle 26">
            <a:extLst>
              <a:ext uri="{FF2B5EF4-FFF2-40B4-BE49-F238E27FC236}">
                <a16:creationId xmlns:a16="http://schemas.microsoft.com/office/drawing/2014/main" id="{7F6F6220-4344-475A-949E-4D1EEB8873EC}"/>
              </a:ext>
            </a:extLst>
          </p:cNvPr>
          <p:cNvSpPr/>
          <p:nvPr/>
        </p:nvSpPr>
        <p:spPr>
          <a:xfrm>
            <a:off x="3590693" y="5083959"/>
            <a:ext cx="1271239" cy="5068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B0BFD5A-13F4-4034-A0D0-E4226A7D5377}"/>
              </a:ext>
            </a:extLst>
          </p:cNvPr>
          <p:cNvSpPr/>
          <p:nvPr/>
        </p:nvSpPr>
        <p:spPr>
          <a:xfrm>
            <a:off x="3590693" y="5812468"/>
            <a:ext cx="1271239" cy="6106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4CC81EC-896B-402F-AB8A-F3BB9F80CFA8}"/>
              </a:ext>
            </a:extLst>
          </p:cNvPr>
          <p:cNvSpPr txBox="1"/>
          <p:nvPr/>
        </p:nvSpPr>
        <p:spPr>
          <a:xfrm>
            <a:off x="5175428" y="5437432"/>
            <a:ext cx="3210289" cy="646331"/>
          </a:xfrm>
          <a:prstGeom prst="rect">
            <a:avLst/>
          </a:prstGeom>
          <a:noFill/>
        </p:spPr>
        <p:txBody>
          <a:bodyPr wrap="square" rtlCol="0">
            <a:spAutoFit/>
          </a:bodyPr>
          <a:lstStyle/>
          <a:p>
            <a:r>
              <a:rPr lang="en-US" b="1" dirty="0">
                <a:solidFill>
                  <a:srgbClr val="FF0000"/>
                </a:solidFill>
              </a:rPr>
              <a:t>both equations are valid for reversible processes only</a:t>
            </a:r>
          </a:p>
        </p:txBody>
      </p:sp>
    </p:spTree>
    <p:extLst>
      <p:ext uri="{BB962C8B-B14F-4D97-AF65-F5344CB8AC3E}">
        <p14:creationId xmlns:p14="http://schemas.microsoft.com/office/powerpoint/2010/main" val="1802724757"/>
      </p:ext>
    </p:extLst>
  </p:cSld>
  <p:clrMapOvr>
    <a:masterClrMapping/>
  </p:clrMapOvr>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7622E5-DB46-4F98-9F04-EDBE7D163CF8}"/>
              </a:ext>
            </a:extLst>
          </p:cNvPr>
          <p:cNvSpPr>
            <a:spLocks noGrp="1"/>
          </p:cNvSpPr>
          <p:nvPr>
            <p:ph type="sldNum" sz="quarter" idx="12"/>
          </p:nvPr>
        </p:nvSpPr>
        <p:spPr/>
        <p:txBody>
          <a:bodyPr/>
          <a:lstStyle/>
          <a:p>
            <a:fld id="{A84D4951-8A76-4D8F-991A-50C7753EBC79}" type="slidenum">
              <a:rPr lang="sk-SK" smtClean="0"/>
              <a:t>4</a:t>
            </a:fld>
            <a:endParaRPr lang="sk-SK" dirty="0"/>
          </a:p>
        </p:txBody>
      </p:sp>
      <p:sp>
        <p:nvSpPr>
          <p:cNvPr id="5" name="TextBox 4">
            <a:extLst>
              <a:ext uri="{FF2B5EF4-FFF2-40B4-BE49-F238E27FC236}">
                <a16:creationId xmlns:a16="http://schemas.microsoft.com/office/drawing/2014/main" id="{9BC9DDE7-F086-4E54-9CA7-B1439D617786}"/>
              </a:ext>
            </a:extLst>
          </p:cNvPr>
          <p:cNvSpPr txBox="1"/>
          <p:nvPr/>
        </p:nvSpPr>
        <p:spPr>
          <a:xfrm>
            <a:off x="552893" y="297712"/>
            <a:ext cx="8133907" cy="461665"/>
          </a:xfrm>
          <a:prstGeom prst="rect">
            <a:avLst/>
          </a:prstGeom>
          <a:noFill/>
        </p:spPr>
        <p:txBody>
          <a:bodyPr wrap="square" rtlCol="0">
            <a:spAutoFit/>
          </a:bodyPr>
          <a:lstStyle/>
          <a:p>
            <a:pPr algn="ctr"/>
            <a:r>
              <a:rPr lang="en-US" sz="2400" b="1" dirty="0"/>
              <a:t>Calculating the number of one-particle states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DA4EE25-6EC6-4FF4-8694-15C5CF1CB393}"/>
                  </a:ext>
                </a:extLst>
              </p:cNvPr>
              <p:cNvSpPr txBox="1"/>
              <p:nvPr/>
            </p:nvSpPr>
            <p:spPr>
              <a:xfrm>
                <a:off x="221135" y="785958"/>
                <a:ext cx="8814391" cy="3139321"/>
              </a:xfrm>
              <a:prstGeom prst="rect">
                <a:avLst/>
              </a:prstGeom>
              <a:noFill/>
            </p:spPr>
            <p:txBody>
              <a:bodyPr wrap="square" rtlCol="0">
                <a:spAutoFit/>
              </a:bodyPr>
              <a:lstStyle/>
              <a:p>
                <a:r>
                  <a:rPr lang="en-US" dirty="0"/>
                  <a:t>We have observed that a typical microstate of a large system can be realized by a huge number of possible microstates. The number of microstates is typically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𝑁</m:t>
                        </m:r>
                      </m:sup>
                    </m:sSup>
                  </m:oMath>
                </a14:m>
                <a:r>
                  <a:rPr lang="en-US" dirty="0"/>
                  <a:t>, where </a:t>
                </a:r>
                <a14:m>
                  <m:oMath xmlns:m="http://schemas.openxmlformats.org/officeDocument/2006/math">
                    <m:r>
                      <a:rPr lang="en-US" b="0" i="1" smtClean="0">
                        <a:latin typeface="Cambria Math" panose="02040503050406030204" pitchFamily="18" charset="0"/>
                      </a:rPr>
                      <m:t>𝑁</m:t>
                    </m:r>
                  </m:oMath>
                </a14:m>
                <a:r>
                  <a:rPr lang="en-US" dirty="0"/>
                  <a:t> is of the order of number of degrees of freedom </a:t>
                </a: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23</m:t>
                        </m:r>
                      </m:sup>
                    </m:sSup>
                    <m:r>
                      <a:rPr lang="en-US" b="0" i="1" smtClean="0">
                        <a:latin typeface="Cambria Math" panose="02040503050406030204" pitchFamily="18" charset="0"/>
                      </a:rPr>
                      <m:t>.</m:t>
                    </m:r>
                  </m:oMath>
                </a14:m>
                <a:r>
                  <a:rPr lang="en-US" dirty="0"/>
                  <a:t> Let us estimate the number of microstates somewhat more precisely for a most simple statistical system: ideal gas of spinless particles.</a:t>
                </a:r>
              </a:p>
              <a:p>
                <a:r>
                  <a:rPr lang="en-US" dirty="0"/>
                  <a:t>A microstate of an ideal gas is a list of occupational values for all one-particle states. So to calculate the number of microstates we have to develop a technique for handling numbers of one particle states.</a:t>
                </a:r>
              </a:p>
              <a:p>
                <a:endParaRPr lang="en-US" sz="1050" dirty="0"/>
              </a:p>
              <a:p>
                <a:r>
                  <a:rPr lang="en-US" b="1" dirty="0"/>
                  <a:t>Let us denote as </a:t>
                </a:r>
                <a14:m>
                  <m:oMath xmlns:m="http://schemas.openxmlformats.org/officeDocument/2006/math">
                    <m:r>
                      <a:rPr lang="en-US" b="1" i="1" smtClean="0">
                        <a:solidFill>
                          <a:srgbClr val="FF0000"/>
                        </a:solidFill>
                        <a:latin typeface="Cambria Math" panose="02040503050406030204" pitchFamily="18" charset="0"/>
                      </a:rPr>
                      <m:t>𝝋</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𝜺</m:t>
                    </m:r>
                    <m:r>
                      <a:rPr lang="en-US" b="1" i="1" smtClean="0">
                        <a:solidFill>
                          <a:srgbClr val="FF0000"/>
                        </a:solidFill>
                        <a:latin typeface="Cambria Math" panose="02040503050406030204" pitchFamily="18" charset="0"/>
                      </a:rPr>
                      <m:t>)</m:t>
                    </m:r>
                  </m:oMath>
                </a14:m>
                <a:r>
                  <a:rPr lang="en-US" b="1" dirty="0">
                    <a:solidFill>
                      <a:srgbClr val="FF0000"/>
                    </a:solidFill>
                  </a:rPr>
                  <a:t> </a:t>
                </a:r>
                <a:r>
                  <a:rPr lang="en-US" b="1" dirty="0"/>
                  <a:t>the number of one-particle states in a box which have energies less than </a:t>
                </a:r>
                <a14:m>
                  <m:oMath xmlns:m="http://schemas.openxmlformats.org/officeDocument/2006/math">
                    <m:r>
                      <a:rPr lang="en-US" b="1" i="1" smtClean="0">
                        <a:latin typeface="Cambria Math" panose="02040503050406030204" pitchFamily="18" charset="0"/>
                      </a:rPr>
                      <m:t>𝜺</m:t>
                    </m:r>
                  </m:oMath>
                </a14:m>
                <a:r>
                  <a:rPr lang="en-US" b="1" dirty="0"/>
                  <a:t>. </a:t>
                </a:r>
                <a:r>
                  <a:rPr lang="en-US" dirty="0"/>
                  <a:t>Let us estimate this number for the case when </a:t>
                </a:r>
                <a14:m>
                  <m:oMath xmlns:m="http://schemas.openxmlformats.org/officeDocument/2006/math">
                    <m:r>
                      <a:rPr lang="en-US" b="0" i="1" smtClean="0">
                        <a:latin typeface="Cambria Math" panose="02040503050406030204" pitchFamily="18" charset="0"/>
                      </a:rPr>
                      <m:t>𝜀</m:t>
                    </m:r>
                  </m:oMath>
                </a14:m>
                <a:r>
                  <a:rPr lang="en-US" dirty="0"/>
                  <a:t> is large. We know that</a:t>
                </a:r>
              </a:p>
            </p:txBody>
          </p:sp>
        </mc:Choice>
        <mc:Fallback xmlns="">
          <p:sp>
            <p:nvSpPr>
              <p:cNvPr id="6" name="TextBox 5">
                <a:extLst>
                  <a:ext uri="{FF2B5EF4-FFF2-40B4-BE49-F238E27FC236}">
                    <a16:creationId xmlns:a16="http://schemas.microsoft.com/office/drawing/2014/main" id="{3DA4EE25-6EC6-4FF4-8694-15C5CF1CB393}"/>
                  </a:ext>
                </a:extLst>
              </p:cNvPr>
              <p:cNvSpPr txBox="1">
                <a:spLocks noRot="1" noChangeAspect="1" noMove="1" noResize="1" noEditPoints="1" noAdjustHandles="1" noChangeArrowheads="1" noChangeShapeType="1" noTextEdit="1"/>
              </p:cNvSpPr>
              <p:nvPr/>
            </p:nvSpPr>
            <p:spPr>
              <a:xfrm>
                <a:off x="221135" y="785958"/>
                <a:ext cx="8814391" cy="3139321"/>
              </a:xfrm>
              <a:prstGeom prst="rect">
                <a:avLst/>
              </a:prstGeom>
              <a:blipFill>
                <a:blip r:embed="rId7"/>
                <a:stretch>
                  <a:fillRect l="-553" t="-1165"/>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73D42C7B-77C5-43F9-868B-392B876B9C87}"/>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028131" y="3878794"/>
            <a:ext cx="3183429" cy="50400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F66C7C3-DC49-43EB-8ABB-30B8CE0DA02B}"/>
                  </a:ext>
                </a:extLst>
              </p:cNvPr>
              <p:cNvSpPr txBox="1"/>
              <p:nvPr/>
            </p:nvSpPr>
            <p:spPr>
              <a:xfrm>
                <a:off x="221135" y="4382794"/>
                <a:ext cx="8688949" cy="1477328"/>
              </a:xfrm>
              <a:prstGeom prst="rect">
                <a:avLst/>
              </a:prstGeom>
              <a:noFill/>
            </p:spPr>
            <p:txBody>
              <a:bodyPr wrap="square" rtlCol="0">
                <a:spAutoFit/>
              </a:bodyPr>
              <a:lstStyle/>
              <a:p>
                <a:r>
                  <a:rPr lang="en-US" dirty="0"/>
                  <a:t>Let us imagine an abstract space formed by three-dimensional vectors</a:t>
                </a:r>
              </a:p>
              <a:p>
                <a:endParaRPr lang="en-US" dirty="0"/>
              </a:p>
              <a:p>
                <a:r>
                  <a:rPr lang="en-US" dirty="0"/>
                  <a:t>In this abstract space the one-particle states correspond to points with </a:t>
                </a:r>
                <a:r>
                  <a:rPr lang="en-US" b="1" dirty="0"/>
                  <a:t>positive integer coordinates</a:t>
                </a:r>
                <a:r>
                  <a:rPr lang="en-US" dirty="0"/>
                  <a:t>. States with energies less than </a:t>
                </a:r>
                <a14:m>
                  <m:oMath xmlns:m="http://schemas.openxmlformats.org/officeDocument/2006/math">
                    <m:r>
                      <a:rPr lang="en-US" b="0" i="1" smtClean="0">
                        <a:latin typeface="Cambria Math" panose="02040503050406030204" pitchFamily="18" charset="0"/>
                      </a:rPr>
                      <m:t>𝜀</m:t>
                    </m:r>
                    <m:r>
                      <a:rPr lang="en-US" b="0" i="1" smtClean="0">
                        <a:latin typeface="Cambria Math" panose="02040503050406030204" pitchFamily="18" charset="0"/>
                      </a:rPr>
                      <m:t> </m:t>
                    </m:r>
                  </m:oMath>
                </a14:m>
                <a:r>
                  <a:rPr lang="en-US" dirty="0"/>
                  <a:t>are therefore integer-coordinate points inside the “positive octant” of the sphere with the radius</a:t>
                </a:r>
              </a:p>
            </p:txBody>
          </p:sp>
        </mc:Choice>
        <mc:Fallback xmlns="">
          <p:sp>
            <p:nvSpPr>
              <p:cNvPr id="11" name="TextBox 10">
                <a:extLst>
                  <a:ext uri="{FF2B5EF4-FFF2-40B4-BE49-F238E27FC236}">
                    <a16:creationId xmlns:a16="http://schemas.microsoft.com/office/drawing/2014/main" id="{BF66C7C3-DC49-43EB-8ABB-30B8CE0DA02B}"/>
                  </a:ext>
                </a:extLst>
              </p:cNvPr>
              <p:cNvSpPr txBox="1">
                <a:spLocks noRot="1" noChangeAspect="1" noMove="1" noResize="1" noEditPoints="1" noAdjustHandles="1" noChangeArrowheads="1" noChangeShapeType="1" noTextEdit="1"/>
              </p:cNvSpPr>
              <p:nvPr/>
            </p:nvSpPr>
            <p:spPr>
              <a:xfrm>
                <a:off x="221135" y="4382794"/>
                <a:ext cx="8688949" cy="1477328"/>
              </a:xfrm>
              <a:prstGeom prst="rect">
                <a:avLst/>
              </a:prstGeom>
              <a:blipFill>
                <a:blip r:embed="rId9"/>
                <a:stretch>
                  <a:fillRect l="-561" t="-2479" r="-210" b="-5785"/>
                </a:stretch>
              </a:blipFill>
            </p:spPr>
            <p:txBody>
              <a:bodyPr/>
              <a:lstStyle/>
              <a:p>
                <a:r>
                  <a:rPr lang="sk-SK">
                    <a:noFill/>
                  </a:rPr>
                  <a:t> </a:t>
                </a:r>
              </a:p>
            </p:txBody>
          </p:sp>
        </mc:Fallback>
      </mc:AlternateContent>
      <p:pic>
        <p:nvPicPr>
          <p:cNvPr id="13" name="Picture 12">
            <a:extLst>
              <a:ext uri="{FF2B5EF4-FFF2-40B4-BE49-F238E27FC236}">
                <a16:creationId xmlns:a16="http://schemas.microsoft.com/office/drawing/2014/main" id="{C0FCF085-1FEB-4691-B80D-DE99B4408823}"/>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7005064" y="4472287"/>
            <a:ext cx="1510286" cy="229714"/>
          </a:xfrm>
          <a:prstGeom prst="rect">
            <a:avLst/>
          </a:prstGeom>
        </p:spPr>
      </p:pic>
      <p:pic>
        <p:nvPicPr>
          <p:cNvPr id="19" name="Picture 18">
            <a:extLst>
              <a:ext uri="{FF2B5EF4-FFF2-40B4-BE49-F238E27FC236}">
                <a16:creationId xmlns:a16="http://schemas.microsoft.com/office/drawing/2014/main" id="{43AA2E91-F65A-4FD7-B8CA-662568C2B6B5}"/>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560726" y="5855380"/>
            <a:ext cx="1812000" cy="505714"/>
          </a:xfrm>
          <a:prstGeom prst="rect">
            <a:avLst/>
          </a:prstGeom>
        </p:spPr>
      </p:pic>
    </p:spTree>
    <p:extLst>
      <p:ext uri="{BB962C8B-B14F-4D97-AF65-F5344CB8AC3E}">
        <p14:creationId xmlns:p14="http://schemas.microsoft.com/office/powerpoint/2010/main" val="4183772556"/>
      </p:ext>
    </p:extLst>
  </p:cSld>
  <p:clrMapOvr>
    <a:masterClrMapping/>
  </p:clrMapOvr>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53935B-20F7-45B2-B4B8-599FE37C1F43}"/>
              </a:ext>
            </a:extLst>
          </p:cNvPr>
          <p:cNvSpPr>
            <a:spLocks noGrp="1"/>
          </p:cNvSpPr>
          <p:nvPr>
            <p:ph type="sldNum" sz="quarter" idx="12"/>
          </p:nvPr>
        </p:nvSpPr>
        <p:spPr/>
        <p:txBody>
          <a:bodyPr/>
          <a:lstStyle/>
          <a:p>
            <a:fld id="{A84D4951-8A76-4D8F-991A-50C7753EBC79}" type="slidenum">
              <a:rPr lang="sk-SK" smtClean="0"/>
              <a:t>5</a:t>
            </a:fld>
            <a:endParaRPr lang="sk-SK"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E3BEB24-A9D1-42B9-9F2A-FBD79EF21FF2}"/>
                  </a:ext>
                </a:extLst>
              </p:cNvPr>
              <p:cNvSpPr txBox="1"/>
              <p:nvPr/>
            </p:nvSpPr>
            <p:spPr>
              <a:xfrm>
                <a:off x="446567" y="542260"/>
                <a:ext cx="8314661" cy="1754326"/>
              </a:xfrm>
              <a:prstGeom prst="rect">
                <a:avLst/>
              </a:prstGeom>
              <a:noFill/>
            </p:spPr>
            <p:txBody>
              <a:bodyPr wrap="square" rtlCol="0">
                <a:spAutoFit/>
              </a:bodyPr>
              <a:lstStyle/>
              <a:p>
                <a:r>
                  <a:rPr lang="en-US" dirty="0"/>
                  <a:t>In the abstract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𝑛</m:t>
                        </m:r>
                      </m:e>
                    </m:acc>
                  </m:oMath>
                </a14:m>
                <a:r>
                  <a:rPr lang="en-US" dirty="0"/>
                  <a:t> space the integer-valued coordinates correspond to vertexes of unit cubes (with volume 1). Each such cube has 8 vertexes, but each vertex is shared by 8 cubes, so on average there is 1 integer-valued point per unit volume cube. So there is one one-particle state per unit volume cube. </a:t>
                </a:r>
                <a:endParaRPr lang="sk-SK" dirty="0"/>
              </a:p>
              <a:p>
                <a:r>
                  <a:rPr lang="en-US" dirty="0"/>
                  <a:t>States with energies less than </a:t>
                </a:r>
                <a14:m>
                  <m:oMath xmlns:m="http://schemas.openxmlformats.org/officeDocument/2006/math">
                    <m:r>
                      <a:rPr lang="en-US" i="1">
                        <a:latin typeface="Cambria Math" panose="02040503050406030204" pitchFamily="18" charset="0"/>
                      </a:rPr>
                      <m:t>𝜀</m:t>
                    </m:r>
                    <m:r>
                      <a:rPr lang="en-US" i="1">
                        <a:latin typeface="Cambria Math" panose="02040503050406030204" pitchFamily="18" charset="0"/>
                      </a:rPr>
                      <m:t> </m:t>
                    </m:r>
                  </m:oMath>
                </a14:m>
                <a:r>
                  <a:rPr lang="en-US" dirty="0"/>
                  <a:t>are integer-coordinate points inside the “positive octant” of the sphere with the radius</a:t>
                </a:r>
              </a:p>
            </p:txBody>
          </p:sp>
        </mc:Choice>
        <mc:Fallback xmlns="">
          <p:sp>
            <p:nvSpPr>
              <p:cNvPr id="4" name="TextBox 3">
                <a:extLst>
                  <a:ext uri="{FF2B5EF4-FFF2-40B4-BE49-F238E27FC236}">
                    <a16:creationId xmlns:a16="http://schemas.microsoft.com/office/drawing/2014/main" id="{8E3BEB24-A9D1-42B9-9F2A-FBD79EF21FF2}"/>
                  </a:ext>
                </a:extLst>
              </p:cNvPr>
              <p:cNvSpPr txBox="1">
                <a:spLocks noRot="1" noChangeAspect="1" noMove="1" noResize="1" noEditPoints="1" noAdjustHandles="1" noChangeArrowheads="1" noChangeShapeType="1" noTextEdit="1"/>
              </p:cNvSpPr>
              <p:nvPr/>
            </p:nvSpPr>
            <p:spPr>
              <a:xfrm>
                <a:off x="446567" y="542260"/>
                <a:ext cx="8314661" cy="1754326"/>
              </a:xfrm>
              <a:prstGeom prst="rect">
                <a:avLst/>
              </a:prstGeom>
              <a:blipFill>
                <a:blip r:embed="rId7"/>
                <a:stretch>
                  <a:fillRect l="-587" t="-2083" b="-4514"/>
                </a:stretch>
              </a:blipFill>
            </p:spPr>
            <p:txBody>
              <a:bodyPr/>
              <a:lstStyle/>
              <a:p>
                <a:r>
                  <a:rPr lang="sk-SK">
                    <a:noFill/>
                  </a:rPr>
                  <a:t> </a:t>
                </a:r>
              </a:p>
            </p:txBody>
          </p:sp>
        </mc:Fallback>
      </mc:AlternateContent>
      <p:pic>
        <p:nvPicPr>
          <p:cNvPr id="5" name="Picture 4">
            <a:extLst>
              <a:ext uri="{FF2B5EF4-FFF2-40B4-BE49-F238E27FC236}">
                <a16:creationId xmlns:a16="http://schemas.microsoft.com/office/drawing/2014/main" id="{6D4C735E-FA32-4A85-A3F9-F1F8E12EECDA}"/>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560726" y="2296586"/>
            <a:ext cx="1812000" cy="50571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45E184-ACD2-4B0F-BD57-ACCC53B9B972}"/>
                  </a:ext>
                </a:extLst>
              </p:cNvPr>
              <p:cNvSpPr txBox="1"/>
              <p:nvPr/>
            </p:nvSpPr>
            <p:spPr>
              <a:xfrm>
                <a:off x="531627" y="2895322"/>
                <a:ext cx="8272130" cy="646331"/>
              </a:xfrm>
              <a:prstGeom prst="rect">
                <a:avLst/>
              </a:prstGeom>
              <a:noFill/>
            </p:spPr>
            <p:txBody>
              <a:bodyPr wrap="square" rtlCol="0">
                <a:spAutoFit/>
              </a:bodyPr>
              <a:lstStyle/>
              <a:p>
                <a:r>
                  <a:rPr lang="en-US" dirty="0"/>
                  <a:t>So for large enough </a:t>
                </a:r>
                <a14:m>
                  <m:oMath xmlns:m="http://schemas.openxmlformats.org/officeDocument/2006/math">
                    <m:r>
                      <a:rPr lang="en-US" b="0" i="1" smtClean="0">
                        <a:latin typeface="Cambria Math" panose="02040503050406030204" pitchFamily="18" charset="0"/>
                      </a:rPr>
                      <m:t>𝜀</m:t>
                    </m:r>
                    <m:r>
                      <a:rPr lang="en-US" b="0" i="1" smtClean="0">
                        <a:latin typeface="Cambria Math" panose="02040503050406030204" pitchFamily="18" charset="0"/>
                      </a:rPr>
                      <m:t> </m:t>
                    </m:r>
                  </m:oMath>
                </a14:m>
                <a:r>
                  <a:rPr lang="en-US" dirty="0"/>
                  <a:t> (to neglect surface effects) the number of such one-particle states is given by the volume </a:t>
                </a:r>
              </a:p>
            </p:txBody>
          </p:sp>
        </mc:Choice>
        <mc:Fallback xmlns="">
          <p:sp>
            <p:nvSpPr>
              <p:cNvPr id="6" name="TextBox 5">
                <a:extLst>
                  <a:ext uri="{FF2B5EF4-FFF2-40B4-BE49-F238E27FC236}">
                    <a16:creationId xmlns:a16="http://schemas.microsoft.com/office/drawing/2014/main" id="{7745E184-ACD2-4B0F-BD57-ACCC53B9B972}"/>
                  </a:ext>
                </a:extLst>
              </p:cNvPr>
              <p:cNvSpPr txBox="1">
                <a:spLocks noRot="1" noChangeAspect="1" noMove="1" noResize="1" noEditPoints="1" noAdjustHandles="1" noChangeArrowheads="1" noChangeShapeType="1" noTextEdit="1"/>
              </p:cNvSpPr>
              <p:nvPr/>
            </p:nvSpPr>
            <p:spPr>
              <a:xfrm>
                <a:off x="531627" y="2895322"/>
                <a:ext cx="8272130" cy="646331"/>
              </a:xfrm>
              <a:prstGeom prst="rect">
                <a:avLst/>
              </a:prstGeom>
              <a:blipFill>
                <a:blip r:embed="rId9"/>
                <a:stretch>
                  <a:fillRect l="-590" t="-5660" b="-14151"/>
                </a:stretch>
              </a:blipFill>
            </p:spPr>
            <p:txBody>
              <a:bodyPr/>
              <a:lstStyle/>
              <a:p>
                <a:r>
                  <a:rPr lang="sk-SK">
                    <a:noFill/>
                  </a:rPr>
                  <a:t> </a:t>
                </a:r>
              </a:p>
            </p:txBody>
          </p:sp>
        </mc:Fallback>
      </mc:AlternateContent>
      <p:pic>
        <p:nvPicPr>
          <p:cNvPr id="10" name="Picture 9">
            <a:extLst>
              <a:ext uri="{FF2B5EF4-FFF2-40B4-BE49-F238E27FC236}">
                <a16:creationId xmlns:a16="http://schemas.microsoft.com/office/drawing/2014/main" id="{46310355-3B55-4FB6-8C9F-D77C75F8A3BA}"/>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859121" y="3380961"/>
            <a:ext cx="3447429" cy="507429"/>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BC94EF7-8964-422F-854E-F132AC39BE41}"/>
                  </a:ext>
                </a:extLst>
              </p:cNvPr>
              <p:cNvSpPr txBox="1"/>
              <p:nvPr/>
            </p:nvSpPr>
            <p:spPr>
              <a:xfrm>
                <a:off x="616689" y="4001457"/>
                <a:ext cx="8144539" cy="1754326"/>
              </a:xfrm>
              <a:prstGeom prst="rect">
                <a:avLst/>
              </a:prstGeom>
              <a:noFill/>
            </p:spPr>
            <p:txBody>
              <a:bodyPr wrap="square" rtlCol="0">
                <a:spAutoFit/>
              </a:bodyPr>
              <a:lstStyle/>
              <a:p>
                <a:r>
                  <a:rPr lang="en-US" dirty="0"/>
                  <a:t>This is true for spinless particles. </a:t>
                </a:r>
                <a:r>
                  <a:rPr lang="en-US" dirty="0">
                    <a:cs typeface="Arial" panose="020B0604020202020204" pitchFamily="34" charset="0"/>
                  </a:rPr>
                  <a:t>For particles with spin their one-particle state is identified not only by with a triplet of integers </a:t>
                </a:r>
                <a14:m>
                  <m:oMath xmlns:m="http://schemas.openxmlformats.org/officeDocument/2006/math">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𝑛</m:t>
                        </m:r>
                      </m:e>
                      <m:sub>
                        <m:r>
                          <a:rPr lang="en-US" i="1">
                            <a:latin typeface="Cambria Math" panose="02040503050406030204" pitchFamily="18" charset="0"/>
                            <a:cs typeface="Arial" panose="020B0604020202020204" pitchFamily="34" charset="0"/>
                          </a:rPr>
                          <m:t>1</m:t>
                        </m:r>
                      </m:sub>
                    </m:sSub>
                    <m:r>
                      <a:rPr lang="en-US" i="1">
                        <a:latin typeface="Cambria Math" panose="02040503050406030204" pitchFamily="18" charset="0"/>
                        <a:cs typeface="Arial" panose="020B0604020202020204" pitchFamily="34" charset="0"/>
                      </a:rPr>
                      <m:t>,</m:t>
                    </m:r>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𝑛</m:t>
                        </m:r>
                      </m:e>
                      <m:sub>
                        <m:r>
                          <a:rPr lang="en-US" i="1">
                            <a:latin typeface="Cambria Math" panose="02040503050406030204" pitchFamily="18" charset="0"/>
                            <a:cs typeface="Arial" panose="020B0604020202020204" pitchFamily="34" charset="0"/>
                          </a:rPr>
                          <m:t>2</m:t>
                        </m:r>
                      </m:sub>
                    </m:sSub>
                    <m:r>
                      <a:rPr lang="en-US" i="1">
                        <a:latin typeface="Cambria Math" panose="02040503050406030204" pitchFamily="18" charset="0"/>
                        <a:cs typeface="Arial" panose="020B0604020202020204" pitchFamily="34" charset="0"/>
                      </a:rPr>
                      <m:t>,</m:t>
                    </m:r>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𝑛</m:t>
                        </m:r>
                      </m:e>
                      <m:sub>
                        <m:r>
                          <a:rPr lang="en-US" i="1">
                            <a:latin typeface="Cambria Math" panose="02040503050406030204" pitchFamily="18" charset="0"/>
                            <a:cs typeface="Arial" panose="020B0604020202020204" pitchFamily="34" charset="0"/>
                          </a:rPr>
                          <m:t>3</m:t>
                        </m:r>
                      </m:sub>
                    </m:sSub>
                  </m:oMath>
                </a14:m>
                <a:r>
                  <a:rPr lang="en-US" dirty="0">
                    <a:cs typeface="Arial" panose="020B0604020202020204" pitchFamily="34" charset="0"/>
                  </a:rPr>
                  <a:t> (this specifies the spatial part of the particle state), but additional specification of the spin state </a:t>
                </a:r>
                <a14:m>
                  <m:oMath xmlns:m="http://schemas.openxmlformats.org/officeDocument/2006/math">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𝑠</m:t>
                        </m:r>
                      </m:e>
                      <m:sub>
                        <m:r>
                          <a:rPr lang="en-US" i="1">
                            <a:latin typeface="Cambria Math" panose="02040503050406030204" pitchFamily="18" charset="0"/>
                            <a:cs typeface="Arial" panose="020B0604020202020204" pitchFamily="34" charset="0"/>
                          </a:rPr>
                          <m:t>𝑧</m:t>
                        </m:r>
                      </m:sub>
                    </m:sSub>
                  </m:oMath>
                </a14:m>
                <a:r>
                  <a:rPr lang="en-US" dirty="0"/>
                  <a:t> </a:t>
                </a:r>
                <a:r>
                  <a:rPr lang="en-US" dirty="0">
                    <a:cs typeface="Arial" panose="020B0604020202020204" pitchFamily="34" charset="0"/>
                  </a:rPr>
                  <a:t>is required as well. So each state </a:t>
                </a:r>
                <a14:m>
                  <m:oMath xmlns:m="http://schemas.openxmlformats.org/officeDocument/2006/math">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𝑛</m:t>
                        </m:r>
                      </m:e>
                      <m:sub>
                        <m:r>
                          <a:rPr lang="en-US" i="1">
                            <a:latin typeface="Cambria Math" panose="02040503050406030204" pitchFamily="18" charset="0"/>
                            <a:cs typeface="Arial" panose="020B0604020202020204" pitchFamily="34" charset="0"/>
                          </a:rPr>
                          <m:t>1</m:t>
                        </m:r>
                      </m:sub>
                    </m:sSub>
                    <m:r>
                      <a:rPr lang="en-US" i="1">
                        <a:latin typeface="Cambria Math" panose="02040503050406030204" pitchFamily="18" charset="0"/>
                        <a:cs typeface="Arial" panose="020B0604020202020204" pitchFamily="34" charset="0"/>
                      </a:rPr>
                      <m:t>,</m:t>
                    </m:r>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𝑛</m:t>
                        </m:r>
                      </m:e>
                      <m:sub>
                        <m:r>
                          <a:rPr lang="en-US" i="1">
                            <a:latin typeface="Cambria Math" panose="02040503050406030204" pitchFamily="18" charset="0"/>
                            <a:cs typeface="Arial" panose="020B0604020202020204" pitchFamily="34" charset="0"/>
                          </a:rPr>
                          <m:t>2</m:t>
                        </m:r>
                      </m:sub>
                    </m:sSub>
                    <m:r>
                      <a:rPr lang="en-US" i="1">
                        <a:latin typeface="Cambria Math" panose="02040503050406030204" pitchFamily="18" charset="0"/>
                        <a:cs typeface="Arial" panose="020B0604020202020204" pitchFamily="34" charset="0"/>
                      </a:rPr>
                      <m:t>,</m:t>
                    </m:r>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𝑛</m:t>
                        </m:r>
                      </m:e>
                      <m:sub>
                        <m:r>
                          <a:rPr lang="en-US" i="1">
                            <a:latin typeface="Cambria Math" panose="02040503050406030204" pitchFamily="18" charset="0"/>
                            <a:cs typeface="Arial" panose="020B0604020202020204" pitchFamily="34" charset="0"/>
                          </a:rPr>
                          <m:t>3</m:t>
                        </m:r>
                      </m:sub>
                    </m:sSub>
                  </m:oMath>
                </a14:m>
                <a:r>
                  <a:rPr lang="en-US" dirty="0">
                    <a:cs typeface="Arial" panose="020B0604020202020204" pitchFamily="34" charset="0"/>
                  </a:rPr>
                  <a:t> is </a:t>
                </a:r>
                <a14:m>
                  <m:oMath xmlns:m="http://schemas.openxmlformats.org/officeDocument/2006/math">
                    <m:r>
                      <a:rPr lang="en-US" b="0" i="1" smtClean="0">
                        <a:latin typeface="Cambria Math" panose="02040503050406030204" pitchFamily="18" charset="0"/>
                        <a:cs typeface="Arial" panose="020B0604020202020204" pitchFamily="34" charset="0"/>
                      </a:rPr>
                      <m:t>𝑔</m:t>
                    </m:r>
                  </m:oMath>
                </a14:m>
                <a:r>
                  <a:rPr lang="en-US" dirty="0"/>
                  <a:t>-times degenerated where </a:t>
                </a:r>
                <a14:m>
                  <m:oMath xmlns:m="http://schemas.openxmlformats.org/officeDocument/2006/math">
                    <m:r>
                      <a:rPr lang="en-US" b="0" i="1" smtClean="0">
                        <a:latin typeface="Cambria Math" panose="02040503050406030204" pitchFamily="18" charset="0"/>
                      </a:rPr>
                      <m:t>𝑔</m:t>
                    </m:r>
                  </m:oMath>
                </a14:m>
                <a:r>
                  <a:rPr lang="en-US" dirty="0"/>
                  <a:t> is the number of possible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𝑧</m:t>
                        </m:r>
                      </m:sub>
                    </m:sSub>
                  </m:oMath>
                </a14:m>
                <a:r>
                  <a:rPr lang="en-US" dirty="0"/>
                  <a:t> values. </a:t>
                </a:r>
                <a14:m>
                  <m:oMath xmlns:m="http://schemas.openxmlformats.org/officeDocument/2006/math">
                    <m:r>
                      <a:rPr lang="en-US" b="0" i="1" smtClean="0">
                        <a:latin typeface="Cambria Math" panose="02040503050406030204" pitchFamily="18" charset="0"/>
                      </a:rPr>
                      <m:t>𝑔</m:t>
                    </m:r>
                  </m:oMath>
                </a14:m>
                <a:r>
                  <a:rPr lang="en-US" dirty="0"/>
                  <a:t> equals 2 for spin 1/2 particles, equals to 3 for spin 1 particles etc. So finally we have</a:t>
                </a:r>
              </a:p>
            </p:txBody>
          </p:sp>
        </mc:Choice>
        <mc:Fallback xmlns="">
          <p:sp>
            <p:nvSpPr>
              <p:cNvPr id="8" name="TextBox 7">
                <a:extLst>
                  <a:ext uri="{FF2B5EF4-FFF2-40B4-BE49-F238E27FC236}">
                    <a16:creationId xmlns:a16="http://schemas.microsoft.com/office/drawing/2014/main" id="{2BC94EF7-8964-422F-854E-F132AC39BE41}"/>
                  </a:ext>
                </a:extLst>
              </p:cNvPr>
              <p:cNvSpPr txBox="1">
                <a:spLocks noRot="1" noChangeAspect="1" noMove="1" noResize="1" noEditPoints="1" noAdjustHandles="1" noChangeArrowheads="1" noChangeShapeType="1" noTextEdit="1"/>
              </p:cNvSpPr>
              <p:nvPr/>
            </p:nvSpPr>
            <p:spPr>
              <a:xfrm>
                <a:off x="616689" y="4001457"/>
                <a:ext cx="8144539" cy="1754326"/>
              </a:xfrm>
              <a:prstGeom prst="rect">
                <a:avLst/>
              </a:prstGeom>
              <a:blipFill>
                <a:blip r:embed="rId11"/>
                <a:stretch>
                  <a:fillRect l="-599" t="-1736" b="-4514"/>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3C3F4BD3-5595-43B8-87A2-01EB4886E133}"/>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220629" y="5868850"/>
            <a:ext cx="2322857" cy="507429"/>
          </a:xfrm>
          <a:prstGeom prst="rect">
            <a:avLst/>
          </a:prstGeom>
        </p:spPr>
      </p:pic>
      <p:sp>
        <p:nvSpPr>
          <p:cNvPr id="14" name="Rectangle 13">
            <a:extLst>
              <a:ext uri="{FF2B5EF4-FFF2-40B4-BE49-F238E27FC236}">
                <a16:creationId xmlns:a16="http://schemas.microsoft.com/office/drawing/2014/main" id="{2CA323AD-B013-4E82-AFC3-8CBF46439822}"/>
              </a:ext>
            </a:extLst>
          </p:cNvPr>
          <p:cNvSpPr/>
          <p:nvPr/>
        </p:nvSpPr>
        <p:spPr>
          <a:xfrm>
            <a:off x="2977116" y="5755783"/>
            <a:ext cx="2700670" cy="8364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040563"/>
      </p:ext>
    </p:extLst>
  </p:cSld>
  <p:clrMapOvr>
    <a:masterClrMapping/>
  </p:clrMapOvr>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D2654E-7062-4E5F-8574-4B1DD185AC43}"/>
              </a:ext>
            </a:extLst>
          </p:cNvPr>
          <p:cNvSpPr>
            <a:spLocks noGrp="1"/>
          </p:cNvSpPr>
          <p:nvPr>
            <p:ph type="sldNum" sz="quarter" idx="12"/>
          </p:nvPr>
        </p:nvSpPr>
        <p:spPr/>
        <p:txBody>
          <a:bodyPr/>
          <a:lstStyle/>
          <a:p>
            <a:fld id="{A84D4951-8A76-4D8F-991A-50C7753EBC79}" type="slidenum">
              <a:rPr lang="sk-SK" smtClean="0"/>
              <a:t>6</a:t>
            </a:fld>
            <a:endParaRPr lang="sk-SK" dirty="0"/>
          </a:p>
        </p:txBody>
      </p:sp>
      <p:sp>
        <p:nvSpPr>
          <p:cNvPr id="3" name="TextBox 2">
            <a:extLst>
              <a:ext uri="{FF2B5EF4-FFF2-40B4-BE49-F238E27FC236}">
                <a16:creationId xmlns:a16="http://schemas.microsoft.com/office/drawing/2014/main" id="{C3D20C80-ADED-4FD0-AD82-5FEB4FD90A79}"/>
              </a:ext>
            </a:extLst>
          </p:cNvPr>
          <p:cNvSpPr txBox="1"/>
          <p:nvPr/>
        </p:nvSpPr>
        <p:spPr>
          <a:xfrm>
            <a:off x="871870" y="435935"/>
            <a:ext cx="7304567" cy="523220"/>
          </a:xfrm>
          <a:prstGeom prst="rect">
            <a:avLst/>
          </a:prstGeom>
          <a:noFill/>
        </p:spPr>
        <p:txBody>
          <a:bodyPr wrap="square" rtlCol="0">
            <a:spAutoFit/>
          </a:bodyPr>
          <a:lstStyle/>
          <a:p>
            <a:pPr algn="ctr"/>
            <a:r>
              <a:rPr lang="en-US" sz="2800" b="1" dirty="0"/>
              <a:t>Number of microstates of an ideal gas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69257A1-4378-4ED0-B6F2-3819724A75DE}"/>
                  </a:ext>
                </a:extLst>
              </p:cNvPr>
              <p:cNvSpPr txBox="1"/>
              <p:nvPr/>
            </p:nvSpPr>
            <p:spPr>
              <a:xfrm>
                <a:off x="388088" y="980420"/>
                <a:ext cx="8367824" cy="4801314"/>
              </a:xfrm>
              <a:prstGeom prst="rect">
                <a:avLst/>
              </a:prstGeom>
              <a:noFill/>
            </p:spPr>
            <p:txBody>
              <a:bodyPr wrap="square" rtlCol="0">
                <a:spAutoFit/>
              </a:bodyPr>
              <a:lstStyle/>
              <a:p>
                <a:r>
                  <a:rPr lang="en-US" dirty="0"/>
                  <a:t>We shall estimate the number of microstates which correspond to one macrostate of an </a:t>
                </a:r>
                <a:r>
                  <a:rPr lang="en-US" b="1" dirty="0"/>
                  <a:t>ideal monoatomic gas</a:t>
                </a:r>
                <a:r>
                  <a:rPr lang="en-US" dirty="0"/>
                  <a:t>. We shall consider an isolated gas in a box of the volume </a:t>
                </a:r>
                <a14:m>
                  <m:oMath xmlns:m="http://schemas.openxmlformats.org/officeDocument/2006/math">
                    <m:r>
                      <a:rPr lang="en-US" b="0" i="1" smtClean="0">
                        <a:latin typeface="Cambria Math" panose="02040503050406030204" pitchFamily="18" charset="0"/>
                      </a:rPr>
                      <m:t>𝑉</m:t>
                    </m:r>
                  </m:oMath>
                </a14:m>
                <a:r>
                  <a:rPr lang="en-US" dirty="0"/>
                  <a:t>. Since the gas is isolated its total (internal) energy </a:t>
                </a:r>
                <a14:m>
                  <m:oMath xmlns:m="http://schemas.openxmlformats.org/officeDocument/2006/math">
                    <m:r>
                      <a:rPr lang="en-US" b="0" i="1" smtClean="0">
                        <a:latin typeface="Cambria Math" panose="02040503050406030204" pitchFamily="18" charset="0"/>
                      </a:rPr>
                      <m:t>𝐸</m:t>
                    </m:r>
                  </m:oMath>
                </a14:m>
                <a:r>
                  <a:rPr lang="en-US" dirty="0"/>
                  <a:t> is fixed, it is a “given number”.</a:t>
                </a:r>
              </a:p>
              <a:p>
                <a:r>
                  <a:rPr lang="en-US" dirty="0"/>
                  <a:t>Actually, however, an absolutely perfect isolation is technically not feasible, so the macroscopic energy is not an absolutely precise real number, it is fixed within some very small (with respect to the value </a:t>
                </a:r>
                <a14:m>
                  <m:oMath xmlns:m="http://schemas.openxmlformats.org/officeDocument/2006/math">
                    <m:r>
                      <a:rPr lang="en-US" b="0" i="1" smtClean="0">
                        <a:latin typeface="Cambria Math" panose="02040503050406030204" pitchFamily="18" charset="0"/>
                      </a:rPr>
                      <m:t>𝐸</m:t>
                    </m:r>
                  </m:oMath>
                </a14:m>
                <a:r>
                  <a:rPr lang="en-US" dirty="0"/>
                  <a:t>) interval </a:t>
                </a:r>
                <a14:m>
                  <m:oMath xmlns:m="http://schemas.openxmlformats.org/officeDocument/2006/math">
                    <m:r>
                      <m:rPr>
                        <m:sty m:val="p"/>
                      </m:rPr>
                      <a:rPr lang="en-US" b="0" i="0" smtClean="0">
                        <a:latin typeface="Cambria Math" panose="02040503050406030204" pitchFamily="18" charset="0"/>
                      </a:rPr>
                      <m:t>ΔE</m:t>
                    </m:r>
                  </m:oMath>
                </a14:m>
                <a:r>
                  <a:rPr lang="en-US" dirty="0"/>
                  <a:t>. We shall not specify the interval </a:t>
                </a:r>
                <a14:m>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𝐸</m:t>
                    </m:r>
                    <m:r>
                      <a:rPr lang="en-US" b="0" i="1" smtClean="0">
                        <a:latin typeface="Cambria Math" panose="02040503050406030204" pitchFamily="18" charset="0"/>
                      </a:rPr>
                      <m:t> </m:t>
                    </m:r>
                  </m:oMath>
                </a14:m>
                <a:r>
                  <a:rPr lang="en-US" dirty="0"/>
                  <a:t>more precisely, we shall see that the result which would interest us will not depend on the precise value of </a:t>
                </a:r>
                <a14:m>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𝐸</m:t>
                    </m:r>
                  </m:oMath>
                </a14:m>
                <a:r>
                  <a:rPr lang="en-US" dirty="0"/>
                  <a:t>.</a:t>
                </a:r>
              </a:p>
              <a:p>
                <a:endParaRPr lang="en-US" dirty="0"/>
              </a:p>
              <a:p>
                <a:r>
                  <a:rPr lang="en-US" dirty="0"/>
                  <a:t>So let us denote as </a:t>
                </a:r>
                <a14:m>
                  <m:oMath xmlns:m="http://schemas.openxmlformats.org/officeDocument/2006/math">
                    <m:r>
                      <m:rPr>
                        <m:sty m:val="p"/>
                      </m:rPr>
                      <a:rPr lang="en-US" i="0" smtClean="0">
                        <a:latin typeface="Cambria Math" panose="02040503050406030204" pitchFamily="18" charset="0"/>
                      </a:rPr>
                      <m:t>Ω</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oMath>
                </a14:m>
                <a:r>
                  <a:rPr lang="en-US" dirty="0"/>
                  <a:t> the number of microstates of an ideal gas with energy </a:t>
                </a:r>
                <a14:m>
                  <m:oMath xmlns:m="http://schemas.openxmlformats.org/officeDocument/2006/math">
                    <m:r>
                      <a:rPr lang="en-US" b="0" i="1" smtClean="0">
                        <a:latin typeface="Cambria Math" panose="02040503050406030204" pitchFamily="18" charset="0"/>
                      </a:rPr>
                      <m:t>𝐸</m:t>
                    </m:r>
                  </m:oMath>
                </a14:m>
                <a:r>
                  <a:rPr lang="en-US" dirty="0"/>
                  <a:t> </a:t>
                </a:r>
                <a:r>
                  <a:rPr lang="en-US" b="1" dirty="0"/>
                  <a:t>within an unspecified interval </a:t>
                </a:r>
                <a14:m>
                  <m:oMath xmlns:m="http://schemas.openxmlformats.org/officeDocument/2006/math">
                    <m:r>
                      <a:rPr lang="en-US" b="1" i="0" smtClean="0">
                        <a:latin typeface="Cambria Math" panose="02040503050406030204" pitchFamily="18" charset="0"/>
                      </a:rPr>
                      <m:t>𝚫</m:t>
                    </m:r>
                    <m:r>
                      <a:rPr lang="en-US" b="1" i="1" smtClean="0">
                        <a:latin typeface="Cambria Math" panose="02040503050406030204" pitchFamily="18" charset="0"/>
                      </a:rPr>
                      <m:t>𝑬</m:t>
                    </m:r>
                  </m:oMath>
                </a14:m>
                <a:r>
                  <a:rPr lang="en-US" dirty="0"/>
                  <a:t>. We shall estimate the number of typical (dominating) microstates. We have seen for example, that the macrostate of a gas in a large box is </a:t>
                </a:r>
                <a:r>
                  <a:rPr lang="en-US" dirty="0" err="1"/>
                  <a:t>overhelmly</a:t>
                </a:r>
                <a:r>
                  <a:rPr lang="en-US" dirty="0"/>
                  <a:t>  dominated by microstates with one half of molecules in the left part of the box and one half in the right part. So we guess that a molecule of our gas will typically occupy a one particle state with energy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𝜀</m:t>
                        </m:r>
                      </m:e>
                    </m:acc>
                    <m:r>
                      <a:rPr lang="en-US" b="0" i="1" dirty="0" smtClean="0">
                        <a:latin typeface="Cambria Math" panose="02040503050406030204" pitchFamily="18" charset="0"/>
                      </a:rPr>
                      <m:t>=</m:t>
                    </m:r>
                    <m:r>
                      <a:rPr lang="en-US" b="0" i="1" dirty="0" smtClean="0">
                        <a:latin typeface="Cambria Math" panose="02040503050406030204" pitchFamily="18" charset="0"/>
                      </a:rPr>
                      <m:t>𝐸</m:t>
                    </m:r>
                    <m:r>
                      <a:rPr lang="en-US" b="0" i="1" dirty="0" smtClean="0">
                        <a:latin typeface="Cambria Math" panose="02040503050406030204" pitchFamily="18" charset="0"/>
                      </a:rPr>
                      <m:t>/</m:t>
                    </m:r>
                    <m:r>
                      <a:rPr lang="en-US" b="0" i="1" dirty="0" smtClean="0">
                        <a:latin typeface="Cambria Math" panose="02040503050406030204" pitchFamily="18" charset="0"/>
                      </a:rPr>
                      <m:t>𝑁</m:t>
                    </m:r>
                  </m:oMath>
                </a14:m>
                <a:r>
                  <a:rPr lang="en-US" dirty="0"/>
                  <a:t>, within some interval </a:t>
                </a:r>
                <a14:m>
                  <m:oMath xmlns:m="http://schemas.openxmlformats.org/officeDocument/2006/math">
                    <m:r>
                      <m:rPr>
                        <m:sty m:val="p"/>
                      </m:rPr>
                      <a:rPr lang="en-US" b="0" i="0" smtClean="0">
                        <a:latin typeface="Cambria Math" panose="02040503050406030204" pitchFamily="18" charset="0"/>
                      </a:rPr>
                      <m:t>Δ</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𝜀</m:t>
                        </m:r>
                      </m:e>
                    </m:acc>
                    <m:r>
                      <a:rPr lang="en-US" b="0" i="1" dirty="0" smtClean="0">
                        <a:latin typeface="Cambria Math" panose="02040503050406030204" pitchFamily="18" charset="0"/>
                      </a:rPr>
                      <m:t>≈</m:t>
                    </m:r>
                    <m:r>
                      <a:rPr lang="en-US" b="0" i="1" dirty="0" smtClean="0">
                        <a:latin typeface="Cambria Math" panose="02040503050406030204" pitchFamily="18" charset="0"/>
                      </a:rPr>
                      <m:t>𝛼</m:t>
                    </m:r>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𝜀</m:t>
                        </m:r>
                      </m:e>
                    </m:acc>
                  </m:oMath>
                </a14:m>
                <a:r>
                  <a:rPr lang="en-US" dirty="0"/>
                  <a:t>, where </a:t>
                </a:r>
                <a14:m>
                  <m:oMath xmlns:m="http://schemas.openxmlformats.org/officeDocument/2006/math">
                    <m:r>
                      <a:rPr lang="en-US" b="0" i="1" smtClean="0">
                        <a:latin typeface="Cambria Math" panose="02040503050406030204" pitchFamily="18" charset="0"/>
                      </a:rPr>
                      <m:t>𝛼</m:t>
                    </m:r>
                  </m:oMath>
                </a14:m>
                <a:r>
                  <a:rPr lang="en-US" dirty="0"/>
                  <a:t> is some small constant independent of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𝜀</m:t>
                        </m:r>
                      </m:e>
                    </m:acc>
                  </m:oMath>
                </a14:m>
                <a:r>
                  <a:rPr lang="en-US" dirty="0"/>
                  <a:t>. The number of one-particle microstates with energy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𝜀</m:t>
                        </m:r>
                      </m:e>
                    </m:acc>
                  </m:oMath>
                </a14:m>
                <a:r>
                  <a:rPr lang="en-US" dirty="0"/>
                  <a:t> within the interval </a:t>
                </a:r>
                <a14:m>
                  <m:oMath xmlns:m="http://schemas.openxmlformats.org/officeDocument/2006/math">
                    <m:r>
                      <m:rPr>
                        <m:sty m:val="p"/>
                      </m:rPr>
                      <a:rPr lang="en-US" b="0" i="0" smtClean="0">
                        <a:latin typeface="Cambria Math" panose="02040503050406030204" pitchFamily="18" charset="0"/>
                      </a:rPr>
                      <m:t>Δ</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𝜀</m:t>
                        </m:r>
                      </m:e>
                    </m:acc>
                  </m:oMath>
                </a14:m>
                <a:r>
                  <a:rPr lang="en-US" dirty="0"/>
                  <a:t> is clearly</a:t>
                </a:r>
              </a:p>
            </p:txBody>
          </p:sp>
        </mc:Choice>
        <mc:Fallback xmlns="">
          <p:sp>
            <p:nvSpPr>
              <p:cNvPr id="4" name="TextBox 3">
                <a:extLst>
                  <a:ext uri="{FF2B5EF4-FFF2-40B4-BE49-F238E27FC236}">
                    <a16:creationId xmlns:a16="http://schemas.microsoft.com/office/drawing/2014/main" id="{A69257A1-4378-4ED0-B6F2-3819724A75DE}"/>
                  </a:ext>
                </a:extLst>
              </p:cNvPr>
              <p:cNvSpPr txBox="1">
                <a:spLocks noRot="1" noChangeAspect="1" noMove="1" noResize="1" noEditPoints="1" noAdjustHandles="1" noChangeArrowheads="1" noChangeShapeType="1" noTextEdit="1"/>
              </p:cNvSpPr>
              <p:nvPr/>
            </p:nvSpPr>
            <p:spPr>
              <a:xfrm>
                <a:off x="388088" y="980420"/>
                <a:ext cx="8367824" cy="4801314"/>
              </a:xfrm>
              <a:prstGeom prst="rect">
                <a:avLst/>
              </a:prstGeom>
              <a:blipFill>
                <a:blip r:embed="rId5"/>
                <a:stretch>
                  <a:fillRect l="-656" t="-762" r="-1166" b="-1144"/>
                </a:stretch>
              </a:blipFill>
            </p:spPr>
            <p:txBody>
              <a:bodyPr/>
              <a:lstStyle/>
              <a:p>
                <a:r>
                  <a:rPr lang="sk-SK">
                    <a:noFill/>
                  </a:rPr>
                  <a:t> </a:t>
                </a:r>
              </a:p>
            </p:txBody>
          </p:sp>
        </mc:Fallback>
      </mc:AlternateContent>
      <p:pic>
        <p:nvPicPr>
          <p:cNvPr id="6" name="Picture 5">
            <a:extLst>
              <a:ext uri="{FF2B5EF4-FFF2-40B4-BE49-F238E27FC236}">
                <a16:creationId xmlns:a16="http://schemas.microsoft.com/office/drawing/2014/main" id="{72610EEB-05BD-490E-9D7F-66AB5D5146BE}"/>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105376" y="5916481"/>
            <a:ext cx="790385" cy="238316"/>
          </a:xfrm>
          <a:prstGeom prst="rect">
            <a:avLst/>
          </a:prstGeom>
        </p:spPr>
      </p:pic>
    </p:spTree>
    <p:extLst>
      <p:ext uri="{BB962C8B-B14F-4D97-AF65-F5344CB8AC3E}">
        <p14:creationId xmlns:p14="http://schemas.microsoft.com/office/powerpoint/2010/main" val="1657041758"/>
      </p:ext>
    </p:extLst>
  </p:cSld>
  <p:clrMapOvr>
    <a:masterClrMapping/>
  </p:clrMapOvr>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E61AC1-359C-43B7-BA32-ACEF28A7D697}"/>
              </a:ext>
            </a:extLst>
          </p:cNvPr>
          <p:cNvSpPr>
            <a:spLocks noGrp="1"/>
          </p:cNvSpPr>
          <p:nvPr>
            <p:ph type="sldNum" sz="quarter" idx="12"/>
          </p:nvPr>
        </p:nvSpPr>
        <p:spPr/>
        <p:txBody>
          <a:bodyPr/>
          <a:lstStyle/>
          <a:p>
            <a:fld id="{A84D4951-8A76-4D8F-991A-50C7753EBC79}" type="slidenum">
              <a:rPr lang="sk-SK" smtClean="0"/>
              <a:t>7</a:t>
            </a:fld>
            <a:endParaRPr lang="sk-SK" dirty="0"/>
          </a:p>
        </p:txBody>
      </p:sp>
      <p:sp>
        <p:nvSpPr>
          <p:cNvPr id="3" name="TextBox 2">
            <a:extLst>
              <a:ext uri="{FF2B5EF4-FFF2-40B4-BE49-F238E27FC236}">
                <a16:creationId xmlns:a16="http://schemas.microsoft.com/office/drawing/2014/main" id="{799D1764-A4B7-440F-B8EF-0DC687B99B88}"/>
              </a:ext>
            </a:extLst>
          </p:cNvPr>
          <p:cNvSpPr txBox="1"/>
          <p:nvPr/>
        </p:nvSpPr>
        <p:spPr>
          <a:xfrm>
            <a:off x="595423" y="659219"/>
            <a:ext cx="8102010" cy="369332"/>
          </a:xfrm>
          <a:prstGeom prst="rect">
            <a:avLst/>
          </a:prstGeom>
          <a:noFill/>
        </p:spPr>
        <p:txBody>
          <a:bodyPr wrap="square" rtlCol="0">
            <a:spAutoFit/>
          </a:bodyPr>
          <a:lstStyle/>
          <a:p>
            <a:r>
              <a:rPr lang="en-US" dirty="0"/>
              <a:t>A simple combinatorics then tells us that the total number of relevant microstates is </a:t>
            </a:r>
          </a:p>
        </p:txBody>
      </p:sp>
      <p:pic>
        <p:nvPicPr>
          <p:cNvPr id="8" name="Picture 7">
            <a:extLst>
              <a:ext uri="{FF2B5EF4-FFF2-40B4-BE49-F238E27FC236}">
                <a16:creationId xmlns:a16="http://schemas.microsoft.com/office/drawing/2014/main" id="{4A2A6E86-C9F2-42B5-9DAB-AC3FA2F8D566}"/>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198429" y="1185493"/>
            <a:ext cx="4912043" cy="462915"/>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F61C368-B6C6-4526-B183-A39FA8C4644F}"/>
                  </a:ext>
                </a:extLst>
              </p:cNvPr>
              <p:cNvSpPr txBox="1"/>
              <p:nvPr/>
            </p:nvSpPr>
            <p:spPr>
              <a:xfrm>
                <a:off x="422144" y="1650983"/>
                <a:ext cx="8299711" cy="2862322"/>
              </a:xfrm>
              <a:prstGeom prst="rect">
                <a:avLst/>
              </a:prstGeom>
              <a:noFill/>
            </p:spPr>
            <p:txBody>
              <a:bodyPr wrap="square" rtlCol="0">
                <a:spAutoFit/>
              </a:bodyPr>
              <a:lstStyle/>
              <a:p>
                <a:r>
                  <a:rPr lang="en-US" dirty="0"/>
                  <a:t>Note that we have used the formula for </a:t>
                </a:r>
                <a14:m>
                  <m:oMath xmlns:m="http://schemas.openxmlformats.org/officeDocument/2006/math">
                    <m:r>
                      <a:rPr lang="en-US" b="0" i="1" smtClean="0">
                        <a:latin typeface="Cambria Math" panose="02040503050406030204" pitchFamily="18" charset="0"/>
                      </a:rPr>
                      <m:t>𝜑</m:t>
                    </m:r>
                    <m:d>
                      <m:dPr>
                        <m:ctrlPr>
                          <a:rPr lang="en-US" b="0" i="1" smtClean="0">
                            <a:latin typeface="Cambria Math" panose="02040503050406030204" pitchFamily="18" charset="0"/>
                          </a:rPr>
                        </m:ctrlPr>
                      </m:dPr>
                      <m:e>
                        <m:r>
                          <a:rPr lang="en-US" b="0" i="1" smtClean="0">
                            <a:latin typeface="Cambria Math" panose="02040503050406030204" pitchFamily="18" charset="0"/>
                          </a:rPr>
                          <m:t>𝜀</m:t>
                        </m:r>
                      </m:e>
                    </m:d>
                  </m:oMath>
                </a14:m>
                <a:r>
                  <a:rPr lang="en-US" dirty="0"/>
                  <a:t> derived for </a:t>
                </a:r>
                <a:r>
                  <a:rPr lang="en-US" b="1" dirty="0">
                    <a:solidFill>
                      <a:srgbClr val="FF0000"/>
                    </a:solidFill>
                  </a:rPr>
                  <a:t>monoatomic spinless gas</a:t>
                </a:r>
                <a:r>
                  <a:rPr lang="en-US" dirty="0"/>
                  <a:t>. Actually the spinelessness is not so important, since the spin </a:t>
                </a:r>
                <a14:m>
                  <m:oMath xmlns:m="http://schemas.openxmlformats.org/officeDocument/2006/math">
                    <m:r>
                      <a:rPr lang="en-US" b="0" i="1" smtClean="0">
                        <a:latin typeface="Cambria Math" panose="02040503050406030204" pitchFamily="18" charset="0"/>
                      </a:rPr>
                      <m:t>𝑔</m:t>
                    </m:r>
                  </m:oMath>
                </a14:m>
                <a:r>
                  <a:rPr lang="en-US" dirty="0"/>
                  <a:t>-factor would get hidden into the constant </a:t>
                </a:r>
                <a14:m>
                  <m:oMath xmlns:m="http://schemas.openxmlformats.org/officeDocument/2006/math">
                    <m:r>
                      <a:rPr lang="en-US" b="0" i="1" smtClean="0">
                        <a:latin typeface="Cambria Math" panose="02040503050406030204" pitchFamily="18" charset="0"/>
                      </a:rPr>
                      <m:t>𝐶</m:t>
                    </m:r>
                  </m:oMath>
                </a14:m>
                <a:r>
                  <a:rPr lang="en-US" dirty="0"/>
                  <a:t>. </a:t>
                </a:r>
              </a:p>
              <a:p>
                <a:r>
                  <a:rPr lang="en-US" dirty="0"/>
                  <a:t>The </a:t>
                </a: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oMath>
                </a14:m>
                <a:r>
                  <a:rPr lang="en-US" dirty="0"/>
                  <a:t> is the Gibbs trick to satisfy indistinguishability of the gas particles. Our estimate was very rough and therefore too unprecise. We shall, however, later see, that if we </a:t>
                </a:r>
                <a:r>
                  <a:rPr lang="en-US" b="1" dirty="0">
                    <a:solidFill>
                      <a:srgbClr val="FF0000"/>
                    </a:solidFill>
                  </a:rPr>
                  <a:t>limit our interests just to the logarithm of this number</a:t>
                </a:r>
                <a:r>
                  <a:rPr lang="en-US" dirty="0"/>
                  <a:t>, then our estimate will be quite reasonable. We get</a:t>
                </a:r>
              </a:p>
              <a:p>
                <a:endParaRPr lang="en-US" dirty="0"/>
              </a:p>
              <a:p>
                <a:endParaRPr lang="en-US" dirty="0"/>
              </a:p>
              <a:p>
                <a:r>
                  <a:rPr lang="en-US" dirty="0"/>
                  <a:t>where we merged some state independent constants into one constant denoted as </a:t>
                </a:r>
                <a14:m>
                  <m:oMath xmlns:m="http://schemas.openxmlformats.org/officeDocument/2006/math">
                    <m:r>
                      <a:rPr lang="en-US" b="0" i="1" smtClean="0">
                        <a:latin typeface="Cambria Math" panose="02040503050406030204" pitchFamily="18" charset="0"/>
                      </a:rPr>
                      <m:t>𝐶</m:t>
                    </m:r>
                  </m:oMath>
                </a14:m>
                <a:r>
                  <a:rPr lang="en-US" dirty="0"/>
                  <a:t>. </a:t>
                </a:r>
              </a:p>
            </p:txBody>
          </p:sp>
        </mc:Choice>
        <mc:Fallback xmlns="">
          <p:sp>
            <p:nvSpPr>
              <p:cNvPr id="5" name="TextBox 4">
                <a:extLst>
                  <a:ext uri="{FF2B5EF4-FFF2-40B4-BE49-F238E27FC236}">
                    <a16:creationId xmlns:a16="http://schemas.microsoft.com/office/drawing/2014/main" id="{2F61C368-B6C6-4526-B183-A39FA8C4644F}"/>
                  </a:ext>
                </a:extLst>
              </p:cNvPr>
              <p:cNvSpPr txBox="1">
                <a:spLocks noRot="1" noChangeAspect="1" noMove="1" noResize="1" noEditPoints="1" noAdjustHandles="1" noChangeArrowheads="1" noChangeShapeType="1" noTextEdit="1"/>
              </p:cNvSpPr>
              <p:nvPr/>
            </p:nvSpPr>
            <p:spPr>
              <a:xfrm>
                <a:off x="422144" y="1650983"/>
                <a:ext cx="8299711" cy="2862322"/>
              </a:xfrm>
              <a:prstGeom prst="rect">
                <a:avLst/>
              </a:prstGeom>
              <a:blipFill>
                <a:blip r:embed="rId8"/>
                <a:stretch>
                  <a:fillRect l="-587" t="-1279" r="-1028" b="-2559"/>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FAD41FC6-DB09-40BE-8784-EDC56A085C57}"/>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713285" y="3621978"/>
            <a:ext cx="5889308" cy="462915"/>
          </a:xfrm>
          <a:prstGeom prst="rect">
            <a:avLst/>
          </a:prstGeom>
        </p:spPr>
      </p:pic>
      <p:pic>
        <p:nvPicPr>
          <p:cNvPr id="14" name="Picture 13">
            <a:extLst>
              <a:ext uri="{FF2B5EF4-FFF2-40B4-BE49-F238E27FC236}">
                <a16:creationId xmlns:a16="http://schemas.microsoft.com/office/drawing/2014/main" id="{D0524879-7B62-483B-A56E-62DDB799F5FE}"/>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2483143" y="4508668"/>
            <a:ext cx="4200525" cy="468059"/>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28EF608-FD86-4599-A95B-766837B3991E}"/>
                  </a:ext>
                </a:extLst>
              </p:cNvPr>
              <p:cNvSpPr txBox="1"/>
              <p:nvPr/>
            </p:nvSpPr>
            <p:spPr>
              <a:xfrm>
                <a:off x="499730" y="5007360"/>
                <a:ext cx="8299711" cy="1477328"/>
              </a:xfrm>
              <a:prstGeom prst="rect">
                <a:avLst/>
              </a:prstGeom>
              <a:noFill/>
            </p:spPr>
            <p:txBody>
              <a:bodyPr wrap="square" rtlCol="0">
                <a:spAutoFit/>
              </a:bodyPr>
              <a:lstStyle/>
              <a:p>
                <a:r>
                  <a:rPr lang="en-US" dirty="0"/>
                  <a:t>A </a:t>
                </a:r>
                <a:r>
                  <a:rPr lang="en-US" b="1" dirty="0">
                    <a:solidFill>
                      <a:srgbClr val="FF0000"/>
                    </a:solidFill>
                  </a:rPr>
                  <a:t>note concerning physical units</a:t>
                </a:r>
                <a:r>
                  <a:rPr lang="en-US" dirty="0"/>
                  <a:t> is in order. The last equation is wrong what concerns physical units. For example the unit of volume is </a:t>
                </a:r>
                <a14:m>
                  <m:oMath xmlns:m="http://schemas.openxmlformats.org/officeDocument/2006/math">
                    <m:sSup>
                      <m:sSupPr>
                        <m:ctrlPr>
                          <a:rPr lang="en-US" b="0" i="1" smtClean="0">
                            <a:latin typeface="Cambria Math" panose="02040503050406030204" pitchFamily="18" charset="0"/>
                          </a:rPr>
                        </m:ctrlPr>
                      </m:sSupPr>
                      <m:e>
                        <m:r>
                          <m:rPr>
                            <m:nor/>
                          </m:rPr>
                          <a:rPr lang="en-US" b="0" i="0" smtClean="0">
                            <a:latin typeface="Cambria Math" panose="02040503050406030204" pitchFamily="18" charset="0"/>
                          </a:rPr>
                          <m:t>m</m:t>
                        </m:r>
                      </m:e>
                      <m:sup>
                        <m:r>
                          <a:rPr lang="en-US" b="0" i="1" smtClean="0">
                            <a:latin typeface="Cambria Math" panose="02040503050406030204" pitchFamily="18" charset="0"/>
                          </a:rPr>
                          <m:t>3</m:t>
                        </m:r>
                      </m:sup>
                    </m:sSup>
                  </m:oMath>
                </a14:m>
                <a:r>
                  <a:rPr lang="en-US" dirty="0"/>
                  <a:t> and we certainly do not know what is the logarithm of </a:t>
                </a:r>
                <a14:m>
                  <m:oMath xmlns:m="http://schemas.openxmlformats.org/officeDocument/2006/math">
                    <m:sSup>
                      <m:sSupPr>
                        <m:ctrlPr>
                          <a:rPr lang="en-US" i="1">
                            <a:latin typeface="Cambria Math" panose="02040503050406030204" pitchFamily="18" charset="0"/>
                          </a:rPr>
                        </m:ctrlPr>
                      </m:sSupPr>
                      <m:e>
                        <m:r>
                          <m:rPr>
                            <m:nor/>
                          </m:rPr>
                          <a:rPr lang="en-US">
                            <a:latin typeface="Cambria Math" panose="02040503050406030204" pitchFamily="18" charset="0"/>
                          </a:rPr>
                          <m:t>m</m:t>
                        </m:r>
                      </m:e>
                      <m:sup>
                        <m:r>
                          <a:rPr lang="en-US" i="1">
                            <a:latin typeface="Cambria Math" panose="02040503050406030204" pitchFamily="18" charset="0"/>
                          </a:rPr>
                          <m:t>3</m:t>
                        </m:r>
                      </m:sup>
                    </m:sSup>
                  </m:oMath>
                </a14:m>
                <a:r>
                  <a:rPr lang="en-US" dirty="0"/>
                  <a:t>. The point is that the constant </a:t>
                </a:r>
                <a14:m>
                  <m:oMath xmlns:m="http://schemas.openxmlformats.org/officeDocument/2006/math">
                    <m:r>
                      <a:rPr lang="en-US" b="0" i="1" smtClean="0">
                        <a:latin typeface="Cambria Math" panose="02040503050406030204" pitchFamily="18" charset="0"/>
                      </a:rPr>
                      <m:t>𝐶</m:t>
                    </m:r>
                  </m:oMath>
                </a14:m>
                <a:r>
                  <a:rPr lang="en-US" dirty="0"/>
                  <a:t> also contains some physical units and if we would distribute those units int the two logarithms </a:t>
                </a:r>
                <a14:m>
                  <m:oMath xmlns:m="http://schemas.openxmlformats.org/officeDocument/2006/math">
                    <m:r>
                      <m:rPr>
                        <m:nor/>
                      </m:rPr>
                      <a:rPr lang="en-US" b="0" i="0" smtClean="0">
                        <a:latin typeface="Cambria Math" panose="02040503050406030204" pitchFamily="18" charset="0"/>
                      </a:rPr>
                      <m:t>ln</m:t>
                    </m:r>
                    <m:r>
                      <a:rPr lang="en-US" b="0" i="1" smtClean="0">
                        <a:latin typeface="Cambria Math" panose="02040503050406030204" pitchFamily="18" charset="0"/>
                      </a:rPr>
                      <m:t> </m:t>
                    </m:r>
                    <m:r>
                      <a:rPr lang="en-US" b="0" i="1" smtClean="0">
                        <a:latin typeface="Cambria Math" panose="02040503050406030204" pitchFamily="18" charset="0"/>
                      </a:rPr>
                      <m:t>𝑉</m:t>
                    </m:r>
                  </m:oMath>
                </a14:m>
                <a:r>
                  <a:rPr lang="en-US" dirty="0"/>
                  <a:t> and </a:t>
                </a:r>
                <a14:m>
                  <m:oMath xmlns:m="http://schemas.openxmlformats.org/officeDocument/2006/math">
                    <m:r>
                      <m:rPr>
                        <m:nor/>
                      </m:rPr>
                      <a:rPr lang="en-US" b="0" i="0" smtClean="0">
                        <a:latin typeface="Cambria Math" panose="02040503050406030204" pitchFamily="18" charset="0"/>
                      </a:rPr>
                      <m:t>ln</m:t>
                    </m:r>
                    <m:r>
                      <a:rPr lang="en-US" b="0" i="1" smtClean="0">
                        <a:latin typeface="Cambria Math" panose="02040503050406030204" pitchFamily="18" charset="0"/>
                      </a:rPr>
                      <m:t> </m:t>
                    </m:r>
                    <m:r>
                      <a:rPr lang="en-US" b="0" i="1" smtClean="0">
                        <a:latin typeface="Cambria Math" panose="02040503050406030204" pitchFamily="18" charset="0"/>
                      </a:rPr>
                      <m:t>𝐸</m:t>
                    </m:r>
                  </m:oMath>
                </a14:m>
                <a:r>
                  <a:rPr lang="en-US" dirty="0"/>
                  <a:t>, we would get correct </a:t>
                </a:r>
                <a:r>
                  <a:rPr lang="en-US" dirty="0" err="1"/>
                  <a:t>undimensional</a:t>
                </a:r>
                <a:r>
                  <a:rPr lang="en-US" dirty="0"/>
                  <a:t> expressions under all the logarithms.</a:t>
                </a:r>
              </a:p>
            </p:txBody>
          </p:sp>
        </mc:Choice>
        <mc:Fallback xmlns="">
          <p:sp>
            <p:nvSpPr>
              <p:cNvPr id="12" name="TextBox 11">
                <a:extLst>
                  <a:ext uri="{FF2B5EF4-FFF2-40B4-BE49-F238E27FC236}">
                    <a16:creationId xmlns:a16="http://schemas.microsoft.com/office/drawing/2014/main" id="{D28EF608-FD86-4599-A95B-766837B3991E}"/>
                  </a:ext>
                </a:extLst>
              </p:cNvPr>
              <p:cNvSpPr txBox="1">
                <a:spLocks noRot="1" noChangeAspect="1" noMove="1" noResize="1" noEditPoints="1" noAdjustHandles="1" noChangeArrowheads="1" noChangeShapeType="1" noTextEdit="1"/>
              </p:cNvSpPr>
              <p:nvPr/>
            </p:nvSpPr>
            <p:spPr>
              <a:xfrm>
                <a:off x="499730" y="5007360"/>
                <a:ext cx="8299711" cy="1477328"/>
              </a:xfrm>
              <a:prstGeom prst="rect">
                <a:avLst/>
              </a:prstGeom>
              <a:blipFill>
                <a:blip r:embed="rId11"/>
                <a:stretch>
                  <a:fillRect l="-661" t="-2058" b="-5350"/>
                </a:stretch>
              </a:blipFill>
            </p:spPr>
            <p:txBody>
              <a:bodyPr/>
              <a:lstStyle/>
              <a:p>
                <a:r>
                  <a:rPr lang="sk-SK">
                    <a:noFill/>
                  </a:rPr>
                  <a:t> </a:t>
                </a:r>
              </a:p>
            </p:txBody>
          </p:sp>
        </mc:Fallback>
      </mc:AlternateContent>
    </p:spTree>
    <p:extLst>
      <p:ext uri="{BB962C8B-B14F-4D97-AF65-F5344CB8AC3E}">
        <p14:creationId xmlns:p14="http://schemas.microsoft.com/office/powerpoint/2010/main" val="1543196578"/>
      </p:ext>
    </p:extLst>
  </p:cSld>
  <p:clrMapOvr>
    <a:masterClrMapping/>
  </p:clrMapOvr>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C174D0-A034-41EE-9A6A-A7218FC26331}"/>
              </a:ext>
            </a:extLst>
          </p:cNvPr>
          <p:cNvSpPr>
            <a:spLocks noGrp="1"/>
          </p:cNvSpPr>
          <p:nvPr>
            <p:ph type="sldNum" sz="quarter" idx="12"/>
          </p:nvPr>
        </p:nvSpPr>
        <p:spPr/>
        <p:txBody>
          <a:bodyPr/>
          <a:lstStyle/>
          <a:p>
            <a:fld id="{A84D4951-8A76-4D8F-991A-50C7753EBC79}" type="slidenum">
              <a:rPr lang="sk-SK" smtClean="0"/>
              <a:t>8</a:t>
            </a:fld>
            <a:endParaRPr lang="sk-SK" dirty="0"/>
          </a:p>
        </p:txBody>
      </p:sp>
      <p:pic>
        <p:nvPicPr>
          <p:cNvPr id="7" name="Picture 6">
            <a:extLst>
              <a:ext uri="{FF2B5EF4-FFF2-40B4-BE49-F238E27FC236}">
                <a16:creationId xmlns:a16="http://schemas.microsoft.com/office/drawing/2014/main" id="{12DAA2CF-8232-4479-935D-F989D1BA90A2}"/>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376817" y="1006985"/>
            <a:ext cx="4486847" cy="468059"/>
          </a:xfrm>
          <a:prstGeom prst="rect">
            <a:avLst/>
          </a:prstGeom>
        </p:spPr>
      </p:pic>
      <p:sp>
        <p:nvSpPr>
          <p:cNvPr id="4" name="TextBox 3">
            <a:extLst>
              <a:ext uri="{FF2B5EF4-FFF2-40B4-BE49-F238E27FC236}">
                <a16:creationId xmlns:a16="http://schemas.microsoft.com/office/drawing/2014/main" id="{C0300B7E-E196-4DD7-94CC-9705F34C4177}"/>
              </a:ext>
            </a:extLst>
          </p:cNvPr>
          <p:cNvSpPr txBox="1"/>
          <p:nvPr/>
        </p:nvSpPr>
        <p:spPr>
          <a:xfrm>
            <a:off x="361507" y="94462"/>
            <a:ext cx="8068784" cy="584775"/>
          </a:xfrm>
          <a:prstGeom prst="rect">
            <a:avLst/>
          </a:prstGeom>
          <a:noFill/>
        </p:spPr>
        <p:txBody>
          <a:bodyPr wrap="square" rtlCol="0">
            <a:spAutoFit/>
          </a:bodyPr>
          <a:lstStyle/>
          <a:p>
            <a:pPr algn="ctr"/>
            <a:r>
              <a:rPr lang="en-US" sz="3200" b="1" dirty="0"/>
              <a:t>Entropy for monoatomic spinless ideal gas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EBB3045-AAF5-43E8-9DBB-A9E30F27B97A}"/>
                  </a:ext>
                </a:extLst>
              </p:cNvPr>
              <p:cNvSpPr txBox="1"/>
              <p:nvPr/>
            </p:nvSpPr>
            <p:spPr>
              <a:xfrm>
                <a:off x="260497" y="1474985"/>
                <a:ext cx="8623005" cy="1200329"/>
              </a:xfrm>
              <a:prstGeom prst="rect">
                <a:avLst/>
              </a:prstGeom>
              <a:noFill/>
            </p:spPr>
            <p:txBody>
              <a:bodyPr wrap="square" rtlCol="0">
                <a:spAutoFit/>
              </a:bodyPr>
              <a:lstStyle/>
              <a:p>
                <a:r>
                  <a:rPr lang="en-US" dirty="0"/>
                  <a:t>Similar formula was known in phenomenological thermodynamics for monoatomic ideal gas (spin was not known at the time). </a:t>
                </a:r>
                <a:r>
                  <a:rPr lang="en-US" b="1" dirty="0">
                    <a:solidFill>
                      <a:srgbClr val="FF0000"/>
                    </a:solidFill>
                  </a:rPr>
                  <a:t>The corresponding physical quantity was called entropy</a:t>
                </a:r>
                <a:r>
                  <a:rPr lang="en-US" dirty="0"/>
                  <a:t>. The main difference was in physical units, a complete match can be achieved, if we </a:t>
                </a:r>
                <a:r>
                  <a:rPr lang="en-US" b="1" dirty="0">
                    <a:solidFill>
                      <a:srgbClr val="FF0000"/>
                    </a:solidFill>
                  </a:rPr>
                  <a:t>define the entropy in statistical physics </a:t>
                </a:r>
                <a:r>
                  <a:rPr lang="en-US" dirty="0"/>
                  <a:t>adding the Boltzmann constant </a:t>
                </a:r>
                <a14:m>
                  <m:oMath xmlns:m="http://schemas.openxmlformats.org/officeDocument/2006/math">
                    <m:r>
                      <a:rPr lang="en-US" b="0" i="1" smtClean="0">
                        <a:latin typeface="Cambria Math" panose="02040503050406030204" pitchFamily="18" charset="0"/>
                      </a:rPr>
                      <m:t>𝑘</m:t>
                    </m:r>
                  </m:oMath>
                </a14:m>
                <a:r>
                  <a:rPr lang="en-US" dirty="0"/>
                  <a:t>:</a:t>
                </a:r>
              </a:p>
            </p:txBody>
          </p:sp>
        </mc:Choice>
        <mc:Fallback xmlns="">
          <p:sp>
            <p:nvSpPr>
              <p:cNvPr id="5" name="TextBox 4">
                <a:extLst>
                  <a:ext uri="{FF2B5EF4-FFF2-40B4-BE49-F238E27FC236}">
                    <a16:creationId xmlns:a16="http://schemas.microsoft.com/office/drawing/2014/main" id="{CEBB3045-AAF5-43E8-9DBB-A9E30F27B97A}"/>
                  </a:ext>
                </a:extLst>
              </p:cNvPr>
              <p:cNvSpPr txBox="1">
                <a:spLocks noRot="1" noChangeAspect="1" noMove="1" noResize="1" noEditPoints="1" noAdjustHandles="1" noChangeArrowheads="1" noChangeShapeType="1" noTextEdit="1"/>
              </p:cNvSpPr>
              <p:nvPr/>
            </p:nvSpPr>
            <p:spPr>
              <a:xfrm>
                <a:off x="260497" y="1474985"/>
                <a:ext cx="8623005" cy="1200329"/>
              </a:xfrm>
              <a:prstGeom prst="rect">
                <a:avLst/>
              </a:prstGeom>
              <a:blipFill>
                <a:blip r:embed="rId7"/>
                <a:stretch>
                  <a:fillRect l="-636" t="-3046" b="-7107"/>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252DB7D0-5F0E-48AD-9E1B-2BB4E34364AF}"/>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039824" y="2794157"/>
            <a:ext cx="6100191" cy="468059"/>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E1189B1-AF87-49EF-8D65-8AF94436E481}"/>
                  </a:ext>
                </a:extLst>
              </p:cNvPr>
              <p:cNvSpPr txBox="1"/>
              <p:nvPr/>
            </p:nvSpPr>
            <p:spPr>
              <a:xfrm>
                <a:off x="361507" y="3429000"/>
                <a:ext cx="8697433" cy="3262432"/>
              </a:xfrm>
              <a:prstGeom prst="rect">
                <a:avLst/>
              </a:prstGeom>
              <a:noFill/>
            </p:spPr>
            <p:txBody>
              <a:bodyPr wrap="square" rtlCol="0">
                <a:spAutoFit/>
              </a:bodyPr>
              <a:lstStyle/>
              <a:p>
                <a:r>
                  <a:rPr lang="en-US" dirty="0"/>
                  <a:t>Our formula was derived for ideal gas using crude approximations. That is why it contains unknown constants </a:t>
                </a:r>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 </m:t>
                    </m:r>
                    <m:r>
                      <a:rPr lang="en-US" b="0" i="1" smtClean="0">
                        <a:latin typeface="Cambria Math" panose="02040503050406030204" pitchFamily="18" charset="0"/>
                      </a:rPr>
                      <m:t>𝐶</m:t>
                    </m:r>
                  </m:oMath>
                </a14:m>
                <a:r>
                  <a:rPr lang="en-US" dirty="0"/>
                  <a:t>. Later we shall derive exact formula for ideal gas in classical (non-quantum) approximation.</a:t>
                </a:r>
              </a:p>
              <a:p>
                <a:endParaRPr lang="en-US" sz="1000" dirty="0"/>
              </a:p>
              <a:p>
                <a:r>
                  <a:rPr lang="en-US" dirty="0"/>
                  <a:t>Here we add just a formal definition valid for any isolated physical system:</a:t>
                </a:r>
              </a:p>
              <a:p>
                <a:endParaRPr lang="en-US" sz="700" dirty="0"/>
              </a:p>
              <a:p>
                <a:r>
                  <a:rPr lang="en-US" b="1" dirty="0">
                    <a:solidFill>
                      <a:srgbClr val="FF0000"/>
                    </a:solidFill>
                  </a:rPr>
                  <a:t>Entropy for an isolated physical system is defined as k-times the logarithm of the number of microstates corresponding to the macrostate considered.</a:t>
                </a:r>
              </a:p>
              <a:p>
                <a:endParaRPr lang="en-US" sz="900" b="1" dirty="0">
                  <a:solidFill>
                    <a:srgbClr val="FF0000"/>
                  </a:solidFill>
                </a:endParaRPr>
              </a:p>
              <a:p>
                <a:r>
                  <a:rPr lang="en-US" dirty="0"/>
                  <a:t>Since we speak here abut the number of microstates, we are considering a quantum system, where the (discrete, stationary) states can be counted. We also repeat our previous statement: </a:t>
                </a:r>
                <a:r>
                  <a:rPr lang="en-US" b="1" dirty="0">
                    <a:cs typeface="Arial" panose="020B0604020202020204" pitchFamily="34" charset="0"/>
                  </a:rPr>
                  <a:t>a particular macrostate can be realized by tremendously huge number of different microstates</a:t>
                </a:r>
                <a:r>
                  <a:rPr lang="en-US" dirty="0">
                    <a:cs typeface="Arial" panose="020B0604020202020204" pitchFamily="34" charset="0"/>
                  </a:rPr>
                  <a:t>. </a:t>
                </a:r>
                <a:endParaRPr lang="en-US" dirty="0"/>
              </a:p>
            </p:txBody>
          </p:sp>
        </mc:Choice>
        <mc:Fallback xmlns="">
          <p:sp>
            <p:nvSpPr>
              <p:cNvPr id="9" name="TextBox 8">
                <a:extLst>
                  <a:ext uri="{FF2B5EF4-FFF2-40B4-BE49-F238E27FC236}">
                    <a16:creationId xmlns:a16="http://schemas.microsoft.com/office/drawing/2014/main" id="{BE1189B1-AF87-49EF-8D65-8AF94436E481}"/>
                  </a:ext>
                </a:extLst>
              </p:cNvPr>
              <p:cNvSpPr txBox="1">
                <a:spLocks noRot="1" noChangeAspect="1" noMove="1" noResize="1" noEditPoints="1" noAdjustHandles="1" noChangeArrowheads="1" noChangeShapeType="1" noTextEdit="1"/>
              </p:cNvSpPr>
              <p:nvPr/>
            </p:nvSpPr>
            <p:spPr>
              <a:xfrm>
                <a:off x="361507" y="3429000"/>
                <a:ext cx="8697433" cy="3262432"/>
              </a:xfrm>
              <a:prstGeom prst="rect">
                <a:avLst/>
              </a:prstGeom>
              <a:blipFill>
                <a:blip r:embed="rId9"/>
                <a:stretch>
                  <a:fillRect l="-561" t="-1121" r="-771" b="-1869"/>
                </a:stretch>
              </a:blipFill>
            </p:spPr>
            <p:txBody>
              <a:bodyPr/>
              <a:lstStyle/>
              <a:p>
                <a:r>
                  <a:rPr lang="sk-SK">
                    <a:noFill/>
                  </a:rPr>
                  <a:t> </a:t>
                </a:r>
              </a:p>
            </p:txBody>
          </p:sp>
        </mc:Fallback>
      </mc:AlternateContent>
      <p:sp>
        <p:nvSpPr>
          <p:cNvPr id="6" name="TextBox 5">
            <a:extLst>
              <a:ext uri="{FF2B5EF4-FFF2-40B4-BE49-F238E27FC236}">
                <a16:creationId xmlns:a16="http://schemas.microsoft.com/office/drawing/2014/main" id="{1DDEC0B3-74D8-436D-904C-368094938627}"/>
              </a:ext>
            </a:extLst>
          </p:cNvPr>
          <p:cNvSpPr txBox="1"/>
          <p:nvPr/>
        </p:nvSpPr>
        <p:spPr>
          <a:xfrm>
            <a:off x="361506" y="679237"/>
            <a:ext cx="8521996" cy="369332"/>
          </a:xfrm>
          <a:prstGeom prst="rect">
            <a:avLst/>
          </a:prstGeom>
          <a:noFill/>
        </p:spPr>
        <p:txBody>
          <a:bodyPr wrap="square" rtlCol="0">
            <a:spAutoFit/>
          </a:bodyPr>
          <a:lstStyle/>
          <a:p>
            <a:r>
              <a:rPr lang="en-US" dirty="0"/>
              <a:t>For the number of microstates we got the formula</a:t>
            </a:r>
          </a:p>
        </p:txBody>
      </p:sp>
    </p:spTree>
    <p:extLst>
      <p:ext uri="{BB962C8B-B14F-4D97-AF65-F5344CB8AC3E}">
        <p14:creationId xmlns:p14="http://schemas.microsoft.com/office/powerpoint/2010/main" val="2911431645"/>
      </p:ext>
    </p:extLst>
  </p:cSld>
  <p:clrMapOvr>
    <a:masterClrMapping/>
  </p:clrMapOvr>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4CC1B0-CF87-4F26-BFBC-ACC35BB934A0}"/>
              </a:ext>
            </a:extLst>
          </p:cNvPr>
          <p:cNvSpPr>
            <a:spLocks noGrp="1"/>
          </p:cNvSpPr>
          <p:nvPr>
            <p:ph type="sldNum" sz="quarter" idx="12"/>
          </p:nvPr>
        </p:nvSpPr>
        <p:spPr/>
        <p:txBody>
          <a:bodyPr/>
          <a:lstStyle/>
          <a:p>
            <a:fld id="{A84D4951-8A76-4D8F-991A-50C7753EBC79}" type="slidenum">
              <a:rPr lang="sk-SK" smtClean="0"/>
              <a:t>9</a:t>
            </a:fld>
            <a:endParaRPr lang="sk-SK" dirty="0"/>
          </a:p>
        </p:txBody>
      </p:sp>
      <p:pic>
        <p:nvPicPr>
          <p:cNvPr id="6" name="Picture 5">
            <a:extLst>
              <a:ext uri="{FF2B5EF4-FFF2-40B4-BE49-F238E27FC236}">
                <a16:creationId xmlns:a16="http://schemas.microsoft.com/office/drawing/2014/main" id="{D1420CEE-34A1-4F07-9A60-F25799ACC108}"/>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376818" y="834092"/>
            <a:ext cx="4200525" cy="468059"/>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E600E6D-5A41-4C16-8CC3-DD413F6B3129}"/>
                  </a:ext>
                </a:extLst>
              </p:cNvPr>
              <p:cNvSpPr txBox="1"/>
              <p:nvPr/>
            </p:nvSpPr>
            <p:spPr>
              <a:xfrm>
                <a:off x="350874" y="1531088"/>
                <a:ext cx="8304028" cy="1200329"/>
              </a:xfrm>
              <a:prstGeom prst="rect">
                <a:avLst/>
              </a:prstGeom>
              <a:noFill/>
            </p:spPr>
            <p:txBody>
              <a:bodyPr wrap="square" rtlCol="0">
                <a:spAutoFit/>
              </a:bodyPr>
              <a:lstStyle/>
              <a:p>
                <a:r>
                  <a:rPr lang="en-US" dirty="0"/>
                  <a:t>The fact, that a microstate can be realized by tremendously </a:t>
                </a:r>
                <a:r>
                  <a:rPr lang="en-US" b="1" dirty="0"/>
                  <a:t>huge number </a:t>
                </a:r>
                <a:r>
                  <a:rPr lang="en-US" dirty="0"/>
                  <a:t>of microstates is clear from the above formula. The logarithm of the number of microstates is proportional to number of degrees of freedom </a:t>
                </a: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23</m:t>
                        </m:r>
                      </m:sup>
                    </m:sSup>
                  </m:oMath>
                </a14:m>
                <a:r>
                  <a:rPr lang="en-US" dirty="0"/>
                  <a:t>. Therefore the </a:t>
                </a:r>
                <a:r>
                  <a:rPr lang="en-US" b="1" dirty="0">
                    <a:solidFill>
                      <a:srgbClr val="FF0000"/>
                    </a:solidFill>
                  </a:rPr>
                  <a:t>number of states </a:t>
                </a:r>
                <a14:m>
                  <m:oMath xmlns:m="http://schemas.openxmlformats.org/officeDocument/2006/math">
                    <m:r>
                      <a:rPr lang="en-US" b="1" i="1" smtClean="0">
                        <a:solidFill>
                          <a:srgbClr val="FF0000"/>
                        </a:solidFill>
                        <a:latin typeface="Cambria Math" panose="02040503050406030204" pitchFamily="18" charset="0"/>
                      </a:rPr>
                      <m:t>𝜴</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𝑬</m:t>
                    </m:r>
                    <m:r>
                      <a:rPr lang="en-US" b="1" i="1" smtClean="0">
                        <a:solidFill>
                          <a:srgbClr val="FF0000"/>
                        </a:solidFill>
                        <a:latin typeface="Cambria Math" panose="02040503050406030204" pitchFamily="18" charset="0"/>
                      </a:rPr>
                      <m:t>)</m:t>
                    </m:r>
                  </m:oMath>
                </a14:m>
                <a:r>
                  <a:rPr lang="en-US" b="1" dirty="0">
                    <a:solidFill>
                      <a:srgbClr val="FF0000"/>
                    </a:solidFill>
                  </a:rPr>
                  <a:t> </a:t>
                </a:r>
                <a:r>
                  <a:rPr lang="en-US" dirty="0"/>
                  <a:t>itself will really be </a:t>
                </a:r>
                <a:r>
                  <a:rPr lang="en-US" b="1" dirty="0">
                    <a:solidFill>
                      <a:srgbClr val="FF0000"/>
                    </a:solidFill>
                  </a:rPr>
                  <a:t>tremendously huge</a:t>
                </a:r>
              </a:p>
            </p:txBody>
          </p:sp>
        </mc:Choice>
        <mc:Fallback xmlns="">
          <p:sp>
            <p:nvSpPr>
              <p:cNvPr id="5" name="TextBox 4">
                <a:extLst>
                  <a:ext uri="{FF2B5EF4-FFF2-40B4-BE49-F238E27FC236}">
                    <a16:creationId xmlns:a16="http://schemas.microsoft.com/office/drawing/2014/main" id="{DE600E6D-5A41-4C16-8CC3-DD413F6B3129}"/>
                  </a:ext>
                </a:extLst>
              </p:cNvPr>
              <p:cNvSpPr txBox="1">
                <a:spLocks noRot="1" noChangeAspect="1" noMove="1" noResize="1" noEditPoints="1" noAdjustHandles="1" noChangeArrowheads="1" noChangeShapeType="1" noTextEdit="1"/>
              </p:cNvSpPr>
              <p:nvPr/>
            </p:nvSpPr>
            <p:spPr>
              <a:xfrm>
                <a:off x="350874" y="1531088"/>
                <a:ext cx="8304028" cy="1200329"/>
              </a:xfrm>
              <a:prstGeom prst="rect">
                <a:avLst/>
              </a:prstGeom>
              <a:blipFill>
                <a:blip r:embed="rId8"/>
                <a:stretch>
                  <a:fillRect l="-661" t="-2538" b="-7107"/>
                </a:stretch>
              </a:blipFill>
            </p:spPr>
            <p:txBody>
              <a:bodyPr/>
              <a:lstStyle/>
              <a:p>
                <a:r>
                  <a:rPr lang="sk-SK">
                    <a:noFill/>
                  </a:rPr>
                  <a:t> </a:t>
                </a:r>
              </a:p>
            </p:txBody>
          </p:sp>
        </mc:Fallback>
      </mc:AlternateContent>
      <p:pic>
        <p:nvPicPr>
          <p:cNvPr id="12" name="Picture 11">
            <a:extLst>
              <a:ext uri="{FF2B5EF4-FFF2-40B4-BE49-F238E27FC236}">
                <a16:creationId xmlns:a16="http://schemas.microsoft.com/office/drawing/2014/main" id="{A9C4BEF8-1A1B-4DFA-B4F0-8362C24A926D}"/>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326810" y="3006103"/>
            <a:ext cx="1757363" cy="257175"/>
          </a:xfrm>
          <a:prstGeom prst="rect">
            <a:avLst/>
          </a:prstGeom>
        </p:spPr>
      </p:pic>
      <p:sp>
        <p:nvSpPr>
          <p:cNvPr id="8" name="Rectangle 7">
            <a:extLst>
              <a:ext uri="{FF2B5EF4-FFF2-40B4-BE49-F238E27FC236}">
                <a16:creationId xmlns:a16="http://schemas.microsoft.com/office/drawing/2014/main" id="{42A0C905-37F6-4CF8-8325-4EAC9933898B}"/>
              </a:ext>
            </a:extLst>
          </p:cNvPr>
          <p:cNvSpPr/>
          <p:nvPr/>
        </p:nvSpPr>
        <p:spPr>
          <a:xfrm>
            <a:off x="3168502" y="2881423"/>
            <a:ext cx="2073349" cy="5475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3FF25C2-7D7D-4B22-9E17-0C5ACC39A5FC}"/>
                  </a:ext>
                </a:extLst>
              </p:cNvPr>
              <p:cNvSpPr txBox="1"/>
              <p:nvPr/>
            </p:nvSpPr>
            <p:spPr>
              <a:xfrm>
                <a:off x="552893" y="3732028"/>
                <a:ext cx="7962457" cy="2862322"/>
              </a:xfrm>
              <a:prstGeom prst="rect">
                <a:avLst/>
              </a:prstGeom>
              <a:noFill/>
            </p:spPr>
            <p:txBody>
              <a:bodyPr wrap="square" rtlCol="0">
                <a:spAutoFit/>
              </a:bodyPr>
              <a:lstStyle/>
              <a:p>
                <a:r>
                  <a:rPr lang="en-US" dirty="0"/>
                  <a:t>Let us also notice, that the entropy for a large system</a:t>
                </a:r>
              </a:p>
              <a:p>
                <a:endParaRPr lang="en-US" dirty="0"/>
              </a:p>
              <a:p>
                <a:endParaRPr lang="en-US" dirty="0"/>
              </a:p>
              <a:p>
                <a:endParaRPr lang="en-US" dirty="0"/>
              </a:p>
              <a:p>
                <a:r>
                  <a:rPr lang="en-US" dirty="0"/>
                  <a:t>is additive. That is the entropy of two systems considered as one common system is twice the entropy of one of those systems: for the compound system the number of particles </a:t>
                </a:r>
                <a14:m>
                  <m:oMath xmlns:m="http://schemas.openxmlformats.org/officeDocument/2006/math">
                    <m:r>
                      <a:rPr lang="en-US" b="0" i="1" smtClean="0">
                        <a:latin typeface="Cambria Math" panose="02040503050406030204" pitchFamily="18" charset="0"/>
                      </a:rPr>
                      <m:t>𝑁</m:t>
                    </m:r>
                  </m:oMath>
                </a14:m>
                <a:r>
                  <a:rPr lang="en-US" dirty="0"/>
                  <a:t> is doubled, the volume </a:t>
                </a:r>
                <a14:m>
                  <m:oMath xmlns:m="http://schemas.openxmlformats.org/officeDocument/2006/math">
                    <m:r>
                      <a:rPr lang="en-US" b="0" i="1" smtClean="0">
                        <a:latin typeface="Cambria Math" panose="02040503050406030204" pitchFamily="18" charset="0"/>
                      </a:rPr>
                      <m:t>𝑉</m:t>
                    </m:r>
                  </m:oMath>
                </a14:m>
                <a:r>
                  <a:rPr lang="en-US" dirty="0"/>
                  <a:t> is doubled and the energy </a:t>
                </a:r>
                <a14:m>
                  <m:oMath xmlns:m="http://schemas.openxmlformats.org/officeDocument/2006/math">
                    <m:r>
                      <a:rPr lang="en-US" b="0" i="1" smtClean="0">
                        <a:latin typeface="Cambria Math" panose="02040503050406030204" pitchFamily="18" charset="0"/>
                      </a:rPr>
                      <m:t>𝐸</m:t>
                    </m:r>
                  </m:oMath>
                </a14:m>
                <a:r>
                  <a:rPr lang="en-US" dirty="0"/>
                  <a:t> is doubled. So we see, that the common entropy will be doubled. Actually, it was the requirement of additivity which forced Gibbs to introduce his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oMath>
                </a14:m>
                <a:r>
                  <a:rPr lang="en-US" dirty="0"/>
                  <a:t> trick”. It is  essential for the additivity that the volume </a:t>
                </a:r>
                <a14:m>
                  <m:oMath xmlns:m="http://schemas.openxmlformats.org/officeDocument/2006/math">
                    <m:r>
                      <a:rPr lang="en-US" b="0" i="1" smtClean="0">
                        <a:latin typeface="Cambria Math" panose="02040503050406030204" pitchFamily="18" charset="0"/>
                      </a:rPr>
                      <m:t>𝑉</m:t>
                    </m:r>
                  </m:oMath>
                </a14:m>
                <a:r>
                  <a:rPr lang="en-US" dirty="0"/>
                  <a:t> is divided by </a:t>
                </a:r>
                <a14:m>
                  <m:oMath xmlns:m="http://schemas.openxmlformats.org/officeDocument/2006/math">
                    <m:r>
                      <a:rPr lang="en-US" b="0" i="1" smtClean="0">
                        <a:latin typeface="Cambria Math" panose="02040503050406030204" pitchFamily="18" charset="0"/>
                      </a:rPr>
                      <m:t>𝑁</m:t>
                    </m:r>
                  </m:oMath>
                </a14:m>
                <a:r>
                  <a:rPr lang="en-US" dirty="0"/>
                  <a:t> under the logarithm in </a:t>
                </a:r>
                <a:r>
                  <a:rPr lang="en-US"/>
                  <a:t>our formula. </a:t>
                </a:r>
                <a:endParaRPr lang="en-US" dirty="0"/>
              </a:p>
            </p:txBody>
          </p:sp>
        </mc:Choice>
        <mc:Fallback xmlns="">
          <p:sp>
            <p:nvSpPr>
              <p:cNvPr id="9" name="TextBox 8">
                <a:extLst>
                  <a:ext uri="{FF2B5EF4-FFF2-40B4-BE49-F238E27FC236}">
                    <a16:creationId xmlns:a16="http://schemas.microsoft.com/office/drawing/2014/main" id="{83FF25C2-7D7D-4B22-9E17-0C5ACC39A5FC}"/>
                  </a:ext>
                </a:extLst>
              </p:cNvPr>
              <p:cNvSpPr txBox="1">
                <a:spLocks noRot="1" noChangeAspect="1" noMove="1" noResize="1" noEditPoints="1" noAdjustHandles="1" noChangeArrowheads="1" noChangeShapeType="1" noTextEdit="1"/>
              </p:cNvSpPr>
              <p:nvPr/>
            </p:nvSpPr>
            <p:spPr>
              <a:xfrm>
                <a:off x="552893" y="3732028"/>
                <a:ext cx="7962457" cy="2862322"/>
              </a:xfrm>
              <a:prstGeom prst="rect">
                <a:avLst/>
              </a:prstGeom>
              <a:blipFill>
                <a:blip r:embed="rId10"/>
                <a:stretch>
                  <a:fillRect l="-689" t="-1064" r="-766" b="-2340"/>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5998A0BC-555F-4770-A574-9EDFFE3B5B0E}"/>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089737" y="4195611"/>
            <a:ext cx="4596000" cy="468000"/>
          </a:xfrm>
          <a:prstGeom prst="rect">
            <a:avLst/>
          </a:prstGeom>
        </p:spPr>
      </p:pic>
    </p:spTree>
    <p:extLst>
      <p:ext uri="{BB962C8B-B14F-4D97-AF65-F5344CB8AC3E}">
        <p14:creationId xmlns:p14="http://schemas.microsoft.com/office/powerpoint/2010/main" val="3130928807"/>
      </p:ext>
    </p:extLst>
  </p:cSld>
  <p:clrMapOvr>
    <a:masterClrMapping/>
  </p:clrMapOvr>
  <p:extLst mod="1"/>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epsilon_{n_1,n_2,n_3}= \frac{\pi^2\hbar^2}{2mL^2}(n_1^2+n_2^2+n_3^2)&#10;\end{align*}&#10;\end{document}&#10;"/>
  <p:tag name="IGUANATEXSIZE" val="18"/>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n \varOmega(E)=&#10;N\ln \frac{V}{N}+\frac{3}{2}N\ln(\frac{E}{N})+N \ln\alpha C&#10;\end{align*}&#10;\end{document}&#10;"/>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n \varOmega(E,V)=&#10;N\ln \frac{V}{N}+\frac{3}{2}N\ln(\frac{E}{N})+N \ln\alpha C&#10;\end{align*}&#10;\end{document}&#10;"/>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E,V)=k \ln \Omega(E,V)=&#10;kN\ln \frac{V}{N}+\frac{3}{2}kN\ln(\frac{E}{N})+kN \ln\alpha C&#10;\end{align*}&#10;\end{document}&#10;"/>
  <p:tag name="IGUANATEXSIZE" val="18"/>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n \varOmega(E)=&#10;N\ln \frac{V}{N}+\frac{3}{2}N\ln(\frac{E}{N})+N \ln\alpha C&#10;\end{align*}&#10;\end{document}&#10;"/>
  <p:tag name="IGUANATEXSIZE" val="18"/>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Omega(E)\approx \exp(10^{23})&#10;\end{align*}&#10;\end{document}&#10;"/>
  <p:tag name="IGUANATEXSIZE" val="18"/>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E,V)=&#10;kN\ln \frac{V}{N}+\frac{3}{2}kN\ln(\frac{E}{N})+kN \ln\alpha C&#10;\end{align*}&#10;\end{document}&#10;"/>
  <p:tag name="IGUANATEXSIZE" val="18"/>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E)=\frac{1}{N!}(\varphi'(\bar\varepsilon)\Delta\bar\varepsilon)^N&#10;\end{align*}&#10;\end{document}&#10;"/>
  <p:tag name="IGUANATEXSIZE" val="18"/>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E,V)=&#10;kN\ln \frac{V}{N}+\frac{3}{2}kN\ln(\frac{E}{N})+kN \ln\alpha C&#10;\end{align*}&#10;\end{document}&#10;"/>
  <p:tag name="IGUANATEXSIZE" val="18"/>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E_2,V_2)-S(E_1,V_1)=&#10;kN\ln \frac{V_2}{V_1}+\frac{3}{2}kN\ln(\frac{E_2}{E_1})&#10;\end{align*}&#10;\end{document}&#10;"/>
  <p:tag name="IGUANATEXSIZE" val="18"/>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1&#10;\end{align*}&#10;\end{document}&#10;"/>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n=(n_1,n_2,n_3)&#10;\end{align*}&#10;\end{document}&#10;"/>
  <p:tag name="IGUANATEXSIZE" val="18"/>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2&#10;\end{align*}&#10;\end{document}&#10;"/>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1'&#10;\end{align*}&#10;\end{document}&#10;"/>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2'&#10;\end{align*}&#10;\end{document}&#10;"/>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_1&#10;\end{align*}&#10;\end{document}&#10;"/>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_2&#10;\end{align*}&#10;\end{document}&#10;"/>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_1'&#10;\end{align*}&#10;\end{document}&#10;"/>
  <p:tag name="IGUANATEXSIZE" val="2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_2'&#10;\end{align*}&#10;\end{document}&#10;"/>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E,V)=&#10;kN\ln \frac{V}{N}+\frac{3}{2}kN\ln(\frac{E}{N})+kN \ln\alpha C&#10;\end{align*}&#10;\end{document}&#10;"/>
  <p:tag name="IGUANATEXSIZE" val="18"/>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 =S_1(E_1,V_1)+S_2(E_2,V_2)&#10;\end{align*}&#10;\end{document}&#10;"/>
  <p:tag name="IGUANATEXSIZE" val="18"/>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 =S_1(E_1',V_1)+S_2(E_2',V_2)&#10;\end{align*}&#10;\end{document}&#10;"/>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n}_\varepsilon|=(\frac{2mL^2}{\pi^2 \hbar^2}\varepsilon)^{1/2}&#10;\end{align*}&#10;\end{document}&#10;"/>
  <p:tag name="IGUANATEXSIZE" val="18"/>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E_1') =S_1(E_1',V_1)+S_2(E_1+E_2-E_1',V_2)&#10;\end{align*}&#10;\end{document}&#10;"/>
  <p:tag name="IGUANATEXSIZE" val="18"/>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S'(E_1')}{dE_1'} =\left.\frac{\partial S_1}{\partial E}\right |_{E=E_1'}&#10;-\left .\frac{\partial S_2}{\partial E}\right |_{E=E_1+E_2-E_1'}=0&#10;\end{align*}&#10;\end{document}&#10;"/>
  <p:tag name="IGUANATEXSIZE" val="18"/>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eft.\frac{\partial S_1}{\partial E}\right |_{E=E_1'}&#10;-\left .\frac{\partial S_2}{\partial E}\right |_{E=E_2'}=0&#10;\end{align*}&#10;\end{document}&#10;"/>
  <p:tag name="IGUANATEXSIZE" val="18"/>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eft.\frac{\partial S_1}{\partial E}\right |_{E=E_1'}&#10;=\left .\frac{\partial S_2}{\partial E}\right |_{E=E_2'}&#10;\end{align*}&#10;\end{document}&#10;"/>
  <p:tag name="IGUANATEXSIZE" val="18"/>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E,V)=\frac{\partial S}{\partial E}&#10;\end{align*}&#10;\end{document}&#10;"/>
  <p:tag name="IGUANATEXSIZE" val="18"/>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E,V)=&#10;kN\ln \frac{V}{N}+\frac{3}{2}kN\ln(\frac{E}{N})+kN \ln\alpha C&#10;\end{align*}&#10;\end{document}&#10;"/>
  <p:tag name="IGUANATEXSIZE" val="18"/>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eft(\frac{\partial S}{\partial E}\right)_V=\frac{3}{2}kN\frac{N}{E}\frac{1}{N}&#10;=\frac{3kN}{2E}&#10;\end{align*}&#10;\end{document}&#10;"/>
  <p:tag name="IGUANATEXSIZE" val="18"/>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frac{3}{2}N kT&#10;\end{align*}&#10;\end{document}&#10;"/>
  <p:tag name="IGUANATEXSIZE" val="18"/>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eft(\frac{\partial S}{\partial E}\right)_V=\frac{1}{T}&#10;\end{align*}&#10;\end{document}&#10;"/>
  <p:tag name="IGUANATEXSIZE" val="18"/>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eft.\frac{\partial S_1}{\partial E}\right |_{E=E_1'}&#10;=\left .\frac{\partial S_2}{\partial E}\right |_{E=E_2'}&#10;\end{align*}&#10;\end{document}&#10;"/>
  <p:tag name="IGUANATEXSIZE" val="18"/>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n}_\varepsilon|=(\frac{2mL^2}{\pi^2 \hbar^2}\varepsilon)^{1/2}&#10;\end{align*}&#10;\end{document}&#10;"/>
  <p:tag name="IGUANATEXSIZE" val="18"/>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partial S}{\partial E}=\frac{1}{T}&#10;\end{align*}&#10;\end{document}&#10;"/>
  <p:tag name="IGUANATEXSIZE" val="18"/>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1}{2}m\overline{v^2}=\frac{3}{2}kT&#10;\end{align*}&#10;\end{document}&#10;"/>
  <p:tag name="IGUANATEXSIZE" val="18"/>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ta = \frac{T_1-T_2}{T_1}&#10;\end{align*}&#10;\end{document}&#10;"/>
  <p:tag name="IGUANATEXSIZE" val="18"/>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eft(\frac{\partial S}{\partial E}\right)_V=\frac{1}{T}&#10;\end{align*}&#10;\end{document}&#10;"/>
  <p:tag name="IGUANATEXSIZE" val="18"/>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1&#10;\end{align*}&#10;\end{document}&#10;"/>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2&#10;\end{align*}&#10;\end{document}&#10;"/>
  <p:tag name="IGUANATEXSIZE" val="2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1'&#10;\end{align*}&#10;\end{document}&#10;"/>
  <p:tag name="IGUANATEXSIZE" val="2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2'&#10;\end{align*}&#10;\end{document}&#10;"/>
  <p:tag name="IGUANATEXSIZE" val="2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_1&#10;\end{align*}&#10;\end{document}&#10;"/>
  <p:tag name="IGUANATEXSIZE" val="2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_2&#10;\end{align*}&#10;\end{document}&#10;"/>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varepsilon)= \frac{1}{8}\frac{4}{3}\pi|{\vec n}_\varepsilon|^3&#10;=\frac{1}{6}\pi(\frac{2mL^2}{\pi^2 \hbar^2}\varepsilon)^{3/2}&#10;\end{align*}&#10;\end{document}&#10;"/>
  <p:tag name="IGUANATEXSIZE" val="18"/>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_1'&#10;\end{align*}&#10;\end{document}&#10;"/>
  <p:tag name="IGUANATEXSIZE" val="2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_2'&#10;\end{align*}&#10;\end{document}&#10;"/>
  <p:tag name="IGUANATEXSIZE" val="20"/>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 =S_1(E_1',V_1')+S_2(E_2',V_2')&#10;\end{align*}&#10;\end{document}&#10;"/>
  <p:tag name="IGUANATEXSIZE" val="18"/>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S'(V_1')}{dV_1'} =\left.\frac{\partial S_1}{\partial V}\right |_{V=V_1'}&#10;-\left .\frac{\partial S_2}{\partial V}\right |_{V=V_1+V_2-V_1'}=0&#10;\end{align*}&#10;\end{document}&#10;"/>
  <p:tag name="IGUANATEXSIZE" val="18"/>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eft.\frac{\partial S_1}{\partial V}\right |_{V=V_1'}&#10;=\left .\frac{\partial S_2}{\partial V}\right |_{V=V_2'}&#10;\end{align*}&#10;\end{document}&#10;"/>
  <p:tag name="IGUANATEXSIZE" val="18"/>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E,V)=&#10;kN\ln \frac{V}{N}+\frac{3}{2}kN\ln(\frac{E}{N})+kN \ln\alpha C&#10;\end{align*}&#10;\end{document}&#10;"/>
  <p:tag name="IGUANATEXSIZE" val="18"/>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eft(\frac{\partial S}{\partial V}\right)_E=&#10;kN\frac{N}{V}\frac{1}{N}&#10;=\frac{kN}{V}&#10;\end{align*}&#10;\end{document}&#10;"/>
  <p:tag name="IGUANATEXSIZE" val="18"/>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kN}{V}=\frac{p}{T}&#10;\end{align*}&#10;\end{document}&#10;"/>
  <p:tag name="IGUANATEXSIZE" val="18"/>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eft(\frac{\partial S}{\partial V}\right)_E=\frac{p}{T}&#10;\end{align*}&#10;\end{document}&#10;"/>
  <p:tag name="IGUANATEXSIZE" val="18"/>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H_2O \leftrightarrow H^+ + OH^-&#10;\end{align*}&#10;\end{document}&#10;"/>
  <p:tag name="IGUANATEXSIZE" val="1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varepsilon)&#10;=g\frac{1}{6}\pi(\frac{2mL^2}{\pi^2 \hbar^2}\varepsilon)^{3/2}&#10;\end{align*}&#10;\end{document}&#10;"/>
  <p:tag name="IGUANATEXSIZE" val="18"/>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1&#10;\end{align*}&#10;\end{document}&#10;"/>
  <p:tag name="IGUANATEXSIZE" val="20"/>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2&#10;\end{align*}&#10;\end{document}&#10;"/>
  <p:tag name="IGUANATEXSIZE" val="20"/>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1'&#10;\end{align*}&#10;\end{document}&#10;"/>
  <p:tag name="IGUANATEXSIZE" val="20"/>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2'&#10;\end{align*}&#10;\end{document}&#10;"/>
  <p:tag name="IGUANATEXSIZE" val="20"/>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_1&#10;\end{align*}&#10;\end{document}&#10;"/>
  <p:tag name="IGUANATEXSIZE" val="20"/>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_2&#10;\end{align*}&#10;\end{document}&#10;"/>
  <p:tag name="IGUANATEXSIZE" val="20"/>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_1'&#10;\end{align*}&#10;\end{document}&#10;"/>
  <p:tag name="IGUANATEXSIZE" val="20"/>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_2'&#10;\end{align*}&#10;\end{document}&#10;"/>
  <p:tag name="IGUANATEXSIZE" val="20"/>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_1&#10;\end{align*}&#10;\end{document}&#10;"/>
  <p:tag name="IGUANATEXSIZE" val="20"/>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_2&#10;\end{align*}&#10;\end{document}&#10;"/>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bar\varepsilon)\Delta\bar\varepsilon&#10;\end{align*}&#10;\end{document}&#10;"/>
  <p:tag name="IGUANATEXSIZE" val="18"/>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_1'&#10;\end{align*}&#10;\end{document}&#10;"/>
  <p:tag name="IGUANATEXSIZE" val="20"/>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_2'&#10;\end{align*}&#10;\end{document}&#10;"/>
  <p:tag name="IGUANATEXSIZE" val="20"/>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 =S_1(E_1',V_1, N_1')+S_2(E_2',V_2,N_2')&#10;\end{align*}&#10;\end{document}&#10;"/>
  <p:tag name="IGUANATEXSIZE" val="18"/>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S'(N_1')}{dN_1'} =\left.\frac{\partial S_1}{\partial N}\right |_{N=N_1'}&#10;-\left .\frac{\partial S_2}{\partial N}\right |_{N=N_1+N_2-N_1'}=0&#10;\end{align*}&#10;\end{document}&#10;"/>
  <p:tag name="IGUANATEXSIZE" val="18"/>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eft.\frac{\partial S_1}{\partial N}\right |_{N=N_1'}&#10;=\left .\frac{\partial S_2}{\partial N}\right |_{N=N_2'}&#10;\end{align*}&#10;\end{document}&#10;"/>
  <p:tag name="IGUANATEXSIZE" val="18"/>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partial S}{\partial N}&#10;\end{align*}&#10;\end{document}&#10;"/>
  <p:tag name="IGUANATEXSIZE" val="18"/>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mu}{T}=-\frac{\partial S}{\partial N}&#10;\end{align*}&#10;\end{document}&#10;"/>
  <p:tag name="IGUANATEXSIZE" val="18"/>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S = \left(\frac{\partial S}{\partial E}\right )_V dE+&#10;\left(\frac{\partial S}{\partial V}\right )_E dV&#10;\end{align*}&#10;\end{document}&#10;"/>
  <p:tag name="IGUANATEXSIZE" val="18"/>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S = \frac{1}{T} dE+&#10;\frac{p}{T} dV&#10;\end{align*}&#10;\end{document}&#10;"/>
  <p:tag name="IGUANATEXSIZE" val="18"/>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TdS-pdV&#10;\end{align*}&#10;\end{document}&#10;"/>
  <p:tag name="IGUANATEXSIZE" val="1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Omega(E)=\frac{1}{N!}(\varphi'(\bar\varepsilon)\Delta\bar\varepsilon)^N=&#10;\frac{1}{N!}C^NL^{3N}(\bar\varepsilon)^{N/2}(\alpha\bar\varepsilon)^N&#10;\end{align*}&#10;\end{document}&#10;"/>
  <p:tag name="IGUANATEXSIZE" val="18"/>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delta Q-pdV&#10;\end{align*}&#10;\end{document}&#10;"/>
  <p:tag name="IGUANATEXSIZE" val="18"/>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Q=TdS&#10;\end{align*}&#10;\end{document}&#10;"/>
  <p:tag name="IGUANATEXSIZE" val="18"/>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S=\frac{1}{T}\delta Q&#10;\end{align*}&#10;\end{document}&#10;"/>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n \varOmega(E)=&#10;(-N \ln N +N)+N \ln (\alpha C)+N\ln V+\frac{3}{2}N\ln(\bar\varepsilon)&#10;\end{align*}&#10;\end{document}&#10;"/>
  <p:tag name="IGUANATEXSIZE" val="18"/>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cs typeface="Arial" panose="020B0604020202020204" pitchFamily="34" charset="0"/>
          </a:defRPr>
        </a:defPPr>
      </a:lstStyle>
    </a:txDef>
  </a:objectDefaults>
  <a:extraClrSchemeLst/>
  <a:extLst>
    <a:ext uri="{05A4C25C-085E-4340-85A3-A5531E510DB2}">
      <thm15:themeFamily xmlns:thm15="http://schemas.microsoft.com/office/thememl/2012/main" name="MyblankCalibri.potx" id="{71DB4933-40A2-45A4-9831-135EE38379A9}" vid="{D653884F-F80E-4FA0-9426-C927E08E98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MyblankCalibri18</Template>
  <TotalTime>1</TotalTime>
  <Words>5583</Words>
  <Application>Microsoft Office PowerPoint</Application>
  <PresentationFormat>On-screen Show (4:3)</PresentationFormat>
  <Paragraphs>255</Paragraphs>
  <Slides>31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Vladimir Cerny</cp:lastModifiedBy>
  <cp:revision>2</cp:revision>
  <dcterms:created xsi:type="dcterms:W3CDTF">2018-10-22T16:36:51Z</dcterms:created>
  <dcterms:modified xsi:type="dcterms:W3CDTF">2018-10-22T16:38:24Z</dcterms:modified>
</cp:coreProperties>
</file>