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84" r:id="rId3"/>
    <p:sldId id="285" r:id="rId4"/>
    <p:sldId id="286" r:id="rId5"/>
    <p:sldId id="287" r:id="rId6"/>
    <p:sldId id="288" r:id="rId7"/>
    <p:sldId id="317" r:id="rId8"/>
    <p:sldId id="289" r:id="rId9"/>
    <p:sldId id="295" r:id="rId10"/>
    <p:sldId id="291" r:id="rId11"/>
    <p:sldId id="292" r:id="rId12"/>
    <p:sldId id="293" r:id="rId13"/>
    <p:sldId id="294" r:id="rId14"/>
    <p:sldId id="315" r:id="rId15"/>
    <p:sldId id="290" r:id="rId16"/>
    <p:sldId id="297" r:id="rId17"/>
    <p:sldId id="298" r:id="rId18"/>
    <p:sldId id="299" r:id="rId19"/>
    <p:sldId id="300" r:id="rId20"/>
    <p:sldId id="301" r:id="rId21"/>
    <p:sldId id="302" r:id="rId2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72" d="100"/>
          <a:sy n="72" d="100"/>
        </p:scale>
        <p:origin x="94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5.11.2018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5.11.2018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5.11.2018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5.11.2018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5.11.2018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5.11.2018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5.11.2018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5.11.2018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5.11.2018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5.11.2018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5.11.2018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5.11.2018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80.png"/><Relationship Id="rId3" Type="http://schemas.openxmlformats.org/officeDocument/2006/relationships/tags" Target="../tags/tag3.xml"/><Relationship Id="rId7" Type="http://schemas.openxmlformats.org/officeDocument/2006/relationships/image" Target="../media/image1.png"/><Relationship Id="rId12" Type="http://schemas.openxmlformats.org/officeDocument/2006/relationships/image" Target="../media/image3.png"/><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260.png"/><Relationship Id="rId5" Type="http://schemas.openxmlformats.org/officeDocument/2006/relationships/tags" Target="../tags/tag5.xml"/><Relationship Id="rId15" Type="http://schemas.openxmlformats.org/officeDocument/2006/relationships/image" Target="../media/image4.png"/><Relationship Id="rId4" Type="http://schemas.openxmlformats.org/officeDocument/2006/relationships/tags" Target="../tags/tag4.xml"/><Relationship Id="rId14" Type="http://schemas.openxmlformats.org/officeDocument/2006/relationships/image" Target="../media/image29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8.xml"/><Relationship Id="rId7" Type="http://schemas.openxmlformats.org/officeDocument/2006/relationships/image" Target="../media/image2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7.xml"/><Relationship Id="rId11" Type="http://schemas.openxmlformats.org/officeDocument/2006/relationships/image" Target="../media/image29.png"/><Relationship Id="rId5" Type="http://schemas.openxmlformats.org/officeDocument/2006/relationships/tags" Target="../tags/tag30.xml"/><Relationship Id="rId10" Type="http://schemas.openxmlformats.org/officeDocument/2006/relationships/image" Target="../media/image28.png"/><Relationship Id="rId4" Type="http://schemas.openxmlformats.org/officeDocument/2006/relationships/tags" Target="../tags/tag29.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33.xml"/><Relationship Id="rId7" Type="http://schemas.openxmlformats.org/officeDocument/2006/relationships/image" Target="../media/image30.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7.xml"/><Relationship Id="rId11" Type="http://schemas.openxmlformats.org/officeDocument/2006/relationships/image" Target="../media/image34.png"/><Relationship Id="rId5" Type="http://schemas.openxmlformats.org/officeDocument/2006/relationships/tags" Target="../tags/tag35.xml"/><Relationship Id="rId10" Type="http://schemas.openxmlformats.org/officeDocument/2006/relationships/image" Target="../media/image33.png"/><Relationship Id="rId4" Type="http://schemas.openxmlformats.org/officeDocument/2006/relationships/tags" Target="../tags/tag34.xml"/><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38.xml"/><Relationship Id="rId7" Type="http://schemas.openxmlformats.org/officeDocument/2006/relationships/image" Target="../media/image730.png"/><Relationship Id="rId12" Type="http://schemas.openxmlformats.org/officeDocument/2006/relationships/image" Target="../media/image41.png"/><Relationship Id="rId2" Type="http://schemas.openxmlformats.org/officeDocument/2006/relationships/tags" Target="../tags/tag37.xml"/><Relationship Id="rId1" Type="http://schemas.openxmlformats.org/officeDocument/2006/relationships/tags" Target="../tags/tag36.xml"/><Relationship Id="rId11" Type="http://schemas.openxmlformats.org/officeDocument/2006/relationships/image" Target="../media/image740.png"/><Relationship Id="rId10" Type="http://schemas.openxmlformats.org/officeDocument/2006/relationships/image" Target="../media/image39.png"/><Relationship Id="rId4" Type="http://schemas.openxmlformats.org/officeDocument/2006/relationships/slideLayout" Target="../slideLayouts/slideLayout7.xm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13" Type="http://schemas.openxmlformats.org/officeDocument/2006/relationships/image" Target="../media/image50.png"/><Relationship Id="rId3" Type="http://schemas.openxmlformats.org/officeDocument/2006/relationships/tags" Target="../tags/tag41.xml"/><Relationship Id="rId12" Type="http://schemas.openxmlformats.org/officeDocument/2006/relationships/image" Target="../media/image48.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7.xml"/><Relationship Id="rId11" Type="http://schemas.openxmlformats.org/officeDocument/2006/relationships/image" Target="../media/image46.png"/><Relationship Id="rId5" Type="http://schemas.openxmlformats.org/officeDocument/2006/relationships/tags" Target="../tags/tag43.xml"/><Relationship Id="rId15" Type="http://schemas.openxmlformats.org/officeDocument/2006/relationships/image" Target="../media/image52.png"/><Relationship Id="rId10" Type="http://schemas.openxmlformats.org/officeDocument/2006/relationships/image" Target="../media/image44.png"/><Relationship Id="rId4" Type="http://schemas.openxmlformats.org/officeDocument/2006/relationships/tags" Target="../tags/tag42.xml"/><Relationship Id="rId9" Type="http://schemas.openxmlformats.org/officeDocument/2006/relationships/image" Target="../media/image78.png"/><Relationship Id="rId14" Type="http://schemas.openxmlformats.org/officeDocument/2006/relationships/image" Target="../media/image8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56.png"/><Relationship Id="rId12" Type="http://schemas.openxmlformats.org/officeDocument/2006/relationships/image" Target="../media/image58.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slideLayout" Target="../slideLayouts/slideLayout7.xml"/><Relationship Id="rId10" Type="http://schemas.openxmlformats.org/officeDocument/2006/relationships/image" Target="../media/image87.png"/><Relationship Id="rId4" Type="http://schemas.openxmlformats.org/officeDocument/2006/relationships/tags" Target="../tags/tag47.xml"/></Relationships>
</file>

<file path=ppt/slides/_rels/slide17.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61.png"/><Relationship Id="rId18" Type="http://schemas.openxmlformats.org/officeDocument/2006/relationships/image" Target="../media/image951.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60.png"/><Relationship Id="rId2" Type="http://schemas.openxmlformats.org/officeDocument/2006/relationships/tags" Target="../tags/tag49.xml"/><Relationship Id="rId20" Type="http://schemas.openxmlformats.org/officeDocument/2006/relationships/image" Target="../media/image65.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59.png"/><Relationship Id="rId5" Type="http://schemas.openxmlformats.org/officeDocument/2006/relationships/tags" Target="../tags/tag52.xml"/><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4.png"/><Relationship Id="rId4" Type="http://schemas.openxmlformats.org/officeDocument/2006/relationships/tags" Target="../tags/tag51.xml"/><Relationship Id="rId9" Type="http://schemas.openxmlformats.org/officeDocument/2006/relationships/slideLayout" Target="../slideLayouts/slideLayout7.xml"/><Relationship Id="rId14"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7.xml"/><Relationship Id="rId7" Type="http://schemas.openxmlformats.org/officeDocument/2006/relationships/image" Target="../media/image6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980.png"/></Relationships>
</file>

<file path=ppt/slides/_rels/slide19.xml.rels><?xml version="1.0" encoding="UTF-8" standalone="yes"?>
<Relationships xmlns="http://schemas.openxmlformats.org/package/2006/relationships"><Relationship Id="rId13" Type="http://schemas.openxmlformats.org/officeDocument/2006/relationships/image" Target="../media/image70.png"/><Relationship Id="rId3" Type="http://schemas.openxmlformats.org/officeDocument/2006/relationships/tags" Target="../tags/tag60.xml"/><Relationship Id="rId12" Type="http://schemas.openxmlformats.org/officeDocument/2006/relationships/image" Target="../media/image69.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67.png"/><Relationship Id="rId11" Type="http://schemas.openxmlformats.org/officeDocument/2006/relationships/image" Target="../media/image950.png"/><Relationship Id="rId5" Type="http://schemas.openxmlformats.org/officeDocument/2006/relationships/slideLayout" Target="../slideLayouts/slideLayout7.xml"/><Relationship Id="rId10" Type="http://schemas.openxmlformats.org/officeDocument/2006/relationships/image" Target="../media/image68.png"/><Relationship Id="rId4" Type="http://schemas.openxmlformats.org/officeDocument/2006/relationships/tags" Target="../tags/tag61.xml"/><Relationship Id="rId9" Type="http://schemas.openxmlformats.org/officeDocument/2006/relationships/image" Target="../media/image93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20.png"/></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tags" Target="../tags/tag64.xml"/><Relationship Id="rId7" Type="http://schemas.openxmlformats.org/officeDocument/2006/relationships/slideLayout" Target="../slideLayouts/slideLayout7.xml"/><Relationship Id="rId12" Type="http://schemas.openxmlformats.org/officeDocument/2006/relationships/image" Target="../media/image75.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74.png"/><Relationship Id="rId5" Type="http://schemas.openxmlformats.org/officeDocument/2006/relationships/tags" Target="../tags/tag66.xml"/><Relationship Id="rId10" Type="http://schemas.openxmlformats.org/officeDocument/2006/relationships/image" Target="../media/image73.png"/><Relationship Id="rId4" Type="http://schemas.openxmlformats.org/officeDocument/2006/relationships/tags" Target="../tags/tag65.xml"/><Relationship Id="rId9"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tags" Target="../tags/tag70.xml"/><Relationship Id="rId12" Type="http://schemas.openxmlformats.org/officeDocument/2006/relationships/image" Target="../media/image80.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56.png"/><Relationship Id="rId11" Type="http://schemas.openxmlformats.org/officeDocument/2006/relationships/image" Target="../media/image79.png"/><Relationship Id="rId5" Type="http://schemas.openxmlformats.org/officeDocument/2006/relationships/slideLayout" Target="../slideLayouts/slideLayout7.xml"/><Relationship Id="rId10" Type="http://schemas.openxmlformats.org/officeDocument/2006/relationships/image" Target="../media/image77.png"/><Relationship Id="rId4" Type="http://schemas.openxmlformats.org/officeDocument/2006/relationships/tags" Target="../tags/tag71.xml"/><Relationship Id="rId9" Type="http://schemas.openxmlformats.org/officeDocument/2006/relationships/image" Target="../media/image11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35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38.png"/><Relationship Id="rId2" Type="http://schemas.openxmlformats.org/officeDocument/2006/relationships/tags" Target="../tags/tag9.xml"/><Relationship Id="rId1" Type="http://schemas.openxmlformats.org/officeDocument/2006/relationships/tags" Target="../tags/tag8.xml"/><Relationship Id="rId11" Type="http://schemas.openxmlformats.org/officeDocument/2006/relationships/image" Target="../media/image42.pn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5.png"/><Relationship Id="rId18" Type="http://schemas.openxmlformats.org/officeDocument/2006/relationships/image" Target="../media/image14.png"/><Relationship Id="rId3" Type="http://schemas.openxmlformats.org/officeDocument/2006/relationships/tags" Target="../tags/tag12.xml"/><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49.png"/><Relationship Id="rId2" Type="http://schemas.openxmlformats.org/officeDocument/2006/relationships/tags" Target="../tags/tag11.xml"/><Relationship Id="rId16" Type="http://schemas.openxmlformats.org/officeDocument/2006/relationships/image" Target="../media/image13.png"/><Relationship Id="rId1" Type="http://schemas.openxmlformats.org/officeDocument/2006/relationships/tags" Target="../tags/tag10.xml"/><Relationship Id="rId6" Type="http://schemas.openxmlformats.org/officeDocument/2006/relationships/slideLayout" Target="../slideLayouts/slideLayout7.xml"/><Relationship Id="rId11" Type="http://schemas.openxmlformats.org/officeDocument/2006/relationships/image" Target="../media/image43.png"/><Relationship Id="rId5" Type="http://schemas.openxmlformats.org/officeDocument/2006/relationships/tags" Target="../tags/tag14.xml"/><Relationship Id="rId15" Type="http://schemas.openxmlformats.org/officeDocument/2006/relationships/image" Target="../media/image47.png"/><Relationship Id="rId4" Type="http://schemas.openxmlformats.org/officeDocument/2006/relationships/tags" Target="../tags/tag13.xml"/><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slideLayout" Target="../slideLayouts/slideLayout7.xml"/><Relationship Id="rId9"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tags" Target="../tags/tag19.xml"/><Relationship Id="rId16" Type="http://schemas.openxmlformats.org/officeDocument/2006/relationships/image" Target="../media/image22.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20.png"/><Relationship Id="rId5" Type="http://schemas.openxmlformats.org/officeDocument/2006/relationships/tags" Target="../tags/tag22.xml"/><Relationship Id="rId15" Type="http://schemas.openxmlformats.org/officeDocument/2006/relationships/image" Target="../media/image21.png"/><Relationship Id="rId10" Type="http://schemas.openxmlformats.org/officeDocument/2006/relationships/image" Target="../media/image19.png"/><Relationship Id="rId4" Type="http://schemas.openxmlformats.org/officeDocument/2006/relationships/tags" Target="../tags/tag21.xml"/><Relationship Id="rId9" Type="http://schemas.openxmlformats.org/officeDocument/2006/relationships/image" Target="../media/image18.png"/><Relationship Id="rId14" Type="http://schemas.openxmlformats.org/officeDocument/2006/relationships/image" Target="../media/image580.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610.png"/><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09D255F-5CAD-453E-A7FC-3D52D0D1F481}"/>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26748" y="787312"/>
            <a:ext cx="942857" cy="471429"/>
          </a:xfrm>
          <a:prstGeom prst="rect">
            <a:avLst/>
          </a:prstGeom>
        </p:spPr>
      </p:pic>
      <p:sp>
        <p:nvSpPr>
          <p:cNvPr id="5" name="TextBox 4">
            <a:extLst>
              <a:ext uri="{FF2B5EF4-FFF2-40B4-BE49-F238E27FC236}">
                <a16:creationId xmlns:a16="http://schemas.microsoft.com/office/drawing/2014/main" id="{482A0644-D69C-4DAE-A607-8FA62796EEF0}"/>
              </a:ext>
            </a:extLst>
          </p:cNvPr>
          <p:cNvSpPr txBox="1"/>
          <p:nvPr/>
        </p:nvSpPr>
        <p:spPr>
          <a:xfrm>
            <a:off x="380144" y="1373658"/>
            <a:ext cx="85789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the mean pressure will be</a:t>
            </a:r>
          </a:p>
        </p:txBody>
      </p:sp>
      <p:pic>
        <p:nvPicPr>
          <p:cNvPr id="8" name="Picture 7">
            <a:extLst>
              <a:ext uri="{FF2B5EF4-FFF2-40B4-BE49-F238E27FC236}">
                <a16:creationId xmlns:a16="http://schemas.microsoft.com/office/drawing/2014/main" id="{8E34E171-0BA1-4AE6-B177-D55F92C9EF71}"/>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45416" y="1751830"/>
            <a:ext cx="7970711" cy="61379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2B3498-7336-4A74-9929-C9245456F179}"/>
                  </a:ext>
                </a:extLst>
              </p:cNvPr>
              <p:cNvSpPr txBox="1"/>
              <p:nvPr/>
            </p:nvSpPr>
            <p:spPr>
              <a:xfrm>
                <a:off x="223961" y="2459444"/>
                <a:ext cx="8301519" cy="10380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Even if we have not yet calculated the temperature for microcanonical gas we know that for monoatomic gas we expect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𝑁𝑘𝑇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for the pressure we get the equation of state</a:t>
                </a:r>
              </a:p>
            </p:txBody>
          </p:sp>
        </mc:Choice>
        <mc:Fallback xmlns="">
          <p:sp>
            <p:nvSpPr>
              <p:cNvPr id="12" name="TextBox 11">
                <a:extLst>
                  <a:ext uri="{FF2B5EF4-FFF2-40B4-BE49-F238E27FC236}">
                    <a16:creationId xmlns:a16="http://schemas.microsoft.com/office/drawing/2014/main" id="{D32B3498-7336-4A74-9929-C9245456F179}"/>
                  </a:ext>
                </a:extLst>
              </p:cNvPr>
              <p:cNvSpPr txBox="1">
                <a:spLocks noRot="1" noChangeAspect="1" noMove="1" noResize="1" noEditPoints="1" noAdjustHandles="1" noChangeArrowheads="1" noChangeShapeType="1" noTextEdit="1"/>
              </p:cNvSpPr>
              <p:nvPr/>
            </p:nvSpPr>
            <p:spPr>
              <a:xfrm>
                <a:off x="223961" y="2459444"/>
                <a:ext cx="8301519" cy="1038041"/>
              </a:xfrm>
              <a:prstGeom prst="rect">
                <a:avLst/>
              </a:prstGeom>
              <a:blipFill>
                <a:blip r:embed="rId11"/>
                <a:stretch>
                  <a:fillRect l="-661" t="-2924" r="-661" b="-8187"/>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01A9BCF-3B48-4666-8E60-28C6EBBCFF56}"/>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726748" y="3480370"/>
            <a:ext cx="1160571" cy="468000"/>
          </a:xfrm>
          <a:prstGeom prst="rect">
            <a:avLst/>
          </a:prstGeom>
        </p:spPr>
      </p:pic>
      <p:sp>
        <p:nvSpPr>
          <p:cNvPr id="17" name="Rectangle 16">
            <a:extLst>
              <a:ext uri="{FF2B5EF4-FFF2-40B4-BE49-F238E27FC236}">
                <a16:creationId xmlns:a16="http://schemas.microsoft.com/office/drawing/2014/main" id="{CCF6B5D3-B4B2-4C2D-8EAB-620F89733360}"/>
              </a:ext>
            </a:extLst>
          </p:cNvPr>
          <p:cNvSpPr/>
          <p:nvPr/>
        </p:nvSpPr>
        <p:spPr>
          <a:xfrm>
            <a:off x="3556227" y="3429000"/>
            <a:ext cx="1417834" cy="629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0D0CDB9-DF7A-4B92-B218-AEC408E537EB}"/>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 - calculations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9E8D3F0-B665-48B3-A33C-A8A176812FF9}"/>
                  </a:ext>
                </a:extLst>
              </p:cNvPr>
              <p:cNvSpPr txBox="1"/>
              <p:nvPr/>
            </p:nvSpPr>
            <p:spPr>
              <a:xfrm>
                <a:off x="345183" y="884048"/>
                <a:ext cx="3339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gas in the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got</a:t>
                </a:r>
              </a:p>
            </p:txBody>
          </p:sp>
        </mc:Choice>
        <mc:Fallback xmlns="">
          <p:sp>
            <p:nvSpPr>
              <p:cNvPr id="19" name="TextBox 18">
                <a:extLst>
                  <a:ext uri="{FF2B5EF4-FFF2-40B4-BE49-F238E27FC236}">
                    <a16:creationId xmlns:a16="http://schemas.microsoft.com/office/drawing/2014/main" id="{99E8D3F0-B665-48B3-A33C-A8A176812FF9}"/>
                  </a:ext>
                </a:extLst>
              </p:cNvPr>
              <p:cNvSpPr txBox="1">
                <a:spLocks noRot="1" noChangeAspect="1" noMove="1" noResize="1" noEditPoints="1" noAdjustHandles="1" noChangeArrowheads="1" noChangeShapeType="1" noTextEdit="1"/>
              </p:cNvSpPr>
              <p:nvPr/>
            </p:nvSpPr>
            <p:spPr>
              <a:xfrm>
                <a:off x="345183" y="884048"/>
                <a:ext cx="3339100" cy="369332"/>
              </a:xfrm>
              <a:prstGeom prst="rect">
                <a:avLst/>
              </a:prstGeom>
              <a:blipFill>
                <a:blip r:embed="rId13"/>
                <a:stretch>
                  <a:fillRect l="-164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70A8B10-92CF-488A-9EC6-FBB2BA1310EF}"/>
                  </a:ext>
                </a:extLst>
              </p:cNvPr>
              <p:cNvSpPr txBox="1"/>
              <p:nvPr/>
            </p:nvSpPr>
            <p:spPr>
              <a:xfrm>
                <a:off x="164561" y="4205428"/>
                <a:ext cx="85789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done the calculation for ideal gas. In general, for arbitrary external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shall find that changing its value requires to do work. (Remember, an external parameter is a parameter which is contained in the formula for energies of the stationary states!). So for infinitesimal changes we get something like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conjugated force parameter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the external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in general we get</a:t>
                </a:r>
              </a:p>
            </p:txBody>
          </p:sp>
        </mc:Choice>
        <mc:Fallback xmlns="">
          <p:sp>
            <p:nvSpPr>
              <p:cNvPr id="25" name="TextBox 24">
                <a:extLst>
                  <a:ext uri="{FF2B5EF4-FFF2-40B4-BE49-F238E27FC236}">
                    <a16:creationId xmlns:a16="http://schemas.microsoft.com/office/drawing/2014/main" id="{470A8B10-92CF-488A-9EC6-FBB2BA1310EF}"/>
                  </a:ext>
                </a:extLst>
              </p:cNvPr>
              <p:cNvSpPr txBox="1">
                <a:spLocks noRot="1" noChangeAspect="1" noMove="1" noResize="1" noEditPoints="1" noAdjustHandles="1" noChangeArrowheads="1" noChangeShapeType="1" noTextEdit="1"/>
              </p:cNvSpPr>
              <p:nvPr/>
            </p:nvSpPr>
            <p:spPr>
              <a:xfrm>
                <a:off x="164561" y="4205428"/>
                <a:ext cx="8578922" cy="1477328"/>
              </a:xfrm>
              <a:prstGeom prst="rect">
                <a:avLst/>
              </a:prstGeom>
              <a:blipFill>
                <a:blip r:embed="rId14"/>
                <a:stretch>
                  <a:fillRect l="-640" t="-2479" b="-5785"/>
                </a:stretch>
              </a:blipFill>
            </p:spPr>
            <p:txBody>
              <a:bodyPr/>
              <a:lstStyle/>
              <a:p>
                <a:r>
                  <a:rPr lang="sk-SK">
                    <a:noFill/>
                  </a:rPr>
                  <a:t> </a:t>
                </a:r>
              </a:p>
            </p:txBody>
          </p:sp>
        </mc:Fallback>
      </mc:AlternateContent>
      <p:pic>
        <p:nvPicPr>
          <p:cNvPr id="28" name="Picture 27">
            <a:extLst>
              <a:ext uri="{FF2B5EF4-FFF2-40B4-BE49-F238E27FC236}">
                <a16:creationId xmlns:a16="http://schemas.microsoft.com/office/drawing/2014/main" id="{09674239-8A41-4F58-BE38-4FE180C76230}"/>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093044" y="5988148"/>
            <a:ext cx="1086857" cy="480000"/>
          </a:xfrm>
          <a:prstGeom prst="rect">
            <a:avLst/>
          </a:prstGeom>
        </p:spPr>
      </p:pic>
      <p:pic>
        <p:nvPicPr>
          <p:cNvPr id="10" name="Picture 9">
            <a:extLst>
              <a:ext uri="{FF2B5EF4-FFF2-40B4-BE49-F238E27FC236}">
                <a16:creationId xmlns:a16="http://schemas.microsoft.com/office/drawing/2014/main" id="{4E9692C5-350A-4EBD-983B-E528E6B0EFC8}"/>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4808310" y="5965868"/>
            <a:ext cx="2294001" cy="620649"/>
          </a:xfrm>
          <a:prstGeom prst="rect">
            <a:avLst/>
          </a:prstGeom>
        </p:spPr>
      </p:pic>
      <p:sp>
        <p:nvSpPr>
          <p:cNvPr id="4" name="TextBox 3">
            <a:extLst>
              <a:ext uri="{FF2B5EF4-FFF2-40B4-BE49-F238E27FC236}">
                <a16:creationId xmlns:a16="http://schemas.microsoft.com/office/drawing/2014/main" id="{B37C721B-E7FD-4AF8-930A-94A40D7429C2}"/>
              </a:ext>
            </a:extLst>
          </p:cNvPr>
          <p:cNvSpPr txBox="1"/>
          <p:nvPr/>
        </p:nvSpPr>
        <p:spPr>
          <a:xfrm>
            <a:off x="3009015" y="6092456"/>
            <a:ext cx="1222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so</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Rectangle 5">
            <a:extLst>
              <a:ext uri="{FF2B5EF4-FFF2-40B4-BE49-F238E27FC236}">
                <a16:creationId xmlns:a16="http://schemas.microsoft.com/office/drawing/2014/main" id="{34B75634-D99B-4448-AAC4-93D1597002A2}"/>
              </a:ext>
            </a:extLst>
          </p:cNvPr>
          <p:cNvSpPr/>
          <p:nvPr/>
        </p:nvSpPr>
        <p:spPr>
          <a:xfrm>
            <a:off x="4678326" y="5847907"/>
            <a:ext cx="2626241" cy="8293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FC57FF-7D7A-4A99-853E-0D9DB23599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53908"/>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D89FC6-4101-4052-B74B-F1BC8A51B854}"/>
              </a:ext>
            </a:extLst>
          </p:cNvPr>
          <p:cNvSpPr txBox="1"/>
          <p:nvPr/>
        </p:nvSpPr>
        <p:spPr>
          <a:xfrm>
            <a:off x="1016000" y="395111"/>
            <a:ext cx="6671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small system</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B0C7748E-810C-4424-968F-39428EFFA3EE}"/>
              </a:ext>
            </a:extLst>
          </p:cNvPr>
          <p:cNvSpPr txBox="1"/>
          <p:nvPr/>
        </p:nvSpPr>
        <p:spPr>
          <a:xfrm>
            <a:off x="135467" y="970844"/>
            <a:ext cx="8579556" cy="5924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Deriving the canonical ensemble probabilities we have used an auxiliary large system, the reservoir, playing the role of thermostat. Inspecting the derivation we can see, that using the statistical methods and calculating the means we used the fact that the reservoir and therefore also the supersystem was large macroscopic system. We in fact did not need the system to be macroscopic.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Therefore the canonical ensemble can be used also for small systems in contact with reservoir or thermostat.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Even for such a small system as one particle.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us consider gas of classical (non quantum) particles. In that case we can define a particular particle as the system of interest. (For quantum indistinguishing particles we cannot limit attention to one specific particle!) The chosen particle collides with many other particles of the gas, so we can say our particle is in thermal contact with the rest of the gas which would play the role of the reservoir (or thermostat).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we can use the technique of canonical ensemble for a small system containing just one particle. This, however, requires classical (non-quantum) statistical physics, that is classical analogue of our quantum formula which uses discrete quantum states. We shall write the relevant classical formula just intuitively, without deep discussion on the relation between quantum and classical statistics. Actually, we have already seen the Maxwell velocity distribution, so we just will point at the canonical ensemble interpretation of the Maxwell distribution</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6B130066-2C52-4A66-A374-2A1FFFEA18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636517"/>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D0E3B5-06E3-45FB-87D6-A3D54E2B1BC2}"/>
              </a:ext>
            </a:extLst>
          </p:cNvPr>
          <p:cNvSpPr txBox="1"/>
          <p:nvPr/>
        </p:nvSpPr>
        <p:spPr>
          <a:xfrm>
            <a:off x="464137" y="261238"/>
            <a:ext cx="77754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Maxwell distribution</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TextBox 3">
            <a:extLst>
              <a:ext uri="{FF2B5EF4-FFF2-40B4-BE49-F238E27FC236}">
                <a16:creationId xmlns:a16="http://schemas.microsoft.com/office/drawing/2014/main" id="{3D85A88F-97A4-42BB-AF03-0BF065F82E59}"/>
              </a:ext>
            </a:extLst>
          </p:cNvPr>
          <p:cNvSpPr txBox="1"/>
          <p:nvPr/>
        </p:nvSpPr>
        <p:spPr>
          <a:xfrm>
            <a:off x="198304" y="811317"/>
            <a:ext cx="859315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shall consider one classical particle in contact with rest of the particles in gas as a reservoir. Let us first assume there is no external field (like gravitation). Then what concerns position the particles are uniformly distributed in the container. The microstate of a particle is then given by its velocity. So we are interested to get the probability that our selected particle has velocity     . Classical velocity is a continuous variable, so we have to use the probability technology for continuous variables: probability densities. Intuitively we expect that in parallel to quantum canonical distribution the probability density for velocities will be proportional to the “Boltzmann factor”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one particle and no external field the relevant energy in the formula should be just the kinetic energy so we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got what we expected: the Maxwell distribution. The normalization constant (analog of statistical sum) we get from the condition</a:t>
            </a:r>
          </a:p>
        </p:txBody>
      </p:sp>
      <p:pic>
        <p:nvPicPr>
          <p:cNvPr id="6" name="Picture 5">
            <a:extLst>
              <a:ext uri="{FF2B5EF4-FFF2-40B4-BE49-F238E27FC236}">
                <a16:creationId xmlns:a16="http://schemas.microsoft.com/office/drawing/2014/main" id="{DEC1B5AB-23EA-4C3E-8A96-B6B40FC1446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377283" y="1999086"/>
            <a:ext cx="128571" cy="164571"/>
          </a:xfrm>
          <a:prstGeom prst="rect">
            <a:avLst/>
          </a:prstGeom>
        </p:spPr>
      </p:pic>
      <p:pic>
        <p:nvPicPr>
          <p:cNvPr id="10" name="Picture 9">
            <a:extLst>
              <a:ext uri="{FF2B5EF4-FFF2-40B4-BE49-F238E27FC236}">
                <a16:creationId xmlns:a16="http://schemas.microsoft.com/office/drawing/2014/main" id="{DEA803B2-4CC0-45AF-A4D3-C9D8CB85DD53}"/>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899167" y="3119641"/>
            <a:ext cx="1191429" cy="548571"/>
          </a:xfrm>
          <a:prstGeom prst="rect">
            <a:avLst/>
          </a:prstGeom>
        </p:spPr>
      </p:pic>
      <p:pic>
        <p:nvPicPr>
          <p:cNvPr id="16" name="Picture 15">
            <a:extLst>
              <a:ext uri="{FF2B5EF4-FFF2-40B4-BE49-F238E27FC236}">
                <a16:creationId xmlns:a16="http://schemas.microsoft.com/office/drawing/2014/main" id="{17E9012B-C925-4B94-ACC1-24B7F0C9F61F}"/>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229867" y="4014616"/>
            <a:ext cx="2244000" cy="562286"/>
          </a:xfrm>
          <a:prstGeom prst="rect">
            <a:avLst/>
          </a:prstGeom>
        </p:spPr>
      </p:pic>
      <p:pic>
        <p:nvPicPr>
          <p:cNvPr id="14" name="Picture 13">
            <a:extLst>
              <a:ext uri="{FF2B5EF4-FFF2-40B4-BE49-F238E27FC236}">
                <a16:creationId xmlns:a16="http://schemas.microsoft.com/office/drawing/2014/main" id="{99F080B2-3611-44BD-B4D5-1CD9E7950C9C}"/>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792024" y="5335340"/>
            <a:ext cx="1405714" cy="507429"/>
          </a:xfrm>
          <a:prstGeom prst="rect">
            <a:avLst/>
          </a:prstGeom>
        </p:spPr>
      </p:pic>
      <p:pic>
        <p:nvPicPr>
          <p:cNvPr id="17" name="Picture 16">
            <a:extLst>
              <a:ext uri="{FF2B5EF4-FFF2-40B4-BE49-F238E27FC236}">
                <a16:creationId xmlns:a16="http://schemas.microsoft.com/office/drawing/2014/main" id="{9F4F9FBF-FBB2-4BDD-AD95-A55AF17AD535}"/>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351867" y="6001664"/>
            <a:ext cx="3051810" cy="504063"/>
          </a:xfrm>
          <a:prstGeom prst="rect">
            <a:avLst/>
          </a:prstGeom>
        </p:spPr>
      </p:pic>
      <p:sp>
        <p:nvSpPr>
          <p:cNvPr id="18" name="TextBox 17">
            <a:extLst>
              <a:ext uri="{FF2B5EF4-FFF2-40B4-BE49-F238E27FC236}">
                <a16:creationId xmlns:a16="http://schemas.microsoft.com/office/drawing/2014/main" id="{8A870D9E-91DF-48D8-8639-5DB9AE3E4070}"/>
              </a:ext>
            </a:extLst>
          </p:cNvPr>
          <p:cNvSpPr txBox="1"/>
          <p:nvPr/>
        </p:nvSpPr>
        <p:spPr>
          <a:xfrm>
            <a:off x="352539" y="6136395"/>
            <a:ext cx="35466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get what we have already seen:</a:t>
            </a:r>
          </a:p>
        </p:txBody>
      </p:sp>
      <p:sp>
        <p:nvSpPr>
          <p:cNvPr id="20" name="Rectangle 19">
            <a:extLst>
              <a:ext uri="{FF2B5EF4-FFF2-40B4-BE49-F238E27FC236}">
                <a16:creationId xmlns:a16="http://schemas.microsoft.com/office/drawing/2014/main" id="{9886196E-03EC-4BBB-9B6A-23B35B50885D}"/>
              </a:ext>
            </a:extLst>
          </p:cNvPr>
          <p:cNvSpPr/>
          <p:nvPr/>
        </p:nvSpPr>
        <p:spPr>
          <a:xfrm>
            <a:off x="4208443" y="5957596"/>
            <a:ext cx="3382178" cy="6965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87595C6-75AE-41AD-A771-D637FF64B0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075992"/>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57E0E-EE50-4D23-8545-FA4EAD317929}"/>
              </a:ext>
            </a:extLst>
          </p:cNvPr>
          <p:cNvSpPr txBox="1"/>
          <p:nvPr/>
        </p:nvSpPr>
        <p:spPr>
          <a:xfrm>
            <a:off x="298883" y="283272"/>
            <a:ext cx="829427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Boltzmann distribution</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EB0697A1-4B6D-4C7F-9519-C053279CDCFF}"/>
              </a:ext>
            </a:extLst>
          </p:cNvPr>
          <p:cNvSpPr txBox="1"/>
          <p:nvPr/>
        </p:nvSpPr>
        <p:spPr>
          <a:xfrm>
            <a:off x="209320" y="1333041"/>
            <a:ext cx="85821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external field the gas particle distribution is no more uniform, the microstate of the particle is given by its position and velocity. So for one classical particle we get the probability density in the            space </a:t>
            </a:r>
          </a:p>
        </p:txBody>
      </p:sp>
      <p:pic>
        <p:nvPicPr>
          <p:cNvPr id="7" name="Picture 6">
            <a:extLst>
              <a:ext uri="{FF2B5EF4-FFF2-40B4-BE49-F238E27FC236}">
                <a16:creationId xmlns:a16="http://schemas.microsoft.com/office/drawing/2014/main" id="{9B645CAF-3E55-465B-8E13-87DCA5BCAFF9}"/>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694238" y="1945090"/>
            <a:ext cx="462857" cy="229714"/>
          </a:xfrm>
          <a:prstGeom prst="rect">
            <a:avLst/>
          </a:prstGeom>
        </p:spPr>
      </p:pic>
      <p:pic>
        <p:nvPicPr>
          <p:cNvPr id="6" name="Picture 5">
            <a:extLst>
              <a:ext uri="{FF2B5EF4-FFF2-40B4-BE49-F238E27FC236}">
                <a16:creationId xmlns:a16="http://schemas.microsoft.com/office/drawing/2014/main" id="{24723FC6-1C69-4D66-AFDC-76E098C6DC83}"/>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563655" y="2422132"/>
            <a:ext cx="3202686" cy="548640"/>
          </a:xfrm>
          <a:prstGeom prst="rect">
            <a:avLst/>
          </a:prstGeom>
        </p:spPr>
      </p:pic>
      <p:pic>
        <p:nvPicPr>
          <p:cNvPr id="17" name="Picture 16">
            <a:extLst>
              <a:ext uri="{FF2B5EF4-FFF2-40B4-BE49-F238E27FC236}">
                <a16:creationId xmlns:a16="http://schemas.microsoft.com/office/drawing/2014/main" id="{A80D8F37-0D06-4975-8744-BAFF4BB1BAD6}"/>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563655" y="3304441"/>
            <a:ext cx="3346286" cy="582857"/>
          </a:xfrm>
          <a:prstGeom prst="rect">
            <a:avLst/>
          </a:prstGeom>
        </p:spPr>
      </p:pic>
      <p:sp>
        <p:nvSpPr>
          <p:cNvPr id="18" name="Rectangle 17">
            <a:extLst>
              <a:ext uri="{FF2B5EF4-FFF2-40B4-BE49-F238E27FC236}">
                <a16:creationId xmlns:a16="http://schemas.microsoft.com/office/drawing/2014/main" id="{F8FDA89B-40AD-46D3-8B41-29DD5065D276}"/>
              </a:ext>
            </a:extLst>
          </p:cNvPr>
          <p:cNvSpPr/>
          <p:nvPr/>
        </p:nvSpPr>
        <p:spPr>
          <a:xfrm>
            <a:off x="2302525" y="3204460"/>
            <a:ext cx="4241494" cy="782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AF769A1-7C9E-416A-B751-6F7D96A60919}"/>
              </a:ext>
            </a:extLst>
          </p:cNvPr>
          <p:cNvSpPr txBox="1"/>
          <p:nvPr/>
        </p:nvSpPr>
        <p:spPr>
          <a:xfrm>
            <a:off x="298883" y="4373696"/>
            <a:ext cx="82942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is called the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Boltzmann distribution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normalization constant is to be obtained from the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we are not interested by the velocity distribution, we can integrate over velocities and get the marginal spatial probability density</a:t>
            </a:r>
          </a:p>
        </p:txBody>
      </p:sp>
      <p:pic>
        <p:nvPicPr>
          <p:cNvPr id="22" name="Picture 21">
            <a:extLst>
              <a:ext uri="{FF2B5EF4-FFF2-40B4-BE49-F238E27FC236}">
                <a16:creationId xmlns:a16="http://schemas.microsoft.com/office/drawing/2014/main" id="{05ED1D43-959C-45AD-9D7F-FD1BCB3F3FE0}"/>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263941" y="4681651"/>
            <a:ext cx="1945714" cy="507429"/>
          </a:xfrm>
          <a:prstGeom prst="rect">
            <a:avLst/>
          </a:prstGeom>
        </p:spPr>
      </p:pic>
      <p:pic>
        <p:nvPicPr>
          <p:cNvPr id="29" name="Picture 28">
            <a:extLst>
              <a:ext uri="{FF2B5EF4-FFF2-40B4-BE49-F238E27FC236}">
                <a16:creationId xmlns:a16="http://schemas.microsoft.com/office/drawing/2014/main" id="{9B4B2E4B-73CA-4F44-8A4D-0778C470D754}"/>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305162" y="5963157"/>
            <a:ext cx="2281714" cy="548571"/>
          </a:xfrm>
          <a:prstGeom prst="rect">
            <a:avLst/>
          </a:prstGeom>
        </p:spPr>
      </p:pic>
      <p:sp>
        <p:nvSpPr>
          <p:cNvPr id="30" name="Rectangle 29">
            <a:extLst>
              <a:ext uri="{FF2B5EF4-FFF2-40B4-BE49-F238E27FC236}">
                <a16:creationId xmlns:a16="http://schemas.microsoft.com/office/drawing/2014/main" id="{06B97BDC-C562-49DE-A9BA-5ED853E98880}"/>
              </a:ext>
            </a:extLst>
          </p:cNvPr>
          <p:cNvSpPr/>
          <p:nvPr/>
        </p:nvSpPr>
        <p:spPr>
          <a:xfrm>
            <a:off x="3157095" y="5851024"/>
            <a:ext cx="2637777" cy="847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65B9800-315F-4CF5-B36A-E74C32381F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125836"/>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974D41-D0F4-4482-9B8B-29F6D3455DB3}"/>
              </a:ext>
            </a:extLst>
          </p:cNvPr>
          <p:cNvSpPr txBox="1"/>
          <p:nvPr/>
        </p:nvSpPr>
        <p:spPr>
          <a:xfrm>
            <a:off x="298883" y="283272"/>
            <a:ext cx="829427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barometric formula</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9C4D8F-C74A-4137-A8E6-18BA92F10061}"/>
                  </a:ext>
                </a:extLst>
              </p:cNvPr>
              <p:cNvSpPr txBox="1"/>
              <p:nvPr/>
            </p:nvSpPr>
            <p:spPr>
              <a:xfrm>
                <a:off x="253388" y="1189822"/>
                <a:ext cx="856010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Applied to homogenous gravitational field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𝑈</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𝑚𝑔𝑧</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get for the marginal probability density of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-coordinate of a particle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mass of the particle. Then for the gas spatial particle density at the height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(number of particles per unit volume) we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obviously the particle density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Since ideal gas pressure is proportional to the particle density we get for the pressure distribution in isothermal atmosphere (temperature not dependent 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3" name="TextBox 2">
                <a:extLst>
                  <a:ext uri="{FF2B5EF4-FFF2-40B4-BE49-F238E27FC236}">
                    <a16:creationId xmlns:a16="http://schemas.microsoft.com/office/drawing/2014/main" id="{EB9C4D8F-C74A-4137-A8E6-18BA92F10061}"/>
                  </a:ext>
                </a:extLst>
              </p:cNvPr>
              <p:cNvSpPr txBox="1">
                <a:spLocks noRot="1" noChangeAspect="1" noMove="1" noResize="1" noEditPoints="1" noAdjustHandles="1" noChangeArrowheads="1" noChangeShapeType="1" noTextEdit="1"/>
              </p:cNvSpPr>
              <p:nvPr/>
            </p:nvSpPr>
            <p:spPr>
              <a:xfrm>
                <a:off x="253388" y="1189822"/>
                <a:ext cx="8560106" cy="3416320"/>
              </a:xfrm>
              <a:prstGeom prst="rect">
                <a:avLst/>
              </a:prstGeom>
              <a:blipFill>
                <a:blip r:embed="rId7"/>
                <a:stretch>
                  <a:fillRect l="-641" t="-891" b="-1783"/>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8ECA7CC6-018D-4696-8670-63783149A4A7}"/>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245080" y="1847919"/>
            <a:ext cx="2199429" cy="421714"/>
          </a:xfrm>
          <a:prstGeom prst="rect">
            <a:avLst/>
          </a:prstGeom>
        </p:spPr>
      </p:pic>
      <p:pic>
        <p:nvPicPr>
          <p:cNvPr id="10" name="Picture 9">
            <a:extLst>
              <a:ext uri="{FF2B5EF4-FFF2-40B4-BE49-F238E27FC236}">
                <a16:creationId xmlns:a16="http://schemas.microsoft.com/office/drawing/2014/main" id="{FA35858E-76F8-4D33-B747-B9FEB180428C}"/>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245080" y="3007286"/>
            <a:ext cx="1902857" cy="421714"/>
          </a:xfrm>
          <a:prstGeom prst="rect">
            <a:avLst/>
          </a:prstGeom>
        </p:spPr>
      </p:pic>
      <p:pic>
        <p:nvPicPr>
          <p:cNvPr id="13" name="Picture 12">
            <a:extLst>
              <a:ext uri="{FF2B5EF4-FFF2-40B4-BE49-F238E27FC236}">
                <a16:creationId xmlns:a16="http://schemas.microsoft.com/office/drawing/2014/main" id="{3BBC5804-3C5E-4511-8339-101B396FFA3D}"/>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795919" y="4756838"/>
            <a:ext cx="1872000" cy="421714"/>
          </a:xfrm>
          <a:prstGeom prst="rect">
            <a:avLst/>
          </a:prstGeom>
        </p:spPr>
      </p:pic>
      <p:sp>
        <p:nvSpPr>
          <p:cNvPr id="14" name="Rectangle 13">
            <a:extLst>
              <a:ext uri="{FF2B5EF4-FFF2-40B4-BE49-F238E27FC236}">
                <a16:creationId xmlns:a16="http://schemas.microsoft.com/office/drawing/2014/main" id="{8AFE9080-49B2-4BD8-9220-80F6DF98BE51}"/>
              </a:ext>
            </a:extLst>
          </p:cNvPr>
          <p:cNvSpPr/>
          <p:nvPr/>
        </p:nvSpPr>
        <p:spPr>
          <a:xfrm>
            <a:off x="1647634" y="4645920"/>
            <a:ext cx="2199429" cy="6580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310747-7A25-4619-B72E-5663EC6F332C}"/>
                  </a:ext>
                </a:extLst>
              </p:cNvPr>
              <p:cNvSpPr txBox="1"/>
              <p:nvPr/>
            </p:nvSpPr>
            <p:spPr>
              <a:xfrm>
                <a:off x="298883" y="5420299"/>
                <a:ext cx="54519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barometric formula can be used as the bases for the construction of pressure altimeter. The altitude of a plane can be determined by comparing the pressure at unknown altitude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with the pressure at the ground.</a:t>
                </a:r>
              </a:p>
            </p:txBody>
          </p:sp>
        </mc:Choice>
        <mc:Fallback xmlns="">
          <p:sp>
            <p:nvSpPr>
              <p:cNvPr id="15" name="TextBox 14">
                <a:extLst>
                  <a:ext uri="{FF2B5EF4-FFF2-40B4-BE49-F238E27FC236}">
                    <a16:creationId xmlns:a16="http://schemas.microsoft.com/office/drawing/2014/main" id="{44310747-7A25-4619-B72E-5663EC6F332C}"/>
                  </a:ext>
                </a:extLst>
              </p:cNvPr>
              <p:cNvSpPr txBox="1">
                <a:spLocks noRot="1" noChangeAspect="1" noMove="1" noResize="1" noEditPoints="1" noAdjustHandles="1" noChangeArrowheads="1" noChangeShapeType="1" noTextEdit="1"/>
              </p:cNvSpPr>
              <p:nvPr/>
            </p:nvSpPr>
            <p:spPr>
              <a:xfrm>
                <a:off x="298883" y="5420299"/>
                <a:ext cx="5451922" cy="1200329"/>
              </a:xfrm>
              <a:prstGeom prst="rect">
                <a:avLst/>
              </a:prstGeom>
              <a:blipFill>
                <a:blip r:embed="rId11"/>
                <a:stretch>
                  <a:fillRect l="-895" t="-2538" r="-1902" b="-7107"/>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A690B8FA-0763-47E4-9A77-9E8CC03288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8366" y="4299900"/>
            <a:ext cx="2199429" cy="2240798"/>
          </a:xfrm>
          <a:prstGeom prst="rect">
            <a:avLst/>
          </a:prstGeom>
        </p:spPr>
      </p:pic>
      <p:sp>
        <p:nvSpPr>
          <p:cNvPr id="4" name="Slide Number Placeholder 3">
            <a:extLst>
              <a:ext uri="{FF2B5EF4-FFF2-40B4-BE49-F238E27FC236}">
                <a16:creationId xmlns:a16="http://schemas.microsoft.com/office/drawing/2014/main" id="{73E889AA-58D1-4B5D-89F2-AED4011AC1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29152"/>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2CD7F-0C05-4E12-9089-300B771B3BDA}"/>
              </a:ext>
            </a:extLst>
          </p:cNvPr>
          <p:cNvSpPr txBox="1"/>
          <p:nvPr/>
        </p:nvSpPr>
        <p:spPr>
          <a:xfrm>
            <a:off x="118261" y="238116"/>
            <a:ext cx="89241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classical harmonic oscillator</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9346B2A-40B3-4FB2-825C-1BB4813A0CFA}"/>
                  </a:ext>
                </a:extLst>
              </p:cNvPr>
              <p:cNvSpPr txBox="1"/>
              <p:nvPr/>
            </p:nvSpPr>
            <p:spPr>
              <a:xfrm>
                <a:off x="248356" y="1241778"/>
                <a:ext cx="86698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us consider a single harmonic oscillator in contact with a thermostat. It is “a small system at constant temperature” so we can apply the Boltzmann distribution. Without doing “too much science” around it we shall apply it just intuitively, assuming that the probability distribution in the two dimensional space of states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𝑣</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a:extLst>
                  <a:ext uri="{FF2B5EF4-FFF2-40B4-BE49-F238E27FC236}">
                    <a16:creationId xmlns:a16="http://schemas.microsoft.com/office/drawing/2014/main" id="{C9346B2A-40B3-4FB2-825C-1BB4813A0CFA}"/>
                  </a:ext>
                </a:extLst>
              </p:cNvPr>
              <p:cNvSpPr txBox="1">
                <a:spLocks noRot="1" noChangeAspect="1" noMove="1" noResize="1" noEditPoints="1" noAdjustHandles="1" noChangeArrowheads="1" noChangeShapeType="1" noTextEdit="1"/>
              </p:cNvSpPr>
              <p:nvPr/>
            </p:nvSpPr>
            <p:spPr>
              <a:xfrm>
                <a:off x="248356" y="1241778"/>
                <a:ext cx="8669866" cy="1200329"/>
              </a:xfrm>
              <a:prstGeom prst="rect">
                <a:avLst/>
              </a:prstGeom>
              <a:blipFill>
                <a:blip r:embed="rId9"/>
                <a:stretch>
                  <a:fillRect l="-633" t="-3046" b="-7107"/>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25924D8C-7207-4B9A-81B8-A9A9506F57A3}"/>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687832" y="2525507"/>
            <a:ext cx="3489008" cy="582930"/>
          </a:xfrm>
          <a:prstGeom prst="rect">
            <a:avLst/>
          </a:prstGeom>
        </p:spPr>
      </p:pic>
      <p:sp>
        <p:nvSpPr>
          <p:cNvPr id="7" name="TextBox 6">
            <a:extLst>
              <a:ext uri="{FF2B5EF4-FFF2-40B4-BE49-F238E27FC236}">
                <a16:creationId xmlns:a16="http://schemas.microsoft.com/office/drawing/2014/main" id="{18D23ECF-C7F6-43DB-9EB8-6C9C7A35EC53}"/>
              </a:ext>
            </a:extLst>
          </p:cNvPr>
          <p:cNvSpPr txBox="1"/>
          <p:nvPr/>
        </p:nvSpPr>
        <p:spPr>
          <a:xfrm>
            <a:off x="270933" y="3104445"/>
            <a:ext cx="85569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normalization constant is to be get from the condition</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9" name="Picture 8">
            <a:extLst>
              <a:ext uri="{FF2B5EF4-FFF2-40B4-BE49-F238E27FC236}">
                <a16:creationId xmlns:a16="http://schemas.microsoft.com/office/drawing/2014/main" id="{8564D620-ABC6-42D9-9CDB-AA13EB3DC6CE}"/>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344356" y="3059289"/>
            <a:ext cx="1822514" cy="507492"/>
          </a:xfrm>
          <a:prstGeom prst="rect">
            <a:avLst/>
          </a:prstGeom>
        </p:spPr>
      </p:pic>
      <p:sp>
        <p:nvSpPr>
          <p:cNvPr id="10" name="TextBox 9">
            <a:extLst>
              <a:ext uri="{FF2B5EF4-FFF2-40B4-BE49-F238E27FC236}">
                <a16:creationId xmlns:a16="http://schemas.microsoft.com/office/drawing/2014/main" id="{8F62E452-4C27-4ABA-9906-4AE4E0501312}"/>
              </a:ext>
            </a:extLst>
          </p:cNvPr>
          <p:cNvSpPr txBox="1"/>
          <p:nvPr/>
        </p:nvSpPr>
        <p:spPr>
          <a:xfrm>
            <a:off x="214490" y="3499554"/>
            <a:ext cx="85231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probability density is just a double Gaussian, so the calculation is easy and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7" name="Picture 26">
            <a:extLst>
              <a:ext uri="{FF2B5EF4-FFF2-40B4-BE49-F238E27FC236}">
                <a16:creationId xmlns:a16="http://schemas.microsoft.com/office/drawing/2014/main" id="{8B5B98FD-C702-4464-B3AF-508B5A526ACD}"/>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589866" y="3849511"/>
            <a:ext cx="1403604" cy="608076"/>
          </a:xfrm>
          <a:prstGeom prst="rect">
            <a:avLst/>
          </a:prstGeom>
        </p:spPr>
      </p:pic>
      <p:sp>
        <p:nvSpPr>
          <p:cNvPr id="15" name="TextBox 14">
            <a:extLst>
              <a:ext uri="{FF2B5EF4-FFF2-40B4-BE49-F238E27FC236}">
                <a16:creationId xmlns:a16="http://schemas.microsoft.com/office/drawing/2014/main" id="{F732EA90-2959-4122-A268-172874017B86}"/>
              </a:ext>
            </a:extLst>
          </p:cNvPr>
          <p:cNvSpPr txBox="1"/>
          <p:nvPr/>
        </p:nvSpPr>
        <p:spPr>
          <a:xfrm>
            <a:off x="270934" y="4391377"/>
            <a:ext cx="8398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Having this we can easily calculate the mean energy and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4" name="Picture 23">
            <a:extLst>
              <a:ext uri="{FF2B5EF4-FFF2-40B4-BE49-F238E27FC236}">
                <a16:creationId xmlns:a16="http://schemas.microsoft.com/office/drawing/2014/main" id="{E815DC0A-CC2E-4419-99BC-D02DFF0C86D6}"/>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353737" y="4825999"/>
            <a:ext cx="4361688" cy="548640"/>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7268FF5-2A77-4A8E-9B06-3C67D33361DC}"/>
                  </a:ext>
                </a:extLst>
              </p:cNvPr>
              <p:cNvSpPr txBox="1"/>
              <p:nvPr/>
            </p:nvSpPr>
            <p:spPr>
              <a:xfrm>
                <a:off x="191911" y="5384800"/>
                <a:ext cx="84440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Here is the summary of results for single harmonic oscillator at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25" name="TextBox 24">
                <a:extLst>
                  <a:ext uri="{FF2B5EF4-FFF2-40B4-BE49-F238E27FC236}">
                    <a16:creationId xmlns:a16="http://schemas.microsoft.com/office/drawing/2014/main" id="{97268FF5-2A77-4A8E-9B06-3C67D33361DC}"/>
                  </a:ext>
                </a:extLst>
              </p:cNvPr>
              <p:cNvSpPr txBox="1">
                <a:spLocks noRot="1" noChangeAspect="1" noMove="1" noResize="1" noEditPoints="1" noAdjustHandles="1" noChangeArrowheads="1" noChangeShapeType="1" noTextEdit="1"/>
              </p:cNvSpPr>
              <p:nvPr/>
            </p:nvSpPr>
            <p:spPr>
              <a:xfrm>
                <a:off x="191911" y="5384800"/>
                <a:ext cx="8444089" cy="369332"/>
              </a:xfrm>
              <a:prstGeom prst="rect">
                <a:avLst/>
              </a:prstGeom>
              <a:blipFill>
                <a:blip r:embed="rId14"/>
                <a:stretch>
                  <a:fillRect l="-577" t="-8197" b="-24590"/>
                </a:stretch>
              </a:blipFill>
            </p:spPr>
            <p:txBody>
              <a:bodyPr/>
              <a:lstStyle/>
              <a:p>
                <a:r>
                  <a:rPr lang="sk-SK">
                    <a:noFill/>
                  </a:rPr>
                  <a:t> </a:t>
                </a:r>
              </a:p>
            </p:txBody>
          </p:sp>
        </mc:Fallback>
      </mc:AlternateContent>
      <p:pic>
        <p:nvPicPr>
          <p:cNvPr id="31" name="Picture 30">
            <a:extLst>
              <a:ext uri="{FF2B5EF4-FFF2-40B4-BE49-F238E27FC236}">
                <a16:creationId xmlns:a16="http://schemas.microsoft.com/office/drawing/2014/main" id="{4F3F92C0-F764-4800-A7A8-E035BE757403}"/>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020713" y="5926668"/>
            <a:ext cx="4383977" cy="495491"/>
          </a:xfrm>
          <a:prstGeom prst="rect">
            <a:avLst/>
          </a:prstGeom>
        </p:spPr>
      </p:pic>
      <p:sp>
        <p:nvSpPr>
          <p:cNvPr id="32" name="Rectangle 31">
            <a:extLst>
              <a:ext uri="{FF2B5EF4-FFF2-40B4-BE49-F238E27FC236}">
                <a16:creationId xmlns:a16="http://schemas.microsoft.com/office/drawing/2014/main" id="{C8E97F56-5532-4792-98C9-4A9F9ED121A2}"/>
              </a:ext>
            </a:extLst>
          </p:cNvPr>
          <p:cNvSpPr/>
          <p:nvPr/>
        </p:nvSpPr>
        <p:spPr>
          <a:xfrm>
            <a:off x="1794933" y="5791200"/>
            <a:ext cx="5023556" cy="880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Slide Number Placeholder 32">
            <a:extLst>
              <a:ext uri="{FF2B5EF4-FFF2-40B4-BE49-F238E27FC236}">
                <a16:creationId xmlns:a16="http://schemas.microsoft.com/office/drawing/2014/main" id="{998E320E-C436-4934-8E55-2F1F4B84E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665238"/>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7C6CBF-9866-4A5F-AC55-84F4D447AD43}"/>
              </a:ext>
            </a:extLst>
          </p:cNvPr>
          <p:cNvSpPr txBox="1"/>
          <p:nvPr/>
        </p:nvSpPr>
        <p:spPr>
          <a:xfrm>
            <a:off x="1016000" y="119690"/>
            <a:ext cx="6671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entropy</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871702-799A-4957-9E35-FC888D528EFB}"/>
                  </a:ext>
                </a:extLst>
              </p:cNvPr>
              <p:cNvSpPr txBox="1"/>
              <p:nvPr/>
            </p:nvSpPr>
            <p:spPr>
              <a:xfrm>
                <a:off x="190143" y="704465"/>
                <a:ext cx="8763714"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defined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entropy for isolated system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as k-times the logarithm of the number of microstates corresponding to the macrostate considered (equivalently the number of states in the corresponding microcanonical ensemble).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definition cannot be extrapolated to the system in contact with the thermal reservoir: the corresponding ensemble is the canonical ensemble which is formed by all - that is an infinite number - of microstates. We have to look for some alternative definition  of entropy.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notion of entropy is conceptually relevant only for macrostates of systems with very large degrees of freedom. The canonical distribution can be used also for small systems in contact with reservoir, but we  need to define entropy only for very large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very large systems the macroscopic values are very sharp: the values fluctuate but typically on the level of 13-th decimal 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particular: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energy of a large canonical system is practically constant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are unable to observe fluctuations on the 13-th decimal place. Experimentally we cannot just by measurements distinguish a canonical system with fixed given temperature from a microcanonical system with a given fixed energy. Therefore the idea: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entropy for a canonical system can be defined in two consecutive steps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Determine the mean energy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of the canonical system considered.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Imagine the same system as if an isolated system with a fixed energy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acc>
                    <m: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and</m:t>
                    </m:r>
                    <m: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determine</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what would be its entropy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This is to be called the entropy of the original canonical system.</a:t>
                </a:r>
              </a:p>
            </p:txBody>
          </p:sp>
        </mc:Choice>
        <mc:Fallback xmlns="">
          <p:sp>
            <p:nvSpPr>
              <p:cNvPr id="3" name="TextBox 2">
                <a:extLst>
                  <a:ext uri="{FF2B5EF4-FFF2-40B4-BE49-F238E27FC236}">
                    <a16:creationId xmlns:a16="http://schemas.microsoft.com/office/drawing/2014/main" id="{DA871702-799A-4957-9E35-FC888D528EFB}"/>
                  </a:ext>
                </a:extLst>
              </p:cNvPr>
              <p:cNvSpPr txBox="1">
                <a:spLocks noRot="1" noChangeAspect="1" noMove="1" noResize="1" noEditPoints="1" noAdjustHandles="1" noChangeArrowheads="1" noChangeShapeType="1" noTextEdit="1"/>
              </p:cNvSpPr>
              <p:nvPr/>
            </p:nvSpPr>
            <p:spPr>
              <a:xfrm>
                <a:off x="190143" y="704465"/>
                <a:ext cx="8763714" cy="5909310"/>
              </a:xfrm>
              <a:prstGeom prst="rect">
                <a:avLst/>
              </a:prstGeom>
              <a:blipFill>
                <a:blip r:embed="rId4"/>
                <a:stretch>
                  <a:fillRect l="-556" t="-619" r="-348" b="-722"/>
                </a:stretch>
              </a:blipFill>
            </p:spPr>
            <p:txBody>
              <a:bodyPr/>
              <a:lstStyle/>
              <a:p>
                <a:r>
                  <a:rPr lang="sk-SK">
                    <a:noFill/>
                  </a:rPr>
                  <a:t> </a:t>
                </a:r>
              </a:p>
            </p:txBody>
          </p:sp>
        </mc:Fallback>
      </mc:AlternateContent>
      <p:sp>
        <p:nvSpPr>
          <p:cNvPr id="4" name="Rectangle 3">
            <a:extLst>
              <a:ext uri="{FF2B5EF4-FFF2-40B4-BE49-F238E27FC236}">
                <a16:creationId xmlns:a16="http://schemas.microsoft.com/office/drawing/2014/main" id="{08099995-7F11-4865-BCC5-F6983EC8DD37}"/>
              </a:ext>
            </a:extLst>
          </p:cNvPr>
          <p:cNvSpPr/>
          <p:nvPr/>
        </p:nvSpPr>
        <p:spPr>
          <a:xfrm>
            <a:off x="190143" y="5056742"/>
            <a:ext cx="8667418" cy="1557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625089B-68A8-481B-B023-6CCF9A4471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354215"/>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215817-4978-4140-86EE-2AE682E79C53}"/>
              </a:ext>
            </a:extLst>
          </p:cNvPr>
          <p:cNvSpPr txBox="1"/>
          <p:nvPr/>
        </p:nvSpPr>
        <p:spPr>
          <a:xfrm>
            <a:off x="1016000" y="119690"/>
            <a:ext cx="6671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entropy</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418495CD-A112-457D-BF34-B7AB05503C12}"/>
              </a:ext>
            </a:extLst>
          </p:cNvPr>
          <p:cNvSpPr txBox="1"/>
          <p:nvPr/>
        </p:nvSpPr>
        <p:spPr>
          <a:xfrm>
            <a:off x="55289" y="657029"/>
            <a:ext cx="8593156"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above mentioned two-step process for calculating the canonical entropy can be rewritten by a single compact formula. Its derivation is a bit tricky. Here it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start with the definition of the statistical sum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 the summation is over the states. We can regroup the terms in this sum according to the energy of states and rewrite the sum as a sum over energies as</a:t>
            </a:r>
          </a:p>
        </p:txBody>
      </p:sp>
      <p:pic>
        <p:nvPicPr>
          <p:cNvPr id="5" name="Picture 4">
            <a:extLst>
              <a:ext uri="{FF2B5EF4-FFF2-40B4-BE49-F238E27FC236}">
                <a16:creationId xmlns:a16="http://schemas.microsoft.com/office/drawing/2014/main" id="{D675FF5D-25A3-484E-A8E2-E11784CE5A93}"/>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131295" y="2599798"/>
            <a:ext cx="2441143" cy="582857"/>
          </a:xfrm>
          <a:prstGeom prst="rect">
            <a:avLst/>
          </a:prstGeom>
        </p:spPr>
      </p:pic>
      <p:pic>
        <p:nvPicPr>
          <p:cNvPr id="6" name="Picture 5">
            <a:extLst>
              <a:ext uri="{FF2B5EF4-FFF2-40B4-BE49-F238E27FC236}">
                <a16:creationId xmlns:a16="http://schemas.microsoft.com/office/drawing/2014/main" id="{BBE06A58-77A0-4919-9A8F-A8E7D5E8A83B}"/>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150857" y="1507238"/>
            <a:ext cx="2072831" cy="58121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617BFFC-D0EB-4516-A4C4-F57B8DBA6C04}"/>
                  </a:ext>
                </a:extLst>
              </p:cNvPr>
              <p:cNvSpPr txBox="1"/>
              <p:nvPr/>
            </p:nvSpPr>
            <p:spPr>
              <a:xfrm>
                <a:off x="154236" y="3165427"/>
                <a:ext cx="859315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this sum the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a sharply rising function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while the exponent is a sharply decreasing function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Therefore the main contribution to the whole sum comes from the terms with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domination of the terms around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such, that in the logarithmic precision the logarithm of the sum is given by a single term (we write just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instead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it is usual in statistical physics where most of the equations are only approximate anyhow).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From there we get</a:t>
                </a:r>
              </a:p>
            </p:txBody>
          </p:sp>
        </mc:Choice>
        <mc:Fallback xmlns="">
          <p:sp>
            <p:nvSpPr>
              <p:cNvPr id="7" name="TextBox 6">
                <a:extLst>
                  <a:ext uri="{FF2B5EF4-FFF2-40B4-BE49-F238E27FC236}">
                    <a16:creationId xmlns:a16="http://schemas.microsoft.com/office/drawing/2014/main" id="{0617BFFC-D0EB-4516-A4C4-F57B8DBA6C04}"/>
                  </a:ext>
                </a:extLst>
              </p:cNvPr>
              <p:cNvSpPr txBox="1">
                <a:spLocks noRot="1" noChangeAspect="1" noMove="1" noResize="1" noEditPoints="1" noAdjustHandles="1" noChangeArrowheads="1" noChangeShapeType="1" noTextEdit="1"/>
              </p:cNvSpPr>
              <p:nvPr/>
            </p:nvSpPr>
            <p:spPr>
              <a:xfrm>
                <a:off x="154236" y="3165427"/>
                <a:ext cx="8593156" cy="2308324"/>
              </a:xfrm>
              <a:prstGeom prst="rect">
                <a:avLst/>
              </a:prstGeom>
              <a:blipFill>
                <a:blip r:embed="rId10"/>
                <a:stretch>
                  <a:fillRect l="-567" t="-1319" b="-3166"/>
                </a:stretch>
              </a:blipFill>
            </p:spPr>
            <p:txBody>
              <a:bodyPr/>
              <a:lstStyle/>
              <a:p>
                <a:r>
                  <a:rPr lang="sk-SK">
                    <a:noFill/>
                  </a:rPr>
                  <a:t> </a:t>
                </a:r>
              </a:p>
            </p:txBody>
          </p:sp>
        </mc:Fallback>
      </mc:AlternateContent>
      <p:pic>
        <p:nvPicPr>
          <p:cNvPr id="16" name="Picture 15">
            <a:extLst>
              <a:ext uri="{FF2B5EF4-FFF2-40B4-BE49-F238E27FC236}">
                <a16:creationId xmlns:a16="http://schemas.microsoft.com/office/drawing/2014/main" id="{66E89C75-1441-4F60-8EFB-946FCA098EFD}"/>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582034" y="4648819"/>
            <a:ext cx="4565143" cy="565714"/>
          </a:xfrm>
          <a:prstGeom prst="rect">
            <a:avLst/>
          </a:prstGeom>
        </p:spPr>
      </p:pic>
      <p:pic>
        <p:nvPicPr>
          <p:cNvPr id="9" name="Picture 8">
            <a:extLst>
              <a:ext uri="{FF2B5EF4-FFF2-40B4-BE49-F238E27FC236}">
                <a16:creationId xmlns:a16="http://schemas.microsoft.com/office/drawing/2014/main" id="{20AD0E2F-DF19-48DE-8D5A-12BC7EB47AD5}"/>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66702" y="5264064"/>
            <a:ext cx="2738057" cy="504063"/>
          </a:xfrm>
          <a:prstGeom prst="rect">
            <a:avLst/>
          </a:prstGeom>
        </p:spPr>
      </p:pic>
      <p:sp>
        <p:nvSpPr>
          <p:cNvPr id="10" name="TextBox 9">
            <a:extLst>
              <a:ext uri="{FF2B5EF4-FFF2-40B4-BE49-F238E27FC236}">
                <a16:creationId xmlns:a16="http://schemas.microsoft.com/office/drawing/2014/main" id="{7CC7F690-7438-4898-81F3-F5B1C586F8F3}"/>
              </a:ext>
            </a:extLst>
          </p:cNvPr>
          <p:cNvSpPr txBox="1"/>
          <p:nvPr/>
        </p:nvSpPr>
        <p:spPr>
          <a:xfrm>
            <a:off x="158045" y="5881511"/>
            <a:ext cx="88053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formula could be used as the definition of entropy of a canonical system. But we will derive still a nicer formula.</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3FE8E595-59AE-43D2-8DCD-D597B10631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560385"/>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48AAF0-C6C1-468D-9A60-B55DC79B5B1D}"/>
              </a:ext>
            </a:extLst>
          </p:cNvPr>
          <p:cNvSpPr txBox="1"/>
          <p:nvPr/>
        </p:nvSpPr>
        <p:spPr>
          <a:xfrm>
            <a:off x="338666" y="959555"/>
            <a:ext cx="857955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start with the formula we just got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we play more with it: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TextBox 1">
            <a:extLst>
              <a:ext uri="{FF2B5EF4-FFF2-40B4-BE49-F238E27FC236}">
                <a16:creationId xmlns:a16="http://schemas.microsoft.com/office/drawing/2014/main" id="{98DD7B07-8B54-4E4F-84E5-CBF8868B77D3}"/>
              </a:ext>
            </a:extLst>
          </p:cNvPr>
          <p:cNvSpPr txBox="1"/>
          <p:nvPr/>
        </p:nvSpPr>
        <p:spPr>
          <a:xfrm>
            <a:off x="1016000" y="119690"/>
            <a:ext cx="6671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entropy</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3" name="Picture 2">
            <a:extLst>
              <a:ext uri="{FF2B5EF4-FFF2-40B4-BE49-F238E27FC236}">
                <a16:creationId xmlns:a16="http://schemas.microsoft.com/office/drawing/2014/main" id="{3F13B4EF-FC25-481E-B95D-E0F1723C3F65}"/>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982791" y="1245219"/>
            <a:ext cx="2738057" cy="504063"/>
          </a:xfrm>
          <a:prstGeom prst="rect">
            <a:avLst/>
          </a:prstGeom>
        </p:spPr>
      </p:pic>
      <p:pic>
        <p:nvPicPr>
          <p:cNvPr id="6" name="Picture 5">
            <a:extLst>
              <a:ext uri="{FF2B5EF4-FFF2-40B4-BE49-F238E27FC236}">
                <a16:creationId xmlns:a16="http://schemas.microsoft.com/office/drawing/2014/main" id="{F89C1D50-1A16-48FC-9E7A-AEA9FDD86C09}"/>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722490" y="1862667"/>
            <a:ext cx="2506599" cy="577787"/>
          </a:xfrm>
          <a:prstGeom prst="rect">
            <a:avLst/>
          </a:prstGeom>
        </p:spPr>
      </p:pic>
      <p:pic>
        <p:nvPicPr>
          <p:cNvPr id="8" name="Picture 7">
            <a:extLst>
              <a:ext uri="{FF2B5EF4-FFF2-40B4-BE49-F238E27FC236}">
                <a16:creationId xmlns:a16="http://schemas.microsoft.com/office/drawing/2014/main" id="{4F8289CC-D721-4E19-B00F-29E024732BB4}"/>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99912" y="2370668"/>
            <a:ext cx="3418713" cy="581216"/>
          </a:xfrm>
          <a:prstGeom prst="rect">
            <a:avLst/>
          </a:prstGeom>
        </p:spPr>
      </p:pic>
      <p:pic>
        <p:nvPicPr>
          <p:cNvPr id="13" name="Picture 12">
            <a:extLst>
              <a:ext uri="{FF2B5EF4-FFF2-40B4-BE49-F238E27FC236}">
                <a16:creationId xmlns:a16="http://schemas.microsoft.com/office/drawing/2014/main" id="{7739A589-6A05-4155-9208-E957CC7488E2}"/>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711201" y="2912534"/>
            <a:ext cx="4173093" cy="581216"/>
          </a:xfrm>
          <a:prstGeom prst="rect">
            <a:avLst/>
          </a:prstGeom>
        </p:spPr>
      </p:pic>
      <p:pic>
        <p:nvPicPr>
          <p:cNvPr id="15" name="Picture 14">
            <a:extLst>
              <a:ext uri="{FF2B5EF4-FFF2-40B4-BE49-F238E27FC236}">
                <a16:creationId xmlns:a16="http://schemas.microsoft.com/office/drawing/2014/main" id="{7794116D-5DB1-4862-8158-86627DCD8588}"/>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711202" y="3443113"/>
            <a:ext cx="3137535" cy="598361"/>
          </a:xfrm>
          <a:prstGeom prst="rect">
            <a:avLst/>
          </a:prstGeom>
        </p:spPr>
      </p:pic>
      <p:pic>
        <p:nvPicPr>
          <p:cNvPr id="20" name="Picture 19">
            <a:extLst>
              <a:ext uri="{FF2B5EF4-FFF2-40B4-BE49-F238E27FC236}">
                <a16:creationId xmlns:a16="http://schemas.microsoft.com/office/drawing/2014/main" id="{C6E09239-A771-4E8F-86FE-3DB2F46E040D}"/>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790223" y="4210756"/>
            <a:ext cx="2242566" cy="486918"/>
          </a:xfrm>
          <a:prstGeom prst="rect">
            <a:avLst/>
          </a:prstGeom>
        </p:spPr>
      </p:pic>
      <p:sp>
        <p:nvSpPr>
          <p:cNvPr id="18" name="Rectangle 17">
            <a:extLst>
              <a:ext uri="{FF2B5EF4-FFF2-40B4-BE49-F238E27FC236}">
                <a16:creationId xmlns:a16="http://schemas.microsoft.com/office/drawing/2014/main" id="{4FF453D8-4D11-485B-A553-8B54DD5A3355}"/>
              </a:ext>
            </a:extLst>
          </p:cNvPr>
          <p:cNvSpPr/>
          <p:nvPr/>
        </p:nvSpPr>
        <p:spPr>
          <a:xfrm>
            <a:off x="643466" y="4018845"/>
            <a:ext cx="2551289" cy="6886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3CDA140-774B-449C-93FB-E673EDEE3BB0}"/>
                  </a:ext>
                </a:extLst>
              </p:cNvPr>
              <p:cNvSpPr txBox="1"/>
              <p:nvPr/>
            </p:nvSpPr>
            <p:spPr>
              <a:xfrm>
                <a:off x="214489" y="4876801"/>
                <a:ext cx="8681156" cy="1628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last formula is very nice and compact and it can be shown that it is very general. For example it also holds for a microcanonical system where we have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en>
                    </m:f>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we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what is just “k times the logarithm of the number of states” as it should be.</a:t>
                </a:r>
              </a:p>
            </p:txBody>
          </p:sp>
        </mc:Choice>
        <mc:Fallback xmlns="">
          <p:sp>
            <p:nvSpPr>
              <p:cNvPr id="21" name="TextBox 20">
                <a:extLst>
                  <a:ext uri="{FF2B5EF4-FFF2-40B4-BE49-F238E27FC236}">
                    <a16:creationId xmlns:a16="http://schemas.microsoft.com/office/drawing/2014/main" id="{C3CDA140-774B-449C-93FB-E673EDEE3BB0}"/>
                  </a:ext>
                </a:extLst>
              </p:cNvPr>
              <p:cNvSpPr txBox="1">
                <a:spLocks noRot="1" noChangeAspect="1" noMove="1" noResize="1" noEditPoints="1" noAdjustHandles="1" noChangeArrowheads="1" noChangeShapeType="1" noTextEdit="1"/>
              </p:cNvSpPr>
              <p:nvPr/>
            </p:nvSpPr>
            <p:spPr>
              <a:xfrm>
                <a:off x="214489" y="4876801"/>
                <a:ext cx="8681156" cy="1628651"/>
              </a:xfrm>
              <a:prstGeom prst="rect">
                <a:avLst/>
              </a:prstGeom>
              <a:blipFill>
                <a:blip r:embed="rId18"/>
                <a:stretch>
                  <a:fillRect l="-562" t="-1873" b="-5243"/>
                </a:stretch>
              </a:blipFill>
            </p:spPr>
            <p:txBody>
              <a:bodyPr/>
              <a:lstStyle/>
              <a:p>
                <a:r>
                  <a:rPr lang="sk-SK">
                    <a:noFill/>
                  </a:rPr>
                  <a:t> </a:t>
                </a:r>
              </a:p>
            </p:txBody>
          </p:sp>
        </mc:Fallback>
      </mc:AlternateContent>
      <p:pic>
        <p:nvPicPr>
          <p:cNvPr id="16" name="Picture 15">
            <a:extLst>
              <a:ext uri="{FF2B5EF4-FFF2-40B4-BE49-F238E27FC236}">
                <a16:creationId xmlns:a16="http://schemas.microsoft.com/office/drawing/2014/main" id="{542635ED-45BF-4EAC-8AAB-D2F5C5132550}"/>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202272" y="5580862"/>
            <a:ext cx="6441377" cy="577787"/>
          </a:xfrm>
          <a:prstGeom prst="rect">
            <a:avLst/>
          </a:prstGeom>
        </p:spPr>
      </p:pic>
      <p:sp>
        <p:nvSpPr>
          <p:cNvPr id="5" name="TextBox 4">
            <a:extLst>
              <a:ext uri="{FF2B5EF4-FFF2-40B4-BE49-F238E27FC236}">
                <a16:creationId xmlns:a16="http://schemas.microsoft.com/office/drawing/2014/main" id="{0FFB6DA4-BA2C-4F6F-91D9-2E35C7F3E5C4}"/>
              </a:ext>
            </a:extLst>
          </p:cNvPr>
          <p:cNvSpPr txBox="1"/>
          <p:nvPr/>
        </p:nvSpPr>
        <p:spPr>
          <a:xfrm>
            <a:off x="5192890" y="2393245"/>
            <a:ext cx="36011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see the nice trick, using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1" name="Picture 10">
            <a:extLst>
              <a:ext uri="{FF2B5EF4-FFF2-40B4-BE49-F238E27FC236}">
                <a16:creationId xmlns:a16="http://schemas.microsoft.com/office/drawing/2014/main" id="{38EDD5FF-BA95-4166-A6D5-E29AF04EFFC6}"/>
              </a:ext>
            </a:extLst>
          </p:cNvPr>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7624198" y="2438401"/>
            <a:ext cx="1116140" cy="486918"/>
          </a:xfrm>
          <a:prstGeom prst="rect">
            <a:avLst/>
          </a:prstGeom>
        </p:spPr>
      </p:pic>
      <p:sp>
        <p:nvSpPr>
          <p:cNvPr id="12" name="Rectangle 11">
            <a:extLst>
              <a:ext uri="{FF2B5EF4-FFF2-40B4-BE49-F238E27FC236}">
                <a16:creationId xmlns:a16="http://schemas.microsoft.com/office/drawing/2014/main" id="{8D42E9CF-911E-4322-AEA3-55B63709C690}"/>
              </a:ext>
            </a:extLst>
          </p:cNvPr>
          <p:cNvSpPr/>
          <p:nvPr/>
        </p:nvSpPr>
        <p:spPr>
          <a:xfrm>
            <a:off x="5204178" y="2291644"/>
            <a:ext cx="3747911" cy="6886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3C5CEDE-EEB2-40DB-9288-E702C17591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710290"/>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E0384E-A65C-4C6D-9F04-70416B22FB42}"/>
              </a:ext>
            </a:extLst>
          </p:cNvPr>
          <p:cNvSpPr txBox="1"/>
          <p:nvPr/>
        </p:nvSpPr>
        <p:spPr>
          <a:xfrm>
            <a:off x="1016000" y="119690"/>
            <a:ext cx="6671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General ensemble – entropy</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F074E7-D44D-4418-BA05-7A3A0A9E5802}"/>
                  </a:ext>
                </a:extLst>
              </p:cNvPr>
              <p:cNvSpPr txBox="1"/>
              <p:nvPr/>
            </p:nvSpPr>
            <p:spPr>
              <a:xfrm>
                <a:off x="191910" y="609601"/>
                <a:ext cx="8771467"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formula for entropy we have derived for the canonical ensemble can be used as a general definition of entropy for any macroscopic state, represented by a suitable statistical ensemble.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Statistical ensemble in general is a set of microstates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with assigned probability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Then the man value of any physical quantity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which has a well defined value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any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from the ensemble is defined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the entropy of that macrostate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 defined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It looks as if it was a mean value of some physical quantity (entropy?) of individual microstates. This is not true. The probability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not a state variable of an individual microstate. It cannot be calculated just from microstate-defining variables. The probability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given by the weight of the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in the ensemble characterizing the macrostate. So one has to know the macrostate before assigning the probabilities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a:extLst>
                  <a:ext uri="{FF2B5EF4-FFF2-40B4-BE49-F238E27FC236}">
                    <a16:creationId xmlns:a16="http://schemas.microsoft.com/office/drawing/2014/main" id="{F0F074E7-D44D-4418-BA05-7A3A0A9E5802}"/>
                  </a:ext>
                </a:extLst>
              </p:cNvPr>
              <p:cNvSpPr txBox="1">
                <a:spLocks noRot="1" noChangeAspect="1" noMove="1" noResize="1" noEditPoints="1" noAdjustHandles="1" noChangeArrowheads="1" noChangeShapeType="1" noTextEdit="1"/>
              </p:cNvSpPr>
              <p:nvPr/>
            </p:nvSpPr>
            <p:spPr>
              <a:xfrm>
                <a:off x="191910" y="609601"/>
                <a:ext cx="8771467" cy="4524315"/>
              </a:xfrm>
              <a:prstGeom prst="rect">
                <a:avLst/>
              </a:prstGeom>
              <a:blipFill>
                <a:blip r:embed="rId6"/>
                <a:stretch>
                  <a:fillRect l="-556" t="-674" b="-1213"/>
                </a:stretch>
              </a:blipFill>
            </p:spPr>
            <p:txBody>
              <a:bodyPr/>
              <a:lstStyle/>
              <a:p>
                <a:r>
                  <a:rPr lang="sk-SK">
                    <a:noFill/>
                  </a:rPr>
                  <a:t> </a:t>
                </a:r>
              </a:p>
            </p:txBody>
          </p:sp>
        </mc:Fallback>
      </mc:AlternateContent>
      <p:pic>
        <p:nvPicPr>
          <p:cNvPr id="7" name="Picture 6">
            <a:extLst>
              <a:ext uri="{FF2B5EF4-FFF2-40B4-BE49-F238E27FC236}">
                <a16:creationId xmlns:a16="http://schemas.microsoft.com/office/drawing/2014/main" id="{5D1DDFCC-5AA0-4E30-A5CF-6CBE46110344}"/>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81779" y="2630312"/>
            <a:ext cx="1429893" cy="486918"/>
          </a:xfrm>
          <a:prstGeom prst="rect">
            <a:avLst/>
          </a:prstGeom>
        </p:spPr>
      </p:pic>
      <p:pic>
        <p:nvPicPr>
          <p:cNvPr id="8" name="Picture 7">
            <a:extLst>
              <a:ext uri="{FF2B5EF4-FFF2-40B4-BE49-F238E27FC236}">
                <a16:creationId xmlns:a16="http://schemas.microsoft.com/office/drawing/2014/main" id="{95FAF0B0-167C-4725-BE0F-1F22F623CC82}"/>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068713" y="3104445"/>
            <a:ext cx="2242566" cy="486918"/>
          </a:xfrm>
          <a:prstGeom prst="rect">
            <a:avLst/>
          </a:prstGeom>
        </p:spPr>
      </p:pic>
      <p:sp>
        <p:nvSpPr>
          <p:cNvPr id="11" name="TextBox 10">
            <a:extLst>
              <a:ext uri="{FF2B5EF4-FFF2-40B4-BE49-F238E27FC236}">
                <a16:creationId xmlns:a16="http://schemas.microsoft.com/office/drawing/2014/main" id="{5130F70A-7B6A-4797-B220-DE5A16C8A216}"/>
              </a:ext>
            </a:extLst>
          </p:cNvPr>
          <p:cNvSpPr txBox="1"/>
          <p:nvPr/>
        </p:nvSpPr>
        <p:spPr>
          <a:xfrm>
            <a:off x="124178" y="5091289"/>
            <a:ext cx="885049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Actually, many textbooks basically start the introduction to statistical physics with something like the above framed text as “the basic postulate”. The general formula for entropy which looks a priori like a miraculous guess is in fact very natural for anyone who is familiar with the theory of information, where it is called “the information entropy”. The interested reader may find more in may text on advanced statistical physics.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2" name="Rectangle 11">
            <a:extLst>
              <a:ext uri="{FF2B5EF4-FFF2-40B4-BE49-F238E27FC236}">
                <a16:creationId xmlns:a16="http://schemas.microsoft.com/office/drawing/2014/main" id="{978E4FD1-8649-4052-B3AF-39CF0D5D44A6}"/>
              </a:ext>
            </a:extLst>
          </p:cNvPr>
          <p:cNvSpPr/>
          <p:nvPr/>
        </p:nvSpPr>
        <p:spPr>
          <a:xfrm>
            <a:off x="112889" y="1715911"/>
            <a:ext cx="8861778" cy="193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B42170F-1CD2-42D4-AC1B-92FE8C4856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809087"/>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63C15F-7D33-4BB4-AAE2-6C7DCDDB12BF}"/>
              </a:ext>
            </a:extLst>
          </p:cNvPr>
          <p:cNvSpPr txBox="1"/>
          <p:nvPr/>
        </p:nvSpPr>
        <p:spPr>
          <a:xfrm>
            <a:off x="203199" y="232579"/>
            <a:ext cx="8940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first law of thermodynamics</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TextBox 3">
            <a:extLst>
              <a:ext uri="{FF2B5EF4-FFF2-40B4-BE49-F238E27FC236}">
                <a16:creationId xmlns:a16="http://schemas.microsoft.com/office/drawing/2014/main" id="{45E7E484-699A-4975-905D-DF6218E5CCB3}"/>
              </a:ext>
            </a:extLst>
          </p:cNvPr>
          <p:cNvSpPr txBox="1"/>
          <p:nvPr/>
        </p:nvSpPr>
        <p:spPr>
          <a:xfrm>
            <a:off x="428978" y="1038578"/>
            <a:ext cx="84553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start with the formula for the mean energy:</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6" name="Picture 5">
            <a:extLst>
              <a:ext uri="{FF2B5EF4-FFF2-40B4-BE49-F238E27FC236}">
                <a16:creationId xmlns:a16="http://schemas.microsoft.com/office/drawing/2014/main" id="{B2094C01-1604-4D68-A528-FBD80160029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76977" y="1569155"/>
            <a:ext cx="1438466" cy="48691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B435C12-FBFA-40EC-AD06-A552BB86BE6B}"/>
                  </a:ext>
                </a:extLst>
              </p:cNvPr>
              <p:cNvSpPr txBox="1"/>
              <p:nvPr/>
            </p:nvSpPr>
            <p:spPr>
              <a:xfrm>
                <a:off x="462844" y="2077156"/>
                <a:ext cx="846666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suppose our “external dwarfs” infinitesimally change the macrostate in a general way. The corresponding ensemble will be changed, that is the probabilities of the microstates will be changed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the energies of the microstates will also be changed in general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due to some changes of external parameters (like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mean energy of the macrostate will be changed by</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7" name="TextBox 6">
                <a:extLst>
                  <a:ext uri="{FF2B5EF4-FFF2-40B4-BE49-F238E27FC236}">
                    <a16:creationId xmlns:a16="http://schemas.microsoft.com/office/drawing/2014/main" id="{FB435C12-FBFA-40EC-AD06-A552BB86BE6B}"/>
                  </a:ext>
                </a:extLst>
              </p:cNvPr>
              <p:cNvSpPr txBox="1">
                <a:spLocks noRot="1" noChangeAspect="1" noMove="1" noResize="1" noEditPoints="1" noAdjustHandles="1" noChangeArrowheads="1" noChangeShapeType="1" noTextEdit="1"/>
              </p:cNvSpPr>
              <p:nvPr/>
            </p:nvSpPr>
            <p:spPr>
              <a:xfrm>
                <a:off x="462844" y="2077156"/>
                <a:ext cx="8466667" cy="1477328"/>
              </a:xfrm>
              <a:prstGeom prst="rect">
                <a:avLst/>
              </a:prstGeom>
              <a:blipFill>
                <a:blip r:embed="rId9"/>
                <a:stretch>
                  <a:fillRect l="-648" t="-2479" b="-5785"/>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28DED3AD-A427-41E3-A312-0299A6FF6A47}"/>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529645" y="3708399"/>
            <a:ext cx="5645849" cy="48691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11B8AA0-254E-4187-AC6C-667738142579}"/>
                  </a:ext>
                </a:extLst>
              </p:cNvPr>
              <p:cNvSpPr txBox="1"/>
              <p:nvPr/>
            </p:nvSpPr>
            <p:spPr>
              <a:xfrm>
                <a:off x="395111" y="4143022"/>
                <a:ext cx="82183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physical interpretation of the first sum is clear: energies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are changed due to the change of the external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we can write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3" name="TextBox 12">
                <a:extLst>
                  <a:ext uri="{FF2B5EF4-FFF2-40B4-BE49-F238E27FC236}">
                    <a16:creationId xmlns:a16="http://schemas.microsoft.com/office/drawing/2014/main" id="{411B8AA0-254E-4187-AC6C-667738142579}"/>
                  </a:ext>
                </a:extLst>
              </p:cNvPr>
              <p:cNvSpPr txBox="1">
                <a:spLocks noRot="1" noChangeAspect="1" noMove="1" noResize="1" noEditPoints="1" noAdjustHandles="1" noChangeArrowheads="1" noChangeShapeType="1" noTextEdit="1"/>
              </p:cNvSpPr>
              <p:nvPr/>
            </p:nvSpPr>
            <p:spPr>
              <a:xfrm>
                <a:off x="395111" y="4143022"/>
                <a:ext cx="8218311" cy="646331"/>
              </a:xfrm>
              <a:prstGeom prst="rect">
                <a:avLst/>
              </a:prstGeom>
              <a:blipFill>
                <a:blip r:embed="rId11"/>
                <a:stretch>
                  <a:fillRect l="-668" t="-5660" r="-1113" b="-14151"/>
                </a:stretch>
              </a:blipFill>
            </p:spPr>
            <p:txBody>
              <a:bodyPr/>
              <a:lstStyle/>
              <a:p>
                <a:r>
                  <a:rPr lang="sk-SK">
                    <a:noFill/>
                  </a:rPr>
                  <a:t> </a:t>
                </a:r>
              </a:p>
            </p:txBody>
          </p:sp>
        </mc:Fallback>
      </mc:AlternateContent>
      <p:pic>
        <p:nvPicPr>
          <p:cNvPr id="20" name="Picture 19">
            <a:extLst>
              <a:ext uri="{FF2B5EF4-FFF2-40B4-BE49-F238E27FC236}">
                <a16:creationId xmlns:a16="http://schemas.microsoft.com/office/drawing/2014/main" id="{248432DE-51A5-4C6C-A3A2-73105AFDCF1D}"/>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86973" y="4809065"/>
            <a:ext cx="7847076" cy="522732"/>
          </a:xfrm>
          <a:prstGeom prst="rect">
            <a:avLst/>
          </a:prstGeom>
        </p:spPr>
      </p:pic>
      <p:sp>
        <p:nvSpPr>
          <p:cNvPr id="21" name="TextBox 20">
            <a:extLst>
              <a:ext uri="{FF2B5EF4-FFF2-40B4-BE49-F238E27FC236}">
                <a16:creationId xmlns:a16="http://schemas.microsoft.com/office/drawing/2014/main" id="{58A8407C-FF3C-4AD0-AB67-27A45464F491}"/>
              </a:ext>
            </a:extLst>
          </p:cNvPr>
          <p:cNvSpPr txBox="1"/>
          <p:nvPr/>
        </p:nvSpPr>
        <p:spPr>
          <a:xfrm>
            <a:off x="440267" y="5305778"/>
            <a:ext cx="85231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know the first term, it is the mechanical work (extracted e.g. by the dwarf piston-pusher). So the second term must be heat (performed by the boiler attendant)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3" name="Picture 22">
            <a:extLst>
              <a:ext uri="{FF2B5EF4-FFF2-40B4-BE49-F238E27FC236}">
                <a16:creationId xmlns:a16="http://schemas.microsoft.com/office/drawing/2014/main" id="{E3AA01C0-AA2F-44F9-AA4E-53C3CCE1CE7F}"/>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736622" y="6096000"/>
            <a:ext cx="1664780" cy="486918"/>
          </a:xfrm>
          <a:prstGeom prst="rect">
            <a:avLst/>
          </a:prstGeom>
        </p:spPr>
      </p:pic>
      <p:sp>
        <p:nvSpPr>
          <p:cNvPr id="24" name="Rectangle 23">
            <a:extLst>
              <a:ext uri="{FF2B5EF4-FFF2-40B4-BE49-F238E27FC236}">
                <a16:creationId xmlns:a16="http://schemas.microsoft.com/office/drawing/2014/main" id="{0AC8CA35-D1C0-4910-8D37-3A6EFA8C9451}"/>
              </a:ext>
            </a:extLst>
          </p:cNvPr>
          <p:cNvSpPr/>
          <p:nvPr/>
        </p:nvSpPr>
        <p:spPr>
          <a:xfrm>
            <a:off x="3578578" y="5949244"/>
            <a:ext cx="2246489" cy="6886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ED2C6D1-5875-498F-968A-4345D8259E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458752"/>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0D0CDB9-DF7A-4B92-B218-AEC408E537EB}"/>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 - temperature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7BE558-C9A5-4683-BF55-5B6FC3E05723}"/>
                  </a:ext>
                </a:extLst>
              </p:cNvPr>
              <p:cNvSpPr txBox="1"/>
              <p:nvPr/>
            </p:nvSpPr>
            <p:spPr>
              <a:xfrm>
                <a:off x="255181" y="723014"/>
                <a:ext cx="8644270" cy="5246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said that we calculate the macroscopic quantities expected in equilibrium macrostate as mean values of the microstate values of the corresponding physical quantities over the microcanonical ensemble.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However there are physical quantities which are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well defined only for macrostates,  they have no analog for microstates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These are  for example entropy, temperature and chemical potential.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is not obvious especially for temperature: one might try to define temperature for example for an isolated gas microstate as the total energy divided by the number of molecules (perhaps adding some factors like </a:t>
                </a:r>
                <a14:m>
                  <m:oMath xmlns:m="http://schemas.openxmlformats.org/officeDocument/2006/math">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But this is just expressing energy in units of Kelvin. This does not respect the definition of temperature by the zeroth law of thermodynamics: its role of the quantity controlling the mutual equilibrium. Equilibrium state is a property of macrostate.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we have to calculate temperature of a microcanonical ensemble system using a thermodynamic definition like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first calculate the entropy as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then calculate the temperature as</a:t>
                </a:r>
              </a:p>
            </p:txBody>
          </p:sp>
        </mc:Choice>
        <mc:Fallback xmlns="">
          <p:sp>
            <p:nvSpPr>
              <p:cNvPr id="2" name="TextBox 1">
                <a:extLst>
                  <a:ext uri="{FF2B5EF4-FFF2-40B4-BE49-F238E27FC236}">
                    <a16:creationId xmlns:a16="http://schemas.microsoft.com/office/drawing/2014/main" id="{817BE558-C9A5-4683-BF55-5B6FC3E05723}"/>
                  </a:ext>
                </a:extLst>
              </p:cNvPr>
              <p:cNvSpPr txBox="1">
                <a:spLocks noRot="1" noChangeAspect="1" noMove="1" noResize="1" noEditPoints="1" noAdjustHandles="1" noChangeArrowheads="1" noChangeShapeType="1" noTextEdit="1"/>
              </p:cNvSpPr>
              <p:nvPr/>
            </p:nvSpPr>
            <p:spPr>
              <a:xfrm>
                <a:off x="255181" y="723014"/>
                <a:ext cx="8644270" cy="5246886"/>
              </a:xfrm>
              <a:prstGeom prst="rect">
                <a:avLst/>
              </a:prstGeom>
              <a:blipFill>
                <a:blip r:embed="rId6"/>
                <a:stretch>
                  <a:fillRect l="-635" t="-698" r="-1058" b="-930"/>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BF88EF4C-CE32-4755-88D9-BD8E23AC3E9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62743" y="5050015"/>
            <a:ext cx="3154680" cy="519494"/>
          </a:xfrm>
          <a:prstGeom prst="rect">
            <a:avLst/>
          </a:prstGeom>
        </p:spPr>
      </p:pic>
      <p:pic>
        <p:nvPicPr>
          <p:cNvPr id="14" name="Picture 13">
            <a:extLst>
              <a:ext uri="{FF2B5EF4-FFF2-40B4-BE49-F238E27FC236}">
                <a16:creationId xmlns:a16="http://schemas.microsoft.com/office/drawing/2014/main" id="{D9923A9C-17D5-4655-B3FE-F7DFC949084A}"/>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219945" y="5506484"/>
            <a:ext cx="1337310" cy="562356"/>
          </a:xfrm>
          <a:prstGeom prst="rect">
            <a:avLst/>
          </a:prstGeom>
        </p:spPr>
      </p:pic>
      <p:sp>
        <p:nvSpPr>
          <p:cNvPr id="18" name="TextBox 17">
            <a:extLst>
              <a:ext uri="{FF2B5EF4-FFF2-40B4-BE49-F238E27FC236}">
                <a16:creationId xmlns:a16="http://schemas.microsoft.com/office/drawing/2014/main" id="{DB725F54-C5F4-46D0-9122-C4EE2FE2BD5A}"/>
              </a:ext>
            </a:extLst>
          </p:cNvPr>
          <p:cNvSpPr txBox="1"/>
          <p:nvPr/>
        </p:nvSpPr>
        <p:spPr>
          <a:xfrm>
            <a:off x="276447" y="6166884"/>
            <a:ext cx="85804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Technically, however, it is almost impossible to calculate entropy using the above formula, we shall calculate the entropy of gas later using technology of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grandcanonical</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ensemble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8362E9C0-95AC-4BC0-8328-F6B5E6C0FF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3916"/>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B8C038-A2DA-4FC4-A3A3-382C6E763D4F}"/>
              </a:ext>
            </a:extLst>
          </p:cNvPr>
          <p:cNvSpPr txBox="1"/>
          <p:nvPr/>
        </p:nvSpPr>
        <p:spPr>
          <a:xfrm>
            <a:off x="203199" y="232579"/>
            <a:ext cx="8940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first law of thermodynamics</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52779EDE-94E3-45DA-A351-EE0083076410}"/>
              </a:ext>
            </a:extLst>
          </p:cNvPr>
          <p:cNvSpPr txBox="1"/>
          <p:nvPr/>
        </p:nvSpPr>
        <p:spPr>
          <a:xfrm>
            <a:off x="406400" y="970844"/>
            <a:ext cx="8523111" cy="3725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for a canonical system we perform an ingenious trick writing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8" name="Picture 7">
            <a:extLst>
              <a:ext uri="{FF2B5EF4-FFF2-40B4-BE49-F238E27FC236}">
                <a16:creationId xmlns:a16="http://schemas.microsoft.com/office/drawing/2014/main" id="{C3DAE534-C977-4EC0-B449-8DA931B111BD}"/>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438401" y="1264356"/>
            <a:ext cx="4205669" cy="548640"/>
          </a:xfrm>
          <a:prstGeom prst="rect">
            <a:avLst/>
          </a:prstGeom>
        </p:spPr>
      </p:pic>
      <p:sp>
        <p:nvSpPr>
          <p:cNvPr id="6" name="TextBox 5">
            <a:extLst>
              <a:ext uri="{FF2B5EF4-FFF2-40B4-BE49-F238E27FC236}">
                <a16:creationId xmlns:a16="http://schemas.microsoft.com/office/drawing/2014/main" id="{1B8F57E1-DE2C-4577-84C9-C0F2A0D66AF3}"/>
              </a:ext>
            </a:extLst>
          </p:cNvPr>
          <p:cNvSpPr txBox="1"/>
          <p:nvPr/>
        </p:nvSpPr>
        <p:spPr>
          <a:xfrm>
            <a:off x="440266" y="1964266"/>
            <a:ext cx="83650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Using this in the just derived formula for heat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5" name="Picture 14">
            <a:extLst>
              <a:ext uri="{FF2B5EF4-FFF2-40B4-BE49-F238E27FC236}">
                <a16:creationId xmlns:a16="http://schemas.microsoft.com/office/drawing/2014/main" id="{4C5E4ACC-01C5-45C7-93D8-B15C1796E850}"/>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82224" y="2404533"/>
            <a:ext cx="8618792" cy="486918"/>
          </a:xfrm>
          <a:prstGeom prst="rect">
            <a:avLst/>
          </a:prstGeom>
        </p:spPr>
      </p:pic>
      <p:sp>
        <p:nvSpPr>
          <p:cNvPr id="16" name="TextBox 15">
            <a:extLst>
              <a:ext uri="{FF2B5EF4-FFF2-40B4-BE49-F238E27FC236}">
                <a16:creationId xmlns:a16="http://schemas.microsoft.com/office/drawing/2014/main" id="{BBA11492-BA16-4177-8B5D-072A1F707FA4}"/>
              </a:ext>
            </a:extLst>
          </p:cNvPr>
          <p:cNvSpPr txBox="1"/>
          <p:nvPr/>
        </p:nvSpPr>
        <p:spPr>
          <a:xfrm>
            <a:off x="406400" y="3081867"/>
            <a:ext cx="85569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first term is 0 since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8" name="Picture 17">
            <a:extLst>
              <a:ext uri="{FF2B5EF4-FFF2-40B4-BE49-F238E27FC236}">
                <a16:creationId xmlns:a16="http://schemas.microsoft.com/office/drawing/2014/main" id="{D4A83927-CD01-40E7-B7EC-D974AEE610F3}"/>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115734" y="3036711"/>
            <a:ext cx="2988374" cy="486918"/>
          </a:xfrm>
          <a:prstGeom prst="rect">
            <a:avLst/>
          </a:prstGeom>
        </p:spPr>
      </p:pic>
      <p:sp>
        <p:nvSpPr>
          <p:cNvPr id="19" name="TextBox 18">
            <a:extLst>
              <a:ext uri="{FF2B5EF4-FFF2-40B4-BE49-F238E27FC236}">
                <a16:creationId xmlns:a16="http://schemas.microsoft.com/office/drawing/2014/main" id="{909EF20E-01AC-4D16-954F-18090101C144}"/>
              </a:ext>
            </a:extLst>
          </p:cNvPr>
          <p:cNvSpPr txBox="1"/>
          <p:nvPr/>
        </p:nvSpPr>
        <p:spPr>
          <a:xfrm>
            <a:off x="338667" y="3646311"/>
            <a:ext cx="88053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second term needs another ingenious insight: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6" name="Picture 25">
            <a:extLst>
              <a:ext uri="{FF2B5EF4-FFF2-40B4-BE49-F238E27FC236}">
                <a16:creationId xmlns:a16="http://schemas.microsoft.com/office/drawing/2014/main" id="{31DD862B-525E-4DA2-99AC-9EA7373614B6}"/>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834449" y="4171243"/>
            <a:ext cx="4927473" cy="486918"/>
          </a:xfrm>
          <a:prstGeom prst="rect">
            <a:avLst/>
          </a:prstGeom>
        </p:spPr>
      </p:pic>
      <p:sp>
        <p:nvSpPr>
          <p:cNvPr id="27" name="TextBox 26">
            <a:extLst>
              <a:ext uri="{FF2B5EF4-FFF2-40B4-BE49-F238E27FC236}">
                <a16:creationId xmlns:a16="http://schemas.microsoft.com/office/drawing/2014/main" id="{09653C88-32CE-4E27-BFBF-943EDC97C47B}"/>
              </a:ext>
            </a:extLst>
          </p:cNvPr>
          <p:cNvSpPr txBox="1"/>
          <p:nvPr/>
        </p:nvSpPr>
        <p:spPr>
          <a:xfrm>
            <a:off x="383822" y="4481690"/>
            <a:ext cx="81957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indeed:</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37" name="Picture 36">
            <a:extLst>
              <a:ext uri="{FF2B5EF4-FFF2-40B4-BE49-F238E27FC236}">
                <a16:creationId xmlns:a16="http://schemas.microsoft.com/office/drawing/2014/main" id="{01BD1757-31F8-465F-83BF-682426A8A622}"/>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715914" y="4684889"/>
            <a:ext cx="6112764" cy="1066800"/>
          </a:xfrm>
          <a:prstGeom prst="rect">
            <a:avLst/>
          </a:prstGeom>
        </p:spPr>
      </p:pic>
      <p:sp>
        <p:nvSpPr>
          <p:cNvPr id="38" name="TextBox 37">
            <a:extLst>
              <a:ext uri="{FF2B5EF4-FFF2-40B4-BE49-F238E27FC236}">
                <a16:creationId xmlns:a16="http://schemas.microsoft.com/office/drawing/2014/main" id="{A6B5EE56-679B-469D-BBE7-FCB5A5851447}"/>
              </a:ext>
            </a:extLst>
          </p:cNvPr>
          <p:cNvSpPr txBox="1"/>
          <p:nvPr/>
        </p:nvSpPr>
        <p:spPr>
          <a:xfrm>
            <a:off x="383822" y="5791200"/>
            <a:ext cx="82183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we have got, as expected</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40" name="Picture 39">
            <a:extLst>
              <a:ext uri="{FF2B5EF4-FFF2-40B4-BE49-F238E27FC236}">
                <a16:creationId xmlns:a16="http://schemas.microsoft.com/office/drawing/2014/main" id="{20929F69-A068-43C9-AD88-6AC35783A110}"/>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4052711" y="6073422"/>
            <a:ext cx="902208" cy="185928"/>
          </a:xfrm>
          <a:prstGeom prst="rect">
            <a:avLst/>
          </a:prstGeom>
        </p:spPr>
      </p:pic>
      <p:sp>
        <p:nvSpPr>
          <p:cNvPr id="41" name="Rectangle 40">
            <a:extLst>
              <a:ext uri="{FF2B5EF4-FFF2-40B4-BE49-F238E27FC236}">
                <a16:creationId xmlns:a16="http://schemas.microsoft.com/office/drawing/2014/main" id="{0D3C45BE-D01D-433F-AC5E-70C5F11EFEDD}"/>
              </a:ext>
            </a:extLst>
          </p:cNvPr>
          <p:cNvSpPr/>
          <p:nvPr/>
        </p:nvSpPr>
        <p:spPr>
          <a:xfrm>
            <a:off x="3838222" y="5892800"/>
            <a:ext cx="1286934" cy="5192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FD0A183-DFDA-4680-8ED8-E9C2E21DE9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56989"/>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CE7551-745A-4F3E-88B2-CEE9E62A056A}"/>
              </a:ext>
            </a:extLst>
          </p:cNvPr>
          <p:cNvSpPr txBox="1"/>
          <p:nvPr/>
        </p:nvSpPr>
        <p:spPr>
          <a:xfrm>
            <a:off x="101599" y="265629"/>
            <a:ext cx="8940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partition function</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3DCE65C8-7FE3-4C54-89F9-5568900E75E9}"/>
              </a:ext>
            </a:extLst>
          </p:cNvPr>
          <p:cNvSpPr txBox="1"/>
          <p:nvPr/>
        </p:nvSpPr>
        <p:spPr>
          <a:xfrm>
            <a:off x="209319" y="985743"/>
            <a:ext cx="87253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defined the statistical sum as a “normalization constant”</a:t>
            </a:r>
          </a:p>
        </p:txBody>
      </p:sp>
      <p:pic>
        <p:nvPicPr>
          <p:cNvPr id="4" name="Picture 3">
            <a:extLst>
              <a:ext uri="{FF2B5EF4-FFF2-40B4-BE49-F238E27FC236}">
                <a16:creationId xmlns:a16="http://schemas.microsoft.com/office/drawing/2014/main" id="{AA583FB7-DCCE-4733-97CB-F2F9EDBEA800}"/>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344437" y="1355075"/>
            <a:ext cx="2072831" cy="58121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68A855C-24D0-4B17-A7DA-DB01F4CA55B4}"/>
                  </a:ext>
                </a:extLst>
              </p:cNvPr>
              <p:cNvSpPr txBox="1"/>
              <p:nvPr/>
            </p:nvSpPr>
            <p:spPr>
              <a:xfrm>
                <a:off x="209319" y="1924883"/>
                <a:ext cx="883308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evokes impression that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a constant. It is to some extent true. However, a canonical system has a given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volume (external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If we evaluate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arbitrary values T</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get a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a function is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partition function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shall show that this function carries a lot of useful information about the canonical system considered. Let us start with calculating the mean energy:</a:t>
                </a:r>
              </a:p>
            </p:txBody>
          </p:sp>
        </mc:Choice>
        <mc:Fallback xmlns="">
          <p:sp>
            <p:nvSpPr>
              <p:cNvPr id="5" name="TextBox 4">
                <a:extLst>
                  <a:ext uri="{FF2B5EF4-FFF2-40B4-BE49-F238E27FC236}">
                    <a16:creationId xmlns:a16="http://schemas.microsoft.com/office/drawing/2014/main" id="{868A855C-24D0-4B17-A7DA-DB01F4CA55B4}"/>
                  </a:ext>
                </a:extLst>
              </p:cNvPr>
              <p:cNvSpPr txBox="1">
                <a:spLocks noRot="1" noChangeAspect="1" noMove="1" noResize="1" noEditPoints="1" noAdjustHandles="1" noChangeArrowheads="1" noChangeShapeType="1" noTextEdit="1"/>
              </p:cNvSpPr>
              <p:nvPr/>
            </p:nvSpPr>
            <p:spPr>
              <a:xfrm>
                <a:off x="209319" y="1924883"/>
                <a:ext cx="8833081" cy="1477328"/>
              </a:xfrm>
              <a:prstGeom prst="rect">
                <a:avLst/>
              </a:prstGeom>
              <a:blipFill>
                <a:blip r:embed="rId9"/>
                <a:stretch>
                  <a:fillRect l="-552" t="-2479" b="-5785"/>
                </a:stretch>
              </a:blipFill>
            </p:spPr>
            <p:txBody>
              <a:bodyPr/>
              <a:lstStyle/>
              <a:p>
                <a:r>
                  <a:rPr lang="sk-SK">
                    <a:noFill/>
                  </a:rPr>
                  <a:t> </a:t>
                </a:r>
              </a:p>
            </p:txBody>
          </p:sp>
        </mc:Fallback>
      </mc:AlternateContent>
      <p:pic>
        <p:nvPicPr>
          <p:cNvPr id="13" name="Picture 12">
            <a:extLst>
              <a:ext uri="{FF2B5EF4-FFF2-40B4-BE49-F238E27FC236}">
                <a16:creationId xmlns:a16="http://schemas.microsoft.com/office/drawing/2014/main" id="{8C2F8EB2-B0B1-4498-875A-2BC475C8B3B7}"/>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953998" y="3362842"/>
            <a:ext cx="7236000" cy="588000"/>
          </a:xfrm>
          <a:prstGeom prst="rect">
            <a:avLst/>
          </a:prstGeom>
        </p:spPr>
      </p:pic>
      <p:pic>
        <p:nvPicPr>
          <p:cNvPr id="21" name="Picture 20">
            <a:extLst>
              <a:ext uri="{FF2B5EF4-FFF2-40B4-BE49-F238E27FC236}">
                <a16:creationId xmlns:a16="http://schemas.microsoft.com/office/drawing/2014/main" id="{8064D4EF-ECF1-4FA5-8698-FB80686B3B27}"/>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173201" y="4052128"/>
            <a:ext cx="1966286" cy="531429"/>
          </a:xfrm>
          <a:prstGeom prst="rect">
            <a:avLst/>
          </a:prstGeom>
        </p:spPr>
      </p:pic>
      <p:sp>
        <p:nvSpPr>
          <p:cNvPr id="17" name="Rectangle 16">
            <a:extLst>
              <a:ext uri="{FF2B5EF4-FFF2-40B4-BE49-F238E27FC236}">
                <a16:creationId xmlns:a16="http://schemas.microsoft.com/office/drawing/2014/main" id="{F15A772D-860C-440A-ADB3-23149428C4D0}"/>
              </a:ext>
            </a:extLst>
          </p:cNvPr>
          <p:cNvSpPr/>
          <p:nvPr/>
        </p:nvSpPr>
        <p:spPr>
          <a:xfrm>
            <a:off x="3073706" y="3985882"/>
            <a:ext cx="2343562" cy="663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011774-F184-4C0A-88B2-850EF023FF8B}"/>
              </a:ext>
            </a:extLst>
          </p:cNvPr>
          <p:cNvSpPr txBox="1"/>
          <p:nvPr/>
        </p:nvSpPr>
        <p:spPr>
          <a:xfrm>
            <a:off x="209319" y="4742470"/>
            <a:ext cx="836180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the information on the mean energy “is coded” in the partition function. The above formula is the instruction how to decode it. In the same way one can easily prove that even higher moments are coded in the partition function. For variance one gets</a:t>
            </a:r>
          </a:p>
        </p:txBody>
      </p:sp>
      <p:pic>
        <p:nvPicPr>
          <p:cNvPr id="29" name="Picture 28">
            <a:extLst>
              <a:ext uri="{FF2B5EF4-FFF2-40B4-BE49-F238E27FC236}">
                <a16:creationId xmlns:a16="http://schemas.microsoft.com/office/drawing/2014/main" id="{9055D64A-271B-4448-B1C9-6910811A84E2}"/>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71772" y="5920557"/>
            <a:ext cx="2547429" cy="558857"/>
          </a:xfrm>
          <a:prstGeom prst="rect">
            <a:avLst/>
          </a:prstGeom>
        </p:spPr>
      </p:pic>
      <p:sp>
        <p:nvSpPr>
          <p:cNvPr id="6" name="Slide Number Placeholder 5">
            <a:extLst>
              <a:ext uri="{FF2B5EF4-FFF2-40B4-BE49-F238E27FC236}">
                <a16:creationId xmlns:a16="http://schemas.microsoft.com/office/drawing/2014/main" id="{D8BFFB65-8ACD-4B2C-94BE-F7CC553B5C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872303"/>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AB67B9-CD90-403B-8584-A8869135A233}"/>
              </a:ext>
            </a:extLst>
          </p:cNvPr>
          <p:cNvSpPr txBox="1"/>
          <p:nvPr/>
        </p:nvSpPr>
        <p:spPr>
          <a:xfrm>
            <a:off x="1998133" y="428978"/>
            <a:ext cx="508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4CCB13-9D0C-450C-8193-61A910955D2E}"/>
                  </a:ext>
                </a:extLst>
              </p:cNvPr>
              <p:cNvSpPr txBox="1"/>
              <p:nvPr/>
            </p:nvSpPr>
            <p:spPr>
              <a:xfrm>
                <a:off x="237067" y="1275644"/>
                <a:ext cx="8726311" cy="28837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shall now consider a system whose temperature is kept constant by a thermostat (“dwarf boiler attendant”). To make the theoretical analysis easier, we shall not consider  real technologic thermostat but an abstract model: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our system in thermal contact with a very  large system called reservoir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Energy exchange through the thermal contact are negligible for the extremely large reservoir. So we can consider the temperature of the reservoir as constant and given. So we have a theoretically analyzable model of thermostat. System of our interest will be called just “system”, it is in thermal contact with a large “reservoir”. The system and the reservoir together form “supersystem”. The supersystem can be considered as isolated, the total energy of the supersystem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considered to be fixed, so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can represent the supersystem by a microcanonical ensemble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3" name="TextBox 2">
                <a:extLst>
                  <a:ext uri="{FF2B5EF4-FFF2-40B4-BE49-F238E27FC236}">
                    <a16:creationId xmlns:a16="http://schemas.microsoft.com/office/drawing/2014/main" id="{144CCB13-9D0C-450C-8193-61A910955D2E}"/>
                  </a:ext>
                </a:extLst>
              </p:cNvPr>
              <p:cNvSpPr txBox="1">
                <a:spLocks noRot="1" noChangeAspect="1" noMove="1" noResize="1" noEditPoints="1" noAdjustHandles="1" noChangeArrowheads="1" noChangeShapeType="1" noTextEdit="1"/>
              </p:cNvSpPr>
              <p:nvPr/>
            </p:nvSpPr>
            <p:spPr>
              <a:xfrm>
                <a:off x="237067" y="1275644"/>
                <a:ext cx="8726311" cy="2883738"/>
              </a:xfrm>
              <a:prstGeom prst="rect">
                <a:avLst/>
              </a:prstGeom>
              <a:blipFill>
                <a:blip r:embed="rId4"/>
                <a:stretch>
                  <a:fillRect l="-629" t="-1057" r="-489" b="-2537"/>
                </a:stretch>
              </a:blipFill>
            </p:spPr>
            <p:txBody>
              <a:bodyPr/>
              <a:lstStyle/>
              <a:p>
                <a:r>
                  <a:rPr lang="sk-SK">
                    <a:noFill/>
                  </a:rPr>
                  <a:t> </a:t>
                </a:r>
              </a:p>
            </p:txBody>
          </p:sp>
        </mc:Fallback>
      </mc:AlternateContent>
      <p:pic>
        <p:nvPicPr>
          <p:cNvPr id="15" name="Picture 14">
            <a:extLst>
              <a:ext uri="{FF2B5EF4-FFF2-40B4-BE49-F238E27FC236}">
                <a16:creationId xmlns:a16="http://schemas.microsoft.com/office/drawing/2014/main" id="{9117F56F-BD58-4B53-A8BB-B6102B231EC7}"/>
              </a:ext>
            </a:extLst>
          </p:cNvPr>
          <p:cNvPicPr>
            <a:picLocks noChangeAspect="1"/>
          </p:cNvPicPr>
          <p:nvPr/>
        </p:nvPicPr>
        <p:blipFill>
          <a:blip r:embed="rId5"/>
          <a:stretch>
            <a:fillRect/>
          </a:stretch>
        </p:blipFill>
        <p:spPr>
          <a:xfrm>
            <a:off x="226754" y="4667261"/>
            <a:ext cx="3771398" cy="183513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D9FEDDC-2C0B-4DD4-8D41-00F5DA6B7150}"/>
                  </a:ext>
                </a:extLst>
              </p:cNvPr>
              <p:cNvSpPr txBox="1"/>
              <p:nvPr/>
            </p:nvSpPr>
            <p:spPr>
              <a:xfrm>
                <a:off x="4075288" y="4109156"/>
                <a:ext cx="491066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energy of the system will be denoted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of the reservoir as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𝑟𝑒𝑠</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of the supersystem as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microstate of the supersystem is composed by the state of the system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by the state of the reservoir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the supersystem state is a pair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𝑰</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6" name="TextBox 15">
                <a:extLst>
                  <a:ext uri="{FF2B5EF4-FFF2-40B4-BE49-F238E27FC236}">
                    <a16:creationId xmlns:a16="http://schemas.microsoft.com/office/drawing/2014/main" id="{8D9FEDDC-2C0B-4DD4-8D41-00F5DA6B7150}"/>
                  </a:ext>
                </a:extLst>
              </p:cNvPr>
              <p:cNvSpPr txBox="1">
                <a:spLocks noRot="1" noChangeAspect="1" noMove="1" noResize="1" noEditPoints="1" noAdjustHandles="1" noChangeArrowheads="1" noChangeShapeType="1" noTextEdit="1"/>
              </p:cNvSpPr>
              <p:nvPr/>
            </p:nvSpPr>
            <p:spPr>
              <a:xfrm>
                <a:off x="4075288" y="4109156"/>
                <a:ext cx="4910667" cy="2308324"/>
              </a:xfrm>
              <a:prstGeom prst="rect">
                <a:avLst/>
              </a:prstGeom>
              <a:blipFill>
                <a:blip r:embed="rId6"/>
                <a:stretch>
                  <a:fillRect l="-1118" t="-1319" r="-1366" b="-4222"/>
                </a:stretch>
              </a:blipFill>
            </p:spPr>
            <p:txBody>
              <a:bodyPr/>
              <a:lstStyle/>
              <a:p>
                <a:r>
                  <a:rPr lang="sk-SK">
                    <a:noFill/>
                  </a:rPr>
                  <a:t> </a:t>
                </a:r>
              </a:p>
            </p:txBody>
          </p:sp>
        </mc:Fallback>
      </mc:AlternateContent>
      <p:sp>
        <p:nvSpPr>
          <p:cNvPr id="4" name="Slide Number Placeholder 3">
            <a:extLst>
              <a:ext uri="{FF2B5EF4-FFF2-40B4-BE49-F238E27FC236}">
                <a16:creationId xmlns:a16="http://schemas.microsoft.com/office/drawing/2014/main" id="{2AAC6527-F0CC-48DC-A976-80AE40C6CE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100281"/>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5BE4F-6843-4063-8563-3B24CD019258}"/>
              </a:ext>
            </a:extLst>
          </p:cNvPr>
          <p:cNvSpPr txBox="1"/>
          <p:nvPr/>
        </p:nvSpPr>
        <p:spPr>
          <a:xfrm>
            <a:off x="1998133" y="428978"/>
            <a:ext cx="508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3" name="Picture 2">
            <a:extLst>
              <a:ext uri="{FF2B5EF4-FFF2-40B4-BE49-F238E27FC236}">
                <a16:creationId xmlns:a16="http://schemas.microsoft.com/office/drawing/2014/main" id="{2905B0A5-8816-47C8-8B1D-03468209EC27}"/>
              </a:ext>
            </a:extLst>
          </p:cNvPr>
          <p:cNvPicPr>
            <a:picLocks noChangeAspect="1"/>
          </p:cNvPicPr>
          <p:nvPr/>
        </p:nvPicPr>
        <p:blipFill>
          <a:blip r:embed="rId4"/>
          <a:stretch>
            <a:fillRect/>
          </a:stretch>
        </p:blipFill>
        <p:spPr>
          <a:xfrm>
            <a:off x="407377" y="783883"/>
            <a:ext cx="3024446" cy="1471677"/>
          </a:xfrm>
          <a:prstGeom prst="rect">
            <a:avLst/>
          </a:prstGeom>
        </p:spPr>
      </p:pic>
      <p:sp>
        <p:nvSpPr>
          <p:cNvPr id="4" name="TextBox 3">
            <a:extLst>
              <a:ext uri="{FF2B5EF4-FFF2-40B4-BE49-F238E27FC236}">
                <a16:creationId xmlns:a16="http://schemas.microsoft.com/office/drawing/2014/main" id="{36F023E0-C35A-48E1-88B2-95F8DF229F75}"/>
              </a:ext>
            </a:extLst>
          </p:cNvPr>
          <p:cNvSpPr txBox="1"/>
          <p:nvPr/>
        </p:nvSpPr>
        <p:spPr>
          <a:xfrm>
            <a:off x="3759201" y="1219200"/>
            <a:ext cx="44026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supersystem microstate is a pair (𝒊,𝑰).</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E7F1B6-E10C-43A4-80B9-380C510F0D35}"/>
                  </a:ext>
                </a:extLst>
              </p:cNvPr>
              <p:cNvSpPr txBox="1"/>
              <p:nvPr/>
            </p:nvSpPr>
            <p:spPr>
              <a:xfrm>
                <a:off x="112888" y="2099734"/>
                <a:ext cx="890693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suppose, that we are interested in a quantity, which is defined for the system alone. That is its value depends only on the system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not on the reservoir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Still, we can calculate its mean value using a the microcanonical ensemble for the whole supersystem:</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6" name="TextBox 5">
                <a:extLst>
                  <a:ext uri="{FF2B5EF4-FFF2-40B4-BE49-F238E27FC236}">
                    <a16:creationId xmlns:a16="http://schemas.microsoft.com/office/drawing/2014/main" id="{DFE7F1B6-E10C-43A4-80B9-380C510F0D35}"/>
                  </a:ext>
                </a:extLst>
              </p:cNvPr>
              <p:cNvSpPr txBox="1">
                <a:spLocks noRot="1" noChangeAspect="1" noMove="1" noResize="1" noEditPoints="1" noAdjustHandles="1" noChangeArrowheads="1" noChangeShapeType="1" noTextEdit="1"/>
              </p:cNvSpPr>
              <p:nvPr/>
            </p:nvSpPr>
            <p:spPr>
              <a:xfrm>
                <a:off x="112888" y="2099734"/>
                <a:ext cx="8906934" cy="923330"/>
              </a:xfrm>
              <a:prstGeom prst="rect">
                <a:avLst/>
              </a:prstGeom>
              <a:blipFill>
                <a:blip r:embed="rId7"/>
                <a:stretch>
                  <a:fillRect l="-616" t="-3289" r="-1027" b="-9211"/>
                </a:stretch>
              </a:blipFill>
            </p:spPr>
            <p:txBody>
              <a:bodyPr/>
              <a:lstStyle/>
              <a:p>
                <a:r>
                  <a:rPr lang="sk-SK">
                    <a:noFill/>
                  </a:rPr>
                  <a:t> </a:t>
                </a:r>
              </a:p>
            </p:txBody>
          </p:sp>
        </mc:Fallback>
      </mc:AlternateContent>
      <p:pic>
        <p:nvPicPr>
          <p:cNvPr id="10" name="Picture 9">
            <a:extLst>
              <a:ext uri="{FF2B5EF4-FFF2-40B4-BE49-F238E27FC236}">
                <a16:creationId xmlns:a16="http://schemas.microsoft.com/office/drawing/2014/main" id="{28E71812-D4FA-44CF-8C83-8A5BFE971641}"/>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41600" y="3048003"/>
            <a:ext cx="3691319" cy="63436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403FA1B-AEDE-4C98-8CF0-BA7DB6F871D9}"/>
                  </a:ext>
                </a:extLst>
              </p:cNvPr>
              <p:cNvSpPr txBox="1"/>
              <p:nvPr/>
            </p:nvSpPr>
            <p:spPr>
              <a:xfrm>
                <a:off x="124178" y="3623733"/>
                <a:ext cx="89182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Do notice, that the value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_</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does not have the index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since the value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does not depend on the reservoir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Still, in the formula above, we have to sum over all the values of the index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This means, that the terms in the sum above having the same index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but different  values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contribute to the sum by a same value. So we can group the terms to groups having the same value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express the mean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value as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9" name="TextBox 8">
                <a:extLst>
                  <a:ext uri="{FF2B5EF4-FFF2-40B4-BE49-F238E27FC236}">
                    <a16:creationId xmlns:a16="http://schemas.microsoft.com/office/drawing/2014/main" id="{B403FA1B-AEDE-4C98-8CF0-BA7DB6F871D9}"/>
                  </a:ext>
                </a:extLst>
              </p:cNvPr>
              <p:cNvSpPr txBox="1">
                <a:spLocks noRot="1" noChangeAspect="1" noMove="1" noResize="1" noEditPoints="1" noAdjustHandles="1" noChangeArrowheads="1" noChangeShapeType="1" noTextEdit="1"/>
              </p:cNvSpPr>
              <p:nvPr/>
            </p:nvSpPr>
            <p:spPr>
              <a:xfrm>
                <a:off x="124178" y="3623733"/>
                <a:ext cx="8918222" cy="1477328"/>
              </a:xfrm>
              <a:prstGeom prst="rect">
                <a:avLst/>
              </a:prstGeom>
              <a:blipFill>
                <a:blip r:embed="rId9"/>
                <a:stretch>
                  <a:fillRect l="-547" t="-2058" r="-342" b="-5350"/>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5485137A-CECB-4A00-8F0B-E8F466659132}"/>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477912" y="5074358"/>
            <a:ext cx="4419981" cy="577787"/>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7A49D7C-C93F-4267-B9AF-274A859CF32D}"/>
                  </a:ext>
                </a:extLst>
              </p:cNvPr>
              <p:cNvSpPr txBox="1"/>
              <p:nvPr/>
            </p:nvSpPr>
            <p:spPr>
              <a:xfrm>
                <a:off x="191911" y="5610578"/>
                <a:ext cx="8568267" cy="9859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𝑟𝑒𝑠</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number of states of the reservoir such that combined with the system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they have the right total energy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it is the number of terms in the original sum containing the system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the rewritten sum is correct.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5" name="TextBox 14">
                <a:extLst>
                  <a:ext uri="{FF2B5EF4-FFF2-40B4-BE49-F238E27FC236}">
                    <a16:creationId xmlns:a16="http://schemas.microsoft.com/office/drawing/2014/main" id="{C7A49D7C-C93F-4267-B9AF-274A859CF32D}"/>
                  </a:ext>
                </a:extLst>
              </p:cNvPr>
              <p:cNvSpPr txBox="1">
                <a:spLocks noRot="1" noChangeAspect="1" noMove="1" noResize="1" noEditPoints="1" noAdjustHandles="1" noChangeArrowheads="1" noChangeShapeType="1" noTextEdit="1"/>
              </p:cNvSpPr>
              <p:nvPr/>
            </p:nvSpPr>
            <p:spPr>
              <a:xfrm>
                <a:off x="191911" y="5610578"/>
                <a:ext cx="8568267" cy="985911"/>
              </a:xfrm>
              <a:prstGeom prst="rect">
                <a:avLst/>
              </a:prstGeom>
              <a:blipFill>
                <a:blip r:embed="rId11"/>
                <a:stretch>
                  <a:fillRect l="-569" t="-617" b="-8642"/>
                </a:stretch>
              </a:blipFill>
            </p:spPr>
            <p:txBody>
              <a:bodyPr/>
              <a:lstStyle/>
              <a:p>
                <a:r>
                  <a:rPr lang="sk-SK">
                    <a:noFill/>
                  </a:rPr>
                  <a:t> </a:t>
                </a:r>
              </a:p>
            </p:txBody>
          </p:sp>
        </mc:Fallback>
      </mc:AlternateContent>
      <p:sp>
        <p:nvSpPr>
          <p:cNvPr id="5" name="Slide Number Placeholder 4">
            <a:extLst>
              <a:ext uri="{FF2B5EF4-FFF2-40B4-BE49-F238E27FC236}">
                <a16:creationId xmlns:a16="http://schemas.microsoft.com/office/drawing/2014/main" id="{448F614F-396F-4E0C-B7C4-AF8C77287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386261"/>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5BE4F-6843-4063-8563-3B24CD019258}"/>
              </a:ext>
            </a:extLst>
          </p:cNvPr>
          <p:cNvSpPr txBox="1"/>
          <p:nvPr/>
        </p:nvSpPr>
        <p:spPr>
          <a:xfrm>
            <a:off x="1998133" y="428978"/>
            <a:ext cx="508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3" name="Picture 2">
            <a:extLst>
              <a:ext uri="{FF2B5EF4-FFF2-40B4-BE49-F238E27FC236}">
                <a16:creationId xmlns:a16="http://schemas.microsoft.com/office/drawing/2014/main" id="{2905B0A5-8816-47C8-8B1D-03468209EC27}"/>
              </a:ext>
            </a:extLst>
          </p:cNvPr>
          <p:cNvPicPr>
            <a:picLocks noChangeAspect="1"/>
          </p:cNvPicPr>
          <p:nvPr/>
        </p:nvPicPr>
        <p:blipFill>
          <a:blip r:embed="rId7"/>
          <a:stretch>
            <a:fillRect/>
          </a:stretch>
        </p:blipFill>
        <p:spPr>
          <a:xfrm>
            <a:off x="407377" y="783883"/>
            <a:ext cx="3024446" cy="1471677"/>
          </a:xfrm>
          <a:prstGeom prst="rect">
            <a:avLst/>
          </a:prstGeom>
        </p:spPr>
      </p:pic>
      <p:pic>
        <p:nvPicPr>
          <p:cNvPr id="9" name="Picture 8">
            <a:extLst>
              <a:ext uri="{FF2B5EF4-FFF2-40B4-BE49-F238E27FC236}">
                <a16:creationId xmlns:a16="http://schemas.microsoft.com/office/drawing/2014/main" id="{80C194E0-7AD0-4825-A443-46D521CD5BB6}"/>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934178" y="1044224"/>
            <a:ext cx="4419981" cy="57778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2DC472-B370-4C21-A351-298EB1B7D272}"/>
                  </a:ext>
                </a:extLst>
              </p:cNvPr>
              <p:cNvSpPr txBox="1"/>
              <p:nvPr/>
            </p:nvSpPr>
            <p:spPr>
              <a:xfrm>
                <a:off x="3476977" y="1682045"/>
                <a:ext cx="53057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we rewrite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𝑟𝑒𝑠</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through the entropy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𝑟𝑒𝑠</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5" name="TextBox 4">
                <a:extLst>
                  <a:ext uri="{FF2B5EF4-FFF2-40B4-BE49-F238E27FC236}">
                    <a16:creationId xmlns:a16="http://schemas.microsoft.com/office/drawing/2014/main" id="{202DC472-B370-4C21-A351-298EB1B7D272}"/>
                  </a:ext>
                </a:extLst>
              </p:cNvPr>
              <p:cNvSpPr txBox="1">
                <a:spLocks noRot="1" noChangeAspect="1" noMove="1" noResize="1" noEditPoints="1" noAdjustHandles="1" noChangeArrowheads="1" noChangeShapeType="1" noTextEdit="1"/>
              </p:cNvSpPr>
              <p:nvPr/>
            </p:nvSpPr>
            <p:spPr>
              <a:xfrm>
                <a:off x="3476977" y="1682045"/>
                <a:ext cx="5305778" cy="369332"/>
              </a:xfrm>
              <a:prstGeom prst="rect">
                <a:avLst/>
              </a:prstGeom>
              <a:blipFill>
                <a:blip r:embed="rId11"/>
                <a:stretch>
                  <a:fillRect l="-918" t="-9836" r="-459" b="-24590"/>
                </a:stretch>
              </a:blipFill>
            </p:spPr>
            <p:txBody>
              <a:bodyPr/>
              <a:lstStyle/>
              <a:p>
                <a:r>
                  <a:rPr lang="sk-SK">
                    <a:noFill/>
                  </a:rPr>
                  <a:t> </a:t>
                </a:r>
              </a:p>
            </p:txBody>
          </p:sp>
        </mc:Fallback>
      </mc:AlternateContent>
      <p:pic>
        <p:nvPicPr>
          <p:cNvPr id="13" name="Picture 12">
            <a:extLst>
              <a:ext uri="{FF2B5EF4-FFF2-40B4-BE49-F238E27FC236}">
                <a16:creationId xmlns:a16="http://schemas.microsoft.com/office/drawing/2014/main" id="{A21E0F98-B82E-413C-9581-E74861FA9B53}"/>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578583" y="2099742"/>
            <a:ext cx="5220653" cy="577787"/>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7468EF-A39A-482B-829D-B29AE19E0E37}"/>
                  </a:ext>
                </a:extLst>
              </p:cNvPr>
              <p:cNvSpPr txBox="1"/>
              <p:nvPr/>
            </p:nvSpPr>
            <p:spPr>
              <a:xfrm>
                <a:off x="146756" y="2641600"/>
                <a:ext cx="8737600" cy="6677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Since the reservoir is much larger than the system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we expand the function in the exponent to the first order in Taylor series: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6" name="TextBox 15">
                <a:extLst>
                  <a:ext uri="{FF2B5EF4-FFF2-40B4-BE49-F238E27FC236}">
                    <a16:creationId xmlns:a16="http://schemas.microsoft.com/office/drawing/2014/main" id="{117468EF-A39A-482B-829D-B29AE19E0E37}"/>
                  </a:ext>
                </a:extLst>
              </p:cNvPr>
              <p:cNvSpPr txBox="1">
                <a:spLocks noRot="1" noChangeAspect="1" noMove="1" noResize="1" noEditPoints="1" noAdjustHandles="1" noChangeArrowheads="1" noChangeShapeType="1" noTextEdit="1"/>
              </p:cNvSpPr>
              <p:nvPr/>
            </p:nvSpPr>
            <p:spPr>
              <a:xfrm>
                <a:off x="146756" y="2641600"/>
                <a:ext cx="8737600" cy="667747"/>
              </a:xfrm>
              <a:prstGeom prst="rect">
                <a:avLst/>
              </a:prstGeom>
              <a:blipFill>
                <a:blip r:embed="rId13"/>
                <a:stretch>
                  <a:fillRect l="-558" t="-3636" r="-558" b="-13636"/>
                </a:stretch>
              </a:blipFill>
            </p:spPr>
            <p:txBody>
              <a:bodyPr/>
              <a:lstStyle/>
              <a:p>
                <a:r>
                  <a:rPr lang="sk-SK">
                    <a:noFill/>
                  </a:rPr>
                  <a:t> </a:t>
                </a:r>
              </a:p>
            </p:txBody>
          </p:sp>
        </mc:Fallback>
      </mc:AlternateContent>
      <p:pic>
        <p:nvPicPr>
          <p:cNvPr id="17" name="Picture 16">
            <a:extLst>
              <a:ext uri="{FF2B5EF4-FFF2-40B4-BE49-F238E27FC236}">
                <a16:creationId xmlns:a16="http://schemas.microsoft.com/office/drawing/2014/main" id="{F225D584-E99F-47C5-8338-B4D09AA63C28}"/>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619957" y="3211691"/>
            <a:ext cx="6002465" cy="588074"/>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FE204F6-4084-445D-B7D0-C9651350CA24}"/>
                  </a:ext>
                </a:extLst>
              </p:cNvPr>
              <p:cNvSpPr txBox="1"/>
              <p:nvPr/>
            </p:nvSpPr>
            <p:spPr>
              <a:xfrm>
                <a:off x="180622" y="3804356"/>
                <a:ext cx="8579555" cy="4995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Using the formula </a:t>
                </a:r>
                <a14:m>
                  <m:oMath xmlns:m="http://schemas.openxmlformats.org/officeDocument/2006/math">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den>
                    </m:f>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2" name="TextBox 31">
                <a:extLst>
                  <a:ext uri="{FF2B5EF4-FFF2-40B4-BE49-F238E27FC236}">
                    <a16:creationId xmlns:a16="http://schemas.microsoft.com/office/drawing/2014/main" id="{9FE204F6-4084-445D-B7D0-C9651350CA24}"/>
                  </a:ext>
                </a:extLst>
              </p:cNvPr>
              <p:cNvSpPr txBox="1">
                <a:spLocks noRot="1" noChangeAspect="1" noMove="1" noResize="1" noEditPoints="1" noAdjustHandles="1" noChangeArrowheads="1" noChangeShapeType="1" noTextEdit="1"/>
              </p:cNvSpPr>
              <p:nvPr/>
            </p:nvSpPr>
            <p:spPr>
              <a:xfrm>
                <a:off x="180622" y="3804356"/>
                <a:ext cx="8579555" cy="499560"/>
              </a:xfrm>
              <a:prstGeom prst="rect">
                <a:avLst/>
              </a:prstGeom>
              <a:blipFill>
                <a:blip r:embed="rId15"/>
                <a:stretch>
                  <a:fillRect l="-640" b="-7317"/>
                </a:stretch>
              </a:blipFill>
            </p:spPr>
            <p:txBody>
              <a:bodyPr/>
              <a:lstStyle/>
              <a:p>
                <a:r>
                  <a:rPr lang="sk-SK">
                    <a:noFill/>
                  </a:rPr>
                  <a:t> </a:t>
                </a:r>
              </a:p>
            </p:txBody>
          </p:sp>
        </mc:Fallback>
      </mc:AlternateContent>
      <p:pic>
        <p:nvPicPr>
          <p:cNvPr id="19" name="Picture 18">
            <a:extLst>
              <a:ext uri="{FF2B5EF4-FFF2-40B4-BE49-F238E27FC236}">
                <a16:creationId xmlns:a16="http://schemas.microsoft.com/office/drawing/2014/main" id="{089757B7-5C2C-4727-8C97-9A21B9FD03EE}"/>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099734" y="4210757"/>
            <a:ext cx="4483418" cy="769811"/>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20B775F-8860-4C2A-9E4A-930AE2885C49}"/>
                  </a:ext>
                </a:extLst>
              </p:cNvPr>
              <p:cNvSpPr txBox="1"/>
              <p:nvPr/>
            </p:nvSpPr>
            <p:spPr>
              <a:xfrm>
                <a:off x="124178" y="5023556"/>
                <a:ext cx="85908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factor in front of the sum “does not feel” the system at all neither it feels what quantity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are interested in, it is just a constant. It is in fact a normalization constant.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8" name="TextBox 37">
                <a:extLst>
                  <a:ext uri="{FF2B5EF4-FFF2-40B4-BE49-F238E27FC236}">
                    <a16:creationId xmlns:a16="http://schemas.microsoft.com/office/drawing/2014/main" id="{E20B775F-8860-4C2A-9E4A-930AE2885C49}"/>
                  </a:ext>
                </a:extLst>
              </p:cNvPr>
              <p:cNvSpPr txBox="1">
                <a:spLocks noRot="1" noChangeAspect="1" noMove="1" noResize="1" noEditPoints="1" noAdjustHandles="1" noChangeArrowheads="1" noChangeShapeType="1" noTextEdit="1"/>
              </p:cNvSpPr>
              <p:nvPr/>
            </p:nvSpPr>
            <p:spPr>
              <a:xfrm>
                <a:off x="124178" y="5023556"/>
                <a:ext cx="8590844" cy="646331"/>
              </a:xfrm>
              <a:prstGeom prst="rect">
                <a:avLst/>
              </a:prstGeom>
              <a:blipFill>
                <a:blip r:embed="rId17"/>
                <a:stretch>
                  <a:fillRect l="-567" t="-4717" b="-14151"/>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EAFEFB01-9975-41DA-A88B-EB76DB3940C5}"/>
              </a:ext>
            </a:extLst>
          </p:cNvPr>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974624" y="5729113"/>
            <a:ext cx="2902649" cy="581216"/>
          </a:xfrm>
          <a:prstGeom prst="rect">
            <a:avLst/>
          </a:prstGeom>
        </p:spPr>
      </p:pic>
      <p:sp>
        <p:nvSpPr>
          <p:cNvPr id="4" name="Slide Number Placeholder 3">
            <a:extLst>
              <a:ext uri="{FF2B5EF4-FFF2-40B4-BE49-F238E27FC236}">
                <a16:creationId xmlns:a16="http://schemas.microsoft.com/office/drawing/2014/main" id="{07406C23-06DF-47F9-87CE-24E63C7864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137600"/>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5BE4F-6843-4063-8563-3B24CD019258}"/>
              </a:ext>
            </a:extLst>
          </p:cNvPr>
          <p:cNvSpPr txBox="1"/>
          <p:nvPr/>
        </p:nvSpPr>
        <p:spPr>
          <a:xfrm>
            <a:off x="1998133" y="428978"/>
            <a:ext cx="508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3" name="Picture 2">
            <a:extLst>
              <a:ext uri="{FF2B5EF4-FFF2-40B4-BE49-F238E27FC236}">
                <a16:creationId xmlns:a16="http://schemas.microsoft.com/office/drawing/2014/main" id="{2905B0A5-8816-47C8-8B1D-03468209EC27}"/>
              </a:ext>
            </a:extLst>
          </p:cNvPr>
          <p:cNvPicPr>
            <a:picLocks noChangeAspect="1"/>
          </p:cNvPicPr>
          <p:nvPr/>
        </p:nvPicPr>
        <p:blipFill>
          <a:blip r:embed="rId5"/>
          <a:stretch>
            <a:fillRect/>
          </a:stretch>
        </p:blipFill>
        <p:spPr>
          <a:xfrm>
            <a:off x="407377" y="783883"/>
            <a:ext cx="3024446" cy="1471677"/>
          </a:xfrm>
          <a:prstGeom prst="rect">
            <a:avLst/>
          </a:prstGeom>
        </p:spPr>
      </p:pic>
      <p:pic>
        <p:nvPicPr>
          <p:cNvPr id="5" name="Picture 4">
            <a:extLst>
              <a:ext uri="{FF2B5EF4-FFF2-40B4-BE49-F238E27FC236}">
                <a16:creationId xmlns:a16="http://schemas.microsoft.com/office/drawing/2014/main" id="{AB4C6444-B250-4D81-B56F-A51C55A7D177}"/>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674536" y="1540935"/>
            <a:ext cx="2902649" cy="58121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7A82B4E-48FA-4B79-B2FE-7D33629094FE}"/>
                  </a:ext>
                </a:extLst>
              </p:cNvPr>
              <p:cNvSpPr txBox="1"/>
              <p:nvPr/>
            </p:nvSpPr>
            <p:spPr>
              <a:xfrm>
                <a:off x="259644" y="2449689"/>
                <a:ext cx="8669867" cy="43858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what have we got? In the formula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temperature of the reservoir but because of the equilibrium through the thermal contact it is also the temperature of the system. So we can calculate any mean value concerning the system by forgetting about the reservoir: there is no more any mentioning of the reservoir in the above formula.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formula looks like a standard formula for calculating the mean values if we interpret the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 a probability of the system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the rule: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ensemble representing a macrostate of a system with a given temperature (kept constant by a suitable thermostat) can be constructed taking all the possible microstates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with arbitrary energy</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𝑬</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sub>
                    </m:sSub>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but fixed number of particles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𝑵</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𝑵</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each with the probability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such an ensemble is called canonical ensemble.</a:t>
                </a:r>
                <a:endPar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6" name="TextBox 5">
                <a:extLst>
                  <a:ext uri="{FF2B5EF4-FFF2-40B4-BE49-F238E27FC236}">
                    <a16:creationId xmlns:a16="http://schemas.microsoft.com/office/drawing/2014/main" id="{D7A82B4E-48FA-4B79-B2FE-7D33629094FE}"/>
                  </a:ext>
                </a:extLst>
              </p:cNvPr>
              <p:cNvSpPr txBox="1">
                <a:spLocks noRot="1" noChangeAspect="1" noMove="1" noResize="1" noEditPoints="1" noAdjustHandles="1" noChangeArrowheads="1" noChangeShapeType="1" noTextEdit="1"/>
              </p:cNvSpPr>
              <p:nvPr/>
            </p:nvSpPr>
            <p:spPr>
              <a:xfrm>
                <a:off x="259644" y="2449689"/>
                <a:ext cx="8669867" cy="4385816"/>
              </a:xfrm>
              <a:prstGeom prst="rect">
                <a:avLst/>
              </a:prstGeom>
              <a:blipFill>
                <a:blip r:embed="rId9"/>
                <a:stretch>
                  <a:fillRect l="-633" t="-834" r="-1055" b="-139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0A2D233-E8FE-41A7-8848-7CD7213338CB}"/>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364090" y="5644445"/>
            <a:ext cx="2482286" cy="468000"/>
          </a:xfrm>
          <a:prstGeom prst="rect">
            <a:avLst/>
          </a:prstGeom>
        </p:spPr>
      </p:pic>
      <p:pic>
        <p:nvPicPr>
          <p:cNvPr id="8" name="Picture 7">
            <a:extLst>
              <a:ext uri="{FF2B5EF4-FFF2-40B4-BE49-F238E27FC236}">
                <a16:creationId xmlns:a16="http://schemas.microsoft.com/office/drawing/2014/main" id="{6838545C-BA57-4410-B3A5-7F3C1D224AB0}"/>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369734" y="3911600"/>
            <a:ext cx="1793367" cy="468059"/>
          </a:xfrm>
          <a:prstGeom prst="rect">
            <a:avLst/>
          </a:prstGeom>
        </p:spPr>
      </p:pic>
      <p:sp>
        <p:nvSpPr>
          <p:cNvPr id="4" name="Slide Number Placeholder 3">
            <a:extLst>
              <a:ext uri="{FF2B5EF4-FFF2-40B4-BE49-F238E27FC236}">
                <a16:creationId xmlns:a16="http://schemas.microsoft.com/office/drawing/2014/main" id="{0350D3BA-387C-4A7E-8F8D-DF80C41072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058346"/>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447691-4A1B-47F2-9487-9032067EFD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800A0A6-210A-4045-AE50-022D5BC0C153}"/>
              </a:ext>
            </a:extLst>
          </p:cNvPr>
          <p:cNvSpPr txBox="1"/>
          <p:nvPr/>
        </p:nvSpPr>
        <p:spPr>
          <a:xfrm>
            <a:off x="1116389" y="249364"/>
            <a:ext cx="68519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comments</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15A7406-87D8-42E6-B1E6-F899A41D8FA6}"/>
                  </a:ext>
                </a:extLst>
              </p:cNvPr>
              <p:cNvSpPr txBox="1"/>
              <p:nvPr/>
            </p:nvSpPr>
            <p:spPr>
              <a:xfrm>
                <a:off x="308919" y="902043"/>
                <a:ext cx="8489092" cy="56323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Deriving canonical distribution from the microcanonical we did a “forbidden operation”: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exponentiate the entropy. This is dangerous, since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“fuzzy defined” what makes no problems after taking logarithm of it what gives entropy. We have already warned that exponentiating back the entropy returns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which again is “fuzzy” but we have no control on it. So maybe the effective probabilities of the system states are not correct !? The point is that we are not interested in probabilities, we want to calculate mean values: summing over probabilities. And the states with debatable probabilities are anyhow those with marginal probabilities which do not contribute to the sums significantly. The problem might be only with normalization, but we have to recalculate normalization anyhow (see next slides) and that will be done with probabilities already fixed.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expanded the entropy in the exponent only to the first order in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Could we get “a more precise” canonical distribution doing the expansion to the second order. Actually not. The reservoir is very big: you can check that the second order would be negligible. You can investigate it for some model of reservoir like ideal gas and find that the correction in the exponent would be proportional to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therefore negligible</a:t>
                </a:r>
              </a:p>
            </p:txBody>
          </p:sp>
        </mc:Choice>
        <mc:Fallback xmlns="">
          <p:sp>
            <p:nvSpPr>
              <p:cNvPr id="5" name="TextBox 4">
                <a:extLst>
                  <a:ext uri="{FF2B5EF4-FFF2-40B4-BE49-F238E27FC236}">
                    <a16:creationId xmlns:a16="http://schemas.microsoft.com/office/drawing/2014/main" id="{415A7406-87D8-42E6-B1E6-F899A41D8FA6}"/>
                  </a:ext>
                </a:extLst>
              </p:cNvPr>
              <p:cNvSpPr txBox="1">
                <a:spLocks noRot="1" noChangeAspect="1" noMove="1" noResize="1" noEditPoints="1" noAdjustHandles="1" noChangeArrowheads="1" noChangeShapeType="1" noTextEdit="1"/>
              </p:cNvSpPr>
              <p:nvPr/>
            </p:nvSpPr>
            <p:spPr>
              <a:xfrm>
                <a:off x="308919" y="902043"/>
                <a:ext cx="8489092" cy="5632311"/>
              </a:xfrm>
              <a:prstGeom prst="rect">
                <a:avLst/>
              </a:prstGeom>
              <a:blipFill>
                <a:blip r:embed="rId4"/>
                <a:stretch>
                  <a:fillRect l="-647" t="-649" r="-1078" b="-758"/>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DDE409-99F6-4B95-87C5-30F0D65D79A5}"/>
                  </a:ext>
                </a:extLst>
              </p:cNvPr>
              <p:cNvSpPr txBox="1"/>
              <p:nvPr/>
            </p:nvSpPr>
            <p:spPr>
              <a:xfrm>
                <a:off x="2006522" y="1385482"/>
                <a:ext cx="53057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Now we rewrite </a:t>
                </a:r>
                <a14:m>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ctrlPr>
                      </m:sSubPr>
                      <m:e>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𝛀</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𝒓𝒆𝒔</m:t>
                        </m:r>
                      </m:sub>
                    </m:sSub>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through the entropy </a:t>
                </a:r>
                <a14:m>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𝑺</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𝒓𝒆𝒔</m:t>
                        </m:r>
                      </m:sub>
                    </m:sSub>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a:t>
                </a:r>
                <a:endPar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mc:Choice>
        <mc:Fallback xmlns="">
          <p:sp>
            <p:nvSpPr>
              <p:cNvPr id="6" name="TextBox 5">
                <a:extLst>
                  <a:ext uri="{FF2B5EF4-FFF2-40B4-BE49-F238E27FC236}">
                    <a16:creationId xmlns:a16="http://schemas.microsoft.com/office/drawing/2014/main" id="{B7DDE409-99F6-4B95-87C5-30F0D65D79A5}"/>
                  </a:ext>
                </a:extLst>
              </p:cNvPr>
              <p:cNvSpPr txBox="1">
                <a:spLocks noRot="1" noChangeAspect="1" noMove="1" noResize="1" noEditPoints="1" noAdjustHandles="1" noChangeArrowheads="1" noChangeShapeType="1" noTextEdit="1"/>
              </p:cNvSpPr>
              <p:nvPr/>
            </p:nvSpPr>
            <p:spPr>
              <a:xfrm>
                <a:off x="2006522" y="1385482"/>
                <a:ext cx="5305778" cy="369332"/>
              </a:xfrm>
              <a:prstGeom prst="rect">
                <a:avLst/>
              </a:prstGeom>
              <a:blipFill>
                <a:blip r:embed="rId5"/>
                <a:stretch>
                  <a:fillRect l="-918" t="-8197" b="-24590"/>
                </a:stretch>
              </a:blipFill>
            </p:spPr>
            <p:txBody>
              <a:bodyPr/>
              <a:lstStyle/>
              <a:p>
                <a:r>
                  <a:rPr lang="sk-SK">
                    <a:noFill/>
                  </a:rPr>
                  <a:t> </a:t>
                </a:r>
              </a:p>
            </p:txBody>
          </p:sp>
        </mc:Fallback>
      </mc:AlternateContent>
    </p:spTree>
    <p:extLst>
      <p:ext uri="{BB962C8B-B14F-4D97-AF65-F5344CB8AC3E}">
        <p14:creationId xmlns:p14="http://schemas.microsoft.com/office/powerpoint/2010/main" val="312169076"/>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B6989-504B-477A-A569-B4C949C0B27E}"/>
              </a:ext>
            </a:extLst>
          </p:cNvPr>
          <p:cNvSpPr txBox="1"/>
          <p:nvPr/>
        </p:nvSpPr>
        <p:spPr>
          <a:xfrm>
            <a:off x="1016000" y="395111"/>
            <a:ext cx="6671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Statistical sum</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7" name="Picture 6">
            <a:extLst>
              <a:ext uri="{FF2B5EF4-FFF2-40B4-BE49-F238E27FC236}">
                <a16:creationId xmlns:a16="http://schemas.microsoft.com/office/drawing/2014/main" id="{5F28EF35-E850-4D35-9321-0AD84765EE4E}"/>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08124" y="922488"/>
            <a:ext cx="2482596" cy="468059"/>
          </a:xfrm>
          <a:prstGeom prst="rect">
            <a:avLst/>
          </a:prstGeom>
        </p:spPr>
      </p:pic>
      <p:sp>
        <p:nvSpPr>
          <p:cNvPr id="8" name="TextBox 7">
            <a:extLst>
              <a:ext uri="{FF2B5EF4-FFF2-40B4-BE49-F238E27FC236}">
                <a16:creationId xmlns:a16="http://schemas.microsoft.com/office/drawing/2014/main" id="{2EE4B230-0493-4496-8818-BFE119FC0541}"/>
              </a:ext>
            </a:extLst>
          </p:cNvPr>
          <p:cNvSpPr txBox="1"/>
          <p:nvPr/>
        </p:nvSpPr>
        <p:spPr>
          <a:xfrm>
            <a:off x="203200" y="1398228"/>
            <a:ext cx="88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normalization constant can be calculated from the condition</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0" name="Picture 9">
            <a:extLst>
              <a:ext uri="{FF2B5EF4-FFF2-40B4-BE49-F238E27FC236}">
                <a16:creationId xmlns:a16="http://schemas.microsoft.com/office/drawing/2014/main" id="{71125BB7-8876-4047-8276-8A528D160D79}"/>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725333" y="1998134"/>
            <a:ext cx="1124712" cy="486918"/>
          </a:xfrm>
          <a:prstGeom prst="rect">
            <a:avLst/>
          </a:prstGeom>
        </p:spPr>
      </p:pic>
      <p:sp>
        <p:nvSpPr>
          <p:cNvPr id="11" name="TextBox 10">
            <a:extLst>
              <a:ext uri="{FF2B5EF4-FFF2-40B4-BE49-F238E27FC236}">
                <a16:creationId xmlns:a16="http://schemas.microsoft.com/office/drawing/2014/main" id="{D6A43302-C8B1-48F4-9E1B-038C3CC90A93}"/>
              </a:ext>
            </a:extLst>
          </p:cNvPr>
          <p:cNvSpPr txBox="1"/>
          <p:nvPr/>
        </p:nvSpPr>
        <p:spPr>
          <a:xfrm>
            <a:off x="316089" y="2731910"/>
            <a:ext cx="85908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From there we get                                                      where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4" name="Picture 13">
            <a:extLst>
              <a:ext uri="{FF2B5EF4-FFF2-40B4-BE49-F238E27FC236}">
                <a16:creationId xmlns:a16="http://schemas.microsoft.com/office/drawing/2014/main" id="{6EDD105A-087D-48A0-AE3A-588B3546453B}"/>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11781" y="2647243"/>
            <a:ext cx="2189417" cy="468059"/>
          </a:xfrm>
          <a:prstGeom prst="rect">
            <a:avLst/>
          </a:prstGeom>
        </p:spPr>
      </p:pic>
      <p:pic>
        <p:nvPicPr>
          <p:cNvPr id="4" name="Picture 3">
            <a:extLst>
              <a:ext uri="{FF2B5EF4-FFF2-40B4-BE49-F238E27FC236}">
                <a16:creationId xmlns:a16="http://schemas.microsoft.com/office/drawing/2014/main" id="{C2AF29E2-59F6-4AD5-86E0-4574D86BC3CD}"/>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988759" y="2658533"/>
            <a:ext cx="2379429" cy="613714"/>
          </a:xfrm>
          <a:prstGeom prst="rect">
            <a:avLst/>
          </a:prstGeom>
        </p:spPr>
      </p:pic>
      <p:sp>
        <p:nvSpPr>
          <p:cNvPr id="18" name="Rectangle 17">
            <a:extLst>
              <a:ext uri="{FF2B5EF4-FFF2-40B4-BE49-F238E27FC236}">
                <a16:creationId xmlns:a16="http://schemas.microsoft.com/office/drawing/2014/main" id="{DEA426B5-D572-41C7-BE89-43311B4F7CC5}"/>
              </a:ext>
            </a:extLst>
          </p:cNvPr>
          <p:cNvSpPr/>
          <p:nvPr/>
        </p:nvSpPr>
        <p:spPr>
          <a:xfrm>
            <a:off x="2415822" y="2596442"/>
            <a:ext cx="2460978" cy="699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3E88F67-8DF1-4DA9-87E7-B14E7D6575AD}"/>
              </a:ext>
            </a:extLst>
          </p:cNvPr>
          <p:cNvSpPr/>
          <p:nvPr/>
        </p:nvSpPr>
        <p:spPr>
          <a:xfrm>
            <a:off x="5881511" y="2573865"/>
            <a:ext cx="2743200" cy="756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9DE5B25-CC19-4F57-8F79-C5AF05E30F53}"/>
                  </a:ext>
                </a:extLst>
              </p:cNvPr>
              <p:cNvSpPr txBox="1"/>
              <p:nvPr/>
            </p:nvSpPr>
            <p:spPr>
              <a:xfrm>
                <a:off x="270934" y="3330221"/>
                <a:ext cx="8579555" cy="27469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sometimes called the statistical sum and it is the first thing one has to calculate when one wants to use the canonical ensemble. We have explicitly written the condition that the sum is taken only over the states with fixed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Usually one writes just         and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condition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𝑵</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𝑵</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understood implicitly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short summary of the canonical ensemble usage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is to be used when the given quantities for the system are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temperature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𝑻</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volume (or external parameter)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𝑽</m:t>
                    </m:r>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first step is to calculate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statistical sum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𝒁</m:t>
                    </m:r>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then the mean value of any quantity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calculated as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20" name="TextBox 19">
                <a:extLst>
                  <a:ext uri="{FF2B5EF4-FFF2-40B4-BE49-F238E27FC236}">
                    <a16:creationId xmlns:a16="http://schemas.microsoft.com/office/drawing/2014/main" id="{F9DE5B25-CC19-4F57-8F79-C5AF05E30F53}"/>
                  </a:ext>
                </a:extLst>
              </p:cNvPr>
              <p:cNvSpPr txBox="1">
                <a:spLocks noRot="1" noChangeAspect="1" noMove="1" noResize="1" noEditPoints="1" noAdjustHandles="1" noChangeArrowheads="1" noChangeShapeType="1" noTextEdit="1"/>
              </p:cNvSpPr>
              <p:nvPr/>
            </p:nvSpPr>
            <p:spPr>
              <a:xfrm>
                <a:off x="270934" y="3330221"/>
                <a:ext cx="8579555" cy="2746906"/>
              </a:xfrm>
              <a:prstGeom prst="rect">
                <a:avLst/>
              </a:prstGeom>
              <a:blipFill>
                <a:blip r:embed="rId14"/>
                <a:stretch>
                  <a:fillRect l="-568" t="-1109" b="-2439"/>
                </a:stretch>
              </a:blipFill>
            </p:spPr>
            <p:txBody>
              <a:bodyPr/>
              <a:lstStyle/>
              <a:p>
                <a:r>
                  <a:rPr lang="sk-SK">
                    <a:noFill/>
                  </a:rPr>
                  <a:t> </a:t>
                </a:r>
              </a:p>
            </p:txBody>
          </p:sp>
        </mc:Fallback>
      </mc:AlternateContent>
      <p:pic>
        <p:nvPicPr>
          <p:cNvPr id="22" name="Picture 21">
            <a:extLst>
              <a:ext uri="{FF2B5EF4-FFF2-40B4-BE49-F238E27FC236}">
                <a16:creationId xmlns:a16="http://schemas.microsoft.com/office/drawing/2014/main" id="{11D1E1DE-5062-4E10-8E24-BAB661849757}"/>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803573" y="5622027"/>
            <a:ext cx="2624900" cy="581216"/>
          </a:xfrm>
          <a:prstGeom prst="rect">
            <a:avLst/>
          </a:prstGeom>
        </p:spPr>
      </p:pic>
      <p:sp>
        <p:nvSpPr>
          <p:cNvPr id="24" name="Rectangle 23">
            <a:extLst>
              <a:ext uri="{FF2B5EF4-FFF2-40B4-BE49-F238E27FC236}">
                <a16:creationId xmlns:a16="http://schemas.microsoft.com/office/drawing/2014/main" id="{21BE6D7C-278A-4128-B1F4-27007408DA07}"/>
              </a:ext>
            </a:extLst>
          </p:cNvPr>
          <p:cNvSpPr/>
          <p:nvPr/>
        </p:nvSpPr>
        <p:spPr>
          <a:xfrm>
            <a:off x="214489" y="4554217"/>
            <a:ext cx="8410222" cy="1751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19271048-2E03-4D3B-B5B7-81F49B286AE7}"/>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7861423" y="3942368"/>
            <a:ext cx="203429" cy="324571"/>
          </a:xfrm>
          <a:prstGeom prst="rect">
            <a:avLst/>
          </a:prstGeom>
        </p:spPr>
      </p:pic>
      <p:sp>
        <p:nvSpPr>
          <p:cNvPr id="3" name="Slide Number Placeholder 2">
            <a:extLst>
              <a:ext uri="{FF2B5EF4-FFF2-40B4-BE49-F238E27FC236}">
                <a16:creationId xmlns:a16="http://schemas.microsoft.com/office/drawing/2014/main" id="{06CA9757-5488-4AAA-A612-33F31DDB7223}"/>
              </a:ext>
            </a:extLst>
          </p:cNvPr>
          <p:cNvSpPr>
            <a:spLocks noGrp="1"/>
          </p:cNvSpPr>
          <p:nvPr>
            <p:ph type="sldNum" sz="quarter" idx="12"/>
          </p:nvPr>
        </p:nvSpPr>
        <p:spPr>
          <a:xfrm>
            <a:off x="6469239" y="632248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915279"/>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CF52F3-472D-475F-B069-143B8E87FC6C}"/>
              </a:ext>
            </a:extLst>
          </p:cNvPr>
          <p:cNvSpPr txBox="1"/>
          <p:nvPr/>
        </p:nvSpPr>
        <p:spPr>
          <a:xfrm>
            <a:off x="1016000" y="395111"/>
            <a:ext cx="6671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mean values</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0851D21C-C57B-4E75-A097-C22518DAC7A5}"/>
              </a:ext>
            </a:extLst>
          </p:cNvPr>
          <p:cNvSpPr txBox="1"/>
          <p:nvPr/>
        </p:nvSpPr>
        <p:spPr>
          <a:xfrm>
            <a:off x="286439" y="1553378"/>
            <a:ext cx="8582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particular the mean energy of a canonical system is given as</a:t>
            </a:r>
          </a:p>
        </p:txBody>
      </p:sp>
      <p:pic>
        <p:nvPicPr>
          <p:cNvPr id="6" name="Picture 5">
            <a:extLst>
              <a:ext uri="{FF2B5EF4-FFF2-40B4-BE49-F238E27FC236}">
                <a16:creationId xmlns:a16="http://schemas.microsoft.com/office/drawing/2014/main" id="{F36046B7-28C9-4D88-8FE2-7BC055DF92E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39418" y="2092798"/>
            <a:ext cx="2631429" cy="58114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6F9C22-C42C-4AB5-8F52-3165D79AC447}"/>
                  </a:ext>
                </a:extLst>
              </p:cNvPr>
              <p:cNvSpPr txBox="1"/>
              <p:nvPr/>
            </p:nvSpPr>
            <p:spPr>
              <a:xfrm>
                <a:off x="385590" y="2963537"/>
                <a:ext cx="82736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mean pressure (more generally the man value of the canonical force quantity  conjugated to the external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given as</a:t>
                </a:r>
              </a:p>
            </p:txBody>
          </p:sp>
        </mc:Choice>
        <mc:Fallback xmlns="">
          <p:sp>
            <p:nvSpPr>
              <p:cNvPr id="7" name="TextBox 6">
                <a:extLst>
                  <a:ext uri="{FF2B5EF4-FFF2-40B4-BE49-F238E27FC236}">
                    <a16:creationId xmlns:a16="http://schemas.microsoft.com/office/drawing/2014/main" id="{D36F9C22-C42C-4AB5-8F52-3165D79AC447}"/>
                  </a:ext>
                </a:extLst>
              </p:cNvPr>
              <p:cNvSpPr txBox="1">
                <a:spLocks noRot="1" noChangeAspect="1" noMove="1" noResize="1" noEditPoints="1" noAdjustHandles="1" noChangeArrowheads="1" noChangeShapeType="1" noTextEdit="1"/>
              </p:cNvSpPr>
              <p:nvPr/>
            </p:nvSpPr>
            <p:spPr>
              <a:xfrm>
                <a:off x="385590" y="2963537"/>
                <a:ext cx="8273668" cy="646331"/>
              </a:xfrm>
              <a:prstGeom prst="rect">
                <a:avLst/>
              </a:prstGeom>
              <a:blipFill>
                <a:blip r:embed="rId7"/>
                <a:stretch>
                  <a:fillRect l="-590" t="-4717" b="-1415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53E35678-1FF2-4E01-84FD-3DD7BD4B4B78}"/>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825273" y="3899464"/>
            <a:ext cx="3224572" cy="620571"/>
          </a:xfrm>
          <a:prstGeom prst="rect">
            <a:avLst/>
          </a:prstGeom>
        </p:spPr>
      </p:pic>
      <p:sp>
        <p:nvSpPr>
          <p:cNvPr id="4" name="Slide Number Placeholder 3">
            <a:extLst>
              <a:ext uri="{FF2B5EF4-FFF2-40B4-BE49-F238E27FC236}">
                <a16:creationId xmlns:a16="http://schemas.microsoft.com/office/drawing/2014/main" id="{147654D8-C935-4555-84C7-94F351D69A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705534"/>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i=\frac{2}{3}\frac{E_i}{V}&#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sum_{i}\varOmega_{res}(E_{super}-E_i)&#10;A_i&#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sum_{i}&#10;\exp\Big(\frac{1}{k}S_{res}(E_{super}-E_i)\Big)&#10;A_i&#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sum_{i}&#10;\exp\Big(\frac{1}{k}S_{res}(E_{super})-\frac{1}{k}\frac{\partial S_{res}}{\partial E}E_i\Big)&#10;A_i&#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exp\Big(\frac{1}{k}S_{res}(E_{super})\Big )}&#10;{\varOmega_{super}(E_{super})}\sum_{i}&#10;\exp\Big(-\frac{E_i}{kT}\Big)&#10;A_i&#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text{const}\sum_{i}&#10;\exp\Big(-\frac{E_i}{kT}\Big)&#10;A_i&#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text{const}\sum_{i}&#10;\exp\Big(-\frac{E_i}{kT}\Big)&#10;A_i&#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text{const}\exp\Big(-\frac{E_i}{kT}\Big)&#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text{const}\exp\Big(-\frac{E_i}{kT}\Big)&#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text{const}\exp\Big(-\frac{E_i}{kT}\Big)&#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sum_i p(i)=1&#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varOmega(E)}\sum_{i, E_i=E}p_i=&#10;\frac{1}{\varOmega(E)}\sum_{i, E_i=E}\frac{2}{3}\frac{E_i}{V}=&#10;\frac{2}{3}\frac{1}{V}\frac{1}{\varOmega(E)}\sum_{i, E_i=E}E_i&#10;=\frac{2}{3}\frac{1}{V}\bar E=\frac{2}{3}\frac{1}{V}E&#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frac{1}{Z}\exp\Big(-\frac{E_i}{kT}\Big)&#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Z=\sum_{i,N_i=N}\exp\Big(-\frac{E_i}{kT}\Big)&#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bar A=\frac{1}{Z}\sum_iA_i\exp\Big(-\frac{E_i}{kT}\Big)&#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sum_i&#10;\end{align*}&#10;\end{document}&#10;"/>
  <p:tag name="IGUANATEXSIZE" val="12"/>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bar E=\frac{1}{Z}\sum_iE_i\exp\Big(-\frac{E_i}{kT}\Big)&#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Z}\sum_{i, E_i=E}-\frac{\partial E_i}{\partial V}&#10;\exp\Big(-\frac{E_i}{kT}\Big)&#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xp\left(-\frac{E}{kT}\right)&#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ec v)=C\exp\left(-\frac{mv^2}{2kT}\right)&#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 d^3\vec v\varrho(\vec v)=1&#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V}NkT&#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newcommand{\vect}[1]{\boldsymbol{#1}}&#10;\begin{document}&#10;\begin{align*}&#10;%Red1, Green4, Blue3,Yellow1&#10;%\color{YellowOrange}&#10;\varrho(\vec v)= \left(\frac{m}{2\pi kT}\right)^{3/2}&#10;\exp(-\frac{mv^2}{2kT})&#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v)&#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ec r,\vec v)=C\exp\left(-\frac{E_{kin}+E_{pot}}{kT}\right)&#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ec r,\vec v)=&#10;C\exp\left(-\frac{\frac{1}{2}mv^2+U(\vec r)}{kT}\right)&#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 d^3\vec rd^3\vec v\varrho(\vec r,\vec v)=1&#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ec r)=&#10;\tilde C\exp\left(-\frac{U(\vec r)}{kT}\right)&#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z)=&#10;C\exp\left(-\frac{mgz}{kT}\right)&#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z)=&#10;n_0\left(-\frac{mgz}{kT}\right)&#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z)=&#10;p_0\left(-\frac{mgz}{kT}\right)&#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x,v)=&#10;C\exp\left(-\frac{\frac{1}{2}mv^2+\frac{1}{2}Kx^2}{kT}\right)&#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i=-\frac{\partial E_i}{\partial V}&#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varrho(x,v)dx\,dv=1&#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sqrt{\frac{mK}{(2\pi kT)^2}}&#10;\end{align*}&#10;\end{document}&#10;"/>
  <p:tag name="IGUANATEXSIZE" val="16"/>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E=\int\left(\frac{1}{2}mv^2+\frac{1}{2}Kx^2\right)\varrho(x,v)dx\,dv=kT&#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frac{1}{2}mv^2}=\frac{1}{2}kT\;\;\;\;\;\;\;&#10;\overline{\frac{1}{2}Kx^2}=\frac{1}{2}kT\;\;\;\;\;\;\;&#10;\overline E = kT&#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 = \sum_E {\varOmega(E) \exp(-\frac{E}{kT})}\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Z=\sum_i\exp\Big(-\frac{E_i}{kT}\Big)&#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Z = \ln\left({\varOmega(\bar E) \exp(-\frac{\bar E}{kT})}\right)=&#10;\ln\varOmega(\bar E)-\frac{\bar E}{kT}&#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k\ln\varOmega(\bar E)=k\ln Z +\frac{\bar E}{T}&#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k\ln\varOmega(\bar E)=k\ln Z +\frac{\bar E}{T}&#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k \ln Z + \frac{1}{T} \sum_i E_i p(i)&#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varOmega(E)}\sum_{i, E_i=E}-\frac{\partial E_i}{\partial V}&#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k \ln Z \sum_i p(i) - k\sum_i \frac{-E_i}{kT} p(i)&#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k \ln Z \sum_i p(i) - k\sum_i \ln \exp(\frac{-E_i}{kT}) p(i)&#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 k\sum_i \ln \frac{\exp(-E_i/kT)}{Z} p(i)&#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 k\sum_i (\ln p(i)) p(i)\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 k\sum_i (\ln \frac{1}{\varOmega(E)}) \frac{1}{\varOmega(E)}=&#10;k (\ln\varOmega(E))\frac{1}{\varOmega(E)}\sum_i1= k\ln\varOmega(E)&#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1=\sum_i p(i)&#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sum_i A_i p(i)&#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 k\sum_i (\ln p(i)) p(i)\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E=\sum_i E_i p(i)&#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bar E=\sum_i \left(dE_i p(i)+E_i dp(i)\right)=&#10;\sum_i dE_i p(i)+\sum_i E_idp(i)&#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k \ln\Omega(E)=k \ln\sum_{i, E_i=E} 1&#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bar E=\sum_i \frac{\partial E_i}{dV}dV p(i)+\sum_i E_idp(i)=&#10;-\sum_i p_idV p(i)+\sum_i E_idp(i)=-\bar p dV +\sum_iE_idp(i)&#10;\end{align*}&#10;\end{document}&#10;"/>
  <p:tag name="IGUANATEXSIZE" val="16"/>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sum_i E_i dp(i)&#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_i=-kT \ln\exp\left(\frac{-E_i}{kT}\right)=-kT\ln\left(Zp(i)\right)&#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sum_i E_i dp(i)=-kT\sum_i \ln\left(Zp(i)\right)dp(i)=&#10;-kT \ln Z\sum_i dp(i)-kT\sum_i \ln(p(i)) dp(i)&#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sum_idp(i)=d\sum_ip(i)=d1=0&#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kT\sum_i \ln(p(i)) dp(i)=-kT d\sum_i \ln p(i)p(i)&#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sum_i \ln p(i)p(i)&amp;=\sum_i\left(d\ln p(i)p(i)+\ln p(i)dp(i)\right)=\\&#10;&amp;=\sum_i\left(\frac{1}{p(i)}dp(i)p(i)+\ln p(i)dp(i)\right)=&#10;\sum_i \ln p(i)dp(i)&#10;\end{align*}&#10;\end{document}&#10;"/>
  <p:tag name="IGUANATEXSIZE" val="16"/>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TdS&#10;\end{align*}&#10;\end{document}&#10;"/>
  <p:tag name="IGUANATEXSIZE" val="16"/>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Z=\sum_i\exp\Big(-\frac{E_i}{kT}\Big)&#10;\end{align*}&#10;\end{document}&#10;"/>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E=\frac{1}{Z}\sum_i E_i\exp(-\frac{E_i}{kT})=&#10;\frac{1}{Z}\frac{\partial}{\partial(-1/kT)}\sum_i\exp(-\frac{E_i}{kT})&#10;=\frac{1}{Z}\frac{\partial}{\partial(-1/kT)}Z&#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T}=\left(\frac{\partial S}{\partial E}\right)_V&#10;\end{align*}&#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E=&#10;\frac{\partial}{\partial(-1/kT)}\ln Z&#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Delta E)^2}=&#10;\frac{\partial^2}{\partial(-1/kT)^2}\ln Z&#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sum_{(i,I), E_{iI}=E_{super}}&#10;A_i&#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sum_{i}\varOmega_{res}(E_{super}-E_i)&#10;A_i&#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71DB4933-40A2-45A4-9831-135EE38379A9}" vid="{D653884F-F80E-4FA0-9426-C927E08E98C2}"/>
    </a:ext>
  </a:extLst>
</a:theme>
</file>

<file path=docProps/app.xml><?xml version="1.0" encoding="utf-8"?>
<Properties xmlns="http://schemas.openxmlformats.org/officeDocument/2006/extended-properties" xmlns:vt="http://schemas.openxmlformats.org/officeDocument/2006/docPropsVTypes">
  <Template>MyblankCalibri18</Template>
  <TotalTime>1</TotalTime>
  <Words>3409</Words>
  <Application>Microsoft Office PowerPoint</Application>
  <PresentationFormat>On-screen Show (4:3)</PresentationFormat>
  <Paragraphs>175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cp:revision>
  <dcterms:created xsi:type="dcterms:W3CDTF">2018-11-05T14:38:33Z</dcterms:created>
  <dcterms:modified xsi:type="dcterms:W3CDTF">2018-11-05T14:40:02Z</dcterms:modified>
</cp:coreProperties>
</file>