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2" r:id="rId2"/>
    <p:sldId id="303" r:id="rId3"/>
    <p:sldId id="381" r:id="rId4"/>
    <p:sldId id="316" r:id="rId5"/>
    <p:sldId id="304" r:id="rId6"/>
    <p:sldId id="305" r:id="rId7"/>
    <p:sldId id="306" r:id="rId8"/>
    <p:sldId id="308" r:id="rId9"/>
    <p:sldId id="310" r:id="rId10"/>
    <p:sldId id="309" r:id="rId11"/>
    <p:sldId id="382" r:id="rId12"/>
    <p:sldId id="313" r:id="rId13"/>
    <p:sldId id="314" r:id="rId14"/>
    <p:sldId id="383" r:id="rId15"/>
    <p:sldId id="259" r:id="rId16"/>
    <p:sldId id="260" r:id="rId17"/>
    <p:sldId id="261" r:id="rId18"/>
    <p:sldId id="262" r:id="rId19"/>
    <p:sldId id="263"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2AB34-D3B3-46B6-9F1F-CB5CBA2E128B}" type="datetime1">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051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E64CB-2576-4B72-AC25-ADAE35370AB9}" type="datetime1">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9658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C825D-0026-4982-A313-78E6F4C62CBA}" type="datetime1">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2217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0D93-F6CC-417B-8DAE-44B8C1E97F92}" type="datetime1">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7531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1DA3-A466-45EF-BC5E-3903880345D4}" type="datetime1">
              <a:rPr lang="sk-SK" smtClean="0"/>
              <a:t>11.11.2018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8228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615B5-BBAC-482D-A662-DD7BE5D53912}" type="datetime1">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2693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ACCEA-D049-4E88-8D99-9DFBA49E062A}" type="datetime1">
              <a:rPr lang="sk-SK" smtClean="0"/>
              <a:t>11.11.2018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6289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0AC2A-0A74-47C1-8F4F-B0DF708283A5}" type="datetime1">
              <a:rPr lang="sk-SK" smtClean="0"/>
              <a:t>11.11.2018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9221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4B4-A848-4C29-9FAE-AF79F755C2DF}" type="datetime1">
              <a:rPr lang="sk-SK" smtClean="0"/>
              <a:t>11.11.2018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9252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A93BD-7F5A-426C-BFED-818D0474768A}" type="datetime1">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1665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BC637-C7A8-4AD6-9FDE-7DF149750334}" type="datetime1">
              <a:rPr lang="sk-SK" smtClean="0"/>
              <a:t>11.11.2018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6238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9BD9-FC79-45AA-949B-34FC4549E188}" type="datetime1">
              <a:rPr lang="sk-SK" smtClean="0"/>
              <a:t>11.11.2018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800066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101.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6.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360.png"/><Relationship Id="rId11" Type="http://schemas.openxmlformats.org/officeDocument/2006/relationships/image" Target="../media/image1390.png"/><Relationship Id="rId5" Type="http://schemas.openxmlformats.org/officeDocument/2006/relationships/slideLayout" Target="../slideLayouts/slideLayout7.xml"/><Relationship Id="rId10" Type="http://schemas.openxmlformats.org/officeDocument/2006/relationships/image" Target="../media/image32.png"/><Relationship Id="rId4" Type="http://schemas.openxmlformats.org/officeDocument/2006/relationships/tags" Target="../tags/tag37.xml"/><Relationship Id="rId9" Type="http://schemas.openxmlformats.org/officeDocument/2006/relationships/image" Target="../media/image14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145.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41.xml"/><Relationship Id="rId7" Type="http://schemas.openxmlformats.org/officeDocument/2006/relationships/image" Target="../media/image3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4.png"/><Relationship Id="rId5" Type="http://schemas.openxmlformats.org/officeDocument/2006/relationships/slideLayout" Target="../slideLayouts/slideLayout7.xml"/><Relationship Id="rId4" Type="http://schemas.openxmlformats.org/officeDocument/2006/relationships/tags" Target="../tags/tag42.xml"/><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152.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tags" Target="../tags/tag46.xml"/><Relationship Id="rId21" Type="http://schemas.openxmlformats.org/officeDocument/2006/relationships/image" Target="../media/image46.png"/><Relationship Id="rId7" Type="http://schemas.openxmlformats.org/officeDocument/2006/relationships/tags" Target="../tags/tag50.xml"/><Relationship Id="rId12" Type="http://schemas.openxmlformats.org/officeDocument/2006/relationships/image" Target="../media/image110.png"/><Relationship Id="rId17" Type="http://schemas.openxmlformats.org/officeDocument/2006/relationships/image" Target="../media/image42.png"/><Relationship Id="rId2" Type="http://schemas.openxmlformats.org/officeDocument/2006/relationships/tags" Target="../tags/tag45.xml"/><Relationship Id="rId16" Type="http://schemas.openxmlformats.org/officeDocument/2006/relationships/image" Target="../media/image510.png"/><Relationship Id="rId20" Type="http://schemas.openxmlformats.org/officeDocument/2006/relationships/image" Target="../media/image45.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7.xml"/><Relationship Id="rId5" Type="http://schemas.openxmlformats.org/officeDocument/2006/relationships/tags" Target="../tags/tag48.xml"/><Relationship Id="rId15" Type="http://schemas.openxmlformats.org/officeDocument/2006/relationships/image" Target="../media/image41.png"/><Relationship Id="rId10" Type="http://schemas.openxmlformats.org/officeDocument/2006/relationships/tags" Target="../tags/tag53.xml"/><Relationship Id="rId19" Type="http://schemas.openxmlformats.org/officeDocument/2006/relationships/image" Target="../media/image44.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30.png"/><Relationship Id="rId18" Type="http://schemas.openxmlformats.org/officeDocument/2006/relationships/image" Target="../media/image51.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42.png"/><Relationship Id="rId17" Type="http://schemas.openxmlformats.org/officeDocument/2006/relationships/image" Target="../media/image50.png"/><Relationship Id="rId2" Type="http://schemas.openxmlformats.org/officeDocument/2006/relationships/tags" Target="../tags/tag55.xml"/><Relationship Id="rId16" Type="http://schemas.openxmlformats.org/officeDocument/2006/relationships/image" Target="../media/image170.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47.png"/><Relationship Id="rId5" Type="http://schemas.openxmlformats.org/officeDocument/2006/relationships/tags" Target="../tags/tag58.xml"/><Relationship Id="rId15" Type="http://schemas.openxmlformats.org/officeDocument/2006/relationships/image" Target="../media/image49.png"/><Relationship Id="rId10" Type="http://schemas.openxmlformats.org/officeDocument/2006/relationships/image" Target="../media/image120.png"/><Relationship Id="rId19" Type="http://schemas.openxmlformats.org/officeDocument/2006/relationships/image" Target="../media/image52.png"/><Relationship Id="rId4" Type="http://schemas.openxmlformats.org/officeDocument/2006/relationships/tags" Target="../tags/tag57.xml"/><Relationship Id="rId9" Type="http://schemas.openxmlformats.org/officeDocument/2006/relationships/image" Target="../media/image111.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tags" Target="../tags/tag63.xml"/><Relationship Id="rId7" Type="http://schemas.openxmlformats.org/officeDocument/2006/relationships/image" Target="../media/image47.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9.png"/><Relationship Id="rId5" Type="http://schemas.openxmlformats.org/officeDocument/2006/relationships/slideLayout" Target="../slideLayouts/slideLayout7.xml"/><Relationship Id="rId10" Type="http://schemas.openxmlformats.org/officeDocument/2006/relationships/image" Target="../media/image54.png"/><Relationship Id="rId4" Type="http://schemas.openxmlformats.org/officeDocument/2006/relationships/tags" Target="../tags/tag64.xml"/><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80.png"/><Relationship Id="rId18" Type="http://schemas.openxmlformats.org/officeDocument/2006/relationships/image" Target="../media/image61.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56.png"/><Relationship Id="rId17" Type="http://schemas.openxmlformats.org/officeDocument/2006/relationships/image" Target="../media/image60.png"/><Relationship Id="rId2" Type="http://schemas.openxmlformats.org/officeDocument/2006/relationships/tags" Target="../tags/tag66.xml"/><Relationship Id="rId16" Type="http://schemas.openxmlformats.org/officeDocument/2006/relationships/image" Target="../media/image59.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260.png"/><Relationship Id="rId5" Type="http://schemas.openxmlformats.org/officeDocument/2006/relationships/tags" Target="../tags/tag69.xml"/><Relationship Id="rId1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tags" Target="../tags/tag68.xml"/><Relationship Id="rId9" Type="http://schemas.openxmlformats.org/officeDocument/2006/relationships/image" Target="../media/image240.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5.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64.png"/><Relationship Id="rId2" Type="http://schemas.openxmlformats.org/officeDocument/2006/relationships/tags" Target="../tags/tag73.xml"/><Relationship Id="rId16" Type="http://schemas.openxmlformats.org/officeDocument/2006/relationships/image" Target="../media/image67.pn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63.png"/><Relationship Id="rId5" Type="http://schemas.openxmlformats.org/officeDocument/2006/relationships/tags" Target="../tags/tag76.xml"/><Relationship Id="rId15" Type="http://schemas.openxmlformats.org/officeDocument/2006/relationships/image" Target="../media/image390.png"/><Relationship Id="rId10" Type="http://schemas.openxmlformats.org/officeDocument/2006/relationships/image" Target="../media/image62.png"/><Relationship Id="rId4" Type="http://schemas.openxmlformats.org/officeDocument/2006/relationships/tags" Target="../tags/tag75.xml"/><Relationship Id="rId9" Type="http://schemas.openxmlformats.org/officeDocument/2006/relationships/image" Target="../media/image340.png"/><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tags" Target="../tags/tag81.xml"/><Relationship Id="rId21" Type="http://schemas.openxmlformats.org/officeDocument/2006/relationships/image" Target="../media/image75.png"/><Relationship Id="rId7" Type="http://schemas.openxmlformats.org/officeDocument/2006/relationships/tags" Target="../tags/tag85.xml"/><Relationship Id="rId12" Type="http://schemas.openxmlformats.org/officeDocument/2006/relationships/image" Target="../media/image430.png"/><Relationship Id="rId17" Type="http://schemas.openxmlformats.org/officeDocument/2006/relationships/image" Target="../media/image72.png"/><Relationship Id="rId2" Type="http://schemas.openxmlformats.org/officeDocument/2006/relationships/tags" Target="../tags/tag80.xml"/><Relationship Id="rId16" Type="http://schemas.openxmlformats.org/officeDocument/2006/relationships/image" Target="../media/image71.png"/><Relationship Id="rId20" Type="http://schemas.openxmlformats.org/officeDocument/2006/relationships/image" Target="../media/image511.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420.png"/><Relationship Id="rId5" Type="http://schemas.openxmlformats.org/officeDocument/2006/relationships/tags" Target="../tags/tag83.xml"/><Relationship Id="rId15" Type="http://schemas.openxmlformats.org/officeDocument/2006/relationships/image" Target="../media/image70.png"/><Relationship Id="rId23" Type="http://schemas.openxmlformats.org/officeDocument/2006/relationships/image" Target="../media/image76.png"/><Relationship Id="rId10" Type="http://schemas.openxmlformats.org/officeDocument/2006/relationships/slideLayout" Target="../slideLayouts/slideLayout7.xml"/><Relationship Id="rId19" Type="http://schemas.openxmlformats.org/officeDocument/2006/relationships/image" Target="../media/image74.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69.png"/><Relationship Id="rId22" Type="http://schemas.openxmlformats.org/officeDocument/2006/relationships/image" Target="../media/image5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xml"/><Relationship Id="rId7" Type="http://schemas.openxmlformats.org/officeDocument/2006/relationships/image" Target="../media/image110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112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xml"/><Relationship Id="rId7" Type="http://schemas.openxmlformats.org/officeDocument/2006/relationships/image" Target="../media/image113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1191.png"/><Relationship Id="rId5" Type="http://schemas.openxmlformats.org/officeDocument/2006/relationships/slideLayout" Target="../slideLayouts/slideLayout7.xml"/><Relationship Id="rId10" Type="http://schemas.openxmlformats.org/officeDocument/2006/relationships/image" Target="../media/image10.png"/><Relationship Id="rId4" Type="http://schemas.openxmlformats.org/officeDocument/2006/relationships/tags" Target="../tags/tag1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171.png"/><Relationship Id="rId12"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tags" Target="../tags/tag16.xml"/><Relationship Id="rId10" Type="http://schemas.openxmlformats.org/officeDocument/2006/relationships/image" Target="../media/image12.png"/><Relationship Id="rId4" Type="http://schemas.openxmlformats.org/officeDocument/2006/relationships/tags" Target="../tags/tag15.xml"/><Relationship Id="rId9" Type="http://schemas.openxmlformats.org/officeDocument/2006/relationships/image" Target="../media/image1190.png"/><Relationship Id="rId14" Type="http://schemas.openxmlformats.org/officeDocument/2006/relationships/image" Target="../media/image124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9.xml"/><Relationship Id="rId7" Type="http://schemas.openxmlformats.org/officeDocument/2006/relationships/image" Target="../media/image117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150.png"/><Relationship Id="rId10" Type="http://schemas.openxmlformats.org/officeDocument/2006/relationships/image" Target="../media/image19.png"/><Relationship Id="rId4" Type="http://schemas.openxmlformats.org/officeDocument/2006/relationships/slideLayout" Target="../slideLayouts/slideLayout7.xml"/><Relationship Id="rId9" Type="http://schemas.openxmlformats.org/officeDocument/2006/relationships/image" Target="../media/image129.png"/></Relationships>
</file>

<file path=ppt/slides/_rels/slide7.xml.rels><?xml version="1.0" encoding="UTF-8" standalone="yes"?>
<Relationships xmlns="http://schemas.openxmlformats.org/package/2006/relationships"><Relationship Id="rId8" Type="http://schemas.openxmlformats.org/officeDocument/2006/relationships/image" Target="../media/image1230.png"/><Relationship Id="rId3" Type="http://schemas.openxmlformats.org/officeDocument/2006/relationships/tags" Target="../tags/tag22.xml"/><Relationship Id="rId7"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10.png"/><Relationship Id="rId11" Type="http://schemas.openxmlformats.org/officeDocument/2006/relationships/image" Target="../media/image22.png"/><Relationship Id="rId5" Type="http://schemas.openxmlformats.org/officeDocument/2006/relationships/slideLayout" Target="../slideLayouts/slideLayout7.xml"/><Relationship Id="rId10" Type="http://schemas.openxmlformats.org/officeDocument/2006/relationships/image" Target="../media/image1250.png"/><Relationship Id="rId4" Type="http://schemas.openxmlformats.org/officeDocument/2006/relationships/tags" Target="../tags/tag23.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6.xml"/><Relationship Id="rId7" Type="http://schemas.openxmlformats.org/officeDocument/2006/relationships/image" Target="../media/image2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1270.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8.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6.png"/><Relationship Id="rId5" Type="http://schemas.openxmlformats.org/officeDocument/2006/relationships/tags" Target="../tags/tag31.xml"/><Relationship Id="rId15" Type="http://schemas.openxmlformats.org/officeDocument/2006/relationships/image" Target="../media/image30.png"/><Relationship Id="rId10" Type="http://schemas.openxmlformats.org/officeDocument/2006/relationships/image" Target="../media/image136.png"/><Relationship Id="rId4" Type="http://schemas.openxmlformats.org/officeDocument/2006/relationships/tags" Target="../tags/tag30.xml"/><Relationship Id="rId9" Type="http://schemas.openxmlformats.org/officeDocument/2006/relationships/image" Target="../media/image25.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E7551-745A-4F3E-88B2-CEE9E62A056A}"/>
              </a:ext>
            </a:extLst>
          </p:cNvPr>
          <p:cNvSpPr txBox="1"/>
          <p:nvPr/>
        </p:nvSpPr>
        <p:spPr>
          <a:xfrm>
            <a:off x="101599" y="26562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partition function</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3DCE65C8-7FE3-4C54-89F9-5568900E75E9}"/>
              </a:ext>
            </a:extLst>
          </p:cNvPr>
          <p:cNvSpPr txBox="1"/>
          <p:nvPr/>
        </p:nvSpPr>
        <p:spPr>
          <a:xfrm>
            <a:off x="209319" y="985743"/>
            <a:ext cx="8725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the statistical sum as a “normalization constant”</a:t>
            </a:r>
          </a:p>
        </p:txBody>
      </p:sp>
      <p:pic>
        <p:nvPicPr>
          <p:cNvPr id="4" name="Picture 3">
            <a:extLst>
              <a:ext uri="{FF2B5EF4-FFF2-40B4-BE49-F238E27FC236}">
                <a16:creationId xmlns:a16="http://schemas.microsoft.com/office/drawing/2014/main" id="{AA583FB7-DCCE-4733-97CB-F2F9EDBEA800}"/>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44437" y="1355075"/>
            <a:ext cx="2072831" cy="58121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8A855C-24D0-4B17-A7DA-DB01F4CA55B4}"/>
                  </a:ext>
                </a:extLst>
              </p:cNvPr>
              <p:cNvSpPr txBox="1"/>
              <p:nvPr/>
            </p:nvSpPr>
            <p:spPr>
              <a:xfrm>
                <a:off x="209319" y="1924883"/>
                <a:ext cx="883308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evokes impression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 constant. It is to some extent true. However, a canonical system has a given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volume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If we evaluate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arbitrary values T</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 a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function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partition 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show that this function carries a lot of useful information about the canonical system considered. Let us start with calculating the mean energy:</a:t>
                </a:r>
              </a:p>
            </p:txBody>
          </p:sp>
        </mc:Choice>
        <mc:Fallback xmlns="">
          <p:sp>
            <p:nvSpPr>
              <p:cNvPr id="5" name="TextBox 4">
                <a:extLst>
                  <a:ext uri="{FF2B5EF4-FFF2-40B4-BE49-F238E27FC236}">
                    <a16:creationId xmlns:a16="http://schemas.microsoft.com/office/drawing/2014/main" id="{868A855C-24D0-4B17-A7DA-DB01F4CA55B4}"/>
                  </a:ext>
                </a:extLst>
              </p:cNvPr>
              <p:cNvSpPr txBox="1">
                <a:spLocks noRot="1" noChangeAspect="1" noMove="1" noResize="1" noEditPoints="1" noAdjustHandles="1" noChangeArrowheads="1" noChangeShapeType="1" noTextEdit="1"/>
              </p:cNvSpPr>
              <p:nvPr/>
            </p:nvSpPr>
            <p:spPr>
              <a:xfrm>
                <a:off x="209319" y="1924883"/>
                <a:ext cx="8833081" cy="1477328"/>
              </a:xfrm>
              <a:prstGeom prst="rect">
                <a:avLst/>
              </a:prstGeom>
              <a:blipFill>
                <a:blip r:embed="rId9"/>
                <a:stretch>
                  <a:fillRect l="-552" t="-2479" b="-5785"/>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8C2F8EB2-B0B1-4498-875A-2BC475C8B3B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53998" y="3362842"/>
            <a:ext cx="7236000" cy="588000"/>
          </a:xfrm>
          <a:prstGeom prst="rect">
            <a:avLst/>
          </a:prstGeom>
        </p:spPr>
      </p:pic>
      <p:pic>
        <p:nvPicPr>
          <p:cNvPr id="21" name="Picture 20">
            <a:extLst>
              <a:ext uri="{FF2B5EF4-FFF2-40B4-BE49-F238E27FC236}">
                <a16:creationId xmlns:a16="http://schemas.microsoft.com/office/drawing/2014/main" id="{8064D4EF-ECF1-4FA5-8698-FB80686B3B27}"/>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73201" y="4052128"/>
            <a:ext cx="1966286" cy="531429"/>
          </a:xfrm>
          <a:prstGeom prst="rect">
            <a:avLst/>
          </a:prstGeom>
        </p:spPr>
      </p:pic>
      <p:sp>
        <p:nvSpPr>
          <p:cNvPr id="17" name="Rectangle 16">
            <a:extLst>
              <a:ext uri="{FF2B5EF4-FFF2-40B4-BE49-F238E27FC236}">
                <a16:creationId xmlns:a16="http://schemas.microsoft.com/office/drawing/2014/main" id="{F15A772D-860C-440A-ADB3-23149428C4D0}"/>
              </a:ext>
            </a:extLst>
          </p:cNvPr>
          <p:cNvSpPr/>
          <p:nvPr/>
        </p:nvSpPr>
        <p:spPr>
          <a:xfrm>
            <a:off x="3073706" y="3985882"/>
            <a:ext cx="2343562" cy="663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011774-F184-4C0A-88B2-850EF023FF8B}"/>
              </a:ext>
            </a:extLst>
          </p:cNvPr>
          <p:cNvSpPr txBox="1"/>
          <p:nvPr/>
        </p:nvSpPr>
        <p:spPr>
          <a:xfrm>
            <a:off x="209319" y="4742470"/>
            <a:ext cx="836180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information on the mean energy “is coded” in the partition function. The above formula is the instruction how to decode it. In the same way one can easily prove that even higher moments are coded in the partition function. For variance one gets</a:t>
            </a:r>
          </a:p>
        </p:txBody>
      </p:sp>
      <p:pic>
        <p:nvPicPr>
          <p:cNvPr id="29" name="Picture 28">
            <a:extLst>
              <a:ext uri="{FF2B5EF4-FFF2-40B4-BE49-F238E27FC236}">
                <a16:creationId xmlns:a16="http://schemas.microsoft.com/office/drawing/2014/main" id="{9055D64A-271B-4448-B1C9-6910811A84E2}"/>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71772" y="5920557"/>
            <a:ext cx="2547429" cy="558857"/>
          </a:xfrm>
          <a:prstGeom prst="rect">
            <a:avLst/>
          </a:prstGeom>
        </p:spPr>
      </p:pic>
      <p:sp>
        <p:nvSpPr>
          <p:cNvPr id="6" name="Slide Number Placeholder 5">
            <a:extLst>
              <a:ext uri="{FF2B5EF4-FFF2-40B4-BE49-F238E27FC236}">
                <a16:creationId xmlns:a16="http://schemas.microsoft.com/office/drawing/2014/main" id="{D8BFFB65-8ACD-4B2C-94BE-F7CC553B5C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72303"/>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E9187-4927-4F21-85C7-749C8D93BB38}"/>
              </a:ext>
            </a:extLst>
          </p:cNvPr>
          <p:cNvSpPr txBox="1"/>
          <p:nvPr/>
        </p:nvSpPr>
        <p:spPr>
          <a:xfrm>
            <a:off x="137711" y="263726"/>
            <a:ext cx="88685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 – practical usage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ED9ED-901A-4F20-8F8C-697ED92B2DFB}"/>
                  </a:ext>
                </a:extLst>
              </p:cNvPr>
              <p:cNvSpPr txBox="1"/>
              <p:nvPr/>
            </p:nvSpPr>
            <p:spPr>
              <a:xfrm>
                <a:off x="137711" y="802935"/>
                <a:ext cx="8736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said that we use the grand canonical ensemble when we have a macrostate with given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is somewhat a symbolic statement. We usually do not have direct knowledge about the value of the chemical potential for a given system. (Try to buy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-meter in a laboratory-equipment shop!).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Normally we know the number of particles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together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we should use the canonical ensemble. However for technical reasons we might prefer the grand canonical ensemble. The reason is the following: compare the two expressions  </a:t>
                </a:r>
              </a:p>
            </p:txBody>
          </p:sp>
        </mc:Choice>
        <mc:Fallback xmlns="">
          <p:sp>
            <p:nvSpPr>
              <p:cNvPr id="4" name="TextBox 3">
                <a:extLst>
                  <a:ext uri="{FF2B5EF4-FFF2-40B4-BE49-F238E27FC236}">
                    <a16:creationId xmlns:a16="http://schemas.microsoft.com/office/drawing/2014/main" id="{01BED9ED-901A-4F20-8F8C-697ED92B2DFB}"/>
                  </a:ext>
                </a:extLst>
              </p:cNvPr>
              <p:cNvSpPr txBox="1">
                <a:spLocks noRot="1" noChangeAspect="1" noMove="1" noResize="1" noEditPoints="1" noAdjustHandles="1" noChangeArrowheads="1" noChangeShapeType="1" noTextEdit="1"/>
              </p:cNvSpPr>
              <p:nvPr/>
            </p:nvSpPr>
            <p:spPr>
              <a:xfrm>
                <a:off x="137711" y="802935"/>
                <a:ext cx="8736376" cy="2123658"/>
              </a:xfrm>
              <a:prstGeom prst="rect">
                <a:avLst/>
              </a:prstGeom>
              <a:blipFill>
                <a:blip r:embed="rId6"/>
                <a:stretch>
                  <a:fillRect l="-628" t="-1724" b="-37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1DA7200-7763-4073-8F4D-C2C4A0A914DD}"/>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783733" y="2926594"/>
            <a:ext cx="2278080" cy="445626"/>
          </a:xfrm>
          <a:prstGeom prst="rect">
            <a:avLst/>
          </a:prstGeom>
        </p:spPr>
      </p:pic>
      <p:pic>
        <p:nvPicPr>
          <p:cNvPr id="7" name="Picture 6">
            <a:extLst>
              <a:ext uri="{FF2B5EF4-FFF2-40B4-BE49-F238E27FC236}">
                <a16:creationId xmlns:a16="http://schemas.microsoft.com/office/drawing/2014/main" id="{DE73F5CE-0CA2-4EE2-A611-2138B3A87D07}"/>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455512" y="2926593"/>
            <a:ext cx="1824568" cy="47060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A63F28-8372-4D76-B055-16463D8A8EE3}"/>
                  </a:ext>
                </a:extLst>
              </p:cNvPr>
              <p:cNvSpPr txBox="1"/>
              <p:nvPr/>
            </p:nvSpPr>
            <p:spPr>
              <a:xfrm>
                <a:off x="137711" y="3429000"/>
                <a:ext cx="860417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Technically it is usually easier to calculate the grand canonical sum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over all the states without any restriction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than the canonical sum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the states restricted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by the condition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way how we use the grand canonical ensemble even for systems with given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not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the following. We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just pretend that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𝝁</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(without knowing its numerical  value) and do the calculations with the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symbolic number. Then calculate the mean number of particles as a function of (pretended given but unknown)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8" name="TextBox 7">
                <a:extLst>
                  <a:ext uri="{FF2B5EF4-FFF2-40B4-BE49-F238E27FC236}">
                    <a16:creationId xmlns:a16="http://schemas.microsoft.com/office/drawing/2014/main" id="{2DA63F28-8372-4D76-B055-16463D8A8EE3}"/>
                  </a:ext>
                </a:extLst>
              </p:cNvPr>
              <p:cNvSpPr txBox="1">
                <a:spLocks noRot="1" noChangeAspect="1" noMove="1" noResize="1" noEditPoints="1" noAdjustHandles="1" noChangeArrowheads="1" noChangeShapeType="1" noTextEdit="1"/>
              </p:cNvSpPr>
              <p:nvPr/>
            </p:nvSpPr>
            <p:spPr>
              <a:xfrm>
                <a:off x="137711" y="3429000"/>
                <a:ext cx="8604174" cy="1754326"/>
              </a:xfrm>
              <a:prstGeom prst="rect">
                <a:avLst/>
              </a:prstGeom>
              <a:blipFill>
                <a:blip r:embed="rId9"/>
                <a:stretch>
                  <a:fillRect l="-638" t="-2091" r="-780" b="-4530"/>
                </a:stretch>
              </a:blipFill>
            </p:spPr>
            <p:txBody>
              <a:bodyPr/>
              <a:lstStyle/>
              <a:p>
                <a:r>
                  <a:rPr lang="sk-SK">
                    <a:noFill/>
                  </a:rPr>
                  <a:t> </a:t>
                </a:r>
              </a:p>
            </p:txBody>
          </p:sp>
        </mc:Fallback>
      </mc:AlternateContent>
      <p:pic>
        <p:nvPicPr>
          <p:cNvPr id="18" name="Picture 17">
            <a:extLst>
              <a:ext uri="{FF2B5EF4-FFF2-40B4-BE49-F238E27FC236}">
                <a16:creationId xmlns:a16="http://schemas.microsoft.com/office/drawing/2014/main" id="{C7963BBA-0CF5-443D-B2B4-F7C153E4C413}"/>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10185" y="5215132"/>
            <a:ext cx="3737905" cy="51657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C44878-6B9C-4ED3-A568-DC1A6050C426}"/>
                  </a:ext>
                </a:extLst>
              </p:cNvPr>
              <p:cNvSpPr txBox="1"/>
              <p:nvPr/>
            </p:nvSpPr>
            <p:spPr>
              <a:xfrm>
                <a:off x="137711" y="5681437"/>
                <a:ext cx="85105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find the “good”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by inverting the equation                       . This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then insert to all other results obtained by the grand-canonical calculation and we get the correct answer. The reason is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macroscopic system  </a:t>
                </a:r>
                <a14:m>
                  <m:oMath xmlns:m="http://schemas.openxmlformats.org/officeDocument/2006/math">
                    <m:acc>
                      <m:accPr>
                        <m:chr m:val="̅"/>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e>
                    </m:acc>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undistinguishable from fixed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𝑵</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07C44878-6B9C-4ED3-A568-DC1A6050C426}"/>
                  </a:ext>
                </a:extLst>
              </p:cNvPr>
              <p:cNvSpPr txBox="1">
                <a:spLocks noRot="1" noChangeAspect="1" noMove="1" noResize="1" noEditPoints="1" noAdjustHandles="1" noChangeArrowheads="1" noChangeShapeType="1" noTextEdit="1"/>
              </p:cNvSpPr>
              <p:nvPr/>
            </p:nvSpPr>
            <p:spPr>
              <a:xfrm>
                <a:off x="137711" y="5681437"/>
                <a:ext cx="8510531" cy="1200329"/>
              </a:xfrm>
              <a:prstGeom prst="rect">
                <a:avLst/>
              </a:prstGeom>
              <a:blipFill>
                <a:blip r:embed="rId11"/>
                <a:stretch>
                  <a:fillRect l="-645" t="-3046" r="-1074" b="-710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6008EF2-ACB0-431F-82D6-1382488F7CF4}"/>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622469" y="5731703"/>
            <a:ext cx="1026857" cy="248571"/>
          </a:xfrm>
          <a:prstGeom prst="rect">
            <a:avLst/>
          </a:prstGeom>
        </p:spPr>
      </p:pic>
      <p:sp>
        <p:nvSpPr>
          <p:cNvPr id="3" name="Slide Number Placeholder 2">
            <a:extLst>
              <a:ext uri="{FF2B5EF4-FFF2-40B4-BE49-F238E27FC236}">
                <a16:creationId xmlns:a16="http://schemas.microsoft.com/office/drawing/2014/main" id="{08EE60CA-C3B1-492F-921D-A0FB5BB3F2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7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94683-7B44-4EB9-8D5F-8FF51121164D}"/>
              </a:ext>
            </a:extLst>
          </p:cNvPr>
          <p:cNvSpPr txBox="1"/>
          <p:nvPr/>
        </p:nvSpPr>
        <p:spPr>
          <a:xfrm>
            <a:off x="1035586" y="627961"/>
            <a:ext cx="71940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 to measure chemical potential</a:t>
            </a:r>
          </a:p>
        </p:txBody>
      </p:sp>
      <p:pic>
        <p:nvPicPr>
          <p:cNvPr id="3" name="Picture 2">
            <a:extLst>
              <a:ext uri="{FF2B5EF4-FFF2-40B4-BE49-F238E27FC236}">
                <a16:creationId xmlns:a16="http://schemas.microsoft.com/office/drawing/2014/main" id="{978DE419-D192-4204-BDAB-C53515F2561C}"/>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30960" y="2165171"/>
            <a:ext cx="1026857" cy="24857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557C06-0B7A-417F-AA20-BC78FA6C17A0}"/>
                  </a:ext>
                </a:extLst>
              </p:cNvPr>
              <p:cNvSpPr txBox="1"/>
              <p:nvPr/>
            </p:nvSpPr>
            <p:spPr>
              <a:xfrm>
                <a:off x="220337" y="1333041"/>
                <a:ext cx="854909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in principle experimentally determine the chemical potential for some type of particles for a system for which we are able to do the grand-canonical calculation. From the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in  principle get the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if we can measure (for example by suitable electrochemical method like by the lambda sensor) the concentration of the relevant particles to obtain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One may argue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not a direct measurement  of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𝝁</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we need the theoretical formula connecting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Well, actually most of the measurements (and measuring devices) do not “measure directly” the required physical quantity. Directly measurable are for example length and angle. Even the old-fashioned ammeter does not measure the electric current directly: it measures the angle of the pointing needle and we have some theory to connect the measured angle and the current going through the ammeter. In a standard thermometer we do not directly measure temperature but rather the length of the mercury column in a glass tube. And we have some phenomenological formula connecting the temperature and the length of the mercury column.</a:t>
                </a:r>
              </a:p>
            </p:txBody>
          </p:sp>
        </mc:Choice>
        <mc:Fallback xmlns="">
          <p:sp>
            <p:nvSpPr>
              <p:cNvPr id="4" name="TextBox 3">
                <a:extLst>
                  <a:ext uri="{FF2B5EF4-FFF2-40B4-BE49-F238E27FC236}">
                    <a16:creationId xmlns:a16="http://schemas.microsoft.com/office/drawing/2014/main" id="{9D557C06-0B7A-417F-AA20-BC78FA6C17A0}"/>
                  </a:ext>
                </a:extLst>
              </p:cNvPr>
              <p:cNvSpPr txBox="1">
                <a:spLocks noRot="1" noChangeAspect="1" noMove="1" noResize="1" noEditPoints="1" noAdjustHandles="1" noChangeArrowheads="1" noChangeShapeType="1" noTextEdit="1"/>
              </p:cNvSpPr>
              <p:nvPr/>
            </p:nvSpPr>
            <p:spPr>
              <a:xfrm>
                <a:off x="220337" y="1333041"/>
                <a:ext cx="8549090" cy="4801314"/>
              </a:xfrm>
              <a:prstGeom prst="rect">
                <a:avLst/>
              </a:prstGeom>
              <a:blipFill>
                <a:blip r:embed="rId4"/>
                <a:stretch>
                  <a:fillRect l="-570" t="-762" r="-927" b="-1144"/>
                </a:stretch>
              </a:blipFill>
            </p:spPr>
            <p:txBody>
              <a:bodyPr/>
              <a:lstStyle/>
              <a:p>
                <a:r>
                  <a:rPr lang="sk-SK">
                    <a:noFill/>
                  </a:rPr>
                  <a:t> </a:t>
                </a:r>
              </a:p>
            </p:txBody>
          </p:sp>
        </mc:Fallback>
      </mc:AlternateContent>
      <p:sp>
        <p:nvSpPr>
          <p:cNvPr id="5" name="Slide Number Placeholder 4">
            <a:extLst>
              <a:ext uri="{FF2B5EF4-FFF2-40B4-BE49-F238E27FC236}">
                <a16:creationId xmlns:a16="http://schemas.microsoft.com/office/drawing/2014/main" id="{4A4165C5-4958-419F-B813-7BCD05019D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66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8048C5-AF8B-4076-B861-444E84195A63}"/>
              </a:ext>
            </a:extLst>
          </p:cNvPr>
          <p:cNvSpPr txBox="1"/>
          <p:nvPr/>
        </p:nvSpPr>
        <p:spPr>
          <a:xfrm>
            <a:off x="1337490" y="55793"/>
            <a:ext cx="66982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partition function</a:t>
            </a:r>
          </a:p>
        </p:txBody>
      </p:sp>
      <p:sp>
        <p:nvSpPr>
          <p:cNvPr id="3" name="TextBox 2">
            <a:extLst>
              <a:ext uri="{FF2B5EF4-FFF2-40B4-BE49-F238E27FC236}">
                <a16:creationId xmlns:a16="http://schemas.microsoft.com/office/drawing/2014/main" id="{BBC97AB6-320D-486E-ADB5-05EBF8562C0D}"/>
              </a:ext>
            </a:extLst>
          </p:cNvPr>
          <p:cNvSpPr txBox="1"/>
          <p:nvPr/>
        </p:nvSpPr>
        <p:spPr>
          <a:xfrm>
            <a:off x="115677" y="631644"/>
            <a:ext cx="865925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Similarly to the partition function of the canonical distribution useful information on moments of physical quantities is coded in the grand partition function. For example the mean number of particles can be calculated as follows</a:t>
            </a:r>
          </a:p>
        </p:txBody>
      </p:sp>
      <p:pic>
        <p:nvPicPr>
          <p:cNvPr id="14" name="Picture 13">
            <a:extLst>
              <a:ext uri="{FF2B5EF4-FFF2-40B4-BE49-F238E27FC236}">
                <a16:creationId xmlns:a16="http://schemas.microsoft.com/office/drawing/2014/main" id="{8C129411-C66C-4E83-9C26-2B47A3334DB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02258" y="1642289"/>
            <a:ext cx="6886095" cy="522667"/>
          </a:xfrm>
          <a:prstGeom prst="rect">
            <a:avLst/>
          </a:prstGeom>
        </p:spPr>
      </p:pic>
      <p:pic>
        <p:nvPicPr>
          <p:cNvPr id="16" name="Picture 15">
            <a:extLst>
              <a:ext uri="{FF2B5EF4-FFF2-40B4-BE49-F238E27FC236}">
                <a16:creationId xmlns:a16="http://schemas.microsoft.com/office/drawing/2014/main" id="{D2A1D177-33FD-4616-AA74-6DF78ADD8722}"/>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09973" y="2471984"/>
            <a:ext cx="1674667" cy="466286"/>
          </a:xfrm>
          <a:prstGeom prst="rect">
            <a:avLst/>
          </a:prstGeom>
        </p:spPr>
      </p:pic>
      <p:sp>
        <p:nvSpPr>
          <p:cNvPr id="12" name="Rectangle 11">
            <a:extLst>
              <a:ext uri="{FF2B5EF4-FFF2-40B4-BE49-F238E27FC236}">
                <a16:creationId xmlns:a16="http://schemas.microsoft.com/office/drawing/2014/main" id="{E393D9D1-4EEB-45CB-88D2-B424668656BE}"/>
              </a:ext>
            </a:extLst>
          </p:cNvPr>
          <p:cNvSpPr/>
          <p:nvPr/>
        </p:nvSpPr>
        <p:spPr>
          <a:xfrm>
            <a:off x="3481329" y="2352587"/>
            <a:ext cx="1927952" cy="705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D4EF2901-07A4-4F8F-A6AF-B2B38B8D5742}"/>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4574" y="3697776"/>
            <a:ext cx="7846286" cy="1340571"/>
          </a:xfrm>
          <a:prstGeom prst="rect">
            <a:avLst/>
          </a:prstGeom>
        </p:spPr>
      </p:pic>
      <p:sp>
        <p:nvSpPr>
          <p:cNvPr id="28" name="TextBox 27">
            <a:extLst>
              <a:ext uri="{FF2B5EF4-FFF2-40B4-BE49-F238E27FC236}">
                <a16:creationId xmlns:a16="http://schemas.microsoft.com/office/drawing/2014/main" id="{A609D3F0-9830-4FCD-99DD-9DC9F977D9BA}"/>
              </a:ext>
            </a:extLst>
          </p:cNvPr>
          <p:cNvSpPr txBox="1"/>
          <p:nvPr/>
        </p:nvSpPr>
        <p:spPr>
          <a:xfrm>
            <a:off x="231354" y="3177063"/>
            <a:ext cx="8538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grand partition function can be expressed thorough the canonical partition function:</a:t>
            </a:r>
          </a:p>
        </p:txBody>
      </p:sp>
      <p:sp>
        <p:nvSpPr>
          <p:cNvPr id="29" name="TextBox 28">
            <a:extLst>
              <a:ext uri="{FF2B5EF4-FFF2-40B4-BE49-F238E27FC236}">
                <a16:creationId xmlns:a16="http://schemas.microsoft.com/office/drawing/2014/main" id="{9008BD19-BA33-439E-877B-09AC9AC60C09}"/>
              </a:ext>
            </a:extLst>
          </p:cNvPr>
          <p:cNvSpPr txBox="1"/>
          <p:nvPr/>
        </p:nvSpPr>
        <p:spPr>
          <a:xfrm>
            <a:off x="170761" y="5005062"/>
            <a:ext cx="86592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Using again the argument on domination of mean values for the logarithm of the sum:</a:t>
            </a:r>
          </a:p>
        </p:txBody>
      </p:sp>
      <p:pic>
        <p:nvPicPr>
          <p:cNvPr id="40" name="Picture 39">
            <a:extLst>
              <a:ext uri="{FF2B5EF4-FFF2-40B4-BE49-F238E27FC236}">
                <a16:creationId xmlns:a16="http://schemas.microsoft.com/office/drawing/2014/main" id="{6A83E2E0-D821-4680-8AFA-8A10CBE42A0C}"/>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420675" y="5761785"/>
            <a:ext cx="6159429" cy="464571"/>
          </a:xfrm>
          <a:prstGeom prst="rect">
            <a:avLst/>
          </a:prstGeom>
        </p:spPr>
      </p:pic>
      <p:sp>
        <p:nvSpPr>
          <p:cNvPr id="41" name="Rectangle 40">
            <a:extLst>
              <a:ext uri="{FF2B5EF4-FFF2-40B4-BE49-F238E27FC236}">
                <a16:creationId xmlns:a16="http://schemas.microsoft.com/office/drawing/2014/main" id="{B2FC6DF0-FEFD-44BC-A8DE-FEAEF0C1622F}"/>
              </a:ext>
            </a:extLst>
          </p:cNvPr>
          <p:cNvSpPr/>
          <p:nvPr/>
        </p:nvSpPr>
        <p:spPr>
          <a:xfrm>
            <a:off x="1189822" y="5640598"/>
            <a:ext cx="6533503" cy="735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3B858FD-D3F6-4E23-9A5D-8D2EC889CD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25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96FA44-1F61-4D4A-8929-7C9C70B47F9A}"/>
              </a:ext>
            </a:extLst>
          </p:cNvPr>
          <p:cNvSpPr txBox="1"/>
          <p:nvPr/>
        </p:nvSpPr>
        <p:spPr>
          <a:xfrm>
            <a:off x="1222872" y="187995"/>
            <a:ext cx="66982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potential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FC0EA4-8590-49D6-80A3-11D493C75209}"/>
                  </a:ext>
                </a:extLst>
              </p:cNvPr>
              <p:cNvSpPr txBox="1"/>
              <p:nvPr/>
            </p:nvSpPr>
            <p:spPr>
              <a:xfrm>
                <a:off x="231354" y="1123720"/>
                <a:ext cx="8383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Similarly to the definition of free energy through the logarithm of  canonical partition function we define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potential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𝜴</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a:t>
                </a:r>
              </a:p>
            </p:txBody>
          </p:sp>
        </mc:Choice>
        <mc:Fallback xmlns="">
          <p:sp>
            <p:nvSpPr>
              <p:cNvPr id="3" name="TextBox 2">
                <a:extLst>
                  <a:ext uri="{FF2B5EF4-FFF2-40B4-BE49-F238E27FC236}">
                    <a16:creationId xmlns:a16="http://schemas.microsoft.com/office/drawing/2014/main" id="{4FFC0EA4-8590-49D6-80A3-11D493C75209}"/>
                  </a:ext>
                </a:extLst>
              </p:cNvPr>
              <p:cNvSpPr txBox="1">
                <a:spLocks noRot="1" noChangeAspect="1" noMove="1" noResize="1" noEditPoints="1" noAdjustHandles="1" noChangeArrowheads="1" noChangeShapeType="1" noTextEdit="1"/>
              </p:cNvSpPr>
              <p:nvPr/>
            </p:nvSpPr>
            <p:spPr>
              <a:xfrm>
                <a:off x="231354" y="1123720"/>
                <a:ext cx="8383836" cy="646331"/>
              </a:xfrm>
              <a:prstGeom prst="rect">
                <a:avLst/>
              </a:prstGeom>
              <a:blipFill>
                <a:blip r:embed="rId3"/>
                <a:stretch>
                  <a:fillRect l="-655" t="-4717" b="-1415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8231F8BC-96E6-4315-B9FE-E9F3AAD31F6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230343" y="1863987"/>
            <a:ext cx="2573143" cy="47314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81A41A-14C3-4145-B2DF-332B7F1B17D6}"/>
                  </a:ext>
                </a:extLst>
              </p:cNvPr>
              <p:cNvSpPr txBox="1"/>
              <p:nvPr/>
            </p:nvSpPr>
            <p:spPr>
              <a:xfrm>
                <a:off x="231354" y="2533880"/>
                <a:ext cx="85711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is an inconsistency in the notation (overall in the statistical physics books):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was already used to denote the number of microstates in the microcanonical ensemble. The reader has to resolve from the context the two omegas from each other.</a:t>
                </a:r>
              </a:p>
            </p:txBody>
          </p:sp>
        </mc:Choice>
        <mc:Fallback xmlns="">
          <p:sp>
            <p:nvSpPr>
              <p:cNvPr id="6" name="TextBox 5">
                <a:extLst>
                  <a:ext uri="{FF2B5EF4-FFF2-40B4-BE49-F238E27FC236}">
                    <a16:creationId xmlns:a16="http://schemas.microsoft.com/office/drawing/2014/main" id="{C581A41A-14C3-4145-B2DF-332B7F1B17D6}"/>
                  </a:ext>
                </a:extLst>
              </p:cNvPr>
              <p:cNvSpPr txBox="1">
                <a:spLocks noRot="1" noChangeAspect="1" noMove="1" noResize="1" noEditPoints="1" noAdjustHandles="1" noChangeArrowheads="1" noChangeShapeType="1" noTextEdit="1"/>
              </p:cNvSpPr>
              <p:nvPr/>
            </p:nvSpPr>
            <p:spPr>
              <a:xfrm>
                <a:off x="231354" y="2533880"/>
                <a:ext cx="8571123" cy="923330"/>
              </a:xfrm>
              <a:prstGeom prst="rect">
                <a:avLst/>
              </a:prstGeom>
              <a:blipFill>
                <a:blip r:embed="rId5"/>
                <a:stretch>
                  <a:fillRect l="-640" t="-3974" b="-9934"/>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680BD507-C690-43AC-94DC-8F55E142F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9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C6CF5-A6BB-4B91-A0C2-DF27AA9059D5}"/>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Thermodynamic potentials</a:t>
            </a:r>
          </a:p>
        </p:txBody>
      </p:sp>
      <p:sp>
        <p:nvSpPr>
          <p:cNvPr id="3" name="TextBox 2">
            <a:extLst>
              <a:ext uri="{FF2B5EF4-FFF2-40B4-BE49-F238E27FC236}">
                <a16:creationId xmlns:a16="http://schemas.microsoft.com/office/drawing/2014/main" id="{38059765-2BEF-4B72-81C7-21DD115349A6}"/>
              </a:ext>
            </a:extLst>
          </p:cNvPr>
          <p:cNvSpPr txBox="1"/>
          <p:nvPr/>
        </p:nvSpPr>
        <p:spPr>
          <a:xfrm>
            <a:off x="323850" y="1066800"/>
            <a:ext cx="8439150" cy="39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83436F-5144-49CC-8319-7A82B03B9899}"/>
                  </a:ext>
                </a:extLst>
              </p:cNvPr>
              <p:cNvSpPr txBox="1"/>
              <p:nvPr/>
            </p:nvSpPr>
            <p:spPr>
              <a:xfrm>
                <a:off x="290512" y="680507"/>
                <a:ext cx="85629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preceding lectures we have met several functions of the state like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entropy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free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canonical potential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the property that their partial derivatives with respect to their natural variables  gave us the possibility to calculate various macroscopic physical quantities. For example we  have met the following relations:</a:t>
                </a:r>
              </a:p>
            </p:txBody>
          </p:sp>
        </mc:Choice>
        <mc:Fallback xmlns="">
          <p:sp>
            <p:nvSpPr>
              <p:cNvPr id="4" name="TextBox 3">
                <a:extLst>
                  <a:ext uri="{FF2B5EF4-FFF2-40B4-BE49-F238E27FC236}">
                    <a16:creationId xmlns:a16="http://schemas.microsoft.com/office/drawing/2014/main" id="{1283436F-5144-49CC-8319-7A82B03B9899}"/>
                  </a:ext>
                </a:extLst>
              </p:cNvPr>
              <p:cNvSpPr txBox="1">
                <a:spLocks noRot="1" noChangeAspect="1" noMove="1" noResize="1" noEditPoints="1" noAdjustHandles="1" noChangeArrowheads="1" noChangeShapeType="1" noTextEdit="1"/>
              </p:cNvSpPr>
              <p:nvPr/>
            </p:nvSpPr>
            <p:spPr>
              <a:xfrm>
                <a:off x="290512" y="680507"/>
                <a:ext cx="8562975" cy="1477328"/>
              </a:xfrm>
              <a:prstGeom prst="rect">
                <a:avLst/>
              </a:prstGeom>
              <a:blipFill>
                <a:blip r:embed="rId12"/>
                <a:stretch>
                  <a:fillRect l="-641" t="-2479" b="-5785"/>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43A83D42-1D69-445D-83B2-C756A0752202}"/>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4698908" y="1916857"/>
            <a:ext cx="1305905" cy="524190"/>
          </a:xfrm>
          <a:prstGeom prst="rect">
            <a:avLst/>
          </a:prstGeom>
        </p:spPr>
      </p:pic>
      <p:sp>
        <p:nvSpPr>
          <p:cNvPr id="5" name="TextBox 4">
            <a:extLst>
              <a:ext uri="{FF2B5EF4-FFF2-40B4-BE49-F238E27FC236}">
                <a16:creationId xmlns:a16="http://schemas.microsoft.com/office/drawing/2014/main" id="{C136EC22-06AA-489C-9F62-E21AA2417D40}"/>
              </a:ext>
            </a:extLst>
          </p:cNvPr>
          <p:cNvSpPr txBox="1"/>
          <p:nvPr/>
        </p:nvSpPr>
        <p:spPr>
          <a:xfrm>
            <a:off x="290512" y="2592874"/>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shall discuss various thermodynamic potentials more systematically. We start with the first law of thermodynamics written for reversible processes.</a:t>
            </a:r>
          </a:p>
        </p:txBody>
      </p:sp>
      <p:pic>
        <p:nvPicPr>
          <p:cNvPr id="9" name="Picture 8">
            <a:extLst>
              <a:ext uri="{FF2B5EF4-FFF2-40B4-BE49-F238E27FC236}">
                <a16:creationId xmlns:a16="http://schemas.microsoft.com/office/drawing/2014/main" id="{F8522ED6-8964-431C-9E81-FED65204408C}"/>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1006476" y="3451971"/>
            <a:ext cx="2733333" cy="234286"/>
          </a:xfrm>
          <a:prstGeom prst="rect">
            <a:avLst/>
          </a:prstGeom>
        </p:spPr>
      </p:pic>
      <p:pic>
        <p:nvPicPr>
          <p:cNvPr id="11" name="Picture 10">
            <a:extLst>
              <a:ext uri="{FF2B5EF4-FFF2-40B4-BE49-F238E27FC236}">
                <a16:creationId xmlns:a16="http://schemas.microsoft.com/office/drawing/2014/main" id="{8AED3AD6-9225-4C29-B892-A02063509F41}"/>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486275" y="3261175"/>
            <a:ext cx="3281905" cy="514286"/>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EED23A-F728-4BCE-96A0-D5B2E8B92812}"/>
                  </a:ext>
                </a:extLst>
              </p:cNvPr>
              <p:cNvSpPr txBox="1"/>
              <p:nvPr/>
            </p:nvSpPr>
            <p:spPr>
              <a:xfrm>
                <a:off x="200025" y="3797431"/>
                <a:ext cx="85629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These relations suggest, that the “native” variables  for energy are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for entropy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this context energy and entropy are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thermodynamic potentials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thermodynamic potentials are expressed through their “native” variables, we get the following relations</a:t>
                </a:r>
              </a:p>
            </p:txBody>
          </p:sp>
        </mc:Choice>
        <mc:Fallback xmlns="">
          <p:sp>
            <p:nvSpPr>
              <p:cNvPr id="12" name="TextBox 11">
                <a:extLst>
                  <a:ext uri="{FF2B5EF4-FFF2-40B4-BE49-F238E27FC236}">
                    <a16:creationId xmlns:a16="http://schemas.microsoft.com/office/drawing/2014/main" id="{F5EED23A-F728-4BCE-96A0-D5B2E8B92812}"/>
                  </a:ext>
                </a:extLst>
              </p:cNvPr>
              <p:cNvSpPr txBox="1">
                <a:spLocks noRot="1" noChangeAspect="1" noMove="1" noResize="1" noEditPoints="1" noAdjustHandles="1" noChangeArrowheads="1" noChangeShapeType="1" noTextEdit="1"/>
              </p:cNvSpPr>
              <p:nvPr/>
            </p:nvSpPr>
            <p:spPr>
              <a:xfrm>
                <a:off x="200025" y="3797431"/>
                <a:ext cx="8562975" cy="1200329"/>
              </a:xfrm>
              <a:prstGeom prst="rect">
                <a:avLst/>
              </a:prstGeom>
              <a:blipFill>
                <a:blip r:embed="rId16"/>
                <a:stretch>
                  <a:fillRect l="-641" t="-3046" r="-214" b="-710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E912A7E3-D49B-48CD-A7B3-0ED1DA03EE43}"/>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53523" y="5031796"/>
            <a:ext cx="1328762" cy="524190"/>
          </a:xfrm>
          <a:prstGeom prst="rect">
            <a:avLst/>
          </a:prstGeom>
        </p:spPr>
      </p:pic>
      <p:pic>
        <p:nvPicPr>
          <p:cNvPr id="14" name="Picture 13">
            <a:extLst>
              <a:ext uri="{FF2B5EF4-FFF2-40B4-BE49-F238E27FC236}">
                <a16:creationId xmlns:a16="http://schemas.microsoft.com/office/drawing/2014/main" id="{053B7207-0EF5-4126-88E5-8AF8ECE95154}"/>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696799" y="5052706"/>
            <a:ext cx="1305905" cy="524190"/>
          </a:xfrm>
          <a:prstGeom prst="rect">
            <a:avLst/>
          </a:prstGeom>
        </p:spPr>
      </p:pic>
      <p:pic>
        <p:nvPicPr>
          <p:cNvPr id="10" name="Picture 9">
            <a:extLst>
              <a:ext uri="{FF2B5EF4-FFF2-40B4-BE49-F238E27FC236}">
                <a16:creationId xmlns:a16="http://schemas.microsoft.com/office/drawing/2014/main" id="{72F4C3F2-5980-467B-93C0-43AF3903C5E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558685" y="5063758"/>
            <a:ext cx="1452190" cy="524190"/>
          </a:xfrm>
          <a:prstGeom prst="rect">
            <a:avLst/>
          </a:prstGeom>
        </p:spPr>
      </p:pic>
      <p:pic>
        <p:nvPicPr>
          <p:cNvPr id="22" name="Picture 21">
            <a:extLst>
              <a:ext uri="{FF2B5EF4-FFF2-40B4-BE49-F238E27FC236}">
                <a16:creationId xmlns:a16="http://schemas.microsoft.com/office/drawing/2014/main" id="{8E0FFA6E-3E6E-4F7A-8214-7039842AB138}"/>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53524" y="5882636"/>
            <a:ext cx="1527429" cy="589714"/>
          </a:xfrm>
          <a:prstGeom prst="rect">
            <a:avLst/>
          </a:prstGeom>
        </p:spPr>
      </p:pic>
      <p:pic>
        <p:nvPicPr>
          <p:cNvPr id="23" name="Picture 22">
            <a:extLst>
              <a:ext uri="{FF2B5EF4-FFF2-40B4-BE49-F238E27FC236}">
                <a16:creationId xmlns:a16="http://schemas.microsoft.com/office/drawing/2014/main" id="{EB8EB978-6D09-4EE8-8A7B-0FB74B8A9B56}"/>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449024" y="1947573"/>
            <a:ext cx="1527429" cy="589714"/>
          </a:xfrm>
          <a:prstGeom prst="rect">
            <a:avLst/>
          </a:prstGeom>
        </p:spPr>
      </p:pic>
      <p:pic>
        <p:nvPicPr>
          <p:cNvPr id="26" name="Picture 25">
            <a:extLst>
              <a:ext uri="{FF2B5EF4-FFF2-40B4-BE49-F238E27FC236}">
                <a16:creationId xmlns:a16="http://schemas.microsoft.com/office/drawing/2014/main" id="{60860032-FAC9-4F68-B5BE-68FA0ED25838}"/>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3558685" y="5791200"/>
            <a:ext cx="1554857" cy="589714"/>
          </a:xfrm>
          <a:prstGeom prst="rect">
            <a:avLst/>
          </a:prstGeom>
        </p:spPr>
      </p:pic>
      <p:pic>
        <p:nvPicPr>
          <p:cNvPr id="29" name="Picture 28">
            <a:extLst>
              <a:ext uri="{FF2B5EF4-FFF2-40B4-BE49-F238E27FC236}">
                <a16:creationId xmlns:a16="http://schemas.microsoft.com/office/drawing/2014/main" id="{7C8AF58E-893A-4449-98B6-4C1E6B71A1A7}"/>
              </a:ext>
            </a:extLst>
          </p:cNvPr>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6655524" y="5791200"/>
            <a:ext cx="1776000" cy="589714"/>
          </a:xfrm>
          <a:prstGeom prst="rect">
            <a:avLst/>
          </a:prstGeom>
        </p:spPr>
      </p:pic>
      <p:sp>
        <p:nvSpPr>
          <p:cNvPr id="30" name="Rectangle 29">
            <a:extLst>
              <a:ext uri="{FF2B5EF4-FFF2-40B4-BE49-F238E27FC236}">
                <a16:creationId xmlns:a16="http://schemas.microsoft.com/office/drawing/2014/main" id="{45643436-312A-4A1D-B56C-A686DCAB16A8}"/>
              </a:ext>
            </a:extLst>
          </p:cNvPr>
          <p:cNvSpPr/>
          <p:nvPr/>
        </p:nvSpPr>
        <p:spPr>
          <a:xfrm>
            <a:off x="290512" y="4972925"/>
            <a:ext cx="8472488" cy="1633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a:extLst>
              <a:ext uri="{FF2B5EF4-FFF2-40B4-BE49-F238E27FC236}">
                <a16:creationId xmlns:a16="http://schemas.microsoft.com/office/drawing/2014/main" id="{2CD69865-AF0D-4943-B24C-F6801E25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29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F408A5D-1A82-49E2-A6E8-D31BA237FFE4}"/>
                  </a:ext>
                </a:extLst>
              </p:cNvPr>
              <p:cNvSpPr txBox="1"/>
              <p:nvPr/>
            </p:nvSpPr>
            <p:spPr>
              <a:xfrm>
                <a:off x="133350" y="2707753"/>
                <a:ext cx="86296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already seen such function, it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free energy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Do not be confused: it looks there are 4 variables on the right but only 3 on the left!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on the right is not a variable, it should be written as a function of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by inverting the relation </a:t>
                </a:r>
              </a:p>
            </p:txBody>
          </p:sp>
        </mc:Choice>
        <mc:Fallback xmlns="">
          <p:sp>
            <p:nvSpPr>
              <p:cNvPr id="14" name="TextBox 13">
                <a:extLst>
                  <a:ext uri="{FF2B5EF4-FFF2-40B4-BE49-F238E27FC236}">
                    <a16:creationId xmlns:a16="http://schemas.microsoft.com/office/drawing/2014/main" id="{EF408A5D-1A82-49E2-A6E8-D31BA237FFE4}"/>
                  </a:ext>
                </a:extLst>
              </p:cNvPr>
              <p:cNvSpPr txBox="1">
                <a:spLocks noRot="1" noChangeAspect="1" noMove="1" noResize="1" noEditPoints="1" noAdjustHandles="1" noChangeArrowheads="1" noChangeShapeType="1" noTextEdit="1"/>
              </p:cNvSpPr>
              <p:nvPr/>
            </p:nvSpPr>
            <p:spPr>
              <a:xfrm>
                <a:off x="133350" y="2707753"/>
                <a:ext cx="8629650" cy="923330"/>
              </a:xfrm>
              <a:prstGeom prst="rect">
                <a:avLst/>
              </a:prstGeom>
              <a:blipFill>
                <a:blip r:embed="rId9"/>
                <a:stretch>
                  <a:fillRect l="-636" t="-3289" b="-9211"/>
                </a:stretch>
              </a:blipFill>
            </p:spPr>
            <p:txBody>
              <a:bodyPr/>
              <a:lstStyle/>
              <a:p>
                <a:r>
                  <a:rPr lang="sk-SK">
                    <a:noFill/>
                  </a:rPr>
                  <a:t> </a:t>
                </a:r>
              </a:p>
            </p:txBody>
          </p:sp>
        </mc:Fallback>
      </mc:AlternateContent>
      <p:sp>
        <p:nvSpPr>
          <p:cNvPr id="2" name="TextBox 1">
            <a:extLst>
              <a:ext uri="{FF2B5EF4-FFF2-40B4-BE49-F238E27FC236}">
                <a16:creationId xmlns:a16="http://schemas.microsoft.com/office/drawing/2014/main" id="{D7FCB38E-BADE-4519-A58C-A09F79B9D22F}"/>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Thermodynamic potentials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685FC-9614-4F98-ACEA-7A292517750A}"/>
                  </a:ext>
                </a:extLst>
              </p:cNvPr>
              <p:cNvSpPr txBox="1"/>
              <p:nvPr/>
            </p:nvSpPr>
            <p:spPr>
              <a:xfrm>
                <a:off x="161925" y="633949"/>
                <a:ext cx="835342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Energy as and thermodynamic potential has intuitively clear meaning, but its “native” variables  are not nice: the entropy is experimentally inaccessible. One would prefer to replace entropy to something experimentally comfortable like temperature.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is a general mathematical tool to manage such replacement: the Legendre transform (remember how one does that in theoretical mechanics: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Lagrangian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𝑞</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𝑞</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replaced by Hamiltonian as a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𝑞</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Legendre transform to swap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77E685FC-9614-4F98-ACEA-7A292517750A}"/>
                  </a:ext>
                </a:extLst>
              </p:cNvPr>
              <p:cNvSpPr txBox="1">
                <a:spLocks noRot="1" noChangeAspect="1" noMove="1" noResize="1" noEditPoints="1" noAdjustHandles="1" noChangeArrowheads="1" noChangeShapeType="1" noTextEdit="1"/>
              </p:cNvSpPr>
              <p:nvPr/>
            </p:nvSpPr>
            <p:spPr>
              <a:xfrm>
                <a:off x="161925" y="633949"/>
                <a:ext cx="8353425" cy="2031325"/>
              </a:xfrm>
              <a:prstGeom prst="rect">
                <a:avLst/>
              </a:prstGeom>
              <a:blipFill>
                <a:blip r:embed="rId10"/>
                <a:stretch>
                  <a:fillRect l="-657" t="-1802" b="-3904"/>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FDCE3F94-EC3F-45D0-8EE3-E6F7DC6DEACD}"/>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830628" y="2454420"/>
            <a:ext cx="3003429" cy="229714"/>
          </a:xfrm>
          <a:prstGeom prst="rect">
            <a:avLst/>
          </a:prstGeom>
        </p:spPr>
      </p:pic>
      <p:pic>
        <p:nvPicPr>
          <p:cNvPr id="21" name="Picture 20">
            <a:extLst>
              <a:ext uri="{FF2B5EF4-FFF2-40B4-BE49-F238E27FC236}">
                <a16:creationId xmlns:a16="http://schemas.microsoft.com/office/drawing/2014/main" id="{25C94F1A-E7EE-430E-A769-C2899F5D4755}"/>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429480" y="3294454"/>
            <a:ext cx="996571" cy="39314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5C8F61-5A72-4D35-96D4-9123B271C467}"/>
                  </a:ext>
                </a:extLst>
              </p:cNvPr>
              <p:cNvSpPr txBox="1"/>
              <p:nvPr/>
            </p:nvSpPr>
            <p:spPr>
              <a:xfrm>
                <a:off x="133350" y="3670518"/>
                <a:ext cx="87915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One has to solve this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insert it to the Legendre transform. Let us calculate the differential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8" name="TextBox 7">
                <a:extLst>
                  <a:ext uri="{FF2B5EF4-FFF2-40B4-BE49-F238E27FC236}">
                    <a16:creationId xmlns:a16="http://schemas.microsoft.com/office/drawing/2014/main" id="{DA5C8F61-5A72-4D35-96D4-9123B271C467}"/>
                  </a:ext>
                </a:extLst>
              </p:cNvPr>
              <p:cNvSpPr txBox="1">
                <a:spLocks noRot="1" noChangeAspect="1" noMove="1" noResize="1" noEditPoints="1" noAdjustHandles="1" noChangeArrowheads="1" noChangeShapeType="1" noTextEdit="1"/>
              </p:cNvSpPr>
              <p:nvPr/>
            </p:nvSpPr>
            <p:spPr>
              <a:xfrm>
                <a:off x="133350" y="3670518"/>
                <a:ext cx="8791575" cy="646331"/>
              </a:xfrm>
              <a:prstGeom prst="rect">
                <a:avLst/>
              </a:prstGeom>
              <a:blipFill>
                <a:blip r:embed="rId13"/>
                <a:stretch>
                  <a:fillRect l="-624" t="-4717" b="-1415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44D8692-E65D-4CEE-B93B-9AB24737519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371770" y="4374319"/>
            <a:ext cx="5921143" cy="210857"/>
          </a:xfrm>
          <a:prstGeom prst="rect">
            <a:avLst/>
          </a:prstGeom>
        </p:spPr>
      </p:pic>
      <p:pic>
        <p:nvPicPr>
          <p:cNvPr id="13" name="Picture 12">
            <a:extLst>
              <a:ext uri="{FF2B5EF4-FFF2-40B4-BE49-F238E27FC236}">
                <a16:creationId xmlns:a16="http://schemas.microsoft.com/office/drawing/2014/main" id="{1FD56300-CA04-4B01-B381-0EC3A94553C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211709" y="4857431"/>
            <a:ext cx="2634857" cy="210857"/>
          </a:xfrm>
          <a:prstGeom prst="rect">
            <a:avLst/>
          </a:prstGeom>
        </p:spPr>
      </p:pic>
      <p:sp>
        <p:nvSpPr>
          <p:cNvPr id="15" name="Rectangle 14">
            <a:extLst>
              <a:ext uri="{FF2B5EF4-FFF2-40B4-BE49-F238E27FC236}">
                <a16:creationId xmlns:a16="http://schemas.microsoft.com/office/drawing/2014/main" id="{B13AEABA-7883-491D-BE09-BC6E558EB0DC}"/>
              </a:ext>
            </a:extLst>
          </p:cNvPr>
          <p:cNvSpPr/>
          <p:nvPr/>
        </p:nvSpPr>
        <p:spPr>
          <a:xfrm>
            <a:off x="3105149" y="4666881"/>
            <a:ext cx="2847975"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614A7A2-FEE9-41D3-AE29-243C81216B74}"/>
                  </a:ext>
                </a:extLst>
              </p:cNvPr>
              <p:cNvSpPr txBox="1"/>
              <p:nvPr/>
            </p:nvSpPr>
            <p:spPr>
              <a:xfrm>
                <a:off x="133350" y="5203882"/>
                <a:ext cx="80295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native variables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we get relations</a:t>
                </a:r>
              </a:p>
            </p:txBody>
          </p:sp>
        </mc:Choice>
        <mc:Fallback xmlns="">
          <p:sp>
            <p:nvSpPr>
              <p:cNvPr id="16" name="TextBox 15">
                <a:extLst>
                  <a:ext uri="{FF2B5EF4-FFF2-40B4-BE49-F238E27FC236}">
                    <a16:creationId xmlns:a16="http://schemas.microsoft.com/office/drawing/2014/main" id="{6614A7A2-FEE9-41D3-AE29-243C81216B74}"/>
                  </a:ext>
                </a:extLst>
              </p:cNvPr>
              <p:cNvSpPr txBox="1">
                <a:spLocks noRot="1" noChangeAspect="1" noMove="1" noResize="1" noEditPoints="1" noAdjustHandles="1" noChangeArrowheads="1" noChangeShapeType="1" noTextEdit="1"/>
              </p:cNvSpPr>
              <p:nvPr/>
            </p:nvSpPr>
            <p:spPr>
              <a:xfrm>
                <a:off x="133350" y="5203882"/>
                <a:ext cx="8029575" cy="369332"/>
              </a:xfrm>
              <a:prstGeom prst="rect">
                <a:avLst/>
              </a:prstGeom>
              <a:blipFill>
                <a:blip r:embed="rId16"/>
                <a:stretch>
                  <a:fillRect l="-683" t="-10000" b="-26667"/>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0597AC43-B421-4725-96D4-C85BF78D574C}"/>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20604" y="5724370"/>
            <a:ext cx="1502476" cy="524190"/>
          </a:xfrm>
          <a:prstGeom prst="rect">
            <a:avLst/>
          </a:prstGeom>
        </p:spPr>
      </p:pic>
      <p:pic>
        <p:nvPicPr>
          <p:cNvPr id="27" name="Picture 26">
            <a:extLst>
              <a:ext uri="{FF2B5EF4-FFF2-40B4-BE49-F238E27FC236}">
                <a16:creationId xmlns:a16="http://schemas.microsoft.com/office/drawing/2014/main" id="{2187F9F6-4F89-466F-A8B3-32F59B15C32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863880" y="5745280"/>
            <a:ext cx="1318095" cy="524190"/>
          </a:xfrm>
          <a:prstGeom prst="rect">
            <a:avLst/>
          </a:prstGeom>
        </p:spPr>
      </p:pic>
      <p:pic>
        <p:nvPicPr>
          <p:cNvPr id="25" name="Picture 24">
            <a:extLst>
              <a:ext uri="{FF2B5EF4-FFF2-40B4-BE49-F238E27FC236}">
                <a16:creationId xmlns:a16="http://schemas.microsoft.com/office/drawing/2014/main" id="{A42100DE-B827-4DA9-8DAF-655F4234D314}"/>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725767" y="5756332"/>
            <a:ext cx="1465905" cy="524190"/>
          </a:xfrm>
          <a:prstGeom prst="rect">
            <a:avLst/>
          </a:prstGeom>
        </p:spPr>
      </p:pic>
      <p:sp>
        <p:nvSpPr>
          <p:cNvPr id="28" name="Rectangle 27">
            <a:extLst>
              <a:ext uri="{FF2B5EF4-FFF2-40B4-BE49-F238E27FC236}">
                <a16:creationId xmlns:a16="http://schemas.microsoft.com/office/drawing/2014/main" id="{F4D382F8-2F53-4409-BF31-E81E2653B8A1}"/>
              </a:ext>
            </a:extLst>
          </p:cNvPr>
          <p:cNvSpPr/>
          <p:nvPr/>
        </p:nvSpPr>
        <p:spPr>
          <a:xfrm>
            <a:off x="447675" y="5648325"/>
            <a:ext cx="7858125" cy="81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Slide Number Placeholder 28">
            <a:extLst>
              <a:ext uri="{FF2B5EF4-FFF2-40B4-BE49-F238E27FC236}">
                <a16:creationId xmlns:a16="http://schemas.microsoft.com/office/drawing/2014/main" id="{2D7E05CE-D1CA-46F6-A73B-C8959CF457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09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E93FA-BD49-4B3F-81F3-348F59B2A2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5256A5E-DAF3-448A-AE72-A76E57C9A354}"/>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Free energy</a:t>
            </a:r>
          </a:p>
        </p:txBody>
      </p:sp>
      <p:pic>
        <p:nvPicPr>
          <p:cNvPr id="5" name="Picture 4">
            <a:extLst>
              <a:ext uri="{FF2B5EF4-FFF2-40B4-BE49-F238E27FC236}">
                <a16:creationId xmlns:a16="http://schemas.microsoft.com/office/drawing/2014/main" id="{EE005A65-680D-44D4-8075-C611655FC9D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851793" y="1037906"/>
            <a:ext cx="2634857" cy="210857"/>
          </a:xfrm>
          <a:prstGeom prst="rect">
            <a:avLst/>
          </a:prstGeom>
        </p:spPr>
      </p:pic>
      <p:pic>
        <p:nvPicPr>
          <p:cNvPr id="6" name="Picture 5">
            <a:extLst>
              <a:ext uri="{FF2B5EF4-FFF2-40B4-BE49-F238E27FC236}">
                <a16:creationId xmlns:a16="http://schemas.microsoft.com/office/drawing/2014/main" id="{D11A5B23-DA74-4CB1-8431-968BC22464F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73253" y="1037906"/>
            <a:ext cx="3003429" cy="22971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3F633D-00B5-43AB-AD5B-E5273829F6F2}"/>
                  </a:ext>
                </a:extLst>
              </p:cNvPr>
              <p:cNvSpPr txBox="1"/>
              <p:nvPr/>
            </p:nvSpPr>
            <p:spPr>
              <a:xfrm>
                <a:off x="333375" y="1552575"/>
                <a:ext cx="83915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isothermal processes with fixed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get</a:t>
                </a:r>
              </a:p>
            </p:txBody>
          </p:sp>
        </mc:Choice>
        <mc:Fallback xmlns="">
          <p:sp>
            <p:nvSpPr>
              <p:cNvPr id="7" name="TextBox 6">
                <a:extLst>
                  <a:ext uri="{FF2B5EF4-FFF2-40B4-BE49-F238E27FC236}">
                    <a16:creationId xmlns:a16="http://schemas.microsoft.com/office/drawing/2014/main" id="{573F633D-00B5-43AB-AD5B-E5273829F6F2}"/>
                  </a:ext>
                </a:extLst>
              </p:cNvPr>
              <p:cNvSpPr txBox="1">
                <a:spLocks noRot="1" noChangeAspect="1" noMove="1" noResize="1" noEditPoints="1" noAdjustHandles="1" noChangeArrowheads="1" noChangeShapeType="1" noTextEdit="1"/>
              </p:cNvSpPr>
              <p:nvPr/>
            </p:nvSpPr>
            <p:spPr>
              <a:xfrm>
                <a:off x="333375" y="1552575"/>
                <a:ext cx="8391525" cy="369332"/>
              </a:xfrm>
              <a:prstGeom prst="rect">
                <a:avLst/>
              </a:prstGeom>
              <a:blipFill>
                <a:blip r:embed="rId8"/>
                <a:stretch>
                  <a:fillRect l="-654" t="-10000" b="-266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4317EAA-2AF2-44CD-A6BF-44EEA0D9FFF2}"/>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674079" y="2138085"/>
            <a:ext cx="1764000" cy="209143"/>
          </a:xfrm>
          <a:prstGeom prst="rect">
            <a:avLst/>
          </a:prstGeom>
        </p:spPr>
      </p:pic>
      <p:sp>
        <p:nvSpPr>
          <p:cNvPr id="14" name="TextBox 13">
            <a:extLst>
              <a:ext uri="{FF2B5EF4-FFF2-40B4-BE49-F238E27FC236}">
                <a16:creationId xmlns:a16="http://schemas.microsoft.com/office/drawing/2014/main" id="{FFF61F08-2ADF-4F37-9106-C8E6FB92E768}"/>
              </a:ext>
            </a:extLst>
          </p:cNvPr>
          <p:cNvSpPr txBox="1"/>
          <p:nvPr/>
        </p:nvSpPr>
        <p:spPr>
          <a:xfrm>
            <a:off x="419100" y="2347228"/>
            <a:ext cx="8305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isothermal process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infinitesimal pieces of work can be easily integrate to get</a:t>
            </a:r>
          </a:p>
        </p:txBody>
      </p:sp>
      <p:pic>
        <p:nvPicPr>
          <p:cNvPr id="16" name="Picture 15">
            <a:extLst>
              <a:ext uri="{FF2B5EF4-FFF2-40B4-BE49-F238E27FC236}">
                <a16:creationId xmlns:a16="http://schemas.microsoft.com/office/drawing/2014/main" id="{EA661480-B967-4CE8-B0F4-7C7A291C06A7}"/>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762286" y="2943024"/>
            <a:ext cx="1222286" cy="198857"/>
          </a:xfrm>
          <a:prstGeom prst="rect">
            <a:avLst/>
          </a:prstGeom>
        </p:spPr>
      </p:pic>
      <p:sp>
        <p:nvSpPr>
          <p:cNvPr id="17" name="TextBox 16">
            <a:extLst>
              <a:ext uri="{FF2B5EF4-FFF2-40B4-BE49-F238E27FC236}">
                <a16:creationId xmlns:a16="http://schemas.microsoft.com/office/drawing/2014/main" id="{0A31D1C6-E305-448D-8787-5A97FC0E0375}"/>
              </a:ext>
            </a:extLst>
          </p:cNvPr>
          <p:cNvSpPr txBox="1"/>
          <p:nvPr/>
        </p:nvSpPr>
        <p:spPr>
          <a:xfrm>
            <a:off x="419100" y="3429000"/>
            <a:ext cx="83915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Free energy can be understood as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isothermal potential of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 says how much mechanical work can be extracted from a device in an isothermal process. This is perhaps the motivation for its name “free energy”.</a:t>
            </a:r>
          </a:p>
        </p:txBody>
      </p:sp>
    </p:spTree>
    <p:extLst>
      <p:ext uri="{BB962C8B-B14F-4D97-AF65-F5344CB8AC3E}">
        <p14:creationId xmlns:p14="http://schemas.microsoft.com/office/powerpoint/2010/main" val="177332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CB38E-BADE-4519-A58C-A09F79B9D22F}"/>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3A73B7-79F1-48D6-BBEB-4CEAA8B022D0}"/>
                  </a:ext>
                </a:extLst>
              </p:cNvPr>
              <p:cNvSpPr txBox="1"/>
              <p:nvPr/>
            </p:nvSpPr>
            <p:spPr>
              <a:xfrm>
                <a:off x="287079" y="1031358"/>
                <a:ext cx="84316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Free energy is a useful thermodynamic potential if we need the native parameters to be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other purposes we might need other native parameters. For example if we require S</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do the following Legendre transformation</a:t>
                </a:r>
              </a:p>
            </p:txBody>
          </p:sp>
        </mc:Choice>
        <mc:Fallback xmlns="">
          <p:sp>
            <p:nvSpPr>
              <p:cNvPr id="4" name="TextBox 3">
                <a:extLst>
                  <a:ext uri="{FF2B5EF4-FFF2-40B4-BE49-F238E27FC236}">
                    <a16:creationId xmlns:a16="http://schemas.microsoft.com/office/drawing/2014/main" id="{223A73B7-79F1-48D6-BBEB-4CEAA8B022D0}"/>
                  </a:ext>
                </a:extLst>
              </p:cNvPr>
              <p:cNvSpPr txBox="1">
                <a:spLocks noRot="1" noChangeAspect="1" noMove="1" noResize="1" noEditPoints="1" noAdjustHandles="1" noChangeArrowheads="1" noChangeShapeType="1" noTextEdit="1"/>
              </p:cNvSpPr>
              <p:nvPr/>
            </p:nvSpPr>
            <p:spPr>
              <a:xfrm>
                <a:off x="287079" y="1031358"/>
                <a:ext cx="8431619" cy="923330"/>
              </a:xfrm>
              <a:prstGeom prst="rect">
                <a:avLst/>
              </a:prstGeom>
              <a:blipFill>
                <a:blip r:embed="rId9"/>
                <a:stretch>
                  <a:fillRect l="-578" t="-3289" r="-217" b="-9211"/>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5A65E611-540D-4F3C-8805-17832FCE9304}"/>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67052" y="2196871"/>
            <a:ext cx="2096572" cy="22971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569F00-477D-4AAB-88B7-BB707F74AA06}"/>
                  </a:ext>
                </a:extLst>
              </p:cNvPr>
              <p:cNvSpPr txBox="1"/>
              <p:nvPr/>
            </p:nvSpPr>
            <p:spPr>
              <a:xfrm>
                <a:off x="348437" y="2641340"/>
                <a:ext cx="812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enthalpy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(actually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𝐻</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capital Greek letter eta, not our Latin H) and we get</a:t>
                </a:r>
              </a:p>
            </p:txBody>
          </p:sp>
        </mc:Choice>
        <mc:Fallback xmlns="">
          <p:sp>
            <p:nvSpPr>
              <p:cNvPr id="12" name="TextBox 11">
                <a:extLst>
                  <a:ext uri="{FF2B5EF4-FFF2-40B4-BE49-F238E27FC236}">
                    <a16:creationId xmlns:a16="http://schemas.microsoft.com/office/drawing/2014/main" id="{15569F00-477D-4AAB-88B7-BB707F74AA06}"/>
                  </a:ext>
                </a:extLst>
              </p:cNvPr>
              <p:cNvSpPr txBox="1">
                <a:spLocks noRot="1" noChangeAspect="1" noMove="1" noResize="1" noEditPoints="1" noAdjustHandles="1" noChangeArrowheads="1" noChangeShapeType="1" noTextEdit="1"/>
              </p:cNvSpPr>
              <p:nvPr/>
            </p:nvSpPr>
            <p:spPr>
              <a:xfrm>
                <a:off x="348437" y="2641340"/>
                <a:ext cx="8123275" cy="646331"/>
              </a:xfrm>
              <a:prstGeom prst="rect">
                <a:avLst/>
              </a:prstGeom>
              <a:blipFill>
                <a:blip r:embed="rId11"/>
                <a:stretch>
                  <a:fillRect l="-600" t="-4717" b="-14151"/>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CE03CF88-05AF-4D36-A97D-1A495D2EBE87}"/>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86827" y="3291673"/>
            <a:ext cx="2487429" cy="210857"/>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56FDF14-4880-4D99-B48F-E4528FA109DC}"/>
                  </a:ext>
                </a:extLst>
              </p:cNvPr>
              <p:cNvSpPr txBox="1"/>
              <p:nvPr/>
            </p:nvSpPr>
            <p:spPr>
              <a:xfrm>
                <a:off x="441251" y="5102019"/>
                <a:ext cx="82614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isobaric processes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fixed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p>
            </p:txBody>
          </p:sp>
        </mc:Choice>
        <mc:Fallback xmlns="">
          <p:sp>
            <p:nvSpPr>
              <p:cNvPr id="26" name="TextBox 25">
                <a:extLst>
                  <a:ext uri="{FF2B5EF4-FFF2-40B4-BE49-F238E27FC236}">
                    <a16:creationId xmlns:a16="http://schemas.microsoft.com/office/drawing/2014/main" id="{156FDF14-4880-4D99-B48F-E4528FA109DC}"/>
                  </a:ext>
                </a:extLst>
              </p:cNvPr>
              <p:cNvSpPr txBox="1">
                <a:spLocks noRot="1" noChangeAspect="1" noMove="1" noResize="1" noEditPoints="1" noAdjustHandles="1" noChangeArrowheads="1" noChangeShapeType="1" noTextEdit="1"/>
              </p:cNvSpPr>
              <p:nvPr/>
            </p:nvSpPr>
            <p:spPr>
              <a:xfrm>
                <a:off x="441251" y="5102019"/>
                <a:ext cx="8261498" cy="369332"/>
              </a:xfrm>
              <a:prstGeom prst="rect">
                <a:avLst/>
              </a:prstGeom>
              <a:blipFill>
                <a:blip r:embed="rId13"/>
                <a:stretch>
                  <a:fillRect l="-590" t="-9836" b="-24590"/>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FC104997-DD96-4A4E-9325-DF81B5B7477C}"/>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573839" y="5685300"/>
            <a:ext cx="1640572" cy="209143"/>
          </a:xfrm>
          <a:prstGeom prst="rect">
            <a:avLst/>
          </a:prstGeom>
        </p:spPr>
      </p:pic>
      <p:sp>
        <p:nvSpPr>
          <p:cNvPr id="35" name="TextBox 34">
            <a:extLst>
              <a:ext uri="{FF2B5EF4-FFF2-40B4-BE49-F238E27FC236}">
                <a16:creationId xmlns:a16="http://schemas.microsoft.com/office/drawing/2014/main" id="{CF408EF8-3F22-4059-A831-85F6CB33F401}"/>
              </a:ext>
            </a:extLst>
          </p:cNvPr>
          <p:cNvSpPr txBox="1"/>
          <p:nvPr/>
        </p:nvSpPr>
        <p:spPr>
          <a:xfrm>
            <a:off x="401910" y="5894443"/>
            <a:ext cx="84316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for isobaric processes infinitesimal pieces of performed heat can easily be integrated to get </a:t>
            </a:r>
          </a:p>
        </p:txBody>
      </p:sp>
      <p:pic>
        <p:nvPicPr>
          <p:cNvPr id="37" name="Picture 36">
            <a:extLst>
              <a:ext uri="{FF2B5EF4-FFF2-40B4-BE49-F238E27FC236}">
                <a16:creationId xmlns:a16="http://schemas.microsoft.com/office/drawing/2014/main" id="{46FE79DB-6B1B-4DFF-A439-785185DEC5B9}"/>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651103" y="6425919"/>
            <a:ext cx="1306286" cy="205714"/>
          </a:xfrm>
          <a:prstGeom prst="rect">
            <a:avLst/>
          </a:prstGeom>
        </p:spPr>
      </p:pic>
      <p:pic>
        <p:nvPicPr>
          <p:cNvPr id="44" name="Picture 43">
            <a:extLst>
              <a:ext uri="{FF2B5EF4-FFF2-40B4-BE49-F238E27FC236}">
                <a16:creationId xmlns:a16="http://schemas.microsoft.com/office/drawing/2014/main" id="{F1DC9689-A3C7-41A0-9063-6DCD7BC591C2}"/>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17038" y="3932750"/>
            <a:ext cx="1331809" cy="524190"/>
          </a:xfrm>
          <a:prstGeom prst="rect">
            <a:avLst/>
          </a:prstGeom>
        </p:spPr>
      </p:pic>
      <p:pic>
        <p:nvPicPr>
          <p:cNvPr id="50" name="Picture 49">
            <a:extLst>
              <a:ext uri="{FF2B5EF4-FFF2-40B4-BE49-F238E27FC236}">
                <a16:creationId xmlns:a16="http://schemas.microsoft.com/office/drawing/2014/main" id="{4EF52ABF-DAE8-45A2-ACFB-D6DC2F3F48D9}"/>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195155" y="3920463"/>
            <a:ext cx="1264762" cy="524190"/>
          </a:xfrm>
          <a:prstGeom prst="rect">
            <a:avLst/>
          </a:prstGeom>
        </p:spPr>
      </p:pic>
      <p:pic>
        <p:nvPicPr>
          <p:cNvPr id="48" name="Picture 47">
            <a:extLst>
              <a:ext uri="{FF2B5EF4-FFF2-40B4-BE49-F238E27FC236}">
                <a16:creationId xmlns:a16="http://schemas.microsoft.com/office/drawing/2014/main" id="{DB974CF3-2184-4FE3-AFCA-4DC0B1710012}"/>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839047" y="3957520"/>
            <a:ext cx="1357714" cy="524190"/>
          </a:xfrm>
          <a:prstGeom prst="rect">
            <a:avLst/>
          </a:prstGeom>
        </p:spPr>
      </p:pic>
      <p:sp>
        <p:nvSpPr>
          <p:cNvPr id="51" name="Rectangle 50">
            <a:extLst>
              <a:ext uri="{FF2B5EF4-FFF2-40B4-BE49-F238E27FC236}">
                <a16:creationId xmlns:a16="http://schemas.microsoft.com/office/drawing/2014/main" id="{6752C0ED-A996-492D-AEF2-D99698CDC287}"/>
              </a:ext>
            </a:extLst>
          </p:cNvPr>
          <p:cNvSpPr/>
          <p:nvPr/>
        </p:nvSpPr>
        <p:spPr>
          <a:xfrm>
            <a:off x="1483360" y="3819147"/>
            <a:ext cx="6177280" cy="758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96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89CFF-9EE8-4AC3-9E90-428D7A59C5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BEF1765-5879-44B9-8B4F-1CFD5634ECBF}"/>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57C2CA-CB96-44BA-BEBF-4A4EFB637735}"/>
                  </a:ext>
                </a:extLst>
              </p:cNvPr>
              <p:cNvSpPr txBox="1"/>
              <p:nvPr/>
            </p:nvSpPr>
            <p:spPr>
              <a:xfrm>
                <a:off x="345440" y="1239520"/>
                <a:ext cx="84531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thermodynamic potential with native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𝑃</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Gibbs potential (sometimes called free enthalpy)</a:t>
                </a:r>
              </a:p>
            </p:txBody>
          </p:sp>
        </mc:Choice>
        <mc:Fallback xmlns="">
          <p:sp>
            <p:nvSpPr>
              <p:cNvPr id="4" name="TextBox 3">
                <a:extLst>
                  <a:ext uri="{FF2B5EF4-FFF2-40B4-BE49-F238E27FC236}">
                    <a16:creationId xmlns:a16="http://schemas.microsoft.com/office/drawing/2014/main" id="{9857C2CA-CB96-44BA-BEBF-4A4EFB637735}"/>
                  </a:ext>
                </a:extLst>
              </p:cNvPr>
              <p:cNvSpPr txBox="1">
                <a:spLocks noRot="1" noChangeAspect="1" noMove="1" noResize="1" noEditPoints="1" noAdjustHandles="1" noChangeArrowheads="1" noChangeShapeType="1" noTextEdit="1"/>
              </p:cNvSpPr>
              <p:nvPr/>
            </p:nvSpPr>
            <p:spPr>
              <a:xfrm>
                <a:off x="345440" y="1239520"/>
                <a:ext cx="8453120" cy="646331"/>
              </a:xfrm>
              <a:prstGeom prst="rect">
                <a:avLst/>
              </a:prstGeom>
              <a:blipFill>
                <a:blip r:embed="rId9"/>
                <a:stretch>
                  <a:fillRect l="-649"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25ED381-3E55-4309-9D60-0E7D184142C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80642" y="2103120"/>
            <a:ext cx="3783429" cy="229714"/>
          </a:xfrm>
          <a:prstGeom prst="rect">
            <a:avLst/>
          </a:prstGeom>
        </p:spPr>
      </p:pic>
      <p:pic>
        <p:nvPicPr>
          <p:cNvPr id="14" name="Picture 13">
            <a:extLst>
              <a:ext uri="{FF2B5EF4-FFF2-40B4-BE49-F238E27FC236}">
                <a16:creationId xmlns:a16="http://schemas.microsoft.com/office/drawing/2014/main" id="{2A8DE0B4-ED18-44E5-A93D-118AE863CDE8}"/>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00165" y="2578712"/>
            <a:ext cx="2634857" cy="210857"/>
          </a:xfrm>
          <a:prstGeom prst="rect">
            <a:avLst/>
          </a:prstGeom>
        </p:spPr>
      </p:pic>
      <p:pic>
        <p:nvPicPr>
          <p:cNvPr id="20" name="Picture 19">
            <a:extLst>
              <a:ext uri="{FF2B5EF4-FFF2-40B4-BE49-F238E27FC236}">
                <a16:creationId xmlns:a16="http://schemas.microsoft.com/office/drawing/2014/main" id="{090AD31A-E355-49FD-B4A5-3A6B9CEE286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17039" y="3097239"/>
            <a:ext cx="1481143" cy="524190"/>
          </a:xfrm>
          <a:prstGeom prst="rect">
            <a:avLst/>
          </a:prstGeom>
        </p:spPr>
      </p:pic>
      <p:pic>
        <p:nvPicPr>
          <p:cNvPr id="24" name="Picture 23">
            <a:extLst>
              <a:ext uri="{FF2B5EF4-FFF2-40B4-BE49-F238E27FC236}">
                <a16:creationId xmlns:a16="http://schemas.microsoft.com/office/drawing/2014/main" id="{D5F2E6DF-CF07-478E-8175-181E8B0E377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195155" y="3084952"/>
            <a:ext cx="1273905" cy="524190"/>
          </a:xfrm>
          <a:prstGeom prst="rect">
            <a:avLst/>
          </a:prstGeom>
        </p:spPr>
      </p:pic>
      <p:pic>
        <p:nvPicPr>
          <p:cNvPr id="22" name="Picture 21">
            <a:extLst>
              <a:ext uri="{FF2B5EF4-FFF2-40B4-BE49-F238E27FC236}">
                <a16:creationId xmlns:a16="http://schemas.microsoft.com/office/drawing/2014/main" id="{BD791F46-9636-4E13-BAAE-326458ECDA41}"/>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39047" y="3122009"/>
            <a:ext cx="1342476" cy="524190"/>
          </a:xfrm>
          <a:prstGeom prst="rect">
            <a:avLst/>
          </a:prstGeom>
        </p:spPr>
      </p:pic>
      <p:sp>
        <p:nvSpPr>
          <p:cNvPr id="18" name="Rectangle 17">
            <a:extLst>
              <a:ext uri="{FF2B5EF4-FFF2-40B4-BE49-F238E27FC236}">
                <a16:creationId xmlns:a16="http://schemas.microsoft.com/office/drawing/2014/main" id="{C3DAE12E-BA0F-487B-87C2-D1E91DEA672A}"/>
              </a:ext>
            </a:extLst>
          </p:cNvPr>
          <p:cNvSpPr/>
          <p:nvPr/>
        </p:nvSpPr>
        <p:spPr>
          <a:xfrm>
            <a:off x="1483360" y="2983636"/>
            <a:ext cx="6177280" cy="758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EA1A15-508E-4B43-8AB3-6D51C742998B}"/>
                  </a:ext>
                </a:extLst>
              </p:cNvPr>
              <p:cNvSpPr txBox="1"/>
              <p:nvPr/>
            </p:nvSpPr>
            <p:spPr>
              <a:xfrm>
                <a:off x="183515" y="3772392"/>
                <a:ext cx="84531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any thermodynamic potential is an extensive variable. But its only extensive parameter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its two other native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intensive, so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must be proportional 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it must look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some suitable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However from the relation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get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we see,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can be expressed as </a:t>
                </a:r>
              </a:p>
            </p:txBody>
          </p:sp>
        </mc:Choice>
        <mc:Fallback xmlns="">
          <p:sp>
            <p:nvSpPr>
              <p:cNvPr id="25" name="TextBox 24">
                <a:extLst>
                  <a:ext uri="{FF2B5EF4-FFF2-40B4-BE49-F238E27FC236}">
                    <a16:creationId xmlns:a16="http://schemas.microsoft.com/office/drawing/2014/main" id="{20EA1A15-508E-4B43-8AB3-6D51C742998B}"/>
                  </a:ext>
                </a:extLst>
              </p:cNvPr>
              <p:cNvSpPr txBox="1">
                <a:spLocks noRot="1" noChangeAspect="1" noMove="1" noResize="1" noEditPoints="1" noAdjustHandles="1" noChangeArrowheads="1" noChangeShapeType="1" noTextEdit="1"/>
              </p:cNvSpPr>
              <p:nvPr/>
            </p:nvSpPr>
            <p:spPr>
              <a:xfrm>
                <a:off x="183515" y="3772392"/>
                <a:ext cx="8453120" cy="2031325"/>
              </a:xfrm>
              <a:prstGeom prst="rect">
                <a:avLst/>
              </a:prstGeom>
              <a:blipFill>
                <a:blip r:embed="rId15"/>
                <a:stretch>
                  <a:fillRect l="-577" t="-1802" b="-3904"/>
                </a:stretch>
              </a:blipFill>
            </p:spPr>
            <p:txBody>
              <a:bodyPr/>
              <a:lstStyle/>
              <a:p>
                <a:r>
                  <a:rPr lang="sk-SK">
                    <a:noFill/>
                  </a:rPr>
                  <a:t> </a:t>
                </a:r>
              </a:p>
            </p:txBody>
          </p:sp>
        </mc:Fallback>
      </mc:AlternateContent>
      <p:pic>
        <p:nvPicPr>
          <p:cNvPr id="26" name="Picture 25">
            <a:extLst>
              <a:ext uri="{FF2B5EF4-FFF2-40B4-BE49-F238E27FC236}">
                <a16:creationId xmlns:a16="http://schemas.microsoft.com/office/drawing/2014/main" id="{C29D286C-15E5-41AD-8B06-8E5F24F3394F}"/>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769120" y="4788054"/>
            <a:ext cx="1273905" cy="524190"/>
          </a:xfrm>
          <a:prstGeom prst="rect">
            <a:avLst/>
          </a:prstGeom>
        </p:spPr>
      </p:pic>
      <p:pic>
        <p:nvPicPr>
          <p:cNvPr id="28" name="Picture 27">
            <a:extLst>
              <a:ext uri="{FF2B5EF4-FFF2-40B4-BE49-F238E27FC236}">
                <a16:creationId xmlns:a16="http://schemas.microsoft.com/office/drawing/2014/main" id="{C5128F97-FF11-4ABC-8746-1CBB6905A441}"/>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468000" y="6087128"/>
            <a:ext cx="2208000" cy="229714"/>
          </a:xfrm>
          <a:prstGeom prst="rect">
            <a:avLst/>
          </a:prstGeom>
        </p:spPr>
      </p:pic>
      <p:sp>
        <p:nvSpPr>
          <p:cNvPr id="29" name="Rectangle 28">
            <a:extLst>
              <a:ext uri="{FF2B5EF4-FFF2-40B4-BE49-F238E27FC236}">
                <a16:creationId xmlns:a16="http://schemas.microsoft.com/office/drawing/2014/main" id="{7E617869-E037-4509-A209-89BA595FEF46}"/>
              </a:ext>
            </a:extLst>
          </p:cNvPr>
          <p:cNvSpPr/>
          <p:nvPr/>
        </p:nvSpPr>
        <p:spPr>
          <a:xfrm>
            <a:off x="3302000" y="5943600"/>
            <a:ext cx="2600960" cy="53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89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61847A1-9906-42DF-B10B-00F14C0381B5}"/>
                  </a:ext>
                </a:extLst>
              </p:cNvPr>
              <p:cNvSpPr txBox="1"/>
              <p:nvPr/>
            </p:nvSpPr>
            <p:spPr>
              <a:xfrm>
                <a:off x="231211" y="2957752"/>
                <a:ext cx="83210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Comparing the Legendre transformation defining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the expression we got for the logarithm of the grand canonical partition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see that the grand canonical potential is related to the grand canonical partition function similarly as the free energy is related to the canonical partition:</a:t>
                </a:r>
              </a:p>
            </p:txBody>
          </p:sp>
        </mc:Choice>
        <mc:Fallback xmlns="">
          <p:sp>
            <p:nvSpPr>
              <p:cNvPr id="33" name="TextBox 32">
                <a:extLst>
                  <a:ext uri="{FF2B5EF4-FFF2-40B4-BE49-F238E27FC236}">
                    <a16:creationId xmlns:a16="http://schemas.microsoft.com/office/drawing/2014/main" id="{861847A1-9906-42DF-B10B-00F14C0381B5}"/>
                  </a:ext>
                </a:extLst>
              </p:cNvPr>
              <p:cNvSpPr txBox="1">
                <a:spLocks noRot="1" noChangeAspect="1" noMove="1" noResize="1" noEditPoints="1" noAdjustHandles="1" noChangeArrowheads="1" noChangeShapeType="1" noTextEdit="1"/>
              </p:cNvSpPr>
              <p:nvPr/>
            </p:nvSpPr>
            <p:spPr>
              <a:xfrm>
                <a:off x="231211" y="2957752"/>
                <a:ext cx="8321040" cy="1754326"/>
              </a:xfrm>
              <a:prstGeom prst="rect">
                <a:avLst/>
              </a:prstGeom>
              <a:blipFill>
                <a:blip r:embed="rId11"/>
                <a:stretch>
                  <a:fillRect l="-659" t="-1736" b="-451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6C120BD-933B-4467-963F-E29A9E84AF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26DAE99-9E0B-40B2-B1F1-D11159940DD8}"/>
              </a:ext>
            </a:extLst>
          </p:cNvPr>
          <p:cNvSpPr txBox="1"/>
          <p:nvPr/>
        </p:nvSpPr>
        <p:spPr>
          <a:xfrm>
            <a:off x="1685925" y="226367"/>
            <a:ext cx="54483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3EAC6F-2479-4A21-81BA-BA14044EC910}"/>
                  </a:ext>
                </a:extLst>
              </p:cNvPr>
              <p:cNvSpPr txBox="1"/>
              <p:nvPr/>
            </p:nvSpPr>
            <p:spPr>
              <a:xfrm>
                <a:off x="200694" y="754099"/>
                <a:ext cx="88518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thermodynamic potential with native variables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grand canonical potential  </a:t>
                </a:r>
              </a:p>
            </p:txBody>
          </p:sp>
        </mc:Choice>
        <mc:Fallback xmlns="">
          <p:sp>
            <p:nvSpPr>
              <p:cNvPr id="4" name="TextBox 3">
                <a:extLst>
                  <a:ext uri="{FF2B5EF4-FFF2-40B4-BE49-F238E27FC236}">
                    <a16:creationId xmlns:a16="http://schemas.microsoft.com/office/drawing/2014/main" id="{FC3EAC6F-2479-4A21-81BA-BA14044EC910}"/>
                  </a:ext>
                </a:extLst>
              </p:cNvPr>
              <p:cNvSpPr txBox="1">
                <a:spLocks noRot="1" noChangeAspect="1" noMove="1" noResize="1" noEditPoints="1" noAdjustHandles="1" noChangeArrowheads="1" noChangeShapeType="1" noTextEdit="1"/>
              </p:cNvSpPr>
              <p:nvPr/>
            </p:nvSpPr>
            <p:spPr>
              <a:xfrm>
                <a:off x="200694" y="754099"/>
                <a:ext cx="8851865" cy="369332"/>
              </a:xfrm>
              <a:prstGeom prst="rect">
                <a:avLst/>
              </a:prstGeom>
              <a:blipFill>
                <a:blip r:embed="rId12"/>
                <a:stretch>
                  <a:fillRect l="-620" t="-10000" b="-26667"/>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67B3F3D-7BFE-4001-A439-FB300A769F48}"/>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084362" y="1295613"/>
            <a:ext cx="2681143" cy="229714"/>
          </a:xfrm>
          <a:prstGeom prst="rect">
            <a:avLst/>
          </a:prstGeom>
        </p:spPr>
      </p:pic>
      <p:pic>
        <p:nvPicPr>
          <p:cNvPr id="25" name="Picture 24">
            <a:extLst>
              <a:ext uri="{FF2B5EF4-FFF2-40B4-BE49-F238E27FC236}">
                <a16:creationId xmlns:a16="http://schemas.microsoft.com/office/drawing/2014/main" id="{3E200F44-5CA5-4855-81E3-3F764AEA5833}"/>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084362" y="1744394"/>
            <a:ext cx="2645143" cy="210857"/>
          </a:xfrm>
          <a:prstGeom prst="rect">
            <a:avLst/>
          </a:prstGeom>
        </p:spPr>
      </p:pic>
      <p:pic>
        <p:nvPicPr>
          <p:cNvPr id="27" name="Picture 26">
            <a:extLst>
              <a:ext uri="{FF2B5EF4-FFF2-40B4-BE49-F238E27FC236}">
                <a16:creationId xmlns:a16="http://schemas.microsoft.com/office/drawing/2014/main" id="{22BF8C10-D108-4FEF-BE14-24283E46D29C}"/>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73497" y="2202563"/>
            <a:ext cx="1649143" cy="593143"/>
          </a:xfrm>
          <a:prstGeom prst="rect">
            <a:avLst/>
          </a:prstGeom>
        </p:spPr>
      </p:pic>
      <p:pic>
        <p:nvPicPr>
          <p:cNvPr id="31" name="Picture 30">
            <a:extLst>
              <a:ext uri="{FF2B5EF4-FFF2-40B4-BE49-F238E27FC236}">
                <a16:creationId xmlns:a16="http://schemas.microsoft.com/office/drawing/2014/main" id="{99312B9D-D592-4527-88A0-478E55C16BE5}"/>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421003" y="2198010"/>
            <a:ext cx="1743429" cy="589714"/>
          </a:xfrm>
          <a:prstGeom prst="rect">
            <a:avLst/>
          </a:prstGeom>
        </p:spPr>
      </p:pic>
      <p:pic>
        <p:nvPicPr>
          <p:cNvPr id="29" name="Picture 28">
            <a:extLst>
              <a:ext uri="{FF2B5EF4-FFF2-40B4-BE49-F238E27FC236}">
                <a16:creationId xmlns:a16="http://schemas.microsoft.com/office/drawing/2014/main" id="{7CC3AC99-9297-451B-9911-138B74B7BDAC}"/>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471233" y="2237954"/>
            <a:ext cx="1630286" cy="593143"/>
          </a:xfrm>
          <a:prstGeom prst="rect">
            <a:avLst/>
          </a:prstGeom>
        </p:spPr>
      </p:pic>
      <p:sp>
        <p:nvSpPr>
          <p:cNvPr id="13" name="Rectangle 12">
            <a:extLst>
              <a:ext uri="{FF2B5EF4-FFF2-40B4-BE49-F238E27FC236}">
                <a16:creationId xmlns:a16="http://schemas.microsoft.com/office/drawing/2014/main" id="{4C27763B-7470-4142-BCDC-02D53AC17DAA}"/>
              </a:ext>
            </a:extLst>
          </p:cNvPr>
          <p:cNvSpPr/>
          <p:nvPr/>
        </p:nvSpPr>
        <p:spPr>
          <a:xfrm>
            <a:off x="355600" y="2088619"/>
            <a:ext cx="7858125" cy="81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39EAC0B7-610D-4DF3-A0F8-01DC7F4B7E18}"/>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662647" y="3557286"/>
            <a:ext cx="3524572" cy="464571"/>
          </a:xfrm>
          <a:prstGeom prst="rect">
            <a:avLst/>
          </a:prstGeom>
        </p:spPr>
      </p:pic>
      <p:pic>
        <p:nvPicPr>
          <p:cNvPr id="47" name="Picture 46">
            <a:extLst>
              <a:ext uri="{FF2B5EF4-FFF2-40B4-BE49-F238E27FC236}">
                <a16:creationId xmlns:a16="http://schemas.microsoft.com/office/drawing/2014/main" id="{5EE4AE1D-FD07-4903-9B4D-4D6A9698BB9A}"/>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733714" y="4758544"/>
            <a:ext cx="1490286" cy="487619"/>
          </a:xfrm>
          <a:prstGeom prst="rect">
            <a:avLst/>
          </a:prstGeom>
        </p:spPr>
      </p:pic>
      <p:sp>
        <p:nvSpPr>
          <p:cNvPr id="36" name="Rectangle 35">
            <a:extLst>
              <a:ext uri="{FF2B5EF4-FFF2-40B4-BE49-F238E27FC236}">
                <a16:creationId xmlns:a16="http://schemas.microsoft.com/office/drawing/2014/main" id="{D29822CD-FB62-4DBF-9299-45C4012E4F28}"/>
              </a:ext>
            </a:extLst>
          </p:cNvPr>
          <p:cNvSpPr/>
          <p:nvPr/>
        </p:nvSpPr>
        <p:spPr>
          <a:xfrm>
            <a:off x="3564061" y="4698191"/>
            <a:ext cx="1810579" cy="562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85FA257-54C7-41C2-9F4F-1E098AC29536}"/>
                  </a:ext>
                </a:extLst>
              </p:cNvPr>
              <p:cNvSpPr txBox="1"/>
              <p:nvPr/>
            </p:nvSpPr>
            <p:spPr>
              <a:xfrm>
                <a:off x="169579" y="5248104"/>
                <a:ext cx="83210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are other ways how to express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185FA257-54C7-41C2-9F4F-1E098AC29536}"/>
                  </a:ext>
                </a:extLst>
              </p:cNvPr>
              <p:cNvSpPr txBox="1">
                <a:spLocks noRot="1" noChangeAspect="1" noMove="1" noResize="1" noEditPoints="1" noAdjustHandles="1" noChangeArrowheads="1" noChangeShapeType="1" noTextEdit="1"/>
              </p:cNvSpPr>
              <p:nvPr/>
            </p:nvSpPr>
            <p:spPr>
              <a:xfrm>
                <a:off x="169579" y="5248104"/>
                <a:ext cx="8321040" cy="369332"/>
              </a:xfrm>
              <a:prstGeom prst="rect">
                <a:avLst/>
              </a:prstGeom>
              <a:blipFill>
                <a:blip r:embed="rId20"/>
                <a:stretch>
                  <a:fillRect l="-659" t="-10000" b="-26667"/>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7BBD4D97-DC89-4FC1-B7A1-920CEE004FD1}"/>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1298068" y="5627092"/>
            <a:ext cx="6384000" cy="229714"/>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EB5D751-21ED-40C3-AAA4-BEC8D2AE52CC}"/>
                  </a:ext>
                </a:extLst>
              </p:cNvPr>
              <p:cNvSpPr txBox="1"/>
              <p:nvPr/>
            </p:nvSpPr>
            <p:spPr>
              <a:xfrm>
                <a:off x="190571" y="5895258"/>
                <a:ext cx="84023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understand why we have got for the ideal gas in the classical approximation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due to the ideal gas equation of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43" name="TextBox 42">
                <a:extLst>
                  <a:ext uri="{FF2B5EF4-FFF2-40B4-BE49-F238E27FC236}">
                    <a16:creationId xmlns:a16="http://schemas.microsoft.com/office/drawing/2014/main" id="{AEB5D751-21ED-40C3-AAA4-BEC8D2AE52CC}"/>
                  </a:ext>
                </a:extLst>
              </p:cNvPr>
              <p:cNvSpPr txBox="1">
                <a:spLocks noRot="1" noChangeAspect="1" noMove="1" noResize="1" noEditPoints="1" noAdjustHandles="1" noChangeArrowheads="1" noChangeShapeType="1" noTextEdit="1"/>
              </p:cNvSpPr>
              <p:nvPr/>
            </p:nvSpPr>
            <p:spPr>
              <a:xfrm>
                <a:off x="190571" y="5895258"/>
                <a:ext cx="8402320" cy="646331"/>
              </a:xfrm>
              <a:prstGeom prst="rect">
                <a:avLst/>
              </a:prstGeom>
              <a:blipFill>
                <a:blip r:embed="rId22"/>
                <a:stretch>
                  <a:fillRect l="-580" t="-4717" b="-14151"/>
                </a:stretch>
              </a:blipFill>
            </p:spPr>
            <p:txBody>
              <a:bodyPr/>
              <a:lstStyle/>
              <a:p>
                <a:r>
                  <a:rPr lang="en-US">
                    <a:noFill/>
                  </a:rPr>
                  <a:t> </a:t>
                </a:r>
              </a:p>
            </p:txBody>
          </p:sp>
        </mc:Fallback>
      </mc:AlternateContent>
      <p:pic>
        <p:nvPicPr>
          <p:cNvPr id="52" name="Picture 51">
            <a:extLst>
              <a:ext uri="{FF2B5EF4-FFF2-40B4-BE49-F238E27FC236}">
                <a16:creationId xmlns:a16="http://schemas.microsoft.com/office/drawing/2014/main" id="{FAEC5DC1-7982-4A19-9425-768A1DB178F7}"/>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8178418" y="6009067"/>
            <a:ext cx="807619" cy="141714"/>
          </a:xfrm>
          <a:prstGeom prst="rect">
            <a:avLst/>
          </a:prstGeom>
        </p:spPr>
      </p:pic>
    </p:spTree>
    <p:extLst>
      <p:ext uri="{BB962C8B-B14F-4D97-AF65-F5344CB8AC3E}">
        <p14:creationId xmlns:p14="http://schemas.microsoft.com/office/powerpoint/2010/main" val="66089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E7551-745A-4F3E-88B2-CEE9E62A056A}"/>
              </a:ext>
            </a:extLst>
          </p:cNvPr>
          <p:cNvSpPr txBox="1"/>
          <p:nvPr/>
        </p:nvSpPr>
        <p:spPr>
          <a:xfrm>
            <a:off x="101599" y="26562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free energy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28C0BBF8-FA4C-4C07-A525-F3EB262B1B56}"/>
              </a:ext>
            </a:extLst>
          </p:cNvPr>
          <p:cNvSpPr txBox="1"/>
          <p:nvPr/>
        </p:nvSpPr>
        <p:spPr>
          <a:xfrm>
            <a:off x="330506" y="1123720"/>
            <a:ext cx="85160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Similarly for the mean pressure we get</a:t>
            </a:r>
          </a:p>
        </p:txBody>
      </p:sp>
      <p:pic>
        <p:nvPicPr>
          <p:cNvPr id="14" name="Picture 13">
            <a:extLst>
              <a:ext uri="{FF2B5EF4-FFF2-40B4-BE49-F238E27FC236}">
                <a16:creationId xmlns:a16="http://schemas.microsoft.com/office/drawing/2014/main" id="{6AEB319E-AA52-4126-842C-8A13AA1BF0E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537892" y="1766368"/>
            <a:ext cx="5376000" cy="588000"/>
          </a:xfrm>
          <a:prstGeom prst="rect">
            <a:avLst/>
          </a:prstGeom>
        </p:spPr>
      </p:pic>
      <p:pic>
        <p:nvPicPr>
          <p:cNvPr id="24" name="Picture 23">
            <a:extLst>
              <a:ext uri="{FF2B5EF4-FFF2-40B4-BE49-F238E27FC236}">
                <a16:creationId xmlns:a16="http://schemas.microsoft.com/office/drawing/2014/main" id="{CAA05BC9-3952-4AA8-9C64-CF8F7437FFBD}"/>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08851" y="2627684"/>
            <a:ext cx="1520571" cy="480000"/>
          </a:xfrm>
          <a:prstGeom prst="rect">
            <a:avLst/>
          </a:prstGeom>
        </p:spPr>
      </p:pic>
      <p:sp>
        <p:nvSpPr>
          <p:cNvPr id="25" name="Rectangle 24">
            <a:extLst>
              <a:ext uri="{FF2B5EF4-FFF2-40B4-BE49-F238E27FC236}">
                <a16:creationId xmlns:a16="http://schemas.microsoft.com/office/drawing/2014/main" id="{09B95C7C-8A36-46C6-8B6F-240974D849BC}"/>
              </a:ext>
            </a:extLst>
          </p:cNvPr>
          <p:cNvSpPr/>
          <p:nvPr/>
        </p:nvSpPr>
        <p:spPr>
          <a:xfrm>
            <a:off x="3128790" y="2573684"/>
            <a:ext cx="1872868" cy="5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3DA9FC7-A56F-4A72-85CF-B74FD77A38BD}"/>
                  </a:ext>
                </a:extLst>
              </p:cNvPr>
              <p:cNvSpPr txBox="1"/>
              <p:nvPr/>
            </p:nvSpPr>
            <p:spPr>
              <a:xfrm>
                <a:off x="253388" y="3349128"/>
                <a:ext cx="8593157"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see that the logarithm of the partition function carries a lot of useful information. Therefore it was given a special name: free energy. More precisely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free energy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𝑭</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defined by the expression </a:t>
                </a:r>
              </a:p>
            </p:txBody>
          </p:sp>
        </mc:Choice>
        <mc:Fallback xmlns="">
          <p:sp>
            <p:nvSpPr>
              <p:cNvPr id="26" name="TextBox 25">
                <a:extLst>
                  <a:ext uri="{FF2B5EF4-FFF2-40B4-BE49-F238E27FC236}">
                    <a16:creationId xmlns:a16="http://schemas.microsoft.com/office/drawing/2014/main" id="{F3DA9FC7-A56F-4A72-85CF-B74FD77A38BD}"/>
                  </a:ext>
                </a:extLst>
              </p:cNvPr>
              <p:cNvSpPr txBox="1">
                <a:spLocks noRot="1" noChangeAspect="1" noMove="1" noResize="1" noEditPoints="1" noAdjustHandles="1" noChangeArrowheads="1" noChangeShapeType="1" noTextEdit="1"/>
              </p:cNvSpPr>
              <p:nvPr/>
            </p:nvSpPr>
            <p:spPr>
              <a:xfrm>
                <a:off x="253388" y="3349128"/>
                <a:ext cx="8593157" cy="1231106"/>
              </a:xfrm>
              <a:prstGeom prst="rect">
                <a:avLst/>
              </a:prstGeom>
              <a:blipFill>
                <a:blip r:embed="rId7"/>
                <a:stretch>
                  <a:fillRect l="-639" t="-2475" b="-6931"/>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B24852C5-067E-42B2-93B8-3685496C13B8}"/>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829422" y="4115012"/>
            <a:ext cx="1345714" cy="468000"/>
          </a:xfrm>
          <a:prstGeom prst="rect">
            <a:avLst/>
          </a:prstGeom>
        </p:spPr>
      </p:pic>
      <p:sp>
        <p:nvSpPr>
          <p:cNvPr id="30" name="Rectangle 29">
            <a:extLst>
              <a:ext uri="{FF2B5EF4-FFF2-40B4-BE49-F238E27FC236}">
                <a16:creationId xmlns:a16="http://schemas.microsoft.com/office/drawing/2014/main" id="{26DADCD1-CEF6-424A-AFD4-B703C9191343}"/>
              </a:ext>
            </a:extLst>
          </p:cNvPr>
          <p:cNvSpPr/>
          <p:nvPr/>
        </p:nvSpPr>
        <p:spPr>
          <a:xfrm>
            <a:off x="4664997" y="4012336"/>
            <a:ext cx="2027104" cy="749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FF865B4-4F9A-41F9-8040-54E92D3979AD}"/>
                  </a:ext>
                </a:extLst>
              </p:cNvPr>
              <p:cNvSpPr txBox="1"/>
              <p:nvPr/>
            </p:nvSpPr>
            <p:spPr>
              <a:xfrm>
                <a:off x="330506" y="4963628"/>
                <a:ext cx="83618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Similarly all higher moments of probability distribution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can be obtained by derivatives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its logarithm.  If we expand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ln</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Taylor series 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coefficients of the expansion will be so called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cumulants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(find in Wikipedia, how cumulants are related to moments)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Therefore </a:t>
                </a:r>
                <a14:m>
                  <m:oMath xmlns:m="http://schemas.openxmlformats.org/officeDocument/2006/math">
                    <m:r>
                      <m:rPr>
                        <m:nor/>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ln</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called generating function of the cumulants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Remember the term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generating 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you will meet it often in theoretical physics.</a:t>
                </a:r>
              </a:p>
            </p:txBody>
          </p:sp>
        </mc:Choice>
        <mc:Fallback xmlns="">
          <p:sp>
            <p:nvSpPr>
              <p:cNvPr id="31" name="TextBox 30">
                <a:extLst>
                  <a:ext uri="{FF2B5EF4-FFF2-40B4-BE49-F238E27FC236}">
                    <a16:creationId xmlns:a16="http://schemas.microsoft.com/office/drawing/2014/main" id="{1FF865B4-4F9A-41F9-8040-54E92D3979AD}"/>
                  </a:ext>
                </a:extLst>
              </p:cNvPr>
              <p:cNvSpPr txBox="1">
                <a:spLocks noRot="1" noChangeAspect="1" noMove="1" noResize="1" noEditPoints="1" noAdjustHandles="1" noChangeArrowheads="1" noChangeShapeType="1" noTextEdit="1"/>
              </p:cNvSpPr>
              <p:nvPr/>
            </p:nvSpPr>
            <p:spPr>
              <a:xfrm>
                <a:off x="330506" y="4963628"/>
                <a:ext cx="8361802" cy="1754326"/>
              </a:xfrm>
              <a:prstGeom prst="rect">
                <a:avLst/>
              </a:prstGeom>
              <a:blipFill>
                <a:blip r:embed="rId9"/>
                <a:stretch>
                  <a:fillRect l="-583" t="-1736" b="-45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7F87D1D-7472-4A0E-9A44-C76EB972F5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49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A3B51-367A-47C0-B364-6684AC385F93}"/>
              </a:ext>
            </a:extLst>
          </p:cNvPr>
          <p:cNvSpPr txBox="1"/>
          <p:nvPr/>
        </p:nvSpPr>
        <p:spPr>
          <a:xfrm>
            <a:off x="101599" y="265629"/>
            <a:ext cx="8940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free energy</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TextBox 3">
            <a:extLst>
              <a:ext uri="{FF2B5EF4-FFF2-40B4-BE49-F238E27FC236}">
                <a16:creationId xmlns:a16="http://schemas.microsoft.com/office/drawing/2014/main" id="{AED21D6D-D8DF-4F02-9631-8FE90CE66950}"/>
              </a:ext>
            </a:extLst>
          </p:cNvPr>
          <p:cNvSpPr txBox="1"/>
          <p:nvPr/>
        </p:nvSpPr>
        <p:spPr>
          <a:xfrm>
            <a:off x="176270" y="1322024"/>
            <a:ext cx="88024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Free energy is closely related to the entropy. We have expressed entropy of the canonical system as</a:t>
            </a:r>
          </a:p>
        </p:txBody>
      </p:sp>
      <p:pic>
        <p:nvPicPr>
          <p:cNvPr id="6" name="Picture 5">
            <a:extLst>
              <a:ext uri="{FF2B5EF4-FFF2-40B4-BE49-F238E27FC236}">
                <a16:creationId xmlns:a16="http://schemas.microsoft.com/office/drawing/2014/main" id="{251DE195-6E46-4696-B1CC-EC37C2A1737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81943" y="2082501"/>
            <a:ext cx="2738057" cy="5040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301B8C-84B6-4E35-ACA7-9E1A5F3D8CE6}"/>
                  </a:ext>
                </a:extLst>
              </p:cNvPr>
              <p:cNvSpPr txBox="1"/>
              <p:nvPr/>
            </p:nvSpPr>
            <p:spPr>
              <a:xfrm>
                <a:off x="341523" y="2809301"/>
                <a:ext cx="85270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Substituting for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ln</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𝑍</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from the definition of free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get</a:t>
                </a:r>
              </a:p>
            </p:txBody>
          </p:sp>
        </mc:Choice>
        <mc:Fallback xmlns="">
          <p:sp>
            <p:nvSpPr>
              <p:cNvPr id="7" name="TextBox 6">
                <a:extLst>
                  <a:ext uri="{FF2B5EF4-FFF2-40B4-BE49-F238E27FC236}">
                    <a16:creationId xmlns:a16="http://schemas.microsoft.com/office/drawing/2014/main" id="{27301B8C-84B6-4E35-ACA7-9E1A5F3D8CE6}"/>
                  </a:ext>
                </a:extLst>
              </p:cNvPr>
              <p:cNvSpPr txBox="1">
                <a:spLocks noRot="1" noChangeAspect="1" noMove="1" noResize="1" noEditPoints="1" noAdjustHandles="1" noChangeArrowheads="1" noChangeShapeType="1" noTextEdit="1"/>
              </p:cNvSpPr>
              <p:nvPr/>
            </p:nvSpPr>
            <p:spPr>
              <a:xfrm>
                <a:off x="341523" y="2809301"/>
                <a:ext cx="8527055" cy="1200329"/>
              </a:xfrm>
              <a:prstGeom prst="rect">
                <a:avLst/>
              </a:prstGeom>
              <a:blipFill>
                <a:blip r:embed="rId7"/>
                <a:stretch>
                  <a:fillRect l="-572" t="-3046" b="-710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D718437-9887-48DC-B849-B7442DABE31D}"/>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26285" y="3211368"/>
            <a:ext cx="1345714" cy="468000"/>
          </a:xfrm>
          <a:prstGeom prst="rect">
            <a:avLst/>
          </a:prstGeom>
        </p:spPr>
      </p:pic>
      <p:pic>
        <p:nvPicPr>
          <p:cNvPr id="10" name="Picture 9">
            <a:extLst>
              <a:ext uri="{FF2B5EF4-FFF2-40B4-BE49-F238E27FC236}">
                <a16:creationId xmlns:a16="http://schemas.microsoft.com/office/drawing/2014/main" id="{A83200E4-17A4-4DBB-80EC-563AB6CB40B0}"/>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60478" y="4132938"/>
            <a:ext cx="1244572" cy="198857"/>
          </a:xfrm>
          <a:prstGeom prst="rect">
            <a:avLst/>
          </a:prstGeom>
        </p:spPr>
      </p:pic>
      <p:sp>
        <p:nvSpPr>
          <p:cNvPr id="11" name="TextBox 10">
            <a:extLst>
              <a:ext uri="{FF2B5EF4-FFF2-40B4-BE49-F238E27FC236}">
                <a16:creationId xmlns:a16="http://schemas.microsoft.com/office/drawing/2014/main" id="{689B836F-966E-41F6-9E12-E6F7F8CB7638}"/>
              </a:ext>
            </a:extLst>
          </p:cNvPr>
          <p:cNvSpPr txBox="1"/>
          <p:nvPr/>
        </p:nvSpPr>
        <p:spPr>
          <a:xfrm>
            <a:off x="341523" y="4605051"/>
            <a:ext cx="8637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Actually the free energy was defined already in phenomenological thermodynamics as</a:t>
            </a:r>
          </a:p>
        </p:txBody>
      </p:sp>
      <p:pic>
        <p:nvPicPr>
          <p:cNvPr id="14" name="Picture 13">
            <a:extLst>
              <a:ext uri="{FF2B5EF4-FFF2-40B4-BE49-F238E27FC236}">
                <a16:creationId xmlns:a16="http://schemas.microsoft.com/office/drawing/2014/main" id="{67C9ED23-2AF1-455A-BB87-B051664E4819}"/>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415563" y="5247639"/>
            <a:ext cx="1244572" cy="166286"/>
          </a:xfrm>
          <a:prstGeom prst="rect">
            <a:avLst/>
          </a:prstGeom>
        </p:spPr>
      </p:pic>
      <p:sp>
        <p:nvSpPr>
          <p:cNvPr id="15" name="Rectangle 14">
            <a:extLst>
              <a:ext uri="{FF2B5EF4-FFF2-40B4-BE49-F238E27FC236}">
                <a16:creationId xmlns:a16="http://schemas.microsoft.com/office/drawing/2014/main" id="{CB3C1166-5216-499A-9516-7414303E2D2F}"/>
              </a:ext>
            </a:extLst>
          </p:cNvPr>
          <p:cNvSpPr/>
          <p:nvPr/>
        </p:nvSpPr>
        <p:spPr>
          <a:xfrm>
            <a:off x="3360478" y="5089793"/>
            <a:ext cx="1398809" cy="480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3060F9-E645-45C4-A6F6-B852394BCF3C}"/>
                  </a:ext>
                </a:extLst>
              </p:cNvPr>
              <p:cNvSpPr txBox="1"/>
              <p:nvPr/>
            </p:nvSpPr>
            <p:spPr>
              <a:xfrm>
                <a:off x="194767" y="5713946"/>
                <a:ext cx="87347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for macroscopic systems (entropy is defined only for macroscopic systems!) there is no practical experimental difference between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statistical and thermodynamical expressions are equivalent. </a:t>
                </a:r>
              </a:p>
            </p:txBody>
          </p:sp>
        </mc:Choice>
        <mc:Fallback xmlns="">
          <p:sp>
            <p:nvSpPr>
              <p:cNvPr id="16" name="TextBox 15">
                <a:extLst>
                  <a:ext uri="{FF2B5EF4-FFF2-40B4-BE49-F238E27FC236}">
                    <a16:creationId xmlns:a16="http://schemas.microsoft.com/office/drawing/2014/main" id="{EB3060F9-E645-45C4-A6F6-B852394BCF3C}"/>
                  </a:ext>
                </a:extLst>
              </p:cNvPr>
              <p:cNvSpPr txBox="1">
                <a:spLocks noRot="1" noChangeAspect="1" noMove="1" noResize="1" noEditPoints="1" noAdjustHandles="1" noChangeArrowheads="1" noChangeShapeType="1" noTextEdit="1"/>
              </p:cNvSpPr>
              <p:nvPr/>
            </p:nvSpPr>
            <p:spPr>
              <a:xfrm>
                <a:off x="194767" y="5713946"/>
                <a:ext cx="8734744" cy="923330"/>
              </a:xfrm>
              <a:prstGeom prst="rect">
                <a:avLst/>
              </a:prstGeom>
              <a:blipFill>
                <a:blip r:embed="rId11"/>
                <a:stretch>
                  <a:fillRect l="-628" t="-3289" r="-279" b="-9211"/>
                </a:stretch>
              </a:blipFill>
            </p:spPr>
            <p:txBody>
              <a:bodyPr/>
              <a:lstStyle/>
              <a:p>
                <a:r>
                  <a:rPr lang="sk-SK">
                    <a:noFill/>
                  </a:rPr>
                  <a:t> </a:t>
                </a:r>
              </a:p>
            </p:txBody>
          </p:sp>
        </mc:Fallback>
      </mc:AlternateContent>
      <p:sp>
        <p:nvSpPr>
          <p:cNvPr id="2" name="Slide Number Placeholder 1">
            <a:extLst>
              <a:ext uri="{FF2B5EF4-FFF2-40B4-BE49-F238E27FC236}">
                <a16:creationId xmlns:a16="http://schemas.microsoft.com/office/drawing/2014/main" id="{3D6B7F28-8D72-4361-9C9C-D5ECDB0BB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7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B7D542-7DBF-4094-9ECC-0CC0F0A046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7B771A-16DD-4819-B37C-B008B87E94BF}"/>
              </a:ext>
            </a:extLst>
          </p:cNvPr>
          <p:cNvSpPr txBox="1"/>
          <p:nvPr/>
        </p:nvSpPr>
        <p:spPr>
          <a:xfrm>
            <a:off x="0" y="305849"/>
            <a:ext cx="91273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Canonical ensemble – quantum harmonic oscillator</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5E871F-8672-4CBE-A7F3-F9B3F3FBA33D}"/>
                  </a:ext>
                </a:extLst>
              </p:cNvPr>
              <p:cNvSpPr txBox="1"/>
              <p:nvPr/>
            </p:nvSpPr>
            <p:spPr>
              <a:xfrm>
                <a:off x="169333" y="903111"/>
                <a:ext cx="86811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Stationary states of a quantum harmonic oscillator can be labeled by integers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energies are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7B5E871F-8672-4CBE-A7F3-F9B3F3FBA33D}"/>
                  </a:ext>
                </a:extLst>
              </p:cNvPr>
              <p:cNvSpPr txBox="1">
                <a:spLocks noRot="1" noChangeAspect="1" noMove="1" noResize="1" noEditPoints="1" noAdjustHandles="1" noChangeArrowheads="1" noChangeShapeType="1" noTextEdit="1"/>
              </p:cNvSpPr>
              <p:nvPr/>
            </p:nvSpPr>
            <p:spPr>
              <a:xfrm>
                <a:off x="169333" y="903111"/>
                <a:ext cx="8681156" cy="646331"/>
              </a:xfrm>
              <a:prstGeom prst="rect">
                <a:avLst/>
              </a:prstGeom>
              <a:blipFill>
                <a:blip r:embed="rId7"/>
                <a:stretch>
                  <a:fillRect l="-632" t="-4717" b="-14151"/>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8B0D8934-D1E6-4632-BCA1-F6F969C86B8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22133" y="1365956"/>
            <a:ext cx="1609916" cy="46291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1F50BE-147B-4DAF-96EE-01CF203D9007}"/>
                  </a:ext>
                </a:extLst>
              </p:cNvPr>
              <p:cNvSpPr txBox="1"/>
              <p:nvPr/>
            </p:nvSpPr>
            <p:spPr>
              <a:xfrm>
                <a:off x="90311" y="1975556"/>
                <a:ext cx="86924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consider one quantum harmonic oscillator in thermostat at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calculation of the statistical sum is easy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9" name="TextBox 8">
                <a:extLst>
                  <a:ext uri="{FF2B5EF4-FFF2-40B4-BE49-F238E27FC236}">
                    <a16:creationId xmlns:a16="http://schemas.microsoft.com/office/drawing/2014/main" id="{161F50BE-147B-4DAF-96EE-01CF203D9007}"/>
                  </a:ext>
                </a:extLst>
              </p:cNvPr>
              <p:cNvSpPr txBox="1">
                <a:spLocks noRot="1" noChangeAspect="1" noMove="1" noResize="1" noEditPoints="1" noAdjustHandles="1" noChangeArrowheads="1" noChangeShapeType="1" noTextEdit="1"/>
              </p:cNvSpPr>
              <p:nvPr/>
            </p:nvSpPr>
            <p:spPr>
              <a:xfrm>
                <a:off x="90311" y="1975556"/>
                <a:ext cx="8692444" cy="646331"/>
              </a:xfrm>
              <a:prstGeom prst="rect">
                <a:avLst/>
              </a:prstGeom>
              <a:blipFill>
                <a:blip r:embed="rId9"/>
                <a:stretch>
                  <a:fillRect l="-631" t="-4717" b="-14151"/>
                </a:stretch>
              </a:blipFill>
            </p:spPr>
            <p:txBody>
              <a:bodyPr/>
              <a:lstStyle/>
              <a:p>
                <a:r>
                  <a:rPr lang="sk-SK">
                    <a:noFill/>
                  </a:rPr>
                  <a:t> </a:t>
                </a:r>
              </a:p>
            </p:txBody>
          </p:sp>
        </mc:Fallback>
      </mc:AlternateContent>
      <p:pic>
        <p:nvPicPr>
          <p:cNvPr id="19" name="Picture 18">
            <a:extLst>
              <a:ext uri="{FF2B5EF4-FFF2-40B4-BE49-F238E27FC236}">
                <a16:creationId xmlns:a16="http://schemas.microsoft.com/office/drawing/2014/main" id="{7F7D2012-C998-46A7-BDC4-1EA8452ECC9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07913" y="2652890"/>
            <a:ext cx="6593967" cy="608648"/>
          </a:xfrm>
          <a:prstGeom prst="rect">
            <a:avLst/>
          </a:prstGeom>
        </p:spPr>
      </p:pic>
      <p:pic>
        <p:nvPicPr>
          <p:cNvPr id="21" name="Picture 20">
            <a:extLst>
              <a:ext uri="{FF2B5EF4-FFF2-40B4-BE49-F238E27FC236}">
                <a16:creationId xmlns:a16="http://schemas.microsoft.com/office/drawing/2014/main" id="{AA180C22-DF53-40D3-9CDE-09E7B1B1F9A1}"/>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98045" y="3341511"/>
            <a:ext cx="3161538" cy="586359"/>
          </a:xfrm>
          <a:prstGeom prst="rect">
            <a:avLst/>
          </a:prstGeom>
        </p:spPr>
      </p:pic>
      <p:sp>
        <p:nvSpPr>
          <p:cNvPr id="22" name="TextBox 21">
            <a:extLst>
              <a:ext uri="{FF2B5EF4-FFF2-40B4-BE49-F238E27FC236}">
                <a16:creationId xmlns:a16="http://schemas.microsoft.com/office/drawing/2014/main" id="{06A953D2-F3AE-4DC8-87C3-3EC9B9180524}"/>
              </a:ext>
            </a:extLst>
          </p:cNvPr>
          <p:cNvSpPr txBox="1"/>
          <p:nvPr/>
        </p:nvSpPr>
        <p:spPr>
          <a:xfrm>
            <a:off x="214488" y="4244621"/>
            <a:ext cx="85005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mean energy is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4" name="Picture 23">
            <a:extLst>
              <a:ext uri="{FF2B5EF4-FFF2-40B4-BE49-F238E27FC236}">
                <a16:creationId xmlns:a16="http://schemas.microsoft.com/office/drawing/2014/main" id="{E0590C50-4CF9-41F1-A1E3-D626BCBC4593}"/>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99556" y="4120445"/>
            <a:ext cx="1639062" cy="567500"/>
          </a:xfrm>
          <a:prstGeom prst="rect">
            <a:avLst/>
          </a:prstGeom>
        </p:spPr>
      </p:pic>
      <p:sp>
        <p:nvSpPr>
          <p:cNvPr id="25" name="TextBox 24">
            <a:extLst>
              <a:ext uri="{FF2B5EF4-FFF2-40B4-BE49-F238E27FC236}">
                <a16:creationId xmlns:a16="http://schemas.microsoft.com/office/drawing/2014/main" id="{8FE7A0E3-8454-4595-9BBF-C5E43CF38F86}"/>
              </a:ext>
            </a:extLst>
          </p:cNvPr>
          <p:cNvSpPr txBox="1"/>
          <p:nvPr/>
        </p:nvSpPr>
        <p:spPr>
          <a:xfrm>
            <a:off x="225778" y="5012264"/>
            <a:ext cx="853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After a bit tedious calculations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9" name="Picture 28">
            <a:extLst>
              <a:ext uri="{FF2B5EF4-FFF2-40B4-BE49-F238E27FC236}">
                <a16:creationId xmlns:a16="http://schemas.microsoft.com/office/drawing/2014/main" id="{7C52E571-57E5-47E8-A2EE-CAB902ED83EF}"/>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176890" y="4910665"/>
            <a:ext cx="2395157" cy="567500"/>
          </a:xfrm>
          <a:prstGeom prst="rect">
            <a:avLst/>
          </a:prstGeom>
        </p:spPr>
      </p:pic>
      <p:sp>
        <p:nvSpPr>
          <p:cNvPr id="30" name="Rectangle 29">
            <a:extLst>
              <a:ext uri="{FF2B5EF4-FFF2-40B4-BE49-F238E27FC236}">
                <a16:creationId xmlns:a16="http://schemas.microsoft.com/office/drawing/2014/main" id="{0F3E5FD8-9FB3-4B53-965B-CF482F0841FB}"/>
              </a:ext>
            </a:extLst>
          </p:cNvPr>
          <p:cNvSpPr/>
          <p:nvPr/>
        </p:nvSpPr>
        <p:spPr>
          <a:xfrm>
            <a:off x="3996267" y="4820353"/>
            <a:ext cx="2901245" cy="7789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F472DD7-2137-4F0E-9314-9669C8CBE77E}"/>
              </a:ext>
            </a:extLst>
          </p:cNvPr>
          <p:cNvSpPr/>
          <p:nvPr/>
        </p:nvSpPr>
        <p:spPr>
          <a:xfrm>
            <a:off x="3431822" y="1264356"/>
            <a:ext cx="1794934" cy="745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1778767B-D5F2-4AFC-B7C9-95F7FC7D9252}"/>
                  </a:ext>
                </a:extLst>
              </p:cNvPr>
              <p:cNvSpPr txBox="1"/>
              <p:nvPr/>
            </p:nvSpPr>
            <p:spPr>
              <a:xfrm>
                <a:off x="259644" y="5915378"/>
                <a:ext cx="8602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classical limit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ℏ→0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same value as we got using Boltzmann distribution for a classical harmonic oscillator.</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024" name="TextBox 1023">
                <a:extLst>
                  <a:ext uri="{FF2B5EF4-FFF2-40B4-BE49-F238E27FC236}">
                    <a16:creationId xmlns:a16="http://schemas.microsoft.com/office/drawing/2014/main" id="{1778767B-D5F2-4AFC-B7C9-95F7FC7D9252}"/>
                  </a:ext>
                </a:extLst>
              </p:cNvPr>
              <p:cNvSpPr txBox="1">
                <a:spLocks noRot="1" noChangeAspect="1" noMove="1" noResize="1" noEditPoints="1" noAdjustHandles="1" noChangeArrowheads="1" noChangeShapeType="1" noTextEdit="1"/>
              </p:cNvSpPr>
              <p:nvPr/>
            </p:nvSpPr>
            <p:spPr>
              <a:xfrm>
                <a:off x="259644" y="5915378"/>
                <a:ext cx="8602134" cy="646331"/>
              </a:xfrm>
              <a:prstGeom prst="rect">
                <a:avLst/>
              </a:prstGeom>
              <a:blipFill>
                <a:blip r:embed="rId14"/>
                <a:stretch>
                  <a:fillRect l="-638" t="-4717" b="-14151"/>
                </a:stretch>
              </a:blipFill>
            </p:spPr>
            <p:txBody>
              <a:bodyPr/>
              <a:lstStyle/>
              <a:p>
                <a:r>
                  <a:rPr lang="sk-SK">
                    <a:noFill/>
                  </a:rPr>
                  <a:t> </a:t>
                </a:r>
              </a:p>
            </p:txBody>
          </p:sp>
        </mc:Fallback>
      </mc:AlternateContent>
    </p:spTree>
    <p:extLst>
      <p:ext uri="{BB962C8B-B14F-4D97-AF65-F5344CB8AC3E}">
        <p14:creationId xmlns:p14="http://schemas.microsoft.com/office/powerpoint/2010/main" val="360048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B67B9-CD90-403B-8584-A8869135A233}"/>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4CCB13-9D0C-450C-8193-61A910955D2E}"/>
                  </a:ext>
                </a:extLst>
              </p:cNvPr>
              <p:cNvSpPr txBox="1"/>
              <p:nvPr/>
            </p:nvSpPr>
            <p:spPr>
              <a:xfrm>
                <a:off x="214489" y="993422"/>
                <a:ext cx="8726311" cy="2606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now consider a system with variable number of particles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system will be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thermal and diffusion contact with a very  large system called reservoir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thermal contact means energy exchange and the diffusion contact particle exchange between the system and the reservoir. Since the reservoir is considered to be much larger than the system, we can assume the temperature and the chemical potential of the reservoir to be constant and given. The system and the reservoir together form “supersystem”. The supersystem can be considered as isolated, the total energy of the supersystem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considered to be fixed as well as the total number of particles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of the supersystem to be fixed, so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represent the supersystem by a microcanonical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144CCB13-9D0C-450C-8193-61A910955D2E}"/>
                  </a:ext>
                </a:extLst>
              </p:cNvPr>
              <p:cNvSpPr txBox="1">
                <a:spLocks noRot="1" noChangeAspect="1" noMove="1" noResize="1" noEditPoints="1" noAdjustHandles="1" noChangeArrowheads="1" noChangeShapeType="1" noTextEdit="1"/>
              </p:cNvSpPr>
              <p:nvPr/>
            </p:nvSpPr>
            <p:spPr>
              <a:xfrm>
                <a:off x="214489" y="993422"/>
                <a:ext cx="8726311" cy="2606739"/>
              </a:xfrm>
              <a:prstGeom prst="rect">
                <a:avLst/>
              </a:prstGeom>
              <a:blipFill>
                <a:blip r:embed="rId2"/>
                <a:stretch>
                  <a:fillRect l="-559" t="-1402" r="-419" b="-3505"/>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9117F56F-BD58-4B53-A8BB-B6102B231EC7}"/>
              </a:ext>
            </a:extLst>
          </p:cNvPr>
          <p:cNvPicPr>
            <a:picLocks noChangeAspect="1"/>
          </p:cNvPicPr>
          <p:nvPr/>
        </p:nvPicPr>
        <p:blipFill>
          <a:blip r:embed="rId3"/>
          <a:stretch>
            <a:fillRect/>
          </a:stretch>
        </p:blipFill>
        <p:spPr>
          <a:xfrm>
            <a:off x="226754" y="4667261"/>
            <a:ext cx="3771398" cy="183513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9FEDDC-2C0B-4DD4-8D41-00F5DA6B7150}"/>
                  </a:ext>
                </a:extLst>
              </p:cNvPr>
              <p:cNvSpPr txBox="1"/>
              <p:nvPr/>
            </p:nvSpPr>
            <p:spPr>
              <a:xfrm>
                <a:off x="3973688" y="3523042"/>
                <a:ext cx="4910667" cy="31607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of the system will be denoted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reservoir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of the supersystem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number of particles of the system will be denoted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of the reservoir by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of the supersystem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Our discussion will be a close parallel to our derivation of the canonical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microstate of the supersystem is composed by the state of the system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by the state of the reservoir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supersystem state is a pair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𝑰</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6" name="TextBox 15">
                <a:extLst>
                  <a:ext uri="{FF2B5EF4-FFF2-40B4-BE49-F238E27FC236}">
                    <a16:creationId xmlns:a16="http://schemas.microsoft.com/office/drawing/2014/main" id="{8D9FEDDC-2C0B-4DD4-8D41-00F5DA6B7150}"/>
                  </a:ext>
                </a:extLst>
              </p:cNvPr>
              <p:cNvSpPr txBox="1">
                <a:spLocks noRot="1" noChangeAspect="1" noMove="1" noResize="1" noEditPoints="1" noAdjustHandles="1" noChangeArrowheads="1" noChangeShapeType="1" noTextEdit="1"/>
              </p:cNvSpPr>
              <p:nvPr/>
            </p:nvSpPr>
            <p:spPr>
              <a:xfrm>
                <a:off x="3973688" y="3523042"/>
                <a:ext cx="4910667" cy="3160737"/>
              </a:xfrm>
              <a:prstGeom prst="rect">
                <a:avLst/>
              </a:prstGeom>
              <a:blipFill>
                <a:blip r:embed="rId4"/>
                <a:stretch>
                  <a:fillRect l="-1118" t="-1158" r="-1366" b="-2896"/>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05E7E3F5-E190-4F7C-B0DE-38220FD16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1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E7F1B6-E10C-43A4-80B9-380C510F0D35}"/>
                  </a:ext>
                </a:extLst>
              </p:cNvPr>
              <p:cNvSpPr txBox="1"/>
              <p:nvPr/>
            </p:nvSpPr>
            <p:spPr>
              <a:xfrm>
                <a:off x="118533" y="1061605"/>
                <a:ext cx="89069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are interested in a quantity, which is defined for the system alone. That is its value depends only on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not on the reservoir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Still, we can calculate its mean value using a the microcanonical ensemble for the whole supersystem:</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DFE7F1B6-E10C-43A4-80B9-380C510F0D35}"/>
                  </a:ext>
                </a:extLst>
              </p:cNvPr>
              <p:cNvSpPr txBox="1">
                <a:spLocks noRot="1" noChangeAspect="1" noMove="1" noResize="1" noEditPoints="1" noAdjustHandles="1" noChangeArrowheads="1" noChangeShapeType="1" noTextEdit="1"/>
              </p:cNvSpPr>
              <p:nvPr/>
            </p:nvSpPr>
            <p:spPr>
              <a:xfrm>
                <a:off x="118533" y="1061605"/>
                <a:ext cx="8906934" cy="923330"/>
              </a:xfrm>
              <a:prstGeom prst="rect">
                <a:avLst/>
              </a:prstGeom>
              <a:blipFill>
                <a:blip r:embed="rId5"/>
                <a:stretch>
                  <a:fillRect l="-547" t="-3289" b="-92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D8106A9-5733-40B4-82A3-83523A00470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35528" y="2045024"/>
            <a:ext cx="5368100" cy="63436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03FA1B-AEDE-4C98-8CF0-BA7DB6F871D9}"/>
                  </a:ext>
                </a:extLst>
              </p:cNvPr>
              <p:cNvSpPr txBox="1"/>
              <p:nvPr/>
            </p:nvSpPr>
            <p:spPr>
              <a:xfrm>
                <a:off x="191911" y="2804237"/>
                <a:ext cx="89182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can group the terms to groups having the same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express the mean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value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9" name="TextBox 8">
                <a:extLst>
                  <a:ext uri="{FF2B5EF4-FFF2-40B4-BE49-F238E27FC236}">
                    <a16:creationId xmlns:a16="http://schemas.microsoft.com/office/drawing/2014/main" id="{B403FA1B-AEDE-4C98-8CF0-BA7DB6F871D9}"/>
                  </a:ext>
                </a:extLst>
              </p:cNvPr>
              <p:cNvSpPr txBox="1">
                <a:spLocks noRot="1" noChangeAspect="1" noMove="1" noResize="1" noEditPoints="1" noAdjustHandles="1" noChangeArrowheads="1" noChangeShapeType="1" noTextEdit="1"/>
              </p:cNvSpPr>
              <p:nvPr/>
            </p:nvSpPr>
            <p:spPr>
              <a:xfrm>
                <a:off x="191911" y="2804237"/>
                <a:ext cx="8918222" cy="646331"/>
              </a:xfrm>
              <a:prstGeom prst="rect">
                <a:avLst/>
              </a:prstGeom>
              <a:blipFill>
                <a:blip r:embed="rId7"/>
                <a:stretch>
                  <a:fillRect l="-547" t="-4717" b="-1415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C190737-2F13-471C-ACD9-E634B66B056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425594" y="3220042"/>
            <a:ext cx="6475667" cy="57778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A49D7C-C93F-4267-B9AF-274A859CF32D}"/>
                  </a:ext>
                </a:extLst>
              </p:cNvPr>
              <p:cNvSpPr txBox="1"/>
              <p:nvPr/>
            </p:nvSpPr>
            <p:spPr>
              <a:xfrm>
                <a:off x="191911" y="3866373"/>
                <a:ext cx="8568267" cy="156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_</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number of states of the reservoir such that combined with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they have the right total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right total number of particles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it is the number of terms in the original sum containing the system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rewritten sum is correct.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we rewrite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through the entropy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𝑟𝑒𝑠</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get</a:t>
                </a:r>
                <a:endParaRPr kumimoji="0" lang="sk-SK" sz="18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7A49D7C-C93F-4267-B9AF-274A859CF32D}"/>
                  </a:ext>
                </a:extLst>
              </p:cNvPr>
              <p:cNvSpPr txBox="1">
                <a:spLocks noRot="1" noChangeAspect="1" noMove="1" noResize="1" noEditPoints="1" noAdjustHandles="1" noChangeArrowheads="1" noChangeShapeType="1" noTextEdit="1"/>
              </p:cNvSpPr>
              <p:nvPr/>
            </p:nvSpPr>
            <p:spPr>
              <a:xfrm>
                <a:off x="191911" y="3866373"/>
                <a:ext cx="8568267" cy="1561325"/>
              </a:xfrm>
              <a:prstGeom prst="rect">
                <a:avLst/>
              </a:prstGeom>
              <a:blipFill>
                <a:blip r:embed="rId9"/>
                <a:stretch>
                  <a:fillRect l="-569" t="-391" b="-5469"/>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0B5537DD-086D-437C-8FDD-66084CB50DB3}"/>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16329" y="5664816"/>
            <a:ext cx="7132320" cy="577787"/>
          </a:xfrm>
          <a:prstGeom prst="rect">
            <a:avLst/>
          </a:prstGeom>
        </p:spPr>
      </p:pic>
      <p:sp>
        <p:nvSpPr>
          <p:cNvPr id="3" name="Slide Number Placeholder 2">
            <a:extLst>
              <a:ext uri="{FF2B5EF4-FFF2-40B4-BE49-F238E27FC236}">
                <a16:creationId xmlns:a16="http://schemas.microsoft.com/office/drawing/2014/main" id="{C0868484-EB0F-4A2D-93A7-4EE6E29672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81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7468EF-A39A-482B-829D-B29AE19E0E37}"/>
                  </a:ext>
                </a:extLst>
              </p:cNvPr>
              <p:cNvSpPr txBox="1"/>
              <p:nvPr/>
            </p:nvSpPr>
            <p:spPr>
              <a:xfrm>
                <a:off x="169333" y="1798990"/>
                <a:ext cx="8737600" cy="6677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Since the reservoir is much larger than the system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𝑠𝑢𝑝𝑒𝑟</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expand the function in the exponent to the first order in Taylor series: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17468EF-A39A-482B-829D-B29AE19E0E37}"/>
                  </a:ext>
                </a:extLst>
              </p:cNvPr>
              <p:cNvSpPr txBox="1">
                <a:spLocks noRot="1" noChangeAspect="1" noMove="1" noResize="1" noEditPoints="1" noAdjustHandles="1" noChangeArrowheads="1" noChangeShapeType="1" noTextEdit="1"/>
              </p:cNvSpPr>
              <p:nvPr/>
            </p:nvSpPr>
            <p:spPr>
              <a:xfrm>
                <a:off x="169333" y="1798990"/>
                <a:ext cx="8737600" cy="667747"/>
              </a:xfrm>
              <a:prstGeom prst="rect">
                <a:avLst/>
              </a:prstGeom>
              <a:blipFill>
                <a:blip r:embed="rId6"/>
                <a:stretch>
                  <a:fillRect l="-628" t="-3636" r="-977" b="-136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3F79B65-FA30-45A5-9ECC-701312BBFCDB}"/>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37589" y="2516670"/>
            <a:ext cx="8195310" cy="588074"/>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FE204F6-4084-445D-B7D0-C9651350CA24}"/>
                  </a:ext>
                </a:extLst>
              </p:cNvPr>
              <p:cNvSpPr txBox="1"/>
              <p:nvPr/>
            </p:nvSpPr>
            <p:spPr>
              <a:xfrm>
                <a:off x="169333" y="3163896"/>
                <a:ext cx="8579555" cy="4995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Using the formulas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den>
                    </m:f>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den>
                    </m:f>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2" name="TextBox 31">
                <a:extLst>
                  <a:ext uri="{FF2B5EF4-FFF2-40B4-BE49-F238E27FC236}">
                    <a16:creationId xmlns:a16="http://schemas.microsoft.com/office/drawing/2014/main" id="{9FE204F6-4084-445D-B7D0-C9651350CA24}"/>
                  </a:ext>
                </a:extLst>
              </p:cNvPr>
              <p:cNvSpPr txBox="1">
                <a:spLocks noRot="1" noChangeAspect="1" noMove="1" noResize="1" noEditPoints="1" noAdjustHandles="1" noChangeArrowheads="1" noChangeShapeType="1" noTextEdit="1"/>
              </p:cNvSpPr>
              <p:nvPr/>
            </p:nvSpPr>
            <p:spPr>
              <a:xfrm>
                <a:off x="169333" y="3163896"/>
                <a:ext cx="8579555" cy="499560"/>
              </a:xfrm>
              <a:prstGeom prst="rect">
                <a:avLst/>
              </a:prstGeom>
              <a:blipFill>
                <a:blip r:embed="rId8"/>
                <a:stretch>
                  <a:fillRect l="-640" b="-731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98BE536-C61B-4177-9A02-50ACFFE1139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59279" y="3766263"/>
            <a:ext cx="6125909" cy="769811"/>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20B775F-8860-4C2A-9E4A-930AE2885C49}"/>
                  </a:ext>
                </a:extLst>
              </p:cNvPr>
              <p:cNvSpPr txBox="1"/>
              <p:nvPr/>
            </p:nvSpPr>
            <p:spPr>
              <a:xfrm>
                <a:off x="130526" y="4705310"/>
                <a:ext cx="8590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factor in front of the sum “does not feel” the system at all neither it feels what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are interested in, it is just a constant. It is in fact a normalization constant.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8" name="TextBox 37">
                <a:extLst>
                  <a:ext uri="{FF2B5EF4-FFF2-40B4-BE49-F238E27FC236}">
                    <a16:creationId xmlns:a16="http://schemas.microsoft.com/office/drawing/2014/main" id="{E20B775F-8860-4C2A-9E4A-930AE2885C49}"/>
                  </a:ext>
                </a:extLst>
              </p:cNvPr>
              <p:cNvSpPr txBox="1">
                <a:spLocks noRot="1" noChangeAspect="1" noMove="1" noResize="1" noEditPoints="1" noAdjustHandles="1" noChangeArrowheads="1" noChangeShapeType="1" noTextEdit="1"/>
              </p:cNvSpPr>
              <p:nvPr/>
            </p:nvSpPr>
            <p:spPr>
              <a:xfrm>
                <a:off x="130526" y="4705310"/>
                <a:ext cx="8590844" cy="646331"/>
              </a:xfrm>
              <a:prstGeom prst="rect">
                <a:avLst/>
              </a:prstGeom>
              <a:blipFill>
                <a:blip r:embed="rId10"/>
                <a:stretch>
                  <a:fillRect l="-567" t="-5660" b="-14151"/>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EE9D9343-8F34-42A4-8768-E7ABA41E01D5}"/>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69825" y="5537203"/>
            <a:ext cx="3783429" cy="581143"/>
          </a:xfrm>
          <a:prstGeom prst="rect">
            <a:avLst/>
          </a:prstGeom>
        </p:spPr>
      </p:pic>
      <p:sp>
        <p:nvSpPr>
          <p:cNvPr id="13" name="TextBox 12">
            <a:extLst>
              <a:ext uri="{FF2B5EF4-FFF2-40B4-BE49-F238E27FC236}">
                <a16:creationId xmlns:a16="http://schemas.microsoft.com/office/drawing/2014/main" id="{ABBE6AC2-9CE2-45FA-B4AC-FB677CCC0C39}"/>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4" name="Picture 3">
            <a:extLst>
              <a:ext uri="{FF2B5EF4-FFF2-40B4-BE49-F238E27FC236}">
                <a16:creationId xmlns:a16="http://schemas.microsoft.com/office/drawing/2014/main" id="{B26ABE89-F86F-453B-80DB-EAA7937BBB9E}"/>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18874" y="1195331"/>
            <a:ext cx="7132320" cy="577787"/>
          </a:xfrm>
          <a:prstGeom prst="rect">
            <a:avLst/>
          </a:prstGeom>
        </p:spPr>
      </p:pic>
      <p:sp>
        <p:nvSpPr>
          <p:cNvPr id="2" name="Slide Number Placeholder 1">
            <a:extLst>
              <a:ext uri="{FF2B5EF4-FFF2-40B4-BE49-F238E27FC236}">
                <a16:creationId xmlns:a16="http://schemas.microsoft.com/office/drawing/2014/main" id="{6E9FCF3E-9627-4BC3-B86D-2EB8FA4F46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65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A82B4E-48FA-4B79-B2FE-7D33629094FE}"/>
                  </a:ext>
                </a:extLst>
              </p:cNvPr>
              <p:cNvSpPr txBox="1"/>
              <p:nvPr/>
            </p:nvSpPr>
            <p:spPr>
              <a:xfrm>
                <a:off x="237066" y="1769657"/>
                <a:ext cx="8669867" cy="4662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what have we got? In the formula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temperature of the reservoir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chemical potential of the reservoir.  Because of the equilibrium through the thermal and diffusion contact these are also the temperature and the chemical potential of the system. So we can calculate any mean value concerning the system by forgetting about the reservoir: there is no more any mentioning of the reservoir in the above formula.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formula looks like a standard formula for calculating the mean values if we interpret the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a probability of the system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rule: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 ensemble representing a macrostate of a system with a given temperature and chemical potential (kept constant by a suitable external reservoir) can be constructed taking all the possible microstates (with arbitrary energy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𝒊</m:t>
                        </m:r>
                      </m:sub>
                    </m:sSub>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and arbitrary number of particles </a:t>
                </a:r>
                <a14:m>
                  <m:oMath xmlns:m="http://schemas.openxmlformats.org/officeDocument/2006/math">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𝑵</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𝒊</m:t>
                        </m:r>
                      </m:sub>
                    </m:sSub>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each with the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such an ensemble is called grand canonical ensemble.</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mc:Choice>
        <mc:Fallback xmlns="">
          <p:sp>
            <p:nvSpPr>
              <p:cNvPr id="6" name="TextBox 5">
                <a:extLst>
                  <a:ext uri="{FF2B5EF4-FFF2-40B4-BE49-F238E27FC236}">
                    <a16:creationId xmlns:a16="http://schemas.microsoft.com/office/drawing/2014/main" id="{D7A82B4E-48FA-4B79-B2FE-7D33629094FE}"/>
                  </a:ext>
                </a:extLst>
              </p:cNvPr>
              <p:cNvSpPr txBox="1">
                <a:spLocks noRot="1" noChangeAspect="1" noMove="1" noResize="1" noEditPoints="1" noAdjustHandles="1" noChangeArrowheads="1" noChangeShapeType="1" noTextEdit="1"/>
              </p:cNvSpPr>
              <p:nvPr/>
            </p:nvSpPr>
            <p:spPr>
              <a:xfrm>
                <a:off x="237066" y="1769657"/>
                <a:ext cx="8669867" cy="4662815"/>
              </a:xfrm>
              <a:prstGeom prst="rect">
                <a:avLst/>
              </a:prstGeom>
              <a:blipFill>
                <a:blip r:embed="rId5"/>
                <a:stretch>
                  <a:fillRect l="-633" t="-654" b="-1176"/>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1323C05-6BFD-4999-8C02-A65015B760A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45487" y="5518604"/>
            <a:ext cx="3365143" cy="468000"/>
          </a:xfrm>
          <a:prstGeom prst="rect">
            <a:avLst/>
          </a:prstGeom>
        </p:spPr>
      </p:pic>
      <p:pic>
        <p:nvPicPr>
          <p:cNvPr id="17" name="Picture 16">
            <a:extLst>
              <a:ext uri="{FF2B5EF4-FFF2-40B4-BE49-F238E27FC236}">
                <a16:creationId xmlns:a16="http://schemas.microsoft.com/office/drawing/2014/main" id="{650D635E-8611-44BA-AF89-CD5DB5EDA09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41450" y="3494506"/>
            <a:ext cx="2676000" cy="468000"/>
          </a:xfrm>
          <a:prstGeom prst="rect">
            <a:avLst/>
          </a:prstGeom>
        </p:spPr>
      </p:pic>
      <p:sp>
        <p:nvSpPr>
          <p:cNvPr id="9" name="TextBox 8">
            <a:extLst>
              <a:ext uri="{FF2B5EF4-FFF2-40B4-BE49-F238E27FC236}">
                <a16:creationId xmlns:a16="http://schemas.microsoft.com/office/drawing/2014/main" id="{BAA50295-87F8-4606-9E2F-91E841771981}"/>
              </a:ext>
            </a:extLst>
          </p:cNvPr>
          <p:cNvSpPr txBox="1"/>
          <p:nvPr/>
        </p:nvSpPr>
        <p:spPr>
          <a:xfrm>
            <a:off x="1998133" y="428978"/>
            <a:ext cx="5080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5" name="Picture 14">
            <a:extLst>
              <a:ext uri="{FF2B5EF4-FFF2-40B4-BE49-F238E27FC236}">
                <a16:creationId xmlns:a16="http://schemas.microsoft.com/office/drawing/2014/main" id="{308D7C56-ACA5-4838-9BD2-F2664E3EF07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74991" y="1236154"/>
            <a:ext cx="3783429" cy="581143"/>
          </a:xfrm>
          <a:prstGeom prst="rect">
            <a:avLst/>
          </a:prstGeom>
        </p:spPr>
      </p:pic>
      <p:sp>
        <p:nvSpPr>
          <p:cNvPr id="2" name="Slide Number Placeholder 1">
            <a:extLst>
              <a:ext uri="{FF2B5EF4-FFF2-40B4-BE49-F238E27FC236}">
                <a16:creationId xmlns:a16="http://schemas.microsoft.com/office/drawing/2014/main" id="{359F93E0-893D-46CD-97F3-ED5BAF4923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6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989-504B-477A-A569-B4C949C0B27E}"/>
              </a:ext>
            </a:extLst>
          </p:cNvPr>
          <p:cNvSpPr txBox="1"/>
          <p:nvPr/>
        </p:nvSpPr>
        <p:spPr>
          <a:xfrm>
            <a:off x="79022" y="147993"/>
            <a:ext cx="90649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 – grand partition function</a:t>
            </a:r>
            <a:endPar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extBox 7">
            <a:extLst>
              <a:ext uri="{FF2B5EF4-FFF2-40B4-BE49-F238E27FC236}">
                <a16:creationId xmlns:a16="http://schemas.microsoft.com/office/drawing/2014/main" id="{2EE4B230-0493-4496-8818-BFE119FC0541}"/>
              </a:ext>
            </a:extLst>
          </p:cNvPr>
          <p:cNvSpPr txBox="1"/>
          <p:nvPr/>
        </p:nvSpPr>
        <p:spPr>
          <a:xfrm>
            <a:off x="141111" y="1390831"/>
            <a:ext cx="88166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normalization constant can be calculated from the condition</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0" name="Picture 9">
            <a:extLst>
              <a:ext uri="{FF2B5EF4-FFF2-40B4-BE49-F238E27FC236}">
                <a16:creationId xmlns:a16="http://schemas.microsoft.com/office/drawing/2014/main" id="{71125BB7-8876-4047-8276-8A528D160D7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786391" y="1431741"/>
            <a:ext cx="1124712" cy="486918"/>
          </a:xfrm>
          <a:prstGeom prst="rect">
            <a:avLst/>
          </a:prstGeom>
        </p:spPr>
      </p:pic>
      <p:sp>
        <p:nvSpPr>
          <p:cNvPr id="11" name="TextBox 10">
            <a:extLst>
              <a:ext uri="{FF2B5EF4-FFF2-40B4-BE49-F238E27FC236}">
                <a16:creationId xmlns:a16="http://schemas.microsoft.com/office/drawing/2014/main" id="{D6A43302-C8B1-48F4-9E1B-038C3CC90A93}"/>
              </a:ext>
            </a:extLst>
          </p:cNvPr>
          <p:cNvSpPr txBox="1"/>
          <p:nvPr/>
        </p:nvSpPr>
        <p:spPr>
          <a:xfrm>
            <a:off x="203200" y="1857076"/>
            <a:ext cx="8590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From there we get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8" name="Rectangle 17">
            <a:extLst>
              <a:ext uri="{FF2B5EF4-FFF2-40B4-BE49-F238E27FC236}">
                <a16:creationId xmlns:a16="http://schemas.microsoft.com/office/drawing/2014/main" id="{DEA426B5-D572-41C7-BE89-43311B4F7CC5}"/>
              </a:ext>
            </a:extLst>
          </p:cNvPr>
          <p:cNvSpPr/>
          <p:nvPr/>
        </p:nvSpPr>
        <p:spPr>
          <a:xfrm>
            <a:off x="2364492" y="1724497"/>
            <a:ext cx="3726389"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3E88F67-8DF1-4DA9-87E7-B14E7D6575AD}"/>
              </a:ext>
            </a:extLst>
          </p:cNvPr>
          <p:cNvSpPr/>
          <p:nvPr/>
        </p:nvSpPr>
        <p:spPr>
          <a:xfrm>
            <a:off x="2364492" y="2619923"/>
            <a:ext cx="3726389"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DE5B25-CC19-4F57-8F79-C5AF05E30F53}"/>
                  </a:ext>
                </a:extLst>
              </p:cNvPr>
              <p:cNvSpPr txBox="1"/>
              <p:nvPr/>
            </p:nvSpPr>
            <p:spPr>
              <a:xfrm>
                <a:off x="259645" y="3589867"/>
                <a:ext cx="857955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sometimes called the grand statistical sum. As a function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it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grand partition function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it is the first thing one has to calculate when one wants to use the grand canonical ensemble.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short summary of the grand canonical ensemble usage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grand canonical ensemble is to be used when the given quantities for the system are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temperature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𝑻</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volume (or external parameter)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𝑽</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 and chemical potential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𝝁</m:t>
                    </m:r>
                  </m:oMath>
                </a14:m>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first step is to calculate the grand partition function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then the mean value of any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calculated as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20" name="TextBox 19">
                <a:extLst>
                  <a:ext uri="{FF2B5EF4-FFF2-40B4-BE49-F238E27FC236}">
                    <a16:creationId xmlns:a16="http://schemas.microsoft.com/office/drawing/2014/main" id="{F9DE5B25-CC19-4F57-8F79-C5AF05E30F53}"/>
                  </a:ext>
                </a:extLst>
              </p:cNvPr>
              <p:cNvSpPr txBox="1">
                <a:spLocks noRot="1" noChangeAspect="1" noMove="1" noResize="1" noEditPoints="1" noAdjustHandles="1" noChangeArrowheads="1" noChangeShapeType="1" noTextEdit="1"/>
              </p:cNvSpPr>
              <p:nvPr/>
            </p:nvSpPr>
            <p:spPr>
              <a:xfrm>
                <a:off x="259645" y="3589867"/>
                <a:ext cx="8579555" cy="2585323"/>
              </a:xfrm>
              <a:prstGeom prst="rect">
                <a:avLst/>
              </a:prstGeom>
              <a:blipFill>
                <a:blip r:embed="rId10"/>
                <a:stretch>
                  <a:fillRect l="-640" t="-1415" b="-2830"/>
                </a:stretch>
              </a:blipFill>
            </p:spPr>
            <p:txBody>
              <a:bodyPr/>
              <a:lstStyle/>
              <a:p>
                <a:r>
                  <a:rPr lang="sk-SK">
                    <a:noFill/>
                  </a:rPr>
                  <a:t> </a:t>
                </a:r>
              </a:p>
            </p:txBody>
          </p:sp>
        </mc:Fallback>
      </mc:AlternateContent>
      <p:sp>
        <p:nvSpPr>
          <p:cNvPr id="24" name="Rectangle 23">
            <a:extLst>
              <a:ext uri="{FF2B5EF4-FFF2-40B4-BE49-F238E27FC236}">
                <a16:creationId xmlns:a16="http://schemas.microsoft.com/office/drawing/2014/main" id="{21BE6D7C-278A-4128-B1F4-27007408DA07}"/>
              </a:ext>
            </a:extLst>
          </p:cNvPr>
          <p:cNvSpPr/>
          <p:nvPr/>
        </p:nvSpPr>
        <p:spPr>
          <a:xfrm>
            <a:off x="203200" y="4485292"/>
            <a:ext cx="8410222" cy="2276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963CDCD-56CF-4429-A0D5-E156AFCBD20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725739" y="903356"/>
            <a:ext cx="3365143" cy="468000"/>
          </a:xfrm>
          <a:prstGeom prst="rect">
            <a:avLst/>
          </a:prstGeom>
        </p:spPr>
      </p:pic>
      <p:pic>
        <p:nvPicPr>
          <p:cNvPr id="12" name="Picture 11">
            <a:extLst>
              <a:ext uri="{FF2B5EF4-FFF2-40B4-BE49-F238E27FC236}">
                <a16:creationId xmlns:a16="http://schemas.microsoft.com/office/drawing/2014/main" id="{BD6EC711-9AE7-417A-8420-FD628B10BF72}"/>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657475" y="1840453"/>
            <a:ext cx="3082286" cy="468000"/>
          </a:xfrm>
          <a:prstGeom prst="rect">
            <a:avLst/>
          </a:prstGeom>
        </p:spPr>
      </p:pic>
      <p:pic>
        <p:nvPicPr>
          <p:cNvPr id="26" name="Picture 25">
            <a:extLst>
              <a:ext uri="{FF2B5EF4-FFF2-40B4-BE49-F238E27FC236}">
                <a16:creationId xmlns:a16="http://schemas.microsoft.com/office/drawing/2014/main" id="{3CA0E0A6-FDD7-4AA5-AF94-C623C25B40A2}"/>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657477" y="2733060"/>
            <a:ext cx="2970857" cy="581143"/>
          </a:xfrm>
          <a:prstGeom prst="rect">
            <a:avLst/>
          </a:prstGeom>
        </p:spPr>
      </p:pic>
      <p:pic>
        <p:nvPicPr>
          <p:cNvPr id="28" name="Picture 27">
            <a:extLst>
              <a:ext uri="{FF2B5EF4-FFF2-40B4-BE49-F238E27FC236}">
                <a16:creationId xmlns:a16="http://schemas.microsoft.com/office/drawing/2014/main" id="{DD55C65A-1E2B-43EB-97CC-316D0988AE2D}"/>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4800" y="3680871"/>
            <a:ext cx="168000" cy="156000"/>
          </a:xfrm>
          <a:prstGeom prst="rect">
            <a:avLst/>
          </a:prstGeom>
        </p:spPr>
      </p:pic>
      <p:pic>
        <p:nvPicPr>
          <p:cNvPr id="29" name="Picture 28">
            <a:extLst>
              <a:ext uri="{FF2B5EF4-FFF2-40B4-BE49-F238E27FC236}">
                <a16:creationId xmlns:a16="http://schemas.microsoft.com/office/drawing/2014/main" id="{49BA8614-900F-429B-B5A0-32A984821049}"/>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5868232" y="5623095"/>
            <a:ext cx="168000" cy="156000"/>
          </a:xfrm>
          <a:prstGeom prst="rect">
            <a:avLst/>
          </a:prstGeom>
        </p:spPr>
      </p:pic>
      <p:pic>
        <p:nvPicPr>
          <p:cNvPr id="32" name="Picture 31">
            <a:extLst>
              <a:ext uri="{FF2B5EF4-FFF2-40B4-BE49-F238E27FC236}">
                <a16:creationId xmlns:a16="http://schemas.microsoft.com/office/drawing/2014/main" id="{D7E1E317-40C1-4409-A32F-38BB4FBC7F1D}"/>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648595" y="6136944"/>
            <a:ext cx="3519429" cy="581143"/>
          </a:xfrm>
          <a:prstGeom prst="rect">
            <a:avLst/>
          </a:prstGeom>
        </p:spPr>
      </p:pic>
      <p:sp>
        <p:nvSpPr>
          <p:cNvPr id="3" name="Slide Number Placeholder 2">
            <a:extLst>
              <a:ext uri="{FF2B5EF4-FFF2-40B4-BE49-F238E27FC236}">
                <a16:creationId xmlns:a16="http://schemas.microsoft.com/office/drawing/2014/main" id="{FEF04B91-FBA7-4BAF-94E0-16A7785A3D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620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bar E-TS&#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E-TS&#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_n=(n+\frac{1}{2})\hbar\omega&#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sum_n\exp\left(-\frac{(n+1/2)\hbar\omega}{kT}\right)=&#10;\exp\left(\frac{-\hbar\omega}{2kT}\right)&#10;\sum_n\left(\exp\left(\frac{-\hbar\omega}{kT}\right)\right)^n&#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10;\exp\left(\frac{\hbar\omega}{2kT}\right)&#10;\frac{1}{1-\exp\left(-\frac{\hbar\omega}{kT}\right)}&#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partial}{\partial\left(\frac{-1}{kT}\right)}&#10;\ln Z&#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omega}{\exp\left(\frac{\hbar\omega}{kT}\right)&#10;-1}+\frac{\hbar\omega}{2}&#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 N_{super}})}&#10;\sum_{(i,I), E_{iI}=E_{super},N_{iI}=N_{super}}&#10;A_i&#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10;\sum_{i}\varOmega_{res}(E_{super}-E_i,N_{super}-N_i)&#10;A_i&#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sum_{i}&#10;\exp\Big(\frac{1}{k}S_{res}(E_{super}-E_i,N_{super}-N_i)\Big)&#10;A_i&#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frac{1}{Z}\sum_i E_i\exp(-\frac{E_i}{kT})=&#10;\frac{1}{Z}\frac{\partial}{\partial(-1/kT)}\sum_i\exp(-\frac{E_i}{kT})&#10;=\frac{1}{Z}\frac{\partial}{\partial(-1/kT)}Z&#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N_{super}})-&#10;\frac{1}{k}\frac{\partial S_{res}}{\partial E}E_i&#10;-\frac{1}{k}\frac{\partial S_{res}}{\partial N}N_i\Big)N_i&#10;A_i&#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exp\Big(\frac{1}{k}S_{res}(E_{super},N_{super})\Big )}&#10;{\varOmega_{super}(E_{super})}\sum_{i}&#10;\exp\Big(-\frac{E_i}{kT}+\frac{\mu}{kT}N_i\Big)&#10;A_i&#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frac{\mu}{kT}N_i\Big)&#10;A_i&#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sum_{i}&#10;\exp\Big(\frac{1}{k}S_{res}(E_{super}-E_i,N_{super}-N_i)\Big)&#10;A_i&#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frac{\mu}{kT}N_i\Big)&#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text{const}\exp\Big(-\frac{E_i}{kT}+\frac{\mu}{kT}N_i\Big)&#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frac{\mu}{kT}N_i\Big)&#10;A_i&#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 p(i)=1&#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frac{\mu}{kT}N_i\Big)&#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frac{1}{\mathcal Z}\exp\Big(-\frac{E_i}{kT}+\frac{\mu}{kT}N_i\Big)&#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10;\frac{\partial}{\partial(-1/kT)}\ln Z&#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sum_i\exp\Big(-\frac{E_i}{kT}+\frac{\mu}{kT}N_i\Big)&#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A=\frac{1}{\mathcal Z}\sum_iA_i\exp\Big(-\frac{E_i}{kT}+\frac{\mu}{kT}N_i\Big)&#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sum_i\exp\Big(-\frac{E_i}{kT}+\frac{\mu}{kT}N_i\Big)&#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N_i=N}\exp\Big(-\frac{E_i}{kT}\Big)&#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frac{1}{\mathcal Z(\mu)}\sum_iN_i\exp\Big(-\frac{E_i}{kT}+\frac{\mu}{kT}N_i\Big)&#10;\end{align*}&#10;\end{document}&#10;"/>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N&#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N&#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frac{1}{\mathcal Z(\mu)}\sum_iN_i\exp\Big(-\frac{E_i}{kT}+\frac{\mu}{kT}N_i\Big)&#10;=\frac{kT}{\mathcal Z}\frac{\partial}{\partial \mu}&#10;\sum_i\exp\Big(-\frac{E_i}{kT}+\frac{\mu}{kT}N_i\Big)&#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Delta E)^2}=&#10;\frac{\partial^2}{\partial(-1/kT)^2}\ln Z&#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kT\frac{\partial}{\partial \mu}&#10;\ln \mathcal Z&#10;\end{align*}&#10;\end{document}&#10;"/>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mu,T,V)&amp;=\sum_i\exp\Big(-\frac{E_i}{kT}+\frac{\mu}{kT}N_i\Big)=&#10;\sum_N\sum_{i,N_i=N}\exp\Big(-\frac{E_i}{kT}+\frac{\mu}{kT}N_i\Big)\\&#10;&amp;=&#10;\sum_N \exp\Big(\frac{\mu}{kT}N\Big)\sum_{i,N_i=N}\exp\Big(-\frac{E_i}{kT}\Big)&#10;=\sum_N \exp\Big(\frac{\mu}{kT}N\Big)Z(N,T,V)&#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ln Z(\bar N,T,V)=&#10;\frac{\mu}{kT}\bar N -\frac{1}{kT}\bar E+\frac{1}{k}S&#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mu,T,V)= \exp\Big(-\frac{\varOmega}{kT}\Big)&#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 =TdS -pdV +\mu dN&#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1}{T}pdV-\frac{1}{T}\mu dN&#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E}{\partial S}\right)_{V,N}&#10;\end{align*}&#10;\end{document}&#10;"/>
  <p:tag name="IGUANATEXSIZE" val="16"/>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E}{\partial V}\right)_{V,S}&#10;\end{align*}&#10;\end{document}&#10;"/>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frac{1}{Z}\sum_i -\frac{\partial E_i}{\partial V}\exp(-\frac{E_i}{kT})=&#10;kT\frac{1}{Z}\frac{\partial}{\partial V}\sum_i\exp(-\frac{E_i}{kT})&#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N}&#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N}&#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T}=\left(\frac{\partial S}{\partial V}\right)_{E,N}&#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u}{T}=-\left(\frac{\partial S}{\partial N}\right)_{E,V}&#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T,V,N)=E(S,V,N)-TS&#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E}{\partial S}\right)_{V,N}&#10;\end{align*}&#10;\end{document}&#10;"/>
  <p:tag name="IGUANATEXSIZE" val="12"/>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dE -dTS-TdS=TdS-pdV+\mu dN -dTS -TdS&#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SdT-pdV+\mu dN&#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F}{\partial T}\right)_{V,N}&#10;\end{align*}&#10;\end{document}&#10;"/>
  <p:tag name="IGUANATEXSIZE" val="16"/>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F}{\partial N}\right)_{T,V}&#10;\end{align*}&#10;\end{document}&#10;"/>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10;kT\frac{\partial}{\partial  V}\ln Z&#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F}{\partial V}\right)_{V,T}&#10;\end{align*}&#10;\end{document}&#10;"/>
  <p:tag name="IGUANATEXSIZE" val="16"/>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SdT-pdV+\mu dN&#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T,V,N)=E(S,V,N)-TS&#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pdV= \delta A&#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F_1-F_2&#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S,p,N) = E+pV&#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TdS+Vdp+\mu    dN&#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TdS=\delta Q&#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H_2-H_1&#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H}{\partial S}\right)_{p,N}&#10;\end{align*}&#10;\end{document}&#10;"/>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exp-\frac{F}{kT}&#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H}{\partial N}\right)_{S,p}&#10;\end{align*}&#10;\end{document}&#10;"/>
  <p:tag name="IGUANATEXSIZE" val="16"/>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left(\frac{\partial H}{\partial p}\right)_{S,N}&#10;\end{align*}&#10;\end{document}&#10;"/>
  <p:tag name="IGUANATEXSIZE" val="16"/>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T,p,N)= E-TS+pV=H-TS&#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G= -SdT+Vdp+\mu dN&#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G}{\partial T}\right)_{p,N}&#10;\end{align*}&#10;\end{document}&#10;"/>
  <p:tag name="IGUANATEXSIZE" val="16"/>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G}{\partial N}\right)_{T,p}&#10;\end{align*}&#10;\end{document}&#10;"/>
  <p:tag name="IGUANATEXSIZE" val="16"/>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left(\frac{\partial G}{\partial p}\right)_{T,N}&#10;\end{align*}&#10;\end{document}&#10;"/>
  <p:tag name="IGUANATEXSIZE" val="16"/>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G}{\partial N}\right)_{T,p}&#10;\end{align*}&#10;\end{document}&#10;"/>
  <p:tag name="IGUANATEXSIZE" val="16"/>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T,p,N)=N\mu(p,T)&#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T,V,\mu)=E-TS -N\mu&#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arOmega= -SdT-pdV-Nd\mu&#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varOmega}{\partial T}\right)_{V,\mu}&#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left(\frac{\partial \varOmega}{\partial \mu}\right)_{T,V}&#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varOmega}{\partial V}\right)_{V,\mu}&#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frac{1}{kT}\bar E+\frac{1}{k}S&#10;\end{align*}&#10;\end{document}&#10;"/>
  <p:tag name="IGUANATEXSIZE" val="18"/>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exp\left(-\frac{\varOmega}{kT}\right)&#10;\end{align*}&#10;\end{document}&#10;"/>
  <p:tag name="IGUANATEXSIZE" val="16"/>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TS -N\mu=F-N\mu=F-G=F-(F+pV)=-pV&#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mathcal Z=N&#10;\end{align*}&#10;\end{document}&#10;"/>
  <p:tag name="IGUANATEXSIZE" val="16"/>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exp-\frac{F}{kT}&#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docProps/app.xml><?xml version="1.0" encoding="utf-8"?>
<Properties xmlns="http://schemas.openxmlformats.org/officeDocument/2006/extended-properties" xmlns:vt="http://schemas.openxmlformats.org/officeDocument/2006/docPropsVTypes">
  <Template>MyblankCalibri18</Template>
  <TotalTime>0</TotalTime>
  <Words>2552</Words>
  <Application>Microsoft Office PowerPoint</Application>
  <PresentationFormat>On-screen Show (4:3)</PresentationFormat>
  <Paragraphs>129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cp:revision>
  <dcterms:created xsi:type="dcterms:W3CDTF">2018-11-11T07:51:24Z</dcterms:created>
  <dcterms:modified xsi:type="dcterms:W3CDTF">2018-11-11T07:52:19Z</dcterms:modified>
</cp:coreProperties>
</file>