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4" r:id="rId2"/>
    <p:sldId id="265" r:id="rId3"/>
    <p:sldId id="266" r:id="rId4"/>
    <p:sldId id="267" r:id="rId5"/>
    <p:sldId id="270" r:id="rId6"/>
    <p:sldId id="271" r:id="rId7"/>
    <p:sldId id="272" r:id="rId8"/>
    <p:sldId id="273" r:id="rId9"/>
    <p:sldId id="274" r:id="rId10"/>
    <p:sldId id="275" r:id="rId11"/>
    <p:sldId id="258" r:id="rId12"/>
    <p:sldId id="260" r:id="rId13"/>
    <p:sldId id="259" r:id="rId14"/>
    <p:sldId id="263" r:id="rId15"/>
    <p:sldId id="262" r:id="rId16"/>
    <p:sldId id="276" r:id="rId17"/>
    <p:sldId id="277" r:id="rId18"/>
    <p:sldId id="278"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8" autoAdjust="0"/>
    <p:restoredTop sz="94660"/>
  </p:normalViewPr>
  <p:slideViewPr>
    <p:cSldViewPr snapToGrid="0">
      <p:cViewPr varScale="1">
        <p:scale>
          <a:sx n="65" d="100"/>
          <a:sy n="65" d="100"/>
        </p:scale>
        <p:origin x="1140" y="60"/>
      </p:cViewPr>
      <p:guideLst/>
    </p:cSldViewPr>
  </p:slideViewPr>
  <p:notesTextViewPr>
    <p:cViewPr>
      <p:scale>
        <a:sx n="1" d="1"/>
        <a:sy n="1" d="1"/>
      </p:scale>
      <p:origin x="0" y="0"/>
    </p:cViewPr>
  </p:notesTextViewPr>
  <p:sorterViewPr>
    <p:cViewPr varScale="1">
      <p:scale>
        <a:sx n="1" d="1"/>
        <a:sy n="1" d="1"/>
      </p:scale>
      <p:origin x="0" y="-103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12. 11. 2018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12. 11. 2018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12. 11. 2018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12. 11. 2018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12. 11. 2018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12. 11. 2018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12. 11. 2018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12. 11. 2018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12. 11. 2018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50.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9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8" Type="http://schemas.openxmlformats.org/officeDocument/2006/relationships/image" Target="../media/image510.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10.png"/><Relationship Id="rId5" Type="http://schemas.openxmlformats.org/officeDocument/2006/relationships/image" Target="../media/image210.pn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tags" Target="../tags/tag31.xml"/><Relationship Id="rId12" Type="http://schemas.openxmlformats.org/officeDocument/2006/relationships/image" Target="../media/image90.png"/><Relationship Id="rId2" Type="http://schemas.openxmlformats.org/officeDocument/2006/relationships/tags" Target="../tags/tag30.xml"/><Relationship Id="rId16" Type="http://schemas.openxmlformats.org/officeDocument/2006/relationships/image" Target="../media/image130.png"/><Relationship Id="rId1" Type="http://schemas.openxmlformats.org/officeDocument/2006/relationships/tags" Target="../tags/tag29.xml"/><Relationship Id="rId6" Type="http://schemas.openxmlformats.org/officeDocument/2006/relationships/slideLayout" Target="../slideLayouts/slideLayout7.xml"/><Relationship Id="rId11" Type="http://schemas.openxmlformats.org/officeDocument/2006/relationships/image" Target="../media/image29.png"/><Relationship Id="rId5" Type="http://schemas.openxmlformats.org/officeDocument/2006/relationships/tags" Target="../tags/tag33.xml"/><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tags" Target="../tags/tag32.xml"/><Relationship Id="rId9" Type="http://schemas.openxmlformats.org/officeDocument/2006/relationships/image" Target="../media/image64.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6.xml"/><Relationship Id="rId7" Type="http://schemas.openxmlformats.org/officeDocument/2006/relationships/image" Target="../media/image140.png"/><Relationship Id="rId2" Type="http://schemas.openxmlformats.org/officeDocument/2006/relationships/tags" Target="../tags/tag35.xml"/><Relationship Id="rId1" Type="http://schemas.openxmlformats.org/officeDocument/2006/relationships/tags" Target="../tags/tag34.xml"/><Relationship Id="rId11" Type="http://schemas.openxmlformats.org/officeDocument/2006/relationships/image" Target="../media/image180.png"/><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37.png"/><Relationship Id="rId12" Type="http://schemas.openxmlformats.org/officeDocument/2006/relationships/image" Target="../media/image3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6.png"/><Relationship Id="rId11" Type="http://schemas.openxmlformats.org/officeDocument/2006/relationships/image" Target="../media/image33.png"/><Relationship Id="rId5" Type="http://schemas.openxmlformats.org/officeDocument/2006/relationships/slideLayout" Target="../slideLayouts/slideLayout7.xml"/><Relationship Id="rId10" Type="http://schemas.openxmlformats.org/officeDocument/2006/relationships/image" Target="../media/image211.png"/><Relationship Id="rId4"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70.png"/><Relationship Id="rId3" Type="http://schemas.openxmlformats.org/officeDocument/2006/relationships/tags" Target="../tags/tag43.xm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tags" Target="../tags/tag42.xml"/><Relationship Id="rId16" Type="http://schemas.openxmlformats.org/officeDocument/2006/relationships/image" Target="../media/image43.png"/><Relationship Id="rId1" Type="http://schemas.openxmlformats.org/officeDocument/2006/relationships/tags" Target="../tags/tag41.xml"/><Relationship Id="rId6" Type="http://schemas.openxmlformats.org/officeDocument/2006/relationships/slideLayout" Target="../slideLayouts/slideLayout7.xml"/><Relationship Id="rId11" Type="http://schemas.openxmlformats.org/officeDocument/2006/relationships/image" Target="../media/image250.png"/><Relationship Id="rId5" Type="http://schemas.openxmlformats.org/officeDocument/2006/relationships/tags" Target="../tags/tag45.xml"/><Relationship Id="rId15" Type="http://schemas.openxmlformats.org/officeDocument/2006/relationships/image" Target="../media/image290.png"/><Relationship Id="rId4" Type="http://schemas.openxmlformats.org/officeDocument/2006/relationships/tags" Target="../tags/tag44.xml"/><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13" Type="http://schemas.openxmlformats.org/officeDocument/2006/relationships/image" Target="../media/image350.png"/><Relationship Id="rId3" Type="http://schemas.openxmlformats.org/officeDocument/2006/relationships/tags" Target="../tags/tag48.xml"/><Relationship Id="rId12" Type="http://schemas.openxmlformats.org/officeDocument/2006/relationships/image" Target="../media/image46.png"/><Relationship Id="rId2" Type="http://schemas.openxmlformats.org/officeDocument/2006/relationships/tags" Target="../tags/tag47.xml"/><Relationship Id="rId16" Type="http://schemas.openxmlformats.org/officeDocument/2006/relationships/image" Target="../media/image380.png"/><Relationship Id="rId1" Type="http://schemas.openxmlformats.org/officeDocument/2006/relationships/tags" Target="../tags/tag46.xml"/><Relationship Id="rId6" Type="http://schemas.openxmlformats.org/officeDocument/2006/relationships/slideLayout" Target="../slideLayouts/slideLayout7.xml"/><Relationship Id="rId11" Type="http://schemas.openxmlformats.org/officeDocument/2006/relationships/image" Target="../media/image45.png"/><Relationship Id="rId5" Type="http://schemas.openxmlformats.org/officeDocument/2006/relationships/tags" Target="../tags/tag50.xml"/><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tags" Target="../tags/tag49.xml"/><Relationship Id="rId9" Type="http://schemas.openxmlformats.org/officeDocument/2006/relationships/image" Target="../media/image311.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13" Type="http://schemas.openxmlformats.org/officeDocument/2006/relationships/image" Target="../media/image51.png"/><Relationship Id="rId3" Type="http://schemas.openxmlformats.org/officeDocument/2006/relationships/tags" Target="../tags/tag53.xml"/><Relationship Id="rId12"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11" Type="http://schemas.openxmlformats.org/officeDocument/2006/relationships/image" Target="../media/image49.png"/><Relationship Id="rId5" Type="http://schemas.openxmlformats.org/officeDocument/2006/relationships/tags" Target="../tags/tag55.xml"/><Relationship Id="rId15" Type="http://schemas.openxmlformats.org/officeDocument/2006/relationships/image" Target="../media/image430.png"/><Relationship Id="rId10" Type="http://schemas.openxmlformats.org/officeDocument/2006/relationships/image" Target="../media/image47.png"/><Relationship Id="rId4" Type="http://schemas.openxmlformats.org/officeDocument/2006/relationships/tags" Target="../tags/tag54.xml"/><Relationship Id="rId9" Type="http://schemas.openxmlformats.org/officeDocument/2006/relationships/image" Target="../media/image390.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0.png"/></Relationships>
</file>

<file path=ppt/slides/_rels/slide3.xml.rels><?xml version="1.0" encoding="UTF-8" standalone="yes"?>
<Relationships xmlns="http://schemas.openxmlformats.org/package/2006/relationships"><Relationship Id="rId8" Type="http://schemas.openxmlformats.org/officeDocument/2006/relationships/image" Target="../media/image610.png"/><Relationship Id="rId13" Type="http://schemas.openxmlformats.org/officeDocument/2006/relationships/image" Target="../media/image660.png"/><Relationship Id="rId3" Type="http://schemas.openxmlformats.org/officeDocument/2006/relationships/tags" Target="../tags/tag5.xml"/><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10.png"/><Relationship Id="rId3" Type="http://schemas.openxmlformats.org/officeDocument/2006/relationships/tags" Target="../tags/tag9.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11" Type="http://schemas.openxmlformats.org/officeDocument/2006/relationships/image" Target="../media/image690.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slideLayout" Target="../slideLayouts/slideLayout7.xml"/><Relationship Id="rId12" Type="http://schemas.openxmlformats.org/officeDocument/2006/relationships/image" Target="../media/image760.png"/><Relationship Id="rId17" Type="http://schemas.openxmlformats.org/officeDocument/2006/relationships/image" Target="../media/image810.png"/><Relationship Id="rId2" Type="http://schemas.openxmlformats.org/officeDocument/2006/relationships/tags" Target="../tags/tag15.xml"/><Relationship Id="rId16"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5" Type="http://schemas.openxmlformats.org/officeDocument/2006/relationships/image" Target="../media/image17.png"/><Relationship Id="rId4" Type="http://schemas.openxmlformats.org/officeDocument/2006/relationships/tags" Target="../tags/tag17.xml"/><Relationship Id="rId9" Type="http://schemas.openxmlformats.org/officeDocument/2006/relationships/image" Target="../media/image14.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7" Type="http://schemas.openxmlformats.org/officeDocument/2006/relationships/image" Target="../media/image840.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image" Target="../media/image80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850.png"/></Relationships>
</file>

<file path=ppt/slides/_rels/slide9.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8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E877FC-E52B-4B80-BDB6-147B2178B174}"/>
              </a:ext>
            </a:extLst>
          </p:cNvPr>
          <p:cNvSpPr txBox="1"/>
          <p:nvPr/>
        </p:nvSpPr>
        <p:spPr>
          <a:xfrm>
            <a:off x="782157" y="237000"/>
            <a:ext cx="72241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Non-equilibrium macrostates - entropy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FA4A3B-18E8-4674-8D72-9F34A5F36CB2}"/>
                  </a:ext>
                </a:extLst>
              </p:cNvPr>
              <p:cNvSpPr txBox="1"/>
              <p:nvPr/>
            </p:nvSpPr>
            <p:spPr>
              <a:xfrm>
                <a:off x="276447" y="744279"/>
                <a:ext cx="873996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far we have discussed equilibrium thermodynamic potentials. These potentials can be defined even for non-equilibrium macrostates.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already defined the entropy for arbitrary (equilibrium as well as non-equilibrium) macrostates of an isolated system. The definition was universal: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Entropy for an isolated physical system is defined as k-times the logarithm of the number of microstates corresponding to the macrostate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used this definition to study evolution towards equilibrium of two systems after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into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More generally entropy for arbitrary macrostate can be defined, when we define a statistical ensemble of microstates representing the macrostate considered (equilibrium or non-equilibrium). The statistical ensemble is defined by assigning the probabilities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arbitrary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general some probabilities might be 0.) We defined the entropy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6AFA4A3B-18E8-4674-8D72-9F34A5F36CB2}"/>
                  </a:ext>
                </a:extLst>
              </p:cNvPr>
              <p:cNvSpPr txBox="1">
                <a:spLocks noRot="1" noChangeAspect="1" noMove="1" noResize="1" noEditPoints="1" noAdjustHandles="1" noChangeArrowheads="1" noChangeShapeType="1" noTextEdit="1"/>
              </p:cNvSpPr>
              <p:nvPr/>
            </p:nvSpPr>
            <p:spPr>
              <a:xfrm>
                <a:off x="276447" y="744279"/>
                <a:ext cx="8739962" cy="3416320"/>
              </a:xfrm>
              <a:prstGeom prst="rect">
                <a:avLst/>
              </a:prstGeom>
              <a:blipFill>
                <a:blip r:embed="rId6"/>
                <a:stretch>
                  <a:fillRect l="-558" t="-891" r="-418" b="-1783"/>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2DEC9876-FAD6-43E6-B8E4-D5D783DD872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35711" y="4168226"/>
            <a:ext cx="2242566" cy="4869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26945E-F12D-439B-B0FD-81C46ADF5A07}"/>
                  </a:ext>
                </a:extLst>
              </p:cNvPr>
              <p:cNvSpPr txBox="1"/>
              <p:nvPr/>
            </p:nvSpPr>
            <p:spPr>
              <a:xfrm>
                <a:off x="223284" y="4667693"/>
                <a:ext cx="852731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difference between the equilibrium and non equilibrium macrostates is manifested by the fact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need more macroscopic variables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define a non-equilibrium macrostate than for the equilibrium macrostate. For example the macrostate of a gas in equilibrium is given by three variables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Any other macroscopic variable in equilibrium can be calculated as a function of the equilibrium variables. Like pressure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4326945E-F12D-439B-B0FD-81C46ADF5A07}"/>
                  </a:ext>
                </a:extLst>
              </p:cNvPr>
              <p:cNvSpPr txBox="1">
                <a:spLocks noRot="1" noChangeAspect="1" noMove="1" noResize="1" noEditPoints="1" noAdjustHandles="1" noChangeArrowheads="1" noChangeShapeType="1" noTextEdit="1"/>
              </p:cNvSpPr>
              <p:nvPr/>
            </p:nvSpPr>
            <p:spPr>
              <a:xfrm>
                <a:off x="223284" y="4667693"/>
                <a:ext cx="8527311" cy="1477328"/>
              </a:xfrm>
              <a:prstGeom prst="rect">
                <a:avLst/>
              </a:prstGeom>
              <a:blipFill>
                <a:blip r:embed="rId8"/>
                <a:stretch>
                  <a:fillRect l="-644" t="-2479" b="-5785"/>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6A542D6F-5552-43C1-A1B8-4F04FDBF7BB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41479" y="6165702"/>
            <a:ext cx="1160717" cy="468059"/>
          </a:xfrm>
          <a:prstGeom prst="rect">
            <a:avLst/>
          </a:prstGeom>
        </p:spPr>
      </p:pic>
    </p:spTree>
    <p:extLst>
      <p:ext uri="{BB962C8B-B14F-4D97-AF65-F5344CB8AC3E}">
        <p14:creationId xmlns:p14="http://schemas.microsoft.com/office/powerpoint/2010/main" val="255097522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68C4C-6855-471F-940A-E456D865C1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8A9551-F9DD-4F64-A97D-8FF2845264B5}"/>
              </a:ext>
            </a:extLst>
          </p:cNvPr>
          <p:cNvSpPr txBox="1"/>
          <p:nvPr/>
        </p:nvSpPr>
        <p:spPr>
          <a:xfrm>
            <a:off x="721360" y="386080"/>
            <a:ext cx="800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Finding equilibrium by minimizing the free energy</a:t>
            </a:r>
          </a:p>
        </p:txBody>
      </p:sp>
      <p:sp>
        <p:nvSpPr>
          <p:cNvPr id="4" name="TextBox 3">
            <a:extLst>
              <a:ext uri="{FF2B5EF4-FFF2-40B4-BE49-F238E27FC236}">
                <a16:creationId xmlns:a16="http://schemas.microsoft.com/office/drawing/2014/main" id="{798546A5-FA6F-4038-BF26-A97E74904C47}"/>
              </a:ext>
            </a:extLst>
          </p:cNvPr>
          <p:cNvSpPr txBox="1"/>
          <p:nvPr/>
        </p:nvSpPr>
        <p:spPr>
          <a:xfrm>
            <a:off x="264160" y="1178560"/>
            <a:ext cx="853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nonequilibrium free energy will be</a:t>
            </a:r>
          </a:p>
        </p:txBody>
      </p:sp>
      <p:pic>
        <p:nvPicPr>
          <p:cNvPr id="8" name="Picture 7">
            <a:extLst>
              <a:ext uri="{FF2B5EF4-FFF2-40B4-BE49-F238E27FC236}">
                <a16:creationId xmlns:a16="http://schemas.microsoft.com/office/drawing/2014/main" id="{64E4364E-F720-49C6-8D07-A23966540FF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92961" y="1695171"/>
            <a:ext cx="4649143" cy="487619"/>
          </a:xfrm>
          <a:prstGeom prst="rect">
            <a:avLst/>
          </a:prstGeom>
        </p:spPr>
      </p:pic>
      <p:pic>
        <p:nvPicPr>
          <p:cNvPr id="25" name="Picture 24">
            <a:extLst>
              <a:ext uri="{FF2B5EF4-FFF2-40B4-BE49-F238E27FC236}">
                <a16:creationId xmlns:a16="http://schemas.microsoft.com/office/drawing/2014/main" id="{E3DC947D-010A-4285-94DD-E061FE62D8A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21363" y="2448945"/>
            <a:ext cx="7311238" cy="166552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52BE9B-3F8F-4870-832E-53610DB238B1}"/>
                  </a:ext>
                </a:extLst>
              </p:cNvPr>
              <p:cNvSpPr txBox="1"/>
              <p:nvPr/>
            </p:nvSpPr>
            <p:spPr>
              <a:xfrm>
                <a:off x="406400" y="4399280"/>
                <a:ext cx="8463280" cy="667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differentiating with respect to M we find the value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minimizes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𝑛𝑜𝑛𝑒𝑞</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After some work we get</a:t>
                </a:r>
              </a:p>
            </p:txBody>
          </p:sp>
        </mc:Choice>
        <mc:Fallback xmlns="">
          <p:sp>
            <p:nvSpPr>
              <p:cNvPr id="26" name="TextBox 25">
                <a:extLst>
                  <a:ext uri="{FF2B5EF4-FFF2-40B4-BE49-F238E27FC236}">
                    <a16:creationId xmlns:a16="http://schemas.microsoft.com/office/drawing/2014/main" id="{4A52BE9B-3F8F-4870-832E-53610DB238B1}"/>
                  </a:ext>
                </a:extLst>
              </p:cNvPr>
              <p:cNvSpPr txBox="1">
                <a:spLocks noRot="1" noChangeAspect="1" noMove="1" noResize="1" noEditPoints="1" noAdjustHandles="1" noChangeArrowheads="1" noChangeShapeType="1" noTextEdit="1"/>
              </p:cNvSpPr>
              <p:nvPr/>
            </p:nvSpPr>
            <p:spPr>
              <a:xfrm>
                <a:off x="406400" y="4399280"/>
                <a:ext cx="8463280" cy="667747"/>
              </a:xfrm>
              <a:prstGeom prst="rect">
                <a:avLst/>
              </a:prstGeom>
              <a:blipFill>
                <a:blip r:embed="rId9"/>
                <a:stretch>
                  <a:fillRect l="-648" t="-4587" b="-14679"/>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324C4114-19C6-48A3-A7DC-BE636B0356E7}"/>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396791" y="5135665"/>
            <a:ext cx="3960381" cy="446476"/>
          </a:xfrm>
          <a:prstGeom prst="rect">
            <a:avLst/>
          </a:prstGeom>
        </p:spPr>
      </p:pic>
      <p:sp>
        <p:nvSpPr>
          <p:cNvPr id="47" name="TextBox 46">
            <a:extLst>
              <a:ext uri="{FF2B5EF4-FFF2-40B4-BE49-F238E27FC236}">
                <a16:creationId xmlns:a16="http://schemas.microsoft.com/office/drawing/2014/main" id="{5F4E40A8-EC89-4E9F-9963-FC0F12A555A6}"/>
              </a:ext>
            </a:extLst>
          </p:cNvPr>
          <p:cNvSpPr txBox="1"/>
          <p:nvPr/>
        </p:nvSpPr>
        <p:spPr>
          <a:xfrm>
            <a:off x="406400" y="5872480"/>
            <a:ext cx="7934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exactly the same as we got using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standard “canonical mean” technique.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46974333"/>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2D9AD-77D4-4CBA-8A21-3ECEF36134C1}"/>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A3472B-7203-4FD9-A526-0FEEFFB7E653}"/>
                  </a:ext>
                </a:extLst>
              </p:cNvPr>
              <p:cNvSpPr txBox="1"/>
              <p:nvPr/>
            </p:nvSpPr>
            <p:spPr>
              <a:xfrm>
                <a:off x="161925" y="483089"/>
                <a:ext cx="8820150" cy="6240170"/>
              </a:xfrm>
              <a:prstGeom prst="rect">
                <a:avLst/>
              </a:prstGeom>
              <a:noFill/>
            </p:spPr>
            <p:txBody>
              <a:bodyPr wrap="square" rtlCol="0">
                <a:spAutoFit/>
              </a:bodyPr>
              <a:lstStyle/>
              <a:p>
                <a:r>
                  <a:rPr lang="en-US" dirty="0">
                    <a:cs typeface="Arial" panose="020B0604020202020204" pitchFamily="34" charset="0"/>
                  </a:rPr>
                  <a:t>For classical (non-quantum) ideal gas we could use canonical distribution for just one particle (Maxwell-Boltzmann distribution). The reason is that molecules do not interact (except for very short time during collisions) and so they are statistically independent. </a:t>
                </a:r>
                <a:r>
                  <a:rPr lang="en-US" b="1" dirty="0">
                    <a:cs typeface="Arial" panose="020B0604020202020204" pitchFamily="34" charset="0"/>
                  </a:rPr>
                  <a:t>Classical particle is well identifiabl</a:t>
                </a:r>
                <a:r>
                  <a:rPr lang="en-US" dirty="0">
                    <a:cs typeface="Arial" panose="020B0604020202020204" pitchFamily="34" charset="0"/>
                  </a:rPr>
                  <a:t>e, so we can  use one-particle distribution.</a:t>
                </a:r>
              </a:p>
              <a:p>
                <a:endParaRPr lang="en-US" sz="900" dirty="0">
                  <a:cs typeface="Arial" panose="020B0604020202020204" pitchFamily="34" charset="0"/>
                </a:endParaRPr>
              </a:p>
              <a:p>
                <a:r>
                  <a:rPr lang="en-US" b="1" dirty="0">
                    <a:cs typeface="Arial" panose="020B0604020202020204" pitchFamily="34" charset="0"/>
                  </a:rPr>
                  <a:t>For quantum particles </a:t>
                </a:r>
                <a:r>
                  <a:rPr lang="en-US" dirty="0">
                    <a:cs typeface="Arial" panose="020B0604020202020204" pitchFamily="34" charset="0"/>
                  </a:rPr>
                  <a:t>we have a problem even for non-interacting particles: particles are usually undistinguishable. So we cannot well identify just one particle, therefore one-particle distributions are meaningless.</a:t>
                </a:r>
              </a:p>
              <a:p>
                <a:endParaRPr lang="en-US" sz="1000" dirty="0">
                  <a:cs typeface="Arial" panose="020B0604020202020204" pitchFamily="34" charset="0"/>
                </a:endParaRPr>
              </a:p>
              <a:p>
                <a:r>
                  <a:rPr lang="en-US" dirty="0">
                    <a:cs typeface="Arial" panose="020B0604020202020204" pitchFamily="34" charset="0"/>
                  </a:rPr>
                  <a:t>Still, classical one-particle distributions are very useful, so we would be happy to have some quantum analogue. Some small one-particle-like gas subsystem.</a:t>
                </a:r>
              </a:p>
              <a:p>
                <a:endParaRPr lang="en-US" sz="1000" dirty="0">
                  <a:cs typeface="Arial" panose="020B0604020202020204" pitchFamily="34" charset="0"/>
                </a:endParaRPr>
              </a:p>
              <a:p>
                <a:r>
                  <a:rPr lang="en-US" dirty="0">
                    <a:cs typeface="Arial" panose="020B0604020202020204" pitchFamily="34" charset="0"/>
                  </a:rPr>
                  <a:t>The key idea is: </a:t>
                </a:r>
                <a:r>
                  <a:rPr lang="en-US" b="1" dirty="0">
                    <a:solidFill>
                      <a:srgbClr val="FF0000"/>
                    </a:solidFill>
                    <a:cs typeface="Arial" panose="020B0604020202020204" pitchFamily="34" charset="0"/>
                  </a:rPr>
                  <a:t>take as a subsystem one one-particle state</a:t>
                </a:r>
                <a:r>
                  <a:rPr lang="en-US" dirty="0">
                    <a:cs typeface="Arial" panose="020B0604020202020204" pitchFamily="34" charset="0"/>
                  </a:rPr>
                  <a:t>. The one particle states are well identifiable as </a:t>
                </a:r>
                <a14:m>
                  <m:oMath xmlns:m="http://schemas.openxmlformats.org/officeDocument/2006/math">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can speak about the </a:t>
                </a:r>
                <a:r>
                  <a:rPr lang="en-US" b="1" dirty="0">
                    <a:solidFill>
                      <a:srgbClr val="FF0000"/>
                    </a:solidFill>
                    <a:cs typeface="Arial" panose="020B0604020202020204" pitchFamily="34" charset="0"/>
                  </a:rPr>
                  <a:t>“state of the one-particle state”</a:t>
                </a:r>
                <a:r>
                  <a:rPr lang="en-US" dirty="0">
                    <a:cs typeface="Arial" panose="020B0604020202020204" pitchFamily="34" charset="0"/>
                  </a:rPr>
                  <a:t>: it is given by the occupational number of the one-particle state considered.</a:t>
                </a:r>
              </a:p>
              <a:p>
                <a:r>
                  <a:rPr lang="en-US" dirty="0">
                    <a:cs typeface="Arial" panose="020B0604020202020204" pitchFamily="34" charset="0"/>
                  </a:rPr>
                  <a:t>Different one-particle states are statistically independent of each other, that is their occupational numbers are independent.</a:t>
                </a:r>
              </a:p>
              <a:p>
                <a:endParaRPr lang="en-US" sz="1050" dirty="0">
                  <a:cs typeface="Arial" panose="020B0604020202020204" pitchFamily="34" charset="0"/>
                </a:endParaRPr>
              </a:p>
              <a:p>
                <a:r>
                  <a:rPr lang="en-US" dirty="0">
                    <a:cs typeface="Arial" panose="020B0604020202020204" pitchFamily="34" charset="0"/>
                  </a:rPr>
                  <a:t>In different microstates of the whole gas the occupational number of one specifically chosen one-particle states are different: we can speak about the </a:t>
                </a:r>
                <a:r>
                  <a:rPr lang="en-US" b="1" dirty="0">
                    <a:solidFill>
                      <a:srgbClr val="FF0000"/>
                    </a:solidFill>
                    <a:cs typeface="Arial" panose="020B0604020202020204" pitchFamily="34" charset="0"/>
                  </a:rPr>
                  <a:t>occupational-number-probability distribution</a:t>
                </a:r>
                <a:r>
                  <a:rPr lang="en-US" dirty="0">
                    <a:cs typeface="Arial" panose="020B0604020202020204" pitchFamily="34" charset="0"/>
                  </a:rPr>
                  <a:t> </a:t>
                </a:r>
                <a:r>
                  <a:rPr lang="en-US" b="1" dirty="0">
                    <a:cs typeface="Arial" panose="020B0604020202020204" pitchFamily="34" charset="0"/>
                  </a:rPr>
                  <a:t>for a specific one-particle state </a:t>
                </a:r>
                <a:r>
                  <a:rPr lang="en-US" dirty="0">
                    <a:cs typeface="Arial" panose="020B0604020202020204" pitchFamily="34" charset="0"/>
                  </a:rPr>
                  <a:t>for a particular gas macrostate.</a:t>
                </a:r>
              </a:p>
              <a:p>
                <a:r>
                  <a:rPr lang="en-US" dirty="0">
                    <a:cs typeface="Arial" panose="020B0604020202020204" pitchFamily="34" charset="0"/>
                  </a:rPr>
                  <a:t>The occupational number is the number of particles in that chosen state. We can consider the chosen one-particle state as a small system in thermal and diffusion contact with the rest of the gas and </a:t>
                </a:r>
                <a:r>
                  <a:rPr lang="en-US" b="1" dirty="0">
                    <a:solidFill>
                      <a:srgbClr val="FF0000"/>
                    </a:solidFill>
                    <a:cs typeface="Arial" panose="020B0604020202020204" pitchFamily="34" charset="0"/>
                  </a:rPr>
                  <a:t>use grand canonical distribution as the relevant probability distribution</a:t>
                </a:r>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D3A3472B-7203-4FD9-A526-0FEEFFB7E653}"/>
                  </a:ext>
                </a:extLst>
              </p:cNvPr>
              <p:cNvSpPr txBox="1">
                <a:spLocks noRot="1" noChangeAspect="1" noMove="1" noResize="1" noEditPoints="1" noAdjustHandles="1" noChangeArrowheads="1" noChangeShapeType="1" noTextEdit="1"/>
              </p:cNvSpPr>
              <p:nvPr/>
            </p:nvSpPr>
            <p:spPr>
              <a:xfrm>
                <a:off x="161925" y="483089"/>
                <a:ext cx="8820150" cy="6240170"/>
              </a:xfrm>
              <a:prstGeom prst="rect">
                <a:avLst/>
              </a:prstGeom>
              <a:blipFill>
                <a:blip r:embed="rId4"/>
                <a:stretch>
                  <a:fillRect l="-622" t="-488" r="-1037" b="-586"/>
                </a:stretch>
              </a:blipFill>
            </p:spPr>
            <p:txBody>
              <a:bodyPr/>
              <a:lstStyle/>
              <a:p>
                <a:r>
                  <a:rPr lang="sk-SK">
                    <a:noFill/>
                  </a:rPr>
                  <a:t> </a:t>
                </a:r>
              </a:p>
            </p:txBody>
          </p:sp>
        </mc:Fallback>
      </mc:AlternateContent>
    </p:spTree>
    <p:extLst>
      <p:ext uri="{BB962C8B-B14F-4D97-AF65-F5344CB8AC3E}">
        <p14:creationId xmlns:p14="http://schemas.microsoft.com/office/powerpoint/2010/main" val="317371915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FFD3E-63E7-49B9-8ADB-9B167AE3D9CB}"/>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589DAD-431C-4302-989E-57A07AD96C46}"/>
                  </a:ext>
                </a:extLst>
              </p:cNvPr>
              <p:cNvSpPr txBox="1"/>
              <p:nvPr/>
            </p:nvSpPr>
            <p:spPr>
              <a:xfrm>
                <a:off x="485775" y="1123950"/>
                <a:ext cx="8248650" cy="923330"/>
              </a:xfrm>
              <a:prstGeom prst="rect">
                <a:avLst/>
              </a:prstGeom>
              <a:noFill/>
            </p:spPr>
            <p:txBody>
              <a:bodyPr wrap="square" rtlCol="0">
                <a:spAutoFit/>
              </a:bodyPr>
              <a:lstStyle/>
              <a:p>
                <a:r>
                  <a:rPr lang="en-US" dirty="0">
                    <a:cs typeface="Arial" panose="020B0604020202020204" pitchFamily="34" charset="0"/>
                  </a:rPr>
                  <a:t>One-particle states will be denoted in brief as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It can be understood as the order number in a sorted list of all one-particle states as shown in the table below for fermions with spin 1/2. </a:t>
                </a:r>
              </a:p>
            </p:txBody>
          </p:sp>
        </mc:Choice>
        <mc:Fallback xmlns="">
          <p:sp>
            <p:nvSpPr>
              <p:cNvPr id="3" name="TextBox 2">
                <a:extLst>
                  <a:ext uri="{FF2B5EF4-FFF2-40B4-BE49-F238E27FC236}">
                    <a16:creationId xmlns:a16="http://schemas.microsoft.com/office/drawing/2014/main" id="{44589DAD-431C-4302-989E-57A07AD96C46}"/>
                  </a:ext>
                </a:extLst>
              </p:cNvPr>
              <p:cNvSpPr txBox="1">
                <a:spLocks noRot="1" noChangeAspect="1" noMove="1" noResize="1" noEditPoints="1" noAdjustHandles="1" noChangeArrowheads="1" noChangeShapeType="1" noTextEdit="1"/>
              </p:cNvSpPr>
              <p:nvPr/>
            </p:nvSpPr>
            <p:spPr>
              <a:xfrm>
                <a:off x="485775" y="1123950"/>
                <a:ext cx="8248650" cy="923330"/>
              </a:xfrm>
              <a:prstGeom prst="rect">
                <a:avLst/>
              </a:prstGeom>
              <a:blipFill>
                <a:blip r:embed="rId5"/>
                <a:stretch>
                  <a:fillRect l="-665"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3917537-402E-4D75-9F9E-AFED7B02657D}"/>
                  </a:ext>
                </a:extLst>
              </p:cNvPr>
              <p:cNvGraphicFramePr>
                <a:graphicFrameLocks noGrp="1"/>
              </p:cNvGraphicFramePr>
              <p:nvPr>
                <p:extLst/>
              </p:nvPr>
            </p:nvGraphicFramePr>
            <p:xfrm>
              <a:off x="661612" y="2513269"/>
              <a:ext cx="2729288" cy="3086100"/>
            </p:xfrm>
            <a:graphic>
              <a:graphicData uri="http://schemas.openxmlformats.org/drawingml/2006/table">
                <a:tbl>
                  <a:tblPr firstRow="1" bandRow="1">
                    <a:tableStyleId>{5940675A-B579-460E-94D1-54222C63F5DA}</a:tableStyleId>
                  </a:tblPr>
                  <a:tblGrid>
                    <a:gridCol w="1364644">
                      <a:extLst>
                        <a:ext uri="{9D8B030D-6E8A-4147-A177-3AD203B41FA5}">
                          <a16:colId xmlns:a16="http://schemas.microsoft.com/office/drawing/2014/main" val="322473033"/>
                        </a:ext>
                      </a:extLst>
                    </a:gridCol>
                    <a:gridCol w="1364644">
                      <a:extLst>
                        <a:ext uri="{9D8B030D-6E8A-4147-A177-3AD203B41FA5}">
                          <a16:colId xmlns:a16="http://schemas.microsoft.com/office/drawing/2014/main" val="253044723"/>
                        </a:ext>
                      </a:extLst>
                    </a:gridCol>
                  </a:tblGrid>
                  <a:tr h="308610">
                    <a:tc>
                      <a:txBody>
                        <a:bodyPr/>
                        <a:lstStyle/>
                        <a:p>
                          <a:pPr algn="ctr"/>
                          <a:r>
                            <a:rPr lang="en-US" sz="14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3</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𝑧</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65648"/>
                      </a:ext>
                    </a:extLst>
                  </a:tr>
                  <a:tr h="308610">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90425"/>
                      </a:ext>
                    </a:extLst>
                  </a:tr>
                  <a:tr h="308610">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0784651"/>
                      </a:ext>
                    </a:extLst>
                  </a:tr>
                  <a:tr h="308610">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866498"/>
                      </a:ext>
                    </a:extLst>
                  </a:tr>
                  <a:tr h="308610">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192079"/>
                      </a:ext>
                    </a:extLst>
                  </a:tr>
                  <a:tr h="308610">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003798"/>
                      </a:ext>
                    </a:extLst>
                  </a:tr>
                  <a:tr h="308610">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712885"/>
                      </a:ext>
                    </a:extLst>
                  </a:tr>
                  <a:tr h="308610">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25362"/>
                      </a:ext>
                    </a:extLst>
                  </a:tr>
                  <a:tr h="308610">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029472"/>
                      </a:ext>
                    </a:extLst>
                  </a:tr>
                  <a:tr h="30861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4802726"/>
                      </a:ext>
                    </a:extLst>
                  </a:tr>
                </a:tbl>
              </a:graphicData>
            </a:graphic>
          </p:graphicFrame>
        </mc:Choice>
        <mc:Fallback xmlns="">
          <p:graphicFrame>
            <p:nvGraphicFramePr>
              <p:cNvPr id="4" name="Table 3">
                <a:extLst>
                  <a:ext uri="{FF2B5EF4-FFF2-40B4-BE49-F238E27FC236}">
                    <a16:creationId xmlns:a16="http://schemas.microsoft.com/office/drawing/2014/main" id="{B3917537-402E-4D75-9F9E-AFED7B02657D}"/>
                  </a:ext>
                </a:extLst>
              </p:cNvPr>
              <p:cNvGraphicFramePr>
                <a:graphicFrameLocks noGrp="1"/>
              </p:cNvGraphicFramePr>
              <p:nvPr>
                <p:extLst>
                  <p:ext uri="{D42A27DB-BD31-4B8C-83A1-F6EECF244321}">
                    <p14:modId xmlns:p14="http://schemas.microsoft.com/office/powerpoint/2010/main" val="1494382477"/>
                  </p:ext>
                </p:extLst>
              </p:nvPr>
            </p:nvGraphicFramePr>
            <p:xfrm>
              <a:off x="661612" y="2513269"/>
              <a:ext cx="2729288" cy="3086100"/>
            </p:xfrm>
            <a:graphic>
              <a:graphicData uri="http://schemas.openxmlformats.org/drawingml/2006/table">
                <a:tbl>
                  <a:tblPr firstRow="1" bandRow="1">
                    <a:tableStyleId>{5940675A-B579-460E-94D1-54222C63F5DA}</a:tableStyleId>
                  </a:tblPr>
                  <a:tblGrid>
                    <a:gridCol w="1364644">
                      <a:extLst>
                        <a:ext uri="{9D8B030D-6E8A-4147-A177-3AD203B41FA5}">
                          <a16:colId xmlns:a16="http://schemas.microsoft.com/office/drawing/2014/main" val="322473033"/>
                        </a:ext>
                      </a:extLst>
                    </a:gridCol>
                    <a:gridCol w="1364644">
                      <a:extLst>
                        <a:ext uri="{9D8B030D-6E8A-4147-A177-3AD203B41FA5}">
                          <a16:colId xmlns:a16="http://schemas.microsoft.com/office/drawing/2014/main" val="253044723"/>
                        </a:ext>
                      </a:extLst>
                    </a:gridCol>
                  </a:tblGrid>
                  <a:tr h="308610">
                    <a:tc>
                      <a:txBody>
                        <a:bodyPr/>
                        <a:lstStyle/>
                        <a:p>
                          <a:pPr algn="ctr"/>
                          <a:r>
                            <a:rPr lang="en-US" sz="14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1961" r="-893" b="-896078"/>
                          </a:stretch>
                        </a:blipFill>
                      </a:tcPr>
                    </a:tc>
                    <a:extLst>
                      <a:ext uri="{0D108BD9-81ED-4DB2-BD59-A6C34878D82A}">
                        <a16:rowId xmlns:a16="http://schemas.microsoft.com/office/drawing/2014/main" val="382765648"/>
                      </a:ext>
                    </a:extLst>
                  </a:tr>
                  <a:tr h="308610">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104000" r="-893" b="-814000"/>
                          </a:stretch>
                        </a:blipFill>
                      </a:tcPr>
                    </a:tc>
                    <a:extLst>
                      <a:ext uri="{0D108BD9-81ED-4DB2-BD59-A6C34878D82A}">
                        <a16:rowId xmlns:a16="http://schemas.microsoft.com/office/drawing/2014/main" val="69590425"/>
                      </a:ext>
                    </a:extLst>
                  </a:tr>
                  <a:tr h="308610">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200000" r="-893" b="-698039"/>
                          </a:stretch>
                        </a:blipFill>
                      </a:tcPr>
                    </a:tc>
                    <a:extLst>
                      <a:ext uri="{0D108BD9-81ED-4DB2-BD59-A6C34878D82A}">
                        <a16:rowId xmlns:a16="http://schemas.microsoft.com/office/drawing/2014/main" val="3220784651"/>
                      </a:ext>
                    </a:extLst>
                  </a:tr>
                  <a:tr h="308610">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300000" r="-893" b="-598039"/>
                          </a:stretch>
                        </a:blipFill>
                      </a:tcPr>
                    </a:tc>
                    <a:extLst>
                      <a:ext uri="{0D108BD9-81ED-4DB2-BD59-A6C34878D82A}">
                        <a16:rowId xmlns:a16="http://schemas.microsoft.com/office/drawing/2014/main" val="3594866498"/>
                      </a:ext>
                    </a:extLst>
                  </a:tr>
                  <a:tr h="308610">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400000" r="-893" b="-498039"/>
                          </a:stretch>
                        </a:blipFill>
                      </a:tcPr>
                    </a:tc>
                    <a:extLst>
                      <a:ext uri="{0D108BD9-81ED-4DB2-BD59-A6C34878D82A}">
                        <a16:rowId xmlns:a16="http://schemas.microsoft.com/office/drawing/2014/main" val="519192079"/>
                      </a:ext>
                    </a:extLst>
                  </a:tr>
                  <a:tr h="308610">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510000" r="-893" b="-408000"/>
                          </a:stretch>
                        </a:blipFill>
                      </a:tcPr>
                    </a:tc>
                    <a:extLst>
                      <a:ext uri="{0D108BD9-81ED-4DB2-BD59-A6C34878D82A}">
                        <a16:rowId xmlns:a16="http://schemas.microsoft.com/office/drawing/2014/main" val="675003798"/>
                      </a:ext>
                    </a:extLst>
                  </a:tr>
                  <a:tr h="308610">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598039" r="-893" b="-300000"/>
                          </a:stretch>
                        </a:blipFill>
                      </a:tcPr>
                    </a:tc>
                    <a:extLst>
                      <a:ext uri="{0D108BD9-81ED-4DB2-BD59-A6C34878D82A}">
                        <a16:rowId xmlns:a16="http://schemas.microsoft.com/office/drawing/2014/main" val="2112712885"/>
                      </a:ext>
                    </a:extLst>
                  </a:tr>
                  <a:tr h="308610">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698039" r="-893" b="-200000"/>
                          </a:stretch>
                        </a:blipFill>
                      </a:tcPr>
                    </a:tc>
                    <a:extLst>
                      <a:ext uri="{0D108BD9-81ED-4DB2-BD59-A6C34878D82A}">
                        <a16:rowId xmlns:a16="http://schemas.microsoft.com/office/drawing/2014/main" val="1263225362"/>
                      </a:ext>
                    </a:extLst>
                  </a:tr>
                  <a:tr h="308610">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893" t="-814000" r="-893" b="-104000"/>
                          </a:stretch>
                        </a:blipFill>
                      </a:tcPr>
                    </a:tc>
                    <a:extLst>
                      <a:ext uri="{0D108BD9-81ED-4DB2-BD59-A6C34878D82A}">
                        <a16:rowId xmlns:a16="http://schemas.microsoft.com/office/drawing/2014/main" val="2589029472"/>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444" t="-896078" r="-100444" b="-19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0893" t="-896078" r="-893" b="-1961"/>
                          </a:stretch>
                        </a:blipFill>
                      </a:tcPr>
                    </a:tc>
                    <a:extLst>
                      <a:ext uri="{0D108BD9-81ED-4DB2-BD59-A6C34878D82A}">
                        <a16:rowId xmlns:a16="http://schemas.microsoft.com/office/drawing/2014/main" val="1674802726"/>
                      </a:ext>
                    </a:extLst>
                  </a:tr>
                </a:tbl>
              </a:graphicData>
            </a:graphic>
          </p:graphicFrame>
        </mc:Fallback>
      </mc:AlternateContent>
      <p:pic>
        <p:nvPicPr>
          <p:cNvPr id="5" name="Picture 4">
            <a:extLst>
              <a:ext uri="{FF2B5EF4-FFF2-40B4-BE49-F238E27FC236}">
                <a16:creationId xmlns:a16="http://schemas.microsoft.com/office/drawing/2014/main" id="{88C06979-A087-48F8-8783-D39AF2856CA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389955" y="3036919"/>
            <a:ext cx="3241714" cy="504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4A4022-49BE-41EB-A73B-7B42FC7F04AA}"/>
                  </a:ext>
                </a:extLst>
              </p:cNvPr>
              <p:cNvSpPr txBox="1"/>
              <p:nvPr/>
            </p:nvSpPr>
            <p:spPr>
              <a:xfrm>
                <a:off x="3667125" y="2470934"/>
                <a:ext cx="4991100" cy="646331"/>
              </a:xfrm>
              <a:prstGeom prst="rect">
                <a:avLst/>
              </a:prstGeom>
              <a:noFill/>
            </p:spPr>
            <p:txBody>
              <a:bodyPr wrap="square" rtlCol="0">
                <a:spAutoFit/>
              </a:bodyPr>
              <a:lstStyle/>
              <a:p>
                <a:r>
                  <a:rPr lang="en-US" dirty="0">
                    <a:cs typeface="Arial" panose="020B0604020202020204" pitchFamily="34" charset="0"/>
                  </a:rPr>
                  <a:t>The energy of a particle in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𝑧</m:t>
                        </m:r>
                      </m:sub>
                    </m:sSub>
                  </m:oMath>
                </a14:m>
                <a:r>
                  <a:rPr lang="en-US" dirty="0"/>
                  <a:t> is</a:t>
                </a:r>
              </a:p>
              <a:p>
                <a:endParaRPr lang="en-US"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5D4A4022-49BE-41EB-A73B-7B42FC7F04AA}"/>
                  </a:ext>
                </a:extLst>
              </p:cNvPr>
              <p:cNvSpPr txBox="1">
                <a:spLocks noRot="1" noChangeAspect="1" noMove="1" noResize="1" noEditPoints="1" noAdjustHandles="1" noChangeArrowheads="1" noChangeShapeType="1" noTextEdit="1"/>
              </p:cNvSpPr>
              <p:nvPr/>
            </p:nvSpPr>
            <p:spPr>
              <a:xfrm>
                <a:off x="3667125" y="2470934"/>
                <a:ext cx="4991100" cy="646331"/>
              </a:xfrm>
              <a:prstGeom prst="rect">
                <a:avLst/>
              </a:prstGeom>
              <a:blipFill>
                <a:blip r:embed="rId8"/>
                <a:stretch>
                  <a:fillRect l="-1100" t="-4717"/>
                </a:stretch>
              </a:blipFill>
            </p:spPr>
            <p:txBody>
              <a:bodyPr/>
              <a:lstStyle/>
              <a:p>
                <a:r>
                  <a:rPr lang="en-US">
                    <a:noFill/>
                  </a:rPr>
                  <a:t> </a:t>
                </a:r>
              </a:p>
            </p:txBody>
          </p:sp>
        </mc:Fallback>
      </mc:AlternateContent>
    </p:spTree>
    <p:extLst>
      <p:ext uri="{BB962C8B-B14F-4D97-AF65-F5344CB8AC3E}">
        <p14:creationId xmlns:p14="http://schemas.microsoft.com/office/powerpoint/2010/main" val="1621066897"/>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Fermi gas: Fermi-Dirac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ED47A-E025-497B-A040-53560E5956EB}"/>
                  </a:ext>
                </a:extLst>
              </p:cNvPr>
              <p:cNvSpPr txBox="1"/>
              <p:nvPr/>
            </p:nvSpPr>
            <p:spPr>
              <a:xfrm>
                <a:off x="366712" y="830971"/>
                <a:ext cx="8410575" cy="1821268"/>
              </a:xfrm>
              <a:prstGeom prst="rect">
                <a:avLst/>
              </a:prstGeom>
              <a:noFill/>
            </p:spPr>
            <p:txBody>
              <a:bodyPr wrap="square" rtlCol="0">
                <a:spAutoFit/>
              </a:bodyPr>
              <a:lstStyle/>
              <a:p>
                <a:r>
                  <a:rPr lang="en-US" dirty="0">
                    <a:cs typeface="Arial" panose="020B0604020202020204" pitchFamily="34" charset="0"/>
                  </a:rPr>
                  <a:t>We shall now consider Fermi gas at the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with the chemical potential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apply the grand canonical distribution to a particular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its energy will be denoted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The allowed occupational numbers are                          so there are just two possible “states of the one particle state”. The total energy of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particles in the state </a:t>
                </a:r>
                <a14:m>
                  <m:oMath xmlns:m="http://schemas.openxmlformats.org/officeDocument/2006/math">
                    <m:r>
                      <a:rPr lang="en-US" i="1">
                        <a:latin typeface="Cambria Math" panose="02040503050406030204" pitchFamily="18" charset="0"/>
                        <a:cs typeface="Arial" panose="020B0604020202020204" pitchFamily="34" charset="0"/>
                      </a:rPr>
                      <m:t>𝑗</m:t>
                    </m:r>
                  </m:oMath>
                </a14:m>
                <a:r>
                  <a:rPr lang="en-US" dirty="0">
                    <a:cs typeface="Arial" panose="020B0604020202020204" pitchFamily="34" charset="0"/>
                  </a:rPr>
                  <a:t> is, of course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𝜀</m:t>
                        </m:r>
                      </m:e>
                      <m:sub>
                        <m:r>
                          <a:rPr lang="en-US" i="1">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and the sum will have just two terms for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r>
                      <a:rPr lang="en-US" i="1">
                        <a:latin typeface="Cambria Math" panose="02040503050406030204" pitchFamily="18" charset="0"/>
                        <a:cs typeface="Arial" panose="020B0604020202020204" pitchFamily="34" charset="0"/>
                      </a:rPr>
                      <m:t>=0</m:t>
                    </m:r>
                  </m:oMath>
                </a14:m>
                <a:r>
                  <a:rPr lang="en-US" dirty="0">
                    <a:cs typeface="Arial" panose="020B0604020202020204" pitchFamily="34" charset="0"/>
                  </a:rPr>
                  <a:t> and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r>
                      <a:rPr lang="en-US" i="1">
                        <a:latin typeface="Cambria Math" panose="02040503050406030204" pitchFamily="18" charset="0"/>
                        <a:cs typeface="Arial" panose="020B0604020202020204" pitchFamily="34" charset="0"/>
                      </a:rPr>
                      <m:t>=1</m:t>
                    </m:r>
                  </m:oMath>
                </a14:m>
                <a:r>
                  <a:rPr lang="en-US" dirty="0">
                    <a:cs typeface="Arial" panose="020B0604020202020204" pitchFamily="34" charset="0"/>
                  </a:rPr>
                  <a:t>. The grand statistical sum for the chosen one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will be:</a:t>
                </a:r>
              </a:p>
            </p:txBody>
          </p:sp>
        </mc:Choice>
        <mc:Fallback xmlns="">
          <p:sp>
            <p:nvSpPr>
              <p:cNvPr id="4" name="TextBox 3">
                <a:extLst>
                  <a:ext uri="{FF2B5EF4-FFF2-40B4-BE49-F238E27FC236}">
                    <a16:creationId xmlns:a16="http://schemas.microsoft.com/office/drawing/2014/main" id="{AE2ED47A-E025-497B-A040-53560E5956EB}"/>
                  </a:ext>
                </a:extLst>
              </p:cNvPr>
              <p:cNvSpPr txBox="1">
                <a:spLocks noRot="1" noChangeAspect="1" noMove="1" noResize="1" noEditPoints="1" noAdjustHandles="1" noChangeArrowheads="1" noChangeShapeType="1" noTextEdit="1"/>
              </p:cNvSpPr>
              <p:nvPr/>
            </p:nvSpPr>
            <p:spPr>
              <a:xfrm>
                <a:off x="366712" y="830971"/>
                <a:ext cx="8410575" cy="1821268"/>
              </a:xfrm>
              <a:prstGeom prst="rect">
                <a:avLst/>
              </a:prstGeom>
              <a:blipFill>
                <a:blip r:embed="rId9"/>
                <a:stretch>
                  <a:fillRect l="-580" t="-1672" r="-435" b="-434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26B8395-6165-4D6C-8705-BDDDEF2930C4}"/>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321364" y="1454164"/>
            <a:ext cx="1045714" cy="238286"/>
          </a:xfrm>
          <a:prstGeom prst="rect">
            <a:avLst/>
          </a:prstGeom>
        </p:spPr>
      </p:pic>
      <p:pic>
        <p:nvPicPr>
          <p:cNvPr id="10" name="Picture 9">
            <a:extLst>
              <a:ext uri="{FF2B5EF4-FFF2-40B4-BE49-F238E27FC236}">
                <a16:creationId xmlns:a16="http://schemas.microsoft.com/office/drawing/2014/main" id="{3C7F78BC-C52C-42BB-833B-C5EC9942BEEE}"/>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128835" y="2638038"/>
            <a:ext cx="4636008" cy="62484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F33CD8-3A1E-452F-808A-200268EBAD7B}"/>
                  </a:ext>
                </a:extLst>
              </p:cNvPr>
              <p:cNvSpPr txBox="1"/>
              <p:nvPr/>
            </p:nvSpPr>
            <p:spPr>
              <a:xfrm>
                <a:off x="366712" y="3050789"/>
                <a:ext cx="8410575" cy="1161087"/>
              </a:xfrm>
              <a:prstGeom prst="rect">
                <a:avLst/>
              </a:prstGeom>
              <a:noFill/>
            </p:spPr>
            <p:txBody>
              <a:bodyPr wrap="square" rtlCol="0">
                <a:spAutoFit/>
              </a:bodyPr>
              <a:lstStyle/>
              <a:p>
                <a:endParaRPr lang="en-US" dirty="0">
                  <a:cs typeface="Arial" panose="020B0604020202020204" pitchFamily="34" charset="0"/>
                </a:endParaRPr>
              </a:p>
              <a:p>
                <a:r>
                  <a:rPr lang="en-US" dirty="0">
                    <a:cs typeface="Arial" panose="020B0604020202020204" pitchFamily="34" charset="0"/>
                  </a:rPr>
                  <a:t>The probabilities for the two values of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will be</a:t>
                </a:r>
              </a:p>
              <a:p>
                <a:endParaRPr lang="en-US" sz="1200" dirty="0">
                  <a:cs typeface="Arial" panose="020B0604020202020204" pitchFamily="34" charset="0"/>
                </a:endParaRPr>
              </a:p>
              <a:p>
                <a:r>
                  <a:rPr lang="en-US" dirty="0">
                    <a:cs typeface="Arial" panose="020B0604020202020204" pitchFamily="34" charset="0"/>
                  </a:rPr>
                  <a:t>The mean value of the occupational number will be </a:t>
                </a:r>
              </a:p>
            </p:txBody>
          </p:sp>
        </mc:Choice>
        <mc:Fallback xmlns="">
          <p:sp>
            <p:nvSpPr>
              <p:cNvPr id="13" name="TextBox 12">
                <a:extLst>
                  <a:ext uri="{FF2B5EF4-FFF2-40B4-BE49-F238E27FC236}">
                    <a16:creationId xmlns:a16="http://schemas.microsoft.com/office/drawing/2014/main" id="{98F33CD8-3A1E-452F-808A-200268EBAD7B}"/>
                  </a:ext>
                </a:extLst>
              </p:cNvPr>
              <p:cNvSpPr txBox="1">
                <a:spLocks noRot="1" noChangeAspect="1" noMove="1" noResize="1" noEditPoints="1" noAdjustHandles="1" noChangeArrowheads="1" noChangeShapeType="1" noTextEdit="1"/>
              </p:cNvSpPr>
              <p:nvPr/>
            </p:nvSpPr>
            <p:spPr>
              <a:xfrm>
                <a:off x="366712" y="3050789"/>
                <a:ext cx="8410575" cy="1161087"/>
              </a:xfrm>
              <a:prstGeom prst="rect">
                <a:avLst/>
              </a:prstGeom>
              <a:blipFill>
                <a:blip r:embed="rId12"/>
                <a:stretch>
                  <a:fillRect l="-580" b="-4712"/>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2430C907-3226-4CFC-92C7-FE1AAF24F9C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61014" y="3266297"/>
            <a:ext cx="3540252" cy="615696"/>
          </a:xfrm>
          <a:prstGeom prst="rect">
            <a:avLst/>
          </a:prstGeom>
        </p:spPr>
      </p:pic>
      <p:pic>
        <p:nvPicPr>
          <p:cNvPr id="22" name="Picture 21">
            <a:extLst>
              <a:ext uri="{FF2B5EF4-FFF2-40B4-BE49-F238E27FC236}">
                <a16:creationId xmlns:a16="http://schemas.microsoft.com/office/drawing/2014/main" id="{385E6CEA-55D5-478E-BB3D-35C99A80B93C}"/>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938604" y="4229527"/>
            <a:ext cx="4074857" cy="692571"/>
          </a:xfrm>
          <a:prstGeom prst="rect">
            <a:avLst/>
          </a:prstGeom>
        </p:spPr>
      </p:pic>
      <p:pic>
        <p:nvPicPr>
          <p:cNvPr id="27" name="Picture 26">
            <a:extLst>
              <a:ext uri="{FF2B5EF4-FFF2-40B4-BE49-F238E27FC236}">
                <a16:creationId xmlns:a16="http://schemas.microsoft.com/office/drawing/2014/main" id="{FE45F897-39FA-4273-955A-2DF6D3D0D764}"/>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97949" y="5110809"/>
            <a:ext cx="2093143" cy="692571"/>
          </a:xfrm>
          <a:prstGeom prst="rect">
            <a:avLst/>
          </a:prstGeom>
        </p:spPr>
      </p:pic>
      <p:sp>
        <p:nvSpPr>
          <p:cNvPr id="29" name="Rectangle 28">
            <a:extLst>
              <a:ext uri="{FF2B5EF4-FFF2-40B4-BE49-F238E27FC236}">
                <a16:creationId xmlns:a16="http://schemas.microsoft.com/office/drawing/2014/main" id="{EC80ACCC-8CAC-4B9B-877E-91C1C419BC1D}"/>
              </a:ext>
            </a:extLst>
          </p:cNvPr>
          <p:cNvSpPr/>
          <p:nvPr/>
        </p:nvSpPr>
        <p:spPr>
          <a:xfrm>
            <a:off x="3276600" y="5043562"/>
            <a:ext cx="2495550" cy="827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53125F-C29E-4180-A3CF-7F90C6354CE2}"/>
                  </a:ext>
                </a:extLst>
              </p:cNvPr>
              <p:cNvSpPr txBox="1"/>
              <p:nvPr/>
            </p:nvSpPr>
            <p:spPr>
              <a:xfrm>
                <a:off x="271462" y="6027029"/>
                <a:ext cx="8601075" cy="646331"/>
              </a:xfrm>
              <a:prstGeom prst="rect">
                <a:avLst/>
              </a:prstGeom>
              <a:noFill/>
            </p:spPr>
            <p:txBody>
              <a:bodyPr wrap="square" rtlCol="0">
                <a:spAutoFit/>
              </a:bodyPr>
              <a:lstStyle/>
              <a:p>
                <a:r>
                  <a:rPr lang="en-US" dirty="0">
                    <a:cs typeface="Arial" panose="020B0604020202020204" pitchFamily="34" charset="0"/>
                  </a:rPr>
                  <a:t>This formula is called </a:t>
                </a:r>
                <a:r>
                  <a:rPr lang="en-US" b="1" dirty="0">
                    <a:solidFill>
                      <a:srgbClr val="FF0000"/>
                    </a:solidFill>
                    <a:cs typeface="Arial" panose="020B0604020202020204" pitchFamily="34" charset="0"/>
                  </a:rPr>
                  <a:t>Fermi-Dirac distribution</a:t>
                </a:r>
                <a:r>
                  <a:rPr lang="en-US" dirty="0">
                    <a:cs typeface="Arial" panose="020B0604020202020204" pitchFamily="34" charset="0"/>
                  </a:rPr>
                  <a:t>. To repeat: it gives the </a:t>
                </a:r>
                <a:r>
                  <a:rPr lang="en-US" b="1" dirty="0">
                    <a:solidFill>
                      <a:srgbClr val="FF0000"/>
                    </a:solidFill>
                    <a:cs typeface="Arial" panose="020B0604020202020204" pitchFamily="34" charset="0"/>
                  </a:rPr>
                  <a:t>mean occupational number</a:t>
                </a:r>
                <a:r>
                  <a:rPr lang="en-US" dirty="0">
                    <a:cs typeface="Arial" panose="020B0604020202020204" pitchFamily="34" charset="0"/>
                  </a:rPr>
                  <a:t> of the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0"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of Fermi gas.</a:t>
                </a:r>
              </a:p>
            </p:txBody>
          </p:sp>
        </mc:Choice>
        <mc:Fallback xmlns="">
          <p:sp>
            <p:nvSpPr>
              <p:cNvPr id="30" name="TextBox 29">
                <a:extLst>
                  <a:ext uri="{FF2B5EF4-FFF2-40B4-BE49-F238E27FC236}">
                    <a16:creationId xmlns:a16="http://schemas.microsoft.com/office/drawing/2014/main" id="{A453125F-C29E-4180-A3CF-7F90C6354CE2}"/>
                  </a:ext>
                </a:extLst>
              </p:cNvPr>
              <p:cNvSpPr txBox="1">
                <a:spLocks noRot="1" noChangeAspect="1" noMove="1" noResize="1" noEditPoints="1" noAdjustHandles="1" noChangeArrowheads="1" noChangeShapeType="1" noTextEdit="1"/>
              </p:cNvSpPr>
              <p:nvPr/>
            </p:nvSpPr>
            <p:spPr>
              <a:xfrm>
                <a:off x="271462" y="6027029"/>
                <a:ext cx="8601075" cy="646331"/>
              </a:xfrm>
              <a:prstGeom prst="rect">
                <a:avLst/>
              </a:prstGeom>
              <a:blipFill>
                <a:blip r:embed="rId16"/>
                <a:stretch>
                  <a:fillRect l="-638"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12539273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Bose gas: Bose-Einstein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ED47A-E025-497B-A040-53560E5956EB}"/>
                  </a:ext>
                </a:extLst>
              </p:cNvPr>
              <p:cNvSpPr txBox="1"/>
              <p:nvPr/>
            </p:nvSpPr>
            <p:spPr>
              <a:xfrm>
                <a:off x="366712" y="830971"/>
                <a:ext cx="8410575" cy="1477328"/>
              </a:xfrm>
              <a:prstGeom prst="rect">
                <a:avLst/>
              </a:prstGeom>
              <a:noFill/>
            </p:spPr>
            <p:txBody>
              <a:bodyPr wrap="square" rtlCol="0">
                <a:spAutoFit/>
              </a:bodyPr>
              <a:lstStyle/>
              <a:p>
                <a:r>
                  <a:rPr lang="en-US" dirty="0">
                    <a:cs typeface="Arial" panose="020B0604020202020204" pitchFamily="34" charset="0"/>
                  </a:rPr>
                  <a:t>We shall now consider Bose gas at the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with the chemical potential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apply the grand canonical distribution to a particular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The allowed occupational numbers are                                        so there is an infinite number of possible “states of the one particle state”. The grand canonical statistical sum is an infinite series. Fortunately it is geometric series, so it can easily be calculated. We get</a:t>
                </a:r>
              </a:p>
            </p:txBody>
          </p:sp>
        </mc:Choice>
        <mc:Fallback xmlns="">
          <p:sp>
            <p:nvSpPr>
              <p:cNvPr id="4" name="TextBox 3">
                <a:extLst>
                  <a:ext uri="{FF2B5EF4-FFF2-40B4-BE49-F238E27FC236}">
                    <a16:creationId xmlns:a16="http://schemas.microsoft.com/office/drawing/2014/main" id="{AE2ED47A-E025-497B-A040-53560E5956EB}"/>
                  </a:ext>
                </a:extLst>
              </p:cNvPr>
              <p:cNvSpPr txBox="1">
                <a:spLocks noRot="1" noChangeAspect="1" noMove="1" noResize="1" noEditPoints="1" noAdjustHandles="1" noChangeArrowheads="1" noChangeShapeType="1" noTextEdit="1"/>
              </p:cNvSpPr>
              <p:nvPr/>
            </p:nvSpPr>
            <p:spPr>
              <a:xfrm>
                <a:off x="366712" y="830971"/>
                <a:ext cx="8410575" cy="1477328"/>
              </a:xfrm>
              <a:prstGeom prst="rect">
                <a:avLst/>
              </a:prstGeom>
              <a:blipFill>
                <a:blip r:embed="rId7"/>
                <a:stretch>
                  <a:fillRect l="-580" t="-2058" r="-290" b="-5350"/>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7163DECF-758A-4278-BDD1-3E9EBBAD201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04008" y="1464796"/>
            <a:ext cx="1882521" cy="238316"/>
          </a:xfrm>
          <a:prstGeom prst="rect">
            <a:avLst/>
          </a:prstGeom>
        </p:spPr>
      </p:pic>
      <p:pic>
        <p:nvPicPr>
          <p:cNvPr id="14" name="Picture 13">
            <a:extLst>
              <a:ext uri="{FF2B5EF4-FFF2-40B4-BE49-F238E27FC236}">
                <a16:creationId xmlns:a16="http://schemas.microsoft.com/office/drawing/2014/main" id="{5392A426-50D7-4548-B464-5C82666A7855}"/>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87115" y="2382854"/>
            <a:ext cx="7511225" cy="692658"/>
          </a:xfrm>
          <a:prstGeom prst="rect">
            <a:avLst/>
          </a:prstGeom>
        </p:spPr>
      </p:pic>
      <p:sp>
        <p:nvSpPr>
          <p:cNvPr id="3" name="TextBox 2">
            <a:extLst>
              <a:ext uri="{FF2B5EF4-FFF2-40B4-BE49-F238E27FC236}">
                <a16:creationId xmlns:a16="http://schemas.microsoft.com/office/drawing/2014/main" id="{A5BF27DE-D767-4546-8440-D23541759DDC}"/>
              </a:ext>
            </a:extLst>
          </p:cNvPr>
          <p:cNvSpPr txBox="1"/>
          <p:nvPr/>
        </p:nvSpPr>
        <p:spPr>
          <a:xfrm>
            <a:off x="414670" y="3296093"/>
            <a:ext cx="8495414" cy="372140"/>
          </a:xfrm>
          <a:prstGeom prst="rect">
            <a:avLst/>
          </a:prstGeom>
          <a:noFill/>
        </p:spPr>
        <p:txBody>
          <a:bodyPr wrap="square" rtlCol="0">
            <a:spAutoFit/>
          </a:bodyPr>
          <a:lstStyle/>
          <a:p>
            <a:r>
              <a:rPr lang="en-US" dirty="0">
                <a:cs typeface="Arial" panose="020B0604020202020204" pitchFamily="34" charset="0"/>
              </a:rPr>
              <a:t>This result is, of course, valid only for convergent series, so the following must be true</a:t>
            </a:r>
            <a:endParaRPr lang="sk-SK" dirty="0">
              <a:cs typeface="Arial" panose="020B0604020202020204" pitchFamily="34" charset="0"/>
            </a:endParaRPr>
          </a:p>
        </p:txBody>
      </p:sp>
      <p:pic>
        <p:nvPicPr>
          <p:cNvPr id="15" name="Picture 14">
            <a:extLst>
              <a:ext uri="{FF2B5EF4-FFF2-40B4-BE49-F238E27FC236}">
                <a16:creationId xmlns:a16="http://schemas.microsoft.com/office/drawing/2014/main" id="{22214854-D9DC-425D-967B-81D10C83291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00028" y="3794645"/>
            <a:ext cx="5306378" cy="42176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56D91F-3874-408F-B79D-FFF01141942A}"/>
                  </a:ext>
                </a:extLst>
              </p:cNvPr>
              <p:cNvSpPr txBox="1"/>
              <p:nvPr/>
            </p:nvSpPr>
            <p:spPr>
              <a:xfrm>
                <a:off x="499730" y="4444409"/>
                <a:ext cx="8442251" cy="1222642"/>
              </a:xfrm>
              <a:prstGeom prst="rect">
                <a:avLst/>
              </a:prstGeom>
              <a:noFill/>
            </p:spPr>
            <p:txBody>
              <a:bodyPr wrap="square" rtlCol="0">
                <a:spAutoFit/>
              </a:bodyPr>
              <a:lstStyle/>
              <a:p>
                <a:r>
                  <a:rPr lang="en-US" dirty="0">
                    <a:cs typeface="Arial" panose="020B0604020202020204" pitchFamily="34" charset="0"/>
                  </a:rPr>
                  <a:t>For increasing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the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are increasing, so it is enough if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&lt;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a:t>
                </a:r>
              </a:p>
              <a:p>
                <a:endParaRPr lang="en-US" dirty="0">
                  <a:cs typeface="Arial" panose="020B0604020202020204" pitchFamily="34" charset="0"/>
                </a:endParaRPr>
              </a:p>
              <a:p>
                <a:r>
                  <a:rPr lang="en-US" b="1" dirty="0">
                    <a:solidFill>
                      <a:srgbClr val="FF0000"/>
                    </a:solidFill>
                    <a:cs typeface="Arial" panose="020B0604020202020204" pitchFamily="34" charset="0"/>
                  </a:rPr>
                  <a:t>So the chemical potential for any Bose gas must satisfy the condition </a:t>
                </a:r>
                <a14:m>
                  <m:oMath xmlns:m="http://schemas.openxmlformats.org/officeDocument/2006/math">
                    <m:r>
                      <a:rPr lang="en-US" b="1" i="1">
                        <a:solidFill>
                          <a:srgbClr val="FF0000"/>
                        </a:solidFill>
                        <a:latin typeface="Cambria Math" panose="02040503050406030204" pitchFamily="18" charset="0"/>
                        <a:cs typeface="Arial" panose="020B0604020202020204" pitchFamily="34" charset="0"/>
                      </a:rPr>
                      <m:t>𝝁</m:t>
                    </m:r>
                    <m:r>
                      <a:rPr lang="en-US" b="1" i="1">
                        <a:solidFill>
                          <a:srgbClr val="FF0000"/>
                        </a:solidFill>
                        <a:latin typeface="Cambria Math" panose="02040503050406030204" pitchFamily="18" charset="0"/>
                        <a:cs typeface="Arial" panose="020B0604020202020204" pitchFamily="34" charset="0"/>
                      </a:rPr>
                      <m:t>&lt;</m:t>
                    </m:r>
                    <m:sSub>
                      <m:sSubPr>
                        <m:ctrlPr>
                          <a:rPr lang="en-US" b="1" i="1">
                            <a:solidFill>
                              <a:srgbClr val="FF0000"/>
                            </a:solidFill>
                            <a:latin typeface="Cambria Math" panose="02040503050406030204" pitchFamily="18" charset="0"/>
                            <a:cs typeface="Arial" panose="020B0604020202020204" pitchFamily="34" charset="0"/>
                          </a:rPr>
                        </m:ctrlPr>
                      </m:sSubPr>
                      <m:e>
                        <m:r>
                          <a:rPr lang="en-US" b="1" i="1">
                            <a:solidFill>
                              <a:srgbClr val="FF0000"/>
                            </a:solidFill>
                            <a:latin typeface="Cambria Math" panose="02040503050406030204" pitchFamily="18" charset="0"/>
                            <a:cs typeface="Arial" panose="020B0604020202020204" pitchFamily="34" charset="0"/>
                          </a:rPr>
                          <m:t>𝜺</m:t>
                        </m:r>
                      </m:e>
                      <m:sub>
                        <m:r>
                          <a:rPr lang="en-US" b="1" i="1">
                            <a:solidFill>
                              <a:srgbClr val="FF0000"/>
                            </a:solidFill>
                            <a:latin typeface="Cambria Math" panose="02040503050406030204" pitchFamily="18" charset="0"/>
                            <a:cs typeface="Arial" panose="020B0604020202020204" pitchFamily="34" charset="0"/>
                          </a:rPr>
                          <m:t>𝟎</m:t>
                        </m:r>
                      </m:sub>
                    </m:sSub>
                  </m:oMath>
                </a14:m>
                <a:r>
                  <a:rPr lang="en-US" b="1" dirty="0">
                    <a:solidFill>
                      <a:srgbClr val="FF0000"/>
                    </a:solidFill>
                    <a:cs typeface="Arial" panose="020B0604020202020204" pitchFamily="34" charset="0"/>
                  </a:rPr>
                  <a:t>. Since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𝜺</m:t>
                        </m:r>
                      </m:e>
                      <m:sub>
                        <m:r>
                          <a:rPr lang="en-US" b="1" i="1" smtClean="0">
                            <a:solidFill>
                              <a:srgbClr val="FF0000"/>
                            </a:solidFill>
                            <a:latin typeface="Cambria Math" panose="02040503050406030204" pitchFamily="18" charset="0"/>
                            <a:cs typeface="Arial" panose="020B0604020202020204" pitchFamily="34" charset="0"/>
                          </a:rPr>
                          <m:t>𝟎</m:t>
                        </m:r>
                      </m:sub>
                    </m:sSub>
                  </m:oMath>
                </a14:m>
                <a:r>
                  <a:rPr lang="en-US" b="1" dirty="0">
                    <a:solidFill>
                      <a:srgbClr val="FF0000"/>
                    </a:solidFill>
                    <a:cs typeface="Arial" panose="020B0604020202020204" pitchFamily="34" charset="0"/>
                  </a:rPr>
                  <a:t> is almost 0, we practically get the condition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𝝁</m:t>
                    </m:r>
                    <m:r>
                      <a:rPr lang="en-US" b="1" i="1" smtClean="0">
                        <a:solidFill>
                          <a:srgbClr val="FF0000"/>
                        </a:solidFill>
                        <a:latin typeface="Cambria Math" panose="02040503050406030204" pitchFamily="18" charset="0"/>
                        <a:cs typeface="Arial" panose="020B0604020202020204" pitchFamily="34" charset="0"/>
                      </a:rPr>
                      <m:t>&lt;</m:t>
                    </m:r>
                    <m:r>
                      <a:rPr lang="en-US" b="1" i="1" smtClean="0">
                        <a:solidFill>
                          <a:srgbClr val="FF0000"/>
                        </a:solidFill>
                        <a:latin typeface="Cambria Math" panose="02040503050406030204" pitchFamily="18" charset="0"/>
                        <a:cs typeface="Arial" panose="020B0604020202020204" pitchFamily="34" charset="0"/>
                      </a:rPr>
                      <m:t>𝟎</m:t>
                    </m:r>
                  </m:oMath>
                </a14:m>
                <a:r>
                  <a:rPr lang="en-US" b="1" dirty="0">
                    <a:solidFill>
                      <a:srgbClr val="FF0000"/>
                    </a:solidFill>
                    <a:cs typeface="Arial" panose="020B0604020202020204" pitchFamily="34" charset="0"/>
                  </a:rPr>
                  <a:t>.</a:t>
                </a:r>
                <a:endParaRPr lang="sk-SK" b="1" dirty="0">
                  <a:solidFill>
                    <a:srgbClr val="FF0000"/>
                  </a:solidFill>
                  <a:cs typeface="Arial" panose="020B0604020202020204" pitchFamily="34" charset="0"/>
                </a:endParaRPr>
              </a:p>
            </p:txBody>
          </p:sp>
        </mc:Choice>
        <mc:Fallback xmlns="">
          <p:sp>
            <p:nvSpPr>
              <p:cNvPr id="16" name="TextBox 15">
                <a:extLst>
                  <a:ext uri="{FF2B5EF4-FFF2-40B4-BE49-F238E27FC236}">
                    <a16:creationId xmlns:a16="http://schemas.microsoft.com/office/drawing/2014/main" id="{C956D91F-3874-408F-B79D-FFF01141942A}"/>
                  </a:ext>
                </a:extLst>
              </p:cNvPr>
              <p:cNvSpPr txBox="1">
                <a:spLocks noRot="1" noChangeAspect="1" noMove="1" noResize="1" noEditPoints="1" noAdjustHandles="1" noChangeArrowheads="1" noChangeShapeType="1" noTextEdit="1"/>
              </p:cNvSpPr>
              <p:nvPr/>
            </p:nvSpPr>
            <p:spPr>
              <a:xfrm>
                <a:off x="499730" y="4444409"/>
                <a:ext cx="8442251" cy="1222642"/>
              </a:xfrm>
              <a:prstGeom prst="rect">
                <a:avLst/>
              </a:prstGeom>
              <a:blipFill>
                <a:blip r:embed="rId11"/>
                <a:stretch>
                  <a:fillRect l="-650" t="-1990" b="-6965"/>
                </a:stretch>
              </a:blipFill>
            </p:spPr>
            <p:txBody>
              <a:bodyPr/>
              <a:lstStyle/>
              <a:p>
                <a:r>
                  <a:rPr lang="sk-SK">
                    <a:noFill/>
                  </a:rPr>
                  <a:t> </a:t>
                </a:r>
              </a:p>
            </p:txBody>
          </p:sp>
        </mc:Fallback>
      </mc:AlternateContent>
    </p:spTree>
    <p:extLst>
      <p:ext uri="{BB962C8B-B14F-4D97-AF65-F5344CB8AC3E}">
        <p14:creationId xmlns:p14="http://schemas.microsoft.com/office/powerpoint/2010/main" val="4092390888"/>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Bose gas: Bose-Einstein distribution</a:t>
            </a:r>
          </a:p>
        </p:txBody>
      </p:sp>
      <p:sp>
        <p:nvSpPr>
          <p:cNvPr id="13" name="TextBox 12">
            <a:extLst>
              <a:ext uri="{FF2B5EF4-FFF2-40B4-BE49-F238E27FC236}">
                <a16:creationId xmlns:a16="http://schemas.microsoft.com/office/drawing/2014/main" id="{98F33CD8-3A1E-452F-808A-200268EBAD7B}"/>
              </a:ext>
            </a:extLst>
          </p:cNvPr>
          <p:cNvSpPr txBox="1"/>
          <p:nvPr/>
        </p:nvSpPr>
        <p:spPr>
          <a:xfrm>
            <a:off x="324183" y="956175"/>
            <a:ext cx="8410575" cy="1554272"/>
          </a:xfrm>
          <a:prstGeom prst="rect">
            <a:avLst/>
          </a:prstGeom>
          <a:noFill/>
        </p:spPr>
        <p:txBody>
          <a:bodyPr wrap="square" rtlCol="0">
            <a:spAutoFit/>
          </a:bodyPr>
          <a:lstStyle/>
          <a:p>
            <a:r>
              <a:rPr lang="en-US" dirty="0">
                <a:cs typeface="Arial" panose="020B0604020202020204" pitchFamily="34" charset="0"/>
              </a:rPr>
              <a:t>The probabilities of occupational numbers                                       will be</a:t>
            </a:r>
          </a:p>
          <a:p>
            <a:endParaRPr lang="en-US" dirty="0">
              <a:cs typeface="Arial" panose="020B0604020202020204" pitchFamily="34" charset="0"/>
            </a:endParaRPr>
          </a:p>
          <a:p>
            <a:endParaRPr lang="en-US" dirty="0">
              <a:cs typeface="Arial" panose="020B0604020202020204" pitchFamily="34" charset="0"/>
            </a:endParaRPr>
          </a:p>
          <a:p>
            <a:endParaRPr lang="en-US" sz="500"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 mean value of the occupational number will be </a:t>
            </a:r>
          </a:p>
        </p:txBody>
      </p:sp>
      <p:pic>
        <p:nvPicPr>
          <p:cNvPr id="16" name="Picture 15">
            <a:extLst>
              <a:ext uri="{FF2B5EF4-FFF2-40B4-BE49-F238E27FC236}">
                <a16:creationId xmlns:a16="http://schemas.microsoft.com/office/drawing/2014/main" id="{8EABA7A6-2AFA-449A-9CBD-5360AE36BD7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11489" y="1394966"/>
            <a:ext cx="3982784" cy="692658"/>
          </a:xfrm>
          <a:prstGeom prst="rect">
            <a:avLst/>
          </a:prstGeom>
        </p:spPr>
      </p:pic>
      <p:pic>
        <p:nvPicPr>
          <p:cNvPr id="40" name="Picture 39">
            <a:extLst>
              <a:ext uri="{FF2B5EF4-FFF2-40B4-BE49-F238E27FC236}">
                <a16:creationId xmlns:a16="http://schemas.microsoft.com/office/drawing/2014/main" id="{A2501BCE-343D-49EF-803F-64ED86BE19CD}"/>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02257" y="4228307"/>
            <a:ext cx="2093405" cy="692658"/>
          </a:xfrm>
          <a:prstGeom prst="rect">
            <a:avLst/>
          </a:prstGeom>
        </p:spPr>
      </p:pic>
      <p:sp>
        <p:nvSpPr>
          <p:cNvPr id="29" name="Rectangle 28">
            <a:extLst>
              <a:ext uri="{FF2B5EF4-FFF2-40B4-BE49-F238E27FC236}">
                <a16:creationId xmlns:a16="http://schemas.microsoft.com/office/drawing/2014/main" id="{EC80ACCC-8CAC-4B9B-877E-91C1C419BC1D}"/>
              </a:ext>
            </a:extLst>
          </p:cNvPr>
          <p:cNvSpPr/>
          <p:nvPr/>
        </p:nvSpPr>
        <p:spPr>
          <a:xfrm>
            <a:off x="3127744" y="4150427"/>
            <a:ext cx="2495550" cy="827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53125F-C29E-4180-A3CF-7F90C6354CE2}"/>
                  </a:ext>
                </a:extLst>
              </p:cNvPr>
              <p:cNvSpPr txBox="1"/>
              <p:nvPr/>
            </p:nvSpPr>
            <p:spPr>
              <a:xfrm>
                <a:off x="197034" y="5016936"/>
                <a:ext cx="8601075" cy="646331"/>
              </a:xfrm>
              <a:prstGeom prst="rect">
                <a:avLst/>
              </a:prstGeom>
              <a:noFill/>
            </p:spPr>
            <p:txBody>
              <a:bodyPr wrap="square" rtlCol="0">
                <a:spAutoFit/>
              </a:bodyPr>
              <a:lstStyle/>
              <a:p>
                <a:r>
                  <a:rPr lang="en-US" dirty="0">
                    <a:cs typeface="Arial" panose="020B0604020202020204" pitchFamily="34" charset="0"/>
                  </a:rPr>
                  <a:t>This formula is called </a:t>
                </a:r>
                <a:r>
                  <a:rPr lang="en-US" b="1" dirty="0">
                    <a:solidFill>
                      <a:srgbClr val="FF0000"/>
                    </a:solidFill>
                    <a:cs typeface="Arial" panose="020B0604020202020204" pitchFamily="34" charset="0"/>
                  </a:rPr>
                  <a:t>Bose-Einstein distribution</a:t>
                </a:r>
                <a:r>
                  <a:rPr lang="en-US" dirty="0">
                    <a:cs typeface="Arial" panose="020B0604020202020204" pitchFamily="34" charset="0"/>
                  </a:rPr>
                  <a:t>. To repeat: it gives the </a:t>
                </a:r>
                <a:r>
                  <a:rPr lang="en-US" b="1" dirty="0">
                    <a:solidFill>
                      <a:srgbClr val="FF0000"/>
                    </a:solidFill>
                    <a:cs typeface="Arial" panose="020B0604020202020204" pitchFamily="34" charset="0"/>
                  </a:rPr>
                  <a:t>mean occupational number</a:t>
                </a:r>
                <a:r>
                  <a:rPr lang="en-US" dirty="0">
                    <a:cs typeface="Arial" panose="020B0604020202020204" pitchFamily="34" charset="0"/>
                  </a:rPr>
                  <a:t> of the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0"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of Bose gas.</a:t>
                </a:r>
              </a:p>
            </p:txBody>
          </p:sp>
        </mc:Choice>
        <mc:Fallback xmlns="">
          <p:sp>
            <p:nvSpPr>
              <p:cNvPr id="30" name="TextBox 29">
                <a:extLst>
                  <a:ext uri="{FF2B5EF4-FFF2-40B4-BE49-F238E27FC236}">
                    <a16:creationId xmlns:a16="http://schemas.microsoft.com/office/drawing/2014/main" id="{A453125F-C29E-4180-A3CF-7F90C6354CE2}"/>
                  </a:ext>
                </a:extLst>
              </p:cNvPr>
              <p:cNvSpPr txBox="1">
                <a:spLocks noRot="1" noChangeAspect="1" noMove="1" noResize="1" noEditPoints="1" noAdjustHandles="1" noChangeArrowheads="1" noChangeShapeType="1" noTextEdit="1"/>
              </p:cNvSpPr>
              <p:nvPr/>
            </p:nvSpPr>
            <p:spPr>
              <a:xfrm>
                <a:off x="197034" y="5016936"/>
                <a:ext cx="8601075" cy="646331"/>
              </a:xfrm>
              <a:prstGeom prst="rect">
                <a:avLst/>
              </a:prstGeom>
              <a:blipFill>
                <a:blip r:embed="rId10"/>
                <a:stretch>
                  <a:fillRect l="-567" t="-5660" r="-921" b="-14151"/>
                </a:stretch>
              </a:blipFill>
            </p:spPr>
            <p:txBody>
              <a:bodyPr/>
              <a:lstStyle/>
              <a:p>
                <a:r>
                  <a:rPr lang="sk-SK">
                    <a:noFill/>
                  </a:rPr>
                  <a:t> </a:t>
                </a:r>
              </a:p>
            </p:txBody>
          </p:sp>
        </mc:Fallback>
      </mc:AlternateContent>
      <p:pic>
        <p:nvPicPr>
          <p:cNvPr id="20" name="Picture 19">
            <a:extLst>
              <a:ext uri="{FF2B5EF4-FFF2-40B4-BE49-F238E27FC236}">
                <a16:creationId xmlns:a16="http://schemas.microsoft.com/office/drawing/2014/main" id="{7E6C9566-9991-4FDE-BEB2-D4F7D7B56B89}"/>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460668" y="1028861"/>
            <a:ext cx="1882521" cy="238316"/>
          </a:xfrm>
          <a:prstGeom prst="rect">
            <a:avLst/>
          </a:prstGeom>
        </p:spPr>
      </p:pic>
      <p:pic>
        <p:nvPicPr>
          <p:cNvPr id="37" name="Picture 36">
            <a:extLst>
              <a:ext uri="{FF2B5EF4-FFF2-40B4-BE49-F238E27FC236}">
                <a16:creationId xmlns:a16="http://schemas.microsoft.com/office/drawing/2014/main" id="{175E0546-C33B-46E7-8248-8B3811B02650}"/>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24459" y="2642522"/>
            <a:ext cx="8103108" cy="624840"/>
          </a:xfrm>
          <a:prstGeom prst="rect">
            <a:avLst/>
          </a:prstGeom>
        </p:spPr>
      </p:pic>
      <p:sp>
        <p:nvSpPr>
          <p:cNvPr id="38" name="TextBox 37">
            <a:extLst>
              <a:ext uri="{FF2B5EF4-FFF2-40B4-BE49-F238E27FC236}">
                <a16:creationId xmlns:a16="http://schemas.microsoft.com/office/drawing/2014/main" id="{7B599572-E156-4719-AF18-EE81004FE518}"/>
              </a:ext>
            </a:extLst>
          </p:cNvPr>
          <p:cNvSpPr txBox="1"/>
          <p:nvPr/>
        </p:nvSpPr>
        <p:spPr>
          <a:xfrm>
            <a:off x="265814" y="3413051"/>
            <a:ext cx="8644270" cy="646331"/>
          </a:xfrm>
          <a:prstGeom prst="rect">
            <a:avLst/>
          </a:prstGeom>
          <a:noFill/>
        </p:spPr>
        <p:txBody>
          <a:bodyPr wrap="square" rtlCol="0">
            <a:spAutoFit/>
          </a:bodyPr>
          <a:lstStyle/>
          <a:p>
            <a:r>
              <a:rPr lang="en-US" dirty="0">
                <a:cs typeface="Arial" panose="020B0604020202020204" pitchFamily="34" charset="0"/>
              </a:rPr>
              <a:t>We did a clever trick with the derivative after which we got a geometrical series. The rest of the calculation is trivial. Finally we get</a:t>
            </a:r>
            <a:endParaRPr lang="sk-SK" dirty="0">
              <a:cs typeface="Arial" panose="020B0604020202020204" pitchFamily="34" charset="0"/>
            </a:endParaRPr>
          </a:p>
        </p:txBody>
      </p:sp>
    </p:spTree>
    <p:extLst>
      <p:ext uri="{BB962C8B-B14F-4D97-AF65-F5344CB8AC3E}">
        <p14:creationId xmlns:p14="http://schemas.microsoft.com/office/powerpoint/2010/main" val="750085159"/>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1A987-EFB5-4B56-A912-BAE57DB57041}"/>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sp>
        <p:nvSpPr>
          <p:cNvPr id="3" name="TextBox 2">
            <a:extLst>
              <a:ext uri="{FF2B5EF4-FFF2-40B4-BE49-F238E27FC236}">
                <a16:creationId xmlns:a16="http://schemas.microsoft.com/office/drawing/2014/main" id="{09EF8293-AF84-414B-BF56-D030FD1A2D89}"/>
              </a:ext>
            </a:extLst>
          </p:cNvPr>
          <p:cNvSpPr txBox="1"/>
          <p:nvPr/>
        </p:nvSpPr>
        <p:spPr>
          <a:xfrm>
            <a:off x="165617" y="657961"/>
            <a:ext cx="8448675" cy="1477328"/>
          </a:xfrm>
          <a:prstGeom prst="rect">
            <a:avLst/>
          </a:prstGeom>
          <a:noFill/>
        </p:spPr>
        <p:txBody>
          <a:bodyPr wrap="square" rtlCol="0">
            <a:spAutoFit/>
          </a:bodyPr>
          <a:lstStyle/>
          <a:p>
            <a:r>
              <a:rPr lang="en-US" dirty="0">
                <a:cs typeface="Arial" panose="020B0604020202020204" pitchFamily="34" charset="0"/>
              </a:rPr>
              <a:t>we shall now investigate the situation, when the mean occupancy of all one-particle states is much less than 1. We expect that then the quantum effects can be neglected and get results as for classical particles with the exception of the Gibbs paradox: indistinguishability is manifested even in the classical limit.</a:t>
            </a:r>
          </a:p>
          <a:p>
            <a:r>
              <a:rPr lang="en-US" dirty="0">
                <a:cs typeface="Arial" panose="020B0604020202020204" pitchFamily="34" charset="0"/>
              </a:rPr>
              <a:t>So we look for situations where</a:t>
            </a:r>
          </a:p>
        </p:txBody>
      </p:sp>
      <p:pic>
        <p:nvPicPr>
          <p:cNvPr id="17" name="Picture 16">
            <a:extLst>
              <a:ext uri="{FF2B5EF4-FFF2-40B4-BE49-F238E27FC236}">
                <a16:creationId xmlns:a16="http://schemas.microsoft.com/office/drawing/2014/main" id="{B7AC913B-A660-4298-96E9-DDD865233D2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74067" y="1899471"/>
            <a:ext cx="2571429" cy="692571"/>
          </a:xfrm>
          <a:prstGeom prst="rect">
            <a:avLst/>
          </a:prstGeom>
        </p:spPr>
      </p:pic>
      <p:sp>
        <p:nvSpPr>
          <p:cNvPr id="10" name="TextBox 9">
            <a:extLst>
              <a:ext uri="{FF2B5EF4-FFF2-40B4-BE49-F238E27FC236}">
                <a16:creationId xmlns:a16="http://schemas.microsoft.com/office/drawing/2014/main" id="{A65F51CB-08EC-44C8-9240-459DEA306865}"/>
              </a:ext>
            </a:extLst>
          </p:cNvPr>
          <p:cNvSpPr txBox="1"/>
          <p:nvPr/>
        </p:nvSpPr>
        <p:spPr>
          <a:xfrm>
            <a:off x="208479" y="2531651"/>
            <a:ext cx="8362950" cy="369332"/>
          </a:xfrm>
          <a:prstGeom prst="rect">
            <a:avLst/>
          </a:prstGeom>
          <a:noFill/>
        </p:spPr>
        <p:txBody>
          <a:bodyPr wrap="square" rtlCol="0">
            <a:spAutoFit/>
          </a:bodyPr>
          <a:lstStyle/>
          <a:p>
            <a:r>
              <a:rPr lang="en-US" dirty="0">
                <a:cs typeface="Arial" panose="020B0604020202020204" pitchFamily="34" charset="0"/>
              </a:rPr>
              <a:t>This requirement leads to the same condition for bosons and fermions</a:t>
            </a:r>
          </a:p>
        </p:txBody>
      </p:sp>
      <p:pic>
        <p:nvPicPr>
          <p:cNvPr id="19" name="Picture 18">
            <a:extLst>
              <a:ext uri="{FF2B5EF4-FFF2-40B4-BE49-F238E27FC236}">
                <a16:creationId xmlns:a16="http://schemas.microsoft.com/office/drawing/2014/main" id="{7006C026-53B5-4E2C-8454-48077A787A8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42098" y="3118860"/>
            <a:ext cx="2317714" cy="42171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EBF601-57F8-47D1-A2F0-A61DE839DCBB}"/>
                  </a:ext>
                </a:extLst>
              </p:cNvPr>
              <p:cNvSpPr txBox="1"/>
              <p:nvPr/>
            </p:nvSpPr>
            <p:spPr>
              <a:xfrm>
                <a:off x="390525" y="3852614"/>
                <a:ext cx="8362950" cy="646331"/>
              </a:xfrm>
              <a:prstGeom prst="rect">
                <a:avLst/>
              </a:prstGeom>
              <a:noFill/>
            </p:spPr>
            <p:txBody>
              <a:bodyPr wrap="square" rtlCol="0">
                <a:spAutoFit/>
              </a:bodyPr>
              <a:lstStyle/>
              <a:p>
                <a:r>
                  <a:rPr lang="en-US" dirty="0">
                    <a:cs typeface="Arial" panose="020B0604020202020204" pitchFamily="34" charset="0"/>
                  </a:rPr>
                  <a:t>As usual, we just pretend to know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The mean number of all particles in the considered gas is</a:t>
                </a:r>
              </a:p>
            </p:txBody>
          </p:sp>
        </mc:Choice>
        <mc:Fallback xmlns="">
          <p:sp>
            <p:nvSpPr>
              <p:cNvPr id="21" name="TextBox 20">
                <a:extLst>
                  <a:ext uri="{FF2B5EF4-FFF2-40B4-BE49-F238E27FC236}">
                    <a16:creationId xmlns:a16="http://schemas.microsoft.com/office/drawing/2014/main" id="{EBEBF601-57F8-47D1-A2F0-A61DE839DCBB}"/>
                  </a:ext>
                </a:extLst>
              </p:cNvPr>
              <p:cNvSpPr txBox="1">
                <a:spLocks noRot="1" noChangeAspect="1" noMove="1" noResize="1" noEditPoints="1" noAdjustHandles="1" noChangeArrowheads="1" noChangeShapeType="1" noTextEdit="1"/>
              </p:cNvSpPr>
              <p:nvPr/>
            </p:nvSpPr>
            <p:spPr>
              <a:xfrm>
                <a:off x="390525" y="3852614"/>
                <a:ext cx="8362950" cy="646331"/>
              </a:xfrm>
              <a:prstGeom prst="rect">
                <a:avLst/>
              </a:prstGeom>
              <a:blipFill>
                <a:blip r:embed="rId11"/>
                <a:stretch>
                  <a:fillRect l="-583" t="-5660" r="-1093" b="-14151"/>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D19EA650-9A0F-4295-A14E-4B435F88171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930525" y="4370656"/>
            <a:ext cx="3073714" cy="5640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BEA55D-A180-4B61-AC77-73B7F7FBDBE4}"/>
                  </a:ext>
                </a:extLst>
              </p:cNvPr>
              <p:cNvSpPr txBox="1"/>
              <p:nvPr/>
            </p:nvSpPr>
            <p:spPr>
              <a:xfrm>
                <a:off x="390525" y="4927679"/>
                <a:ext cx="8277225" cy="646331"/>
              </a:xfrm>
              <a:prstGeom prst="rect">
                <a:avLst/>
              </a:prstGeom>
              <a:noFill/>
            </p:spPr>
            <p:txBody>
              <a:bodyPr wrap="square" rtlCol="0">
                <a:spAutoFit/>
              </a:bodyPr>
              <a:lstStyle/>
              <a:p>
                <a:r>
                  <a:rPr lang="en-US" dirty="0">
                    <a:cs typeface="Arial" panose="020B0604020202020204" pitchFamily="34" charset="0"/>
                  </a:rPr>
                  <a:t>The sum is over all the one-particle states. It can be rewritten as a sum over energies of the one particle states using the degeneracy </a:t>
                </a:r>
                <a14:m>
                  <m:oMath xmlns:m="http://schemas.openxmlformats.org/officeDocument/2006/math">
                    <m:r>
                      <a:rPr lang="en-US" b="0" i="1" smtClean="0">
                        <a:latin typeface="Cambria Math" panose="02040503050406030204" pitchFamily="18" charset="0"/>
                        <a:cs typeface="Arial" panose="020B0604020202020204" pitchFamily="34" charset="0"/>
                      </a:rPr>
                      <m:t>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6BBEA55D-A180-4B61-AC77-73B7F7FBDBE4}"/>
                  </a:ext>
                </a:extLst>
              </p:cNvPr>
              <p:cNvSpPr txBox="1">
                <a:spLocks noRot="1" noChangeAspect="1" noMove="1" noResize="1" noEditPoints="1" noAdjustHandles="1" noChangeArrowheads="1" noChangeShapeType="1" noTextEdit="1"/>
              </p:cNvSpPr>
              <p:nvPr/>
            </p:nvSpPr>
            <p:spPr>
              <a:xfrm>
                <a:off x="390525" y="4927679"/>
                <a:ext cx="8277225" cy="646331"/>
              </a:xfrm>
              <a:prstGeom prst="rect">
                <a:avLst/>
              </a:prstGeom>
              <a:blipFill>
                <a:blip r:embed="rId13"/>
                <a:stretch>
                  <a:fillRect l="-589" t="-4717" r="-1252" b="-14151"/>
                </a:stretch>
              </a:blipFill>
            </p:spPr>
            <p:txBody>
              <a:bodyPr/>
              <a:lstStyle/>
              <a:p>
                <a:r>
                  <a:rPr lang="sk-SK">
                    <a:noFill/>
                  </a:rPr>
                  <a:t> </a:t>
                </a:r>
              </a:p>
            </p:txBody>
          </p:sp>
        </mc:Fallback>
      </mc:AlternateContent>
      <p:pic>
        <p:nvPicPr>
          <p:cNvPr id="36" name="Picture 35">
            <a:extLst>
              <a:ext uri="{FF2B5EF4-FFF2-40B4-BE49-F238E27FC236}">
                <a16:creationId xmlns:a16="http://schemas.microsoft.com/office/drawing/2014/main" id="{CA3779AD-CB06-442D-8E61-8F59E03F0AA8}"/>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88387" y="5646744"/>
            <a:ext cx="2581714" cy="529714"/>
          </a:xfrm>
          <a:prstGeom prst="rect">
            <a:avLst/>
          </a:prstGeom>
        </p:spPr>
      </p:pic>
      <p:sp>
        <p:nvSpPr>
          <p:cNvPr id="32" name="TextBox 31">
            <a:extLst>
              <a:ext uri="{FF2B5EF4-FFF2-40B4-BE49-F238E27FC236}">
                <a16:creationId xmlns:a16="http://schemas.microsoft.com/office/drawing/2014/main" id="{FC59C217-03BA-4639-995A-96204F673E24}"/>
              </a:ext>
            </a:extLst>
          </p:cNvPr>
          <p:cNvSpPr txBox="1"/>
          <p:nvPr/>
        </p:nvSpPr>
        <p:spPr>
          <a:xfrm>
            <a:off x="390525" y="6334125"/>
            <a:ext cx="8467725" cy="369332"/>
          </a:xfrm>
          <a:prstGeom prst="rect">
            <a:avLst/>
          </a:prstGeom>
          <a:noFill/>
        </p:spPr>
        <p:txBody>
          <a:bodyPr wrap="square" rtlCol="0">
            <a:spAutoFit/>
          </a:bodyPr>
          <a:lstStyle/>
          <a:p>
            <a:r>
              <a:rPr lang="en-US" dirty="0">
                <a:cs typeface="Arial" panose="020B0604020202020204" pitchFamily="34" charset="0"/>
              </a:rPr>
              <a:t>The sum is over all the (discrete) values of the energies of the one-particle states.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F5B8148-5775-4A80-885C-C2EFBE304F0B}"/>
                  </a:ext>
                </a:extLst>
              </p:cNvPr>
              <p:cNvSpPr txBox="1"/>
              <p:nvPr/>
            </p:nvSpPr>
            <p:spPr>
              <a:xfrm>
                <a:off x="3257509" y="2849157"/>
                <a:ext cx="3695822" cy="923330"/>
              </a:xfrm>
              <a:prstGeom prst="rect">
                <a:avLst/>
              </a:prstGeom>
              <a:noFill/>
            </p:spPr>
            <p:txBody>
              <a:bodyPr wrap="square" rtlCol="0">
                <a:spAutoFit/>
              </a:bodyPr>
              <a:lstStyle/>
              <a:p>
                <a:r>
                  <a:rPr lang="en-US" dirty="0">
                    <a:cs typeface="Arial" panose="020B0604020202020204" pitchFamily="34" charset="0"/>
                  </a:rPr>
                  <a:t>If this condition holds for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then it holds for all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so the classical limit is good when</a:t>
                </a:r>
              </a:p>
            </p:txBody>
          </p:sp>
        </mc:Choice>
        <mc:Fallback xmlns="">
          <p:sp>
            <p:nvSpPr>
              <p:cNvPr id="37" name="TextBox 36">
                <a:extLst>
                  <a:ext uri="{FF2B5EF4-FFF2-40B4-BE49-F238E27FC236}">
                    <a16:creationId xmlns:a16="http://schemas.microsoft.com/office/drawing/2014/main" id="{3F5B8148-5775-4A80-885C-C2EFBE304F0B}"/>
                  </a:ext>
                </a:extLst>
              </p:cNvPr>
              <p:cNvSpPr txBox="1">
                <a:spLocks noRot="1" noChangeAspect="1" noMove="1" noResize="1" noEditPoints="1" noAdjustHandles="1" noChangeArrowheads="1" noChangeShapeType="1" noTextEdit="1"/>
              </p:cNvSpPr>
              <p:nvPr/>
            </p:nvSpPr>
            <p:spPr>
              <a:xfrm>
                <a:off x="3257509" y="2849157"/>
                <a:ext cx="3695822" cy="923330"/>
              </a:xfrm>
              <a:prstGeom prst="rect">
                <a:avLst/>
              </a:prstGeom>
              <a:blipFill>
                <a:blip r:embed="rId15"/>
                <a:stretch>
                  <a:fillRect l="-1318" t="-3289" r="-494" b="-9211"/>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id="{ECF4AE56-A40E-43AE-A936-662FD73C45E3}"/>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6953331" y="3120555"/>
            <a:ext cx="1448571" cy="421714"/>
          </a:xfrm>
          <a:prstGeom prst="rect">
            <a:avLst/>
          </a:prstGeom>
        </p:spPr>
      </p:pic>
      <p:sp>
        <p:nvSpPr>
          <p:cNvPr id="42" name="Rectangle 41">
            <a:extLst>
              <a:ext uri="{FF2B5EF4-FFF2-40B4-BE49-F238E27FC236}">
                <a16:creationId xmlns:a16="http://schemas.microsoft.com/office/drawing/2014/main" id="{D70D7BD8-7761-4130-9B46-6396642133AE}"/>
              </a:ext>
            </a:extLst>
          </p:cNvPr>
          <p:cNvSpPr/>
          <p:nvPr/>
        </p:nvSpPr>
        <p:spPr>
          <a:xfrm>
            <a:off x="3257509" y="2900983"/>
            <a:ext cx="5313920" cy="830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70607240"/>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60BC43-F044-4BEE-972B-7F75370D1285}"/>
                  </a:ext>
                </a:extLst>
              </p:cNvPr>
              <p:cNvSpPr txBox="1"/>
              <p:nvPr/>
            </p:nvSpPr>
            <p:spPr>
              <a:xfrm>
                <a:off x="323850" y="800100"/>
                <a:ext cx="8372475" cy="2133982"/>
              </a:xfrm>
              <a:prstGeom prst="rect">
                <a:avLst/>
              </a:prstGeom>
              <a:noFill/>
            </p:spPr>
            <p:txBody>
              <a:bodyPr wrap="square" rtlCol="0">
                <a:spAutoFit/>
              </a:bodyPr>
              <a:lstStyle/>
              <a:p>
                <a:r>
                  <a:rPr lang="en-US" dirty="0">
                    <a:cs typeface="Arial" panose="020B0604020202020204" pitchFamily="34" charset="0"/>
                  </a:rPr>
                  <a:t>The discrete summation </a:t>
                </a:r>
              </a:p>
              <a:p>
                <a:endParaRPr lang="en-US" dirty="0">
                  <a:cs typeface="Arial" panose="020B0604020202020204" pitchFamily="34" charset="0"/>
                </a:endParaRPr>
              </a:p>
              <a:p>
                <a:r>
                  <a:rPr lang="en-US" dirty="0">
                    <a:cs typeface="Arial" panose="020B0604020202020204" pitchFamily="34" charset="0"/>
                  </a:rPr>
                  <a:t>can be approximate by integrating over almost continuous spectrum of energies as</a:t>
                </a:r>
              </a:p>
              <a:p>
                <a:endParaRPr lang="en-US" dirty="0">
                  <a:cs typeface="Arial" panose="020B0604020202020204" pitchFamily="34" charset="0"/>
                </a:endParaRPr>
              </a:p>
              <a:p>
                <a:endParaRPr lang="en-US" dirty="0">
                  <a:cs typeface="Arial" panose="020B0604020202020204" pitchFamily="34" charset="0"/>
                </a:endParaRPr>
              </a:p>
              <a:p>
                <a:endParaRPr lang="en-US" sz="600" dirty="0">
                  <a:cs typeface="Arial" panose="020B0604020202020204" pitchFamily="34" charset="0"/>
                </a:endParaRPr>
              </a:p>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our standard notation for the number of one-particle states with energies less than </a:t>
                </a:r>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en-US" dirty="0">
                    <a:cs typeface="Arial" panose="020B0604020202020204" pitchFamily="34" charset="0"/>
                  </a:rPr>
                  <a:t>. For spinless particles we have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is the mass of the particles </a:t>
                </a:r>
                <a14:m>
                  <m:oMath xmlns:m="http://schemas.openxmlformats.org/officeDocument/2006/math">
                    <m:r>
                      <a:rPr lang="en-US" b="0" i="1" smtClean="0">
                        <a:latin typeface="Cambria Math" panose="02040503050406030204" pitchFamily="18" charset="0"/>
                        <a:cs typeface="Arial" panose="020B0604020202020204" pitchFamily="34" charset="0"/>
                      </a:rPr>
                      <m:t>𝐿</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𝑉</m:t>
                        </m:r>
                      </m:e>
                      <m:sup>
                        <m:r>
                          <a:rPr lang="en-US" b="0" i="1" smtClean="0">
                            <a:latin typeface="Cambria Math" panose="02040503050406030204" pitchFamily="18" charset="0"/>
                            <a:cs typeface="Arial" panose="020B0604020202020204" pitchFamily="34" charset="0"/>
                          </a:rPr>
                          <m:t>2/3</m:t>
                        </m:r>
                      </m:sup>
                    </m:sSup>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4" name="TextBox 3">
                <a:extLst>
                  <a:ext uri="{FF2B5EF4-FFF2-40B4-BE49-F238E27FC236}">
                    <a16:creationId xmlns:a16="http://schemas.microsoft.com/office/drawing/2014/main" id="{3160BC43-F044-4BEE-972B-7F75370D1285}"/>
                  </a:ext>
                </a:extLst>
              </p:cNvPr>
              <p:cNvSpPr txBox="1">
                <a:spLocks noRot="1" noChangeAspect="1" noMove="1" noResize="1" noEditPoints="1" noAdjustHandles="1" noChangeArrowheads="1" noChangeShapeType="1" noTextEdit="1"/>
              </p:cNvSpPr>
              <p:nvPr/>
            </p:nvSpPr>
            <p:spPr>
              <a:xfrm>
                <a:off x="323850" y="800100"/>
                <a:ext cx="8372475" cy="2133982"/>
              </a:xfrm>
              <a:prstGeom prst="rect">
                <a:avLst/>
              </a:prstGeom>
              <a:blipFill>
                <a:blip r:embed="rId9"/>
                <a:stretch>
                  <a:fillRect l="-582" t="-1429" r="-1092" b="-371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98ECAE-8852-4EF8-9AEE-D38B1D596EB4}"/>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6" name="Picture 5">
            <a:extLst>
              <a:ext uri="{FF2B5EF4-FFF2-40B4-BE49-F238E27FC236}">
                <a16:creationId xmlns:a16="http://schemas.microsoft.com/office/drawing/2014/main" id="{85410A39-B670-4B2B-B7D6-21CA0415172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36001" y="800100"/>
            <a:ext cx="2582037" cy="529781"/>
          </a:xfrm>
          <a:prstGeom prst="rect">
            <a:avLst/>
          </a:prstGeom>
        </p:spPr>
      </p:pic>
      <p:pic>
        <p:nvPicPr>
          <p:cNvPr id="8" name="Picture 7">
            <a:extLst>
              <a:ext uri="{FF2B5EF4-FFF2-40B4-BE49-F238E27FC236}">
                <a16:creationId xmlns:a16="http://schemas.microsoft.com/office/drawing/2014/main" id="{13281146-07C0-4847-937A-5F395F7A7C78}"/>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096453" y="1713736"/>
            <a:ext cx="2731199" cy="507492"/>
          </a:xfrm>
          <a:prstGeom prst="rect">
            <a:avLst/>
          </a:prstGeom>
        </p:spPr>
      </p:pic>
      <p:pic>
        <p:nvPicPr>
          <p:cNvPr id="11" name="Picture 10">
            <a:extLst>
              <a:ext uri="{FF2B5EF4-FFF2-40B4-BE49-F238E27FC236}">
                <a16:creationId xmlns:a16="http://schemas.microsoft.com/office/drawing/2014/main" id="{0F2FF524-4F8E-49F5-AB55-3997EC3C6BD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216658" y="2909933"/>
            <a:ext cx="2586857" cy="50742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74C898-3325-446E-AAD2-69E266666EE3}"/>
                  </a:ext>
                </a:extLst>
              </p:cNvPr>
              <p:cNvSpPr txBox="1"/>
              <p:nvPr/>
            </p:nvSpPr>
            <p:spPr>
              <a:xfrm>
                <a:off x="323850" y="3411325"/>
                <a:ext cx="8372475" cy="1754326"/>
              </a:xfrm>
              <a:prstGeom prst="rect">
                <a:avLst/>
              </a:prstGeom>
              <a:noFill/>
            </p:spPr>
            <p:txBody>
              <a:bodyPr wrap="square" rtlCol="0">
                <a:spAutoFit/>
              </a:bodyPr>
              <a:lstStyle/>
              <a:p>
                <a:r>
                  <a:rPr lang="en-US" dirty="0">
                    <a:cs typeface="Arial" panose="020B0604020202020204" pitchFamily="34" charset="0"/>
                  </a:rPr>
                  <a:t>Let us note that the spin degeneracy survives the classical limit so for particles with spin we should include also the spin degeneracy factor </a:t>
                </a:r>
                <a14:m>
                  <m:oMath xmlns:m="http://schemas.openxmlformats.org/officeDocument/2006/math">
                    <m:r>
                      <a:rPr lang="en-US" b="0" i="1" smtClean="0">
                        <a:latin typeface="Cambria Math" panose="02040503050406030204" pitchFamily="18" charset="0"/>
                        <a:cs typeface="Arial" panose="020B0604020202020204" pitchFamily="34" charset="0"/>
                      </a:rPr>
                      <m:t>𝑔</m:t>
                    </m:r>
                  </m:oMath>
                </a14:m>
                <a:r>
                  <a:rPr lang="en-US" dirty="0">
                    <a:cs typeface="Arial" panose="020B0604020202020204" pitchFamily="34" charset="0"/>
                  </a:rPr>
                  <a:t> (2 for the spin 1/2, 3 for the spin 1 etc.). The integration  is trivial,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we have denoted</a:t>
                </a:r>
              </a:p>
            </p:txBody>
          </p:sp>
        </mc:Choice>
        <mc:Fallback xmlns="">
          <p:sp>
            <p:nvSpPr>
              <p:cNvPr id="12" name="TextBox 11">
                <a:extLst>
                  <a:ext uri="{FF2B5EF4-FFF2-40B4-BE49-F238E27FC236}">
                    <a16:creationId xmlns:a16="http://schemas.microsoft.com/office/drawing/2014/main" id="{5774C898-3325-446E-AAD2-69E266666EE3}"/>
                  </a:ext>
                </a:extLst>
              </p:cNvPr>
              <p:cNvSpPr txBox="1">
                <a:spLocks noRot="1" noChangeAspect="1" noMove="1" noResize="1" noEditPoints="1" noAdjustHandles="1" noChangeArrowheads="1" noChangeShapeType="1" noTextEdit="1"/>
              </p:cNvSpPr>
              <p:nvPr/>
            </p:nvSpPr>
            <p:spPr>
              <a:xfrm>
                <a:off x="323850" y="3411325"/>
                <a:ext cx="8372475" cy="1754326"/>
              </a:xfrm>
              <a:prstGeom prst="rect">
                <a:avLst/>
              </a:prstGeom>
              <a:blipFill>
                <a:blip r:embed="rId13"/>
                <a:stretch>
                  <a:fillRect l="-582" t="-2091" r="-728" b="-48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BBEF989-8543-49AD-90DD-08F37485F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332021" y="4184547"/>
            <a:ext cx="1596000" cy="533143"/>
          </a:xfrm>
          <a:prstGeom prst="rect">
            <a:avLst/>
          </a:prstGeom>
        </p:spPr>
      </p:pic>
      <p:sp>
        <p:nvSpPr>
          <p:cNvPr id="15" name="Rectangle 14">
            <a:extLst>
              <a:ext uri="{FF2B5EF4-FFF2-40B4-BE49-F238E27FC236}">
                <a16:creationId xmlns:a16="http://schemas.microsoft.com/office/drawing/2014/main" id="{E47090A8-4277-4D10-AD19-F3FD31B778AA}"/>
              </a:ext>
            </a:extLst>
          </p:cNvPr>
          <p:cNvSpPr/>
          <p:nvPr/>
        </p:nvSpPr>
        <p:spPr>
          <a:xfrm>
            <a:off x="4174470" y="4110581"/>
            <a:ext cx="2143125" cy="714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18">
            <a:extLst>
              <a:ext uri="{FF2B5EF4-FFF2-40B4-BE49-F238E27FC236}">
                <a16:creationId xmlns:a16="http://schemas.microsoft.com/office/drawing/2014/main" id="{53A33DE1-D008-4026-B900-15639CCF23F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203450" y="4929331"/>
            <a:ext cx="1724571" cy="620571"/>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B17D305-8011-47B4-B63E-6F7BED4E8A40}"/>
                  </a:ext>
                </a:extLst>
              </p:cNvPr>
              <p:cNvSpPr txBox="1"/>
              <p:nvPr/>
            </p:nvSpPr>
            <p:spPr>
              <a:xfrm>
                <a:off x="301442" y="5549902"/>
                <a:ext cx="8811162" cy="1219886"/>
              </a:xfrm>
              <a:prstGeom prst="rect">
                <a:avLst/>
              </a:prstGeom>
              <a:noFill/>
            </p:spPr>
            <p:txBody>
              <a:bodyPr wrap="square" rtlCol="0">
                <a:spAutoFit/>
              </a:bodyPr>
              <a:lstStyle/>
              <a:p>
                <a:r>
                  <a:rPr lang="en-US" dirty="0">
                    <a:cs typeface="Arial" panose="020B0604020202020204" pitchFamily="34" charset="0"/>
                  </a:rPr>
                  <a:t>The index </a:t>
                </a:r>
                <a:r>
                  <a:rPr lang="en-US" i="1" dirty="0">
                    <a:cs typeface="Arial" panose="020B0604020202020204" pitchFamily="34" charset="0"/>
                  </a:rPr>
                  <a:t>Q</a:t>
                </a:r>
                <a:r>
                  <a:rPr lang="en-US" dirty="0">
                    <a:cs typeface="Arial" panose="020B0604020202020204" pitchFamily="34" charset="0"/>
                  </a:rPr>
                  <a:t> in the notation suggests “quantum volume”.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volume corresponding to the </a:t>
                </a:r>
                <a:r>
                  <a:rPr lang="en-US" dirty="0" err="1">
                    <a:cs typeface="Arial" panose="020B0604020202020204" pitchFamily="34" charset="0"/>
                  </a:rPr>
                  <a:t>de’Broglie’s</a:t>
                </a:r>
                <a:r>
                  <a:rPr lang="en-US" dirty="0">
                    <a:cs typeface="Arial" panose="020B0604020202020204" pitchFamily="34" charset="0"/>
                  </a:rPr>
                  <a:t> wave length of a particle having the energy by the order of magnitude equal to </a:t>
                </a:r>
                <a14:m>
                  <m:oMath xmlns:m="http://schemas.openxmlformats.org/officeDocument/2006/math">
                    <m:r>
                      <a:rPr lang="en-US" b="0" i="1" smtClean="0">
                        <a:latin typeface="Cambria Math" panose="02040503050406030204" pitchFamily="18" charset="0"/>
                        <a:cs typeface="Arial" panose="020B0604020202020204" pitchFamily="34" charset="0"/>
                      </a:rPr>
                      <m:t>𝑘𝑇</m:t>
                    </m:r>
                  </m:oMath>
                </a14:m>
                <a:r>
                  <a:rPr lang="en-US" dirty="0">
                    <a:cs typeface="Arial" panose="020B0604020202020204" pitchFamily="34" charset="0"/>
                  </a:rPr>
                  <a:t>. It is roughly a </a:t>
                </a:r>
                <a:r>
                  <a:rPr lang="en-US" b="1" dirty="0">
                    <a:cs typeface="Arial" panose="020B0604020202020204" pitchFamily="34" charset="0"/>
                  </a:rPr>
                  <a:t>minimum volume required so that the particle can have such energy</a:t>
                </a:r>
                <a:r>
                  <a:rPr lang="en-US" dirty="0">
                    <a:cs typeface="Arial" panose="020B0604020202020204" pitchFamily="34" charset="0"/>
                  </a:rPr>
                  <a:t>. Restricting to a smaller volume would lead (by uncertainty principle) to larger energy. </a:t>
                </a:r>
              </a:p>
            </p:txBody>
          </p:sp>
        </mc:Choice>
        <mc:Fallback xmlns="">
          <p:sp>
            <p:nvSpPr>
              <p:cNvPr id="20" name="TextBox 19">
                <a:extLst>
                  <a:ext uri="{FF2B5EF4-FFF2-40B4-BE49-F238E27FC236}">
                    <a16:creationId xmlns:a16="http://schemas.microsoft.com/office/drawing/2014/main" id="{BB17D305-8011-47B4-B63E-6F7BED4E8A40}"/>
                  </a:ext>
                </a:extLst>
              </p:cNvPr>
              <p:cNvSpPr txBox="1">
                <a:spLocks noRot="1" noChangeAspect="1" noMove="1" noResize="1" noEditPoints="1" noAdjustHandles="1" noChangeArrowheads="1" noChangeShapeType="1" noTextEdit="1"/>
              </p:cNvSpPr>
              <p:nvPr/>
            </p:nvSpPr>
            <p:spPr>
              <a:xfrm>
                <a:off x="301442" y="5549902"/>
                <a:ext cx="8811162" cy="1219886"/>
              </a:xfrm>
              <a:prstGeom prst="rect">
                <a:avLst/>
              </a:prstGeom>
              <a:blipFill>
                <a:blip r:embed="rId16"/>
                <a:stretch>
                  <a:fillRect l="-553" t="-1990" r="-346" b="-6468"/>
                </a:stretch>
              </a:blipFill>
            </p:spPr>
            <p:txBody>
              <a:bodyPr/>
              <a:lstStyle/>
              <a:p>
                <a:r>
                  <a:rPr lang="sk-SK">
                    <a:noFill/>
                  </a:rPr>
                  <a:t> </a:t>
                </a:r>
              </a:p>
            </p:txBody>
          </p:sp>
        </mc:Fallback>
      </mc:AlternateContent>
    </p:spTree>
    <p:extLst>
      <p:ext uri="{BB962C8B-B14F-4D97-AF65-F5344CB8AC3E}">
        <p14:creationId xmlns:p14="http://schemas.microsoft.com/office/powerpoint/2010/main" val="2414411434"/>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301F59-AD0E-45AC-B855-6D8575709678}"/>
                  </a:ext>
                </a:extLst>
              </p:cNvPr>
              <p:cNvSpPr txBox="1"/>
              <p:nvPr/>
            </p:nvSpPr>
            <p:spPr>
              <a:xfrm>
                <a:off x="209550" y="914400"/>
                <a:ext cx="8648700" cy="861774"/>
              </a:xfrm>
              <a:prstGeom prst="rect">
                <a:avLst/>
              </a:prstGeom>
              <a:noFill/>
            </p:spPr>
            <p:txBody>
              <a:bodyPr wrap="square" rtlCol="0">
                <a:spAutoFit/>
              </a:bodyPr>
              <a:lstStyle/>
              <a:p>
                <a:r>
                  <a:rPr lang="en-US" dirty="0">
                    <a:cs typeface="Arial" panose="020B0604020202020204" pitchFamily="34" charset="0"/>
                  </a:rPr>
                  <a:t>The relation                                          we more often us in the inverse form: to calculate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t>
                </a:r>
              </a:p>
              <a:p>
                <a:endParaRPr lang="en-US" sz="1400" dirty="0">
                  <a:cs typeface="Arial" panose="020B0604020202020204" pitchFamily="34" charset="0"/>
                </a:endParaRPr>
              </a:p>
              <a:p>
                <a:r>
                  <a:rPr lang="en-US" dirty="0">
                    <a:cs typeface="Arial" panose="020B0604020202020204" pitchFamily="34" charset="0"/>
                  </a:rPr>
                  <a:t>when we know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5" name="TextBox 4">
                <a:extLst>
                  <a:ext uri="{FF2B5EF4-FFF2-40B4-BE49-F238E27FC236}">
                    <a16:creationId xmlns:a16="http://schemas.microsoft.com/office/drawing/2014/main" id="{47301F59-AD0E-45AC-B855-6D8575709678}"/>
                  </a:ext>
                </a:extLst>
              </p:cNvPr>
              <p:cNvSpPr txBox="1">
                <a:spLocks noRot="1" noChangeAspect="1" noMove="1" noResize="1" noEditPoints="1" noAdjustHandles="1" noChangeArrowheads="1" noChangeShapeType="1" noTextEdit="1"/>
              </p:cNvSpPr>
              <p:nvPr/>
            </p:nvSpPr>
            <p:spPr>
              <a:xfrm>
                <a:off x="209550" y="914400"/>
                <a:ext cx="8648700" cy="861774"/>
              </a:xfrm>
              <a:prstGeom prst="rect">
                <a:avLst/>
              </a:prstGeom>
              <a:blipFill>
                <a:blip r:embed="rId9"/>
                <a:stretch>
                  <a:fillRect l="-564" t="-3546" b="-106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B1772E1-F6FC-4CE8-B0E0-0FD8D6A14092}"/>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4" name="Picture 3">
            <a:extLst>
              <a:ext uri="{FF2B5EF4-FFF2-40B4-BE49-F238E27FC236}">
                <a16:creationId xmlns:a16="http://schemas.microsoft.com/office/drawing/2014/main" id="{09A83D50-A1CF-4F10-9896-307E9BAA3D2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665021" y="870104"/>
            <a:ext cx="1596000" cy="533143"/>
          </a:xfrm>
          <a:prstGeom prst="rect">
            <a:avLst/>
          </a:prstGeom>
        </p:spPr>
      </p:pic>
      <p:pic>
        <p:nvPicPr>
          <p:cNvPr id="8" name="Picture 7">
            <a:extLst>
              <a:ext uri="{FF2B5EF4-FFF2-40B4-BE49-F238E27FC236}">
                <a16:creationId xmlns:a16="http://schemas.microsoft.com/office/drawing/2014/main" id="{D5A47A5E-6DA2-4BDF-A651-44B3705B240C}"/>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49626" y="1663700"/>
            <a:ext cx="1515429" cy="473143"/>
          </a:xfrm>
          <a:prstGeom prst="rect">
            <a:avLst/>
          </a:prstGeom>
        </p:spPr>
      </p:pic>
      <p:sp>
        <p:nvSpPr>
          <p:cNvPr id="9" name="Rectangle 8">
            <a:extLst>
              <a:ext uri="{FF2B5EF4-FFF2-40B4-BE49-F238E27FC236}">
                <a16:creationId xmlns:a16="http://schemas.microsoft.com/office/drawing/2014/main" id="{973A3A3C-A676-40EE-B6E3-D6381E95EC7F}"/>
              </a:ext>
            </a:extLst>
          </p:cNvPr>
          <p:cNvSpPr/>
          <p:nvPr/>
        </p:nvSpPr>
        <p:spPr>
          <a:xfrm>
            <a:off x="3261021" y="1590675"/>
            <a:ext cx="1730079" cy="704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7C45B5DB-910A-4B1D-8CED-611FD0E87B23}"/>
              </a:ext>
            </a:extLst>
          </p:cNvPr>
          <p:cNvSpPr txBox="1"/>
          <p:nvPr/>
        </p:nvSpPr>
        <p:spPr>
          <a:xfrm>
            <a:off x="314325" y="2295525"/>
            <a:ext cx="8467725" cy="646331"/>
          </a:xfrm>
          <a:prstGeom prst="rect">
            <a:avLst/>
          </a:prstGeom>
          <a:noFill/>
        </p:spPr>
        <p:txBody>
          <a:bodyPr wrap="square" rtlCol="0">
            <a:spAutoFit/>
          </a:bodyPr>
          <a:lstStyle/>
          <a:p>
            <a:r>
              <a:rPr lang="en-US" b="1" dirty="0">
                <a:solidFill>
                  <a:srgbClr val="FF0000"/>
                </a:solidFill>
                <a:cs typeface="Arial" panose="020B0604020202020204" pitchFamily="34" charset="0"/>
              </a:rPr>
              <a:t>We have calculated the chemical potential! </a:t>
            </a:r>
            <a:r>
              <a:rPr lang="en-US" dirty="0">
                <a:cs typeface="Arial" panose="020B0604020202020204" pitchFamily="34" charset="0"/>
              </a:rPr>
              <a:t>Of course, the result is valid only in the classical limit, what requires</a:t>
            </a:r>
          </a:p>
        </p:txBody>
      </p:sp>
      <p:pic>
        <p:nvPicPr>
          <p:cNvPr id="13" name="Picture 12">
            <a:extLst>
              <a:ext uri="{FF2B5EF4-FFF2-40B4-BE49-F238E27FC236}">
                <a16:creationId xmlns:a16="http://schemas.microsoft.com/office/drawing/2014/main" id="{5D77910F-D290-45F7-AD39-E7FBA5DDC6AA}"/>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082984" y="2985019"/>
            <a:ext cx="1448571" cy="421714"/>
          </a:xfrm>
          <a:prstGeom prst="rect">
            <a:avLst/>
          </a:prstGeom>
        </p:spPr>
      </p:pic>
      <p:sp>
        <p:nvSpPr>
          <p:cNvPr id="14" name="TextBox 13">
            <a:extLst>
              <a:ext uri="{FF2B5EF4-FFF2-40B4-BE49-F238E27FC236}">
                <a16:creationId xmlns:a16="http://schemas.microsoft.com/office/drawing/2014/main" id="{77BFDE18-AD89-4764-B020-AB1AC3FB917A}"/>
              </a:ext>
            </a:extLst>
          </p:cNvPr>
          <p:cNvSpPr txBox="1"/>
          <p:nvPr/>
        </p:nvSpPr>
        <p:spPr>
          <a:xfrm>
            <a:off x="4107340" y="2976713"/>
            <a:ext cx="645635" cy="369332"/>
          </a:xfrm>
          <a:prstGeom prst="rect">
            <a:avLst/>
          </a:prstGeom>
          <a:noFill/>
        </p:spPr>
        <p:txBody>
          <a:bodyPr wrap="square" rtlCol="0">
            <a:spAutoFit/>
          </a:bodyPr>
          <a:lstStyle/>
          <a:p>
            <a:r>
              <a:rPr lang="en-US" dirty="0">
                <a:cs typeface="Arial" panose="020B0604020202020204" pitchFamily="34" charset="0"/>
              </a:rPr>
              <a:t>or</a:t>
            </a:r>
          </a:p>
        </p:txBody>
      </p:sp>
      <p:pic>
        <p:nvPicPr>
          <p:cNvPr id="18" name="Picture 17">
            <a:extLst>
              <a:ext uri="{FF2B5EF4-FFF2-40B4-BE49-F238E27FC236}">
                <a16:creationId xmlns:a16="http://schemas.microsoft.com/office/drawing/2014/main" id="{63891A4E-4268-46FC-B766-9E2A3B03EF3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991100" y="3084447"/>
            <a:ext cx="1001143" cy="222857"/>
          </a:xfrm>
          <a:prstGeom prst="rect">
            <a:avLst/>
          </a:prstGeom>
        </p:spPr>
      </p:pic>
      <p:sp>
        <p:nvSpPr>
          <p:cNvPr id="19" name="Rectangle 18">
            <a:extLst>
              <a:ext uri="{FF2B5EF4-FFF2-40B4-BE49-F238E27FC236}">
                <a16:creationId xmlns:a16="http://schemas.microsoft.com/office/drawing/2014/main" id="{EFB3A003-27B1-4541-A8BF-A42BC2D0F69B}"/>
              </a:ext>
            </a:extLst>
          </p:cNvPr>
          <p:cNvSpPr/>
          <p:nvPr/>
        </p:nvSpPr>
        <p:spPr>
          <a:xfrm>
            <a:off x="4865054" y="2838213"/>
            <a:ext cx="1448571"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a:extLst>
              <a:ext uri="{FF2B5EF4-FFF2-40B4-BE49-F238E27FC236}">
                <a16:creationId xmlns:a16="http://schemas.microsoft.com/office/drawing/2014/main" id="{02D8CA1B-8A42-422C-B8BD-AC9BE37914DD}"/>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908425" y="1548159"/>
            <a:ext cx="1724571" cy="62057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C6C3A2A-9F71-4530-8393-AE68567D87BE}"/>
                  </a:ext>
                </a:extLst>
              </p:cNvPr>
              <p:cNvSpPr txBox="1"/>
              <p:nvPr/>
            </p:nvSpPr>
            <p:spPr>
              <a:xfrm>
                <a:off x="209550" y="3705225"/>
                <a:ext cx="8648700" cy="1773884"/>
              </a:xfrm>
              <a:prstGeom prst="rect">
                <a:avLst/>
              </a:prstGeom>
              <a:noFill/>
            </p:spPr>
            <p:txBody>
              <a:bodyPr wrap="square" rtlCol="0">
                <a:spAutoFit/>
              </a:bodyPr>
              <a:lstStyle/>
              <a:p>
                <a:r>
                  <a:rPr lang="en-US" dirty="0">
                    <a:cs typeface="Arial" panose="020B0604020202020204" pitchFamily="34" charset="0"/>
                  </a:rPr>
                  <a:t>Intuitively we understand why this is the condition of classicality. </a:t>
                </a:r>
                <a14:m>
                  <m:oMath xmlns:m="http://schemas.openxmlformats.org/officeDocument/2006/math">
                    <m:r>
                      <a:rPr lang="en-US" b="0" i="1" smtClean="0">
                        <a:latin typeface="Cambria Math" panose="02040503050406030204" pitchFamily="18" charset="0"/>
                        <a:cs typeface="Arial" panose="020B0604020202020204" pitchFamily="34" charset="0"/>
                      </a:rPr>
                      <m:t>𝑁</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minimal volume required by quantum mechanics for the gas so that its temperature (roughly kinetic energy per molecule) can be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If the available total volume is much larger than that, the </a:t>
                </a:r>
                <a:r>
                  <a:rPr lang="en-US" dirty="0" err="1">
                    <a:cs typeface="Arial" panose="020B0604020202020204" pitchFamily="34" charset="0"/>
                  </a:rPr>
                  <a:t>de’Broglie’s</a:t>
                </a:r>
                <a:r>
                  <a:rPr lang="en-US" dirty="0">
                    <a:cs typeface="Arial" panose="020B0604020202020204" pitchFamily="34" charset="0"/>
                  </a:rPr>
                  <a:t> waves “are not squeezed” by the gas container and particles behave as classical. Of course, this is a “hand-waving” argument, but perhaps it is a piece of truth in it.</a:t>
                </a:r>
              </a:p>
            </p:txBody>
          </p:sp>
        </mc:Choice>
        <mc:Fallback xmlns="">
          <p:sp>
            <p:nvSpPr>
              <p:cNvPr id="21" name="TextBox 20">
                <a:extLst>
                  <a:ext uri="{FF2B5EF4-FFF2-40B4-BE49-F238E27FC236}">
                    <a16:creationId xmlns:a16="http://schemas.microsoft.com/office/drawing/2014/main" id="{EC6C3A2A-9F71-4530-8393-AE68567D87BE}"/>
                  </a:ext>
                </a:extLst>
              </p:cNvPr>
              <p:cNvSpPr txBox="1">
                <a:spLocks noRot="1" noChangeAspect="1" noMove="1" noResize="1" noEditPoints="1" noAdjustHandles="1" noChangeArrowheads="1" noChangeShapeType="1" noTextEdit="1"/>
              </p:cNvSpPr>
              <p:nvPr/>
            </p:nvSpPr>
            <p:spPr>
              <a:xfrm>
                <a:off x="209550" y="3705225"/>
                <a:ext cx="8648700" cy="1773884"/>
              </a:xfrm>
              <a:prstGeom prst="rect">
                <a:avLst/>
              </a:prstGeom>
              <a:blipFill>
                <a:blip r:embed="rId15"/>
                <a:stretch>
                  <a:fillRect l="-564" t="-1718" b="-4467"/>
                </a:stretch>
              </a:blipFill>
            </p:spPr>
            <p:txBody>
              <a:bodyPr/>
              <a:lstStyle/>
              <a:p>
                <a:r>
                  <a:rPr lang="sk-SK">
                    <a:noFill/>
                  </a:rPr>
                  <a:t> </a:t>
                </a:r>
              </a:p>
            </p:txBody>
          </p:sp>
        </mc:Fallback>
      </mc:AlternateContent>
    </p:spTree>
    <p:extLst>
      <p:ext uri="{BB962C8B-B14F-4D97-AF65-F5344CB8AC3E}">
        <p14:creationId xmlns:p14="http://schemas.microsoft.com/office/powerpoint/2010/main" val="3335414117"/>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E877FC-E52B-4B80-BDB6-147B2178B174}"/>
              </a:ext>
            </a:extLst>
          </p:cNvPr>
          <p:cNvSpPr txBox="1"/>
          <p:nvPr/>
        </p:nvSpPr>
        <p:spPr>
          <a:xfrm>
            <a:off x="782157" y="237000"/>
            <a:ext cx="72241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Non-equilibrium macrostates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TextBox 6">
            <a:extLst>
              <a:ext uri="{FF2B5EF4-FFF2-40B4-BE49-F238E27FC236}">
                <a16:creationId xmlns:a16="http://schemas.microsoft.com/office/drawing/2014/main" id="{87C052DE-3B2A-46B5-806D-33BD31D33819}"/>
              </a:ext>
            </a:extLst>
          </p:cNvPr>
          <p:cNvSpPr txBox="1"/>
          <p:nvPr/>
        </p:nvSpPr>
        <p:spPr>
          <a:xfrm>
            <a:off x="233916" y="691116"/>
            <a:ext cx="865490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 equilibrium macrostate of a gas needs more variables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its specification. These additional variables characterize how the non-equilibrium state differs from the equilibrium. Consider gas in 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isolated container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having two compartments separated by a non-penetrable diaphragm. The temperature is the same in both compartments, but the number of molecules and therefore the pressure might be prepared as different.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7A0F68B-D2CB-4F13-809C-32B8613D8B61}"/>
                  </a:ext>
                </a:extLst>
              </p:cNvPr>
              <p:cNvSpPr txBox="1"/>
              <p:nvPr/>
            </p:nvSpPr>
            <p:spPr>
              <a:xfrm>
                <a:off x="265814" y="3062176"/>
                <a:ext cx="850604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suddenly remove the diaphragm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gas in the container will get into a non-equilibrium state which (immediately after the diaphragm removal) will be given by 5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give pressure in the left half and the right half of the container. Then an irreversible process starts. Finally a common equilibrium state is achieved, which is characterized by just 3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resulting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by the equation of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By the way the final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will be the same as the initial temperature: neither heat nor mechanical work is performed (the diaphragm is removed by pulling it down, in the direction perpendicular to the gas pressure, so no work is needed for the removal). Therefore the final energy of the gas will be the same as the initial energy. There is no potential energy of interaction for ideal gas, so the kinetic energy of the molecules is not changed, so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 final temperature for an ideal gas free expansion is the same as the initial temperature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84" name="TextBox 83">
                <a:extLst>
                  <a:ext uri="{FF2B5EF4-FFF2-40B4-BE49-F238E27FC236}">
                    <a16:creationId xmlns:a16="http://schemas.microsoft.com/office/drawing/2014/main" id="{47A0F68B-D2CB-4F13-809C-32B8613D8B61}"/>
                  </a:ext>
                </a:extLst>
              </p:cNvPr>
              <p:cNvSpPr txBox="1">
                <a:spLocks noRot="1" noChangeAspect="1" noMove="1" noResize="1" noEditPoints="1" noAdjustHandles="1" noChangeArrowheads="1" noChangeShapeType="1" noTextEdit="1"/>
              </p:cNvSpPr>
              <p:nvPr/>
            </p:nvSpPr>
            <p:spPr>
              <a:xfrm>
                <a:off x="265814" y="3062176"/>
                <a:ext cx="8506047" cy="3693319"/>
              </a:xfrm>
              <a:prstGeom prst="rect">
                <a:avLst/>
              </a:prstGeom>
              <a:blipFill>
                <a:blip r:embed="rId4"/>
                <a:stretch>
                  <a:fillRect l="-645" t="-825" b="-1650"/>
                </a:stretch>
              </a:blipFill>
            </p:spPr>
            <p:txBody>
              <a:bodyPr/>
              <a:lstStyle/>
              <a:p>
                <a:r>
                  <a:rPr lang="en-US">
                    <a:noFill/>
                  </a:rPr>
                  <a:t> </a:t>
                </a:r>
              </a:p>
            </p:txBody>
          </p:sp>
        </mc:Fallback>
      </mc:AlternateContent>
      <p:pic>
        <p:nvPicPr>
          <p:cNvPr id="92" name="Picture 91">
            <a:extLst>
              <a:ext uri="{FF2B5EF4-FFF2-40B4-BE49-F238E27FC236}">
                <a16:creationId xmlns:a16="http://schemas.microsoft.com/office/drawing/2014/main" id="{5A2FCDE9-86F2-4BEC-9CD7-A1EE2918CB32}"/>
              </a:ext>
            </a:extLst>
          </p:cNvPr>
          <p:cNvPicPr>
            <a:picLocks noChangeAspect="1"/>
          </p:cNvPicPr>
          <p:nvPr/>
        </p:nvPicPr>
        <p:blipFill>
          <a:blip r:embed="rId5"/>
          <a:stretch>
            <a:fillRect/>
          </a:stretch>
        </p:blipFill>
        <p:spPr>
          <a:xfrm>
            <a:off x="2629264" y="2079386"/>
            <a:ext cx="4494550" cy="855922"/>
          </a:xfrm>
          <a:prstGeom prst="rect">
            <a:avLst/>
          </a:prstGeom>
        </p:spPr>
      </p:pic>
      <p:sp>
        <p:nvSpPr>
          <p:cNvPr id="4" name="TextBox 3">
            <a:extLst>
              <a:ext uri="{FF2B5EF4-FFF2-40B4-BE49-F238E27FC236}">
                <a16:creationId xmlns:a16="http://schemas.microsoft.com/office/drawing/2014/main" id="{19F780AE-59FB-462C-9E63-7A79A7FF035E}"/>
              </a:ext>
            </a:extLst>
          </p:cNvPr>
          <p:cNvSpPr txBox="1"/>
          <p:nvPr/>
        </p:nvSpPr>
        <p:spPr>
          <a:xfrm>
            <a:off x="782157" y="2442070"/>
            <a:ext cx="18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Free expansion:</a:t>
            </a:r>
          </a:p>
        </p:txBody>
      </p:sp>
    </p:spTree>
    <p:extLst>
      <p:ext uri="{BB962C8B-B14F-4D97-AF65-F5344CB8AC3E}">
        <p14:creationId xmlns:p14="http://schemas.microsoft.com/office/powerpoint/2010/main" val="3889315274"/>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E877FC-E52B-4B80-BDB6-147B2178B174}"/>
              </a:ext>
            </a:extLst>
          </p:cNvPr>
          <p:cNvSpPr txBox="1"/>
          <p:nvPr/>
        </p:nvSpPr>
        <p:spPr>
          <a:xfrm>
            <a:off x="502720" y="245278"/>
            <a:ext cx="79684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Non-equilibrium macrostates – thermodynamic potentials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77364E-D8C4-4E33-8DC1-CD0D055009A4}"/>
                  </a:ext>
                </a:extLst>
              </p:cNvPr>
              <p:cNvSpPr txBox="1"/>
              <p:nvPr/>
            </p:nvSpPr>
            <p:spPr>
              <a:xfrm>
                <a:off x="129640" y="728917"/>
                <a:ext cx="85140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entropy for arbitrary macrostate, equilibrium or non-equilibrium. It is trivial to define the energy for a non-equilibrium macrostate characterized by an ensemble of microstates with probabilities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 non-equilibrium macrostate energy is then</a:t>
                </a:r>
              </a:p>
            </p:txBody>
          </p:sp>
        </mc:Choice>
        <mc:Fallback xmlns="">
          <p:sp>
            <p:nvSpPr>
              <p:cNvPr id="7" name="TextBox 6">
                <a:extLst>
                  <a:ext uri="{FF2B5EF4-FFF2-40B4-BE49-F238E27FC236}">
                    <a16:creationId xmlns:a16="http://schemas.microsoft.com/office/drawing/2014/main" id="{FA77364E-D8C4-4E33-8DC1-CD0D055009A4}"/>
                  </a:ext>
                </a:extLst>
              </p:cNvPr>
              <p:cNvSpPr txBox="1">
                <a:spLocks noRot="1" noChangeAspect="1" noMove="1" noResize="1" noEditPoints="1" noAdjustHandles="1" noChangeArrowheads="1" noChangeShapeType="1" noTextEdit="1"/>
              </p:cNvSpPr>
              <p:nvPr/>
            </p:nvSpPr>
            <p:spPr>
              <a:xfrm>
                <a:off x="129640" y="728917"/>
                <a:ext cx="8514080" cy="1200329"/>
              </a:xfrm>
              <a:prstGeom prst="rect">
                <a:avLst/>
              </a:prstGeom>
              <a:blipFill>
                <a:blip r:embed="rId8"/>
                <a:stretch>
                  <a:fillRect l="-573" t="-3061" b="-765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E4CA36D-09A9-4B41-9696-A0B879658BC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07877" y="1683634"/>
            <a:ext cx="1438286" cy="486857"/>
          </a:xfrm>
          <a:prstGeom prst="rect">
            <a:avLst/>
          </a:prstGeom>
        </p:spPr>
      </p:pic>
      <p:sp>
        <p:nvSpPr>
          <p:cNvPr id="12" name="TextBox 11">
            <a:extLst>
              <a:ext uri="{FF2B5EF4-FFF2-40B4-BE49-F238E27FC236}">
                <a16:creationId xmlns:a16="http://schemas.microsoft.com/office/drawing/2014/main" id="{5C8ABF2C-EB50-4DA0-8B33-C6DCBD4AA4CF}"/>
              </a:ext>
            </a:extLst>
          </p:cNvPr>
          <p:cNvSpPr txBox="1"/>
          <p:nvPr/>
        </p:nvSpPr>
        <p:spPr>
          <a:xfrm>
            <a:off x="68680" y="2121918"/>
            <a:ext cx="84023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 other non-equilibrium thermodynamic potentials  are defined by the appropriate Legendre transformations from energy and entropy.</a:t>
            </a:r>
          </a:p>
        </p:txBody>
      </p:sp>
      <p:pic>
        <p:nvPicPr>
          <p:cNvPr id="18" name="Picture 17">
            <a:extLst>
              <a:ext uri="{FF2B5EF4-FFF2-40B4-BE49-F238E27FC236}">
                <a16:creationId xmlns:a16="http://schemas.microsoft.com/office/drawing/2014/main" id="{84F63AFB-B147-4883-9CDE-3B7434D42C44}"/>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91822" y="2925928"/>
            <a:ext cx="7189715" cy="210857"/>
          </a:xfrm>
          <a:prstGeom prst="rect">
            <a:avLst/>
          </a:prstGeom>
        </p:spPr>
      </p:pic>
      <p:sp>
        <p:nvSpPr>
          <p:cNvPr id="19" name="Rectangle 18">
            <a:extLst>
              <a:ext uri="{FF2B5EF4-FFF2-40B4-BE49-F238E27FC236}">
                <a16:creationId xmlns:a16="http://schemas.microsoft.com/office/drawing/2014/main" id="{1288B62E-7109-475F-A93C-1C6996EB97AC}"/>
              </a:ext>
            </a:extLst>
          </p:cNvPr>
          <p:cNvSpPr/>
          <p:nvPr/>
        </p:nvSpPr>
        <p:spPr>
          <a:xfrm>
            <a:off x="702381" y="2787293"/>
            <a:ext cx="7449279" cy="488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5F6B83B-3462-4299-8BF6-39176540E778}"/>
              </a:ext>
            </a:extLst>
          </p:cNvPr>
          <p:cNvSpPr txBox="1"/>
          <p:nvPr/>
        </p:nvSpPr>
        <p:spPr>
          <a:xfrm>
            <a:off x="81280" y="3275891"/>
            <a:ext cx="82653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what about the differentials (potential changes during infinitesimal processes). For reversible (equilibrium) processers we had for example</a:t>
            </a:r>
          </a:p>
        </p:txBody>
      </p:sp>
      <p:pic>
        <p:nvPicPr>
          <p:cNvPr id="8" name="Picture 7">
            <a:extLst>
              <a:ext uri="{FF2B5EF4-FFF2-40B4-BE49-F238E27FC236}">
                <a16:creationId xmlns:a16="http://schemas.microsoft.com/office/drawing/2014/main" id="{0D8BB894-31BF-454A-B119-C1B35A3AD5F5}"/>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85154" y="3903729"/>
            <a:ext cx="2403348" cy="411480"/>
          </a:xfrm>
          <a:prstGeom prst="rect">
            <a:avLst/>
          </a:prstGeom>
        </p:spPr>
      </p:pic>
      <p:sp>
        <p:nvSpPr>
          <p:cNvPr id="25" name="TextBox 24">
            <a:extLst>
              <a:ext uri="{FF2B5EF4-FFF2-40B4-BE49-F238E27FC236}">
                <a16:creationId xmlns:a16="http://schemas.microsoft.com/office/drawing/2014/main" id="{F1F74097-62BE-4EB9-9945-9A47DA89613F}"/>
              </a:ext>
            </a:extLst>
          </p:cNvPr>
          <p:cNvSpPr txBox="1"/>
          <p:nvPr/>
        </p:nvSpPr>
        <p:spPr>
          <a:xfrm>
            <a:off x="169980" y="4293194"/>
            <a:ext cx="8514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cannot be a correct expression for the differential of a non-equilibrium entropy, since there are more independent (non-equilibrium) parameters and their differential are missing in the above expression. So the correct formula has to look like this</a:t>
            </a:r>
          </a:p>
        </p:txBody>
      </p:sp>
      <p:pic>
        <p:nvPicPr>
          <p:cNvPr id="5" name="Picture 4">
            <a:extLst>
              <a:ext uri="{FF2B5EF4-FFF2-40B4-BE49-F238E27FC236}">
                <a16:creationId xmlns:a16="http://schemas.microsoft.com/office/drawing/2014/main" id="{7AB267BE-BB12-4182-B97E-FDC696510D3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06345" y="5311773"/>
            <a:ext cx="8378762" cy="462915"/>
          </a:xfrm>
          <a:prstGeom prst="rect">
            <a:avLst/>
          </a:prstGeom>
        </p:spPr>
      </p:pic>
      <p:sp>
        <p:nvSpPr>
          <p:cNvPr id="29" name="Rectangle 28">
            <a:extLst>
              <a:ext uri="{FF2B5EF4-FFF2-40B4-BE49-F238E27FC236}">
                <a16:creationId xmlns:a16="http://schemas.microsoft.com/office/drawing/2014/main" id="{219792DE-D128-4C72-8BE6-BC7520FE831B}"/>
              </a:ext>
            </a:extLst>
          </p:cNvPr>
          <p:cNvSpPr/>
          <p:nvPr/>
        </p:nvSpPr>
        <p:spPr>
          <a:xfrm>
            <a:off x="213905" y="5281293"/>
            <a:ext cx="8640280" cy="539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F1601B3-7F3B-4200-846B-01CB15832188}"/>
                  </a:ext>
                </a:extLst>
              </p:cNvPr>
              <p:cNvSpPr txBox="1"/>
              <p:nvPr/>
            </p:nvSpPr>
            <p:spPr>
              <a:xfrm>
                <a:off x="169980" y="5955315"/>
                <a:ext cx="8723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 this formula is debatable for states far from equilibrium: it is not clear what is the meaning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such states.</a:t>
                </a:r>
              </a:p>
            </p:txBody>
          </p:sp>
        </mc:Choice>
        <mc:Fallback xmlns="">
          <p:sp>
            <p:nvSpPr>
              <p:cNvPr id="30" name="TextBox 29">
                <a:extLst>
                  <a:ext uri="{FF2B5EF4-FFF2-40B4-BE49-F238E27FC236}">
                    <a16:creationId xmlns:a16="http://schemas.microsoft.com/office/drawing/2014/main" id="{6F1601B3-7F3B-4200-846B-01CB15832188}"/>
                  </a:ext>
                </a:extLst>
              </p:cNvPr>
              <p:cNvSpPr txBox="1">
                <a:spLocks noRot="1" noChangeAspect="1" noMove="1" noResize="1" noEditPoints="1" noAdjustHandles="1" noChangeArrowheads="1" noChangeShapeType="1" noTextEdit="1"/>
              </p:cNvSpPr>
              <p:nvPr/>
            </p:nvSpPr>
            <p:spPr>
              <a:xfrm>
                <a:off x="169980" y="5955315"/>
                <a:ext cx="8723888" cy="646331"/>
              </a:xfrm>
              <a:prstGeom prst="rect">
                <a:avLst/>
              </a:prstGeom>
              <a:blipFill>
                <a:blip r:embed="rId13"/>
                <a:stretch>
                  <a:fillRect l="-629"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080874866"/>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AFF4D-14F9-4B80-93FC-7249753E2C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04D7AC-1889-426A-B0BE-E5471EA5EFF3}"/>
              </a:ext>
            </a:extLst>
          </p:cNvPr>
          <p:cNvSpPr txBox="1"/>
          <p:nvPr/>
        </p:nvSpPr>
        <p:spPr>
          <a:xfrm>
            <a:off x="502720" y="245278"/>
            <a:ext cx="79684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Non-equilibrium macrostates – extremal entropy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EFDB89-C989-4088-A123-F0F8776F6A8B}"/>
                  </a:ext>
                </a:extLst>
              </p:cNvPr>
              <p:cNvSpPr txBox="1"/>
              <p:nvPr/>
            </p:nvSpPr>
            <p:spPr>
              <a:xfrm>
                <a:off x="243840" y="1087120"/>
                <a:ext cx="8625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consider isolated system in fixed volume with fixed number of particles. This means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nonequilibrium processes for such system we get from</a:t>
                </a:r>
              </a:p>
            </p:txBody>
          </p:sp>
        </mc:Choice>
        <mc:Fallback xmlns="">
          <p:sp>
            <p:nvSpPr>
              <p:cNvPr id="4" name="TextBox 3">
                <a:extLst>
                  <a:ext uri="{FF2B5EF4-FFF2-40B4-BE49-F238E27FC236}">
                    <a16:creationId xmlns:a16="http://schemas.microsoft.com/office/drawing/2014/main" id="{6AEFDB89-C989-4088-A123-F0F8776F6A8B}"/>
                  </a:ext>
                </a:extLst>
              </p:cNvPr>
              <p:cNvSpPr txBox="1">
                <a:spLocks noRot="1" noChangeAspect="1" noMove="1" noResize="1" noEditPoints="1" noAdjustHandles="1" noChangeArrowheads="1" noChangeShapeType="1" noTextEdit="1"/>
              </p:cNvSpPr>
              <p:nvPr/>
            </p:nvSpPr>
            <p:spPr>
              <a:xfrm>
                <a:off x="243840" y="1087120"/>
                <a:ext cx="8625840" cy="646331"/>
              </a:xfrm>
              <a:prstGeom prst="rect">
                <a:avLst/>
              </a:prstGeom>
              <a:blipFill>
                <a:blip r:embed="rId8"/>
                <a:stretch>
                  <a:fillRect l="-565" t="-4717" b="-1415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AC33EC0-0034-41E0-A329-0C7A04AD0FB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9979" y="1806573"/>
            <a:ext cx="8378762" cy="462915"/>
          </a:xfrm>
          <a:prstGeom prst="rect">
            <a:avLst/>
          </a:prstGeom>
        </p:spPr>
      </p:pic>
      <p:pic>
        <p:nvPicPr>
          <p:cNvPr id="8" name="Picture 7">
            <a:extLst>
              <a:ext uri="{FF2B5EF4-FFF2-40B4-BE49-F238E27FC236}">
                <a16:creationId xmlns:a16="http://schemas.microsoft.com/office/drawing/2014/main" id="{8705E47E-DBB2-452D-95F3-26FB98AA03DC}"/>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29361" y="2441832"/>
            <a:ext cx="5955429" cy="20571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0886C5-ACA7-4696-B51D-B445B76522DF}"/>
                  </a:ext>
                </a:extLst>
              </p:cNvPr>
              <p:cNvSpPr txBox="1"/>
              <p:nvPr/>
            </p:nvSpPr>
            <p:spPr>
              <a:xfrm>
                <a:off x="243840" y="2875280"/>
                <a:ext cx="8625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know, however, that an isolated system spontaneously increases its entropy, so we expect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for isolated system</a:t>
                </a:r>
              </a:p>
            </p:txBody>
          </p:sp>
        </mc:Choice>
        <mc:Fallback xmlns="">
          <p:sp>
            <p:nvSpPr>
              <p:cNvPr id="9" name="TextBox 8">
                <a:extLst>
                  <a:ext uri="{FF2B5EF4-FFF2-40B4-BE49-F238E27FC236}">
                    <a16:creationId xmlns:a16="http://schemas.microsoft.com/office/drawing/2014/main" id="{B30886C5-ACA7-4696-B51D-B445B76522DF}"/>
                  </a:ext>
                </a:extLst>
              </p:cNvPr>
              <p:cNvSpPr txBox="1">
                <a:spLocks noRot="1" noChangeAspect="1" noMove="1" noResize="1" noEditPoints="1" noAdjustHandles="1" noChangeArrowheads="1" noChangeShapeType="1" noTextEdit="1"/>
              </p:cNvSpPr>
              <p:nvPr/>
            </p:nvSpPr>
            <p:spPr>
              <a:xfrm>
                <a:off x="243840" y="2875280"/>
                <a:ext cx="8625840" cy="646331"/>
              </a:xfrm>
              <a:prstGeom prst="rect">
                <a:avLst/>
              </a:prstGeom>
              <a:blipFill>
                <a:blip r:embed="rId11"/>
                <a:stretch>
                  <a:fillRect l="-565" t="-5660"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C499426-5343-4B4C-9A47-A000624D5FA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229360" y="3686518"/>
            <a:ext cx="6373714" cy="205714"/>
          </a:xfrm>
          <a:prstGeom prst="rect">
            <a:avLst/>
          </a:prstGeom>
        </p:spPr>
      </p:pic>
      <p:sp>
        <p:nvSpPr>
          <p:cNvPr id="13" name="TextBox 12">
            <a:extLst>
              <a:ext uri="{FF2B5EF4-FFF2-40B4-BE49-F238E27FC236}">
                <a16:creationId xmlns:a16="http://schemas.microsoft.com/office/drawing/2014/main" id="{697B52E1-1860-45D4-A0F1-6B7A64D04E1C}"/>
              </a:ext>
            </a:extLst>
          </p:cNvPr>
          <p:cNvSpPr txBox="1"/>
          <p:nvPr/>
        </p:nvSpPr>
        <p:spPr>
          <a:xfrm>
            <a:off x="243840" y="4064634"/>
            <a:ext cx="8625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Therefore we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formulate the hypothesis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that for arbitrary infinitesimal processes the following inequality holds</a:t>
            </a:r>
          </a:p>
        </p:txBody>
      </p:sp>
      <p:pic>
        <p:nvPicPr>
          <p:cNvPr id="7" name="Picture 6">
            <a:extLst>
              <a:ext uri="{FF2B5EF4-FFF2-40B4-BE49-F238E27FC236}">
                <a16:creationId xmlns:a16="http://schemas.microsoft.com/office/drawing/2014/main" id="{D55DDC55-06AC-4DA5-B76A-88CFBD2A78D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769648" y="4710965"/>
            <a:ext cx="2703767" cy="462915"/>
          </a:xfrm>
          <a:prstGeom prst="rect">
            <a:avLst/>
          </a:prstGeom>
        </p:spPr>
      </p:pic>
      <p:sp>
        <p:nvSpPr>
          <p:cNvPr id="17" name="Rectangle 16">
            <a:extLst>
              <a:ext uri="{FF2B5EF4-FFF2-40B4-BE49-F238E27FC236}">
                <a16:creationId xmlns:a16="http://schemas.microsoft.com/office/drawing/2014/main" id="{9EBC8546-B8A3-4EFB-955A-8EF3D07738DC}"/>
              </a:ext>
            </a:extLst>
          </p:cNvPr>
          <p:cNvSpPr/>
          <p:nvPr/>
        </p:nvSpPr>
        <p:spPr>
          <a:xfrm>
            <a:off x="2692400" y="4663440"/>
            <a:ext cx="3088640"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F4F9DD5-6944-4202-8F50-ACB03684E02E}"/>
              </a:ext>
            </a:extLst>
          </p:cNvPr>
          <p:cNvSpPr txBox="1"/>
          <p:nvPr/>
        </p:nvSpPr>
        <p:spPr>
          <a:xfrm>
            <a:off x="375920" y="5516880"/>
            <a:ext cx="82998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equality holds for equilibrium (reversible) processes. The above inequality express our starting hypothesis that the isolated system increases its entropy during its approach to equilibrium and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 entropy of an isolated system is maximal for the equilibrium macrostate.</a:t>
            </a:r>
          </a:p>
        </p:txBody>
      </p:sp>
    </p:spTree>
    <p:extLst>
      <p:ext uri="{BB962C8B-B14F-4D97-AF65-F5344CB8AC3E}">
        <p14:creationId xmlns:p14="http://schemas.microsoft.com/office/powerpoint/2010/main" val="3349700326"/>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AFF4D-14F9-4B80-93FC-7249753E2C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04D7AC-1889-426A-B0BE-E5471EA5EFF3}"/>
              </a:ext>
            </a:extLst>
          </p:cNvPr>
          <p:cNvSpPr txBox="1"/>
          <p:nvPr/>
        </p:nvSpPr>
        <p:spPr>
          <a:xfrm>
            <a:off x="502720" y="245278"/>
            <a:ext cx="79684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Non-equilibrium macrostates – Clausius inequality</a:t>
            </a:r>
          </a:p>
        </p:txBody>
      </p:sp>
      <p:pic>
        <p:nvPicPr>
          <p:cNvPr id="19" name="Picture 18">
            <a:extLst>
              <a:ext uri="{FF2B5EF4-FFF2-40B4-BE49-F238E27FC236}">
                <a16:creationId xmlns:a16="http://schemas.microsoft.com/office/drawing/2014/main" id="{6B650915-9865-44D6-A8B7-49EA4919FD1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42367" y="992405"/>
            <a:ext cx="2703429" cy="462857"/>
          </a:xfrm>
          <a:prstGeom prst="rect">
            <a:avLst/>
          </a:prstGeom>
        </p:spPr>
      </p:pic>
      <p:sp>
        <p:nvSpPr>
          <p:cNvPr id="6" name="TextBox 5">
            <a:extLst>
              <a:ext uri="{FF2B5EF4-FFF2-40B4-BE49-F238E27FC236}">
                <a16:creationId xmlns:a16="http://schemas.microsoft.com/office/drawing/2014/main" id="{1828FB2B-0428-4563-B5AD-E19E6105C507}"/>
              </a:ext>
            </a:extLst>
          </p:cNvPr>
          <p:cNvSpPr txBox="1"/>
          <p:nvPr/>
        </p:nvSpPr>
        <p:spPr>
          <a:xfrm>
            <a:off x="284480" y="1574800"/>
            <a:ext cx="856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First law of thermodynamics (energy conservation) says</a:t>
            </a:r>
          </a:p>
        </p:txBody>
      </p:sp>
      <p:pic>
        <p:nvPicPr>
          <p:cNvPr id="5" name="Picture 4">
            <a:extLst>
              <a:ext uri="{FF2B5EF4-FFF2-40B4-BE49-F238E27FC236}">
                <a16:creationId xmlns:a16="http://schemas.microsoft.com/office/drawing/2014/main" id="{8F3359F7-2CAB-4633-944A-81787D11F61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45569" y="2218547"/>
            <a:ext cx="2314575" cy="214313"/>
          </a:xfrm>
          <a:prstGeom prst="rect">
            <a:avLst/>
          </a:prstGeom>
        </p:spPr>
      </p:pic>
      <p:sp>
        <p:nvSpPr>
          <p:cNvPr id="16" name="TextBox 15">
            <a:extLst>
              <a:ext uri="{FF2B5EF4-FFF2-40B4-BE49-F238E27FC236}">
                <a16:creationId xmlns:a16="http://schemas.microsoft.com/office/drawing/2014/main" id="{FF4605ED-19F2-43D8-903E-D97897A97F4F}"/>
              </a:ext>
            </a:extLst>
          </p:cNvPr>
          <p:cNvSpPr txBox="1"/>
          <p:nvPr/>
        </p:nvSpPr>
        <p:spPr>
          <a:xfrm>
            <a:off x="386080" y="2672080"/>
            <a:ext cx="8514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we get for a general (reversible or irreversible) process the Clausius inequality</a:t>
            </a:r>
          </a:p>
        </p:txBody>
      </p:sp>
      <p:pic>
        <p:nvPicPr>
          <p:cNvPr id="21" name="Picture 20">
            <a:extLst>
              <a:ext uri="{FF2B5EF4-FFF2-40B4-BE49-F238E27FC236}">
                <a16:creationId xmlns:a16="http://schemas.microsoft.com/office/drawing/2014/main" id="{11FA5C86-3F70-4190-BF96-B84EF6DBF730}"/>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753419" y="3191571"/>
            <a:ext cx="884572" cy="474857"/>
          </a:xfrm>
          <a:prstGeom prst="rect">
            <a:avLst/>
          </a:prstGeom>
        </p:spPr>
      </p:pic>
      <p:sp>
        <p:nvSpPr>
          <p:cNvPr id="22" name="Rectangle 21">
            <a:extLst>
              <a:ext uri="{FF2B5EF4-FFF2-40B4-BE49-F238E27FC236}">
                <a16:creationId xmlns:a16="http://schemas.microsoft.com/office/drawing/2014/main" id="{F3D05409-FC82-4455-AC77-C17B0C70B356}"/>
              </a:ext>
            </a:extLst>
          </p:cNvPr>
          <p:cNvSpPr/>
          <p:nvPr/>
        </p:nvSpPr>
        <p:spPr>
          <a:xfrm>
            <a:off x="3667760" y="3120141"/>
            <a:ext cx="1076960" cy="655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40725BE-6F7A-4E5F-8C95-3F58874468DC}"/>
              </a:ext>
            </a:extLst>
          </p:cNvPr>
          <p:cNvSpPr txBox="1"/>
          <p:nvPr/>
        </p:nvSpPr>
        <p:spPr>
          <a:xfrm>
            <a:off x="284480" y="3915796"/>
            <a:ext cx="83974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Actually the Clausius inequality can be proven from the second law of thermodynamics, we shall not present the proof here.</a:t>
            </a:r>
          </a:p>
        </p:txBody>
      </p:sp>
    </p:spTree>
    <p:extLst>
      <p:ext uri="{BB962C8B-B14F-4D97-AF65-F5344CB8AC3E}">
        <p14:creationId xmlns:p14="http://schemas.microsoft.com/office/powerpoint/2010/main" val="399625927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4283A-B81F-4663-9F56-9F8E04746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525AF1-7EAC-4A75-A57C-ECE9307F2B28}"/>
              </a:ext>
            </a:extLst>
          </p:cNvPr>
          <p:cNvSpPr txBox="1"/>
          <p:nvPr/>
        </p:nvSpPr>
        <p:spPr>
          <a:xfrm>
            <a:off x="502720" y="245278"/>
            <a:ext cx="79684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Thermodynamic potentials – irreversible processes</a:t>
            </a:r>
          </a:p>
        </p:txBody>
      </p:sp>
      <p:pic>
        <p:nvPicPr>
          <p:cNvPr id="11" name="Picture 10">
            <a:extLst>
              <a:ext uri="{FF2B5EF4-FFF2-40B4-BE49-F238E27FC236}">
                <a16:creationId xmlns:a16="http://schemas.microsoft.com/office/drawing/2014/main" id="{176BA078-83A5-4E27-A296-8969DD803CE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97011" y="854181"/>
            <a:ext cx="2703767" cy="462915"/>
          </a:xfrm>
          <a:prstGeom prst="rect">
            <a:avLst/>
          </a:prstGeom>
        </p:spPr>
      </p:pic>
      <p:sp>
        <p:nvSpPr>
          <p:cNvPr id="5" name="TextBox 4">
            <a:extLst>
              <a:ext uri="{FF2B5EF4-FFF2-40B4-BE49-F238E27FC236}">
                <a16:creationId xmlns:a16="http://schemas.microsoft.com/office/drawing/2014/main" id="{063E7778-5F54-4169-9DB5-7E631BB0F34F}"/>
              </a:ext>
            </a:extLst>
          </p:cNvPr>
          <p:cNvSpPr txBox="1"/>
          <p:nvPr/>
        </p:nvSpPr>
        <p:spPr>
          <a:xfrm>
            <a:off x="340241" y="914400"/>
            <a:ext cx="85485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Clausius inequality for entropy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74B19C65-3E1E-490D-B587-8E1A4ECE68FF}"/>
              </a:ext>
            </a:extLst>
          </p:cNvPr>
          <p:cNvSpPr txBox="1"/>
          <p:nvPr/>
        </p:nvSpPr>
        <p:spPr>
          <a:xfrm>
            <a:off x="308344" y="1339702"/>
            <a:ext cx="8654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 be rearranged for the inequality for differential of energy for reversible and irreversible processes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9" name="Picture 8">
            <a:extLst>
              <a:ext uri="{FF2B5EF4-FFF2-40B4-BE49-F238E27FC236}">
                <a16:creationId xmlns:a16="http://schemas.microsoft.com/office/drawing/2014/main" id="{581F46EA-D593-4DC0-B21D-A9D561F3569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009168" y="1920983"/>
            <a:ext cx="2460308" cy="21088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A4FA7D-970E-47DE-B336-12C1AAC28886}"/>
                  </a:ext>
                </a:extLst>
              </p:cNvPr>
              <p:cNvSpPr txBox="1"/>
              <p:nvPr/>
            </p:nvSpPr>
            <p:spPr>
              <a:xfrm>
                <a:off x="223283" y="2147777"/>
                <a:ext cx="85273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Remainder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𝑻𝒅𝑺</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𝜹</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𝑸</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irreversible processes!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other thermodynamic potentials we get from energy by Legendre transformations and from there one can easily derive the corresponding inequalities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8A4FA7D-970E-47DE-B336-12C1AAC28886}"/>
                  </a:ext>
                </a:extLst>
              </p:cNvPr>
              <p:cNvSpPr txBox="1">
                <a:spLocks noRot="1" noChangeAspect="1" noMove="1" noResize="1" noEditPoints="1" noAdjustHandles="1" noChangeArrowheads="1" noChangeShapeType="1" noTextEdit="1"/>
              </p:cNvSpPr>
              <p:nvPr/>
            </p:nvSpPr>
            <p:spPr>
              <a:xfrm>
                <a:off x="223283" y="2147777"/>
                <a:ext cx="8527311" cy="923330"/>
              </a:xfrm>
              <a:prstGeom prst="rect">
                <a:avLst/>
              </a:prstGeom>
              <a:blipFill>
                <a:blip r:embed="rId12"/>
                <a:stretch>
                  <a:fillRect l="-644" t="-3289" b="-9211"/>
                </a:stretch>
              </a:blipFill>
            </p:spPr>
            <p:txBody>
              <a:bodyPr/>
              <a:lstStyle/>
              <a:p>
                <a:r>
                  <a:rPr lang="sk-SK">
                    <a:noFill/>
                  </a:rPr>
                  <a:t> </a:t>
                </a:r>
              </a:p>
            </p:txBody>
          </p:sp>
        </mc:Fallback>
      </mc:AlternateContent>
      <p:pic>
        <p:nvPicPr>
          <p:cNvPr id="18" name="Picture 17">
            <a:extLst>
              <a:ext uri="{FF2B5EF4-FFF2-40B4-BE49-F238E27FC236}">
                <a16:creationId xmlns:a16="http://schemas.microsoft.com/office/drawing/2014/main" id="{0C4ADA53-BD7D-402B-BEC6-5DCFA8895AAE}"/>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969292" y="2845442"/>
            <a:ext cx="2635187" cy="210884"/>
          </a:xfrm>
          <a:prstGeom prst="rect">
            <a:avLst/>
          </a:prstGeom>
        </p:spPr>
      </p:pic>
      <p:pic>
        <p:nvPicPr>
          <p:cNvPr id="20" name="Picture 19">
            <a:extLst>
              <a:ext uri="{FF2B5EF4-FFF2-40B4-BE49-F238E27FC236}">
                <a16:creationId xmlns:a16="http://schemas.microsoft.com/office/drawing/2014/main" id="{EAD63391-30DB-45BC-8F35-6F398358459D}"/>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56676" y="3270408"/>
            <a:ext cx="2487740" cy="210884"/>
          </a:xfrm>
          <a:prstGeom prst="rect">
            <a:avLst/>
          </a:prstGeom>
        </p:spPr>
      </p:pic>
      <p:pic>
        <p:nvPicPr>
          <p:cNvPr id="22" name="Picture 21">
            <a:extLst>
              <a:ext uri="{FF2B5EF4-FFF2-40B4-BE49-F238E27FC236}">
                <a16:creationId xmlns:a16="http://schemas.microsoft.com/office/drawing/2014/main" id="{86397D83-CDEB-4572-A14A-1BC4AE129A51}"/>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005951" y="3663233"/>
            <a:ext cx="2635187" cy="210884"/>
          </a:xfrm>
          <a:prstGeom prst="rect">
            <a:avLst/>
          </a:prstGeom>
        </p:spPr>
      </p:pic>
      <p:pic>
        <p:nvPicPr>
          <p:cNvPr id="24" name="Picture 23">
            <a:extLst>
              <a:ext uri="{FF2B5EF4-FFF2-40B4-BE49-F238E27FC236}">
                <a16:creationId xmlns:a16="http://schemas.microsoft.com/office/drawing/2014/main" id="{C001CEE1-F614-4B4F-ADE1-C4FE47961C5F}"/>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009395" y="4104821"/>
            <a:ext cx="2645474" cy="21088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9E7BA63-051E-4A7B-A32E-C0F50BF9FACE}"/>
                  </a:ext>
                </a:extLst>
              </p:cNvPr>
              <p:cNvSpPr txBox="1"/>
              <p:nvPr/>
            </p:nvSpPr>
            <p:spPr>
              <a:xfrm>
                <a:off x="340241" y="4433776"/>
                <a:ext cx="86230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From there we directly see the extremal properties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minimal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minimal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minimal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oMath>
                </a14:m>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minimal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maximal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minimal in equilibrium for a system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39E7BA63-051E-4A7B-A32E-C0F50BF9FACE}"/>
                  </a:ext>
                </a:extLst>
              </p:cNvPr>
              <p:cNvSpPr txBox="1">
                <a:spLocks noRot="1" noChangeAspect="1" noMove="1" noResize="1" noEditPoints="1" noAdjustHandles="1" noChangeArrowheads="1" noChangeShapeType="1" noTextEdit="1"/>
              </p:cNvSpPr>
              <p:nvPr/>
            </p:nvSpPr>
            <p:spPr>
              <a:xfrm>
                <a:off x="340241" y="4433776"/>
                <a:ext cx="8623005" cy="2031325"/>
              </a:xfrm>
              <a:prstGeom prst="rect">
                <a:avLst/>
              </a:prstGeom>
              <a:blipFill>
                <a:blip r:embed="rId17"/>
                <a:stretch>
                  <a:fillRect l="-636" t="-1497" b="-3593"/>
                </a:stretch>
              </a:blipFill>
            </p:spPr>
            <p:txBody>
              <a:bodyPr/>
              <a:lstStyle/>
              <a:p>
                <a:r>
                  <a:rPr lang="sk-SK">
                    <a:noFill/>
                  </a:rPr>
                  <a:t> </a:t>
                </a:r>
              </a:p>
            </p:txBody>
          </p:sp>
        </mc:Fallback>
      </mc:AlternateContent>
      <p:sp>
        <p:nvSpPr>
          <p:cNvPr id="27" name="Rectangle 26">
            <a:extLst>
              <a:ext uri="{FF2B5EF4-FFF2-40B4-BE49-F238E27FC236}">
                <a16:creationId xmlns:a16="http://schemas.microsoft.com/office/drawing/2014/main" id="{29DD2192-E9F1-49E9-B856-D49D22BCFC75}"/>
              </a:ext>
            </a:extLst>
          </p:cNvPr>
          <p:cNvSpPr/>
          <p:nvPr/>
        </p:nvSpPr>
        <p:spPr>
          <a:xfrm>
            <a:off x="318977" y="4401879"/>
            <a:ext cx="6315739" cy="2232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43404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2689D-40EA-454B-A55F-576437C1DD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A292D3E-1400-49AC-B919-4BD914E52332}"/>
              </a:ext>
            </a:extLst>
          </p:cNvPr>
          <p:cNvSpPr txBox="1"/>
          <p:nvPr/>
        </p:nvSpPr>
        <p:spPr>
          <a:xfrm>
            <a:off x="721360" y="386080"/>
            <a:ext cx="800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48F38B-6176-4A19-962D-5572A480FDB9}"/>
                  </a:ext>
                </a:extLst>
              </p:cNvPr>
              <p:cNvSpPr txBox="1"/>
              <p:nvPr/>
            </p:nvSpPr>
            <p:spPr>
              <a:xfrm>
                <a:off x="236516" y="877776"/>
                <a:ext cx="8554720"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demonstrate how we can use the non-equilibrium free energy to find equilibrium state for a system in contact with a heat reservoir (thermostat). We first start using standard canonical technique and then proceed to minimizing the non-equilibrium free energy to see that we get equivalent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Consider a system of mutually non-interacting spins in external magnetic field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thermostat with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Each spin has just two 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energies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B</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spin magnetic moment, not some chemical potential!). Since the spins are noninteracting (independent) we can first consider just one spin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calculate its statistical sum and then the statistical sum of the whole system of spins is a product of individual sums</a:t>
                </a:r>
              </a:p>
            </p:txBody>
          </p:sp>
        </mc:Choice>
        <mc:Fallback xmlns="">
          <p:sp>
            <p:nvSpPr>
              <p:cNvPr id="4" name="TextBox 3">
                <a:extLst>
                  <a:ext uri="{FF2B5EF4-FFF2-40B4-BE49-F238E27FC236}">
                    <a16:creationId xmlns:a16="http://schemas.microsoft.com/office/drawing/2014/main" id="{7D48F38B-6176-4A19-962D-5572A480FDB9}"/>
                  </a:ext>
                </a:extLst>
              </p:cNvPr>
              <p:cNvSpPr txBox="1">
                <a:spLocks noRot="1" noChangeAspect="1" noMove="1" noResize="1" noEditPoints="1" noAdjustHandles="1" noChangeArrowheads="1" noChangeShapeType="1" noTextEdit="1"/>
              </p:cNvSpPr>
              <p:nvPr/>
            </p:nvSpPr>
            <p:spPr>
              <a:xfrm>
                <a:off x="236516" y="877776"/>
                <a:ext cx="8554720" cy="2908489"/>
              </a:xfrm>
              <a:prstGeom prst="rect">
                <a:avLst/>
              </a:prstGeom>
              <a:blipFill>
                <a:blip r:embed="rId5"/>
                <a:stretch>
                  <a:fillRect l="-641" t="-1258" r="-1140" b="-2516"/>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5FCE4FC8-DD5C-484D-83D0-E568DB5C927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919906" y="3417778"/>
            <a:ext cx="3238500" cy="240639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F0B24B-7568-432C-93E8-61FC87BDCF09}"/>
                  </a:ext>
                </a:extLst>
              </p:cNvPr>
              <p:cNvSpPr txBox="1"/>
              <p:nvPr/>
            </p:nvSpPr>
            <p:spPr>
              <a:xfrm>
                <a:off x="254000" y="5880451"/>
                <a:ext cx="81394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total magnetic moment in equilibrium we get as a generalized force conjugated to the external fields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9" name="TextBox 8">
                <a:extLst>
                  <a:ext uri="{FF2B5EF4-FFF2-40B4-BE49-F238E27FC236}">
                    <a16:creationId xmlns:a16="http://schemas.microsoft.com/office/drawing/2014/main" id="{48F0B24B-7568-432C-93E8-61FC87BDCF09}"/>
                  </a:ext>
                </a:extLst>
              </p:cNvPr>
              <p:cNvSpPr txBox="1">
                <a:spLocks noRot="1" noChangeAspect="1" noMove="1" noResize="1" noEditPoints="1" noAdjustHandles="1" noChangeArrowheads="1" noChangeShapeType="1" noTextEdit="1"/>
              </p:cNvSpPr>
              <p:nvPr/>
            </p:nvSpPr>
            <p:spPr>
              <a:xfrm>
                <a:off x="254000" y="5880451"/>
                <a:ext cx="8139430" cy="646331"/>
              </a:xfrm>
              <a:prstGeom prst="rect">
                <a:avLst/>
              </a:prstGeom>
              <a:blipFill>
                <a:blip r:embed="rId7"/>
                <a:stretch>
                  <a:fillRect l="-67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669989595"/>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AF5F3-27E4-4208-A0F2-03FE02D1F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CC87BEF-1A99-4E0E-ABE6-D81835252519}"/>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79619" y="1300480"/>
            <a:ext cx="1584762" cy="918857"/>
          </a:xfrm>
          <a:prstGeom prst="rect">
            <a:avLst/>
          </a:prstGeom>
        </p:spPr>
      </p:pic>
      <p:sp>
        <p:nvSpPr>
          <p:cNvPr id="5" name="TextBox 4">
            <a:extLst>
              <a:ext uri="{FF2B5EF4-FFF2-40B4-BE49-F238E27FC236}">
                <a16:creationId xmlns:a16="http://schemas.microsoft.com/office/drawing/2014/main" id="{5AF80177-AD75-4AA3-8ED0-A77F456E49D6}"/>
              </a:ext>
            </a:extLst>
          </p:cNvPr>
          <p:cNvSpPr txBox="1"/>
          <p:nvPr/>
        </p:nvSpPr>
        <p:spPr>
          <a:xfrm>
            <a:off x="721360" y="386080"/>
            <a:ext cx="800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6960E5-154A-44CC-8CC6-BB26331A395E}"/>
                  </a:ext>
                </a:extLst>
              </p:cNvPr>
              <p:cNvSpPr txBox="1"/>
              <p:nvPr/>
            </p:nvSpPr>
            <p:spPr>
              <a:xfrm>
                <a:off x="284480" y="2274838"/>
                <a:ext cx="85852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let us consider the same system in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 artificially maintained non-equilibrium state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non-equilibrium parameter will be magnetization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different from its equilibrium value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How this could be achieved? We can just virtually imagine little dwarfs each controlling one of the spins. They observe their spins, permanently collectively evaluate the total magnetization and if they find that in the time instant the  magnetization value is different from the prescribed non-equilibrium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they randomly choose some dwarfs and order them to flip the spins they control to restore the magnetization to the prescribed value. By this dwarf mechanism the system is maintained in the non-equilibrium macrostate without being forced to be in a fixed microstate. The microstates dynamically change (by interaction with the reservoir) without relaxation to the equilibrium macrostate.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hypothesis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calculate the statistics of the described non-equilibrium macrostate by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if a canonical technique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but all the sums will be not over all the microstates but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only over the microstates having the prescribed total magnetization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𝑴</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𝑴</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6" name="TextBox 5">
                <a:extLst>
                  <a:ext uri="{FF2B5EF4-FFF2-40B4-BE49-F238E27FC236}">
                    <a16:creationId xmlns:a16="http://schemas.microsoft.com/office/drawing/2014/main" id="{456960E5-154A-44CC-8CC6-BB26331A395E}"/>
                  </a:ext>
                </a:extLst>
              </p:cNvPr>
              <p:cNvSpPr txBox="1">
                <a:spLocks noRot="1" noChangeAspect="1" noMove="1" noResize="1" noEditPoints="1" noAdjustHandles="1" noChangeArrowheads="1" noChangeShapeType="1" noTextEdit="1"/>
              </p:cNvSpPr>
              <p:nvPr/>
            </p:nvSpPr>
            <p:spPr>
              <a:xfrm>
                <a:off x="284480" y="2274838"/>
                <a:ext cx="8585200" cy="4247317"/>
              </a:xfrm>
              <a:prstGeom prst="rect">
                <a:avLst/>
              </a:prstGeom>
              <a:blipFill>
                <a:blip r:embed="rId6"/>
                <a:stretch>
                  <a:fillRect l="-639" t="-717" r="-710" b="-1291"/>
                </a:stretch>
              </a:blipFill>
            </p:spPr>
            <p:txBody>
              <a:bodyPr/>
              <a:lstStyle/>
              <a:p>
                <a:r>
                  <a:rPr lang="sk-SK">
                    <a:noFill/>
                  </a:rPr>
                  <a:t> </a:t>
                </a:r>
              </a:p>
            </p:txBody>
          </p:sp>
        </mc:Fallback>
      </mc:AlternateContent>
    </p:spTree>
    <p:extLst>
      <p:ext uri="{BB962C8B-B14F-4D97-AF65-F5344CB8AC3E}">
        <p14:creationId xmlns:p14="http://schemas.microsoft.com/office/powerpoint/2010/main" val="229870453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BC804-790B-40F3-B235-50B6DEF5D7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1ACA5AC-3718-4933-AEA2-E92479C31CC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73524" y="1699312"/>
            <a:ext cx="4796952" cy="2540190"/>
          </a:xfrm>
          <a:prstGeom prst="rect">
            <a:avLst/>
          </a:prstGeom>
        </p:spPr>
      </p:pic>
      <p:sp>
        <p:nvSpPr>
          <p:cNvPr id="4" name="TextBox 3">
            <a:extLst>
              <a:ext uri="{FF2B5EF4-FFF2-40B4-BE49-F238E27FC236}">
                <a16:creationId xmlns:a16="http://schemas.microsoft.com/office/drawing/2014/main" id="{0A865FA3-4F65-4FCA-ADE1-D9427FCCBF71}"/>
              </a:ext>
            </a:extLst>
          </p:cNvPr>
          <p:cNvSpPr txBox="1"/>
          <p:nvPr/>
        </p:nvSpPr>
        <p:spPr>
          <a:xfrm>
            <a:off x="721360" y="386080"/>
            <a:ext cx="800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8C8A9D-9694-4CC6-A0CB-5905F91E5E78}"/>
                  </a:ext>
                </a:extLst>
              </p:cNvPr>
              <p:cNvSpPr txBox="1"/>
              <p:nvPr/>
            </p:nvSpPr>
            <p:spPr>
              <a:xfrm>
                <a:off x="172720" y="990867"/>
                <a:ext cx="8717280" cy="7100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individual spin states will be denoted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microstate of the whole system will be given by the list </a:t>
                </a:r>
                <a14:m>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218C8A9D-9694-4CC6-A0CB-5905F91E5E78}"/>
                  </a:ext>
                </a:extLst>
              </p:cNvPr>
              <p:cNvSpPr txBox="1">
                <a:spLocks noRot="1" noChangeAspect="1" noMove="1" noResize="1" noEditPoints="1" noAdjustHandles="1" noChangeArrowheads="1" noChangeShapeType="1" noTextEdit="1"/>
              </p:cNvSpPr>
              <p:nvPr/>
            </p:nvSpPr>
            <p:spPr>
              <a:xfrm>
                <a:off x="172720" y="990867"/>
                <a:ext cx="8717280" cy="710066"/>
              </a:xfrm>
              <a:prstGeom prst="rect">
                <a:avLst/>
              </a:prstGeom>
              <a:blipFill>
                <a:blip r:embed="rId8"/>
                <a:stretch>
                  <a:fillRect l="-559" t="-4310" b="-10345"/>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A3878C-5634-4E97-832B-3E40499A3326}"/>
                  </a:ext>
                </a:extLst>
              </p:cNvPr>
              <p:cNvSpPr txBox="1"/>
              <p:nvPr/>
            </p:nvSpPr>
            <p:spPr>
              <a:xfrm>
                <a:off x="345440" y="4339244"/>
                <a:ext cx="8371840" cy="967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the number of states (number of lists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the total magnetization equal to the prescribed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denotes the number of “up” spins (that is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total magnetization will be</a:t>
                </a:r>
              </a:p>
            </p:txBody>
          </p:sp>
        </mc:Choice>
        <mc:Fallback xmlns="">
          <p:sp>
            <p:nvSpPr>
              <p:cNvPr id="12" name="TextBox 11">
                <a:extLst>
                  <a:ext uri="{FF2B5EF4-FFF2-40B4-BE49-F238E27FC236}">
                    <a16:creationId xmlns:a16="http://schemas.microsoft.com/office/drawing/2014/main" id="{E0A3878C-5634-4E97-832B-3E40499A3326}"/>
                  </a:ext>
                </a:extLst>
              </p:cNvPr>
              <p:cNvSpPr txBox="1">
                <a:spLocks noRot="1" noChangeAspect="1" noMove="1" noResize="1" noEditPoints="1" noAdjustHandles="1" noChangeArrowheads="1" noChangeShapeType="1" noTextEdit="1"/>
              </p:cNvSpPr>
              <p:nvPr/>
            </p:nvSpPr>
            <p:spPr>
              <a:xfrm>
                <a:off x="345440" y="4339244"/>
                <a:ext cx="8371840" cy="967957"/>
              </a:xfrm>
              <a:prstGeom prst="rect">
                <a:avLst/>
              </a:prstGeom>
              <a:blipFill>
                <a:blip r:embed="rId9"/>
                <a:stretch>
                  <a:fillRect l="-655" t="-3145" r="-146" b="-6918"/>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04078052-2674-4566-A5CD-2A96A495731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606171" y="5287776"/>
            <a:ext cx="5095619" cy="460190"/>
          </a:xfrm>
          <a:prstGeom prst="rect">
            <a:avLst/>
          </a:prstGeom>
        </p:spPr>
      </p:pic>
      <p:pic>
        <p:nvPicPr>
          <p:cNvPr id="24" name="Picture 23">
            <a:extLst>
              <a:ext uri="{FF2B5EF4-FFF2-40B4-BE49-F238E27FC236}">
                <a16:creationId xmlns:a16="http://schemas.microsoft.com/office/drawing/2014/main" id="{834F9CA5-7029-4812-A81C-7A11D29943C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11809" y="5823018"/>
            <a:ext cx="1720381" cy="533333"/>
          </a:xfrm>
          <a:prstGeom prst="rect">
            <a:avLst/>
          </a:prstGeom>
        </p:spPr>
      </p:pic>
    </p:spTree>
    <p:extLst>
      <p:ext uri="{BB962C8B-B14F-4D97-AF65-F5344CB8AC3E}">
        <p14:creationId xmlns:p14="http://schemas.microsoft.com/office/powerpoint/2010/main" val="3752773055"/>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dE+pdV -\mu dN &#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 \frac{\delta Q}{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e TdS-pdV +\mu dN &#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le -SdT-pdV+\mu dN&#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le TdS+Vdp+\mu    dN&#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G\le -SdT+Vdp+\mu dN&#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arOmega\le -SdT-pdV-Nd\mu&#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p=\frac{1}{V}NkT&#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j(T,B) &amp;= \sum_{\mu_j=-\mu}^\mu \exp(- \frac{\sum_j -\mu_j B}{kT})\\&#10;Z(T,B) &amp;= \prod_j \sum_{\mu_j}\exp(\frac{\mu_j B}{kT})\\&#10;Z(T,B) &amp;= \prod_j \cosh(\frac{\mu B}{kT})\\&#10;\ln Z(T,B) &amp;= N \ln \cosh(\frac{\mu B}{kT}) &#10;\end{align*}&#10;\end{document}&#10;"/>
  <p:tag name="IGUANATEXSIZE" val="16"/>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M &amp;= \frac{\partial \ln Z}{\partial B}\\&#10;\overline M &amp;= N \tanh(\frac{\mu B}{kT})&#10;\end{align*}&#10;\end{document}&#10;"/>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noneq} = Z(T,B,M) &amp;= \sum_{\{\mu_j\}, fix\ M=\sum_j \mu_j}&#10;       \exp(\frac{\sum_j \mu_jB}{kT})\\&#10;Z(T,B,M) &amp;= \sum_{\{\mu_j\}, fix\ M=\sum_j \mu_j} \exp(\frac{MB}{kT})\\&#10;Z(T,B,M) &amp;= \exp(\frac{MB}{kT})\sum_{\{\mu_j\}, fix\ M=\sum_j \mu_j} 1\\&#10;Z(T,B,M) &amp;= \exp(\frac{MB}{kT}) \varOmega(M)&#10;\end{align*}&#10;\end{document}&#10;"/>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n\mu-(N-n)\mu=2n\mu-N\mu\;\;\;\;\implies\;\;\;\;&#10;n=\frac{N}{2}+\frac{M}{2\mu}&#10;\end{align*}&#10;\end{document}&#10;"/>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M)=\binom{N}{\frac{N}{2}+\frac{M}{2\mu}}&#10;\end{align*}&#10;\end{document}&#10;"/>
  <p:tag name="IGUANATEXSIZE" val="16"/>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oneq}(T,B,M)=\ln Z_{noneq}=&#10;\ln\left(\exp(\frac{MB}{kT})\varOmega(M)\right)&#10;\end{align*}&#10;\end{document}&#10;"/>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oneq}(T,B,M)&amp;=&#10;\frac{MB}{kT}+\ln\binom{N}{\frac{N}{2}+\frac{M}{2\mu}}\\&#10;&amp;\approx&#10;\frac{MB}{kT}+N\ln N-N -&#10;\left((\frac{N}{2}+\frac{M}{2\mu})\ln(\frac{N}{2}+\frac{M}{2\mu})-(\frac{N}{2}+\frac{M}{2\mu})\right)-\\&#10;&amp;-\left((\frac{N}{2}-\frac{M}{2\mu})\ln(\frac{N}{2}-\frac{M}{2\mu})-(\frac{N}{2}-\frac{M}{2\mu})\right)&#10;\end{align*}&#10;\end{document}&#10;"/>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M = \underset{M}{\text{argmin}}\;F_{noneq}(T,B,M)&#10;= N \tanh(\frac{\mu B}{kT})&#10;\end{align*}&#10;\end{document}&#10;"/>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n_1,n_2,n_3}= \frac{\pi^2\hbar^2}{2mL^2}(n_1^2+n_2^2+n_3^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 = \sum_i E_i p(i)&#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 =\sum_{n_j=0}^1\exp\Big(-\frac{\varepsilon_j n_j}{kT}&#10;+\frac{\mu}{kT}n_j\Big)=1+\exp\Big(\frac{\mu-\varepsilon_j}{kT}\Big)&#10;\end{align*}&#10;\end{document}&#10;"/>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n_j)=\frac{1}{1+\exp\Big(\frac{\mu-\varepsilon_j}{kT}\Big)}&#10;\exp\Big(\frac{\mu-\varepsilon_j}{kT}n_j\Big)&#10;\end{align*}&#10;\end{document}&#10;"/>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1+\exp\Big(\frac{\mu-\varepsilon_j}{kT}\Big)}&#10;\Big(0+\exp\Big(\frac{\mu-\varepsilon_j}{kT}\Big)\Big)&#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1}&#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2,3,\dots\}&#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 =\sum_{n_j}\exp\Big(-\frac{\varepsilon_j n_j}{kT}&#10;+\frac{\mu}{kT}n_j\Big)=&#10;\sum_{n_j}\Big(\exp\Big(\frac{\mu-\varepsilon_j}{kT}\Big)\Big)^{n_j}&#10;=\frac{1}{1-\exp\Big(\frac{\mu-\varepsilon_j}{kT}\Big)}&#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Big(\frac{\mu-\varepsilon_j}{kT}\Big)&lt;1\;\;\; &#10;\text{for all }j\implies \mu-\varepsilon_j &lt;0\;\;\; \text{for all }j&#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n_j)=\frac{1}{1-\exp\Big(\frac{\mu-\varepsilon_j}{kT}\Big)}&#10;\exp\Big(\frac{\mu-\varepsilon_j}{kT}n_j\Big)&#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1}&#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2,3,\dots\}&#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E-TS\;\;\;\;\;G=E-TS+pV\;\;\;\;\;H=E+pV\;\;\;\;\;\varOmega=E-TS-\mu N &#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1-\exp\Big(\frac{\mu-\varepsilon_j}{kT}\Big)}&#10;\sum_{n_j}n_j\exp\Big(\frac{\mu-\varepsilon_j}{kT}n_j\Big)=&#10;\frac{1}{1-\exp\Big(\frac{\mu-\varepsilon_j}{kT}\Big)}&#10;\frac{\partial}{\partial\Big(\frac{\mu-\varepsilon_j}{kT}\Big)}&#10;\sum_{n_j}\exp\Big(\frac{\mu-\varepsilon_j}{kT}n_j\Big)&#10;\end{align*}&#10;\end{document}&#10;"/>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pm 1}\ll 1&#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approx\exp\Big(\frac{\mu-\varepsilon_j}{kT}\Big)\ll 1&#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j\overline{n_j}=\sum_j\exp\Big(\frac{\mu-\varepsilon_j}{kT}\Big)&#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int d\varepsilon \varphi'(\varepsilon)\exp\Big(\frac{\mu-\varepsilon}{kT}\Big)&#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frac{1}{6}\pi&#10;\Big(\frac{2mL^2}{\pi^2\hbar^2}\Big)^{3/2}\varepsilon^{1/2}&#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10;\end{align*}&#10;\end{document}&#10;"/>
  <p:tag name="IGUANATEXSIZE" val="16"/>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 \gg NV_Q&#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 + &#10;\text{terms with differentials of non-equilibrium parameters}&#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 + &#10;\text{terms with differentials of non-equilibrium parameters}&#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text{terms with differentials of non-equilibrium parameters}&#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text{terms with differentials of non-equilibrium parameters}\ge0&#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iprava20181012.pptx" id="{366883DC-36EB-4932-86DF-72E10D2EB92A}" vid="{CC6F34C4-1976-4663-9D86-880D32715A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Mycalibri</Template>
  <TotalTime>0</TotalTime>
  <Words>2726</Words>
  <Application>Microsoft Office PowerPoint</Application>
  <PresentationFormat>On-screen Show (4:3)</PresentationFormat>
  <Paragraphs>149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2018-11-12T13:02:17Z</dcterms:created>
  <dcterms:modified xsi:type="dcterms:W3CDTF">2018-11-12T13:06:41Z</dcterms:modified>
</cp:coreProperties>
</file>