
<file path=[Content_Types].xml><?xml version="1.0" encoding="utf-8"?>
<Types xmlns="http://schemas.openxmlformats.org/package/2006/content-types">
  <Default Extension="gif" ContentType="image/gi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2"/>
  </p:notesMasterIdLst>
  <p:sldIdLst>
    <p:sldId id="268" r:id="rId2"/>
    <p:sldId id="269" r:id="rId3"/>
    <p:sldId id="279" r:id="rId4"/>
    <p:sldId id="321" r:id="rId5"/>
    <p:sldId id="327" r:id="rId6"/>
    <p:sldId id="323" r:id="rId7"/>
    <p:sldId id="328" r:id="rId8"/>
    <p:sldId id="324" r:id="rId9"/>
    <p:sldId id="326" r:id="rId10"/>
    <p:sldId id="329" r:id="rId11"/>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CBA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8" autoAdjust="0"/>
    <p:restoredTop sz="94660"/>
  </p:normalViewPr>
  <p:slideViewPr>
    <p:cSldViewPr snapToGrid="0">
      <p:cViewPr varScale="1">
        <p:scale>
          <a:sx n="65" d="100"/>
          <a:sy n="65" d="100"/>
        </p:scale>
        <p:origin x="1140" y="60"/>
      </p:cViewPr>
      <p:guideLst/>
    </p:cSldViewPr>
  </p:slideViewPr>
  <p:notesTextViewPr>
    <p:cViewPr>
      <p:scale>
        <a:sx n="1" d="1"/>
        <a:sy n="1" d="1"/>
      </p:scale>
      <p:origin x="0" y="0"/>
    </p:cViewPr>
  </p:notesTextViewPr>
  <p:sorterViewPr>
    <p:cViewPr varScale="1">
      <p:scale>
        <a:sx n="1" d="1"/>
        <a:sy n="1" d="1"/>
      </p:scale>
      <p:origin x="0" y="-10325"/>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k-SK"/>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09E590-0BEA-425F-B3A6-3E0CDCFB4019}" type="datetimeFigureOut">
              <a:rPr lang="sk-SK" smtClean="0"/>
              <a:t>13. 11. 2018</a:t>
            </a:fld>
            <a:endParaRPr lang="sk-SK"/>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sk-SK"/>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k-SK"/>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k-SK"/>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E7CF09-CDAF-4DCA-8BFD-A1CD64FB1C6B}" type="slidenum">
              <a:rPr lang="sk-SK" smtClean="0"/>
              <a:t>‹#›</a:t>
            </a:fld>
            <a:endParaRPr lang="sk-SK"/>
          </a:p>
        </p:txBody>
      </p:sp>
    </p:spTree>
    <p:extLst>
      <p:ext uri="{BB962C8B-B14F-4D97-AF65-F5344CB8AC3E}">
        <p14:creationId xmlns:p14="http://schemas.microsoft.com/office/powerpoint/2010/main" val="27475476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582AB34-D3B3-46B6-9F1F-CB5CBA2E128B}" type="datetime1">
              <a:rPr lang="sk-SK" smtClean="0"/>
              <a:t>13. 11. 2018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14041258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E1E64CB-2576-4B72-AC25-ADAE35370AB9}" type="datetime1">
              <a:rPr lang="sk-SK" smtClean="0"/>
              <a:t>13. 11. 2018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1107699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1C825D-0026-4982-A313-78E6F4C62CBA}" type="datetime1">
              <a:rPr lang="sk-SK" smtClean="0"/>
              <a:t>13. 11. 2018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463869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F6B0D93-F6CC-417B-8DAE-44B8C1E97F92}" type="datetime1">
              <a:rPr lang="sk-SK" smtClean="0"/>
              <a:t>13. 11. 2018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1485646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F191DA3-A466-45EF-BC5E-3903880345D4}" type="datetime1">
              <a:rPr lang="sk-SK" smtClean="0"/>
              <a:t>13. 11. 2018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36981385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6B615B5-BBAC-482D-A662-DD7BE5D53912}" type="datetime1">
              <a:rPr lang="sk-SK" smtClean="0"/>
              <a:t>13. 11. 2018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7573150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4BACCEA-D049-4E88-8D99-9DFBA49E062A}" type="datetime1">
              <a:rPr lang="sk-SK" smtClean="0"/>
              <a:t>13. 11. 2018</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31722604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110AC2A-0A74-47C1-8F4F-B0DF708283A5}" type="datetime1">
              <a:rPr lang="sk-SK" smtClean="0"/>
              <a:t>13. 11. 2018</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30991462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61B4B4-A848-4C29-9FAE-AF79F755C2DF}" type="datetime1">
              <a:rPr lang="sk-SK" smtClean="0"/>
              <a:t>13. 11. 2018</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2206338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AFA93BD-7F5A-426C-BFED-818D0474768A}" type="datetime1">
              <a:rPr lang="sk-SK" smtClean="0"/>
              <a:t>13. 11. 2018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16493918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46BC637-C7A8-4AD6-9FDE-7DF149750334}" type="datetime1">
              <a:rPr lang="sk-SK" smtClean="0"/>
              <a:t>13. 11. 2018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37861981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C39BD9-FC79-45AA-949B-34FC4549E188}" type="datetime1">
              <a:rPr lang="sk-SK" smtClean="0"/>
              <a:t>13. 11. 2018</a:t>
            </a:fld>
            <a:endParaRPr lang="sk-SK"/>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CE0CA2-1A48-4B23-8A77-1A9F640E54E6}" type="slidenum">
              <a:rPr lang="sk-SK" smtClean="0"/>
              <a:t>‹#›</a:t>
            </a:fld>
            <a:endParaRPr lang="sk-SK"/>
          </a:p>
        </p:txBody>
      </p:sp>
    </p:spTree>
    <p:extLst>
      <p:ext uri="{BB962C8B-B14F-4D97-AF65-F5344CB8AC3E}">
        <p14:creationId xmlns:p14="http://schemas.microsoft.com/office/powerpoint/2010/main" val="380625304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tags" Target="../tags/tag3.xml"/><Relationship Id="rId7" Type="http://schemas.openxmlformats.org/officeDocument/2006/relationships/image" Target="../media/image2.png"/><Relationship Id="rId12" Type="http://schemas.openxmlformats.org/officeDocument/2006/relationships/image" Target="../media/image480.png"/><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image" Target="../media/image1.png"/><Relationship Id="rId5" Type="http://schemas.openxmlformats.org/officeDocument/2006/relationships/slideLayout" Target="../slideLayouts/slideLayout7.xml"/><Relationship Id="rId4" Type="http://schemas.openxmlformats.org/officeDocument/2006/relationships/tags" Target="../tags/tag4.xml"/><Relationship Id="rId9" Type="http://schemas.openxmlformats.org/officeDocument/2006/relationships/image" Target="../media/image4.png"/></Relationships>
</file>

<file path=ppt/slides/_rels/slide10.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tags" Target="../tags/tag20.xml"/><Relationship Id="rId7" Type="http://schemas.openxmlformats.org/officeDocument/2006/relationships/image" Target="../media/image24.png"/><Relationship Id="rId2" Type="http://schemas.openxmlformats.org/officeDocument/2006/relationships/tags" Target="../tags/tag19.xml"/><Relationship Id="rId1" Type="http://schemas.openxmlformats.org/officeDocument/2006/relationships/tags" Target="../tags/tag18.xml"/><Relationship Id="rId6" Type="http://schemas.openxmlformats.org/officeDocument/2006/relationships/image" Target="../media/image150.png"/><Relationship Id="rId5" Type="http://schemas.openxmlformats.org/officeDocument/2006/relationships/image" Target="../media/image20.gif"/><Relationship Id="rId4" Type="http://schemas.openxmlformats.org/officeDocument/2006/relationships/slideLayout" Target="../slideLayouts/slideLayout7.xml"/><Relationship Id="rId9" Type="http://schemas.openxmlformats.org/officeDocument/2006/relationships/image" Target="../media/image26.png"/></Relationships>
</file>

<file path=ppt/slides/_rels/slide2.xml.rels><?xml version="1.0" encoding="UTF-8" standalone="yes"?>
<Relationships xmlns="http://schemas.openxmlformats.org/package/2006/relationships"><Relationship Id="rId13" Type="http://schemas.openxmlformats.org/officeDocument/2006/relationships/image" Target="../media/image7.png"/><Relationship Id="rId3" Type="http://schemas.openxmlformats.org/officeDocument/2006/relationships/tags" Target="../tags/tag7.xml"/><Relationship Id="rId7" Type="http://schemas.openxmlformats.org/officeDocument/2006/relationships/slideLayout" Target="../slideLayouts/slideLayout7.xml"/><Relationship Id="rId12" Type="http://schemas.openxmlformats.org/officeDocument/2006/relationships/image" Target="../media/image6.png"/><Relationship Id="rId17" Type="http://schemas.openxmlformats.org/officeDocument/2006/relationships/image" Target="../media/image10.png"/><Relationship Id="rId2" Type="http://schemas.openxmlformats.org/officeDocument/2006/relationships/tags" Target="../tags/tag6.xml"/><Relationship Id="rId16" Type="http://schemas.openxmlformats.org/officeDocument/2006/relationships/image" Target="../media/image540.png"/><Relationship Id="rId1" Type="http://schemas.openxmlformats.org/officeDocument/2006/relationships/tags" Target="../tags/tag5.xml"/><Relationship Id="rId6" Type="http://schemas.openxmlformats.org/officeDocument/2006/relationships/tags" Target="../tags/tag10.xml"/><Relationship Id="rId11" Type="http://schemas.openxmlformats.org/officeDocument/2006/relationships/image" Target="../media/image5.png"/><Relationship Id="rId5" Type="http://schemas.openxmlformats.org/officeDocument/2006/relationships/tags" Target="../tags/tag9.xml"/><Relationship Id="rId15" Type="http://schemas.openxmlformats.org/officeDocument/2006/relationships/image" Target="../media/image9.png"/><Relationship Id="rId10" Type="http://schemas.openxmlformats.org/officeDocument/2006/relationships/image" Target="../media/image490.png"/><Relationship Id="rId4" Type="http://schemas.openxmlformats.org/officeDocument/2006/relationships/tags" Target="../tags/tag8.xml"/><Relationship Id="rId14" Type="http://schemas.openxmlformats.org/officeDocument/2006/relationships/image" Target="../media/image8.png"/></Relationships>
</file>

<file path=ppt/slides/_rels/slide3.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tags" Target="../tags/tag13.xml"/><Relationship Id="rId7" Type="http://schemas.openxmlformats.org/officeDocument/2006/relationships/slideLayout" Target="../slideLayouts/slideLayout7.xml"/><Relationship Id="rId2" Type="http://schemas.openxmlformats.org/officeDocument/2006/relationships/tags" Target="../tags/tag12.xml"/><Relationship Id="rId16" Type="http://schemas.openxmlformats.org/officeDocument/2006/relationships/image" Target="../media/image15.png"/><Relationship Id="rId1" Type="http://schemas.openxmlformats.org/officeDocument/2006/relationships/tags" Target="../tags/tag11.xml"/><Relationship Id="rId6" Type="http://schemas.openxmlformats.org/officeDocument/2006/relationships/tags" Target="../tags/tag16.xml"/><Relationship Id="rId11" Type="http://schemas.openxmlformats.org/officeDocument/2006/relationships/image" Target="../media/image13.png"/><Relationship Id="rId5" Type="http://schemas.openxmlformats.org/officeDocument/2006/relationships/tags" Target="../tags/tag15.xml"/><Relationship Id="rId15" Type="http://schemas.openxmlformats.org/officeDocument/2006/relationships/image" Target="../media/image14.png"/><Relationship Id="rId10" Type="http://schemas.openxmlformats.org/officeDocument/2006/relationships/image" Target="../media/image12.png"/><Relationship Id="rId4" Type="http://schemas.openxmlformats.org/officeDocument/2006/relationships/tags" Target="../tags/tag14.xml"/><Relationship Id="rId9" Type="http://schemas.openxmlformats.org/officeDocument/2006/relationships/image" Target="../media/image9.png"/><Relationship Id="rId14" Type="http://schemas.openxmlformats.org/officeDocument/2006/relationships/image" Target="../media/image5600.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5" Type="http://schemas.openxmlformats.org/officeDocument/2006/relationships/image" Target="../media/image16.png"/><Relationship Id="rId4" Type="http://schemas.openxmlformats.org/officeDocument/2006/relationships/image" Target="../media/image110.png"/></Relationships>
</file>

<file path=ppt/slides/_rels/slide5.xml.rels><?xml version="1.0" encoding="UTF-8" standalone="yes"?>
<Relationships xmlns="http://schemas.openxmlformats.org/package/2006/relationships"><Relationship Id="rId8" Type="http://schemas.openxmlformats.org/officeDocument/2006/relationships/image" Target="../media/image19.gif"/><Relationship Id="rId3" Type="http://schemas.openxmlformats.org/officeDocument/2006/relationships/image" Target="../media/image17.png"/><Relationship Id="rId7" Type="http://schemas.openxmlformats.org/officeDocument/2006/relationships/image" Target="../media/image18.PNG"/><Relationship Id="rId2" Type="http://schemas.openxmlformats.org/officeDocument/2006/relationships/slideLayout" Target="../slideLayouts/slideLayout7.xml"/><Relationship Id="rId1" Type="http://schemas.openxmlformats.org/officeDocument/2006/relationships/tags" Target="../tags/tag17.xml"/><Relationship Id="rId6" Type="http://schemas.openxmlformats.org/officeDocument/2006/relationships/image" Target="../media/image40.png"/></Relationships>
</file>

<file path=ppt/slides/_rels/slide6.xml.rels><?xml version="1.0" encoding="UTF-8" standalone="yes"?>
<Relationships xmlns="http://schemas.openxmlformats.org/package/2006/relationships"><Relationship Id="rId2" Type="http://schemas.openxmlformats.org/officeDocument/2006/relationships/image" Target="../media/image20.gi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1.gif"/><Relationship Id="rId1" Type="http://schemas.openxmlformats.org/officeDocument/2006/relationships/slideLayout" Target="../slideLayouts/slideLayout7.xml"/><Relationship Id="rId6" Type="http://schemas.openxmlformats.org/officeDocument/2006/relationships/image" Target="../media/image100.png"/><Relationship Id="rId5" Type="http://schemas.openxmlformats.org/officeDocument/2006/relationships/image" Target="../media/image90.png"/></Relationships>
</file>

<file path=ppt/slides/_rels/slide8.xml.rels><?xml version="1.0" encoding="UTF-8" standalone="yes"?>
<Relationships xmlns="http://schemas.openxmlformats.org/package/2006/relationships"><Relationship Id="rId3" Type="http://schemas.openxmlformats.org/officeDocument/2006/relationships/image" Target="../media/image21.gif"/><Relationship Id="rId7" Type="http://schemas.openxmlformats.org/officeDocument/2006/relationships/image" Target="../media/image130.png"/><Relationship Id="rId2" Type="http://schemas.openxmlformats.org/officeDocument/2006/relationships/image" Target="../media/image22.png"/><Relationship Id="rId1" Type="http://schemas.openxmlformats.org/officeDocument/2006/relationships/slideLayout" Target="../slideLayouts/slideLayout7.xml"/><Relationship Id="rId6" Type="http://schemas.openxmlformats.org/officeDocument/2006/relationships/image" Target="../media/image120.png"/></Relationships>
</file>

<file path=ppt/slides/_rels/slide9.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B0F3C33-266F-40E2-8741-2698D93BA1A6}"/>
              </a:ext>
            </a:extLst>
          </p:cNvPr>
          <p:cNvSpPr txBox="1"/>
          <p:nvPr/>
        </p:nvSpPr>
        <p:spPr>
          <a:xfrm>
            <a:off x="333375" y="277616"/>
            <a:ext cx="8477250"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Ideal gas – classical limit – grand partition function</a:t>
            </a:r>
          </a:p>
        </p:txBody>
      </p:sp>
      <p:sp>
        <p:nvSpPr>
          <p:cNvPr id="3" name="TextBox 2">
            <a:extLst>
              <a:ext uri="{FF2B5EF4-FFF2-40B4-BE49-F238E27FC236}">
                <a16:creationId xmlns:a16="http://schemas.microsoft.com/office/drawing/2014/main" id="{7325D08C-48D9-4C2A-8552-E37E137DE927}"/>
              </a:ext>
            </a:extLst>
          </p:cNvPr>
          <p:cNvSpPr txBox="1"/>
          <p:nvPr/>
        </p:nvSpPr>
        <p:spPr>
          <a:xfrm>
            <a:off x="114299" y="763741"/>
            <a:ext cx="8524875"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We shall demonstrate now the calculation of the grand partition function for an ideal gas in the classical limit. The gas microstate is given by </a:t>
            </a: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the list of the occupational numbers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which we shall denote as </a:t>
            </a:r>
          </a:p>
        </p:txBody>
      </p:sp>
      <p:pic>
        <p:nvPicPr>
          <p:cNvPr id="7" name="Picture 6">
            <a:extLst>
              <a:ext uri="{FF2B5EF4-FFF2-40B4-BE49-F238E27FC236}">
                <a16:creationId xmlns:a16="http://schemas.microsoft.com/office/drawing/2014/main" id="{55B2C0C2-1E79-4319-8A93-A53972319776}"/>
              </a:ext>
            </a:extLst>
          </p:cNvPr>
          <p:cNvPicPr>
            <a:picLocks noChangeAspect="1"/>
          </p:cNvPicPr>
          <p:nvPr>
            <p:custDataLst>
              <p:tags r:id="rId1"/>
            </p:custDataLst>
          </p:nvPr>
        </p:nvPicPr>
        <p:blipFill>
          <a:blip r:embed="rId6" cstate="print">
            <a:extLst>
              <a:ext uri="{28A0092B-C50C-407E-A947-70E740481C1C}">
                <a14:useLocalDpi xmlns:a14="http://schemas.microsoft.com/office/drawing/2010/main" val="0"/>
              </a:ext>
            </a:extLst>
          </a:blip>
          <a:stretch>
            <a:fillRect/>
          </a:stretch>
        </p:blipFill>
        <p:spPr>
          <a:xfrm>
            <a:off x="2641816" y="1392731"/>
            <a:ext cx="3024000" cy="238286"/>
          </a:xfrm>
          <a:prstGeom prst="rect">
            <a:avLst/>
          </a:prstGeom>
        </p:spPr>
      </p:pic>
      <p:sp>
        <p:nvSpPr>
          <p:cNvPr id="8" name="TextBox 7">
            <a:extLst>
              <a:ext uri="{FF2B5EF4-FFF2-40B4-BE49-F238E27FC236}">
                <a16:creationId xmlns:a16="http://schemas.microsoft.com/office/drawing/2014/main" id="{3D910709-0304-4F3A-83DF-231757D544E7}"/>
              </a:ext>
            </a:extLst>
          </p:cNvPr>
          <p:cNvSpPr txBox="1"/>
          <p:nvPr/>
        </p:nvSpPr>
        <p:spPr>
          <a:xfrm>
            <a:off x="127955" y="1654560"/>
            <a:ext cx="8334375"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The grand partition function is the sum over all gas microstates (over all possible lists}:</a:t>
            </a:r>
          </a:p>
        </p:txBody>
      </p:sp>
      <p:sp>
        <p:nvSpPr>
          <p:cNvPr id="21" name="TextBox 20">
            <a:extLst>
              <a:ext uri="{FF2B5EF4-FFF2-40B4-BE49-F238E27FC236}">
                <a16:creationId xmlns:a16="http://schemas.microsoft.com/office/drawing/2014/main" id="{35E58D8A-C828-4D6E-8D70-7E27C63DFAE6}"/>
              </a:ext>
            </a:extLst>
          </p:cNvPr>
          <p:cNvSpPr txBox="1"/>
          <p:nvPr/>
        </p:nvSpPr>
        <p:spPr>
          <a:xfrm>
            <a:off x="114299" y="2650665"/>
            <a:ext cx="8691563"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Be careful and understand well what the symbols mean! The overall sum is over all possible infinite lists of occupational numbers.  The sums in the exponent are over the </a:t>
            </a: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occupational numbers in one specific list</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Now exponent of a sum is a product of exponents:</a:t>
            </a:r>
          </a:p>
        </p:txBody>
      </p:sp>
      <p:pic>
        <p:nvPicPr>
          <p:cNvPr id="33" name="Picture 32">
            <a:extLst>
              <a:ext uri="{FF2B5EF4-FFF2-40B4-BE49-F238E27FC236}">
                <a16:creationId xmlns:a16="http://schemas.microsoft.com/office/drawing/2014/main" id="{AD8ED9D0-CE0C-4786-918A-FD1FD61CB736}"/>
              </a:ext>
            </a:extLst>
          </p:cNvPr>
          <p:cNvPicPr>
            <a:picLocks noChangeAspect="1"/>
          </p:cNvPicPr>
          <p:nvPr>
            <p:custDataLst>
              <p:tags r:id="rId2"/>
            </p:custDataLst>
          </p:nvPr>
        </p:nvPicPr>
        <p:blipFill>
          <a:blip r:embed="rId7" cstate="print">
            <a:extLst>
              <a:ext uri="{28A0092B-C50C-407E-A947-70E740481C1C}">
                <a14:useLocalDpi xmlns:a14="http://schemas.microsoft.com/office/drawing/2010/main" val="0"/>
              </a:ext>
            </a:extLst>
          </a:blip>
          <a:stretch>
            <a:fillRect/>
          </a:stretch>
        </p:blipFill>
        <p:spPr>
          <a:xfrm>
            <a:off x="681427" y="2015466"/>
            <a:ext cx="7227429" cy="636000"/>
          </a:xfrm>
          <a:prstGeom prst="rect">
            <a:avLst/>
          </a:prstGeom>
        </p:spPr>
      </p:pic>
      <p:pic>
        <p:nvPicPr>
          <p:cNvPr id="38" name="Picture 37">
            <a:extLst>
              <a:ext uri="{FF2B5EF4-FFF2-40B4-BE49-F238E27FC236}">
                <a16:creationId xmlns:a16="http://schemas.microsoft.com/office/drawing/2014/main" id="{0272A5A8-8FCB-4A31-9BC9-D0804439888F}"/>
              </a:ext>
            </a:extLst>
          </p:cNvPr>
          <p:cNvPicPr>
            <a:picLocks noChangeAspect="1"/>
          </p:cNvPicPr>
          <p:nvPr>
            <p:custDataLst>
              <p:tags r:id="rId3"/>
            </p:custDataLst>
          </p:nvPr>
        </p:nvPicPr>
        <p:blipFill>
          <a:blip r:embed="rId8" cstate="print">
            <a:extLst>
              <a:ext uri="{28A0092B-C50C-407E-A947-70E740481C1C}">
                <a14:useLocalDpi xmlns:a14="http://schemas.microsoft.com/office/drawing/2010/main" val="0"/>
              </a:ext>
            </a:extLst>
          </a:blip>
          <a:stretch>
            <a:fillRect/>
          </a:stretch>
        </p:blipFill>
        <p:spPr>
          <a:xfrm>
            <a:off x="2757593" y="3536900"/>
            <a:ext cx="3238286" cy="636000"/>
          </a:xfrm>
          <a:prstGeom prst="rect">
            <a:avLst/>
          </a:prstGeom>
        </p:spPr>
      </p:pic>
      <p:sp>
        <p:nvSpPr>
          <p:cNvPr id="39" name="TextBox 38">
            <a:extLst>
              <a:ext uri="{FF2B5EF4-FFF2-40B4-BE49-F238E27FC236}">
                <a16:creationId xmlns:a16="http://schemas.microsoft.com/office/drawing/2014/main" id="{805B129E-BC25-47DA-B365-B79659E758DE}"/>
              </a:ext>
            </a:extLst>
          </p:cNvPr>
          <p:cNvSpPr txBox="1"/>
          <p:nvPr/>
        </p:nvSpPr>
        <p:spPr>
          <a:xfrm>
            <a:off x="161291" y="4058326"/>
            <a:ext cx="8691563"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Now the most difficult (for understanding) rearrangement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according to the distributive law. Symbolically but imprecisely: “sum of products is the product of sums”.</a:t>
            </a:r>
          </a:p>
        </p:txBody>
      </p:sp>
      <p:pic>
        <p:nvPicPr>
          <p:cNvPr id="44" name="Picture 43">
            <a:extLst>
              <a:ext uri="{FF2B5EF4-FFF2-40B4-BE49-F238E27FC236}">
                <a16:creationId xmlns:a16="http://schemas.microsoft.com/office/drawing/2014/main" id="{005F5467-1DDC-4585-9277-9EE695CE1B2A}"/>
              </a:ext>
            </a:extLst>
          </p:cNvPr>
          <p:cNvPicPr>
            <a:picLocks noChangeAspect="1"/>
          </p:cNvPicPr>
          <p:nvPr>
            <p:custDataLst>
              <p:tags r:id="rId4"/>
            </p:custDataLst>
          </p:nvPr>
        </p:nvPicPr>
        <p:blipFill>
          <a:blip r:embed="rId9" cstate="print">
            <a:extLst>
              <a:ext uri="{28A0092B-C50C-407E-A947-70E740481C1C}">
                <a14:useLocalDpi xmlns:a14="http://schemas.microsoft.com/office/drawing/2010/main" val="0"/>
              </a:ext>
            </a:extLst>
          </a:blip>
          <a:stretch>
            <a:fillRect/>
          </a:stretch>
        </p:blipFill>
        <p:spPr>
          <a:xfrm>
            <a:off x="2868365" y="4694326"/>
            <a:ext cx="3183429" cy="615429"/>
          </a:xfrm>
          <a:prstGeom prst="rect">
            <a:avLst/>
          </a:prstGeom>
        </p:spPr>
      </p:pic>
      <mc:AlternateContent xmlns:mc="http://schemas.openxmlformats.org/markup-compatibility/2006" xmlns:a14="http://schemas.microsoft.com/office/drawing/2010/main">
        <mc:Choice Requires="a14">
          <p:sp>
            <p:nvSpPr>
              <p:cNvPr id="45" name="TextBox 44">
                <a:extLst>
                  <a:ext uri="{FF2B5EF4-FFF2-40B4-BE49-F238E27FC236}">
                    <a16:creationId xmlns:a16="http://schemas.microsoft.com/office/drawing/2014/main" id="{CA4132F0-89CA-4885-B087-86312E01B980}"/>
                  </a:ext>
                </a:extLst>
              </p:cNvPr>
              <p:cNvSpPr txBox="1"/>
              <p:nvPr/>
            </p:nvSpPr>
            <p:spPr>
              <a:xfrm>
                <a:off x="161291" y="5207091"/>
                <a:ext cx="8691563" cy="14773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FF0000"/>
                    </a:solidFill>
                    <a:effectLst/>
                    <a:uLnTx/>
                    <a:uFillTx/>
                    <a:latin typeface="Calibri" panose="020F0502020204030204"/>
                    <a:ea typeface="+mn-ea"/>
                    <a:cs typeface="Arial" panose="020B0604020202020204" pitchFamily="34" charset="0"/>
                  </a:rPr>
                  <a:t>Observe the difference</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in the original expression the sum is </a:t>
                </a:r>
                <a:r>
                  <a:rPr kumimoji="0" lang="en-US" sz="1800" b="1" i="0" u="none" strike="noStrike" kern="1200" cap="none" spc="0" normalizeH="0" baseline="0" noProof="0" dirty="0">
                    <a:ln>
                      <a:noFill/>
                    </a:ln>
                    <a:solidFill>
                      <a:srgbClr val="FF0000"/>
                    </a:solidFill>
                    <a:effectLst/>
                    <a:uLnTx/>
                    <a:uFillTx/>
                    <a:latin typeface="Calibri" panose="020F0502020204030204"/>
                    <a:ea typeface="+mn-ea"/>
                    <a:cs typeface="Arial" panose="020B0604020202020204" pitchFamily="34" charset="0"/>
                  </a:rPr>
                  <a:t>over lists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of numbers, in the transformed expression the sum is </a:t>
                </a:r>
                <a:r>
                  <a:rPr kumimoji="0" lang="en-US" sz="1800" b="1" i="0" u="none" strike="noStrike" kern="1200" cap="none" spc="0" normalizeH="0" baseline="0" noProof="0" dirty="0">
                    <a:ln>
                      <a:noFill/>
                    </a:ln>
                    <a:solidFill>
                      <a:srgbClr val="FF0000"/>
                    </a:solidFill>
                    <a:effectLst/>
                    <a:uLnTx/>
                    <a:uFillTx/>
                    <a:latin typeface="Calibri" panose="020F0502020204030204"/>
                    <a:ea typeface="+mn-ea"/>
                    <a:cs typeface="Arial" panose="020B0604020202020204" pitchFamily="34" charset="0"/>
                  </a:rPr>
                  <a:t>over all possible number values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for the specific state </a:t>
                </a:r>
                <a14:m>
                  <m:oMath xmlns:m="http://schemas.openxmlformats.org/officeDocument/2006/math">
                    <m:r>
                      <a:rPr kumimoji="0" lang="sk-SK"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𝑗</m:t>
                    </m:r>
                  </m:oMath>
                </a14:m>
                <a:r>
                  <a:rPr kumimoji="0" lang="sk-SK"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So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for fermions it is the sum of just two numbers 0, 1. You can understand that </a:t>
                </a:r>
                <a:r>
                  <a:rPr kumimoji="0" lang="en-US" sz="1800" b="1" i="0" u="none" strike="noStrike" kern="1200" cap="none" spc="0" normalizeH="0" baseline="0" noProof="0" dirty="0">
                    <a:ln>
                      <a:noFill/>
                    </a:ln>
                    <a:solidFill>
                      <a:srgbClr val="FF0000"/>
                    </a:solidFill>
                    <a:effectLst/>
                    <a:uLnTx/>
                    <a:uFillTx/>
                    <a:latin typeface="Calibri" panose="020F0502020204030204"/>
                    <a:ea typeface="+mn-ea"/>
                    <a:cs typeface="Arial" panose="020B0604020202020204" pitchFamily="34" charset="0"/>
                  </a:rPr>
                  <a:t>this is correct</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by inspecting small specific examples for the distributive law. </a:t>
                </a:r>
                <a:r>
                  <a:rPr kumimoji="0" lang="en-US" sz="1800" b="1" i="0" u="none" strike="noStrike" kern="1200" cap="none" spc="0" normalizeH="0" baseline="0" noProof="0" dirty="0">
                    <a:ln>
                      <a:noFill/>
                    </a:ln>
                    <a:solidFill>
                      <a:srgbClr val="FF0000"/>
                    </a:solidFill>
                    <a:effectLst/>
                    <a:uLnTx/>
                    <a:uFillTx/>
                    <a:latin typeface="Calibri" panose="020F0502020204030204"/>
                    <a:ea typeface="+mn-ea"/>
                    <a:cs typeface="Arial" panose="020B0604020202020204" pitchFamily="34" charset="0"/>
                  </a:rPr>
                  <a:t>Try hard</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finally you will get it!</a:t>
                </a:r>
              </a:p>
            </p:txBody>
          </p:sp>
        </mc:Choice>
        <mc:Fallback xmlns="">
          <p:sp>
            <p:nvSpPr>
              <p:cNvPr id="45" name="TextBox 44">
                <a:extLst>
                  <a:ext uri="{FF2B5EF4-FFF2-40B4-BE49-F238E27FC236}">
                    <a16:creationId xmlns:a16="http://schemas.microsoft.com/office/drawing/2014/main" id="{CA4132F0-89CA-4885-B087-86312E01B980}"/>
                  </a:ext>
                </a:extLst>
              </p:cNvPr>
              <p:cNvSpPr txBox="1">
                <a:spLocks noRot="1" noChangeAspect="1" noMove="1" noResize="1" noEditPoints="1" noAdjustHandles="1" noChangeArrowheads="1" noChangeShapeType="1" noTextEdit="1"/>
              </p:cNvSpPr>
              <p:nvPr/>
            </p:nvSpPr>
            <p:spPr>
              <a:xfrm>
                <a:off x="161291" y="5207091"/>
                <a:ext cx="8691563" cy="1477328"/>
              </a:xfrm>
              <a:prstGeom prst="rect">
                <a:avLst/>
              </a:prstGeom>
              <a:blipFill>
                <a:blip r:embed="rId12"/>
                <a:stretch>
                  <a:fillRect l="-561" t="-2058" b="-5350"/>
                </a:stretch>
              </a:blipFill>
            </p:spPr>
            <p:txBody>
              <a:bodyPr/>
              <a:lstStyle/>
              <a:p>
                <a:r>
                  <a:rPr lang="en-US">
                    <a:noFill/>
                  </a:rPr>
                  <a:t> </a:t>
                </a:r>
              </a:p>
            </p:txBody>
          </p:sp>
        </mc:Fallback>
      </mc:AlternateContent>
    </p:spTree>
    <p:extLst>
      <p:ext uri="{BB962C8B-B14F-4D97-AF65-F5344CB8AC3E}">
        <p14:creationId xmlns:p14="http://schemas.microsoft.com/office/powerpoint/2010/main" val="2269209079"/>
      </p:ext>
    </p:extLst>
  </p:cSld>
  <p:clrMapOvr>
    <a:masterClrMapping/>
  </p:clrMapOvr>
  <p:extLst mod="1"/>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10C1316B-9395-4F31-826E-03BBD4A62711}"/>
              </a:ext>
            </a:extLst>
          </p:cNvPr>
          <p:cNvGrpSpPr/>
          <p:nvPr/>
        </p:nvGrpSpPr>
        <p:grpSpPr>
          <a:xfrm>
            <a:off x="359741" y="1021075"/>
            <a:ext cx="3393553" cy="2168694"/>
            <a:chOff x="2433089" y="946646"/>
            <a:chExt cx="4348299" cy="3029931"/>
          </a:xfrm>
        </p:grpSpPr>
        <p:pic>
          <p:nvPicPr>
            <p:cNvPr id="2" name="Picture 4" descr="http://www.nyu.edu/classes/tuckerman/stat.mech/lectures/lecture_25/img36.gif">
              <a:extLst>
                <a:ext uri="{FF2B5EF4-FFF2-40B4-BE49-F238E27FC236}">
                  <a16:creationId xmlns:a16="http://schemas.microsoft.com/office/drawing/2014/main" id="{60F98A63-AEFC-4FB7-B391-0FBDF773403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33089" y="946646"/>
              <a:ext cx="4348299" cy="3029931"/>
            </a:xfrm>
            <a:prstGeom prst="rect">
              <a:avLst/>
            </a:prstGeom>
            <a:noFill/>
            <a:extLst>
              <a:ext uri="{909E8E84-426E-40DD-AFC4-6F175D3DCCD1}">
                <a14:hiddenFill xmlns:a14="http://schemas.microsoft.com/office/drawing/2010/main">
                  <a:solidFill>
                    <a:srgbClr val="FFFFFF"/>
                  </a:solidFill>
                </a14:hiddenFill>
              </a:ext>
            </a:extLst>
          </p:spPr>
        </p:pic>
        <p:cxnSp>
          <p:nvCxnSpPr>
            <p:cNvPr id="4" name="Straight Connector 3">
              <a:extLst>
                <a:ext uri="{FF2B5EF4-FFF2-40B4-BE49-F238E27FC236}">
                  <a16:creationId xmlns:a16="http://schemas.microsoft.com/office/drawing/2014/main" id="{F4E8343D-376D-41BE-86C5-D6FF710DF7E4}"/>
                </a:ext>
              </a:extLst>
            </p:cNvPr>
            <p:cNvCxnSpPr>
              <a:cxnSpLocks/>
            </p:cNvCxnSpPr>
            <p:nvPr/>
          </p:nvCxnSpPr>
          <p:spPr>
            <a:xfrm>
              <a:off x="3583173" y="2902689"/>
              <a:ext cx="1605516"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668100B3-8AB3-4BE4-8326-54DC348AC3A4}"/>
                </a:ext>
              </a:extLst>
            </p:cNvPr>
            <p:cNvCxnSpPr>
              <a:cxnSpLocks/>
            </p:cNvCxnSpPr>
            <p:nvPr/>
          </p:nvCxnSpPr>
          <p:spPr>
            <a:xfrm>
              <a:off x="5178057" y="2870791"/>
              <a:ext cx="95693" cy="297712"/>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4059C727-76CD-41CE-80AE-BC88EA9B8AFE}"/>
                </a:ext>
              </a:extLst>
            </p:cNvPr>
            <p:cNvCxnSpPr>
              <a:cxnSpLocks/>
            </p:cNvCxnSpPr>
            <p:nvPr/>
          </p:nvCxnSpPr>
          <p:spPr>
            <a:xfrm flipH="1">
              <a:off x="3657601" y="3168503"/>
              <a:ext cx="1605516"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F0A9B684-010C-4F6B-A900-690A7FE89A06}"/>
                </a:ext>
              </a:extLst>
            </p:cNvPr>
            <p:cNvCxnSpPr>
              <a:cxnSpLocks/>
            </p:cNvCxnSpPr>
            <p:nvPr/>
          </p:nvCxnSpPr>
          <p:spPr>
            <a:xfrm flipH="1" flipV="1">
              <a:off x="3561908" y="2860159"/>
              <a:ext cx="74428" cy="297712"/>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grpSp>
      <p:sp>
        <p:nvSpPr>
          <p:cNvPr id="11" name="TextBox 10">
            <a:extLst>
              <a:ext uri="{FF2B5EF4-FFF2-40B4-BE49-F238E27FC236}">
                <a16:creationId xmlns:a16="http://schemas.microsoft.com/office/drawing/2014/main" id="{AE114AEC-4DF1-4ACD-A1CF-AF4C94C87F69}"/>
              </a:ext>
            </a:extLst>
          </p:cNvPr>
          <p:cNvSpPr txBox="1"/>
          <p:nvPr/>
        </p:nvSpPr>
        <p:spPr>
          <a:xfrm>
            <a:off x="1244009" y="106326"/>
            <a:ext cx="6879265" cy="523220"/>
          </a:xfrm>
          <a:prstGeom prst="rect">
            <a:avLst/>
          </a:prstGeom>
          <a:noFill/>
        </p:spPr>
        <p:txBody>
          <a:bodyPr wrap="square" rtlCol="0">
            <a:spAutoFit/>
          </a:bodyPr>
          <a:lstStyle/>
          <a:p>
            <a:pPr algn="ctr"/>
            <a:r>
              <a:rPr lang="en-US" sz="2800" b="1" dirty="0"/>
              <a:t>Clausius - Clapeyron equation</a:t>
            </a:r>
            <a:endParaRPr lang="sk-SK" sz="2800" b="1" dirty="0"/>
          </a:p>
        </p:txBody>
      </p: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08C698AE-9F35-48B2-A80A-D409A657CE04}"/>
                  </a:ext>
                </a:extLst>
              </p:cNvPr>
              <p:cNvSpPr txBox="1"/>
              <p:nvPr/>
            </p:nvSpPr>
            <p:spPr>
              <a:xfrm>
                <a:off x="4040372" y="893134"/>
                <a:ext cx="4965405" cy="2585323"/>
              </a:xfrm>
              <a:prstGeom prst="rect">
                <a:avLst/>
              </a:prstGeom>
              <a:noFill/>
            </p:spPr>
            <p:txBody>
              <a:bodyPr wrap="square" rtlCol="0">
                <a:spAutoFit/>
              </a:bodyPr>
              <a:lstStyle/>
              <a:p>
                <a:r>
                  <a:rPr lang="en-US" dirty="0"/>
                  <a:t>Imagin a Carnot cycle working between two gas liquid coexistence temperatures </a:t>
                </a:r>
                <a14:m>
                  <m:oMath xmlns:m="http://schemas.openxmlformats.org/officeDocument/2006/math">
                    <m:r>
                      <a:rPr lang="en-US" b="0" i="1" smtClean="0">
                        <a:latin typeface="Cambria Math" panose="02040503050406030204" pitchFamily="18" charset="0"/>
                      </a:rPr>
                      <m:t>𝑇</m:t>
                    </m:r>
                    <m:r>
                      <a:rPr lang="en-US" b="0" i="1" smtClean="0">
                        <a:latin typeface="Cambria Math" panose="02040503050406030204" pitchFamily="18" charset="0"/>
                      </a:rPr>
                      <m:t>, </m:t>
                    </m:r>
                    <m:r>
                      <a:rPr lang="en-US" b="0" i="1" smtClean="0">
                        <a:latin typeface="Cambria Math" panose="02040503050406030204" pitchFamily="18" charset="0"/>
                      </a:rPr>
                      <m:t>𝑇</m:t>
                    </m:r>
                    <m:r>
                      <a:rPr lang="en-US" b="0" i="1" smtClean="0">
                        <a:latin typeface="Cambria Math" panose="02040503050406030204" pitchFamily="18" charset="0"/>
                      </a:rPr>
                      <m:t>−</m:t>
                    </m:r>
                    <m:r>
                      <a:rPr lang="en-US" b="0" i="1" smtClean="0">
                        <a:latin typeface="Cambria Math" panose="02040503050406030204" pitchFamily="18" charset="0"/>
                      </a:rPr>
                      <m:t>𝑑𝑇</m:t>
                    </m:r>
                    <m:r>
                      <a:rPr lang="en-US" b="0" i="1" smtClean="0">
                        <a:latin typeface="Cambria Math" panose="02040503050406030204" pitchFamily="18" charset="0"/>
                      </a:rPr>
                      <m:t>,</m:t>
                    </m:r>
                  </m:oMath>
                </a14:m>
                <a:r>
                  <a:rPr lang="en-US" dirty="0"/>
                  <a:t> that is at saturated vapor pressures </a:t>
                </a:r>
                <a14:m>
                  <m:oMath xmlns:m="http://schemas.openxmlformats.org/officeDocument/2006/math">
                    <m:r>
                      <a:rPr lang="en-US" b="0" i="1" smtClean="0">
                        <a:latin typeface="Cambria Math" panose="02040503050406030204" pitchFamily="18" charset="0"/>
                      </a:rPr>
                      <m:t>𝑝</m:t>
                    </m:r>
                    <m:r>
                      <a:rPr lang="en-US" b="0" i="1" smtClean="0">
                        <a:latin typeface="Cambria Math" panose="02040503050406030204" pitchFamily="18" charset="0"/>
                      </a:rPr>
                      <m:t>, </m:t>
                    </m:r>
                    <m:r>
                      <a:rPr lang="en-US" b="0" i="1" smtClean="0">
                        <a:latin typeface="Cambria Math" panose="02040503050406030204" pitchFamily="18" charset="0"/>
                      </a:rPr>
                      <m:t>𝑝</m:t>
                    </m:r>
                    <m:r>
                      <a:rPr lang="en-US" b="0" i="1" smtClean="0">
                        <a:latin typeface="Cambria Math" panose="02040503050406030204" pitchFamily="18" charset="0"/>
                      </a:rPr>
                      <m:t>−</m:t>
                    </m:r>
                    <m:r>
                      <a:rPr lang="en-US" b="0" i="1" smtClean="0">
                        <a:latin typeface="Cambria Math" panose="02040503050406030204" pitchFamily="18" charset="0"/>
                      </a:rPr>
                      <m:t>𝑑𝑝</m:t>
                    </m:r>
                  </m:oMath>
                </a14:m>
                <a:r>
                  <a:rPr lang="en-US" dirty="0"/>
                  <a:t>. The cycle is represented by the green cyclic path in the figure. The mechanical work produced is equal to the area inside the cycle </a:t>
                </a:r>
                <a14:m>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m:t>
                    </m:r>
                    <m:r>
                      <a:rPr lang="en-US" b="0" i="1" smtClean="0">
                        <a:latin typeface="Cambria Math" panose="02040503050406030204" pitchFamily="18" charset="0"/>
                      </a:rPr>
                      <m:t>𝑑𝑝</m:t>
                    </m:r>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𝑉</m:t>
                        </m:r>
                      </m:e>
                      <m:sub>
                        <m:r>
                          <a:rPr lang="en-US" b="0" i="1" smtClean="0">
                            <a:latin typeface="Cambria Math" panose="02040503050406030204" pitchFamily="18" charset="0"/>
                          </a:rPr>
                          <m:t>𝐺</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𝑉</m:t>
                        </m:r>
                      </m:e>
                      <m:sub>
                        <m:r>
                          <a:rPr lang="en-US" b="0" i="1" smtClean="0">
                            <a:latin typeface="Cambria Math" panose="02040503050406030204" pitchFamily="18" charset="0"/>
                          </a:rPr>
                          <m:t>𝐿</m:t>
                        </m:r>
                      </m:sub>
                    </m:sSub>
                    <m:r>
                      <a:rPr lang="en-US" b="0" i="1" smtClean="0">
                        <a:latin typeface="Cambria Math" panose="02040503050406030204" pitchFamily="18" charset="0"/>
                      </a:rPr>
                      <m:t>)</m:t>
                    </m:r>
                  </m:oMath>
                </a14:m>
                <a:r>
                  <a:rPr lang="en-US" dirty="0"/>
                  <a:t>. The heat obtained at the higher temperature </a:t>
                </a:r>
                <a14:m>
                  <m:oMath xmlns:m="http://schemas.openxmlformats.org/officeDocument/2006/math">
                    <m:r>
                      <a:rPr lang="en-US" b="0" i="1" smtClean="0">
                        <a:latin typeface="Cambria Math" panose="02040503050406030204" pitchFamily="18" charset="0"/>
                      </a:rPr>
                      <m:t>𝑇</m:t>
                    </m:r>
                  </m:oMath>
                </a14:m>
                <a:r>
                  <a:rPr lang="en-US" dirty="0"/>
                  <a:t> is equal to the latent heat </a:t>
                </a:r>
                <a14:m>
                  <m:oMath xmlns:m="http://schemas.openxmlformats.org/officeDocument/2006/math">
                    <m:r>
                      <a:rPr lang="en-US" b="0" i="1" smtClean="0">
                        <a:latin typeface="Cambria Math" panose="02040503050406030204" pitchFamily="18" charset="0"/>
                      </a:rPr>
                      <m:t>𝑙</m:t>
                    </m:r>
                  </m:oMath>
                </a14:m>
                <a:r>
                  <a:rPr lang="en-US" dirty="0"/>
                  <a:t>. From the efficiency formula for the Carnot cycle we get</a:t>
                </a:r>
                <a:endParaRPr lang="sk-SK" dirty="0"/>
              </a:p>
            </p:txBody>
          </p:sp>
        </mc:Choice>
        <mc:Fallback xmlns="">
          <p:sp>
            <p:nvSpPr>
              <p:cNvPr id="12" name="TextBox 11">
                <a:extLst>
                  <a:ext uri="{FF2B5EF4-FFF2-40B4-BE49-F238E27FC236}">
                    <a16:creationId xmlns:a16="http://schemas.microsoft.com/office/drawing/2014/main" id="{08C698AE-9F35-48B2-A80A-D409A657CE04}"/>
                  </a:ext>
                </a:extLst>
              </p:cNvPr>
              <p:cNvSpPr txBox="1">
                <a:spLocks noRot="1" noChangeAspect="1" noMove="1" noResize="1" noEditPoints="1" noAdjustHandles="1" noChangeArrowheads="1" noChangeShapeType="1" noTextEdit="1"/>
              </p:cNvSpPr>
              <p:nvPr/>
            </p:nvSpPr>
            <p:spPr>
              <a:xfrm>
                <a:off x="4040372" y="893134"/>
                <a:ext cx="4965405" cy="2585323"/>
              </a:xfrm>
              <a:prstGeom prst="rect">
                <a:avLst/>
              </a:prstGeom>
              <a:blipFill>
                <a:blip r:embed="rId6"/>
                <a:stretch>
                  <a:fillRect l="-1106" t="-1415" r="-1351" b="-2830"/>
                </a:stretch>
              </a:blipFill>
            </p:spPr>
            <p:txBody>
              <a:bodyPr/>
              <a:lstStyle/>
              <a:p>
                <a:r>
                  <a:rPr lang="sk-SK">
                    <a:noFill/>
                  </a:rPr>
                  <a:t> </a:t>
                </a:r>
              </a:p>
            </p:txBody>
          </p:sp>
        </mc:Fallback>
      </mc:AlternateContent>
      <p:sp>
        <p:nvSpPr>
          <p:cNvPr id="13" name="Slide Number Placeholder 12">
            <a:extLst>
              <a:ext uri="{FF2B5EF4-FFF2-40B4-BE49-F238E27FC236}">
                <a16:creationId xmlns:a16="http://schemas.microsoft.com/office/drawing/2014/main" id="{BC869124-929B-4FB8-A75D-B8FC2CA753AB}"/>
              </a:ext>
            </a:extLst>
          </p:cNvPr>
          <p:cNvSpPr>
            <a:spLocks noGrp="1"/>
          </p:cNvSpPr>
          <p:nvPr>
            <p:ph type="sldNum" sz="quarter" idx="12"/>
          </p:nvPr>
        </p:nvSpPr>
        <p:spPr/>
        <p:txBody>
          <a:bodyPr/>
          <a:lstStyle/>
          <a:p>
            <a:fld id="{75C6860D-BD61-40CF-A6C8-13A1495E506D}" type="slidenum">
              <a:rPr lang="sk-SK" smtClean="0"/>
              <a:t>10</a:t>
            </a:fld>
            <a:endParaRPr lang="sk-SK"/>
          </a:p>
        </p:txBody>
      </p:sp>
      <p:pic>
        <p:nvPicPr>
          <p:cNvPr id="26" name="Picture 25">
            <a:extLst>
              <a:ext uri="{FF2B5EF4-FFF2-40B4-BE49-F238E27FC236}">
                <a16:creationId xmlns:a16="http://schemas.microsoft.com/office/drawing/2014/main" id="{C9C93AEB-A580-426F-B972-C1DDE35BF5FD}"/>
              </a:ext>
            </a:extLst>
          </p:cNvPr>
          <p:cNvPicPr>
            <a:picLocks noChangeAspect="1"/>
          </p:cNvPicPr>
          <p:nvPr>
            <p:custDataLst>
              <p:tags r:id="rId1"/>
            </p:custDataLst>
          </p:nvPr>
        </p:nvPicPr>
        <p:blipFill>
          <a:blip r:embed="rId7" cstate="print">
            <a:extLst>
              <a:ext uri="{28A0092B-C50C-407E-A947-70E740481C1C}">
                <a14:useLocalDpi xmlns:a14="http://schemas.microsoft.com/office/drawing/2010/main" val="0"/>
              </a:ext>
            </a:extLst>
          </a:blip>
          <a:stretch>
            <a:fillRect/>
          </a:stretch>
        </p:blipFill>
        <p:spPr>
          <a:xfrm>
            <a:off x="3688316" y="3752110"/>
            <a:ext cx="649796" cy="214313"/>
          </a:xfrm>
          <a:prstGeom prst="rect">
            <a:avLst/>
          </a:prstGeom>
        </p:spPr>
      </p:pic>
      <p:pic>
        <p:nvPicPr>
          <p:cNvPr id="28" name="Picture 27">
            <a:extLst>
              <a:ext uri="{FF2B5EF4-FFF2-40B4-BE49-F238E27FC236}">
                <a16:creationId xmlns:a16="http://schemas.microsoft.com/office/drawing/2014/main" id="{E4C54EAE-50B1-4B05-96CE-2B15E4CC5C73}"/>
              </a:ext>
            </a:extLst>
          </p:cNvPr>
          <p:cNvPicPr>
            <a:picLocks noChangeAspect="1"/>
          </p:cNvPicPr>
          <p:nvPr>
            <p:custDataLst>
              <p:tags r:id="rId2"/>
            </p:custDataLst>
          </p:nvPr>
        </p:nvPicPr>
        <p:blipFill>
          <a:blip r:embed="rId8" cstate="print">
            <a:extLst>
              <a:ext uri="{28A0092B-C50C-407E-A947-70E740481C1C}">
                <a14:useLocalDpi xmlns:a14="http://schemas.microsoft.com/office/drawing/2010/main" val="0"/>
              </a:ext>
            </a:extLst>
          </a:blip>
          <a:stretch>
            <a:fillRect/>
          </a:stretch>
        </p:blipFill>
        <p:spPr>
          <a:xfrm>
            <a:off x="2667593" y="4028558"/>
            <a:ext cx="3000375" cy="483489"/>
          </a:xfrm>
          <a:prstGeom prst="rect">
            <a:avLst/>
          </a:prstGeom>
        </p:spPr>
      </p:pic>
      <p:pic>
        <p:nvPicPr>
          <p:cNvPr id="32" name="Picture 31">
            <a:extLst>
              <a:ext uri="{FF2B5EF4-FFF2-40B4-BE49-F238E27FC236}">
                <a16:creationId xmlns:a16="http://schemas.microsoft.com/office/drawing/2014/main" id="{68C828B8-D0D1-4A13-A39D-E7D729EE041A}"/>
              </a:ext>
            </a:extLst>
          </p:cNvPr>
          <p:cNvPicPr>
            <a:picLocks noChangeAspect="1"/>
          </p:cNvPicPr>
          <p:nvPr>
            <p:custDataLst>
              <p:tags r:id="rId3"/>
            </p:custDataLst>
          </p:nvPr>
        </p:nvPicPr>
        <p:blipFill>
          <a:blip r:embed="rId9" cstate="print">
            <a:extLst>
              <a:ext uri="{28A0092B-C50C-407E-A947-70E740481C1C}">
                <a14:useLocalDpi xmlns:a14="http://schemas.microsoft.com/office/drawing/2010/main" val="0"/>
              </a:ext>
            </a:extLst>
          </a:blip>
          <a:stretch>
            <a:fillRect/>
          </a:stretch>
        </p:blipFill>
        <p:spPr>
          <a:xfrm>
            <a:off x="3613889" y="4719674"/>
            <a:ext cx="1817370" cy="526352"/>
          </a:xfrm>
          <a:prstGeom prst="rect">
            <a:avLst/>
          </a:prstGeom>
        </p:spPr>
      </p:pic>
      <p:sp>
        <p:nvSpPr>
          <p:cNvPr id="33" name="Rectangle 32">
            <a:extLst>
              <a:ext uri="{FF2B5EF4-FFF2-40B4-BE49-F238E27FC236}">
                <a16:creationId xmlns:a16="http://schemas.microsoft.com/office/drawing/2014/main" id="{87CB979F-D7D6-4435-8FC1-66B7E29FEFA7}"/>
              </a:ext>
            </a:extLst>
          </p:cNvPr>
          <p:cNvSpPr/>
          <p:nvPr/>
        </p:nvSpPr>
        <p:spPr>
          <a:xfrm>
            <a:off x="3455581" y="4657060"/>
            <a:ext cx="2169042" cy="79744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34" name="TextBox 33">
            <a:extLst>
              <a:ext uri="{FF2B5EF4-FFF2-40B4-BE49-F238E27FC236}">
                <a16:creationId xmlns:a16="http://schemas.microsoft.com/office/drawing/2014/main" id="{1512F524-5AAA-42A4-97FC-492A9BF6B405}"/>
              </a:ext>
            </a:extLst>
          </p:cNvPr>
          <p:cNvSpPr txBox="1"/>
          <p:nvPr/>
        </p:nvSpPr>
        <p:spPr>
          <a:xfrm>
            <a:off x="276447" y="5635256"/>
            <a:ext cx="8644269" cy="923330"/>
          </a:xfrm>
          <a:prstGeom prst="rect">
            <a:avLst/>
          </a:prstGeom>
          <a:noFill/>
        </p:spPr>
        <p:txBody>
          <a:bodyPr wrap="square" rtlCol="0">
            <a:spAutoFit/>
          </a:bodyPr>
          <a:lstStyle/>
          <a:p>
            <a:r>
              <a:rPr lang="en-US" dirty="0"/>
              <a:t>This is the Clausius Clapeyron equation giving the slope of the coexistence curve in the phase diagram. Similar equation holds for the liquid solid curve. For water where the solid volume is larger than the liquid volume we get negative slope: the </a:t>
            </a:r>
            <a:r>
              <a:rPr lang="en-US"/>
              <a:t>water anomaly.</a:t>
            </a:r>
            <a:endParaRPr lang="sk-SK"/>
          </a:p>
        </p:txBody>
      </p:sp>
    </p:spTree>
    <p:extLst>
      <p:ext uri="{BB962C8B-B14F-4D97-AF65-F5344CB8AC3E}">
        <p14:creationId xmlns:p14="http://schemas.microsoft.com/office/powerpoint/2010/main" val="35036944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0587B4E-CE9A-4E1C-8546-D1A31CEA5B9C}"/>
              </a:ext>
            </a:extLst>
          </p:cNvPr>
          <p:cNvSpPr txBox="1"/>
          <p:nvPr/>
        </p:nvSpPr>
        <p:spPr>
          <a:xfrm>
            <a:off x="333375" y="277616"/>
            <a:ext cx="8477250"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Ideal gas – classical limit – grand partition function</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17822279-B77E-4E14-A758-E399BE4BB977}"/>
                  </a:ext>
                </a:extLst>
              </p:cNvPr>
              <p:cNvSpPr txBox="1"/>
              <p:nvPr/>
            </p:nvSpPr>
            <p:spPr>
              <a:xfrm>
                <a:off x="200025" y="866162"/>
                <a:ext cx="8686800" cy="122264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So far our calculations were exact. Now we will do approximations of the classical limit.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Firstly, in the classical limit there is no difference between bosons and fermions because the mean occupational numbers are very low. So we continue the calculations with fermions, where the sums are only over </a:t>
                </a:r>
                <a14:m>
                  <m:oMath xmlns:m="http://schemas.openxmlformats.org/officeDocument/2006/math">
                    <m:sSub>
                      <m:sSubPr>
                        <m:ctrlP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ctrlPr>
                      </m:sSubPr>
                      <m:e>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𝑛</m:t>
                        </m:r>
                      </m:e>
                      <m:sub>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𝑗</m:t>
                        </m:r>
                      </m:sub>
                    </m:sSub>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=0,1</m:t>
                    </m:r>
                  </m:oMath>
                </a14:m>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a:t>
                </a:r>
              </a:p>
            </p:txBody>
          </p:sp>
        </mc:Choice>
        <mc:Fallback xmlns="">
          <p:sp>
            <p:nvSpPr>
              <p:cNvPr id="3" name="TextBox 2">
                <a:extLst>
                  <a:ext uri="{FF2B5EF4-FFF2-40B4-BE49-F238E27FC236}">
                    <a16:creationId xmlns:a16="http://schemas.microsoft.com/office/drawing/2014/main" id="{17822279-B77E-4E14-A758-E399BE4BB977}"/>
                  </a:ext>
                </a:extLst>
              </p:cNvPr>
              <p:cNvSpPr txBox="1">
                <a:spLocks noRot="1" noChangeAspect="1" noMove="1" noResize="1" noEditPoints="1" noAdjustHandles="1" noChangeArrowheads="1" noChangeShapeType="1" noTextEdit="1"/>
              </p:cNvSpPr>
              <p:nvPr/>
            </p:nvSpPr>
            <p:spPr>
              <a:xfrm>
                <a:off x="200025" y="866162"/>
                <a:ext cx="8686800" cy="1222642"/>
              </a:xfrm>
              <a:prstGeom prst="rect">
                <a:avLst/>
              </a:prstGeom>
              <a:blipFill>
                <a:blip r:embed="rId10"/>
                <a:stretch>
                  <a:fillRect l="-632" t="-2488" b="-5473"/>
                </a:stretch>
              </a:blipFill>
            </p:spPr>
            <p:txBody>
              <a:bodyPr/>
              <a:lstStyle/>
              <a:p>
                <a:r>
                  <a:rPr lang="sk-SK">
                    <a:noFill/>
                  </a:rPr>
                  <a:t> </a:t>
                </a:r>
              </a:p>
            </p:txBody>
          </p:sp>
        </mc:Fallback>
      </mc:AlternateContent>
      <p:pic>
        <p:nvPicPr>
          <p:cNvPr id="12" name="Picture 11">
            <a:extLst>
              <a:ext uri="{FF2B5EF4-FFF2-40B4-BE49-F238E27FC236}">
                <a16:creationId xmlns:a16="http://schemas.microsoft.com/office/drawing/2014/main" id="{F235F2BC-2269-40D1-B9E4-A84CDBBE4083}"/>
              </a:ext>
            </a:extLst>
          </p:cNvPr>
          <p:cNvPicPr>
            <a:picLocks noChangeAspect="1"/>
          </p:cNvPicPr>
          <p:nvPr>
            <p:custDataLst>
              <p:tags r:id="rId1"/>
            </p:custDataLst>
          </p:nvPr>
        </p:nvPicPr>
        <p:blipFill>
          <a:blip r:embed="rId11" cstate="print">
            <a:extLst>
              <a:ext uri="{28A0092B-C50C-407E-A947-70E740481C1C}">
                <a14:useLocalDpi xmlns:a14="http://schemas.microsoft.com/office/drawing/2010/main" val="0"/>
              </a:ext>
            </a:extLst>
          </a:blip>
          <a:stretch>
            <a:fillRect/>
          </a:stretch>
        </p:blipFill>
        <p:spPr>
          <a:xfrm>
            <a:off x="1533034" y="2004500"/>
            <a:ext cx="5909143" cy="704572"/>
          </a:xfrm>
          <a:prstGeom prst="rect">
            <a:avLst/>
          </a:prstGeom>
        </p:spPr>
      </p:pic>
      <p:pic>
        <p:nvPicPr>
          <p:cNvPr id="13" name="Picture 12">
            <a:extLst>
              <a:ext uri="{FF2B5EF4-FFF2-40B4-BE49-F238E27FC236}">
                <a16:creationId xmlns:a16="http://schemas.microsoft.com/office/drawing/2014/main" id="{0C04F18D-5867-46F3-9AB5-2C105B8EE185}"/>
              </a:ext>
            </a:extLst>
          </p:cNvPr>
          <p:cNvPicPr>
            <a:picLocks noChangeAspect="1"/>
          </p:cNvPicPr>
          <p:nvPr>
            <p:custDataLst>
              <p:tags r:id="rId2"/>
            </p:custDataLst>
          </p:nvPr>
        </p:nvPicPr>
        <p:blipFill>
          <a:blip r:embed="rId12" cstate="print">
            <a:extLst>
              <a:ext uri="{28A0092B-C50C-407E-A947-70E740481C1C}">
                <a14:useLocalDpi xmlns:a14="http://schemas.microsoft.com/office/drawing/2010/main" val="0"/>
              </a:ext>
            </a:extLst>
          </a:blip>
          <a:stretch>
            <a:fillRect/>
          </a:stretch>
        </p:blipFill>
        <p:spPr>
          <a:xfrm>
            <a:off x="3198829" y="3194962"/>
            <a:ext cx="2317714" cy="421714"/>
          </a:xfrm>
          <a:prstGeom prst="rect">
            <a:avLst/>
          </a:prstGeom>
        </p:spPr>
      </p:pic>
      <p:sp>
        <p:nvSpPr>
          <p:cNvPr id="14" name="TextBox 13">
            <a:extLst>
              <a:ext uri="{FF2B5EF4-FFF2-40B4-BE49-F238E27FC236}">
                <a16:creationId xmlns:a16="http://schemas.microsoft.com/office/drawing/2014/main" id="{19972087-1BF0-4F54-BE86-41758086705A}"/>
              </a:ext>
            </a:extLst>
          </p:cNvPr>
          <p:cNvSpPr txBox="1"/>
          <p:nvPr/>
        </p:nvSpPr>
        <p:spPr>
          <a:xfrm>
            <a:off x="158002" y="3201610"/>
            <a:ext cx="8181975"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The classical limit also means                                                  so we approximate the logarithms</a:t>
            </a:r>
          </a:p>
        </p:txBody>
      </p:sp>
      <p:pic>
        <p:nvPicPr>
          <p:cNvPr id="22" name="Picture 21">
            <a:extLst>
              <a:ext uri="{FF2B5EF4-FFF2-40B4-BE49-F238E27FC236}">
                <a16:creationId xmlns:a16="http://schemas.microsoft.com/office/drawing/2014/main" id="{6C2AF123-79FF-4077-8DB5-E47EFD51F173}"/>
              </a:ext>
            </a:extLst>
          </p:cNvPr>
          <p:cNvPicPr>
            <a:picLocks noChangeAspect="1"/>
          </p:cNvPicPr>
          <p:nvPr>
            <p:custDataLst>
              <p:tags r:id="rId3"/>
            </p:custDataLst>
          </p:nvPr>
        </p:nvPicPr>
        <p:blipFill>
          <a:blip r:embed="rId13" cstate="print">
            <a:extLst>
              <a:ext uri="{28A0092B-C50C-407E-A947-70E740481C1C}">
                <a14:useLocalDpi xmlns:a14="http://schemas.microsoft.com/office/drawing/2010/main" val="0"/>
              </a:ext>
            </a:extLst>
          </a:blip>
          <a:stretch>
            <a:fillRect/>
          </a:stretch>
        </p:blipFill>
        <p:spPr>
          <a:xfrm>
            <a:off x="3019686" y="3837848"/>
            <a:ext cx="2676000" cy="564000"/>
          </a:xfrm>
          <a:prstGeom prst="rect">
            <a:avLst/>
          </a:prstGeom>
        </p:spPr>
      </p:pic>
      <p:pic>
        <p:nvPicPr>
          <p:cNvPr id="20" name="Picture 19">
            <a:extLst>
              <a:ext uri="{FF2B5EF4-FFF2-40B4-BE49-F238E27FC236}">
                <a16:creationId xmlns:a16="http://schemas.microsoft.com/office/drawing/2014/main" id="{50840A1F-B4A7-4392-819B-F8B2F4A0BCC9}"/>
              </a:ext>
            </a:extLst>
          </p:cNvPr>
          <p:cNvPicPr>
            <a:picLocks noChangeAspect="1"/>
          </p:cNvPicPr>
          <p:nvPr>
            <p:custDataLst>
              <p:tags r:id="rId4"/>
            </p:custDataLst>
          </p:nvPr>
        </p:nvPicPr>
        <p:blipFill>
          <a:blip r:embed="rId14" cstate="print">
            <a:extLst>
              <a:ext uri="{28A0092B-C50C-407E-A947-70E740481C1C}">
                <a14:useLocalDpi xmlns:a14="http://schemas.microsoft.com/office/drawing/2010/main" val="0"/>
              </a:ext>
            </a:extLst>
          </a:blip>
          <a:stretch>
            <a:fillRect/>
          </a:stretch>
        </p:blipFill>
        <p:spPr>
          <a:xfrm>
            <a:off x="2729115" y="2734167"/>
            <a:ext cx="3257143" cy="564000"/>
          </a:xfrm>
          <a:prstGeom prst="rect">
            <a:avLst/>
          </a:prstGeom>
        </p:spPr>
      </p:pic>
      <p:sp>
        <p:nvSpPr>
          <p:cNvPr id="23" name="TextBox 22">
            <a:extLst>
              <a:ext uri="{FF2B5EF4-FFF2-40B4-BE49-F238E27FC236}">
                <a16:creationId xmlns:a16="http://schemas.microsoft.com/office/drawing/2014/main" id="{8A12EAE7-E8A1-439C-972C-D0D26B25A11C}"/>
              </a:ext>
            </a:extLst>
          </p:cNvPr>
          <p:cNvSpPr txBox="1"/>
          <p:nvPr/>
        </p:nvSpPr>
        <p:spPr>
          <a:xfrm>
            <a:off x="158002" y="4354170"/>
            <a:ext cx="8401050"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We got just the sum over mean occupational numbers, what gives the total number of particles. So </a:t>
            </a:r>
            <a:r>
              <a:rPr kumimoji="0" lang="en-US" sz="1800" b="1" i="0" u="none" strike="noStrike" kern="1200" cap="none" spc="0" normalizeH="0" baseline="0" noProof="0" dirty="0">
                <a:ln>
                  <a:noFill/>
                </a:ln>
                <a:solidFill>
                  <a:srgbClr val="FF0000"/>
                </a:solidFill>
                <a:effectLst/>
                <a:uLnTx/>
                <a:uFillTx/>
                <a:latin typeface="Calibri" panose="020F0502020204030204"/>
                <a:ea typeface="+mn-ea"/>
                <a:cs typeface="Arial" panose="020B0604020202020204" pitchFamily="34" charset="0"/>
              </a:rPr>
              <a:t>in the classical limit</a:t>
            </a:r>
          </a:p>
        </p:txBody>
      </p:sp>
      <p:pic>
        <p:nvPicPr>
          <p:cNvPr id="26" name="Picture 25">
            <a:extLst>
              <a:ext uri="{FF2B5EF4-FFF2-40B4-BE49-F238E27FC236}">
                <a16:creationId xmlns:a16="http://schemas.microsoft.com/office/drawing/2014/main" id="{91C5B41D-E044-4FFE-8CB8-A0F1C4A88A49}"/>
              </a:ext>
            </a:extLst>
          </p:cNvPr>
          <p:cNvPicPr>
            <a:picLocks noChangeAspect="1"/>
          </p:cNvPicPr>
          <p:nvPr>
            <p:custDataLst>
              <p:tags r:id="rId5"/>
            </p:custDataLst>
          </p:nvPr>
        </p:nvPicPr>
        <p:blipFill>
          <a:blip r:embed="rId15" cstate="print">
            <a:extLst>
              <a:ext uri="{28A0092B-C50C-407E-A947-70E740481C1C}">
                <a14:useLocalDpi xmlns:a14="http://schemas.microsoft.com/office/drawing/2010/main" val="0"/>
              </a:ext>
            </a:extLst>
          </a:blip>
          <a:stretch>
            <a:fillRect/>
          </a:stretch>
        </p:blipFill>
        <p:spPr>
          <a:xfrm>
            <a:off x="3863702" y="4974438"/>
            <a:ext cx="908571" cy="159429"/>
          </a:xfrm>
          <a:prstGeom prst="rect">
            <a:avLst/>
          </a:prstGeom>
        </p:spPr>
      </p:pic>
      <p:sp>
        <p:nvSpPr>
          <p:cNvPr id="27" name="Rectangle 26">
            <a:extLst>
              <a:ext uri="{FF2B5EF4-FFF2-40B4-BE49-F238E27FC236}">
                <a16:creationId xmlns:a16="http://schemas.microsoft.com/office/drawing/2014/main" id="{87002FE4-4F09-4325-92FA-D07C06330AB7}"/>
              </a:ext>
            </a:extLst>
          </p:cNvPr>
          <p:cNvSpPr/>
          <p:nvPr/>
        </p:nvSpPr>
        <p:spPr>
          <a:xfrm>
            <a:off x="3695700" y="4798343"/>
            <a:ext cx="1343025" cy="536468"/>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mc:AlternateContent xmlns:mc="http://schemas.openxmlformats.org/markup-compatibility/2006" xmlns:a14="http://schemas.microsoft.com/office/drawing/2010/main">
        <mc:Choice Requires="a14">
          <p:sp>
            <p:nvSpPr>
              <p:cNvPr id="28" name="TextBox 27">
                <a:extLst>
                  <a:ext uri="{FF2B5EF4-FFF2-40B4-BE49-F238E27FC236}">
                    <a16:creationId xmlns:a16="http://schemas.microsoft.com/office/drawing/2014/main" id="{4ACEF0E7-9044-4DA2-97FB-9BF2BA20548A}"/>
                  </a:ext>
                </a:extLst>
              </p:cNvPr>
              <p:cNvSpPr txBox="1"/>
              <p:nvPr/>
            </p:nvSpPr>
            <p:spPr>
              <a:xfrm>
                <a:off x="200025" y="5396996"/>
                <a:ext cx="8858250" cy="149964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FF0000"/>
                    </a:solidFill>
                    <a:effectLst/>
                    <a:uLnTx/>
                    <a:uFillTx/>
                    <a:latin typeface="Calibri" panose="020F0502020204030204"/>
                    <a:ea typeface="+mn-ea"/>
                    <a:cs typeface="Arial" panose="020B0604020202020204" pitchFamily="34" charset="0"/>
                  </a:rPr>
                  <a:t>We have calculated the grand partition function!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We were able to do it because of the classical limit but also because in the grand statistical sum there is no restriction for the one-particle states we sum over. For the canonical sum the restriction </a:t>
                </a:r>
                <a14:m>
                  <m:oMath xmlns:m="http://schemas.openxmlformats.org/officeDocument/2006/math">
                    <m:sSub>
                      <m:sSubPr>
                        <m:ctrlP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ctrlPr>
                      </m:sSubPr>
                      <m:e>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𝑁</m:t>
                        </m:r>
                      </m:e>
                      <m:sub>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𝑗</m:t>
                        </m:r>
                      </m:sub>
                    </m:sSub>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m:t>
                    </m:r>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𝑁</m:t>
                    </m:r>
                  </m:oMath>
                </a14:m>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would make a similar calculation more difficult. (Later we shall see that in classical (non-quantum) statistics the calculation of the canonical sum for ideal gas is easy!)</a:t>
                </a:r>
              </a:p>
            </p:txBody>
          </p:sp>
        </mc:Choice>
        <mc:Fallback xmlns="">
          <p:sp>
            <p:nvSpPr>
              <p:cNvPr id="28" name="TextBox 27">
                <a:extLst>
                  <a:ext uri="{FF2B5EF4-FFF2-40B4-BE49-F238E27FC236}">
                    <a16:creationId xmlns:a16="http://schemas.microsoft.com/office/drawing/2014/main" id="{4ACEF0E7-9044-4DA2-97FB-9BF2BA20548A}"/>
                  </a:ext>
                </a:extLst>
              </p:cNvPr>
              <p:cNvSpPr txBox="1">
                <a:spLocks noRot="1" noChangeAspect="1" noMove="1" noResize="1" noEditPoints="1" noAdjustHandles="1" noChangeArrowheads="1" noChangeShapeType="1" noTextEdit="1"/>
              </p:cNvSpPr>
              <p:nvPr/>
            </p:nvSpPr>
            <p:spPr>
              <a:xfrm>
                <a:off x="200025" y="5396996"/>
                <a:ext cx="8858250" cy="1499641"/>
              </a:xfrm>
              <a:prstGeom prst="rect">
                <a:avLst/>
              </a:prstGeom>
              <a:blipFill>
                <a:blip r:embed="rId16"/>
                <a:stretch>
                  <a:fillRect l="-619" t="-2033" r="-138" b="-5691"/>
                </a:stretch>
              </a:blipFill>
            </p:spPr>
            <p:txBody>
              <a:bodyPr/>
              <a:lstStyle/>
              <a:p>
                <a:r>
                  <a:rPr lang="sk-SK">
                    <a:noFill/>
                  </a:rPr>
                  <a:t> </a:t>
                </a:r>
              </a:p>
            </p:txBody>
          </p:sp>
        </mc:Fallback>
      </mc:AlternateContent>
      <p:pic>
        <p:nvPicPr>
          <p:cNvPr id="5" name="Picture 4">
            <a:extLst>
              <a:ext uri="{FF2B5EF4-FFF2-40B4-BE49-F238E27FC236}">
                <a16:creationId xmlns:a16="http://schemas.microsoft.com/office/drawing/2014/main" id="{5C09E125-0EE3-487F-B593-67DDE7682EB6}"/>
              </a:ext>
            </a:extLst>
          </p:cNvPr>
          <p:cNvPicPr>
            <a:picLocks noChangeAspect="1"/>
          </p:cNvPicPr>
          <p:nvPr>
            <p:custDataLst>
              <p:tags r:id="rId6"/>
            </p:custDataLst>
          </p:nvPr>
        </p:nvPicPr>
        <p:blipFill>
          <a:blip r:embed="rId17" cstate="print">
            <a:extLst>
              <a:ext uri="{28A0092B-C50C-407E-A947-70E740481C1C}">
                <a14:useLocalDpi xmlns:a14="http://schemas.microsoft.com/office/drawing/2010/main" val="0"/>
              </a:ext>
            </a:extLst>
          </a:blip>
          <a:stretch>
            <a:fillRect/>
          </a:stretch>
        </p:blipFill>
        <p:spPr>
          <a:xfrm>
            <a:off x="1434215" y="3571359"/>
            <a:ext cx="1306449" cy="229743"/>
          </a:xfrm>
          <a:prstGeom prst="rect">
            <a:avLst/>
          </a:prstGeom>
        </p:spPr>
      </p:pic>
    </p:spTree>
    <p:extLst>
      <p:ext uri="{BB962C8B-B14F-4D97-AF65-F5344CB8AC3E}">
        <p14:creationId xmlns:p14="http://schemas.microsoft.com/office/powerpoint/2010/main" val="1466321609"/>
      </p:ext>
    </p:extLst>
  </p:cSld>
  <p:clrMapOvr>
    <a:masterClrMapping/>
  </p:clrMapOvr>
  <p:extLst mod="1"/>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3CE01C5-D3FC-4BFD-80B9-8077D7D3B124}"/>
              </a:ext>
            </a:extLst>
          </p:cNvPr>
          <p:cNvSpPr txBox="1"/>
          <p:nvPr/>
        </p:nvSpPr>
        <p:spPr>
          <a:xfrm>
            <a:off x="333375" y="277616"/>
            <a:ext cx="8477250"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Ideal gas – classical limit – entropy</a:t>
            </a:r>
          </a:p>
        </p:txBody>
      </p:sp>
      <p:pic>
        <p:nvPicPr>
          <p:cNvPr id="4" name="Picture 3">
            <a:extLst>
              <a:ext uri="{FF2B5EF4-FFF2-40B4-BE49-F238E27FC236}">
                <a16:creationId xmlns:a16="http://schemas.microsoft.com/office/drawing/2014/main" id="{3A5896ED-34E3-43C6-B06A-F13E5AD9439E}"/>
              </a:ext>
            </a:extLst>
          </p:cNvPr>
          <p:cNvPicPr>
            <a:picLocks noChangeAspect="1"/>
          </p:cNvPicPr>
          <p:nvPr>
            <p:custDataLst>
              <p:tags r:id="rId1"/>
            </p:custDataLst>
          </p:nvPr>
        </p:nvPicPr>
        <p:blipFill>
          <a:blip r:embed="rId8" cstate="print">
            <a:extLst>
              <a:ext uri="{28A0092B-C50C-407E-A947-70E740481C1C}">
                <a14:useLocalDpi xmlns:a14="http://schemas.microsoft.com/office/drawing/2010/main" val="0"/>
              </a:ext>
            </a:extLst>
          </a:blip>
          <a:stretch>
            <a:fillRect/>
          </a:stretch>
        </p:blipFill>
        <p:spPr>
          <a:xfrm>
            <a:off x="1239700" y="2964429"/>
            <a:ext cx="6159429" cy="464571"/>
          </a:xfrm>
          <a:prstGeom prst="rect">
            <a:avLst/>
          </a:prstGeom>
        </p:spPr>
      </p:pic>
      <p:pic>
        <p:nvPicPr>
          <p:cNvPr id="6" name="Picture 5">
            <a:extLst>
              <a:ext uri="{FF2B5EF4-FFF2-40B4-BE49-F238E27FC236}">
                <a16:creationId xmlns:a16="http://schemas.microsoft.com/office/drawing/2014/main" id="{7D51FDB7-D80F-409F-8726-A0D44532FB6B}"/>
              </a:ext>
            </a:extLst>
          </p:cNvPr>
          <p:cNvPicPr>
            <a:picLocks noChangeAspect="1"/>
          </p:cNvPicPr>
          <p:nvPr>
            <p:custDataLst>
              <p:tags r:id="rId2"/>
            </p:custDataLst>
          </p:nvPr>
        </p:nvPicPr>
        <p:blipFill>
          <a:blip r:embed="rId9" cstate="print">
            <a:extLst>
              <a:ext uri="{28A0092B-C50C-407E-A947-70E740481C1C}">
                <a14:useLocalDpi xmlns:a14="http://schemas.microsoft.com/office/drawing/2010/main" val="0"/>
              </a:ext>
            </a:extLst>
          </a:blip>
          <a:stretch>
            <a:fillRect/>
          </a:stretch>
        </p:blipFill>
        <p:spPr>
          <a:xfrm>
            <a:off x="6292577" y="1569688"/>
            <a:ext cx="908571" cy="159429"/>
          </a:xfrm>
          <a:prstGeom prst="rect">
            <a:avLst/>
          </a:prstGeom>
        </p:spPr>
      </p:pic>
      <p:pic>
        <p:nvPicPr>
          <p:cNvPr id="7" name="Picture 6">
            <a:extLst>
              <a:ext uri="{FF2B5EF4-FFF2-40B4-BE49-F238E27FC236}">
                <a16:creationId xmlns:a16="http://schemas.microsoft.com/office/drawing/2014/main" id="{579D149A-1793-42C5-BA74-BB5CAA639092}"/>
              </a:ext>
            </a:extLst>
          </p:cNvPr>
          <p:cNvPicPr>
            <a:picLocks noChangeAspect="1"/>
          </p:cNvPicPr>
          <p:nvPr>
            <p:custDataLst>
              <p:tags r:id="rId3"/>
            </p:custDataLst>
          </p:nvPr>
        </p:nvPicPr>
        <p:blipFill>
          <a:blip r:embed="rId10" cstate="print">
            <a:extLst>
              <a:ext uri="{28A0092B-C50C-407E-A947-70E740481C1C}">
                <a14:useLocalDpi xmlns:a14="http://schemas.microsoft.com/office/drawing/2010/main" val="0"/>
              </a:ext>
            </a:extLst>
          </a:blip>
          <a:stretch>
            <a:fillRect/>
          </a:stretch>
        </p:blipFill>
        <p:spPr>
          <a:xfrm>
            <a:off x="662960" y="1492546"/>
            <a:ext cx="1515429" cy="473143"/>
          </a:xfrm>
          <a:prstGeom prst="rect">
            <a:avLst/>
          </a:prstGeom>
        </p:spPr>
      </p:pic>
      <p:pic>
        <p:nvPicPr>
          <p:cNvPr id="8" name="Picture 7">
            <a:extLst>
              <a:ext uri="{FF2B5EF4-FFF2-40B4-BE49-F238E27FC236}">
                <a16:creationId xmlns:a16="http://schemas.microsoft.com/office/drawing/2014/main" id="{024C10AD-071C-431F-8BA9-2089B8461BBD}"/>
              </a:ext>
            </a:extLst>
          </p:cNvPr>
          <p:cNvPicPr>
            <a:picLocks noChangeAspect="1"/>
          </p:cNvPicPr>
          <p:nvPr>
            <p:custDataLst>
              <p:tags r:id="rId4"/>
            </p:custDataLst>
          </p:nvPr>
        </p:nvPicPr>
        <p:blipFill>
          <a:blip r:embed="rId11" cstate="print">
            <a:extLst>
              <a:ext uri="{28A0092B-C50C-407E-A947-70E740481C1C}">
                <a14:useLocalDpi xmlns:a14="http://schemas.microsoft.com/office/drawing/2010/main" val="0"/>
              </a:ext>
            </a:extLst>
          </a:blip>
          <a:stretch>
            <a:fillRect/>
          </a:stretch>
        </p:blipFill>
        <p:spPr>
          <a:xfrm>
            <a:off x="3279525" y="1345118"/>
            <a:ext cx="1724571" cy="620571"/>
          </a:xfrm>
          <a:prstGeom prst="rect">
            <a:avLst/>
          </a:prstGeom>
        </p:spPr>
      </p:pic>
      <p:sp>
        <p:nvSpPr>
          <p:cNvPr id="9" name="TextBox 8">
            <a:extLst>
              <a:ext uri="{FF2B5EF4-FFF2-40B4-BE49-F238E27FC236}">
                <a16:creationId xmlns:a16="http://schemas.microsoft.com/office/drawing/2014/main" id="{FCD05E29-7CC9-42BC-B142-606A50560A2B}"/>
              </a:ext>
            </a:extLst>
          </p:cNvPr>
          <p:cNvSpPr txBox="1"/>
          <p:nvPr/>
        </p:nvSpPr>
        <p:spPr>
          <a:xfrm>
            <a:off x="238125" y="962025"/>
            <a:ext cx="847725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Summarizing the results we have obtained</a:t>
            </a:r>
          </a:p>
        </p:txBody>
      </p:sp>
      <p:sp>
        <p:nvSpPr>
          <p:cNvPr id="10" name="Rectangle 9">
            <a:extLst>
              <a:ext uri="{FF2B5EF4-FFF2-40B4-BE49-F238E27FC236}">
                <a16:creationId xmlns:a16="http://schemas.microsoft.com/office/drawing/2014/main" id="{54315EF4-4770-4830-BEF6-603D568BC03C}"/>
              </a:ext>
            </a:extLst>
          </p:cNvPr>
          <p:cNvSpPr/>
          <p:nvPr/>
        </p:nvSpPr>
        <p:spPr>
          <a:xfrm>
            <a:off x="438150" y="1297493"/>
            <a:ext cx="7467600" cy="740857"/>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4186E4E5-D4DD-4D35-8B69-10FDB3A6BDB9}"/>
              </a:ext>
            </a:extLst>
          </p:cNvPr>
          <p:cNvSpPr txBox="1"/>
          <p:nvPr/>
        </p:nvSpPr>
        <p:spPr>
          <a:xfrm>
            <a:off x="238125" y="2373818"/>
            <a:ext cx="8572500"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we continue by calculating the entropy of an ideal gas in the classical limit. We start with the relation</a:t>
            </a:r>
          </a:p>
        </p:txBody>
      </p:sp>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7886A845-D3C0-4749-A5A2-18A8E8C7DEE9}"/>
                  </a:ext>
                </a:extLst>
              </p:cNvPr>
              <p:cNvSpPr txBox="1"/>
              <p:nvPr/>
            </p:nvSpPr>
            <p:spPr>
              <a:xfrm>
                <a:off x="238125" y="3639913"/>
                <a:ext cx="8677275"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After substitution for </a:t>
                </a:r>
                <a14:m>
                  <m:oMath xmlns:m="http://schemas.openxmlformats.org/officeDocument/2006/math">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𝜇</m:t>
                    </m:r>
                  </m:oMath>
                </a14:m>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and          we get </a:t>
                </a:r>
              </a:p>
            </p:txBody>
          </p:sp>
        </mc:Choice>
        <mc:Fallback xmlns="">
          <p:sp>
            <p:nvSpPr>
              <p:cNvPr id="14" name="TextBox 13">
                <a:extLst>
                  <a:ext uri="{FF2B5EF4-FFF2-40B4-BE49-F238E27FC236}">
                    <a16:creationId xmlns:a16="http://schemas.microsoft.com/office/drawing/2014/main" id="{7886A845-D3C0-4749-A5A2-18A8E8C7DEE9}"/>
                  </a:ext>
                </a:extLst>
              </p:cNvPr>
              <p:cNvSpPr txBox="1">
                <a:spLocks noRot="1" noChangeAspect="1" noMove="1" noResize="1" noEditPoints="1" noAdjustHandles="1" noChangeArrowheads="1" noChangeShapeType="1" noTextEdit="1"/>
              </p:cNvSpPr>
              <p:nvPr/>
            </p:nvSpPr>
            <p:spPr>
              <a:xfrm>
                <a:off x="238125" y="3639913"/>
                <a:ext cx="8677275" cy="369332"/>
              </a:xfrm>
              <a:prstGeom prst="rect">
                <a:avLst/>
              </a:prstGeom>
              <a:blipFill>
                <a:blip r:embed="rId14"/>
                <a:stretch>
                  <a:fillRect l="-562" t="-8197" b="-24590"/>
                </a:stretch>
              </a:blipFill>
            </p:spPr>
            <p:txBody>
              <a:bodyPr/>
              <a:lstStyle/>
              <a:p>
                <a:r>
                  <a:rPr lang="en-US">
                    <a:noFill/>
                  </a:rPr>
                  <a:t> </a:t>
                </a:r>
              </a:p>
            </p:txBody>
          </p:sp>
        </mc:Fallback>
      </mc:AlternateContent>
      <p:pic>
        <p:nvPicPr>
          <p:cNvPr id="16" name="Picture 15">
            <a:extLst>
              <a:ext uri="{FF2B5EF4-FFF2-40B4-BE49-F238E27FC236}">
                <a16:creationId xmlns:a16="http://schemas.microsoft.com/office/drawing/2014/main" id="{184730D5-191F-457E-83A8-54A8E6AF2D4D}"/>
              </a:ext>
            </a:extLst>
          </p:cNvPr>
          <p:cNvPicPr>
            <a:picLocks noChangeAspect="1"/>
          </p:cNvPicPr>
          <p:nvPr>
            <p:custDataLst>
              <p:tags r:id="rId5"/>
            </p:custDataLst>
          </p:nvPr>
        </p:nvPicPr>
        <p:blipFill>
          <a:blip r:embed="rId15" cstate="print">
            <a:extLst>
              <a:ext uri="{28A0092B-C50C-407E-A947-70E740481C1C}">
                <a14:useLocalDpi xmlns:a14="http://schemas.microsoft.com/office/drawing/2010/main" val="0"/>
              </a:ext>
            </a:extLst>
          </a:blip>
          <a:stretch>
            <a:fillRect/>
          </a:stretch>
        </p:blipFill>
        <p:spPr>
          <a:xfrm>
            <a:off x="2936000" y="3744864"/>
            <a:ext cx="396000" cy="159429"/>
          </a:xfrm>
          <a:prstGeom prst="rect">
            <a:avLst/>
          </a:prstGeom>
        </p:spPr>
      </p:pic>
      <p:pic>
        <p:nvPicPr>
          <p:cNvPr id="18" name="Picture 17">
            <a:extLst>
              <a:ext uri="{FF2B5EF4-FFF2-40B4-BE49-F238E27FC236}">
                <a16:creationId xmlns:a16="http://schemas.microsoft.com/office/drawing/2014/main" id="{45CADAA0-DD4A-48C3-8322-D44FCFE616FD}"/>
              </a:ext>
            </a:extLst>
          </p:cNvPr>
          <p:cNvPicPr>
            <a:picLocks noChangeAspect="1"/>
          </p:cNvPicPr>
          <p:nvPr>
            <p:custDataLst>
              <p:tags r:id="rId6"/>
            </p:custDataLst>
          </p:nvPr>
        </p:nvPicPr>
        <p:blipFill>
          <a:blip r:embed="rId16" cstate="print">
            <a:extLst>
              <a:ext uri="{28A0092B-C50C-407E-A947-70E740481C1C}">
                <a14:useLocalDpi xmlns:a14="http://schemas.microsoft.com/office/drawing/2010/main" val="0"/>
              </a:ext>
            </a:extLst>
          </a:blip>
          <a:stretch>
            <a:fillRect/>
          </a:stretch>
        </p:blipFill>
        <p:spPr>
          <a:xfrm>
            <a:off x="2082750" y="4220158"/>
            <a:ext cx="4788000" cy="473143"/>
          </a:xfrm>
          <a:prstGeom prst="rect">
            <a:avLst/>
          </a:prstGeom>
        </p:spPr>
      </p:pic>
      <p:sp>
        <p:nvSpPr>
          <p:cNvPr id="19" name="Rectangle 18">
            <a:extLst>
              <a:ext uri="{FF2B5EF4-FFF2-40B4-BE49-F238E27FC236}">
                <a16:creationId xmlns:a16="http://schemas.microsoft.com/office/drawing/2014/main" id="{C2E3A8B2-DBFD-45A2-99DC-55A1C7C1630E}"/>
              </a:ext>
            </a:extLst>
          </p:cNvPr>
          <p:cNvSpPr/>
          <p:nvPr/>
        </p:nvSpPr>
        <p:spPr>
          <a:xfrm>
            <a:off x="2000250" y="4114196"/>
            <a:ext cx="4981575" cy="763231"/>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1545D824-5421-4150-ABFD-EC1626623003}"/>
              </a:ext>
            </a:extLst>
          </p:cNvPr>
          <p:cNvSpPr txBox="1"/>
          <p:nvPr/>
        </p:nvSpPr>
        <p:spPr>
          <a:xfrm>
            <a:off x="333375" y="5105400"/>
            <a:ext cx="8239125"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This formula is called </a:t>
            </a:r>
            <a:r>
              <a:rPr kumimoji="0" lang="en-US" sz="1800" b="1" i="0" u="none" strike="noStrike" kern="1200" cap="none" spc="0" normalizeH="0" baseline="0" noProof="0" dirty="0" err="1">
                <a:ln>
                  <a:noFill/>
                </a:ln>
                <a:solidFill>
                  <a:srgbClr val="FF0000"/>
                </a:solidFill>
                <a:effectLst/>
                <a:uLnTx/>
                <a:uFillTx/>
                <a:latin typeface="Calibri" panose="020F0502020204030204"/>
                <a:ea typeface="+mn-ea"/>
                <a:cs typeface="Arial" panose="020B0604020202020204" pitchFamily="34" charset="0"/>
              </a:rPr>
              <a:t>Sackur</a:t>
            </a:r>
            <a:r>
              <a:rPr kumimoji="0" lang="en-US" sz="1800" b="1" i="0" u="none" strike="noStrike" kern="1200" cap="none" spc="0" normalizeH="0" baseline="0" noProof="0" dirty="0">
                <a:ln>
                  <a:noFill/>
                </a:ln>
                <a:solidFill>
                  <a:srgbClr val="FF0000"/>
                </a:solidFill>
                <a:effectLst/>
                <a:uLnTx/>
                <a:uFillTx/>
                <a:latin typeface="Calibri" panose="020F0502020204030204"/>
                <a:ea typeface="+mn-ea"/>
                <a:cs typeface="Arial" panose="020B0604020202020204" pitchFamily="34" charset="0"/>
              </a:rPr>
              <a:t>-Tetrode equation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for the entropy of monoatomic classical ideal gas. It demonstrates that the statistical physics is able to calculate the entropy absolutely: there is no arbitrary additive constants, while the phenomenological thermodynamics is able to determine entropy only up to an additive constant.</a:t>
            </a:r>
          </a:p>
        </p:txBody>
      </p:sp>
    </p:spTree>
    <p:extLst>
      <p:ext uri="{BB962C8B-B14F-4D97-AF65-F5344CB8AC3E}">
        <p14:creationId xmlns:p14="http://schemas.microsoft.com/office/powerpoint/2010/main" val="840021482"/>
      </p:ext>
    </p:extLst>
  </p:cSld>
  <p:clrMapOvr>
    <a:masterClrMapping/>
  </p:clrMapOvr>
  <p:extLst mod="1"/>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826589" y="343989"/>
            <a:ext cx="7195457"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Real gases, condensation</a:t>
            </a:r>
          </a:p>
        </p:txBody>
      </p: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D555B7BB-62D3-42EA-9803-EFB09B3857C6}"/>
                  </a:ext>
                </a:extLst>
              </p:cNvPr>
              <p:cNvSpPr txBox="1"/>
              <p:nvPr/>
            </p:nvSpPr>
            <p:spPr>
              <a:xfrm>
                <a:off x="162560" y="1036320"/>
                <a:ext cx="8493760" cy="923330"/>
              </a:xfrm>
              <a:prstGeom prst="rect">
                <a:avLst/>
              </a:prstGeom>
              <a:noFill/>
            </p:spPr>
            <p:txBody>
              <a:bodyPr wrap="square" rtlCol="0">
                <a:spAutoFit/>
              </a:bodyPr>
              <a:lstStyle/>
              <a:p>
                <a:r>
                  <a:rPr lang="en-US" dirty="0"/>
                  <a:t>Real gases do not satisfy the ideal gas equation of state </a:t>
                </a:r>
                <a14:m>
                  <m:oMath xmlns:m="http://schemas.openxmlformats.org/officeDocument/2006/math">
                    <m:r>
                      <a:rPr lang="en-US" b="0" i="1" smtClean="0">
                        <a:latin typeface="Cambria Math" panose="02040503050406030204" pitchFamily="18" charset="0"/>
                      </a:rPr>
                      <m:t>𝑝𝑉</m:t>
                    </m:r>
                    <m:r>
                      <a:rPr lang="en-US" b="0" i="1" smtClean="0">
                        <a:latin typeface="Cambria Math" panose="02040503050406030204" pitchFamily="18" charset="0"/>
                      </a:rPr>
                      <m:t>=</m:t>
                    </m:r>
                    <m:r>
                      <a:rPr lang="en-US" b="0" i="1" smtClean="0">
                        <a:latin typeface="Cambria Math" panose="02040503050406030204" pitchFamily="18" charset="0"/>
                      </a:rPr>
                      <m:t>𝑁𝑘𝑇</m:t>
                    </m:r>
                  </m:oMath>
                </a14:m>
                <a:r>
                  <a:rPr lang="en-US" dirty="0"/>
                  <a:t>. Real isotherms are not simple hyperbolas. For sufficiently small temperatures the real isotherm has a flat horizontal segment corresponding to condensation. The piston pusher dwarf will observe</a:t>
                </a:r>
              </a:p>
            </p:txBody>
          </p:sp>
        </mc:Choice>
        <mc:Fallback xmlns="">
          <p:sp>
            <p:nvSpPr>
              <p:cNvPr id="2" name="TextBox 1">
                <a:extLst>
                  <a:ext uri="{FF2B5EF4-FFF2-40B4-BE49-F238E27FC236}">
                    <a16:creationId xmlns:a16="http://schemas.microsoft.com/office/drawing/2014/main" id="{D555B7BB-62D3-42EA-9803-EFB09B3857C6}"/>
                  </a:ext>
                </a:extLst>
              </p:cNvPr>
              <p:cNvSpPr txBox="1">
                <a:spLocks noRot="1" noChangeAspect="1" noMove="1" noResize="1" noEditPoints="1" noAdjustHandles="1" noChangeArrowheads="1" noChangeShapeType="1" noTextEdit="1"/>
              </p:cNvSpPr>
              <p:nvPr/>
            </p:nvSpPr>
            <p:spPr>
              <a:xfrm>
                <a:off x="162560" y="1036320"/>
                <a:ext cx="8493760" cy="923330"/>
              </a:xfrm>
              <a:prstGeom prst="rect">
                <a:avLst/>
              </a:prstGeom>
              <a:blipFill>
                <a:blip r:embed="rId4"/>
                <a:stretch>
                  <a:fillRect l="-646" t="-3311" r="-287" b="-9934"/>
                </a:stretch>
              </a:blipFill>
            </p:spPr>
            <p:txBody>
              <a:bodyPr/>
              <a:lstStyle/>
              <a:p>
                <a:r>
                  <a:rPr lang="en-US">
                    <a:noFill/>
                  </a:rPr>
                  <a:t> </a:t>
                </a:r>
              </a:p>
            </p:txBody>
          </p:sp>
        </mc:Fallback>
      </mc:AlternateContent>
      <p:pic>
        <p:nvPicPr>
          <p:cNvPr id="4" name="Picture 3">
            <a:extLst>
              <a:ext uri="{FF2B5EF4-FFF2-40B4-BE49-F238E27FC236}">
                <a16:creationId xmlns:a16="http://schemas.microsoft.com/office/drawing/2014/main" id="{48BC50D2-C930-46B3-898F-981201B08D1D}"/>
              </a:ext>
            </a:extLst>
          </p:cNvPr>
          <p:cNvPicPr>
            <a:picLocks noChangeAspect="1"/>
          </p:cNvPicPr>
          <p:nvPr/>
        </p:nvPicPr>
        <p:blipFill rotWithShape="1">
          <a:blip r:embed="rId5"/>
          <a:srcRect t="-114" r="8044" b="1"/>
          <a:stretch/>
        </p:blipFill>
        <p:spPr>
          <a:xfrm>
            <a:off x="507802" y="2174240"/>
            <a:ext cx="5110678" cy="4173015"/>
          </a:xfrm>
          <a:prstGeom prst="rect">
            <a:avLst/>
          </a:prstGeom>
        </p:spPr>
      </p:pic>
      <p:sp>
        <p:nvSpPr>
          <p:cNvPr id="5" name="TextBox 4">
            <a:extLst>
              <a:ext uri="{FF2B5EF4-FFF2-40B4-BE49-F238E27FC236}">
                <a16:creationId xmlns:a16="http://schemas.microsoft.com/office/drawing/2014/main" id="{09782AC1-11D8-4963-B75E-E61F84E87538}"/>
              </a:ext>
            </a:extLst>
          </p:cNvPr>
          <p:cNvSpPr txBox="1"/>
          <p:nvPr/>
        </p:nvSpPr>
        <p:spPr>
          <a:xfrm>
            <a:off x="5771078" y="1833842"/>
            <a:ext cx="3281680" cy="4524315"/>
          </a:xfrm>
          <a:prstGeom prst="rect">
            <a:avLst/>
          </a:prstGeom>
          <a:noFill/>
        </p:spPr>
        <p:txBody>
          <a:bodyPr wrap="square" rtlCol="0">
            <a:spAutoFit/>
          </a:bodyPr>
          <a:lstStyle/>
          <a:p>
            <a:r>
              <a:rPr lang="en-US" dirty="0"/>
              <a:t>a strange phenomenon: he will be able to decrease the volume of the container without at a constant pressure. The reason is that a new phase will appear at the bottom of the container: a liquid phase. When pushing the piston more an more molecules from the gas phase above the liquid enter the liquid phase thus decreasing the number of molecules in the gas phase. The gas phase having smaller number of molecules keeps constant pressure in the decreasing gas volume in the container. </a:t>
            </a:r>
          </a:p>
        </p:txBody>
      </p:sp>
      <p:sp>
        <p:nvSpPr>
          <p:cNvPr id="6" name="Slide Number Placeholder 5">
            <a:extLst>
              <a:ext uri="{FF2B5EF4-FFF2-40B4-BE49-F238E27FC236}">
                <a16:creationId xmlns:a16="http://schemas.microsoft.com/office/drawing/2014/main" id="{69E7F508-10EA-4A32-A6E5-A11F7BCFA640}"/>
              </a:ext>
            </a:extLst>
          </p:cNvPr>
          <p:cNvSpPr>
            <a:spLocks noGrp="1"/>
          </p:cNvSpPr>
          <p:nvPr>
            <p:ph type="sldNum" sz="quarter" idx="12"/>
          </p:nvPr>
        </p:nvSpPr>
        <p:spPr/>
        <p:txBody>
          <a:bodyPr/>
          <a:lstStyle/>
          <a:p>
            <a:fld id="{75C6860D-BD61-40CF-A6C8-13A1495E506D}" type="slidenum">
              <a:rPr lang="sk-SK" smtClean="0"/>
              <a:t>4</a:t>
            </a:fld>
            <a:endParaRPr lang="sk-SK"/>
          </a:p>
        </p:txBody>
      </p:sp>
    </p:spTree>
    <p:extLst>
      <p:ext uri="{BB962C8B-B14F-4D97-AF65-F5344CB8AC3E}">
        <p14:creationId xmlns:p14="http://schemas.microsoft.com/office/powerpoint/2010/main" val="4073429517"/>
      </p:ext>
    </p:extLst>
  </p:cSld>
  <p:clrMapOvr>
    <a:masterClrMapping/>
  </p:clrMapOvr>
  <p:extLst mod="1"/>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9124EF1-3E01-4930-9A19-3ADF29A08E57}"/>
              </a:ext>
            </a:extLst>
          </p:cNvPr>
          <p:cNvSpPr txBox="1"/>
          <p:nvPr/>
        </p:nvSpPr>
        <p:spPr>
          <a:xfrm>
            <a:off x="1046480" y="180565"/>
            <a:ext cx="6482080" cy="523220"/>
          </a:xfrm>
          <a:prstGeom prst="rect">
            <a:avLst/>
          </a:prstGeom>
          <a:noFill/>
        </p:spPr>
        <p:txBody>
          <a:bodyPr wrap="square" rtlCol="0">
            <a:spAutoFit/>
          </a:bodyPr>
          <a:lstStyle/>
          <a:p>
            <a:pPr algn="ctr"/>
            <a:r>
              <a:rPr lang="sk-SK" sz="2800" b="1" dirty="0">
                <a:solidFill>
                  <a:prstClr val="black"/>
                </a:solidFill>
                <a:latin typeface="Arial" panose="020B0604020202020204" pitchFamily="34" charset="0"/>
                <a:cs typeface="Arial" panose="020B0604020202020204" pitchFamily="34" charset="0"/>
              </a:rPr>
              <a:t>van der </a:t>
            </a:r>
            <a:r>
              <a:rPr lang="sk-SK" sz="2800" b="1" dirty="0" err="1">
                <a:solidFill>
                  <a:prstClr val="black"/>
                </a:solidFill>
                <a:latin typeface="Arial" panose="020B0604020202020204" pitchFamily="34" charset="0"/>
                <a:cs typeface="Arial" panose="020B0604020202020204" pitchFamily="34" charset="0"/>
              </a:rPr>
              <a:t>Waals</a:t>
            </a:r>
            <a:r>
              <a:rPr lang="en-US" sz="2800" b="1" dirty="0">
                <a:solidFill>
                  <a:prstClr val="black"/>
                </a:solidFill>
                <a:latin typeface="Arial" panose="020B0604020202020204" pitchFamily="34" charset="0"/>
                <a:cs typeface="Arial" panose="020B0604020202020204" pitchFamily="34" charset="0"/>
              </a:rPr>
              <a:t> equation</a:t>
            </a:r>
            <a:endParaRPr lang="sk-SK" sz="2800" b="1" dirty="0">
              <a:solidFill>
                <a:prstClr val="black"/>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959C3A93-C216-4FA6-A611-46DA83FDF6C0}"/>
              </a:ext>
            </a:extLst>
          </p:cNvPr>
          <p:cNvSpPr txBox="1"/>
          <p:nvPr/>
        </p:nvSpPr>
        <p:spPr>
          <a:xfrm>
            <a:off x="220432" y="676115"/>
            <a:ext cx="8249920" cy="646331"/>
          </a:xfrm>
          <a:prstGeom prst="rect">
            <a:avLst/>
          </a:prstGeom>
          <a:noFill/>
        </p:spPr>
        <p:txBody>
          <a:bodyPr wrap="square" rtlCol="0">
            <a:spAutoFit/>
          </a:bodyPr>
          <a:lstStyle/>
          <a:p>
            <a:r>
              <a:rPr lang="en-US" dirty="0"/>
              <a:t>here were several attempts to “invent formulas” for the real gas equation of states. The most popular in the textbooks is the van der Waals equation</a:t>
            </a:r>
          </a:p>
        </p:txBody>
      </p:sp>
      <p:pic>
        <p:nvPicPr>
          <p:cNvPr id="7" name="Picture 6">
            <a:extLst>
              <a:ext uri="{FF2B5EF4-FFF2-40B4-BE49-F238E27FC236}">
                <a16:creationId xmlns:a16="http://schemas.microsoft.com/office/drawing/2014/main" id="{0407D404-5163-4C92-B69B-0CEE9B20E148}"/>
              </a:ext>
            </a:extLst>
          </p:cNvPr>
          <p:cNvPicPr>
            <a:picLocks noChangeAspect="1"/>
          </p:cNvPicPr>
          <p:nvPr>
            <p:custDataLst>
              <p:tags r:id="rId1"/>
            </p:custDataLst>
          </p:nvPr>
        </p:nvPicPr>
        <p:blipFill>
          <a:blip r:embed="rId3" cstate="print">
            <a:extLst>
              <a:ext uri="{28A0092B-C50C-407E-A947-70E740481C1C}">
                <a14:useLocalDpi xmlns:a14="http://schemas.microsoft.com/office/drawing/2010/main" val="0"/>
              </a:ext>
            </a:extLst>
          </a:blip>
          <a:stretch>
            <a:fillRect/>
          </a:stretch>
        </p:blipFill>
        <p:spPr>
          <a:xfrm>
            <a:off x="2891127" y="1343803"/>
            <a:ext cx="2946857" cy="562286"/>
          </a:xfrm>
          <a:prstGeom prst="rect">
            <a:avLst/>
          </a:prstGeom>
        </p:spPr>
      </p:pic>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E3C380EE-0537-408D-AC61-354E1213D4B6}"/>
                  </a:ext>
                </a:extLst>
              </p:cNvPr>
              <p:cNvSpPr txBox="1"/>
              <p:nvPr/>
            </p:nvSpPr>
            <p:spPr>
              <a:xfrm>
                <a:off x="190209" y="1912387"/>
                <a:ext cx="8432800" cy="1477328"/>
              </a:xfrm>
              <a:prstGeom prst="rect">
                <a:avLst/>
              </a:prstGeom>
              <a:noFill/>
            </p:spPr>
            <p:txBody>
              <a:bodyPr wrap="square" rtlCol="0">
                <a:spAutoFit/>
              </a:bodyPr>
              <a:lstStyle/>
              <a:p>
                <a:r>
                  <a:rPr lang="en-US" dirty="0"/>
                  <a:t>where </a:t>
                </a:r>
                <a14:m>
                  <m:oMath xmlns:m="http://schemas.openxmlformats.org/officeDocument/2006/math">
                    <m:r>
                      <a:rPr lang="en-US" b="0" i="1" smtClean="0">
                        <a:latin typeface="Cambria Math" panose="02040503050406030204" pitchFamily="18" charset="0"/>
                      </a:rPr>
                      <m:t>𝑎</m:t>
                    </m:r>
                    <m:r>
                      <a:rPr lang="en-US" b="0" i="1" smtClean="0">
                        <a:latin typeface="Cambria Math" panose="02040503050406030204" pitchFamily="18" charset="0"/>
                      </a:rPr>
                      <m:t>,</m:t>
                    </m:r>
                    <m:r>
                      <a:rPr lang="en-US" b="0" i="1" smtClean="0">
                        <a:latin typeface="Cambria Math" panose="02040503050406030204" pitchFamily="18" charset="0"/>
                      </a:rPr>
                      <m:t>𝑏</m:t>
                    </m:r>
                  </m:oMath>
                </a14:m>
                <a:r>
                  <a:rPr lang="en-US" dirty="0"/>
                  <a:t> are empirical constants characterizing the specific gas. The equation is of the third order in </a:t>
                </a:r>
                <a14:m>
                  <m:oMath xmlns:m="http://schemas.openxmlformats.org/officeDocument/2006/math">
                    <m:r>
                      <a:rPr lang="en-US" b="0" i="1" smtClean="0">
                        <a:latin typeface="Cambria Math" panose="02040503050406030204" pitchFamily="18" charset="0"/>
                      </a:rPr>
                      <m:t>𝑉</m:t>
                    </m:r>
                  </m:oMath>
                </a14:m>
                <a:r>
                  <a:rPr lang="en-US" dirty="0"/>
                  <a:t> and for the temperatures below certain critical temperature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𝑐</m:t>
                        </m:r>
                      </m:sub>
                    </m:sSub>
                  </m:oMath>
                </a14:m>
                <a:r>
                  <a:rPr lang="en-US" dirty="0"/>
                  <a:t> does not have a flat horizontal segment ibn the region where condensation is expected. Instead an </a:t>
                </a:r>
                <a:r>
                  <a:rPr lang="en-US" b="1" dirty="0"/>
                  <a:t>upward rise and a downward dip </a:t>
                </a:r>
                <a:r>
                  <a:rPr lang="en-US" dirty="0"/>
                  <a:t>is “predicted” by the formula. This region in the isotherm is usually interpreted as corresponding to a metastable equilibrium of</a:t>
                </a:r>
              </a:p>
            </p:txBody>
          </p:sp>
        </mc:Choice>
        <mc:Fallback xmlns="">
          <p:sp>
            <p:nvSpPr>
              <p:cNvPr id="8" name="TextBox 7">
                <a:extLst>
                  <a:ext uri="{FF2B5EF4-FFF2-40B4-BE49-F238E27FC236}">
                    <a16:creationId xmlns:a16="http://schemas.microsoft.com/office/drawing/2014/main" id="{E3C380EE-0537-408D-AC61-354E1213D4B6}"/>
                  </a:ext>
                </a:extLst>
              </p:cNvPr>
              <p:cNvSpPr txBox="1">
                <a:spLocks noRot="1" noChangeAspect="1" noMove="1" noResize="1" noEditPoints="1" noAdjustHandles="1" noChangeArrowheads="1" noChangeShapeType="1" noTextEdit="1"/>
              </p:cNvSpPr>
              <p:nvPr/>
            </p:nvSpPr>
            <p:spPr>
              <a:xfrm>
                <a:off x="190209" y="1912387"/>
                <a:ext cx="8432800" cy="1477328"/>
              </a:xfrm>
              <a:prstGeom prst="rect">
                <a:avLst/>
              </a:prstGeom>
              <a:blipFill>
                <a:blip r:embed="rId6"/>
                <a:stretch>
                  <a:fillRect l="-578" t="-2479" r="-361" b="-5785"/>
                </a:stretch>
              </a:blipFill>
            </p:spPr>
            <p:txBody>
              <a:bodyPr/>
              <a:lstStyle/>
              <a:p>
                <a:r>
                  <a:rPr lang="sk-SK">
                    <a:noFill/>
                  </a:rPr>
                  <a:t> </a:t>
                </a:r>
              </a:p>
            </p:txBody>
          </p:sp>
        </mc:Fallback>
      </mc:AlternateContent>
      <p:pic>
        <p:nvPicPr>
          <p:cNvPr id="10" name="Picture 9">
            <a:extLst>
              <a:ext uri="{FF2B5EF4-FFF2-40B4-BE49-F238E27FC236}">
                <a16:creationId xmlns:a16="http://schemas.microsoft.com/office/drawing/2014/main" id="{2697B2E2-64E0-4E21-A4C4-AD7EEFB62376}"/>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0700" y="3326567"/>
            <a:ext cx="2857500" cy="2276475"/>
          </a:xfrm>
          <a:prstGeom prst="rect">
            <a:avLst/>
          </a:prstGeom>
        </p:spPr>
      </p:pic>
      <p:sp>
        <p:nvSpPr>
          <p:cNvPr id="12" name="TextBox 11">
            <a:extLst>
              <a:ext uri="{FF2B5EF4-FFF2-40B4-BE49-F238E27FC236}">
                <a16:creationId xmlns:a16="http://schemas.microsoft.com/office/drawing/2014/main" id="{AA10D4BE-C9A4-49E6-B6FD-E2C9297E149C}"/>
              </a:ext>
            </a:extLst>
          </p:cNvPr>
          <p:cNvSpPr txBox="1"/>
          <p:nvPr/>
        </p:nvSpPr>
        <p:spPr>
          <a:xfrm>
            <a:off x="2900471" y="3338670"/>
            <a:ext cx="5737860" cy="923330"/>
          </a:xfrm>
          <a:prstGeom prst="rect">
            <a:avLst/>
          </a:prstGeom>
          <a:noFill/>
        </p:spPr>
        <p:txBody>
          <a:bodyPr wrap="square" rtlCol="0">
            <a:spAutoFit/>
          </a:bodyPr>
          <a:lstStyle/>
          <a:p>
            <a:r>
              <a:rPr lang="en-US" dirty="0"/>
              <a:t>overheated liquid or overcooled vapor which can be observed for very clean samples of the substance. Usually, however a flat horizontal segment of isotherm is observed.</a:t>
            </a:r>
          </a:p>
        </p:txBody>
      </p:sp>
      <p:pic>
        <p:nvPicPr>
          <p:cNvPr id="9" name="Picture 2" descr="http://bouman.chem.georgetown.edu/F00/charles2/IMG00011.GIF">
            <a:extLst>
              <a:ext uri="{FF2B5EF4-FFF2-40B4-BE49-F238E27FC236}">
                <a16:creationId xmlns:a16="http://schemas.microsoft.com/office/drawing/2014/main" id="{43A6F567-DB75-4E82-87A1-5651954C454B}"/>
              </a:ext>
            </a:extLst>
          </p:cNvPr>
          <p:cNvPicPr>
            <a:picLocks noChangeAspect="1" noChangeArrowheads="1"/>
          </p:cNvPicPr>
          <p:nvPr/>
        </p:nvPicPr>
        <p:blipFill rotWithShape="1">
          <a:blip r:embed="rId8">
            <a:extLst>
              <a:ext uri="{28A0092B-C50C-407E-A947-70E740481C1C}">
                <a14:useLocalDpi xmlns:a14="http://schemas.microsoft.com/office/drawing/2010/main" val="0"/>
              </a:ext>
            </a:extLst>
          </a:blip>
          <a:srcRect t="12269" r="484"/>
          <a:stretch/>
        </p:blipFill>
        <p:spPr bwMode="auto">
          <a:xfrm>
            <a:off x="3596612" y="4352082"/>
            <a:ext cx="3915358" cy="2586944"/>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a:extLst>
              <a:ext uri="{FF2B5EF4-FFF2-40B4-BE49-F238E27FC236}">
                <a16:creationId xmlns:a16="http://schemas.microsoft.com/office/drawing/2014/main" id="{1297FDC2-CAF7-4878-AFD2-E4F5718B3F4E}"/>
              </a:ext>
            </a:extLst>
          </p:cNvPr>
          <p:cNvSpPr>
            <a:spLocks noGrp="1"/>
          </p:cNvSpPr>
          <p:nvPr>
            <p:ph type="sldNum" sz="quarter" idx="12"/>
          </p:nvPr>
        </p:nvSpPr>
        <p:spPr/>
        <p:txBody>
          <a:bodyPr/>
          <a:lstStyle/>
          <a:p>
            <a:fld id="{75C6860D-BD61-40CF-A6C8-13A1495E506D}" type="slidenum">
              <a:rPr lang="sk-SK" smtClean="0"/>
              <a:t>5</a:t>
            </a:fld>
            <a:endParaRPr lang="sk-SK"/>
          </a:p>
        </p:txBody>
      </p:sp>
    </p:spTree>
    <p:extLst>
      <p:ext uri="{BB962C8B-B14F-4D97-AF65-F5344CB8AC3E}">
        <p14:creationId xmlns:p14="http://schemas.microsoft.com/office/powerpoint/2010/main" val="3974018534"/>
      </p:ext>
    </p:extLst>
  </p:cSld>
  <p:clrMapOvr>
    <a:masterClrMapping/>
  </p:clrMapOvr>
  <p:extLst mod="1"/>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http://www.nyu.edu/classes/tuckerman/stat.mech/lectures/lecture_25/img36.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60679" y="1010441"/>
            <a:ext cx="2925721" cy="2038667"/>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a:extLst>
              <a:ext uri="{FF2B5EF4-FFF2-40B4-BE49-F238E27FC236}">
                <a16:creationId xmlns:a16="http://schemas.microsoft.com/office/drawing/2014/main" id="{39A45C60-74C3-406D-B520-5FB57BCAE010}"/>
              </a:ext>
            </a:extLst>
          </p:cNvPr>
          <p:cNvSpPr/>
          <p:nvPr/>
        </p:nvSpPr>
        <p:spPr>
          <a:xfrm>
            <a:off x="311300" y="273719"/>
            <a:ext cx="8081571" cy="523220"/>
          </a:xfrm>
          <a:prstGeom prst="rect">
            <a:avLst/>
          </a:prstGeom>
        </p:spPr>
        <p:txBody>
          <a:bodyPr wrap="none">
            <a:spAutoFit/>
          </a:bodyPr>
          <a:lstStyle/>
          <a:p>
            <a:pPr lvl="0" algn="ctr"/>
            <a:r>
              <a:rPr lang="en-US" sz="2800" b="1" dirty="0">
                <a:solidFill>
                  <a:prstClr val="black"/>
                </a:solidFill>
                <a:latin typeface="Arial" panose="020B0604020202020204" pitchFamily="34" charset="0"/>
                <a:cs typeface="Arial" panose="020B0604020202020204" pitchFamily="34" charset="0"/>
              </a:rPr>
              <a:t>V</a:t>
            </a:r>
            <a:r>
              <a:rPr lang="sk-SK" sz="2800" b="1" dirty="0" err="1">
                <a:solidFill>
                  <a:prstClr val="black"/>
                </a:solidFill>
                <a:latin typeface="Arial" panose="020B0604020202020204" pitchFamily="34" charset="0"/>
                <a:cs typeface="Arial" panose="020B0604020202020204" pitchFamily="34" charset="0"/>
              </a:rPr>
              <a:t>an</a:t>
            </a:r>
            <a:r>
              <a:rPr lang="sk-SK" sz="2800" b="1" dirty="0">
                <a:solidFill>
                  <a:prstClr val="black"/>
                </a:solidFill>
                <a:latin typeface="Arial" panose="020B0604020202020204" pitchFamily="34" charset="0"/>
                <a:cs typeface="Arial" panose="020B0604020202020204" pitchFamily="34" charset="0"/>
              </a:rPr>
              <a:t> der </a:t>
            </a:r>
            <a:r>
              <a:rPr lang="sk-SK" sz="2800" b="1" dirty="0" err="1">
                <a:solidFill>
                  <a:prstClr val="black"/>
                </a:solidFill>
                <a:latin typeface="Arial" panose="020B0604020202020204" pitchFamily="34" charset="0"/>
                <a:cs typeface="Arial" panose="020B0604020202020204" pitchFamily="34" charset="0"/>
              </a:rPr>
              <a:t>Waals</a:t>
            </a:r>
            <a:r>
              <a:rPr lang="en-US" sz="2800" b="1" dirty="0">
                <a:solidFill>
                  <a:prstClr val="black"/>
                </a:solidFill>
                <a:latin typeface="Arial" panose="020B0604020202020204" pitchFamily="34" charset="0"/>
                <a:cs typeface="Arial" panose="020B0604020202020204" pitchFamily="34" charset="0"/>
              </a:rPr>
              <a:t> equation: Maxwell construction</a:t>
            </a:r>
            <a:endParaRPr lang="sk-SK" sz="2800" b="1" dirty="0">
              <a:solidFill>
                <a:prstClr val="black"/>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04A53C87-9B5C-4088-AB3B-96A0D0091693}"/>
              </a:ext>
            </a:extLst>
          </p:cNvPr>
          <p:cNvSpPr txBox="1"/>
          <p:nvPr/>
        </p:nvSpPr>
        <p:spPr>
          <a:xfrm>
            <a:off x="127321" y="3055716"/>
            <a:ext cx="8599990" cy="3416320"/>
          </a:xfrm>
          <a:prstGeom prst="rect">
            <a:avLst/>
          </a:prstGeom>
          <a:noFill/>
        </p:spPr>
        <p:txBody>
          <a:bodyPr wrap="square" rtlCol="0">
            <a:spAutoFit/>
          </a:bodyPr>
          <a:lstStyle/>
          <a:p>
            <a:r>
              <a:rPr lang="en-US" dirty="0"/>
              <a:t>It is possible to predict the position of the horizontal flat segment on the isotherm using the Van der Waals curve with the rise and dip. Maxwell construction says: substitute the rise-dip area with a horizontal line in such a way, that the </a:t>
            </a:r>
            <a:r>
              <a:rPr lang="en-US" b="1" dirty="0">
                <a:solidFill>
                  <a:srgbClr val="FF0000"/>
                </a:solidFill>
              </a:rPr>
              <a:t>areas above and below the horizontal line are equal</a:t>
            </a:r>
            <a:r>
              <a:rPr lang="en-US" dirty="0"/>
              <a:t>.</a:t>
            </a:r>
          </a:p>
          <a:p>
            <a:r>
              <a:rPr lang="en-US" dirty="0"/>
              <a:t>The pressure as given by the position of the flat horizontal line is called </a:t>
            </a:r>
            <a:r>
              <a:rPr lang="en-US" b="1" dirty="0">
                <a:solidFill>
                  <a:srgbClr val="FF0000"/>
                </a:solidFill>
              </a:rPr>
              <a:t>saturated vapor pressure</a:t>
            </a:r>
            <a:r>
              <a:rPr lang="en-US" dirty="0"/>
              <a:t>. If we artificially prepare an non-equilibrium state such that the pressure of vapor is less than the saturated pressure, then during the relaxation molecules from the liquid phase will escape into the vapor phase more often then from the vapor phase into the liquid phase. This causes increasing the vapor pressure until it reaches the saturated vapor pressure, that is equilibrium. The </a:t>
            </a:r>
            <a:r>
              <a:rPr lang="en-US" b="1" dirty="0"/>
              <a:t>equilibrium is dynamical</a:t>
            </a:r>
            <a:r>
              <a:rPr lang="en-US" dirty="0"/>
              <a:t>: macroscopically we do not observe and changes, but on the molecular level the molecules continue to migrate between the liquid and the vapor phase in equal amounts.</a:t>
            </a:r>
            <a:endParaRPr lang="sk-SK" dirty="0"/>
          </a:p>
        </p:txBody>
      </p:sp>
      <p:sp>
        <p:nvSpPr>
          <p:cNvPr id="2" name="Slide Number Placeholder 1">
            <a:extLst>
              <a:ext uri="{FF2B5EF4-FFF2-40B4-BE49-F238E27FC236}">
                <a16:creationId xmlns:a16="http://schemas.microsoft.com/office/drawing/2014/main" id="{6864AD88-5D35-4740-B033-283833EB8621}"/>
              </a:ext>
            </a:extLst>
          </p:cNvPr>
          <p:cNvSpPr>
            <a:spLocks noGrp="1"/>
          </p:cNvSpPr>
          <p:nvPr>
            <p:ph type="sldNum" sz="quarter" idx="12"/>
          </p:nvPr>
        </p:nvSpPr>
        <p:spPr/>
        <p:txBody>
          <a:bodyPr/>
          <a:lstStyle/>
          <a:p>
            <a:fld id="{75C6860D-BD61-40CF-A6C8-13A1495E506D}" type="slidenum">
              <a:rPr lang="sk-SK" smtClean="0"/>
              <a:t>6</a:t>
            </a:fld>
            <a:endParaRPr lang="sk-SK"/>
          </a:p>
        </p:txBody>
      </p:sp>
    </p:spTree>
    <p:extLst>
      <p:ext uri="{BB962C8B-B14F-4D97-AF65-F5344CB8AC3E}">
        <p14:creationId xmlns:p14="http://schemas.microsoft.com/office/powerpoint/2010/main" val="1855323611"/>
      </p:ext>
    </p:extLst>
  </p:cSld>
  <p:clrMapOvr>
    <a:masterClrMapping/>
  </p:clrMapOvr>
  <p:extLst mod="1"/>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1C3EAC4-9F89-4950-861A-9C496C9A6B54}"/>
              </a:ext>
            </a:extLst>
          </p:cNvPr>
          <p:cNvSpPr/>
          <p:nvPr/>
        </p:nvSpPr>
        <p:spPr>
          <a:xfrm>
            <a:off x="751324" y="273719"/>
            <a:ext cx="7201523" cy="523220"/>
          </a:xfrm>
          <a:prstGeom prst="rect">
            <a:avLst/>
          </a:prstGeom>
        </p:spPr>
        <p:txBody>
          <a:bodyPr wrap="none">
            <a:spAutoFit/>
          </a:bodyPr>
          <a:lstStyle/>
          <a:p>
            <a:pPr lvl="0" algn="ctr"/>
            <a:r>
              <a:rPr lang="en-US" sz="2800" b="1" dirty="0">
                <a:solidFill>
                  <a:prstClr val="black"/>
                </a:solidFill>
                <a:latin typeface="Arial" panose="020B0604020202020204" pitchFamily="34" charset="0"/>
                <a:cs typeface="Arial" panose="020B0604020202020204" pitchFamily="34" charset="0"/>
              </a:rPr>
              <a:t>V</a:t>
            </a:r>
            <a:r>
              <a:rPr lang="sk-SK" sz="2800" b="1" dirty="0" err="1">
                <a:solidFill>
                  <a:prstClr val="black"/>
                </a:solidFill>
                <a:latin typeface="Arial" panose="020B0604020202020204" pitchFamily="34" charset="0"/>
                <a:cs typeface="Arial" panose="020B0604020202020204" pitchFamily="34" charset="0"/>
              </a:rPr>
              <a:t>an</a:t>
            </a:r>
            <a:r>
              <a:rPr lang="sk-SK" sz="2800" b="1" dirty="0">
                <a:solidFill>
                  <a:prstClr val="black"/>
                </a:solidFill>
                <a:latin typeface="Arial" panose="020B0604020202020204" pitchFamily="34" charset="0"/>
                <a:cs typeface="Arial" panose="020B0604020202020204" pitchFamily="34" charset="0"/>
              </a:rPr>
              <a:t> der </a:t>
            </a:r>
            <a:r>
              <a:rPr lang="sk-SK" sz="2800" b="1" dirty="0" err="1">
                <a:solidFill>
                  <a:prstClr val="black"/>
                </a:solidFill>
                <a:latin typeface="Arial" panose="020B0604020202020204" pitchFamily="34" charset="0"/>
                <a:cs typeface="Arial" panose="020B0604020202020204" pitchFamily="34" charset="0"/>
              </a:rPr>
              <a:t>Waals</a:t>
            </a:r>
            <a:r>
              <a:rPr lang="en-US" sz="2800" b="1" dirty="0">
                <a:solidFill>
                  <a:prstClr val="black"/>
                </a:solidFill>
                <a:latin typeface="Arial" panose="020B0604020202020204" pitchFamily="34" charset="0"/>
                <a:cs typeface="Arial" panose="020B0604020202020204" pitchFamily="34" charset="0"/>
              </a:rPr>
              <a:t> equation: critical isotherm</a:t>
            </a:r>
            <a:endParaRPr lang="sk-SK" sz="2800" b="1" dirty="0">
              <a:solidFill>
                <a:prstClr val="black"/>
              </a:solidFill>
              <a:latin typeface="Arial" panose="020B0604020202020204" pitchFamily="34" charset="0"/>
              <a:cs typeface="Arial" panose="020B0604020202020204" pitchFamily="34" charset="0"/>
            </a:endParaRPr>
          </a:p>
        </p:txBody>
      </p:sp>
      <p:pic>
        <p:nvPicPr>
          <p:cNvPr id="3" name="Picture 6" descr="http://grephysics.net/ans/probs/pi/9277_46.gif">
            <a:extLst>
              <a:ext uri="{FF2B5EF4-FFF2-40B4-BE49-F238E27FC236}">
                <a16:creationId xmlns:a16="http://schemas.microsoft.com/office/drawing/2014/main" id="{91F5A58D-6D08-4375-A620-3F063DD33B3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1463" y="3076425"/>
            <a:ext cx="3081401" cy="3123058"/>
          </a:xfrm>
          <a:prstGeom prst="rect">
            <a:avLst/>
          </a:prstGeom>
          <a:noFill/>
          <a:extLst>
            <a:ext uri="{909E8E84-426E-40DD-AFC4-6F175D3DCCD1}">
              <a14:hiddenFill xmlns:a14="http://schemas.microsoft.com/office/drawing/2010/main">
                <a:solidFill>
                  <a:srgbClr val="FFFFFF"/>
                </a:solidFill>
              </a14:hiddenFill>
            </a:ext>
          </a:extLst>
        </p:spPr>
      </p:pic>
      <p:cxnSp>
        <p:nvCxnSpPr>
          <p:cNvPr id="4" name="Straight Arrow Connector 3">
            <a:extLst>
              <a:ext uri="{FF2B5EF4-FFF2-40B4-BE49-F238E27FC236}">
                <a16:creationId xmlns:a16="http://schemas.microsoft.com/office/drawing/2014/main" id="{02CAE75B-2576-4BB7-ACE3-078DBC66015E}"/>
              </a:ext>
            </a:extLst>
          </p:cNvPr>
          <p:cNvCxnSpPr>
            <a:cxnSpLocks/>
          </p:cNvCxnSpPr>
          <p:nvPr/>
        </p:nvCxnSpPr>
        <p:spPr>
          <a:xfrm flipH="1">
            <a:off x="2174144" y="3732028"/>
            <a:ext cx="483994" cy="807437"/>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58215A0F-DD44-4583-93DF-59FBC0448C76}"/>
              </a:ext>
            </a:extLst>
          </p:cNvPr>
          <p:cNvSpPr txBox="1"/>
          <p:nvPr/>
        </p:nvSpPr>
        <p:spPr>
          <a:xfrm>
            <a:off x="1732681" y="3420708"/>
            <a:ext cx="1786695"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prstClr val="black"/>
                </a:solidFill>
                <a:latin typeface="Arial" panose="020B0604020202020204" pitchFamily="34" charset="0"/>
                <a:cs typeface="Arial" panose="020B0604020202020204" pitchFamily="34" charset="0"/>
              </a:rPr>
              <a:t>critical isotherm</a:t>
            </a:r>
            <a:endParaRPr kumimoji="0" lang="sk-SK"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0E5166E7-68D3-47BF-B539-26FE2811CDA3}"/>
                  </a:ext>
                </a:extLst>
              </p:cNvPr>
              <p:cNvSpPr txBox="1"/>
              <p:nvPr/>
            </p:nvSpPr>
            <p:spPr>
              <a:xfrm>
                <a:off x="255181" y="850605"/>
                <a:ext cx="8601740" cy="2308324"/>
              </a:xfrm>
              <a:prstGeom prst="rect">
                <a:avLst/>
              </a:prstGeom>
              <a:noFill/>
            </p:spPr>
            <p:txBody>
              <a:bodyPr wrap="square" rtlCol="0">
                <a:spAutoFit/>
              </a:bodyPr>
              <a:lstStyle/>
              <a:p>
                <a:r>
                  <a:rPr lang="en-US" dirty="0"/>
                  <a:t>If we draw several isotherms as given by the van der Waals equation (with Maxwell modification) we observe that the higher the temperature the shorter is the flat horizontal segment and for certain temperature the flat segment is degenerated to a point. It is the isotherm marked as “2” it the figure below. This isotherm is called the critical isotherm and corresponds to the critical temperature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𝑐</m:t>
                        </m:r>
                      </m:sub>
                    </m:sSub>
                  </m:oMath>
                </a14:m>
                <a:r>
                  <a:rPr lang="en-US" dirty="0"/>
                  <a:t>. For the critical isotherm there is no need to do the Maxwell construction, since the rise-dip area degenerates to just a point: it is an inflex point on the isotherm. The point corresponds to the critical volume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𝑉</m:t>
                        </m:r>
                      </m:e>
                      <m:sub>
                        <m:r>
                          <a:rPr lang="en-US" b="0" i="1" smtClean="0">
                            <a:latin typeface="Cambria Math" panose="02040503050406030204" pitchFamily="18" charset="0"/>
                          </a:rPr>
                          <m:t>𝑐</m:t>
                        </m:r>
                      </m:sub>
                    </m:sSub>
                  </m:oMath>
                </a14:m>
                <a:r>
                  <a:rPr lang="en-US" dirty="0"/>
                  <a:t> and critical pressure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𝑝</m:t>
                        </m:r>
                      </m:e>
                      <m:sub>
                        <m:r>
                          <a:rPr lang="en-US" b="0" i="1" smtClean="0">
                            <a:latin typeface="Cambria Math" panose="02040503050406030204" pitchFamily="18" charset="0"/>
                          </a:rPr>
                          <m:t>𝑐</m:t>
                        </m:r>
                      </m:sub>
                    </m:sSub>
                    <m:r>
                      <a:rPr lang="en-US" b="0" i="1" smtClean="0">
                        <a:latin typeface="Cambria Math" panose="02040503050406030204" pitchFamily="18" charset="0"/>
                      </a:rPr>
                      <m:t>.</m:t>
                    </m:r>
                  </m:oMath>
                </a14:m>
                <a:r>
                  <a:rPr lang="en-US" dirty="0"/>
                  <a:t>  For still higher temperatures is no rise-dip area, therefore no coexistence of</a:t>
                </a:r>
                <a:endParaRPr lang="sk-SK" dirty="0"/>
              </a:p>
            </p:txBody>
          </p:sp>
        </mc:Choice>
        <mc:Fallback xmlns="">
          <p:sp>
            <p:nvSpPr>
              <p:cNvPr id="7" name="TextBox 6">
                <a:extLst>
                  <a:ext uri="{FF2B5EF4-FFF2-40B4-BE49-F238E27FC236}">
                    <a16:creationId xmlns:a16="http://schemas.microsoft.com/office/drawing/2014/main" id="{0E5166E7-68D3-47BF-B539-26FE2811CDA3}"/>
                  </a:ext>
                </a:extLst>
              </p:cNvPr>
              <p:cNvSpPr txBox="1">
                <a:spLocks noRot="1" noChangeAspect="1" noMove="1" noResize="1" noEditPoints="1" noAdjustHandles="1" noChangeArrowheads="1" noChangeShapeType="1" noTextEdit="1"/>
              </p:cNvSpPr>
              <p:nvPr/>
            </p:nvSpPr>
            <p:spPr>
              <a:xfrm>
                <a:off x="255181" y="850605"/>
                <a:ext cx="8601740" cy="2308324"/>
              </a:xfrm>
              <a:prstGeom prst="rect">
                <a:avLst/>
              </a:prstGeom>
              <a:blipFill>
                <a:blip r:embed="rId5"/>
                <a:stretch>
                  <a:fillRect l="-638" t="-1587" r="-850" b="-3439"/>
                </a:stretch>
              </a:blipFill>
            </p:spPr>
            <p:txBody>
              <a:bodyPr/>
              <a:lstStyle/>
              <a:p>
                <a:r>
                  <a:rPr lang="sk-SK">
                    <a:noFill/>
                  </a:rPr>
                  <a:t> </a:t>
                </a:r>
              </a:p>
            </p:txBody>
          </p:sp>
        </mc:Fallback>
      </mc:AlternateContent>
      <mc:AlternateContent xmlns:mc="http://schemas.openxmlformats.org/markup-compatibility/2006" xmlns:a14="http://schemas.microsoft.com/office/drawing/2010/main">
        <mc:Choice Requires="a14">
          <p:sp>
            <p:nvSpPr>
              <p:cNvPr id="8" name="Rectangle 7">
                <a:extLst>
                  <a:ext uri="{FF2B5EF4-FFF2-40B4-BE49-F238E27FC236}">
                    <a16:creationId xmlns:a16="http://schemas.microsoft.com/office/drawing/2014/main" id="{8E6C1B27-2CCE-4AAD-8586-7062AE5DF1EB}"/>
                  </a:ext>
                </a:extLst>
              </p:cNvPr>
              <p:cNvSpPr/>
              <p:nvPr/>
            </p:nvSpPr>
            <p:spPr>
              <a:xfrm>
                <a:off x="3627442" y="3084846"/>
                <a:ext cx="5442130" cy="3416320"/>
              </a:xfrm>
              <a:prstGeom prst="rect">
                <a:avLst/>
              </a:prstGeom>
            </p:spPr>
            <p:txBody>
              <a:bodyPr wrap="square">
                <a:spAutoFit/>
              </a:bodyPr>
              <a:lstStyle/>
              <a:p>
                <a:r>
                  <a:rPr lang="en-US" dirty="0"/>
                  <a:t>liquid-vapor phases. </a:t>
                </a:r>
                <a:r>
                  <a:rPr lang="en-US" b="1" dirty="0"/>
                  <a:t>For temperatures higher than critical it is not possible to liquify the gas </a:t>
                </a:r>
                <a:r>
                  <a:rPr lang="en-US" dirty="0"/>
                  <a:t>just by decreasing volume and increasing pressure: one must first lower the temperature below </a:t>
                </a:r>
                <a:r>
                  <a:rPr lang="en-US"/>
                  <a:t>critical value.</a:t>
                </a:r>
                <a:endParaRPr lang="en-US" dirty="0"/>
              </a:p>
              <a:p>
                <a:r>
                  <a:rPr lang="en-US" dirty="0"/>
                  <a:t>The position of the critical point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𝑐</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𝑉</m:t>
                        </m:r>
                      </m:e>
                      <m:sub>
                        <m:r>
                          <a:rPr lang="en-US" b="0" i="1" smtClean="0">
                            <a:latin typeface="Cambria Math" panose="02040503050406030204" pitchFamily="18" charset="0"/>
                          </a:rPr>
                          <m:t>𝑐</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𝑝</m:t>
                        </m:r>
                      </m:e>
                      <m:sub>
                        <m:r>
                          <a:rPr lang="en-US" b="0" i="1" smtClean="0">
                            <a:latin typeface="Cambria Math" panose="02040503050406030204" pitchFamily="18" charset="0"/>
                          </a:rPr>
                          <m:t>𝑐</m:t>
                        </m:r>
                      </m:sub>
                    </m:sSub>
                  </m:oMath>
                </a14:m>
                <a:r>
                  <a:rPr lang="en-US" dirty="0"/>
                  <a:t> can be calculated from the van der Waals equation. One can for example look for temperature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𝑇</m:t>
                        </m:r>
                      </m:e>
                      <m:sub>
                        <m:r>
                          <a:rPr lang="en-US" b="0" i="1" smtClean="0">
                            <a:latin typeface="Cambria Math" panose="02040503050406030204" pitchFamily="18" charset="0"/>
                          </a:rPr>
                          <m:t>𝑐</m:t>
                        </m:r>
                      </m:sub>
                    </m:sSub>
                  </m:oMath>
                </a14:m>
                <a:r>
                  <a:rPr lang="en-US" dirty="0"/>
                  <a:t> for which the isotherm has an inflex point. Technically easier way is to </a:t>
                </a:r>
                <a:r>
                  <a:rPr lang="en-US" b="1" dirty="0"/>
                  <a:t>rewrite the van der Waals equation to a third order equation for the variable </a:t>
                </a:r>
                <a14:m>
                  <m:oMath xmlns:m="http://schemas.openxmlformats.org/officeDocument/2006/math">
                    <m:r>
                      <a:rPr lang="en-US" b="1" i="1" smtClean="0">
                        <a:latin typeface="Cambria Math" panose="02040503050406030204" pitchFamily="18" charset="0"/>
                      </a:rPr>
                      <m:t>𝑽</m:t>
                    </m:r>
                  </m:oMath>
                </a14:m>
                <a:r>
                  <a:rPr lang="en-US" b="1" dirty="0"/>
                  <a:t> </a:t>
                </a:r>
                <a:r>
                  <a:rPr lang="en-US" dirty="0"/>
                  <a:t>with </a:t>
                </a:r>
                <a14:m>
                  <m:oMath xmlns:m="http://schemas.openxmlformats.org/officeDocument/2006/math">
                    <m:r>
                      <a:rPr lang="en-US" b="0" i="1" smtClean="0">
                        <a:latin typeface="Cambria Math" panose="02040503050406030204" pitchFamily="18" charset="0"/>
                      </a:rPr>
                      <m:t>𝑝</m:t>
                    </m:r>
                    <m:r>
                      <a:rPr lang="en-US" b="0" i="1" smtClean="0">
                        <a:latin typeface="Cambria Math" panose="02040503050406030204" pitchFamily="18" charset="0"/>
                      </a:rPr>
                      <m:t>,</m:t>
                    </m:r>
                    <m:r>
                      <a:rPr lang="en-US" b="0" i="1" smtClean="0">
                        <a:latin typeface="Cambria Math" panose="02040503050406030204" pitchFamily="18" charset="0"/>
                      </a:rPr>
                      <m:t>𝑇</m:t>
                    </m:r>
                  </m:oMath>
                </a14:m>
                <a:r>
                  <a:rPr lang="en-US" dirty="0"/>
                  <a:t> as parameters and </a:t>
                </a:r>
                <a:r>
                  <a:rPr lang="en-US" b="1" dirty="0"/>
                  <a:t>find the values of these parameters for which this third order equation has a triple (real) root </a:t>
                </a:r>
                <a14:m>
                  <m:oMath xmlns:m="http://schemas.openxmlformats.org/officeDocument/2006/math">
                    <m:sSub>
                      <m:sSubPr>
                        <m:ctrlPr>
                          <a:rPr lang="en-US" b="1" i="1" smtClean="0">
                            <a:latin typeface="Cambria Math" panose="02040503050406030204" pitchFamily="18" charset="0"/>
                          </a:rPr>
                        </m:ctrlPr>
                      </m:sSubPr>
                      <m:e>
                        <m:r>
                          <a:rPr lang="en-US" b="1" i="1" smtClean="0">
                            <a:latin typeface="Cambria Math" panose="02040503050406030204" pitchFamily="18" charset="0"/>
                          </a:rPr>
                          <m:t>𝑽</m:t>
                        </m:r>
                      </m:e>
                      <m:sub>
                        <m:r>
                          <a:rPr lang="en-US" b="1" i="1" smtClean="0">
                            <a:latin typeface="Cambria Math" panose="02040503050406030204" pitchFamily="18" charset="0"/>
                          </a:rPr>
                          <m:t>𝒄</m:t>
                        </m:r>
                      </m:sub>
                    </m:sSub>
                  </m:oMath>
                </a14:m>
                <a:r>
                  <a:rPr lang="en-US" b="1" dirty="0"/>
                  <a:t> .</a:t>
                </a:r>
                <a:endParaRPr lang="sk-SK" b="1" dirty="0"/>
              </a:p>
            </p:txBody>
          </p:sp>
        </mc:Choice>
        <mc:Fallback xmlns="">
          <p:sp>
            <p:nvSpPr>
              <p:cNvPr id="8" name="Rectangle 7">
                <a:extLst>
                  <a:ext uri="{FF2B5EF4-FFF2-40B4-BE49-F238E27FC236}">
                    <a16:creationId xmlns:a16="http://schemas.microsoft.com/office/drawing/2014/main" id="{8E6C1B27-2CCE-4AAD-8586-7062AE5DF1EB}"/>
                  </a:ext>
                </a:extLst>
              </p:cNvPr>
              <p:cNvSpPr>
                <a:spLocks noRot="1" noChangeAspect="1" noMove="1" noResize="1" noEditPoints="1" noAdjustHandles="1" noChangeArrowheads="1" noChangeShapeType="1" noTextEdit="1"/>
              </p:cNvSpPr>
              <p:nvPr/>
            </p:nvSpPr>
            <p:spPr>
              <a:xfrm>
                <a:off x="3627442" y="3084846"/>
                <a:ext cx="5442130" cy="3416320"/>
              </a:xfrm>
              <a:prstGeom prst="rect">
                <a:avLst/>
              </a:prstGeom>
              <a:blipFill>
                <a:blip r:embed="rId6"/>
                <a:stretch>
                  <a:fillRect l="-896" t="-893" r="-1568" b="-1964"/>
                </a:stretch>
              </a:blipFill>
            </p:spPr>
            <p:txBody>
              <a:bodyPr/>
              <a:lstStyle/>
              <a:p>
                <a:r>
                  <a:rPr lang="sk-SK">
                    <a:noFill/>
                  </a:rPr>
                  <a:t> </a:t>
                </a:r>
              </a:p>
            </p:txBody>
          </p:sp>
        </mc:Fallback>
      </mc:AlternateContent>
      <p:sp>
        <p:nvSpPr>
          <p:cNvPr id="6" name="Slide Number Placeholder 5">
            <a:extLst>
              <a:ext uri="{FF2B5EF4-FFF2-40B4-BE49-F238E27FC236}">
                <a16:creationId xmlns:a16="http://schemas.microsoft.com/office/drawing/2014/main" id="{11E903AF-11AB-4AFE-B22A-C40E47700391}"/>
              </a:ext>
            </a:extLst>
          </p:cNvPr>
          <p:cNvSpPr>
            <a:spLocks noGrp="1"/>
          </p:cNvSpPr>
          <p:nvPr>
            <p:ph type="sldNum" sz="quarter" idx="12"/>
          </p:nvPr>
        </p:nvSpPr>
        <p:spPr/>
        <p:txBody>
          <a:bodyPr/>
          <a:lstStyle/>
          <a:p>
            <a:fld id="{75C6860D-BD61-40CF-A6C8-13A1495E506D}" type="slidenum">
              <a:rPr lang="sk-SK" smtClean="0"/>
              <a:t>7</a:t>
            </a:fld>
            <a:endParaRPr lang="sk-SK"/>
          </a:p>
        </p:txBody>
      </p:sp>
    </p:spTree>
    <p:extLst>
      <p:ext uri="{BB962C8B-B14F-4D97-AF65-F5344CB8AC3E}">
        <p14:creationId xmlns:p14="http://schemas.microsoft.com/office/powerpoint/2010/main" val="3606049631"/>
      </p:ext>
    </p:extLst>
  </p:cSld>
  <p:clrMapOvr>
    <a:masterClrMapping/>
  </p:clrMapOvr>
  <p:extLst mod="1"/>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C5B5809C-701B-49E6-9679-9F8C9951C74F}"/>
              </a:ext>
            </a:extLst>
          </p:cNvPr>
          <p:cNvSpPr txBox="1"/>
          <p:nvPr/>
        </p:nvSpPr>
        <p:spPr>
          <a:xfrm>
            <a:off x="3081422" y="151096"/>
            <a:ext cx="3255264"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200" b="1" dirty="0">
                <a:solidFill>
                  <a:prstClr val="black"/>
                </a:solidFill>
                <a:latin typeface="Arial" panose="020B0604020202020204" pitchFamily="34" charset="0"/>
                <a:cs typeface="Arial" panose="020B0604020202020204" pitchFamily="34" charset="0"/>
              </a:rPr>
              <a:t>Phase</a:t>
            </a:r>
            <a:r>
              <a:rPr kumimoji="0" lang="en-US" sz="3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diagram </a:t>
            </a:r>
          </a:p>
        </p:txBody>
      </p:sp>
      <p:pic>
        <p:nvPicPr>
          <p:cNvPr id="3" name="Picture 2">
            <a:extLst>
              <a:ext uri="{FF2B5EF4-FFF2-40B4-BE49-F238E27FC236}">
                <a16:creationId xmlns:a16="http://schemas.microsoft.com/office/drawing/2014/main" id="{50756708-9BC3-40D7-9439-9E37318DAD6C}"/>
              </a:ext>
            </a:extLst>
          </p:cNvPr>
          <p:cNvPicPr>
            <a:picLocks noChangeAspect="1"/>
          </p:cNvPicPr>
          <p:nvPr/>
        </p:nvPicPr>
        <p:blipFill>
          <a:blip r:embed="rId2"/>
          <a:stretch>
            <a:fillRect/>
          </a:stretch>
        </p:blipFill>
        <p:spPr>
          <a:xfrm>
            <a:off x="286141" y="2845574"/>
            <a:ext cx="3934985" cy="2244565"/>
          </a:xfrm>
          <a:prstGeom prst="rect">
            <a:avLst/>
          </a:prstGeom>
        </p:spPr>
      </p:pic>
      <p:pic>
        <p:nvPicPr>
          <p:cNvPr id="10" name="Picture 6" descr="http://grephysics.net/ans/probs/pi/9277_46.gif">
            <a:extLst>
              <a:ext uri="{FF2B5EF4-FFF2-40B4-BE49-F238E27FC236}">
                <a16:creationId xmlns:a16="http://schemas.microsoft.com/office/drawing/2014/main" id="{833999DD-FDEE-4A66-ADDE-26098B82D1B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5144" y="1005839"/>
            <a:ext cx="1345138" cy="1363323"/>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C0F7D656-4EC0-4326-9B24-8A95D71C5E55}"/>
                  </a:ext>
                </a:extLst>
              </p:cNvPr>
              <p:cNvSpPr txBox="1"/>
              <p:nvPr/>
            </p:nvSpPr>
            <p:spPr>
              <a:xfrm>
                <a:off x="2113280" y="640216"/>
                <a:ext cx="6624320" cy="2031325"/>
              </a:xfrm>
              <a:prstGeom prst="rect">
                <a:avLst/>
              </a:prstGeom>
              <a:noFill/>
            </p:spPr>
            <p:txBody>
              <a:bodyPr wrap="square" rtlCol="0">
                <a:spAutoFit/>
              </a:bodyPr>
              <a:lstStyle/>
              <a:p>
                <a:r>
                  <a:rPr lang="en-US" dirty="0"/>
                  <a:t>It is clear that the saturated vapor pressure is uniquely determined by the temperature. The equilibrium between the liquid and gas phase is determined by just one macroscopic parameter, temperature or pressure. Therefore one can visualize the liquid-gas coexistence equilibrium states by a curve in a </a:t>
                </a:r>
                <a14:m>
                  <m:oMath xmlns:m="http://schemas.openxmlformats.org/officeDocument/2006/math">
                    <m:r>
                      <a:rPr lang="en-US" b="0" i="1" smtClean="0">
                        <a:latin typeface="Cambria Math" panose="02040503050406030204" pitchFamily="18" charset="0"/>
                      </a:rPr>
                      <m:t>𝑝𝑇</m:t>
                    </m:r>
                  </m:oMath>
                </a14:m>
                <a:r>
                  <a:rPr lang="en-US" dirty="0"/>
                  <a:t> diagram, called </a:t>
                </a:r>
                <a:r>
                  <a:rPr lang="en-US" b="1" dirty="0">
                    <a:solidFill>
                      <a:srgbClr val="FF0000"/>
                    </a:solidFill>
                  </a:rPr>
                  <a:t>phase diagram </a:t>
                </a:r>
                <a:r>
                  <a:rPr lang="en-US" dirty="0"/>
                  <a:t>. The liquid-gas coexistence curve is visualized in the figure below by the red curve. The curve is at high temperatures</a:t>
                </a:r>
              </a:p>
            </p:txBody>
          </p:sp>
        </mc:Choice>
        <mc:Fallback xmlns="">
          <p:sp>
            <p:nvSpPr>
              <p:cNvPr id="11" name="TextBox 10">
                <a:extLst>
                  <a:ext uri="{FF2B5EF4-FFF2-40B4-BE49-F238E27FC236}">
                    <a16:creationId xmlns:a16="http://schemas.microsoft.com/office/drawing/2014/main" id="{C0F7D656-4EC0-4326-9B24-8A95D71C5E55}"/>
                  </a:ext>
                </a:extLst>
              </p:cNvPr>
              <p:cNvSpPr txBox="1">
                <a:spLocks noRot="1" noChangeAspect="1" noMove="1" noResize="1" noEditPoints="1" noAdjustHandles="1" noChangeArrowheads="1" noChangeShapeType="1" noTextEdit="1"/>
              </p:cNvSpPr>
              <p:nvPr/>
            </p:nvSpPr>
            <p:spPr>
              <a:xfrm>
                <a:off x="2113280" y="640216"/>
                <a:ext cx="6624320" cy="2031325"/>
              </a:xfrm>
              <a:prstGeom prst="rect">
                <a:avLst/>
              </a:prstGeom>
              <a:blipFill>
                <a:blip r:embed="rId6"/>
                <a:stretch>
                  <a:fillRect l="-829" t="-1502" b="-3904"/>
                </a:stretch>
              </a:blipFill>
            </p:spPr>
            <p:txBody>
              <a:bodyPr/>
              <a:lstStyle/>
              <a:p>
                <a:r>
                  <a:rPr lang="sk-SK">
                    <a:noFill/>
                  </a:rPr>
                  <a:t> </a:t>
                </a:r>
              </a:p>
            </p:txBody>
          </p:sp>
        </mc:Fallback>
      </mc:AlternateContent>
      <p:sp>
        <p:nvSpPr>
          <p:cNvPr id="12" name="TextBox 11">
            <a:extLst>
              <a:ext uri="{FF2B5EF4-FFF2-40B4-BE49-F238E27FC236}">
                <a16:creationId xmlns:a16="http://schemas.microsoft.com/office/drawing/2014/main" id="{E1A07668-3CED-4F84-98A9-E5183C3BEF18}"/>
              </a:ext>
            </a:extLst>
          </p:cNvPr>
          <p:cNvSpPr txBox="1"/>
          <p:nvPr/>
        </p:nvSpPr>
        <p:spPr>
          <a:xfrm>
            <a:off x="4398578" y="2584657"/>
            <a:ext cx="4660361" cy="2308324"/>
          </a:xfrm>
          <a:prstGeom prst="rect">
            <a:avLst/>
          </a:prstGeom>
          <a:noFill/>
        </p:spPr>
        <p:txBody>
          <a:bodyPr wrap="square" rtlCol="0">
            <a:spAutoFit/>
          </a:bodyPr>
          <a:lstStyle/>
          <a:p>
            <a:r>
              <a:rPr lang="en-US" dirty="0"/>
              <a:t>ended by the critical point. There is no liquid-gas coexistence above the critical temperature. At the critical point itself there is already no difference in physical properties between the liquid and the gas phase. The point is that </a:t>
            </a:r>
            <a:r>
              <a:rPr lang="en-US" b="1" dirty="0">
                <a:solidFill>
                  <a:srgbClr val="FF0000"/>
                </a:solidFill>
              </a:rPr>
              <a:t>there are no absolute differences between the liquid and the gas </a:t>
            </a:r>
            <a:r>
              <a:rPr lang="en-US" dirty="0"/>
              <a:t>phase, only relative. So if I have liquid and gas next to each other, I can tell for </a:t>
            </a:r>
          </a:p>
        </p:txBody>
      </p: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047AA5DE-0426-4335-9D88-728F62693A31}"/>
                  </a:ext>
                </a:extLst>
              </p:cNvPr>
              <p:cNvSpPr txBox="1"/>
              <p:nvPr/>
            </p:nvSpPr>
            <p:spPr>
              <a:xfrm>
                <a:off x="85060" y="4965405"/>
                <a:ext cx="8973880" cy="1754326"/>
              </a:xfrm>
              <a:prstGeom prst="rect">
                <a:avLst/>
              </a:prstGeom>
              <a:noFill/>
            </p:spPr>
            <p:txBody>
              <a:bodyPr wrap="square" rtlCol="0">
                <a:spAutoFit/>
              </a:bodyPr>
              <a:lstStyle/>
              <a:p>
                <a:r>
                  <a:rPr lang="en-US" dirty="0"/>
                  <a:t>example that the liquid phase is the one with higher mass density. When common people say that gas has low mass </a:t>
                </a:r>
                <a:r>
                  <a:rPr lang="en-US" b="1" dirty="0"/>
                  <a:t>density it has just comparative meaning </a:t>
                </a:r>
                <a:r>
                  <a:rPr lang="en-US" dirty="0"/>
                  <a:t>“lower than liquid”. That is why I can reversibly go from the gas phase to the liquid phase without seeing any discontinuity: it is enough to go around the critical point (the green path in the figure).</a:t>
                </a:r>
              </a:p>
              <a:p>
                <a:r>
                  <a:rPr lang="en-US" dirty="0"/>
                  <a:t>Similarly to the liquid-gas coexistence curve, there are liquid-solid and gas-solid coexistence curves. The three curves meet at the </a:t>
                </a:r>
                <a:r>
                  <a:rPr lang="en-US" b="1" dirty="0">
                    <a:solidFill>
                      <a:srgbClr val="FF0000"/>
                    </a:solidFill>
                  </a:rPr>
                  <a:t>triple point </a:t>
                </a:r>
                <a:r>
                  <a:rPr lang="en-US" dirty="0"/>
                  <a:t>with </a:t>
                </a:r>
                <a14:m>
                  <m:oMath xmlns:m="http://schemas.openxmlformats.org/officeDocument/2006/math">
                    <m:r>
                      <a:rPr lang="en-US" b="0" i="1" smtClean="0">
                        <a:latin typeface="Cambria Math" panose="02040503050406030204" pitchFamily="18" charset="0"/>
                      </a:rPr>
                      <m:t>𝑝</m:t>
                    </m:r>
                    <m:r>
                      <a:rPr lang="en-US" b="0" i="1" smtClean="0">
                        <a:latin typeface="Cambria Math" panose="02040503050406030204" pitchFamily="18" charset="0"/>
                      </a:rPr>
                      <m:t>,</m:t>
                    </m:r>
                    <m:r>
                      <a:rPr lang="en-US" b="0" i="1" smtClean="0">
                        <a:latin typeface="Cambria Math" panose="02040503050406030204" pitchFamily="18" charset="0"/>
                      </a:rPr>
                      <m:t>𝑉</m:t>
                    </m:r>
                    <m:r>
                      <a:rPr lang="en-US" b="0" i="1" smtClean="0">
                        <a:latin typeface="Cambria Math" panose="02040503050406030204" pitchFamily="18" charset="0"/>
                      </a:rPr>
                      <m:t>,</m:t>
                    </m:r>
                    <m:r>
                      <a:rPr lang="en-US" b="0" i="1" smtClean="0">
                        <a:latin typeface="Cambria Math" panose="02040503050406030204" pitchFamily="18" charset="0"/>
                      </a:rPr>
                      <m:t>𝑇</m:t>
                    </m:r>
                  </m:oMath>
                </a14:m>
                <a:r>
                  <a:rPr lang="en-US" dirty="0"/>
                  <a:t> uniquely determined</a:t>
                </a:r>
                <a:endParaRPr lang="sk-SK" dirty="0"/>
              </a:p>
            </p:txBody>
          </p:sp>
        </mc:Choice>
        <mc:Fallback xmlns="">
          <p:sp>
            <p:nvSpPr>
              <p:cNvPr id="2" name="TextBox 1">
                <a:extLst>
                  <a:ext uri="{FF2B5EF4-FFF2-40B4-BE49-F238E27FC236}">
                    <a16:creationId xmlns:a16="http://schemas.microsoft.com/office/drawing/2014/main" id="{047AA5DE-0426-4335-9D88-728F62693A31}"/>
                  </a:ext>
                </a:extLst>
              </p:cNvPr>
              <p:cNvSpPr txBox="1">
                <a:spLocks noRot="1" noChangeAspect="1" noMove="1" noResize="1" noEditPoints="1" noAdjustHandles="1" noChangeArrowheads="1" noChangeShapeType="1" noTextEdit="1"/>
              </p:cNvSpPr>
              <p:nvPr/>
            </p:nvSpPr>
            <p:spPr>
              <a:xfrm>
                <a:off x="85060" y="4965405"/>
                <a:ext cx="8973880" cy="1754326"/>
              </a:xfrm>
              <a:prstGeom prst="rect">
                <a:avLst/>
              </a:prstGeom>
              <a:blipFill>
                <a:blip r:embed="rId7"/>
                <a:stretch>
                  <a:fillRect l="-611" t="-2091" r="-1087" b="-4878"/>
                </a:stretch>
              </a:blipFill>
            </p:spPr>
            <p:txBody>
              <a:bodyPr/>
              <a:lstStyle/>
              <a:p>
                <a:r>
                  <a:rPr lang="sk-SK">
                    <a:noFill/>
                  </a:rPr>
                  <a:t> </a:t>
                </a:r>
              </a:p>
            </p:txBody>
          </p:sp>
        </mc:Fallback>
      </mc:AlternateContent>
      <p:sp>
        <p:nvSpPr>
          <p:cNvPr id="4" name="Freeform: Shape 3">
            <a:extLst>
              <a:ext uri="{FF2B5EF4-FFF2-40B4-BE49-F238E27FC236}">
                <a16:creationId xmlns:a16="http://schemas.microsoft.com/office/drawing/2014/main" id="{4E4E3334-E1E0-4899-A353-87DF566C0E9F}"/>
              </a:ext>
            </a:extLst>
          </p:cNvPr>
          <p:cNvSpPr/>
          <p:nvPr/>
        </p:nvSpPr>
        <p:spPr>
          <a:xfrm>
            <a:off x="2501410" y="3508382"/>
            <a:ext cx="709622" cy="808437"/>
          </a:xfrm>
          <a:custGeom>
            <a:avLst/>
            <a:gdLst>
              <a:gd name="connsiteX0" fmla="*/ 316217 w 709622"/>
              <a:gd name="connsiteY0" fmla="*/ 808437 h 808437"/>
              <a:gd name="connsiteX1" fmla="*/ 496971 w 709622"/>
              <a:gd name="connsiteY1" fmla="*/ 734009 h 808437"/>
              <a:gd name="connsiteX2" fmla="*/ 645827 w 709622"/>
              <a:gd name="connsiteY2" fmla="*/ 638316 h 808437"/>
              <a:gd name="connsiteX3" fmla="*/ 709622 w 709622"/>
              <a:gd name="connsiteY3" fmla="*/ 329971 h 808437"/>
              <a:gd name="connsiteX4" fmla="*/ 645827 w 709622"/>
              <a:gd name="connsiteY4" fmla="*/ 138585 h 808437"/>
              <a:gd name="connsiteX5" fmla="*/ 496971 w 709622"/>
              <a:gd name="connsiteY5" fmla="*/ 42892 h 808437"/>
              <a:gd name="connsiteX6" fmla="*/ 326850 w 709622"/>
              <a:gd name="connsiteY6" fmla="*/ 362 h 808437"/>
              <a:gd name="connsiteX7" fmla="*/ 146096 w 709622"/>
              <a:gd name="connsiteY7" fmla="*/ 64158 h 808437"/>
              <a:gd name="connsiteX8" fmla="*/ 7873 w 709622"/>
              <a:gd name="connsiteY8" fmla="*/ 298074 h 808437"/>
              <a:gd name="connsiteX9" fmla="*/ 29138 w 709622"/>
              <a:gd name="connsiteY9" fmla="*/ 648948 h 8084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09622" h="808437">
                <a:moveTo>
                  <a:pt x="316217" y="808437"/>
                </a:moveTo>
                <a:cubicBezTo>
                  <a:pt x="379126" y="785399"/>
                  <a:pt x="442036" y="762362"/>
                  <a:pt x="496971" y="734009"/>
                </a:cubicBezTo>
                <a:cubicBezTo>
                  <a:pt x="551906" y="705655"/>
                  <a:pt x="610385" y="705656"/>
                  <a:pt x="645827" y="638316"/>
                </a:cubicBezTo>
                <a:cubicBezTo>
                  <a:pt x="681269" y="570976"/>
                  <a:pt x="709622" y="413259"/>
                  <a:pt x="709622" y="329971"/>
                </a:cubicBezTo>
                <a:cubicBezTo>
                  <a:pt x="709622" y="246683"/>
                  <a:pt x="681269" y="186431"/>
                  <a:pt x="645827" y="138585"/>
                </a:cubicBezTo>
                <a:cubicBezTo>
                  <a:pt x="610385" y="90738"/>
                  <a:pt x="550134" y="65929"/>
                  <a:pt x="496971" y="42892"/>
                </a:cubicBezTo>
                <a:cubicBezTo>
                  <a:pt x="443808" y="19855"/>
                  <a:pt x="385329" y="-3182"/>
                  <a:pt x="326850" y="362"/>
                </a:cubicBezTo>
                <a:cubicBezTo>
                  <a:pt x="268371" y="3906"/>
                  <a:pt x="199259" y="14539"/>
                  <a:pt x="146096" y="64158"/>
                </a:cubicBezTo>
                <a:cubicBezTo>
                  <a:pt x="92933" y="113777"/>
                  <a:pt x="27366" y="200609"/>
                  <a:pt x="7873" y="298074"/>
                </a:cubicBezTo>
                <a:cubicBezTo>
                  <a:pt x="-11620" y="395539"/>
                  <a:pt x="8759" y="522243"/>
                  <a:pt x="29138" y="648948"/>
                </a:cubicBezTo>
              </a:path>
            </a:pathLst>
          </a:custGeom>
          <a:noFill/>
          <a:ln>
            <a:solidFill>
              <a:srgbClr val="00B050"/>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5" name="Slide Number Placeholder 4">
            <a:extLst>
              <a:ext uri="{FF2B5EF4-FFF2-40B4-BE49-F238E27FC236}">
                <a16:creationId xmlns:a16="http://schemas.microsoft.com/office/drawing/2014/main" id="{3AA832B2-F8EF-40A4-90CD-5009E8C8C241}"/>
              </a:ext>
            </a:extLst>
          </p:cNvPr>
          <p:cNvSpPr>
            <a:spLocks noGrp="1"/>
          </p:cNvSpPr>
          <p:nvPr>
            <p:ph type="sldNum" sz="quarter" idx="12"/>
          </p:nvPr>
        </p:nvSpPr>
        <p:spPr/>
        <p:txBody>
          <a:bodyPr/>
          <a:lstStyle/>
          <a:p>
            <a:fld id="{75C6860D-BD61-40CF-A6C8-13A1495E506D}" type="slidenum">
              <a:rPr lang="sk-SK" smtClean="0"/>
              <a:t>8</a:t>
            </a:fld>
            <a:endParaRPr lang="sk-SK"/>
          </a:p>
        </p:txBody>
      </p:sp>
    </p:spTree>
    <p:extLst>
      <p:ext uri="{BB962C8B-B14F-4D97-AF65-F5344CB8AC3E}">
        <p14:creationId xmlns:p14="http://schemas.microsoft.com/office/powerpoint/2010/main" val="3532669492"/>
      </p:ext>
    </p:extLst>
  </p:cSld>
  <p:clrMapOvr>
    <a:masterClrMapping/>
  </p:clrMapOvr>
  <p:extLst mod="1"/>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BB2E7570-3AB7-4678-9C15-937B6C5CB2CC}"/>
              </a:ext>
            </a:extLst>
          </p:cNvPr>
          <p:cNvSpPr txBox="1"/>
          <p:nvPr/>
        </p:nvSpPr>
        <p:spPr>
          <a:xfrm>
            <a:off x="1241989" y="225524"/>
            <a:ext cx="5456522"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200" b="1" dirty="0">
                <a:solidFill>
                  <a:prstClr val="black"/>
                </a:solidFill>
                <a:latin typeface="Arial" panose="020B0604020202020204" pitchFamily="34" charset="0"/>
                <a:cs typeface="Arial" panose="020B0604020202020204" pitchFamily="34" charset="0"/>
              </a:rPr>
              <a:t>Phase</a:t>
            </a:r>
            <a:r>
              <a:rPr kumimoji="0" lang="en-US" sz="3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diagram for water </a:t>
            </a:r>
          </a:p>
        </p:txBody>
      </p:sp>
      <p:pic>
        <p:nvPicPr>
          <p:cNvPr id="2" name="Picture 1">
            <a:extLst>
              <a:ext uri="{FF2B5EF4-FFF2-40B4-BE49-F238E27FC236}">
                <a16:creationId xmlns:a16="http://schemas.microsoft.com/office/drawing/2014/main" id="{73CD3BFA-DF93-49CC-8962-ADECE94D223D}"/>
              </a:ext>
            </a:extLst>
          </p:cNvPr>
          <p:cNvPicPr>
            <a:picLocks noChangeAspect="1"/>
          </p:cNvPicPr>
          <p:nvPr/>
        </p:nvPicPr>
        <p:blipFill>
          <a:blip r:embed="rId2"/>
          <a:stretch>
            <a:fillRect/>
          </a:stretch>
        </p:blipFill>
        <p:spPr>
          <a:xfrm>
            <a:off x="1855885" y="1261359"/>
            <a:ext cx="4523651" cy="2572611"/>
          </a:xfrm>
          <a:prstGeom prst="rect">
            <a:avLst/>
          </a:prstGeom>
        </p:spPr>
      </p:pic>
      <p:sp>
        <p:nvSpPr>
          <p:cNvPr id="11" name="TextBox 10">
            <a:extLst>
              <a:ext uri="{FF2B5EF4-FFF2-40B4-BE49-F238E27FC236}">
                <a16:creationId xmlns:a16="http://schemas.microsoft.com/office/drawing/2014/main" id="{4B607775-09E2-4ECD-8FB9-B05CB0A32E3C}"/>
              </a:ext>
            </a:extLst>
          </p:cNvPr>
          <p:cNvSpPr txBox="1"/>
          <p:nvPr/>
        </p:nvSpPr>
        <p:spPr>
          <a:xfrm>
            <a:off x="276447" y="4369981"/>
            <a:ext cx="8612372" cy="1477328"/>
          </a:xfrm>
          <a:prstGeom prst="rect">
            <a:avLst/>
          </a:prstGeom>
          <a:noFill/>
        </p:spPr>
        <p:txBody>
          <a:bodyPr wrap="square" rtlCol="0">
            <a:spAutoFit/>
          </a:bodyPr>
          <a:lstStyle/>
          <a:p>
            <a:r>
              <a:rPr lang="en-US" dirty="0"/>
              <a:t>On the above figure showing water phase diagram we can see the water anomaly: the solid – liquid (ice – water) coexistence curve has a negative slope. This means that the ice melting temperature decreases with increasing pressure. The reason is that the ice mass density is lower than the liquid water density at the same temperature (ice is floating on water). We shall see it in the next slide with Clausius Clapeyron equation.</a:t>
            </a:r>
            <a:endParaRPr lang="sk-SK" dirty="0"/>
          </a:p>
        </p:txBody>
      </p:sp>
      <p:sp>
        <p:nvSpPr>
          <p:cNvPr id="12" name="Slide Number Placeholder 11">
            <a:extLst>
              <a:ext uri="{FF2B5EF4-FFF2-40B4-BE49-F238E27FC236}">
                <a16:creationId xmlns:a16="http://schemas.microsoft.com/office/drawing/2014/main" id="{3C67C7DF-0EF6-40A7-865A-869FAE795644}"/>
              </a:ext>
            </a:extLst>
          </p:cNvPr>
          <p:cNvSpPr>
            <a:spLocks noGrp="1"/>
          </p:cNvSpPr>
          <p:nvPr>
            <p:ph type="sldNum" sz="quarter" idx="12"/>
          </p:nvPr>
        </p:nvSpPr>
        <p:spPr/>
        <p:txBody>
          <a:bodyPr/>
          <a:lstStyle/>
          <a:p>
            <a:fld id="{75C6860D-BD61-40CF-A6C8-13A1495E506D}" type="slidenum">
              <a:rPr lang="sk-SK" smtClean="0"/>
              <a:t>9</a:t>
            </a:fld>
            <a:endParaRPr lang="sk-SK"/>
          </a:p>
        </p:txBody>
      </p:sp>
    </p:spTree>
    <p:extLst>
      <p:ext uri="{BB962C8B-B14F-4D97-AF65-F5344CB8AC3E}">
        <p14:creationId xmlns:p14="http://schemas.microsoft.com/office/powerpoint/2010/main" val="2112132327"/>
      </p:ext>
    </p:extLst>
  </p:cSld>
  <p:clrMapOvr>
    <a:masterClrMapping/>
  </p:clrMapOvr>
  <p:extLst mod="1"/>
</p:sld>
</file>

<file path=ppt/tags/tag1.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Red1}&#10;\{n_j\}\equiv\{n_0,n_1,n_2,\dots,n_j,\dots\}&#10;\end{align*}&#10;\end{document}&#10;"/>
  <p:tag name="IGUANATEXSIZE" val="18"/>
</p:tagLst>
</file>

<file path=ppt/tags/tag10.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ln(1+x)\approx x&#10;\end{align*}&#10;\end{document}&#10;"/>
  <p:tag name="IGUANATEXSIZE" val="18"/>
</p:tagLst>
</file>

<file path=ppt/tags/tag11.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newcommand{\ket}[1]{\left| #1 \right&gt;} % for Dirac bras&#10;\newcommand{\bra}[1]{\left&lt; #1 \right|} % for Dirac kets&#10;\newcommand{\braket}[2]{\left&lt; #1 \vphantom{#2} \right|&#10; \left. #2 \vphantom{#1} \right&gt;} % for Dirac brackets&#10;\include{units}&#10;\begin{document}&#10;\begin{align*}&#10;%Red1, Green4, Blue3,Yellow1&#10;%\color{Red1}&#10;\ln \mathcal Z(\mu,T,V)=&#10;=\frac{\mu}{kT}\bar N +\ln Z(\bar N,T,V)=&#10;\frac{\mu}{kT}\bar N -\frac{1}{kT}\bar E+\frac{1}{k}S&#10;\end{align*}&#10;\end{document}&#10;"/>
  <p:tag name="IGUANATEXSIZE" val="18"/>
</p:tagLst>
</file>

<file path=ppt/tags/tag12.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Red1}&#10;\ln\mathcal Z= N&#10;\end{align*}&#10;\end{document}&#10;"/>
  <p:tag name="IGUANATEXSIZE" val="18"/>
</p:tagLst>
</file>

<file path=ppt/tags/tag13.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mu = kT \ln\frac{NV_Q}{V}&#10;\end{align*}&#10;\end{document}&#10;"/>
  <p:tag name="IGUANATEXSIZE" val="18"/>
</p:tagLst>
</file>

<file path=ppt/tags/tag14.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V_Q=\left(\frac{2\pi\hbar^2}{mkT}\right)^{3/2}&#10;\end{align*}&#10;\end{document}&#10;"/>
  <p:tag name="IGUANATEXSIZE" val="18"/>
</p:tagLst>
</file>

<file path=ppt/tags/tag15.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Red1}&#10;\ln\mathcal Z&#10;\end{align*}&#10;\end{document}&#10;"/>
  <p:tag name="IGUANATEXSIZE" val="18"/>
</p:tagLst>
</file>

<file path=ppt/tags/tag16.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Red1}&#10;S=kN\ln\frac{V}{N} +\frac{3}{2}kN\ln\frac{E}{N}+&#10;3/2kN\ln\frac{m}{3\pi\hbar^2}+\frac{5}{2}&#10;\end{align*}&#10;\end{document}&#10;"/>
  <p:tag name="IGUANATEXSIZE" val="18"/>
</p:tagLst>
</file>

<file path=ppt/tags/tag17.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left(p+\frac{N^2a}{V^2}\right)(V-Nb)=NkT&#10;\end{align*}&#10;\end{document}&#10;"/>
  <p:tag name="IGUANATEXSIZE" val="18"/>
</p:tagLst>
</file>

<file path=ppt/tags/tag18.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newcommand{\ket}[1]{\left| #1 \right&gt;} % for Dirac bras&#10;\newcommand{\bra}[1]{\left&lt; #1 \right|} % for Dirac kets&#10;\newcommand{\braket}[2]{\left&lt; #1 \vphantom{#2} \right|&#10; \left. #2 \vphantom{#1} \right&gt;} % for Dirac brackets&#10;\include{units}&#10;\begin{document}&#10;\begin{align*}&#10;%Red1, Green4, Blue3,Yellow1&#10;%\color{YellowOrange}&#10;A=\eta l&#10;\end{align*}&#10;\end{document}&#10;"/>
  <p:tag name="IGUANATEXSIZE" val="18"/>
</p:tagLst>
</file>

<file path=ppt/tags/tag19.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newcommand{\ket}[1]{\left| #1 \right&gt;} % for Dirac bras&#10;\newcommand{\bra}[1]{\left&lt; #1 \right|} % for Dirac kets&#10;\newcommand{\braket}[2]{\left&lt; #1 \vphantom{#2} \right|&#10; \left. #2 \vphantom{#1} \right&gt;} % for Dirac brackets&#10;\include{units}&#10;\begin{document}&#10;\begin{align*}&#10;%Red1, Green4, Blue3,Yellow1&#10;%\color{YellowOrange}&#10;dp(V_G-V_L)=\frac{T-(T-dT)}{T} l&#10;\end{align*}&#10;\end{document}&#10;"/>
  <p:tag name="IGUANATEXSIZE" val="18"/>
</p:tagLst>
</file>

<file path=ppt/tags/tag2.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Red1}&#10;\mathcal Z= \sum_{\{n_j\}}\exp\Big(\frac{1}{kT}&#10;\big(\mu\sum_{j}n_j-\sum_{j}n_j\varepsilon_j\big)\Big)&#10;=&#10;\sum_{\{n_j\}}\exp\Big(\frac{1}{kT}&#10;\big(\sum_{j}n_j\big(\mu-\varepsilon_j\big)\Big)&#10;\end{align*}&#10;\end{document}&#10;"/>
  <p:tag name="IGUANATEXSIZE" val="18"/>
</p:tagLst>
</file>

<file path=ppt/tags/tag20.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newcommand{\ket}[1]{\left| #1 \right&gt;} % for Dirac bras&#10;\newcommand{\bra}[1]{\left&lt; #1 \right|} % for Dirac kets&#10;\newcommand{\braket}[2]{\left&lt; #1 \vphantom{#2} \right|&#10; \left. #2 \vphantom{#1} \right&gt;} % for Dirac brackets&#10;\include{units}&#10;\begin{document}&#10;\begin{align*}&#10;%Red1, Green4, Blue3,Yellow1&#10;%\color{YellowOrange}&#10;\frac{dp}{dT}=\frac{l}{T(V_G-V_L)}&#10;\end{align*}&#10;\end{document}&#10;"/>
  <p:tag name="IGUANATEXSIZE" val="18"/>
</p:tagLst>
</file>

<file path=ppt/tags/tag3.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Red1}&#10;\mathcal Z= &#10;\sum_{\{n_j\}}\prod_j\exp\Big(\frac{1}{kT}&#10;(n_j\big(\mu-\varepsilon_j\Big)&#10;\end{align*}&#10;\end{document}&#10;"/>
  <p:tag name="IGUANATEXSIZE" val="18"/>
</p:tagLst>
</file>

<file path=ppt/tags/tag4.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Red1}&#10;\mathcal Z= &#10;\prod_j\sum_{n_j}\exp\Big(\frac{1}{kT}&#10;(n_j\big(\mu-\varepsilon_j\Big)&#10;\end{align*}&#10;\end{document}&#10;"/>
  <p:tag name="IGUANATEXSIZE" val="18"/>
</p:tagLst>
</file>

<file path=ppt/tags/tag5.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Red1}&#10;\mathcal Z= &#10;\prod_j\sum_{n_j=0}^1\exp\Big(\frac{1}{kT}&#10;(n_j\big(\mu-\varepsilon_j\Big)&#10;=\prod_j\Big(1+\exp\Big(\frac{\mu - \varepsilon_j}{kT}&#10;\Big)\Big)&#10;\end{align*}&#10;\end{document}&#10;"/>
  <p:tag name="IGUANATEXSIZE" val="18"/>
</p:tagLst>
</file>

<file path=ppt/tags/tag6.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overline{n_j}\approx\exp\Big(\frac{\mu-\varepsilon_j}{kT}\Big)\ll 1&#10;\end{align*}&#10;\end{document}&#10;"/>
  <p:tag name="IGUANATEXSIZE" val="18"/>
</p:tagLst>
</file>

<file path=ppt/tags/tag7.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Red1}&#10;\ln\mathcal Z= &#10;\sum_j\Big(\exp\Big(\frac{\mu - \varepsilon_j}{kT}&#10;\Big)\Big)&#10;\end{align*}&#10;\end{document}&#10;"/>
  <p:tag name="IGUANATEXSIZE" val="18"/>
</p:tagLst>
</file>

<file path=ppt/tags/tag8.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Red1}&#10;\ln\mathcal Z= &#10;\sum_j\ln\Big(1+\exp\Big(\frac{\mu - \varepsilon_j}{kT}&#10;\Big)\Big)&#10;\end{align*}&#10;\end{document}&#10;"/>
  <p:tag name="IGUANATEXSIZE" val="18"/>
</p:tagLst>
</file>

<file path=ppt/tags/tag9.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Red1}&#10;\ln\mathcal Z= N&#10;\end{align*}&#10;\end{document}&#10;"/>
  <p:tag name="IGUANATEXSIZE" val="18"/>
</p:tagLst>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w="28575">
          <a:solidFill>
            <a:srgbClr val="FF0000"/>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8575">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dirty="0">
            <a:cs typeface="Arial" panose="020B0604020202020204" pitchFamily="34" charset="0"/>
          </a:defRPr>
        </a:defPPr>
      </a:lstStyle>
    </a:txDef>
  </a:objectDefaults>
  <a:extraClrSchemeLst/>
  <a:extLst>
    <a:ext uri="{05A4C25C-085E-4340-85A3-A5531E510DB2}">
      <thm15:themeFamily xmlns:thm15="http://schemas.microsoft.com/office/thememl/2012/main" name="MyblankCalibri.potx" id="{8A0F0F14-46AE-4D77-ADE7-0F718B9836FD}" vid="{B1D029F5-8F85-4FE6-9F53-704A5FA2D1C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Mycalibri</Template>
  <TotalTime>3</TotalTime>
  <Words>1696</Words>
  <Application>Microsoft Office PowerPoint</Application>
  <PresentationFormat>On-screen Show (4:3)</PresentationFormat>
  <Paragraphs>49</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Cambria Math</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Vladimir Cerny</dc:creator>
  <cp:lastModifiedBy>Vladimir Cerny</cp:lastModifiedBy>
  <cp:revision>3</cp:revision>
  <dcterms:created xsi:type="dcterms:W3CDTF">2018-11-13T11:23:36Z</dcterms:created>
  <dcterms:modified xsi:type="dcterms:W3CDTF">2018-11-13T11:27:40Z</dcterms:modified>
</cp:coreProperties>
</file>