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329" r:id="rId3"/>
    <p:sldId id="453" r:id="rId4"/>
    <p:sldId id="397" r:id="rId5"/>
    <p:sldId id="395" r:id="rId6"/>
    <p:sldId id="417" r:id="rId7"/>
    <p:sldId id="451" r:id="rId8"/>
    <p:sldId id="419" r:id="rId9"/>
    <p:sldId id="418" r:id="rId10"/>
    <p:sldId id="420" r:id="rId11"/>
    <p:sldId id="411" r:id="rId12"/>
    <p:sldId id="452" r:id="rId13"/>
    <p:sldId id="422" r:id="rId14"/>
    <p:sldId id="423" r:id="rId15"/>
    <p:sldId id="425" r:id="rId16"/>
    <p:sldId id="424"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40" r:id="rId31"/>
    <p:sldId id="439" r:id="rId32"/>
    <p:sldId id="441" r:id="rId33"/>
    <p:sldId id="442" r:id="rId3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4660"/>
  </p:normalViewPr>
  <p:slideViewPr>
    <p:cSldViewPr snapToGrid="0">
      <p:cViewPr varScale="1">
        <p:scale>
          <a:sx n="72" d="100"/>
          <a:sy n="72"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7C3C1-28A4-4ADD-B4B3-6921323475BC}"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F0C9F-9E1E-4E89-ACCC-40E30AE1D930}" type="slidenum">
              <a:rPr lang="en-US" smtClean="0"/>
              <a:t>‹#›</a:t>
            </a:fld>
            <a:endParaRPr lang="en-US"/>
          </a:p>
        </p:txBody>
      </p:sp>
    </p:spTree>
    <p:extLst>
      <p:ext uri="{BB962C8B-B14F-4D97-AF65-F5344CB8AC3E}">
        <p14:creationId xmlns:p14="http://schemas.microsoft.com/office/powerpoint/2010/main" val="125414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E06D2D-D2E5-4C1A-869B-E33E6D04C92D}"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4914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A2AE3-DE23-4E27-AD12-C4E7E9491A4E}"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7203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9A005-4BB3-470C-BDA3-1E7C80AD01B0}"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02708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2AB34-D3B3-46B6-9F1F-CB5CBA2E128B}" type="datetime1">
              <a:rPr lang="sk-SK" smtClean="0"/>
              <a:t>19.11.2018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96482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0D93-F6CC-417B-8DAE-44B8C1E97F92}" type="datetime1">
              <a:rPr lang="sk-SK" smtClean="0"/>
              <a:t>19.11.2018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8275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1DA3-A466-45EF-BC5E-3903880345D4}" type="datetime1">
              <a:rPr lang="sk-SK" smtClean="0"/>
              <a:t>19.11.2018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6787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615B5-BBAC-482D-A662-DD7BE5D53912}" type="datetime1">
              <a:rPr lang="sk-SK" smtClean="0"/>
              <a:t>19.11.2018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2721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ACCEA-D049-4E88-8D99-9DFBA49E062A}" type="datetime1">
              <a:rPr lang="sk-SK" smtClean="0"/>
              <a:t>19.11.2018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98338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0AC2A-0A74-47C1-8F4F-B0DF708283A5}" type="datetime1">
              <a:rPr lang="sk-SK" smtClean="0"/>
              <a:t>19.11.2018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07690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4B4-A848-4C29-9FAE-AF79F755C2DF}" type="datetime1">
              <a:rPr lang="sk-SK" smtClean="0"/>
              <a:t>19.11.2018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3546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A93BD-7F5A-426C-BFED-818D0474768A}" type="datetime1">
              <a:rPr lang="sk-SK" smtClean="0"/>
              <a:t>19.11.2018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6611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A7904B-F875-4D4A-8FC0-EB48D0D076DA}"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312275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BC637-C7A8-4AD6-9FDE-7DF149750334}" type="datetime1">
              <a:rPr lang="sk-SK" smtClean="0"/>
              <a:t>19.11.2018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22269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E64CB-2576-4B72-AC25-ADAE35370AB9}" type="datetime1">
              <a:rPr lang="sk-SK" smtClean="0"/>
              <a:t>19.11.2018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9034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C825D-0026-4982-A313-78E6F4C62CBA}" type="datetime1">
              <a:rPr lang="sk-SK" smtClean="0"/>
              <a:t>19.11.2018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1622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9DC6F-5F6A-4178-B4B8-D7B9F4C56804}"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7748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EA633-513A-4E92-A033-DABAB231284D}"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77558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2C36A-7D7E-476C-AFAF-173DB9B2567D}" type="datetime1">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06236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FF18A-F669-432E-813C-220B08C846AB}" type="datetime1">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24212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6C319-DC00-4234-BE39-C56A51631AEA}" type="datetime1">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345636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7EE55-08F2-4951-9663-304AEF0B3E41}"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190016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56F1-E37E-42D9-B56C-079DEB0DE8F5}"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191A1-080D-4B75-96DD-5F8CFE4971FF}" type="slidenum">
              <a:rPr lang="en-US" smtClean="0"/>
              <a:t>‹#›</a:t>
            </a:fld>
            <a:endParaRPr lang="en-US"/>
          </a:p>
        </p:txBody>
      </p:sp>
    </p:spTree>
    <p:extLst>
      <p:ext uri="{BB962C8B-B14F-4D97-AF65-F5344CB8AC3E}">
        <p14:creationId xmlns:p14="http://schemas.microsoft.com/office/powerpoint/2010/main" val="220292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7B203-2D37-4B0D-9389-E945EDC3B71B}" type="datetime1">
              <a:rPr lang="en-US" smtClean="0"/>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191A1-080D-4B75-96DD-5F8CFE4971FF}" type="slidenum">
              <a:rPr lang="en-US" smtClean="0"/>
              <a:t>‹#›</a:t>
            </a:fld>
            <a:endParaRPr lang="en-US"/>
          </a:p>
        </p:txBody>
      </p:sp>
    </p:spTree>
    <p:extLst>
      <p:ext uri="{BB962C8B-B14F-4D97-AF65-F5344CB8AC3E}">
        <p14:creationId xmlns:p14="http://schemas.microsoft.com/office/powerpoint/2010/main" val="3649250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9BD9-FC79-45AA-949B-34FC4549E188}" type="datetime1">
              <a:rPr lang="sk-SK" smtClean="0"/>
              <a:t>19.11.2018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5943585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tags" Target="../tags/tag3.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4.png"/><Relationship Id="rId5" Type="http://schemas.openxmlformats.org/officeDocument/2006/relationships/image" Target="../media/image1.gif"/><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tags" Target="../tags/tag29.xml"/><Relationship Id="rId7" Type="http://schemas.openxmlformats.org/officeDocument/2006/relationships/slideLayout" Target="../slideLayouts/slideLayout7.xml"/><Relationship Id="rId12" Type="http://schemas.openxmlformats.org/officeDocument/2006/relationships/image" Target="../media/image30.png"/><Relationship Id="rId2" Type="http://schemas.openxmlformats.org/officeDocument/2006/relationships/tags" Target="../tags/tag28.xml"/><Relationship Id="rId16" Type="http://schemas.openxmlformats.org/officeDocument/2006/relationships/image" Target="../media/image290.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9.png"/><Relationship Id="rId5" Type="http://schemas.openxmlformats.org/officeDocument/2006/relationships/tags" Target="../tags/tag31.xml"/><Relationship Id="rId10" Type="http://schemas.openxmlformats.org/officeDocument/2006/relationships/image" Target="../media/image28.png"/><Relationship Id="rId4" Type="http://schemas.openxmlformats.org/officeDocument/2006/relationships/tags" Target="../tags/tag30.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tags" Target="../tags/tag35.xml"/><Relationship Id="rId7" Type="http://schemas.openxmlformats.org/officeDocument/2006/relationships/slideLayout" Target="../slideLayouts/slideLayout7.xml"/><Relationship Id="rId12" Type="http://schemas.openxmlformats.org/officeDocument/2006/relationships/image" Target="../media/image33.png"/><Relationship Id="rId17" Type="http://schemas.openxmlformats.org/officeDocument/2006/relationships/image" Target="../media/image35.png"/><Relationship Id="rId2" Type="http://schemas.openxmlformats.org/officeDocument/2006/relationships/tags" Target="../tags/tag34.xml"/><Relationship Id="rId16" Type="http://schemas.openxmlformats.org/officeDocument/2006/relationships/image" Target="../media/image48.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2.png"/><Relationship Id="rId5" Type="http://schemas.openxmlformats.org/officeDocument/2006/relationships/tags" Target="../tags/tag37.xml"/><Relationship Id="rId15" Type="http://schemas.openxmlformats.org/officeDocument/2006/relationships/image" Target="../media/image34.png"/><Relationship Id="rId10" Type="http://schemas.openxmlformats.org/officeDocument/2006/relationships/image" Target="../media/image36.png"/><Relationship Id="rId19" Type="http://schemas.openxmlformats.org/officeDocument/2006/relationships/image" Target="../media/image38.png"/><Relationship Id="rId4" Type="http://schemas.openxmlformats.org/officeDocument/2006/relationships/tags" Target="../tags/tag36.xml"/><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7.xml"/><Relationship Id="rId7" Type="http://schemas.openxmlformats.org/officeDocument/2006/relationships/image" Target="../media/image370.png"/><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3" Type="http://schemas.openxmlformats.org/officeDocument/2006/relationships/image" Target="../media/image46.png"/><Relationship Id="rId3" Type="http://schemas.openxmlformats.org/officeDocument/2006/relationships/tags" Target="../tags/tag43.xml"/><Relationship Id="rId12" Type="http://schemas.openxmlformats.org/officeDocument/2006/relationships/image" Target="../media/image4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7.xml"/><Relationship Id="rId11" Type="http://schemas.openxmlformats.org/officeDocument/2006/relationships/image" Target="../media/image44.png"/><Relationship Id="rId5" Type="http://schemas.openxmlformats.org/officeDocument/2006/relationships/tags" Target="../tags/tag45.xml"/><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tags" Target="../tags/tag44.xml"/><Relationship Id="rId9" Type="http://schemas.openxmlformats.org/officeDocument/2006/relationships/image" Target="../media/image390.png"/><Relationship Id="rId14" Type="http://schemas.openxmlformats.org/officeDocument/2006/relationships/image" Target="../media/image440.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10.png"/><Relationship Id="rId3" Type="http://schemas.openxmlformats.org/officeDocument/2006/relationships/tags" Target="../tags/tag48.xml"/><Relationship Id="rId7" Type="http://schemas.openxmlformats.org/officeDocument/2006/relationships/image" Target="../media/image50.png"/><Relationship Id="rId12" Type="http://schemas.openxmlformats.org/officeDocument/2006/relationships/image" Target="../media/image5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9.png"/><Relationship Id="rId11" Type="http://schemas.openxmlformats.org/officeDocument/2006/relationships/image" Target="../media/image490.png"/><Relationship Id="rId5" Type="http://schemas.openxmlformats.org/officeDocument/2006/relationships/slideLayout" Target="../slideLayouts/slideLayout7.xml"/><Relationship Id="rId4" Type="http://schemas.openxmlformats.org/officeDocument/2006/relationships/tags" Target="../tags/tag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53.png"/><Relationship Id="rId5" Type="http://schemas.openxmlformats.org/officeDocument/2006/relationships/image" Target="../media/image5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54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540.png"/></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7.xml"/><Relationship Id="rId7" Type="http://schemas.openxmlformats.org/officeDocument/2006/relationships/image" Target="../media/image5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7.png"/><Relationship Id="rId10" Type="http://schemas.openxmlformats.org/officeDocument/2006/relationships/image" Target="../media/image61.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 Id="rId5" Type="http://schemas.openxmlformats.org/officeDocument/2006/relationships/image" Target="../media/image610.png"/></Relationships>
</file>

<file path=ppt/slides/_rels/slide20.xml.rels><?xml version="1.0" encoding="UTF-8" standalone="yes"?>
<Relationships xmlns="http://schemas.openxmlformats.org/package/2006/relationships"><Relationship Id="rId13" Type="http://schemas.openxmlformats.org/officeDocument/2006/relationships/image" Target="../media/image59.png"/><Relationship Id="rId3" Type="http://schemas.openxmlformats.org/officeDocument/2006/relationships/tags" Target="../tags/tag56.xml"/><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7.xml"/><Relationship Id="rId11" Type="http://schemas.openxmlformats.org/officeDocument/2006/relationships/image" Target="../media/image62.png"/><Relationship Id="rId5" Type="http://schemas.openxmlformats.org/officeDocument/2006/relationships/tags" Target="../tags/tag58.xml"/><Relationship Id="rId15" Type="http://schemas.openxmlformats.org/officeDocument/2006/relationships/image" Target="../media/image65.png"/><Relationship Id="rId10" Type="http://schemas.openxmlformats.org/officeDocument/2006/relationships/image" Target="../media/image63.png"/><Relationship Id="rId4" Type="http://schemas.openxmlformats.org/officeDocument/2006/relationships/tags" Target="../tags/tag57.xml"/><Relationship Id="rId1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slideLayout" Target="../slideLayouts/slideLayout7.xml"/><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tags" Target="../tags/tag64.xml"/><Relationship Id="rId12" Type="http://schemas.openxmlformats.org/officeDocument/2006/relationships/image" Target="../media/image76.png"/><Relationship Id="rId2" Type="http://schemas.openxmlformats.org/officeDocument/2006/relationships/tags" Target="../tags/tag63.xml"/><Relationship Id="rId1" Type="http://schemas.openxmlformats.org/officeDocument/2006/relationships/tags" Target="../tags/tag62.xml"/><Relationship Id="rId11" Type="http://schemas.openxmlformats.org/officeDocument/2006/relationships/image" Target="../media/image75.png"/><Relationship Id="rId5" Type="http://schemas.openxmlformats.org/officeDocument/2006/relationships/slideLayout" Target="../slideLayouts/slideLayout7.xml"/><Relationship Id="rId10" Type="http://schemas.openxmlformats.org/officeDocument/2006/relationships/image" Target="../media/image74.png"/><Relationship Id="rId4" Type="http://schemas.openxmlformats.org/officeDocument/2006/relationships/tags" Target="../tags/tag65.xml"/><Relationship Id="rId9" Type="http://schemas.openxmlformats.org/officeDocument/2006/relationships/image" Target="../media/image72.png"/><Relationship Id="rId14" Type="http://schemas.openxmlformats.org/officeDocument/2006/relationships/image" Target="../media/image79.png"/></Relationships>
</file>

<file path=ppt/slides/_rels/slide23.xml.rels><?xml version="1.0" encoding="UTF-8" standalone="yes"?>
<Relationships xmlns="http://schemas.openxmlformats.org/package/2006/relationships"><Relationship Id="rId13" Type="http://schemas.openxmlformats.org/officeDocument/2006/relationships/image" Target="../media/image82.png"/><Relationship Id="rId3" Type="http://schemas.openxmlformats.org/officeDocument/2006/relationships/tags" Target="../tags/tag68.xml"/><Relationship Id="rId12" Type="http://schemas.openxmlformats.org/officeDocument/2006/relationships/image" Target="../media/image77.png"/><Relationship Id="rId2" Type="http://schemas.openxmlformats.org/officeDocument/2006/relationships/tags" Target="../tags/tag67.xml"/><Relationship Id="rId16" Type="http://schemas.openxmlformats.org/officeDocument/2006/relationships/image" Target="../media/image83.png"/><Relationship Id="rId1" Type="http://schemas.openxmlformats.org/officeDocument/2006/relationships/tags" Target="../tags/tag66.xml"/><Relationship Id="rId6" Type="http://schemas.openxmlformats.org/officeDocument/2006/relationships/slideLayout" Target="../slideLayouts/slideLayout7.xml"/><Relationship Id="rId11" Type="http://schemas.openxmlformats.org/officeDocument/2006/relationships/image" Target="../media/image80.png"/><Relationship Id="rId5" Type="http://schemas.openxmlformats.org/officeDocument/2006/relationships/tags" Target="../tags/tag70.xml"/><Relationship Id="rId15" Type="http://schemas.openxmlformats.org/officeDocument/2006/relationships/image" Target="../media/image81.png"/><Relationship Id="rId10" Type="http://schemas.openxmlformats.org/officeDocument/2006/relationships/image" Target="../media/image40.png"/><Relationship Id="rId4" Type="http://schemas.openxmlformats.org/officeDocument/2006/relationships/tags" Target="../tags/tag69.xml"/><Relationship Id="rId9" Type="http://schemas.openxmlformats.org/officeDocument/2006/relationships/image" Target="../media/image790.png"/><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73.xml"/><Relationship Id="rId7" Type="http://schemas.openxmlformats.org/officeDocument/2006/relationships/image" Target="../media/image85.png"/><Relationship Id="rId12" Type="http://schemas.openxmlformats.org/officeDocument/2006/relationships/image" Target="../media/image84.png"/><Relationship Id="rId2" Type="http://schemas.openxmlformats.org/officeDocument/2006/relationships/tags" Target="../tags/tag72.xml"/><Relationship Id="rId1" Type="http://schemas.openxmlformats.org/officeDocument/2006/relationships/tags" Target="../tags/tag71.xml"/><Relationship Id="rId11" Type="http://schemas.openxmlformats.org/officeDocument/2006/relationships/image" Target="../media/image87.png"/><Relationship Id="rId10" Type="http://schemas.openxmlformats.org/officeDocument/2006/relationships/image" Target="../media/image81.png"/><Relationship Id="rId4" Type="http://schemas.openxmlformats.org/officeDocument/2006/relationships/slideLayout" Target="../slideLayouts/slideLayout7.xml"/><Relationship Id="rId9" Type="http://schemas.openxmlformats.org/officeDocument/2006/relationships/image" Target="../media/image86.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Layout" Target="../slideLayouts/slideLayout7.xml"/><Relationship Id="rId7" Type="http://schemas.openxmlformats.org/officeDocument/2006/relationships/image" Target="../media/image89.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880.png"/><Relationship Id="rId9" Type="http://schemas.openxmlformats.org/officeDocument/2006/relationships/image" Target="../media/image90.png"/></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3.png"/></Relationships>
</file>

<file path=ppt/slides/_rels/slide27.xml.rels><?xml version="1.0" encoding="UTF-8" standalone="yes"?>
<Relationships xmlns="http://schemas.openxmlformats.org/package/2006/relationships"><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5.png"/></Relationships>
</file>

<file path=ppt/slides/_rels/slide2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7.png"/></Relationships>
</file>

<file path=ppt/slides/_rels/slide29.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tags" Target="../tags/tag78.xml"/><Relationship Id="rId12" Type="http://schemas.openxmlformats.org/officeDocument/2006/relationships/image" Target="../media/image81.png"/><Relationship Id="rId2" Type="http://schemas.openxmlformats.org/officeDocument/2006/relationships/tags" Target="../tags/tag77.xml"/><Relationship Id="rId16" Type="http://schemas.openxmlformats.org/officeDocument/2006/relationships/image" Target="../media/image84.png"/><Relationship Id="rId1" Type="http://schemas.openxmlformats.org/officeDocument/2006/relationships/tags" Target="../tags/tag76.xml"/><Relationship Id="rId6" Type="http://schemas.openxmlformats.org/officeDocument/2006/relationships/slideLayout" Target="../slideLayouts/slideLayout7.xml"/><Relationship Id="rId11" Type="http://schemas.openxmlformats.org/officeDocument/2006/relationships/image" Target="../media/image99.png"/><Relationship Id="rId5" Type="http://schemas.openxmlformats.org/officeDocument/2006/relationships/tags" Target="../tags/tag80.xml"/><Relationship Id="rId15" Type="http://schemas.openxmlformats.org/officeDocument/2006/relationships/image" Target="../media/image101.png"/><Relationship Id="rId10" Type="http://schemas.openxmlformats.org/officeDocument/2006/relationships/image" Target="../media/image59.png"/><Relationship Id="rId4" Type="http://schemas.openxmlformats.org/officeDocument/2006/relationships/tags" Target="../tags/tag79.xml"/><Relationship Id="rId9" Type="http://schemas.openxmlformats.org/officeDocument/2006/relationships/image" Target="../media/image98.png"/><Relationship Id="rId1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83.xml"/><Relationship Id="rId7" Type="http://schemas.openxmlformats.org/officeDocument/2006/relationships/image" Target="../media/image9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7.xml"/><Relationship Id="rId11" Type="http://schemas.openxmlformats.org/officeDocument/2006/relationships/image" Target="../media/image104.png"/><Relationship Id="rId5" Type="http://schemas.openxmlformats.org/officeDocument/2006/relationships/tags" Target="../tags/tag85.xml"/><Relationship Id="rId10" Type="http://schemas.openxmlformats.org/officeDocument/2006/relationships/image" Target="../media/image103.png"/><Relationship Id="rId4" Type="http://schemas.openxmlformats.org/officeDocument/2006/relationships/tags" Target="../tags/tag84.xml"/><Relationship Id="rId9" Type="http://schemas.openxmlformats.org/officeDocument/2006/relationships/image" Target="../media/image102.png"/><Relationship Id="rId14" Type="http://schemas.openxmlformats.org/officeDocument/2006/relationships/image" Target="../media/image106.png"/></Relationships>
</file>

<file path=ppt/slides/_rels/slide3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slideLayout" Target="../slideLayouts/slideLayout7.xml"/><Relationship Id="rId7" Type="http://schemas.openxmlformats.org/officeDocument/2006/relationships/image" Target="../media/image105.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07.png"/></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70.png"/><Relationship Id="rId3" Type="http://schemas.openxmlformats.org/officeDocument/2006/relationships/tags" Target="../tags/tag90.xml"/><Relationship Id="rId7" Type="http://schemas.openxmlformats.org/officeDocument/2006/relationships/image" Target="../media/image108.png"/><Relationship Id="rId12" Type="http://schemas.openxmlformats.org/officeDocument/2006/relationships/image" Target="../media/image112.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64.png"/><Relationship Id="rId11" Type="http://schemas.openxmlformats.org/officeDocument/2006/relationships/image" Target="../media/image111.png"/><Relationship Id="rId5" Type="http://schemas.openxmlformats.org/officeDocument/2006/relationships/slideLayout" Target="../slideLayouts/slideLayout7.xml"/><Relationship Id="rId4" Type="http://schemas.openxmlformats.org/officeDocument/2006/relationships/tags" Target="../tags/tag9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tags" Target="../tags/tag10.xml"/><Relationship Id="rId10" Type="http://schemas.openxmlformats.org/officeDocument/2006/relationships/image" Target="../media/image12.png"/><Relationship Id="rId4" Type="http://schemas.openxmlformats.org/officeDocument/2006/relationships/tags" Target="../tags/tag9.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0.png"/><Relationship Id="rId3" Type="http://schemas.openxmlformats.org/officeDocument/2006/relationships/tags" Target="../tags/tag13.xml"/><Relationship Id="rId12" Type="http://schemas.openxmlformats.org/officeDocument/2006/relationships/image" Target="../media/image17.png"/><Relationship Id="rId2" Type="http://schemas.openxmlformats.org/officeDocument/2006/relationships/tags" Target="../tags/tag12.xml"/><Relationship Id="rId1" Type="http://schemas.openxmlformats.org/officeDocument/2006/relationships/tags" Target="../tags/tag11.xml"/><Relationship Id="rId11" Type="http://schemas.openxmlformats.org/officeDocument/2006/relationships/image" Target="../media/image16.png"/><Relationship Id="rId5"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tags" Target="../tags/tag14.xml"/><Relationship Id="rId9" Type="http://schemas.openxmlformats.org/officeDocument/2006/relationships/image" Target="../media/image14.png"/><Relationship Id="rId14" Type="http://schemas.openxmlformats.org/officeDocument/2006/relationships/image" Target="../media/image15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slideLayout" Target="../slideLayouts/slideLayout7.xml"/><Relationship Id="rId4" Type="http://schemas.openxmlformats.org/officeDocument/2006/relationships/tags" Target="../tags/tag20.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slideLayout" Target="../slideLayouts/slideLayout7.xml"/><Relationship Id="rId12"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3.png"/><Relationship Id="rId5" Type="http://schemas.openxmlformats.org/officeDocument/2006/relationships/tags" Target="../tags/tag25.xml"/><Relationship Id="rId10" Type="http://schemas.openxmlformats.org/officeDocument/2006/relationships/image" Target="../media/image22.png"/><Relationship Id="rId4" Type="http://schemas.openxmlformats.org/officeDocument/2006/relationships/tags" Target="../tags/tag24.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0C1316B-9395-4F31-826E-03BBD4A62711}"/>
              </a:ext>
            </a:extLst>
          </p:cNvPr>
          <p:cNvGrpSpPr/>
          <p:nvPr/>
        </p:nvGrpSpPr>
        <p:grpSpPr>
          <a:xfrm>
            <a:off x="349108" y="3307075"/>
            <a:ext cx="3393553" cy="2168694"/>
            <a:chOff x="2433089" y="946646"/>
            <a:chExt cx="4348299" cy="3029931"/>
          </a:xfrm>
        </p:grpSpPr>
        <p:pic>
          <p:nvPicPr>
            <p:cNvPr id="2" name="Picture 4" descr="http://www.nyu.edu/classes/tuckerman/stat.mech/lectures/lecture_25/img36.gif">
              <a:extLst>
                <a:ext uri="{FF2B5EF4-FFF2-40B4-BE49-F238E27FC236}">
                  <a16:creationId xmlns:a16="http://schemas.microsoft.com/office/drawing/2014/main" id="{60F98A63-AEFC-4FB7-B391-0FBDF7734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089" y="946646"/>
              <a:ext cx="4348299" cy="302993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F4E8343D-376D-41BE-86C5-D6FF710DF7E4}"/>
                </a:ext>
              </a:extLst>
            </p:cNvPr>
            <p:cNvCxnSpPr>
              <a:cxnSpLocks/>
            </p:cNvCxnSpPr>
            <p:nvPr/>
          </p:nvCxnSpPr>
          <p:spPr>
            <a:xfrm>
              <a:off x="3583173" y="2902689"/>
              <a:ext cx="16055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100B3-8AB3-4BE4-8326-54DC348AC3A4}"/>
                </a:ext>
              </a:extLst>
            </p:cNvPr>
            <p:cNvCxnSpPr>
              <a:cxnSpLocks/>
            </p:cNvCxnSpPr>
            <p:nvPr/>
          </p:nvCxnSpPr>
          <p:spPr>
            <a:xfrm>
              <a:off x="5178057" y="2870791"/>
              <a:ext cx="95693" cy="2977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59C727-76CD-41CE-80AE-BC88EA9B8AFE}"/>
                </a:ext>
              </a:extLst>
            </p:cNvPr>
            <p:cNvCxnSpPr>
              <a:cxnSpLocks/>
            </p:cNvCxnSpPr>
            <p:nvPr/>
          </p:nvCxnSpPr>
          <p:spPr>
            <a:xfrm flipH="1">
              <a:off x="3657601" y="3168503"/>
              <a:ext cx="160551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A9B684-010C-4F6B-A900-690A7FE89A06}"/>
                </a:ext>
              </a:extLst>
            </p:cNvPr>
            <p:cNvCxnSpPr>
              <a:cxnSpLocks/>
            </p:cNvCxnSpPr>
            <p:nvPr/>
          </p:nvCxnSpPr>
          <p:spPr>
            <a:xfrm flipH="1" flipV="1">
              <a:off x="3561908" y="2860159"/>
              <a:ext cx="74428" cy="29771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AE114AEC-4DF1-4ACD-A1CF-AF4C94C87F69}"/>
              </a:ext>
            </a:extLst>
          </p:cNvPr>
          <p:cNvSpPr txBox="1"/>
          <p:nvPr/>
        </p:nvSpPr>
        <p:spPr>
          <a:xfrm>
            <a:off x="1244009" y="106326"/>
            <a:ext cx="68792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Clausius - Clapeyron equation</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C698AE-9F35-48B2-A80A-D409A657CE04}"/>
                  </a:ext>
                </a:extLst>
              </p:cNvPr>
              <p:cNvSpPr txBox="1"/>
              <p:nvPr/>
            </p:nvSpPr>
            <p:spPr>
              <a:xfrm>
                <a:off x="4040372" y="893134"/>
                <a:ext cx="496540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Imagin a Carnot cycle working between two gas liquid coexistence temperatures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 is at saturated vapor pressures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cycle is represented by the green cyclic path in the figure. The mechanical work produced is equal to the area inside the cycle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heat obtained at the higher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equal to the latent heat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From the efficiency formula for the Carnot cycle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08C698AE-9F35-48B2-A80A-D409A657CE04}"/>
                  </a:ext>
                </a:extLst>
              </p:cNvPr>
              <p:cNvSpPr txBox="1">
                <a:spLocks noRot="1" noChangeAspect="1" noMove="1" noResize="1" noEditPoints="1" noAdjustHandles="1" noChangeArrowheads="1" noChangeShapeType="1" noTextEdit="1"/>
              </p:cNvSpPr>
              <p:nvPr/>
            </p:nvSpPr>
            <p:spPr>
              <a:xfrm>
                <a:off x="4040372" y="893134"/>
                <a:ext cx="4965405" cy="2585323"/>
              </a:xfrm>
              <a:prstGeom prst="rect">
                <a:avLst/>
              </a:prstGeom>
              <a:blipFill>
                <a:blip r:embed="rId8"/>
                <a:stretch>
                  <a:fillRect l="-1106" t="-1415" r="-1351" b="-2830"/>
                </a:stretch>
              </a:blipFill>
            </p:spPr>
            <p:txBody>
              <a:bodyPr/>
              <a:lstStyle/>
              <a:p>
                <a:r>
                  <a:rPr lang="sk-SK">
                    <a:noFill/>
                  </a:rPr>
                  <a:t> </a:t>
                </a:r>
              </a:p>
            </p:txBody>
          </p:sp>
        </mc:Fallback>
      </mc:AlternateContent>
      <p:sp>
        <p:nvSpPr>
          <p:cNvPr id="13" name="Slide Number Placeholder 12">
            <a:extLst>
              <a:ext uri="{FF2B5EF4-FFF2-40B4-BE49-F238E27FC236}">
                <a16:creationId xmlns:a16="http://schemas.microsoft.com/office/drawing/2014/main" id="{BC869124-929B-4FB8-A75D-B8FC2CA753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6860D-BD61-40CF-A6C8-13A1495E506D}"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C9C93AEB-A580-426F-B972-C1DDE35BF5F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729767" y="3688315"/>
            <a:ext cx="649796" cy="214313"/>
          </a:xfrm>
          <a:prstGeom prst="rect">
            <a:avLst/>
          </a:prstGeom>
        </p:spPr>
      </p:pic>
      <p:pic>
        <p:nvPicPr>
          <p:cNvPr id="28" name="Picture 27">
            <a:extLst>
              <a:ext uri="{FF2B5EF4-FFF2-40B4-BE49-F238E27FC236}">
                <a16:creationId xmlns:a16="http://schemas.microsoft.com/office/drawing/2014/main" id="{E4C54EAE-50B1-4B05-96CE-2B15E4CC5C7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453863" y="4060456"/>
            <a:ext cx="3000375" cy="483489"/>
          </a:xfrm>
          <a:prstGeom prst="rect">
            <a:avLst/>
          </a:prstGeom>
        </p:spPr>
      </p:pic>
      <p:pic>
        <p:nvPicPr>
          <p:cNvPr id="32" name="Picture 31">
            <a:extLst>
              <a:ext uri="{FF2B5EF4-FFF2-40B4-BE49-F238E27FC236}">
                <a16:creationId xmlns:a16="http://schemas.microsoft.com/office/drawing/2014/main" id="{68C828B8-D0D1-4A13-A39D-E7D729EE041A}"/>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155610" y="4836632"/>
            <a:ext cx="1817370" cy="526352"/>
          </a:xfrm>
          <a:prstGeom prst="rect">
            <a:avLst/>
          </a:prstGeom>
        </p:spPr>
      </p:pic>
      <p:sp>
        <p:nvSpPr>
          <p:cNvPr id="33" name="Rectangle 32">
            <a:extLst>
              <a:ext uri="{FF2B5EF4-FFF2-40B4-BE49-F238E27FC236}">
                <a16:creationId xmlns:a16="http://schemas.microsoft.com/office/drawing/2014/main" id="{87CB979F-D7D6-4435-8FC1-66B7E29FEFA7}"/>
              </a:ext>
            </a:extLst>
          </p:cNvPr>
          <p:cNvSpPr/>
          <p:nvPr/>
        </p:nvSpPr>
        <p:spPr>
          <a:xfrm>
            <a:off x="4954772" y="4678325"/>
            <a:ext cx="2169042" cy="797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512F524-5AAA-42A4-97FC-492A9BF6B405}"/>
              </a:ext>
            </a:extLst>
          </p:cNvPr>
          <p:cNvSpPr txBox="1"/>
          <p:nvPr/>
        </p:nvSpPr>
        <p:spPr>
          <a:xfrm>
            <a:off x="276447" y="5635256"/>
            <a:ext cx="86442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Clausius Clapeyron equation giving the slope of the coexistence curve in the phase diagram. Similar equation holds for the liquid solid curve. For water where the solid volume is larger than the liquid volume we get negative slope: the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water anomaly.</a:t>
            </a: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BDA4C42-19B8-484D-8C62-83E313B25826}"/>
              </a:ext>
            </a:extLst>
          </p:cNvPr>
          <p:cNvPicPr>
            <a:picLocks noChangeAspect="1"/>
          </p:cNvPicPr>
          <p:nvPr/>
        </p:nvPicPr>
        <p:blipFill>
          <a:blip r:embed="rId12"/>
          <a:stretch>
            <a:fillRect/>
          </a:stretch>
        </p:blipFill>
        <p:spPr>
          <a:xfrm>
            <a:off x="218472" y="1041991"/>
            <a:ext cx="3394996" cy="1930742"/>
          </a:xfrm>
          <a:prstGeom prst="rect">
            <a:avLst/>
          </a:prstGeom>
        </p:spPr>
      </p:pic>
    </p:spTree>
    <p:extLst>
      <p:ext uri="{BB962C8B-B14F-4D97-AF65-F5344CB8AC3E}">
        <p14:creationId xmlns:p14="http://schemas.microsoft.com/office/powerpoint/2010/main" val="350369443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2854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p:cNvSpPr txBox="1"/>
          <p:nvPr/>
        </p:nvSpPr>
        <p:spPr>
          <a:xfrm>
            <a:off x="545910" y="185205"/>
            <a:ext cx="7888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Free electromagnetic field – wave equation</a:t>
            </a:r>
            <a:endParaRPr kumimoji="0" lang="sk-SK"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7" name="Picture 36">
            <a:extLst>
              <a:ext uri="{FF2B5EF4-FFF2-40B4-BE49-F238E27FC236}">
                <a16:creationId xmlns:a16="http://schemas.microsoft.com/office/drawing/2014/main" id="{4391DD92-9222-4729-9762-EC26487B8A3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03986" y="857984"/>
            <a:ext cx="2259429" cy="536571"/>
          </a:xfrm>
          <a:prstGeom prst="rect">
            <a:avLst/>
          </a:prstGeom>
        </p:spPr>
      </p:pic>
      <p:sp>
        <p:nvSpPr>
          <p:cNvPr id="9" name="TextBox 8">
            <a:extLst>
              <a:ext uri="{FF2B5EF4-FFF2-40B4-BE49-F238E27FC236}">
                <a16:creationId xmlns:a16="http://schemas.microsoft.com/office/drawing/2014/main" id="{CE316D60-E800-4728-943A-CF1A08D50B43}"/>
              </a:ext>
            </a:extLst>
          </p:cNvPr>
          <p:cNvSpPr txBox="1"/>
          <p:nvPr/>
        </p:nvSpPr>
        <p:spPr>
          <a:xfrm>
            <a:off x="417190" y="1940751"/>
            <a:ext cx="8389810" cy="369332"/>
          </a:xfrm>
          <a:prstGeom prst="rect">
            <a:avLst/>
          </a:prstGeom>
          <a:noFill/>
        </p:spPr>
        <p:txBody>
          <a:bodyPr wrap="square" rtlCol="0">
            <a:spAutoFit/>
          </a:bodyPr>
          <a:lstStyle/>
          <a:p>
            <a:pPr algn="l"/>
            <a:r>
              <a:rPr lang="en-US" dirty="0"/>
              <a:t>since                       we get </a:t>
            </a:r>
          </a:p>
        </p:txBody>
      </p:sp>
      <p:pic>
        <p:nvPicPr>
          <p:cNvPr id="15" name="Picture 14">
            <a:extLst>
              <a:ext uri="{FF2B5EF4-FFF2-40B4-BE49-F238E27FC236}">
                <a16:creationId xmlns:a16="http://schemas.microsoft.com/office/drawing/2014/main" id="{3B3FBCB6-D6E7-4B48-B7DA-57BD8C7A98CF}"/>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56843" y="1620487"/>
            <a:ext cx="2953714" cy="228000"/>
          </a:xfrm>
          <a:prstGeom prst="rect">
            <a:avLst/>
          </a:prstGeom>
        </p:spPr>
      </p:pic>
      <p:pic>
        <p:nvPicPr>
          <p:cNvPr id="17" name="Picture 16">
            <a:extLst>
              <a:ext uri="{FF2B5EF4-FFF2-40B4-BE49-F238E27FC236}">
                <a16:creationId xmlns:a16="http://schemas.microsoft.com/office/drawing/2014/main" id="{DF9857A8-BC5C-4758-9187-CD4BF00AEB8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187385" y="2002298"/>
            <a:ext cx="958286" cy="224571"/>
          </a:xfrm>
          <a:prstGeom prst="rect">
            <a:avLst/>
          </a:prstGeom>
        </p:spPr>
      </p:pic>
      <p:pic>
        <p:nvPicPr>
          <p:cNvPr id="20" name="Picture 19">
            <a:extLst>
              <a:ext uri="{FF2B5EF4-FFF2-40B4-BE49-F238E27FC236}">
                <a16:creationId xmlns:a16="http://schemas.microsoft.com/office/drawing/2014/main" id="{E519DD0A-9478-4A07-A9A1-C83240C36581}"/>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849985" y="2460758"/>
            <a:ext cx="2960572" cy="228000"/>
          </a:xfrm>
          <a:prstGeom prst="rect">
            <a:avLst/>
          </a:prstGeom>
        </p:spPr>
      </p:pic>
      <p:sp>
        <p:nvSpPr>
          <p:cNvPr id="21" name="TextBox 20">
            <a:extLst>
              <a:ext uri="{FF2B5EF4-FFF2-40B4-BE49-F238E27FC236}">
                <a16:creationId xmlns:a16="http://schemas.microsoft.com/office/drawing/2014/main" id="{8CCEC0A5-1953-4DB9-873E-1DCE5ABF114F}"/>
              </a:ext>
            </a:extLst>
          </p:cNvPr>
          <p:cNvSpPr txBox="1"/>
          <p:nvPr/>
        </p:nvSpPr>
        <p:spPr>
          <a:xfrm>
            <a:off x="417190" y="2847848"/>
            <a:ext cx="7790370" cy="369332"/>
          </a:xfrm>
          <a:prstGeom prst="rect">
            <a:avLst/>
          </a:prstGeom>
          <a:noFill/>
        </p:spPr>
        <p:txBody>
          <a:bodyPr wrap="square" rtlCol="0">
            <a:spAutoFit/>
          </a:bodyPr>
          <a:lstStyle/>
          <a:p>
            <a:pPr algn="l"/>
            <a:r>
              <a:rPr lang="en-US" dirty="0"/>
              <a:t>So finally</a:t>
            </a:r>
          </a:p>
        </p:txBody>
      </p:sp>
      <p:pic>
        <p:nvPicPr>
          <p:cNvPr id="24" name="Picture 23">
            <a:extLst>
              <a:ext uri="{FF2B5EF4-FFF2-40B4-BE49-F238E27FC236}">
                <a16:creationId xmlns:a16="http://schemas.microsoft.com/office/drawing/2014/main" id="{96CF4ABC-C244-4D8C-AC52-70314B60C850}"/>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872285" y="2981961"/>
            <a:ext cx="3399429" cy="581143"/>
          </a:xfrm>
          <a:prstGeom prst="rect">
            <a:avLst/>
          </a:prstGeom>
        </p:spPr>
      </p:pic>
      <p:sp>
        <p:nvSpPr>
          <p:cNvPr id="29" name="Rectangle 28">
            <a:extLst>
              <a:ext uri="{FF2B5EF4-FFF2-40B4-BE49-F238E27FC236}">
                <a16:creationId xmlns:a16="http://schemas.microsoft.com/office/drawing/2014/main" id="{D0117DED-7E6E-47BE-B977-135E360B1F7F}"/>
              </a:ext>
            </a:extLst>
          </p:cNvPr>
          <p:cNvSpPr/>
          <p:nvPr/>
        </p:nvSpPr>
        <p:spPr>
          <a:xfrm>
            <a:off x="2762889" y="2923818"/>
            <a:ext cx="3627120" cy="795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TextBox 29">
            <a:extLst>
              <a:ext uri="{FF2B5EF4-FFF2-40B4-BE49-F238E27FC236}">
                <a16:creationId xmlns:a16="http://schemas.microsoft.com/office/drawing/2014/main" id="{73BFC0B1-45D2-4E68-97ED-C647B1C5EE20}"/>
              </a:ext>
            </a:extLst>
          </p:cNvPr>
          <p:cNvSpPr txBox="1"/>
          <p:nvPr/>
        </p:nvSpPr>
        <p:spPr>
          <a:xfrm>
            <a:off x="378031" y="3849885"/>
            <a:ext cx="7904480" cy="369332"/>
          </a:xfrm>
          <a:prstGeom prst="rect">
            <a:avLst/>
          </a:prstGeom>
          <a:noFill/>
        </p:spPr>
        <p:txBody>
          <a:bodyPr wrap="square" rtlCol="0">
            <a:spAutoFit/>
          </a:bodyPr>
          <a:lstStyle/>
          <a:p>
            <a:pPr algn="l"/>
            <a:r>
              <a:rPr lang="en-US" dirty="0"/>
              <a:t>So the free field satisfies the wave equation. The phase velocity is</a:t>
            </a:r>
          </a:p>
        </p:txBody>
      </p:sp>
      <p:pic>
        <p:nvPicPr>
          <p:cNvPr id="33" name="Picture 32">
            <a:extLst>
              <a:ext uri="{FF2B5EF4-FFF2-40B4-BE49-F238E27FC236}">
                <a16:creationId xmlns:a16="http://schemas.microsoft.com/office/drawing/2014/main" id="{2C47975D-EE67-473C-8741-0C05DC1A23B5}"/>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779591" y="4299286"/>
            <a:ext cx="1059429" cy="540000"/>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7FDA1F9-99A2-4077-9424-DD21474CBF9B}"/>
                  </a:ext>
                </a:extLst>
              </p:cNvPr>
              <p:cNvSpPr txBox="1"/>
              <p:nvPr/>
            </p:nvSpPr>
            <p:spPr>
              <a:xfrm>
                <a:off x="2492514" y="4363252"/>
                <a:ext cx="5941802" cy="36933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oMath>
                </a14:m>
                <a:r>
                  <a:rPr kumimoji="0" lang="sk-SK" b="0" i="0" u="none" strike="noStrike" kern="1200" cap="none" spc="0" normalizeH="0" baseline="0" noProof="0" dirty="0">
                    <a:ln>
                      <a:noFill/>
                    </a:ln>
                    <a:solidFill>
                      <a:prstClr val="black"/>
                    </a:solidFill>
                    <a:effectLst/>
                    <a:uLnTx/>
                    <a:uFillTx/>
                    <a:latin typeface="Calibri"/>
                    <a:ea typeface="+mn-ea"/>
                    <a:cs typeface="+mn-cs"/>
                  </a:rPr>
                  <a:t>= 299 792 458 m/s,  </a:t>
                </a:r>
                <a:r>
                  <a:rPr kumimoji="0" lang="en-US" b="0" i="0" u="none" strike="noStrike" kern="1200" cap="none" spc="0" normalizeH="0" baseline="0" noProof="0" dirty="0">
                    <a:ln>
                      <a:noFill/>
                    </a:ln>
                    <a:solidFill>
                      <a:prstClr val="black"/>
                    </a:solidFill>
                    <a:effectLst/>
                    <a:uLnTx/>
                    <a:uFillTx/>
                    <a:latin typeface="Calibri"/>
                    <a:ea typeface="+mn-ea"/>
                    <a:cs typeface="+mn-cs"/>
                  </a:rPr>
                  <a:t>what is the velocity of light</a:t>
                </a:r>
                <a:endParaRPr kumimoji="0" lang="sk-SK"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5" name="TextBox 34">
                <a:extLst>
                  <a:ext uri="{FF2B5EF4-FFF2-40B4-BE49-F238E27FC236}">
                    <a16:creationId xmlns:a16="http://schemas.microsoft.com/office/drawing/2014/main" id="{07FDA1F9-99A2-4077-9424-DD21474CBF9B}"/>
                  </a:ext>
                </a:extLst>
              </p:cNvPr>
              <p:cNvSpPr txBox="1">
                <a:spLocks noRot="1" noChangeAspect="1" noMove="1" noResize="1" noEditPoints="1" noAdjustHandles="1" noChangeArrowheads="1" noChangeShapeType="1" noTextEdit="1"/>
              </p:cNvSpPr>
              <p:nvPr/>
            </p:nvSpPr>
            <p:spPr>
              <a:xfrm>
                <a:off x="2492514" y="4363252"/>
                <a:ext cx="5941802" cy="369332"/>
              </a:xfrm>
              <a:prstGeom prst="rect">
                <a:avLst/>
              </a:prstGeom>
              <a:blipFill>
                <a:blip r:embed="rId16"/>
                <a:stretch>
                  <a:fillRect t="-4545" b="-19697"/>
                </a:stretch>
              </a:blipFill>
              <a:ln w="38100">
                <a:solidFill>
                  <a:srgbClr val="FF0000"/>
                </a:solidFill>
              </a:ln>
            </p:spPr>
            <p:txBody>
              <a:bodyPr/>
              <a:lstStyle/>
              <a:p>
                <a:r>
                  <a:rPr lang="en-US">
                    <a:noFill/>
                  </a:rPr>
                  <a:t> </a:t>
                </a:r>
              </a:p>
            </p:txBody>
          </p:sp>
        </mc:Fallback>
      </mc:AlternateContent>
      <p:sp>
        <p:nvSpPr>
          <p:cNvPr id="38" name="TextBox 37">
            <a:extLst>
              <a:ext uri="{FF2B5EF4-FFF2-40B4-BE49-F238E27FC236}">
                <a16:creationId xmlns:a16="http://schemas.microsoft.com/office/drawing/2014/main" id="{ED24031B-E5C7-42A9-8E04-F44E94F50CDA}"/>
              </a:ext>
            </a:extLst>
          </p:cNvPr>
          <p:cNvSpPr txBox="1"/>
          <p:nvPr/>
        </p:nvSpPr>
        <p:spPr>
          <a:xfrm>
            <a:off x="378031" y="5102906"/>
            <a:ext cx="8308769" cy="923330"/>
          </a:xfrm>
          <a:prstGeom prst="rect">
            <a:avLst/>
          </a:prstGeom>
          <a:noFill/>
        </p:spPr>
        <p:txBody>
          <a:bodyPr wrap="square" rtlCol="0">
            <a:spAutoFit/>
          </a:bodyPr>
          <a:lstStyle/>
          <a:p>
            <a:pPr algn="l"/>
            <a:r>
              <a:rPr lang="en-US" dirty="0"/>
              <a:t>Deriving the wave equations we have used only two of the four Maxwell equations, so in addition to the wave equation </a:t>
            </a:r>
            <a:r>
              <a:rPr lang="en-US" b="1" dirty="0"/>
              <a:t>there are additional constrains </a:t>
            </a:r>
            <a:r>
              <a:rPr lang="en-US" dirty="0"/>
              <a:t>for the electromagnetic wave to be fulfilled!</a:t>
            </a:r>
          </a:p>
        </p:txBody>
      </p:sp>
    </p:spTree>
    <p:extLst>
      <p:ext uri="{BB962C8B-B14F-4D97-AF65-F5344CB8AC3E}">
        <p14:creationId xmlns:p14="http://schemas.microsoft.com/office/powerpoint/2010/main" val="399613321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C89FD81-0925-45D0-B829-4D13F2FD8018}"/>
              </a:ext>
            </a:extLst>
          </p:cNvPr>
          <p:cNvSpPr txBox="1"/>
          <p:nvPr/>
        </p:nvSpPr>
        <p:spPr>
          <a:xfrm>
            <a:off x="792244" y="453183"/>
            <a:ext cx="7548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Free electromagnetic field in a conducting box</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E1EAE-BD02-4886-A69E-50A70486D708}"/>
                  </a:ext>
                </a:extLst>
              </p:cNvPr>
              <p:cNvSpPr txBox="1"/>
              <p:nvPr/>
            </p:nvSpPr>
            <p:spPr>
              <a:xfrm>
                <a:off x="233680" y="1188720"/>
                <a:ext cx="5401576" cy="26622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Free electromagnetic field in  a conducting box (like microwave) satisfies wave equation inside the box. The more difficult part of the problem are the boundary condition.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Let us investigate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-component of the electric field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in a cube-like conducting box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Tangential components on the boundary have to be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 name="TextBox 3">
                <a:extLst>
                  <a:ext uri="{FF2B5EF4-FFF2-40B4-BE49-F238E27FC236}">
                    <a16:creationId xmlns:a16="http://schemas.microsoft.com/office/drawing/2014/main" id="{37BE1EAE-BD02-4886-A69E-50A70486D708}"/>
                  </a:ext>
                </a:extLst>
              </p:cNvPr>
              <p:cNvSpPr txBox="1">
                <a:spLocks noRot="1" noChangeAspect="1" noMove="1" noResize="1" noEditPoints="1" noAdjustHandles="1" noChangeArrowheads="1" noChangeShapeType="1" noTextEdit="1"/>
              </p:cNvSpPr>
              <p:nvPr/>
            </p:nvSpPr>
            <p:spPr>
              <a:xfrm>
                <a:off x="233680" y="1188720"/>
                <a:ext cx="5401576" cy="2662267"/>
              </a:xfrm>
              <a:prstGeom prst="rect">
                <a:avLst/>
              </a:prstGeom>
              <a:blipFill>
                <a:blip r:embed="rId10"/>
                <a:stretch>
                  <a:fillRect l="-903" t="-1144" r="-45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F0C9B372-A8BE-4B2F-B657-88932A5C5215}"/>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14565" y="3655428"/>
            <a:ext cx="4821333" cy="204190"/>
          </a:xfrm>
          <a:prstGeom prst="rect">
            <a:avLst/>
          </a:prstGeom>
        </p:spPr>
      </p:pic>
      <p:pic>
        <p:nvPicPr>
          <p:cNvPr id="10" name="Picture 9">
            <a:extLst>
              <a:ext uri="{FF2B5EF4-FFF2-40B4-BE49-F238E27FC236}">
                <a16:creationId xmlns:a16="http://schemas.microsoft.com/office/drawing/2014/main" id="{0886EF62-02D0-41FF-8CE6-EB361044DDFF}"/>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846353" y="4539587"/>
            <a:ext cx="3078095" cy="41904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F21E4CB-BA09-433C-85E7-0D26CF6FE94D}"/>
                  </a:ext>
                </a:extLst>
              </p:cNvPr>
              <p:cNvSpPr txBox="1"/>
              <p:nvPr/>
            </p:nvSpPr>
            <p:spPr>
              <a:xfrm>
                <a:off x="4183909" y="4536481"/>
                <a:ext cx="4201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-s are so far unknown functions </a:t>
                </a:r>
              </a:p>
            </p:txBody>
          </p:sp>
        </mc:Choice>
        <mc:Fallback xmlns="">
          <p:sp>
            <p:nvSpPr>
              <p:cNvPr id="11" name="TextBox 10">
                <a:extLst>
                  <a:ext uri="{FF2B5EF4-FFF2-40B4-BE49-F238E27FC236}">
                    <a16:creationId xmlns:a16="http://schemas.microsoft.com/office/drawing/2014/main" id="{5F21E4CB-BA09-433C-85E7-0D26CF6FE94D}"/>
                  </a:ext>
                </a:extLst>
              </p:cNvPr>
              <p:cNvSpPr txBox="1">
                <a:spLocks noRot="1" noChangeAspect="1" noMove="1" noResize="1" noEditPoints="1" noAdjustHandles="1" noChangeArrowheads="1" noChangeShapeType="1" noTextEdit="1"/>
              </p:cNvSpPr>
              <p:nvPr/>
            </p:nvSpPr>
            <p:spPr>
              <a:xfrm>
                <a:off x="4183909" y="4536481"/>
                <a:ext cx="4201161" cy="369332"/>
              </a:xfrm>
              <a:prstGeom prst="rect">
                <a:avLst/>
              </a:prstGeom>
              <a:blipFill>
                <a:blip r:embed="rId13"/>
                <a:stretch>
                  <a:fillRect l="-1159" t="-8197" b="-2459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966D8E-2693-42E0-8846-B5DA410FD98B}"/>
                  </a:ext>
                </a:extLst>
              </p:cNvPr>
              <p:cNvSpPr txBox="1"/>
              <p:nvPr/>
            </p:nvSpPr>
            <p:spPr>
              <a:xfrm>
                <a:off x="147674" y="4929924"/>
                <a:ext cx="8432800" cy="17879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electric field has to satisfy the condition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div</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also in points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There 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field components do not contribute since their sinuses are 0 there, therefore we get the condition for the derivative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 the derivatives of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 can be constructed from sinuses, so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1" i="0" u="none" strike="noStrike" kern="1200" cap="none" spc="0" normalizeH="0" baseline="0" noProof="0" dirty="0">
                    <a:ln>
                      <a:noFill/>
                    </a:ln>
                    <a:solidFill>
                      <a:prstClr val="black"/>
                    </a:solidFill>
                    <a:effectLst/>
                    <a:uLnTx/>
                    <a:uFillTx/>
                    <a:latin typeface="Calibri"/>
                    <a:ea typeface="+mn-ea"/>
                    <a:cs typeface="+mn-cs"/>
                  </a:rPr>
                  <a:t>from cosines.</a:t>
                </a:r>
              </a:p>
            </p:txBody>
          </p:sp>
        </mc:Choice>
        <mc:Fallback xmlns="">
          <p:sp>
            <p:nvSpPr>
              <p:cNvPr id="12" name="TextBox 11">
                <a:extLst>
                  <a:ext uri="{FF2B5EF4-FFF2-40B4-BE49-F238E27FC236}">
                    <a16:creationId xmlns:a16="http://schemas.microsoft.com/office/drawing/2014/main" id="{7C966D8E-2693-42E0-8846-B5DA410FD98B}"/>
                  </a:ext>
                </a:extLst>
              </p:cNvPr>
              <p:cNvSpPr txBox="1">
                <a:spLocks noRot="1" noChangeAspect="1" noMove="1" noResize="1" noEditPoints="1" noAdjustHandles="1" noChangeArrowheads="1" noChangeShapeType="1" noTextEdit="1"/>
              </p:cNvSpPr>
              <p:nvPr/>
            </p:nvSpPr>
            <p:spPr>
              <a:xfrm>
                <a:off x="147674" y="4929924"/>
                <a:ext cx="8432800" cy="1787925"/>
              </a:xfrm>
              <a:prstGeom prst="rect">
                <a:avLst/>
              </a:prstGeom>
              <a:blipFill>
                <a:blip r:embed="rId14"/>
                <a:stretch>
                  <a:fillRect l="-578" b="-4778"/>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B20EB06C-FCA4-4ADF-92EE-E32915D2C24D}"/>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2840075" y="5981500"/>
            <a:ext cx="2040381" cy="240762"/>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B0649FA-E42D-45E5-80ED-870692822434}"/>
                  </a:ext>
                </a:extLst>
              </p:cNvPr>
              <p:cNvSpPr/>
              <p:nvPr/>
            </p:nvSpPr>
            <p:spPr>
              <a:xfrm>
                <a:off x="0" y="3902725"/>
                <a:ext cx="8899451" cy="646331"/>
              </a:xfrm>
              <a:prstGeom prst="rect">
                <a:avLst/>
              </a:prstGeom>
            </p:spPr>
            <p:txBody>
              <a:bodyPr wrap="square">
                <a:spAutoFit/>
              </a:bodyPr>
              <a:lstStyle/>
              <a:p>
                <a:pPr lvl="0">
                  <a:defRPr/>
                </a:pPr>
                <a:r>
                  <a:rPr lang="en-US" dirty="0">
                    <a:solidFill>
                      <a:prstClr val="black"/>
                    </a:solidFill>
                  </a:rPr>
                  <a:t>According to </a:t>
                </a:r>
                <a:r>
                  <a:rPr lang="en-US" b="1" dirty="0">
                    <a:solidFill>
                      <a:prstClr val="black"/>
                    </a:solidFill>
                  </a:rPr>
                  <a:t>Fourier</a:t>
                </a:r>
                <a:r>
                  <a:rPr lang="en-US" dirty="0">
                    <a:solidFill>
                      <a:prstClr val="black"/>
                    </a:solidFill>
                  </a:rPr>
                  <a:t>: function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𝐸</m:t>
                        </m:r>
                      </m:e>
                      <m:sub>
                        <m:r>
                          <a:rPr lang="en-US" i="1">
                            <a:solidFill>
                              <a:prstClr val="black"/>
                            </a:solidFill>
                            <a:latin typeface="Cambria Math" panose="02040503050406030204" pitchFamily="18" charset="0"/>
                          </a:rPr>
                          <m:t>𝑥</m:t>
                        </m:r>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𝑧</m:t>
                    </m:r>
                    <m:r>
                      <a:rPr lang="en-US" i="1">
                        <a:solidFill>
                          <a:prstClr val="black"/>
                        </a:solidFill>
                        <a:latin typeface="Cambria Math" panose="02040503050406030204" pitchFamily="18" charset="0"/>
                      </a:rPr>
                      <m:t>)</m:t>
                    </m:r>
                  </m:oMath>
                </a14:m>
                <a:r>
                  <a:rPr lang="en-US" dirty="0">
                    <a:solidFill>
                      <a:prstClr val="black"/>
                    </a:solidFill>
                  </a:rPr>
                  <a:t> satisfying such conditions can be constructed from the set of functions (cyclically for other components)</a:t>
                </a:r>
              </a:p>
            </p:txBody>
          </p:sp>
        </mc:Choice>
        <mc:Fallback xmlns="">
          <p:sp>
            <p:nvSpPr>
              <p:cNvPr id="5" name="Rectangle 4">
                <a:extLst>
                  <a:ext uri="{FF2B5EF4-FFF2-40B4-BE49-F238E27FC236}">
                    <a16:creationId xmlns:a16="http://schemas.microsoft.com/office/drawing/2014/main" id="{0B0649FA-E42D-45E5-80ED-870692822434}"/>
                  </a:ext>
                </a:extLst>
              </p:cNvPr>
              <p:cNvSpPr>
                <a:spLocks noRot="1" noChangeAspect="1" noMove="1" noResize="1" noEditPoints="1" noAdjustHandles="1" noChangeArrowheads="1" noChangeShapeType="1" noTextEdit="1"/>
              </p:cNvSpPr>
              <p:nvPr/>
            </p:nvSpPr>
            <p:spPr>
              <a:xfrm>
                <a:off x="0" y="3902725"/>
                <a:ext cx="8899451" cy="646331"/>
              </a:xfrm>
              <a:prstGeom prst="rect">
                <a:avLst/>
              </a:prstGeom>
              <a:blipFill>
                <a:blip r:embed="rId16"/>
                <a:stretch>
                  <a:fillRect l="-548" t="-4717" b="-14151"/>
                </a:stretch>
              </a:blipFill>
            </p:spPr>
            <p:txBody>
              <a:bodyPr/>
              <a:lstStyle/>
              <a:p>
                <a:r>
                  <a:rPr lang="sk-SK">
                    <a:noFill/>
                  </a:rPr>
                  <a:t> </a:t>
                </a:r>
              </a:p>
            </p:txBody>
          </p:sp>
        </mc:Fallback>
      </mc:AlternateContent>
      <p:cxnSp>
        <p:nvCxnSpPr>
          <p:cNvPr id="8" name="Straight Connector 7">
            <a:extLst>
              <a:ext uri="{FF2B5EF4-FFF2-40B4-BE49-F238E27FC236}">
                <a16:creationId xmlns:a16="http://schemas.microsoft.com/office/drawing/2014/main" id="{ECF382CC-417D-4D38-AE14-53EACE2592EC}"/>
              </a:ext>
            </a:extLst>
          </p:cNvPr>
          <p:cNvCxnSpPr/>
          <p:nvPr/>
        </p:nvCxnSpPr>
        <p:spPr>
          <a:xfrm>
            <a:off x="6719777" y="1254642"/>
            <a:ext cx="0" cy="15948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F00A78-EDA7-410C-A7EE-5DDE97C3BDFA}"/>
              </a:ext>
            </a:extLst>
          </p:cNvPr>
          <p:cNvCxnSpPr/>
          <p:nvPr/>
        </p:nvCxnSpPr>
        <p:spPr>
          <a:xfrm>
            <a:off x="6719777" y="2860158"/>
            <a:ext cx="16480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3BE848-95D6-4B5A-B3EB-BEFA98EC4BDD}"/>
              </a:ext>
            </a:extLst>
          </p:cNvPr>
          <p:cNvCxnSpPr/>
          <p:nvPr/>
        </p:nvCxnSpPr>
        <p:spPr>
          <a:xfrm flipH="1">
            <a:off x="6039293" y="2870791"/>
            <a:ext cx="691116" cy="691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A7B541-F047-443E-BC04-891238482A09}"/>
              </a:ext>
            </a:extLst>
          </p:cNvPr>
          <p:cNvCxnSpPr>
            <a:cxnSpLocks noChangeAspect="1"/>
          </p:cNvCxnSpPr>
          <p:nvPr/>
        </p:nvCxnSpPr>
        <p:spPr>
          <a:xfrm flipH="1">
            <a:off x="6241315" y="2456125"/>
            <a:ext cx="382807" cy="38280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7F17914-9138-4286-83A3-6FAB05DBB0FC}"/>
              </a:ext>
            </a:extLst>
          </p:cNvPr>
          <p:cNvCxnSpPr>
            <a:cxnSpLocks noChangeAspect="1"/>
          </p:cNvCxnSpPr>
          <p:nvPr/>
        </p:nvCxnSpPr>
        <p:spPr>
          <a:xfrm flipH="1">
            <a:off x="6776489" y="2970031"/>
            <a:ext cx="381071" cy="38107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6D62208-64A2-4F1A-9547-5610FA04FBCB}"/>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080642" y="3592623"/>
            <a:ext cx="114872" cy="102870"/>
          </a:xfrm>
          <a:prstGeom prst="rect">
            <a:avLst/>
          </a:prstGeom>
        </p:spPr>
      </p:pic>
      <p:pic>
        <p:nvPicPr>
          <p:cNvPr id="25" name="Picture 24">
            <a:extLst>
              <a:ext uri="{FF2B5EF4-FFF2-40B4-BE49-F238E27FC236}">
                <a16:creationId xmlns:a16="http://schemas.microsoft.com/office/drawing/2014/main" id="{46DF798B-B4FB-483F-9155-BCBBA6D1CCF3}"/>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8433982" y="2809359"/>
            <a:ext cx="108014" cy="147447"/>
          </a:xfrm>
          <a:prstGeom prst="rect">
            <a:avLst/>
          </a:prstGeom>
        </p:spPr>
      </p:pic>
      <p:pic>
        <p:nvPicPr>
          <p:cNvPr id="28" name="Picture 27">
            <a:extLst>
              <a:ext uri="{FF2B5EF4-FFF2-40B4-BE49-F238E27FC236}">
                <a16:creationId xmlns:a16="http://schemas.microsoft.com/office/drawing/2014/main" id="{C1F29CC3-C2BF-43DF-AE46-78377871E6C7}"/>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6768214" y="1249917"/>
            <a:ext cx="97727" cy="102870"/>
          </a:xfrm>
          <a:prstGeom prst="rect">
            <a:avLst/>
          </a:prstGeom>
        </p:spPr>
      </p:pic>
      <p:cxnSp>
        <p:nvCxnSpPr>
          <p:cNvPr id="32" name="Straight Connector 31">
            <a:extLst>
              <a:ext uri="{FF2B5EF4-FFF2-40B4-BE49-F238E27FC236}">
                <a16:creationId xmlns:a16="http://schemas.microsoft.com/office/drawing/2014/main" id="{242269D7-7BA3-4BAF-B7A2-4E657A2FA1D4}"/>
              </a:ext>
            </a:extLst>
          </p:cNvPr>
          <p:cNvCxnSpPr/>
          <p:nvPr/>
        </p:nvCxnSpPr>
        <p:spPr>
          <a:xfrm flipV="1">
            <a:off x="6145619" y="2115879"/>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A4D345-E032-4F03-9A90-1C81E8B03B66}"/>
              </a:ext>
            </a:extLst>
          </p:cNvPr>
          <p:cNvCxnSpPr/>
          <p:nvPr/>
        </p:nvCxnSpPr>
        <p:spPr>
          <a:xfrm flipV="1">
            <a:off x="6166884" y="1573619"/>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ADA116-E98E-4D85-9730-91FC0584A612}"/>
              </a:ext>
            </a:extLst>
          </p:cNvPr>
          <p:cNvCxnSpPr/>
          <p:nvPr/>
        </p:nvCxnSpPr>
        <p:spPr>
          <a:xfrm>
            <a:off x="6719777" y="1594884"/>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D9A217-D557-4A3D-A84E-45E8BA60C202}"/>
              </a:ext>
            </a:extLst>
          </p:cNvPr>
          <p:cNvCxnSpPr/>
          <p:nvPr/>
        </p:nvCxnSpPr>
        <p:spPr>
          <a:xfrm>
            <a:off x="7857460" y="1584251"/>
            <a:ext cx="0" cy="12546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CA3E3F-3873-43E8-ADCE-10C5CC0194D9}"/>
              </a:ext>
            </a:extLst>
          </p:cNvPr>
          <p:cNvCxnSpPr>
            <a:cxnSpLocks/>
          </p:cNvCxnSpPr>
          <p:nvPr/>
        </p:nvCxnSpPr>
        <p:spPr>
          <a:xfrm>
            <a:off x="6149163" y="3480391"/>
            <a:ext cx="1155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D4C398-0EA8-461D-948B-BB5A61C70A1B}"/>
              </a:ext>
            </a:extLst>
          </p:cNvPr>
          <p:cNvCxnSpPr>
            <a:cxnSpLocks/>
          </p:cNvCxnSpPr>
          <p:nvPr/>
        </p:nvCxnSpPr>
        <p:spPr>
          <a:xfrm flipV="1">
            <a:off x="7308111" y="2881423"/>
            <a:ext cx="549349" cy="577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E1A732-E6AA-4ADA-9A43-4CA32BEC984A}"/>
              </a:ext>
            </a:extLst>
          </p:cNvPr>
          <p:cNvCxnSpPr/>
          <p:nvPr/>
        </p:nvCxnSpPr>
        <p:spPr>
          <a:xfrm flipV="1">
            <a:off x="7297479" y="2151320"/>
            <a:ext cx="0" cy="132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D7A54CC-7DD6-42CE-AC48-E6AD994D67E2}"/>
              </a:ext>
            </a:extLst>
          </p:cNvPr>
          <p:cNvCxnSpPr/>
          <p:nvPr/>
        </p:nvCxnSpPr>
        <p:spPr>
          <a:xfrm>
            <a:off x="6127898" y="2151322"/>
            <a:ext cx="1158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061578-BE25-42D1-9A64-806C6FC3E55E}"/>
              </a:ext>
            </a:extLst>
          </p:cNvPr>
          <p:cNvCxnSpPr/>
          <p:nvPr/>
        </p:nvCxnSpPr>
        <p:spPr>
          <a:xfrm flipV="1">
            <a:off x="7286847" y="1609061"/>
            <a:ext cx="542260" cy="542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143796"/>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7196C-79B3-4B51-A37A-AA764109DF10}"/>
              </a:ext>
            </a:extLst>
          </p:cNvPr>
          <p:cNvSpPr>
            <a:spLocks noGrp="1"/>
          </p:cNvSpPr>
          <p:nvPr>
            <p:ph type="sldNum" sz="quarter" idx="12"/>
          </p:nvPr>
        </p:nvSpPr>
        <p:spPr/>
        <p:txBody>
          <a:bodyPr/>
          <a:lstStyle/>
          <a:p>
            <a:fld id="{EF2191A1-080D-4B75-96DD-5F8CFE4971FF}" type="slidenum">
              <a:rPr lang="en-US" smtClean="0"/>
              <a:t>12</a:t>
            </a:fld>
            <a:endParaRPr lang="en-US"/>
          </a:p>
        </p:txBody>
      </p:sp>
      <p:sp>
        <p:nvSpPr>
          <p:cNvPr id="3" name="TextBox 2">
            <a:extLst>
              <a:ext uri="{FF2B5EF4-FFF2-40B4-BE49-F238E27FC236}">
                <a16:creationId xmlns:a16="http://schemas.microsoft.com/office/drawing/2014/main" id="{EC89FD81-0925-45D0-B829-4D13F2FD8018}"/>
              </a:ext>
            </a:extLst>
          </p:cNvPr>
          <p:cNvSpPr txBox="1"/>
          <p:nvPr/>
        </p:nvSpPr>
        <p:spPr>
          <a:xfrm>
            <a:off x="568960" y="314960"/>
            <a:ext cx="7548880" cy="523220"/>
          </a:xfrm>
          <a:prstGeom prst="rect">
            <a:avLst/>
          </a:prstGeom>
          <a:noFill/>
        </p:spPr>
        <p:txBody>
          <a:bodyPr wrap="square" rtlCol="0">
            <a:spAutoFit/>
          </a:bodyPr>
          <a:lstStyle/>
          <a:p>
            <a:pPr algn="ctr"/>
            <a:r>
              <a:rPr lang="en-US" sz="2800" b="1" dirty="0"/>
              <a:t>Free electromagnetic field in a conducting box</a:t>
            </a:r>
            <a:endParaRPr lang="en-US" b="1" dirty="0"/>
          </a:p>
        </p:txBody>
      </p:sp>
      <p:pic>
        <p:nvPicPr>
          <p:cNvPr id="20" name="Picture 19">
            <a:extLst>
              <a:ext uri="{FF2B5EF4-FFF2-40B4-BE49-F238E27FC236}">
                <a16:creationId xmlns:a16="http://schemas.microsoft.com/office/drawing/2014/main" id="{38552067-EFA6-4D0C-A5F7-13EADA3C03B6}"/>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61524" y="1784251"/>
            <a:ext cx="5019428" cy="1767619"/>
          </a:xfrm>
          <a:prstGeom prst="rect">
            <a:avLst/>
          </a:prstGeom>
        </p:spPr>
      </p:pic>
      <p:sp>
        <p:nvSpPr>
          <p:cNvPr id="18" name="TextBox 17">
            <a:extLst>
              <a:ext uri="{FF2B5EF4-FFF2-40B4-BE49-F238E27FC236}">
                <a16:creationId xmlns:a16="http://schemas.microsoft.com/office/drawing/2014/main" id="{CB17FE0A-98B7-4750-B20D-60731A292C50}"/>
              </a:ext>
            </a:extLst>
          </p:cNvPr>
          <p:cNvSpPr txBox="1"/>
          <p:nvPr/>
        </p:nvSpPr>
        <p:spPr>
          <a:xfrm>
            <a:off x="304800" y="1137920"/>
            <a:ext cx="8219440" cy="646331"/>
          </a:xfrm>
          <a:prstGeom prst="rect">
            <a:avLst/>
          </a:prstGeom>
          <a:noFill/>
        </p:spPr>
        <p:txBody>
          <a:bodyPr wrap="square" rtlCol="0">
            <a:spAutoFit/>
          </a:bodyPr>
          <a:lstStyle/>
          <a:p>
            <a:pPr algn="l"/>
            <a:r>
              <a:rPr lang="en-US" dirty="0"/>
              <a:t>We have found that the electric field automatically satisfying the boundary conditions can be looked for in the form</a:t>
            </a:r>
          </a:p>
        </p:txBody>
      </p:sp>
      <p:sp>
        <p:nvSpPr>
          <p:cNvPr id="21" name="TextBox 20">
            <a:extLst>
              <a:ext uri="{FF2B5EF4-FFF2-40B4-BE49-F238E27FC236}">
                <a16:creationId xmlns:a16="http://schemas.microsoft.com/office/drawing/2014/main" id="{163BF1CE-4DFE-440D-B7CE-D4ED473FD67B}"/>
              </a:ext>
            </a:extLst>
          </p:cNvPr>
          <p:cNvSpPr txBox="1"/>
          <p:nvPr/>
        </p:nvSpPr>
        <p:spPr>
          <a:xfrm>
            <a:off x="304800" y="3820160"/>
            <a:ext cx="8646160" cy="369332"/>
          </a:xfrm>
          <a:prstGeom prst="rect">
            <a:avLst/>
          </a:prstGeom>
          <a:noFill/>
        </p:spPr>
        <p:txBody>
          <a:bodyPr wrap="square" rtlCol="0">
            <a:spAutoFit/>
          </a:bodyPr>
          <a:lstStyle/>
          <a:p>
            <a:pPr algn="l"/>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F407C6-630A-4985-9802-A77D4098D629}"/>
                  </a:ext>
                </a:extLst>
              </p:cNvPr>
              <p:cNvSpPr txBox="1"/>
              <p:nvPr/>
            </p:nvSpPr>
            <p:spPr>
              <a:xfrm>
                <a:off x="304800" y="3551870"/>
                <a:ext cx="8534400" cy="3186706"/>
              </a:xfrm>
              <a:prstGeom prst="rect">
                <a:avLst/>
              </a:prstGeom>
              <a:noFill/>
            </p:spPr>
            <p:txBody>
              <a:bodyPr wrap="square" rtlCol="0">
                <a:spAutoFit/>
              </a:bodyPr>
              <a:lstStyle/>
              <a:p>
                <a:pPr algn="l"/>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𝑚𝑛𝑙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𝑚𝑛𝑙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𝑚𝑛𝑙</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are so far unknown functions. Actually not all these functions are independent, because of the zero divergence condition, which gives the conditions</a:t>
                </a:r>
              </a:p>
              <a:p>
                <a:pPr algn="l"/>
                <a:endParaRPr lang="en-US" dirty="0"/>
              </a:p>
              <a:p>
                <a:pPr algn="l"/>
                <a:r>
                  <a:rPr lang="en-US" dirty="0"/>
                  <a:t>so for any </a:t>
                </a:r>
                <a14:m>
                  <m:oMath xmlns:m="http://schemas.openxmlformats.org/officeDocument/2006/math">
                    <m:r>
                      <a:rPr lang="en-US" b="0" i="1" smtClean="0">
                        <a:latin typeface="Cambria Math" panose="02040503050406030204" pitchFamily="18" charset="0"/>
                      </a:rPr>
                      <m:t>𝑚𝑛𝑙</m:t>
                    </m:r>
                  </m:oMath>
                </a14:m>
                <a:r>
                  <a:rPr lang="en-US" dirty="0"/>
                  <a:t> only two of these functions are independent (for example the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component). The third one can be expressed from the other two.</a:t>
                </a:r>
              </a:p>
              <a:p>
                <a:pPr algn="l"/>
                <a:r>
                  <a:rPr lang="en-US" b="1" dirty="0">
                    <a:solidFill>
                      <a:srgbClr val="FF0000"/>
                    </a:solidFill>
                  </a:rPr>
                  <a:t>What have we got? We have found that in each time  </a:t>
                </a:r>
                <a14:m>
                  <m:oMath xmlns:m="http://schemas.openxmlformats.org/officeDocument/2006/math">
                    <m:r>
                      <a:rPr lang="en-US" b="1" i="1" smtClean="0">
                        <a:solidFill>
                          <a:srgbClr val="FF0000"/>
                        </a:solidFill>
                        <a:latin typeface="Cambria Math" panose="02040503050406030204" pitchFamily="18" charset="0"/>
                      </a:rPr>
                      <m:t>𝒕</m:t>
                    </m:r>
                    <m:r>
                      <a:rPr lang="en-US" b="1" i="1" smtClean="0">
                        <a:solidFill>
                          <a:srgbClr val="FF0000"/>
                        </a:solidFill>
                        <a:latin typeface="Cambria Math" panose="02040503050406030204" pitchFamily="18" charset="0"/>
                      </a:rPr>
                      <m:t> </m:t>
                    </m:r>
                  </m:oMath>
                </a14:m>
                <a:r>
                  <a:rPr lang="en-US" b="1" dirty="0">
                    <a:solidFill>
                      <a:srgbClr val="FF0000"/>
                    </a:solidFill>
                  </a:rPr>
                  <a:t>the state of the electric field in the boxed is uniquely given by two infinite discrete sets of functions </a:t>
                </a:r>
                <a14:m>
                  <m:oMath xmlns:m="http://schemas.openxmlformats.org/officeDocument/2006/math">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_(</m:t>
                    </m:r>
                    <m:r>
                      <a:rPr lang="en-US" b="1" i="1" smtClean="0">
                        <a:solidFill>
                          <a:srgbClr val="FF0000"/>
                        </a:solidFill>
                        <a:latin typeface="Cambria Math" panose="02040503050406030204" pitchFamily="18" charset="0"/>
                      </a:rPr>
                      <m:t>𝒙</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𝒎𝒏𝒍</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𝒕</m:t>
                    </m:r>
                    <m:r>
                      <a:rPr lang="en-US" b="1" i="1" smtClean="0">
                        <a:solidFill>
                          <a:srgbClr val="FF0000"/>
                        </a:solidFill>
                        <a:latin typeface="Cambria Math" panose="02040503050406030204" pitchFamily="18" charset="0"/>
                      </a:rPr>
                      <m:t>)</m:t>
                    </m:r>
                  </m:oMath>
                </a14:m>
                <a:r>
                  <a:rPr lang="en-US" b="1" dirty="0">
                    <a:solidFill>
                      <a:srgbClr val="FF0000"/>
                    </a:solidFill>
                  </a:rPr>
                  <a:t> and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𝑬</m:t>
                        </m:r>
                      </m:e>
                      <m:sub>
                        <m:r>
                          <a:rPr lang="en-US" b="1" i="1" smtClean="0">
                            <a:solidFill>
                              <a:srgbClr val="FF0000"/>
                            </a:solidFill>
                            <a:latin typeface="Cambria Math" panose="02040503050406030204" pitchFamily="18" charset="0"/>
                          </a:rPr>
                          <m:t>𝒚</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𝒎𝒏𝒍</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𝒕</m:t>
                    </m:r>
                    <m:r>
                      <a:rPr lang="en-US" b="1" i="1" smtClean="0">
                        <a:solidFill>
                          <a:srgbClr val="FF0000"/>
                        </a:solidFill>
                        <a:latin typeface="Cambria Math" panose="02040503050406030204" pitchFamily="18" charset="0"/>
                      </a:rPr>
                      <m:t>)</m:t>
                    </m:r>
                  </m:oMath>
                </a14:m>
                <a:r>
                  <a:rPr lang="en-US" b="1" dirty="0">
                    <a:solidFill>
                      <a:srgbClr val="FF0000"/>
                    </a:solidFill>
                  </a:rPr>
                  <a:t> where </a:t>
                </a:r>
                <a14:m>
                  <m:oMath xmlns:m="http://schemas.openxmlformats.org/officeDocument/2006/math">
                    <m:r>
                      <a:rPr lang="en-US" b="1" i="1" smtClean="0">
                        <a:solidFill>
                          <a:srgbClr val="FF0000"/>
                        </a:solidFill>
                        <a:latin typeface="Cambria Math" panose="02040503050406030204" pitchFamily="18" charset="0"/>
                      </a:rPr>
                      <m:t>𝒎𝒏𝒍</m:t>
                    </m:r>
                  </m:oMath>
                </a14:m>
                <a:r>
                  <a:rPr lang="en-US" b="1" dirty="0">
                    <a:solidFill>
                      <a:srgbClr val="FF0000"/>
                    </a:solidFill>
                  </a:rPr>
                  <a:t> are triplets of arbitrary integers.</a:t>
                </a:r>
              </a:p>
              <a:p>
                <a:pPr algn="l"/>
                <a:r>
                  <a:rPr lang="en-US" dirty="0"/>
                  <a:t>Originally we have described the state of an electric field as a field: a vector in each spatial point </a:t>
                </a:r>
                <a14:m>
                  <m:oMath xmlns:m="http://schemas.openxmlformats.org/officeDocument/2006/math">
                    <m:r>
                      <a:rPr lang="en-US" b="0" i="1" smtClean="0">
                        <a:latin typeface="Cambria Math" panose="02040503050406030204" pitchFamily="18" charset="0"/>
                      </a:rPr>
                      <m:t>𝑥𝑦𝑧</m:t>
                    </m:r>
                  </m:oMath>
                </a14:m>
                <a:r>
                  <a:rPr lang="en-US" dirty="0"/>
                  <a:t> in the given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oMath>
                </a14:m>
                <a:r>
                  <a:rPr lang="en-US" dirty="0"/>
                  <a:t> Now we have  </a:t>
                </a:r>
                <a:r>
                  <a:rPr lang="en-US" b="1" dirty="0"/>
                  <a:t>discrete sets  </a:t>
                </a:r>
                <a:r>
                  <a:rPr lang="en-US" dirty="0"/>
                  <a:t>of functions of time. </a:t>
                </a:r>
              </a:p>
            </p:txBody>
          </p:sp>
        </mc:Choice>
        <mc:Fallback xmlns="">
          <p:sp>
            <p:nvSpPr>
              <p:cNvPr id="22" name="TextBox 21">
                <a:extLst>
                  <a:ext uri="{FF2B5EF4-FFF2-40B4-BE49-F238E27FC236}">
                    <a16:creationId xmlns:a16="http://schemas.microsoft.com/office/drawing/2014/main" id="{F1F407C6-630A-4985-9802-A77D4098D629}"/>
                  </a:ext>
                </a:extLst>
              </p:cNvPr>
              <p:cNvSpPr txBox="1">
                <a:spLocks noRot="1" noChangeAspect="1" noMove="1" noResize="1" noEditPoints="1" noAdjustHandles="1" noChangeArrowheads="1" noChangeShapeType="1" noTextEdit="1"/>
              </p:cNvSpPr>
              <p:nvPr/>
            </p:nvSpPr>
            <p:spPr>
              <a:xfrm>
                <a:off x="304800" y="3551870"/>
                <a:ext cx="8534400" cy="3186706"/>
              </a:xfrm>
              <a:prstGeom prst="rect">
                <a:avLst/>
              </a:prstGeom>
              <a:blipFill>
                <a:blip r:embed="rId7"/>
                <a:stretch>
                  <a:fillRect l="-571" t="-958" r="-929" b="-2299"/>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E8105783-3FD5-4370-8740-7EB5A13EDC3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29187" y="4271956"/>
            <a:ext cx="4170666" cy="419048"/>
          </a:xfrm>
          <a:prstGeom prst="rect">
            <a:avLst/>
          </a:prstGeom>
        </p:spPr>
      </p:pic>
    </p:spTree>
    <p:extLst>
      <p:ext uri="{BB962C8B-B14F-4D97-AF65-F5344CB8AC3E}">
        <p14:creationId xmlns:p14="http://schemas.microsoft.com/office/powerpoint/2010/main" val="3274432044"/>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4D4F1-4465-407A-8411-08067D0B8FF1}"/>
              </a:ext>
            </a:extLst>
          </p:cNvPr>
          <p:cNvSpPr>
            <a:spLocks noGrp="1"/>
          </p:cNvSpPr>
          <p:nvPr>
            <p:ph type="sldNum" sz="quarter" idx="12"/>
          </p:nvPr>
        </p:nvSpPr>
        <p:spPr/>
        <p:txBody>
          <a:bodyPr/>
          <a:lstStyle/>
          <a:p>
            <a:fld id="{EF2191A1-080D-4B75-96DD-5F8CFE4971FF}" type="slidenum">
              <a:rPr lang="en-US" smtClean="0"/>
              <a:t>13</a:t>
            </a:fld>
            <a:endParaRPr lang="en-US"/>
          </a:p>
        </p:txBody>
      </p:sp>
      <p:sp>
        <p:nvSpPr>
          <p:cNvPr id="3" name="TextBox 2">
            <a:extLst>
              <a:ext uri="{FF2B5EF4-FFF2-40B4-BE49-F238E27FC236}">
                <a16:creationId xmlns:a16="http://schemas.microsoft.com/office/drawing/2014/main" id="{7F322483-441E-4478-93F5-B3B572D307EC}"/>
              </a:ext>
            </a:extLst>
          </p:cNvPr>
          <p:cNvSpPr txBox="1"/>
          <p:nvPr/>
        </p:nvSpPr>
        <p:spPr>
          <a:xfrm>
            <a:off x="568960" y="314960"/>
            <a:ext cx="7548880" cy="523220"/>
          </a:xfrm>
          <a:prstGeom prst="rect">
            <a:avLst/>
          </a:prstGeom>
          <a:noFill/>
        </p:spPr>
        <p:txBody>
          <a:bodyPr wrap="square" rtlCol="0">
            <a:spAutoFit/>
          </a:bodyPr>
          <a:lstStyle/>
          <a:p>
            <a:pPr algn="ctr"/>
            <a:r>
              <a:rPr lang="en-US" sz="2800" b="1" dirty="0"/>
              <a:t>Free electromagnetic field in a conducting box</a:t>
            </a:r>
            <a:endParaRPr lang="en-US"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8B7A77-18E7-4646-A721-F957B27903D4}"/>
                  </a:ext>
                </a:extLst>
              </p:cNvPr>
              <p:cNvSpPr txBox="1"/>
              <p:nvPr/>
            </p:nvSpPr>
            <p:spPr>
              <a:xfrm>
                <a:off x="138224" y="816476"/>
                <a:ext cx="8534400" cy="2352182"/>
              </a:xfrm>
              <a:prstGeom prst="rect">
                <a:avLst/>
              </a:prstGeom>
              <a:noFill/>
            </p:spPr>
            <p:txBody>
              <a:bodyPr wrap="square" rtlCol="0">
                <a:spAutoFit/>
              </a:bodyPr>
              <a:lstStyle/>
              <a:p>
                <a:r>
                  <a:rPr lang="en-US" dirty="0"/>
                  <a:t>What are the equations of motion for the state functions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𝑚𝑛𝑙</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𝑚𝑛𝑙</m:t>
                        </m:r>
                      </m:sub>
                    </m:sSub>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 The electric field has to satisfy the wave equation</a:t>
                </a:r>
              </a:p>
              <a:p>
                <a:endParaRPr lang="en-US" dirty="0"/>
              </a:p>
              <a:p>
                <a:endParaRPr lang="en-US" dirty="0"/>
              </a:p>
              <a:p>
                <a:r>
                  <a:rPr lang="en-US" dirty="0"/>
                  <a:t>and similarly for the </a:t>
                </a:r>
                <a14:m>
                  <m:oMath xmlns:m="http://schemas.openxmlformats.org/officeDocument/2006/math">
                    <m:r>
                      <a:rPr lang="en-US" b="0" i="1" smtClean="0">
                        <a:latin typeface="Cambria Math" panose="02040503050406030204" pitchFamily="18" charset="0"/>
                      </a:rPr>
                      <m:t>𝑦</m:t>
                    </m:r>
                  </m:oMath>
                </a14:m>
                <a:r>
                  <a:rPr lang="en-US" dirty="0"/>
                  <a:t> component. (The </a:t>
                </a:r>
                <a14:m>
                  <m:oMath xmlns:m="http://schemas.openxmlformats.org/officeDocument/2006/math">
                    <m:r>
                      <a:rPr lang="en-US" b="0" i="1" smtClean="0">
                        <a:latin typeface="Cambria Math" panose="02040503050406030204" pitchFamily="18" charset="0"/>
                      </a:rPr>
                      <m:t>𝑧</m:t>
                    </m:r>
                  </m:oMath>
                </a14:m>
                <a:r>
                  <a:rPr lang="en-US" dirty="0"/>
                  <a:t> component is expressed through the other two components and will satisfy the wave equation automatically.) After substituting the fields by the discrete sums containing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𝑚𝑛𝑙</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𝑚𝑛𝑙</m:t>
                        </m:r>
                      </m:sub>
                    </m:sSub>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into the wave equations we get the equations</a:t>
                </a:r>
              </a:p>
            </p:txBody>
          </p:sp>
        </mc:Choice>
        <mc:Fallback xmlns="">
          <p:sp>
            <p:nvSpPr>
              <p:cNvPr id="4" name="TextBox 3">
                <a:extLst>
                  <a:ext uri="{FF2B5EF4-FFF2-40B4-BE49-F238E27FC236}">
                    <a16:creationId xmlns:a16="http://schemas.microsoft.com/office/drawing/2014/main" id="{C78B7A77-18E7-4646-A721-F957B27903D4}"/>
                  </a:ext>
                </a:extLst>
              </p:cNvPr>
              <p:cNvSpPr txBox="1">
                <a:spLocks noRot="1" noChangeAspect="1" noMove="1" noResize="1" noEditPoints="1" noAdjustHandles="1" noChangeArrowheads="1" noChangeShapeType="1" noTextEdit="1"/>
              </p:cNvSpPr>
              <p:nvPr/>
            </p:nvSpPr>
            <p:spPr>
              <a:xfrm>
                <a:off x="138224" y="816476"/>
                <a:ext cx="8534400" cy="2352182"/>
              </a:xfrm>
              <a:prstGeom prst="rect">
                <a:avLst/>
              </a:prstGeom>
              <a:blipFill>
                <a:blip r:embed="rId9"/>
                <a:stretch>
                  <a:fillRect l="-643" t="-1295" r="-500" b="-310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C638871-96FF-41C1-89A1-EABC430604EE}"/>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490736" y="1484736"/>
            <a:ext cx="3494095" cy="470857"/>
          </a:xfrm>
          <a:prstGeom prst="rect">
            <a:avLst/>
          </a:prstGeom>
        </p:spPr>
      </p:pic>
      <p:pic>
        <p:nvPicPr>
          <p:cNvPr id="10" name="Picture 9">
            <a:extLst>
              <a:ext uri="{FF2B5EF4-FFF2-40B4-BE49-F238E27FC236}">
                <a16:creationId xmlns:a16="http://schemas.microsoft.com/office/drawing/2014/main" id="{8C88D0BC-64EB-45B4-8B43-E12A272F500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715316" y="3252510"/>
            <a:ext cx="2782476" cy="448000"/>
          </a:xfrm>
          <a:prstGeom prst="rect">
            <a:avLst/>
          </a:prstGeom>
        </p:spPr>
      </p:pic>
      <p:pic>
        <p:nvPicPr>
          <p:cNvPr id="13" name="Picture 12">
            <a:extLst>
              <a:ext uri="{FF2B5EF4-FFF2-40B4-BE49-F238E27FC236}">
                <a16:creationId xmlns:a16="http://schemas.microsoft.com/office/drawing/2014/main" id="{1CD47E00-B0F5-4CAE-AFB9-4B97B80E3A59}"/>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66989" y="3763221"/>
            <a:ext cx="2773333" cy="448000"/>
          </a:xfrm>
          <a:prstGeom prst="rect">
            <a:avLst/>
          </a:prstGeom>
        </p:spPr>
      </p:pic>
      <p:pic>
        <p:nvPicPr>
          <p:cNvPr id="17" name="Picture 16">
            <a:extLst>
              <a:ext uri="{FF2B5EF4-FFF2-40B4-BE49-F238E27FC236}">
                <a16:creationId xmlns:a16="http://schemas.microsoft.com/office/drawing/2014/main" id="{A5E53682-6E97-44B4-9022-EC04B6B3BF8F}"/>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582888" y="3527492"/>
            <a:ext cx="2410667" cy="448000"/>
          </a:xfrm>
          <a:prstGeom prst="rect">
            <a:avLst/>
          </a:prstGeom>
        </p:spPr>
      </p:pic>
      <p:sp>
        <p:nvSpPr>
          <p:cNvPr id="18" name="TextBox 17">
            <a:extLst>
              <a:ext uri="{FF2B5EF4-FFF2-40B4-BE49-F238E27FC236}">
                <a16:creationId xmlns:a16="http://schemas.microsoft.com/office/drawing/2014/main" id="{D5D4A9E6-E27F-461D-A860-B640BEBB46B4}"/>
              </a:ext>
            </a:extLst>
          </p:cNvPr>
          <p:cNvSpPr txBox="1"/>
          <p:nvPr/>
        </p:nvSpPr>
        <p:spPr>
          <a:xfrm>
            <a:off x="4030212" y="3583552"/>
            <a:ext cx="1168400" cy="369332"/>
          </a:xfrm>
          <a:prstGeom prst="rect">
            <a:avLst/>
          </a:prstGeom>
          <a:noFill/>
        </p:spPr>
        <p:txBody>
          <a:bodyPr wrap="square" rtlCol="0">
            <a:spAutoFit/>
          </a:bodyPr>
          <a:lstStyle/>
          <a:p>
            <a:pPr algn="l"/>
            <a:r>
              <a:rPr lang="en-US" dirty="0"/>
              <a:t>where</a:t>
            </a:r>
          </a:p>
        </p:txBody>
      </p:sp>
      <p:sp>
        <p:nvSpPr>
          <p:cNvPr id="5" name="Rectangle 4">
            <a:extLst>
              <a:ext uri="{FF2B5EF4-FFF2-40B4-BE49-F238E27FC236}">
                <a16:creationId xmlns:a16="http://schemas.microsoft.com/office/drawing/2014/main" id="{5C6B7A81-C2F0-4021-98C4-91A661E23730}"/>
              </a:ext>
            </a:extLst>
          </p:cNvPr>
          <p:cNvSpPr/>
          <p:nvPr/>
        </p:nvSpPr>
        <p:spPr>
          <a:xfrm>
            <a:off x="568960" y="3168658"/>
            <a:ext cx="7899991" cy="2046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TextBox 6">
            <a:extLst>
              <a:ext uri="{FF2B5EF4-FFF2-40B4-BE49-F238E27FC236}">
                <a16:creationId xmlns:a16="http://schemas.microsoft.com/office/drawing/2014/main" id="{3E85E69B-D5E4-4EAF-8629-AA8E477F2703}"/>
              </a:ext>
            </a:extLst>
          </p:cNvPr>
          <p:cNvSpPr txBox="1"/>
          <p:nvPr/>
        </p:nvSpPr>
        <p:spPr>
          <a:xfrm>
            <a:off x="622123" y="4242548"/>
            <a:ext cx="7655442" cy="369332"/>
          </a:xfrm>
          <a:prstGeom prst="rect">
            <a:avLst/>
          </a:prstGeom>
          <a:noFill/>
        </p:spPr>
        <p:txBody>
          <a:bodyPr wrap="square" rtlCol="0">
            <a:spAutoFit/>
          </a:bodyPr>
          <a:lstStyle/>
          <a:p>
            <a:pPr algn="l"/>
            <a:r>
              <a:rPr lang="en-US" b="1" dirty="0"/>
              <a:t>These are equations of motions for harmonic oscillators!</a:t>
            </a:r>
            <a:endParaRPr lang="sk-SK"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0CDAD0-E7E0-4870-86FF-E790E7B7E5C0}"/>
                  </a:ext>
                </a:extLst>
              </p:cNvPr>
              <p:cNvSpPr txBox="1"/>
              <p:nvPr/>
            </p:nvSpPr>
            <p:spPr>
              <a:xfrm>
                <a:off x="138224" y="5355216"/>
                <a:ext cx="8580475" cy="1225785"/>
              </a:xfrm>
              <a:prstGeom prst="rect">
                <a:avLst/>
              </a:prstGeom>
              <a:noFill/>
            </p:spPr>
            <p:txBody>
              <a:bodyPr wrap="square" rtlCol="0">
                <a:spAutoFit/>
              </a:bodyPr>
              <a:lstStyle/>
              <a:p>
                <a:r>
                  <a:rPr lang="en-US" b="1" dirty="0">
                    <a:solidFill>
                      <a:srgbClr val="FF0000"/>
                    </a:solidFill>
                  </a:rPr>
                  <a:t>What have we got? The electric field in a box is mathematically equivalent to two sets of independent harmonic oscillators, labeled by integer triplets </a:t>
                </a:r>
                <a14:m>
                  <m:oMath xmlns:m="http://schemas.openxmlformats.org/officeDocument/2006/math">
                    <m:r>
                      <a:rPr lang="en-US" b="1" i="1" smtClean="0">
                        <a:solidFill>
                          <a:srgbClr val="FF0000"/>
                        </a:solidFill>
                        <a:latin typeface="Cambria Math" panose="02040503050406030204" pitchFamily="18" charset="0"/>
                      </a:rPr>
                      <m:t>𝒎𝒏𝒍</m:t>
                    </m:r>
                  </m:oMath>
                </a14:m>
                <a:r>
                  <a:rPr lang="en-US" b="1" dirty="0">
                    <a:solidFill>
                      <a:srgbClr val="FF0000"/>
                    </a:solidFill>
                  </a:rPr>
                  <a:t>.  We shell show that magnetic part of the electromagnetic filed is fully determined by the “electric” functions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𝒙</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𝒎𝒏𝒍</m:t>
                        </m:r>
                      </m:sub>
                    </m:sSub>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𝒕</m:t>
                        </m:r>
                      </m:e>
                    </m:d>
                    <m:r>
                      <a:rPr lang="en-US" b="1" i="1">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𝒚</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𝒎𝒏𝒍</m:t>
                        </m:r>
                      </m:sub>
                    </m:sSub>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𝒕</m:t>
                        </m:r>
                      </m:e>
                    </m:d>
                  </m:oMath>
                </a14:m>
                <a:r>
                  <a:rPr lang="en-US" b="1" dirty="0">
                    <a:solidFill>
                      <a:srgbClr val="FF0000"/>
                    </a:solidFill>
                  </a:rPr>
                  <a:t> so the oscillators describe the state of field completely!</a:t>
                </a:r>
                <a:endParaRPr lang="sk-SK" b="1" dirty="0">
                  <a:solidFill>
                    <a:srgbClr val="FF0000"/>
                  </a:solidFill>
                </a:endParaRPr>
              </a:p>
            </p:txBody>
          </p:sp>
        </mc:Choice>
        <mc:Fallback xmlns="">
          <p:sp>
            <p:nvSpPr>
              <p:cNvPr id="8" name="TextBox 7">
                <a:extLst>
                  <a:ext uri="{FF2B5EF4-FFF2-40B4-BE49-F238E27FC236}">
                    <a16:creationId xmlns:a16="http://schemas.microsoft.com/office/drawing/2014/main" id="{E90CDAD0-E7E0-4870-86FF-E790E7B7E5C0}"/>
                  </a:ext>
                </a:extLst>
              </p:cNvPr>
              <p:cNvSpPr txBox="1">
                <a:spLocks noRot="1" noChangeAspect="1" noMove="1" noResize="1" noEditPoints="1" noAdjustHandles="1" noChangeArrowheads="1" noChangeShapeType="1" noTextEdit="1"/>
              </p:cNvSpPr>
              <p:nvPr/>
            </p:nvSpPr>
            <p:spPr>
              <a:xfrm>
                <a:off x="138224" y="5355216"/>
                <a:ext cx="8580475" cy="1225785"/>
              </a:xfrm>
              <a:prstGeom prst="rect">
                <a:avLst/>
              </a:prstGeom>
              <a:blipFill>
                <a:blip r:embed="rId14"/>
                <a:stretch>
                  <a:fillRect l="-640" t="-2475" r="-711" b="-495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C5ACEF9-465C-442D-AAF3-F356CA93C163}"/>
              </a:ext>
            </a:extLst>
          </p:cNvPr>
          <p:cNvSpPr txBox="1"/>
          <p:nvPr/>
        </p:nvSpPr>
        <p:spPr>
          <a:xfrm>
            <a:off x="715316" y="4724400"/>
            <a:ext cx="7402524" cy="369332"/>
          </a:xfrm>
          <a:prstGeom prst="rect">
            <a:avLst/>
          </a:prstGeom>
          <a:noFill/>
        </p:spPr>
        <p:txBody>
          <a:bodyPr wrap="square" rtlCol="0">
            <a:spAutoFit/>
          </a:bodyPr>
          <a:lstStyle/>
          <a:p>
            <a:pPr algn="l"/>
            <a:r>
              <a:rPr lang="en-US" dirty="0"/>
              <a:t>The time dependence will be </a:t>
            </a:r>
          </a:p>
        </p:txBody>
      </p:sp>
      <p:pic>
        <p:nvPicPr>
          <p:cNvPr id="12" name="Picture 11">
            <a:extLst>
              <a:ext uri="{FF2B5EF4-FFF2-40B4-BE49-F238E27FC236}">
                <a16:creationId xmlns:a16="http://schemas.microsoft.com/office/drawing/2014/main" id="{F106239D-508C-4583-BCD9-B9C2AF31FA89}"/>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901441" y="4791916"/>
            <a:ext cx="3507429" cy="240000"/>
          </a:xfrm>
          <a:prstGeom prst="rect">
            <a:avLst/>
          </a:prstGeom>
        </p:spPr>
      </p:pic>
    </p:spTree>
    <p:extLst>
      <p:ext uri="{BB962C8B-B14F-4D97-AF65-F5344CB8AC3E}">
        <p14:creationId xmlns:p14="http://schemas.microsoft.com/office/powerpoint/2010/main" val="575250601"/>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1381D-AAFA-4274-93CE-8F4EAF79D4BF}"/>
              </a:ext>
            </a:extLst>
          </p:cNvPr>
          <p:cNvSpPr>
            <a:spLocks noGrp="1"/>
          </p:cNvSpPr>
          <p:nvPr>
            <p:ph type="sldNum" sz="quarter" idx="12"/>
          </p:nvPr>
        </p:nvSpPr>
        <p:spPr/>
        <p:txBody>
          <a:bodyPr/>
          <a:lstStyle/>
          <a:p>
            <a:fld id="{EF2191A1-080D-4B75-96DD-5F8CFE4971FF}" type="slidenum">
              <a:rPr lang="en-US" smtClean="0"/>
              <a:t>14</a:t>
            </a:fld>
            <a:endParaRPr lang="en-US"/>
          </a:p>
        </p:txBody>
      </p:sp>
      <p:pic>
        <p:nvPicPr>
          <p:cNvPr id="5" name="Picture 4">
            <a:extLst>
              <a:ext uri="{FF2B5EF4-FFF2-40B4-BE49-F238E27FC236}">
                <a16:creationId xmlns:a16="http://schemas.microsoft.com/office/drawing/2014/main" id="{FEFCCDDF-BE91-4625-97C9-059853EF06E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50906" y="1519140"/>
            <a:ext cx="1554286" cy="533333"/>
          </a:xfrm>
          <a:prstGeom prst="rect">
            <a:avLst/>
          </a:prstGeom>
        </p:spPr>
      </p:pic>
      <p:pic>
        <p:nvPicPr>
          <p:cNvPr id="24" name="Picture 23">
            <a:extLst>
              <a:ext uri="{FF2B5EF4-FFF2-40B4-BE49-F238E27FC236}">
                <a16:creationId xmlns:a16="http://schemas.microsoft.com/office/drawing/2014/main" id="{56E373AD-486A-4082-80F8-197643AF945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93114" y="2603330"/>
            <a:ext cx="5636572" cy="1030286"/>
          </a:xfrm>
          <a:prstGeom prst="rect">
            <a:avLst/>
          </a:prstGeom>
        </p:spPr>
      </p:pic>
      <p:pic>
        <p:nvPicPr>
          <p:cNvPr id="26" name="Picture 25">
            <a:extLst>
              <a:ext uri="{FF2B5EF4-FFF2-40B4-BE49-F238E27FC236}">
                <a16:creationId xmlns:a16="http://schemas.microsoft.com/office/drawing/2014/main" id="{8633A00C-89FB-4EC6-B934-5DD3B1CF843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37610" y="3844962"/>
            <a:ext cx="7388572" cy="548571"/>
          </a:xfrm>
          <a:prstGeom prst="rect">
            <a:avLst/>
          </a:prstGeom>
        </p:spPr>
      </p:pic>
      <p:sp>
        <p:nvSpPr>
          <p:cNvPr id="12" name="TextBox 11">
            <a:extLst>
              <a:ext uri="{FF2B5EF4-FFF2-40B4-BE49-F238E27FC236}">
                <a16:creationId xmlns:a16="http://schemas.microsoft.com/office/drawing/2014/main" id="{9ADD5AF8-1CF8-4CDC-836A-1A60B889E2E7}"/>
              </a:ext>
            </a:extLst>
          </p:cNvPr>
          <p:cNvSpPr txBox="1"/>
          <p:nvPr/>
        </p:nvSpPr>
        <p:spPr>
          <a:xfrm>
            <a:off x="568960" y="314960"/>
            <a:ext cx="7548880" cy="523220"/>
          </a:xfrm>
          <a:prstGeom prst="rect">
            <a:avLst/>
          </a:prstGeom>
          <a:noFill/>
        </p:spPr>
        <p:txBody>
          <a:bodyPr wrap="square" rtlCol="0">
            <a:spAutoFit/>
          </a:bodyPr>
          <a:lstStyle/>
          <a:p>
            <a:pPr algn="ctr"/>
            <a:r>
              <a:rPr lang="en-US" sz="2800" b="1" dirty="0"/>
              <a:t>Free electromagnetic field in a conducting box</a:t>
            </a:r>
            <a:endParaRPr lang="en-US" b="1" dirty="0"/>
          </a:p>
        </p:txBody>
      </p:sp>
      <p:sp>
        <p:nvSpPr>
          <p:cNvPr id="13" name="TextBox 12">
            <a:extLst>
              <a:ext uri="{FF2B5EF4-FFF2-40B4-BE49-F238E27FC236}">
                <a16:creationId xmlns:a16="http://schemas.microsoft.com/office/drawing/2014/main" id="{31DBF8C4-C517-4669-A656-749E15456856}"/>
              </a:ext>
            </a:extLst>
          </p:cNvPr>
          <p:cNvSpPr txBox="1"/>
          <p:nvPr/>
        </p:nvSpPr>
        <p:spPr>
          <a:xfrm>
            <a:off x="164222" y="945897"/>
            <a:ext cx="8705458" cy="646331"/>
          </a:xfrm>
          <a:prstGeom prst="rect">
            <a:avLst/>
          </a:prstGeom>
          <a:noFill/>
        </p:spPr>
        <p:txBody>
          <a:bodyPr wrap="square" rtlCol="0">
            <a:spAutoFit/>
          </a:bodyPr>
          <a:lstStyle/>
          <a:p>
            <a:pPr algn="l"/>
            <a:r>
              <a:rPr lang="en-US" dirty="0"/>
              <a:t>We have the solution for the electric field in a box</a:t>
            </a:r>
            <a:r>
              <a:rPr lang="en-US" b="1" dirty="0"/>
              <a:t>. Now we show very briefly that the magnetic field is fully given by the electric field</a:t>
            </a:r>
            <a:r>
              <a:rPr lang="en-US" dirty="0"/>
              <a:t>. From the Maxwell equation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217CA13-CEEA-4857-92D3-3B356E6886E9}"/>
                  </a:ext>
                </a:extLst>
              </p:cNvPr>
              <p:cNvSpPr txBox="1"/>
              <p:nvPr/>
            </p:nvSpPr>
            <p:spPr>
              <a:xfrm>
                <a:off x="220102" y="2061385"/>
                <a:ext cx="8006080" cy="369332"/>
              </a:xfrm>
              <a:prstGeom prst="rect">
                <a:avLst/>
              </a:prstGeom>
              <a:noFill/>
            </p:spPr>
            <p:txBody>
              <a:bodyPr wrap="square" rtlCol="0">
                <a:spAutoFit/>
              </a:bodyPr>
              <a:lstStyle/>
              <a:p>
                <a:pPr algn="l"/>
                <a:r>
                  <a:rPr lang="en-US" dirty="0"/>
                  <a:t>We get for the </a:t>
                </a:r>
                <a14:m>
                  <m:oMath xmlns:m="http://schemas.openxmlformats.org/officeDocument/2006/math">
                    <m:r>
                      <a:rPr lang="en-US" b="0" i="1" smtClean="0">
                        <a:latin typeface="Cambria Math" panose="02040503050406030204" pitchFamily="18" charset="0"/>
                      </a:rPr>
                      <m:t>𝑚𝑛𝑙</m:t>
                    </m:r>
                  </m:oMath>
                </a14:m>
                <a:r>
                  <a:rPr lang="en-US" dirty="0"/>
                  <a:t> term in the sums and for the expected time dependence </a:t>
                </a:r>
              </a:p>
            </p:txBody>
          </p:sp>
        </mc:Choice>
        <mc:Fallback xmlns="">
          <p:sp>
            <p:nvSpPr>
              <p:cNvPr id="14" name="TextBox 13">
                <a:extLst>
                  <a:ext uri="{FF2B5EF4-FFF2-40B4-BE49-F238E27FC236}">
                    <a16:creationId xmlns:a16="http://schemas.microsoft.com/office/drawing/2014/main" id="{3217CA13-CEEA-4857-92D3-3B356E6886E9}"/>
                  </a:ext>
                </a:extLst>
              </p:cNvPr>
              <p:cNvSpPr txBox="1">
                <a:spLocks noRot="1" noChangeAspect="1" noMove="1" noResize="1" noEditPoints="1" noAdjustHandles="1" noChangeArrowheads="1" noChangeShapeType="1" noTextEdit="1"/>
              </p:cNvSpPr>
              <p:nvPr/>
            </p:nvSpPr>
            <p:spPr>
              <a:xfrm>
                <a:off x="220102" y="2061385"/>
                <a:ext cx="8006080" cy="369332"/>
              </a:xfrm>
              <a:prstGeom prst="rect">
                <a:avLst/>
              </a:prstGeom>
              <a:blipFill>
                <a:blip r:embed="rId11"/>
                <a:stretch>
                  <a:fillRect l="-609" t="-8197" b="-24590"/>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B938A922-A8F7-4AA8-99A8-27231CC08FB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645569" y="2131194"/>
            <a:ext cx="1321714" cy="229714"/>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A3E237D-9A72-4959-8B96-6981E95A4850}"/>
                  </a:ext>
                </a:extLst>
              </p:cNvPr>
              <p:cNvSpPr txBox="1"/>
              <p:nvPr/>
            </p:nvSpPr>
            <p:spPr>
              <a:xfrm>
                <a:off x="335280" y="4720697"/>
                <a:ext cx="8463280" cy="646331"/>
              </a:xfrm>
              <a:prstGeom prst="rect">
                <a:avLst/>
              </a:prstGeom>
              <a:noFill/>
            </p:spPr>
            <p:txBody>
              <a:bodyPr wrap="square" rtlCol="0">
                <a:spAutoFit/>
              </a:bodyPr>
              <a:lstStyle/>
              <a:p>
                <a:pPr algn="l"/>
                <a:r>
                  <a:rPr lang="en-US" dirty="0"/>
                  <a:t>The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components of the magnetic field we get by the cyclic permutation.</a:t>
                </a:r>
              </a:p>
              <a:p>
                <a:pPr algn="l"/>
                <a:r>
                  <a:rPr lang="en-US" dirty="0"/>
                  <a:t>So we have shown that the electric field solution generates the magnetic field solution.</a:t>
                </a:r>
              </a:p>
            </p:txBody>
          </p:sp>
        </mc:Choice>
        <mc:Fallback xmlns="">
          <p:sp>
            <p:nvSpPr>
              <p:cNvPr id="27" name="TextBox 26">
                <a:extLst>
                  <a:ext uri="{FF2B5EF4-FFF2-40B4-BE49-F238E27FC236}">
                    <a16:creationId xmlns:a16="http://schemas.microsoft.com/office/drawing/2014/main" id="{3A3E237D-9A72-4959-8B96-6981E95A4850}"/>
                  </a:ext>
                </a:extLst>
              </p:cNvPr>
              <p:cNvSpPr txBox="1">
                <a:spLocks noRot="1" noChangeAspect="1" noMove="1" noResize="1" noEditPoints="1" noAdjustHandles="1" noChangeArrowheads="1" noChangeShapeType="1" noTextEdit="1"/>
              </p:cNvSpPr>
              <p:nvPr/>
            </p:nvSpPr>
            <p:spPr>
              <a:xfrm>
                <a:off x="335280" y="4720697"/>
                <a:ext cx="8463280" cy="646331"/>
              </a:xfrm>
              <a:prstGeom prst="rect">
                <a:avLst/>
              </a:prstGeom>
              <a:blipFill>
                <a:blip r:embed="rId13"/>
                <a:stretch>
                  <a:fillRect l="-576" t="-4717" b="-14151"/>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68162AE0-AC61-4D4F-88EF-3FD6325BBF95}"/>
              </a:ext>
            </a:extLst>
          </p:cNvPr>
          <p:cNvSpPr/>
          <p:nvPr/>
        </p:nvSpPr>
        <p:spPr>
          <a:xfrm>
            <a:off x="680720" y="3728720"/>
            <a:ext cx="7741920" cy="768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96105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076C6-545A-426A-BEB1-C5D79F523B16}"/>
              </a:ext>
            </a:extLst>
          </p:cNvPr>
          <p:cNvSpPr>
            <a:spLocks noGrp="1"/>
          </p:cNvSpPr>
          <p:nvPr>
            <p:ph type="sldNum" sz="quarter" idx="12"/>
          </p:nvPr>
        </p:nvSpPr>
        <p:spPr/>
        <p:txBody>
          <a:bodyPr/>
          <a:lstStyle/>
          <a:p>
            <a:fld id="{EF2191A1-080D-4B75-96DD-5F8CFE4971FF}" type="slidenum">
              <a:rPr lang="en-US" smtClean="0"/>
              <a:t>15</a:t>
            </a:fld>
            <a:endParaRPr lang="en-US"/>
          </a:p>
        </p:txBody>
      </p:sp>
      <p:sp>
        <p:nvSpPr>
          <p:cNvPr id="3" name="TextBox 2">
            <a:extLst>
              <a:ext uri="{FF2B5EF4-FFF2-40B4-BE49-F238E27FC236}">
                <a16:creationId xmlns:a16="http://schemas.microsoft.com/office/drawing/2014/main" id="{15EC875F-1392-486D-A6DB-22739F96E01A}"/>
              </a:ext>
            </a:extLst>
          </p:cNvPr>
          <p:cNvSpPr txBox="1"/>
          <p:nvPr/>
        </p:nvSpPr>
        <p:spPr>
          <a:xfrm>
            <a:off x="568960" y="314960"/>
            <a:ext cx="7548880" cy="523220"/>
          </a:xfrm>
          <a:prstGeom prst="rect">
            <a:avLst/>
          </a:prstGeom>
          <a:noFill/>
        </p:spPr>
        <p:txBody>
          <a:bodyPr wrap="square" rtlCol="0">
            <a:spAutoFit/>
          </a:bodyPr>
          <a:lstStyle/>
          <a:p>
            <a:pPr algn="ctr"/>
            <a:r>
              <a:rPr lang="en-US" sz="2800" b="1" dirty="0"/>
              <a:t>Free electromagnetic field in a conducting box</a:t>
            </a:r>
            <a:endParaRPr lang="en-US"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8939EF-E582-4006-878C-DEE941606542}"/>
                  </a:ext>
                </a:extLst>
              </p:cNvPr>
              <p:cNvSpPr txBox="1"/>
              <p:nvPr/>
            </p:nvSpPr>
            <p:spPr>
              <a:xfrm>
                <a:off x="287079" y="1233377"/>
                <a:ext cx="8697433" cy="5124480"/>
              </a:xfrm>
              <a:prstGeom prst="rect">
                <a:avLst/>
              </a:prstGeom>
              <a:noFill/>
            </p:spPr>
            <p:txBody>
              <a:bodyPr wrap="square" rtlCol="0">
                <a:spAutoFit/>
              </a:bodyPr>
              <a:lstStyle/>
              <a:p>
                <a:pPr algn="l"/>
                <a:r>
                  <a:rPr lang="en-US" dirty="0"/>
                  <a:t>Why did we do the rewriting of the field into sets of harmonic oscillators? Because we want to study what kind of field is formed in the box, if the box walls are heated to temperature </a:t>
                </a:r>
                <a14:m>
                  <m:oMath xmlns:m="http://schemas.openxmlformats.org/officeDocument/2006/math">
                    <m:r>
                      <a:rPr lang="en-US" b="0" i="1" smtClean="0">
                        <a:latin typeface="Cambria Math" panose="02040503050406030204" pitchFamily="18" charset="0"/>
                      </a:rPr>
                      <m:t>𝑇</m:t>
                    </m:r>
                  </m:oMath>
                </a14:m>
                <a:r>
                  <a:rPr lang="en-US" dirty="0"/>
                  <a:t> and so we have the electromagnetic field in thermal contact with thermostat. We would like to use canonical ensemble technology, bat we do not know how to do that if the microstates of the electromagnetic field are described as fields in space.</a:t>
                </a:r>
              </a:p>
              <a:p>
                <a:pPr algn="l"/>
                <a:endParaRPr lang="en-US" sz="1050" dirty="0"/>
              </a:p>
              <a:p>
                <a:pPr algn="l"/>
                <a:r>
                  <a:rPr lang="en-US" dirty="0"/>
                  <a:t>On the other hand we know how to do statistics of independent harmonic oscillators in contact with the thermal reservoir  taking the oscillator as either classical or quantum objects. Since the oscillators are independent, they do not feel each other and we can do the canonical calculation for just one harmonic oscillator (an easy task) and then do the summation through the set (infinitely large) of all the harmonic oscillators. Here are the results for one oscillator labeled as </a:t>
                </a:r>
                <a14:m>
                  <m:oMath xmlns:m="http://schemas.openxmlformats.org/officeDocument/2006/math">
                    <m:r>
                      <a:rPr lang="en-US" b="0" i="1" smtClean="0">
                        <a:latin typeface="Cambria Math" panose="02040503050406030204" pitchFamily="18" charset="0"/>
                      </a:rPr>
                      <m:t>𝑚𝑛𝑙</m:t>
                    </m:r>
                  </m:oMath>
                </a14:m>
                <a:endParaRPr lang="en-US" dirty="0"/>
              </a:p>
              <a:p>
                <a:pPr algn="l"/>
                <a:endParaRPr lang="en-US" sz="1050" dirty="0"/>
              </a:p>
              <a:p>
                <a:pPr algn="l"/>
                <a:r>
                  <a:rPr lang="en-US" dirty="0"/>
                  <a:t>Classical result for the mean energy at temperature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𝐸</m:t>
                        </m:r>
                      </m:e>
                    </m:acc>
                    <m:r>
                      <a:rPr lang="en-US" b="0" i="1" dirty="0" smtClean="0">
                        <a:latin typeface="Cambria Math" panose="02040503050406030204" pitchFamily="18" charset="0"/>
                      </a:rPr>
                      <m:t>=</m:t>
                    </m:r>
                    <m:r>
                      <a:rPr lang="en-US" b="0" i="1" dirty="0" smtClean="0">
                        <a:latin typeface="Cambria Math" panose="02040503050406030204" pitchFamily="18" charset="0"/>
                      </a:rPr>
                      <m:t>𝑘𝑇</m:t>
                    </m:r>
                  </m:oMath>
                </a14:m>
                <a:endParaRPr lang="en-US" dirty="0"/>
              </a:p>
              <a:p>
                <a:pPr algn="l"/>
                <a:endParaRPr lang="en-US" dirty="0"/>
              </a:p>
              <a:p>
                <a:pPr algn="l"/>
                <a:r>
                  <a:rPr lang="en-US" dirty="0"/>
                  <a:t>Quantum result for the mean energy at temperature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pPr algn="l"/>
                <a:endParaRPr lang="en-US" dirty="0"/>
              </a:p>
              <a:p>
                <a:pPr algn="l"/>
                <a:r>
                  <a:rPr lang="en-US" dirty="0"/>
                  <a:t>Observe the difference: all classical oscillators have the same mean energy not dependent on their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oMath>
                </a14:m>
                <a:r>
                  <a:rPr lang="en-US" dirty="0"/>
                  <a:t>. Quantum oscillators mean energies do depend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r>
                      <a:rPr lang="en-US" b="0" i="1" smtClean="0">
                        <a:latin typeface="Cambria Math" panose="02040503050406030204" pitchFamily="18" charset="0"/>
                      </a:rPr>
                      <m:t> </m:t>
                    </m:r>
                  </m:oMath>
                </a14:m>
                <a:r>
                  <a:rPr lang="en-US" dirty="0"/>
                  <a:t>.</a:t>
                </a:r>
              </a:p>
            </p:txBody>
          </p:sp>
        </mc:Choice>
        <mc:Fallback xmlns="">
          <p:sp>
            <p:nvSpPr>
              <p:cNvPr id="4" name="TextBox 3">
                <a:extLst>
                  <a:ext uri="{FF2B5EF4-FFF2-40B4-BE49-F238E27FC236}">
                    <a16:creationId xmlns:a16="http://schemas.microsoft.com/office/drawing/2014/main" id="{578939EF-E582-4006-878C-DEE941606542}"/>
                  </a:ext>
                </a:extLst>
              </p:cNvPr>
              <p:cNvSpPr txBox="1">
                <a:spLocks noRot="1" noChangeAspect="1" noMove="1" noResize="1" noEditPoints="1" noAdjustHandles="1" noChangeArrowheads="1" noChangeShapeType="1" noTextEdit="1"/>
              </p:cNvSpPr>
              <p:nvPr/>
            </p:nvSpPr>
            <p:spPr>
              <a:xfrm>
                <a:off x="287079" y="1233377"/>
                <a:ext cx="8697433" cy="5124480"/>
              </a:xfrm>
              <a:prstGeom prst="rect">
                <a:avLst/>
              </a:prstGeom>
              <a:blipFill>
                <a:blip r:embed="rId5"/>
                <a:stretch>
                  <a:fillRect l="-561" t="-595" r="-911" b="-95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3C2F660-68B6-4465-B815-7815944321D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697872" y="5070549"/>
            <a:ext cx="3135821" cy="572643"/>
          </a:xfrm>
          <a:prstGeom prst="rect">
            <a:avLst/>
          </a:prstGeom>
        </p:spPr>
      </p:pic>
      <p:sp>
        <p:nvSpPr>
          <p:cNvPr id="11" name="Rectangle 10">
            <a:extLst>
              <a:ext uri="{FF2B5EF4-FFF2-40B4-BE49-F238E27FC236}">
                <a16:creationId xmlns:a16="http://schemas.microsoft.com/office/drawing/2014/main" id="{30BA6A96-49A1-4AF4-A393-1D27D3028E15}"/>
              </a:ext>
            </a:extLst>
          </p:cNvPr>
          <p:cNvSpPr/>
          <p:nvPr/>
        </p:nvSpPr>
        <p:spPr>
          <a:xfrm>
            <a:off x="308344" y="4497572"/>
            <a:ext cx="8676168" cy="1222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142257015"/>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76B2A-8AC1-46FF-9530-BF34C291FF7B}"/>
              </a:ext>
            </a:extLst>
          </p:cNvPr>
          <p:cNvSpPr>
            <a:spLocks noGrp="1"/>
          </p:cNvSpPr>
          <p:nvPr>
            <p:ph type="sldNum" sz="quarter" idx="12"/>
          </p:nvPr>
        </p:nvSpPr>
        <p:spPr/>
        <p:txBody>
          <a:bodyPr/>
          <a:lstStyle/>
          <a:p>
            <a:fld id="{EF2191A1-080D-4B75-96DD-5F8CFE4971FF}" type="slidenum">
              <a:rPr lang="en-US" smtClean="0"/>
              <a:t>16</a:t>
            </a:fld>
            <a:endParaRPr lang="en-US"/>
          </a:p>
        </p:txBody>
      </p:sp>
      <p:sp>
        <p:nvSpPr>
          <p:cNvPr id="3" name="TextBox 2">
            <a:extLst>
              <a:ext uri="{FF2B5EF4-FFF2-40B4-BE49-F238E27FC236}">
                <a16:creationId xmlns:a16="http://schemas.microsoft.com/office/drawing/2014/main" id="{D78D04D8-3042-4C1B-A668-5B042178992F}"/>
              </a:ext>
            </a:extLst>
          </p:cNvPr>
          <p:cNvSpPr txBox="1"/>
          <p:nvPr/>
        </p:nvSpPr>
        <p:spPr>
          <a:xfrm>
            <a:off x="508000" y="264160"/>
            <a:ext cx="7548880" cy="954107"/>
          </a:xfrm>
          <a:prstGeom prst="rect">
            <a:avLst/>
          </a:prstGeom>
          <a:noFill/>
        </p:spPr>
        <p:txBody>
          <a:bodyPr wrap="square" rtlCol="0">
            <a:spAutoFit/>
          </a:bodyPr>
          <a:lstStyle/>
          <a:p>
            <a:pPr algn="ctr"/>
            <a:r>
              <a:rPr lang="en-US" sz="2800" b="1" dirty="0"/>
              <a:t>Free electromagnetic field in a conducting box:</a:t>
            </a:r>
          </a:p>
          <a:p>
            <a:pPr algn="ctr"/>
            <a:r>
              <a:rPr lang="en-US" sz="2800" b="1" dirty="0"/>
              <a:t>canonical ensemble</a:t>
            </a:r>
            <a:endParaRPr lang="en-US"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A9EABF-2393-43C3-9B8B-D0CBCF52CED5}"/>
                  </a:ext>
                </a:extLst>
              </p:cNvPr>
              <p:cNvSpPr txBox="1"/>
              <p:nvPr/>
            </p:nvSpPr>
            <p:spPr>
              <a:xfrm>
                <a:off x="243840" y="1218267"/>
                <a:ext cx="8351520" cy="4678204"/>
              </a:xfrm>
              <a:prstGeom prst="rect">
                <a:avLst/>
              </a:prstGeom>
              <a:noFill/>
            </p:spPr>
            <p:txBody>
              <a:bodyPr wrap="square" rtlCol="0">
                <a:spAutoFit/>
              </a:bodyPr>
              <a:lstStyle/>
              <a:p>
                <a:pPr algn="l"/>
                <a:r>
                  <a:rPr lang="en-US" dirty="0"/>
                  <a:t>Since the microstate of the free electromagnetic field is the same as the microstate of (an infinite) set of harmonic oscillators the statistical physics of the field in contact with the thermal reservoir is straightforward: one just uses the canonical ensemble for independent harmonic oscillators. But we immediately see some problems. </a:t>
                </a:r>
              </a:p>
              <a:p>
                <a:pPr algn="l"/>
                <a:endParaRPr lang="en-US" sz="1000" dirty="0"/>
              </a:p>
              <a:p>
                <a:pPr algn="l"/>
                <a:r>
                  <a:rPr lang="en-US" b="1" dirty="0"/>
                  <a:t>If the oscillators are considered to be classical</a:t>
                </a:r>
                <a:r>
                  <a:rPr lang="en-US" dirty="0"/>
                  <a:t>, then the mean energy for each of them is </a:t>
                </a:r>
                <a14:m>
                  <m:oMath xmlns:m="http://schemas.openxmlformats.org/officeDocument/2006/math">
                    <m:r>
                      <a:rPr lang="en-US" b="0" i="1" smtClean="0">
                        <a:latin typeface="Cambria Math" panose="02040503050406030204" pitchFamily="18" charset="0"/>
                      </a:rPr>
                      <m:t>𝑘𝑇</m:t>
                    </m:r>
                  </m:oMath>
                </a14:m>
                <a:r>
                  <a:rPr lang="en-US" dirty="0"/>
                  <a:t>, independently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oMath>
                </a14:m>
                <a:r>
                  <a:rPr lang="en-US" dirty="0"/>
                  <a:t>. Since there is an infinite number of these oscillators, we get infinite mean energy of the electromagnetic field in a hot box. Even worse: this  infinite value is not a constant but depends on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So to increase the temperature in a stove would need to add infinite amount of energy. Even more worse: since the mean energy of the oscillators does not depend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oMath>
                </a14:m>
                <a:r>
                  <a:rPr lang="en-US" dirty="0"/>
                  <a:t>, even the very high frequencies of the electromagnetic field will be highly excited even at moderate temperatures. Very high frequencies mean ultraviolet, roentgen, gamma frequencies. It would mean  “open the window to a stove” and you get irradiated by deadly radiation. Disaster, which got the name “ultraviolet catastrophe”. It means that either the statistical physics is completely wrong or that the electromagnetic field is not a classical but a quantum object and quantum version of oscillators should be used.</a:t>
                </a:r>
              </a:p>
            </p:txBody>
          </p:sp>
        </mc:Choice>
        <mc:Fallback xmlns="">
          <p:sp>
            <p:nvSpPr>
              <p:cNvPr id="4" name="TextBox 3">
                <a:extLst>
                  <a:ext uri="{FF2B5EF4-FFF2-40B4-BE49-F238E27FC236}">
                    <a16:creationId xmlns:a16="http://schemas.microsoft.com/office/drawing/2014/main" id="{4EA9EABF-2393-43C3-9B8B-D0CBCF52CED5}"/>
                  </a:ext>
                </a:extLst>
              </p:cNvPr>
              <p:cNvSpPr txBox="1">
                <a:spLocks noRot="1" noChangeAspect="1" noMove="1" noResize="1" noEditPoints="1" noAdjustHandles="1" noChangeArrowheads="1" noChangeShapeType="1" noTextEdit="1"/>
              </p:cNvSpPr>
              <p:nvPr/>
            </p:nvSpPr>
            <p:spPr>
              <a:xfrm>
                <a:off x="243840" y="1218267"/>
                <a:ext cx="8351520" cy="4678204"/>
              </a:xfrm>
              <a:prstGeom prst="rect">
                <a:avLst/>
              </a:prstGeom>
              <a:blipFill>
                <a:blip r:embed="rId4"/>
                <a:stretch>
                  <a:fillRect l="-584" t="-782" r="-803" b="-1173"/>
                </a:stretch>
              </a:blipFill>
            </p:spPr>
            <p:txBody>
              <a:bodyPr/>
              <a:lstStyle/>
              <a:p>
                <a:r>
                  <a:rPr lang="en-US">
                    <a:noFill/>
                  </a:rPr>
                  <a:t> </a:t>
                </a:r>
              </a:p>
            </p:txBody>
          </p:sp>
        </mc:Fallback>
      </mc:AlternateContent>
    </p:spTree>
    <p:extLst>
      <p:ext uri="{BB962C8B-B14F-4D97-AF65-F5344CB8AC3E}">
        <p14:creationId xmlns:p14="http://schemas.microsoft.com/office/powerpoint/2010/main" val="3178454061"/>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91800-AE4F-4A45-ACF1-03ED1CB0BE23}"/>
              </a:ext>
            </a:extLst>
          </p:cNvPr>
          <p:cNvSpPr>
            <a:spLocks noGrp="1"/>
          </p:cNvSpPr>
          <p:nvPr>
            <p:ph type="sldNum" sz="quarter" idx="12"/>
          </p:nvPr>
        </p:nvSpPr>
        <p:spPr/>
        <p:txBody>
          <a:bodyPr/>
          <a:lstStyle/>
          <a:p>
            <a:fld id="{EF2191A1-080D-4B75-96DD-5F8CFE4971FF}" type="slidenum">
              <a:rPr lang="en-US" smtClean="0"/>
              <a:t>17</a:t>
            </a:fld>
            <a:endParaRPr lang="en-US"/>
          </a:p>
        </p:txBody>
      </p:sp>
      <p:pic>
        <p:nvPicPr>
          <p:cNvPr id="3" name="Picture 2">
            <a:extLst>
              <a:ext uri="{FF2B5EF4-FFF2-40B4-BE49-F238E27FC236}">
                <a16:creationId xmlns:a16="http://schemas.microsoft.com/office/drawing/2014/main" id="{314209BB-F880-49EA-B7D2-4450E1B0074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14529" y="2139851"/>
            <a:ext cx="3135821" cy="572643"/>
          </a:xfrm>
          <a:prstGeom prst="rect">
            <a:avLst/>
          </a:prstGeom>
        </p:spPr>
      </p:pic>
      <p:sp>
        <p:nvSpPr>
          <p:cNvPr id="4" name="TextBox 3">
            <a:extLst>
              <a:ext uri="{FF2B5EF4-FFF2-40B4-BE49-F238E27FC236}">
                <a16:creationId xmlns:a16="http://schemas.microsoft.com/office/drawing/2014/main" id="{E01ADE97-A5F7-49B9-A892-6503CE1576F5}"/>
              </a:ext>
            </a:extLst>
          </p:cNvPr>
          <p:cNvSpPr txBox="1"/>
          <p:nvPr/>
        </p:nvSpPr>
        <p:spPr>
          <a:xfrm>
            <a:off x="508000" y="264160"/>
            <a:ext cx="7548880" cy="954107"/>
          </a:xfrm>
          <a:prstGeom prst="rect">
            <a:avLst/>
          </a:prstGeom>
          <a:noFill/>
        </p:spPr>
        <p:txBody>
          <a:bodyPr wrap="square" rtlCol="0">
            <a:spAutoFit/>
          </a:bodyPr>
          <a:lstStyle/>
          <a:p>
            <a:pPr algn="ctr"/>
            <a:r>
              <a:rPr lang="en-US" sz="2800" b="1" dirty="0"/>
              <a:t>Free electromagnetic field in a conducting box:</a:t>
            </a:r>
          </a:p>
          <a:p>
            <a:pPr algn="ctr"/>
            <a:r>
              <a:rPr lang="en-US" sz="2800" b="1" dirty="0"/>
              <a:t>canonical ensemble</a:t>
            </a:r>
            <a:endParaRPr lang="en-US" b="1" dirty="0"/>
          </a:p>
        </p:txBody>
      </p:sp>
      <p:sp>
        <p:nvSpPr>
          <p:cNvPr id="5" name="TextBox 4">
            <a:extLst>
              <a:ext uri="{FF2B5EF4-FFF2-40B4-BE49-F238E27FC236}">
                <a16:creationId xmlns:a16="http://schemas.microsoft.com/office/drawing/2014/main" id="{3123383B-AE3B-4047-9A4F-826F10FAF9D6}"/>
              </a:ext>
            </a:extLst>
          </p:cNvPr>
          <p:cNvSpPr txBox="1"/>
          <p:nvPr/>
        </p:nvSpPr>
        <p:spPr>
          <a:xfrm>
            <a:off x="203200" y="1493520"/>
            <a:ext cx="8483600" cy="646331"/>
          </a:xfrm>
          <a:prstGeom prst="rect">
            <a:avLst/>
          </a:prstGeom>
          <a:noFill/>
        </p:spPr>
        <p:txBody>
          <a:bodyPr wrap="square" rtlCol="0">
            <a:spAutoFit/>
          </a:bodyPr>
          <a:lstStyle/>
          <a:p>
            <a:r>
              <a:rPr lang="en-US" dirty="0"/>
              <a:t>Even </a:t>
            </a:r>
            <a:r>
              <a:rPr lang="en-US" b="1" dirty="0"/>
              <a:t>considering the oscillators to be quantum objects </a:t>
            </a:r>
            <a:r>
              <a:rPr lang="en-US" dirty="0"/>
              <a:t>is not without problems! The mean energy of a quantum oscillator 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8C66EB-494D-4E41-B4B9-81EFC7DC8BEB}"/>
                  </a:ext>
                </a:extLst>
              </p:cNvPr>
              <p:cNvSpPr txBox="1"/>
              <p:nvPr/>
            </p:nvSpPr>
            <p:spPr>
              <a:xfrm>
                <a:off x="375920" y="2806502"/>
                <a:ext cx="8483600" cy="1754326"/>
              </a:xfrm>
              <a:prstGeom prst="rect">
                <a:avLst/>
              </a:prstGeom>
              <a:noFill/>
            </p:spPr>
            <p:txBody>
              <a:bodyPr wrap="square" rtlCol="0">
                <a:spAutoFit/>
              </a:bodyPr>
              <a:lstStyle/>
              <a:p>
                <a:pPr algn="l"/>
                <a:r>
                  <a:rPr lang="en-US" dirty="0"/>
                  <a:t>The problem is the constant additive term </a:t>
                </a:r>
                <a14:m>
                  <m:oMath xmlns:m="http://schemas.openxmlformats.org/officeDocument/2006/math">
                    <m:r>
                      <a:rPr lang="en-US" b="0" i="1" smtClean="0">
                        <a:latin typeface="Cambria Math" panose="02040503050406030204" pitchFamily="18" charset="0"/>
                      </a:rPr>
                      <m:t>ℏ</m:t>
                    </m:r>
                    <m:r>
                      <a:rPr lang="en-US" b="0" i="1" smtClean="0">
                        <a:latin typeface="Cambria Math" panose="02040503050406030204" pitchFamily="18" charset="0"/>
                      </a:rPr>
                      <m:t>𝜔</m:t>
                    </m:r>
                    <m:r>
                      <a:rPr lang="en-US" b="0" i="1" smtClean="0">
                        <a:latin typeface="Cambria Math" panose="02040503050406030204" pitchFamily="18" charset="0"/>
                      </a:rPr>
                      <m:t>/2</m:t>
                    </m:r>
                  </m:oMath>
                </a14:m>
                <a:r>
                  <a:rPr lang="en-US" dirty="0"/>
                  <a:t>. Which again gives infinite contribution to the total energy. However, this term is a constant net depending on any state characteristics like the temperature, so can be considered as a meaningless energetical additive constant. Well, this is a rather cheap solution to an essential problem, it is more like sweeping the problem under the carpet. </a:t>
                </a:r>
                <a:r>
                  <a:rPr lang="en-US" b="1" dirty="0">
                    <a:solidFill>
                      <a:srgbClr val="FF0000"/>
                    </a:solidFill>
                  </a:rPr>
                  <a:t>We shall omit this constant term in what follows in this formula and in the formula for energy of a harmonic oscillator.</a:t>
                </a:r>
              </a:p>
            </p:txBody>
          </p:sp>
        </mc:Choice>
        <mc:Fallback xmlns="">
          <p:sp>
            <p:nvSpPr>
              <p:cNvPr id="6" name="TextBox 5">
                <a:extLst>
                  <a:ext uri="{FF2B5EF4-FFF2-40B4-BE49-F238E27FC236}">
                    <a16:creationId xmlns:a16="http://schemas.microsoft.com/office/drawing/2014/main" id="{088C66EB-494D-4E41-B4B9-81EFC7DC8BEB}"/>
                  </a:ext>
                </a:extLst>
              </p:cNvPr>
              <p:cNvSpPr txBox="1">
                <a:spLocks noRot="1" noChangeAspect="1" noMove="1" noResize="1" noEditPoints="1" noAdjustHandles="1" noChangeArrowheads="1" noChangeShapeType="1" noTextEdit="1"/>
              </p:cNvSpPr>
              <p:nvPr/>
            </p:nvSpPr>
            <p:spPr>
              <a:xfrm>
                <a:off x="375920" y="2806502"/>
                <a:ext cx="8483600" cy="1754326"/>
              </a:xfrm>
              <a:prstGeom prst="rect">
                <a:avLst/>
              </a:prstGeom>
              <a:blipFill>
                <a:blip r:embed="rId6"/>
                <a:stretch>
                  <a:fillRect l="-647" t="-1736" b="-4514"/>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3F15113C-3BA7-4C27-B14E-D49857AF7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693920"/>
            <a:ext cx="1662430" cy="1662430"/>
          </a:xfrm>
          <a:prstGeom prst="rect">
            <a:avLst/>
          </a:prstGeom>
          <a:ln>
            <a:solidFill>
              <a:schemeClr val="tx1"/>
            </a:solidFill>
          </a:ln>
        </p:spPr>
      </p:pic>
      <p:sp>
        <p:nvSpPr>
          <p:cNvPr id="9" name="TextBox 8">
            <a:extLst>
              <a:ext uri="{FF2B5EF4-FFF2-40B4-BE49-F238E27FC236}">
                <a16:creationId xmlns:a16="http://schemas.microsoft.com/office/drawing/2014/main" id="{F2E003AB-1E67-42A1-8D3A-2164F132DB2F}"/>
              </a:ext>
            </a:extLst>
          </p:cNvPr>
          <p:cNvSpPr txBox="1"/>
          <p:nvPr/>
        </p:nvSpPr>
        <p:spPr>
          <a:xfrm>
            <a:off x="2326640" y="4443319"/>
            <a:ext cx="6360160" cy="2308324"/>
          </a:xfrm>
          <a:prstGeom prst="rect">
            <a:avLst/>
          </a:prstGeom>
          <a:noFill/>
        </p:spPr>
        <p:txBody>
          <a:bodyPr wrap="square" rtlCol="0">
            <a:spAutoFit/>
          </a:bodyPr>
          <a:lstStyle/>
          <a:p>
            <a:pPr algn="l"/>
            <a:r>
              <a:rPr lang="en-US" dirty="0"/>
              <a:t>Historically the problem with the classical statistics was found by </a:t>
            </a:r>
            <a:r>
              <a:rPr lang="en-US" b="1" dirty="0"/>
              <a:t>Max Planck around 1900</a:t>
            </a:r>
            <a:r>
              <a:rPr lang="en-US" dirty="0"/>
              <a:t>. Curiously enough it was not the youngest theory to be blamed for the disaster (statistical physics) but older and well established theories: Newton mechanics and Maxwell theory of electromagnetism, which had to be replaced by their quantum versions. Max Planck was the first who “quantized” the old theory for black body radiation. It started the quantum era of physics. </a:t>
            </a:r>
          </a:p>
        </p:txBody>
      </p:sp>
    </p:spTree>
    <p:extLst>
      <p:ext uri="{BB962C8B-B14F-4D97-AF65-F5344CB8AC3E}">
        <p14:creationId xmlns:p14="http://schemas.microsoft.com/office/powerpoint/2010/main" val="164116345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9A9F5C-FD7D-445B-B649-2119E5FD623B}"/>
              </a:ext>
            </a:extLst>
          </p:cNvPr>
          <p:cNvSpPr>
            <a:spLocks noGrp="1"/>
          </p:cNvSpPr>
          <p:nvPr>
            <p:ph type="sldNum" sz="quarter" idx="12"/>
          </p:nvPr>
        </p:nvSpPr>
        <p:spPr/>
        <p:txBody>
          <a:bodyPr/>
          <a:lstStyle/>
          <a:p>
            <a:fld id="{EF2191A1-080D-4B75-96DD-5F8CFE4971FF}" type="slidenum">
              <a:rPr lang="en-US" smtClean="0"/>
              <a:t>18</a:t>
            </a:fld>
            <a:endParaRPr lang="en-US"/>
          </a:p>
        </p:txBody>
      </p:sp>
      <p:sp>
        <p:nvSpPr>
          <p:cNvPr id="3" name="TextBox 2">
            <a:extLst>
              <a:ext uri="{FF2B5EF4-FFF2-40B4-BE49-F238E27FC236}">
                <a16:creationId xmlns:a16="http://schemas.microsoft.com/office/drawing/2014/main" id="{0E998B11-06C7-4AE2-B6E9-D13587A1A271}"/>
              </a:ext>
            </a:extLst>
          </p:cNvPr>
          <p:cNvSpPr txBox="1"/>
          <p:nvPr/>
        </p:nvSpPr>
        <p:spPr>
          <a:xfrm>
            <a:off x="1605280" y="365760"/>
            <a:ext cx="5527040" cy="523220"/>
          </a:xfrm>
          <a:prstGeom prst="rect">
            <a:avLst/>
          </a:prstGeom>
          <a:noFill/>
        </p:spPr>
        <p:txBody>
          <a:bodyPr wrap="square" rtlCol="0">
            <a:spAutoFit/>
          </a:bodyPr>
          <a:lstStyle/>
          <a:p>
            <a:pPr algn="ctr"/>
            <a:r>
              <a:rPr lang="en-US" sz="2800" b="1" dirty="0"/>
              <a:t>Black body radiation</a:t>
            </a:r>
          </a:p>
        </p:txBody>
      </p:sp>
      <p:sp>
        <p:nvSpPr>
          <p:cNvPr id="4" name="TextBox 3">
            <a:extLst>
              <a:ext uri="{FF2B5EF4-FFF2-40B4-BE49-F238E27FC236}">
                <a16:creationId xmlns:a16="http://schemas.microsoft.com/office/drawing/2014/main" id="{1DD9F7BF-FE40-4757-B164-B649CEF3C756}"/>
              </a:ext>
            </a:extLst>
          </p:cNvPr>
          <p:cNvSpPr txBox="1"/>
          <p:nvPr/>
        </p:nvSpPr>
        <p:spPr>
          <a:xfrm>
            <a:off x="285897" y="1021907"/>
            <a:ext cx="8636000" cy="2308324"/>
          </a:xfrm>
          <a:prstGeom prst="rect">
            <a:avLst/>
          </a:prstGeom>
          <a:noFill/>
        </p:spPr>
        <p:txBody>
          <a:bodyPr wrap="square" rtlCol="0">
            <a:spAutoFit/>
          </a:bodyPr>
          <a:lstStyle/>
          <a:p>
            <a:pPr algn="l"/>
            <a:r>
              <a:rPr lang="en-US" dirty="0"/>
              <a:t>After all the preparatory work let us study the electromagnetic field in a box in contact with thermal reservoir. In physics the problem is known under the name “black body radiation”. </a:t>
            </a:r>
          </a:p>
          <a:p>
            <a:pPr algn="l"/>
            <a:r>
              <a:rPr lang="en-US" dirty="0"/>
              <a:t>The experiment shows, that all bodies heated to some temperature emit electromagnetic waves. Our sun emits visible light from its surface having some 6000 K. Our own bodies emit infrared radiation corresponding to our temperature of 37 Celsius. This radiation is detected by mosquito sensors which then recognize us as the object to attack. This radiation is also detected by motion detector in the alarm systems.</a:t>
            </a:r>
          </a:p>
        </p:txBody>
      </p:sp>
      <p:pic>
        <p:nvPicPr>
          <p:cNvPr id="1026" name="Picture 2" descr="Image result for infrared movement detector">
            <a:extLst>
              <a:ext uri="{FF2B5EF4-FFF2-40B4-BE49-F238E27FC236}">
                <a16:creationId xmlns:a16="http://schemas.microsoft.com/office/drawing/2014/main" id="{273A279F-BE9A-4D12-8A03-CAA7F83D6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14" y="3487480"/>
            <a:ext cx="1291641" cy="2101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665041-B204-4513-A4CB-B465D85D8298}"/>
              </a:ext>
            </a:extLst>
          </p:cNvPr>
          <p:cNvSpPr txBox="1"/>
          <p:nvPr/>
        </p:nvSpPr>
        <p:spPr>
          <a:xfrm>
            <a:off x="1594884" y="3327991"/>
            <a:ext cx="7262037" cy="3416320"/>
          </a:xfrm>
          <a:prstGeom prst="rect">
            <a:avLst/>
          </a:prstGeom>
          <a:noFill/>
        </p:spPr>
        <p:txBody>
          <a:bodyPr wrap="square" rtlCol="0">
            <a:spAutoFit/>
          </a:bodyPr>
          <a:lstStyle/>
          <a:p>
            <a:r>
              <a:rPr lang="en-US" dirty="0"/>
              <a:t>The spectral characteristics of radiation emitted by a hot body is theoretically simplest if it is so called black body. A black body is an idealized physical body that absorbs all incident electromagnetic radiation, not reflecting any part of it. In thermal equilibrium it emits radiation called </a:t>
            </a:r>
            <a:r>
              <a:rPr lang="en-US" b="1" dirty="0"/>
              <a:t>black body radiation. </a:t>
            </a:r>
            <a:r>
              <a:rPr lang="en-US" dirty="0"/>
              <a:t>An approximate realization of a black surface is a hole in the wall of a large cavity. Any light entering the hole is reflected within the internal surface of the body indefinitely or absorbed within the body and is unlikely to re-emerge, making the hole a nearly perfect absorber. In thermal equilibrium radiation is emitted from such hole equivalent to black body radiation. </a:t>
            </a:r>
            <a:r>
              <a:rPr lang="en-US" b="1" dirty="0"/>
              <a:t>If the electromagnetic field inside a cavity is in thermal equilibrium with its walls the spectral characteristic of the electromagnetic field inside are equal to the black body radiation</a:t>
            </a:r>
            <a:r>
              <a:rPr lang="en-US" dirty="0"/>
              <a:t>.</a:t>
            </a:r>
            <a:endParaRPr lang="sk-SK" dirty="0"/>
          </a:p>
        </p:txBody>
      </p:sp>
      <p:sp>
        <p:nvSpPr>
          <p:cNvPr id="6" name="TextBox 5">
            <a:extLst>
              <a:ext uri="{FF2B5EF4-FFF2-40B4-BE49-F238E27FC236}">
                <a16:creationId xmlns:a16="http://schemas.microsoft.com/office/drawing/2014/main" id="{133BD97E-EB2B-4207-9CB7-9BDF37A90BFA}"/>
              </a:ext>
            </a:extLst>
          </p:cNvPr>
          <p:cNvSpPr txBox="1"/>
          <p:nvPr/>
        </p:nvSpPr>
        <p:spPr>
          <a:xfrm>
            <a:off x="0" y="5592725"/>
            <a:ext cx="1594884" cy="307777"/>
          </a:xfrm>
          <a:prstGeom prst="rect">
            <a:avLst/>
          </a:prstGeom>
          <a:noFill/>
        </p:spPr>
        <p:txBody>
          <a:bodyPr wrap="square" rtlCol="0">
            <a:spAutoFit/>
          </a:bodyPr>
          <a:lstStyle/>
          <a:p>
            <a:pPr algn="ctr"/>
            <a:r>
              <a:rPr lang="en-US" sz="1400" dirty="0"/>
              <a:t>Motion detector</a:t>
            </a:r>
            <a:endParaRPr lang="sk-SK" sz="1400" dirty="0"/>
          </a:p>
        </p:txBody>
      </p:sp>
    </p:spTree>
    <p:extLst>
      <p:ext uri="{BB962C8B-B14F-4D97-AF65-F5344CB8AC3E}">
        <p14:creationId xmlns:p14="http://schemas.microsoft.com/office/powerpoint/2010/main" val="67033377"/>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49979-F16A-4D5B-AA1C-E0C7ABA01502}"/>
              </a:ext>
            </a:extLst>
          </p:cNvPr>
          <p:cNvSpPr>
            <a:spLocks noGrp="1"/>
          </p:cNvSpPr>
          <p:nvPr>
            <p:ph type="sldNum" sz="quarter" idx="12"/>
          </p:nvPr>
        </p:nvSpPr>
        <p:spPr/>
        <p:txBody>
          <a:bodyPr/>
          <a:lstStyle/>
          <a:p>
            <a:fld id="{EF2191A1-080D-4B75-96DD-5F8CFE4971FF}" type="slidenum">
              <a:rPr lang="en-US" smtClean="0"/>
              <a:t>19</a:t>
            </a:fld>
            <a:endParaRPr lang="en-US"/>
          </a:p>
        </p:txBody>
      </p:sp>
      <p:sp>
        <p:nvSpPr>
          <p:cNvPr id="3" name="TextBox 2">
            <a:extLst>
              <a:ext uri="{FF2B5EF4-FFF2-40B4-BE49-F238E27FC236}">
                <a16:creationId xmlns:a16="http://schemas.microsoft.com/office/drawing/2014/main" id="{5451F5BC-9B32-4D09-A54C-C5F5769DEFF2}"/>
              </a:ext>
            </a:extLst>
          </p:cNvPr>
          <p:cNvSpPr txBox="1"/>
          <p:nvPr/>
        </p:nvSpPr>
        <p:spPr>
          <a:xfrm>
            <a:off x="350874" y="116958"/>
            <a:ext cx="8304027" cy="523220"/>
          </a:xfrm>
          <a:prstGeom prst="rect">
            <a:avLst/>
          </a:prstGeom>
          <a:noFill/>
        </p:spPr>
        <p:txBody>
          <a:bodyPr wrap="square" rtlCol="0">
            <a:spAutoFit/>
          </a:bodyPr>
          <a:lstStyle/>
          <a:p>
            <a:pPr algn="l"/>
            <a:r>
              <a:rPr lang="en-US" sz="2800" b="1" dirty="0"/>
              <a:t>Quantum states of a free electromagnetic field in a box</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C1729A-CD2E-4B76-9A30-B619E95DF1BA}"/>
                  </a:ext>
                </a:extLst>
              </p:cNvPr>
              <p:cNvSpPr txBox="1"/>
              <p:nvPr/>
            </p:nvSpPr>
            <p:spPr>
              <a:xfrm>
                <a:off x="287078" y="595424"/>
                <a:ext cx="8739964" cy="2308324"/>
              </a:xfrm>
              <a:prstGeom prst="rect">
                <a:avLst/>
              </a:prstGeom>
              <a:noFill/>
            </p:spPr>
            <p:txBody>
              <a:bodyPr wrap="square" rtlCol="0">
                <a:spAutoFit/>
              </a:bodyPr>
              <a:lstStyle/>
              <a:p>
                <a:pPr algn="l"/>
                <a:r>
                  <a:rPr lang="en-US" dirty="0"/>
                  <a:t>We have shown that the electromagnetic field states are equivalently described as states of a set of harmonic oscillators. So we know, how to make a quantum theory of electromagnetic field in a box: we just take those oscillators to be quantum oscillators and the general state of the field will be some general quantum state of those oscillators.</a:t>
                </a:r>
              </a:p>
              <a:p>
                <a:pPr algn="l"/>
                <a:r>
                  <a:rPr lang="en-US" dirty="0"/>
                  <a:t>We know that a quantum state of a harmonic oscillator is given by a single integer </a:t>
                </a:r>
                <a14:m>
                  <m:oMath xmlns:m="http://schemas.openxmlformats.org/officeDocument/2006/math">
                    <m:r>
                      <a:rPr lang="en-US" b="0" i="1" smtClean="0">
                        <a:latin typeface="Cambria Math" panose="02040503050406030204" pitchFamily="18" charset="0"/>
                      </a:rPr>
                      <m:t>𝑛</m:t>
                    </m:r>
                  </m:oMath>
                </a14:m>
                <a:r>
                  <a:rPr lang="en-US" dirty="0"/>
                  <a:t> (called excitation number) and its energy in the state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ℏ</m:t>
                    </m:r>
                    <m:r>
                      <a:rPr lang="en-US" b="0" i="1" smtClean="0">
                        <a:latin typeface="Cambria Math" panose="02040503050406030204" pitchFamily="18" charset="0"/>
                      </a:rPr>
                      <m:t>𝜔</m:t>
                    </m:r>
                  </m:oMath>
                </a14:m>
                <a:r>
                  <a:rPr lang="en-US" dirty="0"/>
                  <a:t>. (We have omitted the </a:t>
                </a:r>
                <a14:m>
                  <m:oMath xmlns:m="http://schemas.openxmlformats.org/officeDocument/2006/math">
                    <m:r>
                      <a:rPr lang="en-US" b="0" i="1" smtClean="0">
                        <a:latin typeface="Cambria Math" panose="02040503050406030204" pitchFamily="18" charset="0"/>
                      </a:rPr>
                      <m:t>ℏ</m:t>
                    </m:r>
                    <m:r>
                      <a:rPr lang="en-US" b="0" i="1" smtClean="0">
                        <a:latin typeface="Cambria Math" panose="02040503050406030204" pitchFamily="18" charset="0"/>
                      </a:rPr>
                      <m:t>𝜔</m:t>
                    </m:r>
                    <m:r>
                      <a:rPr lang="en-US" b="0" i="1" smtClean="0">
                        <a:latin typeface="Cambria Math" panose="02040503050406030204" pitchFamily="18" charset="0"/>
                      </a:rPr>
                      <m:t>/2</m:t>
                    </m:r>
                  </m:oMath>
                </a14:m>
                <a:r>
                  <a:rPr lang="en-US" dirty="0"/>
                  <a:t> term). </a:t>
                </a:r>
                <a:r>
                  <a:rPr lang="en-US" b="1" dirty="0">
                    <a:solidFill>
                      <a:srgbClr val="FF0000"/>
                    </a:solidFill>
                  </a:rPr>
                  <a:t>A quantum state of electromagnetic field can be therefore given as the list of all the equivalent oscillators together with the excitation number of each of them.</a:t>
                </a:r>
                <a:endParaRPr lang="sk-SK" b="1" dirty="0">
                  <a:solidFill>
                    <a:srgbClr val="FF0000"/>
                  </a:solidFill>
                </a:endParaRPr>
              </a:p>
            </p:txBody>
          </p:sp>
        </mc:Choice>
        <mc:Fallback xmlns="">
          <p:sp>
            <p:nvSpPr>
              <p:cNvPr id="4" name="TextBox 3">
                <a:extLst>
                  <a:ext uri="{FF2B5EF4-FFF2-40B4-BE49-F238E27FC236}">
                    <a16:creationId xmlns:a16="http://schemas.microsoft.com/office/drawing/2014/main" id="{20C1729A-CD2E-4B76-9A30-B619E95DF1BA}"/>
                  </a:ext>
                </a:extLst>
              </p:cNvPr>
              <p:cNvSpPr txBox="1">
                <a:spLocks noRot="1" noChangeAspect="1" noMove="1" noResize="1" noEditPoints="1" noAdjustHandles="1" noChangeArrowheads="1" noChangeShapeType="1" noTextEdit="1"/>
              </p:cNvSpPr>
              <p:nvPr/>
            </p:nvSpPr>
            <p:spPr>
              <a:xfrm>
                <a:off x="287078" y="595424"/>
                <a:ext cx="8739964" cy="2308324"/>
              </a:xfrm>
              <a:prstGeom prst="rect">
                <a:avLst/>
              </a:prstGeom>
              <a:blipFill>
                <a:blip r:embed="rId6"/>
                <a:stretch>
                  <a:fillRect l="-558" t="-1587" r="-837" b="-3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A5F7D3C-C4B3-4786-A4F2-C7E37DCEA19D}"/>
                  </a:ext>
                </a:extLst>
              </p:cNvPr>
              <p:cNvGraphicFramePr>
                <a:graphicFrameLocks noGrp="1"/>
              </p:cNvGraphicFramePr>
              <p:nvPr>
                <p:extLst>
                  <p:ext uri="{D42A27DB-BD31-4B8C-83A1-F6EECF244321}">
                    <p14:modId xmlns:p14="http://schemas.microsoft.com/office/powerpoint/2010/main" val="832413059"/>
                  </p:ext>
                </p:extLst>
              </p:nvPr>
            </p:nvGraphicFramePr>
            <p:xfrm>
              <a:off x="333153" y="3147236"/>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68699">
                    <a:tc>
                      <a:txBody>
                        <a:bodyPr/>
                        <a:lstStyle/>
                        <a:p>
                          <a:pPr algn="ctr"/>
                          <a:r>
                            <a:rPr lang="en-US" dirty="0"/>
                            <a:t>121,y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3280652935"/>
                      </a:ext>
                    </a:extLst>
                  </a:tr>
                  <a:tr h="36869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8A5F7D3C-C4B3-4786-A4F2-C7E37DCEA19D}"/>
                  </a:ext>
                </a:extLst>
              </p:cNvPr>
              <p:cNvGraphicFramePr>
                <a:graphicFrameLocks noGrp="1"/>
              </p:cNvGraphicFramePr>
              <p:nvPr>
                <p:extLst>
                  <p:ext uri="{D42A27DB-BD31-4B8C-83A1-F6EECF244321}">
                    <p14:modId xmlns:p14="http://schemas.microsoft.com/office/powerpoint/2010/main" val="832413059"/>
                  </p:ext>
                </p:extLst>
              </p:nvPr>
            </p:nvGraphicFramePr>
            <p:xfrm>
              <a:off x="333153" y="3147236"/>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7"/>
                          <a:stretch>
                            <a:fillRect l="-58898" t="-110000" r="-847" b="-625000"/>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7"/>
                          <a:stretch>
                            <a:fillRect l="-58898" t="-196875" r="-847" b="-485938"/>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7"/>
                          <a:stretch>
                            <a:fillRect l="-58898" t="-316667" r="-847" b="-418333"/>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7"/>
                          <a:stretch>
                            <a:fillRect l="-58898" t="-390625" r="-847" b="-2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7"/>
                          <a:stretch>
                            <a:fillRect l="-58898" t="-514754" r="-847" b="-206557"/>
                          </a:stretch>
                        </a:blipFill>
                      </a:tcPr>
                    </a:tc>
                    <a:extLst>
                      <a:ext uri="{0D108BD9-81ED-4DB2-BD59-A6C34878D82A}">
                        <a16:rowId xmlns:a16="http://schemas.microsoft.com/office/drawing/2014/main" val="77776661"/>
                      </a:ext>
                    </a:extLst>
                  </a:tr>
                  <a:tr h="387477">
                    <a:tc>
                      <a:txBody>
                        <a:bodyPr/>
                        <a:lstStyle/>
                        <a:p>
                          <a:pPr algn="ctr"/>
                          <a:r>
                            <a:rPr lang="en-US" dirty="0"/>
                            <a:t>121,y</a:t>
                          </a:r>
                          <a:endParaRPr lang="sk-SK" dirty="0"/>
                        </a:p>
                      </a:txBody>
                      <a:tcPr/>
                    </a:tc>
                    <a:tc>
                      <a:txBody>
                        <a:bodyPr/>
                        <a:lstStyle/>
                        <a:p>
                          <a:endParaRPr lang="sk-SK"/>
                        </a:p>
                      </a:txBody>
                      <a:tcPr>
                        <a:blipFill>
                          <a:blip r:embed="rId7"/>
                          <a:stretch>
                            <a:fillRect l="-58898" t="-595238" r="-847" b="-100000"/>
                          </a:stretch>
                        </a:blipFill>
                      </a:tcPr>
                    </a:tc>
                    <a:extLst>
                      <a:ext uri="{0D108BD9-81ED-4DB2-BD59-A6C34878D82A}">
                        <a16:rowId xmlns:a16="http://schemas.microsoft.com/office/drawing/2014/main" val="3280652935"/>
                      </a:ext>
                    </a:extLst>
                  </a:tr>
                  <a:tr h="368699">
                    <a:tc>
                      <a:txBody>
                        <a:bodyPr/>
                        <a:lstStyle/>
                        <a:p>
                          <a:endParaRPr lang="sk-SK"/>
                        </a:p>
                      </a:txBody>
                      <a:tcPr>
                        <a:blipFill>
                          <a:blip r:embed="rId7"/>
                          <a:stretch>
                            <a:fillRect l="-725" t="-718033" r="-172464" b="-3279"/>
                          </a:stretch>
                        </a:blipFill>
                      </a:tcPr>
                    </a:tc>
                    <a:tc>
                      <a:txBody>
                        <a:bodyPr/>
                        <a:lstStyle/>
                        <a:p>
                          <a:endParaRPr lang="sk-SK"/>
                        </a:p>
                      </a:txBody>
                      <a:tcPr>
                        <a:blipFill>
                          <a:blip r:embed="rId7"/>
                          <a:stretch>
                            <a:fillRect l="-58898" t="-718033" r="-847" b="-3279"/>
                          </a:stretch>
                        </a:blipFill>
                      </a:tcPr>
                    </a:tc>
                    <a:extLst>
                      <a:ext uri="{0D108BD9-81ED-4DB2-BD59-A6C34878D82A}">
                        <a16:rowId xmlns:a16="http://schemas.microsoft.com/office/drawing/2014/main" val="1580410202"/>
                      </a:ext>
                    </a:extLst>
                  </a:tr>
                </a:tbl>
              </a:graphicData>
            </a:graphic>
          </p:graphicFrame>
        </mc:Fallback>
      </mc:AlternateContent>
      <p:sp>
        <p:nvSpPr>
          <p:cNvPr id="6" name="TextBox 5">
            <a:extLst>
              <a:ext uri="{FF2B5EF4-FFF2-40B4-BE49-F238E27FC236}">
                <a16:creationId xmlns:a16="http://schemas.microsoft.com/office/drawing/2014/main" id="{F56AE400-19F2-496D-AD91-D24F342FBA46}"/>
              </a:ext>
            </a:extLst>
          </p:cNvPr>
          <p:cNvSpPr txBox="1"/>
          <p:nvPr/>
        </p:nvSpPr>
        <p:spPr>
          <a:xfrm>
            <a:off x="2690036" y="2955852"/>
            <a:ext cx="6379535" cy="1569660"/>
          </a:xfrm>
          <a:prstGeom prst="rect">
            <a:avLst/>
          </a:prstGeom>
          <a:noFill/>
        </p:spPr>
        <p:txBody>
          <a:bodyPr wrap="square" rtlCol="0">
            <a:spAutoFit/>
          </a:bodyPr>
          <a:lstStyle/>
          <a:p>
            <a:pPr algn="l"/>
            <a:r>
              <a:rPr lang="en-US" b="1" dirty="0">
                <a:solidFill>
                  <a:srgbClr val="FF0000"/>
                </a:solidFill>
              </a:rPr>
              <a:t>One particular (micro)state of the electromagnetic field in a box is given by the table like this.</a:t>
            </a:r>
          </a:p>
          <a:p>
            <a:pPr algn="l"/>
            <a:r>
              <a:rPr lang="en-US" dirty="0"/>
              <a:t>The table is an infinite list of oscillators. Each raw contains the label of a particular oscillator and its quantum excitation number.</a:t>
            </a:r>
          </a:p>
          <a:p>
            <a:pPr algn="l"/>
            <a:endParaRPr lang="en-US" sz="600" dirty="0"/>
          </a:p>
          <a:p>
            <a:pPr algn="l"/>
            <a:r>
              <a:rPr lang="en-US" dirty="0"/>
              <a:t>The total energy of the field in such state is given by the sum</a:t>
            </a:r>
            <a:endParaRPr lang="sk-SK" dirty="0"/>
          </a:p>
        </p:txBody>
      </p:sp>
      <p:pic>
        <p:nvPicPr>
          <p:cNvPr id="12" name="Picture 11">
            <a:extLst>
              <a:ext uri="{FF2B5EF4-FFF2-40B4-BE49-F238E27FC236}">
                <a16:creationId xmlns:a16="http://schemas.microsoft.com/office/drawing/2014/main" id="{511F84D2-326B-4EC0-ACE2-DF3EE9E5A61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82263" y="4677147"/>
            <a:ext cx="2227136" cy="492062"/>
          </a:xfrm>
          <a:prstGeom prst="rect">
            <a:avLst/>
          </a:prstGeom>
        </p:spPr>
      </p:pic>
      <p:pic>
        <p:nvPicPr>
          <p:cNvPr id="17" name="Picture 16">
            <a:extLst>
              <a:ext uri="{FF2B5EF4-FFF2-40B4-BE49-F238E27FC236}">
                <a16:creationId xmlns:a16="http://schemas.microsoft.com/office/drawing/2014/main" id="{FA886377-8BA7-408A-BA9A-A39F4866F69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976294" y="4643912"/>
            <a:ext cx="2582037" cy="413195"/>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5C2772-9817-4C6D-A29B-CCC17E8F56D6}"/>
                  </a:ext>
                </a:extLst>
              </p:cNvPr>
              <p:cNvSpPr txBox="1"/>
              <p:nvPr/>
            </p:nvSpPr>
            <p:spPr>
              <a:xfrm>
                <a:off x="2764466" y="5124892"/>
                <a:ext cx="6262576" cy="369332"/>
              </a:xfrm>
              <a:prstGeom prst="rect">
                <a:avLst/>
              </a:prstGeom>
              <a:noFill/>
            </p:spPr>
            <p:txBody>
              <a:bodyPr wrap="square" rtlCol="0">
                <a:spAutoFit/>
              </a:bodyPr>
              <a:lstStyle/>
              <a:p>
                <a:pPr algn="l"/>
                <a:r>
                  <a:rPr lang="en-US" dirty="0"/>
                  <a:t>In the sum </a:t>
                </a:r>
                <a14:m>
                  <m:oMath xmlns:m="http://schemas.openxmlformats.org/officeDocument/2006/math">
                    <m:r>
                      <a:rPr lang="en-US" b="0" i="1" smtClean="0">
                        <a:latin typeface="Cambria Math" panose="02040503050406030204" pitchFamily="18" charset="0"/>
                      </a:rPr>
                      <m:t>𝑚𝑛𝑙</m:t>
                    </m:r>
                  </m:oMath>
                </a14:m>
                <a:r>
                  <a:rPr lang="en-US" dirty="0"/>
                  <a:t> are  integers, </a:t>
                </a:r>
                <a14:m>
                  <m:oMath xmlns:m="http://schemas.openxmlformats.org/officeDocument/2006/math">
                    <m:r>
                      <a:rPr lang="en-US" b="0" i="1" smtClean="0">
                        <a:latin typeface="Cambria Math" panose="02040503050406030204" pitchFamily="18" charset="0"/>
                      </a:rPr>
                      <m:t>𝑠</m:t>
                    </m:r>
                  </m:oMath>
                </a14:m>
                <a:r>
                  <a:rPr lang="en-US" dirty="0"/>
                  <a:t> runs through just two values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a:t>
                </a:r>
                <a:endParaRPr lang="sk-SK" dirty="0"/>
              </a:p>
            </p:txBody>
          </p:sp>
        </mc:Choice>
        <mc:Fallback xmlns="">
          <p:sp>
            <p:nvSpPr>
              <p:cNvPr id="18" name="TextBox 17">
                <a:extLst>
                  <a:ext uri="{FF2B5EF4-FFF2-40B4-BE49-F238E27FC236}">
                    <a16:creationId xmlns:a16="http://schemas.microsoft.com/office/drawing/2014/main" id="{655C2772-9817-4C6D-A29B-CCC17E8F56D6}"/>
                  </a:ext>
                </a:extLst>
              </p:cNvPr>
              <p:cNvSpPr txBox="1">
                <a:spLocks noRot="1" noChangeAspect="1" noMove="1" noResize="1" noEditPoints="1" noAdjustHandles="1" noChangeArrowheads="1" noChangeShapeType="1" noTextEdit="1"/>
              </p:cNvSpPr>
              <p:nvPr/>
            </p:nvSpPr>
            <p:spPr>
              <a:xfrm>
                <a:off x="2764466" y="5124892"/>
                <a:ext cx="6262576" cy="369332"/>
              </a:xfrm>
              <a:prstGeom prst="rect">
                <a:avLst/>
              </a:prstGeom>
              <a:blipFill>
                <a:blip r:embed="rId10"/>
                <a:stretch>
                  <a:fillRect l="-778" t="-10000" b="-26667"/>
                </a:stretch>
              </a:blipFill>
            </p:spPr>
            <p:txBody>
              <a:bodyPr/>
              <a:lstStyle/>
              <a:p>
                <a:r>
                  <a:rPr lang="sk-SK">
                    <a:noFill/>
                  </a:rPr>
                  <a:t> </a:t>
                </a:r>
              </a:p>
            </p:txBody>
          </p:sp>
        </mc:Fallback>
      </mc:AlternateContent>
      <p:sp>
        <p:nvSpPr>
          <p:cNvPr id="20" name="TextBox 19">
            <a:extLst>
              <a:ext uri="{FF2B5EF4-FFF2-40B4-BE49-F238E27FC236}">
                <a16:creationId xmlns:a16="http://schemas.microsoft.com/office/drawing/2014/main" id="{5C1B3EC3-C1D8-4397-94CD-F4E47598D8C2}"/>
              </a:ext>
            </a:extLst>
          </p:cNvPr>
          <p:cNvSpPr txBox="1"/>
          <p:nvPr/>
        </p:nvSpPr>
        <p:spPr>
          <a:xfrm>
            <a:off x="2743200" y="5515225"/>
            <a:ext cx="5975498" cy="646331"/>
          </a:xfrm>
          <a:prstGeom prst="rect">
            <a:avLst/>
          </a:prstGeom>
          <a:noFill/>
        </p:spPr>
        <p:txBody>
          <a:bodyPr wrap="square" rtlCol="0">
            <a:spAutoFit/>
          </a:bodyPr>
          <a:lstStyle/>
          <a:p>
            <a:pPr algn="l"/>
            <a:r>
              <a:rPr lang="en-US" dirty="0"/>
              <a:t>We know what are all possible microstates and what are their energies, so we can use canonical ensemble technology.</a:t>
            </a:r>
            <a:endParaRPr lang="sk-SK" dirty="0"/>
          </a:p>
        </p:txBody>
      </p:sp>
      <p:sp>
        <p:nvSpPr>
          <p:cNvPr id="21" name="Rectangle 20">
            <a:extLst>
              <a:ext uri="{FF2B5EF4-FFF2-40B4-BE49-F238E27FC236}">
                <a16:creationId xmlns:a16="http://schemas.microsoft.com/office/drawing/2014/main" id="{C9D757F0-B048-40BA-A42A-BBF1331879D8}"/>
              </a:ext>
            </a:extLst>
          </p:cNvPr>
          <p:cNvSpPr/>
          <p:nvPr/>
        </p:nvSpPr>
        <p:spPr>
          <a:xfrm>
            <a:off x="2764465" y="5440798"/>
            <a:ext cx="6092456" cy="765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TextBox 6">
            <a:extLst>
              <a:ext uri="{FF2B5EF4-FFF2-40B4-BE49-F238E27FC236}">
                <a16:creationId xmlns:a16="http://schemas.microsoft.com/office/drawing/2014/main" id="{B06B4916-6CBB-4279-B77F-3FE14DBDB696}"/>
              </a:ext>
            </a:extLst>
          </p:cNvPr>
          <p:cNvSpPr txBox="1"/>
          <p:nvPr/>
        </p:nvSpPr>
        <p:spPr>
          <a:xfrm>
            <a:off x="287078" y="6303170"/>
            <a:ext cx="8003482" cy="400110"/>
          </a:xfrm>
          <a:prstGeom prst="rect">
            <a:avLst/>
          </a:prstGeom>
          <a:noFill/>
        </p:spPr>
        <p:txBody>
          <a:bodyPr wrap="square" rtlCol="0">
            <a:spAutoFit/>
          </a:bodyPr>
          <a:lstStyle/>
          <a:p>
            <a:pPr algn="l"/>
            <a:r>
              <a:rPr lang="en-US" sz="2000" b="1" dirty="0">
                <a:solidFill>
                  <a:srgbClr val="FF0000"/>
                </a:solidFill>
              </a:rPr>
              <a:t>We have quantized the electromagnetic field !!! Very advanced physics !!!</a:t>
            </a:r>
          </a:p>
        </p:txBody>
      </p:sp>
    </p:spTree>
    <p:extLst>
      <p:ext uri="{BB962C8B-B14F-4D97-AF65-F5344CB8AC3E}">
        <p14:creationId xmlns:p14="http://schemas.microsoft.com/office/powerpoint/2010/main" val="1032993386"/>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24F18-C5BE-43DC-AD0D-1A7EEA7C998C}"/>
              </a:ext>
            </a:extLst>
          </p:cNvPr>
          <p:cNvSpPr>
            <a:spLocks noGrp="1"/>
          </p:cNvSpPr>
          <p:nvPr>
            <p:ph type="sldNum" sz="quarter" idx="12"/>
          </p:nvPr>
        </p:nvSpPr>
        <p:spPr/>
        <p:txBody>
          <a:bodyPr/>
          <a:lstStyle/>
          <a:p>
            <a:fld id="{1BCE0CA2-1A48-4B23-8A77-1A9F640E54E6}" type="slidenum">
              <a:rPr lang="sk-SK" smtClean="0"/>
              <a:t>2</a:t>
            </a:fld>
            <a:endParaRPr lang="sk-SK"/>
          </a:p>
        </p:txBody>
      </p:sp>
      <p:sp>
        <p:nvSpPr>
          <p:cNvPr id="3" name="TextBox 2">
            <a:extLst>
              <a:ext uri="{FF2B5EF4-FFF2-40B4-BE49-F238E27FC236}">
                <a16:creationId xmlns:a16="http://schemas.microsoft.com/office/drawing/2014/main" id="{5FA4FEBF-F217-473F-AFBF-DE7042473658}"/>
              </a:ext>
            </a:extLst>
          </p:cNvPr>
          <p:cNvSpPr txBox="1"/>
          <p:nvPr/>
        </p:nvSpPr>
        <p:spPr>
          <a:xfrm>
            <a:off x="1499192" y="212652"/>
            <a:ext cx="6230679" cy="523220"/>
          </a:xfrm>
          <a:prstGeom prst="rect">
            <a:avLst/>
          </a:prstGeom>
          <a:noFill/>
        </p:spPr>
        <p:txBody>
          <a:bodyPr wrap="square" rtlCol="0">
            <a:spAutoFit/>
          </a:bodyPr>
          <a:lstStyle/>
          <a:p>
            <a:r>
              <a:rPr lang="en-US" sz="2800" b="1" dirty="0">
                <a:cs typeface="Arial" panose="020B0604020202020204" pitchFamily="34" charset="0"/>
              </a:rPr>
              <a:t>Electromagnetic radiation in a hot cavity</a:t>
            </a:r>
            <a:endParaRPr lang="sk-SK" sz="2800" b="1" dirty="0">
              <a:cs typeface="Arial" panose="020B0604020202020204" pitchFamily="34" charset="0"/>
            </a:endParaRPr>
          </a:p>
        </p:txBody>
      </p:sp>
      <p:pic>
        <p:nvPicPr>
          <p:cNvPr id="4" name="Picture 3">
            <a:extLst>
              <a:ext uri="{FF2B5EF4-FFF2-40B4-BE49-F238E27FC236}">
                <a16:creationId xmlns:a16="http://schemas.microsoft.com/office/drawing/2014/main" id="{BB82002B-AA75-45EE-A3BE-E47ED33DD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954" y="1331976"/>
            <a:ext cx="4070909" cy="226161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63BF25-CB31-405F-92F3-67DF4DDFDF6F}"/>
                  </a:ext>
                </a:extLst>
              </p:cNvPr>
              <p:cNvSpPr txBox="1"/>
              <p:nvPr/>
            </p:nvSpPr>
            <p:spPr>
              <a:xfrm>
                <a:off x="335138" y="3959352"/>
                <a:ext cx="8650224" cy="2746906"/>
              </a:xfrm>
              <a:prstGeom prst="rect">
                <a:avLst/>
              </a:prstGeom>
              <a:noFill/>
            </p:spPr>
            <p:txBody>
              <a:bodyPr wrap="square" rtlCol="0">
                <a:spAutoFit/>
              </a:bodyPr>
              <a:lstStyle/>
              <a:p>
                <a:pPr algn="l"/>
                <a:r>
                  <a:rPr lang="en-US" dirty="0"/>
                  <a:t>Heating stove: even if the fuel is burned out, no fire there, if you open the door you see red light. </a:t>
                </a:r>
                <a:r>
                  <a:rPr lang="en-US" b="1" dirty="0">
                    <a:solidFill>
                      <a:srgbClr val="FF0000"/>
                    </a:solidFill>
                  </a:rPr>
                  <a:t>There is electromagnetic field inside heated to temperature </a:t>
                </a:r>
                <a14:m>
                  <m:oMath xmlns:m="http://schemas.openxmlformats.org/officeDocument/2006/math">
                    <m:r>
                      <a:rPr lang="en-US" b="1" i="1" smtClean="0">
                        <a:solidFill>
                          <a:srgbClr val="FF0000"/>
                        </a:solidFill>
                        <a:latin typeface="Cambria Math" panose="02040503050406030204" pitchFamily="18" charset="0"/>
                      </a:rPr>
                      <m:t>𝑻</m:t>
                    </m:r>
                  </m:oMath>
                </a14:m>
                <a:r>
                  <a:rPr lang="en-US" dirty="0"/>
                  <a:t>. This is all we know about the field inside. We do not know the detailed state (microstate). We just have very reduced information:</a:t>
                </a:r>
              </a:p>
              <a:p>
                <a:pPr algn="l"/>
                <a:endParaRPr lang="en-US" sz="600" dirty="0"/>
              </a:p>
              <a:p>
                <a:pPr algn="l"/>
                <a:r>
                  <a:rPr lang="en-US" dirty="0"/>
                  <a:t>There is </a:t>
                </a:r>
                <a:r>
                  <a:rPr lang="en-US" b="1" dirty="0"/>
                  <a:t>radiation in the box of volume </a:t>
                </a:r>
                <a14:m>
                  <m:oMath xmlns:m="http://schemas.openxmlformats.org/officeDocument/2006/math">
                    <m:r>
                      <a:rPr lang="en-US" b="1" i="1" smtClean="0">
                        <a:latin typeface="Cambria Math" panose="02040503050406030204" pitchFamily="18" charset="0"/>
                      </a:rPr>
                      <m:t>𝑽</m:t>
                    </m:r>
                  </m:oMath>
                </a14:m>
                <a:r>
                  <a:rPr lang="en-US" b="1" dirty="0"/>
                  <a:t>, having temperature </a:t>
                </a:r>
                <a14:m>
                  <m:oMath xmlns:m="http://schemas.openxmlformats.org/officeDocument/2006/math">
                    <m:r>
                      <a:rPr lang="en-US" b="1" i="1" smtClean="0">
                        <a:latin typeface="Cambria Math" panose="02040503050406030204" pitchFamily="18" charset="0"/>
                      </a:rPr>
                      <m:t>𝑻</m:t>
                    </m:r>
                  </m:oMath>
                </a14:m>
                <a:r>
                  <a:rPr lang="en-US" dirty="0"/>
                  <a:t>. This sentence describes the current macrostate. We assume that some relaxation time has already passed, so it is an </a:t>
                </a:r>
                <a:r>
                  <a:rPr lang="en-US" b="1" dirty="0">
                    <a:solidFill>
                      <a:srgbClr val="FF0000"/>
                    </a:solidFill>
                  </a:rPr>
                  <a:t>equilibrium macrostate</a:t>
                </a:r>
                <a:r>
                  <a:rPr lang="en-US" dirty="0"/>
                  <a:t>. A priori we do not know if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specify the equilibrium macrostate sufficiently, so that we can start statistical physics machinery. Just assume that yes and we shall see later that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is really enough.</a:t>
                </a:r>
                <a:endParaRPr lang="sk-SK" dirty="0"/>
              </a:p>
            </p:txBody>
          </p:sp>
        </mc:Choice>
        <mc:Fallback xmlns="">
          <p:sp>
            <p:nvSpPr>
              <p:cNvPr id="5" name="TextBox 4">
                <a:extLst>
                  <a:ext uri="{FF2B5EF4-FFF2-40B4-BE49-F238E27FC236}">
                    <a16:creationId xmlns:a16="http://schemas.microsoft.com/office/drawing/2014/main" id="{2563BF25-CB31-405F-92F3-67DF4DDFDF6F}"/>
                  </a:ext>
                </a:extLst>
              </p:cNvPr>
              <p:cNvSpPr txBox="1">
                <a:spLocks noRot="1" noChangeAspect="1" noMove="1" noResize="1" noEditPoints="1" noAdjustHandles="1" noChangeArrowheads="1" noChangeShapeType="1" noTextEdit="1"/>
              </p:cNvSpPr>
              <p:nvPr/>
            </p:nvSpPr>
            <p:spPr>
              <a:xfrm>
                <a:off x="335138" y="3959352"/>
                <a:ext cx="8650224" cy="2746906"/>
              </a:xfrm>
              <a:prstGeom prst="rect">
                <a:avLst/>
              </a:prstGeom>
              <a:blipFill>
                <a:blip r:embed="rId5"/>
                <a:stretch>
                  <a:fillRect l="-634" t="-1333"/>
                </a:stretch>
              </a:blipFill>
            </p:spPr>
            <p:txBody>
              <a:bodyPr/>
              <a:lstStyle/>
              <a:p>
                <a:r>
                  <a:rPr lang="sk-SK">
                    <a:noFill/>
                  </a:rPr>
                  <a:t> </a:t>
                </a:r>
              </a:p>
            </p:txBody>
          </p:sp>
        </mc:Fallback>
      </mc:AlternateContent>
    </p:spTree>
    <p:extLst>
      <p:ext uri="{BB962C8B-B14F-4D97-AF65-F5344CB8AC3E}">
        <p14:creationId xmlns:p14="http://schemas.microsoft.com/office/powerpoint/2010/main" val="2135067904"/>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5E789-0F59-4CF2-8EC3-E3862D5D32C7}"/>
              </a:ext>
            </a:extLst>
          </p:cNvPr>
          <p:cNvSpPr>
            <a:spLocks noGrp="1"/>
          </p:cNvSpPr>
          <p:nvPr>
            <p:ph type="sldNum" sz="quarter" idx="12"/>
          </p:nvPr>
        </p:nvSpPr>
        <p:spPr/>
        <p:txBody>
          <a:bodyPr/>
          <a:lstStyle/>
          <a:p>
            <a:fld id="{EF2191A1-080D-4B75-96DD-5F8CFE4971FF}" type="slidenum">
              <a:rPr lang="en-US" smtClean="0"/>
              <a:t>20</a:t>
            </a:fld>
            <a:endParaRPr lang="en-US"/>
          </a:p>
        </p:txBody>
      </p:sp>
      <p:sp>
        <p:nvSpPr>
          <p:cNvPr id="3" name="TextBox 2">
            <a:extLst>
              <a:ext uri="{FF2B5EF4-FFF2-40B4-BE49-F238E27FC236}">
                <a16:creationId xmlns:a16="http://schemas.microsoft.com/office/drawing/2014/main" id="{C73850A4-17E2-4DDA-A94B-02B43DD5B687}"/>
              </a:ext>
            </a:extLst>
          </p:cNvPr>
          <p:cNvSpPr txBox="1"/>
          <p:nvPr/>
        </p:nvSpPr>
        <p:spPr>
          <a:xfrm>
            <a:off x="883920" y="243840"/>
            <a:ext cx="6837680" cy="523220"/>
          </a:xfrm>
          <a:prstGeom prst="rect">
            <a:avLst/>
          </a:prstGeom>
          <a:noFill/>
        </p:spPr>
        <p:txBody>
          <a:bodyPr wrap="square" rtlCol="0">
            <a:spAutoFit/>
          </a:bodyPr>
          <a:lstStyle/>
          <a:p>
            <a:pPr algn="ctr"/>
            <a:r>
              <a:rPr lang="en-US" sz="2800" b="1" dirty="0"/>
              <a:t>Thermal radiation in a cavity - energy</a:t>
            </a:r>
          </a:p>
        </p:txBody>
      </p:sp>
      <p:sp>
        <p:nvSpPr>
          <p:cNvPr id="4" name="TextBox 3">
            <a:extLst>
              <a:ext uri="{FF2B5EF4-FFF2-40B4-BE49-F238E27FC236}">
                <a16:creationId xmlns:a16="http://schemas.microsoft.com/office/drawing/2014/main" id="{B80419F6-9B5C-495E-B1E7-FDA2144D8848}"/>
              </a:ext>
            </a:extLst>
          </p:cNvPr>
          <p:cNvSpPr txBox="1"/>
          <p:nvPr/>
        </p:nvSpPr>
        <p:spPr>
          <a:xfrm>
            <a:off x="162560" y="808757"/>
            <a:ext cx="8595360" cy="646331"/>
          </a:xfrm>
          <a:prstGeom prst="rect">
            <a:avLst/>
          </a:prstGeom>
          <a:noFill/>
        </p:spPr>
        <p:txBody>
          <a:bodyPr wrap="square" rtlCol="0">
            <a:spAutoFit/>
          </a:bodyPr>
          <a:lstStyle/>
          <a:p>
            <a:pPr algn="l"/>
            <a:r>
              <a:rPr lang="en-US" dirty="0"/>
              <a:t>Thermal radiation is equivalent to a set of independent oscillators. We can calculate the mean energy of each one separately, we get</a:t>
            </a:r>
          </a:p>
        </p:txBody>
      </p:sp>
      <p:pic>
        <p:nvPicPr>
          <p:cNvPr id="7" name="Picture 6">
            <a:extLst>
              <a:ext uri="{FF2B5EF4-FFF2-40B4-BE49-F238E27FC236}">
                <a16:creationId xmlns:a16="http://schemas.microsoft.com/office/drawing/2014/main" id="{0F91C954-8E43-4D47-BC7B-D6946A862C1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6240" y="1469003"/>
            <a:ext cx="2508000" cy="57257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6AB35A-8E07-4668-9CC1-969C3A3E6F3A}"/>
                  </a:ext>
                </a:extLst>
              </p:cNvPr>
              <p:cNvSpPr txBox="1"/>
              <p:nvPr/>
            </p:nvSpPr>
            <p:spPr>
              <a:xfrm>
                <a:off x="162560" y="2041574"/>
                <a:ext cx="8747760" cy="646331"/>
              </a:xfrm>
              <a:prstGeom prst="rect">
                <a:avLst/>
              </a:prstGeom>
              <a:noFill/>
            </p:spPr>
            <p:txBody>
              <a:bodyPr wrap="square" rtlCol="0">
                <a:spAutoFit/>
              </a:bodyPr>
              <a:lstStyle/>
              <a:p>
                <a:pPr algn="l"/>
                <a:r>
                  <a:rPr lang="en-US" dirty="0"/>
                  <a:t>By the way the energy of an oscillator in the state with excitation number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r>
                      <a:rPr lang="en-US" b="0" i="1" smtClean="0">
                        <a:latin typeface="Cambria Math" panose="02040503050406030204" pitchFamily="18" charset="0"/>
                      </a:rPr>
                      <m:t>ℏ</m:t>
                    </m:r>
                    <m:r>
                      <a:rPr lang="en-US" b="0" i="1" smtClean="0">
                        <a:latin typeface="Cambria Math" panose="02040503050406030204" pitchFamily="18" charset="0"/>
                      </a:rPr>
                      <m:t>𝜔</m:t>
                    </m:r>
                  </m:oMath>
                </a14:m>
                <a:r>
                  <a:rPr lang="en-US" dirty="0"/>
                  <a:t>, therefore we see that </a:t>
                </a:r>
                <a:r>
                  <a:rPr lang="en-US" b="1" dirty="0">
                    <a:solidFill>
                      <a:srgbClr val="FF0000"/>
                    </a:solidFill>
                  </a:rPr>
                  <a:t>the mean excitation number </a:t>
                </a:r>
                <a:r>
                  <a:rPr lang="en-US" dirty="0"/>
                  <a:t>at the temperature </a:t>
                </a:r>
                <a14:m>
                  <m:oMath xmlns:m="http://schemas.openxmlformats.org/officeDocument/2006/math">
                    <m:r>
                      <a:rPr lang="en-US" b="0" i="1" smtClean="0">
                        <a:latin typeface="Cambria Math" panose="02040503050406030204" pitchFamily="18" charset="0"/>
                      </a:rPr>
                      <m:t>𝑇</m:t>
                    </m:r>
                  </m:oMath>
                </a14:m>
                <a:r>
                  <a:rPr lang="en-US" dirty="0"/>
                  <a:t> is</a:t>
                </a:r>
              </a:p>
            </p:txBody>
          </p:sp>
        </mc:Choice>
        <mc:Fallback xmlns="">
          <p:sp>
            <p:nvSpPr>
              <p:cNvPr id="8" name="TextBox 7">
                <a:extLst>
                  <a:ext uri="{FF2B5EF4-FFF2-40B4-BE49-F238E27FC236}">
                    <a16:creationId xmlns:a16="http://schemas.microsoft.com/office/drawing/2014/main" id="{5E6AB35A-8E07-4668-9CC1-969C3A3E6F3A}"/>
                  </a:ext>
                </a:extLst>
              </p:cNvPr>
              <p:cNvSpPr txBox="1">
                <a:spLocks noRot="1" noChangeAspect="1" noMove="1" noResize="1" noEditPoints="1" noAdjustHandles="1" noChangeArrowheads="1" noChangeShapeType="1" noTextEdit="1"/>
              </p:cNvSpPr>
              <p:nvPr/>
            </p:nvSpPr>
            <p:spPr>
              <a:xfrm>
                <a:off x="162560" y="2041574"/>
                <a:ext cx="8747760" cy="646331"/>
              </a:xfrm>
              <a:prstGeom prst="rect">
                <a:avLst/>
              </a:prstGeom>
              <a:blipFill>
                <a:blip r:embed="rId10"/>
                <a:stretch>
                  <a:fillRect l="-627" t="-5660" r="-627" b="-1415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9741B863-6A5D-4643-B285-58DA63ADB04B}"/>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50811" y="2723596"/>
            <a:ext cx="2463429" cy="565714"/>
          </a:xfrm>
          <a:prstGeom prst="rect">
            <a:avLst/>
          </a:prstGeom>
        </p:spPr>
      </p:pic>
      <p:sp>
        <p:nvSpPr>
          <p:cNvPr id="12" name="TextBox 11">
            <a:extLst>
              <a:ext uri="{FF2B5EF4-FFF2-40B4-BE49-F238E27FC236}">
                <a16:creationId xmlns:a16="http://schemas.microsoft.com/office/drawing/2014/main" id="{0F5E57CF-F631-4217-88DE-A95A1B55CF3E}"/>
              </a:ext>
            </a:extLst>
          </p:cNvPr>
          <p:cNvSpPr txBox="1"/>
          <p:nvPr/>
        </p:nvSpPr>
        <p:spPr>
          <a:xfrm>
            <a:off x="233680" y="3348308"/>
            <a:ext cx="8524240" cy="369332"/>
          </a:xfrm>
          <a:prstGeom prst="rect">
            <a:avLst/>
          </a:prstGeom>
          <a:noFill/>
        </p:spPr>
        <p:txBody>
          <a:bodyPr wrap="square" rtlCol="0">
            <a:spAutoFit/>
          </a:bodyPr>
          <a:lstStyle/>
          <a:p>
            <a:pPr algn="l"/>
            <a:r>
              <a:rPr lang="en-US" dirty="0"/>
              <a:t>The total energy of all the oscillators (the total energy of radiation in the cavity) is</a:t>
            </a:r>
          </a:p>
        </p:txBody>
      </p:sp>
      <p:pic>
        <p:nvPicPr>
          <p:cNvPr id="15" name="Picture 14">
            <a:extLst>
              <a:ext uri="{FF2B5EF4-FFF2-40B4-BE49-F238E27FC236}">
                <a16:creationId xmlns:a16="http://schemas.microsoft.com/office/drawing/2014/main" id="{539BF618-BCB2-4153-9699-6C9C8520D1CF}"/>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706371" y="3724094"/>
            <a:ext cx="2535429" cy="589714"/>
          </a:xfrm>
          <a:prstGeom prst="rect">
            <a:avLst/>
          </a:prstGeom>
        </p:spPr>
      </p:pic>
      <p:pic>
        <p:nvPicPr>
          <p:cNvPr id="16" name="Picture 15">
            <a:extLst>
              <a:ext uri="{FF2B5EF4-FFF2-40B4-BE49-F238E27FC236}">
                <a16:creationId xmlns:a16="http://schemas.microsoft.com/office/drawing/2014/main" id="{AAAD7D22-EF91-4EB1-9C9B-A0BB7F36AE2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356534" y="3724094"/>
            <a:ext cx="2582037" cy="41319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E58D23-F810-4461-86FE-C51C1D4BB358}"/>
                  </a:ext>
                </a:extLst>
              </p:cNvPr>
              <p:cNvSpPr txBox="1"/>
              <p:nvPr/>
            </p:nvSpPr>
            <p:spPr>
              <a:xfrm>
                <a:off x="162560" y="4369656"/>
                <a:ext cx="8158480" cy="1754326"/>
              </a:xfrm>
              <a:prstGeom prst="rect">
                <a:avLst/>
              </a:prstGeom>
              <a:noFill/>
            </p:spPr>
            <p:txBody>
              <a:bodyPr wrap="square" rtlCol="0">
                <a:spAutoFit/>
              </a:bodyPr>
              <a:lstStyle/>
              <a:p>
                <a:pPr algn="l"/>
                <a:r>
                  <a:rPr lang="en-US" dirty="0"/>
                  <a:t>The sum runs over all triplets </a:t>
                </a:r>
                <a14:m>
                  <m:oMath xmlns:m="http://schemas.openxmlformats.org/officeDocument/2006/math">
                    <m:r>
                      <a:rPr lang="en-US" b="0" i="1" smtClean="0">
                        <a:latin typeface="Cambria Math" panose="02040503050406030204" pitchFamily="18" charset="0"/>
                      </a:rPr>
                      <m:t>𝑚𝑛𝑙</m:t>
                    </m:r>
                  </m:oMath>
                </a14:m>
                <a:r>
                  <a:rPr lang="en-US" dirty="0"/>
                  <a:t> of  integers and over two values of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oMath>
                </a14:m>
                <a:r>
                  <a:rPr lang="en-US" dirty="0"/>
                  <a:t>. Now we do a standard trick: we approximate the sum by an integral over </a:t>
                </a:r>
                <a14:m>
                  <m:oMath xmlns:m="http://schemas.openxmlformats.org/officeDocument/2006/math">
                    <m:r>
                      <a:rPr lang="en-US" b="0" i="1" smtClean="0">
                        <a:latin typeface="Cambria Math" panose="02040503050406030204" pitchFamily="18" charset="0"/>
                      </a:rPr>
                      <m:t>𝜔</m:t>
                    </m:r>
                    <m:r>
                      <a:rPr lang="en-US" b="0" i="0" smtClean="0">
                        <a:latin typeface="Cambria Math" panose="02040503050406030204" pitchFamily="18" charset="0"/>
                      </a:rPr>
                      <m:t>.</m:t>
                    </m:r>
                  </m:oMath>
                </a14:m>
                <a:r>
                  <a:rPr lang="en-US" dirty="0"/>
                  <a:t> To do this we have to know how many oscillators have the frequency less than some value </a:t>
                </a:r>
                <a14:m>
                  <m:oMath xmlns:m="http://schemas.openxmlformats.org/officeDocument/2006/math">
                    <m:r>
                      <a:rPr lang="en-US" b="0" i="1" smtClean="0">
                        <a:latin typeface="Cambria Math" panose="02040503050406030204" pitchFamily="18" charset="0"/>
                      </a:rPr>
                      <m:t>𝜔</m:t>
                    </m:r>
                  </m:oMath>
                </a14:m>
                <a:r>
                  <a:rPr lang="en-US" dirty="0"/>
                  <a:t>. We see that the various </a:t>
                </a:r>
                <a14:m>
                  <m:oMath xmlns:m="http://schemas.openxmlformats.org/officeDocument/2006/math">
                    <m:r>
                      <a:rPr lang="en-US" b="0" i="1" smtClean="0">
                        <a:latin typeface="Cambria Math" panose="02040503050406030204" pitchFamily="18" charset="0"/>
                      </a:rPr>
                      <m:t>𝜔</m:t>
                    </m:r>
                  </m:oMath>
                </a14:m>
                <a:r>
                  <a:rPr lang="en-US" dirty="0"/>
                  <a:t> values correspond to points in the abstract </a:t>
                </a:r>
                <a14:m>
                  <m:oMath xmlns:m="http://schemas.openxmlformats.org/officeDocument/2006/math">
                    <m:r>
                      <a:rPr lang="en-US" b="0" i="1" smtClean="0">
                        <a:latin typeface="Cambria Math" panose="02040503050406030204" pitchFamily="18" charset="0"/>
                      </a:rPr>
                      <m:t>𝑚𝑛𝑙</m:t>
                    </m:r>
                  </m:oMath>
                </a14:m>
                <a:r>
                  <a:rPr lang="en-US" dirty="0"/>
                  <a:t> space with integer coordinates. The trick is the same as we used when calculating the number of one-particle states. So we get (the factor 2 is for two states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each </a:t>
                </a:r>
                <a14:m>
                  <m:oMath xmlns:m="http://schemas.openxmlformats.org/officeDocument/2006/math">
                    <m:r>
                      <a:rPr lang="en-US" b="0" i="1" smtClean="0">
                        <a:latin typeface="Cambria Math" panose="02040503050406030204" pitchFamily="18" charset="0"/>
                      </a:rPr>
                      <m:t>𝑚𝑛𝑙</m:t>
                    </m:r>
                  </m:oMath>
                </a14:m>
                <a:r>
                  <a:rPr lang="en-US" dirty="0"/>
                  <a:t>).</a:t>
                </a:r>
                <a:endParaRPr lang="sk-SK" dirty="0"/>
              </a:p>
            </p:txBody>
          </p:sp>
        </mc:Choice>
        <mc:Fallback xmlns="">
          <p:sp>
            <p:nvSpPr>
              <p:cNvPr id="17" name="TextBox 16">
                <a:extLst>
                  <a:ext uri="{FF2B5EF4-FFF2-40B4-BE49-F238E27FC236}">
                    <a16:creationId xmlns:a16="http://schemas.microsoft.com/office/drawing/2014/main" id="{7FE58D23-F810-4461-86FE-C51C1D4BB358}"/>
                  </a:ext>
                </a:extLst>
              </p:cNvPr>
              <p:cNvSpPr txBox="1">
                <a:spLocks noRot="1" noChangeAspect="1" noMove="1" noResize="1" noEditPoints="1" noAdjustHandles="1" noChangeArrowheads="1" noChangeShapeType="1" noTextEdit="1"/>
              </p:cNvSpPr>
              <p:nvPr/>
            </p:nvSpPr>
            <p:spPr>
              <a:xfrm>
                <a:off x="162560" y="4369656"/>
                <a:ext cx="8158480" cy="1754326"/>
              </a:xfrm>
              <a:prstGeom prst="rect">
                <a:avLst/>
              </a:prstGeom>
              <a:blipFill>
                <a:blip r:embed="rId14"/>
                <a:stretch>
                  <a:fillRect l="-673" t="-2083" r="-448" b="-4514"/>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257780FC-E25B-47BF-8183-8077B57D43C2}"/>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17671" y="6179830"/>
            <a:ext cx="3186857" cy="471429"/>
          </a:xfrm>
          <a:prstGeom prst="rect">
            <a:avLst/>
          </a:prstGeom>
        </p:spPr>
      </p:pic>
    </p:spTree>
    <p:extLst>
      <p:ext uri="{BB962C8B-B14F-4D97-AF65-F5344CB8AC3E}">
        <p14:creationId xmlns:p14="http://schemas.microsoft.com/office/powerpoint/2010/main" val="3818183058"/>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E843F-E40D-4D8E-85EA-EBE5A26E284F}"/>
              </a:ext>
            </a:extLst>
          </p:cNvPr>
          <p:cNvSpPr>
            <a:spLocks noGrp="1"/>
          </p:cNvSpPr>
          <p:nvPr>
            <p:ph type="sldNum" sz="quarter" idx="12"/>
          </p:nvPr>
        </p:nvSpPr>
        <p:spPr/>
        <p:txBody>
          <a:bodyPr/>
          <a:lstStyle/>
          <a:p>
            <a:fld id="{EF2191A1-080D-4B75-96DD-5F8CFE4971FF}" type="slidenum">
              <a:rPr lang="en-US" smtClean="0"/>
              <a:t>21</a:t>
            </a:fld>
            <a:endParaRPr lang="en-US"/>
          </a:p>
        </p:txBody>
      </p:sp>
      <p:sp>
        <p:nvSpPr>
          <p:cNvPr id="3" name="TextBox 2">
            <a:extLst>
              <a:ext uri="{FF2B5EF4-FFF2-40B4-BE49-F238E27FC236}">
                <a16:creationId xmlns:a16="http://schemas.microsoft.com/office/drawing/2014/main" id="{D8C3B6CC-B93A-4397-B80A-207677797E21}"/>
              </a:ext>
            </a:extLst>
          </p:cNvPr>
          <p:cNvSpPr txBox="1"/>
          <p:nvPr/>
        </p:nvSpPr>
        <p:spPr>
          <a:xfrm>
            <a:off x="883920" y="243840"/>
            <a:ext cx="6837680" cy="523220"/>
          </a:xfrm>
          <a:prstGeom prst="rect">
            <a:avLst/>
          </a:prstGeom>
          <a:noFill/>
        </p:spPr>
        <p:txBody>
          <a:bodyPr wrap="square" rtlCol="0">
            <a:spAutoFit/>
          </a:bodyPr>
          <a:lstStyle/>
          <a:p>
            <a:pPr algn="ctr"/>
            <a:r>
              <a:rPr lang="en-US" sz="2800" b="1" dirty="0"/>
              <a:t>Thermal radiation in a cavity - energy</a:t>
            </a:r>
          </a:p>
        </p:txBody>
      </p:sp>
      <p:sp>
        <p:nvSpPr>
          <p:cNvPr id="4" name="TextBox 3">
            <a:extLst>
              <a:ext uri="{FF2B5EF4-FFF2-40B4-BE49-F238E27FC236}">
                <a16:creationId xmlns:a16="http://schemas.microsoft.com/office/drawing/2014/main" id="{028E161F-FD3C-4A37-BDFD-AEC48EA02BEA}"/>
              </a:ext>
            </a:extLst>
          </p:cNvPr>
          <p:cNvSpPr txBox="1"/>
          <p:nvPr/>
        </p:nvSpPr>
        <p:spPr>
          <a:xfrm>
            <a:off x="254000" y="1158240"/>
            <a:ext cx="8646160" cy="369332"/>
          </a:xfrm>
          <a:prstGeom prst="rect">
            <a:avLst/>
          </a:prstGeom>
          <a:noFill/>
        </p:spPr>
        <p:txBody>
          <a:bodyPr wrap="square" rtlCol="0">
            <a:spAutoFit/>
          </a:bodyPr>
          <a:lstStyle/>
          <a:p>
            <a:pPr algn="l"/>
            <a:r>
              <a:rPr lang="en-US" dirty="0"/>
              <a:t>The total energy of the thermal radiation in a cavity is</a:t>
            </a:r>
          </a:p>
        </p:txBody>
      </p:sp>
      <p:pic>
        <p:nvPicPr>
          <p:cNvPr id="13" name="Picture 12">
            <a:extLst>
              <a:ext uri="{FF2B5EF4-FFF2-40B4-BE49-F238E27FC236}">
                <a16:creationId xmlns:a16="http://schemas.microsoft.com/office/drawing/2014/main" id="{F2ED727A-2D58-4F50-9DA4-17218E01708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19384" y="1738851"/>
            <a:ext cx="6183429" cy="600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826D7D1-395B-4460-A036-060C24EED45B}"/>
                  </a:ext>
                </a:extLst>
              </p:cNvPr>
              <p:cNvSpPr txBox="1"/>
              <p:nvPr/>
            </p:nvSpPr>
            <p:spPr>
              <a:xfrm>
                <a:off x="254000" y="2580640"/>
                <a:ext cx="8321040" cy="646331"/>
              </a:xfrm>
              <a:prstGeom prst="rect">
                <a:avLst/>
              </a:prstGeom>
              <a:noFill/>
            </p:spPr>
            <p:txBody>
              <a:bodyPr wrap="square" rtlCol="0">
                <a:spAutoFit/>
              </a:bodyPr>
              <a:lstStyle/>
              <a:p>
                <a:pPr algn="l"/>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oMath>
                </a14:m>
                <a:r>
                  <a:rPr lang="en-US" dirty="0"/>
                  <a:t> is the cavity volume, so we get for the </a:t>
                </a:r>
                <a:r>
                  <a:rPr lang="en-US" b="1" dirty="0"/>
                  <a:t>energy density </a:t>
                </a:r>
                <a:r>
                  <a:rPr lang="en-US" dirty="0"/>
                  <a:t>of the thermal radiation in the cavity</a:t>
                </a:r>
              </a:p>
            </p:txBody>
          </p:sp>
        </mc:Choice>
        <mc:Fallback xmlns="">
          <p:sp>
            <p:nvSpPr>
              <p:cNvPr id="14" name="TextBox 13">
                <a:extLst>
                  <a:ext uri="{FF2B5EF4-FFF2-40B4-BE49-F238E27FC236}">
                    <a16:creationId xmlns:a16="http://schemas.microsoft.com/office/drawing/2014/main" id="{F826D7D1-395B-4460-A036-060C24EED45B}"/>
                  </a:ext>
                </a:extLst>
              </p:cNvPr>
              <p:cNvSpPr txBox="1">
                <a:spLocks noRot="1" noChangeAspect="1" noMove="1" noResize="1" noEditPoints="1" noAdjustHandles="1" noChangeArrowheads="1" noChangeShapeType="1" noTextEdit="1"/>
              </p:cNvSpPr>
              <p:nvPr/>
            </p:nvSpPr>
            <p:spPr>
              <a:xfrm>
                <a:off x="254000" y="2580640"/>
                <a:ext cx="8321040" cy="646331"/>
              </a:xfrm>
              <a:prstGeom prst="rect">
                <a:avLst/>
              </a:prstGeom>
              <a:blipFill>
                <a:blip r:embed="rId8"/>
                <a:stretch>
                  <a:fillRect l="-659" t="-4717" r="-952" b="-14151"/>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1839579A-C6F0-4082-8F35-480ECFFDF4F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21903" y="3168760"/>
            <a:ext cx="2761714" cy="600000"/>
          </a:xfrm>
          <a:prstGeom prst="rect">
            <a:avLst/>
          </a:prstGeom>
        </p:spPr>
      </p:pic>
      <p:sp>
        <p:nvSpPr>
          <p:cNvPr id="20" name="Rectangle 19">
            <a:extLst>
              <a:ext uri="{FF2B5EF4-FFF2-40B4-BE49-F238E27FC236}">
                <a16:creationId xmlns:a16="http://schemas.microsoft.com/office/drawing/2014/main" id="{CCEC3A4A-7EA0-4F61-8C7D-3B4C0F40A5F7}"/>
              </a:ext>
            </a:extLst>
          </p:cNvPr>
          <p:cNvSpPr/>
          <p:nvPr/>
        </p:nvSpPr>
        <p:spPr>
          <a:xfrm>
            <a:off x="2682240" y="3037840"/>
            <a:ext cx="3169920" cy="934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1EC9DD-5F2E-4EEA-99A2-9EC7C7ED906C}"/>
                  </a:ext>
                </a:extLst>
              </p:cNvPr>
              <p:cNvSpPr txBox="1"/>
              <p:nvPr/>
            </p:nvSpPr>
            <p:spPr>
              <a:xfrm>
                <a:off x="254000" y="4226560"/>
                <a:ext cx="8646160" cy="923330"/>
              </a:xfrm>
              <a:prstGeom prst="rect">
                <a:avLst/>
              </a:prstGeom>
              <a:noFill/>
            </p:spPr>
            <p:txBody>
              <a:bodyPr wrap="square" rtlCol="0">
                <a:spAutoFit/>
              </a:bodyPr>
              <a:lstStyle/>
              <a:p>
                <a:pPr algn="l"/>
                <a:r>
                  <a:rPr lang="en-US" dirty="0"/>
                  <a:t>The energy density is expressed as an integral (a sum) over frequencies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So the function under the integral can be interpreted as the </a:t>
                </a:r>
                <a:r>
                  <a:rPr lang="en-US" b="1" dirty="0">
                    <a:solidFill>
                      <a:srgbClr val="FF0000"/>
                    </a:solidFill>
                  </a:rPr>
                  <a:t>spectral energy density </a:t>
                </a:r>
                <a14:m>
                  <m:oMath xmlns:m="http://schemas.openxmlformats.org/officeDocument/2006/math">
                    <m:r>
                      <a:rPr lang="en-US" b="1" i="1" smtClean="0">
                        <a:solidFill>
                          <a:srgbClr val="FF0000"/>
                        </a:solidFill>
                        <a:latin typeface="Cambria Math" panose="02040503050406030204" pitchFamily="18" charset="0"/>
                      </a:rPr>
                      <m:t>𝒖</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𝝎</m:t>
                    </m:r>
                    <m:r>
                      <a:rPr lang="en-US" b="1" i="1" smtClean="0">
                        <a:solidFill>
                          <a:srgbClr val="FF0000"/>
                        </a:solidFill>
                        <a:latin typeface="Cambria Math" panose="02040503050406030204" pitchFamily="18" charset="0"/>
                      </a:rPr>
                      <m:t>)</m:t>
                    </m:r>
                  </m:oMath>
                </a14:m>
                <a:r>
                  <a:rPr lang="en-US" dirty="0"/>
                  <a:t>, that means the </a:t>
                </a:r>
                <a:r>
                  <a:rPr lang="en-US" b="1" dirty="0"/>
                  <a:t>energy per unit volume per frequency interval </a:t>
                </a:r>
                <a14:m>
                  <m:oMath xmlns:m="http://schemas.openxmlformats.org/officeDocument/2006/math">
                    <m:r>
                      <a:rPr lang="en-US" b="1" i="1" smtClean="0">
                        <a:latin typeface="Cambria Math" panose="02040503050406030204" pitchFamily="18" charset="0"/>
                      </a:rPr>
                      <m:t>𝒅</m:t>
                    </m:r>
                    <m:r>
                      <a:rPr lang="en-US" b="1" i="1" smtClean="0">
                        <a:latin typeface="Cambria Math" panose="02040503050406030204" pitchFamily="18" charset="0"/>
                      </a:rPr>
                      <m:t>𝝎</m:t>
                    </m:r>
                  </m:oMath>
                </a14:m>
                <a:r>
                  <a:rPr lang="en-US" b="1" dirty="0"/>
                  <a:t> around the frequency </a:t>
                </a:r>
                <a14:m>
                  <m:oMath xmlns:m="http://schemas.openxmlformats.org/officeDocument/2006/math">
                    <m:r>
                      <a:rPr lang="en-US" b="1" i="1" smtClean="0">
                        <a:latin typeface="Cambria Math" panose="02040503050406030204" pitchFamily="18" charset="0"/>
                      </a:rPr>
                      <m:t>𝝎</m:t>
                    </m:r>
                    <m:r>
                      <a:rPr lang="en-US" b="0" i="0" smtClean="0">
                        <a:latin typeface="Cambria Math" panose="02040503050406030204" pitchFamily="18" charset="0"/>
                      </a:rPr>
                      <m:t> </m:t>
                    </m:r>
                    <m:r>
                      <m:rPr>
                        <m:sty m:val="p"/>
                      </m:rPr>
                      <a:rPr lang="en-US" b="0" i="0" smtClean="0">
                        <a:latin typeface="Cambria Math" panose="02040503050406030204" pitchFamily="18" charset="0"/>
                      </a:rPr>
                      <m:t>is</m:t>
                    </m:r>
                  </m:oMath>
                </a14:m>
                <a:endParaRPr lang="en-US" dirty="0"/>
              </a:p>
            </p:txBody>
          </p:sp>
        </mc:Choice>
        <mc:Fallback xmlns="">
          <p:sp>
            <p:nvSpPr>
              <p:cNvPr id="21" name="TextBox 20">
                <a:extLst>
                  <a:ext uri="{FF2B5EF4-FFF2-40B4-BE49-F238E27FC236}">
                    <a16:creationId xmlns:a16="http://schemas.microsoft.com/office/drawing/2014/main" id="{9D1EC9DD-5F2E-4EEA-99A2-9EC7C7ED906C}"/>
                  </a:ext>
                </a:extLst>
              </p:cNvPr>
              <p:cNvSpPr txBox="1">
                <a:spLocks noRot="1" noChangeAspect="1" noMove="1" noResize="1" noEditPoints="1" noAdjustHandles="1" noChangeArrowheads="1" noChangeShapeType="1" noTextEdit="1"/>
              </p:cNvSpPr>
              <p:nvPr/>
            </p:nvSpPr>
            <p:spPr>
              <a:xfrm>
                <a:off x="254000" y="4226560"/>
                <a:ext cx="8646160" cy="923330"/>
              </a:xfrm>
              <a:prstGeom prst="rect">
                <a:avLst/>
              </a:prstGeom>
              <a:blipFill>
                <a:blip r:embed="rId10"/>
                <a:stretch>
                  <a:fillRect l="-635" t="-3289" r="-423" b="-9211"/>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776AC82C-29B0-4A17-A82D-88E477C6DD8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29331" y="5331102"/>
            <a:ext cx="2554286" cy="594857"/>
          </a:xfrm>
          <a:prstGeom prst="rect">
            <a:avLst/>
          </a:prstGeom>
        </p:spPr>
      </p:pic>
      <p:sp>
        <p:nvSpPr>
          <p:cNvPr id="25" name="Rectangle 24">
            <a:extLst>
              <a:ext uri="{FF2B5EF4-FFF2-40B4-BE49-F238E27FC236}">
                <a16:creationId xmlns:a16="http://schemas.microsoft.com/office/drawing/2014/main" id="{5E8ACEC6-5FC9-4BA6-B434-40B679F5EB46}"/>
              </a:ext>
            </a:extLst>
          </p:cNvPr>
          <p:cNvSpPr/>
          <p:nvPr/>
        </p:nvSpPr>
        <p:spPr>
          <a:xfrm>
            <a:off x="2921903" y="5149890"/>
            <a:ext cx="2930257" cy="1098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69869"/>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156E2B-F2E1-45F3-8760-7C18878B7180}"/>
              </a:ext>
            </a:extLst>
          </p:cNvPr>
          <p:cNvSpPr>
            <a:spLocks noGrp="1"/>
          </p:cNvSpPr>
          <p:nvPr>
            <p:ph type="sldNum" sz="quarter" idx="12"/>
          </p:nvPr>
        </p:nvSpPr>
        <p:spPr/>
        <p:txBody>
          <a:bodyPr/>
          <a:lstStyle/>
          <a:p>
            <a:fld id="{EF2191A1-080D-4B75-96DD-5F8CFE4971FF}" type="slidenum">
              <a:rPr lang="en-US" smtClean="0"/>
              <a:t>22</a:t>
            </a:fld>
            <a:endParaRPr lang="en-US"/>
          </a:p>
        </p:txBody>
      </p:sp>
      <p:sp>
        <p:nvSpPr>
          <p:cNvPr id="3" name="TextBox 2">
            <a:extLst>
              <a:ext uri="{FF2B5EF4-FFF2-40B4-BE49-F238E27FC236}">
                <a16:creationId xmlns:a16="http://schemas.microsoft.com/office/drawing/2014/main" id="{1529E040-365C-4C81-AA1F-87132C27F7CE}"/>
              </a:ext>
            </a:extLst>
          </p:cNvPr>
          <p:cNvSpPr txBox="1"/>
          <p:nvPr/>
        </p:nvSpPr>
        <p:spPr>
          <a:xfrm>
            <a:off x="883920" y="243840"/>
            <a:ext cx="6837680" cy="523220"/>
          </a:xfrm>
          <a:prstGeom prst="rect">
            <a:avLst/>
          </a:prstGeom>
          <a:noFill/>
        </p:spPr>
        <p:txBody>
          <a:bodyPr wrap="square" rtlCol="0">
            <a:spAutoFit/>
          </a:bodyPr>
          <a:lstStyle/>
          <a:p>
            <a:pPr algn="ctr"/>
            <a:r>
              <a:rPr lang="en-US" sz="2800" b="1" dirty="0"/>
              <a:t>Thermal radiation in a cavity - energy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B9C9098-6B53-4316-898E-F0A5AF4270E8}"/>
                  </a:ext>
                </a:extLst>
              </p:cNvPr>
              <p:cNvSpPr txBox="1"/>
              <p:nvPr/>
            </p:nvSpPr>
            <p:spPr>
              <a:xfrm>
                <a:off x="223520" y="1127760"/>
                <a:ext cx="8534400" cy="369332"/>
              </a:xfrm>
              <a:prstGeom prst="rect">
                <a:avLst/>
              </a:prstGeom>
              <a:noFill/>
            </p:spPr>
            <p:txBody>
              <a:bodyPr wrap="square" rtlCol="0">
                <a:spAutoFit/>
              </a:bodyPr>
              <a:lstStyle/>
              <a:p>
                <a:pPr algn="l"/>
                <a:r>
                  <a:rPr lang="en-US" dirty="0"/>
                  <a:t>After integration over </a:t>
                </a:r>
                <a14:m>
                  <m:oMath xmlns:m="http://schemas.openxmlformats.org/officeDocument/2006/math">
                    <m:r>
                      <a:rPr lang="en-US" b="0" i="1" smtClean="0">
                        <a:latin typeface="Cambria Math" panose="02040503050406030204" pitchFamily="18" charset="0"/>
                      </a:rPr>
                      <m:t>𝜔</m:t>
                    </m:r>
                  </m:oMath>
                </a14:m>
                <a:r>
                  <a:rPr lang="en-US" dirty="0"/>
                  <a:t> we get for the total energy density</a:t>
                </a:r>
              </a:p>
            </p:txBody>
          </p:sp>
        </mc:Choice>
        <mc:Fallback xmlns="">
          <p:sp>
            <p:nvSpPr>
              <p:cNvPr id="4" name="TextBox 3">
                <a:extLst>
                  <a:ext uri="{FF2B5EF4-FFF2-40B4-BE49-F238E27FC236}">
                    <a16:creationId xmlns:a16="http://schemas.microsoft.com/office/drawing/2014/main" id="{3B9C9098-6B53-4316-898E-F0A5AF4270E8}"/>
                  </a:ext>
                </a:extLst>
              </p:cNvPr>
              <p:cNvSpPr txBox="1">
                <a:spLocks noRot="1" noChangeAspect="1" noMove="1" noResize="1" noEditPoints="1" noAdjustHandles="1" noChangeArrowheads="1" noChangeShapeType="1" noTextEdit="1"/>
              </p:cNvSpPr>
              <p:nvPr/>
            </p:nvSpPr>
            <p:spPr>
              <a:xfrm>
                <a:off x="223520" y="1127760"/>
                <a:ext cx="8534400" cy="369332"/>
              </a:xfrm>
              <a:prstGeom prst="rect">
                <a:avLst/>
              </a:prstGeom>
              <a:blipFill>
                <a:blip r:embed="rId8"/>
                <a:stretch>
                  <a:fillRect l="-643" t="-8197" b="-245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D3D343ED-1AC6-4E7F-A5E3-149BBA11437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587903" y="1735872"/>
            <a:ext cx="1429714" cy="509143"/>
          </a:xfrm>
          <a:prstGeom prst="rect">
            <a:avLst/>
          </a:prstGeom>
        </p:spPr>
      </p:pic>
      <p:sp>
        <p:nvSpPr>
          <p:cNvPr id="7" name="TextBox 6">
            <a:extLst>
              <a:ext uri="{FF2B5EF4-FFF2-40B4-BE49-F238E27FC236}">
                <a16:creationId xmlns:a16="http://schemas.microsoft.com/office/drawing/2014/main" id="{188D6F4C-0EEE-4FE3-A82B-EB0B8C496F0F}"/>
              </a:ext>
            </a:extLst>
          </p:cNvPr>
          <p:cNvSpPr txBox="1"/>
          <p:nvPr/>
        </p:nvSpPr>
        <p:spPr>
          <a:xfrm>
            <a:off x="325120" y="2499360"/>
            <a:ext cx="8361680" cy="646331"/>
          </a:xfrm>
          <a:prstGeom prst="rect">
            <a:avLst/>
          </a:prstGeom>
          <a:noFill/>
        </p:spPr>
        <p:txBody>
          <a:bodyPr wrap="square" rtlCol="0">
            <a:spAutoFit/>
          </a:bodyPr>
          <a:lstStyle/>
          <a:p>
            <a:pPr algn="l"/>
            <a:r>
              <a:rPr lang="en-US" dirty="0"/>
              <a:t>If we make a small hole into the cavity with equilibrium thermal radiation, the radiation will be emitted through that hole. The energy density flow peer unit of time will be</a:t>
            </a:r>
          </a:p>
        </p:txBody>
      </p:sp>
      <p:pic>
        <p:nvPicPr>
          <p:cNvPr id="15" name="Picture 14">
            <a:extLst>
              <a:ext uri="{FF2B5EF4-FFF2-40B4-BE49-F238E27FC236}">
                <a16:creationId xmlns:a16="http://schemas.microsoft.com/office/drawing/2014/main" id="{78A4BBA9-3466-485A-8DB1-9DDA56882E30}"/>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229617" y="3312213"/>
            <a:ext cx="2146286" cy="509143"/>
          </a:xfrm>
          <a:prstGeom prst="rect">
            <a:avLst/>
          </a:prstGeom>
        </p:spPr>
      </p:pic>
      <p:sp>
        <p:nvSpPr>
          <p:cNvPr id="16" name="TextBox 15">
            <a:extLst>
              <a:ext uri="{FF2B5EF4-FFF2-40B4-BE49-F238E27FC236}">
                <a16:creationId xmlns:a16="http://schemas.microsoft.com/office/drawing/2014/main" id="{FE18C4A5-06B0-452B-A886-97F62CD3B87A}"/>
              </a:ext>
            </a:extLst>
          </p:cNvPr>
          <p:cNvSpPr txBox="1"/>
          <p:nvPr/>
        </p:nvSpPr>
        <p:spPr>
          <a:xfrm>
            <a:off x="325120" y="4858637"/>
            <a:ext cx="7782560" cy="369332"/>
          </a:xfrm>
          <a:prstGeom prst="rect">
            <a:avLst/>
          </a:prstGeom>
          <a:noFill/>
        </p:spPr>
        <p:txBody>
          <a:bodyPr wrap="square" rtlCol="0">
            <a:spAutoFit/>
          </a:bodyPr>
          <a:lstStyle/>
          <a:p>
            <a:pPr algn="l"/>
            <a:r>
              <a:rPr lang="en-US" dirty="0"/>
              <a:t>The formula is called Stefan’s low and is usually written in the form</a:t>
            </a:r>
          </a:p>
        </p:txBody>
      </p:sp>
      <p:pic>
        <p:nvPicPr>
          <p:cNvPr id="18" name="Picture 17">
            <a:extLst>
              <a:ext uri="{FF2B5EF4-FFF2-40B4-BE49-F238E27FC236}">
                <a16:creationId xmlns:a16="http://schemas.microsoft.com/office/drawing/2014/main" id="{DDC57AF4-17A5-45B2-B194-CC3F72A7407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63332" y="5534302"/>
            <a:ext cx="824571" cy="207429"/>
          </a:xfrm>
          <a:prstGeom prst="rect">
            <a:avLst/>
          </a:prstGeom>
        </p:spPr>
      </p:pic>
      <p:pic>
        <p:nvPicPr>
          <p:cNvPr id="22" name="Picture 21">
            <a:extLst>
              <a:ext uri="{FF2B5EF4-FFF2-40B4-BE49-F238E27FC236}">
                <a16:creationId xmlns:a16="http://schemas.microsoft.com/office/drawing/2014/main" id="{2B56DC90-034E-4E1B-917D-8FA5F5E791B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5960" y="5367207"/>
            <a:ext cx="1116000" cy="509143"/>
          </a:xfrm>
          <a:prstGeom prst="rect">
            <a:avLst/>
          </a:prstGeom>
        </p:spPr>
      </p:pic>
      <p:sp>
        <p:nvSpPr>
          <p:cNvPr id="23" name="Rectangle 22">
            <a:extLst>
              <a:ext uri="{FF2B5EF4-FFF2-40B4-BE49-F238E27FC236}">
                <a16:creationId xmlns:a16="http://schemas.microsoft.com/office/drawing/2014/main" id="{2D8ECFE8-3E46-4154-A09D-6F10F5E8DEE1}"/>
              </a:ext>
            </a:extLst>
          </p:cNvPr>
          <p:cNvSpPr/>
          <p:nvPr/>
        </p:nvSpPr>
        <p:spPr>
          <a:xfrm>
            <a:off x="2519680" y="5227969"/>
            <a:ext cx="3413760" cy="8421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32F5611-DE86-4372-98F9-54A29D891AED}"/>
                  </a:ext>
                </a:extLst>
              </p:cNvPr>
              <p:cNvSpPr txBox="1"/>
              <p:nvPr/>
            </p:nvSpPr>
            <p:spPr>
              <a:xfrm>
                <a:off x="426720" y="6326678"/>
                <a:ext cx="8056880" cy="369332"/>
              </a:xfrm>
              <a:prstGeom prst="rect">
                <a:avLst/>
              </a:prstGeom>
              <a:noFill/>
            </p:spPr>
            <p:txBody>
              <a:bodyPr wrap="square" rtlCol="0">
                <a:spAutoFit/>
              </a:bodyPr>
              <a:lstStyle/>
              <a:p>
                <a:pPr algn="l"/>
                <a14:m>
                  <m:oMath xmlns:m="http://schemas.openxmlformats.org/officeDocument/2006/math">
                    <m:r>
                      <a:rPr lang="en-US" b="0" i="1" smtClean="0">
                        <a:latin typeface="Cambria Math" panose="02040503050406030204" pitchFamily="18" charset="0"/>
                      </a:rPr>
                      <m:t>𝜎</m:t>
                    </m:r>
                  </m:oMath>
                </a14:m>
                <a:r>
                  <a:rPr lang="en-US" dirty="0"/>
                  <a:t> is called Stefan-Boltzmann constant</a:t>
                </a:r>
              </a:p>
            </p:txBody>
          </p:sp>
        </mc:Choice>
        <mc:Fallback xmlns="">
          <p:sp>
            <p:nvSpPr>
              <p:cNvPr id="24" name="TextBox 23">
                <a:extLst>
                  <a:ext uri="{FF2B5EF4-FFF2-40B4-BE49-F238E27FC236}">
                    <a16:creationId xmlns:a16="http://schemas.microsoft.com/office/drawing/2014/main" id="{432F5611-DE86-4372-98F9-54A29D891AED}"/>
                  </a:ext>
                </a:extLst>
              </p:cNvPr>
              <p:cNvSpPr txBox="1">
                <a:spLocks noRot="1" noChangeAspect="1" noMove="1" noResize="1" noEditPoints="1" noAdjustHandles="1" noChangeArrowheads="1" noChangeShapeType="1" noTextEdit="1"/>
              </p:cNvSpPr>
              <p:nvPr/>
            </p:nvSpPr>
            <p:spPr>
              <a:xfrm>
                <a:off x="426720" y="6326678"/>
                <a:ext cx="8056880" cy="369332"/>
              </a:xfrm>
              <a:prstGeom prst="rect">
                <a:avLst/>
              </a:prstGeom>
              <a:blipFill>
                <a:blip r:embed="rId1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107270-4383-40CE-B1FE-A5AD683D473D}"/>
                  </a:ext>
                </a:extLst>
              </p:cNvPr>
              <p:cNvSpPr txBox="1"/>
              <p:nvPr/>
            </p:nvSpPr>
            <p:spPr>
              <a:xfrm>
                <a:off x="340360" y="3827690"/>
                <a:ext cx="8331200" cy="923330"/>
              </a:xfrm>
              <a:prstGeom prst="rect">
                <a:avLst/>
              </a:prstGeom>
              <a:noFill/>
            </p:spPr>
            <p:txBody>
              <a:bodyPr wrap="square" rtlCol="0">
                <a:spAutoFit/>
              </a:bodyPr>
              <a:lstStyle/>
              <a:p>
                <a:pPr algn="l"/>
                <a:r>
                  <a:rPr lang="en-US" dirty="0"/>
                  <a:t>We derived the formula in a rather hand-waiving way: the energy with density </a:t>
                </a:r>
                <a14:m>
                  <m:oMath xmlns:m="http://schemas.openxmlformats.org/officeDocument/2006/math">
                    <m:r>
                      <a:rPr lang="en-US" b="0" i="1" smtClean="0">
                        <a:latin typeface="Cambria Math" panose="02040503050406030204" pitchFamily="18" charset="0"/>
                      </a:rPr>
                      <m:t>𝑈</m:t>
                    </m:r>
                  </m:oMath>
                </a14:m>
                <a:r>
                  <a:rPr lang="en-US" dirty="0"/>
                  <a:t> flows out of the hole with the velocity of light </a:t>
                </a:r>
                <a14:m>
                  <m:oMath xmlns:m="http://schemas.openxmlformats.org/officeDocument/2006/math">
                    <m:r>
                      <a:rPr lang="en-US" b="0" i="1" smtClean="0">
                        <a:latin typeface="Cambria Math" panose="02040503050406030204" pitchFamily="18" charset="0"/>
                      </a:rPr>
                      <m:t>𝑐</m:t>
                    </m:r>
                  </m:oMath>
                </a14:m>
                <a:r>
                  <a:rPr lang="en-US" dirty="0"/>
                  <a:t>. The factor 1/4 we got by averaging over angles of the  outgoing radiation.</a:t>
                </a:r>
              </a:p>
            </p:txBody>
          </p:sp>
        </mc:Choice>
        <mc:Fallback xmlns="">
          <p:sp>
            <p:nvSpPr>
              <p:cNvPr id="5" name="TextBox 4">
                <a:extLst>
                  <a:ext uri="{FF2B5EF4-FFF2-40B4-BE49-F238E27FC236}">
                    <a16:creationId xmlns:a16="http://schemas.microsoft.com/office/drawing/2014/main" id="{2E107270-4383-40CE-B1FE-A5AD683D473D}"/>
                  </a:ext>
                </a:extLst>
              </p:cNvPr>
              <p:cNvSpPr txBox="1">
                <a:spLocks noRot="1" noChangeAspect="1" noMove="1" noResize="1" noEditPoints="1" noAdjustHandles="1" noChangeArrowheads="1" noChangeShapeType="1" noTextEdit="1"/>
              </p:cNvSpPr>
              <p:nvPr/>
            </p:nvSpPr>
            <p:spPr>
              <a:xfrm>
                <a:off x="340360" y="3827690"/>
                <a:ext cx="8331200" cy="923330"/>
              </a:xfrm>
              <a:prstGeom prst="rect">
                <a:avLst/>
              </a:prstGeom>
              <a:blipFill>
                <a:blip r:embed="rId14"/>
                <a:stretch>
                  <a:fillRect l="-658"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536472190"/>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2F895-66FF-419A-8F7C-62BDA58ECB16}"/>
              </a:ext>
            </a:extLst>
          </p:cNvPr>
          <p:cNvSpPr txBox="1"/>
          <p:nvPr/>
        </p:nvSpPr>
        <p:spPr>
          <a:xfrm>
            <a:off x="74663" y="246439"/>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alternative description of the state</a:t>
            </a:r>
            <a:endParaRPr lang="en-US" b="1"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2B80BB7-413C-4726-BEBD-3C978BB9EC4B}"/>
                  </a:ext>
                </a:extLst>
              </p:cNvPr>
              <p:cNvSpPr/>
              <p:nvPr/>
            </p:nvSpPr>
            <p:spPr>
              <a:xfrm>
                <a:off x="276446" y="1159525"/>
                <a:ext cx="7921255" cy="923330"/>
              </a:xfrm>
              <a:prstGeom prst="rect">
                <a:avLst/>
              </a:prstGeom>
            </p:spPr>
            <p:txBody>
              <a:bodyPr wrap="square">
                <a:spAutoFit/>
              </a:bodyPr>
              <a:lstStyle/>
              <a:p>
                <a:r>
                  <a:rPr lang="en-US" b="1" dirty="0">
                    <a:solidFill>
                      <a:srgbClr val="FF0000"/>
                    </a:solidFill>
                  </a:rPr>
                  <a:t>We found that the electromagnetic field in a box is mathematically equivalent to two sets of independent harmonic oscillators, labeled by integer triplets </a:t>
                </a:r>
                <a14:m>
                  <m:oMath xmlns:m="http://schemas.openxmlformats.org/officeDocument/2006/math">
                    <m:r>
                      <a:rPr lang="en-US" b="1" i="1">
                        <a:solidFill>
                          <a:srgbClr val="FF0000"/>
                        </a:solidFill>
                        <a:latin typeface="Cambria Math" panose="02040503050406030204" pitchFamily="18" charset="0"/>
                      </a:rPr>
                      <m:t>𝒎𝒏𝒍</m:t>
                    </m:r>
                    <m:r>
                      <a:rPr lang="en-US" b="1" i="0" smtClean="0">
                        <a:solidFill>
                          <a:srgbClr val="FF0000"/>
                        </a:solidFill>
                        <a:latin typeface="Cambria Math" panose="02040503050406030204" pitchFamily="18" charset="0"/>
                      </a:rPr>
                      <m:t>  </m:t>
                    </m:r>
                  </m:oMath>
                </a14:m>
                <a:r>
                  <a:rPr lang="en-US" b="1" dirty="0">
                    <a:solidFill>
                      <a:srgbClr val="FF0000"/>
                    </a:solidFill>
                  </a:rPr>
                  <a:t>and an additional label </a:t>
                </a:r>
                <a14:m>
                  <m:oMath xmlns:m="http://schemas.openxmlformats.org/officeDocument/2006/math">
                    <m:r>
                      <a:rPr lang="en-US" b="1" i="1" smtClean="0">
                        <a:solidFill>
                          <a:srgbClr val="FF0000"/>
                        </a:solidFill>
                        <a:latin typeface="Cambria Math" panose="02040503050406030204" pitchFamily="18" charset="0"/>
                      </a:rPr>
                      <m:t>𝒙</m:t>
                    </m:r>
                  </m:oMath>
                </a14:m>
                <a:r>
                  <a:rPr lang="en-US" b="1" dirty="0">
                    <a:solidFill>
                      <a:srgbClr val="FF0000"/>
                    </a:solidFill>
                  </a:rPr>
                  <a:t> or </a:t>
                </a:r>
                <a14:m>
                  <m:oMath xmlns:m="http://schemas.openxmlformats.org/officeDocument/2006/math">
                    <m:r>
                      <a:rPr lang="en-US" b="1" i="1" smtClean="0">
                        <a:solidFill>
                          <a:srgbClr val="FF0000"/>
                        </a:solidFill>
                        <a:latin typeface="Cambria Math" panose="02040503050406030204" pitchFamily="18" charset="0"/>
                      </a:rPr>
                      <m:t>𝒚</m:t>
                    </m:r>
                  </m:oMath>
                </a14:m>
                <a:r>
                  <a:rPr lang="en-US" b="1" dirty="0">
                    <a:solidFill>
                      <a:srgbClr val="FF0000"/>
                    </a:solidFill>
                  </a:rPr>
                  <a:t>.</a:t>
                </a:r>
                <a:endParaRPr lang="sk-SK" b="1" dirty="0">
                  <a:solidFill>
                    <a:srgbClr val="FF0000"/>
                  </a:solidFill>
                </a:endParaRPr>
              </a:p>
            </p:txBody>
          </p:sp>
        </mc:Choice>
        <mc:Fallback xmlns="">
          <p:sp>
            <p:nvSpPr>
              <p:cNvPr id="5" name="Rectangle 4">
                <a:extLst>
                  <a:ext uri="{FF2B5EF4-FFF2-40B4-BE49-F238E27FC236}">
                    <a16:creationId xmlns:a16="http://schemas.microsoft.com/office/drawing/2014/main" id="{62B80BB7-413C-4726-BEBD-3C978BB9EC4B}"/>
                  </a:ext>
                </a:extLst>
              </p:cNvPr>
              <p:cNvSpPr>
                <a:spLocks noRot="1" noChangeAspect="1" noMove="1" noResize="1" noEditPoints="1" noAdjustHandles="1" noChangeArrowheads="1" noChangeShapeType="1" noTextEdit="1"/>
              </p:cNvSpPr>
              <p:nvPr/>
            </p:nvSpPr>
            <p:spPr>
              <a:xfrm>
                <a:off x="276446" y="1159525"/>
                <a:ext cx="7921255" cy="923330"/>
              </a:xfrm>
              <a:prstGeom prst="rect">
                <a:avLst/>
              </a:prstGeom>
              <a:blipFill>
                <a:blip r:embed="rId9"/>
                <a:stretch>
                  <a:fillRect l="-615" t="-3289" b="-921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68130C04-AAFB-4E27-92F2-3AED9B165A07}"/>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66640" y="2071330"/>
            <a:ext cx="5019428" cy="176761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B24CA8-3283-490E-9485-B4E864266E90}"/>
                  </a:ext>
                </a:extLst>
              </p:cNvPr>
              <p:cNvSpPr txBox="1"/>
              <p:nvPr/>
            </p:nvSpPr>
            <p:spPr>
              <a:xfrm>
                <a:off x="202019" y="4221119"/>
                <a:ext cx="8654902" cy="1628010"/>
              </a:xfrm>
              <a:prstGeom prst="rect">
                <a:avLst/>
              </a:prstGeom>
              <a:noFill/>
            </p:spPr>
            <p:txBody>
              <a:bodyPr wrap="square" rtlCol="0">
                <a:spAutoFit/>
              </a:bodyPr>
              <a:lstStyle/>
              <a:p>
                <a:pPr algn="l"/>
                <a:r>
                  <a:rPr lang="en-US" dirty="0"/>
                  <a:t>We called the “items” oscillators due to the fact that we have concentrated on the time dependence of the coefficients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𝑚𝑛𝑙</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not giving too much meaning to the “spatial” sinuses and cosines. But equally well we could call the “defining items” as </a:t>
                </a:r>
                <a:r>
                  <a:rPr lang="en-US" b="1" dirty="0">
                    <a:solidFill>
                      <a:srgbClr val="FF0000"/>
                    </a:solidFill>
                  </a:rPr>
                  <a:t>stationary waves</a:t>
                </a:r>
                <a:r>
                  <a:rPr lang="en-US" dirty="0"/>
                  <a:t>, when we include the spatial dependence into the “state”. We see stationary waves </a:t>
                </a:r>
              </a:p>
              <a:p>
                <a:pPr algn="l"/>
                <a:endParaRPr lang="en-US" sz="900" dirty="0"/>
              </a:p>
              <a:p>
                <a:pPr algn="l"/>
                <a:r>
                  <a:rPr lang="en-US" dirty="0"/>
                  <a:t>with frequencies                                                        and wave vectors</a:t>
                </a:r>
                <a:endParaRPr lang="sk-SK" dirty="0"/>
              </a:p>
            </p:txBody>
          </p:sp>
        </mc:Choice>
        <mc:Fallback xmlns="">
          <p:sp>
            <p:nvSpPr>
              <p:cNvPr id="7" name="TextBox 6">
                <a:extLst>
                  <a:ext uri="{FF2B5EF4-FFF2-40B4-BE49-F238E27FC236}">
                    <a16:creationId xmlns:a16="http://schemas.microsoft.com/office/drawing/2014/main" id="{3CB24CA8-3283-490E-9485-B4E864266E90}"/>
                  </a:ext>
                </a:extLst>
              </p:cNvPr>
              <p:cNvSpPr txBox="1">
                <a:spLocks noRot="1" noChangeAspect="1" noMove="1" noResize="1" noEditPoints="1" noAdjustHandles="1" noChangeArrowheads="1" noChangeShapeType="1" noTextEdit="1"/>
              </p:cNvSpPr>
              <p:nvPr/>
            </p:nvSpPr>
            <p:spPr>
              <a:xfrm>
                <a:off x="202019" y="4221119"/>
                <a:ext cx="8654902" cy="1628010"/>
              </a:xfrm>
              <a:prstGeom prst="rect">
                <a:avLst/>
              </a:prstGeom>
              <a:blipFill>
                <a:blip r:embed="rId11"/>
                <a:stretch>
                  <a:fillRect l="-563" t="-1866" b="-4851"/>
                </a:stretch>
              </a:blipFill>
            </p:spPr>
            <p:txBody>
              <a:bodyPr/>
              <a:lstStyle/>
              <a:p>
                <a:r>
                  <a:rPr lang="sk-SK">
                    <a:noFill/>
                  </a:rPr>
                  <a:t> </a:t>
                </a:r>
              </a:p>
            </p:txBody>
          </p:sp>
        </mc:Fallback>
      </mc:AlternateContent>
      <p:pic>
        <p:nvPicPr>
          <p:cNvPr id="24" name="Picture 23">
            <a:extLst>
              <a:ext uri="{FF2B5EF4-FFF2-40B4-BE49-F238E27FC236}">
                <a16:creationId xmlns:a16="http://schemas.microsoft.com/office/drawing/2014/main" id="{253E42AC-5E62-4250-B808-078F7E4CCEA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88390" y="3877517"/>
            <a:ext cx="3118104" cy="2133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2E4A0D8-306C-4ED0-A3A6-A16B5D3A4475}"/>
                  </a:ext>
                </a:extLst>
              </p:cNvPr>
              <p:cNvSpPr txBox="1"/>
              <p:nvPr/>
            </p:nvSpPr>
            <p:spPr>
              <a:xfrm>
                <a:off x="4019106" y="3785190"/>
                <a:ext cx="2232836" cy="369332"/>
              </a:xfrm>
              <a:prstGeom prst="rect">
                <a:avLst/>
              </a:prstGeom>
              <a:noFill/>
            </p:spPr>
            <p:txBody>
              <a:bodyPr wrap="square" rtlCol="0">
                <a:spAutoFit/>
              </a:bodyPr>
              <a:lstStyle/>
              <a:p>
                <a:pPr algn="l"/>
                <a:r>
                  <a:rPr lang="en-US" dirty="0"/>
                  <a:t>and similarly for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oMath>
                </a14:m>
                <a:endParaRPr lang="sk-SK" dirty="0"/>
              </a:p>
            </p:txBody>
          </p:sp>
        </mc:Choice>
        <mc:Fallback xmlns="">
          <p:sp>
            <p:nvSpPr>
              <p:cNvPr id="9" name="TextBox 8">
                <a:extLst>
                  <a:ext uri="{FF2B5EF4-FFF2-40B4-BE49-F238E27FC236}">
                    <a16:creationId xmlns:a16="http://schemas.microsoft.com/office/drawing/2014/main" id="{32E4A0D8-306C-4ED0-A3A6-A16B5D3A4475}"/>
                  </a:ext>
                </a:extLst>
              </p:cNvPr>
              <p:cNvSpPr txBox="1">
                <a:spLocks noRot="1" noChangeAspect="1" noMove="1" noResize="1" noEditPoints="1" noAdjustHandles="1" noChangeArrowheads="1" noChangeShapeType="1" noTextEdit="1"/>
              </p:cNvSpPr>
              <p:nvPr/>
            </p:nvSpPr>
            <p:spPr>
              <a:xfrm>
                <a:off x="4019106" y="3785190"/>
                <a:ext cx="2232836" cy="369332"/>
              </a:xfrm>
              <a:prstGeom prst="rect">
                <a:avLst/>
              </a:prstGeom>
              <a:blipFill>
                <a:blip r:embed="rId13"/>
                <a:stretch>
                  <a:fillRect l="-2180" t="-9836" b="-24590"/>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CD34D744-F392-4A8C-AA9C-C9926E7F79EA}"/>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081705" y="5457193"/>
            <a:ext cx="2582037" cy="413195"/>
          </a:xfrm>
          <a:prstGeom prst="rect">
            <a:avLst/>
          </a:prstGeom>
        </p:spPr>
      </p:pic>
      <p:pic>
        <p:nvPicPr>
          <p:cNvPr id="21" name="Picture 20">
            <a:extLst>
              <a:ext uri="{FF2B5EF4-FFF2-40B4-BE49-F238E27FC236}">
                <a16:creationId xmlns:a16="http://schemas.microsoft.com/office/drawing/2014/main" id="{ECD6FC5E-5C52-4D28-BEA5-ABFE0364983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612271" y="5410782"/>
            <a:ext cx="2100263" cy="471488"/>
          </a:xfrm>
          <a:prstGeom prst="rect">
            <a:avLst/>
          </a:prstGeom>
        </p:spPr>
      </p:pic>
      <p:sp>
        <p:nvSpPr>
          <p:cNvPr id="14" name="TextBox 13">
            <a:extLst>
              <a:ext uri="{FF2B5EF4-FFF2-40B4-BE49-F238E27FC236}">
                <a16:creationId xmlns:a16="http://schemas.microsoft.com/office/drawing/2014/main" id="{920BB238-4511-40B8-BAE4-B1A0FD8E9E8B}"/>
              </a:ext>
            </a:extLst>
          </p:cNvPr>
          <p:cNvSpPr txBox="1"/>
          <p:nvPr/>
        </p:nvSpPr>
        <p:spPr>
          <a:xfrm>
            <a:off x="138223" y="6018020"/>
            <a:ext cx="3976576" cy="369332"/>
          </a:xfrm>
          <a:prstGeom prst="rect">
            <a:avLst/>
          </a:prstGeom>
          <a:noFill/>
        </p:spPr>
        <p:txBody>
          <a:bodyPr wrap="square" rtlCol="0">
            <a:spAutoFit/>
          </a:bodyPr>
          <a:lstStyle/>
          <a:p>
            <a:pPr algn="l"/>
            <a:r>
              <a:rPr lang="en-US" dirty="0"/>
              <a:t>We see the relation </a:t>
            </a:r>
            <a:endParaRPr lang="sk-SK" dirty="0"/>
          </a:p>
        </p:txBody>
      </p:sp>
      <p:pic>
        <p:nvPicPr>
          <p:cNvPr id="16" name="Picture 15">
            <a:extLst>
              <a:ext uri="{FF2B5EF4-FFF2-40B4-BE49-F238E27FC236}">
                <a16:creationId xmlns:a16="http://schemas.microsoft.com/office/drawing/2014/main" id="{304E3D5A-93A7-4A7C-9DD9-6F83D9C5749D}"/>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571899" y="6144429"/>
            <a:ext cx="1450467" cy="279464"/>
          </a:xfrm>
          <a:prstGeom prst="rect">
            <a:avLst/>
          </a:prstGeom>
        </p:spPr>
      </p:pic>
      <p:sp>
        <p:nvSpPr>
          <p:cNvPr id="17" name="Rectangle 16">
            <a:extLst>
              <a:ext uri="{FF2B5EF4-FFF2-40B4-BE49-F238E27FC236}">
                <a16:creationId xmlns:a16="http://schemas.microsoft.com/office/drawing/2014/main" id="{BC2B410C-8C51-4FEF-B8B3-593D2EF12C5D}"/>
              </a:ext>
            </a:extLst>
          </p:cNvPr>
          <p:cNvSpPr/>
          <p:nvPr/>
        </p:nvSpPr>
        <p:spPr>
          <a:xfrm>
            <a:off x="2041451" y="5390699"/>
            <a:ext cx="2679405" cy="584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Rectangle 17">
            <a:extLst>
              <a:ext uri="{FF2B5EF4-FFF2-40B4-BE49-F238E27FC236}">
                <a16:creationId xmlns:a16="http://schemas.microsoft.com/office/drawing/2014/main" id="{5407023A-D5D8-4F49-A951-E7B127C723A2}"/>
              </a:ext>
            </a:extLst>
          </p:cNvPr>
          <p:cNvSpPr/>
          <p:nvPr/>
        </p:nvSpPr>
        <p:spPr>
          <a:xfrm>
            <a:off x="6475228" y="5390698"/>
            <a:ext cx="2371060" cy="584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Rectangle 18">
            <a:extLst>
              <a:ext uri="{FF2B5EF4-FFF2-40B4-BE49-F238E27FC236}">
                <a16:creationId xmlns:a16="http://schemas.microsoft.com/office/drawing/2014/main" id="{21645FFE-2CC4-48FD-AC43-693D01CC932D}"/>
              </a:ext>
            </a:extLst>
          </p:cNvPr>
          <p:cNvSpPr/>
          <p:nvPr/>
        </p:nvSpPr>
        <p:spPr>
          <a:xfrm>
            <a:off x="2456121" y="6092450"/>
            <a:ext cx="1733107" cy="4253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2" name="Slide Number Placeholder 21">
            <a:extLst>
              <a:ext uri="{FF2B5EF4-FFF2-40B4-BE49-F238E27FC236}">
                <a16:creationId xmlns:a16="http://schemas.microsoft.com/office/drawing/2014/main" id="{161C6278-1549-4E7F-8AD2-EED9020922F4}"/>
              </a:ext>
            </a:extLst>
          </p:cNvPr>
          <p:cNvSpPr>
            <a:spLocks noGrp="1"/>
          </p:cNvSpPr>
          <p:nvPr>
            <p:ph type="sldNum" sz="quarter" idx="12"/>
          </p:nvPr>
        </p:nvSpPr>
        <p:spPr/>
        <p:txBody>
          <a:bodyPr/>
          <a:lstStyle/>
          <a:p>
            <a:fld id="{EF2191A1-080D-4B75-96DD-5F8CFE4971FF}" type="slidenum">
              <a:rPr lang="en-US" smtClean="0"/>
              <a:t>23</a:t>
            </a:fld>
            <a:endParaRPr lang="en-US"/>
          </a:p>
        </p:txBody>
      </p:sp>
    </p:spTree>
    <p:extLst>
      <p:ext uri="{BB962C8B-B14F-4D97-AF65-F5344CB8AC3E}">
        <p14:creationId xmlns:p14="http://schemas.microsoft.com/office/powerpoint/2010/main" val="322176610"/>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B3CA4-8A37-4DDA-A17A-D4D7ACDD720E}"/>
              </a:ext>
            </a:extLst>
          </p:cNvPr>
          <p:cNvSpPr>
            <a:spLocks noGrp="1"/>
          </p:cNvSpPr>
          <p:nvPr>
            <p:ph type="sldNum" sz="quarter" idx="12"/>
          </p:nvPr>
        </p:nvSpPr>
        <p:spPr/>
        <p:txBody>
          <a:bodyPr/>
          <a:lstStyle/>
          <a:p>
            <a:fld id="{EF2191A1-080D-4B75-96DD-5F8CFE4971FF}" type="slidenum">
              <a:rPr lang="en-US" smtClean="0"/>
              <a:t>24</a:t>
            </a:fld>
            <a:endParaRPr lang="en-US"/>
          </a:p>
        </p:txBody>
      </p:sp>
      <p:sp>
        <p:nvSpPr>
          <p:cNvPr id="3" name="TextBox 2">
            <a:extLst>
              <a:ext uri="{FF2B5EF4-FFF2-40B4-BE49-F238E27FC236}">
                <a16:creationId xmlns:a16="http://schemas.microsoft.com/office/drawing/2014/main" id="{59ED893F-DD95-4889-A6E9-EE11092698FD}"/>
              </a:ext>
            </a:extLst>
          </p:cNvPr>
          <p:cNvSpPr txBox="1"/>
          <p:nvPr/>
        </p:nvSpPr>
        <p:spPr>
          <a:xfrm>
            <a:off x="74663" y="246439"/>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alternative description of the state</a:t>
            </a:r>
            <a:endParaRPr lang="en-US" b="1" dirty="0"/>
          </a:p>
        </p:txBody>
      </p:sp>
      <p:sp>
        <p:nvSpPr>
          <p:cNvPr id="4" name="TextBox 3">
            <a:extLst>
              <a:ext uri="{FF2B5EF4-FFF2-40B4-BE49-F238E27FC236}">
                <a16:creationId xmlns:a16="http://schemas.microsoft.com/office/drawing/2014/main" id="{E4C7C0CA-310D-4704-A7E6-57872A83C748}"/>
              </a:ext>
            </a:extLst>
          </p:cNvPr>
          <p:cNvSpPr txBox="1"/>
          <p:nvPr/>
        </p:nvSpPr>
        <p:spPr>
          <a:xfrm>
            <a:off x="208208" y="1114038"/>
            <a:ext cx="8676168" cy="369332"/>
          </a:xfrm>
          <a:prstGeom prst="rect">
            <a:avLst/>
          </a:prstGeom>
          <a:noFill/>
        </p:spPr>
        <p:txBody>
          <a:bodyPr wrap="square" rtlCol="0">
            <a:spAutoFit/>
          </a:bodyPr>
          <a:lstStyle/>
          <a:p>
            <a:pPr algn="l"/>
            <a:r>
              <a:rPr lang="en-US" dirty="0"/>
              <a:t>Se we have two alternative description of electromagnetic field state</a:t>
            </a:r>
            <a:endParaRPr lang="sk-SK"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CF49F86-E15B-461D-8FD4-C006081EEABE}"/>
                  </a:ext>
                </a:extLst>
              </p:cNvPr>
              <p:cNvSpPr/>
              <p:nvPr/>
            </p:nvSpPr>
            <p:spPr>
              <a:xfrm>
                <a:off x="218840" y="1556461"/>
                <a:ext cx="8612372" cy="923330"/>
              </a:xfrm>
              <a:prstGeom prst="rect">
                <a:avLst/>
              </a:prstGeom>
            </p:spPr>
            <p:txBody>
              <a:bodyPr wrap="square">
                <a:spAutoFit/>
              </a:bodyPr>
              <a:lstStyle/>
              <a:p>
                <a:r>
                  <a:rPr lang="en-US" dirty="0">
                    <a:solidFill>
                      <a:schemeClr val="tx1"/>
                    </a:solidFill>
                  </a:rPr>
                  <a:t>The electromagnetic field in a box is mathematically equivalent to two sets of independent harmonic oscillators, labeled by integer triplets </a:t>
                </a:r>
                <a14:m>
                  <m:oMath xmlns:m="http://schemas.openxmlformats.org/officeDocument/2006/math">
                    <m:r>
                      <a:rPr lang="en-US" b="0" i="1">
                        <a:solidFill>
                          <a:schemeClr val="tx1"/>
                        </a:solidFill>
                        <a:latin typeface="Cambria Math" panose="02040503050406030204" pitchFamily="18" charset="0"/>
                      </a:rPr>
                      <m:t>𝑚𝑛𝑙</m:t>
                    </m:r>
                    <m:r>
                      <a:rPr lang="en-US" b="0">
                        <a:solidFill>
                          <a:schemeClr val="tx1"/>
                        </a:solidFill>
                        <a:latin typeface="Cambria Math" panose="02040503050406030204" pitchFamily="18" charset="0"/>
                      </a:rPr>
                      <m:t>  </m:t>
                    </m:r>
                  </m:oMath>
                </a14:m>
                <a:r>
                  <a:rPr lang="en-US" dirty="0">
                    <a:solidFill>
                      <a:schemeClr val="tx1"/>
                    </a:solidFill>
                  </a:rPr>
                  <a:t>and an additional label </a:t>
                </a:r>
                <a14:m>
                  <m:oMath xmlns:m="http://schemas.openxmlformats.org/officeDocument/2006/math">
                    <m:r>
                      <a:rPr lang="en-US" b="0" i="1">
                        <a:solidFill>
                          <a:schemeClr val="tx1"/>
                        </a:solidFill>
                        <a:latin typeface="Cambria Math" panose="02040503050406030204" pitchFamily="18" charset="0"/>
                      </a:rPr>
                      <m:t>𝑥</m:t>
                    </m:r>
                  </m:oMath>
                </a14:m>
                <a:r>
                  <a:rPr lang="en-US" dirty="0">
                    <a:solidFill>
                      <a:schemeClr val="tx1"/>
                    </a:solidFill>
                  </a:rPr>
                  <a:t> or </a:t>
                </a:r>
                <a14:m>
                  <m:oMath xmlns:m="http://schemas.openxmlformats.org/officeDocument/2006/math">
                    <m:r>
                      <a:rPr lang="en-US" b="0" i="1">
                        <a:solidFill>
                          <a:schemeClr val="tx1"/>
                        </a:solidFill>
                        <a:latin typeface="Cambria Math" panose="02040503050406030204" pitchFamily="18" charset="0"/>
                      </a:rPr>
                      <m:t>𝑦</m:t>
                    </m:r>
                  </m:oMath>
                </a14:m>
                <a:r>
                  <a:rPr lang="en-US" dirty="0">
                    <a:solidFill>
                      <a:schemeClr val="tx1"/>
                    </a:solidFill>
                  </a:rPr>
                  <a:t> with frequencies</a:t>
                </a:r>
                <a:endParaRPr lang="sk-SK" dirty="0">
                  <a:solidFill>
                    <a:schemeClr val="tx1"/>
                  </a:solidFill>
                </a:endParaRPr>
              </a:p>
            </p:txBody>
          </p:sp>
        </mc:Choice>
        <mc:Fallback xmlns="">
          <p:sp>
            <p:nvSpPr>
              <p:cNvPr id="5" name="Rectangle 4">
                <a:extLst>
                  <a:ext uri="{FF2B5EF4-FFF2-40B4-BE49-F238E27FC236}">
                    <a16:creationId xmlns:a16="http://schemas.microsoft.com/office/drawing/2014/main" id="{4CF49F86-E15B-461D-8FD4-C006081EEABE}"/>
                  </a:ext>
                </a:extLst>
              </p:cNvPr>
              <p:cNvSpPr>
                <a:spLocks noRot="1" noChangeAspect="1" noMove="1" noResize="1" noEditPoints="1" noAdjustHandles="1" noChangeArrowheads="1" noChangeShapeType="1" noTextEdit="1"/>
              </p:cNvSpPr>
              <p:nvPr/>
            </p:nvSpPr>
            <p:spPr>
              <a:xfrm>
                <a:off x="218840" y="1556461"/>
                <a:ext cx="8612372" cy="923330"/>
              </a:xfrm>
              <a:prstGeom prst="rect">
                <a:avLst/>
              </a:prstGeom>
              <a:blipFill>
                <a:blip r:embed="rId7"/>
                <a:stretch>
                  <a:fillRect l="-637" t="-3289" r="-991" b="-9211"/>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7F5F25AF-F44F-4678-9E89-E58460B187A5}"/>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86576" y="3929593"/>
            <a:ext cx="2582037" cy="413195"/>
          </a:xfrm>
          <a:prstGeom prst="rect">
            <a:avLst/>
          </a:prstGeom>
        </p:spPr>
      </p:pic>
      <p:sp>
        <p:nvSpPr>
          <p:cNvPr id="7" name="Rectangle 6">
            <a:extLst>
              <a:ext uri="{FF2B5EF4-FFF2-40B4-BE49-F238E27FC236}">
                <a16:creationId xmlns:a16="http://schemas.microsoft.com/office/drawing/2014/main" id="{915E1802-8E6F-4503-8B15-CA46BF778CDD}"/>
              </a:ext>
            </a:extLst>
          </p:cNvPr>
          <p:cNvSpPr/>
          <p:nvPr/>
        </p:nvSpPr>
        <p:spPr>
          <a:xfrm>
            <a:off x="208208" y="1475206"/>
            <a:ext cx="8771860" cy="10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TextBox 7">
            <a:extLst>
              <a:ext uri="{FF2B5EF4-FFF2-40B4-BE49-F238E27FC236}">
                <a16:creationId xmlns:a16="http://schemas.microsoft.com/office/drawing/2014/main" id="{91FC98EA-C655-46DA-99E3-F04A96B3064A}"/>
              </a:ext>
            </a:extLst>
          </p:cNvPr>
          <p:cNvSpPr txBox="1"/>
          <p:nvPr/>
        </p:nvSpPr>
        <p:spPr>
          <a:xfrm>
            <a:off x="249151" y="2508170"/>
            <a:ext cx="8591107" cy="372139"/>
          </a:xfrm>
          <a:prstGeom prst="rect">
            <a:avLst/>
          </a:prstGeom>
          <a:noFill/>
        </p:spPr>
        <p:txBody>
          <a:bodyPr wrap="square" rtlCol="0">
            <a:spAutoFit/>
          </a:bodyPr>
          <a:lstStyle/>
          <a:p>
            <a:pPr algn="l"/>
            <a:r>
              <a:rPr lang="en-US" dirty="0"/>
              <a:t>Alternatively</a:t>
            </a:r>
            <a:endParaRPr lang="sk-SK"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42BFE65-374C-43AF-BCFD-82893D259250}"/>
                  </a:ext>
                </a:extLst>
              </p:cNvPr>
              <p:cNvSpPr/>
              <p:nvPr/>
            </p:nvSpPr>
            <p:spPr>
              <a:xfrm>
                <a:off x="206622" y="2906474"/>
                <a:ext cx="8686800" cy="923330"/>
              </a:xfrm>
              <a:prstGeom prst="rect">
                <a:avLst/>
              </a:prstGeom>
            </p:spPr>
            <p:txBody>
              <a:bodyPr wrap="square">
                <a:spAutoFit/>
              </a:bodyPr>
              <a:lstStyle/>
              <a:p>
                <a:r>
                  <a:rPr lang="en-US" dirty="0"/>
                  <a:t>The electromagnetic field in a box is mathematically equivalent to two sets of independent stationary waves, labeled by integer triplets </a:t>
                </a:r>
                <a14:m>
                  <m:oMath xmlns:m="http://schemas.openxmlformats.org/officeDocument/2006/math">
                    <m:r>
                      <a:rPr lang="en-US" i="1">
                        <a:latin typeface="Cambria Math" panose="02040503050406030204" pitchFamily="18" charset="0"/>
                      </a:rPr>
                      <m:t>𝑚𝑛𝑙</m:t>
                    </m:r>
                    <m:r>
                      <a:rPr lang="en-US">
                        <a:latin typeface="Cambria Math" panose="02040503050406030204" pitchFamily="18" charset="0"/>
                      </a:rPr>
                      <m:t>  </m:t>
                    </m:r>
                  </m:oMath>
                </a14:m>
                <a:r>
                  <a:rPr lang="en-US" dirty="0"/>
                  <a:t>and an additional label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r>
                  <a:rPr lang="en-US" dirty="0"/>
                  <a:t> with frequencies and wave vectors</a:t>
                </a:r>
                <a:endParaRPr lang="sk-SK" dirty="0"/>
              </a:p>
            </p:txBody>
          </p:sp>
        </mc:Choice>
        <mc:Fallback xmlns="">
          <p:sp>
            <p:nvSpPr>
              <p:cNvPr id="9" name="Rectangle 8">
                <a:extLst>
                  <a:ext uri="{FF2B5EF4-FFF2-40B4-BE49-F238E27FC236}">
                    <a16:creationId xmlns:a16="http://schemas.microsoft.com/office/drawing/2014/main" id="{042BFE65-374C-43AF-BCFD-82893D259250}"/>
                  </a:ext>
                </a:extLst>
              </p:cNvPr>
              <p:cNvSpPr>
                <a:spLocks noRot="1" noChangeAspect="1" noMove="1" noResize="1" noEditPoints="1" noAdjustHandles="1" noChangeArrowheads="1" noChangeShapeType="1" noTextEdit="1"/>
              </p:cNvSpPr>
              <p:nvPr/>
            </p:nvSpPr>
            <p:spPr>
              <a:xfrm>
                <a:off x="206622" y="2906474"/>
                <a:ext cx="8686800" cy="923330"/>
              </a:xfrm>
              <a:prstGeom prst="rect">
                <a:avLst/>
              </a:prstGeom>
              <a:blipFill>
                <a:blip r:embed="rId9"/>
                <a:stretch>
                  <a:fillRect l="-632" t="-3974" r="-211" b="-9934"/>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3FEB8E92-460C-49D4-8926-DFBCFAAFAA79}"/>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894399" y="3840651"/>
            <a:ext cx="2100263" cy="471488"/>
          </a:xfrm>
          <a:prstGeom prst="rect">
            <a:avLst/>
          </a:prstGeom>
        </p:spPr>
      </p:pic>
      <p:sp>
        <p:nvSpPr>
          <p:cNvPr id="11" name="Rectangle 10">
            <a:extLst>
              <a:ext uri="{FF2B5EF4-FFF2-40B4-BE49-F238E27FC236}">
                <a16:creationId xmlns:a16="http://schemas.microsoft.com/office/drawing/2014/main" id="{FC6CEC65-43A7-457E-90C0-4A8D7329F0D3}"/>
              </a:ext>
            </a:extLst>
          </p:cNvPr>
          <p:cNvSpPr/>
          <p:nvPr/>
        </p:nvSpPr>
        <p:spPr>
          <a:xfrm>
            <a:off x="195989" y="2874278"/>
            <a:ext cx="8697432" cy="1637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E97B74-B516-4DD4-82E0-658D8503F012}"/>
                  </a:ext>
                </a:extLst>
              </p:cNvPr>
              <p:cNvSpPr txBox="1"/>
              <p:nvPr/>
            </p:nvSpPr>
            <p:spPr>
              <a:xfrm>
                <a:off x="272955" y="4599297"/>
                <a:ext cx="8720920" cy="1754326"/>
              </a:xfrm>
              <a:prstGeom prst="rect">
                <a:avLst/>
              </a:prstGeom>
              <a:noFill/>
            </p:spPr>
            <p:txBody>
              <a:bodyPr wrap="square" rtlCol="0">
                <a:spAutoFit/>
              </a:bodyPr>
              <a:lstStyle/>
              <a:p>
                <a:pPr algn="l"/>
                <a:r>
                  <a:rPr lang="en-US" dirty="0"/>
                  <a:t>What concerns the creation of the canonical ensemble both the alternatives are the same. The oscillators and the stationary waves are considered here as individual objects, individual independent subsystems. The quantum states of individual oscillators as well as individual stationary waves are given identically by the excitation number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The energy of the state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𝑛</m:t>
                        </m:r>
                      </m:sub>
                    </m:sSub>
                    <m:r>
                      <a:rPr lang="en-US" b="0" i="1" smtClean="0">
                        <a:latin typeface="Cambria Math" panose="02040503050406030204" pitchFamily="18" charset="0"/>
                      </a:rPr>
                      <m:t>=ℏ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oMath>
                </a14:m>
                <a:r>
                  <a:rPr lang="en-US" dirty="0"/>
                  <a:t>. So the alternative descriptions of the states of the electromagnetic field give the same statistical physics results.</a:t>
                </a:r>
                <a:endParaRPr lang="sk-SK" dirty="0"/>
              </a:p>
            </p:txBody>
          </p:sp>
        </mc:Choice>
        <mc:Fallback xmlns="">
          <p:sp>
            <p:nvSpPr>
              <p:cNvPr id="12" name="TextBox 11">
                <a:extLst>
                  <a:ext uri="{FF2B5EF4-FFF2-40B4-BE49-F238E27FC236}">
                    <a16:creationId xmlns:a16="http://schemas.microsoft.com/office/drawing/2014/main" id="{94E97B74-B516-4DD4-82E0-658D8503F012}"/>
                  </a:ext>
                </a:extLst>
              </p:cNvPr>
              <p:cNvSpPr txBox="1">
                <a:spLocks noRot="1" noChangeAspect="1" noMove="1" noResize="1" noEditPoints="1" noAdjustHandles="1" noChangeArrowheads="1" noChangeShapeType="1" noTextEdit="1"/>
              </p:cNvSpPr>
              <p:nvPr/>
            </p:nvSpPr>
            <p:spPr>
              <a:xfrm>
                <a:off x="272955" y="4599297"/>
                <a:ext cx="8720920" cy="1754326"/>
              </a:xfrm>
              <a:prstGeom prst="rect">
                <a:avLst/>
              </a:prstGeom>
              <a:blipFill>
                <a:blip r:embed="rId11"/>
                <a:stretch>
                  <a:fillRect l="-629" t="-1736" b="-4514"/>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ED920261-23D4-4A18-8EC5-B3427A282AD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98337" y="2125241"/>
            <a:ext cx="2294857" cy="367238"/>
          </a:xfrm>
          <a:prstGeom prst="rect">
            <a:avLst/>
          </a:prstGeom>
        </p:spPr>
      </p:pic>
    </p:spTree>
    <p:extLst>
      <p:ext uri="{BB962C8B-B14F-4D97-AF65-F5344CB8AC3E}">
        <p14:creationId xmlns:p14="http://schemas.microsoft.com/office/powerpoint/2010/main" val="2163191312"/>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AC5443-E22D-4F24-A432-895ACEC4B131}"/>
              </a:ext>
            </a:extLst>
          </p:cNvPr>
          <p:cNvSpPr>
            <a:spLocks noGrp="1"/>
          </p:cNvSpPr>
          <p:nvPr>
            <p:ph type="sldNum" sz="quarter" idx="12"/>
          </p:nvPr>
        </p:nvSpPr>
        <p:spPr/>
        <p:txBody>
          <a:bodyPr/>
          <a:lstStyle/>
          <a:p>
            <a:fld id="{EF2191A1-080D-4B75-96DD-5F8CFE4971FF}" type="slidenum">
              <a:rPr lang="en-US" smtClean="0"/>
              <a:t>25</a:t>
            </a:fld>
            <a:endParaRPr lang="en-US"/>
          </a:p>
        </p:txBody>
      </p:sp>
      <p:sp>
        <p:nvSpPr>
          <p:cNvPr id="3" name="TextBox 2">
            <a:extLst>
              <a:ext uri="{FF2B5EF4-FFF2-40B4-BE49-F238E27FC236}">
                <a16:creationId xmlns:a16="http://schemas.microsoft.com/office/drawing/2014/main" id="{9198B10B-E90D-4784-9615-66B9AE2E3A21}"/>
              </a:ext>
            </a:extLst>
          </p:cNvPr>
          <p:cNvSpPr txBox="1"/>
          <p:nvPr/>
        </p:nvSpPr>
        <p:spPr>
          <a:xfrm>
            <a:off x="74663" y="246439"/>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still another alternative description - photons</a:t>
            </a:r>
            <a:endParaRPr lang="en-US" b="1"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extLst>
                  <p:ext uri="{D42A27DB-BD31-4B8C-83A1-F6EECF244321}">
                    <p14:modId xmlns:p14="http://schemas.microsoft.com/office/powerpoint/2010/main" val="2799187162"/>
                  </p:ext>
                </p:extLst>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31967205"/>
                      </a:ext>
                    </a:extLst>
                  </a:tr>
                  <a:tr h="368699">
                    <a:tc>
                      <a:txBody>
                        <a:bodyPr/>
                        <a:lstStyle/>
                        <a:p>
                          <a:pPr algn="ctr"/>
                          <a:r>
                            <a:rPr lang="en-US" dirty="0"/>
                            <a:t>111,y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3469915035"/>
                      </a:ext>
                    </a:extLst>
                  </a:tr>
                  <a:tr h="368699">
                    <a:tc>
                      <a:txBody>
                        <a:bodyPr/>
                        <a:lstStyle/>
                        <a:p>
                          <a:pPr algn="ctr"/>
                          <a:r>
                            <a:rPr lang="en-US" dirty="0"/>
                            <a:t>112,y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112</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𝑥</m:t>
                                    </m:r>
                                  </m:sub>
                                </m:sSub>
                              </m:oMath>
                            </m:oMathPara>
                          </a14:m>
                          <a:endParaRPr lang="sk-SK" dirty="0"/>
                        </a:p>
                      </a:txBody>
                      <a:tcPr/>
                    </a:tc>
                    <a:extLst>
                      <a:ext uri="{0D108BD9-81ED-4DB2-BD59-A6C34878D82A}">
                        <a16:rowId xmlns:a16="http://schemas.microsoft.com/office/drawing/2014/main" val="77776661"/>
                      </a:ext>
                    </a:extLst>
                  </a:tr>
                  <a:tr h="368699">
                    <a:tc>
                      <a:txBody>
                        <a:bodyPr/>
                        <a:lstStyle/>
                        <a:p>
                          <a:pPr algn="ctr"/>
                          <a:r>
                            <a:rPr lang="en-US" dirty="0"/>
                            <a:t>121,y</a:t>
                          </a:r>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121</m:t>
                                    </m:r>
                                    <m:r>
                                      <a:rPr lang="en-US" b="0" i="1" smtClean="0">
                                        <a:latin typeface="Cambria Math" panose="02040503050406030204" pitchFamily="18" charset="0"/>
                                      </a:rPr>
                                      <m:t>𝑦</m:t>
                                    </m:r>
                                  </m:sub>
                                </m:sSub>
                              </m:oMath>
                            </m:oMathPara>
                          </a14:m>
                          <a:endParaRPr lang="sk-SK" dirty="0"/>
                        </a:p>
                      </a:txBody>
                      <a:tcPr/>
                    </a:tc>
                    <a:extLst>
                      <a:ext uri="{0D108BD9-81ED-4DB2-BD59-A6C34878D82A}">
                        <a16:rowId xmlns:a16="http://schemas.microsoft.com/office/drawing/2014/main" val="3280652935"/>
                      </a:ext>
                    </a:extLst>
                  </a:tr>
                  <a:tr h="368699">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sk-SK" dirty="0"/>
                        </a:p>
                      </a:txBody>
                      <a:tcPr/>
                    </a:tc>
                    <a:extLst>
                      <a:ext uri="{0D108BD9-81ED-4DB2-BD59-A6C34878D82A}">
                        <a16:rowId xmlns:a16="http://schemas.microsoft.com/office/drawing/2014/main" val="1580410202"/>
                      </a:ext>
                    </a:extLst>
                  </a:tr>
                </a:tbl>
              </a:graphicData>
            </a:graphic>
          </p:graphicFrame>
        </mc:Choice>
        <mc:Fallback xmlns="">
          <p:graphicFrame>
            <p:nvGraphicFramePr>
              <p:cNvPr id="5" name="Table 4">
                <a:extLst>
                  <a:ext uri="{FF2B5EF4-FFF2-40B4-BE49-F238E27FC236}">
                    <a16:creationId xmlns:a16="http://schemas.microsoft.com/office/drawing/2014/main" id="{723B7CFC-F2E2-4597-900B-B0F2908331A0}"/>
                  </a:ext>
                </a:extLst>
              </p:cNvPr>
              <p:cNvGraphicFramePr>
                <a:graphicFrameLocks noGrp="1"/>
              </p:cNvGraphicFramePr>
              <p:nvPr>
                <p:extLst>
                  <p:ext uri="{D42A27DB-BD31-4B8C-83A1-F6EECF244321}">
                    <p14:modId xmlns:p14="http://schemas.microsoft.com/office/powerpoint/2010/main" val="2799187162"/>
                  </p:ext>
                </p:extLst>
              </p:nvPr>
            </p:nvGraphicFramePr>
            <p:xfrm>
              <a:off x="387744" y="2382962"/>
              <a:ext cx="2271823" cy="3005926"/>
            </p:xfrm>
            <a:graphic>
              <a:graphicData uri="http://schemas.openxmlformats.org/drawingml/2006/table">
                <a:tbl>
                  <a:tblPr firstRow="1" bandRow="1">
                    <a:tableStyleId>{5940675A-B579-460E-94D1-54222C63F5DA}</a:tableStyleId>
                  </a:tblPr>
                  <a:tblGrid>
                    <a:gridCol w="836428">
                      <a:extLst>
                        <a:ext uri="{9D8B030D-6E8A-4147-A177-3AD203B41FA5}">
                          <a16:colId xmlns:a16="http://schemas.microsoft.com/office/drawing/2014/main" val="1823885191"/>
                        </a:ext>
                      </a:extLst>
                    </a:gridCol>
                    <a:gridCol w="1435395">
                      <a:extLst>
                        <a:ext uri="{9D8B030D-6E8A-4147-A177-3AD203B41FA5}">
                          <a16:colId xmlns:a16="http://schemas.microsoft.com/office/drawing/2014/main" val="2104299164"/>
                        </a:ext>
                      </a:extLst>
                    </a:gridCol>
                  </a:tblGrid>
                  <a:tr h="368699">
                    <a:tc>
                      <a:txBody>
                        <a:bodyPr/>
                        <a:lstStyle/>
                        <a:p>
                          <a:pPr algn="ctr"/>
                          <a:r>
                            <a:rPr lang="en-US" dirty="0" err="1"/>
                            <a:t>mnl,s</a:t>
                          </a:r>
                          <a:endParaRPr lang="sk-SK" dirty="0"/>
                        </a:p>
                      </a:txBody>
                      <a:tcPr/>
                    </a:tc>
                    <a:tc>
                      <a:txBody>
                        <a:bodyPr/>
                        <a:lstStyle/>
                        <a:p>
                          <a:pPr algn="ctr"/>
                          <a:r>
                            <a:rPr lang="en-US" dirty="0" err="1"/>
                            <a:t>excit.number</a:t>
                          </a:r>
                          <a:endParaRPr lang="sk-SK" dirty="0"/>
                        </a:p>
                      </a:txBody>
                      <a:tcPr/>
                    </a:tc>
                    <a:extLst>
                      <a:ext uri="{0D108BD9-81ED-4DB2-BD59-A6C34878D82A}">
                        <a16:rowId xmlns:a16="http://schemas.microsoft.com/office/drawing/2014/main" val="189928993"/>
                      </a:ext>
                    </a:extLst>
                  </a:tr>
                  <a:tr h="368699">
                    <a:tc>
                      <a:txBody>
                        <a:bodyPr/>
                        <a:lstStyle/>
                        <a:p>
                          <a:pPr algn="ctr"/>
                          <a:r>
                            <a:rPr lang="en-US" dirty="0"/>
                            <a:t>111,x</a:t>
                          </a:r>
                          <a:endParaRPr lang="sk-SK" dirty="0"/>
                        </a:p>
                      </a:txBody>
                      <a:tcPr/>
                    </a:tc>
                    <a:tc>
                      <a:txBody>
                        <a:bodyPr/>
                        <a:lstStyle/>
                        <a:p>
                          <a:endParaRPr lang="sk-SK"/>
                        </a:p>
                      </a:txBody>
                      <a:tcPr>
                        <a:blipFill>
                          <a:blip r:embed="rId6"/>
                          <a:stretch>
                            <a:fillRect l="-58898" t="-110000" r="-847" b="-626667"/>
                          </a:stretch>
                        </a:blipFill>
                      </a:tcPr>
                    </a:tc>
                    <a:extLst>
                      <a:ext uri="{0D108BD9-81ED-4DB2-BD59-A6C34878D82A}">
                        <a16:rowId xmlns:a16="http://schemas.microsoft.com/office/drawing/2014/main" val="331967205"/>
                      </a:ext>
                    </a:extLst>
                  </a:tr>
                  <a:tr h="387477">
                    <a:tc>
                      <a:txBody>
                        <a:bodyPr/>
                        <a:lstStyle/>
                        <a:p>
                          <a:pPr algn="ctr"/>
                          <a:r>
                            <a:rPr lang="en-US" dirty="0"/>
                            <a:t>111,y</a:t>
                          </a:r>
                          <a:endParaRPr lang="sk-SK" dirty="0"/>
                        </a:p>
                      </a:txBody>
                      <a:tcPr/>
                    </a:tc>
                    <a:tc>
                      <a:txBody>
                        <a:bodyPr/>
                        <a:lstStyle/>
                        <a:p>
                          <a:endParaRPr lang="sk-SK"/>
                        </a:p>
                      </a:txBody>
                      <a:tcPr>
                        <a:blipFill>
                          <a:blip r:embed="rId6"/>
                          <a:stretch>
                            <a:fillRect l="-58898" t="-196875" r="-847" b="-487500"/>
                          </a:stretch>
                        </a:blipFill>
                      </a:tcPr>
                    </a:tc>
                    <a:extLst>
                      <a:ext uri="{0D108BD9-81ED-4DB2-BD59-A6C34878D82A}">
                        <a16:rowId xmlns:a16="http://schemas.microsoft.com/office/drawing/2014/main" val="1071660230"/>
                      </a:ext>
                    </a:extLst>
                  </a:tr>
                  <a:tr h="368699">
                    <a:tc>
                      <a:txBody>
                        <a:bodyPr/>
                        <a:lstStyle/>
                        <a:p>
                          <a:pPr algn="ctr"/>
                          <a:r>
                            <a:rPr lang="en-US" dirty="0"/>
                            <a:t>112,x</a:t>
                          </a:r>
                          <a:endParaRPr lang="sk-SK" dirty="0"/>
                        </a:p>
                      </a:txBody>
                      <a:tcPr/>
                    </a:tc>
                    <a:tc>
                      <a:txBody>
                        <a:bodyPr/>
                        <a:lstStyle/>
                        <a:p>
                          <a:endParaRPr lang="sk-SK"/>
                        </a:p>
                      </a:txBody>
                      <a:tcPr>
                        <a:blipFill>
                          <a:blip r:embed="rId6"/>
                          <a:stretch>
                            <a:fillRect l="-58898" t="-311475" r="-847" b="-411475"/>
                          </a:stretch>
                        </a:blipFill>
                      </a:tcPr>
                    </a:tc>
                    <a:extLst>
                      <a:ext uri="{0D108BD9-81ED-4DB2-BD59-A6C34878D82A}">
                        <a16:rowId xmlns:a16="http://schemas.microsoft.com/office/drawing/2014/main" val="3469915035"/>
                      </a:ext>
                    </a:extLst>
                  </a:tr>
                  <a:tr h="387477">
                    <a:tc>
                      <a:txBody>
                        <a:bodyPr/>
                        <a:lstStyle/>
                        <a:p>
                          <a:pPr algn="ctr"/>
                          <a:r>
                            <a:rPr lang="en-US" dirty="0"/>
                            <a:t>112,y</a:t>
                          </a:r>
                          <a:endParaRPr lang="sk-SK" dirty="0"/>
                        </a:p>
                      </a:txBody>
                      <a:tcPr/>
                    </a:tc>
                    <a:tc>
                      <a:txBody>
                        <a:bodyPr/>
                        <a:lstStyle/>
                        <a:p>
                          <a:endParaRPr lang="sk-SK"/>
                        </a:p>
                      </a:txBody>
                      <a:tcPr>
                        <a:blipFill>
                          <a:blip r:embed="rId6"/>
                          <a:stretch>
                            <a:fillRect l="-58898" t="-392188" r="-847" b="-292188"/>
                          </a:stretch>
                        </a:blipFill>
                      </a:tcPr>
                    </a:tc>
                    <a:extLst>
                      <a:ext uri="{0D108BD9-81ED-4DB2-BD59-A6C34878D82A}">
                        <a16:rowId xmlns:a16="http://schemas.microsoft.com/office/drawing/2014/main" val="2133008324"/>
                      </a:ext>
                    </a:extLst>
                  </a:tr>
                  <a:tr h="368699">
                    <a:tc>
                      <a:txBody>
                        <a:bodyPr/>
                        <a:lstStyle/>
                        <a:p>
                          <a:pPr algn="ctr"/>
                          <a:r>
                            <a:rPr lang="en-US" dirty="0"/>
                            <a:t>121,x</a:t>
                          </a:r>
                          <a:endParaRPr lang="sk-SK" dirty="0"/>
                        </a:p>
                      </a:txBody>
                      <a:tcPr/>
                    </a:tc>
                    <a:tc>
                      <a:txBody>
                        <a:bodyPr/>
                        <a:lstStyle/>
                        <a:p>
                          <a:endParaRPr lang="sk-SK"/>
                        </a:p>
                      </a:txBody>
                      <a:tcPr>
                        <a:blipFill>
                          <a:blip r:embed="rId6"/>
                          <a:stretch>
                            <a:fillRect l="-58898" t="-525000" r="-847" b="-211667"/>
                          </a:stretch>
                        </a:blipFill>
                      </a:tcPr>
                    </a:tc>
                    <a:extLst>
                      <a:ext uri="{0D108BD9-81ED-4DB2-BD59-A6C34878D82A}">
                        <a16:rowId xmlns:a16="http://schemas.microsoft.com/office/drawing/2014/main" val="77776661"/>
                      </a:ext>
                    </a:extLst>
                  </a:tr>
                  <a:tr h="387477">
                    <a:tc>
                      <a:txBody>
                        <a:bodyPr/>
                        <a:lstStyle/>
                        <a:p>
                          <a:pPr algn="ctr"/>
                          <a:r>
                            <a:rPr lang="en-US" dirty="0"/>
                            <a:t>121,y</a:t>
                          </a:r>
                          <a:endParaRPr lang="sk-SK" dirty="0"/>
                        </a:p>
                      </a:txBody>
                      <a:tcPr/>
                    </a:tc>
                    <a:tc>
                      <a:txBody>
                        <a:bodyPr/>
                        <a:lstStyle/>
                        <a:p>
                          <a:endParaRPr lang="sk-SK"/>
                        </a:p>
                      </a:txBody>
                      <a:tcPr>
                        <a:blipFill>
                          <a:blip r:embed="rId6"/>
                          <a:stretch>
                            <a:fillRect l="-58898" t="-585938" r="-847" b="-98438"/>
                          </a:stretch>
                        </a:blipFill>
                      </a:tcPr>
                    </a:tc>
                    <a:extLst>
                      <a:ext uri="{0D108BD9-81ED-4DB2-BD59-A6C34878D82A}">
                        <a16:rowId xmlns:a16="http://schemas.microsoft.com/office/drawing/2014/main" val="3280652935"/>
                      </a:ext>
                    </a:extLst>
                  </a:tr>
                  <a:tr h="368699">
                    <a:tc>
                      <a:txBody>
                        <a:bodyPr/>
                        <a:lstStyle/>
                        <a:p>
                          <a:endParaRPr lang="sk-SK"/>
                        </a:p>
                      </a:txBody>
                      <a:tcPr>
                        <a:blipFill>
                          <a:blip r:embed="rId6"/>
                          <a:stretch>
                            <a:fillRect l="-725" t="-719672" r="-172464" b="-3279"/>
                          </a:stretch>
                        </a:blipFill>
                      </a:tcPr>
                    </a:tc>
                    <a:tc>
                      <a:txBody>
                        <a:bodyPr/>
                        <a:lstStyle/>
                        <a:p>
                          <a:endParaRPr lang="sk-SK"/>
                        </a:p>
                      </a:txBody>
                      <a:tcPr>
                        <a:blipFill>
                          <a:blip r:embed="rId6"/>
                          <a:stretch>
                            <a:fillRect l="-58898" t="-719672" r="-847" b="-3279"/>
                          </a:stretch>
                        </a:blipFill>
                      </a:tcPr>
                    </a:tc>
                    <a:extLst>
                      <a:ext uri="{0D108BD9-81ED-4DB2-BD59-A6C34878D82A}">
                        <a16:rowId xmlns:a16="http://schemas.microsoft.com/office/drawing/2014/main" val="1580410202"/>
                      </a:ext>
                    </a:extLst>
                  </a:tr>
                </a:tbl>
              </a:graphicData>
            </a:graphic>
          </p:graphicFrame>
        </mc:Fallback>
      </mc:AlternateContent>
      <p:sp>
        <p:nvSpPr>
          <p:cNvPr id="6" name="TextBox 5">
            <a:extLst>
              <a:ext uri="{FF2B5EF4-FFF2-40B4-BE49-F238E27FC236}">
                <a16:creationId xmlns:a16="http://schemas.microsoft.com/office/drawing/2014/main" id="{CCA590BF-C96A-419C-8006-81FA6A830915}"/>
              </a:ext>
            </a:extLst>
          </p:cNvPr>
          <p:cNvSpPr txBox="1"/>
          <p:nvPr/>
        </p:nvSpPr>
        <p:spPr>
          <a:xfrm>
            <a:off x="204716" y="1337481"/>
            <a:ext cx="8352430" cy="646331"/>
          </a:xfrm>
          <a:prstGeom prst="rect">
            <a:avLst/>
          </a:prstGeom>
          <a:noFill/>
        </p:spPr>
        <p:txBody>
          <a:bodyPr wrap="square" rtlCol="0">
            <a:spAutoFit/>
          </a:bodyPr>
          <a:lstStyle/>
          <a:p>
            <a:pPr algn="l"/>
            <a:r>
              <a:rPr lang="en-US" dirty="0"/>
              <a:t>The complete (micro)state of the electromagnetic field we have represented by the table  where the excitation numbers are any integers. If you see the table do you recall </a:t>
            </a:r>
            <a:endParaRPr lang="sk-SK" dirty="0"/>
          </a:p>
        </p:txBody>
      </p:sp>
      <p:sp>
        <p:nvSpPr>
          <p:cNvPr id="7" name="TextBox 6">
            <a:extLst>
              <a:ext uri="{FF2B5EF4-FFF2-40B4-BE49-F238E27FC236}">
                <a16:creationId xmlns:a16="http://schemas.microsoft.com/office/drawing/2014/main" id="{7D0B5247-3E3D-47EF-A9AC-B7EA6EB5CC56}"/>
              </a:ext>
            </a:extLst>
          </p:cNvPr>
          <p:cNvSpPr txBox="1"/>
          <p:nvPr/>
        </p:nvSpPr>
        <p:spPr>
          <a:xfrm>
            <a:off x="2702257" y="1897039"/>
            <a:ext cx="6127844" cy="923330"/>
          </a:xfrm>
          <a:prstGeom prst="rect">
            <a:avLst/>
          </a:prstGeom>
          <a:noFill/>
        </p:spPr>
        <p:txBody>
          <a:bodyPr wrap="square" rtlCol="0">
            <a:spAutoFit/>
          </a:bodyPr>
          <a:lstStyle/>
          <a:p>
            <a:r>
              <a:rPr lang="en-US" dirty="0"/>
              <a:t>that you have already met a similar table in  a very different context? Here it is:</a:t>
            </a:r>
            <a:r>
              <a:rPr lang="en-US" dirty="0">
                <a:cs typeface="Arial" panose="020B0604020202020204" pitchFamily="34" charset="0"/>
              </a:rPr>
              <a:t>  The state of non-interacting  indistinguishable </a:t>
            </a:r>
            <a:r>
              <a:rPr lang="en-US" dirty="0" err="1">
                <a:cs typeface="Arial" panose="020B0604020202020204" pitchFamily="34" charset="0"/>
              </a:rPr>
              <a:t>spinless</a:t>
            </a:r>
            <a:r>
              <a:rPr lang="en-US" dirty="0">
                <a:cs typeface="Arial" panose="020B0604020202020204" pitchFamily="34" charset="0"/>
              </a:rPr>
              <a:t> bosons was given by the list of one-</a:t>
            </a:r>
            <a:endParaRPr lang="sk-SK"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extLst>
                  <p:ext uri="{D42A27DB-BD31-4B8C-83A1-F6EECF244321}">
                    <p14:modId xmlns:p14="http://schemas.microsoft.com/office/powerpoint/2010/main" val="2123448283"/>
                  </p:ext>
                </p:extLst>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30861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8" name="Table 7">
                <a:extLst>
                  <a:ext uri="{FF2B5EF4-FFF2-40B4-BE49-F238E27FC236}">
                    <a16:creationId xmlns:a16="http://schemas.microsoft.com/office/drawing/2014/main" id="{9E304AE2-6FA5-4B09-B7C3-B72427B7A9C5}"/>
                  </a:ext>
                </a:extLst>
              </p:cNvPr>
              <p:cNvGraphicFramePr>
                <a:graphicFrameLocks noGrp="1"/>
              </p:cNvGraphicFramePr>
              <p:nvPr>
                <p:extLst>
                  <p:ext uri="{D42A27DB-BD31-4B8C-83A1-F6EECF244321}">
                    <p14:modId xmlns:p14="http://schemas.microsoft.com/office/powerpoint/2010/main" val="2123448283"/>
                  </p:ext>
                </p:extLst>
              </p:nvPr>
            </p:nvGraphicFramePr>
            <p:xfrm>
              <a:off x="2821469" y="2840384"/>
              <a:ext cx="1941600" cy="3295650"/>
            </p:xfrm>
            <a:graphic>
              <a:graphicData uri="http://schemas.openxmlformats.org/drawingml/2006/table">
                <a:tbl>
                  <a:tblPr firstRow="1" bandRow="1">
                    <a:tableStyleId>{5940675A-B579-460E-94D1-54222C63F5DA}</a:tableStyleId>
                  </a:tblPr>
                  <a:tblGrid>
                    <a:gridCol w="1054495">
                      <a:extLst>
                        <a:ext uri="{9D8B030D-6E8A-4147-A177-3AD203B41FA5}">
                          <a16:colId xmlns:a16="http://schemas.microsoft.com/office/drawing/2014/main" val="3888499882"/>
                        </a:ext>
                      </a:extLst>
                    </a:gridCol>
                    <a:gridCol w="887105">
                      <a:extLst>
                        <a:ext uri="{9D8B030D-6E8A-4147-A177-3AD203B41FA5}">
                          <a16:colId xmlns:a16="http://schemas.microsoft.com/office/drawing/2014/main" val="2737321645"/>
                        </a:ext>
                      </a:extLst>
                    </a:gridCol>
                  </a:tblGrid>
                  <a:tr h="518160">
                    <a:tc>
                      <a:txBody>
                        <a:bodyPr/>
                        <a:lstStyle/>
                        <a:p>
                          <a:r>
                            <a:rPr lang="en-US" sz="1400" dirty="0"/>
                            <a:t>one particle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err="1"/>
                            <a:t>occup</a:t>
                          </a:r>
                          <a:r>
                            <a:rPr lang="en-US" sz="1400" dirty="0"/>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5584271"/>
                      </a:ext>
                    </a:extLst>
                  </a:tr>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575" t="-964706" r="-85057" b="-1961"/>
                          </a:stretch>
                        </a:blipFill>
                      </a:tcPr>
                    </a:tc>
                    <a:tc>
                      <a:txBody>
                        <a:bodyPr/>
                        <a:lstStyle/>
                        <a:p>
                          <a:endParaRPr lang="sk-SK"/>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19863" t="-964706" r="-1370" b="-1961"/>
                          </a:stretch>
                        </a:blipFill>
                      </a:tcPr>
                    </a:tc>
                    <a:extLst>
                      <a:ext uri="{0D108BD9-81ED-4DB2-BD59-A6C34878D82A}">
                        <a16:rowId xmlns:a16="http://schemas.microsoft.com/office/drawing/2014/main" val="2949662175"/>
                      </a:ext>
                    </a:extLst>
                  </a:tr>
                </a:tbl>
              </a:graphicData>
            </a:graphic>
          </p:graphicFrame>
        </mc:Fallback>
      </mc:AlternateContent>
      <p:sp>
        <p:nvSpPr>
          <p:cNvPr id="9" name="TextBox 8">
            <a:extLst>
              <a:ext uri="{FF2B5EF4-FFF2-40B4-BE49-F238E27FC236}">
                <a16:creationId xmlns:a16="http://schemas.microsoft.com/office/drawing/2014/main" id="{9D194D62-F93C-45C4-BC18-E114056DB105}"/>
              </a:ext>
            </a:extLst>
          </p:cNvPr>
          <p:cNvSpPr txBox="1"/>
          <p:nvPr/>
        </p:nvSpPr>
        <p:spPr>
          <a:xfrm>
            <a:off x="4801762" y="2787555"/>
            <a:ext cx="4069283" cy="2308324"/>
          </a:xfrm>
          <a:prstGeom prst="rect">
            <a:avLst/>
          </a:prstGeom>
          <a:noFill/>
        </p:spPr>
        <p:txBody>
          <a:bodyPr wrap="square" rtlCol="0">
            <a:spAutoFit/>
          </a:bodyPr>
          <a:lstStyle/>
          <a:p>
            <a:r>
              <a:rPr lang="en-US" dirty="0">
                <a:cs typeface="Arial" panose="020B0604020202020204" pitchFamily="34" charset="0"/>
              </a:rPr>
              <a:t>particle states each with its occupational number which could be any integer. The total energy  was</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For the electromagnetic field the total energy is</a:t>
            </a:r>
          </a:p>
        </p:txBody>
      </p:sp>
      <p:pic>
        <p:nvPicPr>
          <p:cNvPr id="11" name="Picture 10">
            <a:extLst>
              <a:ext uri="{FF2B5EF4-FFF2-40B4-BE49-F238E27FC236}">
                <a16:creationId xmlns:a16="http://schemas.microsoft.com/office/drawing/2014/main" id="{BB69ADF9-3443-492F-BDF3-385815608959}"/>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942007" y="3781948"/>
            <a:ext cx="2888933" cy="509207"/>
          </a:xfrm>
          <a:prstGeom prst="rect">
            <a:avLst/>
          </a:prstGeom>
        </p:spPr>
      </p:pic>
      <p:pic>
        <p:nvPicPr>
          <p:cNvPr id="18" name="Picture 17">
            <a:extLst>
              <a:ext uri="{FF2B5EF4-FFF2-40B4-BE49-F238E27FC236}">
                <a16:creationId xmlns:a16="http://schemas.microsoft.com/office/drawing/2014/main" id="{2696B20B-0668-4845-8BAE-D51E60490A2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971579" y="5258180"/>
            <a:ext cx="3519869" cy="492062"/>
          </a:xfrm>
          <a:prstGeom prst="rect">
            <a:avLst/>
          </a:prstGeom>
        </p:spPr>
      </p:pic>
      <p:sp>
        <p:nvSpPr>
          <p:cNvPr id="19" name="TextBox 18">
            <a:extLst>
              <a:ext uri="{FF2B5EF4-FFF2-40B4-BE49-F238E27FC236}">
                <a16:creationId xmlns:a16="http://schemas.microsoft.com/office/drawing/2014/main" id="{81B9C9B8-A633-4621-AAE3-9683EFB44A62}"/>
              </a:ext>
            </a:extLst>
          </p:cNvPr>
          <p:cNvSpPr txBox="1"/>
          <p:nvPr/>
        </p:nvSpPr>
        <p:spPr>
          <a:xfrm>
            <a:off x="368490" y="6100549"/>
            <a:ext cx="7642746" cy="369332"/>
          </a:xfrm>
          <a:prstGeom prst="rect">
            <a:avLst/>
          </a:prstGeom>
          <a:noFill/>
        </p:spPr>
        <p:txBody>
          <a:bodyPr wrap="square" rtlCol="0">
            <a:spAutoFit/>
          </a:bodyPr>
          <a:lstStyle/>
          <a:p>
            <a:pPr algn="l"/>
            <a:r>
              <a:rPr lang="en-US" b="1" dirty="0">
                <a:solidFill>
                  <a:srgbClr val="FF0000"/>
                </a:solidFill>
              </a:rPr>
              <a:t>The same (almost) description of the states, the same formula for the energy.</a:t>
            </a:r>
            <a:endParaRPr lang="sk-SK" b="1" dirty="0">
              <a:solidFill>
                <a:srgbClr val="FF0000"/>
              </a:solidFill>
            </a:endParaRPr>
          </a:p>
        </p:txBody>
      </p:sp>
    </p:spTree>
    <p:extLst>
      <p:ext uri="{BB962C8B-B14F-4D97-AF65-F5344CB8AC3E}">
        <p14:creationId xmlns:p14="http://schemas.microsoft.com/office/powerpoint/2010/main" val="31431601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C19CE-D30E-4141-87D1-B8F120FA3CAC}"/>
              </a:ext>
            </a:extLst>
          </p:cNvPr>
          <p:cNvSpPr>
            <a:spLocks noGrp="1"/>
          </p:cNvSpPr>
          <p:nvPr>
            <p:ph type="sldNum" sz="quarter" idx="12"/>
          </p:nvPr>
        </p:nvSpPr>
        <p:spPr/>
        <p:txBody>
          <a:bodyPr/>
          <a:lstStyle/>
          <a:p>
            <a:fld id="{EF2191A1-080D-4B75-96DD-5F8CFE4971FF}" type="slidenum">
              <a:rPr lang="en-US" smtClean="0"/>
              <a:t>26</a:t>
            </a:fld>
            <a:endParaRPr lang="en-US"/>
          </a:p>
        </p:txBody>
      </p:sp>
      <p:sp>
        <p:nvSpPr>
          <p:cNvPr id="3" name="TextBox 2">
            <a:extLst>
              <a:ext uri="{FF2B5EF4-FFF2-40B4-BE49-F238E27FC236}">
                <a16:creationId xmlns:a16="http://schemas.microsoft.com/office/drawing/2014/main" id="{2B5D63C2-2FE0-47DA-83C8-E41A0330C87F}"/>
              </a:ext>
            </a:extLst>
          </p:cNvPr>
          <p:cNvSpPr txBox="1"/>
          <p:nvPr/>
        </p:nvSpPr>
        <p:spPr>
          <a:xfrm>
            <a:off x="74663" y="246439"/>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still another alternative description - photons</a:t>
            </a:r>
            <a:endParaRPr lang="en-US" b="1" dirty="0"/>
          </a:p>
        </p:txBody>
      </p:sp>
      <p:pic>
        <p:nvPicPr>
          <p:cNvPr id="7" name="Picture 6">
            <a:extLst>
              <a:ext uri="{FF2B5EF4-FFF2-40B4-BE49-F238E27FC236}">
                <a16:creationId xmlns:a16="http://schemas.microsoft.com/office/drawing/2014/main" id="{E5CD7080-E75C-4662-9504-4A4274ACE816}"/>
              </a:ext>
            </a:extLst>
          </p:cNvPr>
          <p:cNvPicPr>
            <a:picLocks noChangeAspect="1"/>
          </p:cNvPicPr>
          <p:nvPr/>
        </p:nvPicPr>
        <p:blipFill>
          <a:blip r:embed="rId2"/>
          <a:stretch>
            <a:fillRect/>
          </a:stretch>
        </p:blipFill>
        <p:spPr>
          <a:xfrm>
            <a:off x="324930" y="1484231"/>
            <a:ext cx="2681985" cy="204128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C9C2DA-51D6-4889-A0E2-D573978E5902}"/>
                  </a:ext>
                </a:extLst>
              </p:cNvPr>
              <p:cNvSpPr txBox="1"/>
              <p:nvPr/>
            </p:nvSpPr>
            <p:spPr>
              <a:xfrm>
                <a:off x="3149600" y="1412240"/>
                <a:ext cx="5669470" cy="4247317"/>
              </a:xfrm>
              <a:prstGeom prst="rect">
                <a:avLst/>
              </a:prstGeom>
              <a:noFill/>
            </p:spPr>
            <p:txBody>
              <a:bodyPr wrap="square" rtlCol="0">
                <a:spAutoFit/>
              </a:bodyPr>
              <a:lstStyle/>
              <a:p>
                <a:pPr algn="l"/>
                <a:r>
                  <a:rPr lang="en-US" dirty="0"/>
                  <a:t>The table giving the state of the electromagnetic field via the states of stationary waves is very similar to the table giving some state of a ideal spinless boson gas. </a:t>
                </a:r>
                <a:r>
                  <a:rPr lang="en-US" b="1" dirty="0"/>
                  <a:t>However there are some dissimilarities as well</a:t>
                </a:r>
                <a:r>
                  <a:rPr lang="en-US" dirty="0"/>
                  <a:t>:</a:t>
                </a:r>
              </a:p>
              <a:p>
                <a:pPr marL="285750" indent="-285750" algn="l">
                  <a:buFont typeface="Arial" panose="020B0604020202020204" pitchFamily="34" charset="0"/>
                  <a:buChar char="•"/>
                </a:pPr>
                <a:r>
                  <a:rPr lang="en-US" dirty="0"/>
                  <a:t>Each row in the stationary wave table represents a different stationary wave. Different stationary waves are considered as </a:t>
                </a:r>
                <a:r>
                  <a:rPr lang="en-US" b="1" dirty="0"/>
                  <a:t>different objects</a:t>
                </a:r>
                <a:r>
                  <a:rPr lang="en-US" dirty="0"/>
                  <a:t>, different physical systems. The rows in the boson table represents different one </a:t>
                </a:r>
                <a:r>
                  <a:rPr lang="en-US" b="1" dirty="0"/>
                  <a:t>particle states of one physical object</a:t>
                </a:r>
                <a:r>
                  <a:rPr lang="en-US" dirty="0"/>
                  <a:t>: the bosonic particle</a:t>
                </a:r>
              </a:p>
              <a:p>
                <a:pPr marL="285750" indent="-285750" algn="l">
                  <a:buFont typeface="Arial" panose="020B0604020202020204" pitchFamily="34" charset="0"/>
                  <a:buChar char="•"/>
                </a:pPr>
                <a:r>
                  <a:rPr lang="en-US" dirty="0"/>
                  <a:t>the rows in the stationary waves table have additional label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oMath>
                </a14:m>
                <a:r>
                  <a:rPr lang="en-US" dirty="0"/>
                  <a:t> We can have additional label for bosons with spins. But the closest to spin zero boson is a spin 1 boson which </a:t>
                </a:r>
                <a:r>
                  <a:rPr lang="en-US" b="1" dirty="0"/>
                  <a:t>should have 3 spin states</a:t>
                </a:r>
                <a:r>
                  <a:rPr lang="en-US" dirty="0"/>
                  <a:t>, not just 2.</a:t>
                </a:r>
              </a:p>
            </p:txBody>
          </p:sp>
        </mc:Choice>
        <mc:Fallback xmlns="">
          <p:sp>
            <p:nvSpPr>
              <p:cNvPr id="8" name="TextBox 7">
                <a:extLst>
                  <a:ext uri="{FF2B5EF4-FFF2-40B4-BE49-F238E27FC236}">
                    <a16:creationId xmlns:a16="http://schemas.microsoft.com/office/drawing/2014/main" id="{18C9C2DA-51D6-4889-A0E2-D573978E5902}"/>
                  </a:ext>
                </a:extLst>
              </p:cNvPr>
              <p:cNvSpPr txBox="1">
                <a:spLocks noRot="1" noChangeAspect="1" noMove="1" noResize="1" noEditPoints="1" noAdjustHandles="1" noChangeArrowheads="1" noChangeShapeType="1" noTextEdit="1"/>
              </p:cNvSpPr>
              <p:nvPr/>
            </p:nvSpPr>
            <p:spPr>
              <a:xfrm>
                <a:off x="3149600" y="1412240"/>
                <a:ext cx="5669470" cy="4247317"/>
              </a:xfrm>
              <a:prstGeom prst="rect">
                <a:avLst/>
              </a:prstGeom>
              <a:blipFill>
                <a:blip r:embed="rId5"/>
                <a:stretch>
                  <a:fillRect l="-968" t="-862" r="-1290" b="-143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661BCE9-5BAF-42D6-B664-FF0BDD7435E4}"/>
              </a:ext>
            </a:extLst>
          </p:cNvPr>
          <p:cNvSpPr txBox="1"/>
          <p:nvPr/>
        </p:nvSpPr>
        <p:spPr>
          <a:xfrm>
            <a:off x="243840" y="5659557"/>
            <a:ext cx="8644979" cy="923330"/>
          </a:xfrm>
          <a:prstGeom prst="rect">
            <a:avLst/>
          </a:prstGeom>
          <a:noFill/>
        </p:spPr>
        <p:txBody>
          <a:bodyPr wrap="square" rtlCol="0">
            <a:spAutoFit/>
          </a:bodyPr>
          <a:lstStyle/>
          <a:p>
            <a:pPr algn="l"/>
            <a:r>
              <a:rPr lang="en-US" b="1" dirty="0"/>
              <a:t>To disclose our aim</a:t>
            </a:r>
            <a:r>
              <a:rPr lang="en-US" dirty="0"/>
              <a:t>: we want to show that there is another alternative description of the electromagnetic field in a box: ideal bosonic gas of particles called photons. To do that we have to handle the above mentioned dissimilarities of the two tables. </a:t>
            </a:r>
          </a:p>
        </p:txBody>
      </p:sp>
      <p:sp>
        <p:nvSpPr>
          <p:cNvPr id="10" name="Rectangle 9">
            <a:extLst>
              <a:ext uri="{FF2B5EF4-FFF2-40B4-BE49-F238E27FC236}">
                <a16:creationId xmlns:a16="http://schemas.microsoft.com/office/drawing/2014/main" id="{EB41FAA3-D799-4806-AE51-EDE7B5785376}"/>
              </a:ext>
            </a:extLst>
          </p:cNvPr>
          <p:cNvSpPr/>
          <p:nvPr/>
        </p:nvSpPr>
        <p:spPr>
          <a:xfrm>
            <a:off x="159251" y="5698828"/>
            <a:ext cx="8644979" cy="923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450498"/>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1DE36A-B8C4-4A64-AC26-C145525BA8BD}"/>
              </a:ext>
            </a:extLst>
          </p:cNvPr>
          <p:cNvSpPr>
            <a:spLocks noGrp="1"/>
          </p:cNvSpPr>
          <p:nvPr>
            <p:ph type="sldNum" sz="quarter" idx="12"/>
          </p:nvPr>
        </p:nvSpPr>
        <p:spPr/>
        <p:txBody>
          <a:bodyPr/>
          <a:lstStyle/>
          <a:p>
            <a:fld id="{EF2191A1-080D-4B75-96DD-5F8CFE4971FF}" type="slidenum">
              <a:rPr lang="en-US" smtClean="0"/>
              <a:t>27</a:t>
            </a:fld>
            <a:endParaRPr lang="en-US"/>
          </a:p>
        </p:txBody>
      </p:sp>
      <p:pic>
        <p:nvPicPr>
          <p:cNvPr id="3" name="Picture 2">
            <a:extLst>
              <a:ext uri="{FF2B5EF4-FFF2-40B4-BE49-F238E27FC236}">
                <a16:creationId xmlns:a16="http://schemas.microsoft.com/office/drawing/2014/main" id="{97586993-E30A-4BD6-BB23-2A2E457057ED}"/>
              </a:ext>
            </a:extLst>
          </p:cNvPr>
          <p:cNvPicPr>
            <a:picLocks noChangeAspect="1"/>
          </p:cNvPicPr>
          <p:nvPr/>
        </p:nvPicPr>
        <p:blipFill>
          <a:blip r:embed="rId2"/>
          <a:stretch>
            <a:fillRect/>
          </a:stretch>
        </p:blipFill>
        <p:spPr>
          <a:xfrm>
            <a:off x="206743" y="1140055"/>
            <a:ext cx="3054617" cy="2227851"/>
          </a:xfrm>
          <a:prstGeom prst="rect">
            <a:avLst/>
          </a:prstGeom>
          <a:ln>
            <a:solidFill>
              <a:schemeClr val="tx1"/>
            </a:solidFill>
          </a:ln>
        </p:spPr>
      </p:pic>
      <p:sp>
        <p:nvSpPr>
          <p:cNvPr id="4" name="TextBox 3">
            <a:extLst>
              <a:ext uri="{FF2B5EF4-FFF2-40B4-BE49-F238E27FC236}">
                <a16:creationId xmlns:a16="http://schemas.microsoft.com/office/drawing/2014/main" id="{BB05FFE7-B8F1-46A5-9741-3543DEEB92BB}"/>
              </a:ext>
            </a:extLst>
          </p:cNvPr>
          <p:cNvSpPr txBox="1"/>
          <p:nvPr/>
        </p:nvSpPr>
        <p:spPr>
          <a:xfrm>
            <a:off x="74663" y="136525"/>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still another alternative description - photons</a:t>
            </a:r>
            <a:endParaRPr lang="en-US"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3951EC-540B-4DC9-82A2-BD570B1BBDD4}"/>
                  </a:ext>
                </a:extLst>
              </p:cNvPr>
              <p:cNvSpPr txBox="1"/>
              <p:nvPr/>
            </p:nvSpPr>
            <p:spPr>
              <a:xfrm>
                <a:off x="3799839" y="1090632"/>
                <a:ext cx="4977219" cy="2308324"/>
              </a:xfrm>
              <a:prstGeom prst="rect">
                <a:avLst/>
              </a:prstGeom>
              <a:noFill/>
            </p:spPr>
            <p:txBody>
              <a:bodyPr wrap="square" rtlCol="0">
                <a:spAutoFit/>
              </a:bodyPr>
              <a:lstStyle/>
              <a:p>
                <a:pPr algn="l"/>
                <a:r>
                  <a:rPr lang="en-US" dirty="0"/>
                  <a:t>First to the problem “different objects versus different states”. Here is the reminder of the slide where we discussed the freedom of reconsidering what are the “system variables” and what are the “state variables”. It was about chemical potential and considering the number of particles </a:t>
                </a:r>
                <a14:m>
                  <m:oMath xmlns:m="http://schemas.openxmlformats.org/officeDocument/2006/math">
                    <m:r>
                      <a:rPr lang="en-US" b="0" i="1" smtClean="0">
                        <a:latin typeface="Cambria Math" panose="02040503050406030204" pitchFamily="18" charset="0"/>
                      </a:rPr>
                      <m:t>𝑁</m:t>
                    </m:r>
                  </m:oMath>
                </a14:m>
                <a:r>
                  <a:rPr lang="en-US" dirty="0"/>
                  <a:t> not as a fixed system characteristics but rather as a state variable. </a:t>
                </a:r>
              </a:p>
            </p:txBody>
          </p:sp>
        </mc:Choice>
        <mc:Fallback xmlns="">
          <p:sp>
            <p:nvSpPr>
              <p:cNvPr id="5" name="TextBox 4">
                <a:extLst>
                  <a:ext uri="{FF2B5EF4-FFF2-40B4-BE49-F238E27FC236}">
                    <a16:creationId xmlns:a16="http://schemas.microsoft.com/office/drawing/2014/main" id="{EB3951EC-540B-4DC9-82A2-BD570B1BBDD4}"/>
                  </a:ext>
                </a:extLst>
              </p:cNvPr>
              <p:cNvSpPr txBox="1">
                <a:spLocks noRot="1" noChangeAspect="1" noMove="1" noResize="1" noEditPoints="1" noAdjustHandles="1" noChangeArrowheads="1" noChangeShapeType="1" noTextEdit="1"/>
              </p:cNvSpPr>
              <p:nvPr/>
            </p:nvSpPr>
            <p:spPr>
              <a:xfrm>
                <a:off x="3799839" y="1090632"/>
                <a:ext cx="4977219" cy="2308324"/>
              </a:xfrm>
              <a:prstGeom prst="rect">
                <a:avLst/>
              </a:prstGeom>
              <a:blipFill>
                <a:blip r:embed="rId5"/>
                <a:stretch>
                  <a:fillRect l="-979" t="-1583" r="-612" b="-31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27EE7F6-524C-47CC-86D7-503786F12EDB}"/>
              </a:ext>
            </a:extLst>
          </p:cNvPr>
          <p:cNvPicPr>
            <a:picLocks noChangeAspect="1"/>
          </p:cNvPicPr>
          <p:nvPr/>
        </p:nvPicPr>
        <p:blipFill>
          <a:blip r:embed="rId6"/>
          <a:stretch>
            <a:fillRect/>
          </a:stretch>
        </p:blipFill>
        <p:spPr>
          <a:xfrm>
            <a:off x="206743" y="3577191"/>
            <a:ext cx="3054617" cy="232490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635090-041B-4DF2-B779-F587BFB1D7EE}"/>
                  </a:ext>
                </a:extLst>
              </p:cNvPr>
              <p:cNvSpPr txBox="1"/>
              <p:nvPr/>
            </p:nvSpPr>
            <p:spPr>
              <a:xfrm>
                <a:off x="3799839" y="3577191"/>
                <a:ext cx="4845138" cy="2862322"/>
              </a:xfrm>
              <a:prstGeom prst="rect">
                <a:avLst/>
              </a:prstGeom>
              <a:noFill/>
            </p:spPr>
            <p:txBody>
              <a:bodyPr wrap="square" rtlCol="0">
                <a:spAutoFit/>
              </a:bodyPr>
              <a:lstStyle/>
              <a:p>
                <a:pPr algn="l"/>
                <a:r>
                  <a:rPr lang="en-US" dirty="0"/>
                  <a:t>We can do a similar trick with the </a:t>
                </a:r>
                <a14:m>
                  <m:oMath xmlns:m="http://schemas.openxmlformats.org/officeDocument/2006/math">
                    <m:r>
                      <a:rPr lang="en-US" b="0" i="1" smtClean="0">
                        <a:latin typeface="Cambria Math" panose="02040503050406030204" pitchFamily="18" charset="0"/>
                      </a:rPr>
                      <m:t>𝑚𝑛𝑙</m:t>
                    </m:r>
                  </m:oMath>
                </a14:m>
                <a:r>
                  <a:rPr lang="en-US" dirty="0"/>
                  <a:t> labels of the stationary waves. We considered different </a:t>
                </a:r>
                <a14:m>
                  <m:oMath xmlns:m="http://schemas.openxmlformats.org/officeDocument/2006/math">
                    <m:r>
                      <a:rPr lang="en-US" b="0" i="1" smtClean="0">
                        <a:latin typeface="Cambria Math" panose="02040503050406030204" pitchFamily="18" charset="0"/>
                      </a:rPr>
                      <m:t>𝑚𝑛𝑙</m:t>
                    </m:r>
                  </m:oMath>
                </a14:m>
                <a:r>
                  <a:rPr lang="en-US" dirty="0"/>
                  <a:t> labels as “names” for different physical objects, different oscillators or different stationary waves. We can consider all the stationary waves “in the box” as instances of one type of “physical animal” – a stationary wave – in different states </a:t>
                </a:r>
                <a14:m>
                  <m:oMath xmlns:m="http://schemas.openxmlformats.org/officeDocument/2006/math">
                    <m:r>
                      <a:rPr lang="en-US" b="0" i="1" smtClean="0">
                        <a:latin typeface="Cambria Math" panose="02040503050406030204" pitchFamily="18" charset="0"/>
                      </a:rPr>
                      <m:t>𝑚𝑛𝑙</m:t>
                    </m:r>
                  </m:oMath>
                </a14:m>
                <a:r>
                  <a:rPr lang="en-US" dirty="0"/>
                  <a:t>. Similarly to gas particles being same “physical animals” in different one-particle state.</a:t>
                </a:r>
              </a:p>
              <a:p>
                <a:pPr algn="l"/>
                <a:r>
                  <a:rPr lang="en-US" b="1" dirty="0"/>
                  <a:t>So this dissimilarity disappeared</a:t>
                </a:r>
                <a:r>
                  <a:rPr lang="en-US" dirty="0"/>
                  <a:t>.</a:t>
                </a:r>
              </a:p>
            </p:txBody>
          </p:sp>
        </mc:Choice>
        <mc:Fallback xmlns="">
          <p:sp>
            <p:nvSpPr>
              <p:cNvPr id="7" name="TextBox 6">
                <a:extLst>
                  <a:ext uri="{FF2B5EF4-FFF2-40B4-BE49-F238E27FC236}">
                    <a16:creationId xmlns:a16="http://schemas.microsoft.com/office/drawing/2014/main" id="{B9635090-041B-4DF2-B779-F587BFB1D7EE}"/>
                  </a:ext>
                </a:extLst>
              </p:cNvPr>
              <p:cNvSpPr txBox="1">
                <a:spLocks noRot="1" noChangeAspect="1" noMove="1" noResize="1" noEditPoints="1" noAdjustHandles="1" noChangeArrowheads="1" noChangeShapeType="1" noTextEdit="1"/>
              </p:cNvSpPr>
              <p:nvPr/>
            </p:nvSpPr>
            <p:spPr>
              <a:xfrm>
                <a:off x="3799839" y="3577191"/>
                <a:ext cx="4845138" cy="2862322"/>
              </a:xfrm>
              <a:prstGeom prst="rect">
                <a:avLst/>
              </a:prstGeom>
              <a:blipFill>
                <a:blip r:embed="rId7"/>
                <a:stretch>
                  <a:fillRect l="-1006" t="-1279" r="-1887" b="-2559"/>
                </a:stretch>
              </a:blipFill>
            </p:spPr>
            <p:txBody>
              <a:bodyPr/>
              <a:lstStyle/>
              <a:p>
                <a:r>
                  <a:rPr lang="en-US">
                    <a:noFill/>
                  </a:rPr>
                  <a:t> </a:t>
                </a:r>
              </a:p>
            </p:txBody>
          </p:sp>
        </mc:Fallback>
      </mc:AlternateContent>
    </p:spTree>
    <p:extLst>
      <p:ext uri="{BB962C8B-B14F-4D97-AF65-F5344CB8AC3E}">
        <p14:creationId xmlns:p14="http://schemas.microsoft.com/office/powerpoint/2010/main" val="3387230587"/>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25865-0E86-46D8-A10E-FC60CEB815C5}"/>
              </a:ext>
            </a:extLst>
          </p:cNvPr>
          <p:cNvSpPr>
            <a:spLocks noGrp="1"/>
          </p:cNvSpPr>
          <p:nvPr>
            <p:ph type="sldNum" sz="quarter" idx="12"/>
          </p:nvPr>
        </p:nvSpPr>
        <p:spPr/>
        <p:txBody>
          <a:bodyPr/>
          <a:lstStyle/>
          <a:p>
            <a:fld id="{EF2191A1-080D-4B75-96DD-5F8CFE4971FF}" type="slidenum">
              <a:rPr lang="en-US" smtClean="0"/>
              <a:t>28</a:t>
            </a:fld>
            <a:endParaRPr lang="en-US" dirty="0"/>
          </a:p>
        </p:txBody>
      </p:sp>
      <p:sp>
        <p:nvSpPr>
          <p:cNvPr id="3" name="TextBox 2">
            <a:extLst>
              <a:ext uri="{FF2B5EF4-FFF2-40B4-BE49-F238E27FC236}">
                <a16:creationId xmlns:a16="http://schemas.microsoft.com/office/drawing/2014/main" id="{697B53BB-EB1E-474D-9666-DE26ACD25C6D}"/>
              </a:ext>
            </a:extLst>
          </p:cNvPr>
          <p:cNvSpPr txBox="1"/>
          <p:nvPr/>
        </p:nvSpPr>
        <p:spPr>
          <a:xfrm>
            <a:off x="74663" y="136525"/>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still another alternative description - photons</a:t>
            </a:r>
            <a:endParaRPr lang="en-US" b="1" dirty="0"/>
          </a:p>
        </p:txBody>
      </p:sp>
      <p:pic>
        <p:nvPicPr>
          <p:cNvPr id="4" name="Picture 3">
            <a:extLst>
              <a:ext uri="{FF2B5EF4-FFF2-40B4-BE49-F238E27FC236}">
                <a16:creationId xmlns:a16="http://schemas.microsoft.com/office/drawing/2014/main" id="{11034A46-6BFC-4BB0-956A-52EB2889CDB8}"/>
              </a:ext>
            </a:extLst>
          </p:cNvPr>
          <p:cNvPicPr>
            <a:picLocks noChangeAspect="1"/>
          </p:cNvPicPr>
          <p:nvPr/>
        </p:nvPicPr>
        <p:blipFill>
          <a:blip r:embed="rId2"/>
          <a:stretch>
            <a:fillRect/>
          </a:stretch>
        </p:blipFill>
        <p:spPr>
          <a:xfrm>
            <a:off x="216903" y="1104097"/>
            <a:ext cx="3054617" cy="232490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EF940D-4DE7-46E2-9D59-FF96C2C118FC}"/>
                  </a:ext>
                </a:extLst>
              </p:cNvPr>
              <p:cNvSpPr txBox="1"/>
              <p:nvPr/>
            </p:nvSpPr>
            <p:spPr>
              <a:xfrm>
                <a:off x="3373119" y="1134577"/>
                <a:ext cx="5444579" cy="2308324"/>
              </a:xfrm>
              <a:prstGeom prst="rect">
                <a:avLst/>
              </a:prstGeom>
              <a:noFill/>
            </p:spPr>
            <p:txBody>
              <a:bodyPr wrap="square" rtlCol="0">
                <a:spAutoFit/>
              </a:bodyPr>
              <a:lstStyle/>
              <a:p>
                <a:pPr algn="l"/>
                <a:r>
                  <a:rPr lang="en-US" dirty="0"/>
                  <a:t>Now to the problem of “spin labels”. The particles we want to “invent and introduce” must be bosons, since the excitation numbers interpreted as occupational numbers are any integers. The bosons should not be spinless since we have to interpret the labels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as some spin-state labels. So far we do not know any bosons which would have just two spin states. Spin 1 bosons should have 3 “spin projections”. Two spin</a:t>
                </a:r>
              </a:p>
            </p:txBody>
          </p:sp>
        </mc:Choice>
        <mc:Fallback xmlns="">
          <p:sp>
            <p:nvSpPr>
              <p:cNvPr id="5" name="TextBox 4">
                <a:extLst>
                  <a:ext uri="{FF2B5EF4-FFF2-40B4-BE49-F238E27FC236}">
                    <a16:creationId xmlns:a16="http://schemas.microsoft.com/office/drawing/2014/main" id="{F2EF940D-4DE7-46E2-9D59-FF96C2C118FC}"/>
                  </a:ext>
                </a:extLst>
              </p:cNvPr>
              <p:cNvSpPr txBox="1">
                <a:spLocks noRot="1" noChangeAspect="1" noMove="1" noResize="1" noEditPoints="1" noAdjustHandles="1" noChangeArrowheads="1" noChangeShapeType="1" noTextEdit="1"/>
              </p:cNvSpPr>
              <p:nvPr/>
            </p:nvSpPr>
            <p:spPr>
              <a:xfrm>
                <a:off x="3373119" y="1134577"/>
                <a:ext cx="5444579" cy="2308324"/>
              </a:xfrm>
              <a:prstGeom prst="rect">
                <a:avLst/>
              </a:prstGeom>
              <a:blipFill>
                <a:blip r:embed="rId5"/>
                <a:stretch>
                  <a:fillRect l="-896" t="-1319" b="-316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81DA546-6D80-4726-B996-64D00ACA2D7E}"/>
              </a:ext>
            </a:extLst>
          </p:cNvPr>
          <p:cNvSpPr txBox="1"/>
          <p:nvPr/>
        </p:nvSpPr>
        <p:spPr>
          <a:xfrm>
            <a:off x="216902" y="3472945"/>
            <a:ext cx="8600795" cy="3139321"/>
          </a:xfrm>
          <a:prstGeom prst="rect">
            <a:avLst/>
          </a:prstGeom>
          <a:noFill/>
        </p:spPr>
        <p:txBody>
          <a:bodyPr wrap="square" rtlCol="0">
            <a:spAutoFit/>
          </a:bodyPr>
          <a:lstStyle/>
          <a:p>
            <a:pPr algn="l"/>
            <a:r>
              <a:rPr lang="en-US" dirty="0"/>
              <a:t>projections suggest spin 1/2, but spin 1/2 particles are fermions! </a:t>
            </a:r>
          </a:p>
          <a:p>
            <a:pPr algn="l"/>
            <a:r>
              <a:rPr lang="en-US" dirty="0"/>
              <a:t>However, the above mentioned classification is valid if we consider only nonrelativistic particles. Relativistic particles with the mass equal to zero with the total spin 1 have only two spin-projection states +1 and -1. Projection 0 is not possible. The reason is hidden deeply in relativistic quantum mechanics (better: field theory).  We skip the detailed argumentation, just take it as a fact.</a:t>
            </a:r>
          </a:p>
          <a:p>
            <a:pPr algn="l"/>
            <a:r>
              <a:rPr lang="en-US" b="1" dirty="0">
                <a:solidFill>
                  <a:srgbClr val="FF0000"/>
                </a:solidFill>
              </a:rPr>
              <a:t>So there is a chance for a particle-like alternative description of the states of the electromagnetic field introducing relativistic mass=0 particles with spin 1 named photons. The “spin-projection labels” for photons do not necessarily mean true spin projections: other quantum mechanical base of “spin states” can be used equally well. For photons we most other use the “polarization basis”.</a:t>
            </a:r>
          </a:p>
        </p:txBody>
      </p:sp>
    </p:spTree>
    <p:extLst>
      <p:ext uri="{BB962C8B-B14F-4D97-AF65-F5344CB8AC3E}">
        <p14:creationId xmlns:p14="http://schemas.microsoft.com/office/powerpoint/2010/main" val="3778109521"/>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0B3CA4-8A37-4DDA-A17A-D4D7ACDD720E}"/>
              </a:ext>
            </a:extLst>
          </p:cNvPr>
          <p:cNvSpPr>
            <a:spLocks noGrp="1"/>
          </p:cNvSpPr>
          <p:nvPr>
            <p:ph type="sldNum" sz="quarter" idx="12"/>
          </p:nvPr>
        </p:nvSpPr>
        <p:spPr/>
        <p:txBody>
          <a:bodyPr/>
          <a:lstStyle/>
          <a:p>
            <a:fld id="{EF2191A1-080D-4B75-96DD-5F8CFE4971FF}" type="slidenum">
              <a:rPr lang="en-US" smtClean="0"/>
              <a:t>29</a:t>
            </a:fld>
            <a:endParaRPr lang="en-US" dirty="0"/>
          </a:p>
        </p:txBody>
      </p:sp>
      <p:sp>
        <p:nvSpPr>
          <p:cNvPr id="3" name="TextBox 2">
            <a:extLst>
              <a:ext uri="{FF2B5EF4-FFF2-40B4-BE49-F238E27FC236}">
                <a16:creationId xmlns:a16="http://schemas.microsoft.com/office/drawing/2014/main" id="{59ED893F-DD95-4889-A6E9-EE11092698FD}"/>
              </a:ext>
            </a:extLst>
          </p:cNvPr>
          <p:cNvSpPr txBox="1"/>
          <p:nvPr/>
        </p:nvSpPr>
        <p:spPr>
          <a:xfrm>
            <a:off x="74663" y="246439"/>
            <a:ext cx="8814156" cy="954107"/>
          </a:xfrm>
          <a:prstGeom prst="rect">
            <a:avLst/>
          </a:prstGeom>
          <a:noFill/>
        </p:spPr>
        <p:txBody>
          <a:bodyPr wrap="square" rtlCol="0">
            <a:spAutoFit/>
          </a:bodyPr>
          <a:lstStyle/>
          <a:p>
            <a:pPr algn="ctr"/>
            <a:r>
              <a:rPr lang="en-US" sz="2800" b="1" dirty="0"/>
              <a:t>Free electromagnetic field: </a:t>
            </a:r>
          </a:p>
          <a:p>
            <a:pPr algn="ctr"/>
            <a:r>
              <a:rPr lang="en-US" sz="2800" b="1" dirty="0"/>
              <a:t>alternative descriptions of the state</a:t>
            </a:r>
            <a:endParaRPr lang="en-US" b="1" dirty="0"/>
          </a:p>
        </p:txBody>
      </p:sp>
      <p:sp>
        <p:nvSpPr>
          <p:cNvPr id="4" name="TextBox 3">
            <a:extLst>
              <a:ext uri="{FF2B5EF4-FFF2-40B4-BE49-F238E27FC236}">
                <a16:creationId xmlns:a16="http://schemas.microsoft.com/office/drawing/2014/main" id="{E4C7C0CA-310D-4704-A7E6-57872A83C748}"/>
              </a:ext>
            </a:extLst>
          </p:cNvPr>
          <p:cNvSpPr txBox="1"/>
          <p:nvPr/>
        </p:nvSpPr>
        <p:spPr>
          <a:xfrm>
            <a:off x="208208" y="1114038"/>
            <a:ext cx="8676168" cy="369332"/>
          </a:xfrm>
          <a:prstGeom prst="rect">
            <a:avLst/>
          </a:prstGeom>
          <a:noFill/>
        </p:spPr>
        <p:txBody>
          <a:bodyPr wrap="square" rtlCol="0">
            <a:spAutoFit/>
          </a:bodyPr>
          <a:lstStyle/>
          <a:p>
            <a:pPr algn="l"/>
            <a:r>
              <a:rPr lang="en-US" dirty="0"/>
              <a:t>Se here are now three alternative description of electromagnetic field state</a:t>
            </a:r>
            <a:endParaRPr lang="sk-SK"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CF49F86-E15B-461D-8FD4-C006081EEABE}"/>
                  </a:ext>
                </a:extLst>
              </p:cNvPr>
              <p:cNvSpPr/>
              <p:nvPr/>
            </p:nvSpPr>
            <p:spPr>
              <a:xfrm>
                <a:off x="229472" y="1515800"/>
                <a:ext cx="8612372" cy="923330"/>
              </a:xfrm>
              <a:prstGeom prst="rect">
                <a:avLst/>
              </a:prstGeom>
            </p:spPr>
            <p:txBody>
              <a:bodyPr wrap="square">
                <a:spAutoFit/>
              </a:bodyPr>
              <a:lstStyle/>
              <a:p>
                <a:r>
                  <a:rPr lang="en-US" dirty="0">
                    <a:solidFill>
                      <a:schemeClr val="tx1"/>
                    </a:solidFill>
                  </a:rPr>
                  <a:t>The electromagnetic field in a box is mathematically equivalent to two sets of independent harmonic oscillators, labeled by integer triplets </a:t>
                </a:r>
                <a14:m>
                  <m:oMath xmlns:m="http://schemas.openxmlformats.org/officeDocument/2006/math">
                    <m:r>
                      <a:rPr lang="en-US" b="0" i="1">
                        <a:solidFill>
                          <a:schemeClr val="tx1"/>
                        </a:solidFill>
                        <a:latin typeface="Cambria Math" panose="02040503050406030204" pitchFamily="18" charset="0"/>
                      </a:rPr>
                      <m:t>𝑚𝑛𝑙</m:t>
                    </m:r>
                    <m:r>
                      <a:rPr lang="en-US" b="0">
                        <a:solidFill>
                          <a:schemeClr val="tx1"/>
                        </a:solidFill>
                        <a:latin typeface="Cambria Math" panose="02040503050406030204" pitchFamily="18" charset="0"/>
                      </a:rPr>
                      <m:t>  </m:t>
                    </m:r>
                  </m:oMath>
                </a14:m>
                <a:r>
                  <a:rPr lang="en-US" dirty="0">
                    <a:solidFill>
                      <a:schemeClr val="tx1"/>
                    </a:solidFill>
                  </a:rPr>
                  <a:t>and an additional label </a:t>
                </a:r>
                <a14:m>
                  <m:oMath xmlns:m="http://schemas.openxmlformats.org/officeDocument/2006/math">
                    <m:r>
                      <a:rPr lang="en-US" b="0" i="1">
                        <a:solidFill>
                          <a:schemeClr val="tx1"/>
                        </a:solidFill>
                        <a:latin typeface="Cambria Math" panose="02040503050406030204" pitchFamily="18" charset="0"/>
                      </a:rPr>
                      <m:t>𝑥</m:t>
                    </m:r>
                  </m:oMath>
                </a14:m>
                <a:r>
                  <a:rPr lang="en-US" dirty="0">
                    <a:solidFill>
                      <a:schemeClr val="tx1"/>
                    </a:solidFill>
                  </a:rPr>
                  <a:t> or </a:t>
                </a:r>
                <a14:m>
                  <m:oMath xmlns:m="http://schemas.openxmlformats.org/officeDocument/2006/math">
                    <m:r>
                      <a:rPr lang="en-US" b="0" i="1">
                        <a:solidFill>
                          <a:schemeClr val="tx1"/>
                        </a:solidFill>
                        <a:latin typeface="Cambria Math" panose="02040503050406030204" pitchFamily="18" charset="0"/>
                      </a:rPr>
                      <m:t>𝑦</m:t>
                    </m:r>
                  </m:oMath>
                </a14:m>
                <a:r>
                  <a:rPr lang="en-US" dirty="0">
                    <a:solidFill>
                      <a:schemeClr val="tx1"/>
                    </a:solidFill>
                  </a:rPr>
                  <a:t> with frequencies</a:t>
                </a:r>
                <a:endParaRPr lang="sk-SK" dirty="0">
                  <a:solidFill>
                    <a:schemeClr val="tx1"/>
                  </a:solidFill>
                </a:endParaRPr>
              </a:p>
            </p:txBody>
          </p:sp>
        </mc:Choice>
        <mc:Fallback xmlns="">
          <p:sp>
            <p:nvSpPr>
              <p:cNvPr id="5" name="Rectangle 4">
                <a:extLst>
                  <a:ext uri="{FF2B5EF4-FFF2-40B4-BE49-F238E27FC236}">
                    <a16:creationId xmlns:a16="http://schemas.microsoft.com/office/drawing/2014/main" id="{4CF49F86-E15B-461D-8FD4-C006081EEABE}"/>
                  </a:ext>
                </a:extLst>
              </p:cNvPr>
              <p:cNvSpPr>
                <a:spLocks noRot="1" noChangeAspect="1" noMove="1" noResize="1" noEditPoints="1" noAdjustHandles="1" noChangeArrowheads="1" noChangeShapeType="1" noTextEdit="1"/>
              </p:cNvSpPr>
              <p:nvPr/>
            </p:nvSpPr>
            <p:spPr>
              <a:xfrm>
                <a:off x="229472" y="1515800"/>
                <a:ext cx="8612372" cy="923330"/>
              </a:xfrm>
              <a:prstGeom prst="rect">
                <a:avLst/>
              </a:prstGeom>
              <a:blipFill>
                <a:blip r:embed="rId9"/>
                <a:stretch>
                  <a:fillRect l="-637" t="-3974" r="-1062" b="-993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F5F25AF-F44F-4678-9E89-E58460B187A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620059" y="3588593"/>
            <a:ext cx="2582037" cy="413195"/>
          </a:xfrm>
          <a:prstGeom prst="rect">
            <a:avLst/>
          </a:prstGeom>
        </p:spPr>
      </p:pic>
      <p:sp>
        <p:nvSpPr>
          <p:cNvPr id="7" name="Rectangle 6">
            <a:extLst>
              <a:ext uri="{FF2B5EF4-FFF2-40B4-BE49-F238E27FC236}">
                <a16:creationId xmlns:a16="http://schemas.microsoft.com/office/drawing/2014/main" id="{915E1802-8E6F-4503-8B15-CA46BF778CDD}"/>
              </a:ext>
            </a:extLst>
          </p:cNvPr>
          <p:cNvSpPr/>
          <p:nvPr/>
        </p:nvSpPr>
        <p:spPr>
          <a:xfrm>
            <a:off x="218840" y="1483604"/>
            <a:ext cx="8771860" cy="973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42BFE65-374C-43AF-BCFD-82893D259250}"/>
                  </a:ext>
                </a:extLst>
              </p:cNvPr>
              <p:cNvSpPr/>
              <p:nvPr/>
            </p:nvSpPr>
            <p:spPr>
              <a:xfrm>
                <a:off x="240105" y="2565474"/>
                <a:ext cx="8686800" cy="923330"/>
              </a:xfrm>
              <a:prstGeom prst="rect">
                <a:avLst/>
              </a:prstGeom>
            </p:spPr>
            <p:txBody>
              <a:bodyPr wrap="square">
                <a:spAutoFit/>
              </a:bodyPr>
              <a:lstStyle/>
              <a:p>
                <a:r>
                  <a:rPr lang="en-US" dirty="0"/>
                  <a:t>The electromagnetic field in a box is mathematically equivalent to two sets of independent stationary waves, labeled by integer triplets </a:t>
                </a:r>
                <a14:m>
                  <m:oMath xmlns:m="http://schemas.openxmlformats.org/officeDocument/2006/math">
                    <m:r>
                      <a:rPr lang="en-US" i="1">
                        <a:latin typeface="Cambria Math" panose="02040503050406030204" pitchFamily="18" charset="0"/>
                      </a:rPr>
                      <m:t>𝑚𝑛𝑙</m:t>
                    </m:r>
                    <m:r>
                      <a:rPr lang="en-US">
                        <a:latin typeface="Cambria Math" panose="02040503050406030204" pitchFamily="18" charset="0"/>
                      </a:rPr>
                      <m:t>  </m:t>
                    </m:r>
                  </m:oMath>
                </a14:m>
                <a:r>
                  <a:rPr lang="en-US" dirty="0"/>
                  <a:t>and an additional label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r>
                  <a:rPr lang="en-US" dirty="0"/>
                  <a:t> with frequencies and wave vectors</a:t>
                </a:r>
                <a:endParaRPr lang="sk-SK" dirty="0"/>
              </a:p>
            </p:txBody>
          </p:sp>
        </mc:Choice>
        <mc:Fallback xmlns="">
          <p:sp>
            <p:nvSpPr>
              <p:cNvPr id="9" name="Rectangle 8">
                <a:extLst>
                  <a:ext uri="{FF2B5EF4-FFF2-40B4-BE49-F238E27FC236}">
                    <a16:creationId xmlns:a16="http://schemas.microsoft.com/office/drawing/2014/main" id="{042BFE65-374C-43AF-BCFD-82893D259250}"/>
                  </a:ext>
                </a:extLst>
              </p:cNvPr>
              <p:cNvSpPr>
                <a:spLocks noRot="1" noChangeAspect="1" noMove="1" noResize="1" noEditPoints="1" noAdjustHandles="1" noChangeArrowheads="1" noChangeShapeType="1" noTextEdit="1"/>
              </p:cNvSpPr>
              <p:nvPr/>
            </p:nvSpPr>
            <p:spPr>
              <a:xfrm>
                <a:off x="240105" y="2565474"/>
                <a:ext cx="8686800" cy="923330"/>
              </a:xfrm>
              <a:prstGeom prst="rect">
                <a:avLst/>
              </a:prstGeom>
              <a:blipFill>
                <a:blip r:embed="rId11"/>
                <a:stretch>
                  <a:fillRect l="-561" t="-3974" r="-281" b="-993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FEB8E92-460C-49D4-8926-DFBCFAAFAA79}"/>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927882" y="3499651"/>
            <a:ext cx="2100263" cy="471488"/>
          </a:xfrm>
          <a:prstGeom prst="rect">
            <a:avLst/>
          </a:prstGeom>
        </p:spPr>
      </p:pic>
      <p:sp>
        <p:nvSpPr>
          <p:cNvPr id="11" name="Rectangle 10">
            <a:extLst>
              <a:ext uri="{FF2B5EF4-FFF2-40B4-BE49-F238E27FC236}">
                <a16:creationId xmlns:a16="http://schemas.microsoft.com/office/drawing/2014/main" id="{FC6CEC65-43A7-457E-90C0-4A8D7329F0D3}"/>
              </a:ext>
            </a:extLst>
          </p:cNvPr>
          <p:cNvSpPr/>
          <p:nvPr/>
        </p:nvSpPr>
        <p:spPr>
          <a:xfrm>
            <a:off x="229472" y="2533278"/>
            <a:ext cx="8761228" cy="1637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D8E6780-4489-485F-8EDC-48042C1AAD09}"/>
                  </a:ext>
                </a:extLst>
              </p:cNvPr>
              <p:cNvSpPr txBox="1"/>
              <p:nvPr/>
            </p:nvSpPr>
            <p:spPr>
              <a:xfrm>
                <a:off x="218840" y="4270481"/>
                <a:ext cx="8591107" cy="1754326"/>
              </a:xfrm>
              <a:prstGeom prst="rect">
                <a:avLst/>
              </a:prstGeom>
              <a:noFill/>
            </p:spPr>
            <p:txBody>
              <a:bodyPr wrap="square" rtlCol="0">
                <a:spAutoFit/>
              </a:bodyPr>
              <a:lstStyle/>
              <a:p>
                <a:r>
                  <a:rPr lang="en-US" dirty="0"/>
                  <a:t>The electromagnetic field in a box is mathematically equivalent to an ideal gas of relativistic mass=0 bosons. Their one-particle states are labeled as </a:t>
                </a:r>
                <a14:m>
                  <m:oMath xmlns:m="http://schemas.openxmlformats.org/officeDocument/2006/math">
                    <m:r>
                      <a:rPr lang="en-US" b="0" i="1" smtClean="0">
                        <a:latin typeface="Cambria Math" panose="02040503050406030204" pitchFamily="18" charset="0"/>
                      </a:rPr>
                      <m:t>𝑚𝑛𝑙𝑠</m:t>
                    </m:r>
                  </m:oMath>
                </a14:m>
                <a:r>
                  <a:rPr lang="en-US" dirty="0"/>
                  <a:t> where the </a:t>
                </a:r>
                <a14:m>
                  <m:oMath xmlns:m="http://schemas.openxmlformats.org/officeDocument/2006/math">
                    <m:r>
                      <a:rPr lang="en-US" b="0" i="1" smtClean="0">
                        <a:latin typeface="Cambria Math" panose="02040503050406030204" pitchFamily="18" charset="0"/>
                      </a:rPr>
                      <m:t>𝑚𝑛𝑙</m:t>
                    </m:r>
                  </m:oMath>
                </a14:m>
                <a:r>
                  <a:rPr lang="en-US" dirty="0"/>
                  <a:t> are integers and </a:t>
                </a:r>
                <a14:m>
                  <m:oMath xmlns:m="http://schemas.openxmlformats.org/officeDocument/2006/math">
                    <m:r>
                      <a:rPr lang="en-US" b="0" i="1" smtClean="0">
                        <a:latin typeface="Cambria Math" panose="02040503050406030204" pitchFamily="18" charset="0"/>
                      </a:rPr>
                      <m:t>𝑠</m:t>
                    </m:r>
                  </m:oMath>
                </a14:m>
                <a:r>
                  <a:rPr lang="en-US" dirty="0"/>
                  <a:t> can have two values describing two possible polarizations. The frequencies and the wave vectors are interpreted using the </a:t>
                </a:r>
                <a:r>
                  <a:rPr lang="en-US" dirty="0" err="1"/>
                  <a:t>de’Broglie</a:t>
                </a:r>
                <a:r>
                  <a:rPr lang="en-US" dirty="0"/>
                  <a:t> relations as the energy and the momentum of particles. A boson in the one-particle-state </a:t>
                </a:r>
                <a14:m>
                  <m:oMath xmlns:m="http://schemas.openxmlformats.org/officeDocument/2006/math">
                    <m:r>
                      <a:rPr lang="en-US" b="0" i="1" smtClean="0">
                        <a:latin typeface="Cambria Math" panose="02040503050406030204" pitchFamily="18" charset="0"/>
                      </a:rPr>
                      <m:t>𝑚𝑛𝑙𝑠</m:t>
                    </m:r>
                  </m:oMath>
                </a14:m>
                <a:r>
                  <a:rPr lang="en-US" dirty="0"/>
                  <a:t> would have the energy and momentum</a:t>
                </a:r>
              </a:p>
            </p:txBody>
          </p:sp>
        </mc:Choice>
        <mc:Fallback xmlns="">
          <p:sp>
            <p:nvSpPr>
              <p:cNvPr id="13" name="TextBox 12">
                <a:extLst>
                  <a:ext uri="{FF2B5EF4-FFF2-40B4-BE49-F238E27FC236}">
                    <a16:creationId xmlns:a16="http://schemas.microsoft.com/office/drawing/2014/main" id="{8D8E6780-4489-485F-8EDC-48042C1AAD09}"/>
                  </a:ext>
                </a:extLst>
              </p:cNvPr>
              <p:cNvSpPr txBox="1">
                <a:spLocks noRot="1" noChangeAspect="1" noMove="1" noResize="1" noEditPoints="1" noAdjustHandles="1" noChangeArrowheads="1" noChangeShapeType="1" noTextEdit="1"/>
              </p:cNvSpPr>
              <p:nvPr/>
            </p:nvSpPr>
            <p:spPr>
              <a:xfrm>
                <a:off x="218840" y="4270481"/>
                <a:ext cx="8591107" cy="1754326"/>
              </a:xfrm>
              <a:prstGeom prst="rect">
                <a:avLst/>
              </a:prstGeom>
              <a:blipFill>
                <a:blip r:embed="rId13"/>
                <a:stretch>
                  <a:fillRect l="-639" t="-2091" b="-4878"/>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6A136F5E-C283-40CB-AC02-EBCB3CAFC4E4}"/>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258801" y="6037698"/>
            <a:ext cx="2664000" cy="471429"/>
          </a:xfrm>
          <a:prstGeom prst="rect">
            <a:avLst/>
          </a:prstGeom>
        </p:spPr>
      </p:pic>
      <p:pic>
        <p:nvPicPr>
          <p:cNvPr id="21" name="Picture 20">
            <a:extLst>
              <a:ext uri="{FF2B5EF4-FFF2-40B4-BE49-F238E27FC236}">
                <a16:creationId xmlns:a16="http://schemas.microsoft.com/office/drawing/2014/main" id="{81F676AD-00E6-4987-AC67-1F47C0305B3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836443" y="5992459"/>
            <a:ext cx="2238857" cy="471429"/>
          </a:xfrm>
          <a:prstGeom prst="rect">
            <a:avLst/>
          </a:prstGeom>
        </p:spPr>
      </p:pic>
      <p:sp>
        <p:nvSpPr>
          <p:cNvPr id="22" name="Rectangle 21">
            <a:extLst>
              <a:ext uri="{FF2B5EF4-FFF2-40B4-BE49-F238E27FC236}">
                <a16:creationId xmlns:a16="http://schemas.microsoft.com/office/drawing/2014/main" id="{5988AB8D-1EEA-418B-865E-43884F68D212}"/>
              </a:ext>
            </a:extLst>
          </p:cNvPr>
          <p:cNvSpPr/>
          <p:nvPr/>
        </p:nvSpPr>
        <p:spPr>
          <a:xfrm>
            <a:off x="218840" y="4270481"/>
            <a:ext cx="8771860" cy="2496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7AF4BF1-4444-48E4-BA12-B622790C0524}"/>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20059" y="2082320"/>
            <a:ext cx="2008000" cy="321333"/>
          </a:xfrm>
          <a:prstGeom prst="rect">
            <a:avLst/>
          </a:prstGeom>
        </p:spPr>
      </p:pic>
    </p:spTree>
    <p:extLst>
      <p:ext uri="{BB962C8B-B14F-4D97-AF65-F5344CB8AC3E}">
        <p14:creationId xmlns:p14="http://schemas.microsoft.com/office/powerpoint/2010/main" val="337210386"/>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80372"/>
            <a:ext cx="64807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Physics manifesto</a:t>
            </a:r>
            <a:endParaRPr kumimoji="0" lang="sk-SK"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565414" y="1157252"/>
            <a:ext cx="7272808"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Select some part of the outer world, call it the system</a:t>
            </a:r>
            <a:endParaRPr kumimoji="0" lang="sk-SK"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Find how to describe state of the system</a:t>
            </a:r>
            <a:endParaRPr kumimoji="0" lang="sk-SK"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Find the equation of motion</a:t>
            </a:r>
            <a:endParaRPr kumimoji="0" lang="sk-SK"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Predict future states</a:t>
            </a:r>
            <a:endParaRPr kumimoji="0" lang="sk-SK"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477672" y="4189863"/>
                <a:ext cx="817500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State of electromagnetic field: two vector fields</a:t>
                </a:r>
                <a:endParaRPr kumimoji="0" lang="sk-SK"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Calibri"/>
                    <a:ea typeface="+mn-ea"/>
                    <a:cs typeface="+mn-cs"/>
                  </a:rPr>
                  <a:t>What are the equations of motion, how to predict future? </a:t>
                </a:r>
                <a:r>
                  <a:rPr kumimoji="0" lang="en-US" i="0" u="none" strike="noStrike" kern="1200" cap="none" spc="0" normalizeH="0" baseline="0" noProof="0" dirty="0">
                    <a:ln>
                      <a:noFill/>
                    </a:ln>
                    <a:effectLst/>
                    <a:uLnTx/>
                    <a:uFillTx/>
                    <a:latin typeface="Calibri"/>
                    <a:ea typeface="+mn-ea"/>
                    <a:cs typeface="+mn-cs"/>
                  </a:rPr>
                  <a:t>(This is something which is usually not much discussed in the course “Theory of electromagnetic field”.)</a:t>
                </a:r>
                <a:endParaRPr kumimoji="0" lang="sk-SK"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Let us try our standard strategy: starting from the current state find the new state after infinitesimal time interval </a:t>
                </a:r>
                <a14:m>
                  <m:oMath xmlns:m="http://schemas.openxmlformats.org/officeDocument/2006/math">
                    <m:r>
                      <a:rPr lang="en-US" b="0" i="1" smtClean="0">
                        <a:solidFill>
                          <a:prstClr val="black"/>
                        </a:solidFill>
                        <a:latin typeface="Cambria Math" panose="02040503050406030204" pitchFamily="18" charset="0"/>
                      </a:rPr>
                      <m:t>𝑑𝑡</m:t>
                    </m:r>
                  </m:oMath>
                </a14:m>
                <a:r>
                  <a:rPr kumimoji="0" lang="en-US" b="0" i="0" u="none" strike="noStrike" kern="1200" cap="none" spc="0" normalizeH="0" baseline="0" noProof="0" dirty="0">
                    <a:ln>
                      <a:noFill/>
                    </a:ln>
                    <a:solidFill>
                      <a:prstClr val="black"/>
                    </a:solidFill>
                    <a:effectLst/>
                    <a:uLnTx/>
                    <a:uFillTx/>
                    <a:latin typeface="Calibri"/>
                    <a:ea typeface="+mn-ea"/>
                    <a:cs typeface="+mn-cs"/>
                  </a:rPr>
                  <a:t>.</a:t>
                </a:r>
                <a:endParaRPr kumimoji="0" lang="sk-SK"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Suggestion: try to use </a:t>
                </a:r>
                <a:r>
                  <a:rPr kumimoji="0" lang="sk-SK" b="1" i="0" u="none" strike="noStrike" kern="1200" cap="none" spc="0" normalizeH="0" baseline="0" noProof="0" dirty="0">
                    <a:ln>
                      <a:noFill/>
                    </a:ln>
                    <a:solidFill>
                      <a:prstClr val="black"/>
                    </a:solidFill>
                    <a:effectLst/>
                    <a:uLnTx/>
                    <a:uFillTx/>
                    <a:latin typeface="Calibri"/>
                    <a:ea typeface="+mn-ea"/>
                    <a:cs typeface="+mn-cs"/>
                  </a:rPr>
                  <a:t> </a:t>
                </a:r>
                <a:r>
                  <a:rPr kumimoji="0" lang="sk-SK" b="1" i="0" u="none" strike="noStrike" kern="1200" cap="none" spc="0" normalizeH="0" baseline="0" noProof="0" dirty="0" err="1">
                    <a:ln>
                      <a:noFill/>
                    </a:ln>
                    <a:solidFill>
                      <a:prstClr val="black"/>
                    </a:solidFill>
                    <a:effectLst/>
                    <a:uLnTx/>
                    <a:uFillTx/>
                    <a:latin typeface="Calibri"/>
                    <a:ea typeface="+mn-ea"/>
                    <a:cs typeface="+mn-cs"/>
                  </a:rPr>
                  <a:t>Maxwell</a:t>
                </a:r>
                <a:r>
                  <a:rPr kumimoji="0" lang="sk-SK" b="1" i="0" u="none" strike="noStrike" kern="1200" cap="none" spc="0" normalizeH="0" baseline="0" noProof="0" dirty="0">
                    <a:ln>
                      <a:noFill/>
                    </a:ln>
                    <a:solidFill>
                      <a:prstClr val="black"/>
                    </a:solidFill>
                    <a:effectLst/>
                    <a:uLnTx/>
                    <a:uFillTx/>
                    <a:latin typeface="Calibri"/>
                    <a:ea typeface="+mn-ea"/>
                    <a:cs typeface="+mn-cs"/>
                  </a:rPr>
                  <a:t> </a:t>
                </a:r>
                <a:r>
                  <a:rPr kumimoji="0" lang="en-US" b="1" i="0" u="none" strike="noStrike" kern="1200" cap="none" spc="0" normalizeH="0" baseline="0" noProof="0" dirty="0">
                    <a:ln>
                      <a:noFill/>
                    </a:ln>
                    <a:solidFill>
                      <a:prstClr val="black"/>
                    </a:solidFill>
                    <a:effectLst/>
                    <a:uLnTx/>
                    <a:uFillTx/>
                    <a:latin typeface="Calibri"/>
                    <a:ea typeface="+mn-ea"/>
                    <a:cs typeface="+mn-cs"/>
                  </a:rPr>
                  <a:t>equations.</a:t>
                </a:r>
                <a:endParaRPr kumimoji="0" lang="sk-SK"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7672" y="4189863"/>
                <a:ext cx="8175009" cy="2031325"/>
              </a:xfrm>
              <a:prstGeom prst="rect">
                <a:avLst/>
              </a:prstGeom>
              <a:blipFill>
                <a:blip r:embed="rId6"/>
                <a:stretch>
                  <a:fillRect l="-597" t="-1497" b="-3593"/>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D81D38B-C244-40E1-9FE5-62CEBC1640B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32368" y="4211275"/>
            <a:ext cx="437143" cy="276000"/>
          </a:xfrm>
          <a:prstGeom prst="rect">
            <a:avLst/>
          </a:prstGeom>
        </p:spPr>
      </p:pic>
      <p:pic>
        <p:nvPicPr>
          <p:cNvPr id="14" name="Picture 13">
            <a:extLst>
              <a:ext uri="{FF2B5EF4-FFF2-40B4-BE49-F238E27FC236}">
                <a16:creationId xmlns:a16="http://schemas.microsoft.com/office/drawing/2014/main" id="{E606688B-B492-4509-95B4-100CEAE0783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655926" y="4210302"/>
            <a:ext cx="440571" cy="276000"/>
          </a:xfrm>
          <a:prstGeom prst="rect">
            <a:avLst/>
          </a:prstGeom>
        </p:spPr>
      </p:pic>
      <p:sp>
        <p:nvSpPr>
          <p:cNvPr id="3" name="TextBox 2">
            <a:extLst>
              <a:ext uri="{FF2B5EF4-FFF2-40B4-BE49-F238E27FC236}">
                <a16:creationId xmlns:a16="http://schemas.microsoft.com/office/drawing/2014/main" id="{07A6B868-8CE2-4909-8D8F-F417BE95904E}"/>
              </a:ext>
            </a:extLst>
          </p:cNvPr>
          <p:cNvSpPr txBox="1"/>
          <p:nvPr/>
        </p:nvSpPr>
        <p:spPr>
          <a:xfrm>
            <a:off x="477672" y="3753750"/>
            <a:ext cx="7508088" cy="369332"/>
          </a:xfrm>
          <a:prstGeom prst="rect">
            <a:avLst/>
          </a:prstGeom>
          <a:noFill/>
        </p:spPr>
        <p:txBody>
          <a:bodyPr wrap="square" rtlCol="0">
            <a:spAutoFit/>
          </a:bodyPr>
          <a:lstStyle/>
          <a:p>
            <a:r>
              <a:rPr lang="en-US" dirty="0"/>
              <a:t>System: electromagnetic field</a:t>
            </a:r>
          </a:p>
        </p:txBody>
      </p:sp>
      <p:sp>
        <p:nvSpPr>
          <p:cNvPr id="8" name="Rectangle 7">
            <a:extLst>
              <a:ext uri="{FF2B5EF4-FFF2-40B4-BE49-F238E27FC236}">
                <a16:creationId xmlns:a16="http://schemas.microsoft.com/office/drawing/2014/main" id="{3757222B-7F30-4575-AD69-4A412109DA65}"/>
              </a:ext>
            </a:extLst>
          </p:cNvPr>
          <p:cNvSpPr/>
          <p:nvPr/>
        </p:nvSpPr>
        <p:spPr>
          <a:xfrm>
            <a:off x="325120" y="3551672"/>
            <a:ext cx="8473440" cy="2727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9AB266-4EE3-48BE-B507-693533BF7954}"/>
              </a:ext>
            </a:extLst>
          </p:cNvPr>
          <p:cNvSpPr txBox="1"/>
          <p:nvPr/>
        </p:nvSpPr>
        <p:spPr>
          <a:xfrm>
            <a:off x="175136" y="2424362"/>
            <a:ext cx="8361680" cy="923330"/>
          </a:xfrm>
          <a:prstGeom prst="rect">
            <a:avLst/>
          </a:prstGeom>
          <a:noFill/>
        </p:spPr>
        <p:txBody>
          <a:bodyPr wrap="square" rtlCol="0">
            <a:spAutoFit/>
          </a:bodyPr>
          <a:lstStyle/>
          <a:p>
            <a:pPr algn="l"/>
            <a:r>
              <a:rPr lang="en-US" dirty="0"/>
              <a:t>Now we go to work with a new physical system: electromagnetic field. It is a new animal in the physics ZOO. So we have to show how the physics manifesto works for this new animal.</a:t>
            </a:r>
          </a:p>
        </p:txBody>
      </p:sp>
    </p:spTree>
    <p:extLst>
      <p:ext uri="{BB962C8B-B14F-4D97-AF65-F5344CB8AC3E}">
        <p14:creationId xmlns:p14="http://schemas.microsoft.com/office/powerpoint/2010/main" val="3360764011"/>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AF617-0F93-410D-9DCA-4744B4641085}"/>
              </a:ext>
            </a:extLst>
          </p:cNvPr>
          <p:cNvSpPr>
            <a:spLocks noGrp="1"/>
          </p:cNvSpPr>
          <p:nvPr>
            <p:ph type="sldNum" sz="quarter" idx="12"/>
          </p:nvPr>
        </p:nvSpPr>
        <p:spPr/>
        <p:txBody>
          <a:bodyPr/>
          <a:lstStyle/>
          <a:p>
            <a:fld id="{EF2191A1-080D-4B75-96DD-5F8CFE4971FF}" type="slidenum">
              <a:rPr lang="en-US" smtClean="0"/>
              <a:t>30</a:t>
            </a:fld>
            <a:endParaRPr lang="en-US"/>
          </a:p>
        </p:txBody>
      </p:sp>
      <p:sp>
        <p:nvSpPr>
          <p:cNvPr id="3" name="TextBox 2">
            <a:extLst>
              <a:ext uri="{FF2B5EF4-FFF2-40B4-BE49-F238E27FC236}">
                <a16:creationId xmlns:a16="http://schemas.microsoft.com/office/drawing/2014/main" id="{78F0B512-B344-45A7-A3DB-B5A4DA237E1C}"/>
              </a:ext>
            </a:extLst>
          </p:cNvPr>
          <p:cNvSpPr txBox="1"/>
          <p:nvPr/>
        </p:nvSpPr>
        <p:spPr>
          <a:xfrm>
            <a:off x="74663" y="136525"/>
            <a:ext cx="8814156" cy="523220"/>
          </a:xfrm>
          <a:prstGeom prst="rect">
            <a:avLst/>
          </a:prstGeom>
          <a:noFill/>
        </p:spPr>
        <p:txBody>
          <a:bodyPr wrap="square" rtlCol="0">
            <a:spAutoFit/>
          </a:bodyPr>
          <a:lstStyle/>
          <a:p>
            <a:pPr algn="ctr"/>
            <a:r>
              <a:rPr lang="en-US" sz="2800" b="1" dirty="0"/>
              <a:t>Free electromagnetic field: photons</a:t>
            </a:r>
            <a:endParaRPr lang="en-US" b="1" dirty="0"/>
          </a:p>
        </p:txBody>
      </p:sp>
      <p:pic>
        <p:nvPicPr>
          <p:cNvPr id="4" name="Picture 3">
            <a:extLst>
              <a:ext uri="{FF2B5EF4-FFF2-40B4-BE49-F238E27FC236}">
                <a16:creationId xmlns:a16="http://schemas.microsoft.com/office/drawing/2014/main" id="{98D591F8-843F-413B-ABBA-AAEE055A69D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60401" y="1387527"/>
            <a:ext cx="2664000" cy="471429"/>
          </a:xfrm>
          <a:prstGeom prst="rect">
            <a:avLst/>
          </a:prstGeom>
        </p:spPr>
      </p:pic>
      <p:pic>
        <p:nvPicPr>
          <p:cNvPr id="5" name="Picture 4">
            <a:extLst>
              <a:ext uri="{FF2B5EF4-FFF2-40B4-BE49-F238E27FC236}">
                <a16:creationId xmlns:a16="http://schemas.microsoft.com/office/drawing/2014/main" id="{8E18F920-9995-49F1-B6B2-35F3DEDD8A6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572000" y="1387526"/>
            <a:ext cx="2238857" cy="471429"/>
          </a:xfrm>
          <a:prstGeom prst="rect">
            <a:avLst/>
          </a:prstGeom>
        </p:spPr>
      </p:pic>
      <p:sp>
        <p:nvSpPr>
          <p:cNvPr id="6" name="TextBox 5">
            <a:extLst>
              <a:ext uri="{FF2B5EF4-FFF2-40B4-BE49-F238E27FC236}">
                <a16:creationId xmlns:a16="http://schemas.microsoft.com/office/drawing/2014/main" id="{4FA0764E-80E3-4F49-BD49-37338CB106E0}"/>
              </a:ext>
            </a:extLst>
          </p:cNvPr>
          <p:cNvSpPr txBox="1"/>
          <p:nvPr/>
        </p:nvSpPr>
        <p:spPr>
          <a:xfrm>
            <a:off x="213360" y="838970"/>
            <a:ext cx="8636000" cy="369332"/>
          </a:xfrm>
          <a:prstGeom prst="rect">
            <a:avLst/>
          </a:prstGeom>
          <a:noFill/>
        </p:spPr>
        <p:txBody>
          <a:bodyPr wrap="square" rtlCol="0">
            <a:spAutoFit/>
          </a:bodyPr>
          <a:lstStyle/>
          <a:p>
            <a:pPr algn="l"/>
            <a:r>
              <a:rPr lang="en-US" dirty="0"/>
              <a:t>We found that the energy and momentum formulas for photons should be</a:t>
            </a:r>
          </a:p>
        </p:txBody>
      </p:sp>
      <p:sp>
        <p:nvSpPr>
          <p:cNvPr id="7" name="TextBox 6">
            <a:extLst>
              <a:ext uri="{FF2B5EF4-FFF2-40B4-BE49-F238E27FC236}">
                <a16:creationId xmlns:a16="http://schemas.microsoft.com/office/drawing/2014/main" id="{C96F9EC8-BA22-419A-9F7C-E2ADE5916DE8}"/>
              </a:ext>
            </a:extLst>
          </p:cNvPr>
          <p:cNvSpPr txBox="1"/>
          <p:nvPr/>
        </p:nvSpPr>
        <p:spPr>
          <a:xfrm>
            <a:off x="223520" y="1971040"/>
            <a:ext cx="8665299" cy="369332"/>
          </a:xfrm>
          <a:prstGeom prst="rect">
            <a:avLst/>
          </a:prstGeom>
          <a:noFill/>
        </p:spPr>
        <p:txBody>
          <a:bodyPr wrap="square" rtlCol="0">
            <a:spAutoFit/>
          </a:bodyPr>
          <a:lstStyle/>
          <a:p>
            <a:pPr algn="l"/>
            <a:r>
              <a:rPr lang="en-US" dirty="0"/>
              <a:t>This gives us the following relation between energy and momentum</a:t>
            </a:r>
          </a:p>
        </p:txBody>
      </p:sp>
      <p:pic>
        <p:nvPicPr>
          <p:cNvPr id="11" name="Picture 10">
            <a:extLst>
              <a:ext uri="{FF2B5EF4-FFF2-40B4-BE49-F238E27FC236}">
                <a16:creationId xmlns:a16="http://schemas.microsoft.com/office/drawing/2014/main" id="{C011FC65-99DF-4807-B362-D6D6AD4907AF}"/>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545840" y="2585037"/>
            <a:ext cx="880000" cy="278667"/>
          </a:xfrm>
          <a:prstGeom prst="rect">
            <a:avLst/>
          </a:prstGeom>
        </p:spPr>
      </p:pic>
      <p:sp>
        <p:nvSpPr>
          <p:cNvPr id="12" name="Rectangle 11">
            <a:extLst>
              <a:ext uri="{FF2B5EF4-FFF2-40B4-BE49-F238E27FC236}">
                <a16:creationId xmlns:a16="http://schemas.microsoft.com/office/drawing/2014/main" id="{5A59FE8C-E5AB-4AAB-8EA9-770062957B2E}"/>
              </a:ext>
            </a:extLst>
          </p:cNvPr>
          <p:cNvSpPr/>
          <p:nvPr/>
        </p:nvSpPr>
        <p:spPr>
          <a:xfrm>
            <a:off x="3383280" y="2428240"/>
            <a:ext cx="1188720" cy="579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2B6489-26AC-4C21-848C-B29342020253}"/>
              </a:ext>
            </a:extLst>
          </p:cNvPr>
          <p:cNvSpPr txBox="1"/>
          <p:nvPr/>
        </p:nvSpPr>
        <p:spPr>
          <a:xfrm>
            <a:off x="223520" y="3200400"/>
            <a:ext cx="8665299" cy="646331"/>
          </a:xfrm>
          <a:prstGeom prst="rect">
            <a:avLst/>
          </a:prstGeom>
          <a:noFill/>
        </p:spPr>
        <p:txBody>
          <a:bodyPr wrap="square" rtlCol="0">
            <a:spAutoFit/>
          </a:bodyPr>
          <a:lstStyle/>
          <a:p>
            <a:pPr algn="l"/>
            <a:r>
              <a:rPr lang="en-US" dirty="0"/>
              <a:t>Such a relation is expected for relativistic massless particle because of the general relativistic formula for the particle rest mass</a:t>
            </a:r>
          </a:p>
        </p:txBody>
      </p:sp>
      <p:pic>
        <p:nvPicPr>
          <p:cNvPr id="31" name="Picture 30">
            <a:extLst>
              <a:ext uri="{FF2B5EF4-FFF2-40B4-BE49-F238E27FC236}">
                <a16:creationId xmlns:a16="http://schemas.microsoft.com/office/drawing/2014/main" id="{F1657767-BD89-46F2-A4BE-D36F0D59DB63}"/>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64401" y="3965015"/>
            <a:ext cx="1920000" cy="464571"/>
          </a:xfrm>
          <a:prstGeom prst="rect">
            <a:avLst/>
          </a:prstGeom>
        </p:spPr>
      </p:pic>
      <p:sp>
        <p:nvSpPr>
          <p:cNvPr id="19" name="TextBox 18">
            <a:extLst>
              <a:ext uri="{FF2B5EF4-FFF2-40B4-BE49-F238E27FC236}">
                <a16:creationId xmlns:a16="http://schemas.microsoft.com/office/drawing/2014/main" id="{39D00AE0-7D4A-44A7-95ED-B67DC1DC8794}"/>
              </a:ext>
            </a:extLst>
          </p:cNvPr>
          <p:cNvSpPr txBox="1"/>
          <p:nvPr/>
        </p:nvSpPr>
        <p:spPr>
          <a:xfrm>
            <a:off x="239350" y="4582262"/>
            <a:ext cx="8665299" cy="815608"/>
          </a:xfrm>
          <a:prstGeom prst="rect">
            <a:avLst/>
          </a:prstGeom>
          <a:noFill/>
        </p:spPr>
        <p:txBody>
          <a:bodyPr wrap="square" rtlCol="0">
            <a:spAutoFit/>
          </a:bodyPr>
          <a:lstStyle/>
          <a:p>
            <a:pPr algn="l"/>
            <a:r>
              <a:rPr lang="en-US" dirty="0"/>
              <a:t>For photons this gives the rest mass 0. The general formula for the relation between the </a:t>
            </a:r>
          </a:p>
          <a:p>
            <a:pPr algn="l"/>
            <a:endParaRPr lang="en-US" sz="1050" dirty="0"/>
          </a:p>
          <a:p>
            <a:pPr algn="l"/>
            <a:r>
              <a:rPr lang="en-US" dirty="0"/>
              <a:t>energy, rest mass and velocity of a particle is</a:t>
            </a:r>
          </a:p>
        </p:txBody>
      </p:sp>
      <p:sp>
        <p:nvSpPr>
          <p:cNvPr id="20" name="Rectangle 19">
            <a:extLst>
              <a:ext uri="{FF2B5EF4-FFF2-40B4-BE49-F238E27FC236}">
                <a16:creationId xmlns:a16="http://schemas.microsoft.com/office/drawing/2014/main" id="{B64506AC-232B-46F1-81E8-BD27ADF5126D}"/>
              </a:ext>
            </a:extLst>
          </p:cNvPr>
          <p:cNvSpPr/>
          <p:nvPr/>
        </p:nvSpPr>
        <p:spPr>
          <a:xfrm>
            <a:off x="2824480" y="3904055"/>
            <a:ext cx="22860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84F53920-8F79-4AD6-9961-424BC8B60C9A}"/>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794451" y="4916488"/>
            <a:ext cx="1292571" cy="73885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C1FAAB3-ACE6-4103-A9E3-5F433E0C4AAE}"/>
                  </a:ext>
                </a:extLst>
              </p:cNvPr>
              <p:cNvSpPr txBox="1"/>
              <p:nvPr/>
            </p:nvSpPr>
            <p:spPr>
              <a:xfrm>
                <a:off x="239350" y="5661749"/>
                <a:ext cx="7863840" cy="646331"/>
              </a:xfrm>
              <a:prstGeom prst="rect">
                <a:avLst/>
              </a:prstGeom>
              <a:noFill/>
            </p:spPr>
            <p:txBody>
              <a:bodyPr wrap="square" rtlCol="0">
                <a:spAutoFit/>
              </a:bodyPr>
              <a:lstStyle/>
              <a:p>
                <a:pPr algn="l"/>
                <a:r>
                  <a:rPr lang="en-US" dirty="0"/>
                  <a:t>To get non-zero energy, the zero-mass particle velocity must always be </a:t>
                </a:r>
                <a14:m>
                  <m:oMath xmlns:m="http://schemas.openxmlformats.org/officeDocument/2006/math">
                    <m:r>
                      <m:rPr>
                        <m:nor/>
                      </m:rPr>
                      <a:rPr lang="en-US" b="0" i="1" smtClean="0">
                        <a:latin typeface="Cambria Math" panose="02040503050406030204" pitchFamily="18" charset="0"/>
                      </a:rPr>
                      <m:t>v</m:t>
                    </m:r>
                    <m:r>
                      <m:rPr>
                        <m:nor/>
                      </m:rP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So photons always move with the velocity </a:t>
                </a:r>
                <a14:m>
                  <m:oMath xmlns:m="http://schemas.openxmlformats.org/officeDocument/2006/math">
                    <m:r>
                      <a:rPr lang="en-US" b="0" i="1" smtClean="0">
                        <a:latin typeface="Cambria Math" panose="02040503050406030204" pitchFamily="18" charset="0"/>
                      </a:rPr>
                      <m:t>𝑐</m:t>
                    </m:r>
                  </m:oMath>
                </a14:m>
                <a:r>
                  <a:rPr lang="en-US" dirty="0"/>
                  <a:t>.</a:t>
                </a:r>
              </a:p>
            </p:txBody>
          </p:sp>
        </mc:Choice>
        <mc:Fallback xmlns="">
          <p:sp>
            <p:nvSpPr>
              <p:cNvPr id="25" name="TextBox 24">
                <a:extLst>
                  <a:ext uri="{FF2B5EF4-FFF2-40B4-BE49-F238E27FC236}">
                    <a16:creationId xmlns:a16="http://schemas.microsoft.com/office/drawing/2014/main" id="{EC1FAAB3-ACE6-4103-A9E3-5F433E0C4AAE}"/>
                  </a:ext>
                </a:extLst>
              </p:cNvPr>
              <p:cNvSpPr txBox="1">
                <a:spLocks noRot="1" noChangeAspect="1" noMove="1" noResize="1" noEditPoints="1" noAdjustHandles="1" noChangeArrowheads="1" noChangeShapeType="1" noTextEdit="1"/>
              </p:cNvSpPr>
              <p:nvPr/>
            </p:nvSpPr>
            <p:spPr>
              <a:xfrm>
                <a:off x="239350" y="5661749"/>
                <a:ext cx="7863840" cy="646331"/>
              </a:xfrm>
              <a:prstGeom prst="rect">
                <a:avLst/>
              </a:prstGeom>
              <a:blipFill>
                <a:blip r:embed="rId14"/>
                <a:stretch>
                  <a:fillRect l="-620" t="-5660" b="-1415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03F4BB8D-B2EF-4DF8-ABAA-9CBCFAE94490}"/>
              </a:ext>
            </a:extLst>
          </p:cNvPr>
          <p:cNvSpPr txBox="1"/>
          <p:nvPr/>
        </p:nvSpPr>
        <p:spPr>
          <a:xfrm>
            <a:off x="244881" y="6259810"/>
            <a:ext cx="7559040" cy="461665"/>
          </a:xfrm>
          <a:prstGeom prst="rect">
            <a:avLst/>
          </a:prstGeom>
          <a:noFill/>
        </p:spPr>
        <p:txBody>
          <a:bodyPr wrap="square" rtlCol="0">
            <a:spAutoFit/>
          </a:bodyPr>
          <a:lstStyle/>
          <a:p>
            <a:pPr algn="l"/>
            <a:r>
              <a:rPr lang="en-US" sz="2400" b="1" dirty="0">
                <a:solidFill>
                  <a:srgbClr val="FF0000"/>
                </a:solidFill>
              </a:rPr>
              <a:t>We have discovered photons !!!</a:t>
            </a:r>
          </a:p>
        </p:txBody>
      </p:sp>
    </p:spTree>
    <p:extLst>
      <p:ext uri="{BB962C8B-B14F-4D97-AF65-F5344CB8AC3E}">
        <p14:creationId xmlns:p14="http://schemas.microsoft.com/office/powerpoint/2010/main" val="2337391057"/>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5FD81-FCDC-411B-B784-BF80E2AEF280}"/>
              </a:ext>
            </a:extLst>
          </p:cNvPr>
          <p:cNvSpPr>
            <a:spLocks noGrp="1"/>
          </p:cNvSpPr>
          <p:nvPr>
            <p:ph type="sldNum" sz="quarter" idx="12"/>
          </p:nvPr>
        </p:nvSpPr>
        <p:spPr/>
        <p:txBody>
          <a:bodyPr/>
          <a:lstStyle/>
          <a:p>
            <a:fld id="{EF2191A1-080D-4B75-96DD-5F8CFE4971FF}" type="slidenum">
              <a:rPr lang="en-US" smtClean="0"/>
              <a:t>31</a:t>
            </a:fld>
            <a:endParaRPr lang="en-US"/>
          </a:p>
        </p:txBody>
      </p:sp>
      <p:sp>
        <p:nvSpPr>
          <p:cNvPr id="3" name="TextBox 2">
            <a:extLst>
              <a:ext uri="{FF2B5EF4-FFF2-40B4-BE49-F238E27FC236}">
                <a16:creationId xmlns:a16="http://schemas.microsoft.com/office/drawing/2014/main" id="{61E9739B-A29A-4B97-881C-CE9C8FD7F7FD}"/>
              </a:ext>
            </a:extLst>
          </p:cNvPr>
          <p:cNvSpPr txBox="1"/>
          <p:nvPr/>
        </p:nvSpPr>
        <p:spPr>
          <a:xfrm>
            <a:off x="883920" y="243840"/>
            <a:ext cx="6837680" cy="523220"/>
          </a:xfrm>
          <a:prstGeom prst="rect">
            <a:avLst/>
          </a:prstGeom>
          <a:noFill/>
        </p:spPr>
        <p:txBody>
          <a:bodyPr wrap="square" rtlCol="0">
            <a:spAutoFit/>
          </a:bodyPr>
          <a:lstStyle/>
          <a:p>
            <a:pPr algn="ctr"/>
            <a:r>
              <a:rPr lang="en-US" sz="2800" b="1" dirty="0"/>
              <a:t>Thermal radiation in a cavity as a photon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7AFC2FB-928B-43BD-961E-6619DF5C25E2}"/>
                  </a:ext>
                </a:extLst>
              </p:cNvPr>
              <p:cNvSpPr txBox="1"/>
              <p:nvPr/>
            </p:nvSpPr>
            <p:spPr>
              <a:xfrm>
                <a:off x="233680" y="975360"/>
                <a:ext cx="8686800" cy="3493264"/>
              </a:xfrm>
              <a:prstGeom prst="rect">
                <a:avLst/>
              </a:prstGeom>
              <a:noFill/>
            </p:spPr>
            <p:txBody>
              <a:bodyPr wrap="square" rtlCol="0">
                <a:spAutoFit/>
              </a:bodyPr>
              <a:lstStyle/>
              <a:p>
                <a:pPr algn="l"/>
                <a:r>
                  <a:rPr lang="en-US" dirty="0"/>
                  <a:t>We have arrived at a conclusion that we can consider the electromagnetic field in a cavity as a photon gas. So we can try to calculate the properties of the thermal radiation by calculating the properties of a photon  gas in equilibrium with the cavity walls at the temperature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pPr algn="l"/>
                <a:endParaRPr lang="en-US" sz="500" dirty="0"/>
              </a:p>
              <a:p>
                <a:pPr algn="l"/>
                <a:r>
                  <a:rPr lang="en-US" dirty="0"/>
                  <a:t>How to do that? we certainly do not know a priori the total number of photons in the cavity so we try to work within the grand canonical technology pretending to know the chemical potential of photons, calculate with it as with a symbolical abstract number </a:t>
                </a:r>
                <a14:m>
                  <m:oMath xmlns:m="http://schemas.openxmlformats.org/officeDocument/2006/math">
                    <m:r>
                      <a:rPr lang="en-US" b="0" i="1" smtClean="0">
                        <a:latin typeface="Cambria Math" panose="02040503050406030204" pitchFamily="18" charset="0"/>
                      </a:rPr>
                      <m:t>𝜇</m:t>
                    </m:r>
                  </m:oMath>
                </a14:m>
                <a:r>
                  <a:rPr lang="en-US" dirty="0"/>
                  <a:t> and finally find the correct value of it by adjusting this value to get the correct thermal radiation results which we already know.</a:t>
                </a:r>
              </a:p>
              <a:p>
                <a:pPr algn="l"/>
                <a:endParaRPr lang="en-US" dirty="0"/>
              </a:p>
              <a:p>
                <a:pPr algn="l"/>
                <a:r>
                  <a:rPr lang="en-US" dirty="0"/>
                  <a:t>So we have a the photon gas with one-particle-states </a:t>
                </a:r>
                <a14:m>
                  <m:oMath xmlns:m="http://schemas.openxmlformats.org/officeDocument/2006/math">
                    <m:r>
                      <a:rPr lang="en-US" b="0" i="1" smtClean="0">
                        <a:latin typeface="Cambria Math" panose="02040503050406030204" pitchFamily="18" charset="0"/>
                      </a:rPr>
                      <m:t>𝑚𝑛𝑙</m:t>
                    </m:r>
                  </m:oMath>
                </a14:m>
                <a:r>
                  <a:rPr lang="en-US" dirty="0"/>
                  <a:t>s. The mean occupational number a one-particle-state will be</a:t>
                </a:r>
              </a:p>
            </p:txBody>
          </p:sp>
        </mc:Choice>
        <mc:Fallback xmlns="">
          <p:sp>
            <p:nvSpPr>
              <p:cNvPr id="4" name="TextBox 3">
                <a:extLst>
                  <a:ext uri="{FF2B5EF4-FFF2-40B4-BE49-F238E27FC236}">
                    <a16:creationId xmlns:a16="http://schemas.microsoft.com/office/drawing/2014/main" id="{77AFC2FB-928B-43BD-961E-6619DF5C25E2}"/>
                  </a:ext>
                </a:extLst>
              </p:cNvPr>
              <p:cNvSpPr txBox="1">
                <a:spLocks noRot="1" noChangeAspect="1" noMove="1" noResize="1" noEditPoints="1" noAdjustHandles="1" noChangeArrowheads="1" noChangeShapeType="1" noTextEdit="1"/>
              </p:cNvSpPr>
              <p:nvPr/>
            </p:nvSpPr>
            <p:spPr>
              <a:xfrm>
                <a:off x="233680" y="975360"/>
                <a:ext cx="8686800" cy="3493264"/>
              </a:xfrm>
              <a:prstGeom prst="rect">
                <a:avLst/>
              </a:prstGeom>
              <a:blipFill>
                <a:blip r:embed="rId6"/>
                <a:stretch>
                  <a:fillRect l="-561" t="-873" r="-982" b="-192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A034B99-67FD-4C88-85F2-8533ABBD738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85143" y="4468624"/>
            <a:ext cx="2773714" cy="692571"/>
          </a:xfrm>
          <a:prstGeom prst="rect">
            <a:avLst/>
          </a:prstGeom>
        </p:spPr>
      </p:pic>
      <p:sp>
        <p:nvSpPr>
          <p:cNvPr id="9" name="TextBox 8">
            <a:extLst>
              <a:ext uri="{FF2B5EF4-FFF2-40B4-BE49-F238E27FC236}">
                <a16:creationId xmlns:a16="http://schemas.microsoft.com/office/drawing/2014/main" id="{39231AA5-9BF9-4EDB-83C5-4B6F6882922F}"/>
              </a:ext>
            </a:extLst>
          </p:cNvPr>
          <p:cNvSpPr txBox="1"/>
          <p:nvPr/>
        </p:nvSpPr>
        <p:spPr>
          <a:xfrm>
            <a:off x="335280" y="5334000"/>
            <a:ext cx="8432800" cy="369332"/>
          </a:xfrm>
          <a:prstGeom prst="rect">
            <a:avLst/>
          </a:prstGeom>
          <a:noFill/>
        </p:spPr>
        <p:txBody>
          <a:bodyPr wrap="square" rtlCol="0">
            <a:spAutoFit/>
          </a:bodyPr>
          <a:lstStyle/>
          <a:p>
            <a:pPr algn="l"/>
            <a:r>
              <a:rPr lang="en-US" dirty="0"/>
              <a:t>The total energy of the photon gas will be</a:t>
            </a:r>
          </a:p>
        </p:txBody>
      </p:sp>
      <p:pic>
        <p:nvPicPr>
          <p:cNvPr id="12" name="Picture 11">
            <a:extLst>
              <a:ext uri="{FF2B5EF4-FFF2-40B4-BE49-F238E27FC236}">
                <a16:creationId xmlns:a16="http://schemas.microsoft.com/office/drawing/2014/main" id="{A49484D6-208A-45FF-BE48-0461A4DD2285}"/>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73806" y="5703332"/>
            <a:ext cx="2849143" cy="697714"/>
          </a:xfrm>
          <a:prstGeom prst="rect">
            <a:avLst/>
          </a:prstGeom>
        </p:spPr>
      </p:pic>
    </p:spTree>
    <p:extLst>
      <p:ext uri="{BB962C8B-B14F-4D97-AF65-F5344CB8AC3E}">
        <p14:creationId xmlns:p14="http://schemas.microsoft.com/office/powerpoint/2010/main" val="166231223"/>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E8A195-B0CD-4DA1-867F-7D26A3AD89F8}"/>
              </a:ext>
            </a:extLst>
          </p:cNvPr>
          <p:cNvSpPr>
            <a:spLocks noGrp="1"/>
          </p:cNvSpPr>
          <p:nvPr>
            <p:ph type="sldNum" sz="quarter" idx="12"/>
          </p:nvPr>
        </p:nvSpPr>
        <p:spPr/>
        <p:txBody>
          <a:bodyPr/>
          <a:lstStyle/>
          <a:p>
            <a:fld id="{EF2191A1-080D-4B75-96DD-5F8CFE4971FF}" type="slidenum">
              <a:rPr lang="en-US" smtClean="0"/>
              <a:t>32</a:t>
            </a:fld>
            <a:endParaRPr lang="en-US"/>
          </a:p>
        </p:txBody>
      </p:sp>
      <p:sp>
        <p:nvSpPr>
          <p:cNvPr id="3" name="TextBox 2">
            <a:extLst>
              <a:ext uri="{FF2B5EF4-FFF2-40B4-BE49-F238E27FC236}">
                <a16:creationId xmlns:a16="http://schemas.microsoft.com/office/drawing/2014/main" id="{FBD05726-D868-421B-AC12-1673F0D5A582}"/>
              </a:ext>
            </a:extLst>
          </p:cNvPr>
          <p:cNvSpPr txBox="1"/>
          <p:nvPr/>
        </p:nvSpPr>
        <p:spPr>
          <a:xfrm>
            <a:off x="1005840" y="274320"/>
            <a:ext cx="6837680" cy="523220"/>
          </a:xfrm>
          <a:prstGeom prst="rect">
            <a:avLst/>
          </a:prstGeom>
          <a:noFill/>
        </p:spPr>
        <p:txBody>
          <a:bodyPr wrap="square" rtlCol="0">
            <a:spAutoFit/>
          </a:bodyPr>
          <a:lstStyle/>
          <a:p>
            <a:pPr algn="ctr"/>
            <a:r>
              <a:rPr lang="en-US" sz="2800" b="1" dirty="0"/>
              <a:t>Thermal radiation in a cavity as a photon gas</a:t>
            </a:r>
          </a:p>
        </p:txBody>
      </p:sp>
      <p:sp>
        <p:nvSpPr>
          <p:cNvPr id="4" name="TextBox 3">
            <a:extLst>
              <a:ext uri="{FF2B5EF4-FFF2-40B4-BE49-F238E27FC236}">
                <a16:creationId xmlns:a16="http://schemas.microsoft.com/office/drawing/2014/main" id="{DFDA8662-B97C-4CBF-9A3E-154FB6BE3BAC}"/>
              </a:ext>
            </a:extLst>
          </p:cNvPr>
          <p:cNvSpPr txBox="1"/>
          <p:nvPr/>
        </p:nvSpPr>
        <p:spPr>
          <a:xfrm>
            <a:off x="233680" y="1198880"/>
            <a:ext cx="8453120" cy="923330"/>
          </a:xfrm>
          <a:prstGeom prst="rect">
            <a:avLst/>
          </a:prstGeom>
          <a:noFill/>
        </p:spPr>
        <p:txBody>
          <a:bodyPr wrap="square" rtlCol="0">
            <a:spAutoFit/>
          </a:bodyPr>
          <a:lstStyle/>
          <a:p>
            <a:pPr algn="l"/>
            <a:r>
              <a:rPr lang="en-US" dirty="0"/>
              <a:t>Let us compare the formula we have just got with the formula we have got for “equivalent oscillators” where we had “mean excitation numbers” instead of “mean occupational numbers”</a:t>
            </a:r>
          </a:p>
        </p:txBody>
      </p:sp>
      <p:pic>
        <p:nvPicPr>
          <p:cNvPr id="6" name="Picture 5">
            <a:extLst>
              <a:ext uri="{FF2B5EF4-FFF2-40B4-BE49-F238E27FC236}">
                <a16:creationId xmlns:a16="http://schemas.microsoft.com/office/drawing/2014/main" id="{9D1B8E54-621F-4877-BF1F-3B2969F5F8B7}"/>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40171" y="1967089"/>
            <a:ext cx="2535429" cy="589714"/>
          </a:xfrm>
          <a:prstGeom prst="rect">
            <a:avLst/>
          </a:prstGeom>
        </p:spPr>
      </p:pic>
      <p:pic>
        <p:nvPicPr>
          <p:cNvPr id="7" name="Picture 6">
            <a:extLst>
              <a:ext uri="{FF2B5EF4-FFF2-40B4-BE49-F238E27FC236}">
                <a16:creationId xmlns:a16="http://schemas.microsoft.com/office/drawing/2014/main" id="{6992DFD7-D1DE-4045-8E02-109F0E85284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86767" y="2006538"/>
            <a:ext cx="2849143" cy="697714"/>
          </a:xfrm>
          <a:prstGeom prst="rect">
            <a:avLst/>
          </a:prstGeom>
        </p:spPr>
      </p:pic>
      <p:pic>
        <p:nvPicPr>
          <p:cNvPr id="9" name="Picture 8">
            <a:extLst>
              <a:ext uri="{FF2B5EF4-FFF2-40B4-BE49-F238E27FC236}">
                <a16:creationId xmlns:a16="http://schemas.microsoft.com/office/drawing/2014/main" id="{0DE2C340-A87F-4853-8B8F-8CA4C4BBEAEE}"/>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403960" y="2101504"/>
            <a:ext cx="493160" cy="29009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EBE918-CD81-4547-9916-9621150911BB}"/>
                  </a:ext>
                </a:extLst>
              </p:cNvPr>
              <p:cNvSpPr txBox="1"/>
              <p:nvPr/>
            </p:nvSpPr>
            <p:spPr>
              <a:xfrm>
                <a:off x="314960" y="2854960"/>
                <a:ext cx="8412480" cy="1754326"/>
              </a:xfrm>
              <a:prstGeom prst="rect">
                <a:avLst/>
              </a:prstGeom>
              <a:noFill/>
            </p:spPr>
            <p:txBody>
              <a:bodyPr wrap="square" rtlCol="0">
                <a:spAutoFit/>
              </a:bodyPr>
              <a:lstStyle/>
              <a:p>
                <a:pPr algn="l"/>
                <a:r>
                  <a:rPr lang="en-US" dirty="0"/>
                  <a:t>The formula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𝑚𝑛𝑙</m:t>
                        </m:r>
                      </m:sub>
                    </m:sSub>
                  </m:oMath>
                </a14:m>
                <a:r>
                  <a:rPr lang="en-US" dirty="0"/>
                  <a:t> is the same in both cases, the only difference is that there is </a:t>
                </a:r>
                <a14:m>
                  <m:oMath xmlns:m="http://schemas.openxmlformats.org/officeDocument/2006/math">
                    <m:r>
                      <a:rPr lang="en-US" b="0" i="1" smtClean="0">
                        <a:latin typeface="Cambria Math" panose="02040503050406030204" pitchFamily="18" charset="0"/>
                      </a:rPr>
                      <m:t>𝜇</m:t>
                    </m:r>
                  </m:oMath>
                </a14:m>
                <a:r>
                  <a:rPr lang="en-US" dirty="0"/>
                  <a:t> in the formula on the left. The conclusion is: we get exactly the same results for the thermal radiation if calculated as for oscillators and if calculated as for photons </a:t>
                </a:r>
                <a:r>
                  <a:rPr lang="en-US" b="1" dirty="0">
                    <a:solidFill>
                      <a:srgbClr val="FF0000"/>
                    </a:solidFill>
                  </a:rPr>
                  <a:t>if we set </a:t>
                </a:r>
                <a14:m>
                  <m:oMath xmlns:m="http://schemas.openxmlformats.org/officeDocument/2006/math">
                    <m:r>
                      <a:rPr lang="en-US" b="1" i="1" smtClean="0">
                        <a:solidFill>
                          <a:srgbClr val="FF0000"/>
                        </a:solidFill>
                        <a:latin typeface="Cambria Math" panose="02040503050406030204" pitchFamily="18" charset="0"/>
                      </a:rPr>
                      <m:t>𝝁</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0" i="1" smtClean="0">
                        <a:latin typeface="Cambria Math" panose="02040503050406030204" pitchFamily="18" charset="0"/>
                      </a:rPr>
                      <m:t>.</m:t>
                    </m:r>
                  </m:oMath>
                </a14:m>
                <a:r>
                  <a:rPr lang="en-US" dirty="0"/>
                  <a:t> </a:t>
                </a:r>
              </a:p>
              <a:p>
                <a:pPr algn="l"/>
                <a:endParaRPr lang="en-US" dirty="0"/>
              </a:p>
              <a:p>
                <a:pPr algn="l"/>
                <a:r>
                  <a:rPr lang="en-US" dirty="0"/>
                  <a:t>We discovered a new law of nature: chemical potential of photons is (always) zero.</a:t>
                </a:r>
              </a:p>
            </p:txBody>
          </p:sp>
        </mc:Choice>
        <mc:Fallback xmlns="">
          <p:sp>
            <p:nvSpPr>
              <p:cNvPr id="10" name="TextBox 9">
                <a:extLst>
                  <a:ext uri="{FF2B5EF4-FFF2-40B4-BE49-F238E27FC236}">
                    <a16:creationId xmlns:a16="http://schemas.microsoft.com/office/drawing/2014/main" id="{7EEBE918-CD81-4547-9916-9621150911BB}"/>
                  </a:ext>
                </a:extLst>
              </p:cNvPr>
              <p:cNvSpPr txBox="1">
                <a:spLocks noRot="1" noChangeAspect="1" noMove="1" noResize="1" noEditPoints="1" noAdjustHandles="1" noChangeArrowheads="1" noChangeShapeType="1" noTextEdit="1"/>
              </p:cNvSpPr>
              <p:nvPr/>
            </p:nvSpPr>
            <p:spPr>
              <a:xfrm>
                <a:off x="314960" y="2854960"/>
                <a:ext cx="8412480" cy="1754326"/>
              </a:xfrm>
              <a:prstGeom prst="rect">
                <a:avLst/>
              </a:prstGeom>
              <a:blipFill>
                <a:blip r:embed="rId11"/>
                <a:stretch>
                  <a:fillRect l="-652" t="-1736" r="-290" b="-451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DEB3DEB4-2E0D-4ABA-A39A-4CAE73BCBF3B}"/>
              </a:ext>
            </a:extLst>
          </p:cNvPr>
          <p:cNvSpPr/>
          <p:nvPr/>
        </p:nvSpPr>
        <p:spPr>
          <a:xfrm>
            <a:off x="314960" y="4185920"/>
            <a:ext cx="8046720" cy="49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9EAE91D-3C3C-4C3A-AF50-123E617BD50E}"/>
                  </a:ext>
                </a:extLst>
              </p:cNvPr>
              <p:cNvSpPr txBox="1"/>
              <p:nvPr/>
            </p:nvSpPr>
            <p:spPr>
              <a:xfrm>
                <a:off x="218040" y="4814391"/>
                <a:ext cx="8371840" cy="1200329"/>
              </a:xfrm>
              <a:prstGeom prst="rect">
                <a:avLst/>
              </a:prstGeom>
              <a:noFill/>
            </p:spPr>
            <p:txBody>
              <a:bodyPr wrap="square" rtlCol="0">
                <a:spAutoFit/>
              </a:bodyPr>
              <a:lstStyle/>
              <a:p>
                <a:pPr algn="l"/>
                <a:r>
                  <a:rPr lang="en-US" dirty="0"/>
                  <a:t>Putting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=0</m:t>
                    </m:r>
                  </m:oMath>
                </a14:m>
                <a:r>
                  <a:rPr lang="en-US" dirty="0"/>
                  <a:t> we </a:t>
                </a:r>
                <a:r>
                  <a:rPr lang="en-US"/>
                  <a:t>continue in exactly </a:t>
                </a:r>
                <a:r>
                  <a:rPr lang="en-US" dirty="0"/>
                  <a:t>the same way as we did for the “equivalent oscillators”: we replace the sum by an integral using formula for the </a:t>
                </a:r>
                <a:r>
                  <a:rPr lang="en-US" b="1" dirty="0"/>
                  <a:t>density of one-particle-states which would be for photons the same as was the formula for the density of oscillators </a:t>
                </a:r>
                <a:r>
                  <a:rPr lang="en-US" dirty="0"/>
                  <a:t>and we will get the same result </a:t>
                </a:r>
              </a:p>
            </p:txBody>
          </p:sp>
        </mc:Choice>
        <mc:Fallback xmlns="">
          <p:sp>
            <p:nvSpPr>
              <p:cNvPr id="12" name="TextBox 11">
                <a:extLst>
                  <a:ext uri="{FF2B5EF4-FFF2-40B4-BE49-F238E27FC236}">
                    <a16:creationId xmlns:a16="http://schemas.microsoft.com/office/drawing/2014/main" id="{A9EAE91D-3C3C-4C3A-AF50-123E617BD50E}"/>
                  </a:ext>
                </a:extLst>
              </p:cNvPr>
              <p:cNvSpPr txBox="1">
                <a:spLocks noRot="1" noChangeAspect="1" noMove="1" noResize="1" noEditPoints="1" noAdjustHandles="1" noChangeArrowheads="1" noChangeShapeType="1" noTextEdit="1"/>
              </p:cNvSpPr>
              <p:nvPr/>
            </p:nvSpPr>
            <p:spPr>
              <a:xfrm>
                <a:off x="218040" y="4814391"/>
                <a:ext cx="8371840" cy="1200329"/>
              </a:xfrm>
              <a:prstGeom prst="rect">
                <a:avLst/>
              </a:prstGeom>
              <a:blipFill>
                <a:blip r:embed="rId12"/>
                <a:stretch>
                  <a:fillRect l="-655" t="-3046" b="-710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9241B450-0EC3-45C8-A777-B4BD9E025B5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294857" y="5968072"/>
            <a:ext cx="2554286" cy="594857"/>
          </a:xfrm>
          <a:prstGeom prst="rect">
            <a:avLst/>
          </a:prstGeom>
        </p:spPr>
      </p:pic>
    </p:spTree>
    <p:extLst>
      <p:ext uri="{BB962C8B-B14F-4D97-AF65-F5344CB8AC3E}">
        <p14:creationId xmlns:p14="http://schemas.microsoft.com/office/powerpoint/2010/main" val="3672553288"/>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187" y="332194"/>
            <a:ext cx="720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err="1">
                <a:ln>
                  <a:noFill/>
                </a:ln>
                <a:solidFill>
                  <a:prstClr val="black"/>
                </a:solidFill>
                <a:effectLst/>
                <a:uLnTx/>
                <a:uFillTx/>
                <a:latin typeface="Calibri"/>
                <a:ea typeface="+mn-ea"/>
                <a:cs typeface="+mn-cs"/>
              </a:rPr>
              <a:t>Maxwell</a:t>
            </a:r>
            <a:r>
              <a:rPr kumimoji="0" lang="sk-SK"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equations</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E6A8C02C-9CD4-4A8D-BD84-672A1AB13DA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56301" y="1154747"/>
            <a:ext cx="1719429" cy="500571"/>
          </a:xfrm>
          <a:prstGeom prst="rect">
            <a:avLst/>
          </a:prstGeom>
        </p:spPr>
      </p:pic>
      <p:pic>
        <p:nvPicPr>
          <p:cNvPr id="19" name="Picture 18">
            <a:extLst>
              <a:ext uri="{FF2B5EF4-FFF2-40B4-BE49-F238E27FC236}">
                <a16:creationId xmlns:a16="http://schemas.microsoft.com/office/drawing/2014/main" id="{C3D24CE9-5E5F-4F14-A11D-FC6E5465CBF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9079" y="1681259"/>
            <a:ext cx="1220571" cy="276000"/>
          </a:xfrm>
          <a:prstGeom prst="rect">
            <a:avLst/>
          </a:prstGeom>
        </p:spPr>
      </p:pic>
      <p:pic>
        <p:nvPicPr>
          <p:cNvPr id="25" name="Picture 24">
            <a:extLst>
              <a:ext uri="{FF2B5EF4-FFF2-40B4-BE49-F238E27FC236}">
                <a16:creationId xmlns:a16="http://schemas.microsoft.com/office/drawing/2014/main" id="{244C3ABC-A70A-49C9-AC23-B87244B5AB7C}"/>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11429" y="2161106"/>
            <a:ext cx="1868571" cy="536571"/>
          </a:xfrm>
          <a:prstGeom prst="rect">
            <a:avLst/>
          </a:prstGeom>
        </p:spPr>
      </p:pic>
      <p:pic>
        <p:nvPicPr>
          <p:cNvPr id="27" name="Picture 26">
            <a:extLst>
              <a:ext uri="{FF2B5EF4-FFF2-40B4-BE49-F238E27FC236}">
                <a16:creationId xmlns:a16="http://schemas.microsoft.com/office/drawing/2014/main" id="{6F8F5B3B-7467-453B-8C1C-C5DE2CA8008A}"/>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156301" y="2669402"/>
            <a:ext cx="3087429" cy="536571"/>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875CE-A84D-440A-80FE-967101B8789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39F1846-B2B9-4B24-96EA-FDDABF4264EE}"/>
              </a:ext>
            </a:extLst>
          </p:cNvPr>
          <p:cNvSpPr/>
          <p:nvPr/>
        </p:nvSpPr>
        <p:spPr>
          <a:xfrm>
            <a:off x="2749233" y="1125246"/>
            <a:ext cx="2290127" cy="9067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4893F3-94CD-42B6-83C7-AEC03E6298CD}"/>
              </a:ext>
            </a:extLst>
          </p:cNvPr>
          <p:cNvSpPr/>
          <p:nvPr/>
        </p:nvSpPr>
        <p:spPr>
          <a:xfrm>
            <a:off x="2749233" y="2115597"/>
            <a:ext cx="3661727" cy="1313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C5EF30-D24D-4687-8862-6FED2F236BC6}"/>
              </a:ext>
            </a:extLst>
          </p:cNvPr>
          <p:cNvSpPr txBox="1"/>
          <p:nvPr/>
        </p:nvSpPr>
        <p:spPr>
          <a:xfrm>
            <a:off x="132080" y="3652153"/>
            <a:ext cx="8554720" cy="2769989"/>
          </a:xfrm>
          <a:prstGeom prst="rect">
            <a:avLst/>
          </a:prstGeom>
          <a:noFill/>
        </p:spPr>
        <p:txBody>
          <a:bodyPr wrap="square" rtlCol="0">
            <a:spAutoFit/>
          </a:bodyPr>
          <a:lstStyle/>
          <a:p>
            <a:r>
              <a:rPr lang="en-US" dirty="0"/>
              <a:t>The first two equations do not contain derivatives with respect to time. They must be true in each time instant. Therefore they pose </a:t>
            </a:r>
            <a:r>
              <a:rPr lang="en-US" b="1" dirty="0">
                <a:solidFill>
                  <a:srgbClr val="FF0000"/>
                </a:solidFill>
              </a:rPr>
              <a:t>a condition on state of the electromagnetic field which must be satisfied in each time instant </a:t>
            </a:r>
            <a:r>
              <a:rPr lang="en-US" dirty="0"/>
              <a:t>(in particular in “initial state”).</a:t>
            </a:r>
          </a:p>
          <a:p>
            <a:r>
              <a:rPr lang="en-US" dirty="0"/>
              <a:t>This means that the six functions describing the state</a:t>
            </a:r>
          </a:p>
          <a:p>
            <a:endParaRPr lang="en-US" dirty="0"/>
          </a:p>
          <a:p>
            <a:endParaRPr lang="en-US" sz="1200" dirty="0"/>
          </a:p>
          <a:p>
            <a:r>
              <a:rPr lang="en-US" dirty="0"/>
              <a:t>cannot be chosen arbitrarily at will at each spatial point. Very imprecisely it means that because of two conditions only four of the six functions are independent. To work wit six functions of state are just technically practical in applications. In theoretical physics we, however, often describe the state by just four other functions (potentials).</a:t>
            </a:r>
          </a:p>
        </p:txBody>
      </p:sp>
      <p:pic>
        <p:nvPicPr>
          <p:cNvPr id="29" name="Picture 28">
            <a:extLst>
              <a:ext uri="{FF2B5EF4-FFF2-40B4-BE49-F238E27FC236}">
                <a16:creationId xmlns:a16="http://schemas.microsoft.com/office/drawing/2014/main" id="{1E42B720-6C38-46B0-BF48-C00CA7AFE318}"/>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369444" y="4929153"/>
            <a:ext cx="3874286" cy="240000"/>
          </a:xfrm>
          <a:prstGeom prst="rect">
            <a:avLst/>
          </a:prstGeom>
        </p:spPr>
      </p:pic>
    </p:spTree>
    <p:extLst>
      <p:ext uri="{BB962C8B-B14F-4D97-AF65-F5344CB8AC3E}">
        <p14:creationId xmlns:p14="http://schemas.microsoft.com/office/powerpoint/2010/main" val="385732782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0A76C-8B78-46B0-8DC0-9BCC73B844CE}"/>
              </a:ext>
            </a:extLst>
          </p:cNvPr>
          <p:cNvSpPr>
            <a:spLocks noGrp="1"/>
          </p:cNvSpPr>
          <p:nvPr>
            <p:ph type="sldNum" sz="quarter" idx="12"/>
          </p:nvPr>
        </p:nvSpPr>
        <p:spPr/>
        <p:txBody>
          <a:bodyPr/>
          <a:lstStyle/>
          <a:p>
            <a:fld id="{EF2191A1-080D-4B75-96DD-5F8CFE4971FF}" type="slidenum">
              <a:rPr lang="en-US" smtClean="0"/>
              <a:t>5</a:t>
            </a:fld>
            <a:endParaRPr lang="en-US"/>
          </a:p>
        </p:txBody>
      </p:sp>
      <p:sp>
        <p:nvSpPr>
          <p:cNvPr id="3" name="TextBox 2">
            <a:extLst>
              <a:ext uri="{FF2B5EF4-FFF2-40B4-BE49-F238E27FC236}">
                <a16:creationId xmlns:a16="http://schemas.microsoft.com/office/drawing/2014/main" id="{29D121CA-8605-4CAE-AD86-717CEAF50C79}"/>
              </a:ext>
            </a:extLst>
          </p:cNvPr>
          <p:cNvSpPr txBox="1"/>
          <p:nvPr/>
        </p:nvSpPr>
        <p:spPr>
          <a:xfrm>
            <a:off x="619760" y="207851"/>
            <a:ext cx="7701280" cy="461665"/>
          </a:xfrm>
          <a:prstGeom prst="rect">
            <a:avLst/>
          </a:prstGeom>
          <a:noFill/>
        </p:spPr>
        <p:txBody>
          <a:bodyPr wrap="square" rtlCol="0">
            <a:spAutoFit/>
          </a:bodyPr>
          <a:lstStyle/>
          <a:p>
            <a:pPr algn="ctr"/>
            <a:r>
              <a:rPr lang="en-US" sz="2400" b="1" dirty="0"/>
              <a:t>Electromagnetic field – time development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FA7B2F-924A-432A-A82C-0A47596CB699}"/>
                  </a:ext>
                </a:extLst>
              </p:cNvPr>
              <p:cNvSpPr txBox="1"/>
              <p:nvPr/>
            </p:nvSpPr>
            <p:spPr>
              <a:xfrm>
                <a:off x="124595" y="640458"/>
                <a:ext cx="8453120" cy="923330"/>
              </a:xfrm>
              <a:prstGeom prst="rect">
                <a:avLst/>
              </a:prstGeom>
              <a:noFill/>
            </p:spPr>
            <p:txBody>
              <a:bodyPr wrap="square" rtlCol="0">
                <a:spAutoFit/>
              </a:bodyPr>
              <a:lstStyle/>
              <a:p>
                <a:pPr algn="l"/>
                <a:r>
                  <a:rPr lang="en-US" dirty="0"/>
                  <a:t>The second pair of the Maxwell equations contains time derivatives, so let us try to rewrite those equations to use them to determine a new state after infinitesimal time interval </a:t>
                </a:r>
                <a14:m>
                  <m:oMath xmlns:m="http://schemas.openxmlformats.org/officeDocument/2006/math">
                    <m:r>
                      <a:rPr lang="en-US" b="0" i="1" smtClean="0">
                        <a:latin typeface="Cambria Math" panose="02040503050406030204" pitchFamily="18" charset="0"/>
                      </a:rPr>
                      <m:t>𝑑𝑡</m:t>
                    </m:r>
                  </m:oMath>
                </a14:m>
                <a:r>
                  <a:rPr lang="en-US" dirty="0"/>
                  <a:t>.</a:t>
                </a:r>
              </a:p>
            </p:txBody>
          </p:sp>
        </mc:Choice>
        <mc:Fallback xmlns="">
          <p:sp>
            <p:nvSpPr>
              <p:cNvPr id="4" name="TextBox 3">
                <a:extLst>
                  <a:ext uri="{FF2B5EF4-FFF2-40B4-BE49-F238E27FC236}">
                    <a16:creationId xmlns:a16="http://schemas.microsoft.com/office/drawing/2014/main" id="{C4FA7B2F-924A-432A-A82C-0A47596CB699}"/>
                  </a:ext>
                </a:extLst>
              </p:cNvPr>
              <p:cNvSpPr txBox="1">
                <a:spLocks noRot="1" noChangeAspect="1" noMove="1" noResize="1" noEditPoints="1" noAdjustHandles="1" noChangeArrowheads="1" noChangeShapeType="1" noTextEdit="1"/>
              </p:cNvSpPr>
              <p:nvPr/>
            </p:nvSpPr>
            <p:spPr>
              <a:xfrm>
                <a:off x="124595" y="640458"/>
                <a:ext cx="8453120" cy="923330"/>
              </a:xfrm>
              <a:prstGeom prst="rect">
                <a:avLst/>
              </a:prstGeom>
              <a:blipFill>
                <a:blip r:embed="rId8"/>
                <a:stretch>
                  <a:fillRect l="-577" t="-3289" b="-921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AED91FF-DEA3-491A-BCA3-9E47575AA9F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2766" y="1343168"/>
            <a:ext cx="1296000" cy="536571"/>
          </a:xfrm>
          <a:prstGeom prst="rect">
            <a:avLst/>
          </a:prstGeom>
        </p:spPr>
      </p:pic>
      <p:pic>
        <p:nvPicPr>
          <p:cNvPr id="10" name="Picture 9">
            <a:extLst>
              <a:ext uri="{FF2B5EF4-FFF2-40B4-BE49-F238E27FC236}">
                <a16:creationId xmlns:a16="http://schemas.microsoft.com/office/drawing/2014/main" id="{B77F5001-4BBE-4A18-BF59-2978297F96F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811665" y="1289861"/>
            <a:ext cx="2324572" cy="581143"/>
          </a:xfrm>
          <a:prstGeom prst="rect">
            <a:avLst/>
          </a:prstGeom>
        </p:spPr>
      </p:pic>
      <p:pic>
        <p:nvPicPr>
          <p:cNvPr id="14" name="Picture 13">
            <a:extLst>
              <a:ext uri="{FF2B5EF4-FFF2-40B4-BE49-F238E27FC236}">
                <a16:creationId xmlns:a16="http://schemas.microsoft.com/office/drawing/2014/main" id="{0D415A70-8C64-45C7-9A91-BF22CB6B38C8}"/>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730114" y="2925898"/>
            <a:ext cx="3560572" cy="276000"/>
          </a:xfrm>
          <a:prstGeom prst="rect">
            <a:avLst/>
          </a:prstGeom>
        </p:spPr>
      </p:pic>
      <p:pic>
        <p:nvPicPr>
          <p:cNvPr id="16" name="Picture 15">
            <a:extLst>
              <a:ext uri="{FF2B5EF4-FFF2-40B4-BE49-F238E27FC236}">
                <a16:creationId xmlns:a16="http://schemas.microsoft.com/office/drawing/2014/main" id="{8DCFF45B-AC89-4468-8A32-F88BEED934E7}"/>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30114" y="2381056"/>
            <a:ext cx="5480572" cy="51257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3666BA1-659A-4D14-8E89-132A9F085DB3}"/>
                  </a:ext>
                </a:extLst>
              </p:cNvPr>
              <p:cNvSpPr txBox="1"/>
              <p:nvPr/>
            </p:nvSpPr>
            <p:spPr>
              <a:xfrm>
                <a:off x="231275" y="1856824"/>
                <a:ext cx="8239760" cy="403124"/>
              </a:xfrm>
              <a:prstGeom prst="rect">
                <a:avLst/>
              </a:prstGeom>
              <a:noFill/>
            </p:spPr>
            <p:txBody>
              <a:bodyPr wrap="square" rtlCol="0">
                <a:spAutoFit/>
              </a:bodyPr>
              <a:lstStyle/>
              <a:p>
                <a:pPr algn="l"/>
                <a:r>
                  <a:rPr lang="en-US" dirty="0"/>
                  <a:t>Suppose we know the state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𝑡</m:t>
                        </m:r>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𝑟</m:t>
                            </m:r>
                          </m:e>
                        </m:acc>
                      </m:e>
                    </m:d>
                    <m:r>
                      <a:rPr lang="en-US" b="0" i="1" dirty="0" smtClean="0">
                        <a:latin typeface="Cambria Math" panose="02040503050406030204" pitchFamily="18" charset="0"/>
                      </a:rPr>
                      <m:t>, </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𝐵</m:t>
                        </m:r>
                      </m:e>
                    </m:acc>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𝑟</m:t>
                        </m:r>
                      </m:e>
                    </m:acc>
                    <m:r>
                      <a:rPr lang="en-US" b="0" i="1" dirty="0" smtClean="0">
                        <a:latin typeface="Cambria Math" panose="02040503050406030204" pitchFamily="18" charset="0"/>
                      </a:rPr>
                      <m:t>)</m:t>
                    </m:r>
                  </m:oMath>
                </a14:m>
                <a:r>
                  <a:rPr lang="en-US" dirty="0"/>
                  <a:t>. The state after time </a:t>
                </a:r>
                <a14:m>
                  <m:oMath xmlns:m="http://schemas.openxmlformats.org/officeDocument/2006/math">
                    <m:r>
                      <a:rPr lang="en-US" b="0" i="1" smtClean="0">
                        <a:latin typeface="Cambria Math" panose="02040503050406030204" pitchFamily="18" charset="0"/>
                      </a:rPr>
                      <m:t>𝑑𝑡</m:t>
                    </m:r>
                  </m:oMath>
                </a14:m>
                <a:r>
                  <a:rPr lang="en-US" dirty="0"/>
                  <a:t> should be</a:t>
                </a:r>
              </a:p>
            </p:txBody>
          </p:sp>
        </mc:Choice>
        <mc:Fallback xmlns="">
          <p:sp>
            <p:nvSpPr>
              <p:cNvPr id="17" name="TextBox 16">
                <a:extLst>
                  <a:ext uri="{FF2B5EF4-FFF2-40B4-BE49-F238E27FC236}">
                    <a16:creationId xmlns:a16="http://schemas.microsoft.com/office/drawing/2014/main" id="{83666BA1-659A-4D14-8E89-132A9F085DB3}"/>
                  </a:ext>
                </a:extLst>
              </p:cNvPr>
              <p:cNvSpPr txBox="1">
                <a:spLocks noRot="1" noChangeAspect="1" noMove="1" noResize="1" noEditPoints="1" noAdjustHandles="1" noChangeArrowheads="1" noChangeShapeType="1" noTextEdit="1"/>
              </p:cNvSpPr>
              <p:nvPr/>
            </p:nvSpPr>
            <p:spPr>
              <a:xfrm>
                <a:off x="231275" y="1856824"/>
                <a:ext cx="8239760" cy="403124"/>
              </a:xfrm>
              <a:prstGeom prst="rect">
                <a:avLst/>
              </a:prstGeom>
              <a:blipFill>
                <a:blip r:embed="rId13"/>
                <a:stretch>
                  <a:fillRect l="-666" t="-12121" b="-24242"/>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78E4E9BB-38C9-43ED-B2A2-AFE4A27779A1}"/>
              </a:ext>
            </a:extLst>
          </p:cNvPr>
          <p:cNvSpPr/>
          <p:nvPr/>
        </p:nvSpPr>
        <p:spPr>
          <a:xfrm>
            <a:off x="1635760" y="2350576"/>
            <a:ext cx="5953760" cy="929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A29E21E-98BF-4DE9-B6B4-7B2DD005C93C}"/>
                  </a:ext>
                </a:extLst>
              </p:cNvPr>
              <p:cNvSpPr txBox="1"/>
              <p:nvPr/>
            </p:nvSpPr>
            <p:spPr>
              <a:xfrm>
                <a:off x="264160" y="3371080"/>
                <a:ext cx="8412480" cy="3139321"/>
              </a:xfrm>
              <a:prstGeom prst="rect">
                <a:avLst/>
              </a:prstGeom>
              <a:noFill/>
            </p:spPr>
            <p:txBody>
              <a:bodyPr wrap="square" rtlCol="0">
                <a:spAutoFit/>
              </a:bodyPr>
              <a:lstStyle/>
              <a:p>
                <a:pPr algn="l"/>
                <a:r>
                  <a:rPr lang="en-US" dirty="0"/>
                  <a:t>The right hand sides concern only the “current time” </a:t>
                </a:r>
                <a14:m>
                  <m:oMath xmlns:m="http://schemas.openxmlformats.org/officeDocument/2006/math">
                    <m:r>
                      <a:rPr lang="en-US" b="0" i="1" smtClean="0">
                        <a:latin typeface="Cambria Math" panose="02040503050406030204" pitchFamily="18" charset="0"/>
                      </a:rPr>
                      <m:t>𝑡</m:t>
                    </m:r>
                  </m:oMath>
                </a14:m>
                <a:r>
                  <a:rPr lang="en-US" dirty="0"/>
                  <a:t>. Therefore they can be evaluated just  knowing the current (initial) state. So we are happy: we can move forward in time. We should just check whether the first pair of the Maxwell equations will be satisfied after the time shift if they were satisfied in the initial state. One can easily check that it is true provided the charges and currents satisfy the continuity equation (which is the consequence of the charge conservation). Notice that we have considered the currents to be “external entities”, their time and space dependence are considered here “to be given”.</a:t>
                </a:r>
              </a:p>
              <a:p>
                <a:pPr algn="l"/>
                <a:r>
                  <a:rPr lang="en-US" dirty="0"/>
                  <a:t>By the way: do notice that when we want to make the time shift we have to do it simultaneously for both electric field and magnetic field. So these two fields are not “individual entities” they form together a common “electromagnetic field”.</a:t>
                </a:r>
              </a:p>
            </p:txBody>
          </p:sp>
        </mc:Choice>
        <mc:Fallback xmlns="">
          <p:sp>
            <p:nvSpPr>
              <p:cNvPr id="19" name="TextBox 18">
                <a:extLst>
                  <a:ext uri="{FF2B5EF4-FFF2-40B4-BE49-F238E27FC236}">
                    <a16:creationId xmlns:a16="http://schemas.microsoft.com/office/drawing/2014/main" id="{DA29E21E-98BF-4DE9-B6B4-7B2DD005C93C}"/>
                  </a:ext>
                </a:extLst>
              </p:cNvPr>
              <p:cNvSpPr txBox="1">
                <a:spLocks noRot="1" noChangeAspect="1" noMove="1" noResize="1" noEditPoints="1" noAdjustHandles="1" noChangeArrowheads="1" noChangeShapeType="1" noTextEdit="1"/>
              </p:cNvSpPr>
              <p:nvPr/>
            </p:nvSpPr>
            <p:spPr>
              <a:xfrm>
                <a:off x="264160" y="3371080"/>
                <a:ext cx="8412480" cy="3139321"/>
              </a:xfrm>
              <a:prstGeom prst="rect">
                <a:avLst/>
              </a:prstGeom>
              <a:blipFill>
                <a:blip r:embed="rId14"/>
                <a:stretch>
                  <a:fillRect l="-580" t="-1165" r="-290" b="-2136"/>
                </a:stretch>
              </a:blipFill>
            </p:spPr>
            <p:txBody>
              <a:bodyPr/>
              <a:lstStyle/>
              <a:p>
                <a:r>
                  <a:rPr lang="en-US">
                    <a:noFill/>
                  </a:rPr>
                  <a:t> </a:t>
                </a:r>
              </a:p>
            </p:txBody>
          </p:sp>
        </mc:Fallback>
      </mc:AlternateContent>
    </p:spTree>
    <p:extLst>
      <p:ext uri="{BB962C8B-B14F-4D97-AF65-F5344CB8AC3E}">
        <p14:creationId xmlns:p14="http://schemas.microsoft.com/office/powerpoint/2010/main" val="102036181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6B5C8-9CF2-4504-8891-31CA7A8091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1F4AC62-71EC-4043-A3EE-AC64F77359BD}"/>
              </a:ext>
            </a:extLst>
          </p:cNvPr>
          <p:cNvSpPr txBox="1"/>
          <p:nvPr/>
        </p:nvSpPr>
        <p:spPr>
          <a:xfrm>
            <a:off x="1838960" y="528320"/>
            <a:ext cx="54660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Note: boundary conditions</a:t>
            </a:r>
          </a:p>
        </p:txBody>
      </p:sp>
      <p:pic>
        <p:nvPicPr>
          <p:cNvPr id="4" name="Picture 3">
            <a:extLst>
              <a:ext uri="{FF2B5EF4-FFF2-40B4-BE49-F238E27FC236}">
                <a16:creationId xmlns:a16="http://schemas.microsoft.com/office/drawing/2014/main" id="{22C0FDEF-A344-4148-B160-961806EBC2C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838960" y="1931957"/>
            <a:ext cx="3560572" cy="276000"/>
          </a:xfrm>
          <a:prstGeom prst="rect">
            <a:avLst/>
          </a:prstGeom>
        </p:spPr>
      </p:pic>
      <p:pic>
        <p:nvPicPr>
          <p:cNvPr id="5" name="Picture 4">
            <a:extLst>
              <a:ext uri="{FF2B5EF4-FFF2-40B4-BE49-F238E27FC236}">
                <a16:creationId xmlns:a16="http://schemas.microsoft.com/office/drawing/2014/main" id="{22A21333-022B-4258-A4AF-D5A8AC2E0048}"/>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38960" y="1391472"/>
            <a:ext cx="5480572" cy="512571"/>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816183-2412-4937-B8FC-01A16F3B71F9}"/>
                  </a:ext>
                </a:extLst>
              </p:cNvPr>
              <p:cNvSpPr txBox="1"/>
              <p:nvPr/>
            </p:nvSpPr>
            <p:spPr>
              <a:xfrm>
                <a:off x="325120" y="2611120"/>
                <a:ext cx="836168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These equations can in principle be used to predict the state after a small time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knowing the current state at the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then iterate to further future, next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and next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an d so on. We can try to do it at least numerically on a computer. However, we meet two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numerical instabilities. We either have be very careful with the choice of steps in time and space or we have to choose more sophisticated numerical methods. This is not a sign of some essential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will not be able to numerically approximate the rotations in points at the boundaries. We have to use boundary conditions for the boundary </a:t>
                </a:r>
                <a:r>
                  <a:rPr kumimoji="0" lang="en-US" sz="1800" b="0" i="0" u="none" strike="noStrike" kern="1200" cap="none" spc="0" normalizeH="0" baseline="0" noProof="0">
                    <a:ln>
                      <a:noFill/>
                    </a:ln>
                    <a:solidFill>
                      <a:prstClr val="black"/>
                    </a:solidFill>
                    <a:effectLst/>
                    <a:uLnTx/>
                    <a:uFillTx/>
                    <a:latin typeface="Calibri"/>
                    <a:ea typeface="+mn-ea"/>
                    <a:cs typeface="+mn-cs"/>
                  </a:rPr>
                  <a:t>points instead. </a:t>
                </a:r>
                <a:r>
                  <a:rPr kumimoji="0" lang="en-US" sz="1800" b="1" i="0" u="none" strike="noStrike" kern="1200" cap="none" spc="0" normalizeH="0" baseline="0" noProof="0" dirty="0">
                    <a:ln>
                      <a:noFill/>
                    </a:ln>
                    <a:solidFill>
                      <a:srgbClr val="FF0000"/>
                    </a:solidFill>
                    <a:effectLst/>
                    <a:uLnTx/>
                    <a:uFillTx/>
                    <a:latin typeface="Calibri"/>
                    <a:ea typeface="+mn-ea"/>
                    <a:cs typeface="+mn-cs"/>
                  </a:rPr>
                  <a:t>This is essential and it helps us to understand why the partial differential equations force us to specify the boundary conditions. To know the initial state is not enough to predict the future.</a:t>
                </a:r>
              </a:p>
            </p:txBody>
          </p:sp>
        </mc:Choice>
        <mc:Fallback xmlns="">
          <p:sp>
            <p:nvSpPr>
              <p:cNvPr id="6" name="TextBox 5">
                <a:extLst>
                  <a:ext uri="{FF2B5EF4-FFF2-40B4-BE49-F238E27FC236}">
                    <a16:creationId xmlns:a16="http://schemas.microsoft.com/office/drawing/2014/main" id="{A0816183-2412-4937-B8FC-01A16F3B71F9}"/>
                  </a:ext>
                </a:extLst>
              </p:cNvPr>
              <p:cNvSpPr txBox="1">
                <a:spLocks noRot="1" noChangeAspect="1" noMove="1" noResize="1" noEditPoints="1" noAdjustHandles="1" noChangeArrowheads="1" noChangeShapeType="1" noTextEdit="1"/>
              </p:cNvSpPr>
              <p:nvPr/>
            </p:nvSpPr>
            <p:spPr>
              <a:xfrm>
                <a:off x="325120" y="2611120"/>
                <a:ext cx="8361680" cy="3416320"/>
              </a:xfrm>
              <a:prstGeom prst="rect">
                <a:avLst/>
              </a:prstGeom>
              <a:blipFill>
                <a:blip r:embed="rId8"/>
                <a:stretch>
                  <a:fillRect l="-583" t="-891" r="-1093" b="-1783"/>
                </a:stretch>
              </a:blipFill>
            </p:spPr>
            <p:txBody>
              <a:bodyPr/>
              <a:lstStyle/>
              <a:p>
                <a:r>
                  <a:rPr lang="en-US">
                    <a:noFill/>
                  </a:rPr>
                  <a:t> </a:t>
                </a:r>
              </a:p>
            </p:txBody>
          </p:sp>
        </mc:Fallback>
      </mc:AlternateContent>
    </p:spTree>
    <p:extLst>
      <p:ext uri="{BB962C8B-B14F-4D97-AF65-F5344CB8AC3E}">
        <p14:creationId xmlns:p14="http://schemas.microsoft.com/office/powerpoint/2010/main" val="282412340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ECD0F-B0A8-4DC0-B510-AE5C32C219B8}"/>
              </a:ext>
            </a:extLst>
          </p:cNvPr>
          <p:cNvSpPr>
            <a:spLocks noGrp="1"/>
          </p:cNvSpPr>
          <p:nvPr>
            <p:ph type="sldNum" sz="quarter" idx="12"/>
          </p:nvPr>
        </p:nvSpPr>
        <p:spPr/>
        <p:txBody>
          <a:bodyPr/>
          <a:lstStyle/>
          <a:p>
            <a:r>
              <a:rPr lang="en-US" dirty="0"/>
              <a:t> </a:t>
            </a:r>
            <a:fld id="{EF2191A1-080D-4B75-96DD-5F8CFE4971FF}" type="slidenum">
              <a:rPr lang="en-US" smtClean="0"/>
              <a:t>7</a:t>
            </a:fld>
            <a:endParaRPr lang="en-US" dirty="0"/>
          </a:p>
        </p:txBody>
      </p:sp>
      <p:sp>
        <p:nvSpPr>
          <p:cNvPr id="3" name="TextBox 2">
            <a:extLst>
              <a:ext uri="{FF2B5EF4-FFF2-40B4-BE49-F238E27FC236}">
                <a16:creationId xmlns:a16="http://schemas.microsoft.com/office/drawing/2014/main" id="{AEDC0CD5-D0AF-41D6-B78B-6365450EA57F}"/>
              </a:ext>
            </a:extLst>
          </p:cNvPr>
          <p:cNvSpPr txBox="1"/>
          <p:nvPr/>
        </p:nvSpPr>
        <p:spPr>
          <a:xfrm>
            <a:off x="1056640" y="335280"/>
            <a:ext cx="6634480" cy="830997"/>
          </a:xfrm>
          <a:prstGeom prst="rect">
            <a:avLst/>
          </a:prstGeom>
          <a:noFill/>
        </p:spPr>
        <p:txBody>
          <a:bodyPr wrap="square" rtlCol="0">
            <a:spAutoFit/>
          </a:bodyPr>
          <a:lstStyle/>
          <a:p>
            <a:pPr algn="ctr"/>
            <a:r>
              <a:rPr lang="en-US" sz="2400" b="1" dirty="0"/>
              <a:t>Statistical physics of a new physical object: electromagnetic field </a:t>
            </a:r>
          </a:p>
        </p:txBody>
      </p:sp>
      <p:sp>
        <p:nvSpPr>
          <p:cNvPr id="4" name="TextBox 3">
            <a:extLst>
              <a:ext uri="{FF2B5EF4-FFF2-40B4-BE49-F238E27FC236}">
                <a16:creationId xmlns:a16="http://schemas.microsoft.com/office/drawing/2014/main" id="{B1E07A7C-348F-4B62-9BB6-14628238767A}"/>
              </a:ext>
            </a:extLst>
          </p:cNvPr>
          <p:cNvSpPr txBox="1"/>
          <p:nvPr/>
        </p:nvSpPr>
        <p:spPr>
          <a:xfrm>
            <a:off x="193040" y="1278037"/>
            <a:ext cx="8361680" cy="4801314"/>
          </a:xfrm>
          <a:prstGeom prst="rect">
            <a:avLst/>
          </a:prstGeom>
          <a:noFill/>
        </p:spPr>
        <p:txBody>
          <a:bodyPr wrap="square" rtlCol="0">
            <a:spAutoFit/>
          </a:bodyPr>
          <a:lstStyle/>
          <a:p>
            <a:pPr algn="l"/>
            <a:r>
              <a:rPr lang="en-US" dirty="0"/>
              <a:t>So we have described a new physical object: the electromagnetic field. We know how to define its state and we know how to predict its time development.</a:t>
            </a:r>
          </a:p>
          <a:p>
            <a:pPr algn="l"/>
            <a:endParaRPr lang="en-US" dirty="0"/>
          </a:p>
          <a:p>
            <a:pPr algn="l"/>
            <a:r>
              <a:rPr lang="en-US" dirty="0"/>
              <a:t>So far there was no need of statistical methods.</a:t>
            </a:r>
          </a:p>
          <a:p>
            <a:pPr algn="l"/>
            <a:endParaRPr lang="en-US" dirty="0"/>
          </a:p>
          <a:p>
            <a:pPr algn="l"/>
            <a:r>
              <a:rPr lang="en-US" dirty="0"/>
              <a:t>A new situation arises when the electromagnetic field interacts with some thermal reservoir: we can imagine a stow with hot walls and the red light inside. This red light is just electromagnetic field in statistical equilibrium with the hot walls. We expect to use the technology of the canonical ensemble. </a:t>
            </a:r>
          </a:p>
          <a:p>
            <a:pPr algn="l"/>
            <a:endParaRPr lang="en-US" dirty="0"/>
          </a:p>
          <a:p>
            <a:pPr algn="l"/>
            <a:r>
              <a:rPr lang="en-US" dirty="0"/>
              <a:t>It is not, however, straightforward: we were not  told how to create the canonical ensemble for object whose state is described by a field theory. Fortunately there is a way how to </a:t>
            </a:r>
            <a:r>
              <a:rPr lang="en-US" b="1" dirty="0"/>
              <a:t>describe the state of the free electromagnetic field in a cavity by discrete mathematical objects similar to harmonic oscillators </a:t>
            </a:r>
            <a:r>
              <a:rPr lang="en-US" dirty="0"/>
              <a:t>(even if there are infinitely many oscillators required) and for such objects the application of statistical physics is well understood.</a:t>
            </a:r>
          </a:p>
          <a:p>
            <a:pPr algn="l"/>
            <a:endParaRPr lang="en-US" dirty="0"/>
          </a:p>
        </p:txBody>
      </p:sp>
    </p:spTree>
    <p:extLst>
      <p:ext uri="{BB962C8B-B14F-4D97-AF65-F5344CB8AC3E}">
        <p14:creationId xmlns:p14="http://schemas.microsoft.com/office/powerpoint/2010/main" val="157907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88D52-0E66-4AA1-8D7D-E746FC5FE893}"/>
              </a:ext>
            </a:extLst>
          </p:cNvPr>
          <p:cNvSpPr>
            <a:spLocks noGrp="1"/>
          </p:cNvSpPr>
          <p:nvPr>
            <p:ph type="sldNum" sz="quarter" idx="12"/>
          </p:nvPr>
        </p:nvSpPr>
        <p:spPr/>
        <p:txBody>
          <a:bodyPr/>
          <a:lstStyle/>
          <a:p>
            <a:fld id="{EF2191A1-080D-4B75-96DD-5F8CFE4971FF}" type="slidenum">
              <a:rPr lang="en-US" smtClean="0"/>
              <a:t>8</a:t>
            </a:fld>
            <a:endParaRPr lang="en-US"/>
          </a:p>
        </p:txBody>
      </p:sp>
      <p:sp>
        <p:nvSpPr>
          <p:cNvPr id="3" name="TextBox 2">
            <a:extLst>
              <a:ext uri="{FF2B5EF4-FFF2-40B4-BE49-F238E27FC236}">
                <a16:creationId xmlns:a16="http://schemas.microsoft.com/office/drawing/2014/main" id="{E56A3365-75EF-422E-A5A9-C3FA8565EA1A}"/>
              </a:ext>
            </a:extLst>
          </p:cNvPr>
          <p:cNvSpPr txBox="1"/>
          <p:nvPr/>
        </p:nvSpPr>
        <p:spPr>
          <a:xfrm>
            <a:off x="1137920" y="416560"/>
            <a:ext cx="6604000" cy="523220"/>
          </a:xfrm>
          <a:prstGeom prst="rect">
            <a:avLst/>
          </a:prstGeom>
          <a:noFill/>
        </p:spPr>
        <p:txBody>
          <a:bodyPr wrap="square" rtlCol="0">
            <a:spAutoFit/>
          </a:bodyPr>
          <a:lstStyle/>
          <a:p>
            <a:pPr algn="ctr"/>
            <a:r>
              <a:rPr lang="en-US" sz="2800" b="1" dirty="0"/>
              <a:t>Free electromagnetic field</a:t>
            </a:r>
            <a:endParaRPr lang="en-US" b="1" dirty="0"/>
          </a:p>
        </p:txBody>
      </p:sp>
      <p:sp>
        <p:nvSpPr>
          <p:cNvPr id="4" name="TextBox 3">
            <a:extLst>
              <a:ext uri="{FF2B5EF4-FFF2-40B4-BE49-F238E27FC236}">
                <a16:creationId xmlns:a16="http://schemas.microsoft.com/office/drawing/2014/main" id="{27EA967B-8521-4D99-9DC6-971EAFA78611}"/>
              </a:ext>
            </a:extLst>
          </p:cNvPr>
          <p:cNvSpPr txBox="1"/>
          <p:nvPr/>
        </p:nvSpPr>
        <p:spPr>
          <a:xfrm>
            <a:off x="345440" y="1019641"/>
            <a:ext cx="8046720" cy="2585323"/>
          </a:xfrm>
          <a:prstGeom prst="rect">
            <a:avLst/>
          </a:prstGeom>
          <a:noFill/>
        </p:spPr>
        <p:txBody>
          <a:bodyPr wrap="square" rtlCol="0">
            <a:spAutoFit/>
          </a:bodyPr>
          <a:lstStyle/>
          <a:p>
            <a:pPr algn="l"/>
            <a:r>
              <a:rPr lang="en-US" dirty="0"/>
              <a:t>Let us now consider some area of space where there are neither charges nor currents. Still, electromagnetic field may be there. It is true, that the field had to be created somewhere sometimes by some charges but this is not interesting for us for the moment. An example might be light moving through the empty space which originated far away by a distant star. Another example is the electromagnetic field in a microwave cavity. The field was created by a magnetron outside the cavity and injected into the cavity through a wave guide. But from then on it can be considered as a free electromagnetic field inside a cavity within brass (conducting) walls. The Maxwell equations for a free field read</a:t>
            </a:r>
          </a:p>
        </p:txBody>
      </p:sp>
      <p:pic>
        <p:nvPicPr>
          <p:cNvPr id="15" name="Picture 14">
            <a:extLst>
              <a:ext uri="{FF2B5EF4-FFF2-40B4-BE49-F238E27FC236}">
                <a16:creationId xmlns:a16="http://schemas.microsoft.com/office/drawing/2014/main" id="{1568D22D-23DD-4766-81A9-C4231BE0934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722978" y="3907093"/>
            <a:ext cx="1181143" cy="276000"/>
          </a:xfrm>
          <a:prstGeom prst="rect">
            <a:avLst/>
          </a:prstGeom>
        </p:spPr>
      </p:pic>
      <p:pic>
        <p:nvPicPr>
          <p:cNvPr id="17" name="Picture 16">
            <a:extLst>
              <a:ext uri="{FF2B5EF4-FFF2-40B4-BE49-F238E27FC236}">
                <a16:creationId xmlns:a16="http://schemas.microsoft.com/office/drawing/2014/main" id="{1BC68553-D317-4E07-8399-2C188E1569E4}"/>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551777" y="3907092"/>
            <a:ext cx="1220571" cy="276000"/>
          </a:xfrm>
          <a:prstGeom prst="rect">
            <a:avLst/>
          </a:prstGeom>
        </p:spPr>
      </p:pic>
      <p:pic>
        <p:nvPicPr>
          <p:cNvPr id="13" name="Picture 12">
            <a:extLst>
              <a:ext uri="{FF2B5EF4-FFF2-40B4-BE49-F238E27FC236}">
                <a16:creationId xmlns:a16="http://schemas.microsoft.com/office/drawing/2014/main" id="{3490D313-046A-41B9-996F-D16F92F16FC3}"/>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722978" y="4324330"/>
            <a:ext cx="1296000" cy="536571"/>
          </a:xfrm>
          <a:prstGeom prst="rect">
            <a:avLst/>
          </a:prstGeom>
        </p:spPr>
      </p:pic>
      <p:pic>
        <p:nvPicPr>
          <p:cNvPr id="19" name="Picture 18">
            <a:extLst>
              <a:ext uri="{FF2B5EF4-FFF2-40B4-BE49-F238E27FC236}">
                <a16:creationId xmlns:a16="http://schemas.microsoft.com/office/drawing/2014/main" id="{02598C4A-C0C9-479B-B614-BD6C0BD8CEA7}"/>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572001" y="4266171"/>
            <a:ext cx="1602857" cy="536571"/>
          </a:xfrm>
          <a:prstGeom prst="rect">
            <a:avLst/>
          </a:prstGeom>
        </p:spPr>
      </p:pic>
      <p:sp>
        <p:nvSpPr>
          <p:cNvPr id="10" name="Rectangle 9">
            <a:extLst>
              <a:ext uri="{FF2B5EF4-FFF2-40B4-BE49-F238E27FC236}">
                <a16:creationId xmlns:a16="http://schemas.microsoft.com/office/drawing/2014/main" id="{326CEF08-D4BC-4BB7-8FAA-3C989F1ADD1B}"/>
              </a:ext>
            </a:extLst>
          </p:cNvPr>
          <p:cNvSpPr/>
          <p:nvPr/>
        </p:nvSpPr>
        <p:spPr>
          <a:xfrm>
            <a:off x="1463040" y="3763883"/>
            <a:ext cx="5425440" cy="1356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509BF2CD-62EB-44CB-B67C-4B3CCB8FFC8B}"/>
              </a:ext>
            </a:extLst>
          </p:cNvPr>
          <p:cNvSpPr txBox="1"/>
          <p:nvPr/>
        </p:nvSpPr>
        <p:spPr>
          <a:xfrm>
            <a:off x="345440" y="5486400"/>
            <a:ext cx="8503920" cy="923330"/>
          </a:xfrm>
          <a:prstGeom prst="rect">
            <a:avLst/>
          </a:prstGeom>
          <a:noFill/>
        </p:spPr>
        <p:txBody>
          <a:bodyPr wrap="square" rtlCol="0">
            <a:spAutoFit/>
          </a:bodyPr>
          <a:lstStyle/>
          <a:p>
            <a:pPr algn="l"/>
            <a:r>
              <a:rPr lang="en-US" dirty="0"/>
              <a:t>Since the spatial are is limited, we need to consider the physical conditions on the border of the area. These border conditions are necessary supplement to the Maxwell equations, without them the equations themselves are useless. </a:t>
            </a:r>
          </a:p>
        </p:txBody>
      </p:sp>
    </p:spTree>
    <p:extLst>
      <p:ext uri="{BB962C8B-B14F-4D97-AF65-F5344CB8AC3E}">
        <p14:creationId xmlns:p14="http://schemas.microsoft.com/office/powerpoint/2010/main" val="102306765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2854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191A1-080D-4B75-96DD-5F8CFE4971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p:cNvSpPr txBox="1"/>
          <p:nvPr/>
        </p:nvSpPr>
        <p:spPr>
          <a:xfrm>
            <a:off x="545910" y="185205"/>
            <a:ext cx="7888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Free electromagnetic field – wave equation</a:t>
            </a:r>
            <a:endParaRPr kumimoji="0" lang="sk-SK"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6" name="Picture 25">
            <a:extLst>
              <a:ext uri="{FF2B5EF4-FFF2-40B4-BE49-F238E27FC236}">
                <a16:creationId xmlns:a16="http://schemas.microsoft.com/office/drawing/2014/main" id="{125ADA66-EC4E-4F7A-B946-ECACD30A658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85087" y="2135147"/>
            <a:ext cx="5118857" cy="536571"/>
          </a:xfrm>
          <a:prstGeom prst="rect">
            <a:avLst/>
          </a:prstGeom>
        </p:spPr>
      </p:pic>
      <p:sp>
        <p:nvSpPr>
          <p:cNvPr id="5" name="TextBox 4">
            <a:extLst>
              <a:ext uri="{FF2B5EF4-FFF2-40B4-BE49-F238E27FC236}">
                <a16:creationId xmlns:a16="http://schemas.microsoft.com/office/drawing/2014/main" id="{1523C27F-B4D6-40CE-AF3D-6FC49454A715}"/>
              </a:ext>
            </a:extLst>
          </p:cNvPr>
          <p:cNvSpPr txBox="1"/>
          <p:nvPr/>
        </p:nvSpPr>
        <p:spPr>
          <a:xfrm>
            <a:off x="259307" y="975360"/>
            <a:ext cx="8427493" cy="646331"/>
          </a:xfrm>
          <a:prstGeom prst="rect">
            <a:avLst/>
          </a:prstGeom>
          <a:noFill/>
        </p:spPr>
        <p:txBody>
          <a:bodyPr wrap="square" rtlCol="0">
            <a:spAutoFit/>
          </a:bodyPr>
          <a:lstStyle/>
          <a:p>
            <a:pPr algn="l"/>
            <a:r>
              <a:rPr lang="en-US" dirty="0"/>
              <a:t>For completeness we show, that the Maxwell equations of a free field can be rewritten to the form of a wave equation.</a:t>
            </a:r>
          </a:p>
        </p:txBody>
      </p:sp>
      <p:pic>
        <p:nvPicPr>
          <p:cNvPr id="28" name="Picture 27">
            <a:extLst>
              <a:ext uri="{FF2B5EF4-FFF2-40B4-BE49-F238E27FC236}">
                <a16:creationId xmlns:a16="http://schemas.microsoft.com/office/drawing/2014/main" id="{353290D3-B297-48FA-856A-01CEB05934E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21430" y="1445376"/>
            <a:ext cx="1296000" cy="536571"/>
          </a:xfrm>
          <a:prstGeom prst="rect">
            <a:avLst/>
          </a:prstGeom>
        </p:spPr>
      </p:pic>
      <p:sp>
        <p:nvSpPr>
          <p:cNvPr id="6" name="TextBox 5">
            <a:extLst>
              <a:ext uri="{FF2B5EF4-FFF2-40B4-BE49-F238E27FC236}">
                <a16:creationId xmlns:a16="http://schemas.microsoft.com/office/drawing/2014/main" id="{EC016E05-E2E2-4A8F-9EFD-4A139106A97B}"/>
              </a:ext>
            </a:extLst>
          </p:cNvPr>
          <p:cNvSpPr txBox="1"/>
          <p:nvPr/>
        </p:nvSpPr>
        <p:spPr>
          <a:xfrm>
            <a:off x="416955" y="1865626"/>
            <a:ext cx="7467307" cy="369332"/>
          </a:xfrm>
          <a:prstGeom prst="rect">
            <a:avLst/>
          </a:prstGeom>
          <a:noFill/>
        </p:spPr>
        <p:txBody>
          <a:bodyPr wrap="square" rtlCol="0">
            <a:spAutoFit/>
          </a:bodyPr>
          <a:lstStyle/>
          <a:p>
            <a:pPr algn="l"/>
            <a:r>
              <a:rPr lang="en-US" dirty="0"/>
              <a:t>we apply another rotation:</a:t>
            </a:r>
          </a:p>
        </p:txBody>
      </p:sp>
      <p:sp>
        <p:nvSpPr>
          <p:cNvPr id="9" name="TextBox 8">
            <a:extLst>
              <a:ext uri="{FF2B5EF4-FFF2-40B4-BE49-F238E27FC236}">
                <a16:creationId xmlns:a16="http://schemas.microsoft.com/office/drawing/2014/main" id="{CE316D60-E800-4728-943A-CF1A08D50B43}"/>
              </a:ext>
            </a:extLst>
          </p:cNvPr>
          <p:cNvSpPr txBox="1"/>
          <p:nvPr/>
        </p:nvSpPr>
        <p:spPr>
          <a:xfrm>
            <a:off x="296990" y="2796978"/>
            <a:ext cx="8389810" cy="369332"/>
          </a:xfrm>
          <a:prstGeom prst="rect">
            <a:avLst/>
          </a:prstGeom>
          <a:noFill/>
        </p:spPr>
        <p:txBody>
          <a:bodyPr wrap="square" rtlCol="0">
            <a:spAutoFit/>
          </a:bodyPr>
          <a:lstStyle/>
          <a:p>
            <a:pPr algn="l"/>
            <a:r>
              <a:rPr lang="en-US" dirty="0"/>
              <a:t>Now the well know relation</a:t>
            </a:r>
          </a:p>
        </p:txBody>
      </p:sp>
      <p:pic>
        <p:nvPicPr>
          <p:cNvPr id="15" name="Picture 14">
            <a:extLst>
              <a:ext uri="{FF2B5EF4-FFF2-40B4-BE49-F238E27FC236}">
                <a16:creationId xmlns:a16="http://schemas.microsoft.com/office/drawing/2014/main" id="{3B3FBCB6-D6E7-4B48-B7DA-57BD8C7A98C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22320" y="2838174"/>
            <a:ext cx="2953714" cy="228000"/>
          </a:xfrm>
          <a:prstGeom prst="rect">
            <a:avLst/>
          </a:prstGeom>
        </p:spPr>
      </p:pic>
      <p:pic>
        <p:nvPicPr>
          <p:cNvPr id="7" name="Picture 6">
            <a:extLst>
              <a:ext uri="{FF2B5EF4-FFF2-40B4-BE49-F238E27FC236}">
                <a16:creationId xmlns:a16="http://schemas.microsoft.com/office/drawing/2014/main" id="{79D908C1-E835-42B1-8B31-9BF689199332}"/>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28571" y="4259004"/>
            <a:ext cx="6991509" cy="645261"/>
          </a:xfrm>
          <a:prstGeom prst="rect">
            <a:avLst/>
          </a:prstGeom>
        </p:spPr>
      </p:pic>
      <p:pic>
        <p:nvPicPr>
          <p:cNvPr id="10" name="Picture 9">
            <a:extLst>
              <a:ext uri="{FF2B5EF4-FFF2-40B4-BE49-F238E27FC236}">
                <a16:creationId xmlns:a16="http://schemas.microsoft.com/office/drawing/2014/main" id="{DBA5529F-2FB1-451F-AE75-79088671EAD5}"/>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830171" y="4898442"/>
            <a:ext cx="7126226" cy="639942"/>
          </a:xfrm>
          <a:prstGeom prst="rect">
            <a:avLst/>
          </a:prstGeom>
        </p:spPr>
      </p:pic>
      <p:pic>
        <p:nvPicPr>
          <p:cNvPr id="12" name="Picture 11">
            <a:extLst>
              <a:ext uri="{FF2B5EF4-FFF2-40B4-BE49-F238E27FC236}">
                <a16:creationId xmlns:a16="http://schemas.microsoft.com/office/drawing/2014/main" id="{0F2CB3D8-610C-4D15-B48F-44064B8A662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634170" y="5601675"/>
            <a:ext cx="5463440" cy="639942"/>
          </a:xfrm>
          <a:prstGeom prst="rect">
            <a:avLst/>
          </a:prstGeom>
        </p:spPr>
      </p:pic>
      <p:sp>
        <p:nvSpPr>
          <p:cNvPr id="27" name="TextBox 26">
            <a:extLst>
              <a:ext uri="{FF2B5EF4-FFF2-40B4-BE49-F238E27FC236}">
                <a16:creationId xmlns:a16="http://schemas.microsoft.com/office/drawing/2014/main" id="{4BC78CEE-243E-47FE-A4F0-688C3D3D8C78}"/>
              </a:ext>
            </a:extLst>
          </p:cNvPr>
          <p:cNvSpPr txBox="1"/>
          <p:nvPr/>
        </p:nvSpPr>
        <p:spPr>
          <a:xfrm>
            <a:off x="375317" y="3494924"/>
            <a:ext cx="7988224" cy="646331"/>
          </a:xfrm>
          <a:prstGeom prst="rect">
            <a:avLst/>
          </a:prstGeom>
          <a:noFill/>
        </p:spPr>
        <p:txBody>
          <a:bodyPr wrap="square" rtlCol="0">
            <a:spAutoFit/>
          </a:bodyPr>
          <a:lstStyle/>
          <a:p>
            <a:pPr algn="l"/>
            <a:r>
              <a:rPr lang="en-US" dirty="0"/>
              <a:t>For those who are not familiar with </a:t>
            </a:r>
            <a:r>
              <a:rPr lang="en-US" dirty="0" err="1"/>
              <a:t>nablas</a:t>
            </a:r>
            <a:r>
              <a:rPr lang="en-US" dirty="0"/>
              <a:t>, here is the derivation in  coordinate formalism (if you still do not recognize some formulas, consult web)</a:t>
            </a:r>
          </a:p>
        </p:txBody>
      </p:sp>
      <p:sp>
        <p:nvSpPr>
          <p:cNvPr id="13" name="Rectangle 12">
            <a:extLst>
              <a:ext uri="{FF2B5EF4-FFF2-40B4-BE49-F238E27FC236}">
                <a16:creationId xmlns:a16="http://schemas.microsoft.com/office/drawing/2014/main" id="{18A2FF05-6767-46FB-9321-31B7E6A6F2BC}"/>
              </a:ext>
            </a:extLst>
          </p:cNvPr>
          <p:cNvSpPr/>
          <p:nvPr/>
        </p:nvSpPr>
        <p:spPr>
          <a:xfrm>
            <a:off x="259307" y="3429000"/>
            <a:ext cx="7909333" cy="30835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33390310"/>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A=\eta l&#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vec r),E_y(\vec r), E_z(\vec r),B_x(\vec r),B_y(\vec r),B_z(\vec r)&#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partial \vec B}{\partial t}=-\text{rot}\vec E&#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frac{\partial \vec E}{\partial t}=\frac{1}{\mu_0\varepsilon_0 }&#10;\text{rot}\,\vec B-\frac{1}{\varepsilon_0}\vec j&#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B(t+dt,\vec r)=\vec B(t,\vec r)-\text{rot}\vec E(t,\vec r)\; dt&#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vec E(t+dt,\vec r)=\vec E(t,\vec r)+\frac{1}{\mu_0\varepsilon_0 }&#10;\text{rot}\,\vec B(t,\vec r)\;dt-\frac{1}{\varepsilon_0}\vec j(t,\vec r)\; dt&#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E(\vec r)=0&#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B(\vec r)=0&#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 = - \frac{\partial \vec B}{\partial t}&#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p(V_G-V_L)=\frac{T-(T-dT)}{T} l&#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text{rot}\,\vec B=\mu_0\varepsilon_0 &#10;\frac{\partial \vec E}{\partial t}&#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frac{\partial}{\partial t}\rot \vec B=&#10;-\frac{\partial}{\partial t}\mu_0\varepsilon_0 &#10;\frac{\partial \vec E}{\partial t}=-\mu_0\varepsilon_0 &#10;\frac{\partial^2 \vec E}{\partial t^2}&#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 = - \frac{\partial \vec B}{\partial t}&#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nabla\div \vec E-\div\nabla\vec E&#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_i = \sum_{jk}\varepsilon_{ijk}\frac{\partial}{\partial x_j}&#10;(\rot \vec E)_k =&#10;\sum_{jk}\varepsilon_{ijk}\frac{\partial}{\partial x_j}&#10;\sum_{mn}\varepsilon_{kmn}\frac{\partial}{\partial x_m}E_n=&#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sum_{jmn}\sum_k\varepsilon_{ijk}\varepsilon_{kmn}\frac{\partial}{\partial x_j}&#10;\frac{\partial}{\partial x_m}E_n=\sum_{jmn}(\delta_{im}\delta_{jn}&#10;-\delta_{in}\delta_{jm})\frac{\partial}{\partial x_j}&#10;\frac{\partial}{\partial x_m}E_n=&#10;\end{align*}&#10;\end{document}"/>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sum_{j}(\frac{\partial}{\partial x_i}\frac{\partial}{\partial x_j}&#10;E_j-\frac{\partial}{\partial x_j}&#10;\frac{\partial}{\partial x_j}E_i)=&#10;\frac{\partial}{\partial x_i}\div (\vec E)-&#10;\Delta E_i&#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mu_0\varepsilon_0 &#10;\frac{\partial^2 \vec E}{\partial t^2}&#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 \nabla\div \vec E-\div\nabla\vec E&#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div \vec E=0&#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frac{dp}{dT}=\frac{l}{T(V_G-V_L)}&#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rot\rot\vec E =-\div\nabla\vec E=-\Delta \vec E&#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frac{\partial^2 \vec E}{\partial t^2}=&#10;\frac{1}{\mu_0\varepsilon_0}(\frac{\partial^2}{\partial x^2}+\frac{\partial^2}{\partial y^2}&#10;+\frac{\partial z^2}{\partial z^2})\vec E&#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c=&#10;\frac{1}{\sqrt{\mu_0\varepsilon_0}}&#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0,z)=E_x(x,a,z)=E_x(x,y,0)=E_x(x,y,a)=0&#10;\end{align*}&#10;\end{document}&#10;"/>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E}_{x;n,l} = f_{x;n,l}(x)&#10;            \sin(\frac{n\pi y}{a})&#10;            \sin(\frac{l\pi z}{a})&#10;\end{align*}&#10;\end{document}&#10;"/>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n,l}^\prime(0)=f_{x;n,l}^\prime(a) = 0&#10;\end{align*}&#10;\end{document}&#10;"/>
  <p:tag name="IGUANATEXSIZE" val="16"/>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x&#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y&#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def \rot{\text{rot}\;}&#10;\def \div{\text{div}\;}&#10;\begin{document}&#10;\begin{align*}&#10;z&#10;\end{align*}&#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E(\vec r)&#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pi}{a}E_{x;mnl}(t)+\frac{n\pi}{a}E_{y;mnl}(t)&#10;+\frac{l\pi}{a}E_{z;mnl}(t)=0&#10;\end{align*}&#10;\end{document}&#10;"/>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riangle E_{x}(x,y,z,t) - \frac{1}{c^2}\frac{\partial^2}{{\partial t}^2}E_{x}(x,y,z,t)=0&#10;\end{align*}&#10;\end{document}&#10;"/>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E_{x;mnl}(t)=-\omega_{mnl}^2 E_{x;mnl}(t)&#10;\end{align*}&#10;\end{document}&#10;"/>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E_{y;mnl}(t)=-\omega_{mnl}^2 E_{y;mnl}(t)&#10;\end{align*}&#10;\end{document}&#10;"/>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_{mnl} = \frac{c^2 \pi^2}{a^2}(m^2 + n^2 + l^2)&#10;\end{align*}&#10;\end{document}&#10;"/>
  <p:tag name="IGUANATEXSIZE" val="16"/>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mnl}(t)=\exp(-i\omega_{mnl}t)E_{x;mnl}(0)&#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rot}\vec{E}= -\frac{\partial}{\partial t}\vec{B}&#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omega_{mnl}{B}_{z;mnl} &amp;=\frac{m\pi}{a}E_{y,mnl} \cos(\frac{m\pi x}{a})&#10;                                             \cos(\frac{n\pi y}{a})&#10;                                             \sin(\frac{l\pi z}{a})+\\&#10;                    &amp;-\frac{n\pi}{a}E_{x,mnl}\cos(\frac{m\pi x}{a})&#10;                                           \cos(\frac{n\pi y}{a})&#10;                                          \sin(\frac{l\pi z}{a})&#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z;mnl} &amp;=-i\left(\frac{m\pi}{a\omega_{mnl}}E_{y,mnl}-\frac{n\pi}{a\omega_{mnl}}E_{x,mnl}\right)&#10;                                             \cos(\frac{m\pi x}{a})&#10;                                             \cos(\frac{n\pi y}{a})&#10;                                             \sin(\frac{l\pi z}{a})&#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i\omega_{mnl}t)&#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B(\vec r)&#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 \omega_{mnl}}&#10;{\exp\left(\frac{\hbar\omega_{mnl}}{kT}\right) -1}+\frac{1}{2}\hbar\omega_{mnl}&#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 \omega_{mnl}}&#10;{\exp\left(\frac{\hbar\omega_{mnl}}{kT}\right) -1}+\frac{1}{2}\hbar\omega_{mnl}&#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 \sum_{mnls}(n_{mnls}\hbar\omega_{mnl})&#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_{mnls} = \frac{\hbar \omega_{mnl}}&#10;{\exp\left(\frac{\hbar\omega_{mnl}}{kT}\right) -1}&#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n_{mnls} = \frac{1}&#10;{\exp\left(\frac{\hbar\omega_{mnl}}{kT}\right) -1}&#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phi(\omega)=2 \frac{1}{8}\frac{4}{3}\pi r_\omega^3=&#10;2 \frac{1}{8}\frac{4}{3}\pi (\frac{a}{c\pi}\omega)^3&#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int d\omega \varphi'(\omega)\frac{\hbar\omega}&#10;{\exp\left(\frac{\hbar\omega}{kT}-1\right)}&#10;=\int d\omega\frac{1}{3}\pi\frac{a^3}{\pi^3 c^3}3\omega^2&#10;\frac{\hbar\omega}{\exp\left(\frac{\hbar\omega}{kT}-1\right)}&#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E(\vec r)=\frac{1}{\varepsilon_0}\rho(\vec r)&#10;\end{align*}&#10;\end{document}"/>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10;=\int d\omega\frac{\omega^2}{\pi^2 c^3}&#10;\frac{\hbar\omega}{\exp\left(\frac{\hbar\omega}{kT}-1\right)}&#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hbar\omega}{\exp\left(\frac{1}{kT}-1\right)}&#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frac{\pi^2k^4}{15\hbar^3c^3}T^4&#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frac{1}{4}cU=\frac{\pi^2k^4}{60\hbar^3c^2}T^4&#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J=\sigma T^4&#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igma=\frac{\pi^2k^4}{60\hbar^3c^2}&#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x,y,z,t) &amp;= \sum_{mnl}E_{x;mnl}(t)\cos(\frac{m\pi x}{a})&#10;            \sin(\frac{n\pi y}{a})&#10;            \sin(\frac{l\pi z}{a})\\&#10;E_{y}(x,y,z,t) &amp;=\sum_{mnl}E_{y;mnl}(t) \sin(\frac{m\pi x}{a})&#10;                 \cos(\frac{n\pi y}{a})&#10;            \sin(\frac{l\pi z}{a})\\&#10;E_{z}(x,y,z,t) &amp;= \sum_{mnl}E_{z;mnl}(t)\sin(\frac{m\pi x}{a})&#10;                 \sin(\frac{n\pi y}{a})&#10;                 \cos(\frac{l\pi z}{a})&#10;\end{align*}&#10;\end{document}&#10;"/>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x;mnl}(t)=\exp(-i\omega_{mnl}t)E_{x;mnl}(0)&#10;\end{align*}&#10;\end{document}&#10;"/>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text{div}\,\vec B(\vec r)=0&#10;\end{align*}&#10;\end{document}"/>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mega_{mnl}=c|\vec k_{mnl}|&#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6"/>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n_1,n_2,n_3}n_{n_1,n_2,n_3}\varepsilon_{n_1,n_2,n_3}&#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sum_{mnl}n_{mnl}\hbar\omega_{mnl}&#10;=\sum_{mnl}n_{mnl}\varepsilon_{mnl}&#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k_{mnl}=(\frac{m\pi}{a},\frac{n\pi}{a},\frac{l\pi}{a})&#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mnl} = \frac{c \hbar\pi}{a}\sqrt{m^2 + n^2 + l^2}&#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p_{mnl}=\hbar(\frac{m\pi}{a},\frac{n\pi}{a},\frac{l\pi}{a})&#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ext{rot}\vec E(\vec r) = - \frac{\partial \vec B(\vec r)}{\partial t}&#10;\end{align*}&#10;\end{document}"/>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mnl} = \frac{c \pi}{a}\sqrt{m^2 + n^2 + l^2}&#10;\end{align*}&#10;\end{document}&#10;"/>
  <p:tag name="IGUANATEXSIZE" val="14"/>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mnl} = \frac{c \hbar\pi}{a}\sqrt{m^2 + n^2 + l^2}&#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ec p_{mnl}=\hbar(\frac{m\pi}{a},\frac{n\pi}{a},\frac{l\pi}{a})&#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c|\vec p|&#10;\end{align*}&#10;\end{document}&#10;"/>
  <p:tag name="IGUANATEXSIZE" val="22"/>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m_0^2 = \frac{1}{c^4}\varepsilon^2-\frac{1}{c^2}|\vec p|^2&#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varepsilon = \frac{m_0c^2}{\sqrt{1-\frac{v^2}{c^2}}}&#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_{mnls}=\frac{1}{\exp\left(\frac{\hbar\omega_{mnl}-\mu}{kT}\right)-1}&#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kT}\right) -1}&#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sum_{mnls}\frac{\hbar \omega_{mnl}}&#10;{\exp\left(\frac{\hbar\omega_{mnl}-\mu}{kT}\right) -1}&#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GreenYellow}&#10;\text{rot}\,\vec B(\vec r)=\mu_0\vec j(\vec r)+ \mu_0\varepsilon_0 &#10;\frac{\partial \vec E(\vec r)}{\partial t}&#10;\end{align*}&#10;\end{document}"/>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leftrightarrow&#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u(\omega)&#10;=\frac{\hbar\omega^3}{\pi^2 c^3}&#10;\frac{\hbar\omega}{\exp\left(\frac{1}{kT}-1\right)}&#10;\end{align*}&#10;\end{document}&#10;"/>
  <p:tag name="IGUANATEXSIZE" val="1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1279</TotalTime>
  <Words>5390</Words>
  <Application>Microsoft Office PowerPoint</Application>
  <PresentationFormat>On-screen Show (4:3)</PresentationFormat>
  <Paragraphs>292</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95</cp:revision>
  <dcterms:created xsi:type="dcterms:W3CDTF">2018-09-12T07:28:37Z</dcterms:created>
  <dcterms:modified xsi:type="dcterms:W3CDTF">2018-11-19T18:39:31Z</dcterms:modified>
</cp:coreProperties>
</file>