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59" r:id="rId3"/>
    <p:sldId id="260" r:id="rId4"/>
    <p:sldId id="261" r:id="rId5"/>
    <p:sldId id="262" r:id="rId6"/>
  </p:sldIdLst>
  <p:sldSz cx="9144000" cy="6858000" type="screen4x3"/>
  <p:notesSz cx="6858000" cy="9144000"/>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87" autoAdjust="0"/>
    <p:restoredTop sz="94660"/>
  </p:normalViewPr>
  <p:slideViewPr>
    <p:cSldViewPr snapToGrid="0">
      <p:cViewPr varScale="1">
        <p:scale>
          <a:sx n="83" d="100"/>
          <a:sy n="83" d="100"/>
        </p:scale>
        <p:origin x="13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E19F437-1902-4D02-94C8-F52641D1C7B0}" type="datetimeFigureOut">
              <a:rPr lang="sk-SK" smtClean="0"/>
              <a:t>20. 11. 2018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36734281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E19F437-1902-4D02-94C8-F52641D1C7B0}" type="datetimeFigureOut">
              <a:rPr lang="sk-SK" smtClean="0"/>
              <a:t>20. 11. 2018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33345788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E19F437-1902-4D02-94C8-F52641D1C7B0}" type="datetimeFigureOut">
              <a:rPr lang="sk-SK" smtClean="0"/>
              <a:t>20. 11. 2018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14992781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E19F437-1902-4D02-94C8-F52641D1C7B0}" type="datetimeFigureOut">
              <a:rPr lang="sk-SK" smtClean="0"/>
              <a:t>20. 11. 2018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41329833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E19F437-1902-4D02-94C8-F52641D1C7B0}" type="datetimeFigureOut">
              <a:rPr lang="sk-SK" smtClean="0"/>
              <a:t>20. 11. 2018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26320287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E19F437-1902-4D02-94C8-F52641D1C7B0}" type="datetimeFigureOut">
              <a:rPr lang="sk-SK" smtClean="0"/>
              <a:t>20. 11. 2018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29545715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E19F437-1902-4D02-94C8-F52641D1C7B0}" type="datetimeFigureOut">
              <a:rPr lang="sk-SK" smtClean="0"/>
              <a:t>20. 11. 2018</a:t>
            </a:fld>
            <a:endParaRPr lang="sk-SK"/>
          </a:p>
        </p:txBody>
      </p:sp>
      <p:sp>
        <p:nvSpPr>
          <p:cNvPr id="8" name="Footer Placeholder 7"/>
          <p:cNvSpPr>
            <a:spLocks noGrp="1"/>
          </p:cNvSpPr>
          <p:nvPr>
            <p:ph type="ftr" sz="quarter" idx="11"/>
          </p:nvPr>
        </p:nvSpPr>
        <p:spPr/>
        <p:txBody>
          <a:bodyPr/>
          <a:lstStyle/>
          <a:p>
            <a:endParaRPr lang="sk-SK"/>
          </a:p>
        </p:txBody>
      </p:sp>
      <p:sp>
        <p:nvSpPr>
          <p:cNvPr id="9" name="Slide Number Placeholder 8"/>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9805363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E19F437-1902-4D02-94C8-F52641D1C7B0}" type="datetimeFigureOut">
              <a:rPr lang="sk-SK" smtClean="0"/>
              <a:t>20. 11. 2018</a:t>
            </a:fld>
            <a:endParaRPr lang="sk-SK"/>
          </a:p>
        </p:txBody>
      </p:sp>
      <p:sp>
        <p:nvSpPr>
          <p:cNvPr id="4" name="Footer Placeholder 3"/>
          <p:cNvSpPr>
            <a:spLocks noGrp="1"/>
          </p:cNvSpPr>
          <p:nvPr>
            <p:ph type="ftr" sz="quarter" idx="11"/>
          </p:nvPr>
        </p:nvSpPr>
        <p:spPr/>
        <p:txBody>
          <a:bodyPr/>
          <a:lstStyle/>
          <a:p>
            <a:endParaRPr lang="sk-SK"/>
          </a:p>
        </p:txBody>
      </p:sp>
      <p:sp>
        <p:nvSpPr>
          <p:cNvPr id="5" name="Slide Number Placeholder 4"/>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23080898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19F437-1902-4D02-94C8-F52641D1C7B0}" type="datetimeFigureOut">
              <a:rPr lang="sk-SK" smtClean="0"/>
              <a:t>20. 11. 2018</a:t>
            </a:fld>
            <a:endParaRPr lang="sk-SK"/>
          </a:p>
        </p:txBody>
      </p:sp>
      <p:sp>
        <p:nvSpPr>
          <p:cNvPr id="3" name="Footer Placeholder 2"/>
          <p:cNvSpPr>
            <a:spLocks noGrp="1"/>
          </p:cNvSpPr>
          <p:nvPr>
            <p:ph type="ftr" sz="quarter" idx="11"/>
          </p:nvPr>
        </p:nvSpPr>
        <p:spPr/>
        <p:txBody>
          <a:bodyPr/>
          <a:lstStyle/>
          <a:p>
            <a:endParaRPr lang="sk-SK"/>
          </a:p>
        </p:txBody>
      </p:sp>
      <p:sp>
        <p:nvSpPr>
          <p:cNvPr id="4" name="Slide Number Placeholder 3"/>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40473860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E19F437-1902-4D02-94C8-F52641D1C7B0}" type="datetimeFigureOut">
              <a:rPr lang="sk-SK" smtClean="0"/>
              <a:t>20. 11. 2018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27867225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E19F437-1902-4D02-94C8-F52641D1C7B0}" type="datetimeFigureOut">
              <a:rPr lang="sk-SK" smtClean="0"/>
              <a:t>20. 11. 2018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2665108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19F437-1902-4D02-94C8-F52641D1C7B0}" type="datetimeFigureOut">
              <a:rPr lang="sk-SK" smtClean="0"/>
              <a:t>20. 11. 2018</a:t>
            </a:fld>
            <a:endParaRPr lang="sk-SK"/>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k-SK"/>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CE0CA2-1A48-4B23-8A77-1A9F640E54E6}" type="slidenum">
              <a:rPr lang="sk-SK" smtClean="0"/>
              <a:t>‹#›</a:t>
            </a:fld>
            <a:endParaRPr lang="sk-SK"/>
          </a:p>
        </p:txBody>
      </p:sp>
    </p:spTree>
    <p:extLst>
      <p:ext uri="{BB962C8B-B14F-4D97-AF65-F5344CB8AC3E}">
        <p14:creationId xmlns:p14="http://schemas.microsoft.com/office/powerpoint/2010/main" val="414616953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png"/><Relationship Id="rId13" Type="http://schemas.openxmlformats.org/officeDocument/2006/relationships/image" Target="../media/image6.png"/><Relationship Id="rId3" Type="http://schemas.openxmlformats.org/officeDocument/2006/relationships/tags" Target="../tags/tag3.xml"/><Relationship Id="rId12" Type="http://schemas.openxmlformats.org/officeDocument/2006/relationships/image" Target="../media/image5.png"/><Relationship Id="rId2" Type="http://schemas.openxmlformats.org/officeDocument/2006/relationships/tags" Target="../tags/tag2.xml"/><Relationship Id="rId1" Type="http://schemas.openxmlformats.org/officeDocument/2006/relationships/tags" Target="../tags/tag1.xml"/><Relationship Id="rId11" Type="http://schemas.openxmlformats.org/officeDocument/2006/relationships/image" Target="../media/image4.png"/><Relationship Id="rId5" Type="http://schemas.openxmlformats.org/officeDocument/2006/relationships/slideLayout" Target="../slideLayouts/slideLayout7.xml"/><Relationship Id="rId15" Type="http://schemas.openxmlformats.org/officeDocument/2006/relationships/image" Target="../media/image8.png"/><Relationship Id="rId10" Type="http://schemas.openxmlformats.org/officeDocument/2006/relationships/image" Target="../media/image3.png"/><Relationship Id="rId4" Type="http://schemas.openxmlformats.org/officeDocument/2006/relationships/tags" Target="../tags/tag4.xml"/><Relationship Id="rId9" Type="http://schemas.openxmlformats.org/officeDocument/2006/relationships/image" Target="../media/image2.png"/><Relationship Id="rId14" Type="http://schemas.openxmlformats.org/officeDocument/2006/relationships/image" Target="../media/image7.png"/></Relationships>
</file>

<file path=ppt/slides/_rels/slide2.xml.rels><?xml version="1.0" encoding="UTF-8" standalone="yes"?>
<Relationships xmlns="http://schemas.openxmlformats.org/package/2006/relationships"><Relationship Id="rId7" Type="http://schemas.openxmlformats.org/officeDocument/2006/relationships/image" Target="../media/image11.png"/><Relationship Id="rId1" Type="http://schemas.openxmlformats.org/officeDocument/2006/relationships/slideLayout" Target="../slideLayouts/slideLayout7.xml"/><Relationship Id="rId6" Type="http://schemas.openxmlformats.org/officeDocument/2006/relationships/image" Target="../media/image10.png"/><Relationship Id="rId5" Type="http://schemas.openxmlformats.org/officeDocument/2006/relationships/image" Target="../media/image5.png"/><Relationship Id="rId4" Type="http://schemas.openxmlformats.org/officeDocument/2006/relationships/image" Target="../media/image90.png"/></Relationships>
</file>

<file path=ppt/slides/_rels/slide3.xml.rels><?xml version="1.0" encoding="UTF-8" standalone="yes"?>
<Relationships xmlns="http://schemas.openxmlformats.org/package/2006/relationships"><Relationship Id="rId13" Type="http://schemas.openxmlformats.org/officeDocument/2006/relationships/image" Target="../media/image14.png"/><Relationship Id="rId3" Type="http://schemas.openxmlformats.org/officeDocument/2006/relationships/tags" Target="../tags/tag7.xml"/><Relationship Id="rId7" Type="http://schemas.openxmlformats.org/officeDocument/2006/relationships/slideLayout" Target="../slideLayouts/slideLayout7.xml"/><Relationship Id="rId12" Type="http://schemas.openxmlformats.org/officeDocument/2006/relationships/image" Target="../media/image13.png"/><Relationship Id="rId17" Type="http://schemas.openxmlformats.org/officeDocument/2006/relationships/image" Target="../media/image18.png"/><Relationship Id="rId2" Type="http://schemas.openxmlformats.org/officeDocument/2006/relationships/tags" Target="../tags/tag6.xml"/><Relationship Id="rId16" Type="http://schemas.openxmlformats.org/officeDocument/2006/relationships/image" Target="../media/image17.png"/><Relationship Id="rId1" Type="http://schemas.openxmlformats.org/officeDocument/2006/relationships/tags" Target="../tags/tag5.xml"/><Relationship Id="rId6" Type="http://schemas.openxmlformats.org/officeDocument/2006/relationships/tags" Target="../tags/tag10.xml"/><Relationship Id="rId11" Type="http://schemas.openxmlformats.org/officeDocument/2006/relationships/image" Target="../media/image9.png"/><Relationship Id="rId5" Type="http://schemas.openxmlformats.org/officeDocument/2006/relationships/tags" Target="../tags/tag9.xml"/><Relationship Id="rId15" Type="http://schemas.openxmlformats.org/officeDocument/2006/relationships/image" Target="../media/image15.png"/><Relationship Id="rId10" Type="http://schemas.openxmlformats.org/officeDocument/2006/relationships/image" Target="../media/image12.png"/><Relationship Id="rId4" Type="http://schemas.openxmlformats.org/officeDocument/2006/relationships/tags" Target="../tags/tag8.xml"/><Relationship Id="rId14" Type="http://schemas.openxmlformats.org/officeDocument/2006/relationships/image" Target="../media/image16.png"/></Relationships>
</file>

<file path=ppt/slides/_rels/slide4.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slideLayout" Target="../slideLayouts/slideLayout7.xml"/><Relationship Id="rId1" Type="http://schemas.openxmlformats.org/officeDocument/2006/relationships/tags" Target="../tags/tag11.xml"/><Relationship Id="rId6" Type="http://schemas.openxmlformats.org/officeDocument/2006/relationships/image" Target="../media/image20.png"/></Relationships>
</file>

<file path=ppt/slides/_rels/slide5.xml.rels><?xml version="1.0" encoding="UTF-8" standalone="yes"?>
<Relationships xmlns="http://schemas.openxmlformats.org/package/2006/relationships"><Relationship Id="rId8" Type="http://schemas.openxmlformats.org/officeDocument/2006/relationships/image" Target="../media/image23.png"/><Relationship Id="rId3" Type="http://schemas.openxmlformats.org/officeDocument/2006/relationships/slideLayout" Target="../slideLayouts/slideLayout7.xml"/><Relationship Id="rId7" Type="http://schemas.openxmlformats.org/officeDocument/2006/relationships/image" Target="../media/image19.png"/><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image" Target="../media/image21.png"/><Relationship Id="rId9" Type="http://schemas.openxmlformats.org/officeDocument/2006/relationships/image" Target="../media/image2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3423FDF-B86C-436A-96F1-ED86C84BBBD7}"/>
              </a:ext>
            </a:extLst>
          </p:cNvPr>
          <p:cNvSpPr txBox="1"/>
          <p:nvPr/>
        </p:nvSpPr>
        <p:spPr>
          <a:xfrm>
            <a:off x="1029881" y="384170"/>
            <a:ext cx="6933235" cy="523220"/>
          </a:xfrm>
          <a:prstGeom prst="rect">
            <a:avLst/>
          </a:prstGeom>
          <a:noFill/>
        </p:spPr>
        <p:txBody>
          <a:bodyPr wrap="square" rtlCol="0">
            <a:spAutoFit/>
          </a:bodyPr>
          <a:lstStyle/>
          <a:p>
            <a:pPr algn="ctr"/>
            <a:r>
              <a:rPr lang="en-US" sz="2800" b="1" dirty="0">
                <a:cs typeface="Arial" panose="020B0604020202020204" pitchFamily="34" charset="0"/>
              </a:rPr>
              <a:t>Fermi ideal gas at low temperatures</a:t>
            </a:r>
          </a:p>
        </p:txBody>
      </p: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D185CBA2-0D5F-4EDC-B7F0-DD21513D6E9F}"/>
                  </a:ext>
                </a:extLst>
              </p:cNvPr>
              <p:cNvSpPr txBox="1"/>
              <p:nvPr/>
            </p:nvSpPr>
            <p:spPr>
              <a:xfrm>
                <a:off x="347241" y="1226916"/>
                <a:ext cx="8449518" cy="1477328"/>
              </a:xfrm>
              <a:prstGeom prst="rect">
                <a:avLst/>
              </a:prstGeom>
              <a:noFill/>
            </p:spPr>
            <p:txBody>
              <a:bodyPr wrap="square" rtlCol="0">
                <a:spAutoFit/>
              </a:bodyPr>
              <a:lstStyle/>
              <a:p>
                <a:r>
                  <a:rPr lang="en-US" dirty="0">
                    <a:cs typeface="Arial" panose="020B0604020202020204" pitchFamily="34" charset="0"/>
                  </a:rPr>
                  <a:t>Fermi-Dirac distribution</a:t>
                </a:r>
              </a:p>
              <a:p>
                <a:endParaRPr lang="en-US" dirty="0">
                  <a:cs typeface="Arial" panose="020B0604020202020204" pitchFamily="34" charset="0"/>
                </a:endParaRPr>
              </a:p>
              <a:p>
                <a:endParaRPr lang="en-US" dirty="0">
                  <a:cs typeface="Arial" panose="020B0604020202020204" pitchFamily="34" charset="0"/>
                </a:endParaRPr>
              </a:p>
              <a:p>
                <a:r>
                  <a:rPr lang="en-US" dirty="0">
                    <a:cs typeface="Arial" panose="020B0604020202020204" pitchFamily="34" charset="0"/>
                  </a:rPr>
                  <a:t>in the limit </a:t>
                </a:r>
                <a14:m>
                  <m:oMath xmlns:m="http://schemas.openxmlformats.org/officeDocument/2006/math">
                    <m:r>
                      <a:rPr lang="en-US" b="0" i="1" smtClean="0">
                        <a:latin typeface="Cambria Math" panose="02040503050406030204" pitchFamily="18" charset="0"/>
                        <a:cs typeface="Arial" panose="020B0604020202020204" pitchFamily="34" charset="0"/>
                      </a:rPr>
                      <m:t>𝑇</m:t>
                    </m:r>
                    <m:r>
                      <a:rPr lang="en-US" b="0" i="1" smtClean="0">
                        <a:latin typeface="Cambria Math" panose="02040503050406030204" pitchFamily="18" charset="0"/>
                        <a:cs typeface="Arial" panose="020B0604020202020204" pitchFamily="34" charset="0"/>
                      </a:rPr>
                      <m:t>→0 </m:t>
                    </m:r>
                  </m:oMath>
                </a14:m>
                <a:r>
                  <a:rPr lang="en-US" dirty="0">
                    <a:cs typeface="Arial" panose="020B0604020202020204" pitchFamily="34" charset="0"/>
                  </a:rPr>
                  <a:t>gives</a:t>
                </a:r>
              </a:p>
              <a:p>
                <a:endParaRPr lang="en-US" dirty="0">
                  <a:cs typeface="Arial" panose="020B0604020202020204" pitchFamily="34" charset="0"/>
                </a:endParaRPr>
              </a:p>
            </p:txBody>
          </p:sp>
        </mc:Choice>
        <mc:Fallback xmlns="">
          <p:sp>
            <p:nvSpPr>
              <p:cNvPr id="3" name="TextBox 2">
                <a:extLst>
                  <a:ext uri="{FF2B5EF4-FFF2-40B4-BE49-F238E27FC236}">
                    <a16:creationId xmlns:a16="http://schemas.microsoft.com/office/drawing/2014/main" id="{D185CBA2-0D5F-4EDC-B7F0-DD21513D6E9F}"/>
                  </a:ext>
                </a:extLst>
              </p:cNvPr>
              <p:cNvSpPr txBox="1">
                <a:spLocks noRot="1" noChangeAspect="1" noMove="1" noResize="1" noEditPoints="1" noAdjustHandles="1" noChangeArrowheads="1" noChangeShapeType="1" noTextEdit="1"/>
              </p:cNvSpPr>
              <p:nvPr/>
            </p:nvSpPr>
            <p:spPr>
              <a:xfrm>
                <a:off x="347241" y="1226916"/>
                <a:ext cx="8449518" cy="1477328"/>
              </a:xfrm>
              <a:prstGeom prst="rect">
                <a:avLst/>
              </a:prstGeom>
              <a:blipFill>
                <a:blip r:embed="rId8"/>
                <a:stretch>
                  <a:fillRect l="-649" t="-2058"/>
                </a:stretch>
              </a:blipFill>
            </p:spPr>
            <p:txBody>
              <a:bodyPr/>
              <a:lstStyle/>
              <a:p>
                <a:r>
                  <a:rPr lang="en-US">
                    <a:noFill/>
                  </a:rPr>
                  <a:t> </a:t>
                </a:r>
              </a:p>
            </p:txBody>
          </p:sp>
        </mc:Fallback>
      </mc:AlternateContent>
      <p:pic>
        <p:nvPicPr>
          <p:cNvPr id="7" name="Picture 6">
            <a:extLst>
              <a:ext uri="{FF2B5EF4-FFF2-40B4-BE49-F238E27FC236}">
                <a16:creationId xmlns:a16="http://schemas.microsoft.com/office/drawing/2014/main" id="{DA7F32A1-0DC8-43F7-A05D-7790C65CA7CF}"/>
              </a:ext>
            </a:extLst>
          </p:cNvPr>
          <p:cNvPicPr>
            <a:picLocks noChangeAspect="1"/>
          </p:cNvPicPr>
          <p:nvPr>
            <p:custDataLst>
              <p:tags r:id="rId1"/>
            </p:custDataLst>
          </p:nvPr>
        </p:nvPicPr>
        <p:blipFill>
          <a:blip r:embed="rId9" cstate="print">
            <a:extLst>
              <a:ext uri="{28A0092B-C50C-407E-A947-70E740481C1C}">
                <a14:useLocalDpi xmlns:a14="http://schemas.microsoft.com/office/drawing/2010/main" val="0"/>
              </a:ext>
            </a:extLst>
          </a:blip>
          <a:stretch>
            <a:fillRect/>
          </a:stretch>
        </p:blipFill>
        <p:spPr>
          <a:xfrm>
            <a:off x="3491998" y="1144506"/>
            <a:ext cx="2127429" cy="562286"/>
          </a:xfrm>
          <a:prstGeom prst="rect">
            <a:avLst/>
          </a:prstGeom>
        </p:spPr>
      </p:pic>
      <p:pic>
        <p:nvPicPr>
          <p:cNvPr id="17" name="Picture 16">
            <a:extLst>
              <a:ext uri="{FF2B5EF4-FFF2-40B4-BE49-F238E27FC236}">
                <a16:creationId xmlns:a16="http://schemas.microsoft.com/office/drawing/2014/main" id="{92F7FDC8-5128-4E8B-8907-F79F17D3967A}"/>
              </a:ext>
            </a:extLst>
          </p:cNvPr>
          <p:cNvPicPr>
            <a:picLocks noChangeAspect="1"/>
          </p:cNvPicPr>
          <p:nvPr>
            <p:custDataLst>
              <p:tags r:id="rId2"/>
            </p:custDataLst>
          </p:nvPr>
        </p:nvPicPr>
        <p:blipFill>
          <a:blip r:embed="rId10" cstate="print">
            <a:extLst>
              <a:ext uri="{28A0092B-C50C-407E-A947-70E740481C1C}">
                <a14:useLocalDpi xmlns:a14="http://schemas.microsoft.com/office/drawing/2010/main" val="0"/>
              </a:ext>
            </a:extLst>
          </a:blip>
          <a:stretch>
            <a:fillRect/>
          </a:stretch>
        </p:blipFill>
        <p:spPr>
          <a:xfrm>
            <a:off x="3508283" y="1939801"/>
            <a:ext cx="2094857" cy="684000"/>
          </a:xfrm>
          <a:prstGeom prst="rect">
            <a:avLst/>
          </a:prstGeom>
        </p:spPr>
      </p:pic>
      <mc:AlternateContent xmlns:mc="http://schemas.openxmlformats.org/markup-compatibility/2006" xmlns:a14="http://schemas.microsoft.com/office/drawing/2010/main">
        <mc:Choice Requires="a14">
          <p:sp>
            <p:nvSpPr>
              <p:cNvPr id="38" name="TextBox 37">
                <a:extLst>
                  <a:ext uri="{FF2B5EF4-FFF2-40B4-BE49-F238E27FC236}">
                    <a16:creationId xmlns:a16="http://schemas.microsoft.com/office/drawing/2014/main" id="{49333629-7EE7-4149-975A-D0A0CDB5236E}"/>
                  </a:ext>
                </a:extLst>
              </p:cNvPr>
              <p:cNvSpPr txBox="1"/>
              <p:nvPr/>
            </p:nvSpPr>
            <p:spPr>
              <a:xfrm>
                <a:off x="3865942" y="2772363"/>
                <a:ext cx="5046564" cy="1477328"/>
              </a:xfrm>
              <a:prstGeom prst="rect">
                <a:avLst/>
              </a:prstGeom>
              <a:noFill/>
            </p:spPr>
            <p:txBody>
              <a:bodyPr wrap="square" rtlCol="0">
                <a:spAutoFit/>
              </a:bodyPr>
              <a:lstStyle/>
              <a:p>
                <a:r>
                  <a:rPr lang="en-US" dirty="0">
                    <a:cs typeface="Arial" panose="020B0604020202020204" pitchFamily="34" charset="0"/>
                  </a:rPr>
                  <a:t>At </a:t>
                </a:r>
                <a14:m>
                  <m:oMath xmlns:m="http://schemas.openxmlformats.org/officeDocument/2006/math">
                    <m:r>
                      <a:rPr lang="en-US" b="0" i="1" smtClean="0">
                        <a:latin typeface="Cambria Math" panose="02040503050406030204" pitchFamily="18" charset="0"/>
                        <a:cs typeface="Arial" panose="020B0604020202020204" pitchFamily="34" charset="0"/>
                      </a:rPr>
                      <m:t>𝑇</m:t>
                    </m:r>
                    <m:r>
                      <a:rPr lang="en-US" b="0" i="1" smtClean="0">
                        <a:latin typeface="Cambria Math" panose="02040503050406030204" pitchFamily="18" charset="0"/>
                        <a:cs typeface="Arial" panose="020B0604020202020204" pitchFamily="34" charset="0"/>
                      </a:rPr>
                      <m:t>=0</m:t>
                    </m:r>
                  </m:oMath>
                </a14:m>
                <a:r>
                  <a:rPr lang="en-US" dirty="0">
                    <a:cs typeface="Arial" panose="020B0604020202020204" pitchFamily="34" charset="0"/>
                  </a:rPr>
                  <a:t>  all one-particle states below </a:t>
                </a:r>
                <a14:m>
                  <m:oMath xmlns:m="http://schemas.openxmlformats.org/officeDocument/2006/math">
                    <m:r>
                      <a:rPr lang="en-US" b="0" i="1" smtClean="0">
                        <a:latin typeface="Cambria Math" panose="02040503050406030204" pitchFamily="18" charset="0"/>
                        <a:cs typeface="Arial" panose="020B0604020202020204" pitchFamily="34" charset="0"/>
                      </a:rPr>
                      <m:t>𝜀</m:t>
                    </m:r>
                    <m:r>
                      <a:rPr lang="en-US" b="0" i="1" smtClean="0">
                        <a:latin typeface="Cambria Math" panose="02040503050406030204" pitchFamily="18" charset="0"/>
                        <a:cs typeface="Arial" panose="020B0604020202020204" pitchFamily="34" charset="0"/>
                      </a:rPr>
                      <m:t>=</m:t>
                    </m:r>
                    <m:r>
                      <a:rPr lang="en-US" b="0" i="1" smtClean="0">
                        <a:latin typeface="Cambria Math" panose="02040503050406030204" pitchFamily="18" charset="0"/>
                        <a:cs typeface="Arial" panose="020B0604020202020204" pitchFamily="34" charset="0"/>
                      </a:rPr>
                      <m:t>𝜇</m:t>
                    </m:r>
                  </m:oMath>
                </a14:m>
                <a:r>
                  <a:rPr lang="en-US" dirty="0">
                    <a:cs typeface="Arial" panose="020B0604020202020204" pitchFamily="34" charset="0"/>
                  </a:rPr>
                  <a:t> are occupied, all states above </a:t>
                </a:r>
                <a14:m>
                  <m:oMath xmlns:m="http://schemas.openxmlformats.org/officeDocument/2006/math">
                    <m:r>
                      <a:rPr lang="en-US" b="0" i="1" smtClean="0">
                        <a:latin typeface="Cambria Math" panose="02040503050406030204" pitchFamily="18" charset="0"/>
                        <a:cs typeface="Arial" panose="020B0604020202020204" pitchFamily="34" charset="0"/>
                      </a:rPr>
                      <m:t>𝜇</m:t>
                    </m:r>
                  </m:oMath>
                </a14:m>
                <a:r>
                  <a:rPr lang="en-US" dirty="0">
                    <a:cs typeface="Arial" panose="020B0604020202020204" pitchFamily="34" charset="0"/>
                  </a:rPr>
                  <a:t> are empty.</a:t>
                </a:r>
              </a:p>
              <a:p>
                <a:r>
                  <a:rPr lang="en-US" dirty="0">
                    <a:cs typeface="Arial" panose="020B0604020202020204" pitchFamily="34" charset="0"/>
                  </a:rPr>
                  <a:t>So at </a:t>
                </a:r>
                <a14:m>
                  <m:oMath xmlns:m="http://schemas.openxmlformats.org/officeDocument/2006/math">
                    <m:r>
                      <a:rPr lang="en-US" b="0" i="1" smtClean="0">
                        <a:latin typeface="Cambria Math" panose="02040503050406030204" pitchFamily="18" charset="0"/>
                        <a:cs typeface="Arial" panose="020B0604020202020204" pitchFamily="34" charset="0"/>
                      </a:rPr>
                      <m:t>𝑇</m:t>
                    </m:r>
                    <m:r>
                      <a:rPr lang="en-US" b="0" i="1" smtClean="0">
                        <a:latin typeface="Cambria Math" panose="02040503050406030204" pitchFamily="18" charset="0"/>
                        <a:cs typeface="Arial" panose="020B0604020202020204" pitchFamily="34" charset="0"/>
                      </a:rPr>
                      <m:t>=0</m:t>
                    </m:r>
                  </m:oMath>
                </a14:m>
                <a:r>
                  <a:rPr lang="en-US" dirty="0">
                    <a:cs typeface="Arial" panose="020B0604020202020204" pitchFamily="34" charset="0"/>
                  </a:rPr>
                  <a:t> chemical potential </a:t>
                </a:r>
                <a14:m>
                  <m:oMath xmlns:m="http://schemas.openxmlformats.org/officeDocument/2006/math">
                    <m:r>
                      <a:rPr lang="en-US" b="1" i="1" smtClean="0">
                        <a:solidFill>
                          <a:srgbClr val="FF0000"/>
                        </a:solidFill>
                        <a:latin typeface="Cambria Math" panose="02040503050406030204" pitchFamily="18" charset="0"/>
                        <a:cs typeface="Arial" panose="020B0604020202020204" pitchFamily="34" charset="0"/>
                      </a:rPr>
                      <m:t>𝝁</m:t>
                    </m:r>
                  </m:oMath>
                </a14:m>
                <a:r>
                  <a:rPr lang="en-US" b="1" dirty="0">
                    <a:solidFill>
                      <a:srgbClr val="FF0000"/>
                    </a:solidFill>
                    <a:cs typeface="Arial" panose="020B0604020202020204" pitchFamily="34" charset="0"/>
                  </a:rPr>
                  <a:t> is equal to the energy of the highest occupied one-particle state</a:t>
                </a:r>
                <a:r>
                  <a:rPr lang="en-US" dirty="0">
                    <a:cs typeface="Arial" panose="020B0604020202020204" pitchFamily="34" charset="0"/>
                  </a:rPr>
                  <a:t>. This energy is called the </a:t>
                </a:r>
                <a:r>
                  <a:rPr lang="en-US" b="1" dirty="0">
                    <a:solidFill>
                      <a:srgbClr val="FF0000"/>
                    </a:solidFill>
                    <a:cs typeface="Arial" panose="020B0604020202020204" pitchFamily="34" charset="0"/>
                  </a:rPr>
                  <a:t>Fermi energy </a:t>
                </a:r>
                <a14:m>
                  <m:oMath xmlns:m="http://schemas.openxmlformats.org/officeDocument/2006/math">
                    <m:sSub>
                      <m:sSubPr>
                        <m:ctrlPr>
                          <a:rPr lang="en-US" b="0" i="1" smtClean="0">
                            <a:latin typeface="Cambria Math" panose="02040503050406030204" pitchFamily="18" charset="0"/>
                            <a:cs typeface="Arial" panose="020B0604020202020204" pitchFamily="34" charset="0"/>
                          </a:rPr>
                        </m:ctrlPr>
                      </m:sSubPr>
                      <m:e>
                        <m:r>
                          <a:rPr lang="en-US" b="0" i="1" smtClean="0">
                            <a:latin typeface="Cambria Math" panose="02040503050406030204" pitchFamily="18" charset="0"/>
                            <a:cs typeface="Arial" panose="020B0604020202020204" pitchFamily="34" charset="0"/>
                          </a:rPr>
                          <m:t>𝜀</m:t>
                        </m:r>
                      </m:e>
                      <m:sub>
                        <m:r>
                          <a:rPr lang="en-US" b="0" i="1" smtClean="0">
                            <a:latin typeface="Cambria Math" panose="02040503050406030204" pitchFamily="18" charset="0"/>
                            <a:cs typeface="Arial" panose="020B0604020202020204" pitchFamily="34" charset="0"/>
                          </a:rPr>
                          <m:t>𝐹</m:t>
                        </m:r>
                      </m:sub>
                    </m:sSub>
                    <m:r>
                      <a:rPr lang="en-US" b="0" i="1" smtClean="0">
                        <a:latin typeface="Cambria Math" panose="02040503050406030204" pitchFamily="18" charset="0"/>
                        <a:cs typeface="Arial" panose="020B0604020202020204" pitchFamily="34" charset="0"/>
                      </a:rPr>
                      <m:t> </m:t>
                    </m:r>
                  </m:oMath>
                </a14:m>
                <a:r>
                  <a:rPr lang="en-US" dirty="0">
                    <a:cs typeface="Arial" panose="020B0604020202020204" pitchFamily="34" charset="0"/>
                  </a:rPr>
                  <a:t>.</a:t>
                </a:r>
              </a:p>
            </p:txBody>
          </p:sp>
        </mc:Choice>
        <mc:Fallback xmlns="">
          <p:sp>
            <p:nvSpPr>
              <p:cNvPr id="38" name="TextBox 37">
                <a:extLst>
                  <a:ext uri="{FF2B5EF4-FFF2-40B4-BE49-F238E27FC236}">
                    <a16:creationId xmlns:a16="http://schemas.microsoft.com/office/drawing/2014/main" id="{49333629-7EE7-4149-975A-D0A0CDB5236E}"/>
                  </a:ext>
                </a:extLst>
              </p:cNvPr>
              <p:cNvSpPr txBox="1">
                <a:spLocks noRot="1" noChangeAspect="1" noMove="1" noResize="1" noEditPoints="1" noAdjustHandles="1" noChangeArrowheads="1" noChangeShapeType="1" noTextEdit="1"/>
              </p:cNvSpPr>
              <p:nvPr/>
            </p:nvSpPr>
            <p:spPr>
              <a:xfrm>
                <a:off x="3865942" y="2772363"/>
                <a:ext cx="5046564" cy="1477328"/>
              </a:xfrm>
              <a:prstGeom prst="rect">
                <a:avLst/>
              </a:prstGeom>
              <a:blipFill>
                <a:blip r:embed="rId11"/>
                <a:stretch>
                  <a:fillRect l="-966" t="-2479" b="-5785"/>
                </a:stretch>
              </a:blipFill>
            </p:spPr>
            <p:txBody>
              <a:bodyPr/>
              <a:lstStyle/>
              <a:p>
                <a:r>
                  <a:rPr lang="en-US">
                    <a:noFill/>
                  </a:rPr>
                  <a:t> </a:t>
                </a:r>
              </a:p>
            </p:txBody>
          </p:sp>
        </mc:Fallback>
      </mc:AlternateContent>
      <p:pic>
        <p:nvPicPr>
          <p:cNvPr id="48" name="Picture 47">
            <a:extLst>
              <a:ext uri="{FF2B5EF4-FFF2-40B4-BE49-F238E27FC236}">
                <a16:creationId xmlns:a16="http://schemas.microsoft.com/office/drawing/2014/main" id="{59CDF386-ED92-4D5C-A40A-E09CAC105ACE}"/>
              </a:ext>
            </a:extLst>
          </p:cNvPr>
          <p:cNvPicPr>
            <a:picLocks noChangeAspect="1"/>
          </p:cNvPicPr>
          <p:nvPr/>
        </p:nvPicPr>
        <p:blipFill>
          <a:blip r:embed="rId12"/>
          <a:stretch>
            <a:fillRect/>
          </a:stretch>
        </p:blipFill>
        <p:spPr>
          <a:xfrm>
            <a:off x="439839" y="2704244"/>
            <a:ext cx="3084731" cy="1897911"/>
          </a:xfrm>
          <a:prstGeom prst="rect">
            <a:avLst/>
          </a:prstGeom>
        </p:spPr>
      </p:pic>
      <mc:AlternateContent xmlns:mc="http://schemas.openxmlformats.org/markup-compatibility/2006" xmlns:a14="http://schemas.microsoft.com/office/drawing/2010/main">
        <mc:Choice Requires="a14">
          <p:sp>
            <p:nvSpPr>
              <p:cNvPr id="49" name="TextBox 48">
                <a:extLst>
                  <a:ext uri="{FF2B5EF4-FFF2-40B4-BE49-F238E27FC236}">
                    <a16:creationId xmlns:a16="http://schemas.microsoft.com/office/drawing/2014/main" id="{FC0C22E4-3083-444C-A612-10DC4055AECD}"/>
                  </a:ext>
                </a:extLst>
              </p:cNvPr>
              <p:cNvSpPr txBox="1"/>
              <p:nvPr/>
            </p:nvSpPr>
            <p:spPr>
              <a:xfrm>
                <a:off x="63660" y="4602155"/>
                <a:ext cx="8848845" cy="923330"/>
              </a:xfrm>
              <a:prstGeom prst="rect">
                <a:avLst/>
              </a:prstGeom>
              <a:noFill/>
            </p:spPr>
            <p:txBody>
              <a:bodyPr wrap="square" rtlCol="0">
                <a:spAutoFit/>
              </a:bodyPr>
              <a:lstStyle/>
              <a:p>
                <a:r>
                  <a:rPr lang="en-US" dirty="0">
                    <a:cs typeface="Arial" panose="020B0604020202020204" pitchFamily="34" charset="0"/>
                  </a:rPr>
                  <a:t>The Fermi energy can easily be calculated if we realize that the number of one-particle states below </a:t>
                </a:r>
                <a14:m>
                  <m:oMath xmlns:m="http://schemas.openxmlformats.org/officeDocument/2006/math">
                    <m:sSub>
                      <m:sSubPr>
                        <m:ctrlPr>
                          <a:rPr lang="en-US" b="0" i="1" smtClean="0">
                            <a:latin typeface="Cambria Math" panose="02040503050406030204" pitchFamily="18" charset="0"/>
                            <a:cs typeface="Arial" panose="020B0604020202020204" pitchFamily="34" charset="0"/>
                          </a:rPr>
                        </m:ctrlPr>
                      </m:sSubPr>
                      <m:e>
                        <m:r>
                          <a:rPr lang="en-US" b="0" i="1" smtClean="0">
                            <a:latin typeface="Cambria Math" panose="02040503050406030204" pitchFamily="18" charset="0"/>
                            <a:cs typeface="Arial" panose="020B0604020202020204" pitchFamily="34" charset="0"/>
                          </a:rPr>
                          <m:t>𝜀</m:t>
                        </m:r>
                      </m:e>
                      <m:sub>
                        <m:r>
                          <a:rPr lang="en-US" b="0" i="1" smtClean="0">
                            <a:latin typeface="Cambria Math" panose="02040503050406030204" pitchFamily="18" charset="0"/>
                            <a:cs typeface="Arial" panose="020B0604020202020204" pitchFamily="34" charset="0"/>
                          </a:rPr>
                          <m:t>𝐹</m:t>
                        </m:r>
                      </m:sub>
                    </m:sSub>
                  </m:oMath>
                </a14:m>
                <a:r>
                  <a:rPr lang="en-US" dirty="0">
                    <a:cs typeface="Arial" panose="020B0604020202020204" pitchFamily="34" charset="0"/>
                  </a:rPr>
                  <a:t> must be equal to the total number of particles. (Do not forget </a:t>
                </a:r>
                <a14:m>
                  <m:oMath xmlns:m="http://schemas.openxmlformats.org/officeDocument/2006/math">
                    <m:r>
                      <a:rPr lang="en-US" b="0" i="1" smtClean="0">
                        <a:latin typeface="Cambria Math" panose="02040503050406030204" pitchFamily="18" charset="0"/>
                        <a:cs typeface="Arial" panose="020B0604020202020204" pitchFamily="34" charset="0"/>
                      </a:rPr>
                      <m:t>𝑔</m:t>
                    </m:r>
                    <m:r>
                      <a:rPr lang="en-US" b="0" i="1" smtClean="0">
                        <a:latin typeface="Cambria Math" panose="02040503050406030204" pitchFamily="18" charset="0"/>
                        <a:cs typeface="Arial" panose="020B0604020202020204" pitchFamily="34" charset="0"/>
                      </a:rPr>
                      <m:t>=2</m:t>
                    </m:r>
                  </m:oMath>
                </a14:m>
                <a:r>
                  <a:rPr lang="en-US" dirty="0">
                    <a:cs typeface="Arial" panose="020B0604020202020204" pitchFamily="34" charset="0"/>
                  </a:rPr>
                  <a:t> for spin 1/2 particles.)</a:t>
                </a:r>
              </a:p>
            </p:txBody>
          </p:sp>
        </mc:Choice>
        <mc:Fallback xmlns="">
          <p:sp>
            <p:nvSpPr>
              <p:cNvPr id="49" name="TextBox 48">
                <a:extLst>
                  <a:ext uri="{FF2B5EF4-FFF2-40B4-BE49-F238E27FC236}">
                    <a16:creationId xmlns:a16="http://schemas.microsoft.com/office/drawing/2014/main" id="{FC0C22E4-3083-444C-A612-10DC4055AECD}"/>
                  </a:ext>
                </a:extLst>
              </p:cNvPr>
              <p:cNvSpPr txBox="1">
                <a:spLocks noRot="1" noChangeAspect="1" noMove="1" noResize="1" noEditPoints="1" noAdjustHandles="1" noChangeArrowheads="1" noChangeShapeType="1" noTextEdit="1"/>
              </p:cNvSpPr>
              <p:nvPr/>
            </p:nvSpPr>
            <p:spPr>
              <a:xfrm>
                <a:off x="63660" y="4602155"/>
                <a:ext cx="8848845" cy="923330"/>
              </a:xfrm>
              <a:prstGeom prst="rect">
                <a:avLst/>
              </a:prstGeom>
              <a:blipFill>
                <a:blip r:embed="rId13"/>
                <a:stretch>
                  <a:fillRect l="-551" t="-3974" r="-620" b="-9934"/>
                </a:stretch>
              </a:blipFill>
            </p:spPr>
            <p:txBody>
              <a:bodyPr/>
              <a:lstStyle/>
              <a:p>
                <a:r>
                  <a:rPr lang="en-US">
                    <a:noFill/>
                  </a:rPr>
                  <a:t> </a:t>
                </a:r>
              </a:p>
            </p:txBody>
          </p:sp>
        </mc:Fallback>
      </mc:AlternateContent>
      <p:pic>
        <p:nvPicPr>
          <p:cNvPr id="53" name="Picture 52">
            <a:extLst>
              <a:ext uri="{FF2B5EF4-FFF2-40B4-BE49-F238E27FC236}">
                <a16:creationId xmlns:a16="http://schemas.microsoft.com/office/drawing/2014/main" id="{BAD34450-5CB2-48E2-9C11-20BFF3A0CBA6}"/>
              </a:ext>
            </a:extLst>
          </p:cNvPr>
          <p:cNvPicPr>
            <a:picLocks noChangeAspect="1"/>
          </p:cNvPicPr>
          <p:nvPr>
            <p:custDataLst>
              <p:tags r:id="rId3"/>
            </p:custDataLst>
          </p:nvPr>
        </p:nvPicPr>
        <p:blipFill>
          <a:blip r:embed="rId14" cstate="print">
            <a:extLst>
              <a:ext uri="{28A0092B-C50C-407E-A947-70E740481C1C}">
                <a14:useLocalDpi xmlns:a14="http://schemas.microsoft.com/office/drawing/2010/main" val="0"/>
              </a:ext>
            </a:extLst>
          </a:blip>
          <a:stretch>
            <a:fillRect/>
          </a:stretch>
        </p:blipFill>
        <p:spPr>
          <a:xfrm>
            <a:off x="3865942" y="5294629"/>
            <a:ext cx="1064572" cy="229714"/>
          </a:xfrm>
          <a:prstGeom prst="rect">
            <a:avLst/>
          </a:prstGeom>
        </p:spPr>
      </p:pic>
      <p:pic>
        <p:nvPicPr>
          <p:cNvPr id="63" name="Picture 62">
            <a:extLst>
              <a:ext uri="{FF2B5EF4-FFF2-40B4-BE49-F238E27FC236}">
                <a16:creationId xmlns:a16="http://schemas.microsoft.com/office/drawing/2014/main" id="{B5CBEAB5-3AC9-4E2A-80D1-CF8CA47E2580}"/>
              </a:ext>
            </a:extLst>
          </p:cNvPr>
          <p:cNvPicPr>
            <a:picLocks noChangeAspect="1"/>
          </p:cNvPicPr>
          <p:nvPr>
            <p:custDataLst>
              <p:tags r:id="rId4"/>
            </p:custDataLst>
          </p:nvPr>
        </p:nvPicPr>
        <p:blipFill>
          <a:blip r:embed="rId15" cstate="print">
            <a:extLst>
              <a:ext uri="{28A0092B-C50C-407E-A947-70E740481C1C}">
                <a14:useLocalDpi xmlns:a14="http://schemas.microsoft.com/office/drawing/2010/main" val="0"/>
              </a:ext>
            </a:extLst>
          </a:blip>
          <a:stretch>
            <a:fillRect/>
          </a:stretch>
        </p:blipFill>
        <p:spPr>
          <a:xfrm>
            <a:off x="3448367" y="5713494"/>
            <a:ext cx="2079429" cy="620571"/>
          </a:xfrm>
          <a:prstGeom prst="rect">
            <a:avLst/>
          </a:prstGeom>
        </p:spPr>
      </p:pic>
      <p:sp>
        <p:nvSpPr>
          <p:cNvPr id="64" name="Rectangle 63">
            <a:extLst>
              <a:ext uri="{FF2B5EF4-FFF2-40B4-BE49-F238E27FC236}">
                <a16:creationId xmlns:a16="http://schemas.microsoft.com/office/drawing/2014/main" id="{F4F2A0C2-2FBF-4B90-A635-404F0C1EEA56}"/>
              </a:ext>
            </a:extLst>
          </p:cNvPr>
          <p:cNvSpPr/>
          <p:nvPr/>
        </p:nvSpPr>
        <p:spPr>
          <a:xfrm>
            <a:off x="3396723" y="5631792"/>
            <a:ext cx="2199553" cy="891424"/>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73719154"/>
      </p:ext>
    </p:extLst>
  </p:cSld>
  <p:clrMapOvr>
    <a:masterClrMapping/>
  </p:clrMapOvr>
  <p:extLst mod="1"/>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0CBF595-17B9-42DF-9128-D1BE807D95EC}"/>
              </a:ext>
            </a:extLst>
          </p:cNvPr>
          <p:cNvSpPr txBox="1"/>
          <p:nvPr/>
        </p:nvSpPr>
        <p:spPr>
          <a:xfrm>
            <a:off x="1029881" y="384170"/>
            <a:ext cx="6933235" cy="523220"/>
          </a:xfrm>
          <a:prstGeom prst="rect">
            <a:avLst/>
          </a:prstGeom>
          <a:noFill/>
        </p:spPr>
        <p:txBody>
          <a:bodyPr wrap="square" rtlCol="0">
            <a:spAutoFit/>
          </a:bodyPr>
          <a:lstStyle/>
          <a:p>
            <a:pPr algn="ctr"/>
            <a:r>
              <a:rPr lang="en-US" sz="2800" b="1" dirty="0">
                <a:cs typeface="Arial" panose="020B0604020202020204" pitchFamily="34" charset="0"/>
              </a:rPr>
              <a:t>Fermi ideal gas at low temperatures</a:t>
            </a:r>
          </a:p>
        </p:txBody>
      </p: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7E393912-25C4-4D01-AB7E-0208050219A2}"/>
                  </a:ext>
                </a:extLst>
              </p:cNvPr>
              <p:cNvSpPr txBox="1"/>
              <p:nvPr/>
            </p:nvSpPr>
            <p:spPr>
              <a:xfrm>
                <a:off x="277792" y="1157468"/>
                <a:ext cx="8345347" cy="923330"/>
              </a:xfrm>
              <a:prstGeom prst="rect">
                <a:avLst/>
              </a:prstGeom>
              <a:noFill/>
            </p:spPr>
            <p:txBody>
              <a:bodyPr wrap="square" rtlCol="0">
                <a:spAutoFit/>
              </a:bodyPr>
              <a:lstStyle/>
              <a:p>
                <a:r>
                  <a:rPr lang="en-US" dirty="0">
                    <a:cs typeface="Arial" panose="020B0604020202020204" pitchFamily="34" charset="0"/>
                  </a:rPr>
                  <a:t>or temperatures slightly above </a:t>
                </a:r>
                <a14:m>
                  <m:oMath xmlns:m="http://schemas.openxmlformats.org/officeDocument/2006/math">
                    <m:r>
                      <a:rPr lang="en-US" b="0" i="1" smtClean="0">
                        <a:latin typeface="Cambria Math" panose="02040503050406030204" pitchFamily="18" charset="0"/>
                        <a:cs typeface="Arial" panose="020B0604020202020204" pitchFamily="34" charset="0"/>
                      </a:rPr>
                      <m:t>𝑇</m:t>
                    </m:r>
                    <m:r>
                      <a:rPr lang="en-US" b="0" i="1" smtClean="0">
                        <a:latin typeface="Cambria Math" panose="02040503050406030204" pitchFamily="18" charset="0"/>
                        <a:cs typeface="Arial" panose="020B0604020202020204" pitchFamily="34" charset="0"/>
                      </a:rPr>
                      <m:t>=0</m:t>
                    </m:r>
                  </m:oMath>
                </a14:m>
                <a:r>
                  <a:rPr lang="en-US" dirty="0">
                    <a:cs typeface="Arial" panose="020B0604020202020204" pitchFamily="34" charset="0"/>
                  </a:rPr>
                  <a:t> the chemical potential will be slightly higher then </a:t>
                </a:r>
                <a14:m>
                  <m:oMath xmlns:m="http://schemas.openxmlformats.org/officeDocument/2006/math">
                    <m:sSub>
                      <m:sSubPr>
                        <m:ctrlPr>
                          <a:rPr lang="en-US" b="0" i="1" smtClean="0">
                            <a:latin typeface="Cambria Math" panose="02040503050406030204" pitchFamily="18" charset="0"/>
                            <a:cs typeface="Arial" panose="020B0604020202020204" pitchFamily="34" charset="0"/>
                          </a:rPr>
                        </m:ctrlPr>
                      </m:sSubPr>
                      <m:e>
                        <m:r>
                          <a:rPr lang="en-US" b="0" i="1" smtClean="0">
                            <a:latin typeface="Cambria Math" panose="02040503050406030204" pitchFamily="18" charset="0"/>
                            <a:cs typeface="Arial" panose="020B0604020202020204" pitchFamily="34" charset="0"/>
                          </a:rPr>
                          <m:t>𝜀</m:t>
                        </m:r>
                      </m:e>
                      <m:sub>
                        <m:r>
                          <a:rPr lang="en-US" b="0" i="1" smtClean="0">
                            <a:latin typeface="Cambria Math" panose="02040503050406030204" pitchFamily="18" charset="0"/>
                            <a:cs typeface="Arial" panose="020B0604020202020204" pitchFamily="34" charset="0"/>
                          </a:rPr>
                          <m:t>𝐹</m:t>
                        </m:r>
                      </m:sub>
                    </m:sSub>
                  </m:oMath>
                </a14:m>
                <a:r>
                  <a:rPr lang="en-US" dirty="0">
                    <a:cs typeface="Arial" panose="020B0604020202020204" pitchFamily="34" charset="0"/>
                  </a:rPr>
                  <a:t> so the occupation numbers will be only slightly different from their values at </a:t>
                </a:r>
                <a14:m>
                  <m:oMath xmlns:m="http://schemas.openxmlformats.org/officeDocument/2006/math">
                    <m:r>
                      <a:rPr lang="en-US" b="0" i="1" smtClean="0">
                        <a:latin typeface="Cambria Math" panose="02040503050406030204" pitchFamily="18" charset="0"/>
                        <a:cs typeface="Arial" panose="020B0604020202020204" pitchFamily="34" charset="0"/>
                      </a:rPr>
                      <m:t>𝑇</m:t>
                    </m:r>
                    <m:r>
                      <a:rPr lang="en-US" b="0" i="1" smtClean="0">
                        <a:latin typeface="Cambria Math" panose="02040503050406030204" pitchFamily="18" charset="0"/>
                        <a:cs typeface="Arial" panose="020B0604020202020204" pitchFamily="34" charset="0"/>
                      </a:rPr>
                      <m:t>=0</m:t>
                    </m:r>
                  </m:oMath>
                </a14:m>
                <a:r>
                  <a:rPr lang="en-US" dirty="0">
                    <a:cs typeface="Arial" panose="020B0604020202020204" pitchFamily="34" charset="0"/>
                  </a:rPr>
                  <a:t> for </a:t>
                </a:r>
                <a14:m>
                  <m:oMath xmlns:m="http://schemas.openxmlformats.org/officeDocument/2006/math">
                    <m:r>
                      <a:rPr lang="en-US" b="0" i="1" smtClean="0">
                        <a:latin typeface="Cambria Math" panose="02040503050406030204" pitchFamily="18" charset="0"/>
                        <a:cs typeface="Arial" panose="020B0604020202020204" pitchFamily="34" charset="0"/>
                      </a:rPr>
                      <m:t>𝜀</m:t>
                    </m:r>
                  </m:oMath>
                </a14:m>
                <a:r>
                  <a:rPr lang="en-US" dirty="0">
                    <a:cs typeface="Arial" panose="020B0604020202020204" pitchFamily="34" charset="0"/>
                  </a:rPr>
                  <a:t> around </a:t>
                </a:r>
                <a14:m>
                  <m:oMath xmlns:m="http://schemas.openxmlformats.org/officeDocument/2006/math">
                    <m:sSub>
                      <m:sSubPr>
                        <m:ctrlPr>
                          <a:rPr lang="en-US" b="0" i="1" smtClean="0">
                            <a:latin typeface="Cambria Math" panose="02040503050406030204" pitchFamily="18" charset="0"/>
                            <a:cs typeface="Arial" panose="020B0604020202020204" pitchFamily="34" charset="0"/>
                          </a:rPr>
                        </m:ctrlPr>
                      </m:sSubPr>
                      <m:e>
                        <m:r>
                          <a:rPr lang="en-US" b="0" i="1" smtClean="0">
                            <a:latin typeface="Cambria Math" panose="02040503050406030204" pitchFamily="18" charset="0"/>
                            <a:cs typeface="Arial" panose="020B0604020202020204" pitchFamily="34" charset="0"/>
                          </a:rPr>
                          <m:t>𝜀</m:t>
                        </m:r>
                      </m:e>
                      <m:sub>
                        <m:r>
                          <a:rPr lang="en-US" b="0" i="1" smtClean="0">
                            <a:latin typeface="Cambria Math" panose="02040503050406030204" pitchFamily="18" charset="0"/>
                            <a:cs typeface="Arial" panose="020B0604020202020204" pitchFamily="34" charset="0"/>
                          </a:rPr>
                          <m:t>𝐹</m:t>
                        </m:r>
                      </m:sub>
                    </m:sSub>
                  </m:oMath>
                </a14:m>
                <a:r>
                  <a:rPr lang="en-US" dirty="0">
                    <a:cs typeface="Arial" panose="020B0604020202020204" pitchFamily="34" charset="0"/>
                  </a:rPr>
                  <a:t> in the interval with a width </a:t>
                </a:r>
                <a14:m>
                  <m:oMath xmlns:m="http://schemas.openxmlformats.org/officeDocument/2006/math">
                    <m:r>
                      <a:rPr lang="en-US" b="0" i="1" smtClean="0">
                        <a:latin typeface="Cambria Math" panose="02040503050406030204" pitchFamily="18" charset="0"/>
                        <a:cs typeface="Arial" panose="020B0604020202020204" pitchFamily="34" charset="0"/>
                      </a:rPr>
                      <m:t>≈</m:t>
                    </m:r>
                    <m:r>
                      <a:rPr lang="en-US" b="0" i="1" smtClean="0">
                        <a:latin typeface="Cambria Math" panose="02040503050406030204" pitchFamily="18" charset="0"/>
                        <a:cs typeface="Arial" panose="020B0604020202020204" pitchFamily="34" charset="0"/>
                      </a:rPr>
                      <m:t>𝑘𝑇</m:t>
                    </m:r>
                  </m:oMath>
                </a14:m>
                <a:r>
                  <a:rPr lang="en-US" dirty="0">
                    <a:cs typeface="Arial" panose="020B0604020202020204" pitchFamily="34" charset="0"/>
                  </a:rPr>
                  <a:t>. (Red curve.)</a:t>
                </a:r>
              </a:p>
            </p:txBody>
          </p:sp>
        </mc:Choice>
        <mc:Fallback xmlns="">
          <p:sp>
            <p:nvSpPr>
              <p:cNvPr id="3" name="TextBox 2">
                <a:extLst>
                  <a:ext uri="{FF2B5EF4-FFF2-40B4-BE49-F238E27FC236}">
                    <a16:creationId xmlns:a16="http://schemas.microsoft.com/office/drawing/2014/main" id="{7E393912-25C4-4D01-AB7E-0208050219A2}"/>
                  </a:ext>
                </a:extLst>
              </p:cNvPr>
              <p:cNvSpPr txBox="1">
                <a:spLocks noRot="1" noChangeAspect="1" noMove="1" noResize="1" noEditPoints="1" noAdjustHandles="1" noChangeArrowheads="1" noChangeShapeType="1" noTextEdit="1"/>
              </p:cNvSpPr>
              <p:nvPr/>
            </p:nvSpPr>
            <p:spPr>
              <a:xfrm>
                <a:off x="277792" y="1157468"/>
                <a:ext cx="8345347" cy="923330"/>
              </a:xfrm>
              <a:prstGeom prst="rect">
                <a:avLst/>
              </a:prstGeom>
              <a:blipFill>
                <a:blip r:embed="rId4"/>
                <a:stretch>
                  <a:fillRect l="-657" t="-3974" r="-292" b="-9934"/>
                </a:stretch>
              </a:blipFill>
            </p:spPr>
            <p:txBody>
              <a:bodyPr/>
              <a:lstStyle/>
              <a:p>
                <a:r>
                  <a:rPr lang="en-US">
                    <a:noFill/>
                  </a:rPr>
                  <a:t> </a:t>
                </a:r>
              </a:p>
            </p:txBody>
          </p:sp>
        </mc:Fallback>
      </mc:AlternateContent>
      <p:pic>
        <p:nvPicPr>
          <p:cNvPr id="4" name="Picture 3">
            <a:extLst>
              <a:ext uri="{FF2B5EF4-FFF2-40B4-BE49-F238E27FC236}">
                <a16:creationId xmlns:a16="http://schemas.microsoft.com/office/drawing/2014/main" id="{51121A68-42CC-4061-8222-0FF03FB2C5FF}"/>
              </a:ext>
            </a:extLst>
          </p:cNvPr>
          <p:cNvPicPr>
            <a:picLocks noChangeAspect="1"/>
          </p:cNvPicPr>
          <p:nvPr/>
        </p:nvPicPr>
        <p:blipFill>
          <a:blip r:embed="rId5"/>
          <a:stretch>
            <a:fillRect/>
          </a:stretch>
        </p:blipFill>
        <p:spPr>
          <a:xfrm>
            <a:off x="277792" y="2330876"/>
            <a:ext cx="3084731" cy="1897911"/>
          </a:xfrm>
          <a:prstGeom prst="rect">
            <a:avLst/>
          </a:prstGeom>
        </p:spPr>
      </p:pic>
      <p:sp>
        <p:nvSpPr>
          <p:cNvPr id="7" name="Freeform: Shape 6">
            <a:extLst>
              <a:ext uri="{FF2B5EF4-FFF2-40B4-BE49-F238E27FC236}">
                <a16:creationId xmlns:a16="http://schemas.microsoft.com/office/drawing/2014/main" id="{226ADDDD-FDDB-44CF-A5AA-4E40A7E180F1}"/>
              </a:ext>
            </a:extLst>
          </p:cNvPr>
          <p:cNvSpPr/>
          <p:nvPr/>
        </p:nvSpPr>
        <p:spPr>
          <a:xfrm>
            <a:off x="601882" y="2992638"/>
            <a:ext cx="2696901" cy="697734"/>
          </a:xfrm>
          <a:custGeom>
            <a:avLst/>
            <a:gdLst>
              <a:gd name="connsiteX0" fmla="*/ 0 w 2696901"/>
              <a:gd name="connsiteY0" fmla="*/ 13802 h 697734"/>
              <a:gd name="connsiteX1" fmla="*/ 243068 w 2696901"/>
              <a:gd name="connsiteY1" fmla="*/ 2227 h 697734"/>
              <a:gd name="connsiteX2" fmla="*/ 497712 w 2696901"/>
              <a:gd name="connsiteY2" fmla="*/ 2227 h 697734"/>
              <a:gd name="connsiteX3" fmla="*/ 787079 w 2696901"/>
              <a:gd name="connsiteY3" fmla="*/ 25376 h 697734"/>
              <a:gd name="connsiteX4" fmla="*/ 856527 w 2696901"/>
              <a:gd name="connsiteY4" fmla="*/ 71675 h 697734"/>
              <a:gd name="connsiteX5" fmla="*/ 983848 w 2696901"/>
              <a:gd name="connsiteY5" fmla="*/ 303169 h 697734"/>
              <a:gd name="connsiteX6" fmla="*/ 1041722 w 2696901"/>
              <a:gd name="connsiteY6" fmla="*/ 384191 h 697734"/>
              <a:gd name="connsiteX7" fmla="*/ 1134319 w 2696901"/>
              <a:gd name="connsiteY7" fmla="*/ 488364 h 697734"/>
              <a:gd name="connsiteX8" fmla="*/ 1215342 w 2696901"/>
              <a:gd name="connsiteY8" fmla="*/ 569386 h 697734"/>
              <a:gd name="connsiteX9" fmla="*/ 1284790 w 2696901"/>
              <a:gd name="connsiteY9" fmla="*/ 615685 h 697734"/>
              <a:gd name="connsiteX10" fmla="*/ 1377387 w 2696901"/>
              <a:gd name="connsiteY10" fmla="*/ 650409 h 697734"/>
              <a:gd name="connsiteX11" fmla="*/ 1655180 w 2696901"/>
              <a:gd name="connsiteY11" fmla="*/ 661984 h 697734"/>
              <a:gd name="connsiteX12" fmla="*/ 1967696 w 2696901"/>
              <a:gd name="connsiteY12" fmla="*/ 661984 h 697734"/>
              <a:gd name="connsiteX13" fmla="*/ 2476982 w 2696901"/>
              <a:gd name="connsiteY13" fmla="*/ 696708 h 697734"/>
              <a:gd name="connsiteX14" fmla="*/ 2696901 w 2696901"/>
              <a:gd name="connsiteY14" fmla="*/ 685133 h 6977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696901" h="697734">
                <a:moveTo>
                  <a:pt x="0" y="13802"/>
                </a:moveTo>
                <a:cubicBezTo>
                  <a:pt x="80058" y="8979"/>
                  <a:pt x="160116" y="4156"/>
                  <a:pt x="243068" y="2227"/>
                </a:cubicBezTo>
                <a:cubicBezTo>
                  <a:pt x="326020" y="298"/>
                  <a:pt x="407044" y="-1631"/>
                  <a:pt x="497712" y="2227"/>
                </a:cubicBezTo>
                <a:cubicBezTo>
                  <a:pt x="588380" y="6085"/>
                  <a:pt x="727277" y="13801"/>
                  <a:pt x="787079" y="25376"/>
                </a:cubicBezTo>
                <a:cubicBezTo>
                  <a:pt x="846881" y="36951"/>
                  <a:pt x="823732" y="25376"/>
                  <a:pt x="856527" y="71675"/>
                </a:cubicBezTo>
                <a:cubicBezTo>
                  <a:pt x="889322" y="117974"/>
                  <a:pt x="952982" y="251083"/>
                  <a:pt x="983848" y="303169"/>
                </a:cubicBezTo>
                <a:cubicBezTo>
                  <a:pt x="1014714" y="355255"/>
                  <a:pt x="1016644" y="353325"/>
                  <a:pt x="1041722" y="384191"/>
                </a:cubicBezTo>
                <a:cubicBezTo>
                  <a:pt x="1066800" y="415057"/>
                  <a:pt x="1105383" y="457498"/>
                  <a:pt x="1134319" y="488364"/>
                </a:cubicBezTo>
                <a:cubicBezTo>
                  <a:pt x="1163255" y="519230"/>
                  <a:pt x="1190264" y="548166"/>
                  <a:pt x="1215342" y="569386"/>
                </a:cubicBezTo>
                <a:cubicBezTo>
                  <a:pt x="1240420" y="590606"/>
                  <a:pt x="1257783" y="602181"/>
                  <a:pt x="1284790" y="615685"/>
                </a:cubicBezTo>
                <a:cubicBezTo>
                  <a:pt x="1311798" y="629189"/>
                  <a:pt x="1315655" y="642693"/>
                  <a:pt x="1377387" y="650409"/>
                </a:cubicBezTo>
                <a:cubicBezTo>
                  <a:pt x="1439119" y="658125"/>
                  <a:pt x="1556795" y="660055"/>
                  <a:pt x="1655180" y="661984"/>
                </a:cubicBezTo>
                <a:cubicBezTo>
                  <a:pt x="1753565" y="663913"/>
                  <a:pt x="1830729" y="656197"/>
                  <a:pt x="1967696" y="661984"/>
                </a:cubicBezTo>
                <a:cubicBezTo>
                  <a:pt x="2104663" y="667771"/>
                  <a:pt x="2355448" y="692850"/>
                  <a:pt x="2476982" y="696708"/>
                </a:cubicBezTo>
                <a:cubicBezTo>
                  <a:pt x="2598516" y="700566"/>
                  <a:pt x="2647708" y="692849"/>
                  <a:pt x="2696901" y="685133"/>
                </a:cubicBezTo>
              </a:path>
            </a:pathLst>
          </a:cu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053F63F4-227A-44CC-AB98-9096ECE6B273}"/>
                  </a:ext>
                </a:extLst>
              </p:cNvPr>
              <p:cNvSpPr txBox="1"/>
              <p:nvPr/>
            </p:nvSpPr>
            <p:spPr>
              <a:xfrm>
                <a:off x="3362523" y="2066578"/>
                <a:ext cx="5584706" cy="2308324"/>
              </a:xfrm>
              <a:prstGeom prst="rect">
                <a:avLst/>
              </a:prstGeom>
              <a:noFill/>
            </p:spPr>
            <p:txBody>
              <a:bodyPr wrap="square" rtlCol="0">
                <a:spAutoFit/>
              </a:bodyPr>
              <a:lstStyle/>
              <a:p>
                <a:r>
                  <a:rPr lang="en-US" dirty="0">
                    <a:cs typeface="Arial" panose="020B0604020202020204" pitchFamily="34" charset="0"/>
                  </a:rPr>
                  <a:t>This qualitative picture will not change until the temperature reaches Fermi temperature </a:t>
                </a:r>
                <a14:m>
                  <m:oMath xmlns:m="http://schemas.openxmlformats.org/officeDocument/2006/math">
                    <m:r>
                      <a:rPr lang="en-US" b="0" i="1" smtClean="0">
                        <a:latin typeface="Cambria Math" panose="02040503050406030204" pitchFamily="18" charset="0"/>
                        <a:cs typeface="Arial" panose="020B0604020202020204" pitchFamily="34" charset="0"/>
                      </a:rPr>
                      <m:t>𝑇</m:t>
                    </m:r>
                    <m:r>
                      <a:rPr lang="en-US" b="0" i="1" smtClean="0">
                        <a:latin typeface="Cambria Math" panose="02040503050406030204" pitchFamily="18" charset="0"/>
                        <a:cs typeface="Arial" panose="020B0604020202020204" pitchFamily="34" charset="0"/>
                      </a:rPr>
                      <m:t>≈</m:t>
                    </m:r>
                    <m:sSub>
                      <m:sSubPr>
                        <m:ctrlPr>
                          <a:rPr lang="en-US" b="0" i="1" smtClean="0">
                            <a:latin typeface="Cambria Math" panose="02040503050406030204" pitchFamily="18" charset="0"/>
                            <a:cs typeface="Arial" panose="020B0604020202020204" pitchFamily="34" charset="0"/>
                          </a:rPr>
                        </m:ctrlPr>
                      </m:sSubPr>
                      <m:e>
                        <m:r>
                          <a:rPr lang="en-US" b="0" i="1" smtClean="0">
                            <a:latin typeface="Cambria Math" panose="02040503050406030204" pitchFamily="18" charset="0"/>
                            <a:cs typeface="Arial" panose="020B0604020202020204" pitchFamily="34" charset="0"/>
                          </a:rPr>
                          <m:t>𝑇</m:t>
                        </m:r>
                      </m:e>
                      <m:sub>
                        <m:r>
                          <a:rPr lang="en-US" b="0" i="1" smtClean="0">
                            <a:latin typeface="Cambria Math" panose="02040503050406030204" pitchFamily="18" charset="0"/>
                            <a:cs typeface="Arial" panose="020B0604020202020204" pitchFamily="34" charset="0"/>
                          </a:rPr>
                          <m:t>𝐹</m:t>
                        </m:r>
                      </m:sub>
                    </m:sSub>
                    <m:r>
                      <a:rPr lang="en-US" b="0" i="1" smtClean="0">
                        <a:latin typeface="Cambria Math" panose="02040503050406030204" pitchFamily="18" charset="0"/>
                        <a:cs typeface="Arial" panose="020B0604020202020204" pitchFamily="34" charset="0"/>
                      </a:rPr>
                      <m:t>=</m:t>
                    </m:r>
                    <m:sSub>
                      <m:sSubPr>
                        <m:ctrlPr>
                          <a:rPr lang="en-US" b="0" i="1" smtClean="0">
                            <a:latin typeface="Cambria Math" panose="02040503050406030204" pitchFamily="18" charset="0"/>
                            <a:cs typeface="Arial" panose="020B0604020202020204" pitchFamily="34" charset="0"/>
                          </a:rPr>
                        </m:ctrlPr>
                      </m:sSubPr>
                      <m:e>
                        <m:r>
                          <a:rPr lang="en-US" b="0" i="1" smtClean="0">
                            <a:latin typeface="Cambria Math" panose="02040503050406030204" pitchFamily="18" charset="0"/>
                            <a:cs typeface="Arial" panose="020B0604020202020204" pitchFamily="34" charset="0"/>
                          </a:rPr>
                          <m:t>𝜀</m:t>
                        </m:r>
                      </m:e>
                      <m:sub>
                        <m:r>
                          <a:rPr lang="en-US" b="0" i="1" smtClean="0">
                            <a:latin typeface="Cambria Math" panose="02040503050406030204" pitchFamily="18" charset="0"/>
                            <a:cs typeface="Arial" panose="020B0604020202020204" pitchFamily="34" charset="0"/>
                          </a:rPr>
                          <m:t>𝐹</m:t>
                        </m:r>
                      </m:sub>
                    </m:sSub>
                    <m:r>
                      <a:rPr lang="en-US" b="0" i="1" smtClean="0">
                        <a:latin typeface="Cambria Math" panose="02040503050406030204" pitchFamily="18" charset="0"/>
                        <a:cs typeface="Arial" panose="020B0604020202020204" pitchFamily="34" charset="0"/>
                      </a:rPr>
                      <m:t>/</m:t>
                    </m:r>
                    <m:r>
                      <a:rPr lang="en-US" b="0" i="1" smtClean="0">
                        <a:latin typeface="Cambria Math" panose="02040503050406030204" pitchFamily="18" charset="0"/>
                        <a:cs typeface="Arial" panose="020B0604020202020204" pitchFamily="34" charset="0"/>
                      </a:rPr>
                      <m:t>𝑘</m:t>
                    </m:r>
                  </m:oMath>
                </a14:m>
                <a:r>
                  <a:rPr lang="en-US" dirty="0">
                    <a:cs typeface="Arial" panose="020B0604020202020204" pitchFamily="34" charset="0"/>
                  </a:rPr>
                  <a:t>.</a:t>
                </a:r>
              </a:p>
              <a:p>
                <a:r>
                  <a:rPr lang="en-US" dirty="0">
                    <a:cs typeface="Arial" panose="020B0604020202020204" pitchFamily="34" charset="0"/>
                  </a:rPr>
                  <a:t>Fermi gas below the Fermi temperature is called </a:t>
                </a:r>
                <a:r>
                  <a:rPr lang="en-US" b="1" dirty="0">
                    <a:solidFill>
                      <a:srgbClr val="FF0000"/>
                    </a:solidFill>
                    <a:cs typeface="Arial" panose="020B0604020202020204" pitchFamily="34" charset="0"/>
                  </a:rPr>
                  <a:t>degenerate Fermi gas</a:t>
                </a:r>
                <a:r>
                  <a:rPr lang="en-US" dirty="0">
                    <a:cs typeface="Arial" panose="020B0604020202020204" pitchFamily="34" charset="0"/>
                  </a:rPr>
                  <a:t>. </a:t>
                </a:r>
              </a:p>
              <a:p>
                <a:r>
                  <a:rPr lang="en-US" dirty="0">
                    <a:cs typeface="Arial" panose="020B0604020202020204" pitchFamily="34" charset="0"/>
                  </a:rPr>
                  <a:t>As an example of degenerate fermi gas we can consider conduction electrons in metal. Of course, the electron gas is not ideal, the electron feel each other. We use this example only to demonstrate some features qualitatively.</a:t>
                </a:r>
              </a:p>
            </p:txBody>
          </p:sp>
        </mc:Choice>
        <mc:Fallback xmlns="">
          <p:sp>
            <p:nvSpPr>
              <p:cNvPr id="8" name="TextBox 7">
                <a:extLst>
                  <a:ext uri="{FF2B5EF4-FFF2-40B4-BE49-F238E27FC236}">
                    <a16:creationId xmlns:a16="http://schemas.microsoft.com/office/drawing/2014/main" id="{053F63F4-227A-44CC-AB98-9096ECE6B273}"/>
                  </a:ext>
                </a:extLst>
              </p:cNvPr>
              <p:cNvSpPr txBox="1">
                <a:spLocks noRot="1" noChangeAspect="1" noMove="1" noResize="1" noEditPoints="1" noAdjustHandles="1" noChangeArrowheads="1" noChangeShapeType="1" noTextEdit="1"/>
              </p:cNvSpPr>
              <p:nvPr/>
            </p:nvSpPr>
            <p:spPr>
              <a:xfrm>
                <a:off x="3362523" y="2066578"/>
                <a:ext cx="5584706" cy="2308324"/>
              </a:xfrm>
              <a:prstGeom prst="rect">
                <a:avLst/>
              </a:prstGeom>
              <a:blipFill>
                <a:blip r:embed="rId6"/>
                <a:stretch>
                  <a:fillRect l="-983" t="-1319" r="-1092" b="-316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88E5C33E-BBFD-4ED0-BC26-1A1B1DABA79B}"/>
                  </a:ext>
                </a:extLst>
              </p:cNvPr>
              <p:cNvSpPr txBox="1"/>
              <p:nvPr/>
            </p:nvSpPr>
            <p:spPr>
              <a:xfrm>
                <a:off x="222852" y="4269214"/>
                <a:ext cx="8669437" cy="646331"/>
              </a:xfrm>
              <a:prstGeom prst="rect">
                <a:avLst/>
              </a:prstGeom>
              <a:noFill/>
            </p:spPr>
            <p:txBody>
              <a:bodyPr wrap="square" rtlCol="0">
                <a:spAutoFit/>
              </a:bodyPr>
              <a:lstStyle/>
              <a:p>
                <a:r>
                  <a:rPr lang="en-US" dirty="0">
                    <a:cs typeface="Arial" panose="020B0604020202020204" pitchFamily="34" charset="0"/>
                  </a:rPr>
                  <a:t>For metal  potassium the electron density in the lattice is </a:t>
                </a:r>
                <a14:m>
                  <m:oMath xmlns:m="http://schemas.openxmlformats.org/officeDocument/2006/math">
                    <m:r>
                      <a:rPr lang="en-US" b="0" i="1" smtClean="0">
                        <a:latin typeface="Cambria Math" panose="02040503050406030204" pitchFamily="18" charset="0"/>
                        <a:cs typeface="Arial" panose="020B0604020202020204" pitchFamily="34" charset="0"/>
                      </a:rPr>
                      <m:t>1.34×</m:t>
                    </m:r>
                    <m:sSup>
                      <m:sSupPr>
                        <m:ctrlPr>
                          <a:rPr lang="en-US" b="0" i="1" smtClean="0">
                            <a:latin typeface="Cambria Math" panose="02040503050406030204" pitchFamily="18" charset="0"/>
                            <a:cs typeface="Arial" panose="020B0604020202020204" pitchFamily="34" charset="0"/>
                          </a:rPr>
                        </m:ctrlPr>
                      </m:sSupPr>
                      <m:e>
                        <m:r>
                          <a:rPr lang="en-US" b="0" i="1" smtClean="0">
                            <a:latin typeface="Cambria Math" panose="02040503050406030204" pitchFamily="18" charset="0"/>
                            <a:cs typeface="Arial" panose="020B0604020202020204" pitchFamily="34" charset="0"/>
                          </a:rPr>
                          <m:t>10</m:t>
                        </m:r>
                      </m:e>
                      <m:sup>
                        <m:r>
                          <a:rPr lang="en-US" b="0" i="1" smtClean="0">
                            <a:latin typeface="Cambria Math" panose="02040503050406030204" pitchFamily="18" charset="0"/>
                            <a:cs typeface="Arial" panose="020B0604020202020204" pitchFamily="34" charset="0"/>
                          </a:rPr>
                          <m:t>22</m:t>
                        </m:r>
                      </m:sup>
                    </m:sSup>
                  </m:oMath>
                </a14:m>
                <a:r>
                  <a:rPr lang="en-US" dirty="0">
                    <a:cs typeface="Arial" panose="020B0604020202020204" pitchFamily="34" charset="0"/>
                  </a:rPr>
                  <a:t> </a:t>
                </a:r>
                <a14:m>
                  <m:oMath xmlns:m="http://schemas.openxmlformats.org/officeDocument/2006/math">
                    <m:sSup>
                      <m:sSupPr>
                        <m:ctrlPr>
                          <a:rPr lang="en-US" b="0" i="1" dirty="0" smtClean="0">
                            <a:latin typeface="Cambria Math" panose="02040503050406030204" pitchFamily="18" charset="0"/>
                            <a:cs typeface="Arial" panose="020B0604020202020204" pitchFamily="34" charset="0"/>
                          </a:rPr>
                        </m:ctrlPr>
                      </m:sSupPr>
                      <m:e>
                        <m:r>
                          <m:rPr>
                            <m:nor/>
                          </m:rPr>
                          <a:rPr lang="en-US" b="0" i="0" dirty="0" smtClean="0">
                            <a:latin typeface="Cambria Math" panose="02040503050406030204" pitchFamily="18" charset="0"/>
                            <a:cs typeface="Arial" panose="020B0604020202020204" pitchFamily="34" charset="0"/>
                          </a:rPr>
                          <m:t>cm</m:t>
                        </m:r>
                      </m:e>
                      <m:sup>
                        <m:r>
                          <a:rPr lang="en-US" b="0" i="1" dirty="0" smtClean="0">
                            <a:latin typeface="Cambria Math" panose="02040503050406030204" pitchFamily="18" charset="0"/>
                            <a:cs typeface="Arial" panose="020B0604020202020204" pitchFamily="34" charset="0"/>
                          </a:rPr>
                          <m:t>−3</m:t>
                        </m:r>
                      </m:sup>
                    </m:sSup>
                  </m:oMath>
                </a14:m>
                <a:r>
                  <a:rPr lang="en-US" dirty="0">
                    <a:cs typeface="Arial" panose="020B0604020202020204" pitchFamily="34" charset="0"/>
                  </a:rPr>
                  <a:t> and for the Fermi temperature we get </a:t>
                </a:r>
                <a14:m>
                  <m:oMath xmlns:m="http://schemas.openxmlformats.org/officeDocument/2006/math">
                    <m:sSub>
                      <m:sSubPr>
                        <m:ctrlPr>
                          <a:rPr lang="en-US" b="0" i="1" smtClean="0">
                            <a:latin typeface="Cambria Math" panose="02040503050406030204" pitchFamily="18" charset="0"/>
                            <a:cs typeface="Arial" panose="020B0604020202020204" pitchFamily="34" charset="0"/>
                          </a:rPr>
                        </m:ctrlPr>
                      </m:sSubPr>
                      <m:e>
                        <m:r>
                          <a:rPr lang="en-US" b="0" i="1" smtClean="0">
                            <a:latin typeface="Cambria Math" panose="02040503050406030204" pitchFamily="18" charset="0"/>
                            <a:cs typeface="Arial" panose="020B0604020202020204" pitchFamily="34" charset="0"/>
                          </a:rPr>
                          <m:t>𝑇</m:t>
                        </m:r>
                      </m:e>
                      <m:sub>
                        <m:r>
                          <a:rPr lang="en-US" b="0" i="1" smtClean="0">
                            <a:latin typeface="Cambria Math" panose="02040503050406030204" pitchFamily="18" charset="0"/>
                            <a:cs typeface="Arial" panose="020B0604020202020204" pitchFamily="34" charset="0"/>
                          </a:rPr>
                          <m:t>𝐹</m:t>
                        </m:r>
                      </m:sub>
                    </m:sSub>
                    <m:r>
                      <a:rPr lang="en-US" b="0" i="1" smtClean="0">
                        <a:latin typeface="Cambria Math" panose="02040503050406030204" pitchFamily="18" charset="0"/>
                        <a:cs typeface="Arial" panose="020B0604020202020204" pitchFamily="34" charset="0"/>
                      </a:rPr>
                      <m:t>≈</m:t>
                    </m:r>
                  </m:oMath>
                </a14:m>
                <a:r>
                  <a:rPr lang="en-US" dirty="0">
                    <a:cs typeface="Arial" panose="020B0604020202020204" pitchFamily="34" charset="0"/>
                  </a:rPr>
                  <a:t> 24000 K. </a:t>
                </a:r>
              </a:p>
            </p:txBody>
          </p:sp>
        </mc:Choice>
        <mc:Fallback xmlns="">
          <p:sp>
            <p:nvSpPr>
              <p:cNvPr id="10" name="TextBox 9">
                <a:extLst>
                  <a:ext uri="{FF2B5EF4-FFF2-40B4-BE49-F238E27FC236}">
                    <a16:creationId xmlns:a16="http://schemas.microsoft.com/office/drawing/2014/main" id="{88E5C33E-BBFD-4ED0-BC26-1A1B1DABA79B}"/>
                  </a:ext>
                </a:extLst>
              </p:cNvPr>
              <p:cNvSpPr txBox="1">
                <a:spLocks noRot="1" noChangeAspect="1" noMove="1" noResize="1" noEditPoints="1" noAdjustHandles="1" noChangeArrowheads="1" noChangeShapeType="1" noTextEdit="1"/>
              </p:cNvSpPr>
              <p:nvPr/>
            </p:nvSpPr>
            <p:spPr>
              <a:xfrm>
                <a:off x="222852" y="4269214"/>
                <a:ext cx="8669437" cy="646331"/>
              </a:xfrm>
              <a:prstGeom prst="rect">
                <a:avLst/>
              </a:prstGeom>
              <a:blipFill>
                <a:blip r:embed="rId7"/>
                <a:stretch>
                  <a:fillRect l="-633" t="-4717" b="-14151"/>
                </a:stretch>
              </a:blipFill>
            </p:spPr>
            <p:txBody>
              <a:bodyPr/>
              <a:lstStyle/>
              <a:p>
                <a:r>
                  <a:rPr lang="en-US">
                    <a:noFill/>
                  </a:rPr>
                  <a:t> </a:t>
                </a:r>
              </a:p>
            </p:txBody>
          </p:sp>
        </mc:Fallback>
      </mc:AlternateContent>
    </p:spTree>
    <p:extLst>
      <p:ext uri="{BB962C8B-B14F-4D97-AF65-F5344CB8AC3E}">
        <p14:creationId xmlns:p14="http://schemas.microsoft.com/office/powerpoint/2010/main" val="154352307"/>
      </p:ext>
    </p:extLst>
  </p:cSld>
  <p:clrMapOvr>
    <a:masterClrMapping/>
  </p:clrMapOvr>
  <p:extLst mod="1"/>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extBox 1">
                <a:extLst>
                  <a:ext uri="{FF2B5EF4-FFF2-40B4-BE49-F238E27FC236}">
                    <a16:creationId xmlns:a16="http://schemas.microsoft.com/office/drawing/2014/main" id="{6EC63E55-BEAE-4B52-B926-4362BFF1D936}"/>
                  </a:ext>
                </a:extLst>
              </p:cNvPr>
              <p:cNvSpPr txBox="1"/>
              <p:nvPr/>
            </p:nvSpPr>
            <p:spPr>
              <a:xfrm>
                <a:off x="161779" y="907390"/>
                <a:ext cx="8669437" cy="646331"/>
              </a:xfrm>
              <a:prstGeom prst="rect">
                <a:avLst/>
              </a:prstGeom>
              <a:noFill/>
            </p:spPr>
            <p:txBody>
              <a:bodyPr wrap="square" rtlCol="0">
                <a:spAutoFit/>
              </a:bodyPr>
              <a:lstStyle/>
              <a:p>
                <a:r>
                  <a:rPr lang="en-US" dirty="0">
                    <a:cs typeface="Arial" panose="020B0604020202020204" pitchFamily="34" charset="0"/>
                  </a:rPr>
                  <a:t>We shall calculate the degenerate fermion gas heat capacity work in the approximation </a:t>
                </a:r>
                <a14:m>
                  <m:oMath xmlns:m="http://schemas.openxmlformats.org/officeDocument/2006/math">
                    <m:r>
                      <a:rPr lang="en-US" b="0" i="1" smtClean="0">
                        <a:latin typeface="Cambria Math" panose="02040503050406030204" pitchFamily="18" charset="0"/>
                        <a:cs typeface="Arial" panose="020B0604020202020204" pitchFamily="34" charset="0"/>
                      </a:rPr>
                      <m:t>𝜇</m:t>
                    </m:r>
                    <m:r>
                      <a:rPr lang="en-US" b="0" i="1" smtClean="0">
                        <a:latin typeface="Cambria Math" panose="02040503050406030204" pitchFamily="18" charset="0"/>
                        <a:cs typeface="Arial" panose="020B0604020202020204" pitchFamily="34" charset="0"/>
                      </a:rPr>
                      <m:t>=</m:t>
                    </m:r>
                    <m:sSub>
                      <m:sSubPr>
                        <m:ctrlPr>
                          <a:rPr lang="en-US" b="0" i="1" smtClean="0">
                            <a:latin typeface="Cambria Math" panose="02040503050406030204" pitchFamily="18" charset="0"/>
                            <a:cs typeface="Arial" panose="020B0604020202020204" pitchFamily="34" charset="0"/>
                          </a:rPr>
                        </m:ctrlPr>
                      </m:sSubPr>
                      <m:e>
                        <m:r>
                          <a:rPr lang="en-US" b="0" i="1" smtClean="0">
                            <a:latin typeface="Cambria Math" panose="02040503050406030204" pitchFamily="18" charset="0"/>
                            <a:cs typeface="Arial" panose="020B0604020202020204" pitchFamily="34" charset="0"/>
                          </a:rPr>
                          <m:t>𝜀</m:t>
                        </m:r>
                      </m:e>
                      <m:sub>
                        <m:r>
                          <a:rPr lang="en-US" b="0" i="1" smtClean="0">
                            <a:latin typeface="Cambria Math" panose="02040503050406030204" pitchFamily="18" charset="0"/>
                            <a:cs typeface="Arial" panose="020B0604020202020204" pitchFamily="34" charset="0"/>
                          </a:rPr>
                          <m:t>𝐹</m:t>
                        </m:r>
                      </m:sub>
                    </m:sSub>
                  </m:oMath>
                </a14:m>
                <a:r>
                  <a:rPr lang="en-US" dirty="0">
                    <a:cs typeface="Arial" panose="020B0604020202020204" pitchFamily="34" charset="0"/>
                  </a:rPr>
                  <a:t>. </a:t>
                </a:r>
              </a:p>
            </p:txBody>
          </p:sp>
        </mc:Choice>
        <mc:Fallback xmlns="">
          <p:sp>
            <p:nvSpPr>
              <p:cNvPr id="2" name="TextBox 1">
                <a:extLst>
                  <a:ext uri="{FF2B5EF4-FFF2-40B4-BE49-F238E27FC236}">
                    <a16:creationId xmlns:a16="http://schemas.microsoft.com/office/drawing/2014/main" id="{6EC63E55-BEAE-4B52-B926-4362BFF1D936}"/>
                  </a:ext>
                </a:extLst>
              </p:cNvPr>
              <p:cNvSpPr txBox="1">
                <a:spLocks noRot="1" noChangeAspect="1" noMove="1" noResize="1" noEditPoints="1" noAdjustHandles="1" noChangeArrowheads="1" noChangeShapeType="1" noTextEdit="1"/>
              </p:cNvSpPr>
              <p:nvPr/>
            </p:nvSpPr>
            <p:spPr>
              <a:xfrm>
                <a:off x="161779" y="907390"/>
                <a:ext cx="8669437" cy="646331"/>
              </a:xfrm>
              <a:prstGeom prst="rect">
                <a:avLst/>
              </a:prstGeom>
              <a:blipFill>
                <a:blip r:embed="rId10"/>
                <a:stretch>
                  <a:fillRect l="-633" t="-5660" b="-14151"/>
                </a:stretch>
              </a:blipFill>
            </p:spPr>
            <p:txBody>
              <a:bodyPr/>
              <a:lstStyle/>
              <a:p>
                <a:r>
                  <a:rPr lang="en-US">
                    <a:noFill/>
                  </a:rPr>
                  <a:t> </a:t>
                </a:r>
              </a:p>
            </p:txBody>
          </p:sp>
        </mc:Fallback>
      </mc:AlternateContent>
      <p:pic>
        <p:nvPicPr>
          <p:cNvPr id="17" name="Picture 16">
            <a:extLst>
              <a:ext uri="{FF2B5EF4-FFF2-40B4-BE49-F238E27FC236}">
                <a16:creationId xmlns:a16="http://schemas.microsoft.com/office/drawing/2014/main" id="{1D9CBDC3-8F5F-42FF-936E-58048AD012BC}"/>
              </a:ext>
            </a:extLst>
          </p:cNvPr>
          <p:cNvPicPr>
            <a:picLocks noChangeAspect="1"/>
          </p:cNvPicPr>
          <p:nvPr>
            <p:custDataLst>
              <p:tags r:id="rId1"/>
            </p:custDataLst>
          </p:nvPr>
        </p:nvPicPr>
        <p:blipFill>
          <a:blip r:embed="rId11" cstate="print">
            <a:extLst>
              <a:ext uri="{28A0092B-C50C-407E-A947-70E740481C1C}">
                <a14:useLocalDpi xmlns:a14="http://schemas.microsoft.com/office/drawing/2010/main" val="0"/>
              </a:ext>
            </a:extLst>
          </a:blip>
          <a:stretch>
            <a:fillRect/>
          </a:stretch>
        </p:blipFill>
        <p:spPr>
          <a:xfrm>
            <a:off x="2065639" y="1285186"/>
            <a:ext cx="4321524" cy="528762"/>
          </a:xfrm>
          <a:prstGeom prst="rect">
            <a:avLst/>
          </a:prstGeom>
        </p:spPr>
      </p:pic>
      <p:sp>
        <p:nvSpPr>
          <p:cNvPr id="4" name="TextBox 3">
            <a:extLst>
              <a:ext uri="{FF2B5EF4-FFF2-40B4-BE49-F238E27FC236}">
                <a16:creationId xmlns:a16="http://schemas.microsoft.com/office/drawing/2014/main" id="{DB501B45-A7BB-49C1-8C72-D6436A978FB3}"/>
              </a:ext>
            </a:extLst>
          </p:cNvPr>
          <p:cNvSpPr txBox="1"/>
          <p:nvPr/>
        </p:nvSpPr>
        <p:spPr>
          <a:xfrm>
            <a:off x="1029881" y="384170"/>
            <a:ext cx="6933235" cy="523220"/>
          </a:xfrm>
          <a:prstGeom prst="rect">
            <a:avLst/>
          </a:prstGeom>
          <a:noFill/>
        </p:spPr>
        <p:txBody>
          <a:bodyPr wrap="square" rtlCol="0">
            <a:spAutoFit/>
          </a:bodyPr>
          <a:lstStyle/>
          <a:p>
            <a:pPr algn="ctr"/>
            <a:r>
              <a:rPr lang="en-US" sz="2800" b="1" dirty="0">
                <a:cs typeface="Arial" panose="020B0604020202020204" pitchFamily="34" charset="0"/>
              </a:rPr>
              <a:t>Fermi ideal gas at low temperatures</a:t>
            </a:r>
          </a:p>
        </p:txBody>
      </p:sp>
      <p:sp>
        <p:nvSpPr>
          <p:cNvPr id="5" name="TextBox 4">
            <a:extLst>
              <a:ext uri="{FF2B5EF4-FFF2-40B4-BE49-F238E27FC236}">
                <a16:creationId xmlns:a16="http://schemas.microsoft.com/office/drawing/2014/main" id="{EC7A7154-389B-47D7-8E93-01C82C1536F7}"/>
              </a:ext>
            </a:extLst>
          </p:cNvPr>
          <p:cNvSpPr txBox="1"/>
          <p:nvPr/>
        </p:nvSpPr>
        <p:spPr>
          <a:xfrm>
            <a:off x="161779" y="2065978"/>
            <a:ext cx="8669437" cy="563731"/>
          </a:xfrm>
          <a:prstGeom prst="rect">
            <a:avLst/>
          </a:prstGeom>
          <a:noFill/>
        </p:spPr>
        <p:txBody>
          <a:bodyPr wrap="square" rtlCol="0">
            <a:spAutoFit/>
          </a:bodyPr>
          <a:lstStyle/>
          <a:p>
            <a:endParaRPr lang="en-US" dirty="0">
              <a:cs typeface="Arial" panose="020B0604020202020204" pitchFamily="34" charset="0"/>
            </a:endParaRPr>
          </a:p>
        </p:txBody>
      </p:sp>
      <p:sp>
        <p:nvSpPr>
          <p:cNvPr id="6" name="TextBox 5">
            <a:extLst>
              <a:ext uri="{FF2B5EF4-FFF2-40B4-BE49-F238E27FC236}">
                <a16:creationId xmlns:a16="http://schemas.microsoft.com/office/drawing/2014/main" id="{4F0944D8-CCD1-47DB-9931-AEA6F89AE33A}"/>
              </a:ext>
            </a:extLst>
          </p:cNvPr>
          <p:cNvSpPr txBox="1"/>
          <p:nvPr/>
        </p:nvSpPr>
        <p:spPr>
          <a:xfrm>
            <a:off x="161779" y="1830960"/>
            <a:ext cx="8669437" cy="1200329"/>
          </a:xfrm>
          <a:prstGeom prst="rect">
            <a:avLst/>
          </a:prstGeom>
          <a:noFill/>
        </p:spPr>
        <p:txBody>
          <a:bodyPr wrap="square" rtlCol="0">
            <a:spAutoFit/>
          </a:bodyPr>
          <a:lstStyle/>
          <a:p>
            <a:r>
              <a:rPr lang="en-US" dirty="0">
                <a:cs typeface="Arial" panose="020B0604020202020204" pitchFamily="34" charset="0"/>
              </a:rPr>
              <a:t>We have intelligently  written zero as</a:t>
            </a:r>
          </a:p>
          <a:p>
            <a:endParaRPr lang="en-US" dirty="0">
              <a:cs typeface="Arial" panose="020B0604020202020204" pitchFamily="34" charset="0"/>
            </a:endParaRPr>
          </a:p>
          <a:p>
            <a:endParaRPr lang="en-US" dirty="0">
              <a:cs typeface="Arial" panose="020B0604020202020204" pitchFamily="34" charset="0"/>
            </a:endParaRPr>
          </a:p>
          <a:p>
            <a:r>
              <a:rPr lang="en-US" dirty="0">
                <a:cs typeface="Arial" panose="020B0604020202020204" pitchFamily="34" charset="0"/>
              </a:rPr>
              <a:t>this trick enables us to use the substitution </a:t>
            </a:r>
          </a:p>
        </p:txBody>
      </p:sp>
      <p:pic>
        <p:nvPicPr>
          <p:cNvPr id="19" name="Picture 18">
            <a:extLst>
              <a:ext uri="{FF2B5EF4-FFF2-40B4-BE49-F238E27FC236}">
                <a16:creationId xmlns:a16="http://schemas.microsoft.com/office/drawing/2014/main" id="{BC499CE5-E7A9-41D2-A382-FBBF4ED0A9D8}"/>
              </a:ext>
            </a:extLst>
          </p:cNvPr>
          <p:cNvPicPr>
            <a:picLocks noChangeAspect="1"/>
          </p:cNvPicPr>
          <p:nvPr>
            <p:custDataLst>
              <p:tags r:id="rId2"/>
            </p:custDataLst>
          </p:nvPr>
        </p:nvPicPr>
        <p:blipFill>
          <a:blip r:embed="rId12" cstate="print">
            <a:extLst>
              <a:ext uri="{28A0092B-C50C-407E-A947-70E740481C1C}">
                <a14:useLocalDpi xmlns:a14="http://schemas.microsoft.com/office/drawing/2010/main" val="0"/>
              </a:ext>
            </a:extLst>
          </a:blip>
          <a:stretch>
            <a:fillRect/>
          </a:stretch>
        </p:blipFill>
        <p:spPr>
          <a:xfrm>
            <a:off x="2065639" y="2191154"/>
            <a:ext cx="3925333" cy="498286"/>
          </a:xfrm>
          <a:prstGeom prst="rect">
            <a:avLst/>
          </a:prstGeom>
        </p:spPr>
      </p:pic>
      <p:pic>
        <p:nvPicPr>
          <p:cNvPr id="10" name="Picture 9">
            <a:extLst>
              <a:ext uri="{FF2B5EF4-FFF2-40B4-BE49-F238E27FC236}">
                <a16:creationId xmlns:a16="http://schemas.microsoft.com/office/drawing/2014/main" id="{DE5064FB-A700-4A3F-9DC5-565331D2169F}"/>
              </a:ext>
            </a:extLst>
          </p:cNvPr>
          <p:cNvPicPr>
            <a:picLocks noChangeAspect="1"/>
          </p:cNvPicPr>
          <p:nvPr>
            <p:custDataLst>
              <p:tags r:id="rId3"/>
            </p:custDataLst>
          </p:nvPr>
        </p:nvPicPr>
        <p:blipFill>
          <a:blip r:embed="rId13" cstate="print">
            <a:extLst>
              <a:ext uri="{28A0092B-C50C-407E-A947-70E740481C1C}">
                <a14:useLocalDpi xmlns:a14="http://schemas.microsoft.com/office/drawing/2010/main" val="0"/>
              </a:ext>
            </a:extLst>
          </a:blip>
          <a:stretch>
            <a:fillRect/>
          </a:stretch>
        </p:blipFill>
        <p:spPr>
          <a:xfrm>
            <a:off x="4444443" y="2801043"/>
            <a:ext cx="1098857" cy="416571"/>
          </a:xfrm>
          <a:prstGeom prst="rect">
            <a:avLst/>
          </a:prstGeom>
        </p:spPr>
      </p:pic>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F83C4676-CD6E-4B6C-A52A-A7EBD1A49163}"/>
                  </a:ext>
                </a:extLst>
              </p:cNvPr>
              <p:cNvSpPr txBox="1"/>
              <p:nvPr/>
            </p:nvSpPr>
            <p:spPr>
              <a:xfrm>
                <a:off x="161779" y="3279295"/>
                <a:ext cx="8669437" cy="1938992"/>
              </a:xfrm>
              <a:prstGeom prst="rect">
                <a:avLst/>
              </a:prstGeom>
              <a:noFill/>
            </p:spPr>
            <p:txBody>
              <a:bodyPr wrap="square" rtlCol="0">
                <a:spAutoFit/>
              </a:bodyPr>
              <a:lstStyle/>
              <a:p>
                <a:r>
                  <a:rPr lang="en-US" dirty="0">
                    <a:cs typeface="Arial" panose="020B0604020202020204" pitchFamily="34" charset="0"/>
                  </a:rPr>
                  <a:t>For temperatures much lower then </a:t>
                </a:r>
                <a14:m>
                  <m:oMath xmlns:m="http://schemas.openxmlformats.org/officeDocument/2006/math">
                    <m:sSub>
                      <m:sSubPr>
                        <m:ctrlPr>
                          <a:rPr lang="en-US" b="0" i="1" smtClean="0">
                            <a:latin typeface="Cambria Math" panose="02040503050406030204" pitchFamily="18" charset="0"/>
                            <a:cs typeface="Arial" panose="020B0604020202020204" pitchFamily="34" charset="0"/>
                          </a:rPr>
                        </m:ctrlPr>
                      </m:sSubPr>
                      <m:e>
                        <m:r>
                          <a:rPr lang="en-US" b="0" i="1" smtClean="0">
                            <a:latin typeface="Cambria Math" panose="02040503050406030204" pitchFamily="18" charset="0"/>
                            <a:cs typeface="Arial" panose="020B0604020202020204" pitchFamily="34" charset="0"/>
                          </a:rPr>
                          <m:t>𝑇</m:t>
                        </m:r>
                      </m:e>
                      <m:sub>
                        <m:r>
                          <a:rPr lang="en-US" b="0" i="1" smtClean="0">
                            <a:latin typeface="Cambria Math" panose="02040503050406030204" pitchFamily="18" charset="0"/>
                            <a:cs typeface="Arial" panose="020B0604020202020204" pitchFamily="34" charset="0"/>
                          </a:rPr>
                          <m:t>𝐹</m:t>
                        </m:r>
                      </m:sub>
                    </m:sSub>
                  </m:oMath>
                </a14:m>
                <a:r>
                  <a:rPr lang="en-US" dirty="0">
                    <a:cs typeface="Arial" panose="020B0604020202020204" pitchFamily="34" charset="0"/>
                  </a:rPr>
                  <a:t> Fermi-Dirac function is constant (either 1 or 0) almost everywhere except around </a:t>
                </a:r>
                <a14:m>
                  <m:oMath xmlns:m="http://schemas.openxmlformats.org/officeDocument/2006/math">
                    <m:sSub>
                      <m:sSubPr>
                        <m:ctrlPr>
                          <a:rPr lang="en-US" b="0" i="1" smtClean="0">
                            <a:latin typeface="Cambria Math" panose="02040503050406030204" pitchFamily="18" charset="0"/>
                            <a:cs typeface="Arial" panose="020B0604020202020204" pitchFamily="34" charset="0"/>
                          </a:rPr>
                        </m:ctrlPr>
                      </m:sSubPr>
                      <m:e>
                        <m:r>
                          <a:rPr lang="en-US" b="0" i="1" smtClean="0">
                            <a:latin typeface="Cambria Math" panose="02040503050406030204" pitchFamily="18" charset="0"/>
                            <a:cs typeface="Arial" panose="020B0604020202020204" pitchFamily="34" charset="0"/>
                          </a:rPr>
                          <m:t>𝜀</m:t>
                        </m:r>
                      </m:e>
                      <m:sub>
                        <m:r>
                          <a:rPr lang="en-US" b="0" i="1" smtClean="0">
                            <a:latin typeface="Cambria Math" panose="02040503050406030204" pitchFamily="18" charset="0"/>
                            <a:cs typeface="Arial" panose="020B0604020202020204" pitchFamily="34" charset="0"/>
                          </a:rPr>
                          <m:t>𝐹</m:t>
                        </m:r>
                      </m:sub>
                    </m:sSub>
                  </m:oMath>
                </a14:m>
                <a:r>
                  <a:rPr lang="en-US" dirty="0">
                    <a:cs typeface="Arial" panose="020B0604020202020204" pitchFamily="34" charset="0"/>
                  </a:rPr>
                  <a:t>. So the derivative of the Fermi-Dirac function is nonzero only around </a:t>
                </a:r>
                <a14:m>
                  <m:oMath xmlns:m="http://schemas.openxmlformats.org/officeDocument/2006/math">
                    <m:sSub>
                      <m:sSubPr>
                        <m:ctrlPr>
                          <a:rPr lang="en-US" b="0" i="1" smtClean="0">
                            <a:latin typeface="Cambria Math" panose="02040503050406030204" pitchFamily="18" charset="0"/>
                            <a:cs typeface="Arial" panose="020B0604020202020204" pitchFamily="34" charset="0"/>
                          </a:rPr>
                        </m:ctrlPr>
                      </m:sSubPr>
                      <m:e>
                        <m:r>
                          <a:rPr lang="en-US" b="0" i="1" smtClean="0">
                            <a:latin typeface="Cambria Math" panose="02040503050406030204" pitchFamily="18" charset="0"/>
                            <a:cs typeface="Arial" panose="020B0604020202020204" pitchFamily="34" charset="0"/>
                          </a:rPr>
                          <m:t>𝜀</m:t>
                        </m:r>
                      </m:e>
                      <m:sub>
                        <m:r>
                          <a:rPr lang="en-US" b="0" i="1" smtClean="0">
                            <a:latin typeface="Cambria Math" panose="02040503050406030204" pitchFamily="18" charset="0"/>
                            <a:cs typeface="Arial" panose="020B0604020202020204" pitchFamily="34" charset="0"/>
                          </a:rPr>
                          <m:t>𝐹</m:t>
                        </m:r>
                      </m:sub>
                    </m:sSub>
                  </m:oMath>
                </a14:m>
                <a:r>
                  <a:rPr lang="en-US" dirty="0">
                    <a:cs typeface="Arial" panose="020B0604020202020204" pitchFamily="34" charset="0"/>
                  </a:rPr>
                  <a:t>.Therefore the slowly varying function </a:t>
                </a:r>
                <a14:m>
                  <m:oMath xmlns:m="http://schemas.openxmlformats.org/officeDocument/2006/math">
                    <m:r>
                      <a:rPr lang="en-US" b="0" i="1" smtClean="0">
                        <a:latin typeface="Cambria Math" panose="02040503050406030204" pitchFamily="18" charset="0"/>
                        <a:cs typeface="Arial" panose="020B0604020202020204" pitchFamily="34" charset="0"/>
                      </a:rPr>
                      <m:t>𝜑</m:t>
                    </m:r>
                    <m:r>
                      <a:rPr lang="en-US" b="0" i="1" smtClean="0">
                        <a:latin typeface="Cambria Math" panose="02040503050406030204" pitchFamily="18" charset="0"/>
                        <a:cs typeface="Arial" panose="020B0604020202020204" pitchFamily="34" charset="0"/>
                      </a:rPr>
                      <m:t>′(</m:t>
                    </m:r>
                    <m:r>
                      <a:rPr lang="en-US" b="0" i="1" smtClean="0">
                        <a:latin typeface="Cambria Math" panose="02040503050406030204" pitchFamily="18" charset="0"/>
                        <a:cs typeface="Arial" panose="020B0604020202020204" pitchFamily="34" charset="0"/>
                      </a:rPr>
                      <m:t>𝜀</m:t>
                    </m:r>
                    <m:r>
                      <a:rPr lang="en-US" b="0" i="1" smtClean="0">
                        <a:latin typeface="Cambria Math" panose="02040503050406030204" pitchFamily="18" charset="0"/>
                        <a:cs typeface="Arial" panose="020B0604020202020204" pitchFamily="34" charset="0"/>
                      </a:rPr>
                      <m:t>)</m:t>
                    </m:r>
                  </m:oMath>
                </a14:m>
                <a:r>
                  <a:rPr lang="en-US" dirty="0">
                    <a:cs typeface="Arial" panose="020B0604020202020204" pitchFamily="34" charset="0"/>
                  </a:rPr>
                  <a:t> can be replaced by the constant value </a:t>
                </a:r>
                <a14:m>
                  <m:oMath xmlns:m="http://schemas.openxmlformats.org/officeDocument/2006/math">
                    <m:sSup>
                      <m:sSupPr>
                        <m:ctrlPr>
                          <a:rPr lang="en-US" b="0" i="1" smtClean="0">
                            <a:latin typeface="Cambria Math" panose="02040503050406030204" pitchFamily="18" charset="0"/>
                            <a:cs typeface="Arial" panose="020B0604020202020204" pitchFamily="34" charset="0"/>
                          </a:rPr>
                        </m:ctrlPr>
                      </m:sSupPr>
                      <m:e>
                        <m:r>
                          <a:rPr lang="en-US" b="0" i="1" smtClean="0">
                            <a:latin typeface="Cambria Math" panose="02040503050406030204" pitchFamily="18" charset="0"/>
                            <a:cs typeface="Arial" panose="020B0604020202020204" pitchFamily="34" charset="0"/>
                          </a:rPr>
                          <m:t>𝜑</m:t>
                        </m:r>
                      </m:e>
                      <m:sup>
                        <m:r>
                          <a:rPr lang="en-US" b="0" i="1" smtClean="0">
                            <a:latin typeface="Cambria Math" panose="02040503050406030204" pitchFamily="18" charset="0"/>
                            <a:cs typeface="Arial" panose="020B0604020202020204" pitchFamily="34" charset="0"/>
                          </a:rPr>
                          <m:t>′</m:t>
                        </m:r>
                      </m:sup>
                    </m:sSup>
                    <m:r>
                      <a:rPr lang="en-US" b="0" i="1" smtClean="0">
                        <a:latin typeface="Cambria Math" panose="02040503050406030204" pitchFamily="18" charset="0"/>
                        <a:cs typeface="Arial" panose="020B0604020202020204" pitchFamily="34" charset="0"/>
                      </a:rPr>
                      <m:t>(</m:t>
                    </m:r>
                    <m:sSub>
                      <m:sSubPr>
                        <m:ctrlPr>
                          <a:rPr lang="en-US" b="0" i="1" smtClean="0">
                            <a:latin typeface="Cambria Math" panose="02040503050406030204" pitchFamily="18" charset="0"/>
                            <a:cs typeface="Arial" panose="020B0604020202020204" pitchFamily="34" charset="0"/>
                          </a:rPr>
                        </m:ctrlPr>
                      </m:sSubPr>
                      <m:e>
                        <m:r>
                          <a:rPr lang="en-US" b="0" i="1" smtClean="0">
                            <a:latin typeface="Cambria Math" panose="02040503050406030204" pitchFamily="18" charset="0"/>
                            <a:cs typeface="Arial" panose="020B0604020202020204" pitchFamily="34" charset="0"/>
                          </a:rPr>
                          <m:t>𝜀</m:t>
                        </m:r>
                      </m:e>
                      <m:sub>
                        <m:r>
                          <a:rPr lang="en-US" b="0" i="1" smtClean="0">
                            <a:latin typeface="Cambria Math" panose="02040503050406030204" pitchFamily="18" charset="0"/>
                            <a:cs typeface="Arial" panose="020B0604020202020204" pitchFamily="34" charset="0"/>
                          </a:rPr>
                          <m:t>𝐹</m:t>
                        </m:r>
                      </m:sub>
                    </m:sSub>
                    <m:r>
                      <a:rPr lang="en-US" b="0" i="1" smtClean="0">
                        <a:latin typeface="Cambria Math" panose="02040503050406030204" pitchFamily="18" charset="0"/>
                        <a:cs typeface="Arial" panose="020B0604020202020204" pitchFamily="34" charset="0"/>
                      </a:rPr>
                      <m:t>)</m:t>
                    </m:r>
                  </m:oMath>
                </a14:m>
                <a:r>
                  <a:rPr lang="en-US" dirty="0">
                    <a:cs typeface="Arial" panose="020B0604020202020204" pitchFamily="34" charset="0"/>
                  </a:rPr>
                  <a:t> and we get</a:t>
                </a:r>
              </a:p>
              <a:p>
                <a:endParaRPr lang="en-US" dirty="0">
                  <a:cs typeface="Arial" panose="020B0604020202020204" pitchFamily="34" charset="0"/>
                </a:endParaRPr>
              </a:p>
              <a:p>
                <a:endParaRPr lang="en-US" sz="1100" dirty="0">
                  <a:cs typeface="Arial" panose="020B0604020202020204" pitchFamily="34" charset="0"/>
                </a:endParaRPr>
              </a:p>
              <a:p>
                <a:r>
                  <a:rPr lang="en-US" dirty="0">
                    <a:cs typeface="Arial" panose="020B0604020202020204" pitchFamily="34" charset="0"/>
                  </a:rPr>
                  <a:t>For </a:t>
                </a:r>
                <a14:m>
                  <m:oMath xmlns:m="http://schemas.openxmlformats.org/officeDocument/2006/math">
                    <m:r>
                      <a:rPr lang="en-US" b="0" i="1" smtClean="0">
                        <a:latin typeface="Cambria Math" panose="02040503050406030204" pitchFamily="18" charset="0"/>
                        <a:cs typeface="Arial" panose="020B0604020202020204" pitchFamily="34" charset="0"/>
                      </a:rPr>
                      <m:t>𝑇</m:t>
                    </m:r>
                    <m:r>
                      <a:rPr lang="en-US" b="0" i="1" smtClean="0">
                        <a:latin typeface="Cambria Math" panose="02040503050406030204" pitchFamily="18" charset="0"/>
                        <a:cs typeface="Arial" panose="020B0604020202020204" pitchFamily="34" charset="0"/>
                      </a:rPr>
                      <m:t>≪</m:t>
                    </m:r>
                    <m:sSub>
                      <m:sSubPr>
                        <m:ctrlPr>
                          <a:rPr lang="en-US" b="0" i="1" smtClean="0">
                            <a:latin typeface="Cambria Math" panose="02040503050406030204" pitchFamily="18" charset="0"/>
                            <a:cs typeface="Arial" panose="020B0604020202020204" pitchFamily="34" charset="0"/>
                          </a:rPr>
                        </m:ctrlPr>
                      </m:sSubPr>
                      <m:e>
                        <m:r>
                          <a:rPr lang="en-US" b="0" i="1" smtClean="0">
                            <a:latin typeface="Cambria Math" panose="02040503050406030204" pitchFamily="18" charset="0"/>
                            <a:cs typeface="Arial" panose="020B0604020202020204" pitchFamily="34" charset="0"/>
                          </a:rPr>
                          <m:t>𝑇</m:t>
                        </m:r>
                      </m:e>
                      <m:sub>
                        <m:r>
                          <a:rPr lang="en-US" b="0" i="1" smtClean="0">
                            <a:latin typeface="Cambria Math" panose="02040503050406030204" pitchFamily="18" charset="0"/>
                            <a:cs typeface="Arial" panose="020B0604020202020204" pitchFamily="34" charset="0"/>
                          </a:rPr>
                          <m:t>𝐹</m:t>
                        </m:r>
                      </m:sub>
                    </m:sSub>
                  </m:oMath>
                </a14:m>
                <a:r>
                  <a:rPr lang="en-US" dirty="0">
                    <a:cs typeface="Arial" panose="020B0604020202020204" pitchFamily="34" charset="0"/>
                  </a:rPr>
                  <a:t> we can replace the lower bound by </a:t>
                </a:r>
                <a14:m>
                  <m:oMath xmlns:m="http://schemas.openxmlformats.org/officeDocument/2006/math">
                    <m:r>
                      <a:rPr lang="en-US" b="0" i="1" smtClean="0">
                        <a:latin typeface="Cambria Math" panose="02040503050406030204" pitchFamily="18" charset="0"/>
                        <a:cs typeface="Arial" panose="020B0604020202020204" pitchFamily="34" charset="0"/>
                      </a:rPr>
                      <m:t>−∞</m:t>
                    </m:r>
                  </m:oMath>
                </a14:m>
                <a:r>
                  <a:rPr lang="en-US" dirty="0">
                    <a:cs typeface="Arial" panose="020B0604020202020204" pitchFamily="34" charset="0"/>
                  </a:rPr>
                  <a:t> </a:t>
                </a:r>
              </a:p>
            </p:txBody>
          </p:sp>
        </mc:Choice>
        <mc:Fallback xmlns="">
          <p:sp>
            <p:nvSpPr>
              <p:cNvPr id="11" name="TextBox 10">
                <a:extLst>
                  <a:ext uri="{FF2B5EF4-FFF2-40B4-BE49-F238E27FC236}">
                    <a16:creationId xmlns:a16="http://schemas.microsoft.com/office/drawing/2014/main" id="{F83C4676-CD6E-4B6C-A52A-A7EBD1A49163}"/>
                  </a:ext>
                </a:extLst>
              </p:cNvPr>
              <p:cNvSpPr txBox="1">
                <a:spLocks noRot="1" noChangeAspect="1" noMove="1" noResize="1" noEditPoints="1" noAdjustHandles="1" noChangeArrowheads="1" noChangeShapeType="1" noTextEdit="1"/>
              </p:cNvSpPr>
              <p:nvPr/>
            </p:nvSpPr>
            <p:spPr>
              <a:xfrm>
                <a:off x="161779" y="3279295"/>
                <a:ext cx="8669437" cy="1938992"/>
              </a:xfrm>
              <a:prstGeom prst="rect">
                <a:avLst/>
              </a:prstGeom>
              <a:blipFill>
                <a:blip r:embed="rId14"/>
                <a:stretch>
                  <a:fillRect l="-633" t="-1887" r="-563" b="-3459"/>
                </a:stretch>
              </a:blipFill>
            </p:spPr>
            <p:txBody>
              <a:bodyPr/>
              <a:lstStyle/>
              <a:p>
                <a:r>
                  <a:rPr lang="en-US">
                    <a:noFill/>
                  </a:rPr>
                  <a:t> </a:t>
                </a:r>
              </a:p>
            </p:txBody>
          </p:sp>
        </mc:Fallback>
      </mc:AlternateContent>
      <p:pic>
        <p:nvPicPr>
          <p:cNvPr id="21" name="Picture 20">
            <a:extLst>
              <a:ext uri="{FF2B5EF4-FFF2-40B4-BE49-F238E27FC236}">
                <a16:creationId xmlns:a16="http://schemas.microsoft.com/office/drawing/2014/main" id="{0C022A38-2C3D-4EF1-B304-B39E78586D19}"/>
              </a:ext>
            </a:extLst>
          </p:cNvPr>
          <p:cNvPicPr>
            <a:picLocks noChangeAspect="1"/>
          </p:cNvPicPr>
          <p:nvPr>
            <p:custDataLst>
              <p:tags r:id="rId4"/>
            </p:custDataLst>
          </p:nvPr>
        </p:nvPicPr>
        <p:blipFill>
          <a:blip r:embed="rId15" cstate="print">
            <a:extLst>
              <a:ext uri="{28A0092B-C50C-407E-A947-70E740481C1C}">
                <a14:useLocalDpi xmlns:a14="http://schemas.microsoft.com/office/drawing/2010/main" val="0"/>
              </a:ext>
            </a:extLst>
          </a:blip>
          <a:stretch>
            <a:fillRect/>
          </a:stretch>
        </p:blipFill>
        <p:spPr>
          <a:xfrm>
            <a:off x="3042633" y="4363920"/>
            <a:ext cx="3902476" cy="510476"/>
          </a:xfrm>
          <a:prstGeom prst="rect">
            <a:avLst/>
          </a:prstGeom>
        </p:spPr>
      </p:pic>
      <p:pic>
        <p:nvPicPr>
          <p:cNvPr id="28" name="Picture 27">
            <a:extLst>
              <a:ext uri="{FF2B5EF4-FFF2-40B4-BE49-F238E27FC236}">
                <a16:creationId xmlns:a16="http://schemas.microsoft.com/office/drawing/2014/main" id="{14DAF5FD-4CA7-47A7-AAAA-EF53129BCD5E}"/>
              </a:ext>
            </a:extLst>
          </p:cNvPr>
          <p:cNvPicPr>
            <a:picLocks noChangeAspect="1"/>
          </p:cNvPicPr>
          <p:nvPr>
            <p:custDataLst>
              <p:tags r:id="rId5"/>
            </p:custDataLst>
          </p:nvPr>
        </p:nvPicPr>
        <p:blipFill>
          <a:blip r:embed="rId16" cstate="print">
            <a:extLst>
              <a:ext uri="{28A0092B-C50C-407E-A947-70E740481C1C}">
                <a14:useLocalDpi xmlns:a14="http://schemas.microsoft.com/office/drawing/2010/main" val="0"/>
              </a:ext>
            </a:extLst>
          </a:blip>
          <a:stretch>
            <a:fillRect/>
          </a:stretch>
        </p:blipFill>
        <p:spPr>
          <a:xfrm>
            <a:off x="2255555" y="5218287"/>
            <a:ext cx="5039238" cy="496762"/>
          </a:xfrm>
          <a:prstGeom prst="rect">
            <a:avLst/>
          </a:prstGeom>
        </p:spPr>
      </p:pic>
      <p:pic>
        <p:nvPicPr>
          <p:cNvPr id="25" name="Picture 24">
            <a:extLst>
              <a:ext uri="{FF2B5EF4-FFF2-40B4-BE49-F238E27FC236}">
                <a16:creationId xmlns:a16="http://schemas.microsoft.com/office/drawing/2014/main" id="{CE63A2AE-160D-45D7-8C28-AF631CB9DEC6}"/>
              </a:ext>
            </a:extLst>
          </p:cNvPr>
          <p:cNvPicPr>
            <a:picLocks noChangeAspect="1"/>
          </p:cNvPicPr>
          <p:nvPr>
            <p:custDataLst>
              <p:tags r:id="rId6"/>
            </p:custDataLst>
          </p:nvPr>
        </p:nvPicPr>
        <p:blipFill>
          <a:blip r:embed="rId17" cstate="print">
            <a:extLst>
              <a:ext uri="{28A0092B-C50C-407E-A947-70E740481C1C}">
                <a14:useLocalDpi xmlns:a14="http://schemas.microsoft.com/office/drawing/2010/main" val="0"/>
              </a:ext>
            </a:extLst>
          </a:blip>
          <a:stretch>
            <a:fillRect/>
          </a:stretch>
        </p:blipFill>
        <p:spPr>
          <a:xfrm>
            <a:off x="3829905" y="5976880"/>
            <a:ext cx="1484190" cy="444952"/>
          </a:xfrm>
          <a:prstGeom prst="rect">
            <a:avLst/>
          </a:prstGeom>
        </p:spPr>
      </p:pic>
      <p:sp>
        <p:nvSpPr>
          <p:cNvPr id="26" name="Rectangle 25">
            <a:extLst>
              <a:ext uri="{FF2B5EF4-FFF2-40B4-BE49-F238E27FC236}">
                <a16:creationId xmlns:a16="http://schemas.microsoft.com/office/drawing/2014/main" id="{E488F2DB-DF99-4C65-BDF3-15D1AC4C6B46}"/>
              </a:ext>
            </a:extLst>
          </p:cNvPr>
          <p:cNvSpPr/>
          <p:nvPr/>
        </p:nvSpPr>
        <p:spPr>
          <a:xfrm>
            <a:off x="3703899" y="5891514"/>
            <a:ext cx="1839401" cy="682906"/>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744896882"/>
      </p:ext>
    </p:extLst>
  </p:cSld>
  <p:clrMapOvr>
    <a:masterClrMapping/>
  </p:clrMapOvr>
  <p:extLst mod="1"/>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19AC9EE-1B35-4CE8-B674-7E5205B2CA6C}"/>
              </a:ext>
            </a:extLst>
          </p:cNvPr>
          <p:cNvSpPr txBox="1"/>
          <p:nvPr/>
        </p:nvSpPr>
        <p:spPr>
          <a:xfrm>
            <a:off x="1029881" y="384170"/>
            <a:ext cx="6933235" cy="523220"/>
          </a:xfrm>
          <a:prstGeom prst="rect">
            <a:avLst/>
          </a:prstGeom>
          <a:noFill/>
        </p:spPr>
        <p:txBody>
          <a:bodyPr wrap="square" rtlCol="0">
            <a:spAutoFit/>
          </a:bodyPr>
          <a:lstStyle/>
          <a:p>
            <a:pPr algn="ctr"/>
            <a:r>
              <a:rPr lang="en-US" sz="2800" b="1" dirty="0">
                <a:cs typeface="Arial" panose="020B0604020202020204" pitchFamily="34" charset="0"/>
              </a:rPr>
              <a:t>Fermi ideal gas at low temperatures</a:t>
            </a:r>
          </a:p>
        </p:txBody>
      </p:sp>
      <p:pic>
        <p:nvPicPr>
          <p:cNvPr id="3" name="Picture 2">
            <a:extLst>
              <a:ext uri="{FF2B5EF4-FFF2-40B4-BE49-F238E27FC236}">
                <a16:creationId xmlns:a16="http://schemas.microsoft.com/office/drawing/2014/main" id="{41EAF7D7-4228-4BDD-A746-B2CE0B005AA6}"/>
              </a:ext>
            </a:extLst>
          </p:cNvPr>
          <p:cNvPicPr>
            <a:picLocks noChangeAspect="1"/>
          </p:cNvPicPr>
          <p:nvPr>
            <p:custDataLst>
              <p:tags r:id="rId1"/>
            </p:custDataLst>
          </p:nvPr>
        </p:nvPicPr>
        <p:blipFill>
          <a:blip r:embed="rId3" cstate="print">
            <a:extLst>
              <a:ext uri="{28A0092B-C50C-407E-A947-70E740481C1C}">
                <a14:useLocalDpi xmlns:a14="http://schemas.microsoft.com/office/drawing/2010/main" val="0"/>
              </a:ext>
            </a:extLst>
          </a:blip>
          <a:stretch>
            <a:fillRect/>
          </a:stretch>
        </p:blipFill>
        <p:spPr>
          <a:xfrm>
            <a:off x="3326407" y="1399809"/>
            <a:ext cx="1484190" cy="444952"/>
          </a:xfrm>
          <a:prstGeom prst="rect">
            <a:avLst/>
          </a:prstGeom>
        </p:spPr>
      </p:pic>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35810AF5-58B9-4217-A4A1-EA3EBFBE33D8}"/>
                  </a:ext>
                </a:extLst>
              </p:cNvPr>
              <p:cNvSpPr txBox="1"/>
              <p:nvPr/>
            </p:nvSpPr>
            <p:spPr>
              <a:xfrm>
                <a:off x="277526" y="1006998"/>
                <a:ext cx="8437944" cy="2585323"/>
              </a:xfrm>
              <a:prstGeom prst="rect">
                <a:avLst/>
              </a:prstGeom>
              <a:noFill/>
            </p:spPr>
            <p:txBody>
              <a:bodyPr wrap="square" rtlCol="0">
                <a:spAutoFit/>
              </a:bodyPr>
              <a:lstStyle/>
              <a:p>
                <a:r>
                  <a:rPr lang="en-US" dirty="0">
                    <a:cs typeface="Arial" panose="020B0604020202020204" pitchFamily="34" charset="0"/>
                  </a:rPr>
                  <a:t>The obtained result</a:t>
                </a:r>
              </a:p>
              <a:p>
                <a:endParaRPr lang="en-US" dirty="0">
                  <a:cs typeface="Arial" panose="020B0604020202020204" pitchFamily="34" charset="0"/>
                </a:endParaRPr>
              </a:p>
              <a:p>
                <a:endParaRPr lang="en-US" dirty="0">
                  <a:cs typeface="Arial" panose="020B0604020202020204" pitchFamily="34" charset="0"/>
                </a:endParaRPr>
              </a:p>
              <a:p>
                <a:r>
                  <a:rPr lang="en-US" dirty="0">
                    <a:cs typeface="Arial" panose="020B0604020202020204" pitchFamily="34" charset="0"/>
                  </a:rPr>
                  <a:t>shows that the heat capacity of the conduction electron gas is negligible for </a:t>
                </a:r>
                <a14:m>
                  <m:oMath xmlns:m="http://schemas.openxmlformats.org/officeDocument/2006/math">
                    <m:r>
                      <a:rPr lang="en-US" b="0" i="1" smtClean="0">
                        <a:latin typeface="Cambria Math" panose="02040503050406030204" pitchFamily="18" charset="0"/>
                        <a:cs typeface="Arial" panose="020B0604020202020204" pitchFamily="34" charset="0"/>
                      </a:rPr>
                      <m:t>𝑇</m:t>
                    </m:r>
                    <m:r>
                      <a:rPr lang="en-US" b="0" i="1" smtClean="0">
                        <a:latin typeface="Cambria Math" panose="02040503050406030204" pitchFamily="18" charset="0"/>
                        <a:cs typeface="Arial" panose="020B0604020202020204" pitchFamily="34" charset="0"/>
                      </a:rPr>
                      <m:t>≪</m:t>
                    </m:r>
                    <m:sSub>
                      <m:sSubPr>
                        <m:ctrlPr>
                          <a:rPr lang="en-US" b="0" i="1" smtClean="0">
                            <a:latin typeface="Cambria Math" panose="02040503050406030204" pitchFamily="18" charset="0"/>
                            <a:cs typeface="Arial" panose="020B0604020202020204" pitchFamily="34" charset="0"/>
                          </a:rPr>
                        </m:ctrlPr>
                      </m:sSubPr>
                      <m:e>
                        <m:r>
                          <a:rPr lang="en-US" b="0" i="1" smtClean="0">
                            <a:latin typeface="Cambria Math" panose="02040503050406030204" pitchFamily="18" charset="0"/>
                            <a:cs typeface="Arial" panose="020B0604020202020204" pitchFamily="34" charset="0"/>
                          </a:rPr>
                          <m:t>𝑇</m:t>
                        </m:r>
                      </m:e>
                      <m:sub>
                        <m:r>
                          <a:rPr lang="en-US" b="0" i="1" smtClean="0">
                            <a:latin typeface="Cambria Math" panose="02040503050406030204" pitchFamily="18" charset="0"/>
                            <a:cs typeface="Arial" panose="020B0604020202020204" pitchFamily="34" charset="0"/>
                          </a:rPr>
                          <m:t>𝐹</m:t>
                        </m:r>
                      </m:sub>
                    </m:sSub>
                    <m:r>
                      <a:rPr lang="en-US" b="0" i="1" smtClean="0">
                        <a:latin typeface="Cambria Math" panose="02040503050406030204" pitchFamily="18" charset="0"/>
                        <a:cs typeface="Arial" panose="020B0604020202020204" pitchFamily="34" charset="0"/>
                      </a:rPr>
                      <m:t>.</m:t>
                    </m:r>
                  </m:oMath>
                </a14:m>
                <a:endParaRPr lang="en-US" dirty="0">
                  <a:cs typeface="Arial" panose="020B0604020202020204" pitchFamily="34" charset="0"/>
                </a:endParaRPr>
              </a:p>
              <a:p>
                <a:endParaRPr lang="en-US" dirty="0">
                  <a:cs typeface="Arial" panose="020B0604020202020204" pitchFamily="34" charset="0"/>
                </a:endParaRPr>
              </a:p>
              <a:p>
                <a:r>
                  <a:rPr lang="en-US" dirty="0">
                    <a:cs typeface="Arial" panose="020B0604020202020204" pitchFamily="34" charset="0"/>
                  </a:rPr>
                  <a:t>This is how quantum mechanics (which was not yet known) saved the statistical physics from being thrown away. The heat capacity of electrons (which were not yet known) did not influenced the heat capacity of the metal as given by the lattice of atoms and </a:t>
                </a:r>
                <a:r>
                  <a:rPr lang="en-US">
                    <a:cs typeface="Arial" panose="020B0604020202020204" pitchFamily="34" charset="0"/>
                  </a:rPr>
                  <a:t>everything was ok </a:t>
                </a:r>
                <a:r>
                  <a:rPr lang="en-US" dirty="0">
                    <a:cs typeface="Arial" panose="020B0604020202020204" pitchFamily="34" charset="0"/>
                  </a:rPr>
                  <a:t>with the predictions of statistical physics at normal temperatures.</a:t>
                </a:r>
              </a:p>
            </p:txBody>
          </p:sp>
        </mc:Choice>
        <mc:Fallback xmlns="">
          <p:sp>
            <p:nvSpPr>
              <p:cNvPr id="4" name="TextBox 3">
                <a:extLst>
                  <a:ext uri="{FF2B5EF4-FFF2-40B4-BE49-F238E27FC236}">
                    <a16:creationId xmlns:a16="http://schemas.microsoft.com/office/drawing/2014/main" id="{35810AF5-58B9-4217-A4A1-EA3EBFBE33D8}"/>
                  </a:ext>
                </a:extLst>
              </p:cNvPr>
              <p:cNvSpPr txBox="1">
                <a:spLocks noRot="1" noChangeAspect="1" noMove="1" noResize="1" noEditPoints="1" noAdjustHandles="1" noChangeArrowheads="1" noChangeShapeType="1" noTextEdit="1"/>
              </p:cNvSpPr>
              <p:nvPr/>
            </p:nvSpPr>
            <p:spPr>
              <a:xfrm>
                <a:off x="277526" y="1006998"/>
                <a:ext cx="8437944" cy="2585323"/>
              </a:xfrm>
              <a:prstGeom prst="rect">
                <a:avLst/>
              </a:prstGeom>
              <a:blipFill>
                <a:blip r:embed="rId6"/>
                <a:stretch>
                  <a:fillRect l="-650" t="-1179" r="-72" b="-2830"/>
                </a:stretch>
              </a:blipFill>
            </p:spPr>
            <p:txBody>
              <a:bodyPr/>
              <a:lstStyle/>
              <a:p>
                <a:r>
                  <a:rPr lang="en-US">
                    <a:noFill/>
                  </a:rPr>
                  <a:t> </a:t>
                </a:r>
              </a:p>
            </p:txBody>
          </p:sp>
        </mc:Fallback>
      </mc:AlternateContent>
    </p:spTree>
    <p:extLst>
      <p:ext uri="{BB962C8B-B14F-4D97-AF65-F5344CB8AC3E}">
        <p14:creationId xmlns:p14="http://schemas.microsoft.com/office/powerpoint/2010/main" val="1507361588"/>
      </p:ext>
    </p:extLst>
  </p:cSld>
  <p:clrMapOvr>
    <a:masterClrMapping/>
  </p:clrMapOvr>
  <p:extLst mod="1"/>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D0B4AA5-0A40-417D-BA4A-041FD8859A01}"/>
              </a:ext>
            </a:extLst>
          </p:cNvPr>
          <p:cNvSpPr txBox="1"/>
          <p:nvPr/>
        </p:nvSpPr>
        <p:spPr>
          <a:xfrm>
            <a:off x="1689904" y="393539"/>
            <a:ext cx="5289630" cy="523220"/>
          </a:xfrm>
          <a:prstGeom prst="rect">
            <a:avLst/>
          </a:prstGeom>
          <a:noFill/>
        </p:spPr>
        <p:txBody>
          <a:bodyPr wrap="square" rtlCol="0">
            <a:spAutoFit/>
          </a:bodyPr>
          <a:lstStyle/>
          <a:p>
            <a:pPr algn="ctr"/>
            <a:r>
              <a:rPr lang="en-US" sz="2800" b="1" dirty="0">
                <a:cs typeface="Arial" panose="020B0604020202020204" pitchFamily="34" charset="0"/>
              </a:rPr>
              <a:t>Bose condensation</a:t>
            </a:r>
          </a:p>
        </p:txBody>
      </p:sp>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1F8D0502-2666-4FF0-9FA4-7926F6B6AB58}"/>
                  </a:ext>
                </a:extLst>
              </p:cNvPr>
              <p:cNvSpPr txBox="1"/>
              <p:nvPr/>
            </p:nvSpPr>
            <p:spPr>
              <a:xfrm>
                <a:off x="347241" y="1307939"/>
                <a:ext cx="7917083" cy="2862322"/>
              </a:xfrm>
              <a:prstGeom prst="rect">
                <a:avLst/>
              </a:prstGeom>
              <a:noFill/>
            </p:spPr>
            <p:txBody>
              <a:bodyPr wrap="square" rtlCol="0">
                <a:spAutoFit/>
              </a:bodyPr>
              <a:lstStyle/>
              <a:p>
                <a:r>
                  <a:rPr lang="en-US" dirty="0">
                    <a:cs typeface="Arial" panose="020B0604020202020204" pitchFamily="34" charset="0"/>
                  </a:rPr>
                  <a:t>Bosons are particles which can have any occupation numbers of the one-particle states. It means that at very low temperatures practically all bosons of an ideal </a:t>
                </a:r>
                <a:r>
                  <a:rPr lang="en-US" dirty="0" err="1">
                    <a:cs typeface="Arial" panose="020B0604020202020204" pitchFamily="34" charset="0"/>
                  </a:rPr>
                  <a:t>bose</a:t>
                </a:r>
                <a:r>
                  <a:rPr lang="en-US" dirty="0">
                    <a:cs typeface="Arial" panose="020B0604020202020204" pitchFamily="34" charset="0"/>
                  </a:rPr>
                  <a:t> gas can occupy the lowest-energy one particle state.</a:t>
                </a:r>
              </a:p>
              <a:p>
                <a:r>
                  <a:rPr lang="en-US" dirty="0">
                    <a:cs typeface="Arial" panose="020B0604020202020204" pitchFamily="34" charset="0"/>
                  </a:rPr>
                  <a:t>It is, however, not a priori clear whether at low but finite temperatures like 1K still a majority of particles would occupy the lowest-energy one-particle state.</a:t>
                </a:r>
              </a:p>
              <a:p>
                <a:r>
                  <a:rPr lang="en-US" dirty="0">
                    <a:cs typeface="Arial" panose="020B0604020202020204" pitchFamily="34" charset="0"/>
                  </a:rPr>
                  <a:t>We shall estimate what happens for liquid helium which we shall very roughly consider to be an  ideal gas in a box 1 cm</a:t>
                </a:r>
                <a:r>
                  <a:rPr lang="en-US" baseline="30000" dirty="0">
                    <a:cs typeface="Arial" panose="020B0604020202020204" pitchFamily="34" charset="0"/>
                  </a:rPr>
                  <a:t>3</a:t>
                </a:r>
                <a:r>
                  <a:rPr lang="en-US" dirty="0">
                    <a:cs typeface="Arial" panose="020B0604020202020204" pitchFamily="34" charset="0"/>
                  </a:rPr>
                  <a:t> containing 10</a:t>
                </a:r>
                <a:r>
                  <a:rPr lang="en-US" baseline="30000" dirty="0">
                    <a:cs typeface="Arial" panose="020B0604020202020204" pitchFamily="34" charset="0"/>
                  </a:rPr>
                  <a:t>22</a:t>
                </a:r>
                <a:r>
                  <a:rPr lang="en-US" dirty="0">
                    <a:cs typeface="Arial" panose="020B0604020202020204" pitchFamily="34" charset="0"/>
                  </a:rPr>
                  <a:t> particles.</a:t>
                </a:r>
              </a:p>
              <a:p>
                <a:r>
                  <a:rPr lang="en-US" dirty="0">
                    <a:cs typeface="Arial" panose="020B0604020202020204" pitchFamily="34" charset="0"/>
                  </a:rPr>
                  <a:t>The energy of the lowest one-particle states will be </a:t>
                </a:r>
                <a14:m>
                  <m:oMath xmlns:m="http://schemas.openxmlformats.org/officeDocument/2006/math">
                    <m:sSub>
                      <m:sSubPr>
                        <m:ctrlPr>
                          <a:rPr lang="en-US" b="0" i="1" smtClean="0">
                            <a:latin typeface="Cambria Math" panose="02040503050406030204" pitchFamily="18" charset="0"/>
                            <a:cs typeface="Arial" panose="020B0604020202020204" pitchFamily="34" charset="0"/>
                          </a:rPr>
                        </m:ctrlPr>
                      </m:sSubPr>
                      <m:e>
                        <m:r>
                          <a:rPr lang="en-US" b="0" i="1" smtClean="0">
                            <a:latin typeface="Cambria Math" panose="02040503050406030204" pitchFamily="18" charset="0"/>
                            <a:cs typeface="Arial" panose="020B0604020202020204" pitchFamily="34" charset="0"/>
                          </a:rPr>
                          <m:t>𝜀</m:t>
                        </m:r>
                      </m:e>
                      <m:sub>
                        <m:r>
                          <a:rPr lang="en-US" b="0" i="1" smtClean="0">
                            <a:latin typeface="Cambria Math" panose="02040503050406030204" pitchFamily="18" charset="0"/>
                            <a:cs typeface="Arial" panose="020B0604020202020204" pitchFamily="34" charset="0"/>
                          </a:rPr>
                          <m:t>0</m:t>
                        </m:r>
                      </m:sub>
                    </m:sSub>
                    <m:r>
                      <a:rPr lang="en-US" b="0" i="1" smtClean="0">
                        <a:latin typeface="Cambria Math" panose="02040503050406030204" pitchFamily="18" charset="0"/>
                        <a:cs typeface="Arial" panose="020B0604020202020204" pitchFamily="34" charset="0"/>
                      </a:rPr>
                      <m:t>=</m:t>
                    </m:r>
                    <m:sSup>
                      <m:sSupPr>
                        <m:ctrlPr>
                          <a:rPr lang="en-US" b="0" i="1" smtClean="0">
                            <a:latin typeface="Cambria Math" panose="02040503050406030204" pitchFamily="18" charset="0"/>
                            <a:cs typeface="Arial" panose="020B0604020202020204" pitchFamily="34" charset="0"/>
                          </a:rPr>
                        </m:ctrlPr>
                      </m:sSupPr>
                      <m:e>
                        <m:r>
                          <a:rPr lang="en-US" b="0" i="1" smtClean="0">
                            <a:latin typeface="Cambria Math" panose="02040503050406030204" pitchFamily="18" charset="0"/>
                            <a:cs typeface="Arial" panose="020B0604020202020204" pitchFamily="34" charset="0"/>
                          </a:rPr>
                          <m:t>10</m:t>
                        </m:r>
                      </m:e>
                      <m:sup>
                        <m:r>
                          <a:rPr lang="en-US" b="0" i="1" smtClean="0">
                            <a:latin typeface="Cambria Math" panose="02040503050406030204" pitchFamily="18" charset="0"/>
                            <a:cs typeface="Arial" panose="020B0604020202020204" pitchFamily="34" charset="0"/>
                          </a:rPr>
                          <m:t>−18</m:t>
                        </m:r>
                      </m:sup>
                    </m:sSup>
                  </m:oMath>
                </a14:m>
                <a:r>
                  <a:rPr lang="en-US" dirty="0">
                    <a:cs typeface="Arial" panose="020B0604020202020204" pitchFamily="34" charset="0"/>
                  </a:rPr>
                  <a:t> eV, the first higher state will have energy twice that big </a:t>
                </a:r>
                <a14:m>
                  <m:oMath xmlns:m="http://schemas.openxmlformats.org/officeDocument/2006/math">
                    <m:sSub>
                      <m:sSubPr>
                        <m:ctrlPr>
                          <a:rPr lang="en-US" b="0" i="1" smtClean="0">
                            <a:latin typeface="Cambria Math" panose="02040503050406030204" pitchFamily="18" charset="0"/>
                            <a:cs typeface="Arial" panose="020B0604020202020204" pitchFamily="34" charset="0"/>
                          </a:rPr>
                        </m:ctrlPr>
                      </m:sSubPr>
                      <m:e>
                        <m:r>
                          <a:rPr lang="en-US" b="0" i="1" smtClean="0">
                            <a:latin typeface="Cambria Math" panose="02040503050406030204" pitchFamily="18" charset="0"/>
                            <a:cs typeface="Arial" panose="020B0604020202020204" pitchFamily="34" charset="0"/>
                          </a:rPr>
                          <m:t>𝜀</m:t>
                        </m:r>
                      </m:e>
                      <m:sub>
                        <m:r>
                          <a:rPr lang="en-US" b="0" i="1" smtClean="0">
                            <a:latin typeface="Cambria Math" panose="02040503050406030204" pitchFamily="18" charset="0"/>
                            <a:cs typeface="Arial" panose="020B0604020202020204" pitchFamily="34" charset="0"/>
                          </a:rPr>
                          <m:t>1</m:t>
                        </m:r>
                      </m:sub>
                    </m:sSub>
                    <m:r>
                      <a:rPr lang="en-US" b="0" i="1" smtClean="0">
                        <a:latin typeface="Cambria Math" panose="02040503050406030204" pitchFamily="18" charset="0"/>
                        <a:cs typeface="Arial" panose="020B0604020202020204" pitchFamily="34" charset="0"/>
                      </a:rPr>
                      <m:t>=2</m:t>
                    </m:r>
                    <m:sSub>
                      <m:sSubPr>
                        <m:ctrlPr>
                          <a:rPr lang="en-US" b="0" i="1" smtClean="0">
                            <a:latin typeface="Cambria Math" panose="02040503050406030204" pitchFamily="18" charset="0"/>
                            <a:cs typeface="Arial" panose="020B0604020202020204" pitchFamily="34" charset="0"/>
                          </a:rPr>
                        </m:ctrlPr>
                      </m:sSubPr>
                      <m:e>
                        <m:r>
                          <a:rPr lang="en-US" b="0" i="1" smtClean="0">
                            <a:latin typeface="Cambria Math" panose="02040503050406030204" pitchFamily="18" charset="0"/>
                            <a:cs typeface="Arial" panose="020B0604020202020204" pitchFamily="34" charset="0"/>
                          </a:rPr>
                          <m:t>𝜀</m:t>
                        </m:r>
                      </m:e>
                      <m:sub>
                        <m:r>
                          <a:rPr lang="en-US" b="0" i="1" smtClean="0">
                            <a:latin typeface="Cambria Math" panose="02040503050406030204" pitchFamily="18" charset="0"/>
                            <a:cs typeface="Arial" panose="020B0604020202020204" pitchFamily="34" charset="0"/>
                          </a:rPr>
                          <m:t>0</m:t>
                        </m:r>
                      </m:sub>
                    </m:sSub>
                  </m:oMath>
                </a14:m>
                <a:r>
                  <a:rPr lang="en-US" dirty="0">
                    <a:cs typeface="Arial" panose="020B0604020202020204" pitchFamily="34" charset="0"/>
                  </a:rPr>
                  <a:t>. </a:t>
                </a:r>
              </a:p>
              <a:p>
                <a:r>
                  <a:rPr lang="en-US" dirty="0">
                    <a:cs typeface="Arial" panose="020B0604020202020204" pitchFamily="34" charset="0"/>
                  </a:rPr>
                  <a:t>The mean occupation number of the lowest state is</a:t>
                </a:r>
              </a:p>
            </p:txBody>
          </p:sp>
        </mc:Choice>
        <mc:Fallback xmlns="">
          <p:sp>
            <p:nvSpPr>
              <p:cNvPr id="4" name="TextBox 3">
                <a:extLst>
                  <a:ext uri="{FF2B5EF4-FFF2-40B4-BE49-F238E27FC236}">
                    <a16:creationId xmlns:a16="http://schemas.microsoft.com/office/drawing/2014/main" id="{1F8D0502-2666-4FF0-9FA4-7926F6B6AB58}"/>
                  </a:ext>
                </a:extLst>
              </p:cNvPr>
              <p:cNvSpPr txBox="1">
                <a:spLocks noRot="1" noChangeAspect="1" noMove="1" noResize="1" noEditPoints="1" noAdjustHandles="1" noChangeArrowheads="1" noChangeShapeType="1" noTextEdit="1"/>
              </p:cNvSpPr>
              <p:nvPr/>
            </p:nvSpPr>
            <p:spPr>
              <a:xfrm>
                <a:off x="347241" y="1307939"/>
                <a:ext cx="7917083" cy="2862322"/>
              </a:xfrm>
              <a:prstGeom prst="rect">
                <a:avLst/>
              </a:prstGeom>
              <a:blipFill>
                <a:blip r:embed="rId6"/>
                <a:stretch>
                  <a:fillRect l="-693" t="-1279" b="-2559"/>
                </a:stretch>
              </a:blipFill>
            </p:spPr>
            <p:txBody>
              <a:bodyPr/>
              <a:lstStyle/>
              <a:p>
                <a:r>
                  <a:rPr lang="en-US">
                    <a:noFill/>
                  </a:rPr>
                  <a:t> </a:t>
                </a:r>
              </a:p>
            </p:txBody>
          </p:sp>
        </mc:Fallback>
      </mc:AlternateContent>
      <p:pic>
        <p:nvPicPr>
          <p:cNvPr id="8" name="Picture 7">
            <a:extLst>
              <a:ext uri="{FF2B5EF4-FFF2-40B4-BE49-F238E27FC236}">
                <a16:creationId xmlns:a16="http://schemas.microsoft.com/office/drawing/2014/main" id="{9FB8B0CC-1F8B-4487-A12A-55090B228986}"/>
              </a:ext>
            </a:extLst>
          </p:cNvPr>
          <p:cNvPicPr>
            <a:picLocks noChangeAspect="1"/>
          </p:cNvPicPr>
          <p:nvPr>
            <p:custDataLst>
              <p:tags r:id="rId1"/>
            </p:custDataLst>
          </p:nvPr>
        </p:nvPicPr>
        <p:blipFill>
          <a:blip r:embed="rId7" cstate="print">
            <a:extLst>
              <a:ext uri="{28A0092B-C50C-407E-A947-70E740481C1C}">
                <a14:useLocalDpi xmlns:a14="http://schemas.microsoft.com/office/drawing/2010/main" val="0"/>
              </a:ext>
            </a:extLst>
          </a:blip>
          <a:stretch>
            <a:fillRect/>
          </a:stretch>
        </p:blipFill>
        <p:spPr>
          <a:xfrm>
            <a:off x="3063878" y="4249060"/>
            <a:ext cx="2235429" cy="562286"/>
          </a:xfrm>
          <a:prstGeom prst="rect">
            <a:avLst/>
          </a:prstGeom>
        </p:spPr>
      </p:pic>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5BA5E407-40DA-4C7A-9B37-75330B33C278}"/>
                  </a:ext>
                </a:extLst>
              </p:cNvPr>
              <p:cNvSpPr txBox="1"/>
              <p:nvPr/>
            </p:nvSpPr>
            <p:spPr>
              <a:xfrm>
                <a:off x="451412" y="5104435"/>
                <a:ext cx="8414795" cy="369332"/>
              </a:xfrm>
              <a:prstGeom prst="rect">
                <a:avLst/>
              </a:prstGeom>
              <a:noFill/>
            </p:spPr>
            <p:txBody>
              <a:bodyPr wrap="square" rtlCol="0">
                <a:spAutoFit/>
              </a:bodyPr>
              <a:lstStyle/>
              <a:p>
                <a:r>
                  <a:rPr lang="en-US" dirty="0">
                    <a:cs typeface="Arial" panose="020B0604020202020204" pitchFamily="34" charset="0"/>
                  </a:rPr>
                  <a:t>Let us assume that a significant number of particles </a:t>
                </a:r>
                <a14:m>
                  <m:oMath xmlns:m="http://schemas.openxmlformats.org/officeDocument/2006/math">
                    <m:r>
                      <a:rPr lang="en-US" b="0" i="1" smtClean="0">
                        <a:latin typeface="Cambria Math" panose="02040503050406030204" pitchFamily="18" charset="0"/>
                        <a:cs typeface="Arial" panose="020B0604020202020204" pitchFamily="34" charset="0"/>
                      </a:rPr>
                      <m:t>≈</m:t>
                    </m:r>
                    <m:sSup>
                      <m:sSupPr>
                        <m:ctrlPr>
                          <a:rPr lang="en-US" b="0" i="1" smtClean="0">
                            <a:latin typeface="Cambria Math" panose="02040503050406030204" pitchFamily="18" charset="0"/>
                            <a:cs typeface="Arial" panose="020B0604020202020204" pitchFamily="34" charset="0"/>
                          </a:rPr>
                        </m:ctrlPr>
                      </m:sSupPr>
                      <m:e>
                        <m:r>
                          <a:rPr lang="en-US" b="0" i="1" smtClean="0">
                            <a:latin typeface="Cambria Math" panose="02040503050406030204" pitchFamily="18" charset="0"/>
                            <a:cs typeface="Arial" panose="020B0604020202020204" pitchFamily="34" charset="0"/>
                          </a:rPr>
                          <m:t>10</m:t>
                        </m:r>
                      </m:e>
                      <m:sup>
                        <m:r>
                          <a:rPr lang="en-US" b="0" i="1" smtClean="0">
                            <a:latin typeface="Cambria Math" panose="02040503050406030204" pitchFamily="18" charset="0"/>
                            <a:cs typeface="Arial" panose="020B0604020202020204" pitchFamily="34" charset="0"/>
                          </a:rPr>
                          <m:t>22</m:t>
                        </m:r>
                      </m:sup>
                    </m:sSup>
                  </m:oMath>
                </a14:m>
                <a:r>
                  <a:rPr lang="en-US" dirty="0">
                    <a:cs typeface="Arial" panose="020B0604020202020204" pitchFamily="34" charset="0"/>
                  </a:rPr>
                  <a:t> is in the lowest state, then</a:t>
                </a:r>
              </a:p>
            </p:txBody>
          </p:sp>
        </mc:Choice>
        <mc:Fallback xmlns="">
          <p:sp>
            <p:nvSpPr>
              <p:cNvPr id="9" name="TextBox 8">
                <a:extLst>
                  <a:ext uri="{FF2B5EF4-FFF2-40B4-BE49-F238E27FC236}">
                    <a16:creationId xmlns:a16="http://schemas.microsoft.com/office/drawing/2014/main" id="{5BA5E407-40DA-4C7A-9B37-75330B33C278}"/>
                  </a:ext>
                </a:extLst>
              </p:cNvPr>
              <p:cNvSpPr txBox="1">
                <a:spLocks noRot="1" noChangeAspect="1" noMove="1" noResize="1" noEditPoints="1" noAdjustHandles="1" noChangeArrowheads="1" noChangeShapeType="1" noTextEdit="1"/>
              </p:cNvSpPr>
              <p:nvPr/>
            </p:nvSpPr>
            <p:spPr>
              <a:xfrm>
                <a:off x="451412" y="5104435"/>
                <a:ext cx="8414795" cy="369332"/>
              </a:xfrm>
              <a:prstGeom prst="rect">
                <a:avLst/>
              </a:prstGeom>
              <a:blipFill>
                <a:blip r:embed="rId8"/>
                <a:stretch>
                  <a:fillRect l="-580" t="-8197" b="-24590"/>
                </a:stretch>
              </a:blipFill>
            </p:spPr>
            <p:txBody>
              <a:bodyPr/>
              <a:lstStyle/>
              <a:p>
                <a:r>
                  <a:rPr lang="en-US">
                    <a:noFill/>
                  </a:rPr>
                  <a:t> </a:t>
                </a:r>
              </a:p>
            </p:txBody>
          </p:sp>
        </mc:Fallback>
      </mc:AlternateContent>
      <p:pic>
        <p:nvPicPr>
          <p:cNvPr id="11" name="Picture 10">
            <a:extLst>
              <a:ext uri="{FF2B5EF4-FFF2-40B4-BE49-F238E27FC236}">
                <a16:creationId xmlns:a16="http://schemas.microsoft.com/office/drawing/2014/main" id="{BA2E85B7-7945-4490-8075-84F5EF8E8FD6}"/>
              </a:ext>
            </a:extLst>
          </p:cNvPr>
          <p:cNvPicPr>
            <a:picLocks noChangeAspect="1"/>
          </p:cNvPicPr>
          <p:nvPr>
            <p:custDataLst>
              <p:tags r:id="rId2"/>
            </p:custDataLst>
          </p:nvPr>
        </p:nvPicPr>
        <p:blipFill>
          <a:blip r:embed="rId9" cstate="print">
            <a:extLst>
              <a:ext uri="{28A0092B-C50C-407E-A947-70E740481C1C}">
                <a14:useLocalDpi xmlns:a14="http://schemas.microsoft.com/office/drawing/2010/main" val="0"/>
              </a:ext>
            </a:extLst>
          </a:blip>
          <a:stretch>
            <a:fillRect/>
          </a:stretch>
        </p:blipFill>
        <p:spPr>
          <a:xfrm>
            <a:off x="3804450" y="5885085"/>
            <a:ext cx="1494857" cy="416571"/>
          </a:xfrm>
          <a:prstGeom prst="rect">
            <a:avLst/>
          </a:prstGeom>
        </p:spPr>
      </p:pic>
    </p:spTree>
    <p:extLst>
      <p:ext uri="{BB962C8B-B14F-4D97-AF65-F5344CB8AC3E}">
        <p14:creationId xmlns:p14="http://schemas.microsoft.com/office/powerpoint/2010/main" val="1053225434"/>
      </p:ext>
    </p:extLst>
  </p:cSld>
  <p:clrMapOvr>
    <a:masterClrMapping/>
  </p:clrMapOvr>
  <p:extLst mod="1"/>
</p:sld>
</file>

<file path=ppt/tags/tag1.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begin{document}&#10;\begin{align*}&#10;%Red1, Green4, Blue3,Yellow1&#10;%\color{YellowOrange}&#10;\bar n(\varepsilon)=\frac{1}{\exp\left(\frac{\varepsilon -\mu}{kT}\right)+1}&#10;\end{align*}&#10;\end{document}&#10;"/>
  <p:tag name="IGUANATEXSIZE" val="18"/>
</p:tagLst>
</file>

<file path=ppt/tags/tag10.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begin{document}&#10;\begin{align*}&#10;%Red1, Green4, Blue3,Yellow1&#10;%\color{YellowOrange}&#10;C_V = \frac{1}{2}\pi^2 N k \frac{T}{T_F}&#10;\end{align*}&#10;\end{document}&#10;"/>
  <p:tag name="IGUANATEXSIZE" val="16"/>
</p:tagLst>
</file>

<file path=ppt/tags/tag11.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begin{document}&#10;\begin{align*}&#10;%Red1, Green4, Blue3,Yellow1&#10;%\color{YellowOrange}&#10;C_V = \frac{1}{2}\pi^2 N k \frac{T}{T_F}&#10;\end{align*}&#10;\end{document}&#10;"/>
  <p:tag name="IGUANATEXSIZE" val="16"/>
</p:tagLst>
</file>

<file path=ppt/tags/tag12.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begin{document}&#10;\begin{align*}&#10;%Red1, Green4, Blue3,Yellow1&#10;%\color{YellowOrange}&#10;n(\epsilon_0) = \frac{1}{\exp({\frac{\varepsilon_0 - \mu}{kT}})-1}&#10;\end{align*}&#10;\end{document}&#10;"/>
  <p:tag name="IGUANATEXSIZE" val="18"/>
</p:tagLst>
</file>

<file path=ppt/tags/tag13.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begin{document}&#10;\begin{align*}&#10;%Red1, Green4, Blue3,Yellow1&#10;%\color{YellowOrange}&#10;\frac{\varepsilon_0 - \mu}{kT} = 10^{-22}&#10;\end{align*}&#10;\end{document}&#10;"/>
  <p:tag name="IGUANATEXSIZE" val="18"/>
</p:tagLst>
</file>

<file path=ppt/tags/tag2.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begin{document}&#10;\begin{align*}&#10;%Red1, Green4, Blue3,Yellow1&#10;%\color{YellowOrange}&#10;\bar n(\varepsilon)=&#10;\begin{cases}1\;\;\; \text{for  } \varepsilon&lt;\mu\\&#10;0\;\;\;\text{for  }\varepsilon&gt;\mu&#10;\end{cases}&#10;\end{align*}&#10;\end{document}&#10;"/>
  <p:tag name="IGUANATEXSIZE" val="18"/>
</p:tagLst>
</file>

<file path=ppt/tags/tag3.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begin{document}&#10;\begin{align*}&#10;%Red1, Green4, Blue3,Yellow1&#10;%\color{YellowOrange}&#10;N=\varphi(\varepsilon_F)&#10;\end{align*}&#10;\end{document}&#10;"/>
  <p:tag name="IGUANATEXSIZE" val="18"/>
</p:tagLst>
</file>

<file path=ppt/tags/tag4.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begin{document}&#10;\begin{align*}&#10;%Red1, Green4, Blue3,Yellow1&#10;%\color{YellowOrange}&#10;\varepsilon_F=\frac{\hbar^2}{2m}{\left(\frac{3\pi^2N}{V}\right)}^{\!\!2/3}&#10;\end{align*}&#10;\end{document}&#10;"/>
  <p:tag name="IGUANATEXSIZE" val="18"/>
</p:tagLst>
</file>

<file path=ppt/tags/tag5.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begin{document}&#10;\begin{align*}&#10;%Red1, Green4, Blue3,Yellow1&#10;%\color{YellowOrange}&#10;C_V = \frac{d\overline E}{dT} =&#10;  \int d\varepsilon\varphi^\prime(\varepsilon)(\varepsilon-\varepsilon_F)&#10;  \frac{d}{dT}\frac{1}{\exp(\frac{\varepsilon-\varepsilon_F}{kT})+1}&#10;\end{align*}&#10;\end{document}&#10;"/>
  <p:tag name="IGUANATEXSIZE" val="16"/>
</p:tagLst>
</file>

<file path=ppt/tags/tag6.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begin{document}&#10;\begin{align*}&#10;%Red1, Green4, Blue3,Yellow1&#10;%\color{YellowOrange}&#10;0 = \varepsilon_F\frac{dN}{dT} =&#10;  \varepsilon_F\frac{d}{dT}&#10;  \int d\varepsilon\varphi^\prime(\varepsilon)&#10;  \frac{1}{\exp(\frac{\varepsilon-\varepsilon_F}{kT})+1}&#10;\end{align*}&#10;\end{document}&#10;"/>
  <p:tag name="IGUANATEXSIZE" val="16"/>
</p:tagLst>
</file>

<file path=ppt/tags/tag7.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begin{document}&#10;\begin{align*}&#10;%Red1, Green4, Blue3,Yellow1&#10;%\color{YellowOrange}&#10;x = \frac{\varepsilon-\varepsilon_F}{kT}&#10;\end{align*}&#10;\end{document}&#10;"/>
  <p:tag name="IGUANATEXSIZE" val="18"/>
</p:tagLst>
</file>

<file path=ppt/tags/tag8.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begin{document}&#10;\begin{align*}&#10;%Red1, Green4, Blue3,Yellow1&#10;%\color{YellowOrange}&#10;C_V = k^2T \varphi^\prime(\varepsilon_F)&#10;\int_{-\varepsilon_F/kT}^{\infty} d x x^2 \frac{\exp(x)}{(\exp(x)+1)^2}&#10;\end{align*}&#10;\end{document}&#10;"/>
  <p:tag name="IGUANATEXSIZE" val="16"/>
</p:tagLst>
</file>

<file path=ppt/tags/tag9.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begin{document}&#10;\begin{align*}&#10;%Red1, Green4, Blue3,Yellow1&#10;%\color{YellowOrange}&#10;C_V = k^2T \varphi^\prime(\varepsilon_F)&#10;\int_{-\infty}^{\infty} dx x^2 \frac{\exp(x)}{(\exp(x)+1)^2}&#10;=k^2 T\varphi'(\varepsilon_F)\frac{\pi^2}{3}&#10;\end{align*}&#10;\end{document}&#10;"/>
  <p:tag name="IGUANATEXSIZE" val="16"/>
</p:tagLst>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noFill/>
        <a:ln w="38100">
          <a:solidFill>
            <a:srgbClr val="FF0000"/>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8575">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defRPr dirty="0">
            <a:cs typeface="Arial" panose="020B0604020202020204" pitchFamily="34" charset="0"/>
          </a:defRPr>
        </a:defPPr>
      </a:lstStyle>
    </a:txDef>
  </a:objectDefaults>
  <a:extraClrSchemeLst/>
  <a:extLst>
    <a:ext uri="{05A4C25C-085E-4340-85A3-A5531E510DB2}">
      <thm15:themeFamily xmlns:thm15="http://schemas.microsoft.com/office/thememl/2012/main" name="MyblankCalibri.potx" id="{8A0F0F14-46AE-4D77-ADE7-0F718B9836FD}" vid="{B1D029F5-8F85-4FE6-9F53-704A5FA2D1C4}"/>
    </a:ext>
  </a:extLst>
</a:theme>
</file>

<file path=docProps/app.xml><?xml version="1.0" encoding="utf-8"?>
<Properties xmlns="http://schemas.openxmlformats.org/officeDocument/2006/extended-properties" xmlns:vt="http://schemas.openxmlformats.org/officeDocument/2006/docPropsVTypes">
  <Template>MyblankCalibri</Template>
  <TotalTime>343</TotalTime>
  <Words>608</Words>
  <Application>Microsoft Office PowerPoint</Application>
  <PresentationFormat>On-screen Show (4:3)</PresentationFormat>
  <Paragraphs>38</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Calibri Light</vt:lpstr>
      <vt:lpstr>Cambria Math</vt:lpstr>
      <vt:lpstr>Office Theme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Černý Vladimír</dc:creator>
  <cp:lastModifiedBy>Černý Vladimír</cp:lastModifiedBy>
  <cp:revision>20</cp:revision>
  <dcterms:created xsi:type="dcterms:W3CDTF">2018-11-15T08:15:12Z</dcterms:created>
  <dcterms:modified xsi:type="dcterms:W3CDTF">2018-11-20T11:19:51Z</dcterms:modified>
</cp:coreProperties>
</file>