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7" r:id="rId2"/>
    <p:sldId id="268" r:id="rId3"/>
    <p:sldId id="273" r:id="rId4"/>
    <p:sldId id="274" r:id="rId5"/>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7" autoAdjust="0"/>
    <p:restoredTop sz="94660"/>
  </p:normalViewPr>
  <p:slideViewPr>
    <p:cSldViewPr snapToGrid="0">
      <p:cViewPr varScale="1">
        <p:scale>
          <a:sx n="71" d="100"/>
          <a:sy n="71" d="100"/>
        </p:scale>
        <p:origin x="1003"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E58B9A2-7C1E-4AD9-A12D-386BE1F541BB}" type="datetime1">
              <a:rPr lang="sk-SK" smtClean="0"/>
              <a:t>3.12.2018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579167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EF0BEE2-68FB-4FA1-8055-9CE89FA1BD27}" type="datetime1">
              <a:rPr lang="sk-SK" smtClean="0"/>
              <a:t>3.12.2018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195553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0D3000-3985-4DFC-B119-35149B72F706}" type="datetime1">
              <a:rPr lang="sk-SK" smtClean="0"/>
              <a:t>3.12.2018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811131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421DF7-4A1F-421F-B1AB-55E4C1A0DEF7}" type="datetime1">
              <a:rPr lang="sk-SK" smtClean="0"/>
              <a:t>3.12.2018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802853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9A9EF7C-E4BE-4F54-A193-46DD7BD4D215}" type="datetime1">
              <a:rPr lang="sk-SK" smtClean="0"/>
              <a:t>3.12.2018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653262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561EF9D-EA3F-44DC-A643-CE342AA29D02}" type="datetime1">
              <a:rPr lang="sk-SK" smtClean="0"/>
              <a:t>3.12.2018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037997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FE685AB-C5D7-4609-9AC4-8256D7C69D9A}" type="datetime1">
              <a:rPr lang="sk-SK" smtClean="0"/>
              <a:t>3.12.2018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475273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E9B1F0C-D1E7-40BD-A052-4F4A8DA97DD4}" type="datetime1">
              <a:rPr lang="sk-SK" smtClean="0"/>
              <a:t>3.12.2018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518691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6474BD-0565-422F-940F-24452C8E0D8D}" type="datetime1">
              <a:rPr lang="sk-SK" smtClean="0"/>
              <a:t>3.12.2018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1640754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5D5CD11-36DA-45A0-8F8C-AB3E245330DC}" type="datetime1">
              <a:rPr lang="sk-SK" smtClean="0"/>
              <a:t>3.12.2018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199803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11A85A0-20BC-406E-A4CB-259E8A35BCA7}" type="datetime1">
              <a:rPr lang="sk-SK" smtClean="0"/>
              <a:t>3.12.2018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4156500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A111B4-1AC5-4AE7-BD2B-DAF3D09C96C5}" type="datetime1">
              <a:rPr lang="sk-SK" smtClean="0"/>
              <a:t>3.12.2018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CE0CA2-1A48-4B23-8A77-1A9F640E54E6}" type="slidenum">
              <a:rPr lang="sk-SK" smtClean="0"/>
              <a:t>‹#›</a:t>
            </a:fld>
            <a:endParaRPr lang="sk-SK"/>
          </a:p>
        </p:txBody>
      </p:sp>
    </p:spTree>
    <p:extLst>
      <p:ext uri="{BB962C8B-B14F-4D97-AF65-F5344CB8AC3E}">
        <p14:creationId xmlns:p14="http://schemas.microsoft.com/office/powerpoint/2010/main" val="32478382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3.png"/><Relationship Id="rId3" Type="http://schemas.openxmlformats.org/officeDocument/2006/relationships/tags" Target="../tags/tag3.xml"/><Relationship Id="rId12" Type="http://schemas.openxmlformats.org/officeDocument/2006/relationships/image" Target="../media/image4.png"/><Relationship Id="rId2" Type="http://schemas.openxmlformats.org/officeDocument/2006/relationships/tags" Target="../tags/tag2.xml"/><Relationship Id="rId1" Type="http://schemas.openxmlformats.org/officeDocument/2006/relationships/tags" Target="../tags/tag1.xml"/><Relationship Id="rId11" Type="http://schemas.openxmlformats.org/officeDocument/2006/relationships/image" Target="../media/image90.png"/><Relationship Id="rId5" Type="http://schemas.openxmlformats.org/officeDocument/2006/relationships/image" Target="../media/image1.png"/><Relationship Id="rId10" Type="http://schemas.openxmlformats.org/officeDocument/2006/relationships/image" Target="../media/image3.png"/><Relationship Id="rId4" Type="http://schemas.openxmlformats.org/officeDocument/2006/relationships/slideLayout" Target="../slideLayouts/slideLayout7.xml"/><Relationship Id="rId9"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4" Type="http://schemas.openxmlformats.org/officeDocument/2006/relationships/image" Target="../media/image112.png"/></Relationships>
</file>

<file path=ppt/slides/_rels/slide3.xml.rels><?xml version="1.0" encoding="UTF-8" standalone="yes"?>
<Relationships xmlns="http://schemas.openxmlformats.org/package/2006/relationships"><Relationship Id="rId7" Type="http://schemas.openxmlformats.org/officeDocument/2006/relationships/image" Target="../media/image6.png"/><Relationship Id="rId2" Type="http://schemas.openxmlformats.org/officeDocument/2006/relationships/slideLayout" Target="../slideLayouts/slideLayout7.xml"/><Relationship Id="rId1" Type="http://schemas.openxmlformats.org/officeDocument/2006/relationships/tags" Target="../tags/tag4.xml"/><Relationship Id="rId6" Type="http://schemas.openxmlformats.org/officeDocument/2006/relationships/image" Target="../media/image5.png"/><Relationship Id="rId5" Type="http://schemas.openxmlformats.org/officeDocument/2006/relationships/image" Target="../media/image120.png"/></Relationships>
</file>

<file path=ppt/slides/_rels/slide4.xml.rels><?xml version="1.0" encoding="UTF-8" standalone="yes"?>
<Relationships xmlns="http://schemas.openxmlformats.org/package/2006/relationships"><Relationship Id="rId8" Type="http://schemas.openxmlformats.org/officeDocument/2006/relationships/image" Target="../media/image7.gif"/><Relationship Id="rId13" Type="http://schemas.openxmlformats.org/officeDocument/2006/relationships/image" Target="../media/image180.png"/><Relationship Id="rId18" Type="http://schemas.openxmlformats.org/officeDocument/2006/relationships/image" Target="../media/image14.png"/><Relationship Id="rId3" Type="http://schemas.openxmlformats.org/officeDocument/2006/relationships/tags" Target="../tags/tag7.xml"/><Relationship Id="rId7" Type="http://schemas.openxmlformats.org/officeDocument/2006/relationships/slideLayout" Target="../slideLayouts/slideLayout7.xml"/><Relationship Id="rId17" Type="http://schemas.openxmlformats.org/officeDocument/2006/relationships/image" Target="../media/image13.png"/><Relationship Id="rId2" Type="http://schemas.openxmlformats.org/officeDocument/2006/relationships/tags" Target="../tags/tag6.xml"/><Relationship Id="rId16" Type="http://schemas.openxmlformats.org/officeDocument/2006/relationships/image" Target="../media/image12.png"/><Relationship Id="rId1" Type="http://schemas.openxmlformats.org/officeDocument/2006/relationships/tags" Target="../tags/tag5.xml"/><Relationship Id="rId6" Type="http://schemas.openxmlformats.org/officeDocument/2006/relationships/tags" Target="../tags/tag10.xml"/><Relationship Id="rId5" Type="http://schemas.openxmlformats.org/officeDocument/2006/relationships/tags" Target="../tags/tag9.xml"/><Relationship Id="rId15" Type="http://schemas.openxmlformats.org/officeDocument/2006/relationships/image" Target="../media/image11.png"/><Relationship Id="rId10" Type="http://schemas.openxmlformats.org/officeDocument/2006/relationships/image" Target="../media/image9.gif"/><Relationship Id="rId4" Type="http://schemas.openxmlformats.org/officeDocument/2006/relationships/tags" Target="../tags/tag8.xml"/><Relationship Id="rId9" Type="http://schemas.openxmlformats.org/officeDocument/2006/relationships/image" Target="../media/image8.png"/><Relationship Id="rId1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3476980-2FBF-41DA-9FBC-7546A188A118}"/>
              </a:ext>
            </a:extLst>
          </p:cNvPr>
          <p:cNvSpPr txBox="1"/>
          <p:nvPr/>
        </p:nvSpPr>
        <p:spPr>
          <a:xfrm>
            <a:off x="1229359" y="323229"/>
            <a:ext cx="6685280" cy="523220"/>
          </a:xfrm>
          <a:prstGeom prst="rect">
            <a:avLst/>
          </a:prstGeom>
          <a:noFill/>
        </p:spPr>
        <p:txBody>
          <a:bodyPr wrap="square" rtlCol="0">
            <a:spAutoFit/>
          </a:bodyPr>
          <a:lstStyle/>
          <a:p>
            <a:pPr algn="ctr"/>
            <a:r>
              <a:rPr lang="en-US" sz="2800" b="1" dirty="0">
                <a:cs typeface="Arial" panose="020B0604020202020204" pitchFamily="34" charset="0"/>
              </a:rPr>
              <a:t>Smuggling the energy</a:t>
            </a:r>
          </a:p>
        </p:txBody>
      </p:sp>
      <p:pic>
        <p:nvPicPr>
          <p:cNvPr id="3" name="Picture 2">
            <a:extLst>
              <a:ext uri="{FF2B5EF4-FFF2-40B4-BE49-F238E27FC236}">
                <a16:creationId xmlns:a16="http://schemas.microsoft.com/office/drawing/2014/main" id="{B42C8D35-3E36-4C8B-8CC6-409CC47DD9C0}"/>
              </a:ext>
            </a:extLst>
          </p:cNvPr>
          <p:cNvPicPr>
            <a:picLocks noChangeAspect="1"/>
          </p:cNvPicPr>
          <p:nvPr/>
        </p:nvPicPr>
        <p:blipFill>
          <a:blip r:embed="rId5"/>
          <a:stretch>
            <a:fillRect/>
          </a:stretch>
        </p:blipFill>
        <p:spPr>
          <a:xfrm>
            <a:off x="2646027" y="1181058"/>
            <a:ext cx="3851943" cy="623682"/>
          </a:xfrm>
          <a:prstGeom prst="rect">
            <a:avLst/>
          </a:prstGeom>
        </p:spPr>
      </p:pic>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2C0684B4-EFAD-481F-8D55-4EB2E795205B}"/>
                  </a:ext>
                </a:extLst>
              </p:cNvPr>
              <p:cNvSpPr txBox="1"/>
              <p:nvPr/>
            </p:nvSpPr>
            <p:spPr>
              <a:xfrm>
                <a:off x="365760" y="2021840"/>
                <a:ext cx="8463280" cy="2629822"/>
              </a:xfrm>
              <a:prstGeom prst="rect">
                <a:avLst/>
              </a:prstGeom>
              <a:noFill/>
            </p:spPr>
            <p:txBody>
              <a:bodyPr wrap="square" rtlCol="0">
                <a:spAutoFit/>
              </a:bodyPr>
              <a:lstStyle/>
              <a:p>
                <a:r>
                  <a:rPr lang="en-US" dirty="0">
                    <a:cs typeface="Arial" panose="020B0604020202020204" pitchFamily="34" charset="0"/>
                  </a:rPr>
                  <a:t>We want to study the energy transfer through the virtual border represented by the dashed line. Molecules randomly cross the border. At the stationary state there is no net flow of the molecules, the number of molecules crossing from left to right is the same as the number crossing in the opposite direction. It is the same as for real smugglers on a real border. All the smugglers crossing the border return (with emptied backpacks) back. (Unless they are caught and jailed by the finance police .) The flow of molecules from left to right (per second per unit of area) is                       where </a:t>
                </a:r>
                <a14:m>
                  <m:oMath xmlns:m="http://schemas.openxmlformats.org/officeDocument/2006/math">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𝑛</m:t>
                        </m:r>
                      </m:e>
                      <m:sub>
                        <m:r>
                          <a:rPr lang="en-US" b="0" i="1" smtClean="0">
                            <a:latin typeface="Cambria Math" panose="02040503050406030204" pitchFamily="18" charset="0"/>
                            <a:cs typeface="Arial" panose="020B0604020202020204" pitchFamily="34" charset="0"/>
                          </a:rPr>
                          <m:t>𝑙𝑒𝑓𝑡</m:t>
                        </m:r>
                      </m:sub>
                    </m:sSub>
                  </m:oMath>
                </a14:m>
                <a:r>
                  <a:rPr lang="en-US" dirty="0">
                    <a:cs typeface="Arial" panose="020B0604020202020204" pitchFamily="34" charset="0"/>
                  </a:rPr>
                  <a:t> is a typical density of molecules and </a:t>
                </a:r>
                <a14:m>
                  <m:oMath xmlns:m="http://schemas.openxmlformats.org/officeDocument/2006/math">
                    <m:sSub>
                      <m:sSubPr>
                        <m:ctrlPr>
                          <a:rPr lang="en-US" b="0" i="1" smtClean="0">
                            <a:latin typeface="Cambria Math" panose="02040503050406030204" pitchFamily="18" charset="0"/>
                            <a:cs typeface="Arial" panose="020B0604020202020204" pitchFamily="34" charset="0"/>
                          </a:rPr>
                        </m:ctrlPr>
                      </m:sSubPr>
                      <m:e>
                        <m:r>
                          <m:rPr>
                            <m:nor/>
                          </m:rPr>
                          <a:rPr lang="en-US" b="0" i="1" smtClean="0">
                            <a:latin typeface="Cambria Math" panose="02040503050406030204" pitchFamily="18" charset="0"/>
                            <a:cs typeface="Arial" panose="020B0604020202020204" pitchFamily="34" charset="0"/>
                          </a:rPr>
                          <m:t>v</m:t>
                        </m:r>
                      </m:e>
                      <m:sub>
                        <m:r>
                          <a:rPr lang="en-US" b="0" i="1" smtClean="0">
                            <a:latin typeface="Cambria Math" panose="02040503050406030204" pitchFamily="18" charset="0"/>
                            <a:cs typeface="Arial" panose="020B0604020202020204" pitchFamily="34" charset="0"/>
                          </a:rPr>
                          <m:t>𝑙𝑒𝑓𝑡</m:t>
                        </m:r>
                      </m:sub>
                    </m:sSub>
                  </m:oMath>
                </a14:m>
                <a:r>
                  <a:rPr lang="en-US" dirty="0">
                    <a:cs typeface="Arial" panose="020B0604020202020204" pitchFamily="34" charset="0"/>
                  </a:rPr>
                  <a:t> is the typical velocity of molecules left from the border. The net flow through the border is zero if </a:t>
                </a:r>
              </a:p>
            </p:txBody>
          </p:sp>
        </mc:Choice>
        <mc:Fallback xmlns="">
          <p:sp>
            <p:nvSpPr>
              <p:cNvPr id="4" name="TextBox 3">
                <a:extLst>
                  <a:ext uri="{FF2B5EF4-FFF2-40B4-BE49-F238E27FC236}">
                    <a16:creationId xmlns:a16="http://schemas.microsoft.com/office/drawing/2014/main" id="{2C0684B4-EFAD-481F-8D55-4EB2E795205B}"/>
                  </a:ext>
                </a:extLst>
              </p:cNvPr>
              <p:cNvSpPr txBox="1">
                <a:spLocks noRot="1" noChangeAspect="1" noMove="1" noResize="1" noEditPoints="1" noAdjustHandles="1" noChangeArrowheads="1" noChangeShapeType="1" noTextEdit="1"/>
              </p:cNvSpPr>
              <p:nvPr/>
            </p:nvSpPr>
            <p:spPr>
              <a:xfrm>
                <a:off x="365760" y="2021840"/>
                <a:ext cx="8463280" cy="2629822"/>
              </a:xfrm>
              <a:prstGeom prst="rect">
                <a:avLst/>
              </a:prstGeom>
              <a:blipFill>
                <a:blip r:embed="rId8"/>
                <a:stretch>
                  <a:fillRect l="-576" t="-1392" r="-1009" b="-2784"/>
                </a:stretch>
              </a:blipFill>
            </p:spPr>
            <p:txBody>
              <a:bodyPr/>
              <a:lstStyle/>
              <a:p>
                <a:r>
                  <a:rPr lang="en-US">
                    <a:noFill/>
                  </a:rPr>
                  <a:t> </a:t>
                </a:r>
              </a:p>
            </p:txBody>
          </p:sp>
        </mc:Fallback>
      </mc:AlternateContent>
      <p:pic>
        <p:nvPicPr>
          <p:cNvPr id="8" name="Picture 7">
            <a:extLst>
              <a:ext uri="{FF2B5EF4-FFF2-40B4-BE49-F238E27FC236}">
                <a16:creationId xmlns:a16="http://schemas.microsoft.com/office/drawing/2014/main" id="{760CD450-5565-4321-91D5-3B742CC68CEA}"/>
              </a:ext>
            </a:extLst>
          </p:cNvPr>
          <p:cNvPicPr>
            <a:picLocks noChangeAspect="1"/>
          </p:cNvPicPr>
          <p:nvPr>
            <p:custDataLst>
              <p:tags r:id="rId1"/>
            </p:custDataLst>
          </p:nvPr>
        </p:nvPicPr>
        <p:blipFill>
          <a:blip r:embed="rId9" cstate="print">
            <a:extLst>
              <a:ext uri="{28A0092B-C50C-407E-A947-70E740481C1C}">
                <a14:useLocalDpi xmlns:a14="http://schemas.microsoft.com/office/drawing/2010/main" val="0"/>
              </a:ext>
            </a:extLst>
          </a:blip>
          <a:stretch>
            <a:fillRect/>
          </a:stretch>
        </p:blipFill>
        <p:spPr>
          <a:xfrm>
            <a:off x="4202733" y="3799840"/>
            <a:ext cx="888000" cy="168000"/>
          </a:xfrm>
          <a:prstGeom prst="rect">
            <a:avLst/>
          </a:prstGeom>
        </p:spPr>
      </p:pic>
      <p:pic>
        <p:nvPicPr>
          <p:cNvPr id="10" name="Picture 9">
            <a:extLst>
              <a:ext uri="{FF2B5EF4-FFF2-40B4-BE49-F238E27FC236}">
                <a16:creationId xmlns:a16="http://schemas.microsoft.com/office/drawing/2014/main" id="{E02F8C11-C02F-4AA4-BB13-7A6F6FD0D425}"/>
              </a:ext>
            </a:extLst>
          </p:cNvPr>
          <p:cNvPicPr>
            <a:picLocks noChangeAspect="1"/>
          </p:cNvPicPr>
          <p:nvPr>
            <p:custDataLst>
              <p:tags r:id="rId2"/>
            </p:custDataLst>
          </p:nvPr>
        </p:nvPicPr>
        <p:blipFill>
          <a:blip r:embed="rId10" cstate="print">
            <a:extLst>
              <a:ext uri="{28A0092B-C50C-407E-A947-70E740481C1C}">
                <a14:useLocalDpi xmlns:a14="http://schemas.microsoft.com/office/drawing/2010/main" val="0"/>
              </a:ext>
            </a:extLst>
          </a:blip>
          <a:stretch>
            <a:fillRect/>
          </a:stretch>
        </p:blipFill>
        <p:spPr>
          <a:xfrm>
            <a:off x="3347163" y="4700762"/>
            <a:ext cx="2307429" cy="168000"/>
          </a:xfrm>
          <a:prstGeom prst="rect">
            <a:avLst/>
          </a:prstGeom>
        </p:spPr>
      </p:pic>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53E9CC9C-AC9C-4019-BC49-A1F3A150C810}"/>
                  </a:ext>
                </a:extLst>
              </p:cNvPr>
              <p:cNvSpPr txBox="1"/>
              <p:nvPr/>
            </p:nvSpPr>
            <p:spPr>
              <a:xfrm>
                <a:off x="416557" y="4917862"/>
                <a:ext cx="8168640" cy="1222899"/>
              </a:xfrm>
              <a:prstGeom prst="rect">
                <a:avLst/>
              </a:prstGeom>
              <a:noFill/>
            </p:spPr>
            <p:txBody>
              <a:bodyPr wrap="square" rtlCol="0">
                <a:spAutoFit/>
              </a:bodyPr>
              <a:lstStyle/>
              <a:p>
                <a:r>
                  <a:rPr lang="en-US" dirty="0">
                    <a:cs typeface="Arial" panose="020B0604020202020204" pitchFamily="34" charset="0"/>
                  </a:rPr>
                  <a:t>Now the smuggler-molecules crossing from the left carry “backpacks” filled by the energy </a:t>
                </a:r>
                <a14:m>
                  <m:oMath xmlns:m="http://schemas.openxmlformats.org/officeDocument/2006/math">
                    <m:r>
                      <a:rPr lang="en-US" b="0" i="1" smtClean="0">
                        <a:latin typeface="Cambria Math" panose="02040503050406030204" pitchFamily="18" charset="0"/>
                        <a:cs typeface="Arial" panose="020B0604020202020204" pitchFamily="34" charset="0"/>
                      </a:rPr>
                      <m:t>𝜀</m:t>
                    </m:r>
                    <m:r>
                      <a:rPr lang="en-US" b="0" i="1" smtClean="0">
                        <a:latin typeface="Cambria Math" panose="02040503050406030204" pitchFamily="18" charset="0"/>
                        <a:cs typeface="Arial" panose="020B0604020202020204" pitchFamily="34" charset="0"/>
                      </a:rPr>
                      <m:t>_</m:t>
                    </m:r>
                    <m:r>
                      <a:rPr lang="en-US" b="0" i="1" smtClean="0">
                        <a:latin typeface="Cambria Math" panose="02040503050406030204" pitchFamily="18" charset="0"/>
                        <a:cs typeface="Arial" panose="020B0604020202020204" pitchFamily="34" charset="0"/>
                      </a:rPr>
                      <m:t>𝑙𝑒𝑓𝑡</m:t>
                    </m:r>
                  </m:oMath>
                </a14:m>
                <a:r>
                  <a:rPr lang="en-US" dirty="0">
                    <a:cs typeface="Arial" panose="020B0604020202020204" pitchFamily="34" charset="0"/>
                  </a:rPr>
                  <a:t>. Those crossing from the right carry the energy </a:t>
                </a:r>
                <a14:m>
                  <m:oMath xmlns:m="http://schemas.openxmlformats.org/officeDocument/2006/math">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𝜀</m:t>
                        </m:r>
                      </m:e>
                      <m:sub>
                        <m:r>
                          <a:rPr lang="en-US" b="0" i="1" smtClean="0">
                            <a:latin typeface="Cambria Math" panose="02040503050406030204" pitchFamily="18" charset="0"/>
                            <a:cs typeface="Arial" panose="020B0604020202020204" pitchFamily="34" charset="0"/>
                          </a:rPr>
                          <m:t>𝑟𝑖𝑔h𝑡</m:t>
                        </m:r>
                      </m:sub>
                    </m:sSub>
                  </m:oMath>
                </a14:m>
                <a:r>
                  <a:rPr lang="en-US" dirty="0">
                    <a:cs typeface="Arial" panose="020B0604020202020204" pitchFamily="34" charset="0"/>
                  </a:rPr>
                  <a:t>. So the net flow of energy through the border taken as positive from left to right and expressed in  units </a:t>
                </a:r>
                <a14:m>
                  <m:oMath xmlns:m="http://schemas.openxmlformats.org/officeDocument/2006/math">
                    <m:r>
                      <m:rPr>
                        <m:nor/>
                      </m:rPr>
                      <a:rPr lang="en-US">
                        <a:latin typeface="Cambria Math" panose="02040503050406030204" pitchFamily="18" charset="0"/>
                        <a:cs typeface="Arial" panose="020B0604020202020204" pitchFamily="34" charset="0"/>
                      </a:rPr>
                      <m:t>J</m:t>
                    </m:r>
                    <m:r>
                      <m:rPr>
                        <m:nor/>
                      </m:rPr>
                      <a:rPr lang="en-US">
                        <a:latin typeface="Cambria Math" panose="02040503050406030204" pitchFamily="18" charset="0"/>
                        <a:cs typeface="Arial" panose="020B0604020202020204" pitchFamily="34" charset="0"/>
                      </a:rPr>
                      <m:t> </m:t>
                    </m:r>
                    <m:sSup>
                      <m:sSupPr>
                        <m:ctrlPr>
                          <a:rPr lang="en-US" i="1">
                            <a:latin typeface="Cambria Math" panose="02040503050406030204" pitchFamily="18" charset="0"/>
                            <a:cs typeface="Arial" panose="020B0604020202020204" pitchFamily="34" charset="0"/>
                          </a:rPr>
                        </m:ctrlPr>
                      </m:sSupPr>
                      <m:e>
                        <m:r>
                          <m:rPr>
                            <m:nor/>
                          </m:rPr>
                          <a:rPr lang="en-US">
                            <a:latin typeface="Cambria Math" panose="02040503050406030204" pitchFamily="18" charset="0"/>
                            <a:cs typeface="Arial" panose="020B0604020202020204" pitchFamily="34" charset="0"/>
                          </a:rPr>
                          <m:t>s</m:t>
                        </m:r>
                      </m:e>
                      <m:sup>
                        <m:r>
                          <a:rPr lang="en-US" i="1">
                            <a:latin typeface="Cambria Math" panose="02040503050406030204" pitchFamily="18" charset="0"/>
                            <a:cs typeface="Arial" panose="020B0604020202020204" pitchFamily="34" charset="0"/>
                          </a:rPr>
                          <m:t>−1</m:t>
                        </m:r>
                      </m:sup>
                    </m:sSup>
                    <m:sSup>
                      <m:sSupPr>
                        <m:ctrlPr>
                          <a:rPr lang="en-US" i="1">
                            <a:latin typeface="Cambria Math" panose="02040503050406030204" pitchFamily="18" charset="0"/>
                            <a:cs typeface="Arial" panose="020B0604020202020204" pitchFamily="34" charset="0"/>
                          </a:rPr>
                        </m:ctrlPr>
                      </m:sSupPr>
                      <m:e>
                        <m:r>
                          <m:rPr>
                            <m:nor/>
                          </m:rPr>
                          <a:rPr lang="en-US">
                            <a:latin typeface="Cambria Math" panose="02040503050406030204" pitchFamily="18" charset="0"/>
                            <a:cs typeface="Arial" panose="020B0604020202020204" pitchFamily="34" charset="0"/>
                          </a:rPr>
                          <m:t>m</m:t>
                        </m:r>
                      </m:e>
                      <m:sup>
                        <m:r>
                          <a:rPr lang="en-US" i="1">
                            <a:latin typeface="Cambria Math" panose="02040503050406030204" pitchFamily="18" charset="0"/>
                            <a:cs typeface="Arial" panose="020B0604020202020204" pitchFamily="34" charset="0"/>
                          </a:rPr>
                          <m:t>−2</m:t>
                        </m:r>
                      </m:sup>
                    </m:sSup>
                  </m:oMath>
                </a14:m>
                <a:r>
                  <a:rPr lang="en-US" dirty="0">
                    <a:cs typeface="Arial" panose="020B0604020202020204" pitchFamily="34" charset="0"/>
                  </a:rPr>
                  <a:t> is</a:t>
                </a:r>
              </a:p>
            </p:txBody>
          </p:sp>
        </mc:Choice>
        <mc:Fallback xmlns="">
          <p:sp>
            <p:nvSpPr>
              <p:cNvPr id="11" name="TextBox 10">
                <a:extLst>
                  <a:ext uri="{FF2B5EF4-FFF2-40B4-BE49-F238E27FC236}">
                    <a16:creationId xmlns:a16="http://schemas.microsoft.com/office/drawing/2014/main" id="{53E9CC9C-AC9C-4019-BC49-A1F3A150C810}"/>
                  </a:ext>
                </a:extLst>
              </p:cNvPr>
              <p:cNvSpPr txBox="1">
                <a:spLocks noRot="1" noChangeAspect="1" noMove="1" noResize="1" noEditPoints="1" noAdjustHandles="1" noChangeArrowheads="1" noChangeShapeType="1" noTextEdit="1"/>
              </p:cNvSpPr>
              <p:nvPr/>
            </p:nvSpPr>
            <p:spPr>
              <a:xfrm>
                <a:off x="416557" y="4917862"/>
                <a:ext cx="8168640" cy="1222899"/>
              </a:xfrm>
              <a:prstGeom prst="rect">
                <a:avLst/>
              </a:prstGeom>
              <a:blipFill>
                <a:blip r:embed="rId11"/>
                <a:stretch>
                  <a:fillRect l="-597" t="-3000" b="-7500"/>
                </a:stretch>
              </a:blipFill>
            </p:spPr>
            <p:txBody>
              <a:bodyPr/>
              <a:lstStyle/>
              <a:p>
                <a:r>
                  <a:rPr lang="en-US">
                    <a:noFill/>
                  </a:rPr>
                  <a:t> </a:t>
                </a:r>
              </a:p>
            </p:txBody>
          </p:sp>
        </mc:Fallback>
      </mc:AlternateContent>
      <p:pic>
        <p:nvPicPr>
          <p:cNvPr id="14" name="Picture 13">
            <a:extLst>
              <a:ext uri="{FF2B5EF4-FFF2-40B4-BE49-F238E27FC236}">
                <a16:creationId xmlns:a16="http://schemas.microsoft.com/office/drawing/2014/main" id="{1CBD99F1-9C30-48C3-87E4-74D4A5A3EDF8}"/>
              </a:ext>
            </a:extLst>
          </p:cNvPr>
          <p:cNvPicPr>
            <a:picLocks noChangeAspect="1"/>
          </p:cNvPicPr>
          <p:nvPr>
            <p:custDataLst>
              <p:tags r:id="rId3"/>
            </p:custDataLst>
          </p:nvPr>
        </p:nvPicPr>
        <p:blipFill>
          <a:blip r:embed="rId12" cstate="print">
            <a:extLst>
              <a:ext uri="{28A0092B-C50C-407E-A947-70E740481C1C}">
                <a14:useLocalDpi xmlns:a14="http://schemas.microsoft.com/office/drawing/2010/main" val="0"/>
              </a:ext>
            </a:extLst>
          </a:blip>
          <a:stretch>
            <a:fillRect/>
          </a:stretch>
        </p:blipFill>
        <p:spPr>
          <a:xfrm>
            <a:off x="2685114" y="6140761"/>
            <a:ext cx="3824572" cy="217714"/>
          </a:xfrm>
          <a:prstGeom prst="rect">
            <a:avLst/>
          </a:prstGeom>
        </p:spPr>
      </p:pic>
      <p:sp>
        <p:nvSpPr>
          <p:cNvPr id="15" name="Rectangle 14">
            <a:extLst>
              <a:ext uri="{FF2B5EF4-FFF2-40B4-BE49-F238E27FC236}">
                <a16:creationId xmlns:a16="http://schemas.microsoft.com/office/drawing/2014/main" id="{C9F7522B-3C1B-4002-A421-DBFD8CF35A01}"/>
              </a:ext>
            </a:extLst>
          </p:cNvPr>
          <p:cNvSpPr/>
          <p:nvPr/>
        </p:nvSpPr>
        <p:spPr>
          <a:xfrm>
            <a:off x="2646027" y="6024880"/>
            <a:ext cx="3968133" cy="509891"/>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id="{276B322C-6199-436D-9BF5-5C11C705C57D}"/>
              </a:ext>
            </a:extLst>
          </p:cNvPr>
          <p:cNvSpPr>
            <a:spLocks noGrp="1"/>
          </p:cNvSpPr>
          <p:nvPr>
            <p:ph type="sldNum" sz="quarter" idx="12"/>
          </p:nvPr>
        </p:nvSpPr>
        <p:spPr/>
        <p:txBody>
          <a:bodyPr/>
          <a:lstStyle/>
          <a:p>
            <a:fld id="{1BCE0CA2-1A48-4B23-8A77-1A9F640E54E6}" type="slidenum">
              <a:rPr lang="sk-SK" smtClean="0"/>
              <a:t>1</a:t>
            </a:fld>
            <a:endParaRPr lang="sk-SK"/>
          </a:p>
        </p:txBody>
      </p:sp>
    </p:spTree>
    <p:extLst>
      <p:ext uri="{BB962C8B-B14F-4D97-AF65-F5344CB8AC3E}">
        <p14:creationId xmlns:p14="http://schemas.microsoft.com/office/powerpoint/2010/main" val="1231190523"/>
      </p:ext>
    </p:extLst>
  </p:cSld>
  <p:clrMapOvr>
    <a:masterClrMapping/>
  </p:clrMapOvr>
  <p:extLst mod="1"/>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6D5712D-CF5E-4E5C-9138-4A808EE9166C}"/>
              </a:ext>
            </a:extLst>
          </p:cNvPr>
          <p:cNvSpPr txBox="1"/>
          <p:nvPr/>
        </p:nvSpPr>
        <p:spPr>
          <a:xfrm>
            <a:off x="1229359" y="291331"/>
            <a:ext cx="6685280" cy="523220"/>
          </a:xfrm>
          <a:prstGeom prst="rect">
            <a:avLst/>
          </a:prstGeom>
          <a:noFill/>
        </p:spPr>
        <p:txBody>
          <a:bodyPr wrap="square" rtlCol="0">
            <a:spAutoFit/>
          </a:bodyPr>
          <a:lstStyle/>
          <a:p>
            <a:pPr algn="ctr"/>
            <a:r>
              <a:rPr lang="en-US" sz="2800" b="1" dirty="0">
                <a:cs typeface="Arial" panose="020B0604020202020204" pitchFamily="34" charset="0"/>
              </a:rPr>
              <a:t>Smuggling the energy</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40DAF3BF-A1CC-4562-A2E4-9F9898C68848}"/>
                  </a:ext>
                </a:extLst>
              </p:cNvPr>
              <p:cNvSpPr txBox="1"/>
              <p:nvPr/>
            </p:nvSpPr>
            <p:spPr>
              <a:xfrm>
                <a:off x="137159" y="1117600"/>
                <a:ext cx="8869680" cy="3742563"/>
              </a:xfrm>
              <a:prstGeom prst="rect">
                <a:avLst/>
              </a:prstGeom>
              <a:noFill/>
            </p:spPr>
            <p:txBody>
              <a:bodyPr wrap="square" rtlCol="0">
                <a:spAutoFit/>
              </a:bodyPr>
              <a:lstStyle/>
              <a:p>
                <a:r>
                  <a:rPr lang="en-US" dirty="0">
                    <a:cs typeface="Arial" panose="020B0604020202020204" pitchFamily="34" charset="0"/>
                  </a:rPr>
                  <a:t>The question is where the backpacks of the smuggler-molecules are filled with energy. The energy we are speaking about is, of course, the kinetic energy of the molecule as it was “obtained” in the last collision before crossing the border.  This means that </a:t>
                </a:r>
                <a14:m>
                  <m:oMath xmlns:m="http://schemas.openxmlformats.org/officeDocument/2006/math">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𝜀</m:t>
                        </m:r>
                      </m:e>
                      <m:sub>
                        <m:r>
                          <a:rPr lang="en-US" b="0" i="1" smtClean="0">
                            <a:latin typeface="Cambria Math" panose="02040503050406030204" pitchFamily="18" charset="0"/>
                            <a:cs typeface="Arial" panose="020B0604020202020204" pitchFamily="34" charset="0"/>
                          </a:rPr>
                          <m:t>𝑙𝑒𝑡𝑓</m:t>
                        </m:r>
                      </m:sub>
                    </m:sSub>
                  </m:oMath>
                </a14:m>
                <a:r>
                  <a:rPr lang="en-US" dirty="0">
                    <a:cs typeface="Arial" panose="020B0604020202020204" pitchFamily="34" charset="0"/>
                  </a:rPr>
                  <a:t> is typically the mean kinetic energy of molecules </a:t>
                </a:r>
                <a:r>
                  <a:rPr lang="en-US" b="1" dirty="0">
                    <a:cs typeface="Arial" panose="020B0604020202020204" pitchFamily="34" charset="0"/>
                  </a:rPr>
                  <a:t>at a distance of the mean free molecular path </a:t>
                </a:r>
                <a:r>
                  <a:rPr lang="en-US" dirty="0">
                    <a:cs typeface="Arial" panose="020B0604020202020204" pitchFamily="34" charset="0"/>
                  </a:rPr>
                  <a:t>to the left from the border.</a:t>
                </a:r>
              </a:p>
              <a:p>
                <a:endParaRPr lang="en-US" dirty="0">
                  <a:cs typeface="Arial" panose="020B0604020202020204" pitchFamily="34" charset="0"/>
                </a:endParaRPr>
              </a:p>
              <a:p>
                <a:r>
                  <a:rPr lang="en-US" b="1" dirty="0">
                    <a:solidFill>
                      <a:srgbClr val="FF0000"/>
                    </a:solidFill>
                    <a:cs typeface="Arial" panose="020B0604020202020204" pitchFamily="34" charset="0"/>
                  </a:rPr>
                  <a:t>Warning: you have certainly noticed that we always used the word “typical” characterizing various physical quantities. We stress by that that our reasoning is an “order-of-magnitude” reasoning. We do not care to distinguish between for example mean absolute velocities or square roots of mean quadratic velocities or whatever. Therefore our results will not contain such factors as </a:t>
                </a:r>
                <a14:m>
                  <m:oMath xmlns:m="http://schemas.openxmlformats.org/officeDocument/2006/math">
                    <m:rad>
                      <m:radPr>
                        <m:degHide m:val="on"/>
                        <m:ctrlPr>
                          <a:rPr lang="en-US" b="1" i="1" smtClean="0">
                            <a:solidFill>
                              <a:srgbClr val="FF0000"/>
                            </a:solidFill>
                            <a:latin typeface="Cambria Math" panose="02040503050406030204" pitchFamily="18" charset="0"/>
                            <a:cs typeface="Arial" panose="020B0604020202020204" pitchFamily="34" charset="0"/>
                          </a:rPr>
                        </m:ctrlPr>
                      </m:radPr>
                      <m:deg/>
                      <m:e>
                        <m:r>
                          <a:rPr lang="en-US" b="1" i="1" smtClean="0">
                            <a:solidFill>
                              <a:srgbClr val="FF0000"/>
                            </a:solidFill>
                            <a:latin typeface="Cambria Math" panose="02040503050406030204" pitchFamily="18" charset="0"/>
                            <a:cs typeface="Arial" panose="020B0604020202020204" pitchFamily="34" charset="0"/>
                          </a:rPr>
                          <m:t>𝟐</m:t>
                        </m:r>
                      </m:e>
                    </m:rad>
                    <m:r>
                      <a:rPr lang="en-US" b="1" i="1" smtClean="0">
                        <a:solidFill>
                          <a:srgbClr val="FF0000"/>
                        </a:solidFill>
                        <a:latin typeface="Cambria Math" panose="02040503050406030204" pitchFamily="18" charset="0"/>
                        <a:cs typeface="Arial" panose="020B0604020202020204" pitchFamily="34" charset="0"/>
                      </a:rPr>
                      <m:t>,</m:t>
                    </m:r>
                    <m:r>
                      <a:rPr lang="en-US" b="1" i="1" smtClean="0">
                        <a:solidFill>
                          <a:srgbClr val="FF0000"/>
                        </a:solidFill>
                        <a:latin typeface="Cambria Math" panose="02040503050406030204" pitchFamily="18" charset="0"/>
                        <a:cs typeface="Arial" panose="020B0604020202020204" pitchFamily="34" charset="0"/>
                      </a:rPr>
                      <m:t>𝝅</m:t>
                    </m:r>
                  </m:oMath>
                </a14:m>
                <a:r>
                  <a:rPr lang="en-US" b="1" dirty="0">
                    <a:solidFill>
                      <a:srgbClr val="FF0000"/>
                    </a:solidFill>
                    <a:cs typeface="Arial" panose="020B0604020202020204" pitchFamily="34" charset="0"/>
                  </a:rPr>
                  <a:t> you will find in some textbooks. The authors of those books do not often present more rigorous arguments than we do here, but they know more exact results and do some cheating to get “better results”.</a:t>
                </a:r>
              </a:p>
            </p:txBody>
          </p:sp>
        </mc:Choice>
        <mc:Fallback xmlns="">
          <p:sp>
            <p:nvSpPr>
              <p:cNvPr id="3" name="TextBox 2">
                <a:extLst>
                  <a:ext uri="{FF2B5EF4-FFF2-40B4-BE49-F238E27FC236}">
                    <a16:creationId xmlns:a16="http://schemas.microsoft.com/office/drawing/2014/main" id="{40DAF3BF-A1CC-4562-A2E4-9F9898C68848}"/>
                  </a:ext>
                </a:extLst>
              </p:cNvPr>
              <p:cNvSpPr txBox="1">
                <a:spLocks noRot="1" noChangeAspect="1" noMove="1" noResize="1" noEditPoints="1" noAdjustHandles="1" noChangeArrowheads="1" noChangeShapeType="1" noTextEdit="1"/>
              </p:cNvSpPr>
              <p:nvPr/>
            </p:nvSpPr>
            <p:spPr>
              <a:xfrm>
                <a:off x="137159" y="1117600"/>
                <a:ext cx="8869680" cy="3742563"/>
              </a:xfrm>
              <a:prstGeom prst="rect">
                <a:avLst/>
              </a:prstGeom>
              <a:blipFill>
                <a:blip r:embed="rId4"/>
                <a:stretch>
                  <a:fillRect l="-550" t="-814" r="-825" b="-1629"/>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41FCB489-934E-413F-8C05-21141D24D921}"/>
              </a:ext>
            </a:extLst>
          </p:cNvPr>
          <p:cNvSpPr txBox="1"/>
          <p:nvPr/>
        </p:nvSpPr>
        <p:spPr>
          <a:xfrm>
            <a:off x="137159" y="4947920"/>
            <a:ext cx="8788400" cy="646331"/>
          </a:xfrm>
          <a:prstGeom prst="rect">
            <a:avLst/>
          </a:prstGeom>
          <a:noFill/>
        </p:spPr>
        <p:txBody>
          <a:bodyPr wrap="square" rtlCol="0">
            <a:spAutoFit/>
          </a:bodyPr>
          <a:lstStyle/>
          <a:p>
            <a:r>
              <a:rPr lang="en-US" dirty="0">
                <a:cs typeface="Arial" panose="020B0604020202020204" pitchFamily="34" charset="0"/>
              </a:rPr>
              <a:t>So to continue with our reasoning we have to repeat basic facts about molecular mean free path. </a:t>
            </a:r>
            <a:r>
              <a:rPr lang="en-US" b="1" dirty="0">
                <a:cs typeface="Arial" panose="020B0604020202020204" pitchFamily="34" charset="0"/>
              </a:rPr>
              <a:t>Next we present some slides from the course of mechanics</a:t>
            </a:r>
          </a:p>
        </p:txBody>
      </p:sp>
      <p:sp>
        <p:nvSpPr>
          <p:cNvPr id="5" name="Slide Number Placeholder 4">
            <a:extLst>
              <a:ext uri="{FF2B5EF4-FFF2-40B4-BE49-F238E27FC236}">
                <a16:creationId xmlns:a16="http://schemas.microsoft.com/office/drawing/2014/main" id="{E84793F9-9FF5-446A-BD3D-2793CC6166CC}"/>
              </a:ext>
            </a:extLst>
          </p:cNvPr>
          <p:cNvSpPr>
            <a:spLocks noGrp="1"/>
          </p:cNvSpPr>
          <p:nvPr>
            <p:ph type="sldNum" sz="quarter" idx="12"/>
          </p:nvPr>
        </p:nvSpPr>
        <p:spPr/>
        <p:txBody>
          <a:bodyPr/>
          <a:lstStyle/>
          <a:p>
            <a:fld id="{1BCE0CA2-1A48-4B23-8A77-1A9F640E54E6}" type="slidenum">
              <a:rPr lang="sk-SK" smtClean="0"/>
              <a:t>2</a:t>
            </a:fld>
            <a:endParaRPr lang="sk-SK"/>
          </a:p>
        </p:txBody>
      </p:sp>
    </p:spTree>
    <p:extLst>
      <p:ext uri="{BB962C8B-B14F-4D97-AF65-F5344CB8AC3E}">
        <p14:creationId xmlns:p14="http://schemas.microsoft.com/office/powerpoint/2010/main" val="2447338218"/>
      </p:ext>
    </p:extLst>
  </p:cSld>
  <p:clrMapOvr>
    <a:masterClrMapping/>
  </p:clrMapOvr>
  <p:extLst mod="1"/>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CC2DB5A0-3FFD-4426-8E70-D35F2FA3DF91}"/>
                  </a:ext>
                </a:extLst>
              </p:cNvPr>
              <p:cNvSpPr txBox="1"/>
              <p:nvPr/>
            </p:nvSpPr>
            <p:spPr>
              <a:xfrm>
                <a:off x="274320" y="4279683"/>
                <a:ext cx="8422640" cy="247760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If the whole </a:t>
                </a:r>
                <a14:m>
                  <m:oMath xmlns:m="http://schemas.openxmlformats.org/officeDocument/2006/math">
                    <m:r>
                      <a:rPr lang="en-US" b="0" i="1" smtClean="0">
                        <a:latin typeface="Cambria Math" panose="02040503050406030204" pitchFamily="18" charset="0"/>
                        <a:cs typeface="Arial" panose="020B0604020202020204" pitchFamily="34" charset="0"/>
                      </a:rPr>
                      <m:t>4</m:t>
                    </m:r>
                    <m:r>
                      <a:rPr lang="en-US" b="0" i="1" smtClean="0">
                        <a:latin typeface="Cambria Math" panose="02040503050406030204" pitchFamily="18" charset="0"/>
                        <a:cs typeface="Arial" panose="020B0604020202020204" pitchFamily="34" charset="0"/>
                      </a:rPr>
                      <m:t>𝜋</m:t>
                    </m:r>
                  </m:oMath>
                </a14:m>
                <a:r>
                  <a:rPr lang="en-US" dirty="0">
                    <a:latin typeface="Arial" panose="020B0604020202020204" pitchFamily="34" charset="0"/>
                    <a:cs typeface="Arial" panose="020B0604020202020204" pitchFamily="34" charset="0"/>
                  </a:rPr>
                  <a:t> spatial angle around the target is covered by detectors, then the number of detector “clicks” per second  </a:t>
                </a:r>
                <a14:m>
                  <m:oMath xmlns:m="http://schemas.openxmlformats.org/officeDocument/2006/math">
                    <m:r>
                      <a:rPr lang="en-US" b="0" i="1" smtClean="0">
                        <a:latin typeface="Cambria Math" panose="02040503050406030204" pitchFamily="18" charset="0"/>
                        <a:cs typeface="Arial" panose="020B0604020202020204" pitchFamily="34" charset="0"/>
                      </a:rPr>
                      <m:t>𝑛</m:t>
                    </m:r>
                  </m:oMath>
                </a14:m>
                <a:r>
                  <a:rPr lang="en-US" dirty="0">
                    <a:latin typeface="Arial" panose="020B0604020202020204" pitchFamily="34" charset="0"/>
                    <a:cs typeface="Arial" panose="020B0604020202020204" pitchFamily="34" charset="0"/>
                  </a:rPr>
                  <a:t> can be expressed as</a:t>
                </a:r>
              </a:p>
              <a:p>
                <a:endParaRPr lang="en-US" dirty="0">
                  <a:latin typeface="Arial" panose="020B0604020202020204" pitchFamily="34" charset="0"/>
                  <a:cs typeface="Arial" panose="020B0604020202020204" pitchFamily="34" charset="0"/>
                </a:endParaRPr>
              </a:p>
              <a:p>
                <a:endParaRPr lang="en-US" sz="1100"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where </a:t>
                </a:r>
                <a14:m>
                  <m:oMath xmlns:m="http://schemas.openxmlformats.org/officeDocument/2006/math">
                    <m:r>
                      <a:rPr lang="en-US" b="0" i="1" smtClean="0">
                        <a:latin typeface="Cambria Math" panose="02040503050406030204" pitchFamily="18" charset="0"/>
                        <a:cs typeface="Arial" panose="020B0604020202020204" pitchFamily="34" charset="0"/>
                      </a:rPr>
                      <m:t>𝑗</m:t>
                    </m:r>
                  </m:oMath>
                </a14:m>
                <a:r>
                  <a:rPr lang="en-US" dirty="0">
                    <a:latin typeface="Arial" panose="020B0604020202020204" pitchFamily="34" charset="0"/>
                    <a:cs typeface="Arial" panose="020B0604020202020204" pitchFamily="34" charset="0"/>
                  </a:rPr>
                  <a:t> is the incoming particle beam flow density (in particles per second per area unit) and </a:t>
                </a:r>
                <a14:m>
                  <m:oMath xmlns:m="http://schemas.openxmlformats.org/officeDocument/2006/math">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𝜎</m:t>
                        </m:r>
                      </m:e>
                      <m:sub>
                        <m:r>
                          <a:rPr lang="en-US" b="0" i="1" smtClean="0">
                            <a:latin typeface="Cambria Math" panose="02040503050406030204" pitchFamily="18" charset="0"/>
                            <a:cs typeface="Arial" panose="020B0604020202020204" pitchFamily="34" charset="0"/>
                          </a:rPr>
                          <m:t>𝑡𝑜𝑡</m:t>
                        </m:r>
                      </m:sub>
                    </m:sSub>
                  </m:oMath>
                </a14:m>
                <a:r>
                  <a:rPr lang="en-US" dirty="0">
                    <a:latin typeface="Arial" panose="020B0604020202020204" pitchFamily="34" charset="0"/>
                    <a:cs typeface="Arial" panose="020B0604020202020204" pitchFamily="34" charset="0"/>
                  </a:rPr>
                  <a:t> (in area units) is so called total cross section which one can imagine as the area in the plane perpendicular to the beam: beam particles going through this area induce detector clicks, beam particles  which miss this area do not induce clicks in the detectors.  </a:t>
                </a:r>
              </a:p>
            </p:txBody>
          </p:sp>
        </mc:Choice>
        <mc:Fallback xmlns="">
          <p:sp>
            <p:nvSpPr>
              <p:cNvPr id="3" name="TextBox 2">
                <a:extLst>
                  <a:ext uri="{FF2B5EF4-FFF2-40B4-BE49-F238E27FC236}">
                    <a16:creationId xmlns:a16="http://schemas.microsoft.com/office/drawing/2014/main" id="{CC2DB5A0-3FFD-4426-8E70-D35F2FA3DF91}"/>
                  </a:ext>
                </a:extLst>
              </p:cNvPr>
              <p:cNvSpPr txBox="1">
                <a:spLocks noRot="1" noChangeAspect="1" noMove="1" noResize="1" noEditPoints="1" noAdjustHandles="1" noChangeArrowheads="1" noChangeShapeType="1" noTextEdit="1"/>
              </p:cNvSpPr>
              <p:nvPr/>
            </p:nvSpPr>
            <p:spPr>
              <a:xfrm>
                <a:off x="274320" y="4279683"/>
                <a:ext cx="8422640" cy="2477601"/>
              </a:xfrm>
              <a:prstGeom prst="rect">
                <a:avLst/>
              </a:prstGeom>
              <a:blipFill>
                <a:blip r:embed="rId5"/>
                <a:stretch>
                  <a:fillRect l="-579" t="-1232" r="-868" b="-3202"/>
                </a:stretch>
              </a:blipFill>
            </p:spPr>
            <p:txBody>
              <a:bodyPr/>
              <a:lstStyle/>
              <a:p>
                <a:r>
                  <a:rPr lang="en-US">
                    <a:noFill/>
                  </a:rPr>
                  <a:t> </a:t>
                </a:r>
              </a:p>
            </p:txBody>
          </p:sp>
        </mc:Fallback>
      </mc:AlternateContent>
      <p:sp>
        <p:nvSpPr>
          <p:cNvPr id="2" name="TextBox 1"/>
          <p:cNvSpPr txBox="1"/>
          <p:nvPr/>
        </p:nvSpPr>
        <p:spPr>
          <a:xfrm>
            <a:off x="1271571" y="313891"/>
            <a:ext cx="6268453"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a:solidFill>
                  <a:prstClr val="black"/>
                </a:solidFill>
                <a:latin typeface="Arial" panose="020B0604020202020204" pitchFamily="34" charset="0"/>
                <a:cs typeface="Arial" panose="020B0604020202020204" pitchFamily="34" charset="0"/>
              </a:rPr>
              <a:t>Scattering cross section</a:t>
            </a:r>
            <a:endParaRPr kumimoji="0" lang="sk-SK"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21" name="Picture 20"/>
          <p:cNvPicPr>
            <a:picLocks noChangeAspect="1"/>
          </p:cNvPicPr>
          <p:nvPr/>
        </p:nvPicPr>
        <p:blipFill>
          <a:blip r:embed="rId6"/>
          <a:stretch>
            <a:fillRect/>
          </a:stretch>
        </p:blipFill>
        <p:spPr>
          <a:xfrm>
            <a:off x="1510982" y="976180"/>
            <a:ext cx="5789629" cy="3228498"/>
          </a:xfrm>
          <a:prstGeom prst="rect">
            <a:avLst/>
          </a:prstGeom>
        </p:spPr>
      </p:pic>
      <p:pic>
        <p:nvPicPr>
          <p:cNvPr id="25" name="Picture 24"/>
          <p:cNvPicPr>
            <a:picLocks noChangeAspect="1"/>
          </p:cNvPicPr>
          <p:nvPr>
            <p:custDataLst>
              <p:tags r:id="rId1"/>
            </p:custDataLst>
          </p:nvPr>
        </p:nvPicPr>
        <p:blipFill>
          <a:blip r:embed="rId7" cstate="print">
            <a:extLst>
              <a:ext uri="{28A0092B-C50C-407E-A947-70E740481C1C}">
                <a14:useLocalDpi xmlns:a14="http://schemas.microsoft.com/office/drawing/2010/main" val="0"/>
              </a:ext>
            </a:extLst>
          </a:blip>
          <a:stretch>
            <a:fillRect/>
          </a:stretch>
        </p:blipFill>
        <p:spPr>
          <a:xfrm>
            <a:off x="3888994" y="4987440"/>
            <a:ext cx="1193292" cy="262890"/>
          </a:xfrm>
          <a:prstGeom prst="rect">
            <a:avLst/>
          </a:prstGeom>
        </p:spPr>
      </p:pic>
      <p:sp>
        <p:nvSpPr>
          <p:cNvPr id="4" name="Slide Number Placeholder 3">
            <a:extLst>
              <a:ext uri="{FF2B5EF4-FFF2-40B4-BE49-F238E27FC236}">
                <a16:creationId xmlns:a16="http://schemas.microsoft.com/office/drawing/2014/main" id="{1408C6D9-D20C-49A1-B1A7-CED34027A1D5}"/>
              </a:ext>
            </a:extLst>
          </p:cNvPr>
          <p:cNvSpPr>
            <a:spLocks noGrp="1"/>
          </p:cNvSpPr>
          <p:nvPr>
            <p:ph type="sldNum" sz="quarter" idx="12"/>
          </p:nvPr>
        </p:nvSpPr>
        <p:spPr/>
        <p:txBody>
          <a:bodyPr/>
          <a:lstStyle/>
          <a:p>
            <a:fld id="{1BCE0CA2-1A48-4B23-8A77-1A9F640E54E6}" type="slidenum">
              <a:rPr lang="sk-SK" smtClean="0"/>
              <a:t>3</a:t>
            </a:fld>
            <a:endParaRPr lang="sk-SK"/>
          </a:p>
        </p:txBody>
      </p:sp>
    </p:spTree>
    <p:extLst>
      <p:ext uri="{BB962C8B-B14F-4D97-AF65-F5344CB8AC3E}">
        <p14:creationId xmlns:p14="http://schemas.microsoft.com/office/powerpoint/2010/main" val="1817172507"/>
      </p:ext>
    </p:extLst>
  </p:cSld>
  <p:clrMapOvr>
    <a:masterClrMapping/>
  </p:clrMapOvr>
  <p:extLst mod="1"/>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1320" y="210354"/>
            <a:ext cx="8518358"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a:solidFill>
                  <a:prstClr val="black"/>
                </a:solidFill>
                <a:latin typeface="Arial" panose="020B0604020202020204" pitchFamily="34" charset="0"/>
                <a:cs typeface="Arial" panose="020B0604020202020204" pitchFamily="34" charset="0"/>
              </a:rPr>
              <a:t>Mean free path estimate from the total cross section</a:t>
            </a:r>
            <a:endParaRPr kumimoji="0" lang="sk-SK"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2050" name="Picture 2" descr="http://spiff.rit.edu/classes/phys440/lectures/lte/mfp_1.gif"/>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flipV="1">
            <a:off x="348916" y="1310189"/>
            <a:ext cx="2419183" cy="1687265"/>
          </a:xfrm>
          <a:prstGeom prst="rect">
            <a:avLst/>
          </a:prstGeom>
          <a:noFill/>
          <a:extLst>
            <a:ext uri="{909E8E84-426E-40DD-AFC4-6F175D3DCCD1}">
              <a14:hiddenFill xmlns:a14="http://schemas.microsoft.com/office/drawing/2010/main">
                <a:solidFill>
                  <a:srgbClr val="FFFFFF"/>
                </a:solidFill>
              </a14:hiddenFill>
            </a:ext>
          </a:extLst>
        </p:spPr>
      </p:pic>
      <p:sp>
        <p:nvSpPr>
          <p:cNvPr id="3" name="Oval 2"/>
          <p:cNvSpPr/>
          <p:nvPr/>
        </p:nvSpPr>
        <p:spPr>
          <a:xfrm>
            <a:off x="4884821" y="1780674"/>
            <a:ext cx="348915" cy="348915"/>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Oval 4"/>
          <p:cNvSpPr/>
          <p:nvPr/>
        </p:nvSpPr>
        <p:spPr>
          <a:xfrm>
            <a:off x="4884820" y="2129589"/>
            <a:ext cx="348915" cy="348915"/>
          </a:xfrm>
          <a:prstGeom prst="ellipse">
            <a:avLst/>
          </a:prstGeom>
          <a:solidFill>
            <a:srgbClr val="0070C0"/>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Oval 5"/>
          <p:cNvSpPr/>
          <p:nvPr/>
        </p:nvSpPr>
        <p:spPr>
          <a:xfrm>
            <a:off x="4702339" y="1584155"/>
            <a:ext cx="713875" cy="713875"/>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49" name="Picture 2048">
            <a:extLst>
              <a:ext uri="{FF2B5EF4-FFF2-40B4-BE49-F238E27FC236}">
                <a16:creationId xmlns:a16="http://schemas.microsoft.com/office/drawing/2014/main" id="{CE444F13-7789-4838-A1C1-FE24839CF977}"/>
              </a:ext>
            </a:extLst>
          </p:cNvPr>
          <p:cNvPicPr>
            <a:picLocks noChangeAspect="1"/>
          </p:cNvPicPr>
          <p:nvPr>
            <p:custDataLst>
              <p:tags r:id="rId1"/>
            </p:custDataLst>
          </p:nvPr>
        </p:nvPicPr>
        <p:blipFill>
          <a:blip r:embed="rId9" cstate="print">
            <a:extLst>
              <a:ext uri="{28A0092B-C50C-407E-A947-70E740481C1C}">
                <a14:useLocalDpi xmlns:a14="http://schemas.microsoft.com/office/drawing/2010/main" val="0"/>
              </a:ext>
            </a:extLst>
          </a:blip>
          <a:stretch>
            <a:fillRect/>
          </a:stretch>
        </p:blipFill>
        <p:spPr>
          <a:xfrm>
            <a:off x="6642937" y="1786689"/>
            <a:ext cx="1403429" cy="342857"/>
          </a:xfrm>
          <a:prstGeom prst="rect">
            <a:avLst/>
          </a:prstGeom>
        </p:spPr>
      </p:pic>
      <p:sp>
        <p:nvSpPr>
          <p:cNvPr id="10" name="Oval 9"/>
          <p:cNvSpPr/>
          <p:nvPr/>
        </p:nvSpPr>
        <p:spPr>
          <a:xfrm>
            <a:off x="1384050" y="493294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Oval 10"/>
          <p:cNvSpPr/>
          <p:nvPr/>
        </p:nvSpPr>
        <p:spPr>
          <a:xfrm>
            <a:off x="1536450" y="508534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Oval 11"/>
          <p:cNvSpPr/>
          <p:nvPr/>
        </p:nvSpPr>
        <p:spPr>
          <a:xfrm>
            <a:off x="1688850" y="478053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Oval 12"/>
          <p:cNvSpPr/>
          <p:nvPr/>
        </p:nvSpPr>
        <p:spPr>
          <a:xfrm>
            <a:off x="1841250" y="493293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Oval 13"/>
          <p:cNvSpPr/>
          <p:nvPr/>
        </p:nvSpPr>
        <p:spPr>
          <a:xfrm>
            <a:off x="1440194" y="531394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Oval 14"/>
          <p:cNvSpPr/>
          <p:nvPr/>
        </p:nvSpPr>
        <p:spPr>
          <a:xfrm>
            <a:off x="1592594" y="546634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Oval 15"/>
          <p:cNvSpPr/>
          <p:nvPr/>
        </p:nvSpPr>
        <p:spPr>
          <a:xfrm>
            <a:off x="1744994" y="5161541"/>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Oval 16"/>
          <p:cNvSpPr/>
          <p:nvPr/>
        </p:nvSpPr>
        <p:spPr>
          <a:xfrm>
            <a:off x="1897394" y="5313941"/>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Oval 17"/>
          <p:cNvSpPr/>
          <p:nvPr/>
        </p:nvSpPr>
        <p:spPr>
          <a:xfrm>
            <a:off x="918826" y="425115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Oval 18"/>
          <p:cNvSpPr/>
          <p:nvPr/>
        </p:nvSpPr>
        <p:spPr>
          <a:xfrm>
            <a:off x="1071226" y="440355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Oval 19"/>
          <p:cNvSpPr/>
          <p:nvPr/>
        </p:nvSpPr>
        <p:spPr>
          <a:xfrm>
            <a:off x="1223626" y="4098751"/>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Oval 20"/>
          <p:cNvSpPr/>
          <p:nvPr/>
        </p:nvSpPr>
        <p:spPr>
          <a:xfrm>
            <a:off x="1376026" y="4251151"/>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Oval 21"/>
          <p:cNvSpPr/>
          <p:nvPr/>
        </p:nvSpPr>
        <p:spPr>
          <a:xfrm>
            <a:off x="1275764" y="4439655"/>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Oval 22"/>
          <p:cNvSpPr/>
          <p:nvPr/>
        </p:nvSpPr>
        <p:spPr>
          <a:xfrm>
            <a:off x="1428164" y="4592055"/>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Oval 23"/>
          <p:cNvSpPr/>
          <p:nvPr/>
        </p:nvSpPr>
        <p:spPr>
          <a:xfrm>
            <a:off x="1580564" y="428724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Oval 24"/>
          <p:cNvSpPr/>
          <p:nvPr/>
        </p:nvSpPr>
        <p:spPr>
          <a:xfrm>
            <a:off x="1732964" y="443964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Oval 25"/>
          <p:cNvSpPr/>
          <p:nvPr/>
        </p:nvSpPr>
        <p:spPr>
          <a:xfrm>
            <a:off x="694239" y="482065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Oval 26"/>
          <p:cNvSpPr/>
          <p:nvPr/>
        </p:nvSpPr>
        <p:spPr>
          <a:xfrm>
            <a:off x="846639" y="497305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Oval 27"/>
          <p:cNvSpPr/>
          <p:nvPr/>
        </p:nvSpPr>
        <p:spPr>
          <a:xfrm>
            <a:off x="999039" y="466824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Oval 28"/>
          <p:cNvSpPr/>
          <p:nvPr/>
        </p:nvSpPr>
        <p:spPr>
          <a:xfrm>
            <a:off x="1151439" y="482064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Oval 29"/>
          <p:cNvSpPr/>
          <p:nvPr/>
        </p:nvSpPr>
        <p:spPr>
          <a:xfrm>
            <a:off x="754396" y="5217686"/>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Oval 30"/>
          <p:cNvSpPr/>
          <p:nvPr/>
        </p:nvSpPr>
        <p:spPr>
          <a:xfrm>
            <a:off x="906796" y="5370086"/>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Oval 31"/>
          <p:cNvSpPr/>
          <p:nvPr/>
        </p:nvSpPr>
        <p:spPr>
          <a:xfrm>
            <a:off x="1059196" y="5065278"/>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 name="Oval 32"/>
          <p:cNvSpPr/>
          <p:nvPr/>
        </p:nvSpPr>
        <p:spPr>
          <a:xfrm>
            <a:off x="1211596" y="5217678"/>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Oval 33"/>
          <p:cNvSpPr/>
          <p:nvPr/>
        </p:nvSpPr>
        <p:spPr>
          <a:xfrm>
            <a:off x="802518" y="5554576"/>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5" name="Oval 34"/>
          <p:cNvSpPr/>
          <p:nvPr/>
        </p:nvSpPr>
        <p:spPr>
          <a:xfrm>
            <a:off x="954918" y="5706976"/>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6" name="Oval 35"/>
          <p:cNvSpPr/>
          <p:nvPr/>
        </p:nvSpPr>
        <p:spPr>
          <a:xfrm>
            <a:off x="1107318" y="5402168"/>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7" name="Oval 36"/>
          <p:cNvSpPr/>
          <p:nvPr/>
        </p:nvSpPr>
        <p:spPr>
          <a:xfrm>
            <a:off x="1259718" y="5554568"/>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8" name="Oval 37"/>
          <p:cNvSpPr/>
          <p:nvPr/>
        </p:nvSpPr>
        <p:spPr>
          <a:xfrm>
            <a:off x="826591" y="5903498"/>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9" name="Oval 38"/>
          <p:cNvSpPr/>
          <p:nvPr/>
        </p:nvSpPr>
        <p:spPr>
          <a:xfrm>
            <a:off x="978991" y="6055898"/>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0" name="Oval 39"/>
          <p:cNvSpPr/>
          <p:nvPr/>
        </p:nvSpPr>
        <p:spPr>
          <a:xfrm>
            <a:off x="1131391" y="5751090"/>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1" name="Oval 40"/>
          <p:cNvSpPr/>
          <p:nvPr/>
        </p:nvSpPr>
        <p:spPr>
          <a:xfrm>
            <a:off x="1283791" y="5903490"/>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2" name="Oval 41"/>
          <p:cNvSpPr/>
          <p:nvPr/>
        </p:nvSpPr>
        <p:spPr>
          <a:xfrm>
            <a:off x="2655390" y="4604085"/>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3" name="Oval 42"/>
          <p:cNvSpPr/>
          <p:nvPr/>
        </p:nvSpPr>
        <p:spPr>
          <a:xfrm>
            <a:off x="2807790" y="4756485"/>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4" name="Oval 43"/>
          <p:cNvSpPr/>
          <p:nvPr/>
        </p:nvSpPr>
        <p:spPr>
          <a:xfrm>
            <a:off x="2960190" y="445167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5" name="Oval 44"/>
          <p:cNvSpPr/>
          <p:nvPr/>
        </p:nvSpPr>
        <p:spPr>
          <a:xfrm>
            <a:off x="3112590" y="460407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6" name="Oval 45"/>
          <p:cNvSpPr/>
          <p:nvPr/>
        </p:nvSpPr>
        <p:spPr>
          <a:xfrm>
            <a:off x="2711534" y="498508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7" name="Oval 46"/>
          <p:cNvSpPr/>
          <p:nvPr/>
        </p:nvSpPr>
        <p:spPr>
          <a:xfrm>
            <a:off x="2863934" y="513748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8" name="Oval 47"/>
          <p:cNvSpPr/>
          <p:nvPr/>
        </p:nvSpPr>
        <p:spPr>
          <a:xfrm>
            <a:off x="3016334" y="483267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9" name="Oval 48"/>
          <p:cNvSpPr/>
          <p:nvPr/>
        </p:nvSpPr>
        <p:spPr>
          <a:xfrm>
            <a:off x="3168734" y="498507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0" name="Oval 49"/>
          <p:cNvSpPr/>
          <p:nvPr/>
        </p:nvSpPr>
        <p:spPr>
          <a:xfrm>
            <a:off x="2190166" y="392229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1" name="Oval 50"/>
          <p:cNvSpPr/>
          <p:nvPr/>
        </p:nvSpPr>
        <p:spPr>
          <a:xfrm>
            <a:off x="2342566" y="407469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2" name="Oval 51"/>
          <p:cNvSpPr/>
          <p:nvPr/>
        </p:nvSpPr>
        <p:spPr>
          <a:xfrm>
            <a:off x="2494966" y="376988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3" name="Oval 52"/>
          <p:cNvSpPr/>
          <p:nvPr/>
        </p:nvSpPr>
        <p:spPr>
          <a:xfrm>
            <a:off x="2647366" y="392228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4" name="Oval 53"/>
          <p:cNvSpPr/>
          <p:nvPr/>
        </p:nvSpPr>
        <p:spPr>
          <a:xfrm>
            <a:off x="2547104" y="4110793"/>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5" name="Oval 54"/>
          <p:cNvSpPr/>
          <p:nvPr/>
        </p:nvSpPr>
        <p:spPr>
          <a:xfrm>
            <a:off x="2699504" y="4263193"/>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6" name="Oval 55"/>
          <p:cNvSpPr/>
          <p:nvPr/>
        </p:nvSpPr>
        <p:spPr>
          <a:xfrm>
            <a:off x="2851904" y="3958385"/>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7" name="Oval 56"/>
          <p:cNvSpPr/>
          <p:nvPr/>
        </p:nvSpPr>
        <p:spPr>
          <a:xfrm>
            <a:off x="3004304" y="4110785"/>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8" name="Oval 57"/>
          <p:cNvSpPr/>
          <p:nvPr/>
        </p:nvSpPr>
        <p:spPr>
          <a:xfrm>
            <a:off x="1965579" y="4491795"/>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9" name="Oval 58"/>
          <p:cNvSpPr/>
          <p:nvPr/>
        </p:nvSpPr>
        <p:spPr>
          <a:xfrm>
            <a:off x="2117979" y="4644195"/>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0" name="Oval 59"/>
          <p:cNvSpPr/>
          <p:nvPr/>
        </p:nvSpPr>
        <p:spPr>
          <a:xfrm>
            <a:off x="2270379" y="433938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1" name="Oval 60"/>
          <p:cNvSpPr/>
          <p:nvPr/>
        </p:nvSpPr>
        <p:spPr>
          <a:xfrm>
            <a:off x="2422779" y="449178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2" name="Oval 61"/>
          <p:cNvSpPr/>
          <p:nvPr/>
        </p:nvSpPr>
        <p:spPr>
          <a:xfrm>
            <a:off x="2025736" y="4888824"/>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3" name="Oval 62"/>
          <p:cNvSpPr/>
          <p:nvPr/>
        </p:nvSpPr>
        <p:spPr>
          <a:xfrm>
            <a:off x="2178136" y="5041224"/>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4" name="Oval 63"/>
          <p:cNvSpPr/>
          <p:nvPr/>
        </p:nvSpPr>
        <p:spPr>
          <a:xfrm>
            <a:off x="2330536" y="4736416"/>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5" name="Oval 64"/>
          <p:cNvSpPr/>
          <p:nvPr/>
        </p:nvSpPr>
        <p:spPr>
          <a:xfrm>
            <a:off x="2482936" y="4888816"/>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6" name="Oval 65"/>
          <p:cNvSpPr/>
          <p:nvPr/>
        </p:nvSpPr>
        <p:spPr>
          <a:xfrm>
            <a:off x="2073858" y="5225714"/>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7" name="Oval 66"/>
          <p:cNvSpPr/>
          <p:nvPr/>
        </p:nvSpPr>
        <p:spPr>
          <a:xfrm>
            <a:off x="1680566" y="5619103"/>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8" name="Oval 67"/>
          <p:cNvSpPr/>
          <p:nvPr/>
        </p:nvSpPr>
        <p:spPr>
          <a:xfrm>
            <a:off x="2378658" y="5073306"/>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9" name="Oval 68"/>
          <p:cNvSpPr/>
          <p:nvPr/>
        </p:nvSpPr>
        <p:spPr>
          <a:xfrm>
            <a:off x="2531058" y="5225706"/>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0" name="Oval 69"/>
          <p:cNvSpPr/>
          <p:nvPr/>
        </p:nvSpPr>
        <p:spPr>
          <a:xfrm>
            <a:off x="1552239" y="5815625"/>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1" name="Oval 70"/>
          <p:cNvSpPr/>
          <p:nvPr/>
        </p:nvSpPr>
        <p:spPr>
          <a:xfrm>
            <a:off x="1704639" y="5968025"/>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2" name="Oval 71"/>
          <p:cNvSpPr/>
          <p:nvPr/>
        </p:nvSpPr>
        <p:spPr>
          <a:xfrm>
            <a:off x="1857039" y="566321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3" name="Oval 72"/>
          <p:cNvSpPr/>
          <p:nvPr/>
        </p:nvSpPr>
        <p:spPr>
          <a:xfrm>
            <a:off x="2009439" y="581561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4" name="Oval 73"/>
          <p:cNvSpPr/>
          <p:nvPr/>
        </p:nvSpPr>
        <p:spPr>
          <a:xfrm>
            <a:off x="1681607" y="4030564"/>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5" name="Oval 74"/>
          <p:cNvSpPr/>
          <p:nvPr/>
        </p:nvSpPr>
        <p:spPr>
          <a:xfrm>
            <a:off x="1834007" y="4182964"/>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6" name="Oval 75"/>
          <p:cNvSpPr/>
          <p:nvPr/>
        </p:nvSpPr>
        <p:spPr>
          <a:xfrm>
            <a:off x="2038545" y="4219060"/>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2" name="Oval 81"/>
          <p:cNvSpPr/>
          <p:nvPr/>
        </p:nvSpPr>
        <p:spPr>
          <a:xfrm>
            <a:off x="2206360" y="530555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3" name="Oval 82"/>
          <p:cNvSpPr/>
          <p:nvPr/>
        </p:nvSpPr>
        <p:spPr>
          <a:xfrm>
            <a:off x="2078033" y="550207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4" name="Oval 83"/>
          <p:cNvSpPr/>
          <p:nvPr/>
        </p:nvSpPr>
        <p:spPr>
          <a:xfrm>
            <a:off x="2230433" y="565447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5" name="Oval 84"/>
          <p:cNvSpPr/>
          <p:nvPr/>
        </p:nvSpPr>
        <p:spPr>
          <a:xfrm>
            <a:off x="2382833" y="5349671"/>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Oval 85"/>
          <p:cNvSpPr/>
          <p:nvPr/>
        </p:nvSpPr>
        <p:spPr>
          <a:xfrm>
            <a:off x="2535233" y="5502071"/>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7" name="Oval 86"/>
          <p:cNvSpPr/>
          <p:nvPr/>
        </p:nvSpPr>
        <p:spPr>
          <a:xfrm>
            <a:off x="2863934" y="513748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8" name="Oval 87"/>
          <p:cNvSpPr/>
          <p:nvPr/>
        </p:nvSpPr>
        <p:spPr>
          <a:xfrm>
            <a:off x="3016334" y="528988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9" name="Oval 88"/>
          <p:cNvSpPr/>
          <p:nvPr/>
        </p:nvSpPr>
        <p:spPr>
          <a:xfrm>
            <a:off x="2787914" y="5349671"/>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0" name="Oval 89"/>
          <p:cNvSpPr/>
          <p:nvPr/>
        </p:nvSpPr>
        <p:spPr>
          <a:xfrm>
            <a:off x="2940314" y="5502071"/>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1" name="Oval 90"/>
          <p:cNvSpPr/>
          <p:nvPr/>
        </p:nvSpPr>
        <p:spPr>
          <a:xfrm>
            <a:off x="1909818" y="389403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2" name="Oval 91"/>
          <p:cNvSpPr/>
          <p:nvPr/>
        </p:nvSpPr>
        <p:spPr>
          <a:xfrm>
            <a:off x="2062218" y="404643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3" name="Oval 92"/>
          <p:cNvSpPr/>
          <p:nvPr/>
        </p:nvSpPr>
        <p:spPr>
          <a:xfrm>
            <a:off x="2655390" y="359178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4" name="Oval 93"/>
          <p:cNvSpPr/>
          <p:nvPr/>
        </p:nvSpPr>
        <p:spPr>
          <a:xfrm>
            <a:off x="2807790" y="374418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5" name="Oval 94"/>
          <p:cNvSpPr/>
          <p:nvPr/>
        </p:nvSpPr>
        <p:spPr>
          <a:xfrm>
            <a:off x="3152870" y="436763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6" name="Oval 95"/>
          <p:cNvSpPr/>
          <p:nvPr/>
        </p:nvSpPr>
        <p:spPr>
          <a:xfrm>
            <a:off x="3305270" y="452003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7" name="Oval 96"/>
          <p:cNvSpPr/>
          <p:nvPr/>
        </p:nvSpPr>
        <p:spPr>
          <a:xfrm>
            <a:off x="3209014" y="4748641"/>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8" name="Oval 97"/>
          <p:cNvSpPr/>
          <p:nvPr/>
        </p:nvSpPr>
        <p:spPr>
          <a:xfrm>
            <a:off x="3361414" y="4901041"/>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9" name="Oval 98"/>
          <p:cNvSpPr/>
          <p:nvPr/>
        </p:nvSpPr>
        <p:spPr>
          <a:xfrm>
            <a:off x="3080901" y="3537265"/>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0" name="Oval 99"/>
          <p:cNvSpPr/>
          <p:nvPr/>
        </p:nvSpPr>
        <p:spPr>
          <a:xfrm>
            <a:off x="3233301" y="3689665"/>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1" name="Oval 100"/>
          <p:cNvSpPr/>
          <p:nvPr/>
        </p:nvSpPr>
        <p:spPr>
          <a:xfrm>
            <a:off x="3137045" y="391826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2" name="Oval 101"/>
          <p:cNvSpPr/>
          <p:nvPr/>
        </p:nvSpPr>
        <p:spPr>
          <a:xfrm>
            <a:off x="3289445" y="407066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3" name="Oval 102"/>
          <p:cNvSpPr/>
          <p:nvPr/>
        </p:nvSpPr>
        <p:spPr>
          <a:xfrm>
            <a:off x="3413746" y="4720996"/>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4" name="Oval 103"/>
          <p:cNvSpPr/>
          <p:nvPr/>
        </p:nvSpPr>
        <p:spPr>
          <a:xfrm>
            <a:off x="3566146" y="4873396"/>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5" name="Oval 104"/>
          <p:cNvSpPr/>
          <p:nvPr/>
        </p:nvSpPr>
        <p:spPr>
          <a:xfrm>
            <a:off x="3490126" y="5085580"/>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6" name="Oval 105"/>
          <p:cNvSpPr/>
          <p:nvPr/>
        </p:nvSpPr>
        <p:spPr>
          <a:xfrm>
            <a:off x="3371863" y="3835772"/>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7" name="Oval 106"/>
          <p:cNvSpPr/>
          <p:nvPr/>
        </p:nvSpPr>
        <p:spPr>
          <a:xfrm>
            <a:off x="3524263" y="3988172"/>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8" name="Oval 107"/>
          <p:cNvSpPr/>
          <p:nvPr/>
        </p:nvSpPr>
        <p:spPr>
          <a:xfrm>
            <a:off x="3448243" y="4200356"/>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9" name="Oval 108"/>
          <p:cNvSpPr/>
          <p:nvPr/>
        </p:nvSpPr>
        <p:spPr>
          <a:xfrm>
            <a:off x="3469532" y="441977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52" name="Picture 4" descr="http://etc.usf.edu/clipart/43100/43151/prism-quad21_43151_lg.gif"/>
          <p:cNvPicPr>
            <a:picLocks noChangeAspect="1" noChangeArrowheads="1"/>
          </p:cNvPicPr>
          <p:nvPr/>
        </p:nvPicPr>
        <p:blipFill>
          <a:blip r:embed="rId10"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flipH="1">
            <a:off x="630151" y="3352684"/>
            <a:ext cx="3087607" cy="3099645"/>
          </a:xfrm>
          <a:prstGeom prst="rect">
            <a:avLst/>
          </a:prstGeom>
          <a:noFill/>
          <a:extLst>
            <a:ext uri="{909E8E84-426E-40DD-AFC4-6F175D3DCCD1}">
              <a14:hiddenFill xmlns:a14="http://schemas.microsoft.com/office/drawing/2010/main">
                <a:solidFill>
                  <a:srgbClr val="FFFFFF"/>
                </a:solidFill>
              </a14:hiddenFill>
            </a:ext>
          </a:extLst>
        </p:spPr>
      </p:pic>
      <p:sp>
        <p:nvSpPr>
          <p:cNvPr id="110" name="Oval 109"/>
          <p:cNvSpPr/>
          <p:nvPr/>
        </p:nvSpPr>
        <p:spPr>
          <a:xfrm flipV="1">
            <a:off x="318461" y="5763202"/>
            <a:ext cx="45719" cy="45719"/>
          </a:xfrm>
          <a:prstGeom prst="ellipse">
            <a:avLst/>
          </a:prstGeom>
          <a:solidFill>
            <a:srgbClr val="0070C0"/>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9" name="Straight Arrow Connector 8"/>
          <p:cNvCxnSpPr/>
          <p:nvPr/>
        </p:nvCxnSpPr>
        <p:spPr>
          <a:xfrm flipV="1">
            <a:off x="445136" y="5369722"/>
            <a:ext cx="1058957" cy="393397"/>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048" name="TextBox 2047"/>
              <p:cNvSpPr txBox="1"/>
              <p:nvPr/>
            </p:nvSpPr>
            <p:spPr>
              <a:xfrm>
                <a:off x="3837624" y="2610374"/>
                <a:ext cx="4928809" cy="410881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Each gas particle represents a target of area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𝜎</m:t>
                    </m:r>
                  </m:oMath>
                </a14:m>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lang="en-US" dirty="0">
                    <a:solidFill>
                      <a:prstClr val="black"/>
                    </a:solidFill>
                    <a:latin typeface="Arial" panose="020B0604020202020204" pitchFamily="34" charset="0"/>
                    <a:cs typeface="Arial" panose="020B0604020202020204" pitchFamily="34" charset="0"/>
                  </a:rPr>
                  <a:t> </a:t>
                </a:r>
                <a:r>
                  <a:rPr kumimoji="0" lang="en-US" sz="1800" b="0" i="0" u="none" strike="noStrike" kern="1200" cap="none" spc="0" normalizeH="0" noProof="0" dirty="0">
                    <a:ln>
                      <a:noFill/>
                    </a:ln>
                    <a:solidFill>
                      <a:prstClr val="black"/>
                    </a:solidFill>
                    <a:effectLst/>
                    <a:uLnTx/>
                    <a:uFillTx/>
                    <a:latin typeface="Arial" panose="020B0604020202020204" pitchFamily="34" charset="0"/>
                    <a:ea typeface="+mn-ea"/>
                    <a:cs typeface="Arial" panose="020B0604020202020204" pitchFamily="34" charset="0"/>
                  </a:rPr>
                  <a:t>Gas particle density is </a:t>
                </a:r>
                <a14:m>
                  <m:oMath xmlns:m="http://schemas.openxmlformats.org/officeDocument/2006/math">
                    <m:r>
                      <a:rPr kumimoji="0" lang="sk-SK"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𝑛</m:t>
                    </m:r>
                  </m:oMath>
                </a14:m>
                <a:r>
                  <a:rPr kumimoji="0" lang="sk-SK"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Arial" panose="020B0604020202020204" pitchFamily="34" charset="0"/>
                    <a:cs typeface="Arial" panose="020B0604020202020204" pitchFamily="34" charset="0"/>
                  </a:rPr>
                  <a:t>The total area of targets on the path of the length </a:t>
                </a:r>
                <a14:m>
                  <m:oMath xmlns:m="http://schemas.openxmlformats.org/officeDocument/2006/math">
                    <m:r>
                      <a:rPr lang="en-US" b="0" i="1" smtClean="0">
                        <a:solidFill>
                          <a:prstClr val="black"/>
                        </a:solidFill>
                        <a:latin typeface="Cambria Math" panose="02040503050406030204" pitchFamily="18" charset="0"/>
                        <a:cs typeface="Arial" panose="020B0604020202020204" pitchFamily="34" charset="0"/>
                      </a:rPr>
                      <m:t>𝑙</m:t>
                    </m:r>
                  </m:oMath>
                </a14:m>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is</a:t>
                </a:r>
                <a:endParaRPr kumimoji="0" lang="sk-SK"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Arial" panose="020B0604020202020204" pitchFamily="34" charset="0"/>
                    <a:cs typeface="Arial" panose="020B0604020202020204" pitchFamily="34" charset="0"/>
                  </a:rPr>
                  <a:t>The projectile will not get out of the gas container if the total area covered by the targets will cover the area of the back wall </a:t>
                </a:r>
                <a14:m>
                  <m:oMath xmlns:m="http://schemas.openxmlformats.org/officeDocument/2006/math">
                    <m:r>
                      <a:rPr lang="en-US" b="0" i="1" smtClean="0">
                        <a:solidFill>
                          <a:prstClr val="black"/>
                        </a:solidFill>
                        <a:latin typeface="Cambria Math" panose="02040503050406030204" pitchFamily="18" charset="0"/>
                        <a:cs typeface="Arial" panose="020B0604020202020204" pitchFamily="34" charset="0"/>
                      </a:rPr>
                      <m:t>𝑆</m:t>
                    </m:r>
                  </m:oMath>
                </a14:m>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(We have neglected mutual concealing of targets.)</a:t>
                </a:r>
                <a:endParaRPr kumimoji="0" lang="sk-SK"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sk-SK"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k-SK"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Arial" panose="020B0604020202020204" pitchFamily="34" charset="0"/>
                    <a:cs typeface="Arial" panose="020B0604020202020204" pitchFamily="34" charset="0"/>
                  </a:rPr>
                  <a:t>For shorter containers it will get out. So what we have crudely estimated is the </a:t>
                </a:r>
                <a:r>
                  <a:rPr lang="en-US" b="1" dirty="0">
                    <a:solidFill>
                      <a:srgbClr val="FF0000"/>
                    </a:solidFill>
                    <a:latin typeface="Arial" panose="020B0604020202020204" pitchFamily="34" charset="0"/>
                    <a:cs typeface="Arial" panose="020B0604020202020204" pitchFamily="34" charset="0"/>
                  </a:rPr>
                  <a:t>typical mean free path of a particle in gas</a:t>
                </a:r>
              </a:p>
            </p:txBody>
          </p:sp>
        </mc:Choice>
        <mc:Fallback xmlns="">
          <p:sp>
            <p:nvSpPr>
              <p:cNvPr id="2048" name="TextBox 2047"/>
              <p:cNvSpPr txBox="1">
                <a:spLocks noRot="1" noChangeAspect="1" noMove="1" noResize="1" noEditPoints="1" noAdjustHandles="1" noChangeArrowheads="1" noChangeShapeType="1" noTextEdit="1"/>
              </p:cNvSpPr>
              <p:nvPr/>
            </p:nvSpPr>
            <p:spPr>
              <a:xfrm>
                <a:off x="3837624" y="2610374"/>
                <a:ext cx="4928809" cy="4108817"/>
              </a:xfrm>
              <a:prstGeom prst="rect">
                <a:avLst/>
              </a:prstGeom>
              <a:blipFill>
                <a:blip r:embed="rId13"/>
                <a:stretch>
                  <a:fillRect l="-1114" t="-742" b="-1484"/>
                </a:stretch>
              </a:blipFill>
            </p:spPr>
            <p:txBody>
              <a:bodyPr/>
              <a:lstStyle/>
              <a:p>
                <a:r>
                  <a:rPr lang="en-US">
                    <a:noFill/>
                  </a:rPr>
                  <a:t> </a:t>
                </a:r>
              </a:p>
            </p:txBody>
          </p:sp>
        </mc:Fallback>
      </mc:AlternateContent>
      <p:pic>
        <p:nvPicPr>
          <p:cNvPr id="2054" name="Picture 2053"/>
          <p:cNvPicPr>
            <a:picLocks noChangeAspect="1"/>
          </p:cNvPicPr>
          <p:nvPr>
            <p:custDataLst>
              <p:tags r:id="rId2"/>
            </p:custDataLst>
          </p:nvPr>
        </p:nvPicPr>
        <p:blipFill>
          <a:blip r:embed="rId14" cstate="print">
            <a:extLst>
              <a:ext uri="{28A0092B-C50C-407E-A947-70E740481C1C}">
                <a14:useLocalDpi xmlns:a14="http://schemas.microsoft.com/office/drawing/2010/main" val="0"/>
              </a:ext>
            </a:extLst>
          </a:blip>
          <a:stretch>
            <a:fillRect/>
          </a:stretch>
        </p:blipFill>
        <p:spPr>
          <a:xfrm>
            <a:off x="2348543" y="6127906"/>
            <a:ext cx="57150" cy="179070"/>
          </a:xfrm>
          <a:prstGeom prst="rect">
            <a:avLst/>
          </a:prstGeom>
        </p:spPr>
      </p:pic>
      <p:pic>
        <p:nvPicPr>
          <p:cNvPr id="2053" name="Picture 2052"/>
          <p:cNvPicPr>
            <a:picLocks noChangeAspect="1"/>
          </p:cNvPicPr>
          <p:nvPr>
            <p:custDataLst>
              <p:tags r:id="rId3"/>
            </p:custDataLst>
          </p:nvPr>
        </p:nvPicPr>
        <p:blipFill>
          <a:blip r:embed="rId15" cstate="print">
            <a:extLst>
              <a:ext uri="{28A0092B-C50C-407E-A947-70E740481C1C}">
                <a14:useLocalDpi xmlns:a14="http://schemas.microsoft.com/office/drawing/2010/main" val="0"/>
              </a:ext>
            </a:extLst>
          </a:blip>
          <a:stretch>
            <a:fillRect/>
          </a:stretch>
        </p:blipFill>
        <p:spPr>
          <a:xfrm>
            <a:off x="3416301" y="3259847"/>
            <a:ext cx="152400" cy="184785"/>
          </a:xfrm>
          <a:prstGeom prst="rect">
            <a:avLst/>
          </a:prstGeom>
        </p:spPr>
      </p:pic>
      <p:pic>
        <p:nvPicPr>
          <p:cNvPr id="2055" name="Picture 2054"/>
          <p:cNvPicPr>
            <a:picLocks noChangeAspect="1"/>
          </p:cNvPicPr>
          <p:nvPr>
            <p:custDataLst>
              <p:tags r:id="rId4"/>
            </p:custDataLst>
          </p:nvPr>
        </p:nvPicPr>
        <p:blipFill>
          <a:blip r:embed="rId16" cstate="print">
            <a:extLst>
              <a:ext uri="{28A0092B-C50C-407E-A947-70E740481C1C}">
                <a14:useLocalDpi xmlns:a14="http://schemas.microsoft.com/office/drawing/2010/main" val="0"/>
              </a:ext>
            </a:extLst>
          </a:blip>
          <a:stretch>
            <a:fillRect/>
          </a:stretch>
        </p:blipFill>
        <p:spPr>
          <a:xfrm>
            <a:off x="5676697" y="3499396"/>
            <a:ext cx="541020" cy="184785"/>
          </a:xfrm>
          <a:prstGeom prst="rect">
            <a:avLst/>
          </a:prstGeom>
        </p:spPr>
      </p:pic>
      <p:pic>
        <p:nvPicPr>
          <p:cNvPr id="2056" name="Picture 2055"/>
          <p:cNvPicPr>
            <a:picLocks noChangeAspect="1"/>
          </p:cNvPicPr>
          <p:nvPr>
            <p:custDataLst>
              <p:tags r:id="rId5"/>
            </p:custDataLst>
          </p:nvPr>
        </p:nvPicPr>
        <p:blipFill>
          <a:blip r:embed="rId17" cstate="print">
            <a:extLst>
              <a:ext uri="{28A0092B-C50C-407E-A947-70E740481C1C}">
                <a14:useLocalDpi xmlns:a14="http://schemas.microsoft.com/office/drawing/2010/main" val="0"/>
              </a:ext>
            </a:extLst>
          </a:blip>
          <a:stretch>
            <a:fillRect/>
          </a:stretch>
        </p:blipFill>
        <p:spPr>
          <a:xfrm>
            <a:off x="4787283" y="5185240"/>
            <a:ext cx="1051560" cy="184785"/>
          </a:xfrm>
          <a:prstGeom prst="rect">
            <a:avLst/>
          </a:prstGeom>
        </p:spPr>
      </p:pic>
      <p:pic>
        <p:nvPicPr>
          <p:cNvPr id="2057" name="Picture 2056"/>
          <p:cNvPicPr>
            <a:picLocks noChangeAspect="1"/>
          </p:cNvPicPr>
          <p:nvPr>
            <p:custDataLst>
              <p:tags r:id="rId6"/>
            </p:custDataLst>
          </p:nvPr>
        </p:nvPicPr>
        <p:blipFill>
          <a:blip r:embed="rId18" cstate="print">
            <a:extLst>
              <a:ext uri="{28A0092B-C50C-407E-A947-70E740481C1C}">
                <a14:useLocalDpi xmlns:a14="http://schemas.microsoft.com/office/drawing/2010/main" val="0"/>
              </a:ext>
            </a:extLst>
          </a:blip>
          <a:stretch>
            <a:fillRect/>
          </a:stretch>
        </p:blipFill>
        <p:spPr>
          <a:xfrm>
            <a:off x="6310184" y="4977432"/>
            <a:ext cx="746760" cy="516255"/>
          </a:xfrm>
          <a:prstGeom prst="rect">
            <a:avLst/>
          </a:prstGeom>
        </p:spPr>
      </p:pic>
      <p:sp>
        <p:nvSpPr>
          <p:cNvPr id="2058" name="Rectangle 2057"/>
          <p:cNvSpPr/>
          <p:nvPr/>
        </p:nvSpPr>
        <p:spPr>
          <a:xfrm>
            <a:off x="6192060" y="4920507"/>
            <a:ext cx="984360" cy="68999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EC7115D4-5DE2-45AD-A4BE-1510951C4C5C}"/>
              </a:ext>
            </a:extLst>
          </p:cNvPr>
          <p:cNvSpPr txBox="1"/>
          <p:nvPr/>
        </p:nvSpPr>
        <p:spPr>
          <a:xfrm>
            <a:off x="233680" y="783138"/>
            <a:ext cx="8615680"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Imagine the following experiment. A particle (the blue one in the figure) is shot into a gas of randomly moving particles (the grey ones in the figure).  </a:t>
            </a:r>
          </a:p>
        </p:txBody>
      </p:sp>
      <p:sp>
        <p:nvSpPr>
          <p:cNvPr id="4" name="Slide Number Placeholder 3">
            <a:extLst>
              <a:ext uri="{FF2B5EF4-FFF2-40B4-BE49-F238E27FC236}">
                <a16:creationId xmlns:a16="http://schemas.microsoft.com/office/drawing/2014/main" id="{2CB5CB45-20E2-47A7-8840-021297B4882B}"/>
              </a:ext>
            </a:extLst>
          </p:cNvPr>
          <p:cNvSpPr>
            <a:spLocks noGrp="1"/>
          </p:cNvSpPr>
          <p:nvPr>
            <p:ph type="sldNum" sz="quarter" idx="12"/>
          </p:nvPr>
        </p:nvSpPr>
        <p:spPr/>
        <p:txBody>
          <a:bodyPr/>
          <a:lstStyle/>
          <a:p>
            <a:fld id="{1BCE0CA2-1A48-4B23-8A77-1A9F640E54E6}" type="slidenum">
              <a:rPr lang="sk-SK" smtClean="0"/>
              <a:t>4</a:t>
            </a:fld>
            <a:endParaRPr lang="sk-SK"/>
          </a:p>
        </p:txBody>
      </p:sp>
    </p:spTree>
    <p:extLst>
      <p:ext uri="{BB962C8B-B14F-4D97-AF65-F5344CB8AC3E}">
        <p14:creationId xmlns:p14="http://schemas.microsoft.com/office/powerpoint/2010/main" val="2391243009"/>
      </p:ext>
    </p:extLst>
  </p:cSld>
  <p:clrMapOvr>
    <a:masterClrMapping/>
  </p:clrMapOvr>
  <p:extLst mod="1"/>
</p:sld>
</file>

<file path=ppt/tags/tag1.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n_{left}v_{left}&#10;\end{align*}&#10;\end{document}&#10;"/>
  <p:tag name="IGUANATEXSIZE" val="18"/>
</p:tagLst>
</file>

<file path=ppt/tags/tag10.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l=\frac{1}{n\sigma}&#10;\end{align*}&#10;\end{document}&#10;"/>
  <p:tag name="IGUANATEXSIZE" val="20"/>
</p:tagLst>
</file>

<file path=ppt/tags/tag2.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n_{left}v_{left}=n_{right}v_{right}&#10;\end{align*}&#10;\end{document}&#10;"/>
  <p:tag name="IGUANATEXSIZE" val="18"/>
</p:tagLst>
</file>

<file path=ppt/tags/tag3.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j_Q=n_{left}v_{left}\varepsilon_{left}-n_{right}v_{right}\varepsilon_{right}&#10;\end{align*}&#10;\end{document}&#10;"/>
  <p:tag name="IGUANATEXSIZE" val="18"/>
</p:tagLst>
</file>

<file path=ppt/tags/tag4.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n=j\sigma_\text{tot}&#10;\end{align*}&#10;\end{document}&#10;"/>
  <p:tag name="IGUANATEXSIZE" val="24"/>
</p:tagLst>
</file>

<file path=ppt/tags/tag5.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sigma=\pi(2r)^2&#10;\end{align*}&#10;\end{document}&#10;"/>
  <p:tag name="IGUANATEXSIZE" val="24"/>
</p:tagLst>
</file>

<file path=ppt/tags/tag6.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l&#10;\end{align*}&#10;\end{document}&#10;"/>
  <p:tag name="IGUANATEXSIZE" val="20"/>
</p:tagLst>
</file>

<file path=ppt/tags/tag7.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S&#10;\end{align*}&#10;\end{document}&#10;"/>
  <p:tag name="IGUANATEXSIZE" val="20"/>
</p:tagLst>
</file>

<file path=ppt/tags/tag8.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nlS\sigma&#10;\end{align*}&#10;\end{document}&#10;"/>
  <p:tag name="IGUANATEXSIZE" val="20"/>
</p:tagLst>
</file>

<file path=ppt/tags/tag9.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nlS\sigma=S&#10;\end{align*}&#10;\end{document}&#10;"/>
  <p:tag name="IGUANATEXSIZE" val="20"/>
</p:tagLst>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dirty="0">
            <a:cs typeface="Arial" panose="020B0604020202020204" pitchFamily="34" charset="0"/>
          </a:defRPr>
        </a:defPPr>
      </a:lstStyle>
    </a:txDef>
  </a:objectDefaults>
  <a:extraClrSchemeLst/>
  <a:extLst>
    <a:ext uri="{05A4C25C-085E-4340-85A3-A5531E510DB2}">
      <thm15:themeFamily xmlns:thm15="http://schemas.microsoft.com/office/thememl/2012/main" name="MyblankCalibri.potx" id="{8A0F0F14-46AE-4D77-ADE7-0F718B9836FD}" vid="{B1D029F5-8F85-4FE6-9F53-704A5FA2D1C4}"/>
    </a:ext>
  </a:extLst>
</a:theme>
</file>

<file path=docProps/app.xml><?xml version="1.0" encoding="utf-8"?>
<Properties xmlns="http://schemas.openxmlformats.org/officeDocument/2006/extended-properties" xmlns:vt="http://schemas.openxmlformats.org/officeDocument/2006/docPropsVTypes">
  <Template>MyblankCalibri</Template>
  <TotalTime>625</TotalTime>
  <Words>627</Words>
  <Application>Microsoft Office PowerPoint</Application>
  <PresentationFormat>On-screen Show (4:3)</PresentationFormat>
  <Paragraphs>25</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Cambria Math</vt:lpstr>
      <vt:lpstr>1_Office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Černý Vladimír</dc:creator>
  <cp:lastModifiedBy>Vladimir Cerny</cp:lastModifiedBy>
  <cp:revision>30</cp:revision>
  <dcterms:created xsi:type="dcterms:W3CDTF">2018-11-15T08:15:12Z</dcterms:created>
  <dcterms:modified xsi:type="dcterms:W3CDTF">2018-12-03T18:00:57Z</dcterms:modified>
</cp:coreProperties>
</file>