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7" r:id="rId3"/>
    <p:sldId id="276" r:id="rId4"/>
    <p:sldId id="278" r:id="rId5"/>
    <p:sldId id="279"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71" d="100"/>
          <a:sy n="71" d="100"/>
        </p:scale>
        <p:origin x="96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58B9A2-7C1E-4AD9-A12D-386BE1F541BB}"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5029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0BEE2-68FB-4FA1-8055-9CE89FA1BD27}"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93023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0D3000-3985-4DFC-B119-35149B72F706}"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64990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21DF7-4A1F-421F-B1AB-55E4C1A0DEF7}"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72040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A9EF7C-E4BE-4F54-A193-46DD7BD4D215}"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36339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1EF9D-EA3F-44DC-A643-CE342AA29D02}"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08085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E685AB-C5D7-4609-9AC4-8256D7C69D9A}" type="datetime1">
              <a:rPr lang="sk-SK" smtClean="0"/>
              <a:t>3.12.2018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29355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B1F0C-D1E7-40BD-A052-4F4A8DA97DD4}" type="datetime1">
              <a:rPr lang="sk-SK" smtClean="0"/>
              <a:t>3.12.2018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47957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474BD-0565-422F-940F-24452C8E0D8D}" type="datetime1">
              <a:rPr lang="sk-SK" smtClean="0"/>
              <a:t>3.12.2018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97592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5CD11-36DA-45A0-8F8C-AB3E245330DC}"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51562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1A85A0-20BC-406E-A4CB-259E8A35BCA7}"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40106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111B4-1AC5-4AE7-BD2B-DAF3D09C96C5}" type="datetime1">
              <a:rPr lang="sk-SK" smtClean="0"/>
              <a:t>3.12.2018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3011234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image" Target="../media/image240.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tags" Target="../tags/tag4.xml"/><Relationship Id="rId7" Type="http://schemas.openxmlformats.org/officeDocument/2006/relationships/slideLayout" Target="../slideLayouts/slideLayout7.xml"/><Relationship Id="rId12" Type="http://schemas.openxmlformats.org/officeDocument/2006/relationships/image" Target="../media/image6.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5.png"/><Relationship Id="rId5" Type="http://schemas.openxmlformats.org/officeDocument/2006/relationships/tags" Target="../tags/tag6.xml"/><Relationship Id="rId10" Type="http://schemas.openxmlformats.org/officeDocument/2006/relationships/image" Target="../media/image4.png"/><Relationship Id="rId4" Type="http://schemas.openxmlformats.org/officeDocument/2006/relationships/tags" Target="../tags/tag5.xml"/><Relationship Id="rId9" Type="http://schemas.openxmlformats.org/officeDocument/2006/relationships/image" Target="../media/image3.png"/><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30.png"/><Relationship Id="rId3" Type="http://schemas.openxmlformats.org/officeDocument/2006/relationships/tags" Target="../tags/tag10.xml"/><Relationship Id="rId7" Type="http://schemas.openxmlformats.org/officeDocument/2006/relationships/image" Target="../media/image10.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311.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slideLayout" Target="../slideLayouts/slideLayout7.xml"/><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13.xml"/><Relationship Id="rId7" Type="http://schemas.openxmlformats.org/officeDocument/2006/relationships/image" Target="../media/image15.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slideLayout" Target="../slideLayouts/slideLayout7.xml"/><Relationship Id="rId9" Type="http://schemas.openxmlformats.org/officeDocument/2006/relationships/image" Target="../media/image4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09863" y="818147"/>
                <a:ext cx="75438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typical gas particle density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=0,3.</m:t>
                    </m:r>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10</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26</m:t>
                        </m:r>
                      </m:sup>
                    </m:s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
                </a:r>
                <a:r>
                  <a:rPr kumimoji="0" 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endParaRPr kumimoji="0" lang="sk-SK"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typical radius of a molecule 0.2</a:t>
                </a:r>
                <a:r>
                  <a:rPr kumimoji="0" lang="sk-SK"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 nm</a:t>
                </a:r>
                <a:endPar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typical cross section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𝜎</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=0.5</m:t>
                    </m:r>
                  </m:oMath>
                </a14:m>
                <a:r>
                  <a:rPr kumimoji="0" lang="en-US" sz="18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nm</a:t>
                </a:r>
                <a:r>
                  <a:rPr kumimoji="0" lang="en-US" sz="1800" b="0" i="0" u="none" strike="noStrike" kern="1200" cap="none" spc="0" normalizeH="0" baseline="30000" noProof="0" dirty="0">
                    <a:ln>
                      <a:noFill/>
                    </a:ln>
                    <a:solidFill>
                      <a:prstClr val="black"/>
                    </a:solidFill>
                    <a:effectLst/>
                    <a:uLnTx/>
                    <a:uFillTx/>
                    <a:latin typeface="Cambria Math" panose="02040503050406030204" pitchFamily="18" charset="0"/>
                    <a:ea typeface="+mn-ea"/>
                    <a:cs typeface="Arial" panose="020B0604020202020204" pitchFamily="34" charset="0"/>
                  </a:rPr>
                  <a:t>2</a:t>
                </a:r>
                <a:endParaRPr kumimoji="0" lang="en-US" sz="1800" b="0" i="1" u="none" strike="noStrike" kern="1200" cap="none" spc="0" normalizeH="0" baseline="3000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typical mean free path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𝑙</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70</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nm</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typical time between collisions </a:t>
                </a:r>
                <a14:m>
                  <m:oMath xmlns:m="http://schemas.openxmlformats.org/officeDocument/2006/math">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𝜏</m:t>
                    </m:r>
                    <m:r>
                      <a:rPr kumimoji="0" lang="en-US" sz="1800" b="0" i="0"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0.2 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709863" y="818147"/>
                <a:ext cx="7543800" cy="2585323"/>
              </a:xfrm>
              <a:prstGeom prst="rect">
                <a:avLst/>
              </a:prstGeom>
              <a:blipFill>
                <a:blip r:embed="rId5"/>
                <a:stretch>
                  <a:fillRect l="-485"/>
                </a:stretch>
              </a:blipFill>
            </p:spPr>
            <p:txBody>
              <a:bodyPr/>
              <a:lstStyle/>
              <a:p>
                <a:r>
                  <a:rPr lang="en-US">
                    <a:noFill/>
                  </a:rPr>
                  <a:t> </a:t>
                </a:r>
              </a:p>
            </p:txBody>
          </p:sp>
        </mc:Fallback>
      </mc:AlternateContent>
      <p:pic>
        <p:nvPicPr>
          <p:cNvPr id="3" name="Picture 2"/>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890337" y="755423"/>
            <a:ext cx="746760" cy="516255"/>
          </a:xfrm>
          <a:prstGeom prst="rect">
            <a:avLst/>
          </a:prstGeom>
        </p:spPr>
      </p:pic>
      <p:sp>
        <p:nvSpPr>
          <p:cNvPr id="4" name="TextBox 3">
            <a:extLst>
              <a:ext uri="{FF2B5EF4-FFF2-40B4-BE49-F238E27FC236}">
                <a16:creationId xmlns:a16="http://schemas.microsoft.com/office/drawing/2014/main" id="{785D3F3F-1D43-4D4B-A66E-1E2B96DB558A}"/>
              </a:ext>
            </a:extLst>
          </p:cNvPr>
          <p:cNvSpPr txBox="1"/>
          <p:nvPr/>
        </p:nvSpPr>
        <p:spPr>
          <a:xfrm>
            <a:off x="1503680" y="293758"/>
            <a:ext cx="613664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Typical mean free path</a:t>
            </a:r>
          </a:p>
        </p:txBody>
      </p:sp>
      <p:sp>
        <p:nvSpPr>
          <p:cNvPr id="5" name="Slide Number Placeholder 4">
            <a:extLst>
              <a:ext uri="{FF2B5EF4-FFF2-40B4-BE49-F238E27FC236}">
                <a16:creationId xmlns:a16="http://schemas.microsoft.com/office/drawing/2014/main" id="{A7E0733F-3F83-4FD0-8A6E-5081DDE7D5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03835"/>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476980-2FBF-41DA-9FBC-7546A188A118}"/>
              </a:ext>
            </a:extLst>
          </p:cNvPr>
          <p:cNvSpPr txBox="1"/>
          <p:nvPr/>
        </p:nvSpPr>
        <p:spPr>
          <a:xfrm>
            <a:off x="1229359" y="323229"/>
            <a:ext cx="6685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Energy (“heat”) transfer</a:t>
            </a:r>
          </a:p>
        </p:txBody>
      </p:sp>
      <p:pic>
        <p:nvPicPr>
          <p:cNvPr id="3" name="Picture 2">
            <a:extLst>
              <a:ext uri="{FF2B5EF4-FFF2-40B4-BE49-F238E27FC236}">
                <a16:creationId xmlns:a16="http://schemas.microsoft.com/office/drawing/2014/main" id="{B42C8D35-3E36-4C8B-8CC6-409CC47DD9C0}"/>
              </a:ext>
            </a:extLst>
          </p:cNvPr>
          <p:cNvPicPr>
            <a:picLocks noChangeAspect="1"/>
          </p:cNvPicPr>
          <p:nvPr/>
        </p:nvPicPr>
        <p:blipFill>
          <a:blip r:embed="rId8"/>
          <a:stretch>
            <a:fillRect/>
          </a:stretch>
        </p:blipFill>
        <p:spPr>
          <a:xfrm>
            <a:off x="2646027" y="1217708"/>
            <a:ext cx="3851943" cy="623682"/>
          </a:xfrm>
          <a:prstGeom prst="rect">
            <a:avLst/>
          </a:prstGeom>
        </p:spPr>
      </p:pic>
      <p:pic>
        <p:nvPicPr>
          <p:cNvPr id="10" name="Picture 9">
            <a:extLst>
              <a:ext uri="{FF2B5EF4-FFF2-40B4-BE49-F238E27FC236}">
                <a16:creationId xmlns:a16="http://schemas.microsoft.com/office/drawing/2014/main" id="{E02F8C11-C02F-4AA4-BB13-7A6F6FD0D425}"/>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3418283" y="2235464"/>
            <a:ext cx="2307429" cy="168000"/>
          </a:xfrm>
          <a:prstGeom prst="rect">
            <a:avLst/>
          </a:prstGeom>
        </p:spPr>
      </p:pic>
      <p:pic>
        <p:nvPicPr>
          <p:cNvPr id="14" name="Picture 13">
            <a:extLst>
              <a:ext uri="{FF2B5EF4-FFF2-40B4-BE49-F238E27FC236}">
                <a16:creationId xmlns:a16="http://schemas.microsoft.com/office/drawing/2014/main" id="{1CBD99F1-9C30-48C3-87E4-74D4A5A3EDF8}"/>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2575776" y="2579824"/>
            <a:ext cx="3824572" cy="217714"/>
          </a:xfrm>
          <a:prstGeom prst="rect">
            <a:avLst/>
          </a:prstGeom>
        </p:spPr>
      </p:pic>
      <p:pic>
        <p:nvPicPr>
          <p:cNvPr id="9" name="Picture 8">
            <a:extLst>
              <a:ext uri="{FF2B5EF4-FFF2-40B4-BE49-F238E27FC236}">
                <a16:creationId xmlns:a16="http://schemas.microsoft.com/office/drawing/2014/main" id="{3609F964-AB34-4CFB-BB63-ECB5AA637C53}"/>
              </a:ext>
            </a:extLst>
          </p:cNvPr>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2242282" y="3030258"/>
            <a:ext cx="4659429" cy="505714"/>
          </a:xfrm>
          <a:prstGeom prst="rect">
            <a:avLst/>
          </a:prstGeom>
        </p:spPr>
      </p:pic>
      <p:sp>
        <p:nvSpPr>
          <p:cNvPr id="12" name="TextBox 11">
            <a:extLst>
              <a:ext uri="{FF2B5EF4-FFF2-40B4-BE49-F238E27FC236}">
                <a16:creationId xmlns:a16="http://schemas.microsoft.com/office/drawing/2014/main" id="{4EEE5F5E-0A0D-4E8F-A195-483DFD6422F6}"/>
              </a:ext>
            </a:extLst>
          </p:cNvPr>
          <p:cNvSpPr txBox="1"/>
          <p:nvPr/>
        </p:nvSpPr>
        <p:spPr>
          <a:xfrm>
            <a:off x="210700" y="3620577"/>
            <a:ext cx="855472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two temperatures are the temperatures at two locations at a mean free path distance from each other  </a:t>
            </a:r>
          </a:p>
        </p:txBody>
      </p:sp>
      <p:pic>
        <p:nvPicPr>
          <p:cNvPr id="16" name="Picture 15">
            <a:extLst>
              <a:ext uri="{FF2B5EF4-FFF2-40B4-BE49-F238E27FC236}">
                <a16:creationId xmlns:a16="http://schemas.microsoft.com/office/drawing/2014/main" id="{FC660362-5971-482A-B07D-4DE9B5758A78}"/>
              </a:ext>
            </a:extLst>
          </p:cNvPr>
          <p:cNvPicPr>
            <a:picLocks noChangeAspect="1"/>
          </p:cNvPicPr>
          <p:nvPr>
            <p:custDataLst>
              <p:tags r:id="rId4"/>
            </p:custDataLst>
          </p:nvPr>
        </p:nvPicPr>
        <p:blipFill>
          <a:blip r:embed="rId12" cstate="print">
            <a:extLst>
              <a:ext uri="{28A0092B-C50C-407E-A947-70E740481C1C}">
                <a14:useLocalDpi xmlns:a14="http://schemas.microsoft.com/office/drawing/2010/main" val="0"/>
              </a:ext>
            </a:extLst>
          </a:blip>
          <a:stretch>
            <a:fillRect/>
          </a:stretch>
        </p:blipFill>
        <p:spPr>
          <a:xfrm>
            <a:off x="3380569" y="4099448"/>
            <a:ext cx="2345143" cy="471429"/>
          </a:xfrm>
          <a:prstGeom prst="rect">
            <a:avLst/>
          </a:prstGeom>
        </p:spPr>
      </p:pic>
      <p:pic>
        <p:nvPicPr>
          <p:cNvPr id="25" name="Picture 24">
            <a:extLst>
              <a:ext uri="{FF2B5EF4-FFF2-40B4-BE49-F238E27FC236}">
                <a16:creationId xmlns:a16="http://schemas.microsoft.com/office/drawing/2014/main" id="{DBBD1C24-4717-463D-BE5D-8E3E977AD142}"/>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3626632" y="4587273"/>
            <a:ext cx="1758857" cy="505714"/>
          </a:xfrm>
          <a:prstGeom prst="rect">
            <a:avLst/>
          </a:prstGeom>
        </p:spPr>
      </p:pic>
      <p:sp>
        <p:nvSpPr>
          <p:cNvPr id="20" name="TextBox 19">
            <a:extLst>
              <a:ext uri="{FF2B5EF4-FFF2-40B4-BE49-F238E27FC236}">
                <a16:creationId xmlns:a16="http://schemas.microsoft.com/office/drawing/2014/main" id="{BE5E51F4-C35F-4704-84B8-B5B1B4767D42}"/>
              </a:ext>
            </a:extLst>
          </p:cNvPr>
          <p:cNvSpPr txBox="1"/>
          <p:nvPr/>
        </p:nvSpPr>
        <p:spPr>
          <a:xfrm>
            <a:off x="335280" y="5293360"/>
            <a:ext cx="85547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 the heat transfer coefficient is</a:t>
            </a:r>
          </a:p>
        </p:txBody>
      </p:sp>
      <p:pic>
        <p:nvPicPr>
          <p:cNvPr id="23" name="Picture 22">
            <a:extLst>
              <a:ext uri="{FF2B5EF4-FFF2-40B4-BE49-F238E27FC236}">
                <a16:creationId xmlns:a16="http://schemas.microsoft.com/office/drawing/2014/main" id="{EA754729-DDDF-450D-BE12-273AFA5ADAF5}"/>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tretch>
            <a:fillRect/>
          </a:stretch>
        </p:blipFill>
        <p:spPr>
          <a:xfrm>
            <a:off x="4297191" y="5387435"/>
            <a:ext cx="1181143" cy="505714"/>
          </a:xfrm>
          <a:prstGeom prst="rect">
            <a:avLst/>
          </a:prstGeom>
        </p:spPr>
      </p:pic>
      <p:sp>
        <p:nvSpPr>
          <p:cNvPr id="26" name="Rectangle 25">
            <a:extLst>
              <a:ext uri="{FF2B5EF4-FFF2-40B4-BE49-F238E27FC236}">
                <a16:creationId xmlns:a16="http://schemas.microsoft.com/office/drawing/2014/main" id="{C3A824CD-BD8E-4C91-8EE8-94FA76BA9C6B}"/>
              </a:ext>
            </a:extLst>
          </p:cNvPr>
          <p:cNvSpPr/>
          <p:nvPr/>
        </p:nvSpPr>
        <p:spPr>
          <a:xfrm>
            <a:off x="4147374" y="5346969"/>
            <a:ext cx="1509312" cy="58664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0A1AD156-BB8B-473B-B565-40E04DFAE2C9}"/>
              </a:ext>
            </a:extLst>
          </p:cNvPr>
          <p:cNvSpPr txBox="1"/>
          <p:nvPr/>
        </p:nvSpPr>
        <p:spPr>
          <a:xfrm>
            <a:off x="210700" y="6042813"/>
            <a:ext cx="855472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everybody calls it “heat transfer coefficient” even if it better should be thermal energy transfer coefficient.</a:t>
            </a:r>
          </a:p>
        </p:txBody>
      </p:sp>
      <p:sp>
        <p:nvSpPr>
          <p:cNvPr id="28" name="Slide Number Placeholder 27">
            <a:extLst>
              <a:ext uri="{FF2B5EF4-FFF2-40B4-BE49-F238E27FC236}">
                <a16:creationId xmlns:a16="http://schemas.microsoft.com/office/drawing/2014/main" id="{54D09291-32BE-4376-BB15-EF8267B20C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522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4AB00A-5502-4FD4-8D1D-3486A5C15C8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FAFE3AF-0025-48BC-BB78-0787B33E3267}"/>
              </a:ext>
            </a:extLst>
          </p:cNvPr>
          <p:cNvSpPr txBox="1"/>
          <p:nvPr/>
        </p:nvSpPr>
        <p:spPr>
          <a:xfrm>
            <a:off x="871870" y="404036"/>
            <a:ext cx="686863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Viscosity</a:t>
            </a:r>
            <a:endParaRPr kumimoji="0" lang="sk-SK"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46" name="Picture 45">
            <a:extLst>
              <a:ext uri="{FF2B5EF4-FFF2-40B4-BE49-F238E27FC236}">
                <a16:creationId xmlns:a16="http://schemas.microsoft.com/office/drawing/2014/main" id="{0728204F-B2DC-40EC-B615-3F71A036955B}"/>
              </a:ext>
            </a:extLst>
          </p:cNvPr>
          <p:cNvPicPr>
            <a:picLocks noChangeAspect="1"/>
          </p:cNvPicPr>
          <p:nvPr/>
        </p:nvPicPr>
        <p:blipFill>
          <a:blip r:embed="rId2"/>
          <a:stretch>
            <a:fillRect/>
          </a:stretch>
        </p:blipFill>
        <p:spPr>
          <a:xfrm>
            <a:off x="1911190" y="1041132"/>
            <a:ext cx="4776690" cy="1460082"/>
          </a:xfrm>
          <a:prstGeom prst="rect">
            <a:avLst/>
          </a:prstGeom>
        </p:spPr>
      </p:pic>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D9206350-FFCF-4183-B1E0-6707AAD6AD8E}"/>
                  </a:ext>
                </a:extLst>
              </p:cNvPr>
              <p:cNvSpPr txBox="1"/>
              <p:nvPr/>
            </p:nvSpPr>
            <p:spPr>
              <a:xfrm>
                <a:off x="287079" y="2498650"/>
                <a:ext cx="8569842"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 us consider gas laminar flow. Viscous gas will not flow homogeneously. We shall observe that its flow velocity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m:rPr>
                            <m:nor/>
                          </m:r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v</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𝑥</m:t>
                        </m:r>
                      </m:sub>
                    </m:sSub>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zero just above the bed and then increases with increasing coordinate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𝑦</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 there is a flow velocity gradient.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flow velocity is a drift velocity superimposed on the random thermal movement of the molecules. The drift velocity might be of the order of a few </a:t>
                </a:r>
                <a14:m>
                  <m:oMath xmlns:m="http://schemas.openxmlformats.org/officeDocument/2006/math">
                    <m:sSup>
                      <m:sSupPr>
                        <m:ctrlPr>
                          <a:rPr kumimoji="0" lang="en-US" sz="1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m:rPr>
                            <m:nor/>
                          </m:rPr>
                          <a:rPr kumimoji="0" lang="en-US" sz="1800" b="0" i="0"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Arial" panose="020B0604020202020204" pitchFamily="34" charset="0"/>
                          </a:rPr>
                          <m:t>ms</m:t>
                        </m:r>
                      </m:e>
                      <m:sup>
                        <m:r>
                          <a:rPr kumimoji="0" lang="en-US" sz="1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Arial" panose="020B0604020202020204" pitchFamily="34" charset="0"/>
                          </a:rPr>
                          <m:t>−1</m:t>
                        </m:r>
                      </m:sup>
                    </m:sSup>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chaotic thermal velocity might be of the order 500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m:rPr>
                            <m:nor/>
                          </m:rP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ms</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sup>
                    </m:sSup>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drift velocity is in the direction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𝑥</m:t>
                    </m:r>
                    <m: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chaotic velocity has random direction. That means, that slow molecules from the bottom layers can by their random movement infiltrate the top layers and decelerate the molecules there and the fast molecules from the top layers can infiltrate the bottom layers and accelerate the molecules there. The random chaotic movement of the molecules leads to the transfer of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𝑥</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-direction momentum through the virtual boundary (represented by the dashed line) between the flowing layers. Transfer of momentum per time means the force acting between the layers in the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𝑥</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-direction what leads to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tangential tension between the layers manifested as the viscosity.</a:t>
                </a:r>
                <a:endParaRPr kumimoji="0" lang="sk-SK"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47" name="TextBox 46">
                <a:extLst>
                  <a:ext uri="{FF2B5EF4-FFF2-40B4-BE49-F238E27FC236}">
                    <a16:creationId xmlns:a16="http://schemas.microsoft.com/office/drawing/2014/main" id="{D9206350-FFCF-4183-B1E0-6707AAD6AD8E}"/>
                  </a:ext>
                </a:extLst>
              </p:cNvPr>
              <p:cNvSpPr txBox="1">
                <a:spLocks noRot="1" noChangeAspect="1" noMove="1" noResize="1" noEditPoints="1" noAdjustHandles="1" noChangeArrowheads="1" noChangeShapeType="1" noTextEdit="1"/>
              </p:cNvSpPr>
              <p:nvPr/>
            </p:nvSpPr>
            <p:spPr>
              <a:xfrm>
                <a:off x="287079" y="2498650"/>
                <a:ext cx="8569842" cy="4247317"/>
              </a:xfrm>
              <a:prstGeom prst="rect">
                <a:avLst/>
              </a:prstGeom>
              <a:blipFill>
                <a:blip r:embed="rId3"/>
                <a:stretch>
                  <a:fillRect l="-569" t="-861" r="-1209" b="-1291"/>
                </a:stretch>
              </a:blipFill>
            </p:spPr>
            <p:txBody>
              <a:bodyPr/>
              <a:lstStyle/>
              <a:p>
                <a:r>
                  <a:rPr lang="sk-SK">
                    <a:noFill/>
                  </a:rPr>
                  <a:t> </a:t>
                </a:r>
              </a:p>
            </p:txBody>
          </p:sp>
        </mc:Fallback>
      </mc:AlternateContent>
    </p:spTree>
    <p:extLst>
      <p:ext uri="{BB962C8B-B14F-4D97-AF65-F5344CB8AC3E}">
        <p14:creationId xmlns:p14="http://schemas.microsoft.com/office/powerpoint/2010/main" val="34788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98B89A-3F4F-44AD-81D8-2A39E87328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7933AB-3E48-4130-B74E-06E5DB2C6B69}"/>
              </a:ext>
            </a:extLst>
          </p:cNvPr>
          <p:cNvSpPr txBox="1"/>
          <p:nvPr/>
        </p:nvSpPr>
        <p:spPr>
          <a:xfrm>
            <a:off x="1229359" y="291331"/>
            <a:ext cx="6685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Smuggling the momentum: viscosity</a:t>
            </a:r>
          </a:p>
        </p:txBody>
      </p:sp>
      <p:pic>
        <p:nvPicPr>
          <p:cNvPr id="4" name="Picture 3">
            <a:extLst>
              <a:ext uri="{FF2B5EF4-FFF2-40B4-BE49-F238E27FC236}">
                <a16:creationId xmlns:a16="http://schemas.microsoft.com/office/drawing/2014/main" id="{65C3539C-FF26-4A9A-8A29-5814A34FD3FF}"/>
              </a:ext>
            </a:extLst>
          </p:cNvPr>
          <p:cNvPicPr>
            <a:picLocks noChangeAspect="1"/>
          </p:cNvPicPr>
          <p:nvPr/>
        </p:nvPicPr>
        <p:blipFill>
          <a:blip r:embed="rId5"/>
          <a:stretch>
            <a:fillRect/>
          </a:stretch>
        </p:blipFill>
        <p:spPr>
          <a:xfrm>
            <a:off x="1911190" y="1041132"/>
            <a:ext cx="4776690" cy="1460082"/>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DCC5683-DA46-452E-BADA-7ACDBAA9BE64}"/>
                  </a:ext>
                </a:extLst>
              </p:cNvPr>
              <p:cNvSpPr txBox="1"/>
              <p:nvPr/>
            </p:nvSpPr>
            <p:spPr>
              <a:xfrm>
                <a:off x="340242" y="2923953"/>
                <a:ext cx="844225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relating the detailed discussion we had on energy transfer we just write the expression for the momentum flow density (in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m:rPr>
                            <m:nor/>
                          </m:rP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kgms</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sup>
                    </m:sSup>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per unit of time  per unit of the border area)</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5" name="TextBox 4">
                <a:extLst>
                  <a:ext uri="{FF2B5EF4-FFF2-40B4-BE49-F238E27FC236}">
                    <a16:creationId xmlns:a16="http://schemas.microsoft.com/office/drawing/2014/main" id="{7DCC5683-DA46-452E-BADA-7ACDBAA9BE64}"/>
                  </a:ext>
                </a:extLst>
              </p:cNvPr>
              <p:cNvSpPr txBox="1">
                <a:spLocks noRot="1" noChangeAspect="1" noMove="1" noResize="1" noEditPoints="1" noAdjustHandles="1" noChangeArrowheads="1" noChangeShapeType="1" noTextEdit="1"/>
              </p:cNvSpPr>
              <p:nvPr/>
            </p:nvSpPr>
            <p:spPr>
              <a:xfrm>
                <a:off x="340242" y="2923953"/>
                <a:ext cx="8442251" cy="923330"/>
              </a:xfrm>
              <a:prstGeom prst="rect">
                <a:avLst/>
              </a:prstGeom>
              <a:blipFill>
                <a:blip r:embed="rId6"/>
                <a:stretch>
                  <a:fillRect l="-650" t="-3974" b="-9934"/>
                </a:stretch>
              </a:blipFill>
            </p:spPr>
            <p:txBody>
              <a:bodyPr/>
              <a:lstStyle/>
              <a:p>
                <a:r>
                  <a:rPr lang="sk-SK">
                    <a:noFill/>
                  </a:rPr>
                  <a:t> </a:t>
                </a:r>
              </a:p>
            </p:txBody>
          </p:sp>
        </mc:Fallback>
      </mc:AlternateContent>
      <p:pic>
        <p:nvPicPr>
          <p:cNvPr id="11" name="Picture 10">
            <a:extLst>
              <a:ext uri="{FF2B5EF4-FFF2-40B4-BE49-F238E27FC236}">
                <a16:creationId xmlns:a16="http://schemas.microsoft.com/office/drawing/2014/main" id="{221CA760-E57E-42BC-AE5F-713D0677AC19}"/>
              </a:ext>
            </a:extLst>
          </p:cNvPr>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1529909" y="3837172"/>
            <a:ext cx="5441823" cy="516065"/>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A2A84F8-1C6E-4843-9366-B1E7316B7EE9}"/>
                  </a:ext>
                </a:extLst>
              </p:cNvPr>
              <p:cNvSpPr txBox="1"/>
              <p:nvPr/>
            </p:nvSpPr>
            <p:spPr>
              <a:xfrm>
                <a:off x="393404" y="4380614"/>
                <a:ext cx="861237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Phenomenologically we define the coefficient of viscosity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𝜂</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by the relation for the tangential tension between the layers in the form</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12" name="TextBox 11">
                <a:extLst>
                  <a:ext uri="{FF2B5EF4-FFF2-40B4-BE49-F238E27FC236}">
                    <a16:creationId xmlns:a16="http://schemas.microsoft.com/office/drawing/2014/main" id="{6A2A84F8-1C6E-4843-9366-B1E7316B7EE9}"/>
                  </a:ext>
                </a:extLst>
              </p:cNvPr>
              <p:cNvSpPr txBox="1">
                <a:spLocks noRot="1" noChangeAspect="1" noMove="1" noResize="1" noEditPoints="1" noAdjustHandles="1" noChangeArrowheads="1" noChangeShapeType="1" noTextEdit="1"/>
              </p:cNvSpPr>
              <p:nvPr/>
            </p:nvSpPr>
            <p:spPr>
              <a:xfrm>
                <a:off x="393404" y="4380614"/>
                <a:ext cx="8612372" cy="646331"/>
              </a:xfrm>
              <a:prstGeom prst="rect">
                <a:avLst/>
              </a:prstGeom>
              <a:blipFill>
                <a:blip r:embed="rId8"/>
                <a:stretch>
                  <a:fillRect l="-637" t="-5660" b="-14151"/>
                </a:stretch>
              </a:blipFill>
            </p:spPr>
            <p:txBody>
              <a:bodyPr/>
              <a:lstStyle/>
              <a:p>
                <a:r>
                  <a:rPr lang="sk-SK">
                    <a:noFill/>
                  </a:rPr>
                  <a:t> </a:t>
                </a:r>
              </a:p>
            </p:txBody>
          </p:sp>
        </mc:Fallback>
      </mc:AlternateContent>
      <p:pic>
        <p:nvPicPr>
          <p:cNvPr id="14" name="Picture 13">
            <a:extLst>
              <a:ext uri="{FF2B5EF4-FFF2-40B4-BE49-F238E27FC236}">
                <a16:creationId xmlns:a16="http://schemas.microsoft.com/office/drawing/2014/main" id="{80D1D15F-3DAC-4C48-B476-EE2CA5DA1CAC}"/>
              </a:ext>
            </a:extLst>
          </p:cNvPr>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3624520" y="4985488"/>
            <a:ext cx="1414463" cy="516065"/>
          </a:xfrm>
          <a:prstGeom prst="rect">
            <a:avLst/>
          </a:prstGeom>
        </p:spPr>
      </p:pic>
      <p:sp>
        <p:nvSpPr>
          <p:cNvPr id="15" name="TextBox 14">
            <a:extLst>
              <a:ext uri="{FF2B5EF4-FFF2-40B4-BE49-F238E27FC236}">
                <a16:creationId xmlns:a16="http://schemas.microsoft.com/office/drawing/2014/main" id="{F6A64E6C-217B-4C8D-B79D-A1527103834E}"/>
              </a:ext>
            </a:extLst>
          </p:cNvPr>
          <p:cNvSpPr txBox="1"/>
          <p:nvPr/>
        </p:nvSpPr>
        <p:spPr>
          <a:xfrm>
            <a:off x="446567" y="5603358"/>
            <a:ext cx="82721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 we got for the coefficient of gas viscosity</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7" name="Picture 16">
            <a:extLst>
              <a:ext uri="{FF2B5EF4-FFF2-40B4-BE49-F238E27FC236}">
                <a16:creationId xmlns:a16="http://schemas.microsoft.com/office/drawing/2014/main" id="{6F72F893-0A6A-4A68-B69D-D84866998449}"/>
              </a:ext>
            </a:extLst>
          </p:cNvPr>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3677685" y="6218866"/>
            <a:ext cx="936117" cy="209169"/>
          </a:xfrm>
          <a:prstGeom prst="rect">
            <a:avLst/>
          </a:prstGeom>
        </p:spPr>
      </p:pic>
      <p:sp>
        <p:nvSpPr>
          <p:cNvPr id="18" name="Rectangle 17">
            <a:extLst>
              <a:ext uri="{FF2B5EF4-FFF2-40B4-BE49-F238E27FC236}">
                <a16:creationId xmlns:a16="http://schemas.microsoft.com/office/drawing/2014/main" id="{AE98A3CD-8C68-4693-91F9-2D710730AC38}"/>
              </a:ext>
            </a:extLst>
          </p:cNvPr>
          <p:cNvSpPr/>
          <p:nvPr/>
        </p:nvSpPr>
        <p:spPr>
          <a:xfrm>
            <a:off x="3530009" y="6092456"/>
            <a:ext cx="1339703" cy="52099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48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F7F705-F3EE-4B0C-A2E6-3F3DAF8B3E1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4B3C5F0-23FA-4C2E-B866-CB0267CCFA3A}"/>
              </a:ext>
            </a:extLst>
          </p:cNvPr>
          <p:cNvSpPr txBox="1"/>
          <p:nvPr/>
        </p:nvSpPr>
        <p:spPr>
          <a:xfrm>
            <a:off x="935665" y="170122"/>
            <a:ext cx="644333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Smuggling themselves: diffusion</a:t>
            </a:r>
            <a:endParaRPr kumimoji="0" lang="sk-SK"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4" name="TextBox 33">
            <a:extLst>
              <a:ext uri="{FF2B5EF4-FFF2-40B4-BE49-F238E27FC236}">
                <a16:creationId xmlns:a16="http://schemas.microsoft.com/office/drawing/2014/main" id="{B6429009-A6CF-4DBE-8A0B-F2E7EE3DBA3D}"/>
              </a:ext>
            </a:extLst>
          </p:cNvPr>
          <p:cNvSpPr txBox="1"/>
          <p:nvPr/>
        </p:nvSpPr>
        <p:spPr>
          <a:xfrm>
            <a:off x="244548" y="2190307"/>
            <a:ext cx="8474149" cy="4784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96" name="Picture 95">
            <a:extLst>
              <a:ext uri="{FF2B5EF4-FFF2-40B4-BE49-F238E27FC236}">
                <a16:creationId xmlns:a16="http://schemas.microsoft.com/office/drawing/2014/main" id="{64BBC31A-7544-43C5-9B94-B63240F5DC0D}"/>
              </a:ext>
            </a:extLst>
          </p:cNvPr>
          <p:cNvPicPr>
            <a:picLocks noChangeAspect="1"/>
          </p:cNvPicPr>
          <p:nvPr/>
        </p:nvPicPr>
        <p:blipFill>
          <a:blip r:embed="rId5"/>
          <a:stretch>
            <a:fillRect/>
          </a:stretch>
        </p:blipFill>
        <p:spPr>
          <a:xfrm>
            <a:off x="2105695" y="840423"/>
            <a:ext cx="4645979" cy="834380"/>
          </a:xfrm>
          <a:prstGeom prst="rect">
            <a:avLst/>
          </a:prstGeom>
        </p:spPr>
      </p:pic>
      <p:sp>
        <p:nvSpPr>
          <p:cNvPr id="97" name="TextBox 96">
            <a:extLst>
              <a:ext uri="{FF2B5EF4-FFF2-40B4-BE49-F238E27FC236}">
                <a16:creationId xmlns:a16="http://schemas.microsoft.com/office/drawing/2014/main" id="{50848F87-5F05-4474-9B69-D1F0CBF08634}"/>
              </a:ext>
            </a:extLst>
          </p:cNvPr>
          <p:cNvSpPr txBox="1"/>
          <p:nvPr/>
        </p:nvSpPr>
        <p:spPr>
          <a:xfrm>
            <a:off x="106325" y="1626781"/>
            <a:ext cx="884628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 us consider a rather artificial situation. We have two types of molecules in the container. They are not uniformly distributed but in such a way, that the pressure is homogenous, therefore there is no “blow of the wind” in the container. We prepared such a thought experiment to be able to observe diffusion in a pure form free of a molecular transport by a macroscopic flow of gas.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shall monitor just one type of molecules (for example the red ones) how they randomly move through the virtual border represented by the dashed 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smugglers” do not carry anything in their backpacks, they smuggle themselves: there is a non-zero net flow of the smugglers through the border what leads to gradual homogenization of the concentration of the red molecules in the container.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can directly write the formula for the net molecular diffusion current density (in units of molecules per the time unit per the area unit):</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99" name="Picture 98">
            <a:extLst>
              <a:ext uri="{FF2B5EF4-FFF2-40B4-BE49-F238E27FC236}">
                <a16:creationId xmlns:a16="http://schemas.microsoft.com/office/drawing/2014/main" id="{7DEBB6CD-66FA-42E0-9D96-2FA215A5604A}"/>
              </a:ext>
            </a:extLst>
          </p:cNvPr>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2837712" y="5017386"/>
            <a:ext cx="3050096" cy="471488"/>
          </a:xfrm>
          <a:prstGeom prst="rect">
            <a:avLst/>
          </a:prstGeom>
        </p:spPr>
      </p:pic>
      <p:sp>
        <p:nvSpPr>
          <p:cNvPr id="100" name="TextBox 99">
            <a:extLst>
              <a:ext uri="{FF2B5EF4-FFF2-40B4-BE49-F238E27FC236}">
                <a16:creationId xmlns:a16="http://schemas.microsoft.com/office/drawing/2014/main" id="{B07BC1F3-F777-44CD-9C74-873350A047A7}"/>
              </a:ext>
            </a:extLst>
          </p:cNvPr>
          <p:cNvSpPr txBox="1"/>
          <p:nvPr/>
        </p:nvSpPr>
        <p:spPr>
          <a:xfrm>
            <a:off x="116958" y="5337545"/>
            <a:ext cx="87505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 the diffusion current is </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2" name="Picture 101">
            <a:extLst>
              <a:ext uri="{FF2B5EF4-FFF2-40B4-BE49-F238E27FC236}">
                <a16:creationId xmlns:a16="http://schemas.microsoft.com/office/drawing/2014/main" id="{8B3F217E-8A60-468F-B201-3233B866B445}"/>
              </a:ext>
            </a:extLst>
          </p:cNvPr>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2954670" y="5644707"/>
            <a:ext cx="1179576" cy="471488"/>
          </a:xfrm>
          <a:prstGeom prst="rect">
            <a:avLst/>
          </a:prstGeom>
        </p:spPr>
      </p:pic>
      <p:pic>
        <p:nvPicPr>
          <p:cNvPr id="5" name="Picture 4">
            <a:extLst>
              <a:ext uri="{FF2B5EF4-FFF2-40B4-BE49-F238E27FC236}">
                <a16:creationId xmlns:a16="http://schemas.microsoft.com/office/drawing/2014/main" id="{66176FBB-F2CD-4F91-8D25-51625489C1DD}"/>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5293834" y="5782932"/>
            <a:ext cx="668655" cy="161163"/>
          </a:xfrm>
          <a:prstGeom prst="rect">
            <a:avLst/>
          </a:prstGeom>
        </p:spPr>
      </p:pic>
      <p:sp>
        <p:nvSpPr>
          <p:cNvPr id="105" name="Rectangle 104">
            <a:extLst>
              <a:ext uri="{FF2B5EF4-FFF2-40B4-BE49-F238E27FC236}">
                <a16:creationId xmlns:a16="http://schemas.microsoft.com/office/drawing/2014/main" id="{145AE72B-A0BB-45B0-945B-C780A10AFEFE}"/>
              </a:ext>
            </a:extLst>
          </p:cNvPr>
          <p:cNvSpPr/>
          <p:nvPr/>
        </p:nvSpPr>
        <p:spPr>
          <a:xfrm>
            <a:off x="5103627" y="5603358"/>
            <a:ext cx="1190847" cy="5741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106" name="TextBox 105">
                <a:extLst>
                  <a:ext uri="{FF2B5EF4-FFF2-40B4-BE49-F238E27FC236}">
                    <a16:creationId xmlns:a16="http://schemas.microsoft.com/office/drawing/2014/main" id="{BF0D875F-9B2D-4EAC-B655-149847A931CF}"/>
                  </a:ext>
                </a:extLst>
              </p:cNvPr>
              <p:cNvSpPr txBox="1"/>
              <p:nvPr/>
            </p:nvSpPr>
            <p:spPr>
              <a:xfrm>
                <a:off x="276447" y="6294474"/>
                <a:ext cx="684736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𝐷</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called the </a:t>
                </a: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diffusion coefficient.</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106" name="TextBox 105">
                <a:extLst>
                  <a:ext uri="{FF2B5EF4-FFF2-40B4-BE49-F238E27FC236}">
                    <a16:creationId xmlns:a16="http://schemas.microsoft.com/office/drawing/2014/main" id="{BF0D875F-9B2D-4EAC-B655-149847A931CF}"/>
                  </a:ext>
                </a:extLst>
              </p:cNvPr>
              <p:cNvSpPr txBox="1">
                <a:spLocks noRot="1" noChangeAspect="1" noMove="1" noResize="1" noEditPoints="1" noAdjustHandles="1" noChangeArrowheads="1" noChangeShapeType="1" noTextEdit="1"/>
              </p:cNvSpPr>
              <p:nvPr/>
            </p:nvSpPr>
            <p:spPr>
              <a:xfrm>
                <a:off x="276447" y="6294474"/>
                <a:ext cx="6847367" cy="369332"/>
              </a:xfrm>
              <a:prstGeom prst="rect">
                <a:avLst/>
              </a:prstGeom>
              <a:blipFill>
                <a:blip r:embed="rId9"/>
                <a:stretch>
                  <a:fillRect t="-10000" b="-26667"/>
                </a:stretch>
              </a:blipFill>
            </p:spPr>
            <p:txBody>
              <a:bodyPr/>
              <a:lstStyle/>
              <a:p>
                <a:r>
                  <a:rPr lang="sk-SK">
                    <a:noFill/>
                  </a:rPr>
                  <a:t> </a:t>
                </a:r>
              </a:p>
            </p:txBody>
          </p:sp>
        </mc:Fallback>
      </mc:AlternateContent>
    </p:spTree>
    <p:extLst>
      <p:ext uri="{BB962C8B-B14F-4D97-AF65-F5344CB8AC3E}">
        <p14:creationId xmlns:p14="http://schemas.microsoft.com/office/powerpoint/2010/main" val="5970344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frac{1}{n\sigma}&#10;\end{align*}&#10;\end{document}&#10;"/>
  <p:tag name="IGUANATEXSIZE" val="2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eta=mnvl&#10;\end{align*}&#10;\end{document}&#10;"/>
  <p:tag name="IGUANATEXSIZE" val="18"/>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n=vn_{left}-vn_{right}=-v \frac{dn}{dx}l&#10;\end{align*}&#10;\end{document}&#10;"/>
  <p:tag name="IGUANATEXSIZE" val="18"/>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n=-D\frac{dn}{dx}&#10;\end{align*}&#10;\end{document}&#10;"/>
  <p:tag name="IGUANATEXSIZE" val="18"/>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D=vl&#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n_{right}v_{right}&#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_{left}v_{left}\varepsilon_{left}-n_{right}v_{right}\varepsilon_{right}&#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v(\varepsilon_{left}-\varepsilon_{right})=&#10;nv\frac{C_V}{N_A}(T_{left}-T_{right})&#10;\end{align*}&#10;\end{document}"/>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_{left}-T_{right})=-\frac{dT}{dx}l&#10;\end{align*}&#10;\end{document}"/>
  <p:tag name="IGUANATEXSIZE" val="18"/>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10;-nv\frac{C_V}{N_A}l\frac{dT}{dx}&#10;\end{align*}&#10;\end{document}"/>
  <p:tag name="IGUANATEXSIZE" val="18"/>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K&#10;-nv\frac{C_V}{N_A}l&#10;\end{align*}&#10;\end{document}"/>
  <p:tag name="IGUANATEXSIZE" val="18"/>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p_x}=nv(mv_{drift;bottom}-mv_{drift;top})=&#10;-mnv\frac{dv_{drift}}{dy}l&#10;\end{align*}&#10;\end{document}&#10;"/>
  <p:tag name="IGUANATEXSIZE" val="18"/>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tau =-\eta \frac{dv_{drift}}{dy}&#10;\end{align*}&#10;\end{document}&#10;"/>
  <p:tag name="IGUANATEXSIZE" val="18"/>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docProps/app.xml><?xml version="1.0" encoding="utf-8"?>
<Properties xmlns="http://schemas.openxmlformats.org/officeDocument/2006/extended-properties" xmlns:vt="http://schemas.openxmlformats.org/officeDocument/2006/docPropsVTypes">
  <Template>MyblankCalibri18</Template>
  <TotalTime>1</TotalTime>
  <Words>568</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2</cp:revision>
  <dcterms:created xsi:type="dcterms:W3CDTF">2018-12-03T17:56:01Z</dcterms:created>
  <dcterms:modified xsi:type="dcterms:W3CDTF">2018-12-03T17:57:44Z</dcterms:modified>
</cp:coreProperties>
</file>