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75" r:id="rId2"/>
    <p:sldId id="277" r:id="rId3"/>
    <p:sldId id="276" r:id="rId4"/>
    <p:sldId id="278" r:id="rId5"/>
    <p:sldId id="279" r:id="rId6"/>
  </p:sldIdLst>
  <p:sldSz cx="9144000" cy="6858000" type="screen4x3"/>
  <p:notesSz cx="6858000" cy="9144000"/>
  <p:defaultTextStyle>
    <a:defPPr>
      <a:defRPr lang="sk-S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79" autoAdjust="0"/>
    <p:restoredTop sz="94660"/>
  </p:normalViewPr>
  <p:slideViewPr>
    <p:cSldViewPr snapToGrid="0">
      <p:cViewPr varScale="1">
        <p:scale>
          <a:sx n="71" d="100"/>
          <a:sy n="71" d="100"/>
        </p:scale>
        <p:origin x="965"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9E58B9A2-7C1E-4AD9-A12D-386BE1F541BB}" type="datetime1">
              <a:rPr lang="sk-SK" smtClean="0"/>
              <a:t>3.12.2018</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1BCE0CA2-1A48-4B23-8A77-1A9F640E54E6}" type="slidenum">
              <a:rPr lang="sk-SK" smtClean="0"/>
              <a:t>‹#›</a:t>
            </a:fld>
            <a:endParaRPr lang="sk-SK"/>
          </a:p>
        </p:txBody>
      </p:sp>
    </p:spTree>
    <p:extLst>
      <p:ext uri="{BB962C8B-B14F-4D97-AF65-F5344CB8AC3E}">
        <p14:creationId xmlns:p14="http://schemas.microsoft.com/office/powerpoint/2010/main" val="20502917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EF0BEE2-68FB-4FA1-8055-9CE89FA1BD27}" type="datetime1">
              <a:rPr lang="sk-SK" smtClean="0"/>
              <a:t>3.12.2018</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1BCE0CA2-1A48-4B23-8A77-1A9F640E54E6}" type="slidenum">
              <a:rPr lang="sk-SK" smtClean="0"/>
              <a:t>‹#›</a:t>
            </a:fld>
            <a:endParaRPr lang="sk-SK"/>
          </a:p>
        </p:txBody>
      </p:sp>
    </p:spTree>
    <p:extLst>
      <p:ext uri="{BB962C8B-B14F-4D97-AF65-F5344CB8AC3E}">
        <p14:creationId xmlns:p14="http://schemas.microsoft.com/office/powerpoint/2010/main" val="19302335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F0D3000-3985-4DFC-B119-35149B72F706}" type="datetime1">
              <a:rPr lang="sk-SK" smtClean="0"/>
              <a:t>3.12.2018</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1BCE0CA2-1A48-4B23-8A77-1A9F640E54E6}" type="slidenum">
              <a:rPr lang="sk-SK" smtClean="0"/>
              <a:t>‹#›</a:t>
            </a:fld>
            <a:endParaRPr lang="sk-SK"/>
          </a:p>
        </p:txBody>
      </p:sp>
    </p:spTree>
    <p:extLst>
      <p:ext uri="{BB962C8B-B14F-4D97-AF65-F5344CB8AC3E}">
        <p14:creationId xmlns:p14="http://schemas.microsoft.com/office/powerpoint/2010/main" val="16499034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421DF7-4A1F-421F-B1AB-55E4C1A0DEF7}" type="datetime1">
              <a:rPr lang="sk-SK" smtClean="0"/>
              <a:t>3.12.2018</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1BCE0CA2-1A48-4B23-8A77-1A9F640E54E6}" type="slidenum">
              <a:rPr lang="sk-SK" smtClean="0"/>
              <a:t>‹#›</a:t>
            </a:fld>
            <a:endParaRPr lang="sk-SK"/>
          </a:p>
        </p:txBody>
      </p:sp>
    </p:spTree>
    <p:extLst>
      <p:ext uri="{BB962C8B-B14F-4D97-AF65-F5344CB8AC3E}">
        <p14:creationId xmlns:p14="http://schemas.microsoft.com/office/powerpoint/2010/main" val="17204023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A9A9EF7C-E4BE-4F54-A193-46DD7BD4D215}" type="datetime1">
              <a:rPr lang="sk-SK" smtClean="0"/>
              <a:t>3.12.2018</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1BCE0CA2-1A48-4B23-8A77-1A9F640E54E6}" type="slidenum">
              <a:rPr lang="sk-SK" smtClean="0"/>
              <a:t>‹#›</a:t>
            </a:fld>
            <a:endParaRPr lang="sk-SK"/>
          </a:p>
        </p:txBody>
      </p:sp>
    </p:spTree>
    <p:extLst>
      <p:ext uri="{BB962C8B-B14F-4D97-AF65-F5344CB8AC3E}">
        <p14:creationId xmlns:p14="http://schemas.microsoft.com/office/powerpoint/2010/main" val="13633908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561EF9D-EA3F-44DC-A643-CE342AA29D02}" type="datetime1">
              <a:rPr lang="sk-SK" smtClean="0"/>
              <a:t>3.12.2018</a:t>
            </a:fld>
            <a:endParaRPr lang="sk-SK"/>
          </a:p>
        </p:txBody>
      </p:sp>
      <p:sp>
        <p:nvSpPr>
          <p:cNvPr id="6" name="Footer Placeholder 5"/>
          <p:cNvSpPr>
            <a:spLocks noGrp="1"/>
          </p:cNvSpPr>
          <p:nvPr>
            <p:ph type="ftr" sz="quarter" idx="11"/>
          </p:nvPr>
        </p:nvSpPr>
        <p:spPr/>
        <p:txBody>
          <a:bodyPr/>
          <a:lstStyle/>
          <a:p>
            <a:endParaRPr lang="sk-SK"/>
          </a:p>
        </p:txBody>
      </p:sp>
      <p:sp>
        <p:nvSpPr>
          <p:cNvPr id="7" name="Slide Number Placeholder 6"/>
          <p:cNvSpPr>
            <a:spLocks noGrp="1"/>
          </p:cNvSpPr>
          <p:nvPr>
            <p:ph type="sldNum" sz="quarter" idx="12"/>
          </p:nvPr>
        </p:nvSpPr>
        <p:spPr/>
        <p:txBody>
          <a:bodyPr/>
          <a:lstStyle/>
          <a:p>
            <a:fld id="{1BCE0CA2-1A48-4B23-8A77-1A9F640E54E6}" type="slidenum">
              <a:rPr lang="sk-SK" smtClean="0"/>
              <a:t>‹#›</a:t>
            </a:fld>
            <a:endParaRPr lang="sk-SK"/>
          </a:p>
        </p:txBody>
      </p:sp>
    </p:spTree>
    <p:extLst>
      <p:ext uri="{BB962C8B-B14F-4D97-AF65-F5344CB8AC3E}">
        <p14:creationId xmlns:p14="http://schemas.microsoft.com/office/powerpoint/2010/main" val="30808561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FE685AB-C5D7-4609-9AC4-8256D7C69D9A}" type="datetime1">
              <a:rPr lang="sk-SK" smtClean="0"/>
              <a:t>3.12.2018</a:t>
            </a:fld>
            <a:endParaRPr lang="sk-SK"/>
          </a:p>
        </p:txBody>
      </p:sp>
      <p:sp>
        <p:nvSpPr>
          <p:cNvPr id="8" name="Footer Placeholder 7"/>
          <p:cNvSpPr>
            <a:spLocks noGrp="1"/>
          </p:cNvSpPr>
          <p:nvPr>
            <p:ph type="ftr" sz="quarter" idx="11"/>
          </p:nvPr>
        </p:nvSpPr>
        <p:spPr/>
        <p:txBody>
          <a:bodyPr/>
          <a:lstStyle/>
          <a:p>
            <a:endParaRPr lang="sk-SK"/>
          </a:p>
        </p:txBody>
      </p:sp>
      <p:sp>
        <p:nvSpPr>
          <p:cNvPr id="9" name="Slide Number Placeholder 8"/>
          <p:cNvSpPr>
            <a:spLocks noGrp="1"/>
          </p:cNvSpPr>
          <p:nvPr>
            <p:ph type="sldNum" sz="quarter" idx="12"/>
          </p:nvPr>
        </p:nvSpPr>
        <p:spPr/>
        <p:txBody>
          <a:bodyPr/>
          <a:lstStyle/>
          <a:p>
            <a:fld id="{1BCE0CA2-1A48-4B23-8A77-1A9F640E54E6}" type="slidenum">
              <a:rPr lang="sk-SK" smtClean="0"/>
              <a:t>‹#›</a:t>
            </a:fld>
            <a:endParaRPr lang="sk-SK"/>
          </a:p>
        </p:txBody>
      </p:sp>
    </p:spTree>
    <p:extLst>
      <p:ext uri="{BB962C8B-B14F-4D97-AF65-F5344CB8AC3E}">
        <p14:creationId xmlns:p14="http://schemas.microsoft.com/office/powerpoint/2010/main" val="12935573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E9B1F0C-D1E7-40BD-A052-4F4A8DA97DD4}" type="datetime1">
              <a:rPr lang="sk-SK" smtClean="0"/>
              <a:t>3.12.2018</a:t>
            </a:fld>
            <a:endParaRPr lang="sk-SK"/>
          </a:p>
        </p:txBody>
      </p:sp>
      <p:sp>
        <p:nvSpPr>
          <p:cNvPr id="4" name="Footer Placeholder 3"/>
          <p:cNvSpPr>
            <a:spLocks noGrp="1"/>
          </p:cNvSpPr>
          <p:nvPr>
            <p:ph type="ftr" sz="quarter" idx="11"/>
          </p:nvPr>
        </p:nvSpPr>
        <p:spPr/>
        <p:txBody>
          <a:bodyPr/>
          <a:lstStyle/>
          <a:p>
            <a:endParaRPr lang="sk-SK"/>
          </a:p>
        </p:txBody>
      </p:sp>
      <p:sp>
        <p:nvSpPr>
          <p:cNvPr id="5" name="Slide Number Placeholder 4"/>
          <p:cNvSpPr>
            <a:spLocks noGrp="1"/>
          </p:cNvSpPr>
          <p:nvPr>
            <p:ph type="sldNum" sz="quarter" idx="12"/>
          </p:nvPr>
        </p:nvSpPr>
        <p:spPr/>
        <p:txBody>
          <a:bodyPr/>
          <a:lstStyle/>
          <a:p>
            <a:fld id="{1BCE0CA2-1A48-4B23-8A77-1A9F640E54E6}" type="slidenum">
              <a:rPr lang="sk-SK" smtClean="0"/>
              <a:t>‹#›</a:t>
            </a:fld>
            <a:endParaRPr lang="sk-SK"/>
          </a:p>
        </p:txBody>
      </p:sp>
    </p:spTree>
    <p:extLst>
      <p:ext uri="{BB962C8B-B14F-4D97-AF65-F5344CB8AC3E}">
        <p14:creationId xmlns:p14="http://schemas.microsoft.com/office/powerpoint/2010/main" val="34795722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66474BD-0565-422F-940F-24452C8E0D8D}" type="datetime1">
              <a:rPr lang="sk-SK" smtClean="0"/>
              <a:t>3.12.2018</a:t>
            </a:fld>
            <a:endParaRPr lang="sk-SK"/>
          </a:p>
        </p:txBody>
      </p:sp>
      <p:sp>
        <p:nvSpPr>
          <p:cNvPr id="3" name="Footer Placeholder 2"/>
          <p:cNvSpPr>
            <a:spLocks noGrp="1"/>
          </p:cNvSpPr>
          <p:nvPr>
            <p:ph type="ftr" sz="quarter" idx="11"/>
          </p:nvPr>
        </p:nvSpPr>
        <p:spPr/>
        <p:txBody>
          <a:bodyPr/>
          <a:lstStyle/>
          <a:p>
            <a:endParaRPr lang="sk-SK"/>
          </a:p>
        </p:txBody>
      </p:sp>
      <p:sp>
        <p:nvSpPr>
          <p:cNvPr id="4" name="Slide Number Placeholder 3"/>
          <p:cNvSpPr>
            <a:spLocks noGrp="1"/>
          </p:cNvSpPr>
          <p:nvPr>
            <p:ph type="sldNum" sz="quarter" idx="12"/>
          </p:nvPr>
        </p:nvSpPr>
        <p:spPr/>
        <p:txBody>
          <a:bodyPr/>
          <a:lstStyle/>
          <a:p>
            <a:fld id="{1BCE0CA2-1A48-4B23-8A77-1A9F640E54E6}" type="slidenum">
              <a:rPr lang="sk-SK" smtClean="0"/>
              <a:t>‹#›</a:t>
            </a:fld>
            <a:endParaRPr lang="sk-SK"/>
          </a:p>
        </p:txBody>
      </p:sp>
    </p:spTree>
    <p:extLst>
      <p:ext uri="{BB962C8B-B14F-4D97-AF65-F5344CB8AC3E}">
        <p14:creationId xmlns:p14="http://schemas.microsoft.com/office/powerpoint/2010/main" val="39759253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5D5CD11-36DA-45A0-8F8C-AB3E245330DC}" type="datetime1">
              <a:rPr lang="sk-SK" smtClean="0"/>
              <a:t>3.12.2018</a:t>
            </a:fld>
            <a:endParaRPr lang="sk-SK"/>
          </a:p>
        </p:txBody>
      </p:sp>
      <p:sp>
        <p:nvSpPr>
          <p:cNvPr id="6" name="Footer Placeholder 5"/>
          <p:cNvSpPr>
            <a:spLocks noGrp="1"/>
          </p:cNvSpPr>
          <p:nvPr>
            <p:ph type="ftr" sz="quarter" idx="11"/>
          </p:nvPr>
        </p:nvSpPr>
        <p:spPr/>
        <p:txBody>
          <a:bodyPr/>
          <a:lstStyle/>
          <a:p>
            <a:endParaRPr lang="sk-SK"/>
          </a:p>
        </p:txBody>
      </p:sp>
      <p:sp>
        <p:nvSpPr>
          <p:cNvPr id="7" name="Slide Number Placeholder 6"/>
          <p:cNvSpPr>
            <a:spLocks noGrp="1"/>
          </p:cNvSpPr>
          <p:nvPr>
            <p:ph type="sldNum" sz="quarter" idx="12"/>
          </p:nvPr>
        </p:nvSpPr>
        <p:spPr/>
        <p:txBody>
          <a:bodyPr/>
          <a:lstStyle/>
          <a:p>
            <a:fld id="{1BCE0CA2-1A48-4B23-8A77-1A9F640E54E6}" type="slidenum">
              <a:rPr lang="sk-SK" smtClean="0"/>
              <a:t>‹#›</a:t>
            </a:fld>
            <a:endParaRPr lang="sk-SK"/>
          </a:p>
        </p:txBody>
      </p:sp>
    </p:spTree>
    <p:extLst>
      <p:ext uri="{BB962C8B-B14F-4D97-AF65-F5344CB8AC3E}">
        <p14:creationId xmlns:p14="http://schemas.microsoft.com/office/powerpoint/2010/main" val="25156205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F11A85A0-20BC-406E-A4CB-259E8A35BCA7}" type="datetime1">
              <a:rPr lang="sk-SK" smtClean="0"/>
              <a:t>3.12.2018</a:t>
            </a:fld>
            <a:endParaRPr lang="sk-SK"/>
          </a:p>
        </p:txBody>
      </p:sp>
      <p:sp>
        <p:nvSpPr>
          <p:cNvPr id="6" name="Footer Placeholder 5"/>
          <p:cNvSpPr>
            <a:spLocks noGrp="1"/>
          </p:cNvSpPr>
          <p:nvPr>
            <p:ph type="ftr" sz="quarter" idx="11"/>
          </p:nvPr>
        </p:nvSpPr>
        <p:spPr/>
        <p:txBody>
          <a:bodyPr/>
          <a:lstStyle/>
          <a:p>
            <a:endParaRPr lang="sk-SK"/>
          </a:p>
        </p:txBody>
      </p:sp>
      <p:sp>
        <p:nvSpPr>
          <p:cNvPr id="7" name="Slide Number Placeholder 6"/>
          <p:cNvSpPr>
            <a:spLocks noGrp="1"/>
          </p:cNvSpPr>
          <p:nvPr>
            <p:ph type="sldNum" sz="quarter" idx="12"/>
          </p:nvPr>
        </p:nvSpPr>
        <p:spPr/>
        <p:txBody>
          <a:bodyPr/>
          <a:lstStyle/>
          <a:p>
            <a:fld id="{1BCE0CA2-1A48-4B23-8A77-1A9F640E54E6}" type="slidenum">
              <a:rPr lang="sk-SK" smtClean="0"/>
              <a:t>‹#›</a:t>
            </a:fld>
            <a:endParaRPr lang="sk-SK"/>
          </a:p>
        </p:txBody>
      </p:sp>
    </p:spTree>
    <p:extLst>
      <p:ext uri="{BB962C8B-B14F-4D97-AF65-F5344CB8AC3E}">
        <p14:creationId xmlns:p14="http://schemas.microsoft.com/office/powerpoint/2010/main" val="24010605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8A111B4-1AC5-4AE7-BD2B-DAF3D09C96C5}" type="datetime1">
              <a:rPr lang="sk-SK" smtClean="0"/>
              <a:t>3.12.2018</a:t>
            </a:fld>
            <a:endParaRPr lang="sk-SK"/>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k-SK"/>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BCE0CA2-1A48-4B23-8A77-1A9F640E54E6}" type="slidenum">
              <a:rPr lang="sk-SK" smtClean="0"/>
              <a:t>‹#›</a:t>
            </a:fld>
            <a:endParaRPr lang="sk-SK"/>
          </a:p>
        </p:txBody>
      </p:sp>
    </p:spTree>
    <p:extLst>
      <p:ext uri="{BB962C8B-B14F-4D97-AF65-F5344CB8AC3E}">
        <p14:creationId xmlns:p14="http://schemas.microsoft.com/office/powerpoint/2010/main" val="3011234315"/>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1.xml"/><Relationship Id="rId6" Type="http://schemas.openxmlformats.org/officeDocument/2006/relationships/image" Target="../media/image1.png"/><Relationship Id="rId5" Type="http://schemas.openxmlformats.org/officeDocument/2006/relationships/image" Target="../media/image240.png"/></Relationships>
</file>

<file path=ppt/slides/_rels/slide2.xml.rels><?xml version="1.0" encoding="UTF-8" standalone="yes"?>
<Relationships xmlns="http://schemas.openxmlformats.org/package/2006/relationships"><Relationship Id="rId8" Type="http://schemas.openxmlformats.org/officeDocument/2006/relationships/image" Target="../media/image2.png"/><Relationship Id="rId13" Type="http://schemas.openxmlformats.org/officeDocument/2006/relationships/image" Target="../media/image7.png"/><Relationship Id="rId3" Type="http://schemas.openxmlformats.org/officeDocument/2006/relationships/tags" Target="../tags/tag4.xml"/><Relationship Id="rId7" Type="http://schemas.openxmlformats.org/officeDocument/2006/relationships/slideLayout" Target="../slideLayouts/slideLayout7.xml"/><Relationship Id="rId12" Type="http://schemas.openxmlformats.org/officeDocument/2006/relationships/image" Target="../media/image6.png"/><Relationship Id="rId2" Type="http://schemas.openxmlformats.org/officeDocument/2006/relationships/tags" Target="../tags/tag3.xml"/><Relationship Id="rId1" Type="http://schemas.openxmlformats.org/officeDocument/2006/relationships/tags" Target="../tags/tag2.xml"/><Relationship Id="rId6" Type="http://schemas.openxmlformats.org/officeDocument/2006/relationships/tags" Target="../tags/tag7.xml"/><Relationship Id="rId11" Type="http://schemas.openxmlformats.org/officeDocument/2006/relationships/image" Target="../media/image5.png"/><Relationship Id="rId5" Type="http://schemas.openxmlformats.org/officeDocument/2006/relationships/tags" Target="../tags/tag6.xml"/><Relationship Id="rId10" Type="http://schemas.openxmlformats.org/officeDocument/2006/relationships/image" Target="../media/image4.png"/><Relationship Id="rId4" Type="http://schemas.openxmlformats.org/officeDocument/2006/relationships/tags" Target="../tags/tag5.xml"/><Relationship Id="rId9" Type="http://schemas.openxmlformats.org/officeDocument/2006/relationships/image" Target="../media/image3.png"/><Relationship Id="rId14" Type="http://schemas.openxmlformats.org/officeDocument/2006/relationships/image" Target="../media/image8.png"/></Relationships>
</file>

<file path=ppt/slides/_rels/slide3.xml.rels><?xml version="1.0" encoding="UTF-8" standalone="yes"?>
<Relationships xmlns="http://schemas.openxmlformats.org/package/2006/relationships"><Relationship Id="rId3" Type="http://schemas.openxmlformats.org/officeDocument/2006/relationships/image" Target="../media/image300.png"/><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8" Type="http://schemas.openxmlformats.org/officeDocument/2006/relationships/image" Target="../media/image330.png"/><Relationship Id="rId3" Type="http://schemas.openxmlformats.org/officeDocument/2006/relationships/tags" Target="../tags/tag10.xml"/><Relationship Id="rId7" Type="http://schemas.openxmlformats.org/officeDocument/2006/relationships/image" Target="../media/image10.png"/><Relationship Id="rId2" Type="http://schemas.openxmlformats.org/officeDocument/2006/relationships/tags" Target="../tags/tag9.xml"/><Relationship Id="rId1" Type="http://schemas.openxmlformats.org/officeDocument/2006/relationships/tags" Target="../tags/tag8.xml"/><Relationship Id="rId6" Type="http://schemas.openxmlformats.org/officeDocument/2006/relationships/image" Target="../media/image311.png"/><Relationship Id="rId5" Type="http://schemas.openxmlformats.org/officeDocument/2006/relationships/image" Target="../media/image9.png"/><Relationship Id="rId10" Type="http://schemas.openxmlformats.org/officeDocument/2006/relationships/image" Target="../media/image12.png"/><Relationship Id="rId4" Type="http://schemas.openxmlformats.org/officeDocument/2006/relationships/slideLayout" Target="../slideLayouts/slideLayout7.xml"/><Relationship Id="rId9" Type="http://schemas.openxmlformats.org/officeDocument/2006/relationships/image" Target="../media/image11.png"/></Relationships>
</file>

<file path=ppt/slides/_rels/slide5.xml.rels><?xml version="1.0" encoding="UTF-8" standalone="yes"?>
<Relationships xmlns="http://schemas.openxmlformats.org/package/2006/relationships"><Relationship Id="rId8" Type="http://schemas.openxmlformats.org/officeDocument/2006/relationships/image" Target="../media/image16.png"/><Relationship Id="rId3" Type="http://schemas.openxmlformats.org/officeDocument/2006/relationships/tags" Target="../tags/tag13.xml"/><Relationship Id="rId7" Type="http://schemas.openxmlformats.org/officeDocument/2006/relationships/image" Target="../media/image15.png"/><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image" Target="../media/image14.png"/><Relationship Id="rId5" Type="http://schemas.openxmlformats.org/officeDocument/2006/relationships/image" Target="../media/image13.png"/><Relationship Id="rId4" Type="http://schemas.openxmlformats.org/officeDocument/2006/relationships/slideLayout" Target="../slideLayouts/slideLayout7.xml"/><Relationship Id="rId9" Type="http://schemas.openxmlformats.org/officeDocument/2006/relationships/image" Target="../media/image400.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TextBox 1"/>
              <p:cNvSpPr txBox="1"/>
              <p:nvPr/>
            </p:nvSpPr>
            <p:spPr>
              <a:xfrm>
                <a:off x="709863" y="818147"/>
                <a:ext cx="7543800" cy="2585323"/>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sk-SK"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typical gas particle density </a:t>
                </a:r>
                <a14:m>
                  <m:oMath xmlns:m="http://schemas.openxmlformats.org/officeDocument/2006/math">
                    <m:r>
                      <a:rPr kumimoji="0" lang="en-US" sz="18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Arial" panose="020B0604020202020204" pitchFamily="34" charset="0"/>
                      </a:rPr>
                      <m:t>𝑛</m:t>
                    </m:r>
                    <m:r>
                      <a:rPr kumimoji="0" lang="en-US" sz="18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Arial" panose="020B0604020202020204" pitchFamily="34" charset="0"/>
                      </a:rPr>
                      <m:t>=0,3.</m:t>
                    </m:r>
                    <m:sSup>
                      <m:sSupPr>
                        <m:ctrlPr>
                          <a:rPr kumimoji="0" lang="en-US" sz="18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Arial" panose="020B0604020202020204" pitchFamily="34" charset="0"/>
                          </a:rPr>
                        </m:ctrlPr>
                      </m:sSupPr>
                      <m:e>
                        <m:r>
                          <a:rPr kumimoji="0" lang="en-US" sz="18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Arial" panose="020B0604020202020204" pitchFamily="34" charset="0"/>
                          </a:rPr>
                          <m:t>10</m:t>
                        </m:r>
                      </m:e>
                      <m:sup>
                        <m:r>
                          <a:rPr kumimoji="0" lang="en-US" sz="18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Arial" panose="020B0604020202020204" pitchFamily="34" charset="0"/>
                          </a:rPr>
                          <m:t>26</m:t>
                        </m:r>
                      </m:sup>
                    </m:sSup>
                    <m:r>
                      <a:rPr kumimoji="0" lang="en-US" sz="18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Arial" panose="020B0604020202020204" pitchFamily="34" charset="0"/>
                      </a:rPr>
                      <m:t> </m:t>
                    </m:r>
                  </m:oMath>
                </a14:m>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m</a:t>
                </a:r>
                <a:r>
                  <a:rPr kumimoji="0" lang="en-US" sz="1800" b="0" i="0" u="none" strike="noStrike" kern="1200" cap="none" spc="0" normalizeH="0" baseline="30000" noProof="0" dirty="0">
                    <a:ln>
                      <a:noFill/>
                    </a:ln>
                    <a:solidFill>
                      <a:prstClr val="black"/>
                    </a:solidFill>
                    <a:effectLst/>
                    <a:uLnTx/>
                    <a:uFillTx/>
                    <a:latin typeface="Arial" panose="020B0604020202020204" pitchFamily="34" charset="0"/>
                    <a:ea typeface="+mn-ea"/>
                    <a:cs typeface="Arial" panose="020B0604020202020204" pitchFamily="34" charset="0"/>
                  </a:rPr>
                  <a:t>-3</a:t>
                </a:r>
                <a:endParaRPr kumimoji="0" lang="sk-SK" sz="1800" b="0" i="0" u="none" strike="noStrike" kern="1200" cap="none" spc="0" normalizeH="0" baseline="0" noProof="0" dirty="0">
                  <a:ln>
                    <a:noFill/>
                  </a:ln>
                  <a:solidFill>
                    <a:prstClr val="black"/>
                  </a:solidFill>
                  <a:effectLst/>
                  <a:uLnTx/>
                  <a:uFillTx/>
                  <a:latin typeface="Cambria Math" panose="02040503050406030204" pitchFamily="18" charset="0"/>
                  <a:ea typeface="+mn-ea"/>
                  <a:cs typeface="Arial" panose="020B0604020202020204" pitchFamily="34" charset="0"/>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prstClr val="black"/>
                    </a:solidFill>
                    <a:effectLst/>
                    <a:uLnTx/>
                    <a:uFillTx/>
                    <a:latin typeface="Cambria Math" panose="02040503050406030204" pitchFamily="18" charset="0"/>
                    <a:ea typeface="+mn-ea"/>
                    <a:cs typeface="Arial" panose="020B0604020202020204" pitchFamily="34" charset="0"/>
                  </a:rPr>
                  <a:t>typical radius of a molecule 0.2</a:t>
                </a:r>
                <a:r>
                  <a:rPr kumimoji="0" lang="sk-SK" sz="1800" b="0" i="0" u="none" strike="noStrike" kern="1200" cap="none" spc="0" normalizeH="0" baseline="0" noProof="0" dirty="0">
                    <a:ln>
                      <a:noFill/>
                    </a:ln>
                    <a:solidFill>
                      <a:prstClr val="black"/>
                    </a:solidFill>
                    <a:effectLst/>
                    <a:uLnTx/>
                    <a:uFillTx/>
                    <a:latin typeface="Cambria Math" panose="02040503050406030204" pitchFamily="18" charset="0"/>
                    <a:ea typeface="+mn-ea"/>
                    <a:cs typeface="Arial" panose="020B0604020202020204" pitchFamily="34" charset="0"/>
                  </a:rPr>
                  <a:t> nm</a:t>
                </a:r>
                <a:endParaRPr kumimoji="0" lang="en-US" sz="1800" b="0" i="0" u="none" strike="noStrike" kern="1200" cap="none" spc="0" normalizeH="0" baseline="0" noProof="0" dirty="0">
                  <a:ln>
                    <a:noFill/>
                  </a:ln>
                  <a:solidFill>
                    <a:prstClr val="black"/>
                  </a:solidFill>
                  <a:effectLst/>
                  <a:uLnTx/>
                  <a:uFillTx/>
                  <a:latin typeface="Cambria Math" panose="02040503050406030204" pitchFamily="18" charset="0"/>
                  <a:ea typeface="+mn-ea"/>
                  <a:cs typeface="Arial" panose="020B0604020202020204" pitchFamily="34" charset="0"/>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typical cross section </a:t>
                </a:r>
                <a14:m>
                  <m:oMath xmlns:m="http://schemas.openxmlformats.org/officeDocument/2006/math">
                    <m:r>
                      <a:rPr kumimoji="0" lang="en-US" sz="18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Arial" panose="020B0604020202020204" pitchFamily="34" charset="0"/>
                      </a:rPr>
                      <m:t>𝜎</m:t>
                    </m:r>
                    <m:r>
                      <a:rPr kumimoji="0" lang="en-US" sz="18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Arial" panose="020B0604020202020204" pitchFamily="34" charset="0"/>
                      </a:rPr>
                      <m:t>=0.5</m:t>
                    </m:r>
                  </m:oMath>
                </a14:m>
                <a:r>
                  <a:rPr kumimoji="0" lang="en-US" sz="1800" b="0" i="1" u="none" strike="noStrike" kern="1200" cap="none" spc="0" normalizeH="0" baseline="0" noProof="0" dirty="0">
                    <a:ln>
                      <a:noFill/>
                    </a:ln>
                    <a:solidFill>
                      <a:prstClr val="black"/>
                    </a:solidFill>
                    <a:effectLst/>
                    <a:uLnTx/>
                    <a:uFillTx/>
                    <a:latin typeface="Cambria Math" panose="02040503050406030204" pitchFamily="18" charset="0"/>
                    <a:ea typeface="+mn-ea"/>
                    <a:cs typeface="Arial" panose="020B0604020202020204" pitchFamily="34" charset="0"/>
                  </a:rPr>
                  <a:t> </a:t>
                </a:r>
                <a:r>
                  <a:rPr kumimoji="0" lang="en-US" sz="1800" b="0" i="0" u="none" strike="noStrike" kern="1200" cap="none" spc="0" normalizeH="0" baseline="0" noProof="0" dirty="0">
                    <a:ln>
                      <a:noFill/>
                    </a:ln>
                    <a:solidFill>
                      <a:prstClr val="black"/>
                    </a:solidFill>
                    <a:effectLst/>
                    <a:uLnTx/>
                    <a:uFillTx/>
                    <a:latin typeface="Cambria Math" panose="02040503050406030204" pitchFamily="18" charset="0"/>
                    <a:ea typeface="+mn-ea"/>
                    <a:cs typeface="Arial" panose="020B0604020202020204" pitchFamily="34" charset="0"/>
                  </a:rPr>
                  <a:t>nm</a:t>
                </a:r>
                <a:r>
                  <a:rPr kumimoji="0" lang="en-US" sz="1800" b="0" i="0" u="none" strike="noStrike" kern="1200" cap="none" spc="0" normalizeH="0" baseline="30000" noProof="0" dirty="0">
                    <a:ln>
                      <a:noFill/>
                    </a:ln>
                    <a:solidFill>
                      <a:prstClr val="black"/>
                    </a:solidFill>
                    <a:effectLst/>
                    <a:uLnTx/>
                    <a:uFillTx/>
                    <a:latin typeface="Cambria Math" panose="02040503050406030204" pitchFamily="18" charset="0"/>
                    <a:ea typeface="+mn-ea"/>
                    <a:cs typeface="Arial" panose="020B0604020202020204" pitchFamily="34" charset="0"/>
                  </a:rPr>
                  <a:t>2</a:t>
                </a:r>
                <a:endParaRPr kumimoji="0" lang="en-US" sz="1800" b="0" i="1" u="none" strike="noStrike" kern="1200" cap="none" spc="0" normalizeH="0" baseline="30000" noProof="0" dirty="0">
                  <a:ln>
                    <a:noFill/>
                  </a:ln>
                  <a:solidFill>
                    <a:prstClr val="black"/>
                  </a:solidFill>
                  <a:effectLst/>
                  <a:uLnTx/>
                  <a:uFillTx/>
                  <a:latin typeface="Cambria Math" panose="02040503050406030204" pitchFamily="18" charset="0"/>
                  <a:ea typeface="+mn-ea"/>
                  <a:cs typeface="Arial" panose="020B0604020202020204" pitchFamily="34" charset="0"/>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typical mean free path </a:t>
                </a:r>
                <a14:m>
                  <m:oMath xmlns:m="http://schemas.openxmlformats.org/officeDocument/2006/math">
                    <m:r>
                      <a:rPr kumimoji="0" lang="en-US" sz="18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Arial" panose="020B0604020202020204" pitchFamily="34" charset="0"/>
                      </a:rPr>
                      <m:t>𝑙</m:t>
                    </m:r>
                    <m:r>
                      <a:rPr kumimoji="0" lang="en-US" sz="18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Arial" panose="020B0604020202020204" pitchFamily="34" charset="0"/>
                      </a:rPr>
                      <m:t>=  70</m:t>
                    </m:r>
                  </m:oMath>
                </a14:m>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nm</a:t>
                </a:r>
                <a:endParaRPr kumimoji="0" lang="sk-SK"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typical time between collisions </a:t>
                </a:r>
                <a14:m>
                  <m:oMath xmlns:m="http://schemas.openxmlformats.org/officeDocument/2006/math">
                    <m:r>
                      <a:rPr kumimoji="0" lang="en-US" sz="1800" b="0" i="1" u="none" strike="noStrike" kern="1200" cap="none" spc="0" normalizeH="0" baseline="0" noProof="0">
                        <a:ln>
                          <a:noFill/>
                        </a:ln>
                        <a:solidFill>
                          <a:prstClr val="black"/>
                        </a:solidFill>
                        <a:effectLst/>
                        <a:uLnTx/>
                        <a:uFillTx/>
                        <a:latin typeface="Cambria Math" panose="02040503050406030204" pitchFamily="18" charset="0"/>
                        <a:ea typeface="+mn-ea"/>
                        <a:cs typeface="Arial" panose="020B0604020202020204" pitchFamily="34" charset="0"/>
                      </a:rPr>
                      <m:t>𝜏</m:t>
                    </m:r>
                    <m:r>
                      <a:rPr kumimoji="0" lang="en-US" sz="1800" b="0" i="0" u="none" strike="noStrike" kern="1200" cap="none" spc="0" normalizeH="0" baseline="0" noProof="0">
                        <a:ln>
                          <a:noFill/>
                        </a:ln>
                        <a:solidFill>
                          <a:prstClr val="black"/>
                        </a:solidFill>
                        <a:effectLst/>
                        <a:uLnTx/>
                        <a:uFillTx/>
                        <a:latin typeface="Cambria Math" panose="02040503050406030204" pitchFamily="18" charset="0"/>
                        <a:ea typeface="+mn-ea"/>
                        <a:cs typeface="Arial" panose="020B0604020202020204" pitchFamily="34" charset="0"/>
                      </a:rPr>
                      <m:t>=</m:t>
                    </m:r>
                  </m:oMath>
                </a14:m>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0.2 ns</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sk-SK"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mc:Choice>
        <mc:Fallback xmlns="">
          <p:sp>
            <p:nvSpPr>
              <p:cNvPr id="2" name="TextBox 1"/>
              <p:cNvSpPr txBox="1">
                <a:spLocks noRot="1" noChangeAspect="1" noMove="1" noResize="1" noEditPoints="1" noAdjustHandles="1" noChangeArrowheads="1" noChangeShapeType="1" noTextEdit="1"/>
              </p:cNvSpPr>
              <p:nvPr/>
            </p:nvSpPr>
            <p:spPr>
              <a:xfrm>
                <a:off x="709863" y="818147"/>
                <a:ext cx="7543800" cy="2585323"/>
              </a:xfrm>
              <a:prstGeom prst="rect">
                <a:avLst/>
              </a:prstGeom>
              <a:blipFill>
                <a:blip r:embed="rId5"/>
                <a:stretch>
                  <a:fillRect l="-485"/>
                </a:stretch>
              </a:blipFill>
            </p:spPr>
            <p:txBody>
              <a:bodyPr/>
              <a:lstStyle/>
              <a:p>
                <a:r>
                  <a:rPr lang="en-US">
                    <a:noFill/>
                  </a:rPr>
                  <a:t> </a:t>
                </a:r>
              </a:p>
            </p:txBody>
          </p:sp>
        </mc:Fallback>
      </mc:AlternateContent>
      <p:pic>
        <p:nvPicPr>
          <p:cNvPr id="3" name="Picture 2"/>
          <p:cNvPicPr>
            <a:picLocks noChangeAspect="1"/>
          </p:cNvPicPr>
          <p:nvPr>
            <p:custDataLst>
              <p:tags r:id="rId1"/>
            </p:custDataLst>
          </p:nvPr>
        </p:nvPicPr>
        <p:blipFill>
          <a:blip r:embed="rId6" cstate="print">
            <a:extLst>
              <a:ext uri="{28A0092B-C50C-407E-A947-70E740481C1C}">
                <a14:useLocalDpi xmlns:a14="http://schemas.microsoft.com/office/drawing/2010/main" val="0"/>
              </a:ext>
            </a:extLst>
          </a:blip>
          <a:stretch>
            <a:fillRect/>
          </a:stretch>
        </p:blipFill>
        <p:spPr>
          <a:xfrm>
            <a:off x="890337" y="755423"/>
            <a:ext cx="746760" cy="516255"/>
          </a:xfrm>
          <a:prstGeom prst="rect">
            <a:avLst/>
          </a:prstGeom>
        </p:spPr>
      </p:pic>
      <p:sp>
        <p:nvSpPr>
          <p:cNvPr id="4" name="TextBox 3">
            <a:extLst>
              <a:ext uri="{FF2B5EF4-FFF2-40B4-BE49-F238E27FC236}">
                <a16:creationId xmlns:a16="http://schemas.microsoft.com/office/drawing/2014/main" id="{785D3F3F-1D43-4D4B-A66E-1E2B96DB558A}"/>
              </a:ext>
            </a:extLst>
          </p:cNvPr>
          <p:cNvSpPr txBox="1"/>
          <p:nvPr/>
        </p:nvSpPr>
        <p:spPr>
          <a:xfrm>
            <a:off x="1503680" y="293758"/>
            <a:ext cx="6136640"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Typical mean free path</a:t>
            </a:r>
          </a:p>
        </p:txBody>
      </p:sp>
      <p:sp>
        <p:nvSpPr>
          <p:cNvPr id="5" name="Slide Number Placeholder 4">
            <a:extLst>
              <a:ext uri="{FF2B5EF4-FFF2-40B4-BE49-F238E27FC236}">
                <a16:creationId xmlns:a16="http://schemas.microsoft.com/office/drawing/2014/main" id="{A7E0733F-3F83-4FD0-8A6E-5081DDE7D569}"/>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BCE0CA2-1A48-4B23-8A77-1A9F640E54E6}" type="slidenum">
              <a:rPr kumimoji="0" lang="sk-SK"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sk-SK"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07603835"/>
      </p:ext>
    </p:extLst>
  </p:cSld>
  <p:clrMapOvr>
    <a:masterClrMapping/>
  </p:clrMapOvr>
  <p:extLst mod="1"/>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3476980-2FBF-41DA-9FBC-7546A188A118}"/>
              </a:ext>
            </a:extLst>
          </p:cNvPr>
          <p:cNvSpPr txBox="1"/>
          <p:nvPr/>
        </p:nvSpPr>
        <p:spPr>
          <a:xfrm>
            <a:off x="1229359" y="323229"/>
            <a:ext cx="6685280" cy="52322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Energy (“heat”) transfer</a:t>
            </a:r>
          </a:p>
        </p:txBody>
      </p:sp>
      <p:pic>
        <p:nvPicPr>
          <p:cNvPr id="3" name="Picture 2">
            <a:extLst>
              <a:ext uri="{FF2B5EF4-FFF2-40B4-BE49-F238E27FC236}">
                <a16:creationId xmlns:a16="http://schemas.microsoft.com/office/drawing/2014/main" id="{B42C8D35-3E36-4C8B-8CC6-409CC47DD9C0}"/>
              </a:ext>
            </a:extLst>
          </p:cNvPr>
          <p:cNvPicPr>
            <a:picLocks noChangeAspect="1"/>
          </p:cNvPicPr>
          <p:nvPr/>
        </p:nvPicPr>
        <p:blipFill>
          <a:blip r:embed="rId8"/>
          <a:stretch>
            <a:fillRect/>
          </a:stretch>
        </p:blipFill>
        <p:spPr>
          <a:xfrm>
            <a:off x="2646027" y="1217708"/>
            <a:ext cx="3851943" cy="623682"/>
          </a:xfrm>
          <a:prstGeom prst="rect">
            <a:avLst/>
          </a:prstGeom>
        </p:spPr>
      </p:pic>
      <p:pic>
        <p:nvPicPr>
          <p:cNvPr id="10" name="Picture 9">
            <a:extLst>
              <a:ext uri="{FF2B5EF4-FFF2-40B4-BE49-F238E27FC236}">
                <a16:creationId xmlns:a16="http://schemas.microsoft.com/office/drawing/2014/main" id="{E02F8C11-C02F-4AA4-BB13-7A6F6FD0D425}"/>
              </a:ext>
            </a:extLst>
          </p:cNvPr>
          <p:cNvPicPr>
            <a:picLocks noChangeAspect="1"/>
          </p:cNvPicPr>
          <p:nvPr>
            <p:custDataLst>
              <p:tags r:id="rId1"/>
            </p:custDataLst>
          </p:nvPr>
        </p:nvPicPr>
        <p:blipFill>
          <a:blip r:embed="rId9" cstate="print">
            <a:extLst>
              <a:ext uri="{28A0092B-C50C-407E-A947-70E740481C1C}">
                <a14:useLocalDpi xmlns:a14="http://schemas.microsoft.com/office/drawing/2010/main" val="0"/>
              </a:ext>
            </a:extLst>
          </a:blip>
          <a:stretch>
            <a:fillRect/>
          </a:stretch>
        </p:blipFill>
        <p:spPr>
          <a:xfrm>
            <a:off x="3418283" y="2235464"/>
            <a:ext cx="2307429" cy="168000"/>
          </a:xfrm>
          <a:prstGeom prst="rect">
            <a:avLst/>
          </a:prstGeom>
        </p:spPr>
      </p:pic>
      <p:pic>
        <p:nvPicPr>
          <p:cNvPr id="14" name="Picture 13">
            <a:extLst>
              <a:ext uri="{FF2B5EF4-FFF2-40B4-BE49-F238E27FC236}">
                <a16:creationId xmlns:a16="http://schemas.microsoft.com/office/drawing/2014/main" id="{1CBD99F1-9C30-48C3-87E4-74D4A5A3EDF8}"/>
              </a:ext>
            </a:extLst>
          </p:cNvPr>
          <p:cNvPicPr>
            <a:picLocks noChangeAspect="1"/>
          </p:cNvPicPr>
          <p:nvPr>
            <p:custDataLst>
              <p:tags r:id="rId2"/>
            </p:custDataLst>
          </p:nvPr>
        </p:nvPicPr>
        <p:blipFill>
          <a:blip r:embed="rId10" cstate="print">
            <a:extLst>
              <a:ext uri="{28A0092B-C50C-407E-A947-70E740481C1C}">
                <a14:useLocalDpi xmlns:a14="http://schemas.microsoft.com/office/drawing/2010/main" val="0"/>
              </a:ext>
            </a:extLst>
          </a:blip>
          <a:stretch>
            <a:fillRect/>
          </a:stretch>
        </p:blipFill>
        <p:spPr>
          <a:xfrm>
            <a:off x="2575776" y="2579824"/>
            <a:ext cx="3824572" cy="217714"/>
          </a:xfrm>
          <a:prstGeom prst="rect">
            <a:avLst/>
          </a:prstGeom>
        </p:spPr>
      </p:pic>
      <p:pic>
        <p:nvPicPr>
          <p:cNvPr id="9" name="Picture 8">
            <a:extLst>
              <a:ext uri="{FF2B5EF4-FFF2-40B4-BE49-F238E27FC236}">
                <a16:creationId xmlns:a16="http://schemas.microsoft.com/office/drawing/2014/main" id="{3609F964-AB34-4CFB-BB63-ECB5AA637C53}"/>
              </a:ext>
            </a:extLst>
          </p:cNvPr>
          <p:cNvPicPr>
            <a:picLocks noChangeAspect="1"/>
          </p:cNvPicPr>
          <p:nvPr>
            <p:custDataLst>
              <p:tags r:id="rId3"/>
            </p:custDataLst>
          </p:nvPr>
        </p:nvPicPr>
        <p:blipFill>
          <a:blip r:embed="rId11" cstate="print">
            <a:extLst>
              <a:ext uri="{28A0092B-C50C-407E-A947-70E740481C1C}">
                <a14:useLocalDpi xmlns:a14="http://schemas.microsoft.com/office/drawing/2010/main" val="0"/>
              </a:ext>
            </a:extLst>
          </a:blip>
          <a:stretch>
            <a:fillRect/>
          </a:stretch>
        </p:blipFill>
        <p:spPr>
          <a:xfrm>
            <a:off x="2242282" y="3030258"/>
            <a:ext cx="4659429" cy="505714"/>
          </a:xfrm>
          <a:prstGeom prst="rect">
            <a:avLst/>
          </a:prstGeom>
        </p:spPr>
      </p:pic>
      <p:sp>
        <p:nvSpPr>
          <p:cNvPr id="12" name="TextBox 11">
            <a:extLst>
              <a:ext uri="{FF2B5EF4-FFF2-40B4-BE49-F238E27FC236}">
                <a16:creationId xmlns:a16="http://schemas.microsoft.com/office/drawing/2014/main" id="{4EEE5F5E-0A0D-4E8F-A195-483DFD6422F6}"/>
              </a:ext>
            </a:extLst>
          </p:cNvPr>
          <p:cNvSpPr txBox="1"/>
          <p:nvPr/>
        </p:nvSpPr>
        <p:spPr>
          <a:xfrm>
            <a:off x="210700" y="3620577"/>
            <a:ext cx="8554720" cy="64633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The two temperatures are the temperatures at two locations at a mean free path distance from each other  </a:t>
            </a:r>
          </a:p>
        </p:txBody>
      </p:sp>
      <p:pic>
        <p:nvPicPr>
          <p:cNvPr id="16" name="Picture 15">
            <a:extLst>
              <a:ext uri="{FF2B5EF4-FFF2-40B4-BE49-F238E27FC236}">
                <a16:creationId xmlns:a16="http://schemas.microsoft.com/office/drawing/2014/main" id="{FC660362-5971-482A-B07D-4DE9B5758A78}"/>
              </a:ext>
            </a:extLst>
          </p:cNvPr>
          <p:cNvPicPr>
            <a:picLocks noChangeAspect="1"/>
          </p:cNvPicPr>
          <p:nvPr>
            <p:custDataLst>
              <p:tags r:id="rId4"/>
            </p:custDataLst>
          </p:nvPr>
        </p:nvPicPr>
        <p:blipFill>
          <a:blip r:embed="rId12" cstate="print">
            <a:extLst>
              <a:ext uri="{28A0092B-C50C-407E-A947-70E740481C1C}">
                <a14:useLocalDpi xmlns:a14="http://schemas.microsoft.com/office/drawing/2010/main" val="0"/>
              </a:ext>
            </a:extLst>
          </a:blip>
          <a:stretch>
            <a:fillRect/>
          </a:stretch>
        </p:blipFill>
        <p:spPr>
          <a:xfrm>
            <a:off x="3380569" y="4099448"/>
            <a:ext cx="2345143" cy="471429"/>
          </a:xfrm>
          <a:prstGeom prst="rect">
            <a:avLst/>
          </a:prstGeom>
        </p:spPr>
      </p:pic>
      <p:pic>
        <p:nvPicPr>
          <p:cNvPr id="25" name="Picture 24">
            <a:extLst>
              <a:ext uri="{FF2B5EF4-FFF2-40B4-BE49-F238E27FC236}">
                <a16:creationId xmlns:a16="http://schemas.microsoft.com/office/drawing/2014/main" id="{DBBD1C24-4717-463D-BE5D-8E3E977AD142}"/>
              </a:ext>
            </a:extLst>
          </p:cNvPr>
          <p:cNvPicPr>
            <a:picLocks noChangeAspect="1"/>
          </p:cNvPicPr>
          <p:nvPr>
            <p:custDataLst>
              <p:tags r:id="rId5"/>
            </p:custDataLst>
          </p:nvPr>
        </p:nvPicPr>
        <p:blipFill>
          <a:blip r:embed="rId13" cstate="print">
            <a:extLst>
              <a:ext uri="{28A0092B-C50C-407E-A947-70E740481C1C}">
                <a14:useLocalDpi xmlns:a14="http://schemas.microsoft.com/office/drawing/2010/main" val="0"/>
              </a:ext>
            </a:extLst>
          </a:blip>
          <a:stretch>
            <a:fillRect/>
          </a:stretch>
        </p:blipFill>
        <p:spPr>
          <a:xfrm>
            <a:off x="3626632" y="4587273"/>
            <a:ext cx="1758857" cy="505714"/>
          </a:xfrm>
          <a:prstGeom prst="rect">
            <a:avLst/>
          </a:prstGeom>
        </p:spPr>
      </p:pic>
      <p:sp>
        <p:nvSpPr>
          <p:cNvPr id="20" name="TextBox 19">
            <a:extLst>
              <a:ext uri="{FF2B5EF4-FFF2-40B4-BE49-F238E27FC236}">
                <a16:creationId xmlns:a16="http://schemas.microsoft.com/office/drawing/2014/main" id="{BE5E51F4-C35F-4704-84B8-B5B1B4767D42}"/>
              </a:ext>
            </a:extLst>
          </p:cNvPr>
          <p:cNvSpPr txBox="1"/>
          <p:nvPr/>
        </p:nvSpPr>
        <p:spPr>
          <a:xfrm>
            <a:off x="335280" y="5293360"/>
            <a:ext cx="855472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So the heat transfer coefficient is</a:t>
            </a:r>
          </a:p>
        </p:txBody>
      </p:sp>
      <p:pic>
        <p:nvPicPr>
          <p:cNvPr id="23" name="Picture 22">
            <a:extLst>
              <a:ext uri="{FF2B5EF4-FFF2-40B4-BE49-F238E27FC236}">
                <a16:creationId xmlns:a16="http://schemas.microsoft.com/office/drawing/2014/main" id="{EA754729-DDDF-450D-BE12-273AFA5ADAF5}"/>
              </a:ext>
            </a:extLst>
          </p:cNvPr>
          <p:cNvPicPr>
            <a:picLocks noChangeAspect="1"/>
          </p:cNvPicPr>
          <p:nvPr>
            <p:custDataLst>
              <p:tags r:id="rId6"/>
            </p:custDataLst>
          </p:nvPr>
        </p:nvPicPr>
        <p:blipFill>
          <a:blip r:embed="rId14" cstate="print">
            <a:extLst>
              <a:ext uri="{28A0092B-C50C-407E-A947-70E740481C1C}">
                <a14:useLocalDpi xmlns:a14="http://schemas.microsoft.com/office/drawing/2010/main" val="0"/>
              </a:ext>
            </a:extLst>
          </a:blip>
          <a:stretch>
            <a:fillRect/>
          </a:stretch>
        </p:blipFill>
        <p:spPr>
          <a:xfrm>
            <a:off x="4297191" y="5387435"/>
            <a:ext cx="1181143" cy="505714"/>
          </a:xfrm>
          <a:prstGeom prst="rect">
            <a:avLst/>
          </a:prstGeom>
        </p:spPr>
      </p:pic>
      <p:sp>
        <p:nvSpPr>
          <p:cNvPr id="26" name="Rectangle 25">
            <a:extLst>
              <a:ext uri="{FF2B5EF4-FFF2-40B4-BE49-F238E27FC236}">
                <a16:creationId xmlns:a16="http://schemas.microsoft.com/office/drawing/2014/main" id="{C3A824CD-BD8E-4C91-8EE8-94FA76BA9C6B}"/>
              </a:ext>
            </a:extLst>
          </p:cNvPr>
          <p:cNvSpPr/>
          <p:nvPr/>
        </p:nvSpPr>
        <p:spPr>
          <a:xfrm>
            <a:off x="4147374" y="5346969"/>
            <a:ext cx="1509312" cy="586645"/>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7" name="TextBox 26">
            <a:extLst>
              <a:ext uri="{FF2B5EF4-FFF2-40B4-BE49-F238E27FC236}">
                <a16:creationId xmlns:a16="http://schemas.microsoft.com/office/drawing/2014/main" id="{0A1AD156-BB8B-473B-B565-40E04DFAE2C9}"/>
              </a:ext>
            </a:extLst>
          </p:cNvPr>
          <p:cNvSpPr txBox="1"/>
          <p:nvPr/>
        </p:nvSpPr>
        <p:spPr>
          <a:xfrm>
            <a:off x="210700" y="6042813"/>
            <a:ext cx="8554720" cy="64633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FF0000"/>
                </a:solidFill>
                <a:effectLst/>
                <a:uLnTx/>
                <a:uFillTx/>
                <a:latin typeface="Arial" panose="020B0604020202020204" pitchFamily="34" charset="0"/>
                <a:ea typeface="+mn-ea"/>
                <a:cs typeface="Arial" panose="020B0604020202020204" pitchFamily="34" charset="0"/>
              </a:rPr>
              <a:t>Note: everybody calls it “heat transfer coefficient” even if it better should be thermal energy transfer coefficient.</a:t>
            </a:r>
          </a:p>
        </p:txBody>
      </p:sp>
      <p:sp>
        <p:nvSpPr>
          <p:cNvPr id="28" name="Slide Number Placeholder 27">
            <a:extLst>
              <a:ext uri="{FF2B5EF4-FFF2-40B4-BE49-F238E27FC236}">
                <a16:creationId xmlns:a16="http://schemas.microsoft.com/office/drawing/2014/main" id="{54D09291-32BE-4376-BB15-EF8267B20CD1}"/>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BCE0CA2-1A48-4B23-8A77-1A9F640E54E6}" type="slidenum">
              <a:rPr kumimoji="0" lang="sk-SK"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sk-SK"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1052276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854AB00A-5502-4FD4-8D1D-3486A5C15C80}"/>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BCE0CA2-1A48-4B23-8A77-1A9F640E54E6}" type="slidenum">
              <a:rPr kumimoji="0" lang="sk-SK"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sk-SK"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3" name="TextBox 2">
            <a:extLst>
              <a:ext uri="{FF2B5EF4-FFF2-40B4-BE49-F238E27FC236}">
                <a16:creationId xmlns:a16="http://schemas.microsoft.com/office/drawing/2014/main" id="{4FAFE3AF-0025-48BC-BB78-0787B33E3267}"/>
              </a:ext>
            </a:extLst>
          </p:cNvPr>
          <p:cNvSpPr txBox="1"/>
          <p:nvPr/>
        </p:nvSpPr>
        <p:spPr>
          <a:xfrm>
            <a:off x="871870" y="404036"/>
            <a:ext cx="6868632" cy="52322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Viscosity</a:t>
            </a:r>
            <a:endParaRPr kumimoji="0" lang="sk-SK" sz="28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pic>
        <p:nvPicPr>
          <p:cNvPr id="46" name="Picture 45">
            <a:extLst>
              <a:ext uri="{FF2B5EF4-FFF2-40B4-BE49-F238E27FC236}">
                <a16:creationId xmlns:a16="http://schemas.microsoft.com/office/drawing/2014/main" id="{0728204F-B2DC-40EC-B615-3F71A036955B}"/>
              </a:ext>
            </a:extLst>
          </p:cNvPr>
          <p:cNvPicPr>
            <a:picLocks noChangeAspect="1"/>
          </p:cNvPicPr>
          <p:nvPr/>
        </p:nvPicPr>
        <p:blipFill>
          <a:blip r:embed="rId2"/>
          <a:stretch>
            <a:fillRect/>
          </a:stretch>
        </p:blipFill>
        <p:spPr>
          <a:xfrm>
            <a:off x="1911190" y="1041132"/>
            <a:ext cx="4776690" cy="1460082"/>
          </a:xfrm>
          <a:prstGeom prst="rect">
            <a:avLst/>
          </a:prstGeom>
        </p:spPr>
      </p:pic>
      <mc:AlternateContent xmlns:mc="http://schemas.openxmlformats.org/markup-compatibility/2006" xmlns:a14="http://schemas.microsoft.com/office/drawing/2010/main">
        <mc:Choice Requires="a14">
          <p:sp>
            <p:nvSpPr>
              <p:cNvPr id="47" name="TextBox 46">
                <a:extLst>
                  <a:ext uri="{FF2B5EF4-FFF2-40B4-BE49-F238E27FC236}">
                    <a16:creationId xmlns:a16="http://schemas.microsoft.com/office/drawing/2014/main" id="{D9206350-FFCF-4183-B1E0-6707AAD6AD8E}"/>
                  </a:ext>
                </a:extLst>
              </p:cNvPr>
              <p:cNvSpPr txBox="1"/>
              <p:nvPr/>
            </p:nvSpPr>
            <p:spPr>
              <a:xfrm>
                <a:off x="287079" y="2498650"/>
                <a:ext cx="8569842" cy="424731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Let us consider gas laminar flow. Viscous gas will not flow homogeneously. We shall observe that its flow velocity </a:t>
                </a:r>
                <a14:m>
                  <m:oMath xmlns:m="http://schemas.openxmlformats.org/officeDocument/2006/math">
                    <m:sSub>
                      <m:sSubPr>
                        <m:ctrlPr>
                          <a:rPr kumimoji="0" lang="en-US" sz="18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Arial" panose="020B0604020202020204" pitchFamily="34" charset="0"/>
                          </a:rPr>
                        </m:ctrlPr>
                      </m:sSubPr>
                      <m:e>
                        <m:r>
                          <m:rPr>
                            <m:nor/>
                          </m:rPr>
                          <a:rPr kumimoji="0" lang="en-US" sz="18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Arial" panose="020B0604020202020204" pitchFamily="34" charset="0"/>
                          </a:rPr>
                          <m:t>v</m:t>
                        </m:r>
                      </m:e>
                      <m:sub>
                        <m:r>
                          <a:rPr kumimoji="0" lang="en-US" sz="18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Arial" panose="020B0604020202020204" pitchFamily="34" charset="0"/>
                          </a:rPr>
                          <m:t>𝑥</m:t>
                        </m:r>
                      </m:sub>
                    </m:sSub>
                  </m:oMath>
                </a14:m>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is zero just above the bed and then increases with increasing coordinate </a:t>
                </a:r>
                <a14:m>
                  <m:oMath xmlns:m="http://schemas.openxmlformats.org/officeDocument/2006/math">
                    <m:r>
                      <a:rPr kumimoji="0" lang="en-US" sz="18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Arial" panose="020B0604020202020204" pitchFamily="34" charset="0"/>
                      </a:rPr>
                      <m:t>𝑦</m:t>
                    </m:r>
                  </m:oMath>
                </a14:m>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So there is a flow velocity gradient.</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The flow velocity is a drift velocity superimposed on the random thermal movement of the molecules. The drift velocity might be of the order of a few </a:t>
                </a:r>
                <a14:m>
                  <m:oMath xmlns:m="http://schemas.openxmlformats.org/officeDocument/2006/math">
                    <m:sSup>
                      <m:sSupPr>
                        <m:ctrlPr>
                          <a:rPr kumimoji="0" lang="en-US" sz="1800" b="0" i="1" u="none" strike="noStrike" kern="1200" cap="none" spc="0" normalizeH="0" baseline="0" noProof="0" dirty="0" smtClean="0">
                            <a:ln>
                              <a:noFill/>
                            </a:ln>
                            <a:solidFill>
                              <a:prstClr val="black"/>
                            </a:solidFill>
                            <a:effectLst/>
                            <a:uLnTx/>
                            <a:uFillTx/>
                            <a:latin typeface="Cambria Math" panose="02040503050406030204" pitchFamily="18" charset="0"/>
                            <a:ea typeface="+mn-ea"/>
                            <a:cs typeface="Arial" panose="020B0604020202020204" pitchFamily="34" charset="0"/>
                          </a:rPr>
                        </m:ctrlPr>
                      </m:sSupPr>
                      <m:e>
                        <m:r>
                          <m:rPr>
                            <m:nor/>
                          </m:rPr>
                          <a:rPr kumimoji="0" lang="en-US" sz="1800" b="0" i="0" u="none" strike="noStrike" kern="1200" cap="none" spc="0" normalizeH="0" baseline="0" noProof="0" dirty="0" smtClean="0">
                            <a:ln>
                              <a:noFill/>
                            </a:ln>
                            <a:solidFill>
                              <a:prstClr val="black"/>
                            </a:solidFill>
                            <a:effectLst/>
                            <a:uLnTx/>
                            <a:uFillTx/>
                            <a:latin typeface="Cambria Math" panose="02040503050406030204" pitchFamily="18" charset="0"/>
                            <a:ea typeface="+mn-ea"/>
                            <a:cs typeface="Arial" panose="020B0604020202020204" pitchFamily="34" charset="0"/>
                          </a:rPr>
                          <m:t>ms</m:t>
                        </m:r>
                      </m:e>
                      <m:sup>
                        <m:r>
                          <a:rPr kumimoji="0" lang="en-US" sz="1800" b="0" i="1" u="none" strike="noStrike" kern="1200" cap="none" spc="0" normalizeH="0" baseline="0" noProof="0" dirty="0" smtClean="0">
                            <a:ln>
                              <a:noFill/>
                            </a:ln>
                            <a:solidFill>
                              <a:prstClr val="black"/>
                            </a:solidFill>
                            <a:effectLst/>
                            <a:uLnTx/>
                            <a:uFillTx/>
                            <a:latin typeface="Cambria Math" panose="02040503050406030204" pitchFamily="18" charset="0"/>
                            <a:ea typeface="+mn-ea"/>
                            <a:cs typeface="Arial" panose="020B0604020202020204" pitchFamily="34" charset="0"/>
                          </a:rPr>
                          <m:t>−1</m:t>
                        </m:r>
                      </m:sup>
                    </m:sSup>
                  </m:oMath>
                </a14:m>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14:m>
                  <m:oMath xmlns:m="http://schemas.openxmlformats.org/officeDocument/2006/math">
                    <m:r>
                      <a:rPr kumimoji="0" lang="en-US" sz="18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Arial" panose="020B0604020202020204" pitchFamily="34" charset="0"/>
                      </a:rPr>
                      <m:t> </m:t>
                    </m:r>
                  </m:oMath>
                </a14:m>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the chaotic thermal velocity might be of the order 500 </a:t>
                </a:r>
                <a14:m>
                  <m:oMath xmlns:m="http://schemas.openxmlformats.org/officeDocument/2006/math">
                    <m:sSup>
                      <m:sSupPr>
                        <m:ctrlPr>
                          <a:rPr kumimoji="0" lang="en-US" sz="18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Arial" panose="020B0604020202020204" pitchFamily="34" charset="0"/>
                          </a:rPr>
                        </m:ctrlPr>
                      </m:sSupPr>
                      <m:e>
                        <m:r>
                          <m:rPr>
                            <m:nor/>
                          </m:rPr>
                          <a:rPr kumimoji="0" lang="en-US" sz="1800" b="0" i="0" u="none" strike="noStrike" kern="1200" cap="none" spc="0" normalizeH="0" baseline="0" noProof="0" smtClean="0">
                            <a:ln>
                              <a:noFill/>
                            </a:ln>
                            <a:solidFill>
                              <a:prstClr val="black"/>
                            </a:solidFill>
                            <a:effectLst/>
                            <a:uLnTx/>
                            <a:uFillTx/>
                            <a:latin typeface="Cambria Math" panose="02040503050406030204" pitchFamily="18" charset="0"/>
                            <a:ea typeface="+mn-ea"/>
                            <a:cs typeface="Arial" panose="020B0604020202020204" pitchFamily="34" charset="0"/>
                          </a:rPr>
                          <m:t>ms</m:t>
                        </m:r>
                      </m:e>
                      <m:sup>
                        <m:r>
                          <a:rPr kumimoji="0" lang="en-US" sz="18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Arial" panose="020B0604020202020204" pitchFamily="34" charset="0"/>
                          </a:rPr>
                          <m:t>−1</m:t>
                        </m:r>
                      </m:sup>
                    </m:sSup>
                  </m:oMath>
                </a14:m>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The drift velocity is in the direction </a:t>
                </a:r>
                <a14:m>
                  <m:oMath xmlns:m="http://schemas.openxmlformats.org/officeDocument/2006/math">
                    <m:r>
                      <a:rPr kumimoji="0" lang="en-US" sz="18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Arial" panose="020B0604020202020204" pitchFamily="34" charset="0"/>
                      </a:rPr>
                      <m:t>𝑥</m:t>
                    </m:r>
                    <m:r>
                      <a:rPr kumimoji="0" lang="en-US" sz="1800" b="0" i="0" u="none" strike="noStrike" kern="1200" cap="none" spc="0" normalizeH="0" baseline="0" noProof="0" smtClean="0">
                        <a:ln>
                          <a:noFill/>
                        </a:ln>
                        <a:solidFill>
                          <a:prstClr val="black"/>
                        </a:solidFill>
                        <a:effectLst/>
                        <a:uLnTx/>
                        <a:uFillTx/>
                        <a:latin typeface="Cambria Math" panose="02040503050406030204" pitchFamily="18" charset="0"/>
                        <a:ea typeface="+mn-ea"/>
                        <a:cs typeface="Arial" panose="020B0604020202020204" pitchFamily="34" charset="0"/>
                      </a:rPr>
                      <m:t>,</m:t>
                    </m:r>
                  </m:oMath>
                </a14:m>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the chaotic velocity has random direction. That means, that slow molecules from the bottom layers can by their random movement infiltrate the top layers and decelerate the molecules there and the fast molecules from the top layers can infiltrate the bottom layers and accelerate the molecules there. The random chaotic movement of the molecules leads to the transfer of </a:t>
                </a:r>
                <a14:m>
                  <m:oMath xmlns:m="http://schemas.openxmlformats.org/officeDocument/2006/math">
                    <m:r>
                      <a:rPr kumimoji="0" lang="en-US" sz="18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Arial" panose="020B0604020202020204" pitchFamily="34" charset="0"/>
                      </a:rPr>
                      <m:t>𝑥</m:t>
                    </m:r>
                  </m:oMath>
                </a14:m>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-direction momentum through the virtual boundary (represented by the dashed line) between the flowing layers. Transfer of momentum per time means the force acting between the layers in the </a:t>
                </a:r>
                <a14:m>
                  <m:oMath xmlns:m="http://schemas.openxmlformats.org/officeDocument/2006/math">
                    <m:r>
                      <a:rPr kumimoji="0" lang="en-US" sz="18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Arial" panose="020B0604020202020204" pitchFamily="34" charset="0"/>
                      </a:rPr>
                      <m:t>𝑥</m:t>
                    </m:r>
                  </m:oMath>
                </a14:m>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-direction what leads to </a:t>
                </a:r>
                <a:r>
                  <a:rPr kumimoji="0" lang="en-US" sz="18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tangential tension between the layers manifested as the viscosity.</a:t>
                </a:r>
                <a:endParaRPr kumimoji="0" lang="sk-SK" sz="18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mc:Choice>
        <mc:Fallback xmlns="">
          <p:sp>
            <p:nvSpPr>
              <p:cNvPr id="47" name="TextBox 46">
                <a:extLst>
                  <a:ext uri="{FF2B5EF4-FFF2-40B4-BE49-F238E27FC236}">
                    <a16:creationId xmlns:a16="http://schemas.microsoft.com/office/drawing/2014/main" id="{D9206350-FFCF-4183-B1E0-6707AAD6AD8E}"/>
                  </a:ext>
                </a:extLst>
              </p:cNvPr>
              <p:cNvSpPr txBox="1">
                <a:spLocks noRot="1" noChangeAspect="1" noMove="1" noResize="1" noEditPoints="1" noAdjustHandles="1" noChangeArrowheads="1" noChangeShapeType="1" noTextEdit="1"/>
              </p:cNvSpPr>
              <p:nvPr/>
            </p:nvSpPr>
            <p:spPr>
              <a:xfrm>
                <a:off x="287079" y="2498650"/>
                <a:ext cx="8569842" cy="4247317"/>
              </a:xfrm>
              <a:prstGeom prst="rect">
                <a:avLst/>
              </a:prstGeom>
              <a:blipFill>
                <a:blip r:embed="rId3"/>
                <a:stretch>
                  <a:fillRect l="-569" t="-861" r="-1209" b="-1291"/>
                </a:stretch>
              </a:blipFill>
            </p:spPr>
            <p:txBody>
              <a:bodyPr/>
              <a:lstStyle/>
              <a:p>
                <a:r>
                  <a:rPr lang="sk-SK">
                    <a:noFill/>
                  </a:rPr>
                  <a:t> </a:t>
                </a:r>
              </a:p>
            </p:txBody>
          </p:sp>
        </mc:Fallback>
      </mc:AlternateContent>
    </p:spTree>
    <p:extLst>
      <p:ext uri="{BB962C8B-B14F-4D97-AF65-F5344CB8AC3E}">
        <p14:creationId xmlns:p14="http://schemas.microsoft.com/office/powerpoint/2010/main" val="3478832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BC98B89A-3F4F-44AD-81D8-2A39E873280D}"/>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BCE0CA2-1A48-4B23-8A77-1A9F640E54E6}" type="slidenum">
              <a:rPr kumimoji="0" lang="sk-SK"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sk-SK"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3" name="TextBox 2">
            <a:extLst>
              <a:ext uri="{FF2B5EF4-FFF2-40B4-BE49-F238E27FC236}">
                <a16:creationId xmlns:a16="http://schemas.microsoft.com/office/drawing/2014/main" id="{CE7933AB-3E48-4130-B74E-06E5DB2C6B69}"/>
              </a:ext>
            </a:extLst>
          </p:cNvPr>
          <p:cNvSpPr txBox="1"/>
          <p:nvPr/>
        </p:nvSpPr>
        <p:spPr>
          <a:xfrm>
            <a:off x="1229359" y="291331"/>
            <a:ext cx="6685280" cy="52322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Smuggling the momentum: viscosity</a:t>
            </a:r>
          </a:p>
        </p:txBody>
      </p:sp>
      <p:pic>
        <p:nvPicPr>
          <p:cNvPr id="4" name="Picture 3">
            <a:extLst>
              <a:ext uri="{FF2B5EF4-FFF2-40B4-BE49-F238E27FC236}">
                <a16:creationId xmlns:a16="http://schemas.microsoft.com/office/drawing/2014/main" id="{65C3539C-FF26-4A9A-8A29-5814A34FD3FF}"/>
              </a:ext>
            </a:extLst>
          </p:cNvPr>
          <p:cNvPicPr>
            <a:picLocks noChangeAspect="1"/>
          </p:cNvPicPr>
          <p:nvPr/>
        </p:nvPicPr>
        <p:blipFill>
          <a:blip r:embed="rId5"/>
          <a:stretch>
            <a:fillRect/>
          </a:stretch>
        </p:blipFill>
        <p:spPr>
          <a:xfrm>
            <a:off x="1911190" y="1041132"/>
            <a:ext cx="4776690" cy="1460082"/>
          </a:xfrm>
          <a:prstGeom prst="rect">
            <a:avLst/>
          </a:prstGeom>
        </p:spPr>
      </p:pic>
      <mc:AlternateContent xmlns:mc="http://schemas.openxmlformats.org/markup-compatibility/2006" xmlns:a14="http://schemas.microsoft.com/office/drawing/2010/main">
        <mc:Choice Requires="a14">
          <p:sp>
            <p:nvSpPr>
              <p:cNvPr id="5" name="TextBox 4">
                <a:extLst>
                  <a:ext uri="{FF2B5EF4-FFF2-40B4-BE49-F238E27FC236}">
                    <a16:creationId xmlns:a16="http://schemas.microsoft.com/office/drawing/2014/main" id="{7DCC5683-DA46-452E-BADA-7ACDBAA9BE64}"/>
                  </a:ext>
                </a:extLst>
              </p:cNvPr>
              <p:cNvSpPr txBox="1"/>
              <p:nvPr/>
            </p:nvSpPr>
            <p:spPr>
              <a:xfrm>
                <a:off x="340242" y="2923953"/>
                <a:ext cx="8442251" cy="92333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Not relating the detailed discussion we had on energy transfer we just write the expression for the momentum flow density (in </a:t>
                </a:r>
                <a14:m>
                  <m:oMath xmlns:m="http://schemas.openxmlformats.org/officeDocument/2006/math">
                    <m:sSup>
                      <m:sSupPr>
                        <m:ctrlPr>
                          <a:rPr kumimoji="0" lang="en-US" sz="18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Arial" panose="020B0604020202020204" pitchFamily="34" charset="0"/>
                          </a:rPr>
                        </m:ctrlPr>
                      </m:sSupPr>
                      <m:e>
                        <m:r>
                          <m:rPr>
                            <m:nor/>
                          </m:rPr>
                          <a:rPr kumimoji="0" lang="en-US" sz="1800" b="0" i="0" u="none" strike="noStrike" kern="1200" cap="none" spc="0" normalizeH="0" baseline="0" noProof="0" smtClean="0">
                            <a:ln>
                              <a:noFill/>
                            </a:ln>
                            <a:solidFill>
                              <a:prstClr val="black"/>
                            </a:solidFill>
                            <a:effectLst/>
                            <a:uLnTx/>
                            <a:uFillTx/>
                            <a:latin typeface="Cambria Math" panose="02040503050406030204" pitchFamily="18" charset="0"/>
                            <a:ea typeface="+mn-ea"/>
                            <a:cs typeface="Arial" panose="020B0604020202020204" pitchFamily="34" charset="0"/>
                          </a:rPr>
                          <m:t>kgms</m:t>
                        </m:r>
                      </m:e>
                      <m:sup>
                        <m:r>
                          <a:rPr kumimoji="0" lang="en-US" sz="18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Arial" panose="020B0604020202020204" pitchFamily="34" charset="0"/>
                          </a:rPr>
                          <m:t>−1</m:t>
                        </m:r>
                      </m:sup>
                    </m:sSup>
                  </m:oMath>
                </a14:m>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per unit of time  per unit of the border area)</a:t>
                </a:r>
                <a:endParaRPr kumimoji="0" lang="sk-SK"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mc:Choice>
        <mc:Fallback xmlns="">
          <p:sp>
            <p:nvSpPr>
              <p:cNvPr id="5" name="TextBox 4">
                <a:extLst>
                  <a:ext uri="{FF2B5EF4-FFF2-40B4-BE49-F238E27FC236}">
                    <a16:creationId xmlns:a16="http://schemas.microsoft.com/office/drawing/2014/main" id="{7DCC5683-DA46-452E-BADA-7ACDBAA9BE64}"/>
                  </a:ext>
                </a:extLst>
              </p:cNvPr>
              <p:cNvSpPr txBox="1">
                <a:spLocks noRot="1" noChangeAspect="1" noMove="1" noResize="1" noEditPoints="1" noAdjustHandles="1" noChangeArrowheads="1" noChangeShapeType="1" noTextEdit="1"/>
              </p:cNvSpPr>
              <p:nvPr/>
            </p:nvSpPr>
            <p:spPr>
              <a:xfrm>
                <a:off x="340242" y="2923953"/>
                <a:ext cx="8442251" cy="923330"/>
              </a:xfrm>
              <a:prstGeom prst="rect">
                <a:avLst/>
              </a:prstGeom>
              <a:blipFill>
                <a:blip r:embed="rId6"/>
                <a:stretch>
                  <a:fillRect l="-650" t="-3974" b="-9934"/>
                </a:stretch>
              </a:blipFill>
            </p:spPr>
            <p:txBody>
              <a:bodyPr/>
              <a:lstStyle/>
              <a:p>
                <a:r>
                  <a:rPr lang="sk-SK">
                    <a:noFill/>
                  </a:rPr>
                  <a:t> </a:t>
                </a:r>
              </a:p>
            </p:txBody>
          </p:sp>
        </mc:Fallback>
      </mc:AlternateContent>
      <p:pic>
        <p:nvPicPr>
          <p:cNvPr id="11" name="Picture 10">
            <a:extLst>
              <a:ext uri="{FF2B5EF4-FFF2-40B4-BE49-F238E27FC236}">
                <a16:creationId xmlns:a16="http://schemas.microsoft.com/office/drawing/2014/main" id="{221CA760-E57E-42BC-AE5F-713D0677AC19}"/>
              </a:ext>
            </a:extLst>
          </p:cNvPr>
          <p:cNvPicPr>
            <a:picLocks noChangeAspect="1"/>
          </p:cNvPicPr>
          <p:nvPr>
            <p:custDataLst>
              <p:tags r:id="rId1"/>
            </p:custDataLst>
          </p:nvPr>
        </p:nvPicPr>
        <p:blipFill>
          <a:blip r:embed="rId7" cstate="print">
            <a:extLst>
              <a:ext uri="{28A0092B-C50C-407E-A947-70E740481C1C}">
                <a14:useLocalDpi xmlns:a14="http://schemas.microsoft.com/office/drawing/2010/main" val="0"/>
              </a:ext>
            </a:extLst>
          </a:blip>
          <a:stretch>
            <a:fillRect/>
          </a:stretch>
        </p:blipFill>
        <p:spPr>
          <a:xfrm>
            <a:off x="1529909" y="3837172"/>
            <a:ext cx="5441823" cy="516065"/>
          </a:xfrm>
          <a:prstGeom prst="rect">
            <a:avLst/>
          </a:prstGeom>
        </p:spPr>
      </p:pic>
      <mc:AlternateContent xmlns:mc="http://schemas.openxmlformats.org/markup-compatibility/2006" xmlns:a14="http://schemas.microsoft.com/office/drawing/2010/main">
        <mc:Choice Requires="a14">
          <p:sp>
            <p:nvSpPr>
              <p:cNvPr id="12" name="TextBox 11">
                <a:extLst>
                  <a:ext uri="{FF2B5EF4-FFF2-40B4-BE49-F238E27FC236}">
                    <a16:creationId xmlns:a16="http://schemas.microsoft.com/office/drawing/2014/main" id="{6A2A84F8-1C6E-4843-9366-B1E7316B7EE9}"/>
                  </a:ext>
                </a:extLst>
              </p:cNvPr>
              <p:cNvSpPr txBox="1"/>
              <p:nvPr/>
            </p:nvSpPr>
            <p:spPr>
              <a:xfrm>
                <a:off x="393404" y="4380614"/>
                <a:ext cx="8612372" cy="64633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Phenomenologically we define the coefficient of viscosity </a:t>
                </a:r>
                <a14:m>
                  <m:oMath xmlns:m="http://schemas.openxmlformats.org/officeDocument/2006/math">
                    <m:r>
                      <a:rPr kumimoji="0" lang="en-US" sz="18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Arial" panose="020B0604020202020204" pitchFamily="34" charset="0"/>
                      </a:rPr>
                      <m:t>𝜂</m:t>
                    </m:r>
                  </m:oMath>
                </a14:m>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by the relation for the tangential tension between the layers in the form</a:t>
                </a:r>
                <a:endParaRPr kumimoji="0" lang="sk-SK"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mc:Choice>
        <mc:Fallback xmlns="">
          <p:sp>
            <p:nvSpPr>
              <p:cNvPr id="12" name="TextBox 11">
                <a:extLst>
                  <a:ext uri="{FF2B5EF4-FFF2-40B4-BE49-F238E27FC236}">
                    <a16:creationId xmlns:a16="http://schemas.microsoft.com/office/drawing/2014/main" id="{6A2A84F8-1C6E-4843-9366-B1E7316B7EE9}"/>
                  </a:ext>
                </a:extLst>
              </p:cNvPr>
              <p:cNvSpPr txBox="1">
                <a:spLocks noRot="1" noChangeAspect="1" noMove="1" noResize="1" noEditPoints="1" noAdjustHandles="1" noChangeArrowheads="1" noChangeShapeType="1" noTextEdit="1"/>
              </p:cNvSpPr>
              <p:nvPr/>
            </p:nvSpPr>
            <p:spPr>
              <a:xfrm>
                <a:off x="393404" y="4380614"/>
                <a:ext cx="8612372" cy="646331"/>
              </a:xfrm>
              <a:prstGeom prst="rect">
                <a:avLst/>
              </a:prstGeom>
              <a:blipFill>
                <a:blip r:embed="rId8"/>
                <a:stretch>
                  <a:fillRect l="-637" t="-5660" b="-14151"/>
                </a:stretch>
              </a:blipFill>
            </p:spPr>
            <p:txBody>
              <a:bodyPr/>
              <a:lstStyle/>
              <a:p>
                <a:r>
                  <a:rPr lang="sk-SK">
                    <a:noFill/>
                  </a:rPr>
                  <a:t> </a:t>
                </a:r>
              </a:p>
            </p:txBody>
          </p:sp>
        </mc:Fallback>
      </mc:AlternateContent>
      <p:pic>
        <p:nvPicPr>
          <p:cNvPr id="14" name="Picture 13">
            <a:extLst>
              <a:ext uri="{FF2B5EF4-FFF2-40B4-BE49-F238E27FC236}">
                <a16:creationId xmlns:a16="http://schemas.microsoft.com/office/drawing/2014/main" id="{80D1D15F-3DAC-4C48-B476-EE2CA5DA1CAC}"/>
              </a:ext>
            </a:extLst>
          </p:cNvPr>
          <p:cNvPicPr>
            <a:picLocks noChangeAspect="1"/>
          </p:cNvPicPr>
          <p:nvPr>
            <p:custDataLst>
              <p:tags r:id="rId2"/>
            </p:custDataLst>
          </p:nvPr>
        </p:nvPicPr>
        <p:blipFill>
          <a:blip r:embed="rId9" cstate="print">
            <a:extLst>
              <a:ext uri="{28A0092B-C50C-407E-A947-70E740481C1C}">
                <a14:useLocalDpi xmlns:a14="http://schemas.microsoft.com/office/drawing/2010/main" val="0"/>
              </a:ext>
            </a:extLst>
          </a:blip>
          <a:stretch>
            <a:fillRect/>
          </a:stretch>
        </p:blipFill>
        <p:spPr>
          <a:xfrm>
            <a:off x="3624520" y="4985488"/>
            <a:ext cx="1414463" cy="516065"/>
          </a:xfrm>
          <a:prstGeom prst="rect">
            <a:avLst/>
          </a:prstGeom>
        </p:spPr>
      </p:pic>
      <p:sp>
        <p:nvSpPr>
          <p:cNvPr id="15" name="TextBox 14">
            <a:extLst>
              <a:ext uri="{FF2B5EF4-FFF2-40B4-BE49-F238E27FC236}">
                <a16:creationId xmlns:a16="http://schemas.microsoft.com/office/drawing/2014/main" id="{F6A64E6C-217B-4C8D-B79D-A1527103834E}"/>
              </a:ext>
            </a:extLst>
          </p:cNvPr>
          <p:cNvSpPr txBox="1"/>
          <p:nvPr/>
        </p:nvSpPr>
        <p:spPr>
          <a:xfrm>
            <a:off x="446567" y="5603358"/>
            <a:ext cx="8272131"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So we got for the coefficient of gas viscosity</a:t>
            </a:r>
            <a:endParaRPr kumimoji="0" lang="sk-SK"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pic>
        <p:nvPicPr>
          <p:cNvPr id="17" name="Picture 16">
            <a:extLst>
              <a:ext uri="{FF2B5EF4-FFF2-40B4-BE49-F238E27FC236}">
                <a16:creationId xmlns:a16="http://schemas.microsoft.com/office/drawing/2014/main" id="{6F72F893-0A6A-4A68-B69D-D84866998449}"/>
              </a:ext>
            </a:extLst>
          </p:cNvPr>
          <p:cNvPicPr>
            <a:picLocks noChangeAspect="1"/>
          </p:cNvPicPr>
          <p:nvPr>
            <p:custDataLst>
              <p:tags r:id="rId3"/>
            </p:custDataLst>
          </p:nvPr>
        </p:nvPicPr>
        <p:blipFill>
          <a:blip r:embed="rId10" cstate="print">
            <a:extLst>
              <a:ext uri="{28A0092B-C50C-407E-A947-70E740481C1C}">
                <a14:useLocalDpi xmlns:a14="http://schemas.microsoft.com/office/drawing/2010/main" val="0"/>
              </a:ext>
            </a:extLst>
          </a:blip>
          <a:stretch>
            <a:fillRect/>
          </a:stretch>
        </p:blipFill>
        <p:spPr>
          <a:xfrm>
            <a:off x="3677685" y="6218866"/>
            <a:ext cx="936117" cy="209169"/>
          </a:xfrm>
          <a:prstGeom prst="rect">
            <a:avLst/>
          </a:prstGeom>
        </p:spPr>
      </p:pic>
      <p:sp>
        <p:nvSpPr>
          <p:cNvPr id="18" name="Rectangle 17">
            <a:extLst>
              <a:ext uri="{FF2B5EF4-FFF2-40B4-BE49-F238E27FC236}">
                <a16:creationId xmlns:a16="http://schemas.microsoft.com/office/drawing/2014/main" id="{AE98A3CD-8C68-4693-91F9-2D710730AC38}"/>
              </a:ext>
            </a:extLst>
          </p:cNvPr>
          <p:cNvSpPr/>
          <p:nvPr/>
        </p:nvSpPr>
        <p:spPr>
          <a:xfrm>
            <a:off x="3530009" y="6092456"/>
            <a:ext cx="1339703" cy="520995"/>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k-SK"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4048063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69F7F705-F3EE-4B0C-A2E6-3F3DAF8B3E11}"/>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BCE0CA2-1A48-4B23-8A77-1A9F640E54E6}" type="slidenum">
              <a:rPr kumimoji="0" lang="sk-SK"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sk-SK"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3" name="TextBox 2">
            <a:extLst>
              <a:ext uri="{FF2B5EF4-FFF2-40B4-BE49-F238E27FC236}">
                <a16:creationId xmlns:a16="http://schemas.microsoft.com/office/drawing/2014/main" id="{E4B3C5F0-23FA-4C2E-B866-CB0267CCFA3A}"/>
              </a:ext>
            </a:extLst>
          </p:cNvPr>
          <p:cNvSpPr txBox="1"/>
          <p:nvPr/>
        </p:nvSpPr>
        <p:spPr>
          <a:xfrm>
            <a:off x="935665" y="170122"/>
            <a:ext cx="6443330" cy="52322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Smuggling themselves: diffusion</a:t>
            </a:r>
            <a:endParaRPr kumimoji="0" lang="sk-SK" sz="28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34" name="TextBox 33">
            <a:extLst>
              <a:ext uri="{FF2B5EF4-FFF2-40B4-BE49-F238E27FC236}">
                <a16:creationId xmlns:a16="http://schemas.microsoft.com/office/drawing/2014/main" id="{B6429009-A6CF-4DBE-8A0B-F2E7EE3DBA3D}"/>
              </a:ext>
            </a:extLst>
          </p:cNvPr>
          <p:cNvSpPr txBox="1"/>
          <p:nvPr/>
        </p:nvSpPr>
        <p:spPr>
          <a:xfrm>
            <a:off x="244548" y="2190307"/>
            <a:ext cx="8474149" cy="47846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sk-SK"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pic>
        <p:nvPicPr>
          <p:cNvPr id="96" name="Picture 95">
            <a:extLst>
              <a:ext uri="{FF2B5EF4-FFF2-40B4-BE49-F238E27FC236}">
                <a16:creationId xmlns:a16="http://schemas.microsoft.com/office/drawing/2014/main" id="{64BBC31A-7544-43C5-9B94-B63240F5DC0D}"/>
              </a:ext>
            </a:extLst>
          </p:cNvPr>
          <p:cNvPicPr>
            <a:picLocks noChangeAspect="1"/>
          </p:cNvPicPr>
          <p:nvPr/>
        </p:nvPicPr>
        <p:blipFill>
          <a:blip r:embed="rId5"/>
          <a:stretch>
            <a:fillRect/>
          </a:stretch>
        </p:blipFill>
        <p:spPr>
          <a:xfrm>
            <a:off x="2105695" y="840423"/>
            <a:ext cx="4645979" cy="834380"/>
          </a:xfrm>
          <a:prstGeom prst="rect">
            <a:avLst/>
          </a:prstGeom>
        </p:spPr>
      </p:pic>
      <p:sp>
        <p:nvSpPr>
          <p:cNvPr id="97" name="TextBox 96">
            <a:extLst>
              <a:ext uri="{FF2B5EF4-FFF2-40B4-BE49-F238E27FC236}">
                <a16:creationId xmlns:a16="http://schemas.microsoft.com/office/drawing/2014/main" id="{50848F87-5F05-4474-9B69-D1F0CBF08634}"/>
              </a:ext>
            </a:extLst>
          </p:cNvPr>
          <p:cNvSpPr txBox="1"/>
          <p:nvPr/>
        </p:nvSpPr>
        <p:spPr>
          <a:xfrm>
            <a:off x="106325" y="1626781"/>
            <a:ext cx="8846289" cy="341632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Let us consider a rather artificial situation. We have two types of molecules in the container. They are not uniformly distributed but in such a way, that the pressure is homogenous, therefore there is no “blow of the wind” in the container. We prepared such a thought experiment to be able to observe diffusion in a pure form free of a molecular transport by a macroscopic flow of gas.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We shall monitor just one type of molecules (for example the red ones) how they randomly move through the virtual border represented by the dashed line.</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“The smugglers” do not carry anything in their backpacks, they smuggle themselves: there is a non-zero net flow of the smugglers through the border what leads to gradual homogenization of the concentration of the red molecules in the container.</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We can directly write the formula for the net molecular diffusion current density (in units of molecules per the time unit per the area unit):</a:t>
            </a:r>
            <a:endParaRPr kumimoji="0" lang="sk-SK"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pic>
        <p:nvPicPr>
          <p:cNvPr id="99" name="Picture 98">
            <a:extLst>
              <a:ext uri="{FF2B5EF4-FFF2-40B4-BE49-F238E27FC236}">
                <a16:creationId xmlns:a16="http://schemas.microsoft.com/office/drawing/2014/main" id="{7DEBB6CD-66FA-42E0-9D96-2FA215A5604A}"/>
              </a:ext>
            </a:extLst>
          </p:cNvPr>
          <p:cNvPicPr>
            <a:picLocks noChangeAspect="1"/>
          </p:cNvPicPr>
          <p:nvPr>
            <p:custDataLst>
              <p:tags r:id="rId1"/>
            </p:custDataLst>
          </p:nvPr>
        </p:nvPicPr>
        <p:blipFill>
          <a:blip r:embed="rId6" cstate="print">
            <a:extLst>
              <a:ext uri="{28A0092B-C50C-407E-A947-70E740481C1C}">
                <a14:useLocalDpi xmlns:a14="http://schemas.microsoft.com/office/drawing/2010/main" val="0"/>
              </a:ext>
            </a:extLst>
          </a:blip>
          <a:stretch>
            <a:fillRect/>
          </a:stretch>
        </p:blipFill>
        <p:spPr>
          <a:xfrm>
            <a:off x="2837712" y="5017386"/>
            <a:ext cx="3050096" cy="471488"/>
          </a:xfrm>
          <a:prstGeom prst="rect">
            <a:avLst/>
          </a:prstGeom>
        </p:spPr>
      </p:pic>
      <p:sp>
        <p:nvSpPr>
          <p:cNvPr id="100" name="TextBox 99">
            <a:extLst>
              <a:ext uri="{FF2B5EF4-FFF2-40B4-BE49-F238E27FC236}">
                <a16:creationId xmlns:a16="http://schemas.microsoft.com/office/drawing/2014/main" id="{B07BC1F3-F777-44CD-9C74-873350A047A7}"/>
              </a:ext>
            </a:extLst>
          </p:cNvPr>
          <p:cNvSpPr txBox="1"/>
          <p:nvPr/>
        </p:nvSpPr>
        <p:spPr>
          <a:xfrm>
            <a:off x="116958" y="5337545"/>
            <a:ext cx="8750596"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So the diffusion current is </a:t>
            </a:r>
            <a:endParaRPr kumimoji="0" lang="sk-SK"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pic>
        <p:nvPicPr>
          <p:cNvPr id="102" name="Picture 101">
            <a:extLst>
              <a:ext uri="{FF2B5EF4-FFF2-40B4-BE49-F238E27FC236}">
                <a16:creationId xmlns:a16="http://schemas.microsoft.com/office/drawing/2014/main" id="{8B3F217E-8A60-468F-B201-3233B866B445}"/>
              </a:ext>
            </a:extLst>
          </p:cNvPr>
          <p:cNvPicPr>
            <a:picLocks noChangeAspect="1"/>
          </p:cNvPicPr>
          <p:nvPr>
            <p:custDataLst>
              <p:tags r:id="rId2"/>
            </p:custDataLst>
          </p:nvPr>
        </p:nvPicPr>
        <p:blipFill>
          <a:blip r:embed="rId7" cstate="print">
            <a:extLst>
              <a:ext uri="{28A0092B-C50C-407E-A947-70E740481C1C}">
                <a14:useLocalDpi xmlns:a14="http://schemas.microsoft.com/office/drawing/2010/main" val="0"/>
              </a:ext>
            </a:extLst>
          </a:blip>
          <a:stretch>
            <a:fillRect/>
          </a:stretch>
        </p:blipFill>
        <p:spPr>
          <a:xfrm>
            <a:off x="2954670" y="5644707"/>
            <a:ext cx="1179576" cy="471488"/>
          </a:xfrm>
          <a:prstGeom prst="rect">
            <a:avLst/>
          </a:prstGeom>
        </p:spPr>
      </p:pic>
      <p:pic>
        <p:nvPicPr>
          <p:cNvPr id="5" name="Picture 4">
            <a:extLst>
              <a:ext uri="{FF2B5EF4-FFF2-40B4-BE49-F238E27FC236}">
                <a16:creationId xmlns:a16="http://schemas.microsoft.com/office/drawing/2014/main" id="{66176FBB-F2CD-4F91-8D25-51625489C1DD}"/>
              </a:ext>
            </a:extLst>
          </p:cNvPr>
          <p:cNvPicPr>
            <a:picLocks noChangeAspect="1"/>
          </p:cNvPicPr>
          <p:nvPr>
            <p:custDataLst>
              <p:tags r:id="rId3"/>
            </p:custDataLst>
          </p:nvPr>
        </p:nvPicPr>
        <p:blipFill>
          <a:blip r:embed="rId8" cstate="print">
            <a:extLst>
              <a:ext uri="{28A0092B-C50C-407E-A947-70E740481C1C}">
                <a14:useLocalDpi xmlns:a14="http://schemas.microsoft.com/office/drawing/2010/main" val="0"/>
              </a:ext>
            </a:extLst>
          </a:blip>
          <a:stretch>
            <a:fillRect/>
          </a:stretch>
        </p:blipFill>
        <p:spPr>
          <a:xfrm>
            <a:off x="5293834" y="5782932"/>
            <a:ext cx="668655" cy="161163"/>
          </a:xfrm>
          <a:prstGeom prst="rect">
            <a:avLst/>
          </a:prstGeom>
        </p:spPr>
      </p:pic>
      <p:sp>
        <p:nvSpPr>
          <p:cNvPr id="105" name="Rectangle 104">
            <a:extLst>
              <a:ext uri="{FF2B5EF4-FFF2-40B4-BE49-F238E27FC236}">
                <a16:creationId xmlns:a16="http://schemas.microsoft.com/office/drawing/2014/main" id="{145AE72B-A0BB-45B0-945B-C780A10AFEFE}"/>
              </a:ext>
            </a:extLst>
          </p:cNvPr>
          <p:cNvSpPr/>
          <p:nvPr/>
        </p:nvSpPr>
        <p:spPr>
          <a:xfrm>
            <a:off x="5103627" y="5603358"/>
            <a:ext cx="1190847" cy="574158"/>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k-SK"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mc:AlternateContent xmlns:mc="http://schemas.openxmlformats.org/markup-compatibility/2006" xmlns:a14="http://schemas.microsoft.com/office/drawing/2010/main">
        <mc:Choice Requires="a14">
          <p:sp>
            <p:nvSpPr>
              <p:cNvPr id="106" name="TextBox 105">
                <a:extLst>
                  <a:ext uri="{FF2B5EF4-FFF2-40B4-BE49-F238E27FC236}">
                    <a16:creationId xmlns:a16="http://schemas.microsoft.com/office/drawing/2014/main" id="{BF0D875F-9B2D-4EAC-B655-149847A931CF}"/>
                  </a:ext>
                </a:extLst>
              </p:cNvPr>
              <p:cNvSpPr txBox="1"/>
              <p:nvPr/>
            </p:nvSpPr>
            <p:spPr>
              <a:xfrm>
                <a:off x="276447" y="6294474"/>
                <a:ext cx="6847367"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14:m>
                  <m:oMath xmlns:m="http://schemas.openxmlformats.org/officeDocument/2006/math">
                    <m:r>
                      <a:rPr kumimoji="0" lang="en-US" sz="18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Arial" panose="020B0604020202020204" pitchFamily="34" charset="0"/>
                      </a:rPr>
                      <m:t>𝐷</m:t>
                    </m:r>
                  </m:oMath>
                </a14:m>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is called the </a:t>
                </a:r>
                <a:r>
                  <a:rPr kumimoji="0" lang="en-US" sz="18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diffusion coefficient.</a:t>
                </a:r>
                <a:endParaRPr kumimoji="0" lang="sk-SK"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mc:Choice>
        <mc:Fallback xmlns="">
          <p:sp>
            <p:nvSpPr>
              <p:cNvPr id="106" name="TextBox 105">
                <a:extLst>
                  <a:ext uri="{FF2B5EF4-FFF2-40B4-BE49-F238E27FC236}">
                    <a16:creationId xmlns:a16="http://schemas.microsoft.com/office/drawing/2014/main" id="{BF0D875F-9B2D-4EAC-B655-149847A931CF}"/>
                  </a:ext>
                </a:extLst>
              </p:cNvPr>
              <p:cNvSpPr txBox="1">
                <a:spLocks noRot="1" noChangeAspect="1" noMove="1" noResize="1" noEditPoints="1" noAdjustHandles="1" noChangeArrowheads="1" noChangeShapeType="1" noTextEdit="1"/>
              </p:cNvSpPr>
              <p:nvPr/>
            </p:nvSpPr>
            <p:spPr>
              <a:xfrm>
                <a:off x="276447" y="6294474"/>
                <a:ext cx="6847367" cy="369332"/>
              </a:xfrm>
              <a:prstGeom prst="rect">
                <a:avLst/>
              </a:prstGeom>
              <a:blipFill>
                <a:blip r:embed="rId9"/>
                <a:stretch>
                  <a:fillRect t="-10000" b="-26667"/>
                </a:stretch>
              </a:blipFill>
            </p:spPr>
            <p:txBody>
              <a:bodyPr/>
              <a:lstStyle/>
              <a:p>
                <a:r>
                  <a:rPr lang="sk-SK">
                    <a:noFill/>
                  </a:rPr>
                  <a:t> </a:t>
                </a:r>
              </a:p>
            </p:txBody>
          </p:sp>
        </mc:Fallback>
      </mc:AlternateContent>
    </p:spTree>
    <p:extLst>
      <p:ext uri="{BB962C8B-B14F-4D97-AF65-F5344CB8AC3E}">
        <p14:creationId xmlns:p14="http://schemas.microsoft.com/office/powerpoint/2010/main" val="597034488"/>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LATEXADDIN" val="\documentclass{article}&#10;\usepackage{amsmath,amssymb}&#10;\pagestyle{empty}&#10;\usepackage[cp1250]{inputenc}&#10;\usepackage[slovak]{babel}&#10;\usepackage[T1]{fontenc}&#10;\usepackage[usenames,dvipsnames,x11names]{xcolor}&#10;\def \vek{\overrightarrow}&#10;\def \rot{\text{rot}\;}&#10;\def \div{\text{div}\;}&#10;\include{units}&#10;\begin{document}&#10;\begin{align*}&#10;%Red1, Green4, Blue3,Yellow1&#10;%\color{YellowOrange}&#10;l=\frac{1}{n\sigma}&#10;\end{align*}&#10;\end{document}&#10;"/>
  <p:tag name="IGUANATEXSIZE" val="20"/>
</p:tagLst>
</file>

<file path=ppt/tags/tag10.xml><?xml version="1.0" encoding="utf-8"?>
<p:tagLst xmlns:a="http://schemas.openxmlformats.org/drawingml/2006/main" xmlns:r="http://schemas.openxmlformats.org/officeDocument/2006/relationships" xmlns:p="http://schemas.openxmlformats.org/presentationml/2006/main">
  <p:tag name="LATEXADDIN" val="\documentclass{article}&#10;\usepackage{amsmath,amssymb}&#10;\pagestyle{empty}&#10;\usepackage[cp1250]{inputenc}&#10;\usepackage[slovak]{babel}&#10;\usepackage[T1]{fontenc}&#10;\usepackage[usenames,dvipsnames,x11names]{xcolor}&#10;\def \vek{\overrightarrow}&#10;\def \rot{\text{rot}\;}&#10;\def \div{\text{div}\;}&#10;\newcommand{\ket}[1]{\left| #1 \right&gt;} % for Dirac bras&#10;\newcommand{\bra}[1]{\left&lt; #1 \right|} % for Dirac kets&#10;\newcommand{\braket}[2]{\left&lt; #1 \vphantom{#2} \right|&#10; \left. #2 \vphantom{#1} \right&gt;} % for Dirac brackets&#10;\include{units}&#10;\begin{document}&#10;\begin{align*}&#10;%Red1, Green4, Blue3,Yellow1&#10;%\color{YellowOrange}&#10;\eta=mnvl&#10;\end{align*}&#10;\end{document}&#10;"/>
  <p:tag name="IGUANATEXSIZE" val="18"/>
</p:tagLst>
</file>

<file path=ppt/tags/tag11.xml><?xml version="1.0" encoding="utf-8"?>
<p:tagLst xmlns:a="http://schemas.openxmlformats.org/drawingml/2006/main" xmlns:r="http://schemas.openxmlformats.org/officeDocument/2006/relationships" xmlns:p="http://schemas.openxmlformats.org/presentationml/2006/main">
  <p:tag name="LATEXADDIN" val="\documentclass{article}&#10;\usepackage{amsmath,amssymb}&#10;\pagestyle{empty}&#10;\usepackage[cp1250]{inputenc}&#10;\usepackage[slovak]{babel}&#10;\usepackage[T1]{fontenc}&#10;\usepackage[usenames,dvipsnames,x11names]{xcolor}&#10;\def \vek{\overrightarrow}&#10;\def \rot{\text{rot}\;}&#10;\def \div{\text{div}\;}&#10;\newcommand{\ket}[1]{\left| #1 \right&gt;} % for Dirac bras&#10;\newcommand{\bra}[1]{\left&lt; #1 \right|} % for Dirac kets&#10;\newcommand{\braket}[2]{\left&lt; #1 \vphantom{#2} \right|&#10; \left. #2 \vphantom{#1} \right&gt;} % for Dirac brackets&#10;\include{units}&#10;\begin{document}&#10;\begin{align*}&#10;%Red1, Green4, Blue3,Yellow1&#10;%\color{YellowOrange}&#10;j_n=vn_{left}-vn_{right}=-v \frac{dn}{dx}l&#10;\end{align*}&#10;\end{document}&#10;"/>
  <p:tag name="IGUANATEXSIZE" val="18"/>
</p:tagLst>
</file>

<file path=ppt/tags/tag12.xml><?xml version="1.0" encoding="utf-8"?>
<p:tagLst xmlns:a="http://schemas.openxmlformats.org/drawingml/2006/main" xmlns:r="http://schemas.openxmlformats.org/officeDocument/2006/relationships" xmlns:p="http://schemas.openxmlformats.org/presentationml/2006/main">
  <p:tag name="LATEXADDIN" val="\documentclass{article}&#10;\usepackage{amsmath,amssymb}&#10;\pagestyle{empty}&#10;\usepackage[cp1250]{inputenc}&#10;\usepackage[slovak]{babel}&#10;\usepackage[T1]{fontenc}&#10;\usepackage[usenames,dvipsnames,x11names]{xcolor}&#10;\def \vek{\overrightarrow}&#10;\def \rot{\text{rot}\;}&#10;\def \div{\text{div}\;}&#10;\newcommand{\ket}[1]{\left| #1 \right&gt;} % for Dirac bras&#10;\newcommand{\bra}[1]{\left&lt; #1 \right|} % for Dirac kets&#10;\newcommand{\braket}[2]{\left&lt; #1 \vphantom{#2} \right|&#10; \left. #2 \vphantom{#1} \right&gt;} % for Dirac brackets&#10;\include{units}&#10;\begin{document}&#10;\begin{align*}&#10;%Red1, Green4, Blue3,Yellow1&#10;%\color{YellowOrange}&#10;j_n=-D\frac{dn}{dx}&#10;\end{align*}&#10;\end{document}&#10;"/>
  <p:tag name="IGUANATEXSIZE" val="18"/>
</p:tagLst>
</file>

<file path=ppt/tags/tag13.xml><?xml version="1.0" encoding="utf-8"?>
<p:tagLst xmlns:a="http://schemas.openxmlformats.org/drawingml/2006/main" xmlns:r="http://schemas.openxmlformats.org/officeDocument/2006/relationships" xmlns:p="http://schemas.openxmlformats.org/presentationml/2006/main">
  <p:tag name="LATEXADDIN" val="\documentclass{article}&#10;\usepackage{amsmath,amssymb}&#10;\pagestyle{empty}&#10;\usepackage[cp1250]{inputenc}&#10;\usepackage[slovak]{babel}&#10;\usepackage[T1]{fontenc}&#10;\usepackage[usenames,dvipsnames,x11names]{xcolor}&#10;\def \vek{\overrightarrow}&#10;\def \rot{\text{rot}\;}&#10;\def \div{\text{div}\;}&#10;\newcommand{\ket}[1]{\left| #1 \right&gt;} % for Dirac bras&#10;\newcommand{\bra}[1]{\left&lt; #1 \right|} % for Dirac kets&#10;\newcommand{\braket}[2]{\left&lt; #1 \vphantom{#2} \right|&#10; \left. #2 \vphantom{#1} \right&gt;} % for Dirac brackets&#10;\include{units}&#10;\begin{document}&#10;\begin{align*}&#10;%Red1, Green4, Blue3,Yellow1&#10;%\color{YellowOrange}&#10;D=vl&#10;\end{align*}&#10;\end{document}&#10;"/>
  <p:tag name="IGUANATEXSIZE" val="18"/>
</p:tagLst>
</file>

<file path=ppt/tags/tag2.xml><?xml version="1.0" encoding="utf-8"?>
<p:tagLst xmlns:a="http://schemas.openxmlformats.org/drawingml/2006/main" xmlns:r="http://schemas.openxmlformats.org/officeDocument/2006/relationships" xmlns:p="http://schemas.openxmlformats.org/presentationml/2006/main">
  <p:tag name="LATEXADDIN" val="\documentclass{article}&#10;\usepackage{amsmath,amssymb}&#10;\pagestyle{empty}&#10;\usepackage[cp1250]{inputenc}&#10;\usepackage[slovak]{babel}&#10;\usepackage[T1]{fontenc}&#10;\usepackage[usenames,dvipsnames,x11names]{xcolor}&#10;\def \vek{\overrightarrow}&#10;\def \rot{\text{rot}\;}&#10;\def \div{\text{div}\;}&#10;\include{units}&#10;\begin{document}&#10;\begin{align*}&#10;%Red1, Green4, Blue3,Yellow1&#10;%\color{YellowOrange}&#10;n_{left}v_{left}=n_{right}v_{right}&#10;\end{align*}&#10;\end{document}&#10;"/>
  <p:tag name="IGUANATEXSIZE" val="18"/>
</p:tagLst>
</file>

<file path=ppt/tags/tag3.xml><?xml version="1.0" encoding="utf-8"?>
<p:tagLst xmlns:a="http://schemas.openxmlformats.org/drawingml/2006/main" xmlns:r="http://schemas.openxmlformats.org/officeDocument/2006/relationships" xmlns:p="http://schemas.openxmlformats.org/presentationml/2006/main">
  <p:tag name="LATEXADDIN" val="\documentclass{article}&#10;\usepackage{amsmath,amssymb}&#10;\pagestyle{empty}&#10;\usepackage[cp1250]{inputenc}&#10;\usepackage[slovak]{babel}&#10;\usepackage[T1]{fontenc}&#10;\usepackage[usenames,dvipsnames,x11names]{xcolor}&#10;\def \vek{\overrightarrow}&#10;\def \rot{\text{rot}\;}&#10;\def \div{\text{div}\;}&#10;\include{units}&#10;\begin{document}&#10;\begin{align*}&#10;%Red1, Green4, Blue3,Yellow1&#10;%\color{YellowOrange}&#10;j_Q=n_{left}v_{left}\varepsilon_{left}-n_{right}v_{right}\varepsilon_{right}&#10;\end{align*}&#10;\end{document}&#10;"/>
  <p:tag name="IGUANATEXSIZE" val="18"/>
</p:tagLst>
</file>

<file path=ppt/tags/tag4.xml><?xml version="1.0" encoding="utf-8"?>
<p:tagLst xmlns:a="http://schemas.openxmlformats.org/drawingml/2006/main" xmlns:r="http://schemas.openxmlformats.org/officeDocument/2006/relationships" xmlns:p="http://schemas.openxmlformats.org/presentationml/2006/main">
  <p:tag name="LATEXADDIN" val="\documentclass{article}&#10;\usepackage{amsmath,amssymb}&#10;\pagestyle{empty}&#10;\usepackage[cp1250]{inputenc}&#10;\usepackage[slovak]{babel}&#10;\usepackage[T1]{fontenc}&#10;\usepackage[usenames,dvipsnames,x11names]{xcolor}&#10;\def \vek{\overrightarrow}&#10;\def \rot{\text{rot}\;}&#10;\def \div{\text{div}\;}&#10;\include{units}&#10;\begin{document}&#10;\begin{align*}&#10;%Red1, Green4, Blue3,Yellow1&#10;%\color{YellowOrange}&#10;j_Q=nv(\varepsilon_{left}-\varepsilon_{right})=&#10;nv\frac{C_V}{N_A}(T_{left}-T_{right})&#10;\end{align*}&#10;\end{document}"/>
  <p:tag name="IGUANATEXSIZE" val="18"/>
</p:tagLst>
</file>

<file path=ppt/tags/tag5.xml><?xml version="1.0" encoding="utf-8"?>
<p:tagLst xmlns:a="http://schemas.openxmlformats.org/drawingml/2006/main" xmlns:r="http://schemas.openxmlformats.org/officeDocument/2006/relationships" xmlns:p="http://schemas.openxmlformats.org/presentationml/2006/main">
  <p:tag name="LATEXADDIN" val="\documentclass{article}&#10;\usepackage{amsmath,amssymb}&#10;\pagestyle{empty}&#10;\usepackage[cp1250]{inputenc}&#10;\usepackage[slovak]{babel}&#10;\usepackage[T1]{fontenc}&#10;\usepackage[usenames,dvipsnames,x11names]{xcolor}&#10;\def \vek{\overrightarrow}&#10;\def \rot{\text{rot}\;}&#10;\def \div{\text{div}\;}&#10;\include{units}&#10;\begin{document}&#10;\begin{align*}&#10;%Red1, Green4, Blue3,Yellow1&#10;%\color{YellowOrange}&#10;(T_{left}-T_{right})=-\frac{dT}{dx}l&#10;\end{align*}&#10;\end{document}"/>
  <p:tag name="IGUANATEXSIZE" val="18"/>
</p:tagLst>
</file>

<file path=ppt/tags/tag6.xml><?xml version="1.0" encoding="utf-8"?>
<p:tagLst xmlns:a="http://schemas.openxmlformats.org/drawingml/2006/main" xmlns:r="http://schemas.openxmlformats.org/officeDocument/2006/relationships" xmlns:p="http://schemas.openxmlformats.org/presentationml/2006/main">
  <p:tag name="LATEXADDIN" val="\documentclass{article}&#10;\usepackage{amsmath,amssymb}&#10;\pagestyle{empty}&#10;\usepackage[cp1250]{inputenc}&#10;\usepackage[slovak]{babel}&#10;\usepackage[T1]{fontenc}&#10;\usepackage[usenames,dvipsnames,x11names]{xcolor}&#10;\def \vek{\overrightarrow}&#10;\def \rot{\text{rot}\;}&#10;\def \div{\text{div}\;}&#10;\include{units}&#10;\begin{document}&#10;\begin{align*}&#10;%Red1, Green4, Blue3,Yellow1&#10;%\color{YellowOrange}&#10;j_Q=&#10;-nv\frac{C_V}{N_A}l\frac{dT}{dx}&#10;\end{align*}&#10;\end{document}"/>
  <p:tag name="IGUANATEXSIZE" val="18"/>
</p:tagLst>
</file>

<file path=ppt/tags/tag7.xml><?xml version="1.0" encoding="utf-8"?>
<p:tagLst xmlns:a="http://schemas.openxmlformats.org/drawingml/2006/main" xmlns:r="http://schemas.openxmlformats.org/officeDocument/2006/relationships" xmlns:p="http://schemas.openxmlformats.org/presentationml/2006/main">
  <p:tag name="LATEXADDIN" val="\documentclass{article}&#10;\usepackage{amsmath,amssymb}&#10;\pagestyle{empty}&#10;\usepackage[cp1250]{inputenc}&#10;\usepackage[slovak]{babel}&#10;\usepackage[T1]{fontenc}&#10;\usepackage[usenames,dvipsnames,x11names]{xcolor}&#10;\def \vek{\overrightarrow}&#10;\def \rot{\text{rot}\;}&#10;\def \div{\text{div}\;}&#10;\include{units}&#10;\begin{document}&#10;\begin{align*}&#10;%Red1, Green4, Blue3,Yellow1&#10;%\color{YellowOrange}&#10;K&#10;-nv\frac{C_V}{N_A}l&#10;\end{align*}&#10;\end{document}"/>
  <p:tag name="IGUANATEXSIZE" val="18"/>
</p:tagLst>
</file>

<file path=ppt/tags/tag8.xml><?xml version="1.0" encoding="utf-8"?>
<p:tagLst xmlns:a="http://schemas.openxmlformats.org/drawingml/2006/main" xmlns:r="http://schemas.openxmlformats.org/officeDocument/2006/relationships" xmlns:p="http://schemas.openxmlformats.org/presentationml/2006/main">
  <p:tag name="LATEXADDIN" val="\documentclass{article}&#10;\usepackage{amsmath,amssymb}&#10;\pagestyle{empty}&#10;\usepackage[cp1250]{inputenc}&#10;\usepackage[slovak]{babel}&#10;\usepackage[T1]{fontenc}&#10;\usepackage[usenames,dvipsnames,x11names]{xcolor}&#10;\def \vek{\overrightarrow}&#10;\def \rot{\text{rot}\;}&#10;\def \div{\text{div}\;}&#10;\newcommand{\ket}[1]{\left| #1 \right&gt;} % for Dirac bras&#10;\newcommand{\bra}[1]{\left&lt; #1 \right|} % for Dirac kets&#10;\newcommand{\braket}[2]{\left&lt; #1 \vphantom{#2} \right|&#10; \left. #2 \vphantom{#1} \right&gt;} % for Dirac brackets&#10;\include{units}&#10;\begin{document}&#10;\begin{align*}&#10;%Red1, Green4, Blue3,Yellow1&#10;%\color{YellowOrange}&#10;j_{p_x}=nv(mv_{drift;bottom}-mv_{drift;top})=&#10;-mnv\frac{dv_{drift}}{dy}l&#10;\end{align*}&#10;\end{document}&#10;"/>
  <p:tag name="IGUANATEXSIZE" val="18"/>
</p:tagLst>
</file>

<file path=ppt/tags/tag9.xml><?xml version="1.0" encoding="utf-8"?>
<p:tagLst xmlns:a="http://schemas.openxmlformats.org/drawingml/2006/main" xmlns:r="http://schemas.openxmlformats.org/officeDocument/2006/relationships" xmlns:p="http://schemas.openxmlformats.org/presentationml/2006/main">
  <p:tag name="LATEXADDIN" val="\documentclass{article}&#10;\usepackage{amsmath,amssymb}&#10;\pagestyle{empty}&#10;\usepackage[cp1250]{inputenc}&#10;\usepackage[slovak]{babel}&#10;\usepackage[T1]{fontenc}&#10;\usepackage[usenames,dvipsnames,x11names]{xcolor}&#10;\def \vek{\overrightarrow}&#10;\def \rot{\text{rot}\;}&#10;\def \div{\text{div}\;}&#10;\newcommand{\ket}[1]{\left| #1 \right&gt;} % for Dirac bras&#10;\newcommand{\bra}[1]{\left&lt; #1 \right|} % for Dirac kets&#10;\newcommand{\braket}[2]{\left&lt; #1 \vphantom{#2} \right|&#10; \left. #2 \vphantom{#1} \right&gt;} % for Dirac brackets&#10;\include{units}&#10;\begin{document}&#10;\begin{align*}&#10;%Red1, Green4, Blue3,Yellow1&#10;%\color{YellowOrange}&#10;\tau =-\eta \frac{dv_{drift}}{dy}&#10;\end{align*}&#10;\end{document}&#10;"/>
  <p:tag name="IGUANATEXSIZE" val="18"/>
</p:tagLst>
</file>

<file path=ppt/theme/theme1.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noFill/>
        <a:ln w="28575">
          <a:solidFill>
            <a:srgbClr val="FF0000"/>
          </a:solid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28575">
          <a:solidFill>
            <a:schemeClr val="tx1"/>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rtlCol="0">
        <a:spAutoFit/>
      </a:bodyPr>
      <a:lstStyle>
        <a:defPPr>
          <a:defRPr dirty="0">
            <a:cs typeface="Arial" panose="020B0604020202020204" pitchFamily="34" charset="0"/>
          </a:defRPr>
        </a:defPPr>
      </a:lstStyle>
    </a:txDef>
  </a:objectDefaults>
  <a:extraClrSchemeLst/>
  <a:extLst>
    <a:ext uri="{05A4C25C-085E-4340-85A3-A5531E510DB2}">
      <thm15:themeFamily xmlns:thm15="http://schemas.microsoft.com/office/thememl/2012/main" name="MyblankCalibri.potx" id="{8A0F0F14-46AE-4D77-ADE7-0F718B9836FD}" vid="{B1D029F5-8F85-4FE6-9F53-704A5FA2D1C4}"/>
    </a:ext>
  </a:extLst>
</a:theme>
</file>

<file path=docProps/app.xml><?xml version="1.0" encoding="utf-8"?>
<Properties xmlns="http://schemas.openxmlformats.org/officeDocument/2006/extended-properties" xmlns:vt="http://schemas.openxmlformats.org/officeDocument/2006/docPropsVTypes">
  <Template>MyblankCalibri18</Template>
  <TotalTime>1</TotalTime>
  <Words>568</Words>
  <Application>Microsoft Office PowerPoint</Application>
  <PresentationFormat>On-screen Show (4:3)</PresentationFormat>
  <Paragraphs>31</Paragraphs>
  <Slides>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vt:i4>
      </vt:variant>
    </vt:vector>
  </HeadingPairs>
  <TitlesOfParts>
    <vt:vector size="10" baseType="lpstr">
      <vt:lpstr>Arial</vt:lpstr>
      <vt:lpstr>Calibri</vt:lpstr>
      <vt:lpstr>Calibri Light</vt:lpstr>
      <vt:lpstr>Cambria Math</vt:lpstr>
      <vt:lpstr>1_Office Theme</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Vladimir Cerny</dc:creator>
  <cp:lastModifiedBy>Vladimir Cerny</cp:lastModifiedBy>
  <cp:revision>2</cp:revision>
  <dcterms:created xsi:type="dcterms:W3CDTF">2018-12-03T17:56:01Z</dcterms:created>
  <dcterms:modified xsi:type="dcterms:W3CDTF">2018-12-03T17:57:44Z</dcterms:modified>
</cp:coreProperties>
</file>