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72" d="100"/>
          <a:sy n="72" d="100"/>
        </p:scale>
        <p:origin x="22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342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457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9278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184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63232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767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525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7567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394245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07363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014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29833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429754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98574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0072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202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457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053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808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738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672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510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F437-1902-4D02-94C8-F52641D1C7B0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616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2A3FE-3530-4F7D-AF32-D3D04DE26CB8}" type="datetimeFigureOut">
              <a:rPr lang="sk-SK" smtClean="0"/>
              <a:t>20.11.2018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5635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C801D11-C9F8-476C-BFBA-FD10F0032095}"/>
              </a:ext>
            </a:extLst>
          </p:cNvPr>
          <p:cNvSpPr txBox="1"/>
          <p:nvPr/>
        </p:nvSpPr>
        <p:spPr>
          <a:xfrm>
            <a:off x="786809" y="712381"/>
            <a:ext cx="78255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  <a:cs typeface="Arial" panose="020B0604020202020204" pitchFamily="34" charset="0"/>
              </a:rPr>
              <a:t>Vymenujte základné body fyzikálneho programu ktoré určujú metodológiu fyziky pri štúdiu nejakého fyzikálneho systému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  <a:cs typeface="Arial" panose="020B0604020202020204" pitchFamily="34" charset="0"/>
              </a:rPr>
              <a:t>Ako vyzerá pohybová rovnica pre predpovedanie budúcnosti častice v mechanike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  <a:cs typeface="Arial" panose="020B0604020202020204" pitchFamily="34" charset="0"/>
              </a:rPr>
              <a:t>popíšte, ako sa dá predpovedať budúci stav častice „posúvaním sa po malých krokoch v čase“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  <a:cs typeface="Arial" panose="020B0604020202020204" pitchFamily="34" charset="0"/>
              </a:rPr>
              <a:t>Prečo sa nedá predpovedať budúci stav makroskopických systémov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  <a:cs typeface="Arial" panose="020B0604020202020204" pitchFamily="34" charset="0"/>
              </a:rPr>
              <a:t>V čom spočíva základná metodológia štatistickej fyziky pre narábanie s makroskopickými systémami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719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908720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Aký je rozdiel medzi receptami pre pečenie a chemickými receptami, pokiaľ ide o nedodržanie presných hmotnostných pomerov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hovorí zákon o stálych zlučovacích pomeroch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hovorí zákon o množných zlučovacích pomeroch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Avogadrov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zákon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platí o pomeroch hmotnostných pomerov v chemických receptoch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Prečo atómové hmotnosti nie sú celé čísla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je to mól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je to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Avogadrovo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číslo a akú má veľkosť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Aký je typický rozmer jednej molekuly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Uveďte atómové hmotnosti aspoň piatich prvkov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to je atómové číslo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Uveďte atómové čísla aspoň piatich prvkov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6316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F7FD464-ADC4-42DC-807E-D6A3F116E69E}"/>
                  </a:ext>
                </a:extLst>
              </p:cNvPr>
              <p:cNvSpPr txBox="1"/>
              <p:nvPr/>
            </p:nvSpPr>
            <p:spPr>
              <a:xfrm>
                <a:off x="489098" y="595423"/>
                <a:ext cx="8325293" cy="5078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V polovici miestnosti sa v strednom nachádza </a:t>
                </a:r>
                <a14:m>
                  <m:oMath xmlns:m="http://schemas.openxmlformats.org/officeDocument/2006/math">
                    <m:r>
                      <a:rPr lang="sk-SK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sk-SK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sk-SK" dirty="0">
                    <a:solidFill>
                      <a:schemeClr val="bg1"/>
                    </a:solidFill>
                  </a:rPr>
                  <a:t> molekúl. Aká je typicky, rádovo, fluktuácia počtu molekúl v polovici miestnosti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Uveďte príklad nejakej diskrétnej a spojitej náhodnej veličiny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Ako je pre diskrétne veličiny definovaná stredná hodnota, variancia a stredná kvadratická odchýlka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Čo je to pre spojitú náhodnú veličinu (kumulatívna) distribučná funkcia, čo je hustota pravdepodobnosti a ako súvisí s distribučnou funkciou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Ako je pre spojité veličiny definovaná stredná hodnota, variancia a stredná kvadratická odchýlka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Ako vyzerá normálne (</a:t>
                </a:r>
                <a:r>
                  <a:rPr lang="sk-SK" dirty="0" err="1">
                    <a:solidFill>
                      <a:schemeClr val="bg1"/>
                    </a:solidFill>
                  </a:rPr>
                  <a:t>Gaussovo</a:t>
                </a:r>
                <a:r>
                  <a:rPr lang="sk-SK" dirty="0">
                    <a:solidFill>
                      <a:schemeClr val="bg1"/>
                    </a:solidFill>
                  </a:rPr>
                  <a:t>) rozdelenie a aký je význam jeho parametrov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Aká je približne pravdepodobnosť že </a:t>
                </a:r>
                <a:r>
                  <a:rPr lang="sk-SK" dirty="0" err="1">
                    <a:solidFill>
                      <a:schemeClr val="bg1"/>
                    </a:solidFill>
                  </a:rPr>
                  <a:t>gaussovská</a:t>
                </a:r>
                <a:r>
                  <a:rPr lang="sk-SK" dirty="0">
                    <a:solidFill>
                      <a:schemeClr val="bg1"/>
                    </a:solidFill>
                  </a:rPr>
                  <a:t> náhodné premenná padne do intervalu plus-mínus jedna štandardná odchýlka okolo strednej hodnoty a podobne do intervalu plus-mínus 2 štandardné odchýlky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Čo platí pre strednú hodnotu súčtu a súčinu dvoch náhodných veličín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Ako závisí stredný kvadrát vzdialenosti, ktorú prejde opitý námorník od počtu vykonaných krokov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Ako sa zvýši presnosť určenej hodnoty meranej veličiny vypočítanej priemer zo 100 meraní v porovnaní s presnosťou jedného merania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F7FD464-ADC4-42DC-807E-D6A3F116E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098" y="595423"/>
                <a:ext cx="8325293" cy="5078313"/>
              </a:xfrm>
              <a:prstGeom prst="rect">
                <a:avLst/>
              </a:prstGeom>
              <a:blipFill>
                <a:blip r:embed="rId2"/>
                <a:stretch>
                  <a:fillRect l="-439" t="-720" b="-960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6823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E062464-E3E0-4A78-933F-2A366B28C8E2}"/>
                  </a:ext>
                </a:extLst>
              </p:cNvPr>
              <p:cNvSpPr txBox="1"/>
              <p:nvPr/>
            </p:nvSpPr>
            <p:spPr>
              <a:xfrm>
                <a:off x="659219" y="786809"/>
                <a:ext cx="7793665" cy="5078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Ak vletí častica do plynu, aká bude jej kinetická energia po veľa nárazoch častíc plynu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Čo je to rovnovážny (makro)stav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Čo hovorí nultý zákon termodynamiky  a ako to </a:t>
                </a:r>
                <a:r>
                  <a:rPr lang="sk-SK" dirty="0" err="1">
                    <a:solidFill>
                      <a:schemeClr val="bg1"/>
                    </a:solidFill>
                  </a:rPr>
                  <a:t>súvisís</a:t>
                </a:r>
                <a:r>
                  <a:rPr lang="sk-SK" dirty="0">
                    <a:solidFill>
                      <a:schemeClr val="bg1"/>
                    </a:solidFill>
                  </a:rPr>
                  <a:t> teplotou systémov, ktoré sú navzájom v rovnováhe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Čo sú to vratné procesy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Zákony izotermického, </a:t>
                </a:r>
                <a:r>
                  <a:rPr lang="sk-SK" dirty="0" err="1">
                    <a:solidFill>
                      <a:schemeClr val="bg1"/>
                    </a:solidFill>
                  </a:rPr>
                  <a:t>izochorického</a:t>
                </a:r>
                <a:r>
                  <a:rPr lang="sk-SK" dirty="0">
                    <a:solidFill>
                      <a:schemeClr val="bg1"/>
                    </a:solidFill>
                  </a:rPr>
                  <a:t> a izobarického deja ideálneho plynu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Mechanická práca pri vratnom deji a jej grafický význam na </a:t>
                </a:r>
                <a:r>
                  <a:rPr lang="sk-SK" dirty="0" err="1">
                    <a:solidFill>
                      <a:schemeClr val="bg1"/>
                    </a:solidFill>
                  </a:rPr>
                  <a:t>pV</a:t>
                </a:r>
                <a:r>
                  <a:rPr lang="sk-SK" dirty="0">
                    <a:solidFill>
                      <a:schemeClr val="bg1"/>
                    </a:solidFill>
                  </a:rPr>
                  <a:t> diagrame vzhľadom ku krivke toho deja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Čo je to teplo a ako súvisí so zmenou energie a vykonanou makroskopickou prácou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Uveďte (približné) vzorce pre energiu ideálneho  plynu pri teplote </a:t>
                </a:r>
                <a14:m>
                  <m:oMath xmlns:m="http://schemas.openxmlformats.org/officeDocument/2006/math">
                    <m:r>
                      <a:rPr lang="sk-SK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sk-SK" dirty="0">
                    <a:solidFill>
                      <a:schemeClr val="bg1"/>
                    </a:solidFill>
                  </a:rPr>
                  <a:t> v závislosti na tom </a:t>
                </a:r>
                <a:r>
                  <a:rPr lang="sk-SK" dirty="0" err="1">
                    <a:solidFill>
                      <a:schemeClr val="bg1"/>
                    </a:solidFill>
                  </a:rPr>
                  <a:t>koľkoatómové</a:t>
                </a:r>
                <a:r>
                  <a:rPr lang="sk-SK" dirty="0">
                    <a:solidFill>
                      <a:schemeClr val="bg1"/>
                    </a:solidFill>
                  </a:rPr>
                  <a:t> má molekuly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Ako je definovaný adiabatický vratný proces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Čo je </a:t>
                </a:r>
                <a:r>
                  <a:rPr lang="sk-SK" dirty="0" err="1">
                    <a:solidFill>
                      <a:schemeClr val="bg1"/>
                    </a:solidFill>
                  </a:rPr>
                  <a:t>Carnotov</a:t>
                </a:r>
                <a:r>
                  <a:rPr lang="sk-SK" dirty="0">
                    <a:solidFill>
                      <a:schemeClr val="bg1"/>
                    </a:solidFill>
                  </a:rPr>
                  <a:t> cyklus, aká je jeho účinnosť ako tepelného stroja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Čo je to tepelná pumpa, môže mať účinnosť väčšiu ako 100 %?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k-SK" dirty="0">
                    <a:solidFill>
                      <a:schemeClr val="bg1"/>
                    </a:solidFill>
                  </a:rPr>
                  <a:t>Druhá veta termodynamická</a:t>
                </a:r>
              </a:p>
              <a:p>
                <a:endParaRPr lang="sk-SK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E062464-E3E0-4A78-933F-2A366B28C8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19" y="786809"/>
                <a:ext cx="7793665" cy="5078313"/>
              </a:xfrm>
              <a:prstGeom prst="rect">
                <a:avLst/>
              </a:prstGeom>
              <a:blipFill>
                <a:blip r:embed="rId2"/>
                <a:stretch>
                  <a:fillRect l="-469" t="-600" r="-938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5881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0F35DC-9459-4C0D-9DE4-F7111B0E720C}"/>
              </a:ext>
            </a:extLst>
          </p:cNvPr>
          <p:cNvSpPr txBox="1"/>
          <p:nvPr/>
        </p:nvSpPr>
        <p:spPr>
          <a:xfrm>
            <a:off x="563526" y="691116"/>
            <a:ext cx="80169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Ako zadávame stav ideálneho plynu nerozlíšiteľných častíc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Čo je mikrostav a makrostav, koľkými </a:t>
            </a:r>
            <a:r>
              <a:rPr lang="sk-SK" dirty="0" err="1">
                <a:solidFill>
                  <a:schemeClr val="bg1"/>
                </a:solidFill>
              </a:rPr>
              <a:t>mikrostavmi</a:t>
            </a:r>
            <a:r>
              <a:rPr lang="sk-SK" dirty="0">
                <a:solidFill>
                  <a:schemeClr val="bg1"/>
                </a:solidFill>
              </a:rPr>
              <a:t> sa dá typicky realizovať makrostav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Vzorec pre entropiu ideálneho plynu s presnosťou až na aditívne konštanty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Ako je určená teplota deriváciou entropie podľa energie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Ako súvisí tlak s deriváciou entropie podľa objemu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Ako je definovaný chemický potenciál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Ako súvisí vratná malá zmena entropie s vykonaným malým teplom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91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9348960-A9CB-41E8-9EB4-7CCFEE44AB72}"/>
              </a:ext>
            </a:extLst>
          </p:cNvPr>
          <p:cNvSpPr/>
          <p:nvPr/>
        </p:nvSpPr>
        <p:spPr>
          <a:xfrm>
            <a:off x="659219" y="957782"/>
            <a:ext cx="79744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Štatistické súbory a kedy sa ktorý používa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Ako je definovaný </a:t>
            </a:r>
            <a:r>
              <a:rPr lang="sk-SK" dirty="0" err="1">
                <a:solidFill>
                  <a:schemeClr val="bg1"/>
                </a:solidFill>
              </a:rPr>
              <a:t>mikrokanonický</a:t>
            </a:r>
            <a:r>
              <a:rPr lang="sk-SK" dirty="0">
                <a:solidFill>
                  <a:schemeClr val="bg1"/>
                </a:solidFill>
              </a:rPr>
              <a:t> súbor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Ako je definovaný kanonický súbor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Ako je definovaný </a:t>
            </a:r>
            <a:r>
              <a:rPr lang="sk-SK" dirty="0" err="1">
                <a:solidFill>
                  <a:schemeClr val="bg1"/>
                </a:solidFill>
              </a:rPr>
              <a:t>grandkanonický</a:t>
            </a:r>
            <a:r>
              <a:rPr lang="sk-SK" dirty="0">
                <a:solidFill>
                  <a:schemeClr val="bg1"/>
                </a:solidFill>
              </a:rPr>
              <a:t> súbor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Súvis Maxwellovho rozdelenia rýchlostí a kanonického súboru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Boltzmannovo rozdelenie a barometrická formula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Voľná energia a jej súvis so štatistickou sumou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Ako sa v princípe dá použiť </a:t>
            </a:r>
            <a:r>
              <a:rPr lang="sk-SK" dirty="0" err="1">
                <a:solidFill>
                  <a:schemeClr val="bg1"/>
                </a:solidFill>
              </a:rPr>
              <a:t>grandkanonické</a:t>
            </a:r>
            <a:r>
              <a:rPr lang="sk-SK" dirty="0">
                <a:solidFill>
                  <a:schemeClr val="bg1"/>
                </a:solidFill>
              </a:rPr>
              <a:t> rozdelenie na určenie chemického potenciálu ak poznám počet častíc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Definícia </a:t>
            </a:r>
            <a:r>
              <a:rPr lang="sk-SK" dirty="0" err="1">
                <a:solidFill>
                  <a:schemeClr val="bg1"/>
                </a:solidFill>
              </a:rPr>
              <a:t>Gibbsovho</a:t>
            </a:r>
            <a:r>
              <a:rPr lang="sk-SK" dirty="0">
                <a:solidFill>
                  <a:schemeClr val="bg1"/>
                </a:solidFill>
              </a:rPr>
              <a:t> potenciálu</a:t>
            </a:r>
          </a:p>
        </p:txBody>
      </p:sp>
    </p:spTree>
    <p:extLst>
      <p:ext uri="{BB962C8B-B14F-4D97-AF65-F5344CB8AC3E}">
        <p14:creationId xmlns:p14="http://schemas.microsoft.com/office/powerpoint/2010/main" val="1876247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62142BA-2AA9-47D9-A88D-EF5FB8A5C6CC}"/>
              </a:ext>
            </a:extLst>
          </p:cNvPr>
          <p:cNvSpPr txBox="1"/>
          <p:nvPr/>
        </p:nvSpPr>
        <p:spPr>
          <a:xfrm>
            <a:off x="393405" y="680484"/>
            <a:ext cx="84103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Fermi-</a:t>
            </a:r>
            <a:r>
              <a:rPr lang="sk-SK" dirty="0" err="1">
                <a:solidFill>
                  <a:schemeClr val="bg1"/>
                </a:solidFill>
              </a:rPr>
              <a:t>Diracovo</a:t>
            </a:r>
            <a:r>
              <a:rPr lang="sk-SK" dirty="0">
                <a:solidFill>
                  <a:schemeClr val="bg1"/>
                </a:solidFill>
              </a:rPr>
              <a:t> rozdelenie a čo znamená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>
                <a:solidFill>
                  <a:schemeClr val="bg1"/>
                </a:solidFill>
              </a:rPr>
              <a:t>Bose</a:t>
            </a:r>
            <a:r>
              <a:rPr lang="sk-SK" dirty="0">
                <a:solidFill>
                  <a:schemeClr val="bg1"/>
                </a:solidFill>
              </a:rPr>
              <a:t>-Einsteinovo rozdelenie a čo znamená</a:t>
            </a:r>
          </a:p>
          <a:p>
            <a:endParaRPr lang="sk-SK" dirty="0">
              <a:solidFill>
                <a:schemeClr val="bg1"/>
              </a:solidFill>
            </a:endParaRPr>
          </a:p>
          <a:p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47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AF1AAB-D554-41FD-B3F8-8A137CA2A95A}"/>
              </a:ext>
            </a:extLst>
          </p:cNvPr>
          <p:cNvSpPr txBox="1"/>
          <p:nvPr/>
        </p:nvSpPr>
        <p:spPr>
          <a:xfrm>
            <a:off x="425302" y="701749"/>
            <a:ext cx="83678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van der </a:t>
            </a:r>
            <a:r>
              <a:rPr lang="sk-SK" dirty="0" err="1">
                <a:solidFill>
                  <a:schemeClr val="bg1"/>
                </a:solidFill>
              </a:rPr>
              <a:t>Waalsova</a:t>
            </a:r>
            <a:r>
              <a:rPr lang="sk-SK" dirty="0">
                <a:solidFill>
                  <a:schemeClr val="bg1"/>
                </a:solidFill>
              </a:rPr>
              <a:t> rovnica, čo znamená </a:t>
            </a:r>
            <a:r>
              <a:rPr lang="sk-SK" dirty="0" err="1">
                <a:solidFill>
                  <a:schemeClr val="bg1"/>
                </a:solidFill>
              </a:rPr>
              <a:t>vodorvný</a:t>
            </a:r>
            <a:r>
              <a:rPr lang="sk-SK" dirty="0">
                <a:solidFill>
                  <a:schemeClr val="bg1"/>
                </a:solidFill>
              </a:rPr>
              <a:t> úsek na izoterme, ktorým nahrádzame „vlnovkový úsek“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Čo je kritický bod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Nakreslite typický fázový diagram. Kde je na ňom krivka nasýtených pár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Čo je </a:t>
            </a:r>
            <a:r>
              <a:rPr lang="sk-SK" dirty="0" err="1">
                <a:solidFill>
                  <a:schemeClr val="bg1"/>
                </a:solidFill>
              </a:rPr>
              <a:t>trojný</a:t>
            </a:r>
            <a:r>
              <a:rPr lang="sk-SK" dirty="0">
                <a:solidFill>
                  <a:schemeClr val="bg1"/>
                </a:solidFill>
              </a:rPr>
              <a:t> bod a jeho význam pre definíciu Kelvina</a:t>
            </a:r>
          </a:p>
          <a:p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247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00B245-4690-4BB3-A550-82F84AC669B0}"/>
              </a:ext>
            </a:extLst>
          </p:cNvPr>
          <p:cNvSpPr txBox="1"/>
          <p:nvPr/>
        </p:nvSpPr>
        <p:spPr>
          <a:xfrm>
            <a:off x="489098" y="627321"/>
            <a:ext cx="83997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Ako závisí hustota toku žiarenia čierneho telesa od teploty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Aký je chemický potenciál fotónov</a:t>
            </a:r>
          </a:p>
          <a:p>
            <a:endParaRPr lang="sk-SK" dirty="0">
              <a:solidFill>
                <a:schemeClr val="bg1"/>
              </a:solidFill>
            </a:endParaRPr>
          </a:p>
          <a:p>
            <a:endParaRPr lang="sk-SK" dirty="0">
              <a:solidFill>
                <a:schemeClr val="bg1"/>
              </a:solidFill>
            </a:endParaRPr>
          </a:p>
          <a:p>
            <a:endParaRPr lang="sk-SK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bg1"/>
                </a:solidFill>
              </a:rPr>
              <a:t>Nakreslite graf závislosti stredných obsadzovacích čísel od energie jednočasticového stavu pre </a:t>
            </a:r>
            <a:r>
              <a:rPr lang="sk-SK" dirty="0" err="1">
                <a:solidFill>
                  <a:schemeClr val="bg1"/>
                </a:solidFill>
              </a:rPr>
              <a:t>fermiónový</a:t>
            </a:r>
            <a:r>
              <a:rPr lang="sk-SK" dirty="0">
                <a:solidFill>
                  <a:schemeClr val="bg1"/>
                </a:solidFill>
              </a:rPr>
              <a:t> plyn pri nulovej teplote</a:t>
            </a:r>
          </a:p>
        </p:txBody>
      </p:sp>
    </p:spTree>
    <p:extLst>
      <p:ext uri="{BB962C8B-B14F-4D97-AF65-F5344CB8AC3E}">
        <p14:creationId xmlns:p14="http://schemas.microsoft.com/office/powerpoint/2010/main" val="1654784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yblankCalibri.potx" id="{71DB4933-40A2-45A4-9831-135EE38379A9}" vid="{D653884F-F80E-4FA0-9426-C927E08E98C2}"/>
    </a:ext>
  </a:ext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MyblankCalibri18</Template>
  <TotalTime>205</TotalTime>
  <Words>660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4_Office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Cerny</dc:creator>
  <cp:lastModifiedBy>Vladimir Cerny</cp:lastModifiedBy>
  <cp:revision>11</cp:revision>
  <dcterms:created xsi:type="dcterms:W3CDTF">2018-11-20T16:15:16Z</dcterms:created>
  <dcterms:modified xsi:type="dcterms:W3CDTF">2018-11-20T19:40:24Z</dcterms:modified>
</cp:coreProperties>
</file>