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399" r:id="rId2"/>
    <p:sldId id="398" r:id="rId3"/>
    <p:sldId id="262" r:id="rId4"/>
    <p:sldId id="264" r:id="rId5"/>
    <p:sldId id="265" r:id="rId6"/>
    <p:sldId id="266" r:id="rId7"/>
    <p:sldId id="267" r:id="rId8"/>
    <p:sldId id="268" r:id="rId9"/>
    <p:sldId id="285" r:id="rId10"/>
    <p:sldId id="269" r:id="rId11"/>
    <p:sldId id="292" r:id="rId12"/>
    <p:sldId id="287" r:id="rId13"/>
    <p:sldId id="288" r:id="rId14"/>
    <p:sldId id="289" r:id="rId15"/>
    <p:sldId id="290" r:id="rId16"/>
    <p:sldId id="291"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94661" autoAdjust="0"/>
  </p:normalViewPr>
  <p:slideViewPr>
    <p:cSldViewPr snapToGrid="0">
      <p:cViewPr varScale="1">
        <p:scale>
          <a:sx n="83" d="100"/>
          <a:sy n="83" d="100"/>
        </p:scale>
        <p:origin x="1494" y="90"/>
      </p:cViewPr>
      <p:guideLst/>
    </p:cSldViewPr>
  </p:slideViewPr>
  <p:notesTextViewPr>
    <p:cViewPr>
      <p:scale>
        <a:sx n="1" d="1"/>
        <a:sy n="1" d="1"/>
      </p:scale>
      <p:origin x="0" y="0"/>
    </p:cViewPr>
  </p:notesTextViewPr>
  <p:sorterViewPr>
    <p:cViewPr>
      <p:scale>
        <a:sx n="110" d="100"/>
        <a:sy n="110" d="100"/>
      </p:scale>
      <p:origin x="0" y="-22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23.9.2019</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Chemical_compoun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en.wikipedia.org/wiki/Chemical_eleme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audio:1_3</a:t>
            </a:r>
          </a:p>
        </p:txBody>
      </p:sp>
      <p:sp>
        <p:nvSpPr>
          <p:cNvPr id="4" name="Slide Number Placeholder 3"/>
          <p:cNvSpPr>
            <a:spLocks noGrp="1"/>
          </p:cNvSpPr>
          <p:nvPr>
            <p:ph type="sldNum" sz="quarter" idx="10"/>
          </p:nvPr>
        </p:nvSpPr>
        <p:spPr/>
        <p:txBody>
          <a:bodyPr/>
          <a:lstStyle/>
          <a:p>
            <a:fld id="{A0EC6314-A18E-43BF-918F-A892A330C77A}" type="slidenum">
              <a:rPr lang="sk-SK" smtClean="0"/>
              <a:t>3</a:t>
            </a:fld>
            <a:endParaRPr lang="sk-SK" dirty="0"/>
          </a:p>
        </p:txBody>
      </p:sp>
    </p:spTree>
    <p:extLst>
      <p:ext uri="{BB962C8B-B14F-4D97-AF65-F5344CB8AC3E}">
        <p14:creationId xmlns:p14="http://schemas.microsoft.com/office/powerpoint/2010/main" val="219748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http://en.wikipedia.org/wiki/Law_of_definite_proportions</a:t>
            </a:r>
            <a:r>
              <a:rPr lang="en-US" dirty="0"/>
              <a:t>the </a:t>
            </a:r>
            <a:r>
              <a:rPr lang="en-US" b="1" dirty="0"/>
              <a:t>law of definite proportions</a:t>
            </a:r>
            <a:r>
              <a:rPr lang="en-US" dirty="0"/>
              <a:t>, sometimes called </a:t>
            </a:r>
            <a:r>
              <a:rPr lang="en-US" b="1" dirty="0"/>
              <a:t>Proust's Law</a:t>
            </a:r>
            <a:r>
              <a:rPr lang="en-US" dirty="0"/>
              <a:t>, states that a </a:t>
            </a:r>
            <a:r>
              <a:rPr lang="en-US" dirty="0">
                <a:hlinkClick r:id="rId3" tooltip="Chemical compound"/>
              </a:rPr>
              <a:t>chemical compound</a:t>
            </a:r>
            <a:r>
              <a:rPr lang="en-US" dirty="0"/>
              <a:t> always contains exactly the same proportion of </a:t>
            </a:r>
            <a:r>
              <a:rPr lang="en-US" dirty="0">
                <a:hlinkClick r:id="rId4" tooltip="Chemical element"/>
              </a:rPr>
              <a:t>elements</a:t>
            </a:r>
            <a:r>
              <a:rPr lang="en-US" dirty="0"/>
              <a:t> by mass</a:t>
            </a:r>
            <a:endParaRPr lang="sk-SK" dirty="0"/>
          </a:p>
        </p:txBody>
      </p:sp>
      <p:sp>
        <p:nvSpPr>
          <p:cNvPr id="4" name="Slide Number Placeholder 3"/>
          <p:cNvSpPr>
            <a:spLocks noGrp="1"/>
          </p:cNvSpPr>
          <p:nvPr>
            <p:ph type="sldNum" sz="quarter" idx="10"/>
          </p:nvPr>
        </p:nvSpPr>
        <p:spPr/>
        <p:txBody>
          <a:bodyPr/>
          <a:lstStyle/>
          <a:p>
            <a:fld id="{2E1E343F-0D28-4986-9D7F-C459744FEACC}" type="slidenum">
              <a:rPr lang="sk-SK" smtClean="0"/>
              <a:t>10</a:t>
            </a:fld>
            <a:endParaRPr lang="sk-SK" dirty="0"/>
          </a:p>
        </p:txBody>
      </p:sp>
    </p:spTree>
    <p:extLst>
      <p:ext uri="{BB962C8B-B14F-4D97-AF65-F5344CB8AC3E}">
        <p14:creationId xmlns:p14="http://schemas.microsoft.com/office/powerpoint/2010/main" val="45981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2E1E343F-0D28-4986-9D7F-C459744FEACC}" type="slidenum">
              <a:rPr lang="sk-SK" smtClean="0"/>
              <a:t>18</a:t>
            </a:fld>
            <a:endParaRPr lang="sk-SK" dirty="0"/>
          </a:p>
        </p:txBody>
      </p:sp>
    </p:spTree>
    <p:extLst>
      <p:ext uri="{BB962C8B-B14F-4D97-AF65-F5344CB8AC3E}">
        <p14:creationId xmlns:p14="http://schemas.microsoft.com/office/powerpoint/2010/main" val="344426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2E1E343F-0D28-4986-9D7F-C459744FEACC}" type="slidenum">
              <a:rPr lang="sk-SK" smtClean="0"/>
              <a:t>26</a:t>
            </a:fld>
            <a:endParaRPr lang="sk-SK" dirty="0"/>
          </a:p>
        </p:txBody>
      </p:sp>
    </p:spTree>
    <p:extLst>
      <p:ext uri="{BB962C8B-B14F-4D97-AF65-F5344CB8AC3E}">
        <p14:creationId xmlns:p14="http://schemas.microsoft.com/office/powerpoint/2010/main" val="154787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23.9.2019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23.9.2019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23.9.2019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23.9.2019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23.9.2019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23.9.2019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23.9.2019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23.9.2019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23.9.2019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23.9.2019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23.9.2019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23.9.2019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erny@fmph.uniba.sk"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Joseph_Proust" TargetMode="External"/><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hyperlink" Target="http://en.wikipedia.org/wiki/Law_of_definite_proporti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John_Dalton" TargetMode="External"/><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Lavoisier" TargetMode="External"/><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Amedeo_Avogadro" TargetMode="External"/><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9.xml"/><Relationship Id="rId16" Type="http://schemas.openxmlformats.org/officeDocument/2006/relationships/image" Target="../media/image12.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710.png"/><Relationship Id="rId5" Type="http://schemas.openxmlformats.org/officeDocument/2006/relationships/tags" Target="../tags/tag12.xml"/><Relationship Id="rId15" Type="http://schemas.openxmlformats.org/officeDocument/2006/relationships/image" Target="../media/image11.png"/><Relationship Id="rId10" Type="http://schemas.openxmlformats.org/officeDocument/2006/relationships/image" Target="../media/image610.png"/><Relationship Id="rId19" Type="http://schemas.openxmlformats.org/officeDocument/2006/relationships/image" Target="../media/image15.png"/><Relationship Id="rId4" Type="http://schemas.openxmlformats.org/officeDocument/2006/relationships/tags" Target="../tags/tag11.xml"/><Relationship Id="rId9" Type="http://schemas.openxmlformats.org/officeDocument/2006/relationships/slideLayout" Target="../slideLayouts/slideLayout7.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eb.lemoyne.edu/~giunta/papers.html#atomi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78F2C-7DD1-444E-A2E9-A0D7DAAF4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75BDD0-594A-43E8-BDC5-0E0A6579EA50}"/>
              </a:ext>
            </a:extLst>
          </p:cNvPr>
          <p:cNvSpPr txBox="1"/>
          <p:nvPr/>
        </p:nvSpPr>
        <p:spPr>
          <a:xfrm>
            <a:off x="1463040" y="3211830"/>
            <a:ext cx="67322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Hodnotenie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2DCF7A3-88F4-4D18-BF29-25E13995F1EC}"/>
              </a:ext>
            </a:extLst>
          </p:cNvPr>
          <p:cNvSpPr txBox="1"/>
          <p:nvPr/>
        </p:nvSpPr>
        <p:spPr>
          <a:xfrm>
            <a:off x="468630" y="3863340"/>
            <a:ext cx="85725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Počas semestra 40 bodov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Písomka na skúške 35 bodov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Ústna skúška 25 bodov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Navyše možný žolík (malá semestrálna práca na dohodnutú tému) za max. 10 bodov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Po skúškovej písomke sa musí dosiahnuť (vrátane žolíka) aspoň 41 bodov, inak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Fx</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Prvá časť ústnej skúšky je typu „modré obrazovky“ a môžu byť za ňu aj záporné body.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Celkové hodnotenie 41-E, 51-D, 61-C, 71-B, 81-A</a:t>
            </a:r>
          </a:p>
        </p:txBody>
      </p:sp>
      <p:sp>
        <p:nvSpPr>
          <p:cNvPr id="5" name="TextBox 4">
            <a:extLst>
              <a:ext uri="{FF2B5EF4-FFF2-40B4-BE49-F238E27FC236}">
                <a16:creationId xmlns:a16="http://schemas.microsoft.com/office/drawing/2014/main" id="{D97A56EE-D893-4E0E-9936-E6266EA80892}"/>
              </a:ext>
            </a:extLst>
          </p:cNvPr>
          <p:cNvSpPr txBox="1"/>
          <p:nvPr/>
        </p:nvSpPr>
        <p:spPr>
          <a:xfrm>
            <a:off x="2307227" y="114844"/>
            <a:ext cx="50177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Študijný materiál</a:t>
            </a:r>
          </a:p>
        </p:txBody>
      </p:sp>
      <p:sp>
        <p:nvSpPr>
          <p:cNvPr id="6" name="TextBox 5">
            <a:extLst>
              <a:ext uri="{FF2B5EF4-FFF2-40B4-BE49-F238E27FC236}">
                <a16:creationId xmlns:a16="http://schemas.microsoft.com/office/drawing/2014/main" id="{E35ACE84-7F49-49DC-9C7F-7BDD6D799AF6}"/>
              </a:ext>
            </a:extLst>
          </p:cNvPr>
          <p:cNvSpPr txBox="1"/>
          <p:nvPr/>
        </p:nvSpPr>
        <p:spPr>
          <a:xfrm>
            <a:off x="468630" y="560070"/>
            <a:ext cx="83096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davinci.fmph.uniba.sk</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/~cerny1</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886481-C72A-402B-BBCB-1873448684DA}"/>
              </a:ext>
            </a:extLst>
          </p:cNvPr>
          <p:cNvSpPr txBox="1"/>
          <p:nvPr/>
        </p:nvSpPr>
        <p:spPr>
          <a:xfrm>
            <a:off x="0" y="1017270"/>
            <a:ext cx="8743950"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miniskript</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á (rozšírený sylabus)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minizbierka</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úloh (podobné príklady budú na skúške)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Súhrnné </a:t>
            </a:r>
            <a:r>
              <a:rPr lang="sk-SK" dirty="0" err="1">
                <a:solidFill>
                  <a:prstClr val="black"/>
                </a:solidFill>
                <a:latin typeface="Calibri" panose="020F0502020204030204"/>
              </a:rPr>
              <a:t>pdf</a:t>
            </a:r>
            <a:r>
              <a:rPr lang="sk-SK" dirty="0">
                <a:solidFill>
                  <a:prstClr val="black"/>
                </a:solidFill>
                <a:latin typeface="Calibri" panose="020F0502020204030204"/>
              </a:rPr>
              <a:t> všetky prezentácie nachystané na semester</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postupne budú pribúdať detailné prezentácie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Fundamentals of statistical and thermal physics /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Federick</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Reif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Singapore : McGraw-Hill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Thermal Physics Charles Kittel </a:t>
            </a:r>
            <a:endPar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cerny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@fmph.uniba.sk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0907 848 104</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24042"/>
      </p:ext>
    </p:extLst>
  </p:cSld>
  <p:clrMapOvr>
    <a:masterClrMapping/>
  </p:clrMapOvr>
  <mc:AlternateContent xmlns:mc="http://schemas.openxmlformats.org/markup-compatibility/2006" xmlns:p14="http://schemas.microsoft.com/office/powerpoint/2010/main">
    <mc:Choice Requires="p14">
      <p:transition spd="slow" p14:dur="2000" advTm="3695"/>
    </mc:Choice>
    <mc:Fallback xmlns="">
      <p:transition spd="slow" advTm="36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352928" cy="1200329"/>
          </a:xfrm>
          <a:prstGeom prst="rect">
            <a:avLst/>
          </a:prstGeom>
        </p:spPr>
        <p:txBody>
          <a:bodyPr wrap="square">
            <a:spAutoFit/>
          </a:bodyPr>
          <a:lstStyle/>
          <a:p>
            <a:r>
              <a:rPr lang="en-US" dirty="0"/>
              <a:t>The law of definite proportions, sometimes called Proust's Law, states that a chemical compound always contains exactly the same proportion of elements by mass. This observation was first made by the French chemist </a:t>
            </a:r>
            <a:r>
              <a:rPr lang="en-US" b="1" dirty="0"/>
              <a:t>Joseph Proust</a:t>
            </a:r>
            <a:r>
              <a:rPr lang="en-US" dirty="0"/>
              <a:t>, based on several experiments conducted between 1798 and 1804.</a:t>
            </a:r>
            <a:endParaRPr lang="sk-SK" dirty="0"/>
          </a:p>
        </p:txBody>
      </p:sp>
      <p:sp>
        <p:nvSpPr>
          <p:cNvPr id="4" name="Rectangle 3"/>
          <p:cNvSpPr/>
          <p:nvPr/>
        </p:nvSpPr>
        <p:spPr>
          <a:xfrm>
            <a:off x="395536" y="1779687"/>
            <a:ext cx="8340370" cy="4524315"/>
          </a:xfrm>
          <a:prstGeom prst="rect">
            <a:avLst/>
          </a:prstGeom>
        </p:spPr>
        <p:txBody>
          <a:bodyPr wrap="square">
            <a:spAutoFit/>
          </a:bodyPr>
          <a:lstStyle/>
          <a:p>
            <a:r>
              <a:rPr lang="en-US" dirty="0"/>
              <a:t>In chemistry, the law of multiple proportions is one of the basic laws of stoichiometry used to establish the atomic theory, alongside the law of conservation of mass and the law of definite proportions. It is sometimes called Dalton's Law after its discoverer, the English, who published it in the first part of the first volume of his "New System of chemist </a:t>
            </a:r>
            <a:r>
              <a:rPr lang="en-US" b="1" dirty="0"/>
              <a:t>John Dalton</a:t>
            </a:r>
            <a:r>
              <a:rPr lang="en-US" dirty="0"/>
              <a:t> Chemical Philosophy" (1808). The statement of the law is:</a:t>
            </a:r>
          </a:p>
          <a:p>
            <a:endParaRPr lang="en-US" dirty="0"/>
          </a:p>
          <a:p>
            <a:r>
              <a:rPr lang="en-US" b="1" dirty="0">
                <a:solidFill>
                  <a:srgbClr val="FF0000"/>
                </a:solidFill>
              </a:rPr>
              <a:t>If two elements form more than one compound between them, then the ratios of the masses of the second element which combine with a fixed mass of the first element will be ratios of small whole numbers.</a:t>
            </a:r>
          </a:p>
          <a:p>
            <a:endParaRPr lang="en-US" b="1" dirty="0">
              <a:solidFill>
                <a:srgbClr val="FF0000"/>
              </a:solidFill>
            </a:endParaRPr>
          </a:p>
          <a:p>
            <a:r>
              <a:rPr lang="en-US" b="1" dirty="0"/>
              <a:t>Consider the difference between “chemical recipes” and “cooking recipes”:</a:t>
            </a:r>
          </a:p>
          <a:p>
            <a:r>
              <a:rPr lang="en-US" dirty="0"/>
              <a:t>If the “chemical recipe says” take 1g hydrogen +  7.94 g oxygen  and you get water than you cannot take 1g hydrogen +  10 g oxygen and hope to get “somewhat more dense water”. What you observe is water and 2.06 g of “unused” oxygen.</a:t>
            </a:r>
          </a:p>
          <a:p>
            <a:r>
              <a:rPr lang="en-US" dirty="0"/>
              <a:t>This is different from “cooking recipes”. If it says take 4 eggs and 200 g of flour to get pancakes, you can take 220 g of flour  and still get pancakes but somewhat more dense.</a:t>
            </a:r>
          </a:p>
        </p:txBody>
      </p:sp>
      <p:sp>
        <p:nvSpPr>
          <p:cNvPr id="3" name="Slide Number Placeholder 2"/>
          <p:cNvSpPr>
            <a:spLocks noGrp="1"/>
          </p:cNvSpPr>
          <p:nvPr>
            <p:ph type="sldNum" sz="quarter" idx="12"/>
          </p:nvPr>
        </p:nvSpPr>
        <p:spPr/>
        <p:txBody>
          <a:bodyPr/>
          <a:lstStyle/>
          <a:p>
            <a:fld id="{1BCE0CA2-1A48-4B23-8A77-1A9F640E54E6}" type="slidenum">
              <a:rPr lang="sk-SK" smtClean="0"/>
              <a:t>10</a:t>
            </a:fld>
            <a:endParaRPr lang="sk-SK" dirty="0"/>
          </a:p>
        </p:txBody>
      </p:sp>
    </p:spTree>
    <p:extLst>
      <p:ext uri="{BB962C8B-B14F-4D97-AF65-F5344CB8AC3E}">
        <p14:creationId xmlns:p14="http://schemas.microsoft.com/office/powerpoint/2010/main" val="133353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784" y="2596896"/>
            <a:ext cx="798271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 few slides follow on people who change alchemy to chemistry</a:t>
            </a:r>
          </a:p>
        </p:txBody>
      </p:sp>
      <p:sp>
        <p:nvSpPr>
          <p:cNvPr id="2" name="Slide Number Placeholder 1"/>
          <p:cNvSpPr>
            <a:spLocks noGrp="1"/>
          </p:cNvSpPr>
          <p:nvPr>
            <p:ph type="sldNum" sz="quarter" idx="12"/>
          </p:nvPr>
        </p:nvSpPr>
        <p:spPr/>
        <p:txBody>
          <a:bodyPr/>
          <a:lstStyle/>
          <a:p>
            <a:fld id="{1BCE0CA2-1A48-4B23-8A77-1A9F640E54E6}" type="slidenum">
              <a:rPr lang="sk-SK" smtClean="0"/>
              <a:t>11</a:t>
            </a:fld>
            <a:endParaRPr lang="sk-SK" dirty="0"/>
          </a:p>
        </p:txBody>
      </p:sp>
    </p:spTree>
    <p:extLst>
      <p:ext uri="{BB962C8B-B14F-4D97-AF65-F5344CB8AC3E}">
        <p14:creationId xmlns:p14="http://schemas.microsoft.com/office/powerpoint/2010/main" val="47829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2400508" cy="3513125"/>
          </a:xfrm>
          <a:prstGeom prst="rect">
            <a:avLst/>
          </a:prstGeom>
        </p:spPr>
      </p:pic>
      <p:sp>
        <p:nvSpPr>
          <p:cNvPr id="4" name="TextBox 3"/>
          <p:cNvSpPr txBox="1"/>
          <p:nvPr/>
        </p:nvSpPr>
        <p:spPr>
          <a:xfrm>
            <a:off x="3131840" y="620688"/>
            <a:ext cx="5688632" cy="3416320"/>
          </a:xfrm>
          <a:prstGeom prst="rect">
            <a:avLst/>
          </a:prstGeom>
          <a:noFill/>
        </p:spPr>
        <p:txBody>
          <a:bodyPr wrap="square" rtlCol="0">
            <a:spAutoFit/>
          </a:bodyPr>
          <a:lstStyle/>
          <a:p>
            <a:r>
              <a:rPr lang="en-US" dirty="0">
                <a:hlinkClick r:id="rId3"/>
              </a:rPr>
              <a:t>http://en.wikipedia.org/wiki/Joseph_Proust</a:t>
            </a:r>
            <a:endParaRPr lang="en-US" dirty="0"/>
          </a:p>
          <a:p>
            <a:r>
              <a:rPr lang="en-US" dirty="0"/>
              <a:t>Proust's best known work was derived from a controversy with C.L. Berthollet. Berthollet did not believe that substances always combine in constant and definite proportions as Proust did. Proust eventually was able to prove Berthollet wrong in 1799 and published his own hypothesis.</a:t>
            </a:r>
          </a:p>
          <a:p>
            <a:r>
              <a:rPr lang="en-US" dirty="0">
                <a:hlinkClick r:id="rId4" tooltip="Law of definite proportions"/>
              </a:rPr>
              <a:t>law of definite proportions</a:t>
            </a:r>
            <a:r>
              <a:rPr lang="en-US" dirty="0"/>
              <a:t>, which is sometimes also known as Proust's Law</a:t>
            </a:r>
          </a:p>
          <a:p>
            <a:r>
              <a:rPr lang="en-US" b="1" dirty="0">
                <a:solidFill>
                  <a:srgbClr val="FF0000"/>
                </a:solidFill>
              </a:rPr>
              <a:t>chemical compound always contains exactly the same proportion of elements by mass.</a:t>
            </a:r>
          </a:p>
          <a:p>
            <a:endParaRPr lang="en-US" dirty="0"/>
          </a:p>
        </p:txBody>
      </p:sp>
      <p:sp>
        <p:nvSpPr>
          <p:cNvPr id="2" name="Slide Number Placeholder 1"/>
          <p:cNvSpPr>
            <a:spLocks noGrp="1"/>
          </p:cNvSpPr>
          <p:nvPr>
            <p:ph type="sldNum" sz="quarter" idx="12"/>
          </p:nvPr>
        </p:nvSpPr>
        <p:spPr/>
        <p:txBody>
          <a:bodyPr/>
          <a:lstStyle/>
          <a:p>
            <a:fld id="{1BCE0CA2-1A48-4B23-8A77-1A9F640E54E6}" type="slidenum">
              <a:rPr lang="sk-SK" smtClean="0"/>
              <a:t>12</a:t>
            </a:fld>
            <a:endParaRPr lang="sk-SK" dirty="0"/>
          </a:p>
        </p:txBody>
      </p:sp>
    </p:spTree>
    <p:extLst>
      <p:ext uri="{BB962C8B-B14F-4D97-AF65-F5344CB8AC3E}">
        <p14:creationId xmlns:p14="http://schemas.microsoft.com/office/powerpoint/2010/main" val="39220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2400508" cy="4816258"/>
          </a:xfrm>
          <a:prstGeom prst="rect">
            <a:avLst/>
          </a:prstGeom>
        </p:spPr>
      </p:pic>
      <p:sp>
        <p:nvSpPr>
          <p:cNvPr id="3" name="TextBox 2"/>
          <p:cNvSpPr txBox="1"/>
          <p:nvPr/>
        </p:nvSpPr>
        <p:spPr>
          <a:xfrm>
            <a:off x="2915816" y="188640"/>
            <a:ext cx="5976664" cy="6463308"/>
          </a:xfrm>
          <a:prstGeom prst="rect">
            <a:avLst/>
          </a:prstGeom>
          <a:noFill/>
        </p:spPr>
        <p:txBody>
          <a:bodyPr wrap="square" rtlCol="0">
            <a:spAutoFit/>
          </a:bodyPr>
          <a:lstStyle/>
          <a:p>
            <a:r>
              <a:rPr lang="en-US" dirty="0">
                <a:hlinkClick r:id="rId3"/>
              </a:rPr>
              <a:t>http://en.wikipedia.org/wiki/John_Dalton</a:t>
            </a:r>
            <a:endParaRPr lang="en-US" dirty="0"/>
          </a:p>
          <a:p>
            <a:r>
              <a:rPr lang="en-US" dirty="0"/>
              <a:t> He is best known for his pioneering work in the development of modern atomic theory, and his research into color blindness (sometimes referred to as Daltonism, in his honor).</a:t>
            </a:r>
          </a:p>
          <a:p>
            <a:endParaRPr lang="en-US" dirty="0"/>
          </a:p>
          <a:p>
            <a:r>
              <a:rPr lang="en-US" dirty="0"/>
              <a:t>In chemistry, the law of multiple proportions is one of the basic laws of stoichiometry used to establish the atomic theory, alongside the law of conservation of mass (matter) and the law of definite proportions. It is sometimes called Dalton's Law after its discoverer, the English chemist John Dalton, who published it in the first part of the first volume of his "New System of Chemical Philosophy" (1808). The statement of the law is:</a:t>
            </a:r>
          </a:p>
          <a:p>
            <a:endParaRPr lang="en-US" dirty="0"/>
          </a:p>
          <a:p>
            <a:r>
              <a:rPr lang="en-US" b="1" dirty="0">
                <a:solidFill>
                  <a:srgbClr val="FF0000"/>
                </a:solidFill>
              </a:rPr>
              <a:t>If two elements form more than one compound between them, then the ratios of the masses of the second element which combine with a fixed mass of the first element will be ratios of small whole numbers.</a:t>
            </a:r>
          </a:p>
          <a:p>
            <a:endParaRPr lang="en-US" b="1" dirty="0">
              <a:solidFill>
                <a:srgbClr val="FF0000"/>
              </a:solidFill>
            </a:endParaRPr>
          </a:p>
          <a:p>
            <a:r>
              <a:rPr lang="en-US" dirty="0"/>
              <a:t>In 1803 Dalton orally presented his first list of relative atomic weights for a number of substances. This paper was published in 1805, but he did not discuss there exactly how he obtained these figures.</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13</a:t>
            </a:fld>
            <a:endParaRPr lang="sk-SK" dirty="0"/>
          </a:p>
        </p:txBody>
      </p:sp>
    </p:spTree>
    <p:extLst>
      <p:ext uri="{BB962C8B-B14F-4D97-AF65-F5344CB8AC3E}">
        <p14:creationId xmlns:p14="http://schemas.microsoft.com/office/powerpoint/2010/main" val="217260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36712"/>
            <a:ext cx="2324302" cy="4526673"/>
          </a:xfrm>
          <a:prstGeom prst="rect">
            <a:avLst/>
          </a:prstGeom>
        </p:spPr>
      </p:pic>
      <p:sp>
        <p:nvSpPr>
          <p:cNvPr id="3" name="TextBox 2"/>
          <p:cNvSpPr txBox="1"/>
          <p:nvPr/>
        </p:nvSpPr>
        <p:spPr>
          <a:xfrm>
            <a:off x="2699792" y="332656"/>
            <a:ext cx="6192688" cy="6186309"/>
          </a:xfrm>
          <a:prstGeom prst="rect">
            <a:avLst/>
          </a:prstGeom>
          <a:noFill/>
        </p:spPr>
        <p:txBody>
          <a:bodyPr wrap="square" rtlCol="0">
            <a:spAutoFit/>
          </a:bodyPr>
          <a:lstStyle/>
          <a:p>
            <a:r>
              <a:rPr lang="en-US" dirty="0">
                <a:hlinkClick r:id="rId3"/>
              </a:rPr>
              <a:t>http://en.wikipedia.org/wiki/Lavoisier</a:t>
            </a:r>
            <a:endParaRPr lang="en-US" dirty="0"/>
          </a:p>
          <a:p>
            <a:r>
              <a:rPr lang="en-US" dirty="0"/>
              <a:t>It is generally accepted that Lavoisier's great accomplishments in chemistry largely stem from the fact that he changed the science from a qualitative to a quantitative one. Lavoisier is most noted for his discovery of the role oxygen plays in combustion. He recognized and named oxygen (1778) and hydrogen (1783)</a:t>
            </a:r>
          </a:p>
          <a:p>
            <a:r>
              <a:rPr lang="en-US" dirty="0"/>
              <a:t>At the height of the French Revolution, he was accused by Jean-Paul Marat of selling adulterated tobacco and of other crimes, and was eventually guillotined </a:t>
            </a:r>
          </a:p>
          <a:p>
            <a:r>
              <a:rPr lang="en-US" dirty="0"/>
              <a:t>Lavoisier's experiments supported the law of conservation of mass. In France it is taught as Lavoisier's Law and is paraphrased from a statement in his "Traité Élémentaire de Chimie" to "Rien ne se perd, rien ne se crée, tout se transforme." ("Nothing is lost, nothing is created, everything is transformed."). Mikhail Lomonosov (1711–1765) had previously expressed similar ideas in 1748 and proved them in experiments; others whose ideas pre-date the work of Lavoisier include Jean Rey (1583–1645), Joseph Black (1728–1799), and Henry Cavendish (1731–1810).</a:t>
            </a:r>
          </a:p>
          <a:p>
            <a:r>
              <a:rPr lang="en-US" dirty="0"/>
              <a:t>His Traité élémentaire de chimie (Elementary Treatise on Chemistry), published in 1789. This work represents the synthesis of Lavoisier's contribution to chemistry and can be considered the first modern textbook on the subject.</a:t>
            </a:r>
          </a:p>
        </p:txBody>
      </p:sp>
      <p:sp>
        <p:nvSpPr>
          <p:cNvPr id="4" name="Slide Number Placeholder 3"/>
          <p:cNvSpPr>
            <a:spLocks noGrp="1"/>
          </p:cNvSpPr>
          <p:nvPr>
            <p:ph type="sldNum" sz="quarter" idx="12"/>
          </p:nvPr>
        </p:nvSpPr>
        <p:spPr/>
        <p:txBody>
          <a:bodyPr/>
          <a:lstStyle/>
          <a:p>
            <a:fld id="{1BCE0CA2-1A48-4B23-8A77-1A9F640E54E6}" type="slidenum">
              <a:rPr lang="sk-SK" smtClean="0"/>
              <a:t>14</a:t>
            </a:fld>
            <a:endParaRPr lang="sk-SK" dirty="0"/>
          </a:p>
        </p:txBody>
      </p:sp>
    </p:spTree>
    <p:extLst>
      <p:ext uri="{BB962C8B-B14F-4D97-AF65-F5344CB8AC3E}">
        <p14:creationId xmlns:p14="http://schemas.microsoft.com/office/powerpoint/2010/main" val="48571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1/17/Laboratoire-de-Lavoisier.jpg/220px-Laboratoire-de-Lavois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5002657"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019" y="3573016"/>
            <a:ext cx="4572000" cy="646331"/>
          </a:xfrm>
          <a:prstGeom prst="rect">
            <a:avLst/>
          </a:prstGeom>
        </p:spPr>
        <p:txBody>
          <a:bodyPr>
            <a:spAutoFit/>
          </a:bodyPr>
          <a:lstStyle/>
          <a:p>
            <a:r>
              <a:rPr lang="fr-FR" dirty="0"/>
              <a:t>Lavoisier's Laboratory, Musée des Arts et Métiers, Paris</a:t>
            </a:r>
            <a:endParaRPr lang="en-US" dirty="0"/>
          </a:p>
        </p:txBody>
      </p:sp>
      <p:pic>
        <p:nvPicPr>
          <p:cNvPr id="2052" name="Picture 4" descr="http://upload.wikimedia.org/wikipedia/commons/thumb/0/04/Photo_CNAM_Entr%C3%A9e_Paris_France_2007-08-01.jpg/220px-Photo_CNAM_Entr%C3%A9e_Paris_France_2007-0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2655"/>
            <a:ext cx="2664296" cy="48320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BCE0CA2-1A48-4B23-8A77-1A9F640E54E6}" type="slidenum">
              <a:rPr lang="sk-SK" smtClean="0"/>
              <a:t>15</a:t>
            </a:fld>
            <a:endParaRPr lang="sk-SK" dirty="0"/>
          </a:p>
        </p:txBody>
      </p:sp>
    </p:spTree>
    <p:extLst>
      <p:ext uri="{BB962C8B-B14F-4D97-AF65-F5344CB8AC3E}">
        <p14:creationId xmlns:p14="http://schemas.microsoft.com/office/powerpoint/2010/main" val="131811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2362405" cy="4778154"/>
          </a:xfrm>
          <a:prstGeom prst="rect">
            <a:avLst/>
          </a:prstGeom>
        </p:spPr>
      </p:pic>
      <p:sp>
        <p:nvSpPr>
          <p:cNvPr id="3" name="TextBox 2"/>
          <p:cNvSpPr txBox="1"/>
          <p:nvPr/>
        </p:nvSpPr>
        <p:spPr>
          <a:xfrm>
            <a:off x="2843808" y="332656"/>
            <a:ext cx="6048672" cy="4524315"/>
          </a:xfrm>
          <a:prstGeom prst="rect">
            <a:avLst/>
          </a:prstGeom>
          <a:noFill/>
        </p:spPr>
        <p:txBody>
          <a:bodyPr wrap="square" rtlCol="0">
            <a:spAutoFit/>
          </a:bodyPr>
          <a:lstStyle/>
          <a:p>
            <a:r>
              <a:rPr lang="en-US" dirty="0">
                <a:hlinkClick r:id="rId3"/>
              </a:rPr>
              <a:t>http://en.wikipedia.org/wiki/Amedeo_Avogadro</a:t>
            </a:r>
            <a:endParaRPr lang="en-US" dirty="0"/>
          </a:p>
          <a:p>
            <a:r>
              <a:rPr lang="en-US" dirty="0"/>
              <a:t>He is most noted for his contributions to molecular theory, including what is known as Avogadro's law. In tribute to him, the number of elementary entities (atoms, molecules, ions or other particles) in 1 mole of a substance, 6.02214179(30)×10</a:t>
            </a:r>
            <a:r>
              <a:rPr lang="en-US" baseline="30000" dirty="0"/>
              <a:t>23</a:t>
            </a:r>
            <a:r>
              <a:rPr lang="en-US" dirty="0"/>
              <a:t>, is known as the Avogadro constant</a:t>
            </a:r>
          </a:p>
          <a:p>
            <a:endParaRPr lang="en-US" dirty="0"/>
          </a:p>
          <a:p>
            <a:r>
              <a:rPr lang="en-US" b="1" dirty="0">
                <a:solidFill>
                  <a:srgbClr val="FF0000"/>
                </a:solidFill>
              </a:rPr>
              <a:t>For an ideal gas, the volume and amount (moles) of the gas are directly proportional if the temperature and pressure are constant</a:t>
            </a:r>
            <a:r>
              <a:rPr lang="en-US" dirty="0"/>
              <a:t>. In 1811, he published an article with the title Essai d'une manière de déterminer les masses relatives des molécules élémentaires des corps, et les proportions selon lesquelles elles entrent dans ces combinaisons ("Essay on Determining the Relative Masses of the Elementary Molecules of Bodies and the Proportions by Which They Enter These Combinations"), which contains Avogadro's hypothesis</a:t>
            </a:r>
          </a:p>
        </p:txBody>
      </p:sp>
      <p:sp>
        <p:nvSpPr>
          <p:cNvPr id="4" name="Slide Number Placeholder 3"/>
          <p:cNvSpPr>
            <a:spLocks noGrp="1"/>
          </p:cNvSpPr>
          <p:nvPr>
            <p:ph type="sldNum" sz="quarter" idx="12"/>
          </p:nvPr>
        </p:nvSpPr>
        <p:spPr/>
        <p:txBody>
          <a:bodyPr/>
          <a:lstStyle/>
          <a:p>
            <a:fld id="{1BCE0CA2-1A48-4B23-8A77-1A9F640E54E6}" type="slidenum">
              <a:rPr lang="sk-SK" smtClean="0"/>
              <a:t>16</a:t>
            </a:fld>
            <a:endParaRPr lang="sk-SK" dirty="0"/>
          </a:p>
        </p:txBody>
      </p:sp>
    </p:spTree>
    <p:extLst>
      <p:ext uri="{BB962C8B-B14F-4D97-AF65-F5344CB8AC3E}">
        <p14:creationId xmlns:p14="http://schemas.microsoft.com/office/powerpoint/2010/main" val="65770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640960" cy="3539430"/>
          </a:xfrm>
          <a:prstGeom prst="rect">
            <a:avLst/>
          </a:prstGeom>
          <a:noFill/>
        </p:spPr>
        <p:txBody>
          <a:bodyPr wrap="square" rtlCol="0">
            <a:spAutoFit/>
          </a:bodyPr>
          <a:lstStyle/>
          <a:p>
            <a:r>
              <a:rPr lang="en-US" dirty="0"/>
              <a:t>Atomic hypothesis solves the enigma why “The law of definite proportions” (why chemical recipes are so strict with respect to cooking recipes). If “chemical cooking “ is just combining elementary discrete atoms then it is possible that 2 atoms of hydrogen combine with 1 atom of oxygen, but it is not possible that 2 atoms of hydrogen combine with 2.12 atoms of oxygen. </a:t>
            </a:r>
          </a:p>
          <a:p>
            <a:endParaRPr lang="en-US" dirty="0"/>
          </a:p>
          <a:p>
            <a:r>
              <a:rPr lang="en-US" sz="2000" b="1" dirty="0">
                <a:solidFill>
                  <a:srgbClr val="FF0000"/>
                </a:solidFill>
              </a:rPr>
              <a:t>Combining stoichiometric rules are automatically rules of whole numbers</a:t>
            </a:r>
          </a:p>
          <a:p>
            <a:endParaRPr lang="en-US" sz="2400" b="1" dirty="0">
              <a:solidFill>
                <a:srgbClr val="FF0000"/>
              </a:solidFill>
            </a:endParaRPr>
          </a:p>
          <a:p>
            <a:r>
              <a:rPr lang="en-US" dirty="0"/>
              <a:t>This automatically also solves the enigma why “the law of multiple proportions “ that is why the ratios of mass ratios are ratios of whole numbers.</a:t>
            </a:r>
          </a:p>
          <a:p>
            <a:endParaRPr lang="en-US" dirty="0"/>
          </a:p>
          <a:p>
            <a:r>
              <a:rPr lang="en-US" dirty="0"/>
              <a:t>In textbooks the atomic hypothesis is traced back to ancient Greeks (Democritus)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083719"/>
            <a:ext cx="1800200" cy="2424594"/>
          </a:xfrm>
          <a:prstGeom prst="rect">
            <a:avLst/>
          </a:prstGeom>
        </p:spPr>
      </p:pic>
      <p:sp>
        <p:nvSpPr>
          <p:cNvPr id="4" name="TextBox 3"/>
          <p:cNvSpPr txBox="1"/>
          <p:nvPr/>
        </p:nvSpPr>
        <p:spPr>
          <a:xfrm>
            <a:off x="323528" y="4083719"/>
            <a:ext cx="6480720" cy="2308324"/>
          </a:xfrm>
          <a:prstGeom prst="rect">
            <a:avLst/>
          </a:prstGeom>
          <a:noFill/>
        </p:spPr>
        <p:txBody>
          <a:bodyPr wrap="square" rtlCol="0">
            <a:spAutoFit/>
          </a:bodyPr>
          <a:lstStyle/>
          <a:p>
            <a:r>
              <a:rPr lang="en-US" dirty="0"/>
              <a:t>It is obvious that classical atomists would never have had a solid empirical basis for our modern concepts of atoms and molecules. Bertrand Russell states that they just hit on a lucky hypothesis.</a:t>
            </a:r>
          </a:p>
          <a:p>
            <a:r>
              <a:rPr lang="en-US" dirty="0"/>
              <a:t>Well, maybe the belief that the observed  immense diversity of the world around us should be based on simple principles gives you an “atomic hint” as a </a:t>
            </a:r>
            <a:r>
              <a:rPr lang="en-US" b="1" dirty="0">
                <a:solidFill>
                  <a:srgbClr val="FF0000"/>
                </a:solidFill>
              </a:rPr>
              <a:t>LEGO principle</a:t>
            </a:r>
            <a:r>
              <a:rPr lang="en-US" dirty="0"/>
              <a:t>. Because of the combinatorial explosion you can build from just a few types of elementary LEGO blocks very diverse objects.</a:t>
            </a:r>
          </a:p>
        </p:txBody>
      </p:sp>
      <p:sp>
        <p:nvSpPr>
          <p:cNvPr id="5" name="Slide Number Placeholder 4"/>
          <p:cNvSpPr>
            <a:spLocks noGrp="1"/>
          </p:cNvSpPr>
          <p:nvPr>
            <p:ph type="sldNum" sz="quarter" idx="12"/>
          </p:nvPr>
        </p:nvSpPr>
        <p:spPr/>
        <p:txBody>
          <a:bodyPr/>
          <a:lstStyle/>
          <a:p>
            <a:fld id="{1BCE0CA2-1A48-4B23-8A77-1A9F640E54E6}" type="slidenum">
              <a:rPr lang="sk-SK" smtClean="0"/>
              <a:t>17</a:t>
            </a:fld>
            <a:endParaRPr lang="sk-SK" dirty="0"/>
          </a:p>
        </p:txBody>
      </p:sp>
    </p:spTree>
    <p:extLst>
      <p:ext uri="{BB962C8B-B14F-4D97-AF65-F5344CB8AC3E}">
        <p14:creationId xmlns:p14="http://schemas.microsoft.com/office/powerpoint/2010/main" val="42346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923330"/>
          </a:xfrm>
          <a:prstGeom prst="rect">
            <a:avLst/>
          </a:prstGeom>
          <a:noFill/>
          <a:ln w="38100">
            <a:solidFill>
              <a:schemeClr val="tx1"/>
            </a:solidFill>
          </a:ln>
        </p:spPr>
        <p:txBody>
          <a:bodyPr wrap="square" rtlCol="0">
            <a:spAutoFit/>
          </a:bodyPr>
          <a:lstStyle/>
          <a:p>
            <a:r>
              <a:rPr lang="en-US" dirty="0"/>
              <a:t>experiment:</a:t>
            </a:r>
          </a:p>
          <a:p>
            <a:r>
              <a:rPr lang="en-US" dirty="0"/>
              <a:t>1g hydrogen +  7.94 g oxygen = 8.94 g water</a:t>
            </a:r>
          </a:p>
          <a:p>
            <a:r>
              <a:rPr lang="en-US" dirty="0"/>
              <a:t>5g hydrogen + 39.68 g oxygen = 44.68 g water</a:t>
            </a:r>
            <a:endParaRPr lang="sk-SK"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99592" y="1628800"/>
            <a:ext cx="2137410" cy="780098"/>
          </a:xfrm>
          <a:prstGeom prst="rect">
            <a:avLst/>
          </a:prstGeom>
        </p:spPr>
      </p:pic>
      <p:sp>
        <p:nvSpPr>
          <p:cNvPr id="6" name="Rectangle 5"/>
          <p:cNvSpPr/>
          <p:nvPr/>
        </p:nvSpPr>
        <p:spPr>
          <a:xfrm>
            <a:off x="3851920" y="1834183"/>
            <a:ext cx="3095463" cy="369332"/>
          </a:xfrm>
          <a:prstGeom prst="rect">
            <a:avLst/>
          </a:prstGeom>
        </p:spPr>
        <p:txBody>
          <a:bodyPr wrap="none">
            <a:spAutoFit/>
          </a:bodyPr>
          <a:lstStyle/>
          <a:p>
            <a:r>
              <a:rPr lang="en-US" dirty="0"/>
              <a:t>The law of definite proportions</a:t>
            </a:r>
            <a:endParaRPr lang="sk-SK" dirty="0"/>
          </a:p>
        </p:txBody>
      </p:sp>
      <p:sp>
        <p:nvSpPr>
          <p:cNvPr id="7" name="Rectangle 6"/>
          <p:cNvSpPr/>
          <p:nvPr/>
        </p:nvSpPr>
        <p:spPr>
          <a:xfrm>
            <a:off x="492877" y="3031413"/>
            <a:ext cx="5742726" cy="646331"/>
          </a:xfrm>
          <a:prstGeom prst="rect">
            <a:avLst/>
          </a:prstGeom>
          <a:ln w="38100">
            <a:solidFill>
              <a:schemeClr val="tx1"/>
            </a:solidFill>
          </a:ln>
        </p:spPr>
        <p:txBody>
          <a:bodyPr wrap="none">
            <a:spAutoFit/>
          </a:bodyPr>
          <a:lstStyle/>
          <a:p>
            <a:r>
              <a:rPr lang="en-US" dirty="0"/>
              <a:t>Experiment:</a:t>
            </a:r>
          </a:p>
          <a:p>
            <a:r>
              <a:rPr lang="en-US" dirty="0"/>
              <a:t>1g hydrogen +  15.87 g oxygen = 16.87 g hydrogen peroxide</a:t>
            </a:r>
          </a:p>
        </p:txBody>
      </p:sp>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69600" y="3861048"/>
            <a:ext cx="1997393" cy="1025843"/>
          </a:xfrm>
          <a:prstGeom prst="rect">
            <a:avLst/>
          </a:prstGeom>
        </p:spPr>
      </p:pic>
      <p:sp>
        <p:nvSpPr>
          <p:cNvPr id="9" name="Rectangle 8"/>
          <p:cNvSpPr/>
          <p:nvPr/>
        </p:nvSpPr>
        <p:spPr>
          <a:xfrm>
            <a:off x="3466193" y="4189303"/>
            <a:ext cx="2801857" cy="369332"/>
          </a:xfrm>
          <a:prstGeom prst="rect">
            <a:avLst/>
          </a:prstGeom>
        </p:spPr>
        <p:txBody>
          <a:bodyPr wrap="none">
            <a:spAutoFit/>
          </a:bodyPr>
          <a:lstStyle/>
          <a:p>
            <a:r>
              <a:rPr lang="en-US" dirty="0"/>
              <a:t>law of multiple proportions </a:t>
            </a:r>
            <a:endParaRPr lang="sk-SK" dirty="0"/>
          </a:p>
        </p:txBody>
      </p:sp>
      <p:sp>
        <p:nvSpPr>
          <p:cNvPr id="10" name="TextBox 9"/>
          <p:cNvSpPr txBox="1"/>
          <p:nvPr/>
        </p:nvSpPr>
        <p:spPr>
          <a:xfrm>
            <a:off x="755576" y="5229200"/>
            <a:ext cx="7272808" cy="369332"/>
          </a:xfrm>
          <a:prstGeom prst="rect">
            <a:avLst/>
          </a:prstGeom>
          <a:noFill/>
        </p:spPr>
        <p:txBody>
          <a:bodyPr wrap="square" rtlCol="0">
            <a:spAutoFit/>
          </a:bodyPr>
          <a:lstStyle/>
          <a:p>
            <a:r>
              <a:rPr lang="en-US" dirty="0"/>
              <a:t>Simplest atomic interpretation: water= HO, peroxide = HO</a:t>
            </a:r>
            <a:r>
              <a:rPr lang="en-US" baseline="-25000" dirty="0"/>
              <a:t>2</a:t>
            </a:r>
            <a:endParaRPr lang="sk-SK" baseline="-25000" dirty="0"/>
          </a:p>
        </p:txBody>
      </p:sp>
      <p:sp>
        <p:nvSpPr>
          <p:cNvPr id="3" name="Slide Number Placeholder 2"/>
          <p:cNvSpPr>
            <a:spLocks noGrp="1"/>
          </p:cNvSpPr>
          <p:nvPr>
            <p:ph type="sldNum" sz="quarter" idx="12"/>
          </p:nvPr>
        </p:nvSpPr>
        <p:spPr/>
        <p:txBody>
          <a:bodyPr/>
          <a:lstStyle/>
          <a:p>
            <a:fld id="{1BCE0CA2-1A48-4B23-8A77-1A9F640E54E6}" type="slidenum">
              <a:rPr lang="sk-SK" smtClean="0"/>
              <a:t>18</a:t>
            </a:fld>
            <a:endParaRPr lang="sk-SK" dirty="0"/>
          </a:p>
        </p:txBody>
      </p:sp>
    </p:spTree>
    <p:extLst>
      <p:ext uri="{BB962C8B-B14F-4D97-AF65-F5344CB8AC3E}">
        <p14:creationId xmlns:p14="http://schemas.microsoft.com/office/powerpoint/2010/main" val="93206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704856" cy="923330"/>
          </a:xfrm>
          <a:prstGeom prst="rect">
            <a:avLst/>
          </a:prstGeom>
          <a:noFill/>
          <a:ln w="38100">
            <a:solidFill>
              <a:schemeClr val="tx1"/>
            </a:solidFill>
          </a:ln>
        </p:spPr>
        <p:txBody>
          <a:bodyPr wrap="square" rtlCol="0">
            <a:spAutoFit/>
          </a:bodyPr>
          <a:lstStyle/>
          <a:p>
            <a:r>
              <a:rPr lang="en-US" dirty="0"/>
              <a:t>Experiment:</a:t>
            </a:r>
          </a:p>
          <a:p>
            <a:r>
              <a:rPr lang="en-US" dirty="0"/>
              <a:t>100 g iron +  28.65 g oxygen = 128.65 g iron oxide called  wüstite</a:t>
            </a:r>
          </a:p>
          <a:p>
            <a:r>
              <a:rPr lang="en-US" dirty="0"/>
              <a:t>100 g iron + 42.98  g oxygen =  142.98 g iron oxide called hematite</a:t>
            </a:r>
            <a:endParaRPr lang="sk-SK"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43608" y="1772817"/>
            <a:ext cx="2757488" cy="1025843"/>
          </a:xfrm>
          <a:prstGeom prst="rect">
            <a:avLst/>
          </a:prstGeom>
        </p:spPr>
      </p:pic>
      <p:sp>
        <p:nvSpPr>
          <p:cNvPr id="5" name="Rectangle 4"/>
          <p:cNvSpPr/>
          <p:nvPr/>
        </p:nvSpPr>
        <p:spPr>
          <a:xfrm>
            <a:off x="533860" y="2996952"/>
            <a:ext cx="6534472" cy="369332"/>
          </a:xfrm>
          <a:prstGeom prst="rect">
            <a:avLst/>
          </a:prstGeom>
        </p:spPr>
        <p:txBody>
          <a:bodyPr wrap="square">
            <a:spAutoFit/>
          </a:bodyPr>
          <a:lstStyle/>
          <a:p>
            <a:r>
              <a:rPr lang="en-US" dirty="0"/>
              <a:t>Simplest atomic interpretation: wüstite = FeO, hematite = Fe</a:t>
            </a:r>
            <a:r>
              <a:rPr lang="en-US" baseline="-25000" dirty="0"/>
              <a:t>2</a:t>
            </a:r>
            <a:r>
              <a:rPr lang="en-US" dirty="0"/>
              <a:t>O</a:t>
            </a:r>
            <a:r>
              <a:rPr lang="en-US" baseline="-25000" dirty="0"/>
              <a:t>3</a:t>
            </a:r>
          </a:p>
        </p:txBody>
      </p:sp>
      <p:sp>
        <p:nvSpPr>
          <p:cNvPr id="6" name="TextBox 5"/>
          <p:cNvSpPr txBox="1"/>
          <p:nvPr/>
        </p:nvSpPr>
        <p:spPr>
          <a:xfrm>
            <a:off x="533860" y="5201036"/>
            <a:ext cx="7638540" cy="1323439"/>
          </a:xfrm>
          <a:prstGeom prst="rect">
            <a:avLst/>
          </a:prstGeom>
          <a:noFill/>
          <a:ln w="28575">
            <a:solidFill>
              <a:srgbClr val="FF0000"/>
            </a:solidFill>
          </a:ln>
        </p:spPr>
        <p:txBody>
          <a:bodyPr wrap="square" rtlCol="0">
            <a:spAutoFit/>
          </a:bodyPr>
          <a:lstStyle/>
          <a:p>
            <a:r>
              <a:rPr lang="en-US" sz="2000" b="1" dirty="0"/>
              <a:t>Conclusion:</a:t>
            </a:r>
          </a:p>
          <a:p>
            <a:r>
              <a:rPr lang="en-US" sz="2000" b="1" dirty="0"/>
              <a:t>I atomic weight of hydrogen is assigned to be 1, than</a:t>
            </a:r>
          </a:p>
          <a:p>
            <a:r>
              <a:rPr lang="en-US" sz="2000" b="1" dirty="0"/>
              <a:t>atomic weight of O is 7.94</a:t>
            </a:r>
          </a:p>
          <a:p>
            <a:r>
              <a:rPr lang="en-US" sz="2000" b="1" dirty="0"/>
              <a:t>atomic weight of Fe is</a:t>
            </a:r>
            <a:endParaRPr lang="sk-SK" sz="2000" b="1" dirty="0"/>
          </a:p>
        </p:txBody>
      </p:sp>
      <p:sp>
        <p:nvSpPr>
          <p:cNvPr id="7" name="Rectangle 6"/>
          <p:cNvSpPr/>
          <p:nvPr/>
        </p:nvSpPr>
        <p:spPr>
          <a:xfrm>
            <a:off x="533860" y="3717032"/>
            <a:ext cx="7638540" cy="923330"/>
          </a:xfrm>
          <a:prstGeom prst="rect">
            <a:avLst/>
          </a:prstGeom>
          <a:ln w="38100">
            <a:solidFill>
              <a:schemeClr val="tx1"/>
            </a:solidFill>
          </a:ln>
        </p:spPr>
        <p:txBody>
          <a:bodyPr wrap="square">
            <a:spAutoFit/>
          </a:bodyPr>
          <a:lstStyle/>
          <a:p>
            <a:r>
              <a:rPr lang="en-US" dirty="0"/>
              <a:t>Reminder:</a:t>
            </a:r>
          </a:p>
          <a:p>
            <a:r>
              <a:rPr lang="en-US" dirty="0"/>
              <a:t>1g hydrogen +  7.94 g oxygen = 8.94 g water</a:t>
            </a:r>
          </a:p>
          <a:p>
            <a:r>
              <a:rPr lang="en-US" dirty="0"/>
              <a:t>Simplest atomic interpretation: water= HO, peroxide = HO</a:t>
            </a:r>
            <a:r>
              <a:rPr lang="en-US" baseline="-25000" dirty="0"/>
              <a:t>2</a:t>
            </a:r>
            <a:endParaRPr lang="sk-SK" baseline="-25000" dirty="0"/>
          </a:p>
        </p:txBody>
      </p:sp>
      <p:pic>
        <p:nvPicPr>
          <p:cNvPr id="11" name="Picture 1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310142" y="6212055"/>
            <a:ext cx="2085975" cy="312420"/>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19</a:t>
            </a:fld>
            <a:endParaRPr lang="sk-SK" dirty="0"/>
          </a:p>
        </p:txBody>
      </p:sp>
    </p:spTree>
    <p:extLst>
      <p:ext uri="{BB962C8B-B14F-4D97-AF65-F5344CB8AC3E}">
        <p14:creationId xmlns:p14="http://schemas.microsoft.com/office/powerpoint/2010/main" val="418230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6CF96-92FC-4B7E-BF80-690AD6E37400}"/>
              </a:ext>
            </a:extLst>
          </p:cNvPr>
          <p:cNvSpPr>
            <a:spLocks noGrp="1"/>
          </p:cNvSpPr>
          <p:nvPr>
            <p:ph type="sldNum" sz="quarter" idx="12"/>
          </p:nvPr>
        </p:nvSpPr>
        <p:spPr>
          <a:xfrm>
            <a:off x="6371452" y="6290152"/>
            <a:ext cx="2057400" cy="365125"/>
          </a:xfrm>
        </p:spPr>
        <p:txBody>
          <a:bodyPr/>
          <a:lstStyle/>
          <a:p>
            <a:fld id="{A84D4951-8A76-4D8F-991A-50C7753EBC79}" type="slidenum">
              <a:rPr lang="sk-SK" smtClean="0"/>
              <a:t>2</a:t>
            </a:fld>
            <a:endParaRPr lang="sk-SK" dirty="0"/>
          </a:p>
        </p:txBody>
      </p:sp>
      <p:pic>
        <p:nvPicPr>
          <p:cNvPr id="24" name="Picture 23">
            <a:extLst>
              <a:ext uri="{FF2B5EF4-FFF2-40B4-BE49-F238E27FC236}">
                <a16:creationId xmlns:a16="http://schemas.microsoft.com/office/drawing/2014/main" id="{1930EEB1-9027-4DDB-A365-4E541B368B4F}"/>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45325" y="2230816"/>
            <a:ext cx="5943600" cy="1872615"/>
          </a:xfrm>
          <a:prstGeom prst="rect">
            <a:avLst/>
          </a:prstGeom>
        </p:spPr>
      </p:pic>
      <p:sp>
        <p:nvSpPr>
          <p:cNvPr id="18" name="TextBox 17">
            <a:extLst>
              <a:ext uri="{FF2B5EF4-FFF2-40B4-BE49-F238E27FC236}">
                <a16:creationId xmlns:a16="http://schemas.microsoft.com/office/drawing/2014/main" id="{09D2D8BE-1357-426C-AE14-36AF3F88D047}"/>
              </a:ext>
            </a:extLst>
          </p:cNvPr>
          <p:cNvSpPr txBox="1"/>
          <p:nvPr/>
        </p:nvSpPr>
        <p:spPr>
          <a:xfrm>
            <a:off x="720090" y="1371600"/>
            <a:ext cx="7452360" cy="523220"/>
          </a:xfrm>
          <a:prstGeom prst="rect">
            <a:avLst/>
          </a:prstGeom>
          <a:noFill/>
        </p:spPr>
        <p:txBody>
          <a:bodyPr wrap="square" rtlCol="0">
            <a:spAutoFit/>
          </a:bodyPr>
          <a:lstStyle/>
          <a:p>
            <a:pPr algn="ctr"/>
            <a:r>
              <a:rPr lang="en-US" sz="2800" b="1" dirty="0"/>
              <a:t>A few typical numbers</a:t>
            </a:r>
            <a:endParaRPr lang="sk-SK" sz="2800" b="1" dirty="0"/>
          </a:p>
        </p:txBody>
      </p:sp>
      <p:sp>
        <p:nvSpPr>
          <p:cNvPr id="20" name="TextBox 19">
            <a:extLst>
              <a:ext uri="{FF2B5EF4-FFF2-40B4-BE49-F238E27FC236}">
                <a16:creationId xmlns:a16="http://schemas.microsoft.com/office/drawing/2014/main" id="{989ECC29-861F-461F-AAD3-3DEE52DCBFA4}"/>
              </a:ext>
            </a:extLst>
          </p:cNvPr>
          <p:cNvSpPr txBox="1"/>
          <p:nvPr/>
        </p:nvSpPr>
        <p:spPr>
          <a:xfrm>
            <a:off x="137160" y="434340"/>
            <a:ext cx="8641080" cy="584775"/>
          </a:xfrm>
          <a:prstGeom prst="rect">
            <a:avLst/>
          </a:prstGeom>
          <a:noFill/>
        </p:spPr>
        <p:txBody>
          <a:bodyPr wrap="square" rtlCol="0">
            <a:spAutoFit/>
          </a:bodyPr>
          <a:lstStyle/>
          <a:p>
            <a:r>
              <a:rPr lang="en-US" sz="3200" b="1" dirty="0"/>
              <a:t>Statistical physics is about the world of molecules</a:t>
            </a:r>
            <a:endParaRPr lang="sk-SK" sz="3200" b="1" dirty="0"/>
          </a:p>
        </p:txBody>
      </p:sp>
      <p:pic>
        <p:nvPicPr>
          <p:cNvPr id="8" name="Picture 7">
            <a:extLst>
              <a:ext uri="{FF2B5EF4-FFF2-40B4-BE49-F238E27FC236}">
                <a16:creationId xmlns:a16="http://schemas.microsoft.com/office/drawing/2014/main" id="{395D03FC-8DD2-42D3-AEE9-9758F13FCE81}"/>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867799" y="2690066"/>
            <a:ext cx="1961143" cy="212571"/>
          </a:xfrm>
          <a:prstGeom prst="rect">
            <a:avLst/>
          </a:prstGeom>
        </p:spPr>
      </p:pic>
      <p:sp>
        <p:nvSpPr>
          <p:cNvPr id="3" name="TextBox 2">
            <a:extLst>
              <a:ext uri="{FF2B5EF4-FFF2-40B4-BE49-F238E27FC236}">
                <a16:creationId xmlns:a16="http://schemas.microsoft.com/office/drawing/2014/main" id="{95997ED2-4694-4D36-A3ED-27412150B46C}"/>
              </a:ext>
            </a:extLst>
          </p:cNvPr>
          <p:cNvSpPr txBox="1"/>
          <p:nvPr/>
        </p:nvSpPr>
        <p:spPr>
          <a:xfrm>
            <a:off x="137160" y="4226011"/>
            <a:ext cx="8524926" cy="923330"/>
          </a:xfrm>
          <a:prstGeom prst="rect">
            <a:avLst/>
          </a:prstGeom>
          <a:noFill/>
        </p:spPr>
        <p:txBody>
          <a:bodyPr wrap="square" rtlCol="0">
            <a:spAutoFit/>
          </a:bodyPr>
          <a:lstStyle/>
          <a:p>
            <a:r>
              <a:rPr lang="en-US" dirty="0"/>
              <a:t>Please note, that since 2019 the Avogadro’s number and the Boltzmann constant were redefined in the new SI system of units. These constants have now precisely fixed defined values (so they cannot be measured any more!)</a:t>
            </a:r>
          </a:p>
        </p:txBody>
      </p:sp>
      <p:sp>
        <p:nvSpPr>
          <p:cNvPr id="5" name="Rectangle 4">
            <a:extLst>
              <a:ext uri="{FF2B5EF4-FFF2-40B4-BE49-F238E27FC236}">
                <a16:creationId xmlns:a16="http://schemas.microsoft.com/office/drawing/2014/main" id="{567B4B34-100B-45E0-B9C1-CA3D36349A4C}"/>
              </a:ext>
            </a:extLst>
          </p:cNvPr>
          <p:cNvSpPr/>
          <p:nvPr/>
        </p:nvSpPr>
        <p:spPr>
          <a:xfrm>
            <a:off x="1713114" y="5321349"/>
            <a:ext cx="5423985" cy="369332"/>
          </a:xfrm>
          <a:prstGeom prst="rect">
            <a:avLst/>
          </a:prstGeom>
        </p:spPr>
        <p:txBody>
          <a:bodyPr wrap="none">
            <a:spAutoFit/>
          </a:bodyPr>
          <a:lstStyle/>
          <a:p>
            <a:r>
              <a:rPr lang="en-US" dirty="0"/>
              <a:t>Avogadro’s number is exactly 6.02214076×10</a:t>
            </a:r>
            <a:r>
              <a:rPr lang="en-US" baseline="30000" dirty="0"/>
              <a:t>23</a:t>
            </a:r>
            <a:r>
              <a:rPr lang="en-US" dirty="0"/>
              <a:t> particles</a:t>
            </a:r>
          </a:p>
        </p:txBody>
      </p:sp>
      <p:sp>
        <p:nvSpPr>
          <p:cNvPr id="7" name="Rectangle 6">
            <a:extLst>
              <a:ext uri="{FF2B5EF4-FFF2-40B4-BE49-F238E27FC236}">
                <a16:creationId xmlns:a16="http://schemas.microsoft.com/office/drawing/2014/main" id="{A105ECB9-C77E-422D-B5BD-419DD8DF8DA7}"/>
              </a:ext>
            </a:extLst>
          </p:cNvPr>
          <p:cNvSpPr/>
          <p:nvPr/>
        </p:nvSpPr>
        <p:spPr>
          <a:xfrm>
            <a:off x="1701295" y="5733336"/>
            <a:ext cx="4800288" cy="369332"/>
          </a:xfrm>
          <a:prstGeom prst="rect">
            <a:avLst/>
          </a:prstGeom>
        </p:spPr>
        <p:txBody>
          <a:bodyPr wrap="none">
            <a:spAutoFit/>
          </a:bodyPr>
          <a:lstStyle/>
          <a:p>
            <a:r>
              <a:rPr lang="en-US" dirty="0"/>
              <a:t>Boltzmann constant is exactly 1.380649×10</a:t>
            </a:r>
            <a:r>
              <a:rPr lang="en-US" baseline="30000" dirty="0"/>
              <a:t>−23</a:t>
            </a:r>
            <a:r>
              <a:rPr lang="en-US" dirty="0"/>
              <a:t> J/K</a:t>
            </a:r>
          </a:p>
        </p:txBody>
      </p:sp>
      <p:sp>
        <p:nvSpPr>
          <p:cNvPr id="9" name="Rectangle 8">
            <a:extLst>
              <a:ext uri="{FF2B5EF4-FFF2-40B4-BE49-F238E27FC236}">
                <a16:creationId xmlns:a16="http://schemas.microsoft.com/office/drawing/2014/main" id="{3C20D5A0-C3D4-44EF-8F98-08E43257018F}"/>
              </a:ext>
            </a:extLst>
          </p:cNvPr>
          <p:cNvSpPr/>
          <p:nvPr/>
        </p:nvSpPr>
        <p:spPr>
          <a:xfrm>
            <a:off x="1701295" y="5321349"/>
            <a:ext cx="5601548" cy="923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52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923330"/>
          </a:xfrm>
          <a:prstGeom prst="rect">
            <a:avLst/>
          </a:prstGeom>
          <a:noFill/>
          <a:ln w="38100">
            <a:solidFill>
              <a:schemeClr val="tx1"/>
            </a:solidFill>
          </a:ln>
        </p:spPr>
        <p:txBody>
          <a:bodyPr wrap="square" rtlCol="0">
            <a:spAutoFit/>
          </a:bodyPr>
          <a:lstStyle/>
          <a:p>
            <a:r>
              <a:rPr lang="en-US" dirty="0"/>
              <a:t>Experiment:</a:t>
            </a:r>
          </a:p>
          <a:p>
            <a:r>
              <a:rPr lang="en-US" dirty="0"/>
              <a:t>10g oxygen +  7.56 g carbon = 17.51 g carbon oxide called carbonyl</a:t>
            </a:r>
          </a:p>
          <a:p>
            <a:r>
              <a:rPr lang="en-US" dirty="0"/>
              <a:t>10g oxygen +  3.78 g carbon = 44.68 g carbonic oxide</a:t>
            </a:r>
            <a:endParaRPr lang="sk-SK" dirty="0"/>
          </a:p>
        </p:txBody>
      </p:sp>
      <p:sp>
        <p:nvSpPr>
          <p:cNvPr id="3" name="TextBox 2"/>
          <p:cNvSpPr txBox="1"/>
          <p:nvPr/>
        </p:nvSpPr>
        <p:spPr>
          <a:xfrm>
            <a:off x="454405" y="1576301"/>
            <a:ext cx="7272808" cy="677108"/>
          </a:xfrm>
          <a:prstGeom prst="rect">
            <a:avLst/>
          </a:prstGeom>
          <a:noFill/>
        </p:spPr>
        <p:txBody>
          <a:bodyPr wrap="square" rtlCol="0">
            <a:spAutoFit/>
          </a:bodyPr>
          <a:lstStyle/>
          <a:p>
            <a:r>
              <a:rPr lang="en-US" dirty="0"/>
              <a:t>Simplest atomic interpretation: carbonyl = CO, carbonic oxide = CO</a:t>
            </a:r>
            <a:r>
              <a:rPr lang="en-US" baseline="-25000" dirty="0"/>
              <a:t>2</a:t>
            </a:r>
          </a:p>
          <a:p>
            <a:r>
              <a:rPr lang="en-US" sz="2000" dirty="0"/>
              <a:t>Atomic weight od carbon </a:t>
            </a:r>
            <a:r>
              <a:rPr lang="en-US" dirty="0"/>
              <a:t>=</a:t>
            </a:r>
            <a:endParaRPr lang="sk-SK"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419872" y="1892444"/>
            <a:ext cx="1946910" cy="31242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20</a:t>
            </a:fld>
            <a:endParaRPr lang="sk-SK" dirty="0"/>
          </a:p>
        </p:txBody>
      </p:sp>
      <p:sp>
        <p:nvSpPr>
          <p:cNvPr id="10" name="TextBox 9">
            <a:extLst>
              <a:ext uri="{FF2B5EF4-FFF2-40B4-BE49-F238E27FC236}">
                <a16:creationId xmlns:a16="http://schemas.microsoft.com/office/drawing/2014/main" id="{CAFDA072-216E-4A10-947B-AF017E8D4047}"/>
              </a:ext>
            </a:extLst>
          </p:cNvPr>
          <p:cNvSpPr txBox="1"/>
          <p:nvPr/>
        </p:nvSpPr>
        <p:spPr>
          <a:xfrm>
            <a:off x="218354" y="2357700"/>
            <a:ext cx="8458102" cy="2585323"/>
          </a:xfrm>
          <a:prstGeom prst="rect">
            <a:avLst/>
          </a:prstGeom>
          <a:noFill/>
        </p:spPr>
        <p:txBody>
          <a:bodyPr wrap="square" rtlCol="0">
            <a:spAutoFit/>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k-SK" dirty="0"/>
          </a:p>
          <a:p>
            <a:r>
              <a:rPr lang="en-US" dirty="0"/>
              <a:t>In this way we can in principle continue to include more chemical recipes and formulate more hypotheses on stoichiometric composition of molecules. The stoichiometric hypotheses, however, are not unambiguous and we can easily get wrong atomic weights, as we got here:</a:t>
            </a:r>
            <a:endParaRPr lang="sk-SK" dirty="0"/>
          </a:p>
          <a:p>
            <a:r>
              <a:rPr lang="sk-SK" dirty="0"/>
              <a:t>H ...1, O...7.94, C...</a:t>
            </a:r>
            <a:r>
              <a:rPr lang="en-US" dirty="0"/>
              <a:t>6</a:t>
            </a:r>
            <a:endParaRPr lang="sk-SK" dirty="0"/>
          </a:p>
          <a:p>
            <a:r>
              <a:rPr lang="en-US" dirty="0"/>
              <a:t>Everybody today knows, that these numbers are wrong although the chemists originally considered them as right.</a:t>
            </a:r>
            <a:endParaRPr lang="sk-SK" dirty="0"/>
          </a:p>
          <a:p>
            <a:r>
              <a:rPr lang="en-US" dirty="0"/>
              <a:t>The way towards obtaining correct atomic weights was more complicated.</a:t>
            </a:r>
          </a:p>
        </p:txBody>
      </p:sp>
    </p:spTree>
    <p:extLst>
      <p:ext uri="{BB962C8B-B14F-4D97-AF65-F5344CB8AC3E}">
        <p14:creationId xmlns:p14="http://schemas.microsoft.com/office/powerpoint/2010/main" val="327586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216" y="633562"/>
            <a:ext cx="8208912" cy="3693319"/>
          </a:xfrm>
          <a:prstGeom prst="rect">
            <a:avLst/>
          </a:prstGeom>
          <a:noFill/>
        </p:spPr>
        <p:txBody>
          <a:bodyPr wrap="square" rtlCol="0">
            <a:spAutoFit/>
          </a:bodyPr>
          <a:lstStyle/>
          <a:p>
            <a:r>
              <a:rPr lang="en-US" dirty="0"/>
              <a:t>Solution of the problem is not simple:</a:t>
            </a:r>
          </a:p>
          <a:p>
            <a:endParaRPr lang="en-US" dirty="0"/>
          </a:p>
          <a:p>
            <a:r>
              <a:rPr lang="en-US" dirty="0"/>
              <a:t>atomic hypothesis of non-divisible atoms as combining to chemical products has to be corrected: even  simple chemical elements like hydrogen or oxygen are  made of not single atoms but molecules which are build from elementary atoms.</a:t>
            </a:r>
          </a:p>
          <a:p>
            <a:endParaRPr lang="en-US" dirty="0"/>
          </a:p>
          <a:p>
            <a:r>
              <a:rPr lang="en-US" dirty="0"/>
              <a:t>Hypothesis which leads to good stoichiometry is hydrogen and oxygen molecules are two-atomic, then water is H</a:t>
            </a:r>
            <a:r>
              <a:rPr lang="en-US" baseline="-25000" dirty="0"/>
              <a:t>2</a:t>
            </a:r>
            <a:r>
              <a:rPr lang="en-US" dirty="0"/>
              <a:t>O , not HO and methane is CH</a:t>
            </a:r>
            <a:r>
              <a:rPr lang="en-US" baseline="-25000" dirty="0"/>
              <a:t>4</a:t>
            </a:r>
            <a:r>
              <a:rPr lang="en-US" dirty="0"/>
              <a:t>.</a:t>
            </a:r>
          </a:p>
          <a:p>
            <a:endParaRPr lang="en-US" dirty="0"/>
          </a:p>
          <a:p>
            <a:r>
              <a:rPr lang="en-US" b="1" dirty="0"/>
              <a:t>Question:</a:t>
            </a:r>
          </a:p>
          <a:p>
            <a:r>
              <a:rPr lang="en-US" b="1" dirty="0"/>
              <a:t>If the chemical reactions are just combinations of the integer numbers of atoms, why only ratios of mass ratios are ratios of small integers and not the mass ratios  themselves?</a:t>
            </a:r>
          </a:p>
        </p:txBody>
      </p:sp>
      <p:sp>
        <p:nvSpPr>
          <p:cNvPr id="3" name="Slide Number Placeholder 2"/>
          <p:cNvSpPr>
            <a:spLocks noGrp="1"/>
          </p:cNvSpPr>
          <p:nvPr>
            <p:ph type="sldNum" sz="quarter" idx="12"/>
          </p:nvPr>
        </p:nvSpPr>
        <p:spPr/>
        <p:txBody>
          <a:bodyPr/>
          <a:lstStyle/>
          <a:p>
            <a:fld id="{1BCE0CA2-1A48-4B23-8A77-1A9F640E54E6}" type="slidenum">
              <a:rPr lang="sk-SK" smtClean="0"/>
              <a:t>21</a:t>
            </a:fld>
            <a:endParaRPr lang="sk-SK" dirty="0"/>
          </a:p>
        </p:txBody>
      </p:sp>
    </p:spTree>
    <p:extLst>
      <p:ext uri="{BB962C8B-B14F-4D97-AF65-F5344CB8AC3E}">
        <p14:creationId xmlns:p14="http://schemas.microsoft.com/office/powerpoint/2010/main" val="167738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400" y="332656"/>
            <a:ext cx="8208912" cy="5632311"/>
          </a:xfrm>
          <a:prstGeom prst="rect">
            <a:avLst/>
          </a:prstGeom>
          <a:noFill/>
        </p:spPr>
        <p:txBody>
          <a:bodyPr wrap="square" rtlCol="0">
            <a:spAutoFit/>
          </a:bodyPr>
          <a:lstStyle/>
          <a:p>
            <a:r>
              <a:rPr lang="en-US" dirty="0"/>
              <a:t>Solution of the problem is not simple:</a:t>
            </a:r>
          </a:p>
          <a:p>
            <a:endParaRPr lang="en-US" dirty="0"/>
          </a:p>
          <a:p>
            <a:r>
              <a:rPr lang="en-US" dirty="0"/>
              <a:t>atomic hypothesis of non-divisible atoms as combining to chemical products has to be corrected: even  simple chemical elements like hydrogen or oxygen are  made of not single atoms but molecules which are build from elementary atoms.</a:t>
            </a:r>
          </a:p>
          <a:p>
            <a:endParaRPr lang="en-US" dirty="0"/>
          </a:p>
          <a:p>
            <a:r>
              <a:rPr lang="en-US" dirty="0"/>
              <a:t>Hypothesis which leads to good stoichiometry is hydrogen and oxygen molecules are two-atomic, then water is H</a:t>
            </a:r>
            <a:r>
              <a:rPr lang="en-US" baseline="-25000" dirty="0"/>
              <a:t>2</a:t>
            </a:r>
            <a:r>
              <a:rPr lang="en-US" dirty="0"/>
              <a:t>O , not HO and methane is CH</a:t>
            </a:r>
            <a:r>
              <a:rPr lang="en-US" baseline="-25000" dirty="0"/>
              <a:t>4</a:t>
            </a:r>
            <a:r>
              <a:rPr lang="en-US" dirty="0"/>
              <a:t>.</a:t>
            </a:r>
          </a:p>
          <a:p>
            <a:endParaRPr lang="en-US" dirty="0"/>
          </a:p>
          <a:p>
            <a:r>
              <a:rPr lang="en-US" b="1" dirty="0"/>
              <a:t>Question:</a:t>
            </a:r>
          </a:p>
          <a:p>
            <a:r>
              <a:rPr lang="en-US" dirty="0"/>
              <a:t>If the chemical reactions are just combinations of the integer numbers of atoms, why only ratios of mass ratios are ratios of small integers and not the mass ratios  themselves?</a:t>
            </a:r>
          </a:p>
          <a:p>
            <a:endParaRPr lang="en-US" dirty="0"/>
          </a:p>
          <a:p>
            <a:r>
              <a:rPr lang="en-US" b="1" dirty="0"/>
              <a:t>Answer</a:t>
            </a:r>
            <a:r>
              <a:rPr lang="en-US" dirty="0"/>
              <a:t>:</a:t>
            </a:r>
          </a:p>
          <a:p>
            <a:r>
              <a:rPr lang="en-US" dirty="0"/>
              <a:t>If the recipe for “standard fruit salad” is take 3 apples and 3 oranges, then the mass ratios of apples and oranges is not equal to 1:1 because an orange had different mass than an apple, so the mass ratio for this recipe might be 1:1.2.</a:t>
            </a:r>
          </a:p>
          <a:p>
            <a:r>
              <a:rPr lang="en-US" dirty="0"/>
              <a:t>But if the recipe for “French fruit salad” is take 3 apples and 6 oranges then the ratio of ratios would be </a:t>
            </a: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07904" y="5805264"/>
            <a:ext cx="1388745" cy="600075"/>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22</a:t>
            </a:fld>
            <a:endParaRPr lang="sk-SK" dirty="0"/>
          </a:p>
        </p:txBody>
      </p:sp>
    </p:spTree>
    <p:extLst>
      <p:ext uri="{BB962C8B-B14F-4D97-AF65-F5344CB8AC3E}">
        <p14:creationId xmlns:p14="http://schemas.microsoft.com/office/powerpoint/2010/main" val="274728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496944" cy="1200329"/>
          </a:xfrm>
          <a:prstGeom prst="rect">
            <a:avLst/>
          </a:prstGeom>
          <a:noFill/>
        </p:spPr>
        <p:txBody>
          <a:bodyPr wrap="square" rtlCol="0">
            <a:spAutoFit/>
          </a:bodyPr>
          <a:lstStyle/>
          <a:p>
            <a:r>
              <a:rPr lang="en-US" b="1" dirty="0"/>
              <a:t>Question:</a:t>
            </a:r>
          </a:p>
          <a:p>
            <a:endParaRPr lang="en-US" dirty="0"/>
          </a:p>
          <a:p>
            <a:r>
              <a:rPr lang="en-US" dirty="0"/>
              <a:t>Then why very often even the ratios of masses are close to ratios of integers, like for water 1g hydrogen +  7.94 g oxygen  gives water, thus the mass ratio is almost 1:8?</a:t>
            </a:r>
          </a:p>
        </p:txBody>
      </p:sp>
      <p:sp>
        <p:nvSpPr>
          <p:cNvPr id="3" name="Slide Number Placeholder 2"/>
          <p:cNvSpPr>
            <a:spLocks noGrp="1"/>
          </p:cNvSpPr>
          <p:nvPr>
            <p:ph type="sldNum" sz="quarter" idx="12"/>
          </p:nvPr>
        </p:nvSpPr>
        <p:spPr/>
        <p:txBody>
          <a:bodyPr/>
          <a:lstStyle/>
          <a:p>
            <a:fld id="{1BCE0CA2-1A48-4B23-8A77-1A9F640E54E6}" type="slidenum">
              <a:rPr lang="sk-SK" smtClean="0"/>
              <a:t>23</a:t>
            </a:fld>
            <a:endParaRPr lang="sk-SK" dirty="0"/>
          </a:p>
        </p:txBody>
      </p:sp>
    </p:spTree>
    <p:extLst>
      <p:ext uri="{BB962C8B-B14F-4D97-AF65-F5344CB8AC3E}">
        <p14:creationId xmlns:p14="http://schemas.microsoft.com/office/powerpoint/2010/main" val="32047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496944" cy="4524315"/>
          </a:xfrm>
          <a:prstGeom prst="rect">
            <a:avLst/>
          </a:prstGeom>
          <a:noFill/>
        </p:spPr>
        <p:txBody>
          <a:bodyPr wrap="square" rtlCol="0">
            <a:spAutoFit/>
          </a:bodyPr>
          <a:lstStyle/>
          <a:p>
            <a:r>
              <a:rPr lang="en-US" b="1" dirty="0"/>
              <a:t>Question:</a:t>
            </a:r>
          </a:p>
          <a:p>
            <a:endParaRPr lang="en-US" dirty="0"/>
          </a:p>
          <a:p>
            <a:r>
              <a:rPr lang="en-US" dirty="0"/>
              <a:t>Then why very often even the ratios of masses are close to ratios of integers, like for water 1g hydrogen +  7.94 g oxygen  gives water, thus the mass ratio is almost 1:8?</a:t>
            </a:r>
          </a:p>
          <a:p>
            <a:endParaRPr lang="en-US" dirty="0"/>
          </a:p>
          <a:p>
            <a:r>
              <a:rPr lang="en-US" b="1" dirty="0"/>
              <a:t>Answer:</a:t>
            </a:r>
          </a:p>
          <a:p>
            <a:r>
              <a:rPr lang="en-US" dirty="0"/>
              <a:t>This suggests that there might be integer numbers involved below the level of atoms, some “atomic principle” in the word of atoms. And indeed, there are particles inside the atoms: protons, neutrons and electrons. The trick is that protons and neutrons have almost equal masses (apples and oranges having equal mass) and electrons have negligible mass so ratios of masses of atoms are close to ratios of integers.</a:t>
            </a:r>
          </a:p>
          <a:p>
            <a:endParaRPr lang="en-US" dirty="0"/>
          </a:p>
          <a:p>
            <a:r>
              <a:rPr lang="en-US" b="1" dirty="0"/>
              <a:t>Questions:</a:t>
            </a:r>
          </a:p>
          <a:p>
            <a:endParaRPr lang="en-US" dirty="0"/>
          </a:p>
          <a:p>
            <a:r>
              <a:rPr lang="en-US" dirty="0"/>
              <a:t>Then why sometimes the chemical mass ratios are sometimes significantly different from ratios of (small) integers?</a:t>
            </a:r>
          </a:p>
        </p:txBody>
      </p:sp>
      <p:sp>
        <p:nvSpPr>
          <p:cNvPr id="3" name="Slide Number Placeholder 2"/>
          <p:cNvSpPr>
            <a:spLocks noGrp="1"/>
          </p:cNvSpPr>
          <p:nvPr>
            <p:ph type="sldNum" sz="quarter" idx="12"/>
          </p:nvPr>
        </p:nvSpPr>
        <p:spPr/>
        <p:txBody>
          <a:bodyPr/>
          <a:lstStyle/>
          <a:p>
            <a:fld id="{1BCE0CA2-1A48-4B23-8A77-1A9F640E54E6}" type="slidenum">
              <a:rPr lang="sk-SK" smtClean="0"/>
              <a:t>24</a:t>
            </a:fld>
            <a:endParaRPr lang="sk-SK" dirty="0"/>
          </a:p>
        </p:txBody>
      </p:sp>
    </p:spTree>
    <p:extLst>
      <p:ext uri="{BB962C8B-B14F-4D97-AF65-F5344CB8AC3E}">
        <p14:creationId xmlns:p14="http://schemas.microsoft.com/office/powerpoint/2010/main" val="205971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496944" cy="6186309"/>
          </a:xfrm>
          <a:prstGeom prst="rect">
            <a:avLst/>
          </a:prstGeom>
          <a:noFill/>
        </p:spPr>
        <p:txBody>
          <a:bodyPr wrap="square" rtlCol="0">
            <a:spAutoFit/>
          </a:bodyPr>
          <a:lstStyle/>
          <a:p>
            <a:r>
              <a:rPr lang="en-US" b="1" dirty="0"/>
              <a:t>Question:</a:t>
            </a:r>
          </a:p>
          <a:p>
            <a:endParaRPr lang="en-US" dirty="0"/>
          </a:p>
          <a:p>
            <a:r>
              <a:rPr lang="en-US" dirty="0"/>
              <a:t>Then why very often even the ratios of masses are close to ratios of integers, like for water 1g hydrogen +  7.94 g oxygen  gives water, thus the mass ratio is almost 1:8?</a:t>
            </a:r>
          </a:p>
          <a:p>
            <a:endParaRPr lang="en-US" dirty="0"/>
          </a:p>
          <a:p>
            <a:r>
              <a:rPr lang="en-US" b="1" dirty="0"/>
              <a:t>Answer:</a:t>
            </a:r>
          </a:p>
          <a:p>
            <a:r>
              <a:rPr lang="en-US" dirty="0"/>
              <a:t>This suggests that there might be integer numbers involved below the level of atoms, some “atomic principle” in the word of atoms. And indeed, there are particles inside the atoms: protons, neutrons and electrons. The trick is that protons and neutrons have almost equal masses (apples and oranges having equal mass) and electrons have negligible mass so ratios of masses of atoms are close to ratios of integers.</a:t>
            </a:r>
          </a:p>
          <a:p>
            <a:endParaRPr lang="en-US" dirty="0"/>
          </a:p>
          <a:p>
            <a:r>
              <a:rPr lang="en-US" b="1" dirty="0"/>
              <a:t>Question:</a:t>
            </a:r>
          </a:p>
          <a:p>
            <a:endParaRPr lang="en-US" dirty="0"/>
          </a:p>
          <a:p>
            <a:r>
              <a:rPr lang="en-US" dirty="0"/>
              <a:t>Then why sometimes the chemical mass ratios are sometimes significantly different from ratios of (small) integers?</a:t>
            </a:r>
          </a:p>
          <a:p>
            <a:endParaRPr lang="en-US" dirty="0"/>
          </a:p>
          <a:p>
            <a:r>
              <a:rPr lang="en-US" b="1" dirty="0"/>
              <a:t>Answer:</a:t>
            </a:r>
          </a:p>
          <a:p>
            <a:r>
              <a:rPr lang="en-US" dirty="0"/>
              <a:t>Mainly because the chemists find their input ingredients in nature, and these are mixtures of different isotopes, 76% of chlorine atoms have 18 neutrons, 24% have 20 neutrons. So an “average” chlorine atom has something like 18.48 neutrons,  thus significantly non-integer  atomic weight of “natural” chlorine 35.45.</a:t>
            </a:r>
          </a:p>
        </p:txBody>
      </p:sp>
      <p:sp>
        <p:nvSpPr>
          <p:cNvPr id="3" name="Slide Number Placeholder 2"/>
          <p:cNvSpPr>
            <a:spLocks noGrp="1"/>
          </p:cNvSpPr>
          <p:nvPr>
            <p:ph type="sldNum" sz="quarter" idx="12"/>
          </p:nvPr>
        </p:nvSpPr>
        <p:spPr/>
        <p:txBody>
          <a:bodyPr/>
          <a:lstStyle/>
          <a:p>
            <a:fld id="{1BCE0CA2-1A48-4B23-8A77-1A9F640E54E6}" type="slidenum">
              <a:rPr lang="sk-SK" smtClean="0"/>
              <a:t>25</a:t>
            </a:fld>
            <a:endParaRPr lang="sk-SK" dirty="0"/>
          </a:p>
        </p:txBody>
      </p:sp>
    </p:spTree>
    <p:extLst>
      <p:ext uri="{BB962C8B-B14F-4D97-AF65-F5344CB8AC3E}">
        <p14:creationId xmlns:p14="http://schemas.microsoft.com/office/powerpoint/2010/main" val="373153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 y="1104900"/>
            <a:ext cx="8848725" cy="4648200"/>
          </a:xfrm>
          <a:prstGeom prst="rect">
            <a:avLst/>
          </a:prstGeom>
        </p:spPr>
      </p:pic>
      <p:sp>
        <p:nvSpPr>
          <p:cNvPr id="3" name="TextBox 2"/>
          <p:cNvSpPr txBox="1"/>
          <p:nvPr/>
        </p:nvSpPr>
        <p:spPr>
          <a:xfrm>
            <a:off x="395536" y="332656"/>
            <a:ext cx="8424936" cy="646331"/>
          </a:xfrm>
          <a:prstGeom prst="rect">
            <a:avLst/>
          </a:prstGeom>
          <a:noFill/>
          <a:ln w="38100">
            <a:solidFill>
              <a:schemeClr val="tx1"/>
            </a:solidFill>
          </a:ln>
        </p:spPr>
        <p:txBody>
          <a:bodyPr wrap="square" rtlCol="0">
            <a:spAutoFit/>
          </a:bodyPr>
          <a:lstStyle/>
          <a:p>
            <a:r>
              <a:rPr lang="en-US" dirty="0"/>
              <a:t>Finding atomic weights from chemical recipes is a puzzle to be solved by making hypotheses on stoichiometry and checking that atomic weight thus found are consistent</a:t>
            </a:r>
          </a:p>
        </p:txBody>
      </p:sp>
      <p:sp>
        <p:nvSpPr>
          <p:cNvPr id="4" name="Slide Number Placeholder 3"/>
          <p:cNvSpPr>
            <a:spLocks noGrp="1"/>
          </p:cNvSpPr>
          <p:nvPr>
            <p:ph type="sldNum" sz="quarter" idx="12"/>
          </p:nvPr>
        </p:nvSpPr>
        <p:spPr/>
        <p:txBody>
          <a:bodyPr/>
          <a:lstStyle/>
          <a:p>
            <a:fld id="{1BCE0CA2-1A48-4B23-8A77-1A9F640E54E6}" type="slidenum">
              <a:rPr lang="sk-SK" smtClean="0"/>
              <a:t>26</a:t>
            </a:fld>
            <a:endParaRPr lang="sk-SK" dirty="0"/>
          </a:p>
        </p:txBody>
      </p:sp>
    </p:spTree>
    <p:extLst>
      <p:ext uri="{BB962C8B-B14F-4D97-AF65-F5344CB8AC3E}">
        <p14:creationId xmlns:p14="http://schemas.microsoft.com/office/powerpoint/2010/main" val="79107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424936" cy="2308324"/>
          </a:xfrm>
          <a:prstGeom prst="rect">
            <a:avLst/>
          </a:prstGeom>
          <a:noFill/>
        </p:spPr>
        <p:txBody>
          <a:bodyPr wrap="square" rtlCol="0">
            <a:spAutoFit/>
          </a:bodyPr>
          <a:lstStyle/>
          <a:p>
            <a:r>
              <a:rPr lang="en-US" dirty="0"/>
              <a:t>What are the reasons for non-integer atomic masses of natural elements?</a:t>
            </a:r>
          </a:p>
          <a:p>
            <a:endParaRPr lang="en-US" dirty="0"/>
          </a:p>
          <a:p>
            <a:pPr marL="285750" indent="-285750">
              <a:buFont typeface="Arial" panose="020B0604020202020204" pitchFamily="34" charset="0"/>
              <a:buChar char="•"/>
            </a:pPr>
            <a:r>
              <a:rPr lang="en-US" dirty="0"/>
              <a:t>isotopic  proportions</a:t>
            </a:r>
          </a:p>
          <a:p>
            <a:pPr marL="285750" indent="-285750">
              <a:buFont typeface="Arial" panose="020B0604020202020204" pitchFamily="34" charset="0"/>
              <a:buChar char="•"/>
            </a:pPr>
            <a:r>
              <a:rPr lang="en-US" dirty="0"/>
              <a:t>non-equality of proton and neutron mass</a:t>
            </a:r>
          </a:p>
          <a:p>
            <a:pPr marL="285750" indent="-285750">
              <a:buFont typeface="Arial" panose="020B0604020202020204" pitchFamily="34" charset="0"/>
              <a:buChar char="•"/>
            </a:pPr>
            <a:r>
              <a:rPr lang="en-US" dirty="0"/>
              <a:t>binding energy of nucleus:  the mass of a nucleus  the sum of masses of protons and neutrons minus the binding energy divided by c</a:t>
            </a:r>
            <a:r>
              <a:rPr lang="en-US" baseline="30000" dirty="0"/>
              <a:t>2</a:t>
            </a:r>
            <a:r>
              <a:rPr lang="en-US" dirty="0"/>
              <a:t> (according to famous Einstein formula).</a:t>
            </a:r>
          </a:p>
          <a:p>
            <a:pPr marL="285750" indent="-285750">
              <a:buFont typeface="Arial" panose="020B0604020202020204" pitchFamily="34" charset="0"/>
              <a:buChar char="•"/>
            </a:pPr>
            <a:r>
              <a:rPr lang="en-US" dirty="0"/>
              <a:t>non-negligible mass of electrons</a:t>
            </a:r>
          </a:p>
        </p:txBody>
      </p:sp>
      <p:sp>
        <p:nvSpPr>
          <p:cNvPr id="3" name="Slide Number Placeholder 2"/>
          <p:cNvSpPr>
            <a:spLocks noGrp="1"/>
          </p:cNvSpPr>
          <p:nvPr>
            <p:ph type="sldNum" sz="quarter" idx="12"/>
          </p:nvPr>
        </p:nvSpPr>
        <p:spPr/>
        <p:txBody>
          <a:bodyPr/>
          <a:lstStyle/>
          <a:p>
            <a:fld id="{1BCE0CA2-1A48-4B23-8A77-1A9F640E54E6}" type="slidenum">
              <a:rPr lang="sk-SK" smtClean="0"/>
              <a:t>27</a:t>
            </a:fld>
            <a:endParaRPr lang="sk-SK" dirty="0"/>
          </a:p>
        </p:txBody>
      </p:sp>
    </p:spTree>
    <p:extLst>
      <p:ext uri="{BB962C8B-B14F-4D97-AF65-F5344CB8AC3E}">
        <p14:creationId xmlns:p14="http://schemas.microsoft.com/office/powerpoint/2010/main" val="3976410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692696"/>
            <a:ext cx="6552728" cy="584775"/>
          </a:xfrm>
          <a:prstGeom prst="rect">
            <a:avLst/>
          </a:prstGeom>
          <a:noFill/>
        </p:spPr>
        <p:txBody>
          <a:bodyPr wrap="square" rtlCol="0">
            <a:spAutoFit/>
          </a:bodyPr>
          <a:lstStyle/>
          <a:p>
            <a:pPr algn="ctr"/>
            <a:r>
              <a:rPr lang="en-US" sz="3200" b="1" dirty="0"/>
              <a:t>Avogadro’s law</a:t>
            </a:r>
          </a:p>
        </p:txBody>
      </p:sp>
      <p:sp>
        <p:nvSpPr>
          <p:cNvPr id="3" name="TextBox 2"/>
          <p:cNvSpPr txBox="1"/>
          <p:nvPr/>
        </p:nvSpPr>
        <p:spPr>
          <a:xfrm>
            <a:off x="251520" y="1772816"/>
            <a:ext cx="8352928" cy="4247317"/>
          </a:xfrm>
          <a:prstGeom prst="rect">
            <a:avLst/>
          </a:prstGeom>
          <a:noFill/>
        </p:spPr>
        <p:txBody>
          <a:bodyPr wrap="square" rtlCol="0">
            <a:spAutoFit/>
          </a:bodyPr>
          <a:lstStyle/>
          <a:p>
            <a:r>
              <a:rPr lang="en-US" dirty="0"/>
              <a:t>The law is named after Amedeo Avogadro who, in 1811, hypothesized that two samples of ideal gases, of the same volume and at the same temperature and pressure, contain the same number of molecules.</a:t>
            </a:r>
          </a:p>
          <a:p>
            <a:endParaRPr lang="en-US" dirty="0"/>
          </a:p>
          <a:p>
            <a:r>
              <a:rPr lang="en-US" dirty="0"/>
              <a:t>This law is a direct consequence of observation (Guy-Lussac, 1908) that chemical recipes expressed (for gases at equal pressure and temperature) not by gas masses but by gas volumes say that the volume ratios themselves are ratios of small integers (no need to do ratios of ratios). </a:t>
            </a:r>
          </a:p>
          <a:p>
            <a:endParaRPr lang="en-US" dirty="0"/>
          </a:p>
          <a:p>
            <a:r>
              <a:rPr lang="en-US" dirty="0"/>
              <a:t> It looks like saying that gasses of apples and oranges have the same volume. Since it is not plausible to assume that the sizes of atoms themselves are equal, it is natural to assume that  </a:t>
            </a:r>
            <a:r>
              <a:rPr lang="en-US" b="1" dirty="0"/>
              <a:t>gas is presumably “empty space”, </a:t>
            </a:r>
            <a:r>
              <a:rPr lang="en-US" dirty="0"/>
              <a:t>so that careful distinction must be drawn between the volume </a:t>
            </a:r>
            <a:r>
              <a:rPr lang="en-US" i="1" dirty="0"/>
              <a:t>available to a particle </a:t>
            </a:r>
            <a:r>
              <a:rPr lang="en-US" dirty="0"/>
              <a:t>and the </a:t>
            </a:r>
            <a:r>
              <a:rPr lang="en-US" i="1" dirty="0"/>
              <a:t>volume of a particle</a:t>
            </a:r>
            <a:r>
              <a:rPr lang="en-US" dirty="0"/>
              <a:t>.</a:t>
            </a:r>
          </a:p>
          <a:p>
            <a:r>
              <a:rPr lang="en-US" dirty="0"/>
              <a:t>Avogadro says, that </a:t>
            </a:r>
            <a:r>
              <a:rPr lang="en-US" b="1" dirty="0">
                <a:solidFill>
                  <a:srgbClr val="FF0000"/>
                </a:solidFill>
              </a:rPr>
              <a:t>the volume available to a particle is the same for all particles while the total volume of particles is negligible (at usual conditions).</a:t>
            </a:r>
          </a:p>
        </p:txBody>
      </p:sp>
      <p:sp>
        <p:nvSpPr>
          <p:cNvPr id="4" name="Slide Number Placeholder 3"/>
          <p:cNvSpPr>
            <a:spLocks noGrp="1"/>
          </p:cNvSpPr>
          <p:nvPr>
            <p:ph type="sldNum" sz="quarter" idx="12"/>
          </p:nvPr>
        </p:nvSpPr>
        <p:spPr/>
        <p:txBody>
          <a:bodyPr/>
          <a:lstStyle/>
          <a:p>
            <a:fld id="{1BCE0CA2-1A48-4B23-8A77-1A9F640E54E6}" type="slidenum">
              <a:rPr lang="sk-SK" smtClean="0"/>
              <a:t>28</a:t>
            </a:fld>
            <a:endParaRPr lang="sk-SK" dirty="0"/>
          </a:p>
        </p:txBody>
      </p:sp>
    </p:spTree>
    <p:extLst>
      <p:ext uri="{BB962C8B-B14F-4D97-AF65-F5344CB8AC3E}">
        <p14:creationId xmlns:p14="http://schemas.microsoft.com/office/powerpoint/2010/main" val="102735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776864" cy="4524315"/>
          </a:xfrm>
          <a:prstGeom prst="rect">
            <a:avLst/>
          </a:prstGeom>
          <a:noFill/>
        </p:spPr>
        <p:txBody>
          <a:bodyPr wrap="square" rtlCol="0">
            <a:spAutoFit/>
          </a:bodyPr>
          <a:lstStyle/>
          <a:p>
            <a:r>
              <a:rPr lang="en-US" dirty="0"/>
              <a:t>Avogadro’s law has immediate consequence for elementary stoichiometry.</a:t>
            </a:r>
          </a:p>
          <a:p>
            <a:endParaRPr lang="en-US" dirty="0"/>
          </a:p>
          <a:p>
            <a:r>
              <a:rPr lang="en-US" dirty="0"/>
              <a:t>The chemical recipe for water expressed in volumes is</a:t>
            </a:r>
          </a:p>
          <a:p>
            <a:endParaRPr lang="en-US" dirty="0"/>
          </a:p>
          <a:p>
            <a:r>
              <a:rPr lang="en-US" dirty="0"/>
              <a:t>1 liter of hydrogen + 0.5 liter of oxygen gives 1 liter of water vapor</a:t>
            </a:r>
          </a:p>
          <a:p>
            <a:endParaRPr lang="en-US" dirty="0"/>
          </a:p>
          <a:p>
            <a:r>
              <a:rPr lang="en-US" dirty="0"/>
              <a:t>Since 1 liter of hydrogen has the same number of molecules than 1 liter of water vapor, there would be not enough molecules of oxygen to mate with hydrogen molecules in just 0.5 liter of oxygen. If each hydrogen particle (molecule) has to find its oxygen particle to mate with, the original oxygen particles must be somehow torn to two pieces to satisfy the Avogadro’s law.</a:t>
            </a:r>
          </a:p>
          <a:p>
            <a:r>
              <a:rPr lang="en-US" dirty="0"/>
              <a:t>Therefore the oxygen gas has two-atomic molecules and the stoichiometry for water reads</a:t>
            </a:r>
          </a:p>
          <a:p>
            <a:pPr algn="ctr"/>
            <a:r>
              <a:rPr lang="en-US" dirty="0"/>
              <a:t>2H</a:t>
            </a:r>
            <a:r>
              <a:rPr lang="en-US" baseline="-25000" dirty="0"/>
              <a:t>2</a:t>
            </a:r>
            <a:r>
              <a:rPr lang="en-US" dirty="0"/>
              <a:t> +O</a:t>
            </a:r>
            <a:r>
              <a:rPr lang="en-US" baseline="-25000" dirty="0"/>
              <a:t>2</a:t>
            </a:r>
            <a:r>
              <a:rPr lang="en-US" dirty="0"/>
              <a:t> = 2H</a:t>
            </a:r>
            <a:r>
              <a:rPr lang="en-US" baseline="-25000" dirty="0"/>
              <a:t>2</a:t>
            </a:r>
            <a:r>
              <a:rPr lang="en-US" dirty="0"/>
              <a:t>O</a:t>
            </a:r>
          </a:p>
          <a:p>
            <a:endParaRPr lang="en-US" dirty="0"/>
          </a:p>
          <a:p>
            <a:endParaRPr lang="en-US" dirty="0"/>
          </a:p>
        </p:txBody>
      </p:sp>
      <p:sp>
        <p:nvSpPr>
          <p:cNvPr id="3" name="Slide Number Placeholder 2"/>
          <p:cNvSpPr>
            <a:spLocks noGrp="1"/>
          </p:cNvSpPr>
          <p:nvPr>
            <p:ph type="sldNum" sz="quarter" idx="12"/>
          </p:nvPr>
        </p:nvSpPr>
        <p:spPr/>
        <p:txBody>
          <a:bodyPr/>
          <a:lstStyle/>
          <a:p>
            <a:fld id="{1BCE0CA2-1A48-4B23-8A77-1A9F640E54E6}" type="slidenum">
              <a:rPr lang="sk-SK" smtClean="0"/>
              <a:t>29</a:t>
            </a:fld>
            <a:endParaRPr lang="sk-SK" dirty="0"/>
          </a:p>
        </p:txBody>
      </p:sp>
    </p:spTree>
    <p:extLst>
      <p:ext uri="{BB962C8B-B14F-4D97-AF65-F5344CB8AC3E}">
        <p14:creationId xmlns:p14="http://schemas.microsoft.com/office/powerpoint/2010/main" val="256297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1138773"/>
          </a:xfrm>
          <a:prstGeom prst="rect">
            <a:avLst/>
          </a:prstGeom>
          <a:noFill/>
        </p:spPr>
        <p:txBody>
          <a:bodyPr wrap="square" rtlCol="0">
            <a:spAutoFit/>
          </a:bodyPr>
          <a:lstStyle/>
          <a:p>
            <a:pPr algn="ctr"/>
            <a:r>
              <a:rPr lang="en-US" sz="4000" b="1" dirty="0"/>
              <a:t>Physics manifesto</a:t>
            </a:r>
          </a:p>
          <a:p>
            <a:pPr algn="ctr"/>
            <a:r>
              <a:rPr lang="en-US" sz="2800" b="1" dirty="0"/>
              <a:t>(western civilization understanding of our world)</a:t>
            </a:r>
            <a:endParaRPr lang="sk-SK" sz="2800" b="1" dirty="0"/>
          </a:p>
        </p:txBody>
      </p:sp>
      <p:sp>
        <p:nvSpPr>
          <p:cNvPr id="4" name="TextBox 3"/>
          <p:cNvSpPr txBox="1"/>
          <p:nvPr/>
        </p:nvSpPr>
        <p:spPr>
          <a:xfrm>
            <a:off x="148640" y="1271409"/>
            <a:ext cx="8885632" cy="5355312"/>
          </a:xfrm>
          <a:prstGeom prst="rect">
            <a:avLst/>
          </a:prstGeom>
          <a:noFill/>
        </p:spPr>
        <p:txBody>
          <a:bodyPr wrap="square" rtlCol="0">
            <a:spAutoFit/>
          </a:bodyPr>
          <a:lstStyle/>
          <a:p>
            <a:pPr marL="285750" indent="-285750">
              <a:buFont typeface="Arial" pitchFamily="34" charset="0"/>
              <a:buChar char="•"/>
            </a:pPr>
            <a:r>
              <a:rPr lang="en-US" dirty="0"/>
              <a:t>We do </a:t>
            </a:r>
            <a:r>
              <a:rPr lang="en-US" b="1" dirty="0"/>
              <a:t>not</a:t>
            </a:r>
            <a:r>
              <a:rPr lang="en-US" dirty="0"/>
              <a:t> attempt for holistic approach to understand the world as a whole. We always identify a portion of universe, call it </a:t>
            </a:r>
            <a:r>
              <a:rPr lang="en-US" b="1" dirty="0"/>
              <a:t>“physical system” </a:t>
            </a:r>
            <a:r>
              <a:rPr lang="en-US" dirty="0"/>
              <a:t>and analyze it.</a:t>
            </a:r>
          </a:p>
          <a:p>
            <a:pPr marL="285750" indent="-285750">
              <a:buFont typeface="Arial" pitchFamily="34" charset="0"/>
              <a:buChar char="•"/>
            </a:pPr>
            <a:r>
              <a:rPr lang="en-US" dirty="0"/>
              <a:t>It is possible to record a time instant snapshot of a physical system called </a:t>
            </a:r>
            <a:r>
              <a:rPr lang="en-US" b="1" dirty="0"/>
              <a:t>state of the system </a:t>
            </a:r>
            <a:r>
              <a:rPr lang="en-US" dirty="0"/>
              <a:t>(on paper, as a computer file,...) by recording a set of values of some physical quantities. From this record, the time instant of the system can be </a:t>
            </a:r>
            <a:r>
              <a:rPr lang="en-US" b="1" dirty="0"/>
              <a:t>completely reconstructed</a:t>
            </a:r>
            <a:r>
              <a:rPr lang="en-US" dirty="0"/>
              <a:t>, that means to calculate the “would-be” outcome of any measurement or observation of the system at that time instant</a:t>
            </a:r>
          </a:p>
          <a:p>
            <a:pPr marL="285750" indent="-285750">
              <a:buFont typeface="Arial" pitchFamily="34" charset="0"/>
              <a:buChar char="•"/>
            </a:pPr>
            <a:r>
              <a:rPr lang="en-US" dirty="0"/>
              <a:t>The state of systems is generally changing with time either because of internal reasons or because of interaction with environment. </a:t>
            </a:r>
            <a:r>
              <a:rPr lang="en-US" b="1" dirty="0"/>
              <a:t>Time development </a:t>
            </a:r>
            <a:r>
              <a:rPr lang="en-US" dirty="0"/>
              <a:t>can be imagined as time sequence of states (better as a function which in any time provides the system state).</a:t>
            </a:r>
          </a:p>
          <a:p>
            <a:pPr marL="285750" indent="-285750">
              <a:buFont typeface="Arial" pitchFamily="34" charset="0"/>
              <a:buChar char="•"/>
            </a:pPr>
            <a:r>
              <a:rPr lang="en-US" dirty="0"/>
              <a:t>The ambition of physics is to learn how to predict the time development of physical systems. We believe, it is possible. </a:t>
            </a:r>
            <a:r>
              <a:rPr lang="en-US" b="1" dirty="0"/>
              <a:t>It is possible to “forecast the future”.</a:t>
            </a:r>
          </a:p>
          <a:p>
            <a:pPr marL="285750" indent="-285750">
              <a:buFont typeface="Arial" pitchFamily="34" charset="0"/>
              <a:buChar char="•"/>
            </a:pPr>
            <a:r>
              <a:rPr lang="en-US" dirty="0"/>
              <a:t>The technology used to forecast the future  are mathematical </a:t>
            </a:r>
            <a:r>
              <a:rPr lang="en-US" b="1" dirty="0"/>
              <a:t>equations of motion</a:t>
            </a:r>
            <a:r>
              <a:rPr lang="en-US" dirty="0"/>
              <a:t>. Often the equations of motion for a system are differential equations. We believe the time development of a system is found as (a unique) solution  of the equations of motion satisfying the </a:t>
            </a:r>
            <a:r>
              <a:rPr lang="en-US" b="1" dirty="0"/>
              <a:t>initial condition</a:t>
            </a:r>
            <a:r>
              <a:rPr lang="en-US" dirty="0"/>
              <a:t>: knowing the state of a system at some  (initial) time instant we aim to determine the future states.</a:t>
            </a:r>
          </a:p>
          <a:p>
            <a:pPr marL="285750" indent="-285750">
              <a:buFont typeface="Arial" pitchFamily="34" charset="0"/>
              <a:buChar char="•"/>
            </a:pPr>
            <a:r>
              <a:rPr lang="en-US" dirty="0"/>
              <a:t>The words like “unique” and “predict” have to be </a:t>
            </a:r>
            <a:r>
              <a:rPr lang="en-US" b="1" dirty="0"/>
              <a:t>modified if quantum</a:t>
            </a:r>
            <a:r>
              <a:rPr lang="en-US" dirty="0"/>
              <a:t> mechanics has to be used to describe the system properly.</a:t>
            </a:r>
            <a:endParaRPr lang="sk-SK" dirty="0"/>
          </a:p>
        </p:txBody>
      </p:sp>
      <p:sp>
        <p:nvSpPr>
          <p:cNvPr id="3" name="Slide Number Placeholder 2"/>
          <p:cNvSpPr>
            <a:spLocks noGrp="1"/>
          </p:cNvSpPr>
          <p:nvPr>
            <p:ph type="sldNum" sz="quarter" idx="12"/>
          </p:nvPr>
        </p:nvSpPr>
        <p:spPr/>
        <p:txBody>
          <a:bodyPr/>
          <a:lstStyle/>
          <a:p>
            <a:fld id="{1BCE0CA2-1A48-4B23-8A77-1A9F640E54E6}" type="slidenum">
              <a:rPr lang="sk-SK" smtClean="0"/>
              <a:t>3</a:t>
            </a:fld>
            <a:endParaRPr lang="sk-SK" dirty="0"/>
          </a:p>
        </p:txBody>
      </p:sp>
    </p:spTree>
    <p:extLst>
      <p:ext uri="{BB962C8B-B14F-4D97-AF65-F5344CB8AC3E}">
        <p14:creationId xmlns:p14="http://schemas.microsoft.com/office/powerpoint/2010/main" val="237774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7594" y="1403074"/>
            <a:ext cx="6984776" cy="2923877"/>
          </a:xfrm>
          <a:prstGeom prst="rect">
            <a:avLst/>
          </a:prstGeom>
          <a:noFill/>
        </p:spPr>
        <p:txBody>
          <a:bodyPr wrap="square" rtlCol="0">
            <a:spAutoFit/>
          </a:bodyPr>
          <a:lstStyle/>
          <a:p>
            <a:r>
              <a:rPr lang="en-US" sz="2400" b="1" dirty="0"/>
              <a:t>Particle state</a:t>
            </a:r>
          </a:p>
          <a:p>
            <a:pPr marL="285750" indent="-285750">
              <a:buFont typeface="Arial" pitchFamily="34" charset="0"/>
              <a:buChar char="•"/>
            </a:pPr>
            <a:r>
              <a:rPr lang="en-US" sz="2000" dirty="0"/>
              <a:t>position                     (a point in the 3-dimensional space)</a:t>
            </a:r>
          </a:p>
          <a:p>
            <a:pPr marL="285750" indent="-285750">
              <a:buFont typeface="Arial" pitchFamily="34" charset="0"/>
              <a:buChar char="•"/>
            </a:pPr>
            <a:r>
              <a:rPr lang="en-US" sz="2000" dirty="0"/>
              <a:t>velocity                                    (vector in the abstract space of velocities)</a:t>
            </a:r>
          </a:p>
          <a:p>
            <a:pPr marL="285750" indent="-285750">
              <a:buFont typeface="Arial" pitchFamily="34" charset="0"/>
              <a:buChar char="•"/>
            </a:pPr>
            <a:endParaRPr lang="en-US" sz="2000" dirty="0"/>
          </a:p>
          <a:p>
            <a:r>
              <a:rPr lang="en-US" sz="2000" dirty="0"/>
              <a:t>So the particle state can be represented by 6 numbers</a:t>
            </a:r>
          </a:p>
          <a:p>
            <a:endParaRPr lang="en-US" sz="2000" dirty="0"/>
          </a:p>
          <a:p>
            <a:endParaRPr lang="en-US" sz="2000" dirty="0"/>
          </a:p>
          <a:p>
            <a:r>
              <a:rPr lang="en-US" sz="2000" dirty="0"/>
              <a:t>It is a point in and abstract </a:t>
            </a:r>
            <a:r>
              <a:rPr lang="en-US" sz="2000" b="1" dirty="0"/>
              <a:t>6-dimensional space of states</a:t>
            </a: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1906" y="1807483"/>
            <a:ext cx="849630" cy="253365"/>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96294" y="2108468"/>
            <a:ext cx="1771650" cy="312420"/>
          </a:xfrm>
          <a:prstGeom prst="rect">
            <a:avLst/>
          </a:prstGeom>
        </p:spPr>
      </p:pic>
      <p:pic>
        <p:nvPicPr>
          <p:cNvPr id="12" name="Picture 11"/>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041537" y="3490335"/>
            <a:ext cx="2691003" cy="370713"/>
          </a:xfrm>
          <a:prstGeom prst="rect">
            <a:avLst/>
          </a:prstGeom>
        </p:spPr>
      </p:pic>
      <p:sp>
        <p:nvSpPr>
          <p:cNvPr id="11" name="Slide Number Placeholder 10"/>
          <p:cNvSpPr>
            <a:spLocks noGrp="1"/>
          </p:cNvSpPr>
          <p:nvPr>
            <p:ph type="sldNum" sz="quarter" idx="12"/>
          </p:nvPr>
        </p:nvSpPr>
        <p:spPr/>
        <p:txBody>
          <a:bodyPr/>
          <a:lstStyle/>
          <a:p>
            <a:fld id="{53A2F171-A641-4D3E-AA75-363029A1D4AF}" type="slidenum">
              <a:rPr lang="en-US" smtClean="0"/>
              <a:t>4</a:t>
            </a:fld>
            <a:endParaRPr lang="en-US" dirty="0"/>
          </a:p>
        </p:txBody>
      </p:sp>
      <p:pic>
        <p:nvPicPr>
          <p:cNvPr id="14" name="Picture 13"/>
          <p:cNvPicPr>
            <a:picLocks noChangeAspect="1"/>
          </p:cNvPicPr>
          <p:nvPr/>
        </p:nvPicPr>
        <p:blipFill>
          <a:blip r:embed="rId8"/>
          <a:stretch>
            <a:fillRect/>
          </a:stretch>
        </p:blipFill>
        <p:spPr>
          <a:xfrm>
            <a:off x="2887062" y="4678994"/>
            <a:ext cx="3666138" cy="1859918"/>
          </a:xfrm>
          <a:prstGeom prst="rect">
            <a:avLst/>
          </a:prstGeom>
        </p:spPr>
      </p:pic>
      <p:sp>
        <p:nvSpPr>
          <p:cNvPr id="9" name="TextBox 8"/>
          <p:cNvSpPr txBox="1"/>
          <p:nvPr/>
        </p:nvSpPr>
        <p:spPr>
          <a:xfrm>
            <a:off x="600072" y="0"/>
            <a:ext cx="7671768" cy="1138773"/>
          </a:xfrm>
          <a:prstGeom prst="rect">
            <a:avLst/>
          </a:prstGeom>
          <a:noFill/>
        </p:spPr>
        <p:txBody>
          <a:bodyPr wrap="square" rtlCol="0">
            <a:spAutoFit/>
          </a:bodyPr>
          <a:lstStyle/>
          <a:p>
            <a:pPr algn="ctr"/>
            <a:r>
              <a:rPr lang="en-US" sz="4000" b="1" dirty="0"/>
              <a:t>Physics manifesto</a:t>
            </a:r>
          </a:p>
          <a:p>
            <a:pPr algn="ctr"/>
            <a:r>
              <a:rPr lang="en-US" sz="2800" b="1" dirty="0"/>
              <a:t>Classical (non quantum) point-like particle</a:t>
            </a:r>
            <a:endParaRPr lang="sk-SK" sz="2800" b="1" dirty="0"/>
          </a:p>
        </p:txBody>
      </p:sp>
    </p:spTree>
    <p:extLst>
      <p:ext uri="{BB962C8B-B14F-4D97-AF65-F5344CB8AC3E}">
        <p14:creationId xmlns:p14="http://schemas.microsoft.com/office/powerpoint/2010/main" val="418501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 y="2285089"/>
            <a:ext cx="8924544" cy="2585323"/>
          </a:xfrm>
          <a:prstGeom prst="rect">
            <a:avLst/>
          </a:prstGeom>
        </p:spPr>
        <p:txBody>
          <a:bodyPr wrap="square">
            <a:spAutoFit/>
          </a:bodyPr>
          <a:lstStyle/>
          <a:p>
            <a:pPr marL="285750" indent="-285750">
              <a:buFont typeface="Arial" pitchFamily="34" charset="0"/>
              <a:buChar char="•"/>
            </a:pPr>
            <a:r>
              <a:rPr lang="en-US" dirty="0"/>
              <a:t>The ambition of physics is to learn how to predict the time development of physical systems. We believe, it is possible. </a:t>
            </a:r>
            <a:r>
              <a:rPr lang="en-US" b="1" dirty="0"/>
              <a:t>It is possible to “forecast the future”.</a:t>
            </a:r>
          </a:p>
          <a:p>
            <a:pPr marL="285750" indent="-285750">
              <a:buFont typeface="Arial" pitchFamily="34" charset="0"/>
              <a:buChar char="•"/>
            </a:pPr>
            <a:r>
              <a:rPr lang="en-US" dirty="0"/>
              <a:t>The technology used to forecast the future  are mathematical </a:t>
            </a:r>
            <a:r>
              <a:rPr lang="en-US" b="1" dirty="0"/>
              <a:t>equations of motion</a:t>
            </a:r>
            <a:r>
              <a:rPr lang="en-US" dirty="0"/>
              <a:t>. Often the equations of motion for a system are differential equations. We believe the time development of a system is found as (a unique) solution  of the equations of motion satisfying the </a:t>
            </a:r>
            <a:r>
              <a:rPr lang="en-US" b="1" dirty="0"/>
              <a:t>initial condition</a:t>
            </a:r>
            <a:r>
              <a:rPr lang="en-US" dirty="0"/>
              <a:t>: knowing the state of a system at some  (initial) time instant we aim to determine the future states.</a:t>
            </a:r>
          </a:p>
          <a:p>
            <a:pPr marL="285750" indent="-285750">
              <a:buFont typeface="Arial" pitchFamily="34" charset="0"/>
              <a:buChar char="•"/>
            </a:pPr>
            <a:endParaRPr lang="en-US" dirty="0"/>
          </a:p>
          <a:p>
            <a:r>
              <a:rPr lang="en-US" dirty="0"/>
              <a:t>For a classical point-like particle the equation of motion is the Newton equation</a:t>
            </a:r>
          </a:p>
        </p:txBody>
      </p:sp>
      <p:sp>
        <p:nvSpPr>
          <p:cNvPr id="3" name="TextBox 2"/>
          <p:cNvSpPr txBox="1"/>
          <p:nvPr/>
        </p:nvSpPr>
        <p:spPr>
          <a:xfrm>
            <a:off x="600072" y="0"/>
            <a:ext cx="7671768" cy="1138773"/>
          </a:xfrm>
          <a:prstGeom prst="rect">
            <a:avLst/>
          </a:prstGeom>
          <a:noFill/>
        </p:spPr>
        <p:txBody>
          <a:bodyPr wrap="square" rtlCol="0">
            <a:spAutoFit/>
          </a:bodyPr>
          <a:lstStyle/>
          <a:p>
            <a:pPr algn="ctr"/>
            <a:r>
              <a:rPr lang="en-US" sz="4000" b="1" dirty="0"/>
              <a:t>Physics manifesto</a:t>
            </a:r>
          </a:p>
          <a:p>
            <a:pPr algn="ctr"/>
            <a:r>
              <a:rPr lang="en-US" sz="2800" b="1" dirty="0"/>
              <a:t>Classical (non quantum) point-like particle</a:t>
            </a:r>
            <a:endParaRPr lang="sk-SK" sz="2800" b="1"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217354" y="1526574"/>
            <a:ext cx="2691003" cy="370713"/>
          </a:xfrm>
          <a:prstGeom prst="rect">
            <a:avLst/>
          </a:prstGeom>
        </p:spPr>
      </p:pic>
      <p:pic>
        <p:nvPicPr>
          <p:cNvPr id="5" name="Pictur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427844" y="5013371"/>
            <a:ext cx="2016224" cy="1003357"/>
          </a:xfrm>
          <a:prstGeom prst="rect">
            <a:avLst/>
          </a:prstGeom>
        </p:spPr>
      </p:pic>
      <p:sp>
        <p:nvSpPr>
          <p:cNvPr id="6" name="Slide Number Placeholder 5"/>
          <p:cNvSpPr>
            <a:spLocks noGrp="1"/>
          </p:cNvSpPr>
          <p:nvPr>
            <p:ph type="sldNum" sz="quarter" idx="12"/>
          </p:nvPr>
        </p:nvSpPr>
        <p:spPr/>
        <p:txBody>
          <a:bodyPr/>
          <a:lstStyle/>
          <a:p>
            <a:fld id="{1BCE0CA2-1A48-4B23-8A77-1A9F640E54E6}" type="slidenum">
              <a:rPr lang="sk-SK" smtClean="0"/>
              <a:t>5</a:t>
            </a:fld>
            <a:endParaRPr lang="sk-SK" dirty="0"/>
          </a:p>
        </p:txBody>
      </p:sp>
    </p:spTree>
    <p:extLst>
      <p:ext uri="{BB962C8B-B14F-4D97-AF65-F5344CB8AC3E}">
        <p14:creationId xmlns:p14="http://schemas.microsoft.com/office/powerpoint/2010/main" val="54975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43508" y="117692"/>
                <a:ext cx="8712968" cy="830997"/>
              </a:xfrm>
              <a:prstGeom prst="rect">
                <a:avLst/>
              </a:prstGeom>
              <a:noFill/>
            </p:spPr>
            <p:txBody>
              <a:bodyPr wrap="square" rtlCol="0">
                <a:spAutoFit/>
              </a:bodyPr>
              <a:lstStyle/>
              <a:p>
                <a:pPr algn="ctr"/>
                <a:r>
                  <a:rPr lang="en-US" sz="2400" b="1" dirty="0"/>
                  <a:t>For simplicity: one dimensional problem</a:t>
                </a:r>
                <a:r>
                  <a:rPr lang="sk-SK" sz="2400" b="1" dirty="0"/>
                  <a:t> </a:t>
                </a:r>
                <a:endParaRPr lang="en-US" sz="2400" b="1" dirty="0"/>
              </a:p>
              <a:p>
                <a:pPr algn="ctr"/>
                <a:r>
                  <a:rPr lang="en-US" sz="2400" b="1" dirty="0"/>
                  <a:t>Suppose I know </a:t>
                </a:r>
                <a:r>
                  <a:rPr lang="en-US" sz="2400" b="1" i="1" dirty="0">
                    <a:solidFill>
                      <a:prstClr val="black"/>
                    </a:solidFill>
                  </a:rPr>
                  <a:t>F</a:t>
                </a:r>
                <a:r>
                  <a:rPr lang="sk-SK" sz="2400" b="1" i="1" baseline="-25000" dirty="0">
                    <a:solidFill>
                      <a:prstClr val="black"/>
                    </a:solidFill>
                  </a:rPr>
                  <a:t>x</a:t>
                </a:r>
                <a:r>
                  <a:rPr lang="en-US" sz="2400" b="1" i="1" dirty="0">
                    <a:solidFill>
                      <a:prstClr val="black"/>
                    </a:solidFill>
                  </a:rPr>
                  <a:t>(</a:t>
                </a:r>
                <a14:m>
                  <m:oMath xmlns:m="http://schemas.openxmlformats.org/officeDocument/2006/math">
                    <m:r>
                      <a:rPr lang="en-US" sz="2400" b="1" i="1" smtClean="0">
                        <a:solidFill>
                          <a:prstClr val="black"/>
                        </a:solidFill>
                        <a:latin typeface="Cambria Math" panose="02040503050406030204" pitchFamily="18" charset="0"/>
                      </a:rPr>
                      <m:t>𝒙</m:t>
                    </m:r>
                  </m:oMath>
                </a14:m>
                <a:r>
                  <a:rPr lang="en-US" sz="2400" b="1" i="1" dirty="0">
                    <a:solidFill>
                      <a:prstClr val="black"/>
                    </a:solidFill>
                  </a:rPr>
                  <a:t>)</a:t>
                </a:r>
                <a:r>
                  <a:rPr lang="en-US" sz="2400" b="1" dirty="0">
                    <a:solidFill>
                      <a:prstClr val="black"/>
                    </a:solidFill>
                  </a:rPr>
                  <a:t> for all  </a:t>
                </a:r>
                <a14:m>
                  <m:oMath xmlns:m="http://schemas.openxmlformats.org/officeDocument/2006/math">
                    <m:r>
                      <a:rPr lang="en-US" sz="2400" b="1" i="1" smtClean="0">
                        <a:solidFill>
                          <a:prstClr val="black"/>
                        </a:solidFill>
                        <a:latin typeface="Cambria Math" panose="02040503050406030204" pitchFamily="18" charset="0"/>
                      </a:rPr>
                      <m:t>𝒙</m:t>
                    </m:r>
                  </m:oMath>
                </a14:m>
                <a:r>
                  <a:rPr lang="en-US" sz="2400" b="1" dirty="0">
                    <a:solidFill>
                      <a:prstClr val="black"/>
                    </a:solidFill>
                  </a:rPr>
                  <a:t>, how I forecast the future?</a:t>
                </a:r>
                <a:endParaRPr lang="en-US"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143508" y="117692"/>
                <a:ext cx="8712968" cy="830997"/>
              </a:xfrm>
              <a:prstGeom prst="rect">
                <a:avLst/>
              </a:prstGeom>
              <a:blipFill rotWithShape="0">
                <a:blip r:embed="rId10"/>
                <a:stretch>
                  <a:fillRect t="-5839" b="-15328"/>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9552" y="1124744"/>
                <a:ext cx="7920880" cy="6063198"/>
              </a:xfrm>
              <a:prstGeom prst="rect">
                <a:avLst/>
              </a:prstGeom>
              <a:noFill/>
            </p:spPr>
            <p:txBody>
              <a:bodyPr wrap="square" rtlCol="0">
                <a:spAutoFit/>
              </a:bodyPr>
              <a:lstStyle/>
              <a:p>
                <a:pPr marL="285750" indent="-285750">
                  <a:buFont typeface="Arial" pitchFamily="34" charset="0"/>
                  <a:buChar char="•"/>
                </a:pPr>
                <a:r>
                  <a:rPr lang="en-US" dirty="0"/>
                  <a:t>I know the initial state at </a:t>
                </a:r>
                <a:r>
                  <a:rPr lang="sk-SK" dirty="0"/>
                  <a:t>t</a:t>
                </a:r>
                <a:r>
                  <a:rPr lang="en-US" dirty="0"/>
                  <a:t>=0</a:t>
                </a:r>
              </a:p>
              <a:p>
                <a:pPr marL="285750" indent="-285750">
                  <a:buFont typeface="Arial" pitchFamily="34" charset="0"/>
                  <a:buChar char="•"/>
                </a:pPr>
                <a:r>
                  <a:rPr lang="en-US" dirty="0"/>
                  <a:t>I know</a:t>
                </a:r>
              </a:p>
              <a:p>
                <a:pPr marL="285750" indent="-285750">
                  <a:buFont typeface="Arial" pitchFamily="34" charset="0"/>
                  <a:buChar char="•"/>
                </a:pPr>
                <a:r>
                  <a:rPr lang="en-US" dirty="0"/>
                  <a:t>Then, using Newton eq. I know the acceleration in time</a:t>
                </a:r>
                <a:r>
                  <a:rPr lang="sk-SK" dirty="0"/>
                  <a:t> 0</a:t>
                </a:r>
                <a:endParaRPr lang="en-US" dirty="0"/>
              </a:p>
              <a:p>
                <a:pPr marL="285750" indent="-285750">
                  <a:buFont typeface="Arial" pitchFamily="34" charset="0"/>
                  <a:buChar char="•"/>
                </a:pPr>
                <a:endParaRPr lang="sk-SK" dirty="0"/>
              </a:p>
              <a:p>
                <a:r>
                  <a:rPr lang="sk-SK" dirty="0"/>
                  <a:t>   </a:t>
                </a:r>
                <a:endParaRPr lang="en-US" dirty="0"/>
              </a:p>
              <a:p>
                <a:endParaRPr lang="en-US" dirty="0"/>
              </a:p>
              <a:p>
                <a:pPr marL="285750" indent="-285750">
                  <a:buFont typeface="Arial" pitchFamily="34" charset="0"/>
                  <a:buChar char="•"/>
                </a:pPr>
                <a:r>
                  <a:rPr lang="en-US" dirty="0"/>
                  <a:t>Knowing the initial velocity, I can determine the position after a short time interval </a:t>
                </a:r>
                <a14:m>
                  <m:oMath xmlns:m="http://schemas.openxmlformats.org/officeDocument/2006/math">
                    <m:r>
                      <a:rPr lang="en-US" b="0" i="1" smtClean="0">
                        <a:latin typeface="Cambria Math" panose="02040503050406030204" pitchFamily="18" charset="0"/>
                      </a:rPr>
                      <m:t>𝑑𝑡</m:t>
                    </m:r>
                  </m:oMath>
                </a14:m>
                <a:r>
                  <a:rPr lang="en-US" dirty="0"/>
                  <a:t>.</a:t>
                </a:r>
              </a:p>
              <a:p>
                <a:pPr marL="285750" indent="-285750">
                  <a:buFont typeface="Arial" pitchFamily="34" charset="0"/>
                  <a:buChar char="•"/>
                </a:pPr>
                <a:endParaRPr lang="sk-SK" dirty="0"/>
              </a:p>
              <a:p>
                <a:pPr marL="285750" indent="-285750">
                  <a:buFont typeface="Arial" pitchFamily="34" charset="0"/>
                  <a:buChar char="•"/>
                </a:pPr>
                <a:r>
                  <a:rPr lang="en-US" dirty="0"/>
                  <a:t>Knowing the acceleration I can determine the velocity in the new position</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r>
                  <a:rPr lang="en-US" dirty="0"/>
                  <a:t>So I know the complete state in time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𝑑𝑡</m:t>
                    </m:r>
                  </m:oMath>
                </a14:m>
                <a:r>
                  <a:rPr lang="en-US" dirty="0"/>
                  <a:t> and can continue the procedure to time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2</m:t>
                    </m:r>
                    <m:r>
                      <a:rPr lang="en-US" b="0" i="1" smtClean="0">
                        <a:latin typeface="Cambria Math" panose="02040503050406030204" pitchFamily="18" charset="0"/>
                      </a:rPr>
                      <m:t>𝑑𝑡</m:t>
                    </m:r>
                  </m:oMath>
                </a14:m>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a:p>
                <a:endParaRPr lang="en-US" sz="2800" dirty="0"/>
              </a:p>
              <a:p>
                <a:pPr marL="285750" indent="-285750">
                  <a:buFont typeface="Arial" pitchFamily="34" charset="0"/>
                  <a:buChar char="•"/>
                </a:pPr>
                <a:endParaRPr lang="en-US" dirty="0"/>
              </a:p>
              <a:p>
                <a:pPr marL="285750" indent="-285750">
                  <a:buFont typeface="Arial" pitchFamily="34" charset="0"/>
                  <a:buChar char="•"/>
                </a:pPr>
                <a:r>
                  <a:rPr lang="en-US" dirty="0"/>
                  <a:t>Continue up to arbitrary time instant </a:t>
                </a:r>
                <a14:m>
                  <m:oMath xmlns:m="http://schemas.openxmlformats.org/officeDocument/2006/math">
                    <m:r>
                      <a:rPr lang="en-US" b="0" i="1" smtClean="0">
                        <a:latin typeface="Cambria Math" panose="02040503050406030204" pitchFamily="18" charset="0"/>
                      </a:rPr>
                      <m:t>𝑡</m:t>
                    </m:r>
                  </m:oMath>
                </a14:m>
                <a:r>
                  <a:rPr lang="en-US" dirty="0"/>
                  <a:t>.</a:t>
                </a:r>
              </a:p>
              <a:p>
                <a:r>
                  <a:rPr lang="sk-SK" dirty="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9552" y="1124744"/>
                <a:ext cx="7920880" cy="6063198"/>
              </a:xfrm>
              <a:prstGeom prst="rect">
                <a:avLst/>
              </a:prstGeom>
              <a:blipFill>
                <a:blip r:embed="rId11"/>
                <a:stretch>
                  <a:fillRect l="-539" t="-604"/>
                </a:stretch>
              </a:blipFill>
            </p:spPr>
            <p:txBody>
              <a:bodyPr/>
              <a:lstStyle/>
              <a:p>
                <a:r>
                  <a:rPr lang="sk-SK">
                    <a:noFill/>
                  </a:rPr>
                  <a:t> </a:t>
                </a:r>
              </a:p>
            </p:txBody>
          </p:sp>
        </mc:Fallback>
      </mc:AlternateContent>
      <p:pic>
        <p:nvPicPr>
          <p:cNvPr id="17" name="Picture 1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748307" y="1148922"/>
            <a:ext cx="1123950" cy="255270"/>
          </a:xfrm>
          <a:prstGeom prst="rect">
            <a:avLst/>
          </a:prstGeom>
        </p:spPr>
      </p:pic>
      <p:pic>
        <p:nvPicPr>
          <p:cNvPr id="18" name="Picture 17"/>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739431" y="1449421"/>
            <a:ext cx="830580" cy="255270"/>
          </a:xfrm>
          <a:prstGeom prst="rect">
            <a:avLst/>
          </a:prstGeom>
        </p:spPr>
      </p:pic>
      <p:pic>
        <p:nvPicPr>
          <p:cNvPr id="22" name="Picture 21"/>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450937" y="2060848"/>
            <a:ext cx="1805940" cy="539115"/>
          </a:xfrm>
          <a:prstGeom prst="rect">
            <a:avLst/>
          </a:prstGeom>
        </p:spPr>
      </p:pic>
      <p:pic>
        <p:nvPicPr>
          <p:cNvPr id="20" name="Picture 1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699793" y="3245738"/>
            <a:ext cx="2463165" cy="255270"/>
          </a:xfrm>
          <a:prstGeom prst="rect">
            <a:avLst/>
          </a:prstGeom>
        </p:spPr>
      </p:pic>
      <p:pic>
        <p:nvPicPr>
          <p:cNvPr id="21" name="Picture 20"/>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589302" y="4005064"/>
            <a:ext cx="2684145" cy="255270"/>
          </a:xfrm>
          <a:prstGeom prst="rect">
            <a:avLst/>
          </a:prstGeom>
        </p:spPr>
      </p:pic>
      <p:pic>
        <p:nvPicPr>
          <p:cNvPr id="27" name="Picture 26"/>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771801" y="5733979"/>
            <a:ext cx="2783205" cy="255270"/>
          </a:xfrm>
          <a:prstGeom prst="rect">
            <a:avLst/>
          </a:prstGeom>
        </p:spPr>
      </p:pic>
      <p:pic>
        <p:nvPicPr>
          <p:cNvPr id="24" name="Picture 23"/>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771800" y="5075414"/>
            <a:ext cx="2000250" cy="539115"/>
          </a:xfrm>
          <a:prstGeom prst="rect">
            <a:avLst/>
          </a:prstGeom>
        </p:spPr>
      </p:pic>
      <p:pic>
        <p:nvPicPr>
          <p:cNvPr id="29" name="Picture 28"/>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2741702" y="6165304"/>
            <a:ext cx="3006090" cy="255270"/>
          </a:xfrm>
          <a:prstGeom prst="rect">
            <a:avLst/>
          </a:prstGeom>
        </p:spPr>
      </p:pic>
      <p:sp>
        <p:nvSpPr>
          <p:cNvPr id="3" name="Oval 2"/>
          <p:cNvSpPr/>
          <p:nvPr/>
        </p:nvSpPr>
        <p:spPr>
          <a:xfrm>
            <a:off x="2589302" y="3104014"/>
            <a:ext cx="781278" cy="4690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a:stCxn id="3" idx="5"/>
          </p:cNvCxnSpPr>
          <p:nvPr/>
        </p:nvCxnSpPr>
        <p:spPr>
          <a:xfrm>
            <a:off x="3256164" y="3504332"/>
            <a:ext cx="1027804" cy="16353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3573016"/>
            <a:ext cx="799535" cy="21609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483768" y="3896102"/>
            <a:ext cx="781278" cy="46900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a:stCxn id="23" idx="5"/>
          </p:cNvCxnSpPr>
          <p:nvPr/>
        </p:nvCxnSpPr>
        <p:spPr>
          <a:xfrm>
            <a:off x="3150630" y="4296420"/>
            <a:ext cx="1695313" cy="14375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4"/>
          </p:cNvCxnSpPr>
          <p:nvPr/>
        </p:nvCxnSpPr>
        <p:spPr>
          <a:xfrm>
            <a:off x="2874407" y="4365104"/>
            <a:ext cx="1123879"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710602" y="5120238"/>
            <a:ext cx="781278" cy="469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stCxn id="28" idx="5"/>
          </p:cNvCxnSpPr>
          <p:nvPr/>
        </p:nvCxnSpPr>
        <p:spPr>
          <a:xfrm>
            <a:off x="3377464" y="5520556"/>
            <a:ext cx="1698592" cy="772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BCE0CA2-1A48-4B23-8A77-1A9F640E54E6}" type="slidenum">
              <a:rPr lang="sk-SK" smtClean="0"/>
              <a:t>6</a:t>
            </a:fld>
            <a:endParaRPr lang="sk-SK" dirty="0"/>
          </a:p>
        </p:txBody>
      </p:sp>
    </p:spTree>
    <p:extLst>
      <p:ext uri="{BB962C8B-B14F-4D97-AF65-F5344CB8AC3E}">
        <p14:creationId xmlns:p14="http://schemas.microsoft.com/office/powerpoint/2010/main" val="70198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7121" y="214644"/>
            <a:ext cx="4572638" cy="3429479"/>
          </a:xfrm>
          <a:prstGeom prst="rect">
            <a:avLst/>
          </a:prstGeom>
          <a:ln>
            <a:solidFill>
              <a:schemeClr val="tx1"/>
            </a:solidFill>
          </a:ln>
        </p:spPr>
      </p:pic>
      <mc:AlternateContent xmlns:mc="http://schemas.openxmlformats.org/markup-compatibility/2006" xmlns:a14="http://schemas.microsoft.com/office/drawing/2010/main">
        <mc:Choice Requires="a14">
          <p:sp>
            <p:nvSpPr>
              <p:cNvPr id="3" name="TextBox 2"/>
              <p:cNvSpPr txBox="1"/>
              <p:nvPr/>
            </p:nvSpPr>
            <p:spPr>
              <a:xfrm>
                <a:off x="237744" y="3986784"/>
                <a:ext cx="8677656"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Newtonian mechanics is enough to handle any (non-quantum) system made of particles. </a:t>
                </a:r>
                <a:r>
                  <a:rPr lang="en-US" b="1" dirty="0">
                    <a:latin typeface="Arial" panose="020B0604020202020204" pitchFamily="34" charset="0"/>
                    <a:cs typeface="Arial" panose="020B0604020202020204" pitchFamily="34" charset="0"/>
                  </a:rPr>
                  <a:t>But only in principle</a:t>
                </a:r>
                <a:r>
                  <a:rPr lang="en-US" dirty="0">
                    <a:latin typeface="Arial" panose="020B0604020202020204" pitchFamily="34" charset="0"/>
                    <a:cs typeface="Arial" panose="020B0604020202020204" pitchFamily="34" charset="0"/>
                  </a:rPr>
                  <a:t>. Real systems around us are often made of huge amount of particles, of the order of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26</m:t>
                        </m:r>
                      </m:sup>
                    </m:sSup>
                  </m:oMath>
                </a14:m>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just technically impossible to write down a state using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26</m:t>
                        </m:r>
                      </m:sup>
                    </m:sSup>
                  </m:oMath>
                </a14:m>
                <a:r>
                  <a:rPr lang="en-US" dirty="0">
                    <a:latin typeface="Arial" panose="020B0604020202020204" pitchFamily="34" charset="0"/>
                    <a:cs typeface="Arial" panose="020B0604020202020204" pitchFamily="34" charset="0"/>
                  </a:rPr>
                  <a:t> numbers and then solve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26</m:t>
                        </m:r>
                      </m:sup>
                    </m:sSup>
                  </m:oMath>
                </a14:m>
                <a:r>
                  <a:rPr lang="en-US" dirty="0">
                    <a:latin typeface="Arial" panose="020B0604020202020204" pitchFamily="34" charset="0"/>
                    <a:cs typeface="Arial" panose="020B0604020202020204" pitchFamily="34" charset="0"/>
                  </a:rPr>
                  <a:t> differential equations simultaneously.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However, practical problems can still be handled using statistical methods. This is where </a:t>
                </a:r>
                <a:r>
                  <a:rPr lang="en-US" b="1" dirty="0">
                    <a:latin typeface="Arial" panose="020B0604020202020204" pitchFamily="34" charset="0"/>
                    <a:cs typeface="Arial" panose="020B0604020202020204" pitchFamily="34" charset="0"/>
                  </a:rPr>
                  <a:t>statistical physics</a:t>
                </a:r>
                <a:r>
                  <a:rPr lang="en-US" dirty="0">
                    <a:latin typeface="Arial" panose="020B0604020202020204" pitchFamily="34" charset="0"/>
                    <a:cs typeface="Arial" panose="020B0604020202020204" pitchFamily="34" charset="0"/>
                  </a:rPr>
                  <a:t> was born.</a:t>
                </a:r>
                <a:endParaRPr lang="sk-SK"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7744" y="3986784"/>
                <a:ext cx="8677656" cy="2585323"/>
              </a:xfrm>
              <a:prstGeom prst="rect">
                <a:avLst/>
              </a:prstGeom>
              <a:blipFill rotWithShape="0">
                <a:blip r:embed="rId3"/>
                <a:stretch>
                  <a:fillRect l="-562" t="-1179" b="-2830"/>
                </a:stretch>
              </a:blipFill>
            </p:spPr>
            <p:txBody>
              <a:bodyPr/>
              <a:lstStyle/>
              <a:p>
                <a:r>
                  <a:rPr lang="sk-SK">
                    <a:noFill/>
                  </a:rPr>
                  <a:t> </a:t>
                </a:r>
              </a:p>
            </p:txBody>
          </p:sp>
        </mc:Fallback>
      </mc:AlternateContent>
      <p:sp>
        <p:nvSpPr>
          <p:cNvPr id="4" name="Slide Number Placeholder 3"/>
          <p:cNvSpPr>
            <a:spLocks noGrp="1"/>
          </p:cNvSpPr>
          <p:nvPr>
            <p:ph type="sldNum" sz="quarter" idx="12"/>
          </p:nvPr>
        </p:nvSpPr>
        <p:spPr/>
        <p:txBody>
          <a:bodyPr/>
          <a:lstStyle/>
          <a:p>
            <a:fld id="{1BCE0CA2-1A48-4B23-8A77-1A9F640E54E6}" type="slidenum">
              <a:rPr lang="sk-SK" smtClean="0"/>
              <a:t>7</a:t>
            </a:fld>
            <a:endParaRPr lang="sk-SK" dirty="0"/>
          </a:p>
        </p:txBody>
      </p:sp>
    </p:spTree>
    <p:extLst>
      <p:ext uri="{BB962C8B-B14F-4D97-AF65-F5344CB8AC3E}">
        <p14:creationId xmlns:p14="http://schemas.microsoft.com/office/powerpoint/2010/main" val="141049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707886"/>
          </a:xfrm>
          <a:prstGeom prst="rect">
            <a:avLst/>
          </a:prstGeom>
          <a:noFill/>
        </p:spPr>
        <p:txBody>
          <a:bodyPr wrap="square" rtlCol="0">
            <a:spAutoFit/>
          </a:bodyPr>
          <a:lstStyle/>
          <a:p>
            <a:pPr algn="ctr"/>
            <a:r>
              <a:rPr lang="en-US" sz="4000" b="1" dirty="0"/>
              <a:t>Statistical physics manifesto</a:t>
            </a:r>
          </a:p>
        </p:txBody>
      </p:sp>
      <mc:AlternateContent xmlns:mc="http://schemas.openxmlformats.org/markup-compatibility/2006" xmlns:a14="http://schemas.microsoft.com/office/drawing/2010/main">
        <mc:Choice Requires="a14">
          <p:sp>
            <p:nvSpPr>
              <p:cNvPr id="3" name="TextBox 2"/>
              <p:cNvSpPr txBox="1"/>
              <p:nvPr/>
            </p:nvSpPr>
            <p:spPr>
              <a:xfrm>
                <a:off x="137160" y="707886"/>
                <a:ext cx="9006840" cy="5435719"/>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we have to handle systems with huge number of degrees of freedom </a:t>
                </a:r>
                <a14:m>
                  <m:oMath xmlns:m="http://schemas.openxmlformats.org/officeDocument/2006/math">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26</m:t>
                        </m:r>
                      </m:sup>
                    </m:sSup>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exact physical state of such a system (</a:t>
                </a:r>
                <a14:m>
                  <m:oMath xmlns:m="http://schemas.openxmlformats.org/officeDocument/2006/math">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26</m:t>
                        </m:r>
                      </m:sup>
                    </m:sSup>
                  </m:oMath>
                </a14:m>
                <a:r>
                  <a:rPr lang="en-US" dirty="0">
                    <a:cs typeface="Arial" panose="020B0604020202020204" pitchFamily="34" charset="0"/>
                  </a:rPr>
                  <a:t> numbers) is called a </a:t>
                </a:r>
                <a:r>
                  <a:rPr lang="en-US" b="1" dirty="0">
                    <a:cs typeface="Arial" panose="020B0604020202020204" pitchFamily="34" charset="0"/>
                  </a:rPr>
                  <a:t>microstate</a:t>
                </a:r>
              </a:p>
              <a:p>
                <a:pPr marL="285750" indent="-285750">
                  <a:buFont typeface="Arial" panose="020B0604020202020204" pitchFamily="34" charset="0"/>
                  <a:buChar char="•"/>
                </a:pPr>
                <a:r>
                  <a:rPr lang="en-US" dirty="0">
                    <a:cs typeface="Arial" panose="020B0604020202020204" pitchFamily="34" charset="0"/>
                  </a:rPr>
                  <a:t>a complete information on microstate is experimentally unfeasible </a:t>
                </a:r>
              </a:p>
              <a:p>
                <a:pPr marL="285750" indent="-285750">
                  <a:buFont typeface="Arial" panose="020B0604020202020204" pitchFamily="34" charset="0"/>
                  <a:buChar char="•"/>
                </a:pPr>
                <a:r>
                  <a:rPr lang="en-US" dirty="0">
                    <a:cs typeface="Arial" panose="020B0604020202020204" pitchFamily="34" charset="0"/>
                  </a:rPr>
                  <a:t>experimentally in a state of a large system we have just a few values of macroscopically measurable physical quantities</a:t>
                </a:r>
              </a:p>
              <a:p>
                <a:pPr marL="285750" indent="-285750">
                  <a:buFont typeface="Arial" panose="020B0604020202020204" pitchFamily="34" charset="0"/>
                  <a:buChar char="•"/>
                </a:pPr>
                <a:r>
                  <a:rPr lang="en-US" dirty="0">
                    <a:cs typeface="Arial" panose="020B0604020202020204" pitchFamily="34" charset="0"/>
                  </a:rPr>
                  <a:t>these macroscopic numbers define what we call a </a:t>
                </a:r>
                <a:r>
                  <a:rPr lang="en-US" b="1" dirty="0">
                    <a:cs typeface="Arial" panose="020B0604020202020204" pitchFamily="34" charset="0"/>
                  </a:rPr>
                  <a:t>macrostate</a:t>
                </a:r>
              </a:p>
              <a:p>
                <a:pPr marL="285750" indent="-285750">
                  <a:buFont typeface="Arial" panose="020B0604020202020204" pitchFamily="34" charset="0"/>
                  <a:buChar char="•"/>
                </a:pPr>
                <a:r>
                  <a:rPr lang="en-US" dirty="0">
                    <a:cs typeface="Arial" panose="020B0604020202020204" pitchFamily="34" charset="0"/>
                  </a:rPr>
                  <a:t>macrostate is just drastically reduced information on microstate</a:t>
                </a:r>
              </a:p>
              <a:p>
                <a:pPr marL="285750" indent="-285750">
                  <a:buFont typeface="Arial" panose="020B0604020202020204" pitchFamily="34" charset="0"/>
                  <a:buChar char="•"/>
                </a:pPr>
                <a:r>
                  <a:rPr lang="en-US" dirty="0">
                    <a:cs typeface="Arial" panose="020B0604020202020204" pitchFamily="34" charset="0"/>
                  </a:rPr>
                  <a:t>we have to live with the fact that we just know a macrostate instead of a microstate. Still, we want to “forecast the future” at least on the level of macrostates</a:t>
                </a:r>
              </a:p>
              <a:p>
                <a:pPr marL="285750" indent="-285750">
                  <a:buFont typeface="Arial" panose="020B0604020202020204" pitchFamily="34" charset="0"/>
                  <a:buChar char="•"/>
                </a:pPr>
                <a:r>
                  <a:rPr lang="en-US" dirty="0">
                    <a:cs typeface="Arial" panose="020B0604020202020204" pitchFamily="34" charset="0"/>
                  </a:rPr>
                  <a:t>the technique how we handle macrostates in physics is statistics</a:t>
                </a:r>
              </a:p>
              <a:p>
                <a:pPr marL="285750" indent="-285750">
                  <a:buFont typeface="Arial" panose="020B0604020202020204" pitchFamily="34" charset="0"/>
                  <a:buChar char="•"/>
                </a:pPr>
                <a:r>
                  <a:rPr lang="en-US" dirty="0">
                    <a:cs typeface="Arial" panose="020B0604020202020204" pitchFamily="34" charset="0"/>
                  </a:rPr>
                  <a:t>we know the macrostate, but the system is in fact in some unknown microstate</a:t>
                </a:r>
              </a:p>
              <a:p>
                <a:pPr marL="285750" indent="-285750">
                  <a:buFont typeface="Arial" panose="020B0604020202020204" pitchFamily="34" charset="0"/>
                  <a:buChar char="•"/>
                </a:pPr>
                <a:r>
                  <a:rPr lang="en-US" dirty="0">
                    <a:cs typeface="Arial" panose="020B0604020202020204" pitchFamily="34" charset="0"/>
                  </a:rPr>
                  <a:t>there is tremendously huge number of microstates compatible with our information on macrostate</a:t>
                </a:r>
              </a:p>
              <a:p>
                <a:pPr marL="285750" indent="-285750">
                  <a:buFont typeface="Arial" panose="020B0604020202020204" pitchFamily="34" charset="0"/>
                  <a:buChar char="•"/>
                </a:pPr>
                <a:r>
                  <a:rPr lang="en-US" dirty="0">
                    <a:cs typeface="Arial" panose="020B0604020202020204" pitchFamily="34" charset="0"/>
                  </a:rPr>
                  <a:t>a particular macrostate can be realized by tremendously huge number of different microstates. This set of compatible microstates is called a </a:t>
                </a:r>
                <a:r>
                  <a:rPr lang="en-US" b="1" dirty="0">
                    <a:cs typeface="Arial" panose="020B0604020202020204" pitchFamily="34" charset="0"/>
                  </a:rPr>
                  <a:t>statistical ensemble</a:t>
                </a:r>
                <a:r>
                  <a:rPr lang="en-US" dirty="0">
                    <a:cs typeface="Arial" panose="020B0604020202020204" pitchFamily="34" charset="0"/>
                  </a:rPr>
                  <a:t>. We shall see that the number of microstates in an ensemble is of the order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10</m:t>
                            </m:r>
                          </m:e>
                          <m:sup>
                            <m:r>
                              <a:rPr lang="en-US" b="0" i="1" smtClean="0">
                                <a:latin typeface="Cambria Math" panose="02040503050406030204" pitchFamily="18" charset="0"/>
                                <a:cs typeface="Arial" panose="020B0604020202020204" pitchFamily="34" charset="0"/>
                              </a:rPr>
                              <m:t>10</m:t>
                            </m:r>
                          </m:sup>
                        </m:sSup>
                      </m:e>
                      <m:sup>
                        <m:r>
                          <a:rPr lang="en-US" b="0" i="1" smtClean="0">
                            <a:latin typeface="Cambria Math" panose="02040503050406030204" pitchFamily="18" charset="0"/>
                            <a:cs typeface="Arial" panose="020B0604020202020204" pitchFamily="34" charset="0"/>
                          </a:rPr>
                          <m:t>26</m:t>
                        </m:r>
                      </m:sup>
                    </m:sSup>
                    <m:r>
                      <a:rPr lang="en-US" b="0" i="0" smtClean="0">
                        <a:latin typeface="Cambria Math" panose="02040503050406030204" pitchFamily="18" charset="0"/>
                        <a:cs typeface="Arial" panose="020B0604020202020204" pitchFamily="34" charset="0"/>
                      </a:rPr>
                      <m:t>.</m:t>
                    </m:r>
                  </m:oMath>
                </a14:m>
                <a:endParaRPr lang="en-US" b="0" dirty="0">
                  <a:cs typeface="Arial" panose="020B0604020202020204" pitchFamily="34" charset="0"/>
                </a:endParaRPr>
              </a:p>
              <a:p>
                <a:pPr marL="285750" indent="-285750">
                  <a:buFont typeface="Arial" panose="020B0604020202020204" pitchFamily="34" charset="0"/>
                  <a:buChar char="•"/>
                </a:pPr>
                <a:r>
                  <a:rPr lang="en-US" b="0" dirty="0">
                    <a:cs typeface="Arial" panose="020B0604020202020204" pitchFamily="34" charset="0"/>
                  </a:rPr>
                  <a:t>We imagine a procedure which virtually forecast the future of each microstate from the ensemble, make a virtual average and get the average characteristics of the final macrostate which we assume will be the final macrostate of our particular initial macrostate.</a:t>
                </a:r>
              </a:p>
            </p:txBody>
          </p:sp>
        </mc:Choice>
        <mc:Fallback xmlns="">
          <p:sp>
            <p:nvSpPr>
              <p:cNvPr id="3" name="TextBox 2"/>
              <p:cNvSpPr txBox="1">
                <a:spLocks noRot="1" noChangeAspect="1" noMove="1" noResize="1" noEditPoints="1" noAdjustHandles="1" noChangeArrowheads="1" noChangeShapeType="1" noTextEdit="1"/>
              </p:cNvSpPr>
              <p:nvPr/>
            </p:nvSpPr>
            <p:spPr>
              <a:xfrm>
                <a:off x="137160" y="707886"/>
                <a:ext cx="9006840" cy="5435719"/>
              </a:xfrm>
              <a:prstGeom prst="rect">
                <a:avLst/>
              </a:prstGeom>
              <a:blipFill>
                <a:blip r:embed="rId2"/>
                <a:stretch>
                  <a:fillRect l="-474" t="-561" r="-948" b="-3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BCE0CA2-1A48-4B23-8A77-1A9F640E54E6}" type="slidenum">
              <a:rPr lang="sk-SK" smtClean="0"/>
              <a:t>8</a:t>
            </a:fld>
            <a:endParaRPr lang="sk-SK" dirty="0"/>
          </a:p>
        </p:txBody>
      </p:sp>
    </p:spTree>
    <p:extLst>
      <p:ext uri="{BB962C8B-B14F-4D97-AF65-F5344CB8AC3E}">
        <p14:creationId xmlns:p14="http://schemas.microsoft.com/office/powerpoint/2010/main" val="205800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707886"/>
          </a:xfrm>
          <a:prstGeom prst="rect">
            <a:avLst/>
          </a:prstGeom>
          <a:noFill/>
        </p:spPr>
        <p:txBody>
          <a:bodyPr wrap="square" rtlCol="0">
            <a:spAutoFit/>
          </a:bodyPr>
          <a:lstStyle/>
          <a:p>
            <a:pPr algn="ctr"/>
            <a:r>
              <a:rPr lang="en-US" sz="4000" b="1" dirty="0"/>
              <a:t>Statistical physics manifesto</a:t>
            </a:r>
          </a:p>
        </p:txBody>
      </p:sp>
      <mc:AlternateContent xmlns:mc="http://schemas.openxmlformats.org/markup-compatibility/2006" xmlns:a14="http://schemas.microsoft.com/office/drawing/2010/main">
        <mc:Choice Requires="a14">
          <p:sp>
            <p:nvSpPr>
              <p:cNvPr id="5" name="TextBox 4"/>
              <p:cNvSpPr txBox="1"/>
              <p:nvPr/>
            </p:nvSpPr>
            <p:spPr>
              <a:xfrm>
                <a:off x="228600" y="813816"/>
                <a:ext cx="8796528" cy="5809283"/>
              </a:xfrm>
              <a:prstGeom prst="rect">
                <a:avLst/>
              </a:prstGeom>
              <a:noFill/>
            </p:spPr>
            <p:txBody>
              <a:bodyPr wrap="square" rtlCol="0">
                <a:spAutoFit/>
              </a:bodyPr>
              <a:lstStyle/>
              <a:p>
                <a:r>
                  <a:rPr lang="en-US" dirty="0">
                    <a:cs typeface="Arial" panose="020B0604020202020204" pitchFamily="34" charset="0"/>
                  </a:rPr>
                  <a:t>How do we know this:</a:t>
                </a:r>
              </a:p>
              <a:p>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we have to handle systems with huge number of degrees of freedom </a:t>
                </a:r>
                <a14:m>
                  <m:oMath xmlns:m="http://schemas.openxmlformats.org/officeDocument/2006/math">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10</m:t>
                        </m:r>
                      </m:e>
                      <m:sup>
                        <m:r>
                          <a:rPr lang="en-US" i="1">
                            <a:latin typeface="Cambria Math" panose="02040503050406030204" pitchFamily="18" charset="0"/>
                            <a:cs typeface="Arial" panose="020B0604020202020204" pitchFamily="34" charset="0"/>
                          </a:rPr>
                          <m:t>26</m:t>
                        </m:r>
                      </m:sup>
                    </m:sSup>
                  </m:oMath>
                </a14:m>
                <a:endParaRPr lang="sk-SK" dirty="0"/>
              </a:p>
              <a:p>
                <a:pPr marL="285750" indent="-285750">
                  <a:buFont typeface="Arial" panose="020B0604020202020204" pitchFamily="34" charset="0"/>
                  <a:buChar char="•"/>
                </a:pPr>
                <a:r>
                  <a:rPr lang="en-US" dirty="0">
                    <a:cs typeface="Arial" panose="020B0604020202020204" pitchFamily="34" charset="0"/>
                  </a:rPr>
                  <a:t>for a system with </a:t>
                </a:r>
                <a14:m>
                  <m:oMath xmlns:m="http://schemas.openxmlformats.org/officeDocument/2006/math">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10</m:t>
                        </m:r>
                      </m:e>
                      <m:sup>
                        <m:r>
                          <a:rPr lang="en-US" i="1">
                            <a:latin typeface="Cambria Math" panose="02040503050406030204" pitchFamily="18" charset="0"/>
                            <a:cs typeface="Arial" panose="020B0604020202020204" pitchFamily="34" charset="0"/>
                          </a:rPr>
                          <m:t>26</m:t>
                        </m:r>
                      </m:sup>
                    </m:sSup>
                  </m:oMath>
                </a14:m>
                <a:r>
                  <a:rPr lang="en-US" dirty="0">
                    <a:cs typeface="Arial" panose="020B0604020202020204" pitchFamily="34" charset="0"/>
                  </a:rPr>
                  <a:t> degrees of freedom there exist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sSup>
                          <m:sSupPr>
                            <m:ctrlPr>
                              <a:rPr lang="en-US" i="1">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10</m:t>
                            </m:r>
                          </m:e>
                          <m:sup>
                            <m:r>
                              <a:rPr lang="en-US" i="1">
                                <a:latin typeface="Cambria Math" panose="02040503050406030204" pitchFamily="18" charset="0"/>
                                <a:cs typeface="Arial" panose="020B0604020202020204" pitchFamily="34" charset="0"/>
                              </a:rPr>
                              <m:t>10</m:t>
                            </m:r>
                          </m:sup>
                        </m:sSup>
                      </m:e>
                      <m:sup>
                        <m:r>
                          <a:rPr lang="en-US" i="1">
                            <a:latin typeface="Cambria Math" panose="02040503050406030204" pitchFamily="18" charset="0"/>
                            <a:cs typeface="Arial" panose="020B0604020202020204" pitchFamily="34" charset="0"/>
                          </a:rPr>
                          <m:t>26</m:t>
                        </m:r>
                      </m:sup>
                    </m:sSup>
                  </m:oMath>
                </a14:m>
                <a:r>
                  <a:rPr lang="en-US" dirty="0">
                    <a:cs typeface="Arial" panose="020B0604020202020204" pitchFamily="34" charset="0"/>
                  </a:rPr>
                  <a:t> different microstates which cannot ne macroscopically distinguished from each other</a:t>
                </a:r>
              </a:p>
              <a:p>
                <a:endParaRPr lang="en-US" dirty="0">
                  <a:cs typeface="Arial" panose="020B0604020202020204" pitchFamily="34" charset="0"/>
                </a:endParaRPr>
              </a:p>
              <a:p>
                <a:r>
                  <a:rPr lang="en-US" dirty="0">
                    <a:cs typeface="Arial" panose="020B0604020202020204" pitchFamily="34" charset="0"/>
                  </a:rPr>
                  <a:t>At the beginning of the 19</a:t>
                </a:r>
                <a:r>
                  <a:rPr lang="en-US" baseline="30000" dirty="0">
                    <a:cs typeface="Arial" panose="020B0604020202020204" pitchFamily="34" charset="0"/>
                  </a:rPr>
                  <a:t>th</a:t>
                </a:r>
                <a:r>
                  <a:rPr lang="en-US" dirty="0">
                    <a:cs typeface="Arial" panose="020B0604020202020204" pitchFamily="34" charset="0"/>
                  </a:rPr>
                  <a:t> century, we discovered that matter around us is composed of atoms and molecules and. Typical number of atoms or molecules is (by the rough order of magnitude)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10</m:t>
                        </m:r>
                      </m:e>
                      <m:sup>
                        <m:r>
                          <a:rPr lang="en-US" i="1">
                            <a:latin typeface="Cambria Math" panose="02040503050406030204" pitchFamily="18" charset="0"/>
                            <a:cs typeface="Arial" panose="020B0604020202020204" pitchFamily="34" charset="0"/>
                          </a:rPr>
                          <m:t>26</m:t>
                        </m:r>
                      </m:sup>
                    </m:sSup>
                  </m:oMath>
                </a14:m>
                <a:r>
                  <a:rPr lang="en-US" dirty="0">
                    <a:cs typeface="Arial" panose="020B0604020202020204" pitchFamily="34" charset="0"/>
                  </a:rPr>
                  <a:t>.</a:t>
                </a:r>
              </a:p>
              <a:p>
                <a:endParaRPr lang="en-US" dirty="0">
                  <a:cs typeface="Arial" panose="020B0604020202020204" pitchFamily="34" charset="0"/>
                </a:endParaRPr>
              </a:p>
              <a:p>
                <a:r>
                  <a:rPr lang="en-US" dirty="0">
                    <a:cs typeface="Arial" panose="020B0604020202020204" pitchFamily="34" charset="0"/>
                  </a:rPr>
                  <a:t>The major breakthrough was achieved by changing alchemy to chemistry essentially by introducing quantitative chemical recipes.</a:t>
                </a:r>
              </a:p>
              <a:p>
                <a:endParaRPr lang="en-US" dirty="0">
                  <a:cs typeface="Arial" panose="020B0604020202020204" pitchFamily="34" charset="0"/>
                </a:endParaRPr>
              </a:p>
              <a:p>
                <a:r>
                  <a:rPr lang="en-US" dirty="0">
                    <a:cs typeface="Arial" panose="020B0604020202020204" pitchFamily="34" charset="0"/>
                  </a:rPr>
                  <a:t>Here important phenomenological laws were discovered</a:t>
                </a:r>
              </a:p>
              <a:p>
                <a:endParaRPr lang="en-US" sz="800" dirty="0">
                  <a:cs typeface="Arial" panose="020B0604020202020204" pitchFamily="34" charset="0"/>
                </a:endParaRPr>
              </a:p>
              <a:p>
                <a:pPr marL="285750" indent="-285750">
                  <a:buFont typeface="Arial" panose="020B0604020202020204" pitchFamily="34" charset="0"/>
                  <a:buChar char="•"/>
                </a:pPr>
                <a:r>
                  <a:rPr lang="en-US" dirty="0"/>
                  <a:t>law of definite proportions</a:t>
                </a:r>
              </a:p>
              <a:p>
                <a:pPr marL="285750" indent="-285750">
                  <a:buFont typeface="Arial" panose="020B0604020202020204" pitchFamily="34" charset="0"/>
                  <a:buChar char="•"/>
                </a:pPr>
                <a:r>
                  <a:rPr lang="en-US" dirty="0"/>
                  <a:t>law of multiple proportions</a:t>
                </a:r>
              </a:p>
              <a:p>
                <a:pPr marL="285750" indent="-285750">
                  <a:buFont typeface="Arial" panose="020B0604020202020204" pitchFamily="34" charset="0"/>
                  <a:buChar char="•"/>
                </a:pPr>
                <a:r>
                  <a:rPr lang="en-US" dirty="0">
                    <a:cs typeface="Arial" panose="020B0604020202020204" pitchFamily="34" charset="0"/>
                  </a:rPr>
                  <a:t>Avogadro’s law</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Beautiful collection of historical papers on these topics can be found here:</a:t>
                </a:r>
              </a:p>
              <a:p>
                <a:r>
                  <a:rPr lang="en-US" dirty="0">
                    <a:cs typeface="Arial" panose="020B0604020202020204" pitchFamily="34" charset="0"/>
                    <a:hlinkClick r:id="rId2"/>
                  </a:rPr>
                  <a:t>http://web.lemoyne.edu/~giunta/papers.html#atomic</a:t>
                </a:r>
                <a:endParaRPr lang="en-US" dirty="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600" y="813816"/>
                <a:ext cx="8796528" cy="5809283"/>
              </a:xfrm>
              <a:prstGeom prst="rect">
                <a:avLst/>
              </a:prstGeom>
              <a:blipFill>
                <a:blip r:embed="rId3"/>
                <a:stretch>
                  <a:fillRect l="-624" t="-630" b="-1155"/>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9</a:t>
            </a:fld>
            <a:endParaRPr lang="sk-SK" dirty="0"/>
          </a:p>
        </p:txBody>
      </p:sp>
    </p:spTree>
    <p:extLst>
      <p:ext uri="{BB962C8B-B14F-4D97-AF65-F5344CB8AC3E}">
        <p14:creationId xmlns:p14="http://schemas.microsoft.com/office/powerpoint/2010/main" val="3632894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amp;=6.022\times 10^{23} \text{mol}^{-1}\;\;\;\text{Avogadro}\\&#10;k&amp;=1.38 \text{J}\text{K}^{-1}= 1/11600 \text{ eV/K} \;\;\;\text{Boltzmann constant}\\&#10;d&amp;=0.1\text{nm    typical molecular size}\\&#10;\varepsilon &amp;= 1/50 \text{eV   typical kinetic energy} \\&#10;v&amp;= 500 \text{m}\text{s}^{-1}\text{  typical velocity}&#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 dt\]&#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1}{7.94} = \frac{5}{39.68}\]&#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7.94}}{\frac{1}{15.87}}=2.00\]&#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00}{28.65}}{\frac{100}{42.98}}=1.50=\frac{3}{2}\]&#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0 \times \frac{7.94}{28.65}=27.71$&#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1.38\;10^{-23}\text{JK}^{-1}&#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7.56 \times \frac{7.94}{10}=6.0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1/1.2}{1/2.4}=2:1&#10;\end{align*}&#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y,z\}$&#1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v}=\{v_x,v_y,v_z\}$&#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a}= \frac{\overrightarrow{F}}{m}$&#1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 v_x(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0))$&#10;&#10;&#10;\end{document}"/>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2478</TotalTime>
  <Words>3855</Words>
  <Application>Microsoft Office PowerPoint</Application>
  <PresentationFormat>On-screen Show (4:3)</PresentationFormat>
  <Paragraphs>281</Paragraphs>
  <Slides>29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187</cp:revision>
  <dcterms:created xsi:type="dcterms:W3CDTF">2016-10-10T07:20:49Z</dcterms:created>
  <dcterms:modified xsi:type="dcterms:W3CDTF">2019-09-23T17:20:38Z</dcterms:modified>
</cp:coreProperties>
</file>