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3" r:id="rId2"/>
    <p:sldId id="284" r:id="rId3"/>
    <p:sldId id="286" r:id="rId4"/>
    <p:sldId id="293" r:id="rId5"/>
    <p:sldId id="294" r:id="rId6"/>
    <p:sldId id="295" r:id="rId7"/>
    <p:sldId id="296" r:id="rId8"/>
    <p:sldId id="297" r:id="rId9"/>
    <p:sldId id="298" r:id="rId10"/>
    <p:sldId id="299" r:id="rId11"/>
    <p:sldId id="300" r:id="rId12"/>
    <p:sldId id="301"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8" r:id="rId31"/>
    <p:sldId id="329" r:id="rId32"/>
    <p:sldId id="330"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4661" autoAdjust="0"/>
  </p:normalViewPr>
  <p:slideViewPr>
    <p:cSldViewPr snapToGrid="0">
      <p:cViewPr varScale="1">
        <p:scale>
          <a:sx n="62" d="100"/>
          <a:sy n="62" d="100"/>
        </p:scale>
        <p:origin x="1158" y="72"/>
      </p:cViewPr>
      <p:guideLst/>
    </p:cSldViewPr>
  </p:slideViewPr>
  <p:notesTextViewPr>
    <p:cViewPr>
      <p:scale>
        <a:sx n="1" d="1"/>
        <a:sy n="1" d="1"/>
      </p:scale>
      <p:origin x="0" y="0"/>
    </p:cViewPr>
  </p:notesTextViewPr>
  <p:sorterViewPr>
    <p:cViewPr>
      <p:scale>
        <a:sx n="110" d="100"/>
        <a:sy n="110" d="100"/>
      </p:scale>
      <p:origin x="0" y="-22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25. 9. 2019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25. 9. 2019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25. 9. 2019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25. 9. 2019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25. 9. 2019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25. 9. 2019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25. 9. 2019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25. 9. 2019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25. 9. 2019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25. 9. 2019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25. 9. 2019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25. 9. 2019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25. 9. 2019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7.xml"/><Relationship Id="rId7" Type="http://schemas.openxmlformats.org/officeDocument/2006/relationships/slideLayout" Target="../slideLayouts/slideLayout7.xml"/><Relationship Id="rId12" Type="http://schemas.openxmlformats.org/officeDocument/2006/relationships/hyperlink" Target="http://en.wikipedia.org/wiki/Error_functio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0" Type="http://schemas.openxmlformats.org/officeDocument/2006/relationships/image" Target="../media/image16.png"/><Relationship Id="rId4" Type="http://schemas.openxmlformats.org/officeDocument/2006/relationships/tags" Target="../tags/tag18.xml"/><Relationship Id="rId9" Type="http://schemas.openxmlformats.org/officeDocument/2006/relationships/image" Target="../media/image15.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11" Type="http://schemas.openxmlformats.org/officeDocument/2006/relationships/image" Target="../media/image260.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5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nobelprize.org/nobel_prizes/physics/laureates/1926/perrin-lecture.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image" Target="../media/image570.png"/></Relationships>
</file>

<file path=ppt/slides/_rels/slide23.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60.png"/><Relationship Id="rId5"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910.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63.png"/><Relationship Id="rId5" Type="http://schemas.openxmlformats.org/officeDocument/2006/relationships/image" Target="../media/image10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image" Target="../media/image3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408712" cy="646331"/>
          </a:xfrm>
          <a:prstGeom prst="rect">
            <a:avLst/>
          </a:prstGeom>
          <a:noFill/>
        </p:spPr>
        <p:txBody>
          <a:bodyPr wrap="square" rtlCol="0">
            <a:spAutoFit/>
          </a:bodyPr>
          <a:lstStyle/>
          <a:p>
            <a:pPr algn="ctr"/>
            <a:r>
              <a:rPr lang="en-US" sz="3600" b="1" dirty="0"/>
              <a:t>The mole</a:t>
            </a:r>
            <a:endParaRPr lang="en-US" b="1" dirty="0"/>
          </a:p>
        </p:txBody>
      </p:sp>
      <p:sp>
        <p:nvSpPr>
          <p:cNvPr id="3" name="TextBox 2"/>
          <p:cNvSpPr txBox="1"/>
          <p:nvPr/>
        </p:nvSpPr>
        <p:spPr>
          <a:xfrm>
            <a:off x="395536" y="1628800"/>
            <a:ext cx="8352928" cy="5078313"/>
          </a:xfrm>
          <a:prstGeom prst="rect">
            <a:avLst/>
          </a:prstGeom>
          <a:noFill/>
        </p:spPr>
        <p:txBody>
          <a:bodyPr wrap="square" rtlCol="0">
            <a:spAutoFit/>
          </a:bodyPr>
          <a:lstStyle/>
          <a:p>
            <a:r>
              <a:rPr lang="en-US" dirty="0"/>
              <a:t>So far we have expressed the chemical recipes either in masses or in volumes. However since integer number of particles take part in the reaction, it would be most natural to express chemical recipes in integer numbers.</a:t>
            </a:r>
          </a:p>
          <a:p>
            <a:endParaRPr lang="en-US" dirty="0"/>
          </a:p>
          <a:p>
            <a:r>
              <a:rPr lang="en-US" dirty="0"/>
              <a:t>In fact, this is done in the stoichiometric expressions like</a:t>
            </a:r>
          </a:p>
          <a:p>
            <a:pPr algn="ctr"/>
            <a:r>
              <a:rPr lang="en-US" dirty="0"/>
              <a:t>2H</a:t>
            </a:r>
            <a:r>
              <a:rPr lang="en-US" baseline="-25000" dirty="0"/>
              <a:t>2</a:t>
            </a:r>
            <a:r>
              <a:rPr lang="en-US" dirty="0"/>
              <a:t> +O</a:t>
            </a:r>
            <a:r>
              <a:rPr lang="en-US" baseline="-25000" dirty="0"/>
              <a:t>2</a:t>
            </a:r>
            <a:r>
              <a:rPr lang="en-US" dirty="0"/>
              <a:t> = 2H</a:t>
            </a:r>
            <a:r>
              <a:rPr lang="en-US" baseline="-25000" dirty="0"/>
              <a:t>2</a:t>
            </a:r>
            <a:r>
              <a:rPr lang="en-US" dirty="0"/>
              <a:t>O</a:t>
            </a:r>
          </a:p>
          <a:p>
            <a:endParaRPr lang="en-US" dirty="0"/>
          </a:p>
          <a:p>
            <a:r>
              <a:rPr lang="en-US" dirty="0"/>
              <a:t>But experimentally not acceptable to read the recipe as “Take two molecules of hydrogen and let it react with one molecule of oxygen and you get one molecule of water”.</a:t>
            </a:r>
          </a:p>
          <a:p>
            <a:endParaRPr lang="en-US" dirty="0"/>
          </a:p>
          <a:p>
            <a:r>
              <a:rPr lang="en-US" dirty="0"/>
              <a:t>We need to work with very big numbers of molecules. Big numbers are usually given special names like million, billion etc. These are still too small numbers for practical chemical recipes. Practical big number would be for example 10</a:t>
            </a:r>
            <a:r>
              <a:rPr lang="en-US" baseline="30000" dirty="0"/>
              <a:t>23</a:t>
            </a:r>
            <a:r>
              <a:rPr lang="sk-SK" dirty="0"/>
              <a:t>.</a:t>
            </a:r>
            <a:endParaRPr lang="en-US" dirty="0"/>
          </a:p>
          <a:p>
            <a:r>
              <a:rPr lang="en-US" dirty="0"/>
              <a:t>One could call this number  “chem” and the recipe would be “take two chems of hydrogen and one chem of oxygen and you get two chems of water.</a:t>
            </a:r>
          </a:p>
          <a:p>
            <a:r>
              <a:rPr lang="en-US" dirty="0"/>
              <a:t>This is again impractical, because an assistant cannot take “one chem” of atoms just counting them one, two, three, four, ..., chem.</a:t>
            </a:r>
            <a:endParaRPr lang="sk-SK" dirty="0"/>
          </a:p>
        </p:txBody>
      </p:sp>
      <p:sp>
        <p:nvSpPr>
          <p:cNvPr id="4" name="Slide Number Placeholder 3"/>
          <p:cNvSpPr>
            <a:spLocks noGrp="1"/>
          </p:cNvSpPr>
          <p:nvPr>
            <p:ph type="sldNum" sz="quarter" idx="12"/>
          </p:nvPr>
        </p:nvSpPr>
        <p:spPr/>
        <p:txBody>
          <a:bodyPr/>
          <a:lstStyle/>
          <a:p>
            <a:fld id="{1BCE0CA2-1A48-4B23-8A77-1A9F640E54E6}" type="slidenum">
              <a:rPr lang="sk-SK" smtClean="0"/>
              <a:t>1</a:t>
            </a:fld>
            <a:endParaRPr lang="sk-SK" dirty="0"/>
          </a:p>
        </p:txBody>
      </p:sp>
    </p:spTree>
    <p:extLst>
      <p:ext uri="{BB962C8B-B14F-4D97-AF65-F5344CB8AC3E}">
        <p14:creationId xmlns:p14="http://schemas.microsoft.com/office/powerpoint/2010/main" val="28999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99592" y="476672"/>
            <a:ext cx="6838188" cy="729996"/>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99592" y="1412776"/>
            <a:ext cx="5356860" cy="729996"/>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65236" y="2348880"/>
            <a:ext cx="4786884" cy="797052"/>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84304" y="3305552"/>
            <a:ext cx="3471672" cy="411480"/>
          </a:xfrm>
          <a:prstGeom prst="rect">
            <a:avLst/>
          </a:prstGeom>
        </p:spPr>
      </p:pic>
      <p:sp>
        <p:nvSpPr>
          <p:cNvPr id="18" name="TextBox 17"/>
          <p:cNvSpPr txBox="1"/>
          <p:nvPr/>
        </p:nvSpPr>
        <p:spPr>
          <a:xfrm>
            <a:off x="611560" y="3933056"/>
            <a:ext cx="7272808" cy="923330"/>
          </a:xfrm>
          <a:prstGeom prst="rect">
            <a:avLst/>
          </a:prstGeom>
          <a:noFill/>
        </p:spPr>
        <p:txBody>
          <a:bodyPr wrap="square" rtlCol="0">
            <a:spAutoFit/>
          </a:bodyPr>
          <a:lstStyle/>
          <a:p>
            <a:r>
              <a:rPr lang="en-US" dirty="0"/>
              <a:t>Where erfc() is a special function (complementary error function, consult Wikipedia at </a:t>
            </a:r>
            <a:r>
              <a:rPr lang="en-US" dirty="0">
                <a:hlinkClick r:id="rId12"/>
              </a:rPr>
              <a:t>http://en.wikipedia.org/wiki/Error_function</a:t>
            </a:r>
            <a:r>
              <a:rPr lang="en-US" dirty="0"/>
              <a:t>), which has the following asymptotic behavior for large x</a:t>
            </a:r>
          </a:p>
        </p:txBody>
      </p:sp>
      <p:pic>
        <p:nvPicPr>
          <p:cNvPr id="19" name="Picture 1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782048" y="4983452"/>
            <a:ext cx="2161032" cy="461772"/>
          </a:xfrm>
          <a:prstGeom prst="rect">
            <a:avLst/>
          </a:prstGeom>
        </p:spPr>
      </p:pic>
      <p:sp>
        <p:nvSpPr>
          <p:cNvPr id="20" name="TextBox 19"/>
          <p:cNvSpPr txBox="1"/>
          <p:nvPr/>
        </p:nvSpPr>
        <p:spPr>
          <a:xfrm>
            <a:off x="611560" y="5517232"/>
            <a:ext cx="7704856" cy="369332"/>
          </a:xfrm>
          <a:prstGeom prst="rect">
            <a:avLst/>
          </a:prstGeom>
          <a:noFill/>
        </p:spPr>
        <p:txBody>
          <a:bodyPr wrap="square" rtlCol="0">
            <a:spAutoFit/>
          </a:bodyPr>
          <a:lstStyle/>
          <a:p>
            <a:r>
              <a:rPr lang="en-US" dirty="0"/>
              <a:t>for N=10</a:t>
            </a:r>
            <a:r>
              <a:rPr lang="en-US" baseline="30000" dirty="0"/>
              <a:t>23</a:t>
            </a:r>
            <a:r>
              <a:rPr lang="en-US" dirty="0"/>
              <a:t> we get</a:t>
            </a:r>
          </a:p>
        </p:txBody>
      </p:sp>
      <p:pic>
        <p:nvPicPr>
          <p:cNvPr id="22" name="Picture 2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728152" y="5589240"/>
            <a:ext cx="1748028" cy="228600"/>
          </a:xfrm>
          <a:prstGeom prst="rect">
            <a:avLst/>
          </a:prstGeom>
        </p:spPr>
      </p:pic>
      <p:sp>
        <p:nvSpPr>
          <p:cNvPr id="23" name="TextBox 22"/>
          <p:cNvSpPr txBox="1"/>
          <p:nvPr/>
        </p:nvSpPr>
        <p:spPr>
          <a:xfrm>
            <a:off x="606330" y="5903151"/>
            <a:ext cx="8286150" cy="646331"/>
          </a:xfrm>
          <a:prstGeom prst="rect">
            <a:avLst/>
          </a:prstGeom>
          <a:noFill/>
        </p:spPr>
        <p:txBody>
          <a:bodyPr wrap="square" rtlCol="0">
            <a:spAutoFit/>
          </a:bodyPr>
          <a:lstStyle/>
          <a:p>
            <a:r>
              <a:rPr lang="en-US" dirty="0"/>
              <a:t>That is the probability to find air pressure by more than 1 per mill higher than it should be.  We can really rely on the mean value!  Our universe is just exp(40) seconds old!</a:t>
            </a:r>
          </a:p>
        </p:txBody>
      </p:sp>
      <p:sp>
        <p:nvSpPr>
          <p:cNvPr id="2" name="Slide Number Placeholder 1"/>
          <p:cNvSpPr>
            <a:spLocks noGrp="1"/>
          </p:cNvSpPr>
          <p:nvPr>
            <p:ph type="sldNum" sz="quarter" idx="12"/>
          </p:nvPr>
        </p:nvSpPr>
        <p:spPr/>
        <p:txBody>
          <a:bodyPr/>
          <a:lstStyle/>
          <a:p>
            <a:fld id="{1BCE0CA2-1A48-4B23-8A77-1A9F640E54E6}" type="slidenum">
              <a:rPr lang="sk-SK" smtClean="0"/>
              <a:t>10</a:t>
            </a:fld>
            <a:endParaRPr lang="sk-SK" dirty="0"/>
          </a:p>
        </p:txBody>
      </p:sp>
    </p:spTree>
    <p:extLst>
      <p:ext uri="{BB962C8B-B14F-4D97-AF65-F5344CB8AC3E}">
        <p14:creationId xmlns:p14="http://schemas.microsoft.com/office/powerpoint/2010/main" val="53201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280920" cy="646331"/>
          </a:xfrm>
          <a:prstGeom prst="rect">
            <a:avLst/>
          </a:prstGeom>
          <a:noFill/>
        </p:spPr>
        <p:txBody>
          <a:bodyPr wrap="square" rtlCol="0">
            <a:spAutoFit/>
          </a:bodyPr>
          <a:lstStyle/>
          <a:p>
            <a:r>
              <a:rPr lang="en-US" dirty="0"/>
              <a:t>So let’s  estimate what can be a typical difference between the actual number and the mean number of molecules in the left compartment. The probability is given as</a:t>
            </a: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55776" y="1196752"/>
            <a:ext cx="3596640" cy="82105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23528" y="2276872"/>
                <a:ext cx="8280920" cy="1038169"/>
              </a:xfrm>
              <a:prstGeom prst="rect">
                <a:avLst/>
              </a:prstGeom>
              <a:noFill/>
            </p:spPr>
            <p:txBody>
              <a:bodyPr wrap="square" rtlCol="0">
                <a:spAutoFit/>
              </a:bodyPr>
              <a:lstStyle/>
              <a:p>
                <a:r>
                  <a:rPr lang="en-US" dirty="0"/>
                  <a:t>So for what values of </a:t>
                </a:r>
                <a14:m>
                  <m:oMath xmlns:m="http://schemas.openxmlformats.org/officeDocument/2006/math">
                    <m:r>
                      <a:rPr lang="en-US" b="0" i="1" smtClean="0">
                        <a:latin typeface="Cambria Math"/>
                      </a:rPr>
                      <m:t>𝑛</m:t>
                    </m:r>
                  </m:oMath>
                </a14:m>
                <a:r>
                  <a:rPr lang="en-US" dirty="0"/>
                  <a:t> the probability drops significantly as compared to the probability of the mean value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oMath>
                </a14:m>
                <a:r>
                  <a:rPr lang="en-US" dirty="0"/>
                  <a:t>. Clearly it is a value for which the argument in the exponential function will be  of the order of -1. This happens for </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2276872"/>
                <a:ext cx="8280920" cy="1038169"/>
              </a:xfrm>
              <a:prstGeom prst="rect">
                <a:avLst/>
              </a:prstGeom>
              <a:blipFill rotWithShape="1">
                <a:blip r:embed="rId8"/>
                <a:stretch>
                  <a:fillRect l="-589" t="-2941" b="-8824"/>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19872" y="3501008"/>
            <a:ext cx="1304544" cy="487680"/>
          </a:xfrm>
          <a:prstGeom prst="rect">
            <a:avLst/>
          </a:prstGeom>
        </p:spPr>
      </p:pic>
      <p:sp>
        <p:nvSpPr>
          <p:cNvPr id="6" name="TextBox 5"/>
          <p:cNvSpPr txBox="1"/>
          <p:nvPr/>
        </p:nvSpPr>
        <p:spPr>
          <a:xfrm>
            <a:off x="323528" y="4221088"/>
            <a:ext cx="8064896" cy="369332"/>
          </a:xfrm>
          <a:prstGeom prst="rect">
            <a:avLst/>
          </a:prstGeom>
          <a:noFill/>
        </p:spPr>
        <p:txBody>
          <a:bodyPr wrap="square" rtlCol="0">
            <a:spAutoFit/>
          </a:bodyPr>
          <a:lstStyle/>
          <a:p>
            <a:r>
              <a:rPr lang="en-US" dirty="0"/>
              <a:t>Numerically we get something like</a:t>
            </a:r>
          </a:p>
        </p:txBody>
      </p:sp>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43132" y="4725144"/>
            <a:ext cx="1706880" cy="18288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23528" y="5157192"/>
                <a:ext cx="8064896" cy="1260153"/>
              </a:xfrm>
              <a:prstGeom prst="rect">
                <a:avLst/>
              </a:prstGeom>
              <a:noFill/>
            </p:spPr>
            <p:txBody>
              <a:bodyPr wrap="square" rtlCol="0">
                <a:spAutoFit/>
              </a:bodyPr>
              <a:lstStyle/>
              <a:p>
                <a:r>
                  <a:rPr lang="en-US" dirty="0"/>
                  <a:t>So the number of molecules in the left part is constant up to some 12 most significant digits. Really fairly narrow variance with respect to the mean value. </a:t>
                </a:r>
              </a:p>
              <a:p>
                <a:r>
                  <a:rPr lang="en-US" dirty="0"/>
                  <a:t>Do remember the result:</a:t>
                </a:r>
              </a:p>
              <a:p>
                <a:pPr algn="ctr"/>
                <a:r>
                  <a:rPr lang="en-US" sz="2000" b="1" dirty="0">
                    <a:solidFill>
                      <a:srgbClr val="FF0000"/>
                    </a:solidFill>
                  </a:rPr>
                  <a:t>Typical value is of the order </a:t>
                </a:r>
                <a14:m>
                  <m:oMath xmlns:m="http://schemas.openxmlformats.org/officeDocument/2006/math">
                    <m:r>
                      <a:rPr lang="en-US" sz="2000" b="1" i="1" smtClean="0">
                        <a:solidFill>
                          <a:srgbClr val="FF0000"/>
                        </a:solidFill>
                        <a:latin typeface="Cambria Math"/>
                      </a:rPr>
                      <m:t>𝑵</m:t>
                    </m:r>
                  </m:oMath>
                </a14:m>
                <a:r>
                  <a:rPr lang="en-US" sz="2000" b="1" dirty="0">
                    <a:solidFill>
                      <a:srgbClr val="FF0000"/>
                    </a:solidFill>
                  </a:rPr>
                  <a:t>, typical deviation is of the order </a:t>
                </a:r>
                <a14:m>
                  <m:oMath xmlns:m="http://schemas.openxmlformats.org/officeDocument/2006/math">
                    <m:rad>
                      <m:radPr>
                        <m:degHide m:val="on"/>
                        <m:ctrlPr>
                          <a:rPr lang="en-US"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a:rPr>
                          <m:t>𝑵</m:t>
                        </m:r>
                      </m:e>
                    </m:rad>
                  </m:oMath>
                </a14:m>
                <a:endParaRPr lang="en-US" sz="2000"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23528" y="5157192"/>
                <a:ext cx="8064896" cy="1260153"/>
              </a:xfrm>
              <a:prstGeom prst="rect">
                <a:avLst/>
              </a:prstGeom>
              <a:blipFill rotWithShape="1">
                <a:blip r:embed="rId11"/>
                <a:stretch>
                  <a:fillRect l="-605" t="-2415" b="-7729"/>
                </a:stretch>
              </a:blipFill>
            </p:spPr>
            <p:txBody>
              <a:bodyPr/>
              <a:lstStyle/>
              <a:p>
                <a:r>
                  <a:rPr lang="en-US">
                    <a:noFill/>
                  </a:rPr>
                  <a:t> </a:t>
                </a:r>
              </a:p>
            </p:txBody>
          </p:sp>
        </mc:Fallback>
      </mc:AlternateContent>
      <p:sp>
        <p:nvSpPr>
          <p:cNvPr id="10" name="Rectangle 9"/>
          <p:cNvSpPr/>
          <p:nvPr/>
        </p:nvSpPr>
        <p:spPr>
          <a:xfrm>
            <a:off x="323528" y="5787268"/>
            <a:ext cx="8064896" cy="810084"/>
          </a:xfrm>
          <a:prstGeom prst="rect">
            <a:avLst/>
          </a:prstGeom>
          <a:solidFill>
            <a:srgbClr val="FFFF00">
              <a:alpha val="2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1BCE0CA2-1A48-4B23-8A77-1A9F640E54E6}" type="slidenum">
              <a:rPr lang="sk-SK" smtClean="0"/>
              <a:t>11</a:t>
            </a:fld>
            <a:endParaRPr lang="sk-SK" dirty="0"/>
          </a:p>
        </p:txBody>
      </p:sp>
    </p:spTree>
    <p:extLst>
      <p:ext uri="{BB962C8B-B14F-4D97-AF65-F5344CB8AC3E}">
        <p14:creationId xmlns:p14="http://schemas.microsoft.com/office/powerpoint/2010/main" val="168533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7544" y="692696"/>
                <a:ext cx="8352928" cy="4486036"/>
              </a:xfrm>
              <a:prstGeom prst="rect">
                <a:avLst/>
              </a:prstGeom>
              <a:noFill/>
            </p:spPr>
            <p:txBody>
              <a:bodyPr wrap="square" rtlCol="0">
                <a:spAutoFit/>
              </a:bodyPr>
              <a:lstStyle/>
              <a:p>
                <a:r>
                  <a:rPr lang="en-US" dirty="0"/>
                  <a:t>Let’s summarize our findings:</a:t>
                </a:r>
              </a:p>
              <a:p>
                <a:pPr marL="285750" indent="-285750">
                  <a:buFont typeface="Arial" panose="020B0604020202020204" pitchFamily="34" charset="0"/>
                  <a:buChar char="•"/>
                </a:pPr>
                <a:r>
                  <a:rPr lang="en-US" dirty="0"/>
                  <a:t>mean value of molecules in the left part(as calculated over all the possible microstates) is, as expected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r>
                      <a:rPr lang="en-US" b="0" i="1" smtClean="0">
                        <a:latin typeface="Cambria Math"/>
                      </a:rPr>
                      <m:t>.</m:t>
                    </m:r>
                  </m:oMath>
                </a14:m>
                <a:endParaRPr lang="en-US" b="0" dirty="0"/>
              </a:p>
              <a:p>
                <a:pPr marL="285750" indent="-285750">
                  <a:buFont typeface="Arial" panose="020B0604020202020204" pitchFamily="34" charset="0"/>
                  <a:buChar char="•"/>
                </a:pPr>
                <a:r>
                  <a:rPr lang="en-US" dirty="0"/>
                  <a:t>typical deviation is of the order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𝑁</m:t>
                        </m:r>
                      </m:e>
                    </m:rad>
                  </m:oMath>
                </a14:m>
                <a:endParaRPr lang="en-US" b="0" dirty="0"/>
              </a:p>
              <a:p>
                <a:pPr marL="285750" indent="-285750">
                  <a:buFont typeface="Arial" panose="020B0604020202020204" pitchFamily="34" charset="0"/>
                  <a:buChar char="•"/>
                </a:pPr>
                <a:endParaRPr lang="en-US" dirty="0"/>
              </a:p>
              <a:p>
                <a:r>
                  <a:rPr lang="en-US" dirty="0"/>
                  <a:t>What is the reason for getting this result:</a:t>
                </a:r>
              </a:p>
              <a:p>
                <a:r>
                  <a:rPr lang="en-US" dirty="0"/>
                  <a:t>Big numbers!</a:t>
                </a:r>
              </a:p>
              <a:p>
                <a:r>
                  <a:rPr lang="en-US" b="0" dirty="0"/>
                  <a:t>The number of molecules is typically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𝑁</m:t>
                        </m:r>
                        <m:r>
                          <a:rPr lang="en-US" b="0" i="1" smtClean="0">
                            <a:latin typeface="Cambria Math"/>
                            <a:ea typeface="Cambria Math"/>
                          </a:rPr>
                          <m:t>~</m:t>
                        </m:r>
                        <m:r>
                          <a:rPr lang="en-US" b="0" i="1" smtClean="0">
                            <a:latin typeface="Cambria Math"/>
                          </a:rPr>
                          <m:t>10</m:t>
                        </m:r>
                      </m:e>
                      <m:sup>
                        <m:r>
                          <a:rPr lang="en-US" b="0" i="1" smtClean="0">
                            <a:latin typeface="Cambria Math"/>
                          </a:rPr>
                          <m:t>23</m:t>
                        </m:r>
                      </m:sup>
                    </m:sSup>
                  </m:oMath>
                </a14:m>
                <a:r>
                  <a:rPr lang="en-US" b="0" dirty="0"/>
                  <a:t>, a big number</a:t>
                </a:r>
              </a:p>
              <a:p>
                <a:r>
                  <a:rPr lang="en-US" dirty="0"/>
                  <a:t>The number of possible microstate was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𝑁</m:t>
                        </m:r>
                      </m:sup>
                    </m:sSup>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sSup>
                          <m:sSupPr>
                            <m:ctrlPr>
                              <a:rPr lang="en-US"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sup>
                    </m:sSup>
                  </m:oMath>
                </a14:m>
                <a:r>
                  <a:rPr lang="en-US" b="0" dirty="0"/>
                  <a:t> a tremendously big number!</a:t>
                </a:r>
              </a:p>
              <a:p>
                <a:endParaRPr lang="en-US" dirty="0"/>
              </a:p>
              <a:p>
                <a:r>
                  <a:rPr lang="en-US" b="1" dirty="0"/>
                  <a:t>This situation is typical for statistical physics, we meet there three typical numerical values</a:t>
                </a:r>
              </a:p>
              <a:p>
                <a:pPr marL="285750" indent="-285750">
                  <a:buFont typeface="Arial" panose="020B0604020202020204" pitchFamily="34" charset="0"/>
                  <a:buChar char="•"/>
                </a:pPr>
                <a:r>
                  <a:rPr lang="en-US" b="1" dirty="0">
                    <a:solidFill>
                      <a:srgbClr val="FF0000"/>
                    </a:solidFill>
                  </a:rPr>
                  <a:t>normal numbers like 1, 4,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𝟔</m:t>
                        </m:r>
                      </m:sup>
                    </m:sSup>
                  </m:oMath>
                </a14:m>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oMath>
                </a14:m>
                <a:r>
                  <a:rPr lang="en-US" b="1" dirty="0">
                    <a:solidFill>
                      <a:srgbClr val="FF0000"/>
                    </a:solidFill>
                  </a:rPr>
                  <a:t>, typically number of molecules</a:t>
                </a:r>
              </a:p>
              <a:p>
                <a:pPr marL="285750" indent="-285750">
                  <a:buFont typeface="Arial" panose="020B0604020202020204" pitchFamily="34" charset="0"/>
                  <a:buChar char="•"/>
                </a:pPr>
                <a:r>
                  <a:rPr lang="en-US" b="1" dirty="0">
                    <a:solidFill>
                      <a:srgbClr val="FF0000"/>
                    </a:solidFill>
                  </a:rPr>
                  <a:t>tremendously big numbers like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𝟏𝟎</m:t>
                            </m:r>
                          </m:e>
                          <m:sup>
                            <m:r>
                              <a:rPr lang="en-US" b="1" i="1" smtClean="0">
                                <a:solidFill>
                                  <a:srgbClr val="FF0000"/>
                                </a:solidFill>
                                <a:latin typeface="Cambria Math"/>
                              </a:rPr>
                              <m:t>𝟐𝟑</m:t>
                            </m:r>
                          </m:sup>
                        </m:sSup>
                      </m:sup>
                    </m:sSup>
                  </m:oMath>
                </a14:m>
                <a:r>
                  <a:rPr lang="en-US" b="1" dirty="0">
                    <a:solidFill>
                      <a:srgbClr val="FF0000"/>
                    </a:solidFill>
                  </a:rPr>
                  <a:t>, typically number of possible microstates</a:t>
                </a:r>
              </a:p>
            </p:txBody>
          </p:sp>
        </mc:Choice>
        <mc:Fallback xmlns="">
          <p:sp>
            <p:nvSpPr>
              <p:cNvPr id="2" name="TextBox 1"/>
              <p:cNvSpPr txBox="1">
                <a:spLocks noRot="1" noChangeAspect="1" noMove="1" noResize="1" noEditPoints="1" noAdjustHandles="1" noChangeArrowheads="1" noChangeShapeType="1" noTextEdit="1"/>
              </p:cNvSpPr>
              <p:nvPr/>
            </p:nvSpPr>
            <p:spPr>
              <a:xfrm>
                <a:off x="467544" y="692696"/>
                <a:ext cx="8352928" cy="4486036"/>
              </a:xfrm>
              <a:prstGeom prst="rect">
                <a:avLst/>
              </a:prstGeom>
              <a:blipFill rotWithShape="0">
                <a:blip r:embed="rId4"/>
                <a:stretch>
                  <a:fillRect l="-657" t="-815" b="-1223"/>
                </a:stretch>
              </a:blipFill>
            </p:spPr>
            <p:txBody>
              <a:bodyPr/>
              <a:lstStyle/>
              <a:p>
                <a:r>
                  <a:rPr lang="sk-SK">
                    <a:noFill/>
                  </a:rPr>
                  <a:t> </a:t>
                </a:r>
              </a:p>
            </p:txBody>
          </p:sp>
        </mc:Fallback>
      </mc:AlternateContent>
      <p:sp>
        <p:nvSpPr>
          <p:cNvPr id="3" name="Rectangle 2"/>
          <p:cNvSpPr/>
          <p:nvPr/>
        </p:nvSpPr>
        <p:spPr>
          <a:xfrm>
            <a:off x="323528" y="3573016"/>
            <a:ext cx="8496944" cy="1944216"/>
          </a:xfrm>
          <a:prstGeom prst="rect">
            <a:avLst/>
          </a:prstGeom>
          <a:solidFill>
            <a:srgbClr val="D3F913">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1BCE0CA2-1A48-4B23-8A77-1A9F640E54E6}" type="slidenum">
              <a:rPr lang="sk-SK" smtClean="0"/>
              <a:t>12</a:t>
            </a:fld>
            <a:endParaRPr lang="sk-SK" dirty="0"/>
          </a:p>
        </p:txBody>
      </p:sp>
    </p:spTree>
    <p:extLst>
      <p:ext uri="{BB962C8B-B14F-4D97-AF65-F5344CB8AC3E}">
        <p14:creationId xmlns:p14="http://schemas.microsoft.com/office/powerpoint/2010/main" val="3604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186" y="2693096"/>
            <a:ext cx="7240044"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variables </a:t>
            </a:r>
          </a:p>
          <a:p>
            <a:pPr algn="ctr"/>
            <a:r>
              <a:rPr lang="en-US" sz="2800" b="1" dirty="0">
                <a:latin typeface="Arial" panose="020B0604020202020204" pitchFamily="34" charset="0"/>
                <a:cs typeface="Arial" panose="020B0604020202020204" pitchFamily="34" charset="0"/>
              </a:rPr>
              <a:t>discrete and continuous</a:t>
            </a:r>
          </a:p>
        </p:txBody>
      </p:sp>
      <p:sp>
        <p:nvSpPr>
          <p:cNvPr id="3" name="Slide Number Placeholder 2"/>
          <p:cNvSpPr>
            <a:spLocks noGrp="1"/>
          </p:cNvSpPr>
          <p:nvPr>
            <p:ph type="sldNum" sz="quarter" idx="12"/>
          </p:nvPr>
        </p:nvSpPr>
        <p:spPr/>
        <p:txBody>
          <a:bodyPr/>
          <a:lstStyle/>
          <a:p>
            <a:fld id="{1BCE0CA2-1A48-4B23-8A77-1A9F640E54E6}" type="slidenum">
              <a:rPr lang="sk-SK" smtClean="0"/>
              <a:t>13</a:t>
            </a:fld>
            <a:endParaRPr lang="sk-SK" dirty="0"/>
          </a:p>
        </p:txBody>
      </p:sp>
    </p:spTree>
    <p:extLst>
      <p:ext uri="{BB962C8B-B14F-4D97-AF65-F5344CB8AC3E}">
        <p14:creationId xmlns:p14="http://schemas.microsoft.com/office/powerpoint/2010/main" val="418079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046" y="1215024"/>
            <a:ext cx="8567803" cy="4801314"/>
          </a:xfrm>
          <a:prstGeom prst="rect">
            <a:avLst/>
          </a:prstGeom>
          <a:noFill/>
        </p:spPr>
        <p:txBody>
          <a:bodyPr wrap="square" rtlCol="0">
            <a:spAutoFit/>
          </a:bodyPr>
          <a:lstStyle/>
          <a:p>
            <a:r>
              <a:rPr lang="en-US" dirty="0">
                <a:cs typeface="Arial" panose="020B0604020202020204" pitchFamily="34" charset="0"/>
              </a:rPr>
              <a:t>We shall not discuss here, what we mean by “physical system” and “the state of a physical system”</a:t>
            </a:r>
          </a:p>
          <a:p>
            <a:r>
              <a:rPr lang="en-US" dirty="0">
                <a:cs typeface="Arial" panose="020B0604020202020204" pitchFamily="34" charset="0"/>
              </a:rPr>
              <a:t>Physical variable is roughly any value which characterizes the state of some system, this value can be usually obtained by some measurement. For definiteness one can imagine some measuring apparatus with a digital display. The apparatus is somehow connected to the system and presents a value on its display: this is the value of the variable measured by that apparatus.</a:t>
            </a:r>
          </a:p>
          <a:p>
            <a:endParaRPr lang="en-US" dirty="0">
              <a:cs typeface="Arial" panose="020B0604020202020204" pitchFamily="34" charset="0"/>
            </a:endParaRPr>
          </a:p>
          <a:p>
            <a:r>
              <a:rPr lang="en-US" dirty="0">
                <a:cs typeface="Arial" panose="020B0604020202020204" pitchFamily="34" charset="0"/>
              </a:rPr>
              <a:t>In classical physics the value of any variable is fully determined by the actual state (microstate) of the system, in quantum physics the value measured by some apparatus is not fully determined by the current state.</a:t>
            </a:r>
          </a:p>
          <a:p>
            <a:endParaRPr lang="en-US" dirty="0">
              <a:cs typeface="Arial" panose="020B0604020202020204" pitchFamily="34" charset="0"/>
            </a:endParaRPr>
          </a:p>
          <a:p>
            <a:r>
              <a:rPr lang="en-US" dirty="0">
                <a:cs typeface="Arial" panose="020B0604020202020204" pitchFamily="34" charset="0"/>
              </a:rPr>
              <a:t>Obtaining a value of a physical variable needs two things</a:t>
            </a:r>
          </a:p>
          <a:p>
            <a:pPr marL="285750" indent="-285750">
              <a:buFont typeface="Arial" panose="020B0604020202020204" pitchFamily="34" charset="0"/>
              <a:buChar char="•"/>
            </a:pPr>
            <a:r>
              <a:rPr lang="en-US" dirty="0">
                <a:cs typeface="Arial" panose="020B0604020202020204" pitchFamily="34" charset="0"/>
              </a:rPr>
              <a:t>obtaining a state</a:t>
            </a:r>
          </a:p>
          <a:p>
            <a:pPr marL="285750" indent="-285750">
              <a:buFont typeface="Arial" panose="020B0604020202020204" pitchFamily="34" charset="0"/>
              <a:buChar char="•"/>
            </a:pPr>
            <a:r>
              <a:rPr lang="en-US" dirty="0">
                <a:cs typeface="Arial" panose="020B0604020202020204" pitchFamily="34" charset="0"/>
              </a:rPr>
              <a:t>applying the relevant measuring apparatus to the obtained state</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These two “things” together we shall call </a:t>
            </a:r>
            <a:r>
              <a:rPr lang="en-US" b="1" dirty="0">
                <a:cs typeface="Arial" panose="020B0604020202020204" pitchFamily="34" charset="0"/>
              </a:rPr>
              <a:t>event. </a:t>
            </a:r>
            <a:endParaRPr lang="en-US" dirty="0">
              <a:cs typeface="Arial" panose="020B0604020202020204" pitchFamily="34" charset="0"/>
            </a:endParaRPr>
          </a:p>
        </p:txBody>
      </p:sp>
      <p:sp>
        <p:nvSpPr>
          <p:cNvPr id="5" name="TextBox 4"/>
          <p:cNvSpPr txBox="1"/>
          <p:nvPr/>
        </p:nvSpPr>
        <p:spPr>
          <a:xfrm>
            <a:off x="964504" y="576197"/>
            <a:ext cx="6776581"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States, variables, events</a:t>
            </a:r>
          </a:p>
        </p:txBody>
      </p:sp>
      <p:sp>
        <p:nvSpPr>
          <p:cNvPr id="6" name="Rectangle 5"/>
          <p:cNvSpPr/>
          <p:nvPr/>
        </p:nvSpPr>
        <p:spPr>
          <a:xfrm>
            <a:off x="263045" y="4459265"/>
            <a:ext cx="8567803" cy="15570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dirty="0"/>
          </a:p>
        </p:txBody>
      </p:sp>
    </p:spTree>
    <p:extLst>
      <p:ext uri="{BB962C8B-B14F-4D97-AF65-F5344CB8AC3E}">
        <p14:creationId xmlns:p14="http://schemas.microsoft.com/office/powerpoint/2010/main" val="136509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403" y="225468"/>
            <a:ext cx="742793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events</a:t>
            </a:r>
          </a:p>
        </p:txBody>
      </p:sp>
      <p:sp>
        <p:nvSpPr>
          <p:cNvPr id="3" name="TextBox 2"/>
          <p:cNvSpPr txBox="1"/>
          <p:nvPr/>
        </p:nvSpPr>
        <p:spPr>
          <a:xfrm>
            <a:off x="275573" y="1036787"/>
            <a:ext cx="8467594" cy="5632311"/>
          </a:xfrm>
          <a:prstGeom prst="rect">
            <a:avLst/>
          </a:prstGeom>
          <a:noFill/>
        </p:spPr>
        <p:txBody>
          <a:bodyPr wrap="square" rtlCol="0">
            <a:spAutoFit/>
          </a:bodyPr>
          <a:lstStyle/>
          <a:p>
            <a:r>
              <a:rPr lang="en-US" dirty="0">
                <a:cs typeface="Arial" panose="020B0604020202020204" pitchFamily="34" charset="0"/>
              </a:rPr>
              <a:t>Sometimes events (= state + measurement) appear to be (or really are) random.</a:t>
            </a:r>
          </a:p>
          <a:p>
            <a:endParaRPr lang="en-US" dirty="0">
              <a:cs typeface="Arial" panose="020B0604020202020204" pitchFamily="34" charset="0"/>
            </a:endParaRPr>
          </a:p>
          <a:p>
            <a:r>
              <a:rPr lang="en-US" dirty="0">
                <a:cs typeface="Arial" panose="020B0604020202020204" pitchFamily="34" charset="0"/>
              </a:rPr>
              <a:t>In classical physics everything is in principle deterministic, no space for “true randomness” there. Still, we are speaking about random events in classical physics as well.</a:t>
            </a:r>
          </a:p>
          <a:p>
            <a:r>
              <a:rPr lang="en-US" dirty="0">
                <a:cs typeface="Arial" panose="020B0604020202020204" pitchFamily="34" charset="0"/>
              </a:rPr>
              <a:t>What we mean by that? We usually assume that physics experiment should be reproducible, that is starting two experiments in exactly same conditions (same state and same environment) the outcome (event) should be the same.</a:t>
            </a:r>
          </a:p>
          <a:p>
            <a:endParaRPr lang="en-US" dirty="0">
              <a:cs typeface="Arial" panose="020B0604020202020204" pitchFamily="34" charset="0"/>
            </a:endParaRPr>
          </a:p>
          <a:p>
            <a:r>
              <a:rPr lang="en-US" dirty="0">
                <a:cs typeface="Arial" panose="020B0604020202020204" pitchFamily="34" charset="0"/>
              </a:rPr>
              <a:t>Very often this is not so, the keyword in the preceding sentence is “exactly”. We simply do not have the initial conditions under the absolute control, so the initial conditions are usually at least “slightly different”. Sometimes a slight difference in the initial conditions can lead to significant difference in the outcome (event) Then the </a:t>
            </a:r>
            <a:r>
              <a:rPr lang="en-US" dirty="0">
                <a:solidFill>
                  <a:srgbClr val="FF0000"/>
                </a:solidFill>
                <a:cs typeface="Arial" panose="020B0604020202020204" pitchFamily="34" charset="0"/>
              </a:rPr>
              <a:t>event looks random</a:t>
            </a:r>
            <a:r>
              <a:rPr lang="en-US" dirty="0">
                <a:cs typeface="Arial" panose="020B0604020202020204" pitchFamily="34" charset="0"/>
              </a:rPr>
              <a:t>, even if there is no true randomness in the game.</a:t>
            </a:r>
          </a:p>
          <a:p>
            <a:endParaRPr lang="en-US" dirty="0">
              <a:cs typeface="Arial" panose="020B0604020202020204" pitchFamily="34" charset="0"/>
            </a:endParaRPr>
          </a:p>
          <a:p>
            <a:r>
              <a:rPr lang="en-US" dirty="0">
                <a:cs typeface="Arial" panose="020B0604020202020204" pitchFamily="34" charset="0"/>
              </a:rPr>
              <a:t>In quantum mechanics, according to our present state of knowledge, there </a:t>
            </a:r>
            <a:r>
              <a:rPr lang="en-US" dirty="0">
                <a:solidFill>
                  <a:srgbClr val="FF0000"/>
                </a:solidFill>
                <a:cs typeface="Arial" panose="020B0604020202020204" pitchFamily="34" charset="0"/>
              </a:rPr>
              <a:t>is true randomness in the measurement process</a:t>
            </a:r>
            <a:r>
              <a:rPr lang="en-US" dirty="0">
                <a:cs typeface="Arial" panose="020B0604020202020204" pitchFamily="34" charset="0"/>
              </a:rPr>
              <a:t>. Measurements on two exactly same states can give different results. Knowing the state exactly, we still cannot deterministically predict the outcome of a measurement, we can only give probabilities for obtaining different values.</a:t>
            </a:r>
          </a:p>
        </p:txBody>
      </p:sp>
      <p:sp>
        <p:nvSpPr>
          <p:cNvPr id="4" name="Slide Number Placeholder 3"/>
          <p:cNvSpPr>
            <a:spLocks noGrp="1"/>
          </p:cNvSpPr>
          <p:nvPr>
            <p:ph type="sldNum" sz="quarter" idx="12"/>
          </p:nvPr>
        </p:nvSpPr>
        <p:spPr/>
        <p:txBody>
          <a:bodyPr/>
          <a:lstStyle/>
          <a:p>
            <a:fld id="{1BCE0CA2-1A48-4B23-8A77-1A9F640E54E6}" type="slidenum">
              <a:rPr lang="sk-SK" smtClean="0"/>
              <a:t>15</a:t>
            </a:fld>
            <a:endParaRPr lang="sk-SK" dirty="0"/>
          </a:p>
        </p:txBody>
      </p:sp>
    </p:spTree>
    <p:extLst>
      <p:ext uri="{BB962C8B-B14F-4D97-AF65-F5344CB8AC3E}">
        <p14:creationId xmlns:p14="http://schemas.microsoft.com/office/powerpoint/2010/main" val="421918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403" y="225468"/>
            <a:ext cx="742793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Random variables</a:t>
            </a:r>
          </a:p>
        </p:txBody>
      </p:sp>
      <p:sp>
        <p:nvSpPr>
          <p:cNvPr id="3" name="TextBox 2"/>
          <p:cNvSpPr txBox="1"/>
          <p:nvPr/>
        </p:nvSpPr>
        <p:spPr>
          <a:xfrm>
            <a:off x="202420" y="748688"/>
            <a:ext cx="8743167" cy="5909310"/>
          </a:xfrm>
          <a:prstGeom prst="rect">
            <a:avLst/>
          </a:prstGeom>
          <a:noFill/>
        </p:spPr>
        <p:txBody>
          <a:bodyPr wrap="square" rtlCol="0">
            <a:spAutoFit/>
          </a:bodyPr>
          <a:lstStyle/>
          <a:p>
            <a:r>
              <a:rPr lang="en-US" dirty="0">
                <a:cs typeface="Arial" panose="020B0604020202020204" pitchFamily="34" charset="0"/>
              </a:rPr>
              <a:t>If events (= state + measurement) are random, then the values obtained by measurement are also random, we speak about </a:t>
            </a:r>
            <a:r>
              <a:rPr lang="en-US" dirty="0">
                <a:solidFill>
                  <a:srgbClr val="FF0000"/>
                </a:solidFill>
                <a:cs typeface="Arial" panose="020B0604020202020204" pitchFamily="34" charset="0"/>
              </a:rPr>
              <a:t>random variables</a:t>
            </a:r>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Be careful and distinguish between event and variable. A variable (even if it is a multidimensional variable) need not characterize the event completely. There might be, for example, two states, giving the same value for the variable considered. So there are two different events having the same value of the variable.</a:t>
            </a:r>
          </a:p>
          <a:p>
            <a:endParaRPr lang="en-US" dirty="0">
              <a:cs typeface="Arial" panose="020B0604020202020204" pitchFamily="34" charset="0"/>
            </a:endParaRPr>
          </a:p>
          <a:p>
            <a:r>
              <a:rPr lang="en-US" b="1" dirty="0">
                <a:solidFill>
                  <a:srgbClr val="FF0000"/>
                </a:solidFill>
                <a:cs typeface="Arial" panose="020B0604020202020204" pitchFamily="34" charset="0"/>
              </a:rPr>
              <a:t>So discussing random variables, we have to keep in mind, that the primary notion is random event and random variable is a value (maybe multidimensional) shown in that random event.</a:t>
            </a:r>
          </a:p>
          <a:p>
            <a:endParaRPr lang="en-US" dirty="0">
              <a:cs typeface="Arial" panose="020B0604020202020204" pitchFamily="34" charset="0"/>
            </a:endParaRPr>
          </a:p>
          <a:p>
            <a:r>
              <a:rPr lang="en-US" dirty="0">
                <a:cs typeface="Arial" panose="020B0604020202020204" pitchFamily="34" charset="0"/>
              </a:rPr>
              <a:t>In what follows we shall distinguish two types of random events</a:t>
            </a:r>
          </a:p>
          <a:p>
            <a:pPr marL="285750" indent="-285750">
              <a:buFont typeface="Arial" panose="020B0604020202020204" pitchFamily="34" charset="0"/>
              <a:buChar char="•"/>
            </a:pPr>
            <a:r>
              <a:rPr lang="en-US" dirty="0">
                <a:cs typeface="Arial" panose="020B0604020202020204" pitchFamily="34" charset="0"/>
              </a:rPr>
              <a:t>discrete</a:t>
            </a:r>
          </a:p>
          <a:p>
            <a:pPr marL="285750" indent="-285750">
              <a:buFont typeface="Arial" panose="020B0604020202020204" pitchFamily="34" charset="0"/>
              <a:buChar char="•"/>
            </a:pPr>
            <a:r>
              <a:rPr lang="en-US" dirty="0">
                <a:cs typeface="Arial" panose="020B0604020202020204" pitchFamily="34" charset="0"/>
              </a:rPr>
              <a:t>continuous</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In various texts people often do not distinguish between random events and random variable values. Especially for continuous events the </a:t>
            </a:r>
            <a:r>
              <a:rPr lang="en-US" b="1" dirty="0">
                <a:cs typeface="Arial" panose="020B0604020202020204" pitchFamily="34" charset="0"/>
              </a:rPr>
              <a:t>event identity </a:t>
            </a:r>
            <a:r>
              <a:rPr lang="en-US" dirty="0">
                <a:cs typeface="Arial" panose="020B0604020202020204" pitchFamily="34" charset="0"/>
              </a:rPr>
              <a:t>(event name) is often </a:t>
            </a:r>
            <a:r>
              <a:rPr lang="en-US" b="1" dirty="0">
                <a:cs typeface="Arial" panose="020B0604020202020204" pitchFamily="34" charset="0"/>
              </a:rPr>
              <a:t>given by a value of some (random) variable </a:t>
            </a:r>
            <a:r>
              <a:rPr lang="en-US" dirty="0">
                <a:cs typeface="Arial" panose="020B0604020202020204" pitchFamily="34" charset="0"/>
              </a:rPr>
              <a:t>if the correspondence between the event and the variable value is one-to-one. Even this, however, allows that more then one variable can be associated with the event. </a:t>
            </a:r>
          </a:p>
        </p:txBody>
      </p:sp>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dirty="0"/>
          </a:p>
        </p:txBody>
      </p:sp>
    </p:spTree>
    <p:extLst>
      <p:ext uri="{BB962C8B-B14F-4D97-AF65-F5344CB8AC3E}">
        <p14:creationId xmlns:p14="http://schemas.microsoft.com/office/powerpoint/2010/main" val="263196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15" y="1089764"/>
            <a:ext cx="8267178" cy="923330"/>
          </a:xfrm>
          <a:prstGeom prst="rect">
            <a:avLst/>
          </a:prstGeom>
          <a:noFill/>
        </p:spPr>
        <p:txBody>
          <a:bodyPr wrap="square" rtlCol="0">
            <a:spAutoFit/>
          </a:bodyPr>
          <a:lstStyle/>
          <a:p>
            <a:r>
              <a:rPr lang="en-US" dirty="0">
                <a:cs typeface="Arial" panose="020B0604020202020204" pitchFamily="34" charset="0"/>
              </a:rPr>
              <a:t>From now on in this lecture, we shall consider classical (non-quantum) random events, that is an event is identical to the state. This can be done since the outcome of measurements is fully determined by the state</a:t>
            </a:r>
          </a:p>
        </p:txBody>
      </p:sp>
      <p:sp>
        <p:nvSpPr>
          <p:cNvPr id="3" name="Slide Number Placeholder 2"/>
          <p:cNvSpPr>
            <a:spLocks noGrp="1"/>
          </p:cNvSpPr>
          <p:nvPr>
            <p:ph type="sldNum" sz="quarter" idx="12"/>
          </p:nvPr>
        </p:nvSpPr>
        <p:spPr/>
        <p:txBody>
          <a:bodyPr/>
          <a:lstStyle/>
          <a:p>
            <a:fld id="{1BCE0CA2-1A48-4B23-8A77-1A9F640E54E6}" type="slidenum">
              <a:rPr lang="sk-SK" smtClean="0"/>
              <a:t>17</a:t>
            </a:fld>
            <a:endParaRPr lang="sk-SK" dirty="0"/>
          </a:p>
        </p:txBody>
      </p:sp>
    </p:spTree>
    <p:extLst>
      <p:ext uri="{BB962C8B-B14F-4D97-AF65-F5344CB8AC3E}">
        <p14:creationId xmlns:p14="http://schemas.microsoft.com/office/powerpoint/2010/main" val="312428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Discrete and continuous random events</a:t>
            </a:r>
          </a:p>
        </p:txBody>
      </p:sp>
      <p:sp>
        <p:nvSpPr>
          <p:cNvPr id="3" name="TextBox 2"/>
          <p:cNvSpPr txBox="1"/>
          <p:nvPr/>
        </p:nvSpPr>
        <p:spPr>
          <a:xfrm>
            <a:off x="263044" y="751562"/>
            <a:ext cx="8655485" cy="5632311"/>
          </a:xfrm>
          <a:prstGeom prst="rect">
            <a:avLst/>
          </a:prstGeom>
          <a:noFill/>
        </p:spPr>
        <p:txBody>
          <a:bodyPr wrap="square" rtlCol="0">
            <a:spAutoFit/>
          </a:bodyPr>
          <a:lstStyle/>
          <a:p>
            <a:r>
              <a:rPr lang="en-US" dirty="0">
                <a:cs typeface="Arial" panose="020B0604020202020204" pitchFamily="34" charset="0"/>
              </a:rPr>
              <a:t>In any physical experiment, which can lead to random events, we have to identify</a:t>
            </a:r>
          </a:p>
          <a:p>
            <a:endParaRPr lang="en-US" dirty="0">
              <a:cs typeface="Arial" panose="020B0604020202020204" pitchFamily="34" charset="0"/>
            </a:endParaRPr>
          </a:p>
          <a:p>
            <a:pPr algn="ctr"/>
            <a:r>
              <a:rPr lang="en-US" b="1" dirty="0">
                <a:solidFill>
                  <a:srgbClr val="FF0000"/>
                </a:solidFill>
                <a:cs typeface="Arial" panose="020B0604020202020204" pitchFamily="34" charset="0"/>
              </a:rPr>
              <a:t>the set of all possible events</a:t>
            </a:r>
          </a:p>
          <a:p>
            <a:endParaRPr lang="en-US" dirty="0">
              <a:cs typeface="Arial" panose="020B0604020202020204" pitchFamily="34" charset="0"/>
            </a:endParaRPr>
          </a:p>
          <a:p>
            <a:r>
              <a:rPr lang="en-US" dirty="0">
                <a:cs typeface="Arial" panose="020B0604020202020204" pitchFamily="34" charset="0"/>
              </a:rPr>
              <a:t>which can be the outcome of that experiment.</a:t>
            </a:r>
          </a:p>
          <a:p>
            <a:endParaRPr lang="en-US" dirty="0">
              <a:cs typeface="Arial" panose="020B0604020202020204" pitchFamily="34" charset="0"/>
            </a:endParaRPr>
          </a:p>
          <a:p>
            <a:r>
              <a:rPr lang="en-US" dirty="0">
                <a:cs typeface="Arial" panose="020B0604020202020204" pitchFamily="34" charset="0"/>
              </a:rPr>
              <a:t>The set of possible events may be</a:t>
            </a:r>
          </a:p>
          <a:p>
            <a:pPr marL="285750" indent="-285750">
              <a:buFont typeface="Arial" panose="020B0604020202020204" pitchFamily="34" charset="0"/>
              <a:buChar char="•"/>
            </a:pPr>
            <a:r>
              <a:rPr lang="en-US" dirty="0">
                <a:cs typeface="Arial" panose="020B0604020202020204" pitchFamily="34" charset="0"/>
              </a:rPr>
              <a:t>finite or countable</a:t>
            </a:r>
          </a:p>
          <a:p>
            <a:pPr marL="285750" indent="-285750">
              <a:buFont typeface="Arial" panose="020B0604020202020204" pitchFamily="34" charset="0"/>
              <a:buChar char="•"/>
            </a:pPr>
            <a:r>
              <a:rPr lang="en-US" dirty="0">
                <a:cs typeface="Arial" panose="020B0604020202020204" pitchFamily="34" charset="0"/>
              </a:rPr>
              <a:t>uncountable (for our purposes with the cardinality of continuum)</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Using somewhat less precise language we shall use the notions of</a:t>
            </a:r>
          </a:p>
          <a:p>
            <a:pPr marL="285750" indent="-285750">
              <a:buFont typeface="Arial" panose="020B0604020202020204" pitchFamily="34" charset="0"/>
              <a:buChar char="•"/>
            </a:pPr>
            <a:r>
              <a:rPr lang="en-US" dirty="0">
                <a:cs typeface="Arial" panose="020B0604020202020204" pitchFamily="34" charset="0"/>
              </a:rPr>
              <a:t>discrete random events</a:t>
            </a:r>
          </a:p>
          <a:p>
            <a:pPr marL="285750" indent="-285750">
              <a:buFont typeface="Arial" panose="020B0604020202020204" pitchFamily="34" charset="0"/>
              <a:buChar char="•"/>
            </a:pPr>
            <a:r>
              <a:rPr lang="en-US" dirty="0">
                <a:cs typeface="Arial" panose="020B0604020202020204" pitchFamily="34" charset="0"/>
              </a:rPr>
              <a:t>continuous random events</a:t>
            </a:r>
          </a:p>
          <a:p>
            <a:pPr marL="285750" indent="-285750">
              <a:buFont typeface="Arial" panose="020B0604020202020204" pitchFamily="34" charset="0"/>
              <a:buChar char="•"/>
            </a:pPr>
            <a:endParaRPr lang="en-US" dirty="0">
              <a:cs typeface="Arial" panose="020B0604020202020204" pitchFamily="34" charset="0"/>
            </a:endParaRPr>
          </a:p>
          <a:p>
            <a:r>
              <a:rPr lang="en-US" dirty="0">
                <a:cs typeface="Arial" panose="020B0604020202020204" pitchFamily="34" charset="0"/>
              </a:rPr>
              <a:t>To work with probabilities we need unique characterization (naming) of each event. Very often we use as names some numbers, but it is not essential, it is just practical</a:t>
            </a:r>
          </a:p>
          <a:p>
            <a:r>
              <a:rPr lang="en-US" dirty="0">
                <a:solidFill>
                  <a:srgbClr val="FF0000"/>
                </a:solidFill>
                <a:cs typeface="Arial" panose="020B0604020202020204" pitchFamily="34" charset="0"/>
              </a:rPr>
              <a:t>To identify (name) a discrete event, we can use integers. The continuous events cannot be named by integers, we have to use real numbers. To respect some natural structure of the set of continuous events we often use n-tuples off real numbers and we speak about n-dimensional random (continuous) variable.</a:t>
            </a:r>
          </a:p>
        </p:txBody>
      </p:sp>
      <p:sp>
        <p:nvSpPr>
          <p:cNvPr id="4" name="Slide Number Placeholder 3"/>
          <p:cNvSpPr>
            <a:spLocks noGrp="1"/>
          </p:cNvSpPr>
          <p:nvPr>
            <p:ph type="sldNum" sz="quarter" idx="12"/>
          </p:nvPr>
        </p:nvSpPr>
        <p:spPr/>
        <p:txBody>
          <a:bodyPr/>
          <a:lstStyle/>
          <a:p>
            <a:fld id="{1BCE0CA2-1A48-4B23-8A77-1A9F640E54E6}" type="slidenum">
              <a:rPr lang="sk-SK" smtClean="0"/>
              <a:t>18</a:t>
            </a:fld>
            <a:endParaRPr lang="sk-SK" dirty="0"/>
          </a:p>
        </p:txBody>
      </p:sp>
    </p:spTree>
    <p:extLst>
      <p:ext uri="{BB962C8B-B14F-4D97-AF65-F5344CB8AC3E}">
        <p14:creationId xmlns:p14="http://schemas.microsoft.com/office/powerpoint/2010/main" val="28504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Discrete and continuous random events</a:t>
            </a:r>
          </a:p>
        </p:txBody>
      </p:sp>
      <p:sp>
        <p:nvSpPr>
          <p:cNvPr id="3" name="TextBox 2"/>
          <p:cNvSpPr txBox="1"/>
          <p:nvPr/>
        </p:nvSpPr>
        <p:spPr>
          <a:xfrm>
            <a:off x="563671" y="1089532"/>
            <a:ext cx="8668011" cy="1200329"/>
          </a:xfrm>
          <a:prstGeom prst="rect">
            <a:avLst/>
          </a:prstGeom>
          <a:noFill/>
        </p:spPr>
        <p:txBody>
          <a:bodyPr wrap="square" rtlCol="0">
            <a:spAutoFit/>
          </a:bodyPr>
          <a:lstStyle/>
          <a:p>
            <a:r>
              <a:rPr lang="en-US" dirty="0">
                <a:cs typeface="Arial" panose="020B0604020202020204" pitchFamily="34" charset="0"/>
              </a:rPr>
              <a:t>It is always good to have in mind some specific examples</a:t>
            </a:r>
          </a:p>
          <a:p>
            <a:endParaRPr lang="en-US" dirty="0">
              <a:cs typeface="Arial" panose="020B0604020202020204" pitchFamily="34" charset="0"/>
            </a:endParaRPr>
          </a:p>
          <a:p>
            <a:r>
              <a:rPr lang="en-US" dirty="0">
                <a:cs typeface="Arial" panose="020B0604020202020204" pitchFamily="34" charset="0"/>
              </a:rPr>
              <a:t>Discrete random event:</a:t>
            </a:r>
          </a:p>
          <a:p>
            <a:r>
              <a:rPr lang="en-US" dirty="0">
                <a:cs typeface="Arial" panose="020B0604020202020204" pitchFamily="34" charset="0"/>
              </a:rPr>
              <a:t>throwing a dice</a:t>
            </a:r>
          </a:p>
        </p:txBody>
      </p:sp>
      <p:pic>
        <p:nvPicPr>
          <p:cNvPr id="1026" name="Picture 2" descr="https://encrypted-tbn1.gstatic.com/images?q=tbn:ANd9GcTNLawdygfwuoR6Z_H77lpWenDjJGHihnBvTVjJPNQ8nS_Bx5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225" y="1679083"/>
            <a:ext cx="1491187" cy="149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71" y="3722639"/>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3">
            <a:extLst>
              <a:ext uri="{28A0092B-C50C-407E-A947-70E740481C1C}">
                <a14:useLocalDpi xmlns:a14="http://schemas.microsoft.com/office/drawing/2010/main" val="0"/>
              </a:ext>
            </a:extLst>
          </a:blip>
          <a:srcRect t="23069" r="63858" b="18150"/>
          <a:stretch/>
        </p:blipFill>
        <p:spPr bwMode="auto">
          <a:xfrm>
            <a:off x="3519224" y="3740762"/>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5871263"/>
            <a:ext cx="7853818" cy="646331"/>
          </a:xfrm>
          <a:prstGeom prst="rect">
            <a:avLst/>
          </a:prstGeom>
          <a:noFill/>
        </p:spPr>
        <p:txBody>
          <a:bodyPr wrap="square" rtlCol="0">
            <a:spAutoFit/>
          </a:bodyPr>
          <a:lstStyle/>
          <a:p>
            <a:r>
              <a:rPr lang="en-US" dirty="0">
                <a:cs typeface="Arial" panose="020B0604020202020204" pitchFamily="34" charset="0"/>
              </a:rPr>
              <a:t>If the tip of the dart is absolutely sharp, then it hits just an ideal point of the dartboard, so the event set is continuous.</a:t>
            </a:r>
          </a:p>
        </p:txBody>
      </p:sp>
      <p:sp>
        <p:nvSpPr>
          <p:cNvPr id="6" name="Slide Number Placeholder 5"/>
          <p:cNvSpPr>
            <a:spLocks noGrp="1"/>
          </p:cNvSpPr>
          <p:nvPr>
            <p:ph type="sldNum" sz="quarter" idx="12"/>
          </p:nvPr>
        </p:nvSpPr>
        <p:spPr/>
        <p:txBody>
          <a:bodyPr/>
          <a:lstStyle/>
          <a:p>
            <a:fld id="{1BCE0CA2-1A48-4B23-8A77-1A9F640E54E6}" type="slidenum">
              <a:rPr lang="sk-SK" smtClean="0"/>
              <a:t>19</a:t>
            </a:fld>
            <a:endParaRPr lang="sk-SK" dirty="0"/>
          </a:p>
        </p:txBody>
      </p:sp>
    </p:spTree>
    <p:extLst>
      <p:ext uri="{BB962C8B-B14F-4D97-AF65-F5344CB8AC3E}">
        <p14:creationId xmlns:p14="http://schemas.microsoft.com/office/powerpoint/2010/main" val="207282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6596"/>
            <a:ext cx="8064896" cy="6324808"/>
          </a:xfrm>
          <a:prstGeom prst="rect">
            <a:avLst/>
          </a:prstGeom>
          <a:noFill/>
        </p:spPr>
        <p:txBody>
          <a:bodyPr wrap="square" rtlCol="0">
            <a:spAutoFit/>
          </a:bodyPr>
          <a:lstStyle/>
          <a:p>
            <a:r>
              <a:rPr lang="en-US" dirty="0"/>
              <a:t>But we know how to make it practical:</a:t>
            </a:r>
          </a:p>
          <a:p>
            <a:endParaRPr lang="en-US" sz="700" dirty="0"/>
          </a:p>
          <a:p>
            <a:r>
              <a:rPr lang="en-US" dirty="0"/>
              <a:t>If we have to buy something like 10000 nails, the shop assistant do not start to count like one, two, three, four,... ,10000. Instead he counts something like 100 nails, then weights (determines the mass) of 100 nails and then gives you nails having 100 times larger mass.</a:t>
            </a:r>
          </a:p>
          <a:p>
            <a:endParaRPr lang="en-US" sz="300" dirty="0"/>
          </a:p>
          <a:p>
            <a:r>
              <a:rPr lang="en-US" dirty="0"/>
              <a:t>And actually if you are experienced carpenter you go to the shop and ask directly for 10 kg of nails, because you have once counted the nails by the above described method.</a:t>
            </a:r>
          </a:p>
          <a:p>
            <a:endParaRPr lang="en-US" sz="600" dirty="0"/>
          </a:p>
          <a:p>
            <a:r>
              <a:rPr lang="en-US" dirty="0"/>
              <a:t>So do the chemists, just they do not use “chems” but “moles”.</a:t>
            </a:r>
          </a:p>
          <a:p>
            <a:endParaRPr lang="en-US" sz="1100" dirty="0"/>
          </a:p>
          <a:p>
            <a:r>
              <a:rPr lang="en-US" b="1" dirty="0"/>
              <a:t>The </a:t>
            </a:r>
            <a:r>
              <a:rPr lang="en-US" b="1" dirty="0">
                <a:solidFill>
                  <a:srgbClr val="FF0000"/>
                </a:solidFill>
              </a:rPr>
              <a:t>old definition</a:t>
            </a:r>
            <a:r>
              <a:rPr lang="en-US" b="1" dirty="0"/>
              <a:t> of one mole was: it is the amount of particles which is the same as the amount of molecules in 12 g of carbon isotope 12.</a:t>
            </a:r>
          </a:p>
          <a:p>
            <a:endParaRPr lang="en-US" b="1" dirty="0"/>
          </a:p>
          <a:p>
            <a:r>
              <a:rPr lang="en-US" b="1" dirty="0"/>
              <a:t>Since 2019 the SI system of units was reformulated, the new valid definition of mole is this: The mole (symbol: mol) is the base unit of amount of substance , defined as exactly 6.02214076×10</a:t>
            </a:r>
            <a:r>
              <a:rPr lang="en-US" b="1" baseline="30000" dirty="0"/>
              <a:t>23</a:t>
            </a:r>
            <a:r>
              <a:rPr lang="en-US" b="1" dirty="0"/>
              <a:t> particles, e.g., atoms, molecules, ions or electrons. </a:t>
            </a:r>
            <a:r>
              <a:rPr lang="en-US" dirty="0"/>
              <a:t>The number of particles in one mole is called Avogadro’s number.</a:t>
            </a:r>
          </a:p>
          <a:p>
            <a:r>
              <a:rPr lang="en-US" dirty="0"/>
              <a:t>It took some time to count the number of molecules in one mole defined in the old way, Perrin has got the Nobel price for that, his Nobel lecture is worth to read (</a:t>
            </a:r>
            <a:r>
              <a:rPr lang="en-US" dirty="0">
                <a:hlinkClick r:id="rId2"/>
              </a:rPr>
              <a:t>http://www.nobelprize.org/nobel_prizes/physics/laureates/1926/perrin-lecture.html</a:t>
            </a:r>
            <a:r>
              <a:rPr lang="en-US" dirty="0"/>
              <a:t>).</a:t>
            </a:r>
          </a:p>
          <a:p>
            <a:endParaRPr lang="en-US" dirty="0"/>
          </a:p>
        </p:txBody>
      </p:sp>
      <p:sp>
        <p:nvSpPr>
          <p:cNvPr id="3" name="Slide Number Placeholder 2"/>
          <p:cNvSpPr>
            <a:spLocks noGrp="1"/>
          </p:cNvSpPr>
          <p:nvPr>
            <p:ph type="sldNum" sz="quarter" idx="12"/>
          </p:nvPr>
        </p:nvSpPr>
        <p:spPr/>
        <p:txBody>
          <a:bodyPr/>
          <a:lstStyle/>
          <a:p>
            <a:fld id="{1BCE0CA2-1A48-4B23-8A77-1A9F640E54E6}" type="slidenum">
              <a:rPr lang="sk-SK" smtClean="0"/>
              <a:t>2</a:t>
            </a:fld>
            <a:endParaRPr lang="sk-SK" dirty="0"/>
          </a:p>
        </p:txBody>
      </p:sp>
    </p:spTree>
    <p:extLst>
      <p:ext uri="{BB962C8B-B14F-4D97-AF65-F5344CB8AC3E}">
        <p14:creationId xmlns:p14="http://schemas.microsoft.com/office/powerpoint/2010/main" val="88900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Discrete and continuous random variables</a:t>
            </a:r>
          </a:p>
        </p:txBody>
      </p:sp>
      <p:sp>
        <p:nvSpPr>
          <p:cNvPr id="4" name="TextBox 3"/>
          <p:cNvSpPr txBox="1"/>
          <p:nvPr/>
        </p:nvSpPr>
        <p:spPr>
          <a:xfrm>
            <a:off x="237995" y="839244"/>
            <a:ext cx="8480120" cy="2862322"/>
          </a:xfrm>
          <a:prstGeom prst="rect">
            <a:avLst/>
          </a:prstGeom>
          <a:noFill/>
        </p:spPr>
        <p:txBody>
          <a:bodyPr wrap="square" rtlCol="0">
            <a:spAutoFit/>
          </a:bodyPr>
          <a:lstStyle/>
          <a:p>
            <a:r>
              <a:rPr lang="en-US" dirty="0">
                <a:cs typeface="Arial" panose="020B0604020202020204" pitchFamily="34" charset="0"/>
              </a:rPr>
              <a:t>According to the definition</a:t>
            </a:r>
          </a:p>
          <a:p>
            <a:endParaRPr lang="en-US" dirty="0">
              <a:cs typeface="Arial" panose="020B0604020202020204" pitchFamily="34" charset="0"/>
            </a:endParaRPr>
          </a:p>
          <a:p>
            <a:r>
              <a:rPr lang="en-US" dirty="0">
                <a:cs typeface="Arial" panose="020B0604020202020204" pitchFamily="34" charset="0"/>
              </a:rPr>
              <a:t>event = state + measurement;</a:t>
            </a:r>
          </a:p>
          <a:p>
            <a:endParaRPr lang="en-US" dirty="0">
              <a:cs typeface="Arial" panose="020B0604020202020204" pitchFamily="34" charset="0"/>
            </a:endParaRPr>
          </a:p>
          <a:p>
            <a:r>
              <a:rPr lang="en-US" dirty="0">
                <a:cs typeface="Arial" panose="020B0604020202020204" pitchFamily="34" charset="0"/>
              </a:rPr>
              <a:t>if the event set is discrete then the set of all possible variable values is also discrete, so we speak about discrete random variable</a:t>
            </a:r>
          </a:p>
          <a:p>
            <a:endParaRPr lang="en-US" dirty="0">
              <a:cs typeface="Arial" panose="020B0604020202020204" pitchFamily="34" charset="0"/>
            </a:endParaRPr>
          </a:p>
          <a:p>
            <a:r>
              <a:rPr lang="en-US" dirty="0">
                <a:cs typeface="Arial" panose="020B0604020202020204" pitchFamily="34" charset="0"/>
              </a:rPr>
              <a:t>if the event set is continuous, the set of variable values might be discrete, but the mathematical treatment we should use is that of continuous random variables in any case</a:t>
            </a:r>
          </a:p>
        </p:txBody>
      </p:sp>
      <p:sp>
        <p:nvSpPr>
          <p:cNvPr id="5" name="TextBox 4"/>
          <p:cNvSpPr txBox="1"/>
          <p:nvPr/>
        </p:nvSpPr>
        <p:spPr>
          <a:xfrm>
            <a:off x="440497" y="3928833"/>
            <a:ext cx="7653403" cy="461665"/>
          </a:xfrm>
          <a:prstGeom prst="rect">
            <a:avLst/>
          </a:prstGeom>
          <a:noFill/>
        </p:spPr>
        <p:txBody>
          <a:bodyPr wrap="square" rtlCol="0">
            <a:spAutoFit/>
          </a:bodyPr>
          <a:lstStyle/>
          <a:p>
            <a:pPr algn="ctr"/>
            <a:r>
              <a:rPr lang="en-US" sz="2400" b="1" dirty="0">
                <a:cs typeface="Arial" panose="020B0604020202020204" pitchFamily="34" charset="0"/>
              </a:rPr>
              <a:t>Naming the events</a:t>
            </a:r>
          </a:p>
        </p:txBody>
      </p:sp>
      <p:sp>
        <p:nvSpPr>
          <p:cNvPr id="6" name="TextBox 5"/>
          <p:cNvSpPr txBox="1"/>
          <p:nvPr/>
        </p:nvSpPr>
        <p:spPr>
          <a:xfrm>
            <a:off x="375781" y="4872625"/>
            <a:ext cx="8141918" cy="1200329"/>
          </a:xfrm>
          <a:prstGeom prst="rect">
            <a:avLst/>
          </a:prstGeom>
          <a:noFill/>
        </p:spPr>
        <p:txBody>
          <a:bodyPr wrap="square" rtlCol="0">
            <a:spAutoFit/>
          </a:bodyPr>
          <a:lstStyle/>
          <a:p>
            <a:r>
              <a:rPr lang="en-US" dirty="0">
                <a:cs typeface="Arial" panose="020B0604020202020204" pitchFamily="34" charset="0"/>
              </a:rPr>
              <a:t>To identify the events we give them names. Very often we choose some specific variable which uniquely characterizes the event and use the variable value as a name. This variable looks as privileged among other variables, but it is not quite so: the variable just plays two roles.</a:t>
            </a:r>
          </a:p>
        </p:txBody>
      </p:sp>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dirty="0"/>
          </a:p>
        </p:txBody>
      </p:sp>
    </p:spTree>
    <p:extLst>
      <p:ext uri="{BB962C8B-B14F-4D97-AF65-F5344CB8AC3E}">
        <p14:creationId xmlns:p14="http://schemas.microsoft.com/office/powerpoint/2010/main" val="347931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2" y="2430049"/>
            <a:ext cx="7002050" cy="1077218"/>
          </a:xfrm>
          <a:prstGeom prst="rect">
            <a:avLst/>
          </a:prstGeom>
          <a:noFill/>
        </p:spPr>
        <p:txBody>
          <a:bodyPr wrap="square" rtlCol="0">
            <a:spAutoFit/>
          </a:bodyPr>
          <a:lstStyle/>
          <a:p>
            <a:pPr algn="ctr"/>
            <a:r>
              <a:rPr lang="en-US" sz="3200" b="1" dirty="0">
                <a:cs typeface="Arial" panose="020B0604020202020204" pitchFamily="34" charset="0"/>
              </a:rPr>
              <a:t>Probability technology:</a:t>
            </a:r>
          </a:p>
          <a:p>
            <a:pPr algn="ctr"/>
            <a:r>
              <a:rPr lang="en-US" sz="3200" b="1" dirty="0">
                <a:cs typeface="Arial" panose="020B0604020202020204" pitchFamily="34" charset="0"/>
              </a:rPr>
              <a:t>Discrete random variables</a:t>
            </a:r>
          </a:p>
        </p:txBody>
      </p:sp>
      <p:sp>
        <p:nvSpPr>
          <p:cNvPr id="3" name="Slide Number Placeholder 2"/>
          <p:cNvSpPr>
            <a:spLocks noGrp="1"/>
          </p:cNvSpPr>
          <p:nvPr>
            <p:ph type="sldNum" sz="quarter" idx="12"/>
          </p:nvPr>
        </p:nvSpPr>
        <p:spPr/>
        <p:txBody>
          <a:bodyPr/>
          <a:lstStyle/>
          <a:p>
            <a:fld id="{1BCE0CA2-1A48-4B23-8A77-1A9F640E54E6}" type="slidenum">
              <a:rPr lang="sk-SK" smtClean="0"/>
              <a:t>21</a:t>
            </a:fld>
            <a:endParaRPr lang="sk-SK" dirty="0"/>
          </a:p>
        </p:txBody>
      </p:sp>
    </p:spTree>
    <p:extLst>
      <p:ext uri="{BB962C8B-B14F-4D97-AF65-F5344CB8AC3E}">
        <p14:creationId xmlns:p14="http://schemas.microsoft.com/office/powerpoint/2010/main" val="41450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556" y="601249"/>
            <a:ext cx="7002050" cy="461665"/>
          </a:xfrm>
          <a:prstGeom prst="rect">
            <a:avLst/>
          </a:prstGeom>
          <a:noFill/>
        </p:spPr>
        <p:txBody>
          <a:bodyPr wrap="square" rtlCol="0">
            <a:spAutoFit/>
          </a:bodyPr>
          <a:lstStyle/>
          <a:p>
            <a:pPr algn="ctr"/>
            <a:r>
              <a:rPr lang="en-US" sz="2400" b="1" dirty="0">
                <a:cs typeface="Arial" panose="020B0604020202020204" pitchFamily="34" charset="0"/>
              </a:rPr>
              <a:t>Discrete random variables</a:t>
            </a:r>
          </a:p>
        </p:txBody>
      </p:sp>
      <mc:AlternateContent xmlns:mc="http://schemas.openxmlformats.org/markup-compatibility/2006" xmlns:a14="http://schemas.microsoft.com/office/drawing/2010/main">
        <mc:Choice Requires="a14">
          <p:sp>
            <p:nvSpPr>
              <p:cNvPr id="3" name="TextBox 2"/>
              <p:cNvSpPr txBox="1"/>
              <p:nvPr/>
            </p:nvSpPr>
            <p:spPr>
              <a:xfrm>
                <a:off x="338203" y="1628384"/>
                <a:ext cx="8417490" cy="3970318"/>
              </a:xfrm>
              <a:prstGeom prst="rect">
                <a:avLst/>
              </a:prstGeom>
              <a:noFill/>
            </p:spPr>
            <p:txBody>
              <a:bodyPr wrap="square" rtlCol="0">
                <a:spAutoFit/>
              </a:bodyPr>
              <a:lstStyle/>
              <a:p>
                <a:r>
                  <a:rPr lang="en-US" dirty="0">
                    <a:cs typeface="Arial" panose="020B0604020202020204" pitchFamily="34" charset="0"/>
                  </a:rPr>
                  <a:t>Each event in the discrete set can be given a specific name. But since the whole set is countable, the events can also be enumerated or listed, even if the list might be infinite. Enumerability does not mean that we can actually write down the whole infinite list of names, but rather that we can write down a name at any wanted specific position in the list. In principle we can use integers to give names to any countable items, so the list of all the names of an infinite countable sets is just a list of all integers.</a:t>
                </a:r>
              </a:p>
              <a:p>
                <a:endParaRPr lang="en-US" dirty="0">
                  <a:cs typeface="Arial" panose="020B0604020202020204" pitchFamily="34" charset="0"/>
                </a:endParaRPr>
              </a:p>
              <a:p>
                <a:r>
                  <a:rPr lang="en-US" dirty="0">
                    <a:cs typeface="Arial" panose="020B0604020202020204" pitchFamily="34" charset="0"/>
                  </a:rPr>
                  <a:t>Probability technology requires, that we can assign a probability to any random event form the list. We shall not define exactly what is the probability, just that any probability is a nonnegative real number and the sum of all the probabilities of events from the list is equal to 1.</a:t>
                </a:r>
              </a:p>
              <a:p>
                <a:endParaRPr lang="en-US" dirty="0">
                  <a:cs typeface="Arial" panose="020B0604020202020204" pitchFamily="34" charset="0"/>
                </a:endParaRPr>
              </a:p>
              <a:p>
                <a:r>
                  <a:rPr lang="en-US" dirty="0">
                    <a:cs typeface="Arial" panose="020B0604020202020204" pitchFamily="34" charset="0"/>
                  </a:rPr>
                  <a:t>If we denote the names (imagine integers) of the events as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the probabilities as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get the conditions</a:t>
                </a:r>
              </a:p>
            </p:txBody>
          </p:sp>
        </mc:Choice>
        <mc:Fallback xmlns="">
          <p:sp>
            <p:nvSpPr>
              <p:cNvPr id="3" name="TextBox 2"/>
              <p:cNvSpPr txBox="1">
                <a:spLocks noRot="1" noChangeAspect="1" noMove="1" noResize="1" noEditPoints="1" noAdjustHandles="1" noChangeArrowheads="1" noChangeShapeType="1" noTextEdit="1"/>
              </p:cNvSpPr>
              <p:nvPr/>
            </p:nvSpPr>
            <p:spPr>
              <a:xfrm>
                <a:off x="338203" y="1628384"/>
                <a:ext cx="8417490" cy="3970318"/>
              </a:xfrm>
              <a:prstGeom prst="rect">
                <a:avLst/>
              </a:prstGeom>
              <a:blipFill>
                <a:blip r:embed="rId5"/>
                <a:stretch>
                  <a:fillRect l="-579" t="-768" r="-507" b="-1536"/>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16198" y="6022236"/>
            <a:ext cx="2225421" cy="486918"/>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22</a:t>
            </a:fld>
            <a:endParaRPr lang="sk-SK" dirty="0"/>
          </a:p>
        </p:txBody>
      </p:sp>
    </p:spTree>
    <p:extLst>
      <p:ext uri="{BB962C8B-B14F-4D97-AF65-F5344CB8AC3E}">
        <p14:creationId xmlns:p14="http://schemas.microsoft.com/office/powerpoint/2010/main" val="95908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23" y="713984"/>
            <a:ext cx="7791189" cy="646331"/>
          </a:xfrm>
          <a:prstGeom prst="rect">
            <a:avLst/>
          </a:prstGeom>
          <a:noFill/>
        </p:spPr>
        <p:txBody>
          <a:bodyPr wrap="square" rtlCol="0">
            <a:spAutoFit/>
          </a:bodyPr>
          <a:lstStyle/>
          <a:p>
            <a:r>
              <a:rPr lang="en-US" dirty="0">
                <a:cs typeface="Arial" panose="020B0604020202020204" pitchFamily="34" charset="0"/>
              </a:rPr>
              <a:t>The assignment of probabilities can be imagined as a table. For example for our dice example we might get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55279796"/>
                  </p:ext>
                </p:extLst>
              </p:nvPr>
            </p:nvGraphicFramePr>
            <p:xfrm>
              <a:off x="3014597" y="1685099"/>
              <a:ext cx="2697272" cy="2595880"/>
            </p:xfrm>
            <a:graphic>
              <a:graphicData uri="http://schemas.openxmlformats.org/drawingml/2006/table">
                <a:tbl>
                  <a:tblPr firstRow="1" bandRow="1">
                    <a:tableStyleId>{5940675A-B579-460E-94D1-54222C63F5DA}</a:tableStyleId>
                  </a:tblPr>
                  <a:tblGrid>
                    <a:gridCol w="1348636">
                      <a:extLst>
                        <a:ext uri="{9D8B030D-6E8A-4147-A177-3AD203B41FA5}">
                          <a16:colId xmlns:a16="http://schemas.microsoft.com/office/drawing/2014/main" val="20000"/>
                        </a:ext>
                      </a:extLst>
                    </a:gridCol>
                    <a:gridCol w="1348636">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55279796"/>
                  </p:ext>
                </p:extLst>
              </p:nvPr>
            </p:nvGraphicFramePr>
            <p:xfrm>
              <a:off x="3014597" y="1685099"/>
              <a:ext cx="2697272" cy="2595880"/>
            </p:xfrm>
            <a:graphic>
              <a:graphicData uri="http://schemas.openxmlformats.org/drawingml/2006/table">
                <a:tbl>
                  <a:tblPr firstRow="1" bandRow="1">
                    <a:tableStyleId>{5940675A-B579-460E-94D1-54222C63F5DA}</a:tableStyleId>
                  </a:tblPr>
                  <a:tblGrid>
                    <a:gridCol w="1348636">
                      <a:extLst>
                        <a:ext uri="{9D8B030D-6E8A-4147-A177-3AD203B41FA5}">
                          <a16:colId xmlns:a16="http://schemas.microsoft.com/office/drawing/2014/main" val="20000"/>
                        </a:ext>
                      </a:extLst>
                    </a:gridCol>
                    <a:gridCol w="1348636">
                      <a:extLst>
                        <a:ext uri="{9D8B030D-6E8A-4147-A177-3AD203B41FA5}">
                          <a16:colId xmlns:a16="http://schemas.microsoft.com/office/drawing/2014/main" val="20001"/>
                        </a:ext>
                      </a:extLst>
                    </a:gridCol>
                  </a:tblGrid>
                  <a:tr h="370840">
                    <a:tc>
                      <a:txBody>
                        <a:bodyPr/>
                        <a:lstStyle/>
                        <a:p>
                          <a:endParaRPr lang="en-US"/>
                        </a:p>
                      </a:txBody>
                      <a:tcPr>
                        <a:blipFill>
                          <a:blip r:embed="rId5"/>
                          <a:stretch>
                            <a:fillRect l="-450" t="-1639" r="-100901" b="-622951"/>
                          </a:stretch>
                        </a:blipFill>
                      </a:tcPr>
                    </a:tc>
                    <a:tc>
                      <a:txBody>
                        <a:bodyPr/>
                        <a:lstStyle/>
                        <a:p>
                          <a:endParaRPr lang="en-US"/>
                        </a:p>
                      </a:txBody>
                      <a:tcPr>
                        <a:blipFill>
                          <a:blip r:embed="rId5"/>
                          <a:stretch>
                            <a:fillRect l="-100905" t="-1639" r="-1357" b="-622951"/>
                          </a:stretch>
                        </a:blipFill>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688932" y="4647156"/>
                <a:ext cx="7928975" cy="1200329"/>
              </a:xfrm>
              <a:prstGeom prst="rect">
                <a:avLst/>
              </a:prstGeom>
              <a:noFill/>
            </p:spPr>
            <p:txBody>
              <a:bodyPr wrap="square" rtlCol="0">
                <a:spAutoFit/>
              </a:bodyPr>
              <a:lstStyle/>
              <a:p>
                <a:r>
                  <a:rPr lang="en-US" dirty="0">
                    <a:cs typeface="Arial" panose="020B0604020202020204" pitchFamily="34" charset="0"/>
                  </a:rPr>
                  <a:t>We see, that the probabilities are not equal to each other, so the dice is not fair. How we can get (or at least estimate) the probabilities of discrete events? We perform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experiments and observe how many times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e>
                    </m:d>
                  </m:oMath>
                </a14:m>
                <a:r>
                  <a:rPr lang="en-US" dirty="0">
                    <a:cs typeface="Arial" panose="020B0604020202020204" pitchFamily="34" charset="0"/>
                  </a:rPr>
                  <a:t> the event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happens. Then</a:t>
                </a:r>
              </a:p>
            </p:txBody>
          </p:sp>
        </mc:Choice>
        <mc:Fallback xmlns="">
          <p:sp>
            <p:nvSpPr>
              <p:cNvPr id="5" name="TextBox 4"/>
              <p:cNvSpPr txBox="1">
                <a:spLocks noRot="1" noChangeAspect="1" noMove="1" noResize="1" noEditPoints="1" noAdjustHandles="1" noChangeArrowheads="1" noChangeShapeType="1" noTextEdit="1"/>
              </p:cNvSpPr>
              <p:nvPr/>
            </p:nvSpPr>
            <p:spPr>
              <a:xfrm>
                <a:off x="688932" y="4647156"/>
                <a:ext cx="7928975" cy="1200329"/>
              </a:xfrm>
              <a:prstGeom prst="rect">
                <a:avLst/>
              </a:prstGeom>
              <a:blipFill>
                <a:blip r:embed="rId6"/>
                <a:stretch>
                  <a:fillRect l="-615" t="-2538" b="-710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83012" y="5847485"/>
            <a:ext cx="970407" cy="466344"/>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23</a:t>
            </a:fld>
            <a:endParaRPr lang="sk-SK" dirty="0"/>
          </a:p>
        </p:txBody>
      </p:sp>
    </p:spTree>
    <p:extLst>
      <p:ext uri="{BB962C8B-B14F-4D97-AF65-F5344CB8AC3E}">
        <p14:creationId xmlns:p14="http://schemas.microsoft.com/office/powerpoint/2010/main" val="250183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88723" y="713984"/>
                <a:ext cx="7791189" cy="646331"/>
              </a:xfrm>
              <a:prstGeom prst="rect">
                <a:avLst/>
              </a:prstGeom>
              <a:noFill/>
            </p:spPr>
            <p:txBody>
              <a:bodyPr wrap="square" rtlCol="0">
                <a:spAutoFit/>
              </a:bodyPr>
              <a:lstStyle/>
              <a:p>
                <a:r>
                  <a:rPr lang="en-US" dirty="0">
                    <a:cs typeface="Arial" panose="020B0604020202020204" pitchFamily="34" charset="0"/>
                  </a:rPr>
                  <a:t>Now we shall discuss the variables. So the event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(with the measurement of the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(number-of-points) gave the value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588723" y="713984"/>
                <a:ext cx="7791189" cy="646331"/>
              </a:xfrm>
              <a:prstGeom prst="rect">
                <a:avLst/>
              </a:prstGeom>
              <a:blipFill>
                <a:blip r:embed="rId4"/>
                <a:stretch>
                  <a:fillRect l="-70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014597" y="1685099"/>
              <a:ext cx="2697273" cy="2595880"/>
            </p:xfrm>
            <a:graphic>
              <a:graphicData uri="http://schemas.openxmlformats.org/drawingml/2006/table">
                <a:tbl>
                  <a:tblPr firstRow="1" bandRow="1">
                    <a:tableStyleId>{5940675A-B579-460E-94D1-54222C63F5DA}</a:tableStyleId>
                  </a:tblPr>
                  <a:tblGrid>
                    <a:gridCol w="899091">
                      <a:extLst>
                        <a:ext uri="{9D8B030D-6E8A-4147-A177-3AD203B41FA5}">
                          <a16:colId xmlns:a16="http://schemas.microsoft.com/office/drawing/2014/main" val="20000"/>
                        </a:ext>
                      </a:extLst>
                    </a:gridCol>
                    <a:gridCol w="899091">
                      <a:extLst>
                        <a:ext uri="{9D8B030D-6E8A-4147-A177-3AD203B41FA5}">
                          <a16:colId xmlns:a16="http://schemas.microsoft.com/office/drawing/2014/main" val="20001"/>
                        </a:ext>
                      </a:extLst>
                    </a:gridCol>
                    <a:gridCol w="899091">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tc>
                      <a:txBody>
                        <a:bodyPr/>
                        <a:lstStyle/>
                        <a:p>
                          <a:pPr algn="ctr"/>
                          <a:r>
                            <a:rPr lang="en-US" dirty="0"/>
                            <a:t>2</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tc>
                      <a:txBody>
                        <a:bodyPr/>
                        <a:lstStyle/>
                        <a:p>
                          <a:pPr algn="ctr"/>
                          <a:r>
                            <a:rPr lang="en-US" dirty="0"/>
                            <a:t>3</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tc>
                      <a:txBody>
                        <a:bodyPr/>
                        <a:lstStyle/>
                        <a:p>
                          <a:pPr algn="ctr"/>
                          <a:r>
                            <a:rPr lang="en-US" dirty="0"/>
                            <a:t>4</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tc>
                      <a:txBody>
                        <a:bodyPr/>
                        <a:lstStyle/>
                        <a:p>
                          <a:pPr algn="ctr"/>
                          <a:r>
                            <a:rPr lang="en-US" dirty="0"/>
                            <a:t>5</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tc>
                      <a:txBody>
                        <a:bodyPr/>
                        <a:lstStyle/>
                        <a:p>
                          <a:pPr algn="ctr"/>
                          <a:r>
                            <a:rPr lang="en-US" dirty="0"/>
                            <a:t>6</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65157536"/>
                  </p:ext>
                </p:extLst>
              </p:nvPr>
            </p:nvGraphicFramePr>
            <p:xfrm>
              <a:off x="3014597" y="1685099"/>
              <a:ext cx="2697273" cy="2595880"/>
            </p:xfrm>
            <a:graphic>
              <a:graphicData uri="http://schemas.openxmlformats.org/drawingml/2006/table">
                <a:tbl>
                  <a:tblPr firstRow="1" bandRow="1">
                    <a:tableStyleId>{5940675A-B579-460E-94D1-54222C63F5DA}</a:tableStyleId>
                  </a:tblPr>
                  <a:tblGrid>
                    <a:gridCol w="899091"/>
                    <a:gridCol w="899091"/>
                    <a:gridCol w="899091"/>
                  </a:tblGrid>
                  <a:tr h="370840">
                    <a:tc>
                      <a:txBody>
                        <a:bodyPr/>
                        <a:lstStyle/>
                        <a:p>
                          <a:endParaRPr lang="en-US"/>
                        </a:p>
                      </a:txBody>
                      <a:tcPr>
                        <a:blipFill rotWithShape="0">
                          <a:blip r:embed="rId5"/>
                          <a:stretch>
                            <a:fillRect l="-676" t="-1639" r="-201351" b="-622951"/>
                          </a:stretch>
                        </a:blipFill>
                      </a:tcPr>
                    </a:tc>
                    <a:tc>
                      <a:txBody>
                        <a:bodyPr/>
                        <a:lstStyle/>
                        <a:p>
                          <a:endParaRPr lang="en-US"/>
                        </a:p>
                      </a:txBody>
                      <a:tcPr>
                        <a:blipFill rotWithShape="0">
                          <a:blip r:embed="rId5"/>
                          <a:stretch>
                            <a:fillRect l="-101361" t="-1639" r="-102721" b="-622951"/>
                          </a:stretch>
                        </a:blipFill>
                      </a:tcPr>
                    </a:tc>
                    <a:tc>
                      <a:txBody>
                        <a:bodyPr/>
                        <a:lstStyle/>
                        <a:p>
                          <a:endParaRPr lang="en-US"/>
                        </a:p>
                      </a:txBody>
                      <a:tcPr>
                        <a:blipFill rotWithShape="0">
                          <a:blip r:embed="rId5"/>
                          <a:stretch>
                            <a:fillRect l="-200000" t="-1639" r="-2027" b="-622951"/>
                          </a:stretch>
                        </a:blipFill>
                      </a:tcPr>
                    </a:tc>
                  </a:tr>
                  <a:tr h="370840">
                    <a:tc>
                      <a:txBody>
                        <a:bodyPr/>
                        <a:lstStyle/>
                        <a:p>
                          <a:pPr algn="ctr"/>
                          <a:r>
                            <a:rPr lang="en-US" dirty="0" smtClean="0"/>
                            <a:t>1</a:t>
                          </a:r>
                          <a:endParaRPr lang="en-US" dirty="0"/>
                        </a:p>
                      </a:txBody>
                      <a:tcPr/>
                    </a:tc>
                    <a:tc>
                      <a:txBody>
                        <a:bodyPr/>
                        <a:lstStyle/>
                        <a:p>
                          <a:pPr algn="ctr"/>
                          <a:r>
                            <a:rPr lang="en-US" dirty="0" smtClean="0"/>
                            <a:t>0.15</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0.15</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0.15</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0.15</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0.15</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0.25</a:t>
                          </a:r>
                          <a:endParaRPr lang="en-US" dirty="0"/>
                        </a:p>
                      </a:txBody>
                      <a:tcPr/>
                    </a:tc>
                    <a:tc>
                      <a:txBody>
                        <a:bodyPr/>
                        <a:lstStyle/>
                        <a:p>
                          <a:pPr algn="ctr"/>
                          <a:r>
                            <a:rPr lang="en-US" dirty="0" smtClean="0"/>
                            <a:t>6</a:t>
                          </a:r>
                          <a:endParaRPr lang="en-US" dirty="0"/>
                        </a:p>
                      </a:txBody>
                      <a:tcPr/>
                    </a:tc>
                  </a:tr>
                </a:tbl>
              </a:graphicData>
            </a:graphic>
          </p:graphicFrame>
        </mc:Fallback>
      </mc:AlternateContent>
      <p:sp>
        <p:nvSpPr>
          <p:cNvPr id="5" name="TextBox 4"/>
          <p:cNvSpPr txBox="1"/>
          <p:nvPr/>
        </p:nvSpPr>
        <p:spPr>
          <a:xfrm>
            <a:off x="446049" y="4493941"/>
            <a:ext cx="8430322" cy="1754326"/>
          </a:xfrm>
          <a:prstGeom prst="rect">
            <a:avLst/>
          </a:prstGeom>
          <a:noFill/>
        </p:spPr>
        <p:txBody>
          <a:bodyPr wrap="square" rtlCol="0">
            <a:spAutoFit/>
          </a:bodyPr>
          <a:lstStyle/>
          <a:p>
            <a:r>
              <a:rPr lang="en-US" dirty="0">
                <a:cs typeface="Arial" panose="020B0604020202020204" pitchFamily="34" charset="0"/>
              </a:rPr>
              <a:t>By the way, it is easy to imagine a number-of-points-meter. Take a web camera. Make a photo of the dice thrown. Binarize the image to black and white pixels. Count the number of white continuous regions. Show that number on the display as the value for the variable number-of-points.</a:t>
            </a:r>
          </a:p>
          <a:p>
            <a:r>
              <a:rPr lang="en-US" dirty="0">
                <a:cs typeface="Arial" panose="020B0604020202020204" pitchFamily="34" charset="0"/>
              </a:rPr>
              <a:t>One can easily imagine other variables like square-of-the-number-of-points and even a crazy variable like cosine-of-the-number-of-points. So our table can be extended like this</a:t>
            </a:r>
            <a:endParaRPr lang="sk-SK" dirty="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24</a:t>
            </a:fld>
            <a:endParaRPr lang="sk-SK" dirty="0"/>
          </a:p>
        </p:txBody>
      </p:sp>
    </p:spTree>
    <p:extLst>
      <p:ext uri="{BB962C8B-B14F-4D97-AF65-F5344CB8AC3E}">
        <p14:creationId xmlns:p14="http://schemas.microsoft.com/office/powerpoint/2010/main" val="179031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1419970" y="1305957"/>
              <a:ext cx="6497395" cy="2605659"/>
            </p:xfrm>
            <a:graphic>
              <a:graphicData uri="http://schemas.openxmlformats.org/drawingml/2006/table">
                <a:tbl>
                  <a:tblPr firstRow="1" bandRow="1">
                    <a:tableStyleId>{5940675A-B579-460E-94D1-54222C63F5DA}</a:tableStyleId>
                  </a:tblPr>
                  <a:tblGrid>
                    <a:gridCol w="1299479">
                      <a:extLst>
                        <a:ext uri="{9D8B030D-6E8A-4147-A177-3AD203B41FA5}">
                          <a16:colId xmlns:a16="http://schemas.microsoft.com/office/drawing/2014/main" val="20000"/>
                        </a:ext>
                      </a:extLst>
                    </a:gridCol>
                    <a:gridCol w="1299479">
                      <a:extLst>
                        <a:ext uri="{9D8B030D-6E8A-4147-A177-3AD203B41FA5}">
                          <a16:colId xmlns:a16="http://schemas.microsoft.com/office/drawing/2014/main" val="20001"/>
                        </a:ext>
                      </a:extLst>
                    </a:gridCol>
                    <a:gridCol w="1299479">
                      <a:extLst>
                        <a:ext uri="{9D8B030D-6E8A-4147-A177-3AD203B41FA5}">
                          <a16:colId xmlns:a16="http://schemas.microsoft.com/office/drawing/2014/main" val="20002"/>
                        </a:ext>
                      </a:extLst>
                    </a:gridCol>
                    <a:gridCol w="1299479">
                      <a:extLst>
                        <a:ext uri="{9D8B030D-6E8A-4147-A177-3AD203B41FA5}">
                          <a16:colId xmlns:a16="http://schemas.microsoft.com/office/drawing/2014/main" val="20003"/>
                        </a:ext>
                      </a:extLst>
                    </a:gridCol>
                    <a:gridCol w="1299479">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func>
                              </m:oMath>
                            </m:oMathPara>
                          </a14:m>
                          <a:endParaRPr lang="en-US" dirty="0"/>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0.15</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0.540</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0.15</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-0.416</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0.15</a:t>
                          </a:r>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t>-0.990</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0.15</a:t>
                          </a:r>
                        </a:p>
                      </a:txBody>
                      <a:tcPr/>
                    </a:tc>
                    <a:tc>
                      <a:txBody>
                        <a:bodyPr/>
                        <a:lstStyle/>
                        <a:p>
                          <a:pPr algn="ctr"/>
                          <a:r>
                            <a:rPr lang="en-US" dirty="0"/>
                            <a:t>4</a:t>
                          </a:r>
                        </a:p>
                      </a:txBody>
                      <a:tcPr/>
                    </a:tc>
                    <a:tc>
                      <a:txBody>
                        <a:bodyPr/>
                        <a:lstStyle/>
                        <a:p>
                          <a:pPr algn="ctr"/>
                          <a:r>
                            <a:rPr lang="en-US" dirty="0"/>
                            <a:t>16</a:t>
                          </a:r>
                        </a:p>
                      </a:txBody>
                      <a:tcPr/>
                    </a:tc>
                    <a:tc>
                      <a:txBody>
                        <a:bodyPr/>
                        <a:lstStyle/>
                        <a:p>
                          <a:pPr algn="ctr"/>
                          <a:r>
                            <a:rPr lang="en-US" dirty="0"/>
                            <a:t>-0.654</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0.15</a:t>
                          </a:r>
                        </a:p>
                      </a:txBody>
                      <a:tcPr/>
                    </a:tc>
                    <a:tc>
                      <a:txBody>
                        <a:bodyPr/>
                        <a:lstStyle/>
                        <a:p>
                          <a:pPr algn="ctr"/>
                          <a:r>
                            <a:rPr lang="en-US" dirty="0"/>
                            <a:t>5</a:t>
                          </a:r>
                        </a:p>
                      </a:txBody>
                      <a:tcPr/>
                    </a:tc>
                    <a:tc>
                      <a:txBody>
                        <a:bodyPr/>
                        <a:lstStyle/>
                        <a:p>
                          <a:pPr algn="ctr"/>
                          <a:r>
                            <a:rPr lang="en-US" dirty="0"/>
                            <a:t>25</a:t>
                          </a:r>
                        </a:p>
                      </a:txBody>
                      <a:tcPr/>
                    </a:tc>
                    <a:tc>
                      <a:txBody>
                        <a:bodyPr/>
                        <a:lstStyle/>
                        <a:p>
                          <a:pPr algn="ctr"/>
                          <a:r>
                            <a:rPr lang="en-US" dirty="0"/>
                            <a:t>0.284</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0.25</a:t>
                          </a:r>
                        </a:p>
                      </a:txBody>
                      <a:tcPr/>
                    </a:tc>
                    <a:tc>
                      <a:txBody>
                        <a:bodyPr/>
                        <a:lstStyle/>
                        <a:p>
                          <a:pPr algn="ctr"/>
                          <a:r>
                            <a:rPr lang="en-US" dirty="0"/>
                            <a:t>6</a:t>
                          </a:r>
                        </a:p>
                      </a:txBody>
                      <a:tcPr/>
                    </a:tc>
                    <a:tc>
                      <a:txBody>
                        <a:bodyPr/>
                        <a:lstStyle/>
                        <a:p>
                          <a:pPr algn="ctr"/>
                          <a:r>
                            <a:rPr lang="en-US" dirty="0"/>
                            <a:t>36</a:t>
                          </a:r>
                        </a:p>
                      </a:txBody>
                      <a:tcPr/>
                    </a:tc>
                    <a:tc>
                      <a:txBody>
                        <a:bodyPr/>
                        <a:lstStyle/>
                        <a:p>
                          <a:pPr algn="ctr"/>
                          <a:r>
                            <a:rPr lang="en-US" dirty="0"/>
                            <a:t>0.960</a:t>
                          </a:r>
                        </a:p>
                      </a:txBody>
                      <a:tcPr/>
                    </a:tc>
                    <a:extLst>
                      <a:ext uri="{0D108BD9-81ED-4DB2-BD59-A6C34878D82A}">
                        <a16:rowId xmlns:a16="http://schemas.microsoft.com/office/drawing/2014/main" val="1000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82408500"/>
                  </p:ext>
                </p:extLst>
              </p:nvPr>
            </p:nvGraphicFramePr>
            <p:xfrm>
              <a:off x="1419970" y="1305957"/>
              <a:ext cx="6497395" cy="2605659"/>
            </p:xfrm>
            <a:graphic>
              <a:graphicData uri="http://schemas.openxmlformats.org/drawingml/2006/table">
                <a:tbl>
                  <a:tblPr firstRow="1" bandRow="1">
                    <a:tableStyleId>{5940675A-B579-460E-94D1-54222C63F5DA}</a:tableStyleId>
                  </a:tblPr>
                  <a:tblGrid>
                    <a:gridCol w="1299479"/>
                    <a:gridCol w="1299479"/>
                    <a:gridCol w="1299479"/>
                    <a:gridCol w="1299479"/>
                    <a:gridCol w="1299479"/>
                  </a:tblGrid>
                  <a:tr h="380619">
                    <a:tc>
                      <a:txBody>
                        <a:bodyPr/>
                        <a:lstStyle/>
                        <a:p>
                          <a:endParaRPr lang="sk-SK"/>
                        </a:p>
                      </a:txBody>
                      <a:tcPr>
                        <a:blipFill rotWithShape="0">
                          <a:blip r:embed="rId5"/>
                          <a:stretch>
                            <a:fillRect l="-469" t="-1587" r="-401878" b="-603175"/>
                          </a:stretch>
                        </a:blipFill>
                      </a:tcPr>
                    </a:tc>
                    <a:tc>
                      <a:txBody>
                        <a:bodyPr/>
                        <a:lstStyle/>
                        <a:p>
                          <a:endParaRPr lang="sk-SK"/>
                        </a:p>
                      </a:txBody>
                      <a:tcPr>
                        <a:blipFill rotWithShape="0">
                          <a:blip r:embed="rId5"/>
                          <a:stretch>
                            <a:fillRect l="-100000" t="-1587" r="-300000" b="-603175"/>
                          </a:stretch>
                        </a:blipFill>
                      </a:tcPr>
                    </a:tc>
                    <a:tc>
                      <a:txBody>
                        <a:bodyPr/>
                        <a:lstStyle/>
                        <a:p>
                          <a:endParaRPr lang="sk-SK"/>
                        </a:p>
                      </a:txBody>
                      <a:tcPr>
                        <a:blipFill rotWithShape="0">
                          <a:blip r:embed="rId5"/>
                          <a:stretch>
                            <a:fillRect l="-200939" t="-1587" r="-201408" b="-603175"/>
                          </a:stretch>
                        </a:blipFill>
                      </a:tcPr>
                    </a:tc>
                    <a:tc>
                      <a:txBody>
                        <a:bodyPr/>
                        <a:lstStyle/>
                        <a:p>
                          <a:endParaRPr lang="sk-SK"/>
                        </a:p>
                      </a:txBody>
                      <a:tcPr>
                        <a:blipFill rotWithShape="0">
                          <a:blip r:embed="rId5"/>
                          <a:stretch>
                            <a:fillRect l="-299533" t="-1587" r="-100467" b="-603175"/>
                          </a:stretch>
                        </a:blipFill>
                      </a:tcPr>
                    </a:tc>
                    <a:tc>
                      <a:txBody>
                        <a:bodyPr/>
                        <a:lstStyle/>
                        <a:p>
                          <a:endParaRPr lang="sk-SK"/>
                        </a:p>
                      </a:txBody>
                      <a:tcPr>
                        <a:blipFill rotWithShape="0">
                          <a:blip r:embed="rId5"/>
                          <a:stretch>
                            <a:fillRect l="-401408" t="-1587" r="-939" b="-603175"/>
                          </a:stretch>
                        </a:blipFill>
                      </a:tcPr>
                    </a:tc>
                  </a:tr>
                  <a:tr h="370840">
                    <a:tc>
                      <a:txBody>
                        <a:bodyPr/>
                        <a:lstStyle/>
                        <a:p>
                          <a:pPr algn="ctr"/>
                          <a:r>
                            <a:rPr lang="en-US" dirty="0" smtClean="0"/>
                            <a:t>1</a:t>
                          </a:r>
                          <a:endParaRPr lang="en-US" dirty="0"/>
                        </a:p>
                      </a:txBody>
                      <a:tcPr/>
                    </a:tc>
                    <a:tc>
                      <a:txBody>
                        <a:bodyPr/>
                        <a:lstStyle/>
                        <a:p>
                          <a:pPr algn="ctr"/>
                          <a:r>
                            <a:rPr lang="en-US" dirty="0" smtClean="0"/>
                            <a:t>0.15</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0.540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0.15</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-0.416</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0.15</a:t>
                          </a:r>
                          <a:endParaRPr lang="en-US" dirty="0"/>
                        </a:p>
                      </a:txBody>
                      <a:tcPr/>
                    </a:tc>
                    <a:tc>
                      <a:txBody>
                        <a:bodyPr/>
                        <a:lstStyle/>
                        <a:p>
                          <a:pPr algn="ctr"/>
                          <a:r>
                            <a:rPr lang="en-US" dirty="0" smtClean="0"/>
                            <a:t>3</a:t>
                          </a:r>
                          <a:endParaRPr lang="en-US" dirty="0"/>
                        </a:p>
                      </a:txBody>
                      <a:tcPr/>
                    </a:tc>
                    <a:tc>
                      <a:txBody>
                        <a:bodyPr/>
                        <a:lstStyle/>
                        <a:p>
                          <a:pPr algn="ctr"/>
                          <a:r>
                            <a:rPr lang="en-US" dirty="0" smtClean="0"/>
                            <a:t>9</a:t>
                          </a:r>
                          <a:endParaRPr lang="en-US" dirty="0"/>
                        </a:p>
                      </a:txBody>
                      <a:tcPr/>
                    </a:tc>
                    <a:tc>
                      <a:txBody>
                        <a:bodyPr/>
                        <a:lstStyle/>
                        <a:p>
                          <a:pPr algn="ctr"/>
                          <a:r>
                            <a:rPr lang="en-US" dirty="0" smtClean="0"/>
                            <a:t>-0.990</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0.15</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-0.654</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0.15</a:t>
                          </a:r>
                          <a:endParaRPr lang="en-US" dirty="0"/>
                        </a:p>
                      </a:txBody>
                      <a:tcPr/>
                    </a:tc>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c>
                      <a:txBody>
                        <a:bodyPr/>
                        <a:lstStyle/>
                        <a:p>
                          <a:pPr algn="ctr"/>
                          <a:r>
                            <a:rPr lang="en-US" dirty="0" smtClean="0"/>
                            <a:t>0.284</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0.25</a:t>
                          </a:r>
                          <a:endParaRPr lang="en-US" dirty="0"/>
                        </a:p>
                      </a:txBody>
                      <a:tcPr/>
                    </a:tc>
                    <a:tc>
                      <a:txBody>
                        <a:bodyPr/>
                        <a:lstStyle/>
                        <a:p>
                          <a:pPr algn="ctr"/>
                          <a:r>
                            <a:rPr lang="en-US" dirty="0" smtClean="0"/>
                            <a:t>6</a:t>
                          </a:r>
                          <a:endParaRPr lang="en-US" dirty="0"/>
                        </a:p>
                      </a:txBody>
                      <a:tcPr/>
                    </a:tc>
                    <a:tc>
                      <a:txBody>
                        <a:bodyPr/>
                        <a:lstStyle/>
                        <a:p>
                          <a:pPr algn="ctr"/>
                          <a:r>
                            <a:rPr lang="en-US" dirty="0" smtClean="0"/>
                            <a:t>36</a:t>
                          </a:r>
                          <a:endParaRPr lang="en-US" dirty="0"/>
                        </a:p>
                      </a:txBody>
                      <a:tcPr/>
                    </a:tc>
                    <a:tc>
                      <a:txBody>
                        <a:bodyPr/>
                        <a:lstStyle/>
                        <a:p>
                          <a:pPr algn="ctr"/>
                          <a:r>
                            <a:rPr lang="en-US" dirty="0" smtClean="0"/>
                            <a:t>0.960</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434898" y="4270917"/>
                <a:ext cx="8396868" cy="1477328"/>
              </a:xfrm>
              <a:prstGeom prst="rect">
                <a:avLst/>
              </a:prstGeom>
              <a:noFill/>
            </p:spPr>
            <p:txBody>
              <a:bodyPr wrap="square" rtlCol="0">
                <a:spAutoFit/>
              </a:bodyPr>
              <a:lstStyle/>
              <a:p>
                <a:r>
                  <a:rPr lang="en-US" dirty="0">
                    <a:cs typeface="Arial" panose="020B0604020202020204" pitchFamily="34" charset="0"/>
                  </a:rPr>
                  <a:t>In the table like this there one can find the full information about the random system “the dice”. However, such tables might be huge for some system. Not an easy task to absorb the information in one’s had. So very often, </a:t>
                </a:r>
                <a:r>
                  <a:rPr lang="en-US" b="1" dirty="0">
                    <a:cs typeface="Arial" panose="020B0604020202020204" pitchFamily="34" charset="0"/>
                  </a:rPr>
                  <a:t>we chose to present reduced information</a:t>
                </a:r>
                <a:r>
                  <a:rPr lang="en-US" dirty="0">
                    <a:cs typeface="Arial" panose="020B0604020202020204" pitchFamily="34" charset="0"/>
                  </a:rPr>
                  <a:t>, even squeezed to just one number: the mean value. The mean value of the random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is defined as</a:t>
                </a:r>
                <a:endParaRPr lang="sk-SK" dirty="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4898" y="4270917"/>
                <a:ext cx="8396868" cy="1477328"/>
              </a:xfrm>
              <a:prstGeom prst="rect">
                <a:avLst/>
              </a:prstGeom>
              <a:blipFill>
                <a:blip r:embed="rId6"/>
                <a:stretch>
                  <a:fillRect l="-581" t="-2479" r="-1016" b="-5785"/>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77786" y="5985726"/>
            <a:ext cx="1357884" cy="486918"/>
          </a:xfrm>
          <a:prstGeom prst="rect">
            <a:avLst/>
          </a:prstGeom>
        </p:spPr>
      </p:pic>
      <p:sp>
        <p:nvSpPr>
          <p:cNvPr id="4" name="Rectangle 3"/>
          <p:cNvSpPr/>
          <p:nvPr/>
        </p:nvSpPr>
        <p:spPr>
          <a:xfrm>
            <a:off x="3523785" y="5748245"/>
            <a:ext cx="1940313" cy="875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Slide Number Placeholder 5"/>
          <p:cNvSpPr>
            <a:spLocks noGrp="1"/>
          </p:cNvSpPr>
          <p:nvPr>
            <p:ph type="sldNum" sz="quarter" idx="12"/>
          </p:nvPr>
        </p:nvSpPr>
        <p:spPr/>
        <p:txBody>
          <a:bodyPr/>
          <a:lstStyle/>
          <a:p>
            <a:fld id="{1BCE0CA2-1A48-4B23-8A77-1A9F640E54E6}" type="slidenum">
              <a:rPr lang="sk-SK" smtClean="0"/>
              <a:t>25</a:t>
            </a:fld>
            <a:endParaRPr lang="sk-SK" dirty="0"/>
          </a:p>
        </p:txBody>
      </p:sp>
    </p:spTree>
    <p:extLst>
      <p:ext uri="{BB962C8B-B14F-4D97-AF65-F5344CB8AC3E}">
        <p14:creationId xmlns:p14="http://schemas.microsoft.com/office/powerpoint/2010/main" val="185324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224" y="401444"/>
            <a:ext cx="7906215" cy="369332"/>
          </a:xfrm>
          <a:prstGeom prst="rect">
            <a:avLst/>
          </a:prstGeom>
          <a:noFill/>
        </p:spPr>
        <p:txBody>
          <a:bodyPr wrap="square" rtlCol="0">
            <a:spAutoFit/>
          </a:bodyPr>
          <a:lstStyle/>
          <a:p>
            <a:r>
              <a:rPr lang="en-US" dirty="0">
                <a:cs typeface="Arial" panose="020B0604020202020204" pitchFamily="34" charset="0"/>
              </a:rPr>
              <a:t>Notice, that using the “experimental determination of probability” we get </a:t>
            </a:r>
            <a:endParaRPr lang="sk-SK" dirty="0">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85328" y="1257609"/>
            <a:ext cx="2542604" cy="581216"/>
          </a:xfrm>
          <a:prstGeom prst="rect">
            <a:avLst/>
          </a:prstGeom>
        </p:spPr>
      </p:pic>
      <p:sp>
        <p:nvSpPr>
          <p:cNvPr id="5" name="TextBox 4"/>
          <p:cNvSpPr txBox="1"/>
          <p:nvPr/>
        </p:nvSpPr>
        <p:spPr>
          <a:xfrm>
            <a:off x="780585" y="2174488"/>
            <a:ext cx="7805854" cy="646331"/>
          </a:xfrm>
          <a:prstGeom prst="rect">
            <a:avLst/>
          </a:prstGeom>
          <a:noFill/>
        </p:spPr>
        <p:txBody>
          <a:bodyPr wrap="square" rtlCol="0">
            <a:spAutoFit/>
          </a:bodyPr>
          <a:lstStyle/>
          <a:p>
            <a:r>
              <a:rPr lang="en-US" dirty="0">
                <a:cs typeface="Arial" panose="020B0604020202020204" pitchFamily="34" charset="0"/>
              </a:rPr>
              <a:t>and this is exactly how we all used to calculate the “average mark” in the school: if you got 3 “one’s” and 4 “two’s” you calculated</a:t>
            </a:r>
            <a:endParaRPr lang="sk-SK" dirty="0">
              <a:cs typeface="Arial" panose="020B0604020202020204" pitchFamily="34" charset="0"/>
            </a:endParaRP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543611" y="3088678"/>
            <a:ext cx="1291019" cy="471488"/>
          </a:xfrm>
          <a:prstGeom prst="rect">
            <a:avLst/>
          </a:prstGeom>
        </p:spPr>
      </p:pic>
      <p:sp>
        <p:nvSpPr>
          <p:cNvPr id="9" name="TextBox 8"/>
          <p:cNvSpPr txBox="1"/>
          <p:nvPr/>
        </p:nvSpPr>
        <p:spPr>
          <a:xfrm>
            <a:off x="680224" y="3705129"/>
            <a:ext cx="7794703" cy="1754326"/>
          </a:xfrm>
          <a:prstGeom prst="rect">
            <a:avLst/>
          </a:prstGeom>
          <a:noFill/>
        </p:spPr>
        <p:txBody>
          <a:bodyPr wrap="square" rtlCol="0">
            <a:spAutoFit/>
          </a:bodyPr>
          <a:lstStyle/>
          <a:p>
            <a:r>
              <a:rPr lang="en-US" dirty="0">
                <a:cs typeface="Arial" panose="020B0604020202020204" pitchFamily="34" charset="0"/>
              </a:rPr>
              <a:t>Also be aware that the formula for the mean value is not a “natural law”. “Nature” is not aware of any such rule. The formula is our human definition. Well, it is not a completely arbitrary definition. We had some good reasons why we defined it like that, but we could chose something else equally well.</a:t>
            </a:r>
          </a:p>
          <a:p>
            <a:r>
              <a:rPr lang="en-US" dirty="0">
                <a:cs typeface="Arial" panose="020B0604020202020204" pitchFamily="34" charset="0"/>
              </a:rPr>
              <a:t>For example sometimes we use the “median value” for very similar purpose as we use the “mean value”.</a:t>
            </a:r>
          </a:p>
        </p:txBody>
      </p:sp>
      <p:sp>
        <p:nvSpPr>
          <p:cNvPr id="3" name="Slide Number Placeholder 2"/>
          <p:cNvSpPr>
            <a:spLocks noGrp="1"/>
          </p:cNvSpPr>
          <p:nvPr>
            <p:ph type="sldNum" sz="quarter" idx="12"/>
          </p:nvPr>
        </p:nvSpPr>
        <p:spPr/>
        <p:txBody>
          <a:bodyPr/>
          <a:lstStyle/>
          <a:p>
            <a:fld id="{1BCE0CA2-1A48-4B23-8A77-1A9F640E54E6}" type="slidenum">
              <a:rPr lang="sk-SK" smtClean="0"/>
              <a:t>26</a:t>
            </a:fld>
            <a:endParaRPr lang="sk-SK" dirty="0"/>
          </a:p>
        </p:txBody>
      </p:sp>
    </p:spTree>
    <p:extLst>
      <p:ext uri="{BB962C8B-B14F-4D97-AF65-F5344CB8AC3E}">
        <p14:creationId xmlns:p14="http://schemas.microsoft.com/office/powerpoint/2010/main" val="372212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6478" y="345688"/>
                <a:ext cx="8430322" cy="3139321"/>
              </a:xfrm>
              <a:prstGeom prst="rect">
                <a:avLst/>
              </a:prstGeom>
              <a:noFill/>
            </p:spPr>
            <p:txBody>
              <a:bodyPr wrap="square" rtlCol="0">
                <a:spAutoFit/>
              </a:bodyPr>
              <a:lstStyle/>
              <a:p>
                <a:r>
                  <a:rPr lang="en-US" dirty="0">
                    <a:cs typeface="Arial" panose="020B0604020202020204" pitchFamily="34" charset="0"/>
                  </a:rPr>
                  <a:t>In statistics and probability theory, </a:t>
                </a:r>
                <a:r>
                  <a:rPr lang="en-US" b="1" dirty="0">
                    <a:cs typeface="Arial" panose="020B0604020202020204" pitchFamily="34" charset="0"/>
                  </a:rPr>
                  <a:t>the median is the numerical value separating the higher half of a probability distribution (a data sample, a population), from the lower half</a:t>
                </a:r>
                <a:r>
                  <a:rPr lang="en-US" dirty="0">
                    <a:cs typeface="Arial" panose="020B0604020202020204" pitchFamily="34" charset="0"/>
                  </a:rPr>
                  <a:t>. </a:t>
                </a:r>
                <a:endParaRPr lang="sk-SK"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Denoting the median value of the variable </a:t>
                </a:r>
                <a14:m>
                  <m:oMath xmlns:m="http://schemas.openxmlformats.org/officeDocument/2006/math">
                    <m:r>
                      <a:rPr lang="en-US" b="0" i="1" smtClean="0">
                        <a:latin typeface="Cambria Math" panose="02040503050406030204" pitchFamily="18" charset="0"/>
                        <a:cs typeface="Arial" panose="020B0604020202020204" pitchFamily="34" charset="0"/>
                      </a:rPr>
                      <m:t>𝑥</m:t>
                    </m:r>
                  </m:oMath>
                </a14:m>
                <a:r>
                  <a:rPr lang="en-US" dirty="0">
                    <a:cs typeface="Arial" panose="020B0604020202020204" pitchFamily="34" charset="0"/>
                  </a:rPr>
                  <a:t> as </a:t>
                </a:r>
                <a14:m>
                  <m:oMath xmlns:m="http://schemas.openxmlformats.org/officeDocument/2006/math">
                    <m:acc>
                      <m:accPr>
                        <m:chr m:val="̃"/>
                        <m:ctrlPr>
                          <a:rPr lang="en-US"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𝑥</m:t>
                        </m:r>
                      </m:e>
                    </m:acc>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define it by the following:</a:t>
                </a:r>
              </a:p>
              <a:p>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the set of indices (names of random events) denoted by Low(</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as the set of all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for which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𝑥</m:t>
                        </m:r>
                      </m:e>
                      <m:sub>
                        <m:r>
                          <a:rPr lang="en-US" b="0" i="1" smtClean="0">
                            <a:latin typeface="Cambria Math" panose="02040503050406030204" pitchFamily="18" charset="0"/>
                            <a:cs typeface="Arial" panose="020B0604020202020204" pitchFamily="34" charset="0"/>
                          </a:rPr>
                          <m:t>𝑖</m:t>
                        </m:r>
                      </m:sub>
                    </m:sSub>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i="1" smtClean="0">
                        <a:latin typeface="Cambria Math" panose="02040503050406030204" pitchFamily="18" charset="0"/>
                        <a:ea typeface="Cambria Math" panose="02040503050406030204" pitchFamily="18" charset="0"/>
                        <a:cs typeface="Arial" panose="020B0604020202020204" pitchFamily="34" charset="0"/>
                      </a:rPr>
                      <m:t>𝜉</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the set of indices (names of random events) denoted by Hi(</a:t>
                </a: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𝜉</m:t>
                    </m:r>
                  </m:oMath>
                </a14:m>
                <a:r>
                  <a:rPr lang="en-US" dirty="0">
                    <a:cs typeface="Arial" panose="020B0604020202020204" pitchFamily="34" charset="0"/>
                  </a:rPr>
                  <a:t>) as the set of all </a:t>
                </a:r>
                <a14:m>
                  <m:oMath xmlns:m="http://schemas.openxmlformats.org/officeDocument/2006/math">
                    <m:r>
                      <a:rPr lang="en-US" i="1">
                        <a:latin typeface="Cambria Math" panose="02040503050406030204" pitchFamily="18" charset="0"/>
                        <a:cs typeface="Arial" panose="020B0604020202020204" pitchFamily="34" charset="0"/>
                      </a:rPr>
                      <m:t>𝑖</m:t>
                    </m:r>
                  </m:oMath>
                </a14:m>
                <a:r>
                  <a:rPr lang="en-US" dirty="0">
                    <a:cs typeface="Arial" panose="020B0604020202020204" pitchFamily="34" charset="0"/>
                  </a:rPr>
                  <a:t> for which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𝑥</m:t>
                        </m:r>
                      </m:e>
                      <m:sub>
                        <m:r>
                          <a:rPr lang="en-US" i="1">
                            <a:latin typeface="Cambria Math" panose="02040503050406030204" pitchFamily="18" charset="0"/>
                            <a:cs typeface="Arial" panose="020B0604020202020204" pitchFamily="34" charset="0"/>
                          </a:rPr>
                          <m:t>𝑖</m:t>
                        </m:r>
                      </m:sub>
                    </m:sSub>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ea typeface="Cambria Math" panose="02040503050406030204" pitchFamily="18" charset="0"/>
                        <a:cs typeface="Arial" panose="020B0604020202020204" pitchFamily="34" charset="0"/>
                      </a:rPr>
                      <m:t>𝜉</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Define median</a:t>
                </a:r>
                <a14:m>
                  <m:oMath xmlns:m="http://schemas.openxmlformats.org/officeDocument/2006/math">
                    <m:r>
                      <a:rPr lang="en-US" b="0" i="0" smtClean="0">
                        <a:latin typeface="Cambria Math" panose="02040503050406030204" pitchFamily="18" charset="0"/>
                        <a:cs typeface="Arial" panose="020B0604020202020204" pitchFamily="34" charset="0"/>
                      </a:rPr>
                      <m:t>  </m:t>
                    </m:r>
                    <m:acc>
                      <m:accPr>
                        <m:chr m:val="̃"/>
                        <m:ctrlPr>
                          <a:rPr lang="en-US"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𝑥</m:t>
                        </m:r>
                      </m:e>
                    </m:acc>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as any number for which</a:t>
                </a:r>
              </a:p>
            </p:txBody>
          </p:sp>
        </mc:Choice>
        <mc:Fallback xmlns="">
          <p:sp>
            <p:nvSpPr>
              <p:cNvPr id="2" name="TextBox 1"/>
              <p:cNvSpPr txBox="1">
                <a:spLocks noRot="1" noChangeAspect="1" noMove="1" noResize="1" noEditPoints="1" noAdjustHandles="1" noChangeArrowheads="1" noChangeShapeType="1" noTextEdit="1"/>
              </p:cNvSpPr>
              <p:nvPr/>
            </p:nvSpPr>
            <p:spPr>
              <a:xfrm>
                <a:off x="256478" y="345688"/>
                <a:ext cx="8430322" cy="3139321"/>
              </a:xfrm>
              <a:prstGeom prst="rect">
                <a:avLst/>
              </a:prstGeom>
              <a:blipFill>
                <a:blip r:embed="rId6"/>
                <a:stretch>
                  <a:fillRect l="-578" t="-1165" b="-2136"/>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35307" y="3588216"/>
            <a:ext cx="1609916" cy="629222"/>
          </a:xfrm>
          <a:prstGeom prst="rect">
            <a:avLst/>
          </a:prstGeom>
        </p:spPr>
      </p:pic>
      <p:sp>
        <p:nvSpPr>
          <p:cNvPr id="5" name="TextBox 4"/>
          <p:cNvSpPr txBox="1"/>
          <p:nvPr/>
        </p:nvSpPr>
        <p:spPr>
          <a:xfrm>
            <a:off x="3233853" y="3655122"/>
            <a:ext cx="2475571" cy="369332"/>
          </a:xfrm>
          <a:prstGeom prst="rect">
            <a:avLst/>
          </a:prstGeom>
          <a:noFill/>
        </p:spPr>
        <p:txBody>
          <a:bodyPr wrap="square" rtlCol="0">
            <a:spAutoFit/>
          </a:bodyPr>
          <a:lstStyle/>
          <a:p>
            <a:r>
              <a:rPr lang="en-US" dirty="0">
                <a:cs typeface="Arial" panose="020B0604020202020204" pitchFamily="34" charset="0"/>
              </a:rPr>
              <a:t>and simultaneously</a:t>
            </a:r>
            <a:endParaRPr lang="sk-SK" dirty="0">
              <a:cs typeface="Arial" panose="020B0604020202020204" pitchFamily="34" charset="0"/>
            </a:endParaRP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709424" y="3588216"/>
            <a:ext cx="1465898" cy="629222"/>
          </a:xfrm>
          <a:prstGeom prst="rect">
            <a:avLst/>
          </a:prstGeom>
        </p:spPr>
      </p:pic>
      <p:sp>
        <p:nvSpPr>
          <p:cNvPr id="3" name="Rectangle 2"/>
          <p:cNvSpPr/>
          <p:nvPr/>
        </p:nvSpPr>
        <p:spPr>
          <a:xfrm>
            <a:off x="256478" y="1360449"/>
            <a:ext cx="8519532" cy="3021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TextBox 5"/>
          <p:cNvSpPr txBox="1"/>
          <p:nvPr/>
        </p:nvSpPr>
        <p:spPr>
          <a:xfrm>
            <a:off x="256478" y="4552542"/>
            <a:ext cx="8519532" cy="1754326"/>
          </a:xfrm>
          <a:prstGeom prst="rect">
            <a:avLst/>
          </a:prstGeom>
          <a:noFill/>
        </p:spPr>
        <p:txBody>
          <a:bodyPr wrap="square" rtlCol="0">
            <a:spAutoFit/>
          </a:bodyPr>
          <a:lstStyle/>
          <a:p>
            <a:r>
              <a:rPr lang="en-US" dirty="0">
                <a:cs typeface="Arial" panose="020B0604020202020204" pitchFamily="34" charset="0"/>
              </a:rPr>
              <a:t>Do think over this definition and you find that it corresponds to the above mentioned informal “definition”. Just you have to accept, that in some situations the median value is not defined uniquely (that is why the words “any number” and not “the number” in the formal definition).</a:t>
            </a:r>
          </a:p>
          <a:p>
            <a:endParaRPr lang="en-US" dirty="0">
              <a:cs typeface="Arial" panose="020B0604020202020204" pitchFamily="34" charset="0"/>
            </a:endParaRPr>
          </a:p>
          <a:p>
            <a:r>
              <a:rPr lang="en-US" dirty="0">
                <a:cs typeface="Arial" panose="020B0604020202020204" pitchFamily="34" charset="0"/>
              </a:rPr>
              <a:t>There are situations where the median value is “more descriptive” then the mean value.</a:t>
            </a:r>
            <a:endParaRPr lang="sk-SK" dirty="0">
              <a:cs typeface="Arial" panose="020B0604020202020204" pitchFamily="34" charset="0"/>
            </a:endParaRPr>
          </a:p>
        </p:txBody>
      </p:sp>
      <p:sp>
        <p:nvSpPr>
          <p:cNvPr id="8" name="Slide Number Placeholder 7"/>
          <p:cNvSpPr>
            <a:spLocks noGrp="1"/>
          </p:cNvSpPr>
          <p:nvPr>
            <p:ph type="sldNum" sz="quarter" idx="12"/>
          </p:nvPr>
        </p:nvSpPr>
        <p:spPr/>
        <p:txBody>
          <a:bodyPr/>
          <a:lstStyle/>
          <a:p>
            <a:fld id="{1BCE0CA2-1A48-4B23-8A77-1A9F640E54E6}" type="slidenum">
              <a:rPr lang="sk-SK" smtClean="0"/>
              <a:t>27</a:t>
            </a:fld>
            <a:endParaRPr lang="sk-SK" dirty="0"/>
          </a:p>
        </p:txBody>
      </p:sp>
    </p:spTree>
    <p:extLst>
      <p:ext uri="{BB962C8B-B14F-4D97-AF65-F5344CB8AC3E}">
        <p14:creationId xmlns:p14="http://schemas.microsoft.com/office/powerpoint/2010/main" val="261644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3385" y="468351"/>
                <a:ext cx="8329961" cy="2591543"/>
              </a:xfrm>
              <a:prstGeom prst="rect">
                <a:avLst/>
              </a:prstGeom>
              <a:noFill/>
            </p:spPr>
            <p:txBody>
              <a:bodyPr wrap="square" rtlCol="0">
                <a:spAutoFit/>
              </a:bodyPr>
              <a:lstStyle/>
              <a:p>
                <a:r>
                  <a:rPr lang="en-US" dirty="0">
                    <a:cs typeface="Arial" panose="020B0604020202020204" pitchFamily="34" charset="0"/>
                  </a:rPr>
                  <a:t>Reducing the information about some probabilistic distribution to just one number, the mean value (or the median value) is very often too crude a reduction. We would like to know at least “how different” the individual random values are from the mean value. Something like a “typical difference” between a specific random value and the mean value.</a:t>
                </a:r>
              </a:p>
              <a:p>
                <a:endParaRPr lang="en-US" dirty="0">
                  <a:cs typeface="Arial" panose="020B0604020202020204" pitchFamily="34" charset="0"/>
                </a:endParaRPr>
              </a:p>
              <a:p>
                <a:r>
                  <a:rPr lang="en-US" dirty="0">
                    <a:cs typeface="Arial" panose="020B0604020202020204" pitchFamily="34" charset="0"/>
                  </a:rPr>
                  <a:t>For this purpose we define a “</a:t>
                </a:r>
                <a:r>
                  <a:rPr lang="en-US" b="1" dirty="0">
                    <a:cs typeface="Arial" panose="020B0604020202020204" pitchFamily="34" charset="0"/>
                  </a:rPr>
                  <a:t>standard deviation</a:t>
                </a:r>
                <a:r>
                  <a:rPr lang="en-US" dirty="0">
                    <a:cs typeface="Arial" panose="020B0604020202020204" pitchFamily="34" charset="0"/>
                  </a:rPr>
                  <a:t>” as the square root of </a:t>
                </a:r>
                <a:r>
                  <a:rPr lang="en-US" b="1" dirty="0">
                    <a:cs typeface="Arial" panose="020B0604020202020204" pitchFamily="34" charset="0"/>
                  </a:rPr>
                  <a:t>variance</a:t>
                </a:r>
                <a:r>
                  <a:rPr lang="en-US" dirty="0">
                    <a:cs typeface="Arial" panose="020B0604020202020204" pitchFamily="34" charset="0"/>
                  </a:rPr>
                  <a:t>.</a:t>
                </a:r>
              </a:p>
              <a:p>
                <a:r>
                  <a:rPr lang="en-US" dirty="0">
                    <a:cs typeface="Arial" panose="020B0604020202020204" pitchFamily="34" charset="0"/>
                  </a:rPr>
                  <a:t>The variance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i="1" smtClean="0">
                            <a:latin typeface="Cambria Math" panose="02040503050406030204" pitchFamily="18" charset="0"/>
                            <a:ea typeface="Cambria Math" panose="02040503050406030204" pitchFamily="18" charset="0"/>
                            <a:cs typeface="Arial" panose="020B0604020202020204" pitchFamily="34" charset="0"/>
                          </a:rPr>
                          <m:t>𝜎</m:t>
                        </m:r>
                      </m:e>
                      <m:sup>
                        <m:r>
                          <a:rPr lang="en-US" b="0" i="1" smtClean="0">
                            <a:latin typeface="Cambria Math" panose="02040503050406030204" pitchFamily="18" charset="0"/>
                            <a:cs typeface="Arial" panose="020B0604020202020204" pitchFamily="34" charset="0"/>
                          </a:rPr>
                          <m:t>2</m:t>
                        </m:r>
                      </m:sup>
                    </m:sSup>
                  </m:oMath>
                </a14:m>
                <a:r>
                  <a:rPr lang="en-US" dirty="0">
                    <a:cs typeface="Arial" panose="020B0604020202020204" pitchFamily="34" charset="0"/>
                  </a:rPr>
                  <a:t> itself is defined as a “mean square of deviation” (or mean deviation squared).</a:t>
                </a:r>
                <a:endParaRPr lang="sk-SK" dirty="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385" y="468351"/>
                <a:ext cx="8329961" cy="2591543"/>
              </a:xfrm>
              <a:prstGeom prst="rect">
                <a:avLst/>
              </a:prstGeom>
              <a:blipFill>
                <a:blip r:embed="rId6"/>
                <a:stretch>
                  <a:fillRect l="-585" t="-1412" r="-439" b="-282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53680" y="3298282"/>
            <a:ext cx="2107121" cy="486918"/>
          </a:xfrm>
          <a:prstGeom prst="rect">
            <a:avLst/>
          </a:prstGeom>
        </p:spPr>
      </p:pic>
      <p:sp>
        <p:nvSpPr>
          <p:cNvPr id="3" name="TextBox 2"/>
          <p:cNvSpPr txBox="1"/>
          <p:nvPr/>
        </p:nvSpPr>
        <p:spPr>
          <a:xfrm>
            <a:off x="323385" y="3925229"/>
            <a:ext cx="8385717" cy="369332"/>
          </a:xfrm>
          <a:prstGeom prst="rect">
            <a:avLst/>
          </a:prstGeom>
          <a:noFill/>
        </p:spPr>
        <p:txBody>
          <a:bodyPr wrap="square" rtlCol="0">
            <a:spAutoFit/>
          </a:bodyPr>
          <a:lstStyle/>
          <a:p>
            <a:r>
              <a:rPr lang="en-US" dirty="0">
                <a:cs typeface="Arial" panose="020B0604020202020204" pitchFamily="34" charset="0"/>
              </a:rPr>
              <a:t>So the standard deviation is defined as</a:t>
            </a:r>
            <a:endParaRPr lang="sk-SK" dirty="0">
              <a:cs typeface="Arial" panose="020B0604020202020204" pitchFamily="34" charset="0"/>
            </a:endParaRP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53680" y="4506434"/>
            <a:ext cx="2256282" cy="684086"/>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28</a:t>
            </a:fld>
            <a:endParaRPr lang="sk-SK" dirty="0"/>
          </a:p>
        </p:txBody>
      </p:sp>
    </p:spTree>
    <p:extLst>
      <p:ext uri="{BB962C8B-B14F-4D97-AF65-F5344CB8AC3E}">
        <p14:creationId xmlns:p14="http://schemas.microsoft.com/office/powerpoint/2010/main" val="2552631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2" y="2430049"/>
            <a:ext cx="7002050" cy="1077218"/>
          </a:xfrm>
          <a:prstGeom prst="rect">
            <a:avLst/>
          </a:prstGeom>
          <a:noFill/>
        </p:spPr>
        <p:txBody>
          <a:bodyPr wrap="square" rtlCol="0">
            <a:spAutoFit/>
          </a:bodyPr>
          <a:lstStyle/>
          <a:p>
            <a:pPr algn="ctr"/>
            <a:r>
              <a:rPr lang="en-US" sz="3200" b="1" dirty="0">
                <a:cs typeface="Arial" panose="020B0604020202020204" pitchFamily="34" charset="0"/>
              </a:rPr>
              <a:t>Probability technology:</a:t>
            </a:r>
          </a:p>
          <a:p>
            <a:pPr algn="ctr"/>
            <a:r>
              <a:rPr lang="en-US" sz="3200" b="1" dirty="0">
                <a:cs typeface="Arial" panose="020B0604020202020204" pitchFamily="34" charset="0"/>
              </a:rPr>
              <a:t>Continuous random variables</a:t>
            </a:r>
          </a:p>
        </p:txBody>
      </p:sp>
      <p:sp>
        <p:nvSpPr>
          <p:cNvPr id="3" name="Slide Number Placeholder 2"/>
          <p:cNvSpPr>
            <a:spLocks noGrp="1"/>
          </p:cNvSpPr>
          <p:nvPr>
            <p:ph type="sldNum" sz="quarter" idx="12"/>
          </p:nvPr>
        </p:nvSpPr>
        <p:spPr/>
        <p:txBody>
          <a:bodyPr/>
          <a:lstStyle/>
          <a:p>
            <a:fld id="{1BCE0CA2-1A48-4B23-8A77-1A9F640E54E6}" type="slidenum">
              <a:rPr lang="sk-SK" smtClean="0"/>
              <a:t>29</a:t>
            </a:fld>
            <a:endParaRPr lang="sk-SK" dirty="0"/>
          </a:p>
        </p:txBody>
      </p:sp>
    </p:spTree>
    <p:extLst>
      <p:ext uri="{BB962C8B-B14F-4D97-AF65-F5344CB8AC3E}">
        <p14:creationId xmlns:p14="http://schemas.microsoft.com/office/powerpoint/2010/main" val="390449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48" y="301752"/>
            <a:ext cx="840333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Avogadro’s number by counting atoms</a:t>
            </a:r>
            <a:endParaRPr lang="sk-SK" sz="2000" b="1" dirty="0">
              <a:latin typeface="Arial" panose="020B0604020202020204" pitchFamily="34" charset="0"/>
              <a:cs typeface="Arial" panose="020B0604020202020204" pitchFamily="34" charset="0"/>
            </a:endParaRPr>
          </a:p>
        </p:txBody>
      </p:sp>
      <p:sp>
        <p:nvSpPr>
          <p:cNvPr id="3" name="TextBox 2"/>
          <p:cNvSpPr txBox="1"/>
          <p:nvPr/>
        </p:nvSpPr>
        <p:spPr>
          <a:xfrm>
            <a:off x="155448" y="701862"/>
            <a:ext cx="8494776" cy="6132448"/>
          </a:xfrm>
          <a:prstGeom prst="rect">
            <a:avLst/>
          </a:prstGeom>
          <a:noFill/>
        </p:spPr>
        <p:txBody>
          <a:bodyPr wrap="square" rtlCol="0">
            <a:spAutoFit/>
          </a:bodyPr>
          <a:lstStyle/>
          <a:p>
            <a:r>
              <a:rPr lang="en-US" dirty="0">
                <a:cs typeface="Arial" panose="020B0604020202020204" pitchFamily="34" charset="0"/>
              </a:rPr>
              <a:t>So today,  measuring the Avogadro’s number is not a well-defined task, its value is just determined by definition. What one can do instead is to measure the mass of the carbon sample containing just one mole of molecules.</a:t>
            </a:r>
          </a:p>
          <a:p>
            <a:r>
              <a:rPr lang="en-US" dirty="0">
                <a:cs typeface="Arial" panose="020B0604020202020204" pitchFamily="34" charset="0"/>
              </a:rPr>
              <a:t>We have said something like “</a:t>
            </a:r>
            <a:r>
              <a:rPr lang="en-US" dirty="0"/>
              <a:t>an assistant cannot take ‘one chem’ of atoms just counting them one, two, three, four, ..., chem. It is not quite true. </a:t>
            </a:r>
            <a:r>
              <a:rPr lang="en-US" b="1" dirty="0"/>
              <a:t>We can “check the Avogadro’s number” by really counting individual atoms</a:t>
            </a:r>
            <a:r>
              <a:rPr lang="en-US" dirty="0"/>
              <a:t>.</a:t>
            </a:r>
          </a:p>
          <a:p>
            <a:endParaRPr lang="en-US" sz="1050" dirty="0"/>
          </a:p>
          <a:p>
            <a:r>
              <a:rPr lang="en-US" dirty="0"/>
              <a:t>The idea is to count individual radioactive decays using a sample of radioactive element with known half-life.</a:t>
            </a:r>
          </a:p>
          <a:p>
            <a:endParaRPr lang="en-US" sz="1200" dirty="0"/>
          </a:p>
          <a:p>
            <a:r>
              <a:rPr lang="en-US" dirty="0"/>
              <a:t>Of course, we cannot take a sample having several grams and counting the clicks of some detectors. We would not distinguish individual decays if the half-life is small or we would have to run the experiment for time exceeding the cosmic age. </a:t>
            </a:r>
          </a:p>
          <a:p>
            <a:endParaRPr lang="en-US" sz="1000" dirty="0"/>
          </a:p>
          <a:p>
            <a:r>
              <a:rPr lang="en-US" dirty="0"/>
              <a:t>The idea is to use very small samples with short life times. It is possible in principle to prepare extremely small samples of radioactive liquid easily. The technique is called homeopathic dilution. Take 1 g of radioactive liquid, add 1 g pure water, stir, throw away 1 g of solution. Add 1 g of pure water, stir, throw away 1g. Repeat several times. After N repetitions you would have 1g/2</a:t>
            </a:r>
            <a:r>
              <a:rPr lang="en-US" baseline="30000" dirty="0"/>
              <a:t>N</a:t>
            </a:r>
            <a:r>
              <a:rPr lang="en-US" dirty="0"/>
              <a:t> radioactive matter in the solution. This can be a very very small number. You could really observe individual decays and count them. If you run the experiment for one halftime, you know the number of radioactive atoms in the solution. If you know the molecular weight you can check the consistency with Avogadro’s number. </a:t>
            </a:r>
            <a:endParaRPr lang="sk-SK" dirty="0"/>
          </a:p>
        </p:txBody>
      </p:sp>
      <p:sp>
        <p:nvSpPr>
          <p:cNvPr id="4" name="Slide Number Placeholder 3"/>
          <p:cNvSpPr>
            <a:spLocks noGrp="1"/>
          </p:cNvSpPr>
          <p:nvPr>
            <p:ph type="sldNum" sz="quarter" idx="12"/>
          </p:nvPr>
        </p:nvSpPr>
        <p:spPr/>
        <p:txBody>
          <a:bodyPr/>
          <a:lstStyle/>
          <a:p>
            <a:fld id="{1BCE0CA2-1A48-4B23-8A77-1A9F640E54E6}" type="slidenum">
              <a:rPr lang="sk-SK" smtClean="0"/>
              <a:t>3</a:t>
            </a:fld>
            <a:endParaRPr lang="sk-SK" dirty="0"/>
          </a:p>
        </p:txBody>
      </p:sp>
    </p:spTree>
    <p:extLst>
      <p:ext uri="{BB962C8B-B14F-4D97-AF65-F5344CB8AC3E}">
        <p14:creationId xmlns:p14="http://schemas.microsoft.com/office/powerpoint/2010/main" val="364241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2916192"/>
            <a:ext cx="7853818" cy="3139321"/>
          </a:xfrm>
          <a:prstGeom prst="rect">
            <a:avLst/>
          </a:prstGeom>
          <a:noFill/>
        </p:spPr>
        <p:txBody>
          <a:bodyPr wrap="square" rtlCol="0">
            <a:spAutoFit/>
          </a:bodyPr>
          <a:lstStyle/>
          <a:p>
            <a:r>
              <a:rPr lang="en-US" dirty="0">
                <a:cs typeface="Arial" panose="020B0604020202020204" pitchFamily="34" charset="0"/>
              </a:rPr>
              <a:t>If the tip of the dart is absolutely sharp, then it hits just and ideal point of the dartboard, so the event set is continuous. However the absolute sharpness of the dart tip means that the same random event never reappears. The chance to hit the same (ideal) point on  the dartboard is just zero. Therefore we cannot assign probabilities to continuous random events. </a:t>
            </a:r>
          </a:p>
          <a:p>
            <a:endParaRPr lang="en-US" dirty="0">
              <a:cs typeface="Arial" panose="020B0604020202020204" pitchFamily="34" charset="0"/>
            </a:endParaRPr>
          </a:p>
          <a:p>
            <a:r>
              <a:rPr lang="en-US" dirty="0">
                <a:cs typeface="Arial" panose="020B0604020202020204" pitchFamily="34" charset="0"/>
              </a:rPr>
              <a:t>This does not mean, however, that we cannot assign names to random events. Just the names should be  elements of a “continuous  set”. The best way is to use some variable the value of which uniquely identifies the random event. For example for “one-dimensional dart game” the random event is a point on  a line and as the “name of the event” we can use the coordinate of the point.</a:t>
            </a:r>
          </a:p>
        </p:txBody>
      </p:sp>
      <p:sp>
        <p:nvSpPr>
          <p:cNvPr id="3" name="Slide Number Placeholder 2"/>
          <p:cNvSpPr>
            <a:spLocks noGrp="1"/>
          </p:cNvSpPr>
          <p:nvPr>
            <p:ph type="sldNum" sz="quarter" idx="12"/>
          </p:nvPr>
        </p:nvSpPr>
        <p:spPr/>
        <p:txBody>
          <a:bodyPr/>
          <a:lstStyle/>
          <a:p>
            <a:fld id="{1BCE0CA2-1A48-4B23-8A77-1A9F640E54E6}" type="slidenum">
              <a:rPr lang="sk-SK" smtClean="0"/>
              <a:t>30</a:t>
            </a:fld>
            <a:endParaRPr lang="sk-SK" dirty="0"/>
          </a:p>
        </p:txBody>
      </p:sp>
    </p:spTree>
    <p:extLst>
      <p:ext uri="{BB962C8B-B14F-4D97-AF65-F5344CB8AC3E}">
        <p14:creationId xmlns:p14="http://schemas.microsoft.com/office/powerpoint/2010/main" val="284738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63671" y="2916192"/>
                <a:ext cx="7853818" cy="3693319"/>
              </a:xfrm>
              <a:prstGeom prst="rect">
                <a:avLst/>
              </a:prstGeom>
              <a:noFill/>
            </p:spPr>
            <p:txBody>
              <a:bodyPr wrap="square" rtlCol="0">
                <a:spAutoFit/>
              </a:bodyPr>
              <a:lstStyle/>
              <a:p>
                <a:r>
                  <a:rPr lang="en-US" dirty="0">
                    <a:cs typeface="Arial" panose="020B0604020202020204" pitchFamily="34" charset="0"/>
                  </a:rPr>
                  <a:t>Coming back to the problem of “random event unrepeatability”: </a:t>
                </a:r>
              </a:p>
              <a:p>
                <a:endParaRPr lang="en-US" dirty="0">
                  <a:cs typeface="Arial" panose="020B0604020202020204" pitchFamily="34" charset="0"/>
                </a:endParaRPr>
              </a:p>
              <a:p>
                <a:r>
                  <a:rPr lang="en-US" dirty="0">
                    <a:cs typeface="Arial" panose="020B0604020202020204" pitchFamily="34" charset="0"/>
                  </a:rPr>
                  <a:t>Every event has a name which is a real number (a number with infinite number of decimal places). In principle, it may happen, that the hit point has the coordinate equal exactly to </a:t>
                </a: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𝜋</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dirty="0">
                    <a:cs typeface="Arial" panose="020B0604020202020204" pitchFamily="34" charset="0"/>
                  </a:rPr>
                  <a:t> But it never happens again. Well, this example seems to be psychologically unacceptable, but  do consider, that saying that the hit-point coordinate is exactly 2 (with infinite number of decimal zeros following) is equally unacceptable.</a:t>
                </a:r>
              </a:p>
              <a:p>
                <a:r>
                  <a:rPr lang="en-US" dirty="0">
                    <a:cs typeface="Arial" panose="020B0604020202020204" pitchFamily="34" charset="0"/>
                  </a:rPr>
                  <a:t>The psychological problem is due to the fact, that if I consider any real number as a possible hit-point coordinate before the dart is thrown, I will never observe it as a hit-point. However, if I throw the dart, it hits some point, and for the ideal case of absolutely sharp tip its coordinate is some real number with infinitely many decimal places.</a:t>
                </a:r>
              </a:p>
            </p:txBody>
          </p:sp>
        </mc:Choice>
        <mc:Fallback xmlns="">
          <p:sp>
            <p:nvSpPr>
              <p:cNvPr id="5" name="TextBox 4"/>
              <p:cNvSpPr txBox="1">
                <a:spLocks noRot="1" noChangeAspect="1" noMove="1" noResize="1" noEditPoints="1" noAdjustHandles="1" noChangeArrowheads="1" noChangeShapeType="1" noTextEdit="1"/>
              </p:cNvSpPr>
              <p:nvPr/>
            </p:nvSpPr>
            <p:spPr>
              <a:xfrm>
                <a:off x="563671" y="2916192"/>
                <a:ext cx="7853818" cy="3693319"/>
              </a:xfrm>
              <a:prstGeom prst="rect">
                <a:avLst/>
              </a:prstGeom>
              <a:blipFill>
                <a:blip r:embed="rId5"/>
                <a:stretch>
                  <a:fillRect l="-621" t="-825" r="-155" b="-165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31</a:t>
            </a:fld>
            <a:endParaRPr lang="sk-SK" dirty="0"/>
          </a:p>
        </p:txBody>
      </p:sp>
    </p:spTree>
    <p:extLst>
      <p:ext uri="{BB962C8B-B14F-4D97-AF65-F5344CB8AC3E}">
        <p14:creationId xmlns:p14="http://schemas.microsoft.com/office/powerpoint/2010/main" val="2678312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algn="ctr"/>
            <a:r>
              <a:rPr lang="en-US" sz="2400" b="1" dirty="0">
                <a:cs typeface="Arial" panose="020B0604020202020204" pitchFamily="34" charset="0"/>
              </a:rPr>
              <a:t>Continuous random events</a:t>
            </a:r>
          </a:p>
        </p:txBody>
      </p:sp>
      <p:sp>
        <p:nvSpPr>
          <p:cNvPr id="4" name="TextBox 3"/>
          <p:cNvSpPr txBox="1"/>
          <p:nvPr/>
        </p:nvSpPr>
        <p:spPr>
          <a:xfrm>
            <a:off x="563671" y="767568"/>
            <a:ext cx="7678455" cy="646331"/>
          </a:xfrm>
          <a:prstGeom prst="rect">
            <a:avLst/>
          </a:prstGeom>
          <a:noFill/>
        </p:spPr>
        <p:txBody>
          <a:bodyPr wrap="square" rtlCol="0">
            <a:spAutoFit/>
          </a:bodyPr>
          <a:lstStyle/>
          <a:p>
            <a:r>
              <a:rPr lang="en-US" dirty="0">
                <a:cs typeface="Arial" panose="020B0604020202020204" pitchFamily="34" charset="0"/>
              </a:rPr>
              <a:t>Continuous random event:</a:t>
            </a:r>
          </a:p>
          <a:p>
            <a:r>
              <a:rPr lang="en-US" dirty="0">
                <a:cs typeface="Arial" panose="020B0604020202020204" pitchFamily="34" charset="0"/>
              </a:rPr>
              <a:t>throwing a dart</a:t>
            </a:r>
          </a:p>
        </p:txBody>
      </p:sp>
      <p:pic>
        <p:nvPicPr>
          <p:cNvPr id="1028" name="Picture 4" descr="http://www.darts501.com/images/Stance3.png"/>
          <p:cNvPicPr>
            <a:picLocks noChangeAspect="1" noChangeArrowheads="1"/>
          </p:cNvPicPr>
          <p:nvPr/>
        </p:nvPicPr>
        <p:blipFill rotWithShape="1">
          <a:blip r:embed="rId2">
            <a:extLst>
              <a:ext uri="{28A0092B-C50C-407E-A947-70E740481C1C}">
                <a14:useLocalDpi xmlns:a14="http://schemas.microsoft.com/office/drawing/2010/main" val="0"/>
              </a:ext>
            </a:extLst>
          </a:blip>
          <a:srcRect t="23069" r="63858" b="18150"/>
          <a:stretch/>
        </p:blipFill>
        <p:spPr bwMode="auto">
          <a:xfrm>
            <a:off x="3519224" y="785691"/>
            <a:ext cx="1491188" cy="1853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671" y="2916192"/>
            <a:ext cx="7853818" cy="3416320"/>
          </a:xfrm>
          <a:prstGeom prst="rect">
            <a:avLst/>
          </a:prstGeom>
          <a:noFill/>
        </p:spPr>
        <p:txBody>
          <a:bodyPr wrap="square" rtlCol="0">
            <a:spAutoFit/>
          </a:bodyPr>
          <a:lstStyle/>
          <a:p>
            <a:r>
              <a:rPr lang="en-US" dirty="0">
                <a:cs typeface="Arial" panose="020B0604020202020204" pitchFamily="34" charset="0"/>
              </a:rPr>
              <a:t>The difference with respect to the discrete case is that the random events cannot be enumerated or listed (the set is not countable).</a:t>
            </a:r>
          </a:p>
          <a:p>
            <a:endParaRPr lang="en-US" dirty="0">
              <a:cs typeface="Arial" panose="020B0604020202020204" pitchFamily="34" charset="0"/>
            </a:endParaRPr>
          </a:p>
          <a:p>
            <a:r>
              <a:rPr lang="en-US" dirty="0">
                <a:cs typeface="Arial" panose="020B0604020202020204" pitchFamily="34" charset="0"/>
              </a:rPr>
              <a:t>Having in mind that we cannot define the probabilities to individual random events, we have to introduce probabilities in some other way.</a:t>
            </a:r>
          </a:p>
          <a:p>
            <a:endParaRPr lang="en-US" dirty="0">
              <a:cs typeface="Arial" panose="020B0604020202020204" pitchFamily="34" charset="0"/>
            </a:endParaRPr>
          </a:p>
          <a:p>
            <a:r>
              <a:rPr lang="en-US" dirty="0">
                <a:cs typeface="Arial" panose="020B0604020202020204" pitchFamily="34" charset="0"/>
              </a:rPr>
              <a:t>We can consider not individual events but some subset of events (with non zero measure) and assign probability to the “compound events” that any of the points from the subset was hit.</a:t>
            </a:r>
          </a:p>
          <a:p>
            <a:endParaRPr lang="en-US" dirty="0">
              <a:cs typeface="Arial" panose="020B0604020202020204" pitchFamily="34" charset="0"/>
            </a:endParaRPr>
          </a:p>
          <a:p>
            <a:r>
              <a:rPr lang="en-US" dirty="0">
                <a:cs typeface="Arial" panose="020B0604020202020204" pitchFamily="34" charset="0"/>
              </a:rPr>
              <a:t>Let us discuss it more specifically for the one dimensional case. As the subsets we shall consider just intervals on the real line.</a:t>
            </a:r>
          </a:p>
        </p:txBody>
      </p:sp>
      <p:sp>
        <p:nvSpPr>
          <p:cNvPr id="3" name="Slide Number Placeholder 2"/>
          <p:cNvSpPr>
            <a:spLocks noGrp="1"/>
          </p:cNvSpPr>
          <p:nvPr>
            <p:ph type="sldNum" sz="quarter" idx="12"/>
          </p:nvPr>
        </p:nvSpPr>
        <p:spPr/>
        <p:txBody>
          <a:bodyPr/>
          <a:lstStyle/>
          <a:p>
            <a:fld id="{1BCE0CA2-1A48-4B23-8A77-1A9F640E54E6}" type="slidenum">
              <a:rPr lang="sk-SK" smtClean="0"/>
              <a:t>32</a:t>
            </a:fld>
            <a:endParaRPr lang="sk-SK" dirty="0"/>
          </a:p>
        </p:txBody>
      </p:sp>
    </p:spTree>
    <p:extLst>
      <p:ext uri="{BB962C8B-B14F-4D97-AF65-F5344CB8AC3E}">
        <p14:creationId xmlns:p14="http://schemas.microsoft.com/office/powerpoint/2010/main" val="15479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11512" y="110912"/>
                <a:ext cx="8868480" cy="6517169"/>
              </a:xfrm>
              <a:prstGeom prst="rect">
                <a:avLst/>
              </a:prstGeom>
              <a:noFill/>
            </p:spPr>
            <p:txBody>
              <a:bodyPr wrap="square" rtlCol="0">
                <a:spAutoFit/>
              </a:bodyPr>
              <a:lstStyle/>
              <a:p>
                <a:r>
                  <a:rPr lang="en-US" dirty="0"/>
                  <a:t>Let’s repeat, the points of the “statistical physics manifesto”</a:t>
                </a:r>
              </a:p>
              <a:p>
                <a:endParaRPr lang="en-US" dirty="0"/>
              </a:p>
              <a:p>
                <a:pPr marL="285750" indent="-285750">
                  <a:buFont typeface="Arial" panose="020B0604020202020204" pitchFamily="34" charset="0"/>
                  <a:buChar char="•"/>
                </a:pPr>
                <a:r>
                  <a:rPr lang="en-US" dirty="0">
                    <a:cs typeface="Arial" panose="020B0604020202020204" pitchFamily="34" charset="0"/>
                  </a:rPr>
                  <a:t>We want to “forecast the future” at least on the level of macrostates</a:t>
                </a:r>
              </a:p>
              <a:p>
                <a:pPr marL="285750" indent="-285750">
                  <a:buFont typeface="Arial" panose="020B0604020202020204" pitchFamily="34" charset="0"/>
                  <a:buChar char="•"/>
                </a:pPr>
                <a:r>
                  <a:rPr lang="en-US" dirty="0">
                    <a:cs typeface="Arial" panose="020B0604020202020204" pitchFamily="34" charset="0"/>
                  </a:rPr>
                  <a:t>The technique how we handle macrostates in physics is statistics</a:t>
                </a:r>
              </a:p>
              <a:p>
                <a:pPr marL="285750" indent="-285750">
                  <a:buFont typeface="Arial" panose="020B0604020202020204" pitchFamily="34" charset="0"/>
                  <a:buChar char="•"/>
                </a:pPr>
                <a:r>
                  <a:rPr lang="en-US" dirty="0">
                    <a:cs typeface="Arial" panose="020B0604020202020204" pitchFamily="34" charset="0"/>
                  </a:rPr>
                  <a:t>We know the macrostate, but the system is in fact in some unknown microstate</a:t>
                </a:r>
              </a:p>
              <a:p>
                <a:pPr marL="285750" indent="-285750">
                  <a:buFont typeface="Arial" panose="020B0604020202020204" pitchFamily="34" charset="0"/>
                  <a:buChar char="•"/>
                </a:pPr>
                <a:r>
                  <a:rPr lang="en-US" dirty="0">
                    <a:cs typeface="Arial" panose="020B0604020202020204" pitchFamily="34" charset="0"/>
                  </a:rPr>
                  <a:t>There is tremendously huge number of microstates compatible with our information on macrostate</a:t>
                </a:r>
              </a:p>
              <a:p>
                <a:pPr marL="285750" indent="-285750">
                  <a:buFont typeface="Arial" panose="020B0604020202020204" pitchFamily="34" charset="0"/>
                  <a:buChar char="•"/>
                </a:pPr>
                <a:r>
                  <a:rPr lang="en-US" dirty="0">
                    <a:cs typeface="Arial" panose="020B0604020202020204" pitchFamily="34" charset="0"/>
                  </a:rPr>
                  <a:t>A particular macrostate can be realized by tremendously huge number of different microstates. This set of compatible microstates is called a </a:t>
                </a:r>
                <a:r>
                  <a:rPr lang="en-US" b="1" dirty="0">
                    <a:cs typeface="Arial" panose="020B0604020202020204" pitchFamily="34" charset="0"/>
                  </a:rPr>
                  <a:t>statistical ensemble</a:t>
                </a:r>
                <a:r>
                  <a:rPr lang="en-US" dirty="0">
                    <a:cs typeface="Arial" panose="020B0604020202020204" pitchFamily="34" charset="0"/>
                  </a:rPr>
                  <a:t>. We shall see that the number of microstates in an ensemble is of the order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10</m:t>
                            </m:r>
                          </m:e>
                          <m:sup>
                            <m:r>
                              <a:rPr lang="en-US" i="1">
                                <a:latin typeface="Cambria Math" panose="02040503050406030204" pitchFamily="18" charset="0"/>
                                <a:cs typeface="Arial" panose="020B0604020202020204" pitchFamily="34" charset="0"/>
                              </a:rPr>
                              <m:t>10</m:t>
                            </m:r>
                          </m:sup>
                        </m:sSup>
                      </m:e>
                      <m:sup>
                        <m:r>
                          <a:rPr lang="en-US" i="1">
                            <a:latin typeface="Cambria Math" panose="02040503050406030204" pitchFamily="18" charset="0"/>
                            <a:cs typeface="Arial" panose="020B0604020202020204" pitchFamily="34" charset="0"/>
                          </a:rPr>
                          <m:t>26</m:t>
                        </m:r>
                      </m:sup>
                    </m:sSup>
                    <m:r>
                      <a:rPr lang="en-US">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a:p>
                <a:endParaRPr lang="en-US" dirty="0"/>
              </a:p>
              <a:p>
                <a:r>
                  <a:rPr lang="en-US" dirty="0"/>
                  <a:t>What  justifies usage of the mean value as a reliable prediction? </a:t>
                </a:r>
              </a:p>
              <a:p>
                <a:endParaRPr lang="en-US" dirty="0"/>
              </a:p>
              <a:p>
                <a:r>
                  <a:rPr lang="en-US" dirty="0"/>
                  <a:t>The mean value can be a good strategy </a:t>
                </a:r>
                <a:r>
                  <a:rPr lang="en-US" b="1" dirty="0">
                    <a:solidFill>
                      <a:srgbClr val="FF0000"/>
                    </a:solidFill>
                  </a:rPr>
                  <a:t>if it is very “sharp”</a:t>
                </a:r>
                <a:r>
                  <a:rPr lang="en-US" dirty="0"/>
                  <a:t>. To observe a microstate with value significantly different from the mean value is in fact highly improbable. So if you want to “survive in the jungle”, the best advice is to “</a:t>
                </a:r>
                <a:r>
                  <a:rPr lang="en-US" b="1" dirty="0"/>
                  <a:t>believe to mean values</a:t>
                </a:r>
                <a:r>
                  <a:rPr lang="en-US" dirty="0"/>
                  <a:t>”. If you meet something different, well, it’s just a bad luck. </a:t>
                </a:r>
              </a:p>
              <a:p>
                <a:endParaRPr lang="en-US" dirty="0"/>
              </a:p>
              <a:p>
                <a:r>
                  <a:rPr lang="en-US" dirty="0"/>
                  <a:t>We shall argue, that such a bad luck is very, very, very improbable.</a:t>
                </a:r>
              </a:p>
            </p:txBody>
          </p:sp>
        </mc:Choice>
        <mc:Fallback xmlns="">
          <p:sp>
            <p:nvSpPr>
              <p:cNvPr id="2" name="TextBox 1"/>
              <p:cNvSpPr txBox="1">
                <a:spLocks noRot="1" noChangeAspect="1" noMove="1" noResize="1" noEditPoints="1" noAdjustHandles="1" noChangeArrowheads="1" noChangeShapeType="1" noTextEdit="1"/>
              </p:cNvSpPr>
              <p:nvPr/>
            </p:nvSpPr>
            <p:spPr>
              <a:xfrm>
                <a:off x="211512" y="110912"/>
                <a:ext cx="8868480" cy="6517169"/>
              </a:xfrm>
              <a:prstGeom prst="rect">
                <a:avLst/>
              </a:prstGeom>
              <a:blipFill>
                <a:blip r:embed="rId4"/>
                <a:stretch>
                  <a:fillRect l="-619" t="-468" b="-56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4</a:t>
            </a:fld>
            <a:endParaRPr lang="sk-SK" dirty="0"/>
          </a:p>
        </p:txBody>
      </p:sp>
    </p:spTree>
    <p:extLst>
      <p:ext uri="{BB962C8B-B14F-4D97-AF65-F5344CB8AC3E}">
        <p14:creationId xmlns:p14="http://schemas.microsoft.com/office/powerpoint/2010/main" val="408233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1520" y="548680"/>
                <a:ext cx="8712968" cy="5909310"/>
              </a:xfrm>
              <a:prstGeom prst="rect">
                <a:avLst/>
              </a:prstGeom>
              <a:noFill/>
            </p:spPr>
            <p:txBody>
              <a:bodyPr wrap="square" rtlCol="0">
                <a:spAutoFit/>
              </a:bodyPr>
              <a:lstStyle/>
              <a:p>
                <a:r>
                  <a:rPr lang="en-US" dirty="0"/>
                  <a:t>To demonstrate the “dominance of the mean value” let’s consider the following problem “from the jungle”. </a:t>
                </a:r>
              </a:p>
              <a:p>
                <a:r>
                  <a:rPr lang="en-US" dirty="0"/>
                  <a:t>I want to open door to entre into the room behind. Well, should I do it? It may happen in principle, that  all the molecules of the air inside will, by chance, be all located in the opposite half of the room and I would suffocate. Is that a real danger?</a:t>
                </a:r>
              </a:p>
              <a:p>
                <a:endParaRPr lang="en-US" dirty="0"/>
              </a:p>
              <a:p>
                <a:r>
                  <a:rPr lang="en-US" dirty="0"/>
                  <a:t>Well, no danger at all. The mean value 1:1(division of the molecules between the two halves) is so dominant, that I never find even a tiny difference in pressure between the two halves.</a:t>
                </a:r>
              </a:p>
              <a:p>
                <a:endParaRPr lang="en-US" dirty="0"/>
              </a:p>
              <a:p>
                <a:r>
                  <a:rPr lang="en-US" dirty="0"/>
                  <a:t>We shall demonstrate it using a highly simplified model.</a:t>
                </a:r>
              </a:p>
              <a:p>
                <a:endParaRPr lang="en-US" dirty="0"/>
              </a:p>
              <a:p>
                <a:r>
                  <a:rPr lang="en-US" dirty="0"/>
                  <a:t>Let’s assume that each molecule has just two possible states to choose from: be in the left half of the room or in the right half. We shall neglect</a:t>
                </a:r>
                <a:r>
                  <a:rPr lang="sk-SK" dirty="0"/>
                  <a:t> </a:t>
                </a:r>
                <a:r>
                  <a:rPr lang="en-US" dirty="0"/>
                  <a:t>velocities and the detailed positions of the molecules.</a:t>
                </a:r>
              </a:p>
              <a:p>
                <a:endParaRPr lang="en-US" dirty="0"/>
              </a:p>
              <a:p>
                <a:r>
                  <a:rPr lang="en-US" dirty="0"/>
                  <a:t>Let’s calculate the probability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𝑛</m:t>
                    </m:r>
                    <m:r>
                      <a:rPr lang="en-US" b="0" i="1" smtClean="0">
                        <a:latin typeface="Cambria Math"/>
                      </a:rPr>
                      <m:t>)</m:t>
                    </m:r>
                  </m:oMath>
                </a14:m>
                <a:r>
                  <a:rPr lang="en-US" dirty="0"/>
                  <a:t>, to find exactly </a:t>
                </a:r>
                <a14:m>
                  <m:oMath xmlns:m="http://schemas.openxmlformats.org/officeDocument/2006/math">
                    <m:r>
                      <a:rPr lang="en-US" b="0" i="1" smtClean="0">
                        <a:latin typeface="Cambria Math"/>
                      </a:rPr>
                      <m:t>𝑛</m:t>
                    </m:r>
                  </m:oMath>
                </a14:m>
                <a:r>
                  <a:rPr lang="en-US" dirty="0"/>
                  <a:t> molecules left and  </a:t>
                </a:r>
                <a14:m>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𝑛</m:t>
                    </m:r>
                  </m:oMath>
                </a14:m>
                <a:r>
                  <a:rPr lang="en-US" dirty="0"/>
                  <a:t> molecules right.</a:t>
                </a:r>
              </a:p>
              <a:p>
                <a:endParaRPr lang="en-US" dirty="0"/>
              </a:p>
              <a:p>
                <a:r>
                  <a:rPr lang="en-US" dirty="0"/>
                  <a:t>Note: we have to assume the particles to be distinguishable, since our assumptions are too crude to be used for undistinguishable particles.</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548680"/>
                <a:ext cx="8712968" cy="5909310"/>
              </a:xfrm>
              <a:prstGeom prst="rect">
                <a:avLst/>
              </a:prstGeom>
              <a:blipFill>
                <a:blip r:embed="rId4"/>
                <a:stretch>
                  <a:fillRect l="-559" t="-516" r="-769" b="-722"/>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5</a:t>
            </a:fld>
            <a:endParaRPr lang="sk-SK" dirty="0"/>
          </a:p>
        </p:txBody>
      </p:sp>
    </p:spTree>
    <p:extLst>
      <p:ext uri="{BB962C8B-B14F-4D97-AF65-F5344CB8AC3E}">
        <p14:creationId xmlns:p14="http://schemas.microsoft.com/office/powerpoint/2010/main" val="116019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928108"/>
            <a:ext cx="5976664" cy="369332"/>
          </a:xfrm>
          <a:prstGeom prst="rect">
            <a:avLst/>
          </a:prstGeom>
          <a:noFill/>
        </p:spPr>
        <p:txBody>
          <a:bodyPr wrap="square" rtlCol="0">
            <a:spAutoFit/>
          </a:bodyPr>
          <a:lstStyle/>
          <a:p>
            <a:r>
              <a:rPr lang="en-US" dirty="0"/>
              <a:t>Stirling formula</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34313" y="2297440"/>
            <a:ext cx="2577084" cy="411480"/>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02544" y="1052736"/>
            <a:ext cx="1377696" cy="487680"/>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34313" y="3001271"/>
            <a:ext cx="6940296" cy="414528"/>
          </a:xfrm>
          <a:prstGeom prst="rect">
            <a:avLst/>
          </a:prstGeom>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34313" y="3573016"/>
            <a:ext cx="3253740" cy="414528"/>
          </a:xfrm>
          <a:prstGeom prst="rect">
            <a:avLst/>
          </a:prstGeom>
        </p:spPr>
      </p:pic>
      <p:pic>
        <p:nvPicPr>
          <p:cNvPr id="12" name="Picture 1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734313" y="4149080"/>
            <a:ext cx="2577084" cy="414528"/>
          </a:xfrm>
          <a:prstGeom prst="rect">
            <a:avLst/>
          </a:prstGeom>
        </p:spPr>
      </p:pic>
      <p:pic>
        <p:nvPicPr>
          <p:cNvPr id="14" name="Picture 1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899592" y="4797152"/>
            <a:ext cx="1330452" cy="487680"/>
          </a:xfrm>
          <a:prstGeom prst="rect">
            <a:avLst/>
          </a:prstGeom>
        </p:spPr>
      </p:pic>
      <p:sp>
        <p:nvSpPr>
          <p:cNvPr id="2" name="TextBox 1"/>
          <p:cNvSpPr txBox="1"/>
          <p:nvPr/>
        </p:nvSpPr>
        <p:spPr>
          <a:xfrm>
            <a:off x="611560" y="548680"/>
            <a:ext cx="3592901" cy="369332"/>
          </a:xfrm>
          <a:prstGeom prst="rect">
            <a:avLst/>
          </a:prstGeom>
          <a:noFill/>
        </p:spPr>
        <p:txBody>
          <a:bodyPr wrap="square" rtlCol="0">
            <a:spAutoFit/>
          </a:bodyPr>
          <a:lstStyle/>
          <a:p>
            <a:r>
              <a:rPr lang="en-US" dirty="0"/>
              <a:t>Obviously:</a:t>
            </a:r>
          </a:p>
        </p:txBody>
      </p:sp>
      <p:sp>
        <p:nvSpPr>
          <p:cNvPr id="6" name="TextBox 5"/>
          <p:cNvSpPr txBox="1"/>
          <p:nvPr/>
        </p:nvSpPr>
        <p:spPr>
          <a:xfrm>
            <a:off x="539552" y="5661248"/>
            <a:ext cx="8136904" cy="646331"/>
          </a:xfrm>
          <a:prstGeom prst="rect">
            <a:avLst/>
          </a:prstGeom>
          <a:noFill/>
        </p:spPr>
        <p:txBody>
          <a:bodyPr wrap="square" rtlCol="0">
            <a:spAutoFit/>
          </a:bodyPr>
          <a:lstStyle/>
          <a:p>
            <a:r>
              <a:rPr lang="en-US" dirty="0"/>
              <a:t>Oh! This looks like a disaster. For large N the probability to find half of the particles in the left half of the room is almost zero! </a:t>
            </a:r>
          </a:p>
        </p:txBody>
      </p:sp>
      <p:sp>
        <p:nvSpPr>
          <p:cNvPr id="7" name="Slide Number Placeholder 6"/>
          <p:cNvSpPr>
            <a:spLocks noGrp="1"/>
          </p:cNvSpPr>
          <p:nvPr>
            <p:ph type="sldNum" sz="quarter" idx="12"/>
          </p:nvPr>
        </p:nvSpPr>
        <p:spPr/>
        <p:txBody>
          <a:bodyPr/>
          <a:lstStyle/>
          <a:p>
            <a:fld id="{1BCE0CA2-1A48-4B23-8A77-1A9F640E54E6}" type="slidenum">
              <a:rPr lang="sk-SK" smtClean="0"/>
              <a:t>6</a:t>
            </a:fld>
            <a:endParaRPr lang="sk-SK" dirty="0"/>
          </a:p>
        </p:txBody>
      </p:sp>
    </p:spTree>
    <p:extLst>
      <p:ext uri="{BB962C8B-B14F-4D97-AF65-F5344CB8AC3E}">
        <p14:creationId xmlns:p14="http://schemas.microsoft.com/office/powerpoint/2010/main" val="167354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064896" cy="923330"/>
          </a:xfrm>
          <a:prstGeom prst="rect">
            <a:avLst/>
          </a:prstGeom>
          <a:noFill/>
        </p:spPr>
        <p:txBody>
          <a:bodyPr wrap="square" rtlCol="0">
            <a:spAutoFit/>
          </a:bodyPr>
          <a:lstStyle/>
          <a:p>
            <a:r>
              <a:rPr lang="en-US" dirty="0"/>
              <a:t>But wait! What we have calculated is the probability for </a:t>
            </a:r>
            <a:r>
              <a:rPr lang="en-US" b="1" dirty="0"/>
              <a:t>exactly half of the particles in half of the room.</a:t>
            </a:r>
            <a:r>
              <a:rPr lang="en-US" dirty="0"/>
              <a:t> This is not something we are interested it in order not to suffocate. What we need is the probability to find something like </a:t>
            </a:r>
            <a:endParaRPr lang="en-US" b="1"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42692" y="1844824"/>
            <a:ext cx="2514600" cy="41452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67544" y="2636912"/>
                <a:ext cx="7992888" cy="4037837"/>
              </a:xfrm>
              <a:prstGeom prst="rect">
                <a:avLst/>
              </a:prstGeom>
              <a:noFill/>
            </p:spPr>
            <p:txBody>
              <a:bodyPr wrap="square" rtlCol="0">
                <a:spAutoFit/>
              </a:bodyPr>
              <a:lstStyle/>
              <a:p>
                <a:r>
                  <a:rPr lang="en-US" dirty="0"/>
                  <a:t>But even the above inequality describes “too many n-s”. All those states cannot have the probability roughly equal to the probability of </a:t>
                </a:r>
                <a14:m>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2</m:t>
                        </m:r>
                      </m:den>
                    </m:f>
                  </m:oMath>
                </a14:m>
                <a:r>
                  <a:rPr lang="en-US" dirty="0"/>
                  <a:t> , since there is too many of them. There are </a:t>
                </a:r>
                <a14:m>
                  <m:oMath xmlns:m="http://schemas.openxmlformats.org/officeDocument/2006/math">
                    <m:r>
                      <a:rPr lang="en-US" b="0" i="1" smtClean="0">
                        <a:latin typeface="Cambria Math"/>
                      </a:rPr>
                      <m:t>0.002</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2</m:t>
                        </m:r>
                      </m:den>
                    </m:f>
                  </m:oMath>
                </a14:m>
                <a:r>
                  <a:rPr lang="en-US" dirty="0"/>
                  <a:t> such states and if each of them had the probability</a:t>
                </a:r>
              </a:p>
              <a:p>
                <a:endParaRPr lang="en-US" dirty="0"/>
              </a:p>
              <a:p>
                <a:endParaRPr lang="en-US" dirty="0"/>
              </a:p>
              <a:p>
                <a:r>
                  <a:rPr lang="en-US" dirty="0"/>
                  <a:t>their summary probability would be</a:t>
                </a:r>
              </a:p>
              <a:p>
                <a:endParaRPr lang="en-US" dirty="0"/>
              </a:p>
              <a:p>
                <a:endParaRPr lang="en-US" dirty="0"/>
              </a:p>
              <a:p>
                <a:endParaRPr lang="en-US" dirty="0"/>
              </a:p>
              <a:p>
                <a:r>
                  <a:rPr lang="en-US" dirty="0"/>
                  <a:t>Let’s be more exact and calculate also the probabilities for</a:t>
                </a:r>
                <a14:m>
                  <m:oMath xmlns:m="http://schemas.openxmlformats.org/officeDocument/2006/math">
                    <m:r>
                      <a:rPr lang="en-US" b="0" i="0" smtClean="0">
                        <a:latin typeface="Cambria Math"/>
                      </a:rPr>
                      <m:t>  </m:t>
                    </m:r>
                    <m:r>
                      <a:rPr lang="en-US" b="0" i="1" smtClean="0">
                        <a:latin typeface="Cambria Math"/>
                      </a:rPr>
                      <m:t>𝑛</m:t>
                    </m:r>
                  </m:oMath>
                </a14:m>
                <a:r>
                  <a:rPr lang="en-US" dirty="0"/>
                  <a:t>   slightly different from </a:t>
                </a:r>
                <a14:m>
                  <m:oMath xmlns:m="http://schemas.openxmlformats.org/officeDocument/2006/math">
                    <m:f>
                      <m:fPr>
                        <m:ctrlPr>
                          <a:rPr lang="en-US" i="1">
                            <a:latin typeface="Cambria Math" panose="02040503050406030204" pitchFamily="18" charset="0"/>
                          </a:rPr>
                        </m:ctrlPr>
                      </m:fPr>
                      <m:num>
                        <m:r>
                          <a:rPr lang="en-US" i="1">
                            <a:latin typeface="Cambria Math"/>
                          </a:rPr>
                          <m:t>𝑁</m:t>
                        </m:r>
                      </m:num>
                      <m:den>
                        <m:r>
                          <a:rPr lang="en-US" i="1">
                            <a:latin typeface="Cambria Math"/>
                          </a:rPr>
                          <m:t>2</m:t>
                        </m:r>
                      </m:den>
                    </m:f>
                    <m:r>
                      <a:rPr lang="en-US" i="1">
                        <a:latin typeface="Cambria Math"/>
                      </a:rPr>
                      <m:t>.</m:t>
                    </m:r>
                  </m:oMath>
                </a14:m>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7544" y="2636912"/>
                <a:ext cx="7992888" cy="4037837"/>
              </a:xfrm>
              <a:prstGeom prst="rect">
                <a:avLst/>
              </a:prstGeom>
              <a:blipFill rotWithShape="1">
                <a:blip r:embed="rId8"/>
                <a:stretch>
                  <a:fillRect l="-686" t="-755" r="-1144"/>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93925" y="3861048"/>
            <a:ext cx="1330452" cy="487680"/>
          </a:xfrm>
          <a:prstGeom prst="rect">
            <a:avLst/>
          </a:prstGeom>
        </p:spPr>
      </p:pic>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55776" y="4897916"/>
            <a:ext cx="3320796" cy="487680"/>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7</a:t>
            </a:fld>
            <a:endParaRPr lang="sk-SK" dirty="0"/>
          </a:p>
        </p:txBody>
      </p:sp>
    </p:spTree>
    <p:extLst>
      <p:ext uri="{BB962C8B-B14F-4D97-AF65-F5344CB8AC3E}">
        <p14:creationId xmlns:p14="http://schemas.microsoft.com/office/powerpoint/2010/main" val="379395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44218" y="404665"/>
            <a:ext cx="5896166" cy="1841373"/>
          </a:xfrm>
          <a:prstGeom prst="rect">
            <a:avLst/>
          </a:prstGeom>
        </p:spPr>
      </p:pic>
      <p:pic>
        <p:nvPicPr>
          <p:cNvPr id="16" name="Picture 1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41652" y="2924944"/>
            <a:ext cx="6703695" cy="1841373"/>
          </a:xfrm>
          <a:prstGeom prst="rect">
            <a:avLst/>
          </a:prstGeom>
        </p:spPr>
      </p:pic>
      <p:pic>
        <p:nvPicPr>
          <p:cNvPr id="13" name="Pictur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98195" y="5670197"/>
            <a:ext cx="3773805" cy="558165"/>
          </a:xfrm>
          <a:prstGeom prst="rect">
            <a:avLst/>
          </a:prstGeom>
        </p:spPr>
      </p:pic>
      <p:sp>
        <p:nvSpPr>
          <p:cNvPr id="17" name="TextBox 16"/>
          <p:cNvSpPr txBox="1"/>
          <p:nvPr/>
        </p:nvSpPr>
        <p:spPr>
          <a:xfrm>
            <a:off x="741652" y="2492896"/>
            <a:ext cx="4406412" cy="369332"/>
          </a:xfrm>
          <a:prstGeom prst="rect">
            <a:avLst/>
          </a:prstGeom>
          <a:noFill/>
        </p:spPr>
        <p:txBody>
          <a:bodyPr wrap="square" rtlCol="0">
            <a:spAutoFit/>
          </a:bodyPr>
          <a:lstStyle/>
          <a:p>
            <a:r>
              <a:rPr lang="en-US" dirty="0"/>
              <a:t>denoting n=N/2+x</a:t>
            </a:r>
          </a:p>
        </p:txBody>
      </p:sp>
      <p:sp>
        <p:nvSpPr>
          <p:cNvPr id="18" name="TextBox 17"/>
          <p:cNvSpPr txBox="1"/>
          <p:nvPr/>
        </p:nvSpPr>
        <p:spPr>
          <a:xfrm>
            <a:off x="744218" y="5097778"/>
            <a:ext cx="6703695" cy="369332"/>
          </a:xfrm>
          <a:prstGeom prst="rect">
            <a:avLst/>
          </a:prstGeom>
          <a:noFill/>
        </p:spPr>
        <p:txBody>
          <a:bodyPr wrap="square" rtlCol="0">
            <a:spAutoFit/>
          </a:bodyPr>
          <a:lstStyle/>
          <a:p>
            <a:r>
              <a:rPr lang="en-US" dirty="0"/>
              <a:t>Taylor series in x to the second order gives</a:t>
            </a:r>
          </a:p>
        </p:txBody>
      </p:sp>
      <p:sp>
        <p:nvSpPr>
          <p:cNvPr id="2" name="Slide Number Placeholder 1"/>
          <p:cNvSpPr>
            <a:spLocks noGrp="1"/>
          </p:cNvSpPr>
          <p:nvPr>
            <p:ph type="sldNum" sz="quarter" idx="12"/>
          </p:nvPr>
        </p:nvSpPr>
        <p:spPr/>
        <p:txBody>
          <a:bodyPr/>
          <a:lstStyle/>
          <a:p>
            <a:fld id="{1BCE0CA2-1A48-4B23-8A77-1A9F640E54E6}" type="slidenum">
              <a:rPr lang="sk-SK" smtClean="0"/>
              <a:t>8</a:t>
            </a:fld>
            <a:endParaRPr lang="sk-SK" dirty="0"/>
          </a:p>
        </p:txBody>
      </p:sp>
    </p:spTree>
    <p:extLst>
      <p:ext uri="{BB962C8B-B14F-4D97-AF65-F5344CB8AC3E}">
        <p14:creationId xmlns:p14="http://schemas.microsoft.com/office/powerpoint/2010/main" val="18843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15617" y="2060850"/>
            <a:ext cx="3596640" cy="821055"/>
          </a:xfrm>
          <a:prstGeom prst="rect">
            <a:avLst/>
          </a:prstGeom>
        </p:spPr>
      </p:pic>
      <p:sp>
        <p:nvSpPr>
          <p:cNvPr id="2" name="TextBox 1"/>
          <p:cNvSpPr txBox="1"/>
          <p:nvPr/>
        </p:nvSpPr>
        <p:spPr>
          <a:xfrm>
            <a:off x="1115616" y="908720"/>
            <a:ext cx="5616624" cy="369332"/>
          </a:xfrm>
          <a:prstGeom prst="rect">
            <a:avLst/>
          </a:prstGeom>
          <a:noFill/>
        </p:spPr>
        <p:txBody>
          <a:bodyPr wrap="square" rtlCol="0">
            <a:spAutoFit/>
          </a:bodyPr>
          <a:lstStyle/>
          <a:p>
            <a:r>
              <a:rPr lang="en-US" dirty="0"/>
              <a:t>so for large N we get</a:t>
            </a: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44880" y="3429000"/>
            <a:ext cx="6185916" cy="1566672"/>
          </a:xfrm>
          <a:prstGeom prst="rect">
            <a:avLst/>
          </a:prstGeom>
        </p:spPr>
      </p:pic>
      <p:sp>
        <p:nvSpPr>
          <p:cNvPr id="7" name="TextBox 6"/>
          <p:cNvSpPr txBox="1"/>
          <p:nvPr/>
        </p:nvSpPr>
        <p:spPr>
          <a:xfrm>
            <a:off x="323528" y="5445224"/>
            <a:ext cx="8136904" cy="1200329"/>
          </a:xfrm>
          <a:prstGeom prst="rect">
            <a:avLst/>
          </a:prstGeom>
          <a:noFill/>
        </p:spPr>
        <p:txBody>
          <a:bodyPr wrap="square" rtlCol="0">
            <a:spAutoFit/>
          </a:bodyPr>
          <a:lstStyle/>
          <a:p>
            <a:r>
              <a:rPr lang="en-US" dirty="0"/>
              <a:t>We have approximated the required sum by an integral, but even the integral cannot be evaluated exactly.  What we did is we have approximated the binomial distribution by Gauss distribution. We shall discuss Gauss distributions later it these series of lectures</a:t>
            </a:r>
          </a:p>
        </p:txBody>
      </p:sp>
      <p:sp>
        <p:nvSpPr>
          <p:cNvPr id="3" name="Slide Number Placeholder 2"/>
          <p:cNvSpPr>
            <a:spLocks noGrp="1"/>
          </p:cNvSpPr>
          <p:nvPr>
            <p:ph type="sldNum" sz="quarter" idx="12"/>
          </p:nvPr>
        </p:nvSpPr>
        <p:spPr/>
        <p:txBody>
          <a:bodyPr/>
          <a:lstStyle/>
          <a:p>
            <a:fld id="{1BCE0CA2-1A48-4B23-8A77-1A9F640E54E6}" type="slidenum">
              <a:rPr lang="sk-SK" smtClean="0"/>
              <a:t>9</a:t>
            </a:fld>
            <a:endParaRPr lang="sk-SK" dirty="0"/>
          </a:p>
        </p:txBody>
      </p:sp>
    </p:spTree>
    <p:extLst>
      <p:ext uri="{BB962C8B-B14F-4D97-AF65-F5344CB8AC3E}">
        <p14:creationId xmlns:p14="http://schemas.microsoft.com/office/powerpoint/2010/main" val="2381197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n! \approx n\ln n - n + \frac{1}{2}\ln(2\pi n)&#10;\end{align*}&#10;&#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N\ln N- N+\frac{1}{2}\ln(2\pi N)\\&#10;&amp;-(n\ln n -n +\frac{1}{2}\ln(2 \pi n))\\&#10;&amp;-((N-n)\ln (N-n) -(N-n) +\frac{1}{2}\ln(2 \pi (N-n)))\\&#10;&amp;-N\ln 2&#10;\end{align*}&#10;&#10;&#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N\ln N- N+\frac{1}{2}\ln(2\pi N)\\&#10;&amp;-((N/2+x)\ln (N/2+x) -(N/2+x) +\frac{1}{2}\ln(2 \pi (N/2+x)))\\&#10;&amp;-((N/2-x)\ln (N/2-x) -(N/2-x) +\frac{1}{2}\ln(2 \pi (N/2-x)))\\&#10;&amp;-N\ln 2&#10;\end{align*}&#10;&#10;&#10;&#10;&#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n)&amp;\approx -\frac{1}{2}\ln\frac{N\pi}{2}+&#10;\frac{(2-2N)x^2}{N^2}&#10;\end{align*}&#10;&#10;&#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amp;\approx \frac{1}{\sqrt{\frac{N \pi}{2}}}&#10;\exp(-\frac{(n-N/2)^2}{N/2})&#10;\end{align*}&#10;&#10;&#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p(n&gt;(1+10^{-3})N/2))&amp;\approx \sum_{(1+10^{-3})N/2}^N&#10;\frac{1}{\sqrt{\frac{N \pi}{2}}}&#10;\exp(-\frac{(n-N/2)^2}{N/2})\\&#10;&amp;\approx \int\limits_{(1+10^{-3})N/2}^N\frac{1}{\sqrt{\frac{N \pi}{2}}}&#10;\exp(-\frac{(n-N/2)^2}{N/2})dn\\&#10;\end{align*}&#10;&#10;&#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10^{-3})N/2}^\infty\frac{1}{\sqrt{\frac{N \pi}{2}}}&#10;\exp(-\frac{(n-N/2)^2}{N/2})dn&#10;- \int\limits_{N}^\infty\frac{1}{\sqrt{\frac{N \pi}{2}}}&#10;\exp(-\frac{(n-N/2)^2}{N/2})dn\\&#10;\end{align*}&#10;&#10;&#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0^{-3}N/2}^\infty\frac{1}{\sqrt{\frac{N \pi}{2}}}&#10;\exp(-\frac{x^2}{N/2})dx&#10;- \int\limits_{N/2}^\infty\frac{1}{\sqrt{\frac{N \pi}{2}}}&#10;\exp(-\frac{x^2}{N/2})dn\\&#10;\end{align*}&#10;&#10;&#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amp;\approx \int\limits_{10^{-3}\sqrt{N/2}}^\infty\frac{1}{\sqrt{\pi}}&#10;\exp(-\xi^2)d\xi&#10;- \int\limits_{\sqrt{N/2}}^\infty\frac{1}{\sqrt{\pi}}&#10;\exp(-\xi^2)d\xi&#10;\end{align*}&#10;&#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P&amp;\approx \frac{1}{2}\erfc(10^{-3}\sqrt{N/2})&#10;- \frac{1}{2}\erfc(\sqrt{N/2})&#10;\end{align*}&#10;&#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erfc(x)\approx \frac{1}{x\sqrt\pi}\exp(-x^2)&#10;\end{align*}&#10;&#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binom{N}{n}\frac{1}{2^n}&#10;\end{align*}&#10;&#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def \erfc{\text{erfc}}&#10;&#10;\begin{document}&#10;&#10;\begin{align*}&#10;%\color{YellowOrange}&#10;P&amp;\approx \exp(-5\times 10^{16})&#10;\end{align*}&#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n)&amp;\approx \frac{1}{\sqrt{\frac{N \pi}{2}}}&#10;\exp(-\frac{(n-N/2)^2}{N/2})&#10;\end{align*}&#10;&#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n \approx \frac{N}{2}\pm \sqrt\frac{N}{2}&#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n \approx 10^{23}\pm 3\times 10^{11}&#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ge 0\;\;\;\;\sum_i p(i)=1&#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approx \frac{N_i}{N}&#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sum_i x_ip(i)=\sum_i\frac{x_iN_i}{N}&#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times 3+2 \times 4}{7}&#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i\in\text{Low}(\tilde x)}p(i)\ge \frac{1}{2} &#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N\ln N- N+\frac{1}{2}\ln(2\pi N)&#10;&amp;-2(\frac{N}{2}\ln\frac{N}{2} -\frac{N}{2} +\frac{1}{2}\ln(2 \pi \frac{N}{2}))&#10;&amp;-N\ln 2&#10;\end{align*}&#10;&#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um_{i\in\text{Hi}(\tilde x)}p(i)\ge \frac{1}{2} &#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2=\sum_i (x_i-\overline x)^2p(i)&#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sigma=\sqrt{\sum_i (x_i-\overline x)^2p(i)}&#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frac{1}{2}\ln(2\pi N)&#10;-2\frac{1}{2}\ln(2 \pi \frac{N}{2}))&#10;\end{align*}&#10;&#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ln p(\frac{N}{2})&amp;\approx -\frac{1}{2}\ln(2\pi N)&#10;+\ln 2&#10;\end{align*}&#10;&#10;&#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frac{N}{2})&amp;\approx \sqrt{\frac{2}{\pi N}}&#10;\end{align*}&#10;&#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0.999\times \frac{N}{2}&lt;n&lt;1.001\times \frac{N}{2}&#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frac{N}{2})&amp;\approx \sqrt{\frac{2}{\pi N}}&#10;\end{align*}&#10;&#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align*}&#10;%\color{YellowOrange}&#10;p &amp;\approx 0.002 \frac{N}{2}\sqrt{\frac{2}{\pi N}}\approx 0.00005\sqrt N\gg 1&#10;\end{align*}&#10;&#10;&#10;&#10;&#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2563</TotalTime>
  <Words>4251</Words>
  <Application>Microsoft Office PowerPoint</Application>
  <PresentationFormat>On-screen Show (4:3)</PresentationFormat>
  <Paragraphs>327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189</cp:revision>
  <dcterms:created xsi:type="dcterms:W3CDTF">2016-10-10T07:20:49Z</dcterms:created>
  <dcterms:modified xsi:type="dcterms:W3CDTF">2019-09-25T07:55:26Z</dcterms:modified>
</cp:coreProperties>
</file>