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30" r:id="rId2"/>
    <p:sldId id="331" r:id="rId3"/>
    <p:sldId id="332"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6" autoAdjust="0"/>
    <p:restoredTop sz="94661" autoAdjust="0"/>
  </p:normalViewPr>
  <p:slideViewPr>
    <p:cSldViewPr snapToGrid="0">
      <p:cViewPr varScale="1">
        <p:scale>
          <a:sx n="62" d="100"/>
          <a:sy n="62" d="100"/>
        </p:scale>
        <p:origin x="1158" y="72"/>
      </p:cViewPr>
      <p:guideLst/>
    </p:cSldViewPr>
  </p:slideViewPr>
  <p:notesTextViewPr>
    <p:cViewPr>
      <p:scale>
        <a:sx n="1" d="1"/>
        <a:sy n="1" d="1"/>
      </p:scale>
      <p:origin x="0" y="0"/>
    </p:cViewPr>
  </p:notesTextViewPr>
  <p:sorterViewPr>
    <p:cViewPr>
      <p:scale>
        <a:sx n="110" d="100"/>
        <a:sy n="110" d="100"/>
      </p:scale>
      <p:origin x="0" y="-225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59C52-18EC-4722-8767-5E528E5DFBBC}" type="datetimeFigureOut">
              <a:rPr lang="sk-SK" smtClean="0"/>
              <a:t>1. 10. 2019</a:t>
            </a:fld>
            <a:endParaRPr lang="sk-SK"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EBEF8-B183-4FAF-9231-BCB8730357BA}" type="slidenum">
              <a:rPr lang="sk-SK" smtClean="0"/>
              <a:t>‹#›</a:t>
            </a:fld>
            <a:endParaRPr lang="sk-SK" dirty="0"/>
          </a:p>
        </p:txBody>
      </p:sp>
    </p:spTree>
    <p:extLst>
      <p:ext uri="{BB962C8B-B14F-4D97-AF65-F5344CB8AC3E}">
        <p14:creationId xmlns:p14="http://schemas.microsoft.com/office/powerpoint/2010/main" val="357766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4640D-D5CD-4AAE-80D3-9AC38992F1AA}" type="datetime1">
              <a:rPr lang="sk-SK" smtClean="0"/>
              <a:t>1. 10. 2019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62204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A611E-D6FE-48FC-9331-957230DFA312}" type="datetime1">
              <a:rPr lang="sk-SK" smtClean="0"/>
              <a:t>1. 10. 2019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42903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2D7D2-F7AC-4F5D-A3E3-A1DE53757EDC}" type="datetime1">
              <a:rPr lang="sk-SK" smtClean="0"/>
              <a:t>1. 10. 2019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86619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6DA9F-9044-4A9F-9E2E-176F8E77560F}" type="datetime1">
              <a:rPr lang="sk-SK" smtClean="0"/>
              <a:t>1. 10. 2019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979308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1D5C2-3952-4AE9-A7D9-2ADF7A888EB1}" type="datetime1">
              <a:rPr lang="sk-SK" smtClean="0"/>
              <a:t>1. 10. 2019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65498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9BC82-B214-4099-826B-1ED9E5D347B1}" type="datetime1">
              <a:rPr lang="sk-SK" smtClean="0"/>
              <a:t>1. 10. 2019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87037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A37CF-F4E0-4013-87A2-01FE4FE4C3EA}" type="datetime1">
              <a:rPr lang="sk-SK" smtClean="0"/>
              <a:t>1. 10. 2019</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34800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392C0-726B-4FF9-A168-D2401A80E300}" type="datetime1">
              <a:rPr lang="sk-SK" smtClean="0"/>
              <a:t>1. 10. 2019</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50979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99779-CD09-4245-BEAF-BDD6F6D69977}" type="datetime1">
              <a:rPr lang="sk-SK" smtClean="0"/>
              <a:t>1. 10. 2019</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12309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AAF659-7F1C-4D97-97C7-6148C9113AC2}" type="datetime1">
              <a:rPr lang="sk-SK" smtClean="0"/>
              <a:t>1. 10. 2019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26478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EA13BE-0278-48B8-B2D1-0B114E653E3A}" type="datetime1">
              <a:rPr lang="sk-SK" smtClean="0"/>
              <a:t>1. 10. 2019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46853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7BF6-95CC-4E61-8F96-81B78B7A5B3E}" type="datetime1">
              <a:rPr lang="sk-SK" smtClean="0"/>
              <a:t>1. 10. 2019</a:t>
            </a:fld>
            <a:endParaRPr lang="sk-SK"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4951-8A76-4D8F-991A-50C7753EBC79}" type="slidenum">
              <a:rPr lang="sk-SK" smtClean="0"/>
              <a:t>‹#›</a:t>
            </a:fld>
            <a:endParaRPr lang="sk-SK" dirty="0"/>
          </a:p>
        </p:txBody>
      </p:sp>
    </p:spTree>
    <p:extLst>
      <p:ext uri="{BB962C8B-B14F-4D97-AF65-F5344CB8AC3E}">
        <p14:creationId xmlns:p14="http://schemas.microsoft.com/office/powerpoint/2010/main" val="2849144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tags" Target="../tags/tag33.xml"/><Relationship Id="rId12" Type="http://schemas.openxmlformats.org/officeDocument/2006/relationships/image" Target="../media/image34.png"/><Relationship Id="rId2" Type="http://schemas.openxmlformats.org/officeDocument/2006/relationships/tags" Target="../tags/tag32.xml"/><Relationship Id="rId1" Type="http://schemas.openxmlformats.org/officeDocument/2006/relationships/tags" Target="../tags/tag31.xml"/><Relationship Id="rId11" Type="http://schemas.openxmlformats.org/officeDocument/2006/relationships/image" Target="../media/image33.png"/><Relationship Id="rId5" Type="http://schemas.openxmlformats.org/officeDocument/2006/relationships/slideLayout" Target="../slideLayouts/slideLayout7.xml"/><Relationship Id="rId10" Type="http://schemas.openxmlformats.org/officeDocument/2006/relationships/image" Target="../media/image32.png"/><Relationship Id="rId4" Type="http://schemas.openxmlformats.org/officeDocument/2006/relationships/tags" Target="../tags/tag34.xml"/><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13" Type="http://schemas.openxmlformats.org/officeDocument/2006/relationships/image" Target="../media/image38.png"/><Relationship Id="rId3" Type="http://schemas.openxmlformats.org/officeDocument/2006/relationships/tags" Target="../tags/tag37.xml"/><Relationship Id="rId12" Type="http://schemas.openxmlformats.org/officeDocument/2006/relationships/image" Target="../media/image37.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7.xml"/><Relationship Id="rId11" Type="http://schemas.openxmlformats.org/officeDocument/2006/relationships/image" Target="../media/image36.png"/><Relationship Id="rId5" Type="http://schemas.openxmlformats.org/officeDocument/2006/relationships/tags" Target="../tags/tag39.xml"/><Relationship Id="rId10" Type="http://schemas.openxmlformats.org/officeDocument/2006/relationships/image" Target="../media/image35.png"/><Relationship Id="rId4" Type="http://schemas.openxmlformats.org/officeDocument/2006/relationships/tags" Target="../tags/tag38.xml"/><Relationship Id="rId9" Type="http://schemas.openxmlformats.org/officeDocument/2006/relationships/image" Target="../media/image118.png"/><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43.xml"/><Relationship Id="rId7" Type="http://schemas.openxmlformats.org/officeDocument/2006/relationships/image" Target="../media/image125.png"/><Relationship Id="rId2" Type="http://schemas.openxmlformats.org/officeDocument/2006/relationships/tags" Target="../tags/tag42.xml"/><Relationship Id="rId1" Type="http://schemas.openxmlformats.org/officeDocument/2006/relationships/tags" Target="../tags/tag41.xml"/><Relationship Id="rId11" Type="http://schemas.openxmlformats.org/officeDocument/2006/relationships/image" Target="../media/image44.png"/><Relationship Id="rId10" Type="http://schemas.openxmlformats.org/officeDocument/2006/relationships/image" Target="../media/image43.png"/><Relationship Id="rId4" Type="http://schemas.openxmlformats.org/officeDocument/2006/relationships/slideLayout" Target="../slideLayouts/slideLayout7.xml"/><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46.xml"/><Relationship Id="rId7" Type="http://schemas.openxmlformats.org/officeDocument/2006/relationships/image" Target="../media/image1290.png"/><Relationship Id="rId2" Type="http://schemas.openxmlformats.org/officeDocument/2006/relationships/tags" Target="../tags/tag45.xml"/><Relationship Id="rId1" Type="http://schemas.openxmlformats.org/officeDocument/2006/relationships/tags" Target="../tags/tag44.xml"/><Relationship Id="rId11" Type="http://schemas.openxmlformats.org/officeDocument/2006/relationships/image" Target="../media/image49.png"/><Relationship Id="rId10" Type="http://schemas.openxmlformats.org/officeDocument/2006/relationships/image" Target="../media/image48.png"/><Relationship Id="rId4" Type="http://schemas.openxmlformats.org/officeDocument/2006/relationships/slideLayout" Target="../slideLayouts/slideLayout7.xml"/><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13" Type="http://schemas.openxmlformats.org/officeDocument/2006/relationships/image" Target="../media/image53.png"/><Relationship Id="rId3" Type="http://schemas.openxmlformats.org/officeDocument/2006/relationships/tags" Target="../tags/tag49.xml"/><Relationship Id="rId7" Type="http://schemas.openxmlformats.org/officeDocument/2006/relationships/image" Target="../media/image50.png"/><Relationship Id="rId12" Type="http://schemas.openxmlformats.org/officeDocument/2006/relationships/image" Target="../media/image52.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49.png"/><Relationship Id="rId11" Type="http://schemas.openxmlformats.org/officeDocument/2006/relationships/image" Target="../media/image51.png"/><Relationship Id="rId5" Type="http://schemas.openxmlformats.org/officeDocument/2006/relationships/slideLayout" Target="../slideLayouts/slideLayout7.xml"/><Relationship Id="rId10" Type="http://schemas.openxmlformats.org/officeDocument/2006/relationships/image" Target="../media/image137.png"/><Relationship Id="rId4" Type="http://schemas.openxmlformats.org/officeDocument/2006/relationships/tags" Target="../tags/tag50.xml"/></Relationships>
</file>

<file path=ppt/slides/_rels/slide18.xml.rels><?xml version="1.0" encoding="UTF-8" standalone="yes"?>
<Relationships xmlns="http://schemas.openxmlformats.org/package/2006/relationships"><Relationship Id="rId13" Type="http://schemas.openxmlformats.org/officeDocument/2006/relationships/image" Target="../media/image57.png"/><Relationship Id="rId3" Type="http://schemas.openxmlformats.org/officeDocument/2006/relationships/tags" Target="../tags/tag53.xml"/><Relationship Id="rId12" Type="http://schemas.openxmlformats.org/officeDocument/2006/relationships/image" Target="../media/image56.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hyperlink" Target="http://www.amazon.com/Differential-Geometry-Lie-Groups-Physicists/dp/0521187966" TargetMode="External"/><Relationship Id="rId11" Type="http://schemas.openxmlformats.org/officeDocument/2006/relationships/image" Target="../media/image55.png"/><Relationship Id="rId5" Type="http://schemas.openxmlformats.org/officeDocument/2006/relationships/slideLayout" Target="../slideLayouts/slideLayout7.xml"/><Relationship Id="rId10" Type="http://schemas.openxmlformats.org/officeDocument/2006/relationships/image" Target="../media/image54.png"/><Relationship Id="rId4" Type="http://schemas.openxmlformats.org/officeDocument/2006/relationships/tags" Target="../tags/tag54.xml"/><Relationship Id="rId9" Type="http://schemas.openxmlformats.org/officeDocument/2006/relationships/image" Target="../media/image139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3" Type="http://schemas.openxmlformats.org/officeDocument/2006/relationships/image" Target="../media/image4.png"/><Relationship Id="rId3" Type="http://schemas.openxmlformats.org/officeDocument/2006/relationships/tags" Target="../tags/tag3.xml"/><Relationship Id="rId12" Type="http://schemas.openxmlformats.org/officeDocument/2006/relationships/image" Target="../media/image3.png"/><Relationship Id="rId2" Type="http://schemas.openxmlformats.org/officeDocument/2006/relationships/tags" Target="../tags/tag2.xml"/><Relationship Id="rId16" Type="http://schemas.openxmlformats.org/officeDocument/2006/relationships/image" Target="../media/image6.png"/><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76.png"/><Relationship Id="rId5" Type="http://schemas.openxmlformats.org/officeDocument/2006/relationships/tags" Target="../tags/tag5.xml"/><Relationship Id="rId1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74.png"/><Relationship Id="rId14" Type="http://schemas.openxmlformats.org/officeDocument/2006/relationships/image" Target="../media/image79.png"/></Relationships>
</file>

<file path=ppt/slides/_rels/slide20.xml.rels><?xml version="1.0" encoding="UTF-8" standalone="yes"?>
<Relationships xmlns="http://schemas.openxmlformats.org/package/2006/relationships"><Relationship Id="rId13" Type="http://schemas.openxmlformats.org/officeDocument/2006/relationships/image" Target="../media/image62.png"/><Relationship Id="rId3" Type="http://schemas.openxmlformats.org/officeDocument/2006/relationships/tags" Target="../tags/tag59.xml"/><Relationship Id="rId12" Type="http://schemas.openxmlformats.org/officeDocument/2006/relationships/image" Target="../media/image151.png"/><Relationship Id="rId2" Type="http://schemas.openxmlformats.org/officeDocument/2006/relationships/tags" Target="../tags/tag58.xml"/><Relationship Id="rId16" Type="http://schemas.openxmlformats.org/officeDocument/2006/relationships/image" Target="../media/image153.png"/><Relationship Id="rId1" Type="http://schemas.openxmlformats.org/officeDocument/2006/relationships/tags" Target="../tags/tag57.xml"/><Relationship Id="rId6" Type="http://schemas.openxmlformats.org/officeDocument/2006/relationships/slideLayout" Target="../slideLayouts/slideLayout7.xml"/><Relationship Id="rId11" Type="http://schemas.openxmlformats.org/officeDocument/2006/relationships/image" Target="../media/image61.png"/><Relationship Id="rId5" Type="http://schemas.openxmlformats.org/officeDocument/2006/relationships/tags" Target="../tags/tag61.xml"/><Relationship Id="rId15" Type="http://schemas.openxmlformats.org/officeDocument/2006/relationships/image" Target="../media/image64.png"/><Relationship Id="rId10" Type="http://schemas.openxmlformats.org/officeDocument/2006/relationships/image" Target="../media/image60.png"/><Relationship Id="rId4" Type="http://schemas.openxmlformats.org/officeDocument/2006/relationships/tags" Target="../tags/tag60.xml"/><Relationship Id="rId9" Type="http://schemas.openxmlformats.org/officeDocument/2006/relationships/image" Target="../media/image148.png"/><Relationship Id="rId14" Type="http://schemas.openxmlformats.org/officeDocument/2006/relationships/image" Target="../media/image63.png"/></Relationships>
</file>

<file path=ppt/slides/_rels/slide21.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160.png"/><Relationship Id="rId3" Type="http://schemas.openxmlformats.org/officeDocument/2006/relationships/tags" Target="../tags/tag64.xml"/><Relationship Id="rId12" Type="http://schemas.openxmlformats.org/officeDocument/2006/relationships/image" Target="../media/image66.png"/><Relationship Id="rId2" Type="http://schemas.openxmlformats.org/officeDocument/2006/relationships/tags" Target="../tags/tag63.xml"/><Relationship Id="rId1" Type="http://schemas.openxmlformats.org/officeDocument/2006/relationships/tags" Target="../tags/tag62.xml"/><Relationship Id="rId11" Type="http://schemas.openxmlformats.org/officeDocument/2006/relationships/image" Target="../media/image158.png"/><Relationship Id="rId5" Type="http://schemas.openxmlformats.org/officeDocument/2006/relationships/slideLayout" Target="../slideLayouts/slideLayout7.xml"/><Relationship Id="rId15" Type="http://schemas.openxmlformats.org/officeDocument/2006/relationships/image" Target="../media/image162.png"/><Relationship Id="rId10" Type="http://schemas.openxmlformats.org/officeDocument/2006/relationships/image" Target="../media/image65.png"/><Relationship Id="rId4" Type="http://schemas.openxmlformats.org/officeDocument/2006/relationships/tags" Target="../tags/tag65.xml"/><Relationship Id="rId9" Type="http://schemas.openxmlformats.org/officeDocument/2006/relationships/image" Target="../media/image60.png"/><Relationship Id="rId1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9.xml"/><Relationship Id="rId7" Type="http://schemas.openxmlformats.org/officeDocument/2006/relationships/image" Target="../media/image83.png"/><Relationship Id="rId12" Type="http://schemas.openxmlformats.org/officeDocument/2006/relationships/image" Target="../media/image10.png"/><Relationship Id="rId2" Type="http://schemas.openxmlformats.org/officeDocument/2006/relationships/tags" Target="../tags/tag8.xml"/><Relationship Id="rId1" Type="http://schemas.openxmlformats.org/officeDocument/2006/relationships/tags" Target="../tags/tag7.xml"/><Relationship Id="rId11" Type="http://schemas.openxmlformats.org/officeDocument/2006/relationships/image" Target="../media/image86.png"/><Relationship Id="rId10" Type="http://schemas.openxmlformats.org/officeDocument/2006/relationships/image" Target="../media/image9.png"/><Relationship Id="rId4" Type="http://schemas.openxmlformats.org/officeDocument/2006/relationships/slideLayout" Target="../slideLayouts/slideLayout7.xml"/><Relationship Id="rId9" Type="http://schemas.openxmlformats.org/officeDocument/2006/relationships/image" Target="../media/image8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hyperlink" Target="http://en.wikipedia.org/wiki/Empirical_distribution_function"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18" Type="http://schemas.openxmlformats.org/officeDocument/2006/relationships/image" Target="../media/image19.png"/><Relationship Id="rId3" Type="http://schemas.openxmlformats.org/officeDocument/2006/relationships/tags" Target="../tags/tag14.xml"/><Relationship Id="rId7" Type="http://schemas.openxmlformats.org/officeDocument/2006/relationships/slideLayout" Target="../slideLayouts/slideLayout7.xml"/><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tags" Target="../tags/tag13.xml"/><Relationship Id="rId16" Type="http://schemas.openxmlformats.org/officeDocument/2006/relationships/image" Target="../media/image17.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91.png"/><Relationship Id="rId5" Type="http://schemas.openxmlformats.org/officeDocument/2006/relationships/tags" Target="../tags/tag16.xml"/><Relationship Id="rId15" Type="http://schemas.openxmlformats.org/officeDocument/2006/relationships/image" Target="../media/image16.png"/><Relationship Id="rId4" Type="http://schemas.openxmlformats.org/officeDocument/2006/relationships/tags" Target="../tags/tag15.xml"/><Relationship Id="rId14" Type="http://schemas.openxmlformats.org/officeDocument/2006/relationships/image" Target="../media/image94.png"/></Relationships>
</file>

<file path=ppt/slides/_rels/slide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tags" Target="../tags/tag20.xml"/><Relationship Id="rId12" Type="http://schemas.openxmlformats.org/officeDocument/2006/relationships/image" Target="../media/image22.png"/><Relationship Id="rId2" Type="http://schemas.openxmlformats.org/officeDocument/2006/relationships/tags" Target="../tags/tag19.xml"/><Relationship Id="rId1" Type="http://schemas.openxmlformats.org/officeDocument/2006/relationships/tags" Target="../tags/tag18.xml"/><Relationship Id="rId11" Type="http://schemas.openxmlformats.org/officeDocument/2006/relationships/image" Target="../media/image21.png"/><Relationship Id="rId5" Type="http://schemas.openxmlformats.org/officeDocument/2006/relationships/slideLayout" Target="../slideLayouts/slideLayout7.xml"/><Relationship Id="rId10" Type="http://schemas.openxmlformats.org/officeDocument/2006/relationships/image" Target="../media/image20.png"/><Relationship Id="rId4" Type="http://schemas.openxmlformats.org/officeDocument/2006/relationships/tags" Target="../tags/tag21.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tags" Target="../tags/tag24.xml"/><Relationship Id="rId12" Type="http://schemas.openxmlformats.org/officeDocument/2006/relationships/image" Target="../media/image25.png"/><Relationship Id="rId2" Type="http://schemas.openxmlformats.org/officeDocument/2006/relationships/tags" Target="../tags/tag23.xml"/><Relationship Id="rId1" Type="http://schemas.openxmlformats.org/officeDocument/2006/relationships/tags" Target="../tags/tag22.xml"/><Relationship Id="rId11" Type="http://schemas.openxmlformats.org/officeDocument/2006/relationships/image" Target="../media/image24.png"/><Relationship Id="rId5" Type="http://schemas.openxmlformats.org/officeDocument/2006/relationships/slideLayout" Target="../slideLayouts/slideLayout7.xml"/><Relationship Id="rId10" Type="http://schemas.openxmlformats.org/officeDocument/2006/relationships/image" Target="../media/image23.png"/><Relationship Id="rId4" Type="http://schemas.openxmlformats.org/officeDocument/2006/relationships/tags" Target="../tags/tag25.xml"/><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13" Type="http://schemas.openxmlformats.org/officeDocument/2006/relationships/image" Target="../media/image29.png"/><Relationship Id="rId3" Type="http://schemas.openxmlformats.org/officeDocument/2006/relationships/tags" Target="../tags/tag28.xml"/><Relationship Id="rId12" Type="http://schemas.openxmlformats.org/officeDocument/2006/relationships/image" Target="../media/image28.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7.xml"/><Relationship Id="rId11" Type="http://schemas.openxmlformats.org/officeDocument/2006/relationships/image" Target="../media/image27.png"/><Relationship Id="rId5" Type="http://schemas.openxmlformats.org/officeDocument/2006/relationships/tags" Target="../tags/tag30.xml"/><Relationship Id="rId10" Type="http://schemas.openxmlformats.org/officeDocument/2006/relationships/image" Target="../media/image26.png"/><Relationship Id="rId4" Type="http://schemas.openxmlformats.org/officeDocument/2006/relationships/tags" Target="../tags/tag29.xml"/><Relationship Id="rId9" Type="http://schemas.openxmlformats.org/officeDocument/2006/relationships/image" Target="../media/image108.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461665"/>
          </a:xfrm>
          <a:prstGeom prst="rect">
            <a:avLst/>
          </a:prstGeom>
          <a:noFill/>
        </p:spPr>
        <p:txBody>
          <a:bodyPr wrap="square" rtlCol="0">
            <a:spAutoFit/>
          </a:bodyPr>
          <a:lstStyle/>
          <a:p>
            <a:pPr algn="ctr"/>
            <a:r>
              <a:rPr lang="en-US" sz="2400" b="1" dirty="0">
                <a:cs typeface="Arial" panose="020B0604020202020204" pitchFamily="34" charset="0"/>
              </a:rPr>
              <a:t>Continuous random events</a:t>
            </a:r>
          </a:p>
        </p:txBody>
      </p:sp>
      <p:sp>
        <p:nvSpPr>
          <p:cNvPr id="4" name="TextBox 3"/>
          <p:cNvSpPr txBox="1"/>
          <p:nvPr/>
        </p:nvSpPr>
        <p:spPr>
          <a:xfrm>
            <a:off x="563671" y="767568"/>
            <a:ext cx="7678455" cy="646331"/>
          </a:xfrm>
          <a:prstGeom prst="rect">
            <a:avLst/>
          </a:prstGeom>
          <a:noFill/>
        </p:spPr>
        <p:txBody>
          <a:bodyPr wrap="square" rtlCol="0">
            <a:spAutoFit/>
          </a:bodyPr>
          <a:lstStyle/>
          <a:p>
            <a:r>
              <a:rPr lang="en-US" dirty="0">
                <a:cs typeface="Arial" panose="020B0604020202020204" pitchFamily="34" charset="0"/>
              </a:rPr>
              <a:t>Continuous random event:</a:t>
            </a:r>
          </a:p>
          <a:p>
            <a:r>
              <a:rPr lang="en-US" dirty="0">
                <a:cs typeface="Arial" panose="020B0604020202020204" pitchFamily="34" charset="0"/>
              </a:rPr>
              <a:t>throwing a dart</a:t>
            </a:r>
          </a:p>
        </p:txBody>
      </p:sp>
      <p:pic>
        <p:nvPicPr>
          <p:cNvPr id="1028" name="Picture 4" descr="http://www.darts501.com/images/Stance3.png"/>
          <p:cNvPicPr>
            <a:picLocks noChangeAspect="1" noChangeArrowheads="1"/>
          </p:cNvPicPr>
          <p:nvPr/>
        </p:nvPicPr>
        <p:blipFill rotWithShape="1">
          <a:blip r:embed="rId2">
            <a:extLst>
              <a:ext uri="{28A0092B-C50C-407E-A947-70E740481C1C}">
                <a14:useLocalDpi xmlns:a14="http://schemas.microsoft.com/office/drawing/2010/main" val="0"/>
              </a:ext>
            </a:extLst>
          </a:blip>
          <a:srcRect t="23069" r="63858" b="18150"/>
          <a:stretch/>
        </p:blipFill>
        <p:spPr bwMode="auto">
          <a:xfrm>
            <a:off x="3519224" y="785691"/>
            <a:ext cx="1491188" cy="18538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3671" y="2916192"/>
            <a:ext cx="7853818" cy="3416320"/>
          </a:xfrm>
          <a:prstGeom prst="rect">
            <a:avLst/>
          </a:prstGeom>
          <a:noFill/>
        </p:spPr>
        <p:txBody>
          <a:bodyPr wrap="square" rtlCol="0">
            <a:spAutoFit/>
          </a:bodyPr>
          <a:lstStyle/>
          <a:p>
            <a:r>
              <a:rPr lang="en-US" dirty="0">
                <a:cs typeface="Arial" panose="020B0604020202020204" pitchFamily="34" charset="0"/>
              </a:rPr>
              <a:t>The difference with respect to the discrete case is that the random events cannot be enumerated or listed (the set is not countable).</a:t>
            </a:r>
          </a:p>
          <a:p>
            <a:endParaRPr lang="en-US" dirty="0">
              <a:cs typeface="Arial" panose="020B0604020202020204" pitchFamily="34" charset="0"/>
            </a:endParaRPr>
          </a:p>
          <a:p>
            <a:r>
              <a:rPr lang="en-US" dirty="0">
                <a:cs typeface="Arial" panose="020B0604020202020204" pitchFamily="34" charset="0"/>
              </a:rPr>
              <a:t>Having in mind that we cannot define the probabilities to individual random events, we have to introduce probabilities in some other way.</a:t>
            </a:r>
          </a:p>
          <a:p>
            <a:endParaRPr lang="en-US" dirty="0">
              <a:cs typeface="Arial" panose="020B0604020202020204" pitchFamily="34" charset="0"/>
            </a:endParaRPr>
          </a:p>
          <a:p>
            <a:r>
              <a:rPr lang="en-US" dirty="0">
                <a:cs typeface="Arial" panose="020B0604020202020204" pitchFamily="34" charset="0"/>
              </a:rPr>
              <a:t>We can consider not individual events but some subset of events (with non zero measure) and assign probability to the “compound events” that any of the points from the subset was hit.</a:t>
            </a:r>
          </a:p>
          <a:p>
            <a:endParaRPr lang="en-US" dirty="0">
              <a:cs typeface="Arial" panose="020B0604020202020204" pitchFamily="34" charset="0"/>
            </a:endParaRPr>
          </a:p>
          <a:p>
            <a:r>
              <a:rPr lang="en-US" dirty="0">
                <a:cs typeface="Arial" panose="020B0604020202020204" pitchFamily="34" charset="0"/>
              </a:rPr>
              <a:t>Let us discuss it more specifically for the one dimensional case. As the subsets we shall consider just intervals on the real line.</a:t>
            </a:r>
          </a:p>
        </p:txBody>
      </p:sp>
      <p:sp>
        <p:nvSpPr>
          <p:cNvPr id="3" name="Slide Number Placeholder 2"/>
          <p:cNvSpPr>
            <a:spLocks noGrp="1"/>
          </p:cNvSpPr>
          <p:nvPr>
            <p:ph type="sldNum" sz="quarter" idx="12"/>
          </p:nvPr>
        </p:nvSpPr>
        <p:spPr/>
        <p:txBody>
          <a:bodyPr/>
          <a:lstStyle/>
          <a:p>
            <a:fld id="{1BCE0CA2-1A48-4B23-8A77-1A9F640E54E6}" type="slidenum">
              <a:rPr lang="sk-SK" smtClean="0"/>
              <a:t>1</a:t>
            </a:fld>
            <a:endParaRPr lang="sk-SK" dirty="0"/>
          </a:p>
        </p:txBody>
      </p:sp>
    </p:spTree>
    <p:extLst>
      <p:ext uri="{BB962C8B-B14F-4D97-AF65-F5344CB8AC3E}">
        <p14:creationId xmlns:p14="http://schemas.microsoft.com/office/powerpoint/2010/main" val="154798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493" y="334537"/>
            <a:ext cx="7259444" cy="461665"/>
          </a:xfrm>
          <a:prstGeom prst="rect">
            <a:avLst/>
          </a:prstGeom>
          <a:noFill/>
        </p:spPr>
        <p:txBody>
          <a:bodyPr wrap="square" rtlCol="0">
            <a:spAutoFit/>
          </a:bodyPr>
          <a:lstStyle/>
          <a:p>
            <a:pPr algn="ctr"/>
            <a:r>
              <a:rPr lang="en-US" sz="2400" b="1" dirty="0">
                <a:cs typeface="Arial" panose="020B0604020202020204" pitchFamily="34" charset="0"/>
              </a:rPr>
              <a:t>Examples</a:t>
            </a:r>
            <a:endParaRPr lang="sk-SK" sz="24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262890" y="811530"/>
                <a:ext cx="8138160" cy="646331"/>
              </a:xfrm>
              <a:prstGeom prst="rect">
                <a:avLst/>
              </a:prstGeom>
              <a:noFill/>
            </p:spPr>
            <p:txBody>
              <a:bodyPr wrap="square" rtlCol="0">
                <a:spAutoFit/>
              </a:bodyPr>
              <a:lstStyle/>
              <a:p>
                <a:r>
                  <a:rPr lang="en-US" b="1" dirty="0">
                    <a:cs typeface="Arial" panose="020B0604020202020204" pitchFamily="34" charset="0"/>
                  </a:rPr>
                  <a:t>Uniform distribution</a:t>
                </a:r>
              </a:p>
              <a:p>
                <a:r>
                  <a:rPr lang="en-US" dirty="0">
                    <a:cs typeface="Arial" panose="020B0604020202020204" pitchFamily="34" charset="0"/>
                  </a:rPr>
                  <a:t>can be defined only on a finite interval </a:t>
                </a:r>
                <a14:m>
                  <m:oMath xmlns:m="http://schemas.openxmlformats.org/officeDocument/2006/math">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𝑎</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𝑏</m:t>
                        </m:r>
                      </m:e>
                    </m:d>
                  </m:oMath>
                </a14:m>
                <a:r>
                  <a:rPr lang="en-US" dirty="0">
                    <a:cs typeface="Arial" panose="020B0604020202020204" pitchFamily="34" charset="0"/>
                  </a:rPr>
                  <a:t>:</a:t>
                </a:r>
                <a:endParaRPr lang="sk-SK" dirty="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2890" y="811530"/>
                <a:ext cx="8138160" cy="646331"/>
              </a:xfrm>
              <a:prstGeom prst="rect">
                <a:avLst/>
              </a:prstGeom>
              <a:blipFill>
                <a:blip r:embed="rId8"/>
                <a:stretch>
                  <a:fillRect l="-599" t="-4717" b="-14151"/>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707356" y="1582907"/>
            <a:ext cx="1248156" cy="464630"/>
          </a:xfrm>
          <a:prstGeom prst="rect">
            <a:avLst/>
          </a:prstGeom>
        </p:spPr>
      </p:pic>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121086" y="1482976"/>
            <a:ext cx="2880360" cy="574358"/>
          </a:xfrm>
          <a:prstGeom prst="rect">
            <a:avLst/>
          </a:prstGeom>
        </p:spPr>
      </p:pic>
      <p:sp>
        <p:nvSpPr>
          <p:cNvPr id="7" name="TextBox 6"/>
          <p:cNvSpPr txBox="1"/>
          <p:nvPr/>
        </p:nvSpPr>
        <p:spPr>
          <a:xfrm>
            <a:off x="262890" y="2182380"/>
            <a:ext cx="8583930" cy="3693319"/>
          </a:xfrm>
          <a:prstGeom prst="rect">
            <a:avLst/>
          </a:prstGeom>
          <a:noFill/>
        </p:spPr>
        <p:txBody>
          <a:bodyPr wrap="square" rtlCol="0">
            <a:spAutoFit/>
          </a:bodyPr>
          <a:lstStyle/>
          <a:p>
            <a:r>
              <a:rPr lang="en-US" dirty="0">
                <a:cs typeface="Arial" panose="020B0604020202020204" pitchFamily="34" charset="0"/>
              </a:rPr>
              <a:t>We use this probability if we want to describe the situation when “no x is preferred with respect to others”. So something like “no bias”, “maximal democracy”, “equal chance”. </a:t>
            </a:r>
          </a:p>
          <a:p>
            <a:r>
              <a:rPr lang="en-US" dirty="0">
                <a:cs typeface="Arial" panose="020B0604020202020204" pitchFamily="34" charset="0"/>
              </a:rPr>
              <a:t>However, one should be very careful here. For discrete random events, it is obvious what is meant under “no bias”:</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Naively one would say that generalization to a continuous case is</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But one should be careful: generally there is </a:t>
            </a:r>
            <a:r>
              <a:rPr lang="en-US" b="1" dirty="0">
                <a:cs typeface="Arial" panose="020B0604020202020204" pitchFamily="34" charset="0"/>
              </a:rPr>
              <a:t>no canonical naming of continuous events</a:t>
            </a:r>
            <a:r>
              <a:rPr lang="en-US" dirty="0">
                <a:cs typeface="Arial" panose="020B0604020202020204" pitchFamily="34" charset="0"/>
              </a:rPr>
              <a:t>! We can use in principle any variable as “a name” for random events, but the probability density which is constant with respect to a certain variable is not constant with respect to an arbitrary other variable.</a:t>
            </a:r>
          </a:p>
        </p:txBody>
      </p:sp>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827049" y="3336417"/>
            <a:ext cx="1009841" cy="185166"/>
          </a:xfrm>
          <a:prstGeom prst="rect">
            <a:avLst/>
          </a:prstGeom>
        </p:spPr>
      </p:pic>
      <p:pic>
        <p:nvPicPr>
          <p:cNvPr id="11" name="Picture 1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716463" y="4354026"/>
            <a:ext cx="1231011" cy="229743"/>
          </a:xfrm>
          <a:prstGeom prst="rect">
            <a:avLst/>
          </a:prstGeom>
        </p:spPr>
      </p:pic>
      <p:sp>
        <p:nvSpPr>
          <p:cNvPr id="5" name="Slide Number Placeholder 4"/>
          <p:cNvSpPr>
            <a:spLocks noGrp="1"/>
          </p:cNvSpPr>
          <p:nvPr>
            <p:ph type="sldNum" sz="quarter" idx="12"/>
          </p:nvPr>
        </p:nvSpPr>
        <p:spPr/>
        <p:txBody>
          <a:bodyPr/>
          <a:lstStyle/>
          <a:p>
            <a:fld id="{1BCE0CA2-1A48-4B23-8A77-1A9F640E54E6}" type="slidenum">
              <a:rPr lang="sk-SK" smtClean="0"/>
              <a:t>10</a:t>
            </a:fld>
            <a:endParaRPr lang="sk-SK" dirty="0"/>
          </a:p>
        </p:txBody>
      </p:sp>
    </p:spTree>
    <p:extLst>
      <p:ext uri="{BB962C8B-B14F-4D97-AF65-F5344CB8AC3E}">
        <p14:creationId xmlns:p14="http://schemas.microsoft.com/office/powerpoint/2010/main" val="3044424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493" y="334537"/>
            <a:ext cx="7259444" cy="461665"/>
          </a:xfrm>
          <a:prstGeom prst="rect">
            <a:avLst/>
          </a:prstGeom>
          <a:noFill/>
        </p:spPr>
        <p:txBody>
          <a:bodyPr wrap="square" rtlCol="0">
            <a:spAutoFit/>
          </a:bodyPr>
          <a:lstStyle/>
          <a:p>
            <a:pPr algn="ctr"/>
            <a:r>
              <a:rPr lang="en-US" sz="2400" b="1" dirty="0">
                <a:cs typeface="Arial" panose="020B0604020202020204" pitchFamily="34" charset="0"/>
              </a:rPr>
              <a:t>Supplement: probability density, change of variables</a:t>
            </a:r>
            <a:endParaRPr lang="sk-SK" sz="24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171450" y="1508760"/>
                <a:ext cx="8789670" cy="4801314"/>
              </a:xfrm>
              <a:prstGeom prst="rect">
                <a:avLst/>
              </a:prstGeom>
              <a:noFill/>
            </p:spPr>
            <p:txBody>
              <a:bodyPr wrap="square" rtlCol="0">
                <a:spAutoFit/>
              </a:bodyPr>
              <a:lstStyle/>
              <a:p>
                <a:r>
                  <a:rPr lang="en-US" dirty="0">
                    <a:cs typeface="Arial" panose="020B0604020202020204" pitchFamily="34" charset="0"/>
                  </a:rPr>
                  <a:t>Suppose we have same probability density function </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𝜌</m:t>
                    </m:r>
                    <m:r>
                      <a:rPr lang="en-US" b="0" i="1" smtClean="0">
                        <a:latin typeface="Cambria Math" panose="02040503050406030204" pitchFamily="18" charset="0"/>
                        <a:ea typeface="Cambria Math" panose="02040503050406030204" pitchFamily="18" charset="0"/>
                        <a:cs typeface="Arial" panose="020B0604020202020204" pitchFamily="34" charset="0"/>
                      </a:rPr>
                      <m:t>(</m:t>
                    </m:r>
                    <m:r>
                      <a:rPr lang="en-US" b="0" i="1" smtClean="0">
                        <a:latin typeface="Cambria Math" panose="02040503050406030204" pitchFamily="18" charset="0"/>
                        <a:ea typeface="Cambria Math" panose="02040503050406030204" pitchFamily="18" charset="0"/>
                        <a:cs typeface="Arial" panose="020B0604020202020204" pitchFamily="34" charset="0"/>
                      </a:rPr>
                      <m:t>𝑥</m:t>
                    </m:r>
                    <m:r>
                      <a:rPr lang="en-US"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dirty="0">
                    <a:cs typeface="Arial" panose="020B0604020202020204" pitchFamily="34" charset="0"/>
                  </a:rPr>
                  <a:t> defined with respect to a variable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Let us define a new variable </a:t>
                </a:r>
                <a14:m>
                  <m:oMath xmlns:m="http://schemas.openxmlformats.org/officeDocument/2006/math">
                    <m:r>
                      <a:rPr lang="en-US" b="0" i="1" smtClean="0">
                        <a:latin typeface="Cambria Math" panose="02040503050406030204" pitchFamily="18" charset="0"/>
                        <a:cs typeface="Arial" panose="020B0604020202020204" pitchFamily="34" charset="0"/>
                      </a:rPr>
                      <m:t>𝑦</m:t>
                    </m:r>
                  </m:oMath>
                </a14:m>
                <a:r>
                  <a:rPr lang="en-US" dirty="0">
                    <a:cs typeface="Arial" panose="020B0604020202020204" pitchFamily="34" charset="0"/>
                  </a:rPr>
                  <a:t> by the transformation formula.</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Since we are going to use the new variable </a:t>
                </a:r>
                <a14:m>
                  <m:oMath xmlns:m="http://schemas.openxmlformats.org/officeDocument/2006/math">
                    <m:r>
                      <a:rPr lang="en-US" b="0" i="1" smtClean="0">
                        <a:latin typeface="Cambria Math" panose="02040503050406030204" pitchFamily="18" charset="0"/>
                        <a:cs typeface="Arial" panose="020B0604020202020204" pitchFamily="34" charset="0"/>
                      </a:rPr>
                      <m:t>𝑦</m:t>
                    </m:r>
                  </m:oMath>
                </a14:m>
                <a:r>
                  <a:rPr lang="en-US" dirty="0">
                    <a:cs typeface="Arial" panose="020B0604020202020204" pitchFamily="34" charset="0"/>
                  </a:rPr>
                  <a:t> as a new “name” for the event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the transformation should be one-to-one. Let us assume it is a rising function. Our task is to find the probability density with respect to the variable </a:t>
                </a:r>
                <a14:m>
                  <m:oMath xmlns:m="http://schemas.openxmlformats.org/officeDocument/2006/math">
                    <m:r>
                      <a:rPr lang="en-US" b="0" i="1" smtClean="0">
                        <a:latin typeface="Cambria Math" panose="02040503050406030204" pitchFamily="18" charset="0"/>
                        <a:cs typeface="Arial" panose="020B0604020202020204" pitchFamily="34" charset="0"/>
                      </a:rPr>
                      <m:t>𝑦</m:t>
                    </m:r>
                  </m:oMath>
                </a14:m>
                <a:r>
                  <a:rPr lang="en-US" dirty="0">
                    <a:cs typeface="Arial" panose="020B0604020202020204" pitchFamily="34" charset="0"/>
                  </a:rPr>
                  <a:t>, which we denote as </a:t>
                </a:r>
                <a14:m>
                  <m:oMath xmlns:m="http://schemas.openxmlformats.org/officeDocument/2006/math">
                    <m:acc>
                      <m:accPr>
                        <m:chr m:val="̃"/>
                        <m:ctrlPr>
                          <a:rPr lang="en-US" i="1" smtClean="0">
                            <a:latin typeface="Cambria Math" panose="02040503050406030204" pitchFamily="18" charset="0"/>
                            <a:cs typeface="Arial" panose="020B0604020202020204" pitchFamily="34" charset="0"/>
                          </a:rPr>
                        </m:ctrlPr>
                      </m:accPr>
                      <m:e>
                        <m:r>
                          <a:rPr lang="en-US" i="1" smtClean="0">
                            <a:latin typeface="Cambria Math" panose="02040503050406030204" pitchFamily="18" charset="0"/>
                            <a:ea typeface="Cambria Math" panose="02040503050406030204" pitchFamily="18" charset="0"/>
                            <a:cs typeface="Arial" panose="020B0604020202020204" pitchFamily="34" charset="0"/>
                          </a:rPr>
                          <m:t>𝜌</m:t>
                        </m:r>
                      </m:e>
                    </m:acc>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𝑦</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It is easy, by definition:</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Now we make a substitution in the integral                          and get</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we should get, however</a:t>
                </a:r>
                <a:endParaRPr lang="sk-SK" dirty="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71450" y="1508760"/>
                <a:ext cx="8789670" cy="4801314"/>
              </a:xfrm>
              <a:prstGeom prst="rect">
                <a:avLst/>
              </a:prstGeom>
              <a:blipFill>
                <a:blip r:embed="rId9"/>
                <a:stretch>
                  <a:fillRect l="-555" t="-762" r="-832" b="-1017"/>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957320" y="2268574"/>
            <a:ext cx="841820" cy="229743"/>
          </a:xfrm>
          <a:prstGeom prst="rect">
            <a:avLst/>
          </a:prstGeom>
        </p:spPr>
      </p:pic>
      <p:pic>
        <p:nvPicPr>
          <p:cNvPr id="5" name="Picture 4"/>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860897" y="3737785"/>
            <a:ext cx="3034665" cy="646367"/>
          </a:xfrm>
          <a:prstGeom prst="rect">
            <a:avLst/>
          </a:prstGeom>
        </p:spPr>
      </p:pic>
      <p:pic>
        <p:nvPicPr>
          <p:cNvPr id="6" name="Picture 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353322" y="4586394"/>
            <a:ext cx="1085279" cy="257175"/>
          </a:xfrm>
          <a:prstGeom prst="rect">
            <a:avLst/>
          </a:prstGeom>
        </p:spPr>
      </p:pic>
      <p:pic>
        <p:nvPicPr>
          <p:cNvPr id="8" name="Picture 7"/>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457123" y="5115934"/>
            <a:ext cx="6040184" cy="646367"/>
          </a:xfrm>
          <a:prstGeom prst="rect">
            <a:avLst/>
          </a:prstGeom>
        </p:spPr>
      </p:pic>
      <p:pic>
        <p:nvPicPr>
          <p:cNvPr id="11" name="Picture 10"/>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139029" y="6029597"/>
            <a:ext cx="2552891" cy="574358"/>
          </a:xfrm>
          <a:prstGeom prst="rect">
            <a:avLst/>
          </a:prstGeom>
        </p:spPr>
      </p:pic>
      <p:sp>
        <p:nvSpPr>
          <p:cNvPr id="7" name="Slide Number Placeholder 6"/>
          <p:cNvSpPr>
            <a:spLocks noGrp="1"/>
          </p:cNvSpPr>
          <p:nvPr>
            <p:ph type="sldNum" sz="quarter" idx="12"/>
          </p:nvPr>
        </p:nvSpPr>
        <p:spPr/>
        <p:txBody>
          <a:bodyPr/>
          <a:lstStyle/>
          <a:p>
            <a:fld id="{1BCE0CA2-1A48-4B23-8A77-1A9F640E54E6}" type="slidenum">
              <a:rPr lang="sk-SK" smtClean="0"/>
              <a:t>11</a:t>
            </a:fld>
            <a:endParaRPr lang="sk-SK" dirty="0"/>
          </a:p>
        </p:txBody>
      </p:sp>
    </p:spTree>
    <p:extLst>
      <p:ext uri="{BB962C8B-B14F-4D97-AF65-F5344CB8AC3E}">
        <p14:creationId xmlns:p14="http://schemas.microsoft.com/office/powerpoint/2010/main" val="3780754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493" y="334537"/>
            <a:ext cx="7259444" cy="461665"/>
          </a:xfrm>
          <a:prstGeom prst="rect">
            <a:avLst/>
          </a:prstGeom>
          <a:noFill/>
        </p:spPr>
        <p:txBody>
          <a:bodyPr wrap="square" rtlCol="0">
            <a:spAutoFit/>
          </a:bodyPr>
          <a:lstStyle/>
          <a:p>
            <a:pPr algn="ctr"/>
            <a:r>
              <a:rPr lang="en-US" sz="2400" b="1" dirty="0">
                <a:cs typeface="Arial" panose="020B0604020202020204" pitchFamily="34" charset="0"/>
              </a:rPr>
              <a:t>Supplement: probability density, change of variables</a:t>
            </a:r>
            <a:endParaRPr lang="sk-SK" sz="2400" b="1" dirty="0">
              <a:cs typeface="Arial" panose="020B0604020202020204" pitchFamily="34" charset="0"/>
            </a:endParaRPr>
          </a:p>
        </p:txBody>
      </p:sp>
      <p:sp>
        <p:nvSpPr>
          <p:cNvPr id="3" name="TextBox 2"/>
          <p:cNvSpPr txBox="1"/>
          <p:nvPr/>
        </p:nvSpPr>
        <p:spPr>
          <a:xfrm>
            <a:off x="114300" y="1371600"/>
            <a:ext cx="8949690" cy="4801314"/>
          </a:xfrm>
          <a:prstGeom prst="rect">
            <a:avLst/>
          </a:prstGeom>
          <a:noFill/>
        </p:spPr>
        <p:txBody>
          <a:bodyPr wrap="square" rtlCol="0">
            <a:spAutoFit/>
          </a:bodyPr>
          <a:lstStyle/>
          <a:p>
            <a:r>
              <a:rPr lang="en-US" dirty="0">
                <a:cs typeface="Arial" panose="020B0604020202020204" pitchFamily="34" charset="0"/>
              </a:rPr>
              <a:t>Comparing the two formulas, we get</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So the “new” probability density is not obtained just by inserting the inverse transformation as an argument to the “old” probability density: the </a:t>
            </a:r>
            <a:r>
              <a:rPr lang="en-US" b="1" dirty="0">
                <a:cs typeface="Arial" panose="020B0604020202020204" pitchFamily="34" charset="0"/>
              </a:rPr>
              <a:t>Jacobian of the transformation plays a role as well</a:t>
            </a:r>
            <a:r>
              <a:rPr lang="en-US" dirty="0">
                <a:cs typeface="Arial" panose="020B0604020202020204" pitchFamily="34" charset="0"/>
              </a:rPr>
              <a:t>!</a:t>
            </a:r>
          </a:p>
          <a:p>
            <a:endParaRPr lang="en-US" dirty="0">
              <a:cs typeface="Arial" panose="020B0604020202020204" pitchFamily="34" charset="0"/>
            </a:endParaRPr>
          </a:p>
          <a:p>
            <a:r>
              <a:rPr lang="en-US" dirty="0">
                <a:cs typeface="Arial" panose="020B0604020202020204" pitchFamily="34" charset="0"/>
              </a:rPr>
              <a:t>So even if the original probability density was a constant function, the Jacobian need not be constant and so the “new” probability density will not be constant in general.</a:t>
            </a:r>
          </a:p>
          <a:p>
            <a:endParaRPr lang="en-US" dirty="0">
              <a:cs typeface="Arial" panose="020B0604020202020204" pitchFamily="34" charset="0"/>
            </a:endParaRPr>
          </a:p>
          <a:p>
            <a:r>
              <a:rPr lang="en-US" b="1" dirty="0">
                <a:solidFill>
                  <a:srgbClr val="FF0000"/>
                </a:solidFill>
                <a:cs typeface="Arial" panose="020B0604020202020204" pitchFamily="34" charset="0"/>
              </a:rPr>
              <a:t>Conclusion:</a:t>
            </a:r>
          </a:p>
          <a:p>
            <a:endParaRPr lang="en-US" b="1" dirty="0">
              <a:solidFill>
                <a:srgbClr val="FF0000"/>
              </a:solidFill>
              <a:cs typeface="Arial" panose="020B0604020202020204" pitchFamily="34" charset="0"/>
            </a:endParaRPr>
          </a:p>
          <a:p>
            <a:r>
              <a:rPr lang="en-US" b="1" dirty="0">
                <a:solidFill>
                  <a:srgbClr val="FF0000"/>
                </a:solidFill>
                <a:cs typeface="Arial" panose="020B0604020202020204" pitchFamily="34" charset="0"/>
              </a:rPr>
              <a:t>“No-bias probability density” cannot be canonically defined for a general case of continuous random events!</a:t>
            </a:r>
            <a:endParaRPr lang="sk-SK" b="1" dirty="0">
              <a:solidFill>
                <a:srgbClr val="FF0000"/>
              </a:solidFill>
              <a:cs typeface="Arial" panose="020B0604020202020204" pitchFamily="34" charset="0"/>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928620" y="2059940"/>
            <a:ext cx="2679764" cy="519494"/>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12</a:t>
            </a:fld>
            <a:endParaRPr lang="sk-SK" dirty="0"/>
          </a:p>
        </p:txBody>
      </p:sp>
    </p:spTree>
    <p:extLst>
      <p:ext uri="{BB962C8B-B14F-4D97-AF65-F5344CB8AC3E}">
        <p14:creationId xmlns:p14="http://schemas.microsoft.com/office/powerpoint/2010/main" val="580774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493" y="334537"/>
            <a:ext cx="7259444" cy="461665"/>
          </a:xfrm>
          <a:prstGeom prst="rect">
            <a:avLst/>
          </a:prstGeom>
          <a:noFill/>
        </p:spPr>
        <p:txBody>
          <a:bodyPr wrap="square" rtlCol="0">
            <a:spAutoFit/>
          </a:bodyPr>
          <a:lstStyle/>
          <a:p>
            <a:pPr algn="ctr"/>
            <a:r>
              <a:rPr lang="en-US" sz="2400" b="1" dirty="0">
                <a:cs typeface="Arial" panose="020B0604020202020204" pitchFamily="34" charset="0"/>
              </a:rPr>
              <a:t>Examples</a:t>
            </a:r>
            <a:endParaRPr lang="sk-SK" sz="24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262890" y="811530"/>
                <a:ext cx="8138160" cy="2031325"/>
              </a:xfrm>
              <a:prstGeom prst="rect">
                <a:avLst/>
              </a:prstGeom>
              <a:noFill/>
            </p:spPr>
            <p:txBody>
              <a:bodyPr wrap="square" rtlCol="0">
                <a:spAutoFit/>
              </a:bodyPr>
              <a:lstStyle/>
              <a:p>
                <a:r>
                  <a:rPr lang="en-US" b="1" dirty="0">
                    <a:cs typeface="Arial" panose="020B0604020202020204" pitchFamily="34" charset="0"/>
                  </a:rPr>
                  <a:t>Gauss (normal) distribution</a:t>
                </a:r>
              </a:p>
              <a:p>
                <a:r>
                  <a:rPr lang="en-US" dirty="0">
                    <a:cs typeface="Arial" panose="020B0604020202020204" pitchFamily="34" charset="0"/>
                  </a:rPr>
                  <a:t>is defined by the formula</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we see, that it is a whole “family” of probability distributions, differing by the choice of two parameters </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𝜇</m:t>
                    </m:r>
                  </m:oMath>
                </a14:m>
                <a:r>
                  <a:rPr lang="en-US" dirty="0">
                    <a:cs typeface="Arial" panose="020B0604020202020204" pitchFamily="34" charset="0"/>
                  </a:rPr>
                  <a:t> and </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𝜎</m:t>
                    </m:r>
                  </m:oMath>
                </a14:m>
                <a:r>
                  <a:rPr lang="en-US" dirty="0">
                    <a:cs typeface="Arial" panose="020B0604020202020204" pitchFamily="34" charset="0"/>
                  </a:rPr>
                  <a:t>. The meaning of these parameters is almost obvious:</a:t>
                </a:r>
                <a:endParaRPr lang="sk-SK" dirty="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2890" y="811530"/>
                <a:ext cx="8138160" cy="2031325"/>
              </a:xfrm>
              <a:prstGeom prst="rect">
                <a:avLst/>
              </a:prstGeom>
              <a:blipFill>
                <a:blip r:embed="rId7"/>
                <a:stretch>
                  <a:fillRect l="-599" t="-1502" b="-3904"/>
                </a:stretch>
              </a:blipFill>
            </p:spPr>
            <p:txBody>
              <a:bodyPr/>
              <a:lstStyle/>
              <a:p>
                <a:r>
                  <a:rPr lang="en-US">
                    <a:noFill/>
                  </a:rPr>
                  <a:t> </a:t>
                </a:r>
              </a:p>
            </p:txBody>
          </p:sp>
        </mc:Fallback>
      </mc:AlternateContent>
      <p:pic>
        <p:nvPicPr>
          <p:cNvPr id="8" name="Picture 7"/>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575464" y="1568089"/>
            <a:ext cx="3058668" cy="557213"/>
          </a:xfrm>
          <a:prstGeom prst="rect">
            <a:avLst/>
          </a:prstGeom>
        </p:spPr>
      </p:pic>
      <p:pic>
        <p:nvPicPr>
          <p:cNvPr id="10" name="Picture 9"/>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21355" y="3299263"/>
            <a:ext cx="2170557" cy="533210"/>
          </a:xfrm>
          <a:prstGeom prst="rect">
            <a:avLst/>
          </a:prstGeom>
        </p:spPr>
      </p:pic>
      <p:pic>
        <p:nvPicPr>
          <p:cNvPr id="15" name="Picture 14"/>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91985" y="4367067"/>
            <a:ext cx="3598736" cy="533210"/>
          </a:xfrm>
          <a:prstGeom prst="rect">
            <a:avLst/>
          </a:prstGeom>
        </p:spPr>
      </p:pic>
      <p:pic>
        <p:nvPicPr>
          <p:cNvPr id="20" name="Picture 19"/>
          <p:cNvPicPr>
            <a:picLocks noChangeAspect="1"/>
          </p:cNvPicPr>
          <p:nvPr/>
        </p:nvPicPr>
        <p:blipFill>
          <a:blip r:embed="rId11"/>
          <a:stretch>
            <a:fillRect/>
          </a:stretch>
        </p:blipFill>
        <p:spPr>
          <a:xfrm>
            <a:off x="4822388" y="3119854"/>
            <a:ext cx="3578662" cy="3426249"/>
          </a:xfrm>
          <a:prstGeom prst="rect">
            <a:avLst/>
          </a:prstGeom>
        </p:spPr>
      </p:pic>
      <p:sp>
        <p:nvSpPr>
          <p:cNvPr id="25" name="TextBox 24"/>
          <p:cNvSpPr txBox="1"/>
          <p:nvPr/>
        </p:nvSpPr>
        <p:spPr>
          <a:xfrm>
            <a:off x="391985" y="5296829"/>
            <a:ext cx="4570308" cy="369332"/>
          </a:xfrm>
          <a:prstGeom prst="rect">
            <a:avLst/>
          </a:prstGeom>
          <a:noFill/>
        </p:spPr>
        <p:txBody>
          <a:bodyPr wrap="square" rtlCol="0">
            <a:spAutoFit/>
          </a:bodyPr>
          <a:lstStyle/>
          <a:p>
            <a:r>
              <a:rPr lang="en-US" dirty="0">
                <a:cs typeface="Arial" panose="020B0604020202020204" pitchFamily="34" charset="0"/>
              </a:rPr>
              <a:t>A typical shape is presented in the figure.</a:t>
            </a:r>
            <a:endParaRPr lang="sk-SK"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t>13</a:t>
            </a:fld>
            <a:endParaRPr lang="sk-SK" dirty="0"/>
          </a:p>
        </p:txBody>
      </p:sp>
    </p:spTree>
    <p:extLst>
      <p:ext uri="{BB962C8B-B14F-4D97-AF65-F5344CB8AC3E}">
        <p14:creationId xmlns:p14="http://schemas.microsoft.com/office/powerpoint/2010/main" val="22216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7493" y="334537"/>
            <a:ext cx="7259444" cy="461665"/>
          </a:xfrm>
          <a:prstGeom prst="rect">
            <a:avLst/>
          </a:prstGeom>
          <a:noFill/>
        </p:spPr>
        <p:txBody>
          <a:bodyPr wrap="square" rtlCol="0">
            <a:spAutoFit/>
          </a:bodyPr>
          <a:lstStyle/>
          <a:p>
            <a:pPr algn="ctr"/>
            <a:r>
              <a:rPr lang="en-US" sz="2400" b="1" dirty="0">
                <a:cs typeface="Arial" panose="020B0604020202020204" pitchFamily="34" charset="0"/>
              </a:rPr>
              <a:t>Examples: Gauss distribution</a:t>
            </a:r>
            <a:endParaRPr lang="sk-SK" sz="2400" b="1" dirty="0">
              <a:cs typeface="Arial" panose="020B0604020202020204" pitchFamily="34" charset="0"/>
            </a:endParaRPr>
          </a:p>
        </p:txBody>
      </p:sp>
      <p:sp>
        <p:nvSpPr>
          <p:cNvPr id="2" name="TextBox 1"/>
          <p:cNvSpPr txBox="1"/>
          <p:nvPr/>
        </p:nvSpPr>
        <p:spPr>
          <a:xfrm>
            <a:off x="144966" y="1349298"/>
            <a:ext cx="8608741" cy="646331"/>
          </a:xfrm>
          <a:prstGeom prst="rect">
            <a:avLst/>
          </a:prstGeom>
          <a:noFill/>
        </p:spPr>
        <p:txBody>
          <a:bodyPr wrap="square" rtlCol="0">
            <a:spAutoFit/>
          </a:bodyPr>
          <a:lstStyle/>
          <a:p>
            <a:r>
              <a:rPr lang="en-US" dirty="0">
                <a:cs typeface="Arial" panose="020B0604020202020204" pitchFamily="34" charset="0"/>
              </a:rPr>
              <a:t>The following figure is instructive. It is worth to remember  how often can one meet the deviation larger than a few standard deviations (assuming Gauss distribution)</a:t>
            </a:r>
            <a:endParaRPr lang="sk-SK" dirty="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240055" y="2084135"/>
            <a:ext cx="5950212" cy="4072481"/>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14</a:t>
            </a:fld>
            <a:endParaRPr lang="sk-SK" dirty="0"/>
          </a:p>
        </p:txBody>
      </p:sp>
    </p:spTree>
    <p:extLst>
      <p:ext uri="{BB962C8B-B14F-4D97-AF65-F5344CB8AC3E}">
        <p14:creationId xmlns:p14="http://schemas.microsoft.com/office/powerpoint/2010/main" val="338975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7493" y="334537"/>
            <a:ext cx="7259444" cy="461665"/>
          </a:xfrm>
          <a:prstGeom prst="rect">
            <a:avLst/>
          </a:prstGeom>
          <a:noFill/>
        </p:spPr>
        <p:txBody>
          <a:bodyPr wrap="square" rtlCol="0">
            <a:spAutoFit/>
          </a:bodyPr>
          <a:lstStyle/>
          <a:p>
            <a:pPr algn="ctr"/>
            <a:r>
              <a:rPr lang="en-US" sz="2400" b="1" dirty="0">
                <a:cs typeface="Arial" panose="020B0604020202020204" pitchFamily="34" charset="0"/>
              </a:rPr>
              <a:t>Examples: Gauss distribution</a:t>
            </a:r>
            <a:endParaRPr lang="sk-SK" sz="2400" b="1" dirty="0">
              <a:cs typeface="Arial" panose="020B0604020202020204" pitchFamily="34" charset="0"/>
            </a:endParaRPr>
          </a:p>
        </p:txBody>
      </p:sp>
      <p:sp>
        <p:nvSpPr>
          <p:cNvPr id="4" name="TextBox 3"/>
          <p:cNvSpPr txBox="1"/>
          <p:nvPr/>
        </p:nvSpPr>
        <p:spPr>
          <a:xfrm>
            <a:off x="278780" y="1282390"/>
            <a:ext cx="8552986" cy="3416320"/>
          </a:xfrm>
          <a:prstGeom prst="rect">
            <a:avLst/>
          </a:prstGeom>
          <a:noFill/>
        </p:spPr>
        <p:txBody>
          <a:bodyPr wrap="square" rtlCol="0">
            <a:spAutoFit/>
          </a:bodyPr>
          <a:lstStyle/>
          <a:p>
            <a:r>
              <a:rPr lang="en-US" dirty="0">
                <a:cs typeface="Arial" panose="020B0604020202020204" pitchFamily="34" charset="0"/>
              </a:rPr>
              <a:t>Gauss (normal) distribution is frequently used in physics and generally in any science discipline.</a:t>
            </a:r>
          </a:p>
          <a:p>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Sometimes we use Gauss distribution because we have good theoretical reasons that the probability density describing the random process we consider is a Gauss distribution</a:t>
            </a:r>
          </a:p>
          <a:p>
            <a:pPr marL="285750" indent="-285750">
              <a:buFont typeface="Arial" panose="020B0604020202020204" pitchFamily="34" charset="0"/>
              <a:buChar char="•"/>
            </a:pPr>
            <a:r>
              <a:rPr lang="en-US" dirty="0">
                <a:cs typeface="Arial" panose="020B0604020202020204" pitchFamily="34" charset="0"/>
              </a:rPr>
              <a:t>Sometimes we use Gauss distribution because of a lack of any theoretical reasons. We just have a rough feeling about the mean and variance and the Gauss probability density is a nice bell-like shape corresponding to  a simple analytical formula. Moreover, it is practically the only elementary formula known to a good high school student corresponding to a bell-like curve. Moreover, it is </a:t>
            </a:r>
            <a:r>
              <a:rPr lang="en-US" b="1" dirty="0">
                <a:cs typeface="Arial" panose="020B0604020202020204" pitchFamily="34" charset="0"/>
              </a:rPr>
              <a:t>fully specified by just two parameters: mean and variance</a:t>
            </a:r>
            <a:r>
              <a:rPr lang="en-US" dirty="0">
                <a:cs typeface="Arial" panose="020B0604020202020204" pitchFamily="34" charset="0"/>
              </a:rPr>
              <a:t>. So we use it having nothing better in the pocket.</a:t>
            </a:r>
            <a:endParaRPr lang="sk-SK"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1BCE0CA2-1A48-4B23-8A77-1A9F640E54E6}" type="slidenum">
              <a:rPr lang="sk-SK" smtClean="0"/>
              <a:t>15</a:t>
            </a:fld>
            <a:endParaRPr lang="sk-SK" dirty="0"/>
          </a:p>
        </p:txBody>
      </p:sp>
    </p:spTree>
    <p:extLst>
      <p:ext uri="{BB962C8B-B14F-4D97-AF65-F5344CB8AC3E}">
        <p14:creationId xmlns:p14="http://schemas.microsoft.com/office/powerpoint/2010/main" val="3656654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4040" y="334537"/>
            <a:ext cx="7259444" cy="461665"/>
          </a:xfrm>
          <a:prstGeom prst="rect">
            <a:avLst/>
          </a:prstGeom>
          <a:noFill/>
        </p:spPr>
        <p:txBody>
          <a:bodyPr wrap="square" rtlCol="0">
            <a:spAutoFit/>
          </a:bodyPr>
          <a:lstStyle/>
          <a:p>
            <a:pPr algn="ctr"/>
            <a:r>
              <a:rPr lang="en-US" sz="2400" b="1" dirty="0">
                <a:cs typeface="Arial" panose="020B0604020202020204" pitchFamily="34" charset="0"/>
              </a:rPr>
              <a:t>Probability density: experimental determination</a:t>
            </a:r>
            <a:endParaRPr lang="sk-SK" sz="24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303624" y="825616"/>
                <a:ext cx="8631044" cy="3416320"/>
              </a:xfrm>
              <a:prstGeom prst="rect">
                <a:avLst/>
              </a:prstGeom>
              <a:noFill/>
            </p:spPr>
            <p:txBody>
              <a:bodyPr wrap="square" rtlCol="0">
                <a:spAutoFit/>
              </a:bodyPr>
              <a:lstStyle/>
              <a:p>
                <a:r>
                  <a:rPr lang="en-US" dirty="0">
                    <a:cs typeface="Arial" panose="020B0604020202020204" pitchFamily="34" charset="0"/>
                  </a:rPr>
                  <a:t>We have already discussed how to estimate experimentally the cumulative distribution function. We can estimate directly the probability density using essentially the same technique.</a:t>
                </a:r>
              </a:p>
              <a:p>
                <a:pPr marL="285750" indent="-285750">
                  <a:buFont typeface="Arial" panose="020B0604020202020204" pitchFamily="34" charset="0"/>
                  <a:buChar char="•"/>
                </a:pPr>
                <a:r>
                  <a:rPr lang="en-US" dirty="0">
                    <a:cs typeface="Arial" panose="020B0604020202020204" pitchFamily="34" charset="0"/>
                  </a:rPr>
                  <a:t>discretize the space defining “bins” (intervals)</a:t>
                </a:r>
              </a:p>
              <a:p>
                <a:pPr marL="285750" indent="-285750">
                  <a:buFont typeface="Arial" panose="020B0604020202020204" pitchFamily="34" charset="0"/>
                  <a:buChar char="•"/>
                </a:pPr>
                <a:endParaRPr lang="en-US" dirty="0">
                  <a:cs typeface="Arial" panose="020B0604020202020204" pitchFamily="34" charset="0"/>
                </a:endParaRPr>
              </a:p>
              <a:p>
                <a:pPr marL="285750" indent="-285750">
                  <a:buFont typeface="Arial" panose="020B0604020202020204" pitchFamily="34" charset="0"/>
                  <a:buChar char="•"/>
                </a:pPr>
                <a:endParaRPr lang="en-US" dirty="0">
                  <a:cs typeface="Arial" panose="020B0604020202020204" pitchFamily="34" charset="0"/>
                </a:endParaRPr>
              </a:p>
              <a:p>
                <a:r>
                  <a:rPr lang="en-US" dirty="0">
                    <a:cs typeface="Arial" panose="020B0604020202020204" pitchFamily="34" charset="0"/>
                  </a:rPr>
                  <a:t>     The bins                                </a:t>
                </a:r>
                <a:r>
                  <a:rPr lang="sk-SK" dirty="0">
                    <a:cs typeface="Arial" panose="020B0604020202020204" pitchFamily="34" charset="0"/>
                  </a:rPr>
                  <a:t>   </a:t>
                </a:r>
                <a:r>
                  <a:rPr lang="en-US" dirty="0">
                    <a:cs typeface="Arial" panose="020B0604020202020204" pitchFamily="34" charset="0"/>
                  </a:rPr>
                  <a:t>are usually called “underflow bin” and “overflow bin”, the bins in-between are usually (but not necessarily) chosen as equal-sized. 	</a:t>
                </a:r>
              </a:p>
              <a:p>
                <a:pPr marL="285750" indent="-285750">
                  <a:buFont typeface="Arial" panose="020B0604020202020204" pitchFamily="34" charset="0"/>
                  <a:buChar char="•"/>
                </a:pPr>
                <a:r>
                  <a:rPr lang="en-US" dirty="0">
                    <a:cs typeface="Arial" panose="020B0604020202020204" pitchFamily="34" charset="0"/>
                  </a:rPr>
                  <a:t>Perform </a:t>
                </a:r>
                <a14:m>
                  <m:oMath xmlns:m="http://schemas.openxmlformats.org/officeDocument/2006/math">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experiments to obtain </a:t>
                </a:r>
                <a14:m>
                  <m:oMath xmlns:m="http://schemas.openxmlformats.org/officeDocument/2006/math">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random events and record the numbers </a:t>
                </a:r>
                <a14:m>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𝑁</m:t>
                        </m:r>
                      </m:e>
                      <m:sub>
                        <m:r>
                          <a:rPr lang="en-US" b="0" i="1" smtClean="0">
                            <a:latin typeface="Cambria Math" panose="02040503050406030204" pitchFamily="18" charset="0"/>
                            <a:cs typeface="Arial" panose="020B0604020202020204" pitchFamily="34" charset="0"/>
                          </a:rPr>
                          <m:t>𝑖</m:t>
                        </m:r>
                      </m:sub>
                    </m:sSub>
                  </m:oMath>
                </a14:m>
                <a:r>
                  <a:rPr lang="en-US" dirty="0">
                    <a:cs typeface="Arial" panose="020B0604020202020204" pitchFamily="34" charset="0"/>
                  </a:rPr>
                  <a:t> of how many times the event falls into the bin</a:t>
                </a:r>
                <a:r>
                  <a:rPr lang="sk-SK" dirty="0">
                    <a:cs typeface="Arial" panose="020B0604020202020204" pitchFamily="34" charset="0"/>
                  </a:rPr>
                  <a:t>  </a:t>
                </a:r>
                <a:r>
                  <a:rPr lang="en-US" dirty="0">
                    <a:cs typeface="Arial" panose="020B0604020202020204" pitchFamily="34" charset="0"/>
                  </a:rPr>
                  <a:t>                .</a:t>
                </a:r>
                <a:r>
                  <a:rPr lang="sk-SK" dirty="0">
                    <a:cs typeface="Arial" panose="020B0604020202020204" pitchFamily="34" charset="0"/>
                  </a:rPr>
                  <a:t> </a:t>
                </a:r>
                <a:r>
                  <a:rPr lang="en-US" dirty="0">
                    <a:cs typeface="Arial" panose="020B0604020202020204" pitchFamily="34" charset="0"/>
                  </a:rPr>
                  <a:t>(For simplicity we neglect underflows and overflows.)</a:t>
                </a:r>
              </a:p>
              <a:p>
                <a:pPr marL="285750" indent="-285750">
                  <a:buFont typeface="Arial" panose="020B0604020202020204" pitchFamily="34" charset="0"/>
                  <a:buChar char="•"/>
                </a:pPr>
                <a:r>
                  <a:rPr lang="en-US" dirty="0">
                    <a:cs typeface="Arial" panose="020B0604020202020204" pitchFamily="34" charset="0"/>
                  </a:rPr>
                  <a:t>You can visualize the results in the form of a histogram </a:t>
                </a:r>
                <a:endParaRPr lang="sk-SK" dirty="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3624" y="825616"/>
                <a:ext cx="8631044" cy="3416320"/>
              </a:xfrm>
              <a:prstGeom prst="rect">
                <a:avLst/>
              </a:prstGeom>
              <a:blipFill>
                <a:blip r:embed="rId7"/>
                <a:stretch>
                  <a:fillRect l="-636" t="-891" r="-282" b="-1783"/>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413726" y="2103548"/>
            <a:ext cx="5692140" cy="229743"/>
          </a:xfrm>
          <a:prstGeom prst="rect">
            <a:avLst/>
          </a:prstGeom>
        </p:spPr>
      </p:pic>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379530" y="2534827"/>
            <a:ext cx="1733360" cy="229743"/>
          </a:xfrm>
          <a:prstGeom prst="rect">
            <a:avLst/>
          </a:prstGeom>
        </p:spPr>
      </p:pic>
      <p:pic>
        <p:nvPicPr>
          <p:cNvPr id="9" name="Picture 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302318" y="3363831"/>
            <a:ext cx="879539" cy="229743"/>
          </a:xfrm>
          <a:prstGeom prst="rect">
            <a:avLst/>
          </a:prstGeom>
        </p:spPr>
      </p:pic>
      <p:pic>
        <p:nvPicPr>
          <p:cNvPr id="3074" name="Picture 2" descr="http://i.stack.imgur.com/AcPPf.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176" y="4589124"/>
            <a:ext cx="2680720" cy="20105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34215" y="4795024"/>
            <a:ext cx="5352585" cy="646331"/>
          </a:xfrm>
          <a:prstGeom prst="rect">
            <a:avLst/>
          </a:prstGeom>
          <a:noFill/>
        </p:spPr>
        <p:txBody>
          <a:bodyPr wrap="square" rtlCol="0">
            <a:spAutoFit/>
          </a:bodyPr>
          <a:lstStyle/>
          <a:p>
            <a:pPr marL="285750" indent="-285750">
              <a:buFont typeface="Arial" panose="020B0604020202020204" pitchFamily="34" charset="0"/>
              <a:buChar char="•"/>
            </a:pPr>
            <a:r>
              <a:rPr lang="en-US" dirty="0">
                <a:cs typeface="Arial" panose="020B0604020202020204" pitchFamily="34" charset="0"/>
              </a:rPr>
              <a:t>Then let the computer to find a smooth curve describing the histogram</a:t>
            </a:r>
            <a:endParaRPr lang="sk-SK"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1BCE0CA2-1A48-4B23-8A77-1A9F640E54E6}" type="slidenum">
              <a:rPr lang="sk-SK" smtClean="0"/>
              <a:t>16</a:t>
            </a:fld>
            <a:endParaRPr lang="sk-SK" dirty="0"/>
          </a:p>
        </p:txBody>
      </p:sp>
    </p:spTree>
    <p:extLst>
      <p:ext uri="{BB962C8B-B14F-4D97-AF65-F5344CB8AC3E}">
        <p14:creationId xmlns:p14="http://schemas.microsoft.com/office/powerpoint/2010/main" val="1292904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4040" y="334537"/>
            <a:ext cx="7259444" cy="461665"/>
          </a:xfrm>
          <a:prstGeom prst="rect">
            <a:avLst/>
          </a:prstGeom>
          <a:noFill/>
        </p:spPr>
        <p:txBody>
          <a:bodyPr wrap="square" rtlCol="0">
            <a:spAutoFit/>
          </a:bodyPr>
          <a:lstStyle/>
          <a:p>
            <a:pPr algn="ctr"/>
            <a:r>
              <a:rPr lang="en-US" sz="2400" b="1" dirty="0">
                <a:cs typeface="Arial" panose="020B0604020202020204" pitchFamily="34" charset="0"/>
              </a:rPr>
              <a:t>Probability density: experimental determination</a:t>
            </a:r>
            <a:endParaRPr lang="sk-SK" sz="2400" b="1" dirty="0">
              <a:cs typeface="Arial" panose="020B0604020202020204" pitchFamily="34" charset="0"/>
            </a:endParaRPr>
          </a:p>
        </p:txBody>
      </p:sp>
      <p:pic>
        <p:nvPicPr>
          <p:cNvPr id="3074" name="Picture 2" descr="http://i.stack.imgur.com/AcPPf.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708505"/>
            <a:ext cx="3768581" cy="28264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46449" y="959011"/>
            <a:ext cx="5352585" cy="2585323"/>
          </a:xfrm>
          <a:prstGeom prst="rect">
            <a:avLst/>
          </a:prstGeom>
          <a:noFill/>
        </p:spPr>
        <p:txBody>
          <a:bodyPr wrap="square" rtlCol="0">
            <a:spAutoFit/>
          </a:bodyPr>
          <a:lstStyle/>
          <a:p>
            <a:pPr marL="285750" indent="-285750">
              <a:buFont typeface="Arial" panose="020B0604020202020204" pitchFamily="34" charset="0"/>
              <a:buChar char="•"/>
            </a:pPr>
            <a:r>
              <a:rPr lang="en-US" dirty="0">
                <a:cs typeface="Arial" panose="020B0604020202020204" pitchFamily="34" charset="0"/>
              </a:rPr>
              <a:t>Then let the computer to find a smooth curve describing the histogram. To do this properly, wee need experimental errors of the number of hits in every bin.</a:t>
            </a:r>
          </a:p>
          <a:p>
            <a:pPr marL="285750" indent="-285750">
              <a:buFont typeface="Arial" panose="020B0604020202020204" pitchFamily="34" charset="0"/>
              <a:buChar char="•"/>
            </a:pPr>
            <a:r>
              <a:rPr lang="en-US" b="1" dirty="0">
                <a:cs typeface="Arial" panose="020B0604020202020204" pitchFamily="34" charset="0"/>
              </a:rPr>
              <a:t>If the bins are reasonably small</a:t>
            </a:r>
            <a:r>
              <a:rPr lang="en-US" dirty="0">
                <a:cs typeface="Arial" panose="020B0604020202020204" pitchFamily="34" charset="0"/>
              </a:rPr>
              <a:t>, we can estimate the errors as</a:t>
            </a:r>
          </a:p>
          <a:p>
            <a:pPr marL="285750" indent="-285750">
              <a:buFont typeface="Arial" panose="020B0604020202020204" pitchFamily="34" charset="0"/>
              <a:buChar char="•"/>
            </a:pPr>
            <a:endParaRPr lang="en-US" dirty="0">
              <a:cs typeface="Arial" panose="020B0604020202020204" pitchFamily="34" charset="0"/>
            </a:endParaRPr>
          </a:p>
          <a:p>
            <a:pPr marL="285750" indent="-285750">
              <a:buFont typeface="Arial" panose="020B0604020202020204" pitchFamily="34" charset="0"/>
              <a:buChar char="•"/>
            </a:pPr>
            <a:endParaRPr lang="en-US" dirty="0">
              <a:cs typeface="Arial" panose="020B0604020202020204" pitchFamily="34" charset="0"/>
            </a:endParaRPr>
          </a:p>
          <a:p>
            <a:r>
              <a:rPr lang="en-US" dirty="0">
                <a:cs typeface="Arial" panose="020B0604020202020204" pitchFamily="34" charset="0"/>
              </a:rPr>
              <a:t>and the expected values are </a:t>
            </a:r>
            <a:endParaRPr lang="sk-SK" dirty="0">
              <a:cs typeface="Arial" panose="020B0604020202020204" pitchFamily="34" charset="0"/>
            </a:endParaRPr>
          </a:p>
        </p:txBody>
      </p:sp>
      <p:pic>
        <p:nvPicPr>
          <p:cNvPr id="2" name="Pictur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528528" y="2891752"/>
            <a:ext cx="1018413" cy="27432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17450" y="4450847"/>
                <a:ext cx="8452624" cy="2031325"/>
              </a:xfrm>
              <a:prstGeom prst="rect">
                <a:avLst/>
              </a:prstGeom>
              <a:noFill/>
            </p:spPr>
            <p:txBody>
              <a:bodyPr wrap="square" rtlCol="0">
                <a:spAutoFit/>
              </a:bodyPr>
              <a:lstStyle/>
              <a:p>
                <a:r>
                  <a:rPr lang="en-US" dirty="0">
                    <a:cs typeface="Arial" panose="020B0604020202020204" pitchFamily="34" charset="0"/>
                  </a:rPr>
                  <a:t>Assuming some formula for the probability density having a few free parameters </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𝛼</m:t>
                    </m:r>
                  </m:oMath>
                </a14:m>
                <a:r>
                  <a:rPr lang="en-US" dirty="0">
                    <a:cs typeface="Arial" panose="020B0604020202020204" pitchFamily="34" charset="0"/>
                  </a:rPr>
                  <a:t>,</a:t>
                </a:r>
              </a:p>
              <a:p>
                <a:endParaRPr lang="en-US" dirty="0">
                  <a:cs typeface="Arial" panose="020B0604020202020204" pitchFamily="34" charset="0"/>
                </a:endParaRPr>
              </a:p>
              <a:p>
                <a:r>
                  <a:rPr lang="en-US" dirty="0">
                    <a:cs typeface="Arial" panose="020B0604020202020204" pitchFamily="34" charset="0"/>
                  </a:rPr>
                  <a:t>we write the test function (to be minimalized) as</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and find the optimal parameters </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𝛼</m:t>
                    </m:r>
                  </m:oMath>
                </a14:m>
                <a:r>
                  <a:rPr lang="en-US" dirty="0">
                    <a:cs typeface="Arial" panose="020B0604020202020204" pitchFamily="34" charset="0"/>
                  </a:rPr>
                  <a:t>, thus estimating the probability density.</a:t>
                </a:r>
              </a:p>
            </p:txBody>
          </p:sp>
        </mc:Choice>
        <mc:Fallback xmlns="">
          <p:sp>
            <p:nvSpPr>
              <p:cNvPr id="7" name="TextBox 6"/>
              <p:cNvSpPr txBox="1">
                <a:spLocks noRot="1" noChangeAspect="1" noMove="1" noResize="1" noEditPoints="1" noAdjustHandles="1" noChangeArrowheads="1" noChangeShapeType="1" noTextEdit="1"/>
              </p:cNvSpPr>
              <p:nvPr/>
            </p:nvSpPr>
            <p:spPr>
              <a:xfrm>
                <a:off x="217450" y="4450847"/>
                <a:ext cx="8452624" cy="2031325"/>
              </a:xfrm>
              <a:prstGeom prst="rect">
                <a:avLst/>
              </a:prstGeom>
              <a:blipFill>
                <a:blip r:embed="rId10"/>
                <a:stretch>
                  <a:fillRect l="-649" t="-1502" b="-3904"/>
                </a:stretch>
              </a:blipFill>
            </p:spPr>
            <p:txBody>
              <a:bodyPr/>
              <a:lstStyle/>
              <a:p>
                <a:r>
                  <a:rPr lang="en-US">
                    <a:noFill/>
                  </a:rPr>
                  <a:t> </a:t>
                </a:r>
              </a:p>
            </p:txBody>
          </p:sp>
        </mc:Fallback>
      </mc:AlternateContent>
      <p:pic>
        <p:nvPicPr>
          <p:cNvPr id="11" name="Picture 10"/>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248816" y="4812935"/>
            <a:ext cx="646367" cy="229743"/>
          </a:xfrm>
          <a:prstGeom prst="rect">
            <a:avLst/>
          </a:prstGeom>
        </p:spPr>
      </p:pic>
      <p:pic>
        <p:nvPicPr>
          <p:cNvPr id="13" name="Picture 12"/>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073115" y="5404171"/>
            <a:ext cx="4351401" cy="651510"/>
          </a:xfrm>
          <a:prstGeom prst="rect">
            <a:avLst/>
          </a:prstGeom>
        </p:spPr>
      </p:pic>
      <p:pic>
        <p:nvPicPr>
          <p:cNvPr id="14" name="Picture 13"/>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765975" y="3626815"/>
            <a:ext cx="3113532" cy="445770"/>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17</a:t>
            </a:fld>
            <a:endParaRPr lang="sk-SK" dirty="0"/>
          </a:p>
        </p:txBody>
      </p:sp>
    </p:spTree>
    <p:extLst>
      <p:ext uri="{BB962C8B-B14F-4D97-AF65-F5344CB8AC3E}">
        <p14:creationId xmlns:p14="http://schemas.microsoft.com/office/powerpoint/2010/main" val="3968887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461665"/>
          </a:xfrm>
          <a:prstGeom prst="rect">
            <a:avLst/>
          </a:prstGeom>
          <a:noFill/>
        </p:spPr>
        <p:txBody>
          <a:bodyPr wrap="square" rtlCol="0">
            <a:spAutoFit/>
          </a:bodyPr>
          <a:lstStyle/>
          <a:p>
            <a:pPr algn="ctr"/>
            <a:r>
              <a:rPr lang="en-US" sz="2400" b="1" dirty="0">
                <a:cs typeface="Arial" panose="020B0604020202020204" pitchFamily="34" charset="0"/>
              </a:rPr>
              <a:t>Continuous random events: more dimensions</a:t>
            </a:r>
          </a:p>
        </p:txBody>
      </p:sp>
      <mc:AlternateContent xmlns:mc="http://schemas.openxmlformats.org/markup-compatibility/2006" xmlns:a14="http://schemas.microsoft.com/office/drawing/2010/main">
        <mc:Choice Requires="a14">
          <p:sp>
            <p:nvSpPr>
              <p:cNvPr id="3" name="TextBox 2"/>
              <p:cNvSpPr txBox="1"/>
              <p:nvPr/>
            </p:nvSpPr>
            <p:spPr>
              <a:xfrm>
                <a:off x="89210" y="574399"/>
                <a:ext cx="8820615" cy="5909310"/>
              </a:xfrm>
              <a:prstGeom prst="rect">
                <a:avLst/>
              </a:prstGeom>
              <a:noFill/>
            </p:spPr>
            <p:txBody>
              <a:bodyPr wrap="square" rtlCol="0">
                <a:spAutoFit/>
              </a:bodyPr>
              <a:lstStyle/>
              <a:p>
                <a:r>
                  <a:rPr lang="en-US" dirty="0">
                    <a:cs typeface="Arial" panose="020B0604020202020204" pitchFamily="34" charset="0"/>
                  </a:rPr>
                  <a:t>Quite often the events from the event space considered cannot be properly named using just one real number. The event space might have more dimensions. We do not want to discuss here what is exactly meant by the dimensionality of the space considered.  An intuitive feeling is enough to accept, that a good naming scheme requires n-tuples of real numbers like</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Those who want to know more about dimensionality and related things should read some textbook on manifolds, for example </a:t>
                </a:r>
              </a:p>
              <a:p>
                <a:r>
                  <a:rPr lang="en-US" dirty="0">
                    <a:cs typeface="Arial" panose="020B0604020202020204" pitchFamily="34" charset="0"/>
                  </a:rPr>
                  <a:t>M.Fecko, Differential Geometry and Lie Groups for Physicists, </a:t>
                </a:r>
                <a:r>
                  <a:rPr lang="en-US" dirty="0">
                    <a:cs typeface="Arial" panose="020B0604020202020204" pitchFamily="34" charset="0"/>
                    <a:hlinkClick r:id="rId6"/>
                  </a:rPr>
                  <a:t>http://www.amazon.com/Differential-Geometry-Lie-Groups-Physicists/dp/0521187966</a:t>
                </a:r>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The generalization of the probability machinery for more dimensions is straightforward. We use many-dimensional probability density function in the event space</a:t>
                </a:r>
              </a:p>
              <a:p>
                <a:endParaRPr lang="en-US" dirty="0">
                  <a:cs typeface="Arial" panose="020B0604020202020204" pitchFamily="34" charset="0"/>
                </a:endParaRPr>
              </a:p>
              <a:p>
                <a:r>
                  <a:rPr lang="en-US" dirty="0">
                    <a:cs typeface="Arial" panose="020B0604020202020204" pitchFamily="34" charset="0"/>
                  </a:rPr>
                  <a:t>and the probability to observe a random event within a subset </a:t>
                </a:r>
                <a14:m>
                  <m:oMath xmlns:m="http://schemas.openxmlformats.org/officeDocument/2006/math">
                    <m:r>
                      <a:rPr lang="en-US" b="0" i="1" smtClean="0">
                        <a:latin typeface="Cambria Math" panose="02040503050406030204" pitchFamily="18" charset="0"/>
                        <a:cs typeface="Arial" panose="020B0604020202020204" pitchFamily="34" charset="0"/>
                      </a:rPr>
                      <m:t>𝑆</m:t>
                    </m:r>
                  </m:oMath>
                </a14:m>
                <a:r>
                  <a:rPr lang="en-US" dirty="0">
                    <a:cs typeface="Arial" panose="020B0604020202020204" pitchFamily="34" charset="0"/>
                  </a:rPr>
                  <a:t> of the whole space is</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In some cases the volume element in the event space might be given by a more complicated formula instead of a simple                        .</a:t>
                </a:r>
                <a:endParaRPr lang="sk-SK" dirty="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9210" y="574399"/>
                <a:ext cx="8820615" cy="5909310"/>
              </a:xfrm>
              <a:prstGeom prst="rect">
                <a:avLst/>
              </a:prstGeom>
              <a:blipFill>
                <a:blip r:embed="rId9"/>
                <a:stretch>
                  <a:fillRect l="-622" t="-515" r="-276" b="-619"/>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662675" y="2127407"/>
            <a:ext cx="1460754" cy="229743"/>
          </a:xfrm>
          <a:prstGeom prst="rect">
            <a:avLst/>
          </a:prstGeom>
        </p:spPr>
      </p:pic>
      <p:pic>
        <p:nvPicPr>
          <p:cNvPr id="7" name="Picture 6"/>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528944" y="4500851"/>
            <a:ext cx="1594485" cy="229743"/>
          </a:xfrm>
          <a:prstGeom prst="rect">
            <a:avLst/>
          </a:prstGeom>
        </p:spPr>
      </p:pic>
      <p:pic>
        <p:nvPicPr>
          <p:cNvPr id="9" name="Picture 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462691" y="5192259"/>
            <a:ext cx="4073652" cy="522923"/>
          </a:xfrm>
          <a:prstGeom prst="rect">
            <a:avLst/>
          </a:prstGeom>
        </p:spPr>
      </p:pic>
      <p:pic>
        <p:nvPicPr>
          <p:cNvPr id="4" name="Picture 3"/>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732969" y="6327920"/>
            <a:ext cx="1390460" cy="195453"/>
          </a:xfrm>
          <a:prstGeom prst="rect">
            <a:avLst/>
          </a:prstGeom>
        </p:spPr>
      </p:pic>
      <p:sp>
        <p:nvSpPr>
          <p:cNvPr id="6" name="Slide Number Placeholder 5"/>
          <p:cNvSpPr>
            <a:spLocks noGrp="1"/>
          </p:cNvSpPr>
          <p:nvPr>
            <p:ph type="sldNum" sz="quarter" idx="12"/>
          </p:nvPr>
        </p:nvSpPr>
        <p:spPr/>
        <p:txBody>
          <a:bodyPr/>
          <a:lstStyle/>
          <a:p>
            <a:fld id="{1BCE0CA2-1A48-4B23-8A77-1A9F640E54E6}" type="slidenum">
              <a:rPr lang="sk-SK" smtClean="0"/>
              <a:t>18</a:t>
            </a:fld>
            <a:endParaRPr lang="sk-SK" dirty="0"/>
          </a:p>
        </p:txBody>
      </p:sp>
    </p:spTree>
    <p:extLst>
      <p:ext uri="{BB962C8B-B14F-4D97-AF65-F5344CB8AC3E}">
        <p14:creationId xmlns:p14="http://schemas.microsoft.com/office/powerpoint/2010/main" val="992550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algn="ctr"/>
            <a:r>
              <a:rPr lang="en-US" sz="2400" b="1" dirty="0">
                <a:cs typeface="Arial" panose="020B0604020202020204" pitchFamily="34" charset="0"/>
              </a:rPr>
              <a:t>Continuous random events: more dimensions</a:t>
            </a:r>
          </a:p>
          <a:p>
            <a:pPr algn="ctr"/>
            <a:r>
              <a:rPr lang="en-US" sz="2400" b="1" dirty="0">
                <a:cs typeface="Arial" panose="020B0604020202020204" pitchFamily="34" charset="0"/>
              </a:rPr>
              <a:t>Example</a:t>
            </a:r>
          </a:p>
        </p:txBody>
      </p:sp>
      <p:sp>
        <p:nvSpPr>
          <p:cNvPr id="3" name="TextBox 2"/>
          <p:cNvSpPr txBox="1"/>
          <p:nvPr/>
        </p:nvSpPr>
        <p:spPr>
          <a:xfrm>
            <a:off x="211873" y="1449659"/>
            <a:ext cx="8508381" cy="2862322"/>
          </a:xfrm>
          <a:prstGeom prst="rect">
            <a:avLst/>
          </a:prstGeom>
          <a:noFill/>
        </p:spPr>
        <p:txBody>
          <a:bodyPr wrap="square" rtlCol="0">
            <a:spAutoFit/>
          </a:bodyPr>
          <a:lstStyle/>
          <a:p>
            <a:r>
              <a:rPr lang="en-US" dirty="0">
                <a:cs typeface="Arial" panose="020B0604020202020204" pitchFamily="34" charset="0"/>
              </a:rPr>
              <a:t>A typical example  is a multidimensional Gauss distribution as one finds, for example, in Maxwell distribution of the velocities of molecules in gas.</a:t>
            </a:r>
          </a:p>
          <a:p>
            <a:endParaRPr lang="en-US" dirty="0">
              <a:cs typeface="Arial" panose="020B0604020202020204" pitchFamily="34" charset="0"/>
            </a:endParaRPr>
          </a:p>
          <a:p>
            <a:r>
              <a:rPr lang="en-US" dirty="0">
                <a:cs typeface="Arial" panose="020B0604020202020204" pitchFamily="34" charset="0"/>
              </a:rPr>
              <a:t>If I randomly select a molecule in gas and ask: “What is currently your velocity”  I get an answer containing three numbers: projects of the velocity vector on three orthogonal axes.</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So I have a three-dimensional random variable: a velocity vector. Maxwell has derived a simple formula for the probability density in three-dimensional velocity space</a:t>
            </a: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398645" y="3203985"/>
            <a:ext cx="1436751" cy="240030"/>
          </a:xfrm>
          <a:prstGeom prst="rect">
            <a:avLst/>
          </a:prstGeom>
        </p:spPr>
      </p:pic>
      <p:pic>
        <p:nvPicPr>
          <p:cNvPr id="10" name="Picture 9"/>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702822" y="4588980"/>
            <a:ext cx="5176076" cy="684086"/>
          </a:xfrm>
          <a:prstGeom prst="rect">
            <a:avLst/>
          </a:prstGeom>
        </p:spPr>
      </p:pic>
      <p:sp>
        <p:nvSpPr>
          <p:cNvPr id="5" name="Slide Number Placeholder 4"/>
          <p:cNvSpPr>
            <a:spLocks noGrp="1"/>
          </p:cNvSpPr>
          <p:nvPr>
            <p:ph type="sldNum" sz="quarter" idx="12"/>
          </p:nvPr>
        </p:nvSpPr>
        <p:spPr/>
        <p:txBody>
          <a:bodyPr/>
          <a:lstStyle/>
          <a:p>
            <a:fld id="{1BCE0CA2-1A48-4B23-8A77-1A9F640E54E6}" type="slidenum">
              <a:rPr lang="sk-SK" smtClean="0"/>
              <a:t>19</a:t>
            </a:fld>
            <a:endParaRPr lang="sk-SK" dirty="0"/>
          </a:p>
        </p:txBody>
      </p:sp>
    </p:spTree>
    <p:extLst>
      <p:ext uri="{BB962C8B-B14F-4D97-AF65-F5344CB8AC3E}">
        <p14:creationId xmlns:p14="http://schemas.microsoft.com/office/powerpoint/2010/main" val="168571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45688" y="602166"/>
                <a:ext cx="8028878" cy="923330"/>
              </a:xfrm>
              <a:prstGeom prst="rect">
                <a:avLst/>
              </a:prstGeom>
              <a:noFill/>
            </p:spPr>
            <p:txBody>
              <a:bodyPr wrap="square" rtlCol="0">
                <a:spAutoFit/>
              </a:bodyPr>
              <a:lstStyle/>
              <a:p>
                <a:r>
                  <a:rPr lang="en-US" dirty="0">
                    <a:cs typeface="Arial" panose="020B0604020202020204" pitchFamily="34" charset="0"/>
                  </a:rPr>
                  <a:t>So suppose we can (for example experimentally) to assign probabilities that an arbitrary interval </a:t>
                </a:r>
                <a14:m>
                  <m:oMath xmlns:m="http://schemas.openxmlformats.org/officeDocument/2006/math">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𝑎</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𝑏</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was hit. Let is denote as the probability, that the coordinate (name of the event) </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𝜉</m:t>
                    </m:r>
                  </m:oMath>
                </a14:m>
                <a:r>
                  <a:rPr lang="en-US" dirty="0">
                    <a:ea typeface="Cambria Math" panose="02040503050406030204" pitchFamily="18" charset="0"/>
                    <a:cs typeface="Arial" panose="020B0604020202020204" pitchFamily="34" charset="0"/>
                  </a:rPr>
                  <a:t> is within the interval </a:t>
                </a:r>
                <a14:m>
                  <m:oMath xmlns:m="http://schemas.openxmlformats.org/officeDocument/2006/math">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𝑎</m:t>
                    </m:r>
                    <m:r>
                      <a:rPr lang="en-US" i="1">
                        <a:latin typeface="Cambria Math" panose="02040503050406030204" pitchFamily="18" charset="0"/>
                        <a:cs typeface="Arial" panose="020B0604020202020204" pitchFamily="34" charset="0"/>
                      </a:rPr>
                      <m:t>, </m:t>
                    </m:r>
                    <m:r>
                      <a:rPr lang="en-US" i="1">
                        <a:latin typeface="Cambria Math" panose="02040503050406030204" pitchFamily="18" charset="0"/>
                        <a:cs typeface="Arial" panose="020B0604020202020204" pitchFamily="34" charset="0"/>
                      </a:rPr>
                      <m:t>𝑏</m:t>
                    </m:r>
                    <m:r>
                      <a:rPr lang="en-US" i="1">
                        <a:latin typeface="Cambria Math" panose="02040503050406030204" pitchFamily="18" charset="0"/>
                        <a:cs typeface="Arial" panose="020B0604020202020204" pitchFamily="34" charset="0"/>
                      </a:rPr>
                      <m:t>)</m:t>
                    </m:r>
                  </m:oMath>
                </a14:m>
                <a:endParaRPr lang="en-US" dirty="0">
                  <a:ea typeface="Cambria Math" panose="02040503050406030204" pitchFamily="18"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45688" y="602166"/>
                <a:ext cx="8028878" cy="923330"/>
              </a:xfrm>
              <a:prstGeom prst="rect">
                <a:avLst/>
              </a:prstGeom>
              <a:blipFill>
                <a:blip r:embed="rId9"/>
                <a:stretch>
                  <a:fillRect l="-683" t="-3974" b="-9934"/>
                </a:stretch>
              </a:blipFill>
            </p:spPr>
            <p:txBody>
              <a:bodyPr/>
              <a:lstStyle/>
              <a:p>
                <a:r>
                  <a:rPr lang="en-US">
                    <a:noFill/>
                  </a:rPr>
                  <a:t> </a:t>
                </a:r>
              </a:p>
            </p:txBody>
          </p:sp>
        </mc:Fallback>
      </mc:AlternateContent>
      <p:pic>
        <p:nvPicPr>
          <p:cNvPr id="3" name="Picture 2"/>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753194" y="1748265"/>
            <a:ext cx="1213866" cy="229743"/>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301083" y="2129883"/>
                <a:ext cx="8184995" cy="1200329"/>
              </a:xfrm>
              <a:prstGeom prst="rect">
                <a:avLst/>
              </a:prstGeom>
              <a:noFill/>
            </p:spPr>
            <p:txBody>
              <a:bodyPr wrap="square" rtlCol="0">
                <a:spAutoFit/>
              </a:bodyPr>
              <a:lstStyle/>
              <a:p>
                <a:r>
                  <a:rPr lang="en-US" dirty="0">
                    <a:cs typeface="Arial" panose="020B0604020202020204" pitchFamily="34" charset="0"/>
                  </a:rPr>
                  <a:t>So to have the complete probabilistic information about the process, we need to collect the probabilities for arbitrary values of </a:t>
                </a:r>
                <a14:m>
                  <m:oMath xmlns:m="http://schemas.openxmlformats.org/officeDocument/2006/math">
                    <m:r>
                      <a:rPr lang="en-US" b="0" i="1" smtClean="0">
                        <a:latin typeface="Cambria Math" panose="02040503050406030204" pitchFamily="18" charset="0"/>
                        <a:cs typeface="Arial" panose="020B0604020202020204" pitchFamily="34" charset="0"/>
                      </a:rPr>
                      <m:t>𝑎</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𝑏</m:t>
                    </m:r>
                  </m:oMath>
                </a14:m>
                <a:r>
                  <a:rPr lang="en-US" dirty="0">
                    <a:cs typeface="Arial" panose="020B0604020202020204" pitchFamily="34" charset="0"/>
                  </a:rPr>
                  <a:t>. But if we think a bit more, we do not need a two dimensional set of probability data, what is enough to collect is just one dimensional function</a:t>
                </a:r>
                <a:endParaRPr lang="sk-SK" dirty="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1083" y="2129883"/>
                <a:ext cx="8184995" cy="1200329"/>
              </a:xfrm>
              <a:prstGeom prst="rect">
                <a:avLst/>
              </a:prstGeom>
              <a:blipFill>
                <a:blip r:embed="rId11"/>
                <a:stretch>
                  <a:fillRect l="-596" t="-2538" b="-7107"/>
                </a:stretch>
              </a:blipFill>
            </p:spPr>
            <p:txBody>
              <a:bodyPr/>
              <a:lstStyle/>
              <a:p>
                <a:r>
                  <a:rPr lang="en-US">
                    <a:noFill/>
                  </a:rPr>
                  <a:t> </a:t>
                </a:r>
              </a:p>
            </p:txBody>
          </p:sp>
        </mc:Fallback>
      </mc:AlternateContent>
      <p:pic>
        <p:nvPicPr>
          <p:cNvPr id="6" name="Picture 5"/>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241436" y="3606801"/>
            <a:ext cx="2304288" cy="229743"/>
          </a:xfrm>
          <a:prstGeom prst="rect">
            <a:avLst/>
          </a:prstGeom>
        </p:spPr>
      </p:pic>
      <p:sp>
        <p:nvSpPr>
          <p:cNvPr id="7" name="TextBox 6"/>
          <p:cNvSpPr txBox="1"/>
          <p:nvPr/>
        </p:nvSpPr>
        <p:spPr>
          <a:xfrm>
            <a:off x="434898" y="3942741"/>
            <a:ext cx="8329961" cy="367990"/>
          </a:xfrm>
          <a:prstGeom prst="rect">
            <a:avLst/>
          </a:prstGeom>
          <a:noFill/>
        </p:spPr>
        <p:txBody>
          <a:bodyPr wrap="square" rtlCol="0">
            <a:spAutoFit/>
          </a:bodyPr>
          <a:lstStyle/>
          <a:p>
            <a:r>
              <a:rPr lang="en-US" dirty="0">
                <a:cs typeface="Arial" panose="020B0604020202020204" pitchFamily="34" charset="0"/>
              </a:rPr>
              <a:t>since then, of course</a:t>
            </a:r>
            <a:endParaRPr lang="sk-SK" dirty="0">
              <a:cs typeface="Arial" panose="020B0604020202020204" pitchFamily="34" charset="0"/>
            </a:endParaRPr>
          </a:p>
        </p:txBody>
      </p:sp>
      <p:pic>
        <p:nvPicPr>
          <p:cNvPr id="9" name="Picture 8"/>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158611" y="4416809"/>
            <a:ext cx="2726055" cy="22974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34898" y="4923260"/>
                <a:ext cx="8486078"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cs typeface="Arial" panose="020B0604020202020204" pitchFamily="34" charset="0"/>
                      </a:rPr>
                      <m:t>𝐹</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is, obviously, a non-decreasing function, since</a:t>
                </a:r>
                <a:endParaRPr lang="sk-SK" dirty="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34898" y="4923260"/>
                <a:ext cx="8486078" cy="369332"/>
              </a:xfrm>
              <a:prstGeom prst="rect">
                <a:avLst/>
              </a:prstGeom>
              <a:blipFill>
                <a:blip r:embed="rId14"/>
                <a:stretch>
                  <a:fillRect t="-10000" b="-26667"/>
                </a:stretch>
              </a:blipFill>
            </p:spPr>
            <p:txBody>
              <a:bodyPr/>
              <a:lstStyle/>
              <a:p>
                <a:r>
                  <a:rPr lang="en-US">
                    <a:noFill/>
                  </a:rPr>
                  <a:t> </a:t>
                </a:r>
              </a:p>
            </p:txBody>
          </p:sp>
        </mc:Fallback>
      </mc:AlternateContent>
      <p:pic>
        <p:nvPicPr>
          <p:cNvPr id="8" name="Picture 7"/>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024141" y="5454428"/>
            <a:ext cx="4738878" cy="229743"/>
          </a:xfrm>
          <a:prstGeom prst="rect">
            <a:avLst/>
          </a:prstGeom>
        </p:spPr>
      </p:pic>
      <p:sp>
        <p:nvSpPr>
          <p:cNvPr id="11" name="TextBox 10"/>
          <p:cNvSpPr txBox="1"/>
          <p:nvPr/>
        </p:nvSpPr>
        <p:spPr>
          <a:xfrm>
            <a:off x="557561" y="5905121"/>
            <a:ext cx="7315200" cy="369332"/>
          </a:xfrm>
          <a:prstGeom prst="rect">
            <a:avLst/>
          </a:prstGeom>
          <a:noFill/>
        </p:spPr>
        <p:txBody>
          <a:bodyPr wrap="square" rtlCol="0">
            <a:spAutoFit/>
          </a:bodyPr>
          <a:lstStyle/>
          <a:p>
            <a:r>
              <a:rPr lang="en-US" dirty="0">
                <a:cs typeface="Arial" panose="020B0604020202020204" pitchFamily="34" charset="0"/>
              </a:rPr>
              <a:t>Also: </a:t>
            </a:r>
            <a:endParaRPr lang="sk-SK" dirty="0">
              <a:cs typeface="Arial" panose="020B0604020202020204" pitchFamily="34" charset="0"/>
            </a:endParaRPr>
          </a:p>
        </p:txBody>
      </p:sp>
      <p:pic>
        <p:nvPicPr>
          <p:cNvPr id="14" name="Picture 13"/>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697843" y="6012422"/>
            <a:ext cx="2621471" cy="229743"/>
          </a:xfrm>
          <a:prstGeom prst="rect">
            <a:avLst/>
          </a:prstGeom>
        </p:spPr>
      </p:pic>
      <p:sp>
        <p:nvSpPr>
          <p:cNvPr id="10" name="Slide Number Placeholder 9"/>
          <p:cNvSpPr>
            <a:spLocks noGrp="1"/>
          </p:cNvSpPr>
          <p:nvPr>
            <p:ph type="sldNum" sz="quarter" idx="12"/>
          </p:nvPr>
        </p:nvSpPr>
        <p:spPr/>
        <p:txBody>
          <a:bodyPr/>
          <a:lstStyle/>
          <a:p>
            <a:fld id="{1BCE0CA2-1A48-4B23-8A77-1A9F640E54E6}" type="slidenum">
              <a:rPr lang="sk-SK" smtClean="0"/>
              <a:t>2</a:t>
            </a:fld>
            <a:endParaRPr lang="sk-SK" dirty="0"/>
          </a:p>
        </p:txBody>
      </p:sp>
    </p:spTree>
    <p:extLst>
      <p:ext uri="{BB962C8B-B14F-4D97-AF65-F5344CB8AC3E}">
        <p14:creationId xmlns:p14="http://schemas.microsoft.com/office/powerpoint/2010/main" val="3723582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algn="ctr"/>
            <a:r>
              <a:rPr lang="en-US" sz="2400" b="1" dirty="0">
                <a:cs typeface="Arial" panose="020B0604020202020204" pitchFamily="34" charset="0"/>
              </a:rPr>
              <a:t>Continuous random events: more dimensions</a:t>
            </a:r>
          </a:p>
          <a:p>
            <a:pPr algn="ctr"/>
            <a:r>
              <a:rPr lang="en-US" sz="2400" b="1" dirty="0">
                <a:cs typeface="Arial" panose="020B0604020202020204" pitchFamily="34" charset="0"/>
              </a:rPr>
              <a:t>Marginal distribution</a:t>
            </a:r>
          </a:p>
        </p:txBody>
      </p:sp>
      <mc:AlternateContent xmlns:mc="http://schemas.openxmlformats.org/markup-compatibility/2006" xmlns:a14="http://schemas.microsoft.com/office/drawing/2010/main">
        <mc:Choice Requires="a14">
          <p:sp>
            <p:nvSpPr>
              <p:cNvPr id="3" name="TextBox 2"/>
              <p:cNvSpPr txBox="1"/>
              <p:nvPr/>
            </p:nvSpPr>
            <p:spPr>
              <a:xfrm>
                <a:off x="173628" y="973340"/>
                <a:ext cx="8720254" cy="2308324"/>
              </a:xfrm>
              <a:prstGeom prst="rect">
                <a:avLst/>
              </a:prstGeom>
              <a:noFill/>
            </p:spPr>
            <p:txBody>
              <a:bodyPr wrap="square" rtlCol="0">
                <a:spAutoFit/>
              </a:bodyPr>
              <a:lstStyle/>
              <a:p>
                <a:r>
                  <a:rPr lang="en-US" dirty="0">
                    <a:cs typeface="Arial" panose="020B0604020202020204" pitchFamily="34" charset="0"/>
                  </a:rPr>
                  <a:t>Sometimes I have a many-dimensional probability distribution and I am interested just for a subset of events having smaller dimension. For example having a two-dimensional probability density</a:t>
                </a:r>
              </a:p>
              <a:p>
                <a:endParaRPr lang="en-US" dirty="0">
                  <a:cs typeface="Arial" panose="020B0604020202020204" pitchFamily="34" charset="0"/>
                </a:endParaRPr>
              </a:p>
              <a:p>
                <a:r>
                  <a:rPr lang="en-US" dirty="0">
                    <a:cs typeface="Arial" panose="020B0604020202020204" pitchFamily="34" charset="0"/>
                  </a:rPr>
                  <a:t>I want to now only how the variable</a:t>
                </a:r>
                <a14:m>
                  <m:oMath xmlns:m="http://schemas.openxmlformats.org/officeDocument/2006/math">
                    <m:r>
                      <a:rPr lang="en-US" b="0" i="0"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is distributed, so I need to find, what is the probability </a:t>
                </a:r>
                <a14:m>
                  <m:oMath xmlns:m="http://schemas.openxmlformats.org/officeDocument/2006/math">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to find the coordinate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in the interval </a:t>
                </a:r>
                <a14:m>
                  <m:oMath xmlns:m="http://schemas.openxmlformats.org/officeDocument/2006/math">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𝑑𝑥</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irrespective of what is the value of </a:t>
                </a:r>
                <a14:m>
                  <m:oMath xmlns:m="http://schemas.openxmlformats.org/officeDocument/2006/math">
                    <m:r>
                      <a:rPr lang="en-US" b="0" i="1" smtClean="0">
                        <a:latin typeface="Cambria Math" panose="02040503050406030204" pitchFamily="18" charset="0"/>
                        <a:cs typeface="Arial" panose="020B0604020202020204" pitchFamily="34" charset="0"/>
                      </a:rPr>
                      <m:t>𝑦</m:t>
                    </m:r>
                  </m:oMath>
                </a14:m>
                <a:r>
                  <a:rPr lang="en-US" dirty="0">
                    <a:cs typeface="Arial" panose="020B0604020202020204" pitchFamily="34" charset="0"/>
                  </a:rPr>
                  <a:t>. Graphically it means, that the two-dimensional event hits the shadowed area below. </a:t>
                </a:r>
                <a:endParaRPr lang="sk-SK" dirty="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73628" y="973340"/>
                <a:ext cx="8720254" cy="2308324"/>
              </a:xfrm>
              <a:prstGeom prst="rect">
                <a:avLst/>
              </a:prstGeom>
              <a:blipFill>
                <a:blip r:embed="rId9"/>
                <a:stretch>
                  <a:fillRect l="-559" t="-1587" r="-559" b="-3439"/>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755483" y="1777257"/>
            <a:ext cx="618935" cy="229743"/>
          </a:xfrm>
          <a:prstGeom prst="rect">
            <a:avLst/>
          </a:prstGeom>
        </p:spPr>
      </p:pic>
      <p:pic>
        <p:nvPicPr>
          <p:cNvPr id="13" name="Picture 12"/>
          <p:cNvPicPr>
            <a:picLocks noChangeAspect="1"/>
          </p:cNvPicPr>
          <p:nvPr/>
        </p:nvPicPr>
        <p:blipFill>
          <a:blip r:embed="rId11"/>
          <a:stretch>
            <a:fillRect/>
          </a:stretch>
        </p:blipFill>
        <p:spPr>
          <a:xfrm>
            <a:off x="414066" y="3433946"/>
            <a:ext cx="2487384" cy="2219136"/>
          </a:xfrm>
          <a:prstGeom prst="rect">
            <a:avLst/>
          </a:prstGeom>
        </p:spPr>
      </p:pic>
      <mc:AlternateContent xmlns:mc="http://schemas.openxmlformats.org/markup-compatibility/2006" xmlns:a14="http://schemas.microsoft.com/office/drawing/2010/main">
        <mc:Choice Requires="a14">
          <p:sp>
            <p:nvSpPr>
              <p:cNvPr id="40" name="TextBox 39"/>
              <p:cNvSpPr txBox="1"/>
              <p:nvPr/>
            </p:nvSpPr>
            <p:spPr>
              <a:xfrm>
                <a:off x="3097530" y="3943350"/>
                <a:ext cx="5920740" cy="923330"/>
              </a:xfrm>
              <a:prstGeom prst="rect">
                <a:avLst/>
              </a:prstGeom>
              <a:noFill/>
            </p:spPr>
            <p:txBody>
              <a:bodyPr wrap="square" rtlCol="0">
                <a:spAutoFit/>
              </a:bodyPr>
              <a:lstStyle/>
              <a:p>
                <a:r>
                  <a:rPr lang="en-US" dirty="0">
                    <a:cs typeface="Arial" panose="020B0604020202020204" pitchFamily="34" charset="0"/>
                  </a:rPr>
                  <a:t>We are searching for the probability density </a:t>
                </a:r>
                <a14:m>
                  <m:oMath xmlns:m="http://schemas.openxmlformats.org/officeDocument/2006/math">
                    <m:acc>
                      <m:accPr>
                        <m:chr m:val="̃"/>
                        <m:ctrlPr>
                          <a:rPr lang="en-US" i="1">
                            <a:latin typeface="Cambria Math" panose="02040503050406030204" pitchFamily="18" charset="0"/>
                            <a:cs typeface="Arial" panose="020B0604020202020204" pitchFamily="34" charset="0"/>
                          </a:rPr>
                        </m:ctrlPr>
                      </m:accPr>
                      <m:e>
                        <m:r>
                          <a:rPr lang="en-US" i="1">
                            <a:latin typeface="Cambria Math" panose="02040503050406030204" pitchFamily="18" charset="0"/>
                            <a:ea typeface="Cambria Math" panose="02040503050406030204" pitchFamily="18" charset="0"/>
                            <a:cs typeface="Arial" panose="020B0604020202020204" pitchFamily="34" charset="0"/>
                          </a:rPr>
                          <m:t>𝜌</m:t>
                        </m:r>
                      </m:e>
                    </m:acc>
                    <m:d>
                      <m:dPr>
                        <m:ctrlPr>
                          <a:rPr lang="en-US" i="1">
                            <a:latin typeface="Cambria Math" panose="02040503050406030204" pitchFamily="18" charset="0"/>
                            <a:cs typeface="Arial" panose="020B0604020202020204" pitchFamily="34" charset="0"/>
                          </a:rPr>
                        </m:ctrlPr>
                      </m:dPr>
                      <m:e>
                        <m:r>
                          <a:rPr lang="en-US" i="1">
                            <a:latin typeface="Cambria Math" panose="02040503050406030204" pitchFamily="18" charset="0"/>
                            <a:cs typeface="Arial" panose="020B0604020202020204" pitchFamily="34" charset="0"/>
                          </a:rPr>
                          <m:t>𝑥</m:t>
                        </m:r>
                      </m:e>
                    </m:d>
                  </m:oMath>
                </a14:m>
                <a:r>
                  <a:rPr lang="en-US" dirty="0">
                    <a:cs typeface="Arial" panose="020B0604020202020204" pitchFamily="34" charset="0"/>
                  </a:rPr>
                  <a:t> defined as</a:t>
                </a:r>
              </a:p>
              <a:p>
                <a:endParaRPr lang="en-US" dirty="0">
                  <a:cs typeface="Arial" panose="020B0604020202020204" pitchFamily="34" charset="0"/>
                </a:endParaRPr>
              </a:p>
              <a:p>
                <a:r>
                  <a:rPr lang="en-US" dirty="0">
                    <a:cs typeface="Arial" panose="020B0604020202020204" pitchFamily="34" charset="0"/>
                  </a:rPr>
                  <a:t>Comparing the two expressions we get</a:t>
                </a:r>
                <a:endParaRPr lang="sk-SK" dirty="0">
                  <a:cs typeface="Arial" panose="020B0604020202020204"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097530" y="3943350"/>
                <a:ext cx="5920740" cy="923330"/>
              </a:xfrm>
              <a:prstGeom prst="rect">
                <a:avLst/>
              </a:prstGeom>
              <a:blipFill>
                <a:blip r:embed="rId12"/>
                <a:stretch>
                  <a:fillRect l="-824" t="-3974" b="-9934"/>
                </a:stretch>
              </a:blipFill>
            </p:spPr>
            <p:txBody>
              <a:bodyPr/>
              <a:lstStyle/>
              <a:p>
                <a:r>
                  <a:rPr lang="en-US">
                    <a:noFill/>
                  </a:rPr>
                  <a:t> </a:t>
                </a:r>
              </a:p>
            </p:txBody>
          </p:sp>
        </mc:Fallback>
      </mc:AlternateContent>
      <p:pic>
        <p:nvPicPr>
          <p:cNvPr id="55" name="Picture 54"/>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4466476" y="4290143"/>
            <a:ext cx="2156841" cy="229743"/>
          </a:xfrm>
          <a:prstGeom prst="rect">
            <a:avLst/>
          </a:prstGeom>
        </p:spPr>
      </p:pic>
      <p:pic>
        <p:nvPicPr>
          <p:cNvPr id="56" name="Picture 55"/>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141888" y="3064288"/>
            <a:ext cx="5206937" cy="802386"/>
          </a:xfrm>
          <a:prstGeom prst="rect">
            <a:avLst/>
          </a:prstGeom>
        </p:spPr>
      </p:pic>
      <p:pic>
        <p:nvPicPr>
          <p:cNvPr id="54" name="Picture 53"/>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568572" y="4943356"/>
            <a:ext cx="1909953" cy="759524"/>
          </a:xfrm>
          <a:prstGeom prst="rect">
            <a:avLst/>
          </a:prstGeom>
        </p:spPr>
      </p:pic>
      <mc:AlternateContent xmlns:mc="http://schemas.openxmlformats.org/markup-compatibility/2006" xmlns:a14="http://schemas.microsoft.com/office/drawing/2010/main">
        <mc:Choice Requires="a14">
          <p:sp>
            <p:nvSpPr>
              <p:cNvPr id="57" name="TextBox 56"/>
              <p:cNvSpPr txBox="1"/>
              <p:nvPr/>
            </p:nvSpPr>
            <p:spPr>
              <a:xfrm>
                <a:off x="173628" y="6041383"/>
                <a:ext cx="8844642" cy="369332"/>
              </a:xfrm>
              <a:prstGeom prst="rect">
                <a:avLst/>
              </a:prstGeom>
              <a:noFill/>
              <a:ln w="28575">
                <a:solidFill>
                  <a:srgbClr val="FF0000"/>
                </a:solidFill>
              </a:ln>
            </p:spPr>
            <p:txBody>
              <a:bodyPr wrap="square" rtlCol="0">
                <a:spAutoFit/>
              </a:bodyPr>
              <a:lstStyle/>
              <a:p>
                <a14:m>
                  <m:oMath xmlns:m="http://schemas.openxmlformats.org/officeDocument/2006/math">
                    <m:acc>
                      <m:accPr>
                        <m:chr m:val="̃"/>
                        <m:ctrlPr>
                          <a:rPr lang="en-US" i="1" smtClean="0">
                            <a:latin typeface="Cambria Math" panose="02040503050406030204" pitchFamily="18" charset="0"/>
                            <a:cs typeface="Arial" panose="020B0604020202020204" pitchFamily="34" charset="0"/>
                          </a:rPr>
                        </m:ctrlPr>
                      </m:accPr>
                      <m:e>
                        <m:r>
                          <a:rPr lang="en-US" i="1">
                            <a:latin typeface="Cambria Math" panose="02040503050406030204" pitchFamily="18" charset="0"/>
                            <a:ea typeface="Cambria Math" panose="02040503050406030204" pitchFamily="18" charset="0"/>
                            <a:cs typeface="Arial" panose="020B0604020202020204" pitchFamily="34" charset="0"/>
                          </a:rPr>
                          <m:t>𝜌</m:t>
                        </m:r>
                      </m:e>
                    </m:acc>
                    <m:d>
                      <m:dPr>
                        <m:ctrlPr>
                          <a:rPr lang="en-US" i="1">
                            <a:latin typeface="Cambria Math" panose="02040503050406030204" pitchFamily="18" charset="0"/>
                            <a:cs typeface="Arial" panose="020B0604020202020204" pitchFamily="34" charset="0"/>
                          </a:rPr>
                        </m:ctrlPr>
                      </m:dPr>
                      <m:e>
                        <m:r>
                          <a:rPr lang="en-US" i="1">
                            <a:latin typeface="Cambria Math" panose="02040503050406030204" pitchFamily="18" charset="0"/>
                            <a:cs typeface="Arial" panose="020B0604020202020204" pitchFamily="34" charset="0"/>
                          </a:rPr>
                          <m:t>𝑥</m:t>
                        </m:r>
                      </m:e>
                    </m:d>
                  </m:oMath>
                </a14:m>
                <a:r>
                  <a:rPr lang="en-US" dirty="0">
                    <a:cs typeface="Arial" panose="020B0604020202020204" pitchFamily="34" charset="0"/>
                  </a:rPr>
                  <a:t> is called a </a:t>
                </a:r>
                <a:r>
                  <a:rPr lang="en-US" b="1" dirty="0">
                    <a:solidFill>
                      <a:srgbClr val="FF0000"/>
                    </a:solidFill>
                    <a:cs typeface="Arial" panose="020B0604020202020204" pitchFamily="34" charset="0"/>
                  </a:rPr>
                  <a:t>marginal distribution </a:t>
                </a:r>
                <a:r>
                  <a:rPr lang="en-US" dirty="0">
                    <a:cs typeface="Arial" panose="020B0604020202020204" pitchFamily="34" charset="0"/>
                  </a:rPr>
                  <a:t>derived from the more-dimensional distribution             </a:t>
                </a:r>
                <a:endParaRPr lang="sk-SK" dirty="0">
                  <a:cs typeface="Arial" panose="020B0604020202020204"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173628" y="6041383"/>
                <a:ext cx="8844642" cy="369332"/>
              </a:xfrm>
              <a:prstGeom prst="rect">
                <a:avLst/>
              </a:prstGeom>
              <a:blipFill>
                <a:blip r:embed="rId16"/>
                <a:stretch>
                  <a:fillRect t="-4545" b="-18182"/>
                </a:stretch>
              </a:blipFill>
              <a:ln w="28575">
                <a:solidFill>
                  <a:srgbClr val="FF0000"/>
                </a:solidFill>
              </a:ln>
            </p:spPr>
            <p:txBody>
              <a:bodyPr/>
              <a:lstStyle/>
              <a:p>
                <a:r>
                  <a:rPr lang="en-US">
                    <a:noFill/>
                  </a:rPr>
                  <a:t> </a:t>
                </a:r>
              </a:p>
            </p:txBody>
          </p:sp>
        </mc:Fallback>
      </mc:AlternateContent>
      <p:pic>
        <p:nvPicPr>
          <p:cNvPr id="58" name="Picture 57"/>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8351437" y="6111177"/>
            <a:ext cx="618935" cy="229743"/>
          </a:xfrm>
          <a:prstGeom prst="rect">
            <a:avLst/>
          </a:prstGeom>
        </p:spPr>
      </p:pic>
      <p:sp>
        <p:nvSpPr>
          <p:cNvPr id="5" name="Slide Number Placeholder 4"/>
          <p:cNvSpPr>
            <a:spLocks noGrp="1"/>
          </p:cNvSpPr>
          <p:nvPr>
            <p:ph type="sldNum" sz="quarter" idx="12"/>
          </p:nvPr>
        </p:nvSpPr>
        <p:spPr/>
        <p:txBody>
          <a:bodyPr/>
          <a:lstStyle/>
          <a:p>
            <a:fld id="{1BCE0CA2-1A48-4B23-8A77-1A9F640E54E6}" type="slidenum">
              <a:rPr lang="sk-SK" smtClean="0"/>
              <a:t>20</a:t>
            </a:fld>
            <a:endParaRPr lang="sk-SK" dirty="0"/>
          </a:p>
        </p:txBody>
      </p:sp>
    </p:spTree>
    <p:extLst>
      <p:ext uri="{BB962C8B-B14F-4D97-AF65-F5344CB8AC3E}">
        <p14:creationId xmlns:p14="http://schemas.microsoft.com/office/powerpoint/2010/main" val="4271618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algn="ctr"/>
            <a:r>
              <a:rPr lang="en-US" sz="2400" b="1" dirty="0">
                <a:cs typeface="Arial" panose="020B0604020202020204" pitchFamily="34" charset="0"/>
              </a:rPr>
              <a:t>Continuous random events: more dimensions</a:t>
            </a:r>
          </a:p>
          <a:p>
            <a:pPr algn="ctr"/>
            <a:r>
              <a:rPr lang="en-US" sz="2400" b="1" dirty="0">
                <a:cs typeface="Arial" panose="020B0604020202020204" pitchFamily="34" charset="0"/>
              </a:rPr>
              <a:t>Conditional probability</a:t>
            </a:r>
          </a:p>
        </p:txBody>
      </p:sp>
      <mc:AlternateContent xmlns:mc="http://schemas.openxmlformats.org/markup-compatibility/2006" xmlns:a14="http://schemas.microsoft.com/office/drawing/2010/main">
        <mc:Choice Requires="a14">
          <p:sp>
            <p:nvSpPr>
              <p:cNvPr id="3" name="TextBox 2"/>
              <p:cNvSpPr txBox="1"/>
              <p:nvPr/>
            </p:nvSpPr>
            <p:spPr>
              <a:xfrm>
                <a:off x="278780" y="1003617"/>
                <a:ext cx="8352264" cy="923330"/>
              </a:xfrm>
              <a:prstGeom prst="rect">
                <a:avLst/>
              </a:prstGeom>
              <a:noFill/>
            </p:spPr>
            <p:txBody>
              <a:bodyPr wrap="square" rtlCol="0">
                <a:spAutoFit/>
              </a:bodyPr>
              <a:lstStyle/>
              <a:p>
                <a:r>
                  <a:rPr lang="en-US" dirty="0">
                    <a:cs typeface="Arial" panose="020B0604020202020204" pitchFamily="34" charset="0"/>
                  </a:rPr>
                  <a:t>Suppose we have a two-dimensional distribution</a:t>
                </a:r>
              </a:p>
              <a:p>
                <a:r>
                  <a:rPr lang="en-US" dirty="0">
                    <a:cs typeface="Arial" panose="020B0604020202020204" pitchFamily="34" charset="0"/>
                  </a:rPr>
                  <a:t>Suppose we have an interval </a:t>
                </a:r>
                <a14:m>
                  <m:oMath xmlns:m="http://schemas.openxmlformats.org/officeDocument/2006/math">
                    <m:r>
                      <a:rPr lang="en-US" b="0" i="1" smtClean="0">
                        <a:latin typeface="Cambria Math" panose="02040503050406030204" pitchFamily="18" charset="0"/>
                        <a:cs typeface="Arial" panose="020B0604020202020204" pitchFamily="34" charset="0"/>
                      </a:rPr>
                      <m:t>𝑋</m:t>
                    </m:r>
                  </m:oMath>
                </a14:m>
                <a:r>
                  <a:rPr lang="en-US" dirty="0">
                    <a:cs typeface="Arial" panose="020B0604020202020204" pitchFamily="34" charset="0"/>
                  </a:rPr>
                  <a:t> on the axis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and an interval </a:t>
                </a:r>
                <a14:m>
                  <m:oMath xmlns:m="http://schemas.openxmlformats.org/officeDocument/2006/math">
                    <m:r>
                      <a:rPr lang="en-US" b="0" i="1" smtClean="0">
                        <a:latin typeface="Cambria Math" panose="02040503050406030204" pitchFamily="18" charset="0"/>
                        <a:cs typeface="Arial" panose="020B0604020202020204" pitchFamily="34" charset="0"/>
                      </a:rPr>
                      <m:t>𝑌</m:t>
                    </m:r>
                  </m:oMath>
                </a14:m>
                <a:r>
                  <a:rPr lang="en-US" dirty="0">
                    <a:cs typeface="Arial" panose="020B0604020202020204" pitchFamily="34" charset="0"/>
                  </a:rPr>
                  <a:t> on the axis </a:t>
                </a:r>
                <a14:m>
                  <m:oMath xmlns:m="http://schemas.openxmlformats.org/officeDocument/2006/math">
                    <m:r>
                      <a:rPr lang="en-US" b="0" i="1" smtClean="0">
                        <a:latin typeface="Cambria Math" panose="02040503050406030204" pitchFamily="18" charset="0"/>
                        <a:cs typeface="Arial" panose="020B0604020202020204" pitchFamily="34" charset="0"/>
                      </a:rPr>
                      <m:t>𝑦</m:t>
                    </m:r>
                  </m:oMath>
                </a14:m>
                <a:r>
                  <a:rPr lang="en-US" dirty="0">
                    <a:cs typeface="Arial" panose="020B0604020202020204" pitchFamily="34" charset="0"/>
                  </a:rPr>
                  <a:t>. Then the joint probability to find </a:t>
                </a:r>
                <a14:m>
                  <m:oMath xmlns:m="http://schemas.openxmlformats.org/officeDocument/2006/math">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ea typeface="Cambria Math" panose="02040503050406030204" pitchFamily="18" charset="0"/>
                        <a:cs typeface="Arial" panose="020B0604020202020204" pitchFamily="34" charset="0"/>
                      </a:rPr>
                      <m:t>∈</m:t>
                    </m:r>
                    <m:r>
                      <a:rPr lang="en-US" b="0" i="1" smtClean="0">
                        <a:latin typeface="Cambria Math" panose="02040503050406030204" pitchFamily="18" charset="0"/>
                        <a:ea typeface="Cambria Math" panose="02040503050406030204" pitchFamily="18" charset="0"/>
                        <a:cs typeface="Arial" panose="020B0604020202020204" pitchFamily="34" charset="0"/>
                      </a:rPr>
                      <m:t>𝑋</m:t>
                    </m:r>
                  </m:oMath>
                </a14:m>
                <a:r>
                  <a:rPr lang="en-US" dirty="0">
                    <a:cs typeface="Arial" panose="020B0604020202020204" pitchFamily="34" charset="0"/>
                  </a:rPr>
                  <a:t> and </a:t>
                </a:r>
                <a14:m>
                  <m:oMath xmlns:m="http://schemas.openxmlformats.org/officeDocument/2006/math">
                    <m:r>
                      <a:rPr lang="en-US" b="0" i="1" smtClean="0">
                        <a:latin typeface="Cambria Math" panose="02040503050406030204" pitchFamily="18" charset="0"/>
                        <a:cs typeface="Arial" panose="020B0604020202020204" pitchFamily="34" charset="0"/>
                      </a:rPr>
                      <m:t>𝑦</m:t>
                    </m:r>
                    <m:r>
                      <a:rPr lang="en-US" b="0" i="1" smtClean="0">
                        <a:latin typeface="Cambria Math" panose="02040503050406030204" pitchFamily="18" charset="0"/>
                        <a:ea typeface="Cambria Math" panose="02040503050406030204" pitchFamily="18" charset="0"/>
                        <a:cs typeface="Arial" panose="020B0604020202020204" pitchFamily="34" charset="0"/>
                      </a:rPr>
                      <m:t>∈</m:t>
                    </m:r>
                    <m:r>
                      <a:rPr lang="en-US" b="0" i="1" smtClean="0">
                        <a:latin typeface="Cambria Math" panose="02040503050406030204" pitchFamily="18" charset="0"/>
                        <a:ea typeface="Cambria Math" panose="02040503050406030204" pitchFamily="18" charset="0"/>
                        <a:cs typeface="Arial" panose="020B0604020202020204" pitchFamily="34" charset="0"/>
                      </a:rPr>
                      <m:t>𝑌</m:t>
                    </m:r>
                  </m:oMath>
                </a14:m>
                <a:r>
                  <a:rPr lang="en-US" dirty="0">
                    <a:cs typeface="Arial" panose="020B0604020202020204" pitchFamily="34" charset="0"/>
                  </a:rPr>
                  <a:t> is</a:t>
                </a:r>
              </a:p>
            </p:txBody>
          </p:sp>
        </mc:Choice>
        <mc:Fallback xmlns="">
          <p:sp>
            <p:nvSpPr>
              <p:cNvPr id="3" name="TextBox 2"/>
              <p:cNvSpPr txBox="1">
                <a:spLocks noRot="1" noChangeAspect="1" noMove="1" noResize="1" noEditPoints="1" noAdjustHandles="1" noChangeArrowheads="1" noChangeShapeType="1" noTextEdit="1"/>
              </p:cNvSpPr>
              <p:nvPr/>
            </p:nvSpPr>
            <p:spPr>
              <a:xfrm>
                <a:off x="278780" y="1003617"/>
                <a:ext cx="8352264" cy="923330"/>
              </a:xfrm>
              <a:prstGeom prst="rect">
                <a:avLst/>
              </a:prstGeom>
              <a:blipFill>
                <a:blip r:embed="rId8"/>
                <a:stretch>
                  <a:fillRect l="-657" t="-3974" b="-9934"/>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428169" y="1063585"/>
            <a:ext cx="618935" cy="229743"/>
          </a:xfrm>
          <a:prstGeom prst="rect">
            <a:avLst/>
          </a:prstGeom>
        </p:spPr>
      </p:pic>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540001" y="2038202"/>
            <a:ext cx="3494151" cy="654939"/>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412595" y="2910475"/>
                <a:ext cx="8329961" cy="369332"/>
              </a:xfrm>
              <a:prstGeom prst="rect">
                <a:avLst/>
              </a:prstGeom>
              <a:noFill/>
            </p:spPr>
            <p:txBody>
              <a:bodyPr wrap="square" rtlCol="0">
                <a:spAutoFit/>
              </a:bodyPr>
              <a:lstStyle/>
              <a:p>
                <a:r>
                  <a:rPr lang="en-US" dirty="0">
                    <a:cs typeface="Arial" panose="020B0604020202020204" pitchFamily="34" charset="0"/>
                  </a:rPr>
                  <a:t>The probability to find </a:t>
                </a:r>
                <a14:m>
                  <m:oMath xmlns:m="http://schemas.openxmlformats.org/officeDocument/2006/math">
                    <m:r>
                      <a:rPr lang="en-US" i="1">
                        <a:latin typeface="Cambria Math" panose="02040503050406030204" pitchFamily="18" charset="0"/>
                        <a:cs typeface="Arial" panose="020B0604020202020204" pitchFamily="34" charset="0"/>
                      </a:rPr>
                      <m:t>𝑦</m:t>
                    </m:r>
                    <m:r>
                      <a:rPr lang="en-US" i="1">
                        <a:latin typeface="Cambria Math" panose="02040503050406030204" pitchFamily="18" charset="0"/>
                        <a:ea typeface="Cambria Math" panose="02040503050406030204" pitchFamily="18" charset="0"/>
                        <a:cs typeface="Arial" panose="020B0604020202020204" pitchFamily="34" charset="0"/>
                      </a:rPr>
                      <m:t>∈</m:t>
                    </m:r>
                    <m:r>
                      <a:rPr lang="en-US" i="1" smtClean="0">
                        <a:latin typeface="Cambria Math" panose="02040503050406030204" pitchFamily="18" charset="0"/>
                        <a:ea typeface="Cambria Math" panose="02040503050406030204" pitchFamily="18" charset="0"/>
                        <a:cs typeface="Arial" panose="020B0604020202020204" pitchFamily="34" charset="0"/>
                      </a:rPr>
                      <m:t>𝑌</m:t>
                    </m:r>
                  </m:oMath>
                </a14:m>
                <a:r>
                  <a:rPr lang="en-US" dirty="0">
                    <a:cs typeface="Arial" panose="020B0604020202020204" pitchFamily="34" charset="0"/>
                  </a:rPr>
                  <a:t> with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being anywhere is</a:t>
                </a:r>
                <a:endParaRPr lang="sk-SK" dirty="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12595" y="2910475"/>
                <a:ext cx="8329961" cy="369332"/>
              </a:xfrm>
              <a:prstGeom prst="rect">
                <a:avLst/>
              </a:prstGeom>
              <a:blipFill>
                <a:blip r:embed="rId11"/>
                <a:stretch>
                  <a:fillRect l="-659" t="-8197" b="-24590"/>
                </a:stretch>
              </a:blipFill>
            </p:spPr>
            <p:txBody>
              <a:bodyPr/>
              <a:lstStyle/>
              <a:p>
                <a:r>
                  <a:rPr lang="en-US">
                    <a:noFill/>
                  </a:rPr>
                  <a:t> </a:t>
                </a:r>
              </a:p>
            </p:txBody>
          </p:sp>
        </mc:Fallback>
      </mc:AlternateContent>
      <p:pic>
        <p:nvPicPr>
          <p:cNvPr id="10" name="Picture 9"/>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889447" y="3374478"/>
            <a:ext cx="2887218" cy="768096"/>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446049" y="4259773"/>
                <a:ext cx="8341112" cy="369332"/>
              </a:xfrm>
              <a:prstGeom prst="rect">
                <a:avLst/>
              </a:prstGeom>
              <a:noFill/>
            </p:spPr>
            <p:txBody>
              <a:bodyPr wrap="square" rtlCol="0">
                <a:spAutoFit/>
              </a:bodyPr>
              <a:lstStyle/>
              <a:p>
                <a:r>
                  <a:rPr lang="en-US" dirty="0">
                    <a:cs typeface="Arial" panose="020B0604020202020204" pitchFamily="34" charset="0"/>
                  </a:rPr>
                  <a:t>The </a:t>
                </a:r>
                <a:r>
                  <a:rPr lang="en-US" b="1" dirty="0">
                    <a:solidFill>
                      <a:srgbClr val="FF0000"/>
                    </a:solidFill>
                    <a:cs typeface="Arial" panose="020B0604020202020204" pitchFamily="34" charset="0"/>
                  </a:rPr>
                  <a:t>conditional probability</a:t>
                </a:r>
                <a:r>
                  <a:rPr lang="en-US" dirty="0">
                    <a:cs typeface="Arial" panose="020B0604020202020204" pitchFamily="34" charset="0"/>
                  </a:rPr>
                  <a:t> to find </a:t>
                </a:r>
                <a14:m>
                  <m:oMath xmlns:m="http://schemas.openxmlformats.org/officeDocument/2006/math">
                    <m:r>
                      <a:rPr lang="en-US" i="1">
                        <a:latin typeface="Cambria Math" panose="02040503050406030204" pitchFamily="18" charset="0"/>
                        <a:cs typeface="Arial" panose="020B0604020202020204" pitchFamily="34" charset="0"/>
                      </a:rPr>
                      <m:t>𝑥</m:t>
                    </m:r>
                    <m:r>
                      <a:rPr lang="en-US" i="1">
                        <a:latin typeface="Cambria Math" panose="02040503050406030204" pitchFamily="18" charset="0"/>
                        <a:ea typeface="Cambria Math" panose="02040503050406030204" pitchFamily="18" charset="0"/>
                        <a:cs typeface="Arial" panose="020B0604020202020204" pitchFamily="34" charset="0"/>
                      </a:rPr>
                      <m:t>∈</m:t>
                    </m:r>
                    <m:r>
                      <a:rPr lang="en-US" i="1">
                        <a:latin typeface="Cambria Math" panose="02040503050406030204" pitchFamily="18" charset="0"/>
                        <a:ea typeface="Cambria Math" panose="02040503050406030204" pitchFamily="18" charset="0"/>
                        <a:cs typeface="Arial" panose="020B0604020202020204" pitchFamily="34" charset="0"/>
                      </a:rPr>
                      <m:t>𝑋</m:t>
                    </m:r>
                  </m:oMath>
                </a14:m>
                <a:r>
                  <a:rPr lang="en-US" dirty="0">
                    <a:cs typeface="Arial" panose="020B0604020202020204" pitchFamily="34" charset="0"/>
                  </a:rPr>
                  <a:t> given that </a:t>
                </a:r>
                <a14:m>
                  <m:oMath xmlns:m="http://schemas.openxmlformats.org/officeDocument/2006/math">
                    <m:r>
                      <a:rPr lang="en-US" i="1">
                        <a:latin typeface="Cambria Math" panose="02040503050406030204" pitchFamily="18" charset="0"/>
                        <a:cs typeface="Arial" panose="020B0604020202020204" pitchFamily="34" charset="0"/>
                      </a:rPr>
                      <m:t>𝑦</m:t>
                    </m:r>
                    <m:r>
                      <a:rPr lang="en-US" i="1">
                        <a:latin typeface="Cambria Math" panose="02040503050406030204" pitchFamily="18" charset="0"/>
                        <a:ea typeface="Cambria Math" panose="02040503050406030204" pitchFamily="18" charset="0"/>
                        <a:cs typeface="Arial" panose="020B0604020202020204" pitchFamily="34" charset="0"/>
                      </a:rPr>
                      <m:t>∈</m:t>
                    </m:r>
                    <m:r>
                      <a:rPr lang="en-US" i="1">
                        <a:latin typeface="Cambria Math" panose="02040503050406030204" pitchFamily="18" charset="0"/>
                        <a:ea typeface="Cambria Math" panose="02040503050406030204" pitchFamily="18" charset="0"/>
                        <a:cs typeface="Arial" panose="020B0604020202020204" pitchFamily="34" charset="0"/>
                      </a:rPr>
                      <m:t>𝑌</m:t>
                    </m:r>
                  </m:oMath>
                </a14:m>
                <a:r>
                  <a:rPr lang="en-US" dirty="0">
                    <a:cs typeface="Arial" panose="020B0604020202020204" pitchFamily="34" charset="0"/>
                  </a:rPr>
                  <a:t> is defined as </a:t>
                </a:r>
                <a:endParaRPr lang="sk-SK" dirty="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6049" y="4259773"/>
                <a:ext cx="8341112" cy="369332"/>
              </a:xfrm>
              <a:prstGeom prst="rect">
                <a:avLst/>
              </a:prstGeom>
              <a:blipFill>
                <a:blip r:embed="rId13"/>
                <a:stretch>
                  <a:fillRect l="-585" t="-10000" b="-26667"/>
                </a:stretch>
              </a:blipFill>
            </p:spPr>
            <p:txBody>
              <a:bodyPr/>
              <a:lstStyle/>
              <a:p>
                <a:r>
                  <a:rPr lang="en-US">
                    <a:noFill/>
                  </a:rPr>
                  <a:t> </a:t>
                </a:r>
              </a:p>
            </p:txBody>
          </p:sp>
        </mc:Fallback>
      </mc:AlternateContent>
      <p:pic>
        <p:nvPicPr>
          <p:cNvPr id="15" name="Picture 1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707836" y="4746304"/>
            <a:ext cx="3468434" cy="540068"/>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446049" y="5409033"/>
                <a:ext cx="8497229" cy="923330"/>
              </a:xfrm>
              <a:prstGeom prst="rect">
                <a:avLst/>
              </a:prstGeom>
              <a:noFill/>
              <a:ln w="28575">
                <a:solidFill>
                  <a:srgbClr val="FF0000"/>
                </a:solidFill>
              </a:ln>
            </p:spPr>
            <p:txBody>
              <a:bodyPr wrap="square" rtlCol="0">
                <a:spAutoFit/>
              </a:bodyPr>
              <a:lstStyle/>
              <a:p>
                <a:r>
                  <a:rPr lang="en-US" dirty="0">
                    <a:cs typeface="Arial" panose="020B0604020202020204" pitchFamily="34" charset="0"/>
                  </a:rPr>
                  <a:t>Experimentally what we speak about is to observe </a:t>
                </a:r>
                <a14:m>
                  <m:oMath xmlns:m="http://schemas.openxmlformats.org/officeDocument/2006/math">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𝑦</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events but record only those values of </a:t>
                </a:r>
                <a14:m>
                  <m:oMath xmlns:m="http://schemas.openxmlformats.org/officeDocument/2006/math">
                    <m:r>
                      <a:rPr lang="en-US" b="0" i="1" smtClean="0">
                        <a:latin typeface="Cambria Math" panose="02040503050406030204" pitchFamily="18" charset="0"/>
                        <a:cs typeface="Arial" panose="020B0604020202020204" pitchFamily="34" charset="0"/>
                      </a:rPr>
                      <m:t>𝑥</m:t>
                    </m:r>
                    <m:r>
                      <a:rPr lang="en-US" b="0" i="0" smtClean="0">
                        <a:latin typeface="Cambria Math" panose="02040503050406030204" pitchFamily="18" charset="0"/>
                        <a:cs typeface="Arial" panose="020B0604020202020204" pitchFamily="34" charset="0"/>
                      </a:rPr>
                      <m:t> </m:t>
                    </m:r>
                  </m:oMath>
                </a14:m>
                <a:r>
                  <a:rPr lang="en-US" dirty="0">
                    <a:cs typeface="Arial" panose="020B0604020202020204" pitchFamily="34" charset="0"/>
                  </a:rPr>
                  <a:t>which were accompanied by </a:t>
                </a:r>
                <a14:m>
                  <m:oMath xmlns:m="http://schemas.openxmlformats.org/officeDocument/2006/math">
                    <m:r>
                      <a:rPr lang="en-US" i="1">
                        <a:latin typeface="Cambria Math" panose="02040503050406030204" pitchFamily="18" charset="0"/>
                        <a:cs typeface="Arial" panose="020B0604020202020204" pitchFamily="34" charset="0"/>
                      </a:rPr>
                      <m:t>𝑦</m:t>
                    </m:r>
                    <m:r>
                      <a:rPr lang="en-US" i="1">
                        <a:latin typeface="Cambria Math" panose="02040503050406030204" pitchFamily="18" charset="0"/>
                        <a:ea typeface="Cambria Math" panose="02040503050406030204" pitchFamily="18" charset="0"/>
                        <a:cs typeface="Arial" panose="020B0604020202020204" pitchFamily="34" charset="0"/>
                      </a:rPr>
                      <m:t>∈</m:t>
                    </m:r>
                    <m:r>
                      <a:rPr lang="en-US" i="1">
                        <a:latin typeface="Cambria Math" panose="02040503050406030204" pitchFamily="18" charset="0"/>
                        <a:ea typeface="Cambria Math" panose="02040503050406030204" pitchFamily="18" charset="0"/>
                        <a:cs typeface="Arial" panose="020B0604020202020204" pitchFamily="34" charset="0"/>
                      </a:rPr>
                      <m:t>𝑌</m:t>
                    </m:r>
                  </m:oMath>
                </a14:m>
                <a:r>
                  <a:rPr lang="en-US" dirty="0">
                    <a:cs typeface="Arial" panose="020B0604020202020204" pitchFamily="34" charset="0"/>
                  </a:rPr>
                  <a:t>. Then we analyze the probability distribution of the recorded values of </a:t>
                </a:r>
                <a14:m>
                  <m:oMath xmlns:m="http://schemas.openxmlformats.org/officeDocument/2006/math">
                    <m:r>
                      <a:rPr lang="en-US" i="1">
                        <a:latin typeface="Cambria Math" panose="02040503050406030204" pitchFamily="18" charset="0"/>
                        <a:cs typeface="Arial" panose="020B0604020202020204" pitchFamily="34" charset="0"/>
                      </a:rPr>
                      <m:t>𝑥</m:t>
                    </m:r>
                  </m:oMath>
                </a14:m>
                <a:r>
                  <a:rPr lang="en-US" dirty="0">
                    <a:cs typeface="Arial" panose="020B0604020202020204" pitchFamily="34" charset="0"/>
                  </a:rPr>
                  <a:t>. What we get is the conditional probability.</a:t>
                </a:r>
                <a:endParaRPr lang="sk-SK" dirty="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46049" y="5409033"/>
                <a:ext cx="8497229" cy="923330"/>
              </a:xfrm>
              <a:prstGeom prst="rect">
                <a:avLst/>
              </a:prstGeom>
              <a:blipFill>
                <a:blip r:embed="rId15"/>
                <a:stretch>
                  <a:fillRect l="-429" t="-1911" b="-7006"/>
                </a:stretch>
              </a:blipFill>
              <a:ln w="28575">
                <a:solidFill>
                  <a:srgbClr val="FF0000"/>
                </a:solid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BCE0CA2-1A48-4B23-8A77-1A9F640E54E6}" type="slidenum">
              <a:rPr lang="sk-SK" smtClean="0"/>
              <a:t>21</a:t>
            </a:fld>
            <a:endParaRPr lang="sk-SK" dirty="0"/>
          </a:p>
        </p:txBody>
      </p:sp>
    </p:spTree>
    <p:extLst>
      <p:ext uri="{BB962C8B-B14F-4D97-AF65-F5344CB8AC3E}">
        <p14:creationId xmlns:p14="http://schemas.microsoft.com/office/powerpoint/2010/main" val="2481498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457241" y="616058"/>
            <a:ext cx="2304288" cy="229743"/>
          </a:xfrm>
          <a:prstGeom prst="rect">
            <a:avLst/>
          </a:prstGeom>
        </p:spPr>
      </p:pic>
      <p:sp>
        <p:nvSpPr>
          <p:cNvPr id="3" name="TextBox 2"/>
          <p:cNvSpPr txBox="1"/>
          <p:nvPr/>
        </p:nvSpPr>
        <p:spPr>
          <a:xfrm>
            <a:off x="289931" y="546935"/>
            <a:ext cx="2497874" cy="367990"/>
          </a:xfrm>
          <a:prstGeom prst="rect">
            <a:avLst/>
          </a:prstGeom>
          <a:noFill/>
        </p:spPr>
        <p:txBody>
          <a:bodyPr wrap="square" rtlCol="0">
            <a:spAutoFit/>
          </a:bodyPr>
          <a:lstStyle/>
          <a:p>
            <a:r>
              <a:rPr lang="en-US" dirty="0">
                <a:cs typeface="Arial" panose="020B0604020202020204" pitchFamily="34" charset="0"/>
              </a:rPr>
              <a:t>Function</a:t>
            </a:r>
            <a:endParaRPr lang="sk-SK" dirty="0">
              <a:cs typeface="Arial" panose="020B0604020202020204" pitchFamily="34" charset="0"/>
            </a:endParaRPr>
          </a:p>
        </p:txBody>
      </p:sp>
      <p:sp>
        <p:nvSpPr>
          <p:cNvPr id="4" name="TextBox 3"/>
          <p:cNvSpPr txBox="1"/>
          <p:nvPr/>
        </p:nvSpPr>
        <p:spPr>
          <a:xfrm>
            <a:off x="289931" y="984048"/>
            <a:ext cx="8184996" cy="923330"/>
          </a:xfrm>
          <a:prstGeom prst="rect">
            <a:avLst/>
          </a:prstGeom>
          <a:noFill/>
        </p:spPr>
        <p:txBody>
          <a:bodyPr wrap="square" rtlCol="0">
            <a:spAutoFit/>
          </a:bodyPr>
          <a:lstStyle/>
          <a:p>
            <a:r>
              <a:rPr lang="en-US" dirty="0">
                <a:cs typeface="Arial" panose="020B0604020202020204" pitchFamily="34" charset="0"/>
              </a:rPr>
              <a:t>is called cumulative distribution function (CDF). Other names like probability distribution function, cumulative probability distribution function are also used. Typically it looks like a “sigmoid curve”</a:t>
            </a:r>
            <a:endParaRPr lang="sk-SK" dirty="0">
              <a:cs typeface="Arial" panose="020B0604020202020204" pitchFamily="34" charset="0"/>
            </a:endParaRPr>
          </a:p>
        </p:txBody>
      </p:sp>
      <p:pic>
        <p:nvPicPr>
          <p:cNvPr id="1026" name="Picture 2" descr="http://kennychowdhary.me/wp-content/uploads/blog_figures/cdf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241" y="1984177"/>
            <a:ext cx="5572125" cy="41814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1BCE0CA2-1A48-4B23-8A77-1A9F640E54E6}" type="slidenum">
              <a:rPr lang="sk-SK" smtClean="0"/>
              <a:t>3</a:t>
            </a:fld>
            <a:endParaRPr lang="sk-SK" dirty="0"/>
          </a:p>
        </p:txBody>
      </p:sp>
    </p:spTree>
    <p:extLst>
      <p:ext uri="{BB962C8B-B14F-4D97-AF65-F5344CB8AC3E}">
        <p14:creationId xmlns:p14="http://schemas.microsoft.com/office/powerpoint/2010/main" val="271806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9791" y="376239"/>
                <a:ext cx="7928975" cy="923330"/>
              </a:xfrm>
              <a:prstGeom prst="rect">
                <a:avLst/>
              </a:prstGeom>
              <a:noFill/>
            </p:spPr>
            <p:txBody>
              <a:bodyPr wrap="square" rtlCol="0">
                <a:spAutoFit/>
              </a:bodyPr>
              <a:lstStyle/>
              <a:p>
                <a:r>
                  <a:rPr lang="en-US" dirty="0">
                    <a:cs typeface="Arial" panose="020B0604020202020204" pitchFamily="34" charset="0"/>
                  </a:rPr>
                  <a:t>For discrete events we could approximately determine the event probabilities experimentally. We perform </a:t>
                </a:r>
                <a14:m>
                  <m:oMath xmlns:m="http://schemas.openxmlformats.org/officeDocument/2006/math">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experiments and observe how many times </a:t>
                </a:r>
                <a14:m>
                  <m:oMath xmlns:m="http://schemas.openxmlformats.org/officeDocument/2006/math">
                    <m:d>
                      <m:dPr>
                        <m:ctrlPr>
                          <a:rPr lang="en-US" b="0" i="1" smtClean="0">
                            <a:latin typeface="Cambria Math" panose="02040503050406030204" pitchFamily="18" charset="0"/>
                            <a:cs typeface="Arial" panose="020B0604020202020204" pitchFamily="34" charset="0"/>
                          </a:rPr>
                        </m:ctrlPr>
                      </m:dPr>
                      <m:e>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𝑁</m:t>
                            </m:r>
                          </m:e>
                          <m:sub>
                            <m:r>
                              <a:rPr lang="en-US" b="0" i="1" smtClean="0">
                                <a:latin typeface="Cambria Math" panose="02040503050406030204" pitchFamily="18" charset="0"/>
                                <a:cs typeface="Arial" panose="020B0604020202020204" pitchFamily="34" charset="0"/>
                              </a:rPr>
                              <m:t>𝑖</m:t>
                            </m:r>
                          </m:sub>
                        </m:sSub>
                      </m:e>
                    </m:d>
                  </m:oMath>
                </a14:m>
                <a:r>
                  <a:rPr lang="en-US" dirty="0">
                    <a:cs typeface="Arial" panose="020B0604020202020204" pitchFamily="34" charset="0"/>
                  </a:rPr>
                  <a:t> the event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happens. Then</a:t>
                </a:r>
              </a:p>
            </p:txBody>
          </p:sp>
        </mc:Choice>
        <mc:Fallback xmlns="">
          <p:sp>
            <p:nvSpPr>
              <p:cNvPr id="2" name="TextBox 1"/>
              <p:cNvSpPr txBox="1">
                <a:spLocks noRot="1" noChangeAspect="1" noMove="1" noResize="1" noEditPoints="1" noAdjustHandles="1" noChangeArrowheads="1" noChangeShapeType="1" noTextEdit="1"/>
              </p:cNvSpPr>
              <p:nvPr/>
            </p:nvSpPr>
            <p:spPr>
              <a:xfrm>
                <a:off x="309791" y="376239"/>
                <a:ext cx="7928975" cy="923330"/>
              </a:xfrm>
              <a:prstGeom prst="rect">
                <a:avLst/>
              </a:prstGeom>
              <a:blipFill>
                <a:blip r:embed="rId7"/>
                <a:stretch>
                  <a:fillRect l="-692" t="-3974" b="-9934"/>
                </a:stretch>
              </a:blipFill>
            </p:spPr>
            <p:txBody>
              <a:bodyPr/>
              <a:lstStyle/>
              <a:p>
                <a:r>
                  <a:rPr lang="en-US">
                    <a:noFill/>
                  </a:rPr>
                  <a:t> </a:t>
                </a:r>
              </a:p>
            </p:txBody>
          </p:sp>
        </mc:Fallback>
      </mc:AlternateContent>
      <p:pic>
        <p:nvPicPr>
          <p:cNvPr id="3" name="Picture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735659" y="1476207"/>
            <a:ext cx="970407" cy="46634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12595" y="2352907"/>
                <a:ext cx="8441473" cy="646331"/>
              </a:xfrm>
              <a:prstGeom prst="rect">
                <a:avLst/>
              </a:prstGeom>
              <a:noFill/>
            </p:spPr>
            <p:txBody>
              <a:bodyPr wrap="square" rtlCol="0">
                <a:spAutoFit/>
              </a:bodyPr>
              <a:lstStyle/>
              <a:p>
                <a:r>
                  <a:rPr lang="en-US" dirty="0">
                    <a:cs typeface="Arial" panose="020B0604020202020204" pitchFamily="34" charset="0"/>
                  </a:rPr>
                  <a:t>How we can determine the distribution function experimentally? We have to discretize the space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of the “event names”. Typically we define </a:t>
                </a:r>
                <a14:m>
                  <m:oMath xmlns:m="http://schemas.openxmlformats.org/officeDocument/2006/math">
                    <m:r>
                      <a:rPr lang="en-US" b="0" i="1" smtClean="0">
                        <a:latin typeface="Cambria Math" panose="02040503050406030204" pitchFamily="18" charset="0"/>
                        <a:cs typeface="Arial" panose="020B0604020202020204" pitchFamily="34" charset="0"/>
                      </a:rPr>
                      <m:t>𝑛</m:t>
                    </m:r>
                  </m:oMath>
                </a14:m>
                <a:r>
                  <a:rPr lang="en-US" dirty="0">
                    <a:cs typeface="Arial" panose="020B0604020202020204" pitchFamily="34" charset="0"/>
                  </a:rPr>
                  <a:t> discrete values</a:t>
                </a:r>
                <a:endParaRPr lang="sk-SK" dirty="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12595" y="2352907"/>
                <a:ext cx="8441473" cy="646331"/>
              </a:xfrm>
              <a:prstGeom prst="rect">
                <a:avLst/>
              </a:prstGeom>
              <a:blipFill>
                <a:blip r:embed="rId9"/>
                <a:stretch>
                  <a:fillRect l="-650" t="-5660" b="-14151"/>
                </a:stretch>
              </a:blipFill>
            </p:spPr>
            <p:txBody>
              <a:bodyPr/>
              <a:lstStyle/>
              <a:p>
                <a:r>
                  <a:rPr lang="en-US">
                    <a:noFill/>
                  </a:rPr>
                  <a:t> </a:t>
                </a:r>
              </a:p>
            </p:txBody>
          </p:sp>
        </mc:Fallback>
      </mc:AlternateContent>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568494" y="3179851"/>
            <a:ext cx="1304735" cy="14573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01805" y="3624146"/>
                <a:ext cx="8162693" cy="923330"/>
              </a:xfrm>
              <a:prstGeom prst="rect">
                <a:avLst/>
              </a:prstGeom>
              <a:noFill/>
            </p:spPr>
            <p:txBody>
              <a:bodyPr wrap="square" rtlCol="0">
                <a:spAutoFit/>
              </a:bodyPr>
              <a:lstStyle/>
              <a:p>
                <a:r>
                  <a:rPr lang="en-US" dirty="0">
                    <a:cs typeface="Arial" panose="020B0604020202020204" pitchFamily="34" charset="0"/>
                  </a:rPr>
                  <a:t>We perform </a:t>
                </a:r>
                <a14:m>
                  <m:oMath xmlns:m="http://schemas.openxmlformats.org/officeDocument/2006/math">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“dart throws”, recording the coordinates of individual hits and calculate the numbers </a:t>
                </a:r>
                <a14:m>
                  <m:oMath xmlns:m="http://schemas.openxmlformats.org/officeDocument/2006/math">
                    <m:sSub>
                      <m:sSubPr>
                        <m:ctrlPr>
                          <a:rPr lang="en-US" b="1" i="1" smtClean="0">
                            <a:latin typeface="Cambria Math" panose="02040503050406030204" pitchFamily="18" charset="0"/>
                            <a:cs typeface="Arial" panose="020B0604020202020204" pitchFamily="34" charset="0"/>
                          </a:rPr>
                        </m:ctrlPr>
                      </m:sSubPr>
                      <m:e>
                        <m:r>
                          <a:rPr lang="en-US" b="1" i="1" smtClean="0">
                            <a:latin typeface="Cambria Math" panose="02040503050406030204" pitchFamily="18" charset="0"/>
                            <a:cs typeface="Arial" panose="020B0604020202020204" pitchFamily="34" charset="0"/>
                          </a:rPr>
                          <m:t>𝑵</m:t>
                        </m:r>
                      </m:e>
                      <m:sub>
                        <m:r>
                          <a:rPr lang="en-US" b="1" i="1" smtClean="0">
                            <a:latin typeface="Cambria Math" panose="02040503050406030204" pitchFamily="18" charset="0"/>
                            <a:cs typeface="Arial" panose="020B0604020202020204" pitchFamily="34" charset="0"/>
                          </a:rPr>
                          <m:t>𝒊</m:t>
                        </m:r>
                      </m:sub>
                    </m:sSub>
                  </m:oMath>
                </a14:m>
                <a:r>
                  <a:rPr lang="en-US" b="1" dirty="0">
                    <a:cs typeface="Arial" panose="020B0604020202020204" pitchFamily="34" charset="0"/>
                  </a:rPr>
                  <a:t> defined as the number of hits with coordinates less than </a:t>
                </a:r>
                <a14:m>
                  <m:oMath xmlns:m="http://schemas.openxmlformats.org/officeDocument/2006/math">
                    <m:sSub>
                      <m:sSubPr>
                        <m:ctrlPr>
                          <a:rPr lang="en-US" b="1" i="1" smtClean="0">
                            <a:latin typeface="Cambria Math" panose="02040503050406030204" pitchFamily="18" charset="0"/>
                            <a:cs typeface="Arial" panose="020B0604020202020204" pitchFamily="34" charset="0"/>
                          </a:rPr>
                        </m:ctrlPr>
                      </m:sSubPr>
                      <m:e>
                        <m:r>
                          <a:rPr lang="en-US" b="1" i="1" smtClean="0">
                            <a:latin typeface="Cambria Math" panose="02040503050406030204" pitchFamily="18" charset="0"/>
                            <a:cs typeface="Arial" panose="020B0604020202020204" pitchFamily="34" charset="0"/>
                          </a:rPr>
                          <m:t>𝒙</m:t>
                        </m:r>
                      </m:e>
                      <m:sub>
                        <m:r>
                          <a:rPr lang="en-US" b="1" i="1" smtClean="0">
                            <a:latin typeface="Cambria Math" panose="02040503050406030204" pitchFamily="18" charset="0"/>
                            <a:cs typeface="Arial" panose="020B0604020202020204" pitchFamily="34" charset="0"/>
                          </a:rPr>
                          <m:t>𝒊</m:t>
                        </m:r>
                      </m:sub>
                    </m:sSub>
                  </m:oMath>
                </a14:m>
                <a:r>
                  <a:rPr lang="en-US" dirty="0">
                    <a:cs typeface="Arial" panose="020B0604020202020204" pitchFamily="34" charset="0"/>
                  </a:rPr>
                  <a:t>. Than </a:t>
                </a:r>
                <a:endParaRPr lang="sk-SK" dirty="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01805" y="3624146"/>
                <a:ext cx="8162693" cy="923330"/>
              </a:xfrm>
              <a:prstGeom prst="rect">
                <a:avLst/>
              </a:prstGeom>
              <a:blipFill>
                <a:blip r:embed="rId11"/>
                <a:stretch>
                  <a:fillRect l="-597" t="-3974" b="-9934"/>
                </a:stretch>
              </a:blipFill>
            </p:spPr>
            <p:txBody>
              <a:bodyPr/>
              <a:lstStyle/>
              <a:p>
                <a:r>
                  <a:rPr lang="en-US">
                    <a:noFill/>
                  </a:rPr>
                  <a:t> </a:t>
                </a:r>
              </a:p>
            </p:txBody>
          </p:sp>
        </mc:Fallback>
      </mc:AlternateContent>
      <p:pic>
        <p:nvPicPr>
          <p:cNvPr id="9" name="Picture 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648218" y="4547476"/>
            <a:ext cx="1145286" cy="466344"/>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4</a:t>
            </a:fld>
            <a:endParaRPr lang="sk-SK" dirty="0"/>
          </a:p>
        </p:txBody>
      </p:sp>
    </p:spTree>
    <p:extLst>
      <p:ext uri="{BB962C8B-B14F-4D97-AF65-F5344CB8AC3E}">
        <p14:creationId xmlns:p14="http://schemas.microsoft.com/office/powerpoint/2010/main" val="694794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df1"/>
          <p:cNvPicPr>
            <a:picLocks noChangeAspect="1" noChangeArrowheads="1"/>
          </p:cNvPicPr>
          <p:nvPr/>
        </p:nvPicPr>
        <p:blipFill rotWithShape="1">
          <a:blip r:embed="rId4">
            <a:extLst>
              <a:ext uri="{28A0092B-C50C-407E-A947-70E740481C1C}">
                <a14:useLocalDpi xmlns:a14="http://schemas.microsoft.com/office/drawing/2010/main" val="0"/>
              </a:ext>
            </a:extLst>
          </a:blip>
          <a:srcRect t="10913" r="4866" b="8111"/>
          <a:stretch/>
        </p:blipFill>
        <p:spPr bwMode="auto">
          <a:xfrm>
            <a:off x="2898776" y="1048213"/>
            <a:ext cx="2777196" cy="23638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1444" y="412595"/>
            <a:ext cx="8196146" cy="369332"/>
          </a:xfrm>
          <a:prstGeom prst="rect">
            <a:avLst/>
          </a:prstGeom>
          <a:noFill/>
        </p:spPr>
        <p:txBody>
          <a:bodyPr wrap="square" rtlCol="0">
            <a:spAutoFit/>
          </a:bodyPr>
          <a:lstStyle/>
          <a:p>
            <a:r>
              <a:rPr lang="en-US" dirty="0">
                <a:cs typeface="Arial" panose="020B0604020202020204" pitchFamily="34" charset="0"/>
              </a:rPr>
              <a:t>Experimentally we get something like this</a:t>
            </a:r>
            <a:endParaRPr lang="sk-SK" dirty="0">
              <a:cs typeface="Arial" panose="020B0604020202020204" pitchFamily="34" charset="0"/>
            </a:endParaRPr>
          </a:p>
        </p:txBody>
      </p:sp>
      <p:sp>
        <p:nvSpPr>
          <p:cNvPr id="3" name="TextBox 2"/>
          <p:cNvSpPr txBox="1"/>
          <p:nvPr/>
        </p:nvSpPr>
        <p:spPr>
          <a:xfrm>
            <a:off x="260137" y="3455182"/>
            <a:ext cx="8742556" cy="3139321"/>
          </a:xfrm>
          <a:prstGeom prst="rect">
            <a:avLst/>
          </a:prstGeom>
          <a:noFill/>
        </p:spPr>
        <p:txBody>
          <a:bodyPr wrap="square" rtlCol="0">
            <a:spAutoFit/>
          </a:bodyPr>
          <a:lstStyle/>
          <a:p>
            <a:r>
              <a:rPr lang="en-US" dirty="0">
                <a:cs typeface="Arial" panose="020B0604020202020204" pitchFamily="34" charset="0"/>
              </a:rPr>
              <a:t>The true (theoretical) distribution function should somehow “smoothly interpolate” the experimental points. In the particular case represented by the figure the smooth interpolation is not easy to be drawn, due to experimental errors. </a:t>
            </a:r>
          </a:p>
          <a:p>
            <a:r>
              <a:rPr lang="en-US" dirty="0">
                <a:cs typeface="Arial" panose="020B0604020202020204" pitchFamily="34" charset="0"/>
              </a:rPr>
              <a:t>The</a:t>
            </a:r>
            <a:r>
              <a:rPr lang="sk-SK" dirty="0">
                <a:cs typeface="Arial" panose="020B0604020202020204" pitchFamily="34" charset="0"/>
              </a:rPr>
              <a:t> </a:t>
            </a:r>
            <a:r>
              <a:rPr lang="en-US" dirty="0">
                <a:cs typeface="Arial" panose="020B0604020202020204" pitchFamily="34" charset="0"/>
              </a:rPr>
              <a:t>error to our formula</a:t>
            </a:r>
          </a:p>
          <a:p>
            <a:endParaRPr lang="en-US" dirty="0">
              <a:cs typeface="Arial" panose="020B0604020202020204" pitchFamily="34" charset="0"/>
            </a:endParaRPr>
          </a:p>
          <a:p>
            <a:r>
              <a:rPr lang="en-US" dirty="0">
                <a:cs typeface="Arial" panose="020B0604020202020204" pitchFamily="34" charset="0"/>
              </a:rPr>
              <a:t>is easy to estimate from binomial distribution and can be symbolically  written as (see also </a:t>
            </a:r>
            <a:r>
              <a:rPr lang="en-US" dirty="0">
                <a:cs typeface="Arial" panose="020B0604020202020204" pitchFamily="34" charset="0"/>
                <a:hlinkClick r:id="rId5"/>
              </a:rPr>
              <a:t>http://en.wikipedia.org/wiki/Empirical_distribution_function</a:t>
            </a:r>
            <a:r>
              <a:rPr lang="en-US" dirty="0">
                <a:cs typeface="Arial" panose="020B0604020202020204" pitchFamily="34" charset="0"/>
              </a:rPr>
              <a:t>)</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Having data values and errors we can do “curve fitting” described on the next slide.</a:t>
            </a:r>
          </a:p>
        </p:txBody>
      </p:sp>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047620" y="4355689"/>
            <a:ext cx="1145286" cy="466344"/>
          </a:xfrm>
          <a:prstGeom prst="rect">
            <a:avLst/>
          </a:prstGeom>
        </p:spPr>
      </p:pic>
      <p:pic>
        <p:nvPicPr>
          <p:cNvPr id="11" name="Picture 10"/>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354232" y="5489390"/>
            <a:ext cx="2887218" cy="576072"/>
          </a:xfrm>
          <a:prstGeom prst="rect">
            <a:avLst/>
          </a:prstGeom>
        </p:spPr>
      </p:pic>
      <p:sp>
        <p:nvSpPr>
          <p:cNvPr id="5" name="Slide Number Placeholder 4"/>
          <p:cNvSpPr>
            <a:spLocks noGrp="1"/>
          </p:cNvSpPr>
          <p:nvPr>
            <p:ph type="sldNum" sz="quarter" idx="12"/>
          </p:nvPr>
        </p:nvSpPr>
        <p:spPr/>
        <p:txBody>
          <a:bodyPr/>
          <a:lstStyle/>
          <a:p>
            <a:fld id="{1BCE0CA2-1A48-4B23-8A77-1A9F640E54E6}" type="slidenum">
              <a:rPr lang="sk-SK" smtClean="0"/>
              <a:t>5</a:t>
            </a:fld>
            <a:endParaRPr lang="sk-SK" dirty="0"/>
          </a:p>
        </p:txBody>
      </p:sp>
    </p:spTree>
    <p:extLst>
      <p:ext uri="{BB962C8B-B14F-4D97-AF65-F5344CB8AC3E}">
        <p14:creationId xmlns:p14="http://schemas.microsoft.com/office/powerpoint/2010/main" val="374806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7922" y="167272"/>
            <a:ext cx="7906215" cy="461665"/>
          </a:xfrm>
          <a:prstGeom prst="rect">
            <a:avLst/>
          </a:prstGeom>
          <a:noFill/>
        </p:spPr>
        <p:txBody>
          <a:bodyPr wrap="square" rtlCol="0">
            <a:spAutoFit/>
          </a:bodyPr>
          <a:lstStyle/>
          <a:p>
            <a:pPr algn="ctr"/>
            <a:r>
              <a:rPr lang="en-US" sz="2400" b="1" dirty="0">
                <a:cs typeface="Arial" panose="020B0604020202020204" pitchFamily="34" charset="0"/>
              </a:rPr>
              <a:t>Supplement: curve fitting</a:t>
            </a:r>
          </a:p>
        </p:txBody>
      </p:sp>
      <p:pic>
        <p:nvPicPr>
          <p:cNvPr id="1028" name="Picture 4" descr="http://upload.wikimedia.org/wikipedia/en/5/5d/Fitting-data-with-PottersWheel.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726" y="817294"/>
            <a:ext cx="4210050" cy="27622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p:cNvSpPr txBox="1"/>
              <p:nvPr/>
            </p:nvSpPr>
            <p:spPr>
              <a:xfrm>
                <a:off x="4611029" y="702527"/>
                <a:ext cx="4388005" cy="2585323"/>
              </a:xfrm>
              <a:prstGeom prst="rect">
                <a:avLst/>
              </a:prstGeom>
              <a:noFill/>
            </p:spPr>
            <p:txBody>
              <a:bodyPr wrap="square" rtlCol="0">
                <a:spAutoFit/>
              </a:bodyPr>
              <a:lstStyle/>
              <a:p>
                <a:r>
                  <a:rPr lang="en-US" dirty="0">
                    <a:cs typeface="Arial" panose="020B0604020202020204" pitchFamily="34" charset="0"/>
                  </a:rPr>
                  <a:t>Suppose we have some experimental data, a set of triplets</a:t>
                </a:r>
              </a:p>
              <a:p>
                <a:r>
                  <a:rPr lang="en-US" dirty="0">
                    <a:cs typeface="Arial" panose="020B0604020202020204" pitchFamily="34" charset="0"/>
                  </a:rPr>
                  <a:t>where </a:t>
                </a:r>
                <a14:m>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i="1" smtClean="0">
                            <a:latin typeface="Cambria Math" panose="02040503050406030204" pitchFamily="18" charset="0"/>
                            <a:ea typeface="Cambria Math" panose="02040503050406030204" pitchFamily="18" charset="0"/>
                            <a:cs typeface="Arial" panose="020B0604020202020204" pitchFamily="34" charset="0"/>
                          </a:rPr>
                          <m:t>𝜀</m:t>
                        </m:r>
                      </m:e>
                      <m:sub>
                        <m:r>
                          <a:rPr lang="en-US" b="0" i="1" smtClean="0">
                            <a:latin typeface="Cambria Math" panose="02040503050406030204" pitchFamily="18" charset="0"/>
                            <a:cs typeface="Arial" panose="020B0604020202020204" pitchFamily="34" charset="0"/>
                          </a:rPr>
                          <m:t>𝑖</m:t>
                        </m:r>
                      </m:sub>
                    </m:sSub>
                  </m:oMath>
                </a14:m>
                <a:r>
                  <a:rPr lang="en-US" dirty="0">
                    <a:cs typeface="Arial" panose="020B0604020202020204" pitchFamily="34" charset="0"/>
                  </a:rPr>
                  <a:t> are experimental errors of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𝑦</m:t>
                        </m:r>
                      </m:e>
                      <m:sub>
                        <m:r>
                          <a:rPr lang="en-US" i="1">
                            <a:latin typeface="Cambria Math" panose="02040503050406030204" pitchFamily="18" charset="0"/>
                            <a:cs typeface="Arial" panose="020B0604020202020204" pitchFamily="34" charset="0"/>
                          </a:rPr>
                          <m:t>𝑖</m:t>
                        </m:r>
                      </m:sub>
                    </m:sSub>
                  </m:oMath>
                </a14:m>
                <a:r>
                  <a:rPr lang="en-US" dirty="0">
                    <a:cs typeface="Arial" panose="020B0604020202020204" pitchFamily="34" charset="0"/>
                  </a:rPr>
                  <a:t>, so that the measured values are</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Now we have a hypothesis, that the data points are to be described by a smooth curve</a:t>
                </a:r>
              </a:p>
              <a:p>
                <a:endParaRPr lang="en-US" dirty="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611029" y="702527"/>
                <a:ext cx="4388005" cy="2585323"/>
              </a:xfrm>
              <a:prstGeom prst="rect">
                <a:avLst/>
              </a:prstGeom>
              <a:blipFill>
                <a:blip r:embed="rId11"/>
                <a:stretch>
                  <a:fillRect l="-1111" t="-1179" r="-972"/>
                </a:stretch>
              </a:blipFill>
            </p:spPr>
            <p:txBody>
              <a:bodyPr/>
              <a:lstStyle/>
              <a:p>
                <a:r>
                  <a:rPr lang="en-US">
                    <a:noFill/>
                  </a:rPr>
                  <a:t> </a:t>
                </a:r>
              </a:p>
            </p:txBody>
          </p:sp>
        </mc:Fallback>
      </mc:AlternateContent>
      <p:pic>
        <p:nvPicPr>
          <p:cNvPr id="14" name="Picture 13"/>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7000487" y="1049882"/>
            <a:ext cx="912114" cy="229743"/>
          </a:xfrm>
          <a:prstGeom prst="rect">
            <a:avLst/>
          </a:prstGeom>
        </p:spPr>
      </p:pic>
      <p:pic>
        <p:nvPicPr>
          <p:cNvPr id="13" name="Picture 12"/>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6376409" y="2077797"/>
            <a:ext cx="624078" cy="198882"/>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67629" y="3546095"/>
                <a:ext cx="8731405" cy="2862322"/>
              </a:xfrm>
              <a:prstGeom prst="rect">
                <a:avLst/>
              </a:prstGeom>
              <a:noFill/>
            </p:spPr>
            <p:txBody>
              <a:bodyPr wrap="square" rtlCol="0">
                <a:spAutoFit/>
              </a:bodyPr>
              <a:lstStyle/>
              <a:p>
                <a:r>
                  <a:rPr lang="en-US" dirty="0">
                    <a:cs typeface="Arial" panose="020B0604020202020204" pitchFamily="34" charset="0"/>
                  </a:rPr>
                  <a:t>where </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𝛼</m:t>
                    </m:r>
                  </m:oMath>
                </a14:m>
                <a:r>
                  <a:rPr lang="en-US" dirty="0">
                    <a:cs typeface="Arial" panose="020B0604020202020204" pitchFamily="34" charset="0"/>
                  </a:rPr>
                  <a:t> is a set of parameters to be determined so that the data is optimally described. We do it like this. For any given value of </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𝛼</m:t>
                    </m:r>
                  </m:oMath>
                </a14:m>
                <a:r>
                  <a:rPr lang="en-US" dirty="0">
                    <a:cs typeface="Arial" panose="020B0604020202020204" pitchFamily="34" charset="0"/>
                  </a:rPr>
                  <a:t> we calculate the test value</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and we let the computer find optimal set of parameter values so that </a:t>
                </a:r>
                <a:r>
                  <a:rPr lang="sk-SK" dirty="0">
                    <a:cs typeface="Arial" panose="020B0604020202020204" pitchFamily="34" charset="0"/>
                  </a:rPr>
                  <a:t>            </a:t>
                </a:r>
                <a:r>
                  <a:rPr lang="en-US" dirty="0">
                    <a:cs typeface="Arial" panose="020B0604020202020204" pitchFamily="34" charset="0"/>
                  </a:rPr>
                  <a:t>is minimal. Without going into the theory, the rule of thumb is that the fit is good when</a:t>
                </a:r>
                <a:endParaRPr lang="sk-SK" dirty="0">
                  <a:cs typeface="Arial" panose="020B0604020202020204" pitchFamily="34" charset="0"/>
                </a:endParaRPr>
              </a:p>
              <a:p>
                <a:endParaRPr lang="sk-SK" dirty="0">
                  <a:cs typeface="Arial" panose="020B0604020202020204" pitchFamily="34" charset="0"/>
                </a:endParaRPr>
              </a:p>
              <a:p>
                <a:endParaRPr lang="sk-SK" dirty="0">
                  <a:cs typeface="Arial" panose="020B0604020202020204" pitchFamily="34" charset="0"/>
                </a:endParaRPr>
              </a:p>
              <a:p>
                <a:r>
                  <a:rPr lang="en-US" dirty="0">
                    <a:cs typeface="Arial" panose="020B0604020202020204" pitchFamily="34" charset="0"/>
                  </a:rPr>
                  <a:t>where </a:t>
                </a:r>
                <a14:m>
                  <m:oMath xmlns:m="http://schemas.openxmlformats.org/officeDocument/2006/math">
                    <m:r>
                      <a:rPr lang="en-US" b="0" i="1" smtClean="0">
                        <a:latin typeface="Cambria Math" panose="02040503050406030204" pitchFamily="18" charset="0"/>
                        <a:cs typeface="Arial" panose="020B0604020202020204" pitchFamily="34" charset="0"/>
                      </a:rPr>
                      <m:t>𝑛</m:t>
                    </m:r>
                  </m:oMath>
                </a14:m>
                <a:r>
                  <a:rPr lang="en-US" dirty="0">
                    <a:cs typeface="Arial" panose="020B0604020202020204" pitchFamily="34" charset="0"/>
                  </a:rPr>
                  <a:t> is the number of experimental points and </a:t>
                </a:r>
                <a14:m>
                  <m:oMath xmlns:m="http://schemas.openxmlformats.org/officeDocument/2006/math">
                    <m:r>
                      <a:rPr lang="en-US" b="0" i="1" smtClean="0">
                        <a:latin typeface="Cambria Math" panose="02040503050406030204" pitchFamily="18" charset="0"/>
                        <a:cs typeface="Arial" panose="020B0604020202020204" pitchFamily="34" charset="0"/>
                      </a:rPr>
                      <m:t>𝑝</m:t>
                    </m:r>
                  </m:oMath>
                </a14:m>
                <a:r>
                  <a:rPr lang="en-US" dirty="0">
                    <a:cs typeface="Arial" panose="020B0604020202020204" pitchFamily="34" charset="0"/>
                  </a:rPr>
                  <a:t> is the number of fitting parameters </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𝛼</m:t>
                    </m:r>
                  </m:oMath>
                </a14:m>
                <a:r>
                  <a:rPr lang="en-US" dirty="0">
                    <a:cs typeface="Arial" panose="020B0604020202020204"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267629" y="3546095"/>
                <a:ext cx="8731405" cy="2862322"/>
              </a:xfrm>
              <a:prstGeom prst="rect">
                <a:avLst/>
              </a:prstGeom>
              <a:blipFill>
                <a:blip r:embed="rId14"/>
                <a:stretch>
                  <a:fillRect l="-628" t="-1279" r="-908" b="-2559"/>
                </a:stretch>
              </a:blipFill>
            </p:spPr>
            <p:txBody>
              <a:bodyPr/>
              <a:lstStyle/>
              <a:p>
                <a:r>
                  <a:rPr lang="en-US">
                    <a:noFill/>
                  </a:rPr>
                  <a:t> </a:t>
                </a:r>
              </a:p>
            </p:txBody>
          </p:sp>
        </mc:Fallback>
      </mc:AlternateContent>
      <p:pic>
        <p:nvPicPr>
          <p:cNvPr id="12" name="Picture 11"/>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6177527" y="3104471"/>
            <a:ext cx="1021842" cy="229743"/>
          </a:xfrm>
          <a:prstGeom prst="rect">
            <a:avLst/>
          </a:prstGeom>
        </p:spPr>
      </p:pic>
      <p:pic>
        <p:nvPicPr>
          <p:cNvPr id="8" name="Picture 7">
            <a:extLst>
              <a:ext uri="{FF2B5EF4-FFF2-40B4-BE49-F238E27FC236}">
                <a16:creationId xmlns:a16="http://schemas.microsoft.com/office/drawing/2014/main" id="{67DE6EFC-8281-40F5-A358-E55DEB0DF89E}"/>
              </a:ext>
            </a:extLst>
          </p:cNvPr>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3220347" y="4383758"/>
            <a:ext cx="2706857" cy="615429"/>
          </a:xfrm>
          <a:prstGeom prst="rect">
            <a:avLst/>
          </a:prstGeom>
        </p:spPr>
      </p:pic>
      <p:pic>
        <p:nvPicPr>
          <p:cNvPr id="16" name="Picture 15"/>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6808896" y="4968936"/>
            <a:ext cx="540068" cy="257175"/>
          </a:xfrm>
          <a:prstGeom prst="rect">
            <a:avLst/>
          </a:prstGeom>
        </p:spPr>
      </p:pic>
      <p:pic>
        <p:nvPicPr>
          <p:cNvPr id="17" name="Picture 16"/>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3349180" y="5698363"/>
            <a:ext cx="1904810" cy="257175"/>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6</a:t>
            </a:fld>
            <a:endParaRPr lang="sk-SK" dirty="0"/>
          </a:p>
        </p:txBody>
      </p:sp>
    </p:spTree>
    <p:extLst>
      <p:ext uri="{BB962C8B-B14F-4D97-AF65-F5344CB8AC3E}">
        <p14:creationId xmlns:p14="http://schemas.microsoft.com/office/powerpoint/2010/main" val="2874521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493" y="334537"/>
            <a:ext cx="7259444" cy="461665"/>
          </a:xfrm>
          <a:prstGeom prst="rect">
            <a:avLst/>
          </a:prstGeom>
          <a:noFill/>
        </p:spPr>
        <p:txBody>
          <a:bodyPr wrap="square" rtlCol="0">
            <a:spAutoFit/>
          </a:bodyPr>
          <a:lstStyle/>
          <a:p>
            <a:pPr algn="ctr"/>
            <a:r>
              <a:rPr lang="en-US" sz="2400" b="1" dirty="0">
                <a:cs typeface="Arial" panose="020B0604020202020204" pitchFamily="34" charset="0"/>
              </a:rPr>
              <a:t>Probability density</a:t>
            </a:r>
            <a:endParaRPr lang="sk-SK" sz="24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211873" y="884849"/>
                <a:ext cx="8764859" cy="5355312"/>
              </a:xfrm>
              <a:prstGeom prst="rect">
                <a:avLst/>
              </a:prstGeom>
              <a:noFill/>
            </p:spPr>
            <p:txBody>
              <a:bodyPr wrap="square" rtlCol="0">
                <a:spAutoFit/>
              </a:bodyPr>
              <a:lstStyle/>
              <a:p>
                <a:r>
                  <a:rPr lang="en-US" dirty="0">
                    <a:cs typeface="Arial" panose="020B0604020202020204" pitchFamily="34" charset="0"/>
                  </a:rPr>
                  <a:t>The formula                                                            suggest by its notation to play with the derivative of the cumulative probability distribution function. So let us define</a:t>
                </a:r>
                <a:endParaRPr lang="sk-SK" dirty="0">
                  <a:cs typeface="Arial" panose="020B0604020202020204" pitchFamily="34" charset="0"/>
                </a:endParaRPr>
              </a:p>
              <a:p>
                <a:endParaRPr lang="sk-SK" dirty="0">
                  <a:cs typeface="Arial" panose="020B0604020202020204" pitchFamily="34" charset="0"/>
                </a:endParaRPr>
              </a:p>
              <a:p>
                <a:endParaRPr lang="sk-SK" dirty="0">
                  <a:cs typeface="Arial" panose="020B0604020202020204" pitchFamily="34" charset="0"/>
                </a:endParaRPr>
              </a:p>
              <a:p>
                <a:endParaRPr lang="sk-SK" dirty="0">
                  <a:cs typeface="Arial" panose="020B0604020202020204" pitchFamily="34" charset="0"/>
                </a:endParaRPr>
              </a:p>
              <a:p>
                <a:r>
                  <a:rPr lang="en-US" dirty="0">
                    <a:cs typeface="Arial" panose="020B0604020202020204" pitchFamily="34" charset="0"/>
                  </a:rPr>
                  <a:t>It is clear, that the information contained in the function </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𝜌</m:t>
                    </m:r>
                    <m:r>
                      <a:rPr lang="en-US" b="0" i="1" smtClean="0">
                        <a:latin typeface="Cambria Math" panose="02040503050406030204" pitchFamily="18" charset="0"/>
                        <a:ea typeface="Cambria Math" panose="02040503050406030204" pitchFamily="18" charset="0"/>
                        <a:cs typeface="Arial" panose="020B0604020202020204" pitchFamily="34" charset="0"/>
                      </a:rPr>
                      <m:t>(</m:t>
                    </m:r>
                    <m:r>
                      <a:rPr lang="en-US" b="0" i="1" smtClean="0">
                        <a:latin typeface="Cambria Math" panose="02040503050406030204" pitchFamily="18" charset="0"/>
                        <a:ea typeface="Cambria Math" panose="02040503050406030204" pitchFamily="18" charset="0"/>
                        <a:cs typeface="Arial" panose="020B0604020202020204" pitchFamily="34" charset="0"/>
                      </a:rPr>
                      <m:t>𝑥</m:t>
                    </m:r>
                    <m:r>
                      <a:rPr lang="en-US"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dirty="0">
                    <a:cs typeface="Arial" panose="020B0604020202020204" pitchFamily="34" charset="0"/>
                  </a:rPr>
                  <a:t> enables to calculate any probability we need, in particular</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Since </a:t>
                </a:r>
                <a14:m>
                  <m:oMath xmlns:m="http://schemas.openxmlformats.org/officeDocument/2006/math">
                    <m:r>
                      <a:rPr lang="en-US" b="0" i="1" smtClean="0">
                        <a:latin typeface="Cambria Math" panose="02040503050406030204" pitchFamily="18" charset="0"/>
                        <a:cs typeface="Arial" panose="020B0604020202020204" pitchFamily="34" charset="0"/>
                      </a:rPr>
                      <m:t>𝐹</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is a non-decreasing function, </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𝜌</m:t>
                    </m:r>
                    <m:r>
                      <a:rPr lang="en-US" b="0" i="1" smtClean="0">
                        <a:latin typeface="Cambria Math" panose="02040503050406030204" pitchFamily="18" charset="0"/>
                        <a:ea typeface="Cambria Math" panose="02040503050406030204" pitchFamily="18" charset="0"/>
                        <a:cs typeface="Arial" panose="020B0604020202020204" pitchFamily="34" charset="0"/>
                      </a:rPr>
                      <m:t>(</m:t>
                    </m:r>
                    <m:r>
                      <a:rPr lang="en-US" b="0" i="1" smtClean="0">
                        <a:latin typeface="Cambria Math" panose="02040503050406030204" pitchFamily="18" charset="0"/>
                        <a:ea typeface="Cambria Math" panose="02040503050406030204" pitchFamily="18" charset="0"/>
                        <a:cs typeface="Arial" panose="020B0604020202020204" pitchFamily="34" charset="0"/>
                      </a:rPr>
                      <m:t>𝑥</m:t>
                    </m:r>
                    <m:r>
                      <a:rPr lang="en-US"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dirty="0">
                    <a:cs typeface="Arial" panose="020B0604020202020204" pitchFamily="34" charset="0"/>
                  </a:rPr>
                  <a:t> is non-negative. Having in mind the analogy with mass density function for which the mass of any volume within a body is calculated as the integral of (non-negative) mass density over that volume, we call the function </a:t>
                </a:r>
                <a14:m>
                  <m:oMath xmlns:m="http://schemas.openxmlformats.org/officeDocument/2006/math">
                    <m:r>
                      <a:rPr lang="en-US" i="1">
                        <a:latin typeface="Cambria Math" panose="02040503050406030204" pitchFamily="18" charset="0"/>
                        <a:ea typeface="Cambria Math" panose="02040503050406030204" pitchFamily="18" charset="0"/>
                        <a:cs typeface="Arial" panose="020B0604020202020204" pitchFamily="34" charset="0"/>
                      </a:rPr>
                      <m:t>𝜌</m:t>
                    </m:r>
                    <m:r>
                      <a:rPr lang="en-US" i="1">
                        <a:latin typeface="Cambria Math" panose="02040503050406030204" pitchFamily="18" charset="0"/>
                        <a:ea typeface="Cambria Math" panose="02040503050406030204" pitchFamily="18" charset="0"/>
                        <a:cs typeface="Arial" panose="020B0604020202020204" pitchFamily="34" charset="0"/>
                      </a:rPr>
                      <m:t>(</m:t>
                    </m:r>
                    <m:r>
                      <a:rPr lang="en-US" i="1">
                        <a:latin typeface="Cambria Math" panose="02040503050406030204" pitchFamily="18" charset="0"/>
                        <a:ea typeface="Cambria Math" panose="02040503050406030204" pitchFamily="18" charset="0"/>
                        <a:cs typeface="Arial" panose="020B0604020202020204" pitchFamily="34" charset="0"/>
                      </a:rPr>
                      <m:t>𝑥</m:t>
                    </m:r>
                    <m:r>
                      <a:rPr lang="en-US" i="1">
                        <a:latin typeface="Cambria Math" panose="02040503050406030204" pitchFamily="18" charset="0"/>
                        <a:ea typeface="Cambria Math" panose="02040503050406030204" pitchFamily="18" charset="0"/>
                        <a:cs typeface="Arial" panose="020B0604020202020204" pitchFamily="34" charset="0"/>
                      </a:rPr>
                      <m:t>)</m:t>
                    </m:r>
                  </m:oMath>
                </a14:m>
                <a:r>
                  <a:rPr lang="en-US" dirty="0">
                    <a:cs typeface="Arial" panose="020B0604020202020204" pitchFamily="34" charset="0"/>
                  </a:rPr>
                  <a:t> </a:t>
                </a:r>
                <a:r>
                  <a:rPr lang="en-US" b="1" dirty="0">
                    <a:cs typeface="Arial" panose="020B0604020202020204" pitchFamily="34" charset="0"/>
                  </a:rPr>
                  <a:t>“probability density function”</a:t>
                </a:r>
                <a:r>
                  <a:rPr lang="en-US" dirty="0">
                    <a:cs typeface="Arial" panose="020B0604020202020204" pitchFamily="34" charset="0"/>
                  </a:rPr>
                  <a:t>. It is clear, that instead of the cumulative distribution function we can consider the probability density function as a primary carrier of the information on probability of the process considered. Actually, in many textbooks, the authors start the discussion of continuous random variables with introducing probability density and then derive the cumulative distribution function as a secondary concept. The normalization is obvious:</a:t>
                </a:r>
              </a:p>
            </p:txBody>
          </p:sp>
        </mc:Choice>
        <mc:Fallback xmlns="">
          <p:sp>
            <p:nvSpPr>
              <p:cNvPr id="4" name="TextBox 3"/>
              <p:cNvSpPr txBox="1">
                <a:spLocks noRot="1" noChangeAspect="1" noMove="1" noResize="1" noEditPoints="1" noAdjustHandles="1" noChangeArrowheads="1" noChangeShapeType="1" noTextEdit="1"/>
              </p:cNvSpPr>
              <p:nvPr/>
            </p:nvSpPr>
            <p:spPr>
              <a:xfrm>
                <a:off x="211873" y="884849"/>
                <a:ext cx="8764859" cy="5355312"/>
              </a:xfrm>
              <a:prstGeom prst="rect">
                <a:avLst/>
              </a:prstGeom>
              <a:blipFill>
                <a:blip r:embed="rId8"/>
                <a:stretch>
                  <a:fillRect l="-626" t="-569" b="-796"/>
                </a:stretch>
              </a:blipFill>
            </p:spPr>
            <p:txBody>
              <a:bodyPr/>
              <a:lstStyle/>
              <a:p>
                <a:r>
                  <a:rPr lang="en-US">
                    <a:noFill/>
                  </a:rPr>
                  <a:t> </a:t>
                </a:r>
              </a:p>
            </p:txBody>
          </p:sp>
        </mc:Fallback>
      </mc:AlternateContent>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649405" y="954643"/>
            <a:ext cx="2726055" cy="229743"/>
          </a:xfrm>
          <a:prstGeom prst="rect">
            <a:avLst/>
          </a:prstGeom>
        </p:spPr>
      </p:pic>
      <p:pic>
        <p:nvPicPr>
          <p:cNvPr id="5" name="Picture 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496316" y="1638398"/>
            <a:ext cx="1356170" cy="485204"/>
          </a:xfrm>
          <a:prstGeom prst="rect">
            <a:avLst/>
          </a:prstGeom>
        </p:spPr>
      </p:pic>
      <p:pic>
        <p:nvPicPr>
          <p:cNvPr id="10" name="Picture 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553194" y="3011003"/>
            <a:ext cx="2561463" cy="574358"/>
          </a:xfrm>
          <a:prstGeom prst="rect">
            <a:avLst/>
          </a:prstGeom>
        </p:spPr>
      </p:pic>
      <p:pic>
        <p:nvPicPr>
          <p:cNvPr id="12" name="Picture 11"/>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585704" y="6215213"/>
            <a:ext cx="1561910" cy="533210"/>
          </a:xfrm>
          <a:prstGeom prst="rect">
            <a:avLst/>
          </a:prstGeom>
        </p:spPr>
      </p:pic>
      <p:sp>
        <p:nvSpPr>
          <p:cNvPr id="6" name="Slide Number Placeholder 5"/>
          <p:cNvSpPr>
            <a:spLocks noGrp="1"/>
          </p:cNvSpPr>
          <p:nvPr>
            <p:ph type="sldNum" sz="quarter" idx="12"/>
          </p:nvPr>
        </p:nvSpPr>
        <p:spPr/>
        <p:txBody>
          <a:bodyPr/>
          <a:lstStyle/>
          <a:p>
            <a:fld id="{1BCE0CA2-1A48-4B23-8A77-1A9F640E54E6}" type="slidenum">
              <a:rPr lang="sk-SK" smtClean="0"/>
              <a:t>7</a:t>
            </a:fld>
            <a:endParaRPr lang="sk-SK" dirty="0"/>
          </a:p>
        </p:txBody>
      </p:sp>
    </p:spTree>
    <p:extLst>
      <p:ext uri="{BB962C8B-B14F-4D97-AF65-F5344CB8AC3E}">
        <p14:creationId xmlns:p14="http://schemas.microsoft.com/office/powerpoint/2010/main" val="3330742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493" y="334537"/>
            <a:ext cx="7259444" cy="461665"/>
          </a:xfrm>
          <a:prstGeom prst="rect">
            <a:avLst/>
          </a:prstGeom>
          <a:noFill/>
        </p:spPr>
        <p:txBody>
          <a:bodyPr wrap="square" rtlCol="0">
            <a:spAutoFit/>
          </a:bodyPr>
          <a:lstStyle/>
          <a:p>
            <a:pPr algn="ctr"/>
            <a:r>
              <a:rPr lang="en-US" sz="2400" b="1" dirty="0">
                <a:cs typeface="Arial" panose="020B0604020202020204" pitchFamily="34" charset="0"/>
              </a:rPr>
              <a:t>Probability density</a:t>
            </a:r>
            <a:endParaRPr lang="sk-SK" sz="2400" b="1" dirty="0">
              <a:cs typeface="Arial" panose="020B0604020202020204" pitchFamily="34" charset="0"/>
            </a:endParaRPr>
          </a:p>
        </p:txBody>
      </p:sp>
      <p:sp>
        <p:nvSpPr>
          <p:cNvPr id="4" name="TextBox 3"/>
          <p:cNvSpPr txBox="1"/>
          <p:nvPr/>
        </p:nvSpPr>
        <p:spPr>
          <a:xfrm>
            <a:off x="211873" y="1182029"/>
            <a:ext cx="8764859" cy="1200329"/>
          </a:xfrm>
          <a:prstGeom prst="rect">
            <a:avLst/>
          </a:prstGeom>
          <a:noFill/>
        </p:spPr>
        <p:txBody>
          <a:bodyPr wrap="square" rtlCol="0">
            <a:spAutoFit/>
          </a:bodyPr>
          <a:lstStyle/>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17088" y="1182029"/>
                <a:ext cx="8720254" cy="5078313"/>
              </a:xfrm>
              <a:prstGeom prst="rect">
                <a:avLst/>
              </a:prstGeom>
              <a:noFill/>
            </p:spPr>
            <p:txBody>
              <a:bodyPr wrap="square" rtlCol="0">
                <a:spAutoFit/>
              </a:bodyPr>
              <a:lstStyle/>
              <a:p>
                <a:r>
                  <a:rPr lang="en-US" dirty="0">
                    <a:cs typeface="Arial" panose="020B0604020202020204" pitchFamily="34" charset="0"/>
                  </a:rPr>
                  <a:t>Having the formula</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we can calculate the probability to hit a small interval around the value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as</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This is the closest analogy to the discrete-random-variable notion “probability of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we have for the case of continuous random variables. This is how the proponents of the  “priority of probability density over cumulative distribution” intuitively define the probability density. The argumentation is: for an infinitesimal interval dx the probability to hit that interval is “obviously” proportional to its length dx, so</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with the “factor of proportionality” possibly depending on the position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Denoting this factor of proportionality as </a:t>
                </a:r>
                <a14:m>
                  <m:oMath xmlns:m="http://schemas.openxmlformats.org/officeDocument/2006/math">
                    <m:r>
                      <a:rPr lang="en-US" i="1">
                        <a:latin typeface="Cambria Math" panose="02040503050406030204" pitchFamily="18" charset="0"/>
                        <a:ea typeface="Cambria Math" panose="02040503050406030204" pitchFamily="18" charset="0"/>
                        <a:cs typeface="Arial" panose="020B0604020202020204" pitchFamily="34" charset="0"/>
                      </a:rPr>
                      <m:t>𝜌</m:t>
                    </m:r>
                    <m:r>
                      <a:rPr lang="en-US" i="1">
                        <a:latin typeface="Cambria Math" panose="02040503050406030204" pitchFamily="18" charset="0"/>
                        <a:ea typeface="Cambria Math" panose="02040503050406030204" pitchFamily="18" charset="0"/>
                        <a:cs typeface="Arial" panose="020B0604020202020204" pitchFamily="34" charset="0"/>
                      </a:rPr>
                      <m:t>(</m:t>
                    </m:r>
                    <m:r>
                      <a:rPr lang="en-US" i="1">
                        <a:latin typeface="Cambria Math" panose="02040503050406030204" pitchFamily="18" charset="0"/>
                        <a:ea typeface="Cambria Math" panose="02040503050406030204" pitchFamily="18" charset="0"/>
                        <a:cs typeface="Arial" panose="020B0604020202020204" pitchFamily="34" charset="0"/>
                      </a:rPr>
                      <m:t>𝑥</m:t>
                    </m:r>
                    <m:r>
                      <a:rPr lang="en-US" i="1">
                        <a:latin typeface="Cambria Math" panose="02040503050406030204" pitchFamily="18" charset="0"/>
                        <a:ea typeface="Cambria Math" panose="02040503050406030204" pitchFamily="18" charset="0"/>
                        <a:cs typeface="Arial" panose="020B0604020202020204" pitchFamily="34" charset="0"/>
                      </a:rPr>
                      <m:t>)</m:t>
                    </m:r>
                  </m:oMath>
                </a14:m>
                <a:r>
                  <a:rPr lang="en-US" dirty="0">
                    <a:cs typeface="Arial" panose="020B0604020202020204" pitchFamily="34" charset="0"/>
                  </a:rPr>
                  <a:t>, we get</a:t>
                </a:r>
                <a:endParaRPr lang="sk-SK" dirty="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7088" y="1182029"/>
                <a:ext cx="8720254" cy="5078313"/>
              </a:xfrm>
              <a:prstGeom prst="rect">
                <a:avLst/>
              </a:prstGeom>
              <a:blipFill>
                <a:blip r:embed="rId8"/>
                <a:stretch>
                  <a:fillRect l="-559" t="-720" b="-960"/>
                </a:stretch>
              </a:blipFill>
            </p:spPr>
            <p:txBody>
              <a:bodyPr/>
              <a:lstStyle/>
              <a:p>
                <a:r>
                  <a:rPr lang="en-US">
                    <a:noFill/>
                  </a:rPr>
                  <a:t> </a:t>
                </a:r>
              </a:p>
            </p:txBody>
          </p:sp>
        </mc:Fallback>
      </mc:AlternateContent>
      <p:pic>
        <p:nvPicPr>
          <p:cNvPr id="10" name="Picture 9"/>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032839" y="1495014"/>
            <a:ext cx="2561463" cy="574358"/>
          </a:xfrm>
          <a:prstGeom prst="rect">
            <a:avLst/>
          </a:prstGeom>
        </p:spPr>
      </p:pic>
      <p:pic>
        <p:nvPicPr>
          <p:cNvPr id="9" name="Picture 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032839" y="2868138"/>
            <a:ext cx="4471416" cy="574358"/>
          </a:xfrm>
          <a:prstGeom prst="rect">
            <a:avLst/>
          </a:prstGeom>
        </p:spPr>
      </p:pic>
      <p:pic>
        <p:nvPicPr>
          <p:cNvPr id="12" name="Picture 11"/>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638630" y="5221576"/>
            <a:ext cx="2347151" cy="229743"/>
          </a:xfrm>
          <a:prstGeom prst="rect">
            <a:avLst/>
          </a:prstGeom>
        </p:spPr>
      </p:pic>
      <p:pic>
        <p:nvPicPr>
          <p:cNvPr id="14" name="Picture 13"/>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638630" y="6343585"/>
            <a:ext cx="2774061" cy="229743"/>
          </a:xfrm>
          <a:prstGeom prst="rect">
            <a:avLst/>
          </a:prstGeom>
        </p:spPr>
      </p:pic>
      <p:sp>
        <p:nvSpPr>
          <p:cNvPr id="3" name="Slide Number Placeholder 2"/>
          <p:cNvSpPr>
            <a:spLocks noGrp="1"/>
          </p:cNvSpPr>
          <p:nvPr>
            <p:ph type="sldNum" sz="quarter" idx="12"/>
          </p:nvPr>
        </p:nvSpPr>
        <p:spPr/>
        <p:txBody>
          <a:bodyPr/>
          <a:lstStyle/>
          <a:p>
            <a:fld id="{1BCE0CA2-1A48-4B23-8A77-1A9F640E54E6}" type="slidenum">
              <a:rPr lang="sk-SK" smtClean="0"/>
              <a:t>8</a:t>
            </a:fld>
            <a:endParaRPr lang="sk-SK" dirty="0"/>
          </a:p>
        </p:txBody>
      </p:sp>
    </p:spTree>
    <p:extLst>
      <p:ext uri="{BB962C8B-B14F-4D97-AF65-F5344CB8AC3E}">
        <p14:creationId xmlns:p14="http://schemas.microsoft.com/office/powerpoint/2010/main" val="3868510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493" y="334537"/>
            <a:ext cx="7259444" cy="461665"/>
          </a:xfrm>
          <a:prstGeom prst="rect">
            <a:avLst/>
          </a:prstGeom>
          <a:noFill/>
        </p:spPr>
        <p:txBody>
          <a:bodyPr wrap="square" rtlCol="0">
            <a:spAutoFit/>
          </a:bodyPr>
          <a:lstStyle/>
          <a:p>
            <a:pPr algn="ctr"/>
            <a:r>
              <a:rPr lang="en-US" sz="2400" b="1" dirty="0">
                <a:cs typeface="Arial" panose="020B0604020202020204" pitchFamily="34" charset="0"/>
              </a:rPr>
              <a:t>Mean and variance</a:t>
            </a:r>
            <a:endParaRPr lang="sk-SK" sz="24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262890" y="937260"/>
                <a:ext cx="8446770" cy="4801314"/>
              </a:xfrm>
              <a:prstGeom prst="rect">
                <a:avLst/>
              </a:prstGeom>
              <a:noFill/>
            </p:spPr>
            <p:txBody>
              <a:bodyPr wrap="square" rtlCol="0">
                <a:spAutoFit/>
              </a:bodyPr>
              <a:lstStyle/>
              <a:p>
                <a:r>
                  <a:rPr lang="en-US" dirty="0">
                    <a:cs typeface="Arial" panose="020B0604020202020204" pitchFamily="34" charset="0"/>
                  </a:rPr>
                  <a:t>In analogy with the discrete case, where we have defined the mean value of a random variable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as</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we define the mean value of any variable </a:t>
                </a:r>
                <a14:m>
                  <m:oMath xmlns:m="http://schemas.openxmlformats.org/officeDocument/2006/math">
                    <m:r>
                      <a:rPr lang="en-US" b="0" i="1" smtClean="0">
                        <a:latin typeface="Cambria Math" panose="02040503050406030204" pitchFamily="18" charset="0"/>
                        <a:cs typeface="Arial" panose="020B0604020202020204" pitchFamily="34" charset="0"/>
                      </a:rPr>
                      <m:t>𝑓</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(depending on the random event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as</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in particular  for the random variable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(used to give a name to random events considered) we get</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We define the variance of </a:t>
                </a:r>
                <a14:m>
                  <m:oMath xmlns:m="http://schemas.openxmlformats.org/officeDocument/2006/math">
                    <m:r>
                      <a:rPr lang="en-US" b="0" i="1" smtClean="0">
                        <a:latin typeface="Cambria Math" panose="02040503050406030204" pitchFamily="18" charset="0"/>
                        <a:cs typeface="Arial" panose="020B0604020202020204" pitchFamily="34" charset="0"/>
                      </a:rPr>
                      <m:t>𝑓</m:t>
                    </m:r>
                  </m:oMath>
                </a14:m>
                <a:r>
                  <a:rPr lang="en-US" dirty="0">
                    <a:cs typeface="Arial" panose="020B0604020202020204" pitchFamily="34" charset="0"/>
                  </a:rPr>
                  <a:t> as</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and for “the name”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endParaRPr lang="en-US" dirty="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62890" y="937260"/>
                <a:ext cx="8446770" cy="4801314"/>
              </a:xfrm>
              <a:prstGeom prst="rect">
                <a:avLst/>
              </a:prstGeom>
              <a:blipFill>
                <a:blip r:embed="rId9"/>
                <a:stretch>
                  <a:fillRect l="-577" t="-762" b="-1144"/>
                </a:stretch>
              </a:blipFill>
            </p:spPr>
            <p:txBody>
              <a:bodyPr/>
              <a:lstStyle/>
              <a:p>
                <a:r>
                  <a:rPr lang="en-US">
                    <a:noFill/>
                  </a:rPr>
                  <a:t> </a:t>
                </a:r>
              </a:p>
            </p:txBody>
          </p:sp>
        </mc:Fallback>
      </mc:AlternateContent>
      <p:pic>
        <p:nvPicPr>
          <p:cNvPr id="3" name="Picture 2"/>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798273" y="1596606"/>
            <a:ext cx="1357884" cy="486918"/>
          </a:xfrm>
          <a:prstGeom prst="rect">
            <a:avLst/>
          </a:prstGeom>
        </p:spPr>
      </p:pic>
      <p:pic>
        <p:nvPicPr>
          <p:cNvPr id="8" name="Picture 7"/>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461861" y="2756670"/>
            <a:ext cx="2048828" cy="533210"/>
          </a:xfrm>
          <a:prstGeom prst="rect">
            <a:avLst/>
          </a:prstGeom>
        </p:spPr>
      </p:pic>
      <p:pic>
        <p:nvPicPr>
          <p:cNvPr id="10" name="Picture 9"/>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707034" y="3788433"/>
            <a:ext cx="1729931" cy="533210"/>
          </a:xfrm>
          <a:prstGeom prst="rect">
            <a:avLst/>
          </a:prstGeom>
        </p:spPr>
      </p:pic>
      <p:pic>
        <p:nvPicPr>
          <p:cNvPr id="13" name="Picture 12"/>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707034" y="4406210"/>
            <a:ext cx="3941636" cy="533210"/>
          </a:xfrm>
          <a:prstGeom prst="rect">
            <a:avLst/>
          </a:prstGeom>
        </p:spPr>
      </p:pic>
      <p:pic>
        <p:nvPicPr>
          <p:cNvPr id="15" name="Picture 14"/>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2684335" y="5188036"/>
            <a:ext cx="3603879" cy="533210"/>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9</a:t>
            </a:fld>
            <a:endParaRPr lang="sk-SK" dirty="0"/>
          </a:p>
        </p:txBody>
      </p:sp>
    </p:spTree>
    <p:extLst>
      <p:ext uri="{BB962C8B-B14F-4D97-AF65-F5344CB8AC3E}">
        <p14:creationId xmlns:p14="http://schemas.microsoft.com/office/powerpoint/2010/main" val="18216344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a&lt;\xi&lt;b)&#10;\end{align*}&#10;\end{document}"/>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x_i)\approx \frac{N_i}{N}&#10;\end{align*}&#10;\end{document}"/>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x_i)\approx \frac{N_i}{N}\pm \frac{\sqrt{N_i(N-N_i)}}{\sqrt{N^3}}&#10;\end{align*}&#10;\end{document}"/>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i, y_i, \varepsilon_i)&#10;\end{align*}&#10;\end{document}"/>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y_i \pm \varepsilon_i&#10;\end{align*}&#10;\end{document}"/>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y = \text{f}(x,\alpha)&#10;\end{align*}&#10;\end{document}"/>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chi^2(\alpha) = \sum_i \frac{(y_i-\text{f}(x_i,\alpha))^2}{\varepsilon_i^2}&#10;\end{align*}&#10;\end{document}"/>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chi^2(\alpha)&#10;\end{align*}&#10;\end{document}"/>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chi^2(\alpha)&lt; N = n-p&#10;\end{align*}&#10;\end{document}"/>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a&lt;\xi&lt;b)= F(b)-F(a)&#10;\end{align*}&#10;\end{document}"/>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 = \frac{dF(x)}{dx}&#10;\end{align*}&#10;\end{document}"/>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x) =p(-\infty&lt;\xi&lt;x)&#10;\end{align*}&#10;\end{document}"/>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a&lt;\xi&lt;b)= \int_a^b \rho(x)dx&#10;\end{align*}&#10;\end{document}"/>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int_{-\infty}^\infty \rho(x)dx = 1&#10;\end{align*}&#10;\end{document}"/>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a&lt;\xi&lt;b)= \int_a^b \rho(x)dx&#10;\end{align*}&#10;\end{document}"/>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lt;\xi&lt;x+dx)= \int_x^{x+dx} \rho(x)dx = \rho(x) dx&#10;\end{align*}&#10;\end{document}"/>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lt;\xi&lt;x+dx) \propto dx&#10;\end{align*}&#10;\end{document}"/>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lt;\xi&lt;x+dx)=\rho(x) dx&#10;\end{align*}&#10;\end{document}"/>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sum_i x_ip(i)&#10;\end{align*}&#10;\end{document}"/>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f}=\int_{-\infty}^{\infty}f(x)\rho(x) dx&#10;\end{align*}&#10;\end{document}"/>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 x=\int_{-\infty}^{\infty}x\rho(x) dx&#10;\end{align*}&#10;\end{document}"/>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igma^2_f=\overline{(f-\overline f)^2}=&#10;\int_{-\infty}^{\infty}(f(x)-\overline f)^2\rho(x) dx&#10;\end{align*}&#10;\end{document}"/>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a&lt;\xi&lt;b)= F(b)-F(a)&#10;\end{align*}&#10;\end{document}"/>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igma^2=\overline{(x-\overline x)^2}=&#10;\int_{-\infty}^{\infty}(x-\overline x)^2\rho(x) dx&#10;\end{align*}&#10;\end{document}"/>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frac{1}{b-a}&#10;\end{align*}&#10;\end{document}"/>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int_a^b \rho(x)dx =\int_a^b \frac{1}{b-a} dx = 1&#10;\end{align*}&#10;\end{document}"/>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_i = \text{const}&#10;\end{align*}&#10;\end{document}"/>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 \text{const}&#10;\end{align*}&#10;\end{document}"/>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y = f(x)&#10;\end{align*}&#10;\end{document}"/>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a&lt;y&lt;b)=\int_{f^{-1}(a)}^{f^{-1}(b)}\rho(x) dx&#10;\end{align*}&#10;\end{document}"/>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 = f^{-1}(y)&#10;\end{align*}&#10;\end{document}"/>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a&lt;y&lt;b)=\int_{f^{-1}(a)}^{f^{-1}(b)}\rho(x) dx =&#10;\int_a^b \rho(f^{-1}(y))\frac{1}{f^\prime(f^-1(y))}dy&#10;\end{align*}&#10;\end{document}"/>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a&lt;y&lt;b)=\int_a^b\tilde{\rho}(y) dy&#10;\end{align*}&#10;\end{document}"/>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infty&lt;\xi&lt;x_1)\le p(-\infty&lt;\xi&lt;x_2)\;\;\text{if}\;\;x_1&lt;x_2&#10;\end{align*}&#10;\end{document}"/>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tilde{\rho}(y)=\rho(f^{-1}(y))\frac{1}{f^\prime(f^{-1}(y)}&#10;\end{align*}&#10;\end{document}"/>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frac{1}{\sqrt{2\pi\sigma^2}}\exp(-\frac{(x-\mu)^2}{2\sigma^2})&#10;\end{align*}&#10;\end{document}"/>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 x=\int_{-\infty}^{\infty}x\rho(x) dx = \mu&#10;\end{align*}&#10;\end{document}"/>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overline x)^2}=&#10;\int_{-\infty}^{\infty}(x-\overline x)^2\rho(x) dx=\sigma^2&#10;\end{align*}&#10;\end{document}"/>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infty,x_0),(x_0,x_1)(x_1,x_2),(x_2,x_3),\ldots,(x_{n-1},x_n),(x_n,\infty)&#10;\end{align*}&#10;\end{document}"/>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infty,x_0),(x_n,\infty)&#10;\end{align*}&#10;\end{document}"/>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i-1},x_i)&#10;\end{align*}&#10;\end{document}"/>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N_i \pm \sqrt{N_i}&#10;\end{align*}&#10;\end{document}"/>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alpha)&#10;\end{align*}&#10;\end{document}"/>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chi^2=\sum_i \frac{(N\rho(\frac{x_{i-1}+x_i}{2},\alpha)&#10;(x_i-x_{i-1})-N_i{})^2}{N_i}&#10;\end{align*}&#10;\end{document}"/>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infty)=0,\;\;\; F(+\infty)=1&#10;\end{align*}&#10;\end{document}"/>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N_i=N\rho(\frac{x_{i-1}+x_i}{2})(x_i-x_{i-1})&#10;\end{align*}&#10;\end{document}"/>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1, x_2, \ldots ,x_n)&#10;\end{align*}&#10;\end{document}"/>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_1, x_2, \ldots ,x_n)&#10;\end{align*}&#10;\end{document}"/>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S) = \int_S\rho(x_1, x_2, \ldots ,x_n)dx_1dx_2\ldots dx_n&#10;\end{align*}&#10;\end{document}"/>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dx_1dx_2\ldots dx_n&#10;\end{align*}&#10;\end{document}"/>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v = (v_x, v_y, v_z)&#10;\end{align*}&#10;\end{document}"/>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v_x,v_y,v_z) = \left(\frac{m}{2\pi kT}\right)^{3/2}&#10;\exp\left(-\frac{m(v_x^2+v_y^2+v_z^2)}{2kT}\right)&#10;\end{align*}&#10;\end{document}"/>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y)&#10;\end{align*}&#10;\end{document}"/>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x+dx)=\tilde\rho(x)dx&#10;\end{align*}&#10;\end{document}"/>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x+dx)=\int\limits_x^{x+dx}\!dx\int\limits_{-\infty}^\infty\! dy&#10;\rho(x,y)=dx\int\limits_{-\infty}^\infty \!dy \rho(x,y)&#10;\end{align*}&#10;\end{document}"/>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x) =p(-\infty&lt;\xi&lt;x)&#10;\end{align*}&#10;\end{document}"/>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tilde\rho(x)=\int\limits_{-\infty}^\infty \!dy \rho(x,y)&#10;\end{align*}&#10;\end{document}"/>
  <p:tag name="IGUANATEXSIZE" val="18"/>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y)&#10;\end{align*}&#10;\end{document}"/>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y)&#10;\end{align*}&#10;\end{document}"/>
  <p:tag name="IGUANATEXSIZE" val="18"/>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in X,y\in Y)=\int\limits_X \!dx\int\limits_Y\! dy&#10;\rho(x,y)&#10;\end{align*}&#10;\end{document}"/>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y\in Y)=\int\limits_{-\infty}^\infty \!dx\int\limits_Y\! dy&#10;\rho(x,y)&#10;\end{align*}&#10;\end{document}"/>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in X|y\in Y)=\frac{p(x\in X,y\in Y)}{p(y\in Y)}&#10;\end{align*}&#10;\end{document}"/>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p(i)\approx \frac{N_i}{N}&#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1, x_2,\ldots, x_n&#10;\end{align*}&#10;\end{document}"/>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x_i)\approx \frac{N_i}{N}&#10;\end{align*}&#10;\end{document}"/>
  <p:tag name="IGUANATEXSIZE" val="18"/>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6CE07C7B-B112-42FB-8E1B-33FE1FFF8A21}" vid="{C820F9AE-8729-4B46-B1F6-02D85150C5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2580</TotalTime>
  <Words>2295</Words>
  <Application>Microsoft Office PowerPoint</Application>
  <PresentationFormat>On-screen Show (4:3)</PresentationFormat>
  <Paragraphs>220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189</cp:revision>
  <dcterms:created xsi:type="dcterms:W3CDTF">2016-10-10T07:20:49Z</dcterms:created>
  <dcterms:modified xsi:type="dcterms:W3CDTF">2019-10-01T06:52:52Z</dcterms:modified>
</cp:coreProperties>
</file>