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4"/>
  </p:notesMasterIdLst>
  <p:sldIdLst>
    <p:sldId id="399" r:id="rId3"/>
    <p:sldId id="400" r:id="rId4"/>
    <p:sldId id="351" r:id="rId5"/>
    <p:sldId id="352" r:id="rId6"/>
    <p:sldId id="353" r:id="rId7"/>
    <p:sldId id="354" r:id="rId8"/>
    <p:sldId id="355" r:id="rId9"/>
    <p:sldId id="356" r:id="rId10"/>
    <p:sldId id="302" r:id="rId11"/>
    <p:sldId id="303" r:id="rId12"/>
    <p:sldId id="304" r:id="rId13"/>
    <p:sldId id="305" r:id="rId14"/>
    <p:sldId id="306" r:id="rId15"/>
    <p:sldId id="307" r:id="rId16"/>
    <p:sldId id="308" r:id="rId17"/>
    <p:sldId id="309" r:id="rId18"/>
    <p:sldId id="360" r:id="rId19"/>
    <p:sldId id="361" r:id="rId20"/>
    <p:sldId id="358" r:id="rId21"/>
    <p:sldId id="357" r:id="rId22"/>
    <p:sldId id="359" r:id="rId2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94661" autoAdjust="0"/>
  </p:normalViewPr>
  <p:slideViewPr>
    <p:cSldViewPr snapToGrid="0">
      <p:cViewPr varScale="1">
        <p:scale>
          <a:sx n="62" d="100"/>
          <a:sy n="62" d="100"/>
        </p:scale>
        <p:origin x="468" y="72"/>
      </p:cViewPr>
      <p:guideLst/>
    </p:cSldViewPr>
  </p:slideViewPr>
  <p:notesTextViewPr>
    <p:cViewPr>
      <p:scale>
        <a:sx n="1" d="1"/>
        <a:sy n="1" d="1"/>
      </p:scale>
      <p:origin x="0" y="0"/>
    </p:cViewPr>
  </p:notesTextViewPr>
  <p:sorterViewPr>
    <p:cViewPr>
      <p:scale>
        <a:sx n="110" d="100"/>
        <a:sy n="110" d="100"/>
      </p:scale>
      <p:origin x="0" y="-225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59C52-18EC-4722-8767-5E528E5DFBBC}" type="datetimeFigureOut">
              <a:rPr lang="sk-SK" smtClean="0"/>
              <a:t>1. 10. 2019</a:t>
            </a:fld>
            <a:endParaRPr lang="sk-SK"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EBEF8-B183-4FAF-9231-BCB8730357BA}" type="slidenum">
              <a:rPr lang="sk-SK" smtClean="0"/>
              <a:t>‹#›</a:t>
            </a:fld>
            <a:endParaRPr lang="sk-SK" dirty="0"/>
          </a:p>
        </p:txBody>
      </p:sp>
    </p:spTree>
    <p:extLst>
      <p:ext uri="{BB962C8B-B14F-4D97-AF65-F5344CB8AC3E}">
        <p14:creationId xmlns:p14="http://schemas.microsoft.com/office/powerpoint/2010/main" val="357766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1. 10. 2019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62204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1. 10. 2019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42903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1. 10. 2019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866191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1432501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317407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2612727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1770055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3962141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402698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72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220333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1. 10. 2019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979308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347257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2237703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21786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1. 10. 2019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65498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1. 10. 2019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87037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1. 10. 2019</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34800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1. 10. 2019</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50979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1. 10. 2019</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12309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1. 10. 2019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26478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1. 10. 2019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6853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1. 10. 2019</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284914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23058-5E0E-41BC-A830-5C8D4B66250F}" type="slidenum">
              <a:rPr lang="en-US" smtClean="0"/>
              <a:t>‹#›</a:t>
            </a:fld>
            <a:endParaRPr lang="en-US" dirty="0"/>
          </a:p>
        </p:txBody>
      </p:sp>
    </p:spTree>
    <p:extLst>
      <p:ext uri="{BB962C8B-B14F-4D97-AF65-F5344CB8AC3E}">
        <p14:creationId xmlns:p14="http://schemas.microsoft.com/office/powerpoint/2010/main" val="38938075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image" Target="../media/image114.png"/><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8.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22.png"/><Relationship Id="rId5" Type="http://schemas.openxmlformats.org/officeDocument/2006/relationships/image" Target="../media/image187.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24.png"/><Relationship Id="rId5" Type="http://schemas.openxmlformats.org/officeDocument/2006/relationships/image" Target="../media/image188.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8.png"/><Relationship Id="rId3" Type="http://schemas.openxmlformats.org/officeDocument/2006/relationships/tags" Target="../tags/tag29.xml"/><Relationship Id="rId7" Type="http://schemas.openxmlformats.org/officeDocument/2006/relationships/image" Target="../media/image25.png"/><Relationship Id="rId12" Type="http://schemas.openxmlformats.org/officeDocument/2006/relationships/image" Target="../media/image195.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7.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27.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36.xml"/><Relationship Id="rId7" Type="http://schemas.openxmlformats.org/officeDocument/2006/relationships/image" Target="../media/image33.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2.png"/><Relationship Id="rId5" Type="http://schemas.openxmlformats.org/officeDocument/2006/relationships/slideLayout" Target="../slideLayouts/slideLayout7.xml"/><Relationship Id="rId4" Type="http://schemas.openxmlformats.org/officeDocument/2006/relationships/tags" Target="../tags/tag37.xml"/><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tags" Target="../tags/tag40.xml"/><Relationship Id="rId12" Type="http://schemas.openxmlformats.org/officeDocument/2006/relationships/image" Target="../media/image39.png"/><Relationship Id="rId2" Type="http://schemas.openxmlformats.org/officeDocument/2006/relationships/tags" Target="../tags/tag39.xml"/><Relationship Id="rId1" Type="http://schemas.openxmlformats.org/officeDocument/2006/relationships/tags" Target="../tags/tag38.xml"/><Relationship Id="rId11" Type="http://schemas.openxmlformats.org/officeDocument/2006/relationships/image" Target="../media/image38.png"/><Relationship Id="rId5" Type="http://schemas.openxmlformats.org/officeDocument/2006/relationships/slideLayout" Target="../slideLayouts/slideLayout7.xml"/><Relationship Id="rId10" Type="http://schemas.openxmlformats.org/officeDocument/2006/relationships/image" Target="../media/image37.png"/><Relationship Id="rId4" Type="http://schemas.openxmlformats.org/officeDocument/2006/relationships/tags" Target="../tags/tag41.xml"/><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208.png"/><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11" Type="http://schemas.openxmlformats.org/officeDocument/2006/relationships/image" Target="../media/image42.png"/><Relationship Id="rId5" Type="http://schemas.openxmlformats.org/officeDocument/2006/relationships/image" Target="../media/image40.png"/><Relationship Id="rId10" Type="http://schemas.openxmlformats.org/officeDocument/2006/relationships/image" Target="../media/image212.png"/><Relationship Id="rId4" Type="http://schemas.openxmlformats.org/officeDocument/2006/relationships/slideLayout" Target="../slideLayouts/slideLayout7.xml"/><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47.xml"/><Relationship Id="rId7" Type="http://schemas.openxmlformats.org/officeDocument/2006/relationships/image" Target="../media/image43.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7.xml"/><Relationship Id="rId11" Type="http://schemas.openxmlformats.org/officeDocument/2006/relationships/image" Target="../media/image39.png"/><Relationship Id="rId5" Type="http://schemas.openxmlformats.org/officeDocument/2006/relationships/tags" Target="../tags/tag49.xml"/><Relationship Id="rId10" Type="http://schemas.openxmlformats.org/officeDocument/2006/relationships/image" Target="../media/image46.png"/><Relationship Id="rId4" Type="http://schemas.openxmlformats.org/officeDocument/2006/relationships/tags" Target="../tags/tag48.xml"/><Relationship Id="rId9" Type="http://schemas.openxmlformats.org/officeDocument/2006/relationships/image" Target="../media/image45.png"/><Relationship Id="rId14" Type="http://schemas.openxmlformats.org/officeDocument/2006/relationships/image" Target="../media/image218.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tags" Target="../tags/tag51.xml"/><Relationship Id="rId16" Type="http://schemas.openxmlformats.org/officeDocument/2006/relationships/image" Target="../media/image51.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214.png"/><Relationship Id="rId5" Type="http://schemas.openxmlformats.org/officeDocument/2006/relationships/tags" Target="../tags/tag54.xml"/><Relationship Id="rId15" Type="http://schemas.openxmlformats.org/officeDocument/2006/relationships/image" Target="../media/image50.png"/><Relationship Id="rId4" Type="http://schemas.openxmlformats.org/officeDocument/2006/relationships/tags" Target="../tags/tag53.xml"/><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5.png"/><Relationship Id="rId3" Type="http://schemas.openxmlformats.org/officeDocument/2006/relationships/tags" Target="../tags/tag6.xml"/><Relationship Id="rId12"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11" Type="http://schemas.openxmlformats.org/officeDocument/2006/relationships/image" Target="../media/image4.png"/><Relationship Id="rId5" Type="http://schemas.openxmlformats.org/officeDocument/2006/relationships/slideLayout" Target="../slideLayouts/slideLayout18.xml"/><Relationship Id="rId10" Type="http://schemas.openxmlformats.org/officeDocument/2006/relationships/image" Target="../media/image118.png"/><Relationship Id="rId4" Type="http://schemas.openxmlformats.org/officeDocument/2006/relationships/tags" Target="../tags/tag7.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59.xml"/><Relationship Id="rId7" Type="http://schemas.openxmlformats.org/officeDocument/2006/relationships/image" Target="../media/image51.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7.xml"/><Relationship Id="rId11" Type="http://schemas.openxmlformats.org/officeDocument/2006/relationships/image" Target="../media/image57.png"/><Relationship Id="rId5" Type="http://schemas.openxmlformats.org/officeDocument/2006/relationships/tags" Target="../tags/tag61.xml"/><Relationship Id="rId10" Type="http://schemas.openxmlformats.org/officeDocument/2006/relationships/image" Target="../media/image56.png"/><Relationship Id="rId4" Type="http://schemas.openxmlformats.org/officeDocument/2006/relationships/tags" Target="../tags/tag60.xml"/><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0.xml"/><Relationship Id="rId7" Type="http://schemas.openxmlformats.org/officeDocument/2006/relationships/image" Target="../media/image159.png"/><Relationship Id="rId2" Type="http://schemas.openxmlformats.org/officeDocument/2006/relationships/tags" Target="../tags/tag9.xml"/><Relationship Id="rId1" Type="http://schemas.openxmlformats.org/officeDocument/2006/relationships/tags" Target="../tags/tag8.xml"/><Relationship Id="rId10" Type="http://schemas.openxmlformats.org/officeDocument/2006/relationships/image" Target="../media/image8.png"/><Relationship Id="rId4" Type="http://schemas.openxmlformats.org/officeDocument/2006/relationships/slideLayout" Target="../slideLayouts/slideLayout7.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slideLayout" Target="../slideLayouts/slideLayout7.xml"/><Relationship Id="rId9" Type="http://schemas.openxmlformats.org/officeDocument/2006/relationships/image" Target="../media/image16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6.xml"/><Relationship Id="rId7" Type="http://schemas.openxmlformats.org/officeDocument/2006/relationships/image" Target="../media/image172.png"/><Relationship Id="rId2" Type="http://schemas.openxmlformats.org/officeDocument/2006/relationships/tags" Target="../tags/tag15.xml"/><Relationship Id="rId1" Type="http://schemas.openxmlformats.org/officeDocument/2006/relationships/tags" Target="../tags/tag14.xml"/><Relationship Id="rId11" Type="http://schemas.openxmlformats.org/officeDocument/2006/relationships/image" Target="../media/image14.png"/><Relationship Id="rId10" Type="http://schemas.openxmlformats.org/officeDocument/2006/relationships/image" Target="../media/image175.png"/><Relationship Id="rId4" Type="http://schemas.openxmlformats.org/officeDocument/2006/relationships/slideLayout" Target="../slideLayouts/slideLayout7.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179.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78.png"/><Relationship Id="rId10" Type="http://schemas.openxmlformats.org/officeDocument/2006/relationships/image" Target="../media/image18.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tags" Target="../tags/tag24.xml"/><Relationship Id="rId7" Type="http://schemas.openxmlformats.org/officeDocument/2006/relationships/image" Target="../media/image178.png"/><Relationship Id="rId12" Type="http://schemas.openxmlformats.org/officeDocument/2006/relationships/image" Target="../media/image21.png"/><Relationship Id="rId2" Type="http://schemas.openxmlformats.org/officeDocument/2006/relationships/tags" Target="../tags/tag23.xml"/><Relationship Id="rId1" Type="http://schemas.openxmlformats.org/officeDocument/2006/relationships/tags" Target="../tags/tag22.xml"/><Relationship Id="rId11"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slideLayout" Target="../slideLayouts/slideLayout7.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467835-C71D-4719-92E9-7E4DFD8E461C}"/>
              </a:ext>
            </a:extLst>
          </p:cNvPr>
          <p:cNvSpPr txBox="1"/>
          <p:nvPr/>
        </p:nvSpPr>
        <p:spPr>
          <a:xfrm>
            <a:off x="764086" y="112734"/>
            <a:ext cx="76534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Podmienená pravdepodobnosť</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485D392-DFEB-4489-A133-CE41CE1B5AB9}"/>
                  </a:ext>
                </a:extLst>
              </p:cNvPr>
              <p:cNvSpPr txBox="1"/>
              <p:nvPr/>
            </p:nvSpPr>
            <p:spPr>
              <a:xfrm>
                <a:off x="330506" y="958467"/>
                <a:ext cx="8736376"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Majme teraz dvojrozmerné eventy, ktoré žijú v dvojrozmernom priestore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Ich rozloženie pravdepodobnosti je dané dvojrozmernou hustotou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sa tá dvojrozmerná hustota experimentálne získa. Vyberiem sa do roviny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 „lov eventov“. Ulovím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urobím dvojrozmerný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histogram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nafitujem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 hladkou funkciou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Predpokladajme teraz, že nás zaujíma len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-rozdelenie eventov takých, ktorých hodnota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padne do nejakej zvolenej množiny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 osi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Ako to získam? Zoberiem si „sieťku na eventy“ a potulujem sa s ňou len po podoblasti roviny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takej kde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𝑌</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chytám eventy. Všetky eventy, ktoré tak chytím budú mať hodnotu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𝑌</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nejaké dopredu neurčené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Zoberiem si takto ulovené eventy a analyzujem v tejto množine rozdelenie premennej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čo dostanem je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podmienená pravdepodobnosť premennej </a:t>
                </a:r>
                <a14:m>
                  <m:oMath xmlns:m="http://schemas.openxmlformats.org/officeDocument/2006/math">
                    <m:r>
                      <a:rPr kumimoji="0" lang="sk-SK"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𝒙</m:t>
                    </m:r>
                  </m:oMath>
                </a14:m>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za predpokladu, že </a:t>
                </a:r>
                <a14:m>
                  <m:oMath xmlns:m="http://schemas.openxmlformats.org/officeDocument/2006/math">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𝒚</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𝒀</m:t>
                    </m:r>
                  </m:oMath>
                </a14:m>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Teraz si uvedomím, že nemusím vždy nanovo loviť eventy v záujmovej oblasti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Stačí, ak z pôvodne nalovených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eventov, ktoré som lovil náhodne v celej rovine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vyberiem také, pre ktoré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𝑌</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Označme počet takých eventov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 týchto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eventov bude istý počet takých, ktorých súradnica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 v oblasti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Označme tento počet ako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𝑋𝑌</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by už malo byť akceptovateľné nazvať číslo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že to je podmienená pravdepodobnosť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 už vieme (alebo „za predpokladu“), že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a:extLst>
                  <a:ext uri="{FF2B5EF4-FFF2-40B4-BE49-F238E27FC236}">
                    <a16:creationId xmlns:a16="http://schemas.microsoft.com/office/drawing/2014/main" id="{3485D392-DFEB-4489-A133-CE41CE1B5AB9}"/>
                  </a:ext>
                </a:extLst>
              </p:cNvPr>
              <p:cNvSpPr txBox="1">
                <a:spLocks noRot="1" noChangeAspect="1" noMove="1" noResize="1" noEditPoints="1" noAdjustHandles="1" noChangeArrowheads="1" noChangeShapeType="1" noTextEdit="1"/>
              </p:cNvSpPr>
              <p:nvPr/>
            </p:nvSpPr>
            <p:spPr>
              <a:xfrm>
                <a:off x="330506" y="958467"/>
                <a:ext cx="8736376" cy="5909310"/>
              </a:xfrm>
              <a:prstGeom prst="rect">
                <a:avLst/>
              </a:prstGeom>
              <a:blipFill>
                <a:blip r:embed="rId7"/>
                <a:stretch>
                  <a:fillRect l="-558" t="-515" r="-1256" b="-619"/>
                </a:stretch>
              </a:blipFill>
            </p:spPr>
            <p:txBody>
              <a:bodyPr/>
              <a:lstStyle/>
              <a:p>
                <a:r>
                  <a:rPr lang="sk-SK">
                    <a:noFill/>
                  </a:rPr>
                  <a:t> </a:t>
                </a:r>
              </a:p>
            </p:txBody>
          </p:sp>
        </mc:Fallback>
      </mc:AlternateContent>
      <p:pic>
        <p:nvPicPr>
          <p:cNvPr id="4" name="Picture 3">
            <a:extLst>
              <a:ext uri="{FF2B5EF4-FFF2-40B4-BE49-F238E27FC236}">
                <a16:creationId xmlns:a16="http://schemas.microsoft.com/office/drawing/2014/main" id="{675B5D85-A938-4DBE-9618-02AC93F830BB}"/>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6794260" y="1283921"/>
            <a:ext cx="618935" cy="229743"/>
          </a:xfrm>
          <a:prstGeom prst="rect">
            <a:avLst/>
          </a:prstGeom>
        </p:spPr>
      </p:pic>
      <p:pic>
        <p:nvPicPr>
          <p:cNvPr id="5" name="Picture 4">
            <a:extLst>
              <a:ext uri="{FF2B5EF4-FFF2-40B4-BE49-F238E27FC236}">
                <a16:creationId xmlns:a16="http://schemas.microsoft.com/office/drawing/2014/main" id="{BB982A7D-4868-4CE5-8AF3-354A92D9FCAE}"/>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350091" y="2141400"/>
            <a:ext cx="618935" cy="229743"/>
          </a:xfrm>
          <a:prstGeom prst="rect">
            <a:avLst/>
          </a:prstGeom>
        </p:spPr>
      </p:pic>
      <p:pic>
        <p:nvPicPr>
          <p:cNvPr id="7" name="Picture 6">
            <a:extLst>
              <a:ext uri="{FF2B5EF4-FFF2-40B4-BE49-F238E27FC236}">
                <a16:creationId xmlns:a16="http://schemas.microsoft.com/office/drawing/2014/main" id="{8B8E327E-FFEB-406F-9A8B-B3DD7DAF0378}"/>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344230" y="5668790"/>
            <a:ext cx="2396572" cy="500571"/>
          </a:xfrm>
          <a:prstGeom prst="rect">
            <a:avLst/>
          </a:prstGeom>
        </p:spPr>
      </p:pic>
    </p:spTree>
    <p:extLst>
      <p:ext uri="{BB962C8B-B14F-4D97-AF65-F5344CB8AC3E}">
        <p14:creationId xmlns:p14="http://schemas.microsoft.com/office/powerpoint/2010/main" val="3981066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02" y="334537"/>
            <a:ext cx="7995425" cy="461665"/>
          </a:xfrm>
          <a:prstGeom prst="rect">
            <a:avLst/>
          </a:prstGeom>
          <a:noFill/>
        </p:spPr>
        <p:txBody>
          <a:bodyPr wrap="square" rtlCol="0">
            <a:spAutoFit/>
          </a:bodyPr>
          <a:lstStyle/>
          <a:p>
            <a:pPr algn="ctr"/>
            <a:r>
              <a:rPr lang="en-US" sz="2400" b="1" dirty="0">
                <a:cs typeface="Arial" panose="020B0604020202020204" pitchFamily="34" charset="0"/>
              </a:rPr>
              <a:t>Random walk in one dimension: Drunken sailor</a:t>
            </a:r>
            <a:endParaRPr lang="sk-SK" sz="24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479502" y="1438507"/>
                <a:ext cx="8106937" cy="2031325"/>
              </a:xfrm>
              <a:prstGeom prst="rect">
                <a:avLst/>
              </a:prstGeom>
              <a:noFill/>
            </p:spPr>
            <p:txBody>
              <a:bodyPr wrap="square" rtlCol="0">
                <a:spAutoFit/>
              </a:bodyPr>
              <a:lstStyle/>
              <a:p>
                <a:r>
                  <a:rPr lang="en-US" dirty="0">
                    <a:cs typeface="Arial" panose="020B0604020202020204" pitchFamily="34" charset="0"/>
                  </a:rPr>
                  <a:t>Consider one-dimensional world, a line with a coordinate denoted by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a:t>
                </a:r>
              </a:p>
              <a:p>
                <a:r>
                  <a:rPr lang="en-US" dirty="0">
                    <a:cs typeface="Arial" panose="020B0604020202020204" pitchFamily="34" charset="0"/>
                  </a:rPr>
                  <a:t>In the point </a:t>
                </a:r>
                <a14:m>
                  <m:oMath xmlns:m="http://schemas.openxmlformats.org/officeDocument/2006/math">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=0</m:t>
                    </m:r>
                  </m:oMath>
                </a14:m>
                <a:r>
                  <a:rPr lang="en-US" dirty="0">
                    <a:cs typeface="Arial" panose="020B0604020202020204" pitchFamily="34" charset="0"/>
                  </a:rPr>
                  <a:t> there is a pub. At time </a:t>
                </a:r>
                <a14:m>
                  <m:oMath xmlns:m="http://schemas.openxmlformats.org/officeDocument/2006/math">
                    <m:r>
                      <a:rPr lang="en-US" b="0" i="1" smtClean="0">
                        <a:latin typeface="Cambria Math" panose="02040503050406030204" pitchFamily="18" charset="0"/>
                        <a:cs typeface="Arial" panose="020B0604020202020204" pitchFamily="34" charset="0"/>
                      </a:rPr>
                      <m:t>𝑛</m:t>
                    </m:r>
                    <m:r>
                      <a:rPr lang="en-US" b="0" i="1" smtClean="0">
                        <a:latin typeface="Cambria Math" panose="02040503050406030204" pitchFamily="18" charset="0"/>
                        <a:cs typeface="Arial" panose="020B0604020202020204" pitchFamily="34" charset="0"/>
                      </a:rPr>
                      <m:t>=0</m:t>
                    </m:r>
                  </m:oMath>
                </a14:m>
                <a:r>
                  <a:rPr lang="en-US" dirty="0">
                    <a:cs typeface="Arial" panose="020B0604020202020204" pitchFamily="34" charset="0"/>
                  </a:rPr>
                  <a:t> (we use discrete time) a sailor gets out of the pub and starts to make random steps of equal size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cs typeface="Arial" panose="020B0604020202020204" pitchFamily="34" charset="0"/>
                      </a:rPr>
                      <m:t>Δ</m:t>
                    </m:r>
                  </m:oMath>
                </a14:m>
                <a:r>
                  <a:rPr lang="en-US" dirty="0">
                    <a:cs typeface="Arial" panose="020B0604020202020204" pitchFamily="34" charset="0"/>
                  </a:rPr>
                  <a:t> but random direction (with equal probability either to the left or to the right). </a:t>
                </a:r>
              </a:p>
              <a:p>
                <a:endParaRPr lang="en-US" dirty="0">
                  <a:cs typeface="Arial" panose="020B0604020202020204" pitchFamily="34" charset="0"/>
                </a:endParaRPr>
              </a:p>
              <a:p>
                <a:r>
                  <a:rPr lang="en-US" dirty="0">
                    <a:cs typeface="Arial" panose="020B0604020202020204" pitchFamily="34" charset="0"/>
                  </a:rPr>
                  <a:t>Suppose that after making </a:t>
                </a:r>
                <a14:m>
                  <m:oMath xmlns:m="http://schemas.openxmlformats.org/officeDocument/2006/math">
                    <m:r>
                      <a:rPr lang="en-US" b="0" i="1" smtClean="0">
                        <a:latin typeface="Cambria Math" panose="02040503050406030204" pitchFamily="18" charset="0"/>
                        <a:cs typeface="Arial" panose="020B0604020202020204" pitchFamily="34" charset="0"/>
                      </a:rPr>
                      <m:t>𝑛</m:t>
                    </m:r>
                  </m:oMath>
                </a14:m>
                <a:r>
                  <a:rPr lang="en-US" dirty="0">
                    <a:cs typeface="Arial" panose="020B0604020202020204" pitchFamily="34" charset="0"/>
                  </a:rPr>
                  <a:t> steps he has got into the point with the coordinate </a:t>
                </a:r>
                <a14:m>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𝑥</m:t>
                        </m:r>
                      </m:e>
                      <m:sub>
                        <m:r>
                          <a:rPr lang="en-US" b="0" i="1" smtClean="0">
                            <a:latin typeface="Cambria Math" panose="02040503050406030204" pitchFamily="18" charset="0"/>
                            <a:cs typeface="Arial" panose="020B0604020202020204" pitchFamily="34" charset="0"/>
                          </a:rPr>
                          <m:t>𝑛</m:t>
                        </m:r>
                      </m:sub>
                    </m:sSub>
                  </m:oMath>
                </a14:m>
                <a:r>
                  <a:rPr lang="en-US" dirty="0">
                    <a:cs typeface="Arial" panose="020B0604020202020204" pitchFamily="34" charset="0"/>
                  </a:rPr>
                  <a:t>. Then after making the next step he would be in the point</a:t>
                </a:r>
              </a:p>
            </p:txBody>
          </p:sp>
        </mc:Choice>
        <mc:Fallback xmlns="">
          <p:sp>
            <p:nvSpPr>
              <p:cNvPr id="3" name="TextBox 2"/>
              <p:cNvSpPr txBox="1">
                <a:spLocks noRot="1" noChangeAspect="1" noMove="1" noResize="1" noEditPoints="1" noAdjustHandles="1" noChangeArrowheads="1" noChangeShapeType="1" noTextEdit="1"/>
              </p:cNvSpPr>
              <p:nvPr/>
            </p:nvSpPr>
            <p:spPr>
              <a:xfrm>
                <a:off x="479502" y="1438507"/>
                <a:ext cx="8106937" cy="2031325"/>
              </a:xfrm>
              <a:prstGeom prst="rect">
                <a:avLst/>
              </a:prstGeom>
              <a:blipFill>
                <a:blip r:embed="rId5"/>
                <a:stretch>
                  <a:fillRect l="-677" t="-1802" r="-376" b="-3904"/>
                </a:stretch>
              </a:blipFill>
            </p:spPr>
            <p:txBody>
              <a:bodyPr/>
              <a:lstStyle/>
              <a:p>
                <a:r>
                  <a:rPr lang="en-US">
                    <a:noFill/>
                  </a:rPr>
                  <a:t> </a:t>
                </a:r>
              </a:p>
            </p:txBody>
          </p:sp>
        </mc:Fallback>
      </mc:AlternateContent>
      <p:sp>
        <p:nvSpPr>
          <p:cNvPr id="5" name="TextBox 4"/>
          <p:cNvSpPr txBox="1"/>
          <p:nvPr/>
        </p:nvSpPr>
        <p:spPr>
          <a:xfrm>
            <a:off x="479502" y="4337829"/>
            <a:ext cx="8441474" cy="2031325"/>
          </a:xfrm>
          <a:prstGeom prst="rect">
            <a:avLst/>
          </a:prstGeom>
          <a:noFill/>
        </p:spPr>
        <p:txBody>
          <a:bodyPr wrap="square" rtlCol="0">
            <a:spAutoFit/>
          </a:bodyPr>
          <a:lstStyle/>
          <a:p>
            <a:r>
              <a:rPr lang="en-US" dirty="0">
                <a:cs typeface="Arial" panose="020B0604020202020204" pitchFamily="34" charset="0"/>
              </a:rPr>
              <a:t>The equation describes the dynamics of what is called a random process. If we observe one sailor during his motion, we observe one particular realization of the random process. This means, that for this particular realization in each time step a particular sign (plus or minus) is randomly chosen (for example by tossing a coin) and a particular position history is realized. Observing another sailor, the random choices in each time step would be different and we get a different realization of the random process. Each realization is described by the same dynamical equation as presented above.</a:t>
            </a:r>
            <a:endParaRPr lang="sk-SK" dirty="0">
              <a:cs typeface="Arial" panose="020B0604020202020204" pitchFamily="34" charset="0"/>
            </a:endParaRPr>
          </a:p>
        </p:txBody>
      </p:sp>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951487" y="3928668"/>
            <a:ext cx="4527995" cy="228029"/>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10</a:t>
            </a:fld>
            <a:endParaRPr lang="sk-SK" dirty="0"/>
          </a:p>
        </p:txBody>
      </p:sp>
    </p:spTree>
    <p:extLst>
      <p:ext uri="{BB962C8B-B14F-4D97-AF65-F5344CB8AC3E}">
        <p14:creationId xmlns:p14="http://schemas.microsoft.com/office/powerpoint/2010/main" val="817765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d/da/Random_Walk_example.svg/420px-Random_Walk_examp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2" y="316956"/>
            <a:ext cx="7004770" cy="52535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3024" y="5742883"/>
            <a:ext cx="8653347" cy="923330"/>
          </a:xfrm>
          <a:prstGeom prst="rect">
            <a:avLst/>
          </a:prstGeom>
          <a:noFill/>
        </p:spPr>
        <p:txBody>
          <a:bodyPr wrap="square" rtlCol="0">
            <a:spAutoFit/>
          </a:bodyPr>
          <a:lstStyle/>
          <a:p>
            <a:r>
              <a:rPr lang="en-US" dirty="0">
                <a:cs typeface="Arial" panose="020B0604020202020204" pitchFamily="34" charset="0"/>
              </a:rPr>
              <a:t>In the figure, there are 8 different realizations of the drunken sailor random process denoted by different colors. The plot shows the current position on the line (vertical axis) versus the time steps (horizontal axis).</a:t>
            </a:r>
            <a:endParaRPr lang="sk-SK" dirty="0">
              <a:cs typeface="Arial" panose="020B0604020202020204" pitchFamily="34" charset="0"/>
            </a:endParaRPr>
          </a:p>
        </p:txBody>
      </p:sp>
      <p:sp>
        <p:nvSpPr>
          <p:cNvPr id="4" name="TextBox 3"/>
          <p:cNvSpPr txBox="1"/>
          <p:nvPr/>
        </p:nvSpPr>
        <p:spPr>
          <a:xfrm>
            <a:off x="479502" y="334537"/>
            <a:ext cx="7995425" cy="461665"/>
          </a:xfrm>
          <a:prstGeom prst="rect">
            <a:avLst/>
          </a:prstGeom>
          <a:noFill/>
        </p:spPr>
        <p:txBody>
          <a:bodyPr wrap="square" rtlCol="0">
            <a:spAutoFit/>
          </a:bodyPr>
          <a:lstStyle/>
          <a:p>
            <a:pPr algn="ctr"/>
            <a:r>
              <a:rPr lang="en-US" sz="2400" b="1" dirty="0">
                <a:cs typeface="Arial" panose="020B0604020202020204" pitchFamily="34" charset="0"/>
              </a:rPr>
              <a:t>Random walk in one dimension: Drunken sailor</a:t>
            </a:r>
            <a:endParaRPr lang="sk-SK" sz="2400" b="1" dirty="0">
              <a:cs typeface="Arial" panose="020B0604020202020204" pitchFamily="34" charset="0"/>
            </a:endParaRPr>
          </a:p>
        </p:txBody>
      </p:sp>
      <p:sp>
        <p:nvSpPr>
          <p:cNvPr id="3" name="Slide Number Placeholder 2"/>
          <p:cNvSpPr>
            <a:spLocks noGrp="1"/>
          </p:cNvSpPr>
          <p:nvPr>
            <p:ph type="sldNum" sz="quarter" idx="12"/>
          </p:nvPr>
        </p:nvSpPr>
        <p:spPr/>
        <p:txBody>
          <a:bodyPr/>
          <a:lstStyle/>
          <a:p>
            <a:fld id="{1BCE0CA2-1A48-4B23-8A77-1A9F640E54E6}" type="slidenum">
              <a:rPr lang="sk-SK" smtClean="0"/>
              <a:t>11</a:t>
            </a:fld>
            <a:endParaRPr lang="sk-SK" dirty="0"/>
          </a:p>
        </p:txBody>
      </p:sp>
    </p:spTree>
    <p:extLst>
      <p:ext uri="{BB962C8B-B14F-4D97-AF65-F5344CB8AC3E}">
        <p14:creationId xmlns:p14="http://schemas.microsoft.com/office/powerpoint/2010/main" val="325076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502" y="334537"/>
            <a:ext cx="7995425" cy="461665"/>
          </a:xfrm>
          <a:prstGeom prst="rect">
            <a:avLst/>
          </a:prstGeom>
          <a:noFill/>
        </p:spPr>
        <p:txBody>
          <a:bodyPr wrap="square" rtlCol="0">
            <a:spAutoFit/>
          </a:bodyPr>
          <a:lstStyle/>
          <a:p>
            <a:pPr algn="ctr"/>
            <a:r>
              <a:rPr lang="en-US" sz="2400" b="1" dirty="0">
                <a:cs typeface="Arial" panose="020B0604020202020204" pitchFamily="34" charset="0"/>
              </a:rPr>
              <a:t>Random walk in one dimension: Drunken sailor</a:t>
            </a:r>
            <a:endParaRPr lang="sk-SK" sz="24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278780" y="1862254"/>
                <a:ext cx="8486079" cy="4247317"/>
              </a:xfrm>
              <a:prstGeom prst="rect">
                <a:avLst/>
              </a:prstGeom>
              <a:noFill/>
            </p:spPr>
            <p:txBody>
              <a:bodyPr wrap="square" rtlCol="0">
                <a:spAutoFit/>
              </a:bodyPr>
              <a:lstStyle/>
              <a:p>
                <a:r>
                  <a:rPr lang="en-US" dirty="0">
                    <a:cs typeface="Arial" panose="020B0604020202020204" pitchFamily="34" charset="0"/>
                  </a:rPr>
                  <a:t>We have observed in the figure that with increasing time (number of steps) there is a tendency that the sailors typically get to increasing distances from the origin.</a:t>
                </a:r>
              </a:p>
              <a:p>
                <a:r>
                  <a:rPr lang="en-US" dirty="0">
                    <a:cs typeface="Arial" panose="020B0604020202020204" pitchFamily="34" charset="0"/>
                  </a:rPr>
                  <a:t>Very often our primary interest is just one realization of the random process (one drunken sailor) and we would like to understand how his distance from the origin changes in time. We, of course, know, that for one sailor his particular distance from the origin is not a monotonic function of time. It might happen quite often that he would appear in the pub (at zero distance). Analyzing one particular trajectory with the aim to understand qualitatively its characteristics might be fairly complicated.</a:t>
                </a:r>
              </a:p>
              <a:p>
                <a:r>
                  <a:rPr lang="en-US" dirty="0">
                    <a:cs typeface="Arial" panose="020B0604020202020204" pitchFamily="34" charset="0"/>
                  </a:rPr>
                  <a:t>Instead of that we often switch to a different problem: to understand a typical behavior within a statistical ensemble of many realizations of the same random process (as it was visualized in the figure).</a:t>
                </a:r>
              </a:p>
              <a:p>
                <a:endParaRPr lang="en-US" dirty="0">
                  <a:cs typeface="Arial" panose="020B0604020202020204" pitchFamily="34" charset="0"/>
                </a:endParaRPr>
              </a:p>
              <a:p>
                <a:r>
                  <a:rPr lang="en-US" dirty="0">
                    <a:cs typeface="Arial" panose="020B0604020202020204" pitchFamily="34" charset="0"/>
                  </a:rPr>
                  <a:t>So we write dynamic equations for an ensemble of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sailors performing random walk synchronously in parallel (making their n-th step in the same time instant). We get a set of equations</a:t>
                </a:r>
                <a:endParaRPr lang="sk-SK" dirty="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78780" y="1862254"/>
                <a:ext cx="8486079" cy="4247317"/>
              </a:xfrm>
              <a:prstGeom prst="rect">
                <a:avLst/>
              </a:prstGeom>
              <a:blipFill>
                <a:blip r:embed="rId5"/>
                <a:stretch>
                  <a:fillRect l="-647" t="-717" b="-1291"/>
                </a:stretch>
              </a:blipFill>
            </p:spPr>
            <p:txBody>
              <a:bodyPr/>
              <a:lstStyle/>
              <a:p>
                <a:r>
                  <a:rPr lang="en-US">
                    <a:noFill/>
                  </a:rPr>
                  <a:t> </a:t>
                </a:r>
              </a:p>
            </p:txBody>
          </p:sp>
        </mc:Fallback>
      </mc:AlternateContent>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759723" y="1002615"/>
            <a:ext cx="1524191" cy="217742"/>
          </a:xfrm>
          <a:prstGeom prst="rect">
            <a:avLst/>
          </a:prstGeom>
        </p:spPr>
      </p:pic>
      <p:sp>
        <p:nvSpPr>
          <p:cNvPr id="5" name="Slide Number Placeholder 4"/>
          <p:cNvSpPr>
            <a:spLocks noGrp="1"/>
          </p:cNvSpPr>
          <p:nvPr>
            <p:ph type="sldNum" sz="quarter" idx="12"/>
          </p:nvPr>
        </p:nvSpPr>
        <p:spPr/>
        <p:txBody>
          <a:bodyPr/>
          <a:lstStyle/>
          <a:p>
            <a:fld id="{1BCE0CA2-1A48-4B23-8A77-1A9F640E54E6}" type="slidenum">
              <a:rPr lang="sk-SK" smtClean="0"/>
              <a:t>12</a:t>
            </a:fld>
            <a:endParaRPr lang="sk-SK" dirty="0"/>
          </a:p>
        </p:txBody>
      </p:sp>
    </p:spTree>
    <p:extLst>
      <p:ext uri="{BB962C8B-B14F-4D97-AF65-F5344CB8AC3E}">
        <p14:creationId xmlns:p14="http://schemas.microsoft.com/office/powerpoint/2010/main" val="193525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02" y="334537"/>
            <a:ext cx="7995425" cy="461665"/>
          </a:xfrm>
          <a:prstGeom prst="rect">
            <a:avLst/>
          </a:prstGeom>
          <a:noFill/>
        </p:spPr>
        <p:txBody>
          <a:bodyPr wrap="square" rtlCol="0">
            <a:spAutoFit/>
          </a:bodyPr>
          <a:lstStyle/>
          <a:p>
            <a:pPr algn="ctr"/>
            <a:r>
              <a:rPr lang="en-US" sz="2400" b="1" dirty="0">
                <a:cs typeface="Arial" panose="020B0604020202020204" pitchFamily="34" charset="0"/>
              </a:rPr>
              <a:t>Random walk in one dimension: Drunken sailor</a:t>
            </a:r>
            <a:endParaRPr lang="sk-SK" sz="2400" b="1" dirty="0">
              <a:cs typeface="Arial" panose="020B0604020202020204" pitchFamily="34" charset="0"/>
            </a:endParaRPr>
          </a:p>
        </p:txBody>
      </p:sp>
      <p:pic>
        <p:nvPicPr>
          <p:cNvPr id="6" name="Picture 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142915" y="1185470"/>
            <a:ext cx="1903095" cy="2239137"/>
          </a:xfrm>
          <a:prstGeom prst="rect">
            <a:avLst/>
          </a:prstGeom>
        </p:spPr>
      </p:pic>
      <p:sp>
        <p:nvSpPr>
          <p:cNvPr id="7" name="TextBox 6"/>
          <p:cNvSpPr txBox="1"/>
          <p:nvPr/>
        </p:nvSpPr>
        <p:spPr>
          <a:xfrm>
            <a:off x="4672361" y="2096429"/>
            <a:ext cx="3657600" cy="923330"/>
          </a:xfrm>
          <a:prstGeom prst="rect">
            <a:avLst/>
          </a:prstGeom>
          <a:noFill/>
        </p:spPr>
        <p:txBody>
          <a:bodyPr wrap="square" rtlCol="0">
            <a:spAutoFit/>
          </a:bodyPr>
          <a:lstStyle/>
          <a:p>
            <a:r>
              <a:rPr lang="en-US" dirty="0">
                <a:cs typeface="Arial" panose="020B0604020202020204" pitchFamily="34" charset="0"/>
              </a:rPr>
              <a:t>the superscript in the parenthesis is the index denoting individual sailors in the ensemble</a:t>
            </a:r>
            <a:endParaRPr lang="sk-SK" dirty="0">
              <a:cs typeface="Arial" panose="020B0604020202020204" pitchFamily="34" charset="0"/>
            </a:endParaRPr>
          </a:p>
        </p:txBody>
      </p:sp>
      <p:sp>
        <p:nvSpPr>
          <p:cNvPr id="8" name="TextBox 7"/>
          <p:cNvSpPr txBox="1"/>
          <p:nvPr/>
        </p:nvSpPr>
        <p:spPr>
          <a:xfrm>
            <a:off x="579863" y="3902927"/>
            <a:ext cx="8151542" cy="369332"/>
          </a:xfrm>
          <a:prstGeom prst="rect">
            <a:avLst/>
          </a:prstGeom>
          <a:noFill/>
        </p:spPr>
        <p:txBody>
          <a:bodyPr wrap="square" rtlCol="0">
            <a:spAutoFit/>
          </a:bodyPr>
          <a:lstStyle/>
          <a:p>
            <a:r>
              <a:rPr lang="en-US" dirty="0">
                <a:cs typeface="Arial" panose="020B0604020202020204" pitchFamily="34" charset="0"/>
              </a:rPr>
              <a:t>Now we sum the equations and we get</a:t>
            </a:r>
            <a:endParaRPr lang="sk-SK" dirty="0">
              <a:cs typeface="Arial" panose="020B0604020202020204" pitchFamily="34" charset="0"/>
            </a:endParaRPr>
          </a:p>
        </p:txBody>
      </p:sp>
      <p:pic>
        <p:nvPicPr>
          <p:cNvPr id="10" name="Picture 9"/>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572906" y="4476231"/>
            <a:ext cx="1548194" cy="248603"/>
          </a:xfrm>
          <a:prstGeom prst="rect">
            <a:avLst/>
          </a:prstGeom>
        </p:spPr>
      </p:pic>
      <p:pic>
        <p:nvPicPr>
          <p:cNvPr id="12" name="Picture 11"/>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572906" y="4860260"/>
            <a:ext cx="1044131" cy="188595"/>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657922" y="5241073"/>
                <a:ext cx="8073483" cy="1200329"/>
              </a:xfrm>
              <a:prstGeom prst="rect">
                <a:avLst/>
              </a:prstGeom>
              <a:noFill/>
            </p:spPr>
            <p:txBody>
              <a:bodyPr wrap="square" rtlCol="0">
                <a:spAutoFit/>
              </a:bodyPr>
              <a:lstStyle/>
              <a:p>
                <a:r>
                  <a:rPr lang="en-US" dirty="0">
                    <a:cs typeface="Arial" panose="020B0604020202020204" pitchFamily="34" charset="0"/>
                  </a:rPr>
                  <a:t>The overlines denote the average values over the ensemble, that is         denotes the mean coordinate of the sailor ensemble after </a:t>
                </a:r>
                <a14:m>
                  <m:oMath xmlns:m="http://schemas.openxmlformats.org/officeDocument/2006/math">
                    <m:r>
                      <a:rPr lang="en-US" b="0" i="1" smtClean="0">
                        <a:latin typeface="Cambria Math" panose="02040503050406030204" pitchFamily="18" charset="0"/>
                        <a:cs typeface="Arial" panose="020B0604020202020204" pitchFamily="34" charset="0"/>
                      </a:rPr>
                      <m:t>𝑛</m:t>
                    </m:r>
                  </m:oMath>
                </a14:m>
                <a:r>
                  <a:rPr lang="en-US" dirty="0">
                    <a:cs typeface="Arial" panose="020B0604020202020204" pitchFamily="34" charset="0"/>
                  </a:rPr>
                  <a:t> steps. For very large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the mean step       is zero, since the random signs cancel. </a:t>
                </a:r>
              </a:p>
              <a:p>
                <a:r>
                  <a:rPr lang="en-US" dirty="0">
                    <a:cs typeface="Arial" panose="020B0604020202020204" pitchFamily="34" charset="0"/>
                  </a:rPr>
                  <a:t>The last recurrent equation is easily solved as</a:t>
                </a:r>
                <a:endParaRPr lang="sk-SK" dirty="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57922" y="5241073"/>
                <a:ext cx="8073483" cy="1200329"/>
              </a:xfrm>
              <a:prstGeom prst="rect">
                <a:avLst/>
              </a:prstGeom>
              <a:blipFill>
                <a:blip r:embed="rId12"/>
                <a:stretch>
                  <a:fillRect l="-680" t="-3046" r="-151" b="-7107"/>
                </a:stretch>
              </a:blipFill>
            </p:spPr>
            <p:txBody>
              <a:bodyPr/>
              <a:lstStyle/>
              <a:p>
                <a:r>
                  <a:rPr lang="en-US">
                    <a:noFill/>
                  </a:rPr>
                  <a:t> </a:t>
                </a:r>
              </a:p>
            </p:txBody>
          </p:sp>
        </mc:Fallback>
      </mc:AlternateContent>
      <p:pic>
        <p:nvPicPr>
          <p:cNvPr id="15" name="Picture 14"/>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7051319" y="5355602"/>
            <a:ext cx="255461" cy="171450"/>
          </a:xfrm>
          <a:prstGeom prst="rect">
            <a:avLst/>
          </a:prstGeom>
        </p:spPr>
      </p:pic>
      <p:pic>
        <p:nvPicPr>
          <p:cNvPr id="17" name="Picture 16"/>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218923" y="5834842"/>
            <a:ext cx="226314" cy="231458"/>
          </a:xfrm>
          <a:prstGeom prst="rect">
            <a:avLst/>
          </a:prstGeom>
        </p:spPr>
      </p:pic>
      <p:sp>
        <p:nvSpPr>
          <p:cNvPr id="3" name="Slide Number Placeholder 2"/>
          <p:cNvSpPr>
            <a:spLocks noGrp="1"/>
          </p:cNvSpPr>
          <p:nvPr>
            <p:ph type="sldNum" sz="quarter" idx="12"/>
          </p:nvPr>
        </p:nvSpPr>
        <p:spPr/>
        <p:txBody>
          <a:bodyPr/>
          <a:lstStyle/>
          <a:p>
            <a:fld id="{1BCE0CA2-1A48-4B23-8A77-1A9F640E54E6}" type="slidenum">
              <a:rPr lang="sk-SK" smtClean="0"/>
              <a:t>13</a:t>
            </a:fld>
            <a:endParaRPr lang="sk-SK" dirty="0"/>
          </a:p>
        </p:txBody>
      </p:sp>
    </p:spTree>
    <p:extLst>
      <p:ext uri="{BB962C8B-B14F-4D97-AF65-F5344CB8AC3E}">
        <p14:creationId xmlns:p14="http://schemas.microsoft.com/office/powerpoint/2010/main" val="1137747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02" y="334537"/>
            <a:ext cx="7995425" cy="461665"/>
          </a:xfrm>
          <a:prstGeom prst="rect">
            <a:avLst/>
          </a:prstGeom>
          <a:noFill/>
        </p:spPr>
        <p:txBody>
          <a:bodyPr wrap="square" rtlCol="0">
            <a:spAutoFit/>
          </a:bodyPr>
          <a:lstStyle/>
          <a:p>
            <a:pPr algn="ctr"/>
            <a:r>
              <a:rPr lang="en-US" sz="2400" b="1" dirty="0">
                <a:cs typeface="Arial" panose="020B0604020202020204" pitchFamily="34" charset="0"/>
              </a:rPr>
              <a:t>Random walk in one dimension: Drunken sailor</a:t>
            </a:r>
            <a:endParaRPr lang="sk-SK" sz="2400" b="1" dirty="0">
              <a:cs typeface="Arial" panose="020B0604020202020204" pitchFamily="34" charset="0"/>
            </a:endParaRPr>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082254" y="1124603"/>
            <a:ext cx="2561463" cy="190310"/>
          </a:xfrm>
          <a:prstGeom prst="rect">
            <a:avLst/>
          </a:prstGeom>
        </p:spPr>
      </p:pic>
      <p:sp>
        <p:nvSpPr>
          <p:cNvPr id="4" name="TextBox 3"/>
          <p:cNvSpPr txBox="1"/>
          <p:nvPr/>
        </p:nvSpPr>
        <p:spPr>
          <a:xfrm>
            <a:off x="334537" y="1628078"/>
            <a:ext cx="8686800" cy="2308324"/>
          </a:xfrm>
          <a:prstGeom prst="rect">
            <a:avLst/>
          </a:prstGeom>
          <a:noFill/>
        </p:spPr>
        <p:txBody>
          <a:bodyPr wrap="square" rtlCol="0">
            <a:spAutoFit/>
          </a:bodyPr>
          <a:lstStyle/>
          <a:p>
            <a:r>
              <a:rPr lang="en-US" dirty="0">
                <a:cs typeface="Arial" panose="020B0604020202020204" pitchFamily="34" charset="0"/>
              </a:rPr>
              <a:t>This results can be qualitatively expressed as: In the mean the sailor is to be found in the pub in each time instance. The statement is almost obvious due to the left-right symmetry of the problem.</a:t>
            </a:r>
          </a:p>
          <a:p>
            <a:endParaRPr lang="en-US" dirty="0">
              <a:cs typeface="Arial" panose="020B0604020202020204" pitchFamily="34" charset="0"/>
            </a:endParaRPr>
          </a:p>
          <a:p>
            <a:r>
              <a:rPr lang="en-US" dirty="0">
                <a:cs typeface="Arial" panose="020B0604020202020204" pitchFamily="34" charset="0"/>
              </a:rPr>
              <a:t>However this “first law of a drunken sailor” does not characterize the observed fact that with increasing time the probability to find a sailor in a distance larger than something increases. To investigate this effect  it is useful to square all the ensemble equations before calculating the averages.</a:t>
            </a:r>
            <a:endParaRPr lang="sk-SK" dirty="0">
              <a:cs typeface="Arial" panose="020B0604020202020204" pitchFamily="34" charset="0"/>
            </a:endParaRPr>
          </a:p>
        </p:txBody>
      </p:sp>
      <p:pic>
        <p:nvPicPr>
          <p:cNvPr id="16" name="Picture 15"/>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683973" y="4249567"/>
            <a:ext cx="3987927" cy="2239137"/>
          </a:xfrm>
          <a:prstGeom prst="rect">
            <a:avLst/>
          </a:prstGeom>
        </p:spPr>
      </p:pic>
      <p:sp>
        <p:nvSpPr>
          <p:cNvPr id="5" name="Slide Number Placeholder 4"/>
          <p:cNvSpPr>
            <a:spLocks noGrp="1"/>
          </p:cNvSpPr>
          <p:nvPr>
            <p:ph type="sldNum" sz="quarter" idx="12"/>
          </p:nvPr>
        </p:nvSpPr>
        <p:spPr/>
        <p:txBody>
          <a:bodyPr/>
          <a:lstStyle/>
          <a:p>
            <a:fld id="{1BCE0CA2-1A48-4B23-8A77-1A9F640E54E6}" type="slidenum">
              <a:rPr lang="sk-SK" smtClean="0"/>
              <a:t>14</a:t>
            </a:fld>
            <a:endParaRPr lang="sk-SK" dirty="0"/>
          </a:p>
        </p:txBody>
      </p:sp>
    </p:spTree>
    <p:extLst>
      <p:ext uri="{BB962C8B-B14F-4D97-AF65-F5344CB8AC3E}">
        <p14:creationId xmlns:p14="http://schemas.microsoft.com/office/powerpoint/2010/main" val="381901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502" y="334537"/>
            <a:ext cx="7995425" cy="461665"/>
          </a:xfrm>
          <a:prstGeom prst="rect">
            <a:avLst/>
          </a:prstGeom>
          <a:noFill/>
        </p:spPr>
        <p:txBody>
          <a:bodyPr wrap="square" rtlCol="0">
            <a:spAutoFit/>
          </a:bodyPr>
          <a:lstStyle/>
          <a:p>
            <a:pPr algn="ctr"/>
            <a:r>
              <a:rPr lang="en-US" sz="2400" b="1" dirty="0">
                <a:cs typeface="Arial" panose="020B0604020202020204" pitchFamily="34" charset="0"/>
              </a:rPr>
              <a:t>Random walk in one dimension: Drunken sailor</a:t>
            </a:r>
            <a:endParaRPr lang="sk-SK" sz="2400" b="1" dirty="0">
              <a:cs typeface="Arial" panose="020B0604020202020204" pitchFamily="34" charset="0"/>
            </a:endParaRPr>
          </a:p>
        </p:txBody>
      </p:sp>
      <p:sp>
        <p:nvSpPr>
          <p:cNvPr id="3" name="TextBox 2"/>
          <p:cNvSpPr txBox="1"/>
          <p:nvPr/>
        </p:nvSpPr>
        <p:spPr>
          <a:xfrm>
            <a:off x="278780" y="973283"/>
            <a:ext cx="8486079" cy="369332"/>
          </a:xfrm>
          <a:prstGeom prst="rect">
            <a:avLst/>
          </a:prstGeom>
          <a:noFill/>
        </p:spPr>
        <p:txBody>
          <a:bodyPr wrap="square" rtlCol="0">
            <a:spAutoFit/>
          </a:bodyPr>
          <a:lstStyle/>
          <a:p>
            <a:r>
              <a:rPr lang="en-US" dirty="0">
                <a:cs typeface="Arial" panose="020B0604020202020204" pitchFamily="34" charset="0"/>
              </a:rPr>
              <a:t>Averaging over the ensemble we get</a:t>
            </a:r>
            <a:endParaRPr lang="sk-SK" dirty="0">
              <a:cs typeface="Arial" panose="020B0604020202020204" pitchFamily="34" charset="0"/>
            </a:endParaRPr>
          </a:p>
        </p:txBody>
      </p:sp>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262964" y="1524553"/>
            <a:ext cx="1548194" cy="298323"/>
          </a:xfrm>
          <a:prstGeom prst="rect">
            <a:avLst/>
          </a:prstGeom>
        </p:spPr>
      </p:pic>
      <p:pic>
        <p:nvPicPr>
          <p:cNvPr id="12" name="Picture 1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80889" y="1959760"/>
            <a:ext cx="1591056" cy="298323"/>
          </a:xfrm>
          <a:prstGeom prst="rect">
            <a:avLst/>
          </a:prstGeom>
        </p:spPr>
      </p:pic>
      <p:sp>
        <p:nvSpPr>
          <p:cNvPr id="9" name="TextBox 8"/>
          <p:cNvSpPr txBox="1"/>
          <p:nvPr/>
        </p:nvSpPr>
        <p:spPr>
          <a:xfrm>
            <a:off x="278780" y="2384424"/>
            <a:ext cx="8329961" cy="369332"/>
          </a:xfrm>
          <a:prstGeom prst="rect">
            <a:avLst/>
          </a:prstGeom>
          <a:noFill/>
        </p:spPr>
        <p:txBody>
          <a:bodyPr wrap="square" rtlCol="0">
            <a:spAutoFit/>
          </a:bodyPr>
          <a:lstStyle/>
          <a:p>
            <a:r>
              <a:rPr lang="en-US" dirty="0">
                <a:cs typeface="Arial" panose="020B0604020202020204" pitchFamily="34" charset="0"/>
              </a:rPr>
              <a:t>The last recurrent equation is easily solved as</a:t>
            </a:r>
            <a:endParaRPr lang="sk-SK" dirty="0">
              <a:cs typeface="Arial" panose="020B0604020202020204" pitchFamily="34" charset="0"/>
            </a:endParaRPr>
          </a:p>
        </p:txBody>
      </p:sp>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439063" y="2908190"/>
            <a:ext cx="1004697" cy="264033"/>
          </a:xfrm>
          <a:prstGeom prst="rect">
            <a:avLst/>
          </a:prstGeom>
        </p:spPr>
      </p:pic>
      <p:sp>
        <p:nvSpPr>
          <p:cNvPr id="13" name="TextBox 12"/>
          <p:cNvSpPr txBox="1"/>
          <p:nvPr/>
        </p:nvSpPr>
        <p:spPr>
          <a:xfrm>
            <a:off x="278780" y="3299892"/>
            <a:ext cx="8675649" cy="2308324"/>
          </a:xfrm>
          <a:prstGeom prst="rect">
            <a:avLst/>
          </a:prstGeom>
          <a:noFill/>
        </p:spPr>
        <p:txBody>
          <a:bodyPr wrap="square" rtlCol="0">
            <a:spAutoFit/>
          </a:bodyPr>
          <a:lstStyle/>
          <a:p>
            <a:r>
              <a:rPr lang="en-US" dirty="0">
                <a:cs typeface="Arial" panose="020B0604020202020204" pitchFamily="34" charset="0"/>
              </a:rPr>
              <a:t>The “second law of the drunken sailor” therefore reads:</a:t>
            </a:r>
          </a:p>
          <a:p>
            <a:endParaRPr lang="en-US" dirty="0">
              <a:cs typeface="Arial" panose="020B0604020202020204" pitchFamily="34" charset="0"/>
            </a:endParaRPr>
          </a:p>
          <a:p>
            <a:r>
              <a:rPr lang="en-US" b="1" dirty="0">
                <a:solidFill>
                  <a:srgbClr val="FF0000"/>
                </a:solidFill>
                <a:cs typeface="Arial" panose="020B0604020202020204" pitchFamily="34" charset="0"/>
              </a:rPr>
              <a:t>Mean square of the distance of the sailor from the pub increases proportionally to the number of steps. </a:t>
            </a:r>
            <a:r>
              <a:rPr lang="en-US" dirty="0">
                <a:cs typeface="Arial" panose="020B0604020202020204" pitchFamily="34" charset="0"/>
              </a:rPr>
              <a:t>Said alternatively</a:t>
            </a:r>
            <a:r>
              <a:rPr lang="en-US" b="1" dirty="0">
                <a:solidFill>
                  <a:srgbClr val="FF0000"/>
                </a:solidFill>
                <a:cs typeface="Arial" panose="020B0604020202020204" pitchFamily="34" charset="0"/>
              </a:rPr>
              <a:t> the typical distance of a drunken sailor from the pub increases as the square root of the number of steps.</a:t>
            </a:r>
          </a:p>
          <a:p>
            <a:endParaRPr lang="en-US" b="1" dirty="0">
              <a:solidFill>
                <a:srgbClr val="FF0000"/>
              </a:solidFill>
              <a:cs typeface="Arial" panose="020B0604020202020204" pitchFamily="34" charset="0"/>
            </a:endParaRPr>
          </a:p>
          <a:p>
            <a:r>
              <a:rPr lang="en-US" dirty="0">
                <a:cs typeface="Arial" panose="020B0604020202020204" pitchFamily="34" charset="0"/>
              </a:rPr>
              <a:t>This contrasts with the </a:t>
            </a:r>
            <a:r>
              <a:rPr lang="en-US" b="1" dirty="0">
                <a:solidFill>
                  <a:srgbClr val="00B050"/>
                </a:solidFill>
                <a:cs typeface="Arial" panose="020B0604020202020204" pitchFamily="34" charset="0"/>
              </a:rPr>
              <a:t>“law of non-random (directional) walk”: the distance (and not the square of it) increases proportionally to the number of steps</a:t>
            </a:r>
            <a:r>
              <a:rPr lang="en-US" dirty="0">
                <a:cs typeface="Arial" panose="020B0604020202020204" pitchFamily="34" charset="0"/>
              </a:rPr>
              <a:t>.</a:t>
            </a:r>
            <a:endParaRPr lang="sk-SK" dirty="0">
              <a:cs typeface="Arial" panose="020B0604020202020204" pitchFamily="34" charset="0"/>
            </a:endParaRPr>
          </a:p>
        </p:txBody>
      </p:sp>
      <p:sp>
        <p:nvSpPr>
          <p:cNvPr id="14" name="TextBox 13"/>
          <p:cNvSpPr txBox="1"/>
          <p:nvPr/>
        </p:nvSpPr>
        <p:spPr>
          <a:xfrm>
            <a:off x="278780" y="6188927"/>
            <a:ext cx="5196469" cy="369332"/>
          </a:xfrm>
          <a:prstGeom prst="rect">
            <a:avLst/>
          </a:prstGeom>
          <a:noFill/>
        </p:spPr>
        <p:txBody>
          <a:bodyPr wrap="square" rtlCol="0">
            <a:spAutoFit/>
          </a:bodyPr>
          <a:lstStyle/>
          <a:p>
            <a:r>
              <a:rPr lang="en-US" dirty="0">
                <a:cs typeface="Arial" panose="020B0604020202020204" pitchFamily="34" charset="0"/>
              </a:rPr>
              <a:t>So the characterizing logo of the drunken sailor is</a:t>
            </a:r>
            <a:endParaRPr lang="sk-SK" dirty="0">
              <a:cs typeface="Arial" panose="020B0604020202020204" pitchFamily="34" charset="0"/>
            </a:endParaRPr>
          </a:p>
        </p:txBody>
      </p:sp>
      <p:pic>
        <p:nvPicPr>
          <p:cNvPr id="16" name="Picture 15"/>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6175299" y="6074887"/>
            <a:ext cx="640080" cy="382905"/>
          </a:xfrm>
          <a:prstGeom prst="rect">
            <a:avLst/>
          </a:prstGeom>
        </p:spPr>
      </p:pic>
      <p:sp>
        <p:nvSpPr>
          <p:cNvPr id="17" name="Rectangle 16"/>
          <p:cNvSpPr/>
          <p:nvPr/>
        </p:nvSpPr>
        <p:spPr>
          <a:xfrm>
            <a:off x="5943600" y="5885215"/>
            <a:ext cx="1170878" cy="7832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 name="Rectangle 4"/>
          <p:cNvSpPr/>
          <p:nvPr/>
        </p:nvSpPr>
        <p:spPr>
          <a:xfrm>
            <a:off x="3280889" y="2753756"/>
            <a:ext cx="1353741" cy="5461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1BCE0CA2-1A48-4B23-8A77-1A9F640E54E6}" type="slidenum">
              <a:rPr lang="sk-SK" smtClean="0"/>
              <a:t>15</a:t>
            </a:fld>
            <a:endParaRPr lang="sk-SK" dirty="0"/>
          </a:p>
        </p:txBody>
      </p:sp>
    </p:spTree>
    <p:extLst>
      <p:ext uri="{BB962C8B-B14F-4D97-AF65-F5344CB8AC3E}">
        <p14:creationId xmlns:p14="http://schemas.microsoft.com/office/powerpoint/2010/main" val="4258810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959" y="263067"/>
            <a:ext cx="8528120" cy="461665"/>
          </a:xfrm>
          <a:prstGeom prst="rect">
            <a:avLst/>
          </a:prstGeom>
          <a:noFill/>
        </p:spPr>
        <p:txBody>
          <a:bodyPr wrap="square" rtlCol="0">
            <a:spAutoFit/>
          </a:bodyPr>
          <a:lstStyle/>
          <a:p>
            <a:pPr algn="ctr"/>
            <a:r>
              <a:rPr lang="en-US" sz="2400" b="1" dirty="0">
                <a:cs typeface="Arial" panose="020B0604020202020204" pitchFamily="34" charset="0"/>
              </a:rPr>
              <a:t>Drunken sailor application: Standard error of an arithmetic mean</a:t>
            </a:r>
            <a:endParaRPr lang="sk-SK" sz="24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236375" y="1322664"/>
                <a:ext cx="8454186" cy="4331955"/>
              </a:xfrm>
              <a:prstGeom prst="rect">
                <a:avLst/>
              </a:prstGeom>
              <a:noFill/>
            </p:spPr>
            <p:txBody>
              <a:bodyPr wrap="square" rtlCol="0">
                <a:spAutoFit/>
              </a:bodyPr>
              <a:lstStyle/>
              <a:p>
                <a:r>
                  <a:rPr lang="en-US" dirty="0">
                    <a:cs typeface="Arial" panose="020B0604020202020204" pitchFamily="34" charset="0"/>
                  </a:rPr>
                  <a:t>In mathematics and statistics, the arithmetic mean is the </a:t>
                </a:r>
                <a:r>
                  <a:rPr lang="en-US" b="1" dirty="0">
                    <a:cs typeface="Arial" panose="020B0604020202020204" pitchFamily="34" charset="0"/>
                  </a:rPr>
                  <a:t>sum of a collection of numbers divided by the number of numbers in the collection</a:t>
                </a:r>
                <a:r>
                  <a:rPr lang="en-US" dirty="0">
                    <a:cs typeface="Arial" panose="020B0604020202020204" pitchFamily="34" charset="0"/>
                  </a:rPr>
                  <a:t>.</a:t>
                </a:r>
              </a:p>
              <a:p>
                <a:r>
                  <a:rPr lang="en-US" dirty="0">
                    <a:cs typeface="Arial" panose="020B0604020202020204" pitchFamily="34" charset="0"/>
                  </a:rPr>
                  <a:t>It is often use to decrease the measurement error of some quantity by performing the measurement several times and taking the arithmetic mean as a better estimate of the true value of the measured quantity compared to the result of a single measurement.</a:t>
                </a:r>
              </a:p>
              <a:p>
                <a:endParaRPr lang="en-US" sz="600" dirty="0">
                  <a:cs typeface="Arial" panose="020B0604020202020204" pitchFamily="34" charset="0"/>
                </a:endParaRPr>
              </a:p>
              <a:p>
                <a:r>
                  <a:rPr lang="en-US" dirty="0">
                    <a:cs typeface="Arial" panose="020B0604020202020204" pitchFamily="34" charset="0"/>
                  </a:rPr>
                  <a:t>Let the statistical error of a single measurement be (symbolically) expressed by the formula</a:t>
                </a:r>
              </a:p>
              <a:p>
                <a:endParaRPr lang="en-US" sz="1050" dirty="0">
                  <a:cs typeface="Arial" panose="020B0604020202020204" pitchFamily="34" charset="0"/>
                </a:endParaRPr>
              </a:p>
              <a:p>
                <a:r>
                  <a:rPr lang="en-US" dirty="0">
                    <a:cs typeface="Arial" panose="020B0604020202020204" pitchFamily="34" charset="0"/>
                  </a:rPr>
                  <a:t>Let us make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individual independent measurements, denoted as</a:t>
                </a:r>
                <a:endParaRPr lang="sk-SK" dirty="0">
                  <a:cs typeface="Arial" panose="020B0604020202020204" pitchFamily="34" charset="0"/>
                </a:endParaRPr>
              </a:p>
              <a:p>
                <a:endParaRPr lang="sk-SK" dirty="0">
                  <a:cs typeface="Arial" panose="020B0604020202020204" pitchFamily="34" charset="0"/>
                </a:endParaRPr>
              </a:p>
              <a:p>
                <a:r>
                  <a:rPr lang="en-US" dirty="0">
                    <a:cs typeface="Arial" panose="020B0604020202020204" pitchFamily="34" charset="0"/>
                  </a:rPr>
                  <a:t>and calculate the arithmetic mean</a:t>
                </a:r>
              </a:p>
              <a:p>
                <a:endParaRPr lang="en-US" dirty="0">
                  <a:cs typeface="Arial" panose="020B0604020202020204" pitchFamily="34" charset="0"/>
                </a:endParaRPr>
              </a:p>
              <a:p>
                <a:endParaRPr lang="en-US" sz="700" dirty="0">
                  <a:cs typeface="Arial" panose="020B0604020202020204" pitchFamily="34" charset="0"/>
                </a:endParaRPr>
              </a:p>
              <a:p>
                <a:r>
                  <a:rPr lang="en-US" dirty="0">
                    <a:cs typeface="Arial" panose="020B0604020202020204" pitchFamily="34" charset="0"/>
                  </a:rPr>
                  <a:t>then the typical statistical error of the average can be estimated as</a:t>
                </a:r>
                <a:endParaRPr lang="sk-SK" dirty="0">
                  <a:cs typeface="Arial" panose="020B0604020202020204" pitchFamily="34" charset="0"/>
                </a:endParaRPr>
              </a:p>
              <a:p>
                <a:r>
                  <a:rPr lang="en-US" dirty="0">
                    <a:cs typeface="Arial" panose="020B0604020202020204" pitchFamily="34" charset="0"/>
                  </a:rPr>
                  <a:t> </a:t>
                </a:r>
              </a:p>
              <a:p>
                <a:endParaRPr lang="en-US" dirty="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36375" y="1322664"/>
                <a:ext cx="8454186" cy="4331955"/>
              </a:xfrm>
              <a:prstGeom prst="rect">
                <a:avLst/>
              </a:prstGeom>
              <a:blipFill>
                <a:blip r:embed="rId8"/>
                <a:stretch>
                  <a:fillRect l="-649" t="-844" r="-649"/>
                </a:stretch>
              </a:blipFill>
            </p:spPr>
            <p:txBody>
              <a:bodyPr/>
              <a:lstStyle/>
              <a:p>
                <a:r>
                  <a:rPr lang="en-US">
                    <a:noFill/>
                  </a:rPr>
                  <a:t> </a:t>
                </a:r>
              </a:p>
            </p:txBody>
          </p:sp>
        </mc:Fallback>
      </mc:AlternateContent>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752281" y="3117723"/>
            <a:ext cx="2345055" cy="222885"/>
          </a:xfrm>
          <a:prstGeom prst="rect">
            <a:avLst/>
          </a:prstGeom>
        </p:spPr>
      </p:pic>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346075" y="3938146"/>
            <a:ext cx="1872615" cy="161925"/>
          </a:xfrm>
          <a:prstGeom prst="rect">
            <a:avLst/>
          </a:prstGeom>
        </p:spPr>
      </p:pic>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752281" y="4223192"/>
            <a:ext cx="4255770" cy="514350"/>
          </a:xfrm>
          <a:prstGeom prst="rect">
            <a:avLst/>
          </a:prstGeom>
        </p:spPr>
      </p:pic>
      <p:pic>
        <p:nvPicPr>
          <p:cNvPr id="11" name="Picture 1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944119" y="5053039"/>
            <a:ext cx="2676525" cy="577215"/>
          </a:xfrm>
          <a:prstGeom prst="rect">
            <a:avLst/>
          </a:prstGeom>
        </p:spPr>
      </p:pic>
      <p:sp>
        <p:nvSpPr>
          <p:cNvPr id="12" name="Rectangle 11"/>
          <p:cNvSpPr/>
          <p:nvPr/>
        </p:nvSpPr>
        <p:spPr>
          <a:xfrm>
            <a:off x="146304" y="1322664"/>
            <a:ext cx="8718775" cy="51787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 name="Slide Number Placeholder 2"/>
          <p:cNvSpPr>
            <a:spLocks noGrp="1"/>
          </p:cNvSpPr>
          <p:nvPr>
            <p:ph type="sldNum" sz="quarter" idx="12"/>
          </p:nvPr>
        </p:nvSpPr>
        <p:spPr/>
        <p:txBody>
          <a:bodyPr/>
          <a:lstStyle/>
          <a:p>
            <a:fld id="{1BCE0CA2-1A48-4B23-8A77-1A9F640E54E6}" type="slidenum">
              <a:rPr lang="sk-SK" smtClean="0"/>
              <a:t>16</a:t>
            </a:fld>
            <a:endParaRPr lang="sk-SK" dirty="0"/>
          </a:p>
        </p:txBody>
      </p:sp>
    </p:spTree>
    <p:extLst>
      <p:ext uri="{BB962C8B-B14F-4D97-AF65-F5344CB8AC3E}">
        <p14:creationId xmlns:p14="http://schemas.microsoft.com/office/powerpoint/2010/main" val="380215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959" y="263067"/>
            <a:ext cx="8528120" cy="830997"/>
          </a:xfrm>
          <a:prstGeom prst="rect">
            <a:avLst/>
          </a:prstGeom>
          <a:noFill/>
        </p:spPr>
        <p:txBody>
          <a:bodyPr wrap="square" rtlCol="0">
            <a:spAutoFit/>
          </a:bodyPr>
          <a:lstStyle/>
          <a:p>
            <a:pPr algn="ctr"/>
            <a:r>
              <a:rPr lang="en-US" sz="2400" b="1" dirty="0">
                <a:cs typeface="Arial" panose="020B0604020202020204" pitchFamily="34" charset="0"/>
              </a:rPr>
              <a:t>Drunken sailor application: Standard error of an arithmetic mean - proof</a:t>
            </a:r>
            <a:endParaRPr lang="sk-SK" sz="2400" b="1" dirty="0">
              <a:cs typeface="Arial" panose="020B0604020202020204" pitchFamily="34" charset="0"/>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412447" y="2232873"/>
            <a:ext cx="1562100" cy="22288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335666" y="1562582"/>
                <a:ext cx="8518967" cy="1788118"/>
              </a:xfrm>
              <a:prstGeom prst="rect">
                <a:avLst/>
              </a:prstGeom>
              <a:noFill/>
            </p:spPr>
            <p:txBody>
              <a:bodyPr wrap="square" rtlCol="0">
                <a:spAutoFit/>
              </a:bodyPr>
              <a:lstStyle/>
              <a:p>
                <a:r>
                  <a:rPr lang="en-US" dirty="0">
                    <a:cs typeface="Arial" panose="020B0604020202020204" pitchFamily="34" charset="0"/>
                  </a:rPr>
                  <a:t>Let us investigate the outcome of the i-th measurement, it differs from the true value by a random error</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where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𝛿</m:t>
                        </m:r>
                      </m:e>
                      <m:sub>
                        <m:r>
                          <a:rPr lang="en-US" b="0" i="1" smtClean="0">
                            <a:latin typeface="Cambria Math" panose="02040503050406030204" pitchFamily="18" charset="0"/>
                            <a:cs typeface="Arial" panose="020B0604020202020204" pitchFamily="34" charset="0"/>
                          </a:rPr>
                          <m:t>𝑖</m:t>
                        </m:r>
                      </m:sub>
                    </m:sSub>
                  </m:oMath>
                </a14:m>
                <a:r>
                  <a:rPr lang="en-US" dirty="0">
                    <a:cs typeface="Arial" panose="020B0604020202020204" pitchFamily="34" charset="0"/>
                  </a:rPr>
                  <a:t> is the (individual) measurement error, usually assumed to be Gaussian-distributed with mean </a:t>
                </a:r>
                <a14:m>
                  <m:oMath xmlns:m="http://schemas.openxmlformats.org/officeDocument/2006/math">
                    <m:r>
                      <a:rPr lang="en-US" b="0" i="1" smtClean="0">
                        <a:latin typeface="Cambria Math" panose="02040503050406030204" pitchFamily="18" charset="0"/>
                        <a:cs typeface="Arial" panose="020B0604020202020204" pitchFamily="34" charset="0"/>
                      </a:rPr>
                      <m:t> </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𝛿</m:t>
                        </m:r>
                      </m:e>
                    </m:acc>
                    <m:r>
                      <a:rPr lang="en-US" b="0" i="1" smtClean="0">
                        <a:latin typeface="Cambria Math" panose="02040503050406030204" pitchFamily="18" charset="0"/>
                        <a:cs typeface="Arial" panose="020B0604020202020204" pitchFamily="34" charset="0"/>
                      </a:rPr>
                      <m:t>=0</m:t>
                    </m:r>
                  </m:oMath>
                </a14:m>
                <a:r>
                  <a:rPr lang="en-US" dirty="0">
                    <a:cs typeface="Arial" panose="020B0604020202020204" pitchFamily="34" charset="0"/>
                  </a:rPr>
                  <a:t> and variance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𝛿</m:t>
                            </m:r>
                          </m:e>
                          <m:sup>
                            <m:r>
                              <a:rPr lang="en-US" b="0" i="1" smtClean="0">
                                <a:latin typeface="Cambria Math" panose="02040503050406030204" pitchFamily="18" charset="0"/>
                                <a:cs typeface="Arial" panose="020B0604020202020204" pitchFamily="34" charset="0"/>
                              </a:rPr>
                              <m:t>2</m:t>
                            </m:r>
                          </m:sup>
                        </m:sSup>
                      </m:e>
                    </m:acc>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m:rPr>
                            <m:sty m:val="p"/>
                          </m:rPr>
                          <a:rPr lang="en-US" b="0" i="0" smtClean="0">
                            <a:latin typeface="Cambria Math" panose="02040503050406030204" pitchFamily="18" charset="0"/>
                            <a:cs typeface="Arial" panose="020B0604020202020204" pitchFamily="34" charset="0"/>
                          </a:rPr>
                          <m:t>Δ</m:t>
                        </m:r>
                      </m:e>
                      <m:sup>
                        <m:r>
                          <a:rPr lang="en-US" b="0" i="1" smtClean="0">
                            <a:latin typeface="Cambria Math" panose="02040503050406030204" pitchFamily="18" charset="0"/>
                            <a:cs typeface="Arial" panose="020B0604020202020204" pitchFamily="34" charset="0"/>
                          </a:rPr>
                          <m:t>2</m:t>
                        </m:r>
                      </m:sup>
                    </m:sSup>
                  </m:oMath>
                </a14:m>
                <a:r>
                  <a:rPr lang="en-US" dirty="0">
                    <a:cs typeface="Arial" panose="020B0604020202020204" pitchFamily="34" charset="0"/>
                  </a:rPr>
                  <a:t>. Then</a:t>
                </a:r>
                <a:endParaRPr lang="sk-SK" dirty="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35666" y="1562582"/>
                <a:ext cx="8518967" cy="1788118"/>
              </a:xfrm>
              <a:prstGeom prst="rect">
                <a:avLst/>
              </a:prstGeom>
              <a:blipFill>
                <a:blip r:embed="rId8"/>
                <a:stretch>
                  <a:fillRect l="-572" t="-1701" b="-3741"/>
                </a:stretch>
              </a:blipFill>
            </p:spPr>
            <p:txBody>
              <a:bodyPr/>
              <a:lstStyle/>
              <a:p>
                <a:r>
                  <a:rPr lang="sk-SK">
                    <a:noFill/>
                  </a:rPr>
                  <a:t> </a:t>
                </a:r>
              </a:p>
            </p:txBody>
          </p:sp>
        </mc:Fallback>
      </mc:AlternateContent>
      <p:pic>
        <p:nvPicPr>
          <p:cNvPr id="14" name="Picture 13"/>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336234" y="3408102"/>
            <a:ext cx="6454140" cy="733425"/>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416689" y="4328932"/>
                <a:ext cx="8461093" cy="2031325"/>
              </a:xfrm>
              <a:prstGeom prst="rect">
                <a:avLst/>
              </a:prstGeom>
              <a:noFill/>
            </p:spPr>
            <p:txBody>
              <a:bodyPr wrap="square" rtlCol="0">
                <a:spAutoFit/>
              </a:bodyPr>
              <a:lstStyle/>
              <a:p>
                <a:r>
                  <a:rPr lang="en-US" dirty="0">
                    <a:cs typeface="Arial" panose="020B0604020202020204" pitchFamily="34" charset="0"/>
                  </a:rPr>
                  <a:t>The difference between the true value and the arithmetic mean is expressed through the sum of independent individual errors</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this expression is the same as that giving the coordinate of a drunken sailor after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random steps</a:t>
                </a:r>
                <a:endParaRPr lang="sk-SK" dirty="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16689" y="4328932"/>
                <a:ext cx="8461093" cy="2031325"/>
              </a:xfrm>
              <a:prstGeom prst="rect">
                <a:avLst/>
              </a:prstGeom>
              <a:blipFill>
                <a:blip r:embed="rId10"/>
                <a:stretch>
                  <a:fillRect l="-576" t="-1502" r="-1081" b="-3904"/>
                </a:stretch>
              </a:blipFill>
            </p:spPr>
            <p:txBody>
              <a:bodyPr/>
              <a:lstStyle/>
              <a:p>
                <a:r>
                  <a:rPr lang="en-US">
                    <a:noFill/>
                  </a:rPr>
                  <a:t> </a:t>
                </a:r>
              </a:p>
            </p:txBody>
          </p:sp>
        </mc:Fallback>
      </mc:AlternateContent>
      <p:pic>
        <p:nvPicPr>
          <p:cNvPr id="18" name="Picture 1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278132" y="5042063"/>
            <a:ext cx="569595" cy="733425"/>
          </a:xfrm>
          <a:prstGeom prst="rect">
            <a:avLst/>
          </a:prstGeom>
        </p:spPr>
      </p:pic>
      <p:sp>
        <p:nvSpPr>
          <p:cNvPr id="2" name="Slide Number Placeholder 1"/>
          <p:cNvSpPr>
            <a:spLocks noGrp="1"/>
          </p:cNvSpPr>
          <p:nvPr>
            <p:ph type="sldNum" sz="quarter" idx="12"/>
          </p:nvPr>
        </p:nvSpPr>
        <p:spPr/>
        <p:txBody>
          <a:bodyPr/>
          <a:lstStyle/>
          <a:p>
            <a:fld id="{1BCE0CA2-1A48-4B23-8A77-1A9F640E54E6}" type="slidenum">
              <a:rPr lang="sk-SK" smtClean="0"/>
              <a:t>17</a:t>
            </a:fld>
            <a:endParaRPr lang="sk-SK" dirty="0"/>
          </a:p>
        </p:txBody>
      </p:sp>
    </p:spTree>
    <p:extLst>
      <p:ext uri="{BB962C8B-B14F-4D97-AF65-F5344CB8AC3E}">
        <p14:creationId xmlns:p14="http://schemas.microsoft.com/office/powerpoint/2010/main" val="269702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959" y="263067"/>
            <a:ext cx="8528120" cy="830997"/>
          </a:xfrm>
          <a:prstGeom prst="rect">
            <a:avLst/>
          </a:prstGeom>
          <a:noFill/>
        </p:spPr>
        <p:txBody>
          <a:bodyPr wrap="square" rtlCol="0">
            <a:spAutoFit/>
          </a:bodyPr>
          <a:lstStyle/>
          <a:p>
            <a:pPr algn="ctr"/>
            <a:r>
              <a:rPr lang="en-US" sz="2400" b="1" dirty="0">
                <a:cs typeface="Arial" panose="020B0604020202020204" pitchFamily="34" charset="0"/>
              </a:rPr>
              <a:t>Drunken sailor application: Standard error of an arithmetic mean - proof</a:t>
            </a:r>
            <a:endParaRPr lang="sk-SK" sz="2400" b="1" dirty="0">
              <a:cs typeface="Arial" panose="020B0604020202020204" pitchFamily="34" charset="0"/>
            </a:endParaRPr>
          </a:p>
        </p:txBody>
      </p:sp>
      <p:pic>
        <p:nvPicPr>
          <p:cNvPr id="13" name="Picture 1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857095" y="1313086"/>
            <a:ext cx="5596890" cy="710565"/>
          </a:xfrm>
          <a:prstGeom prst="rect">
            <a:avLst/>
          </a:prstGeom>
        </p:spPr>
      </p:pic>
      <p:pic>
        <p:nvPicPr>
          <p:cNvPr id="16" name="Picture 1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298864" y="2333587"/>
            <a:ext cx="4876800" cy="683895"/>
          </a:xfrm>
          <a:prstGeom prst="rect">
            <a:avLst/>
          </a:prstGeom>
        </p:spPr>
      </p:pic>
      <p:pic>
        <p:nvPicPr>
          <p:cNvPr id="17" name="Picture 16"/>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289219" y="3145745"/>
            <a:ext cx="4962525" cy="683895"/>
          </a:xfrm>
          <a:prstGeom prst="rect">
            <a:avLst/>
          </a:prstGeom>
        </p:spPr>
      </p:pic>
      <p:pic>
        <p:nvPicPr>
          <p:cNvPr id="23" name="Picture 2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152253" y="4062075"/>
            <a:ext cx="4640580" cy="514350"/>
          </a:xfrm>
          <a:prstGeom prst="rect">
            <a:avLst/>
          </a:prstGeom>
        </p:spPr>
      </p:pic>
      <p:pic>
        <p:nvPicPr>
          <p:cNvPr id="24" name="Picture 23"/>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211986" y="5008302"/>
            <a:ext cx="2676525" cy="577215"/>
          </a:xfrm>
          <a:prstGeom prst="rect">
            <a:avLst/>
          </a:prstGeom>
        </p:spPr>
      </p:pic>
      <mc:AlternateContent xmlns:mc="http://schemas.openxmlformats.org/markup-compatibility/2006" xmlns:a14="http://schemas.microsoft.com/office/drawing/2010/main">
        <mc:Choice Requires="a14">
          <p:sp>
            <p:nvSpPr>
              <p:cNvPr id="25" name="TextBox 24"/>
              <p:cNvSpPr txBox="1"/>
              <p:nvPr/>
            </p:nvSpPr>
            <p:spPr>
              <a:xfrm>
                <a:off x="810229" y="5856790"/>
                <a:ext cx="7280476" cy="395429"/>
              </a:xfrm>
              <a:prstGeom prst="rect">
                <a:avLst/>
              </a:prstGeom>
              <a:noFill/>
            </p:spPr>
            <p:txBody>
              <a:bodyPr wrap="square" rtlCol="0">
                <a:spAutoFit/>
              </a:bodyPr>
              <a:lstStyle/>
              <a:p>
                <a:r>
                  <a:rPr lang="en-US" dirty="0">
                    <a:cs typeface="Arial" panose="020B0604020202020204" pitchFamily="34" charset="0"/>
                  </a:rPr>
                  <a:t>In the final formula we clearly recognize the “drunken sailor </a:t>
                </a:r>
                <a14:m>
                  <m:oMath xmlns:m="http://schemas.openxmlformats.org/officeDocument/2006/math">
                    <m:rad>
                      <m:radPr>
                        <m:degHide m:val="on"/>
                        <m:ctrlPr>
                          <a:rPr lang="en-US" b="0" i="1" smtClean="0">
                            <a:latin typeface="Cambria Math" panose="02040503050406030204" pitchFamily="18" charset="0"/>
                            <a:cs typeface="Arial" panose="020B0604020202020204" pitchFamily="34" charset="0"/>
                          </a:rPr>
                        </m:ctrlPr>
                      </m:radPr>
                      <m:deg/>
                      <m:e>
                        <m:r>
                          <a:rPr lang="en-US" b="0" i="1" smtClean="0">
                            <a:latin typeface="Cambria Math" panose="02040503050406030204" pitchFamily="18" charset="0"/>
                            <a:cs typeface="Arial" panose="020B0604020202020204" pitchFamily="34" charset="0"/>
                          </a:rPr>
                          <m:t>𝑁</m:t>
                        </m:r>
                      </m:e>
                    </m:rad>
                    <m:r>
                      <a:rPr lang="en-US" b="0" i="1"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rule”.</a:t>
                </a:r>
                <a:endParaRPr lang="sk-SK" dirty="0">
                  <a:cs typeface="Arial" panose="020B060402020202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10229" y="5856790"/>
                <a:ext cx="7280476" cy="395429"/>
              </a:xfrm>
              <a:prstGeom prst="rect">
                <a:avLst/>
              </a:prstGeom>
              <a:blipFill>
                <a:blip r:embed="rId14"/>
                <a:stretch>
                  <a:fillRect l="-754" t="-1538" b="-24615"/>
                </a:stretch>
              </a:blipFill>
            </p:spPr>
            <p:txBody>
              <a:bodyPr/>
              <a:lstStyle/>
              <a:p>
                <a:r>
                  <a:rPr lang="en-US">
                    <a:noFill/>
                  </a:rPr>
                  <a:t> </a:t>
                </a:r>
              </a:p>
            </p:txBody>
          </p:sp>
        </mc:Fallback>
      </mc:AlternateContent>
      <p:sp>
        <p:nvSpPr>
          <p:cNvPr id="26" name="Rectangle 25"/>
          <p:cNvSpPr/>
          <p:nvPr/>
        </p:nvSpPr>
        <p:spPr>
          <a:xfrm>
            <a:off x="324091" y="4826643"/>
            <a:ext cx="8183301" cy="1724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 name="Slide Number Placeholder 1"/>
          <p:cNvSpPr>
            <a:spLocks noGrp="1"/>
          </p:cNvSpPr>
          <p:nvPr>
            <p:ph type="sldNum" sz="quarter" idx="12"/>
          </p:nvPr>
        </p:nvSpPr>
        <p:spPr/>
        <p:txBody>
          <a:bodyPr/>
          <a:lstStyle/>
          <a:p>
            <a:fld id="{1BCE0CA2-1A48-4B23-8A77-1A9F640E54E6}" type="slidenum">
              <a:rPr lang="sk-SK" smtClean="0"/>
              <a:t>18</a:t>
            </a:fld>
            <a:endParaRPr lang="sk-SK" dirty="0"/>
          </a:p>
        </p:txBody>
      </p:sp>
    </p:spTree>
    <p:extLst>
      <p:ext uri="{BB962C8B-B14F-4D97-AF65-F5344CB8AC3E}">
        <p14:creationId xmlns:p14="http://schemas.microsoft.com/office/powerpoint/2010/main" val="3076624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548" y="142816"/>
            <a:ext cx="7785463" cy="461665"/>
          </a:xfrm>
          <a:prstGeom prst="rect">
            <a:avLst/>
          </a:prstGeom>
          <a:noFill/>
        </p:spPr>
        <p:txBody>
          <a:bodyPr wrap="square" rtlCol="0">
            <a:spAutoFit/>
          </a:bodyPr>
          <a:lstStyle/>
          <a:p>
            <a:pPr algn="ctr"/>
            <a:r>
              <a:rPr lang="en-US" sz="2400" b="1" dirty="0">
                <a:cs typeface="Arial" panose="020B0604020202020204" pitchFamily="34" charset="0"/>
              </a:rPr>
              <a:t>Collisions in a one-dimensional world</a:t>
            </a:r>
          </a:p>
        </p:txBody>
      </p:sp>
      <mc:AlternateContent xmlns:mc="http://schemas.openxmlformats.org/markup-compatibility/2006" xmlns:a14="http://schemas.microsoft.com/office/drawing/2010/main">
        <mc:Choice Requires="a14">
          <p:sp>
            <p:nvSpPr>
              <p:cNvPr id="3" name="TextBox 2"/>
              <p:cNvSpPr txBox="1"/>
              <p:nvPr/>
            </p:nvSpPr>
            <p:spPr>
              <a:xfrm>
                <a:off x="195943" y="566164"/>
                <a:ext cx="8660674" cy="6186309"/>
              </a:xfrm>
              <a:prstGeom prst="rect">
                <a:avLst/>
              </a:prstGeom>
              <a:noFill/>
            </p:spPr>
            <p:txBody>
              <a:bodyPr wrap="square" rtlCol="0">
                <a:spAutoFit/>
              </a:bodyPr>
              <a:lstStyle/>
              <a:p>
                <a:r>
                  <a:rPr lang="en-US" dirty="0">
                    <a:cs typeface="Arial" panose="020B0604020202020204" pitchFamily="34" charset="0"/>
                  </a:rPr>
                  <a:t>In a one-dimensional world observe a collision of two pointlike particles: one with mass </a:t>
                </a:r>
                <a14:m>
                  <m:oMath xmlns:m="http://schemas.openxmlformats.org/officeDocument/2006/math">
                    <m:r>
                      <a:rPr lang="en-US" b="0" i="1" smtClean="0">
                        <a:latin typeface="Cambria Math" panose="02040503050406030204" pitchFamily="18" charset="0"/>
                        <a:cs typeface="Arial" panose="020B0604020202020204" pitchFamily="34" charset="0"/>
                      </a:rPr>
                      <m:t>𝑀</m:t>
                    </m:r>
                  </m:oMath>
                </a14:m>
                <a:r>
                  <a:rPr lang="en-US" dirty="0">
                    <a:cs typeface="Arial" panose="020B0604020202020204" pitchFamily="34" charset="0"/>
                  </a:rPr>
                  <a:t> and velocity</a:t>
                </a:r>
                <a:r>
                  <a:rPr lang="sk-SK" dirty="0">
                    <a:cs typeface="Arial" panose="020B0604020202020204" pitchFamily="34" charset="0"/>
                  </a:rPr>
                  <a:t>      </a:t>
                </a:r>
                <a:r>
                  <a:rPr lang="en-US" dirty="0">
                    <a:cs typeface="Arial" panose="020B0604020202020204" pitchFamily="34" charset="0"/>
                  </a:rPr>
                  <a:t>and another with mass </a:t>
                </a:r>
                <a14:m>
                  <m:oMath xmlns:m="http://schemas.openxmlformats.org/officeDocument/2006/math">
                    <m:r>
                      <a:rPr lang="en-US" b="0" i="1" smtClean="0">
                        <a:latin typeface="Cambria Math" panose="02040503050406030204" pitchFamily="18" charset="0"/>
                        <a:cs typeface="Arial" panose="020B0604020202020204" pitchFamily="34" charset="0"/>
                      </a:rPr>
                      <m:t>𝑚</m:t>
                    </m:r>
                  </m:oMath>
                </a14:m>
                <a:r>
                  <a:rPr lang="en-US" dirty="0">
                    <a:cs typeface="Arial" panose="020B0604020202020204" pitchFamily="34" charset="0"/>
                  </a:rPr>
                  <a:t> and velocity    .     Let us stress that we are not using vector notations here, so the velocities mean, in fact, velocity projection on the coordinate axis and as such they can be also negative.</a:t>
                </a:r>
              </a:p>
              <a:p>
                <a:r>
                  <a:rPr lang="en-US" dirty="0">
                    <a:cs typeface="Arial" panose="020B0604020202020204" pitchFamily="34" charset="0"/>
                  </a:rPr>
                  <a:t>Let us denote the velocities after the collision as</a:t>
                </a:r>
                <a:r>
                  <a:rPr lang="sk-SK" dirty="0">
                    <a:cs typeface="Arial" panose="020B0604020202020204" pitchFamily="34" charset="0"/>
                  </a:rPr>
                  <a:t>           .</a:t>
                </a:r>
                <a:endParaRPr lang="en-US" dirty="0">
                  <a:cs typeface="Arial" panose="020B0604020202020204" pitchFamily="34" charset="0"/>
                </a:endParaRPr>
              </a:p>
              <a:p>
                <a:r>
                  <a:rPr lang="en-US" dirty="0">
                    <a:cs typeface="Arial" panose="020B0604020202020204" pitchFamily="34" charset="0"/>
                  </a:rPr>
                  <a:t>It is easy to find the velocities after the collision, one gets</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Let us observe many particles of the type “M” denoted by index </a:t>
                </a:r>
                <a14:m>
                  <m:oMath xmlns:m="http://schemas.openxmlformats.org/officeDocument/2006/math">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𝑖</m:t>
                        </m:r>
                      </m:e>
                    </m:d>
                    <m:r>
                      <a:rPr lang="en-US" b="0" i="1"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 then after </a:t>
                </a:r>
                <a14:m>
                  <m:oMath xmlns:m="http://schemas.openxmlformats.org/officeDocument/2006/math">
                    <m:r>
                      <a:rPr lang="en-US" b="0" i="1" smtClean="0">
                        <a:latin typeface="Cambria Math" panose="02040503050406030204" pitchFamily="18" charset="0"/>
                        <a:cs typeface="Arial" panose="020B0604020202020204" pitchFamily="34" charset="0"/>
                      </a:rPr>
                      <m:t>𝑛</m:t>
                    </m:r>
                  </m:oMath>
                </a14:m>
                <a:r>
                  <a:rPr lang="en-US" dirty="0">
                    <a:cs typeface="Arial" panose="020B0604020202020204" pitchFamily="34" charset="0"/>
                  </a:rPr>
                  <a:t> collisions one gets</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Where we assume that in each collision the particle “m” is drawn from the same common pool of particles independently of the collision number </a:t>
                </a:r>
                <a14:m>
                  <m:oMath xmlns:m="http://schemas.openxmlformats.org/officeDocument/2006/math">
                    <m:r>
                      <a:rPr lang="en-US" b="0" i="1" smtClean="0">
                        <a:latin typeface="Cambria Math" panose="02040503050406030204" pitchFamily="18" charset="0"/>
                        <a:cs typeface="Arial" panose="020B0604020202020204" pitchFamily="34" charset="0"/>
                      </a:rPr>
                      <m:t>𝑛</m:t>
                    </m:r>
                  </m:oMath>
                </a14:m>
                <a:r>
                  <a:rPr lang="en-US" dirty="0">
                    <a:cs typeface="Arial" panose="020B0604020202020204" pitchFamily="34" charset="0"/>
                  </a:rPr>
                  <a:t>.  Averaging over the ensemble:</a:t>
                </a:r>
              </a:p>
              <a:p>
                <a:endParaRPr lang="en-US" dirty="0">
                  <a:cs typeface="Arial" panose="020B0604020202020204" pitchFamily="34" charset="0"/>
                </a:endParaRPr>
              </a:p>
              <a:p>
                <a:r>
                  <a:rPr lang="en-US" dirty="0">
                    <a:cs typeface="Arial" panose="020B0604020202020204" pitchFamily="34" charset="0"/>
                  </a:rPr>
                  <a:t>                                            </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In different notation:</a:t>
                </a:r>
              </a:p>
              <a:p>
                <a:endParaRPr lang="en-US" dirty="0">
                  <a:cs typeface="Arial" panose="020B0604020202020204" pitchFamily="34" charset="0"/>
                </a:endParaRPr>
              </a:p>
              <a:p>
                <a:r>
                  <a:rPr lang="en-US" dirty="0">
                    <a:cs typeface="Arial" panose="020B0604020202020204" pitchFamily="34" charset="0"/>
                  </a:rPr>
                  <a:t>Asymptotically the initial  particle velocity is completely forgotten after many collisions.</a:t>
                </a:r>
              </a:p>
            </p:txBody>
          </p:sp>
        </mc:Choice>
        <mc:Fallback xmlns="">
          <p:sp>
            <p:nvSpPr>
              <p:cNvPr id="3" name="TextBox 2"/>
              <p:cNvSpPr txBox="1">
                <a:spLocks noRot="1" noChangeAspect="1" noMove="1" noResize="1" noEditPoints="1" noAdjustHandles="1" noChangeArrowheads="1" noChangeShapeType="1" noTextEdit="1"/>
              </p:cNvSpPr>
              <p:nvPr/>
            </p:nvSpPr>
            <p:spPr>
              <a:xfrm>
                <a:off x="195943" y="566164"/>
                <a:ext cx="8660674" cy="6186309"/>
              </a:xfrm>
              <a:prstGeom prst="rect">
                <a:avLst/>
              </a:prstGeom>
              <a:blipFill>
                <a:blip r:embed="rId11"/>
                <a:stretch>
                  <a:fillRect l="-563" t="-591" r="-422" b="-591"/>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1453393" y="952941"/>
            <a:ext cx="182857" cy="180952"/>
          </a:xfrm>
          <a:prstGeom prst="rect">
            <a:avLst/>
          </a:prstGeom>
        </p:spPr>
      </p:pic>
      <p:pic>
        <p:nvPicPr>
          <p:cNvPr id="6" name="Picture 5"/>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328854" y="994893"/>
            <a:ext cx="114286" cy="114286"/>
          </a:xfrm>
          <a:prstGeom prst="rect">
            <a:avLst/>
          </a:prstGeom>
        </p:spPr>
      </p:pic>
      <p:pic>
        <p:nvPicPr>
          <p:cNvPr id="8" name="Picture 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4825997" y="1708436"/>
            <a:ext cx="560000" cy="251429"/>
          </a:xfrm>
          <a:prstGeom prst="rect">
            <a:avLst/>
          </a:prstGeom>
        </p:spPr>
      </p:pic>
      <p:pic>
        <p:nvPicPr>
          <p:cNvPr id="13" name="Picture 12"/>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010240" y="2421530"/>
            <a:ext cx="2665714" cy="486857"/>
          </a:xfrm>
          <a:prstGeom prst="rect">
            <a:avLst/>
          </a:prstGeom>
        </p:spPr>
      </p:pic>
      <p:pic>
        <p:nvPicPr>
          <p:cNvPr id="17" name="Picture 16"/>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010243" y="3617178"/>
            <a:ext cx="3293143" cy="486857"/>
          </a:xfrm>
          <a:prstGeom prst="rect">
            <a:avLst/>
          </a:prstGeom>
        </p:spPr>
      </p:pic>
      <p:pic>
        <p:nvPicPr>
          <p:cNvPr id="14" name="Picture 13"/>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439994" y="4907826"/>
            <a:ext cx="4172572" cy="486857"/>
          </a:xfrm>
          <a:prstGeom prst="rect">
            <a:avLst/>
          </a:prstGeom>
        </p:spPr>
      </p:pic>
      <p:pic>
        <p:nvPicPr>
          <p:cNvPr id="16" name="Picture 15"/>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2515669" y="5711618"/>
            <a:ext cx="3183429" cy="486857"/>
          </a:xfrm>
          <a:prstGeom prst="rect">
            <a:avLst/>
          </a:prstGeom>
        </p:spPr>
      </p:pic>
      <p:sp>
        <p:nvSpPr>
          <p:cNvPr id="15" name="Slide Number Placeholder 14"/>
          <p:cNvSpPr>
            <a:spLocks noGrp="1"/>
          </p:cNvSpPr>
          <p:nvPr>
            <p:ph type="sldNum" sz="quarter" idx="12"/>
          </p:nvPr>
        </p:nvSpPr>
        <p:spPr/>
        <p:txBody>
          <a:bodyPr/>
          <a:lstStyle/>
          <a:p>
            <a:fld id="{1BCE0CA2-1A48-4B23-8A77-1A9F640E54E6}" type="slidenum">
              <a:rPr lang="sk-SK" smtClean="0"/>
              <a:t>19</a:t>
            </a:fld>
            <a:endParaRPr lang="sk-SK" dirty="0"/>
          </a:p>
        </p:txBody>
      </p:sp>
      <p:sp>
        <p:nvSpPr>
          <p:cNvPr id="18" name="Rectangle 17"/>
          <p:cNvSpPr/>
          <p:nvPr/>
        </p:nvSpPr>
        <p:spPr>
          <a:xfrm>
            <a:off x="4865186" y="5711618"/>
            <a:ext cx="1000037" cy="486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213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E83F21-BBC1-4606-9613-793A9E72AB89}"/>
              </a:ext>
            </a:extLst>
          </p:cNvPr>
          <p:cNvSpPr txBox="1"/>
          <p:nvPr/>
        </p:nvSpPr>
        <p:spPr>
          <a:xfrm>
            <a:off x="764086" y="112734"/>
            <a:ext cx="76534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Podmienená pravdepodobnosť</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11FE76A-3663-44FD-B03E-1FDB83D3D6D4}"/>
                  </a:ext>
                </a:extLst>
              </p:cNvPr>
              <p:cNvSpPr txBox="1"/>
              <p:nvPr/>
            </p:nvSpPr>
            <p:spPr>
              <a:xfrm>
                <a:off x="121186" y="749147"/>
                <a:ext cx="86812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Vypočítame teraz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𝑋𝑌</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všetkých pokusov je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z nich takých, kde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zrejme</a:t>
                </a:r>
              </a:p>
            </p:txBody>
          </p:sp>
        </mc:Choice>
        <mc:Fallback xmlns="">
          <p:sp>
            <p:nvSpPr>
              <p:cNvPr id="4" name="TextBox 3">
                <a:extLst>
                  <a:ext uri="{FF2B5EF4-FFF2-40B4-BE49-F238E27FC236}">
                    <a16:creationId xmlns:a16="http://schemas.microsoft.com/office/drawing/2014/main" id="{C11FE76A-3663-44FD-B03E-1FDB83D3D6D4}"/>
                  </a:ext>
                </a:extLst>
              </p:cNvPr>
              <p:cNvSpPr txBox="1">
                <a:spLocks noRot="1" noChangeAspect="1" noMove="1" noResize="1" noEditPoints="1" noAdjustHandles="1" noChangeArrowheads="1" noChangeShapeType="1" noTextEdit="1"/>
              </p:cNvSpPr>
              <p:nvPr/>
            </p:nvSpPr>
            <p:spPr>
              <a:xfrm>
                <a:off x="121186" y="749147"/>
                <a:ext cx="8681291" cy="923330"/>
              </a:xfrm>
              <a:prstGeom prst="rect">
                <a:avLst/>
              </a:prstGeom>
              <a:blipFill>
                <a:blip r:embed="rId8"/>
                <a:stretch>
                  <a:fillRect l="-632" t="-3974" b="-9934"/>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A9F66696-23F7-4BF2-9799-9B61C7B01FCD}"/>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333216" y="1823903"/>
            <a:ext cx="1709143" cy="2280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70D7F15-C07F-4DC0-828F-B875A2DE7CEF}"/>
                  </a:ext>
                </a:extLst>
              </p:cNvPr>
              <p:cNvSpPr txBox="1"/>
              <p:nvPr/>
            </p:nvSpPr>
            <p:spPr>
              <a:xfrm>
                <a:off x="319489" y="2203373"/>
                <a:ext cx="859315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týchto eventov sme potom vyberali také, kde súčasne bolo aj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Ich počet sme označili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𝑋𝑌</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Uvedomme si ale, že tie eventy nemusíme vyberať z tých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eventov, rovnaké eventy dostaneme ak ich budeme vyberať rovno zo všetkých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eventov, ak budeme vyberať eventy pre ktoré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súčasne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 ich</a:t>
                </a:r>
              </a:p>
            </p:txBody>
          </p:sp>
        </mc:Choice>
        <mc:Fallback xmlns="">
          <p:sp>
            <p:nvSpPr>
              <p:cNvPr id="7" name="TextBox 6">
                <a:extLst>
                  <a:ext uri="{FF2B5EF4-FFF2-40B4-BE49-F238E27FC236}">
                    <a16:creationId xmlns:a16="http://schemas.microsoft.com/office/drawing/2014/main" id="{F70D7F15-C07F-4DC0-828F-B875A2DE7CEF}"/>
                  </a:ext>
                </a:extLst>
              </p:cNvPr>
              <p:cNvSpPr txBox="1">
                <a:spLocks noRot="1" noChangeAspect="1" noMove="1" noResize="1" noEditPoints="1" noAdjustHandles="1" noChangeArrowheads="1" noChangeShapeType="1" noTextEdit="1"/>
              </p:cNvSpPr>
              <p:nvPr/>
            </p:nvSpPr>
            <p:spPr>
              <a:xfrm>
                <a:off x="319489" y="2203373"/>
                <a:ext cx="8593157" cy="1200329"/>
              </a:xfrm>
              <a:prstGeom prst="rect">
                <a:avLst/>
              </a:prstGeom>
              <a:blipFill>
                <a:blip r:embed="rId10"/>
                <a:stretch>
                  <a:fillRect l="-567" t="-2538" b="-7107"/>
                </a:stretch>
              </a:blipFill>
            </p:spPr>
            <p:txBody>
              <a:bodyPr/>
              <a:lstStyle/>
              <a:p>
                <a:r>
                  <a:rPr lang="sk-SK">
                    <a:noFill/>
                  </a:rPr>
                  <a:t> </a:t>
                </a:r>
              </a:p>
            </p:txBody>
          </p:sp>
        </mc:Fallback>
      </mc:AlternateContent>
      <p:pic>
        <p:nvPicPr>
          <p:cNvPr id="10" name="Picture 9">
            <a:extLst>
              <a:ext uri="{FF2B5EF4-FFF2-40B4-BE49-F238E27FC236}">
                <a16:creationId xmlns:a16="http://schemas.microsoft.com/office/drawing/2014/main" id="{D421EC58-2BAE-410E-81F2-3B846FB93BA6}"/>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188161" y="3705951"/>
            <a:ext cx="2576572" cy="228000"/>
          </a:xfrm>
          <a:prstGeom prst="rect">
            <a:avLst/>
          </a:prstGeom>
        </p:spPr>
      </p:pic>
      <p:pic>
        <p:nvPicPr>
          <p:cNvPr id="11" name="Picture 10">
            <a:extLst>
              <a:ext uri="{FF2B5EF4-FFF2-40B4-BE49-F238E27FC236}">
                <a16:creationId xmlns:a16="http://schemas.microsoft.com/office/drawing/2014/main" id="{FFF54D79-E61E-4AA3-8A81-41ED9F4C0F05}"/>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201011" y="4776424"/>
            <a:ext cx="2396572" cy="500571"/>
          </a:xfrm>
          <a:prstGeom prst="rect">
            <a:avLst/>
          </a:prstGeom>
        </p:spPr>
      </p:pic>
      <p:sp>
        <p:nvSpPr>
          <p:cNvPr id="12" name="TextBox 11">
            <a:extLst>
              <a:ext uri="{FF2B5EF4-FFF2-40B4-BE49-F238E27FC236}">
                <a16:creationId xmlns:a16="http://schemas.microsoft.com/office/drawing/2014/main" id="{1AB413B6-DB6A-40A4-9C38-7EADD3B42944}"/>
              </a:ext>
            </a:extLst>
          </p:cNvPr>
          <p:cNvSpPr txBox="1"/>
          <p:nvPr/>
        </p:nvSpPr>
        <p:spPr>
          <a:xfrm>
            <a:off x="429658" y="4153359"/>
            <a:ext cx="8306718"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pre podmienenú pravdepodobnosť, ktorú sme  (dúfam že s plným pochopením) definovali ako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dostaneme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to je presne ten vzorec, ktorý sa nám možno zdal málo pochopiteľným</a:t>
            </a:r>
          </a:p>
        </p:txBody>
      </p:sp>
      <p:pic>
        <p:nvPicPr>
          <p:cNvPr id="13" name="Picture 12">
            <a:extLst>
              <a:ext uri="{FF2B5EF4-FFF2-40B4-BE49-F238E27FC236}">
                <a16:creationId xmlns:a16="http://schemas.microsoft.com/office/drawing/2014/main" id="{C46CBA28-5716-4273-A9DD-4A498DF78F80}"/>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762920" y="5638671"/>
            <a:ext cx="3468434" cy="540068"/>
          </a:xfrm>
          <a:prstGeom prst="rect">
            <a:avLst/>
          </a:prstGeom>
        </p:spPr>
      </p:pic>
      <p:sp>
        <p:nvSpPr>
          <p:cNvPr id="14" name="Rectangle 13">
            <a:extLst>
              <a:ext uri="{FF2B5EF4-FFF2-40B4-BE49-F238E27FC236}">
                <a16:creationId xmlns:a16="http://schemas.microsoft.com/office/drawing/2014/main" id="{B6E31CBD-572A-475C-A736-AF4267975286}"/>
              </a:ext>
            </a:extLst>
          </p:cNvPr>
          <p:cNvSpPr/>
          <p:nvPr/>
        </p:nvSpPr>
        <p:spPr>
          <a:xfrm>
            <a:off x="2710149" y="5607586"/>
            <a:ext cx="3734718" cy="6059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20</a:t>
            </a:fld>
            <a:endParaRPr lang="sk-SK" dirty="0"/>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644483" y="573532"/>
            <a:ext cx="3293143" cy="486857"/>
          </a:xfrm>
          <a:prstGeom prst="rect">
            <a:avLst/>
          </a:prstGeom>
        </p:spPr>
      </p:pic>
      <p:sp>
        <p:nvSpPr>
          <p:cNvPr id="4" name="TextBox 3"/>
          <p:cNvSpPr txBox="1"/>
          <p:nvPr/>
        </p:nvSpPr>
        <p:spPr>
          <a:xfrm>
            <a:off x="294493" y="1426827"/>
            <a:ext cx="8725989" cy="5355312"/>
          </a:xfrm>
          <a:prstGeom prst="rect">
            <a:avLst/>
          </a:prstGeom>
          <a:noFill/>
        </p:spPr>
        <p:txBody>
          <a:bodyPr wrap="square" rtlCol="0">
            <a:spAutoFit/>
          </a:bodyPr>
          <a:lstStyle/>
          <a:p>
            <a:r>
              <a:rPr lang="en-US" dirty="0">
                <a:cs typeface="Arial" panose="020B0604020202020204" pitchFamily="34" charset="0"/>
              </a:rPr>
              <a:t>Squaring this equation first and only then making the ensemble average we get:</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Asymptotically we get</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The meaning oft the asymptotic solution is better understood, after we rewrite it as</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We can read it as </a:t>
            </a:r>
          </a:p>
          <a:p>
            <a:r>
              <a:rPr lang="en-US" b="1" dirty="0">
                <a:solidFill>
                  <a:srgbClr val="FF0000"/>
                </a:solidFill>
                <a:cs typeface="Arial" panose="020B0604020202020204" pitchFamily="34" charset="0"/>
              </a:rPr>
              <a:t>“Ensemble-mean kinetic energy is asymptotically the same as the mean energy of the particles from the pool.”</a:t>
            </a:r>
          </a:p>
        </p:txBody>
      </p:sp>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644483" y="1945212"/>
            <a:ext cx="3591429" cy="486857"/>
          </a:xfrm>
          <a:prstGeom prst="rect">
            <a:avLst/>
          </a:prstGeom>
        </p:spPr>
      </p:pic>
      <p:pic>
        <p:nvPicPr>
          <p:cNvPr id="8" name="Picture 7"/>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683671" y="3073464"/>
            <a:ext cx="3469714" cy="486857"/>
          </a:xfrm>
          <a:prstGeom prst="rect">
            <a:avLst/>
          </a:prstGeom>
        </p:spPr>
      </p:pic>
      <p:pic>
        <p:nvPicPr>
          <p:cNvPr id="11" name="Picture 10"/>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683671" y="3879578"/>
            <a:ext cx="1152000" cy="411429"/>
          </a:xfrm>
          <a:prstGeom prst="rect">
            <a:avLst/>
          </a:prstGeom>
        </p:spPr>
      </p:pic>
      <p:pic>
        <p:nvPicPr>
          <p:cNvPr id="13" name="Picture 12"/>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812242" y="5024456"/>
            <a:ext cx="1606286" cy="462857"/>
          </a:xfrm>
          <a:prstGeom prst="rect">
            <a:avLst/>
          </a:prstGeom>
        </p:spPr>
      </p:pic>
      <p:sp>
        <p:nvSpPr>
          <p:cNvPr id="14" name="Rectangle 13"/>
          <p:cNvSpPr/>
          <p:nvPr/>
        </p:nvSpPr>
        <p:spPr>
          <a:xfrm>
            <a:off x="2644483" y="4866297"/>
            <a:ext cx="1966705" cy="8421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1528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21</a:t>
            </a:fld>
            <a:endParaRPr lang="sk-SK" dirty="0"/>
          </a:p>
        </p:txBody>
      </p:sp>
      <p:sp>
        <p:nvSpPr>
          <p:cNvPr id="3" name="TextBox 2"/>
          <p:cNvSpPr txBox="1"/>
          <p:nvPr/>
        </p:nvSpPr>
        <p:spPr>
          <a:xfrm>
            <a:off x="716824" y="313508"/>
            <a:ext cx="7798526"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Particle collisions: conclusions based on the demo</a:t>
            </a:r>
          </a:p>
        </p:txBody>
      </p:sp>
      <p:sp>
        <p:nvSpPr>
          <p:cNvPr id="4" name="TextBox 3"/>
          <p:cNvSpPr txBox="1"/>
          <p:nvPr/>
        </p:nvSpPr>
        <p:spPr>
          <a:xfrm>
            <a:off x="338001" y="1018904"/>
            <a:ext cx="8556171" cy="5078313"/>
          </a:xfrm>
          <a:prstGeom prst="rect">
            <a:avLst/>
          </a:prstGeom>
          <a:noFill/>
        </p:spPr>
        <p:txBody>
          <a:bodyPr wrap="square" rtlCol="0">
            <a:spAutoFit/>
          </a:bodyPr>
          <a:lstStyle/>
          <a:p>
            <a:r>
              <a:rPr lang="en-US" dirty="0">
                <a:cs typeface="Arial" panose="020B0604020202020204" pitchFamily="34" charset="0"/>
              </a:rPr>
              <a:t>A particle randomly bombarded by particles having some mean kinetic energy asymptotically “forgets” its initial velocity and finally </a:t>
            </a:r>
            <a:r>
              <a:rPr lang="en-US" b="1" dirty="0">
                <a:solidFill>
                  <a:srgbClr val="FF0000"/>
                </a:solidFill>
                <a:cs typeface="Arial" panose="020B0604020202020204" pitchFamily="34" charset="0"/>
              </a:rPr>
              <a:t>reaches (mean) kinetic energy equal to the kinetic energy of the bombarding particles</a:t>
            </a:r>
            <a:r>
              <a:rPr lang="en-US" dirty="0">
                <a:cs typeface="Arial" panose="020B0604020202020204" pitchFamily="34" charset="0"/>
              </a:rPr>
              <a:t>. The word mean here describes a statistical average within an ensemble of similar particles undergoing same random bombardments. To be more precise here we speak about kinetic energies of the translational motion.</a:t>
            </a:r>
          </a:p>
          <a:p>
            <a:endParaRPr lang="en-US" dirty="0">
              <a:cs typeface="Arial" panose="020B0604020202020204" pitchFamily="34" charset="0"/>
            </a:endParaRPr>
          </a:p>
          <a:p>
            <a:r>
              <a:rPr lang="en-US" dirty="0">
                <a:cs typeface="Arial" panose="020B0604020202020204" pitchFamily="34" charset="0"/>
              </a:rPr>
              <a:t>Conclusion 1: if we have an equilibrium system consisting of many types of particles (different masses) then the mean kinetic energy of all the particles will be the same.</a:t>
            </a:r>
          </a:p>
          <a:p>
            <a:endParaRPr lang="en-US" dirty="0">
              <a:cs typeface="Arial" panose="020B0604020202020204" pitchFamily="34" charset="0"/>
            </a:endParaRPr>
          </a:p>
          <a:p>
            <a:r>
              <a:rPr lang="en-US" dirty="0">
                <a:cs typeface="Arial" panose="020B0604020202020204" pitchFamily="34" charset="0"/>
              </a:rPr>
              <a:t>Conclusion 2: if we start with a system of different types of particles with unequal kinetic energies then after some relaxation time the mean kinetic energies of all the particles will become the same.</a:t>
            </a:r>
          </a:p>
          <a:p>
            <a:endParaRPr lang="en-US" dirty="0">
              <a:cs typeface="Arial" panose="020B0604020202020204" pitchFamily="34" charset="0"/>
            </a:endParaRPr>
          </a:p>
          <a:p>
            <a:r>
              <a:rPr lang="en-US" dirty="0">
                <a:cs typeface="Arial" panose="020B0604020202020204" pitchFamily="34" charset="0"/>
              </a:rPr>
              <a:t>Conclusion 3: If we have two physical systems in thermal contact (this means that they cannot exchange particles but the particles on the surface contact can collide with each other) then started from arbitrary macroscopic state the equilibrium will be reached where the mean kinetic energies of particles in the two systems will be equal </a:t>
            </a:r>
          </a:p>
        </p:txBody>
      </p:sp>
      <p:sp>
        <p:nvSpPr>
          <p:cNvPr id="5" name="Rectangle 4">
            <a:extLst>
              <a:ext uri="{FF2B5EF4-FFF2-40B4-BE49-F238E27FC236}">
                <a16:creationId xmlns:a16="http://schemas.microsoft.com/office/drawing/2014/main" id="{EFEC0A2F-61D2-4FF4-A7A7-A95610E6F300}"/>
              </a:ext>
            </a:extLst>
          </p:cNvPr>
          <p:cNvSpPr/>
          <p:nvPr/>
        </p:nvSpPr>
        <p:spPr>
          <a:xfrm>
            <a:off x="338001" y="2861534"/>
            <a:ext cx="8556171" cy="32356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345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algn="ctr"/>
            <a:r>
              <a:rPr lang="en-US" sz="2400" b="1" dirty="0">
                <a:cs typeface="Arial" panose="020B0604020202020204" pitchFamily="34" charset="0"/>
              </a:rPr>
              <a:t>Continuous random events: more dimensions</a:t>
            </a:r>
          </a:p>
          <a:p>
            <a:pPr algn="ctr"/>
            <a:r>
              <a:rPr lang="en-US" sz="2400" b="1" dirty="0">
                <a:cs typeface="Arial" panose="020B0604020202020204" pitchFamily="34" charset="0"/>
              </a:rPr>
              <a:t>Independent variables</a:t>
            </a:r>
          </a:p>
        </p:txBody>
      </p:sp>
      <mc:AlternateContent xmlns:mc="http://schemas.openxmlformats.org/markup-compatibility/2006" xmlns:a14="http://schemas.microsoft.com/office/drawing/2010/main">
        <mc:Choice Requires="a14">
          <p:sp>
            <p:nvSpPr>
              <p:cNvPr id="3" name="TextBox 2"/>
              <p:cNvSpPr txBox="1"/>
              <p:nvPr/>
            </p:nvSpPr>
            <p:spPr>
              <a:xfrm>
                <a:off x="325677" y="989557"/>
                <a:ext cx="8580328" cy="5632311"/>
              </a:xfrm>
              <a:prstGeom prst="rect">
                <a:avLst/>
              </a:prstGeom>
              <a:noFill/>
            </p:spPr>
            <p:txBody>
              <a:bodyPr wrap="square" rtlCol="0">
                <a:spAutoFit/>
              </a:bodyPr>
              <a:lstStyle/>
              <a:p>
                <a:r>
                  <a:rPr lang="en-US" dirty="0">
                    <a:cs typeface="Arial" panose="020B0604020202020204" pitchFamily="34" charset="0"/>
                  </a:rPr>
                  <a:t>Variable </a:t>
                </a:r>
                <a14:m>
                  <m:oMath xmlns:m="http://schemas.openxmlformats.org/officeDocument/2006/math">
                    <m:r>
                      <a:rPr lang="en-US" b="1" i="1" smtClean="0">
                        <a:solidFill>
                          <a:srgbClr val="FF0000"/>
                        </a:solidFill>
                        <a:latin typeface="Cambria Math" panose="02040503050406030204" pitchFamily="18" charset="0"/>
                        <a:cs typeface="Arial" panose="020B0604020202020204" pitchFamily="34" charset="0"/>
                      </a:rPr>
                      <m:t>𝒙</m:t>
                    </m:r>
                  </m:oMath>
                </a14:m>
                <a:r>
                  <a:rPr lang="en-US" b="1" dirty="0">
                    <a:solidFill>
                      <a:srgbClr val="FF0000"/>
                    </a:solidFill>
                    <a:cs typeface="Arial" panose="020B0604020202020204" pitchFamily="34" charset="0"/>
                  </a:rPr>
                  <a:t> is independent of </a:t>
                </a:r>
                <a14:m>
                  <m:oMath xmlns:m="http://schemas.openxmlformats.org/officeDocument/2006/math">
                    <m:r>
                      <a:rPr lang="en-US" b="1" i="1" smtClean="0">
                        <a:solidFill>
                          <a:srgbClr val="FF0000"/>
                        </a:solidFill>
                        <a:latin typeface="Cambria Math" panose="02040503050406030204" pitchFamily="18" charset="0"/>
                        <a:cs typeface="Arial" panose="020B0604020202020204" pitchFamily="34" charset="0"/>
                      </a:rPr>
                      <m:t>𝒚</m:t>
                    </m:r>
                  </m:oMath>
                </a14:m>
                <a:r>
                  <a:rPr lang="en-US" b="1" dirty="0">
                    <a:solidFill>
                      <a:srgbClr val="FF0000"/>
                    </a:solidFill>
                    <a:cs typeface="Arial" panose="020B0604020202020204" pitchFamily="34" charset="0"/>
                  </a:rPr>
                  <a:t> </a:t>
                </a:r>
                <a:r>
                  <a:rPr lang="en-US" dirty="0">
                    <a:cs typeface="Arial" panose="020B0604020202020204" pitchFamily="34" charset="0"/>
                  </a:rPr>
                  <a:t>if the conditional probability</a:t>
                </a:r>
              </a:p>
              <a:p>
                <a:endParaRPr lang="en-US" dirty="0">
                  <a:cs typeface="Arial" panose="020B0604020202020204" pitchFamily="34" charset="0"/>
                </a:endParaRPr>
              </a:p>
              <a:p>
                <a:endParaRPr lang="en-US" dirty="0">
                  <a:cs typeface="Arial" panose="020B0604020202020204" pitchFamily="34" charset="0"/>
                </a:endParaRPr>
              </a:p>
              <a:p>
                <a:r>
                  <a:rPr lang="en-US" b="1" dirty="0">
                    <a:solidFill>
                      <a:srgbClr val="FF0000"/>
                    </a:solidFill>
                    <a:cs typeface="Arial" panose="020B0604020202020204" pitchFamily="34" charset="0"/>
                  </a:rPr>
                  <a:t>does not depend on </a:t>
                </a:r>
                <a14:m>
                  <m:oMath xmlns:m="http://schemas.openxmlformats.org/officeDocument/2006/math">
                    <m:r>
                      <a:rPr lang="en-US" b="1" i="1" smtClean="0">
                        <a:solidFill>
                          <a:srgbClr val="FF0000"/>
                        </a:solidFill>
                        <a:latin typeface="Cambria Math" panose="02040503050406030204" pitchFamily="18" charset="0"/>
                        <a:cs typeface="Arial" panose="020B0604020202020204" pitchFamily="34" charset="0"/>
                      </a:rPr>
                      <m:t>𝒀</m:t>
                    </m:r>
                  </m:oMath>
                </a14:m>
                <a:r>
                  <a:rPr lang="en-US" dirty="0">
                    <a:cs typeface="Arial" panose="020B0604020202020204" pitchFamily="34" charset="0"/>
                  </a:rPr>
                  <a:t> for any </a:t>
                </a:r>
                <a14:m>
                  <m:oMath xmlns:m="http://schemas.openxmlformats.org/officeDocument/2006/math">
                    <m:r>
                      <a:rPr lang="en-US" b="0" i="1" smtClean="0">
                        <a:latin typeface="Cambria Math" panose="02040503050406030204" pitchFamily="18" charset="0"/>
                        <a:cs typeface="Arial" panose="020B0604020202020204" pitchFamily="34" charset="0"/>
                      </a:rPr>
                      <m:t>𝑋</m:t>
                    </m:r>
                  </m:oMath>
                </a14:m>
                <a:r>
                  <a:rPr lang="en-US" dirty="0">
                    <a:cs typeface="Arial" panose="020B0604020202020204" pitchFamily="34" charset="0"/>
                  </a:rPr>
                  <a:t>. It means that knowing information about </a:t>
                </a:r>
                <a14:m>
                  <m:oMath xmlns:m="http://schemas.openxmlformats.org/officeDocument/2006/math">
                    <m:r>
                      <a:rPr lang="en-US" b="0" i="1" smtClean="0">
                        <a:latin typeface="Cambria Math" panose="02040503050406030204" pitchFamily="18" charset="0"/>
                        <a:cs typeface="Arial" panose="020B0604020202020204" pitchFamily="34" charset="0"/>
                      </a:rPr>
                      <m:t>𝑦</m:t>
                    </m:r>
                  </m:oMath>
                </a14:m>
                <a:r>
                  <a:rPr lang="en-US" dirty="0">
                    <a:cs typeface="Arial" panose="020B0604020202020204" pitchFamily="34" charset="0"/>
                  </a:rPr>
                  <a:t> does not change our expectation about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We shall prove that </a:t>
                </a:r>
                <a14:m>
                  <m:oMath xmlns:m="http://schemas.openxmlformats.org/officeDocument/2006/math">
                    <m:r>
                      <a:rPr lang="en-US" b="0" i="1" smtClean="0">
                        <a:solidFill>
                          <a:schemeClr val="tx1"/>
                        </a:solidFill>
                        <a:latin typeface="Cambria Math" panose="02040503050406030204" pitchFamily="18" charset="0"/>
                        <a:cs typeface="Arial" panose="020B0604020202020204" pitchFamily="34" charset="0"/>
                      </a:rPr>
                      <m:t>𝑥</m:t>
                    </m:r>
                  </m:oMath>
                </a14:m>
                <a:r>
                  <a:rPr lang="en-US" dirty="0">
                    <a:solidFill>
                      <a:schemeClr val="tx1"/>
                    </a:solidFill>
                    <a:cs typeface="Arial" panose="020B0604020202020204" pitchFamily="34" charset="0"/>
                  </a:rPr>
                  <a:t> is independent of </a:t>
                </a:r>
                <a14:m>
                  <m:oMath xmlns:m="http://schemas.openxmlformats.org/officeDocument/2006/math">
                    <m:r>
                      <a:rPr lang="en-US" b="0" i="1" smtClean="0">
                        <a:solidFill>
                          <a:schemeClr val="tx1"/>
                        </a:solidFill>
                        <a:latin typeface="Cambria Math" panose="02040503050406030204" pitchFamily="18" charset="0"/>
                        <a:cs typeface="Arial" panose="020B0604020202020204" pitchFamily="34" charset="0"/>
                      </a:rPr>
                      <m:t>𝑦</m:t>
                    </m:r>
                  </m:oMath>
                </a14:m>
                <a:r>
                  <a:rPr lang="en-US" dirty="0">
                    <a:solidFill>
                      <a:schemeClr val="tx1"/>
                    </a:solidFill>
                    <a:cs typeface="Arial" panose="020B0604020202020204" pitchFamily="34" charset="0"/>
                  </a:rPr>
                  <a:t> if and only if the </a:t>
                </a:r>
                <a:r>
                  <a:rPr lang="en-US" b="1" dirty="0">
                    <a:solidFill>
                      <a:srgbClr val="FF0000"/>
                    </a:solidFill>
                    <a:cs typeface="Arial" panose="020B0604020202020204" pitchFamily="34" charset="0"/>
                  </a:rPr>
                  <a:t>two dimensional probability density factorizes</a:t>
                </a:r>
                <a:r>
                  <a:rPr lang="en-US" dirty="0">
                    <a:solidFill>
                      <a:schemeClr val="tx1"/>
                    </a:solidFill>
                    <a:cs typeface="Arial" panose="020B0604020202020204" pitchFamily="34" charset="0"/>
                  </a:rPr>
                  <a:t>, that is if it can be written as</a:t>
                </a:r>
              </a:p>
              <a:p>
                <a:endParaRPr lang="en-US" dirty="0">
                  <a:cs typeface="Arial" panose="020B0604020202020204" pitchFamily="34" charset="0"/>
                </a:endParaRPr>
              </a:p>
              <a:p>
                <a:r>
                  <a:rPr lang="en-US" dirty="0">
                    <a:cs typeface="Arial" panose="020B0604020202020204" pitchFamily="34" charset="0"/>
                  </a:rPr>
                  <a:t>where on the right side we have the </a:t>
                </a:r>
                <a:r>
                  <a:rPr lang="en-US" b="1" dirty="0">
                    <a:cs typeface="Arial" panose="020B0604020202020204" pitchFamily="34" charset="0"/>
                  </a:rPr>
                  <a:t>marginal distributions</a:t>
                </a:r>
                <a:r>
                  <a:rPr lang="en-US" dirty="0">
                    <a:cs typeface="Arial" panose="020B0604020202020204" pitchFamily="34" charset="0"/>
                  </a:rPr>
                  <a:t>. First we prove the sufficient condition. Suppose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𝜌</m:t>
                    </m:r>
                    <m:r>
                      <a:rPr lang="en-US" b="0" i="1" smtClean="0">
                        <a:latin typeface="Cambria Math" panose="02040503050406030204" pitchFamily="18" charset="0"/>
                        <a:ea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𝑥</m:t>
                    </m:r>
                    <m:r>
                      <a:rPr lang="en-US" b="0" i="1" smtClean="0">
                        <a:latin typeface="Cambria Math" panose="02040503050406030204" pitchFamily="18" charset="0"/>
                        <a:ea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𝑦</m:t>
                    </m:r>
                    <m:r>
                      <a:rPr lang="en-US"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dirty="0">
                    <a:solidFill>
                      <a:schemeClr val="tx1"/>
                    </a:solidFill>
                    <a:cs typeface="Arial" panose="020B0604020202020204" pitchFamily="34" charset="0"/>
                  </a:rPr>
                  <a:t> factorizes. Then</a:t>
                </a:r>
              </a:p>
              <a:p>
                <a:endParaRPr lang="en-US" dirty="0">
                  <a:cs typeface="Arial" panose="020B0604020202020204" pitchFamily="34" charset="0"/>
                </a:endParaRPr>
              </a:p>
              <a:p>
                <a:endParaRPr lang="en-US" dirty="0">
                  <a:solidFill>
                    <a:schemeClr val="tx1"/>
                  </a:solidFill>
                  <a:cs typeface="Arial" panose="020B0604020202020204" pitchFamily="34" charset="0"/>
                </a:endParaRPr>
              </a:p>
              <a:p>
                <a:endParaRPr lang="en-US" dirty="0">
                  <a:cs typeface="Arial" panose="020B0604020202020204" pitchFamily="34" charset="0"/>
                </a:endParaRPr>
              </a:p>
              <a:p>
                <a:endParaRPr lang="en-US" dirty="0">
                  <a:solidFill>
                    <a:schemeClr val="tx1"/>
                  </a:solidFill>
                  <a:cs typeface="Arial" panose="020B0604020202020204" pitchFamily="34" charset="0"/>
                </a:endParaRPr>
              </a:p>
              <a:p>
                <a:endParaRPr lang="en-US" dirty="0">
                  <a:cs typeface="Arial" panose="020B0604020202020204" pitchFamily="34" charset="0"/>
                </a:endParaRPr>
              </a:p>
              <a:p>
                <a:endParaRPr lang="en-US" dirty="0">
                  <a:solidFill>
                    <a:schemeClr val="tx1"/>
                  </a:solidFill>
                  <a:cs typeface="Arial" panose="020B0604020202020204" pitchFamily="34" charset="0"/>
                </a:endParaRPr>
              </a:p>
              <a:p>
                <a:endParaRPr lang="en-US" dirty="0">
                  <a:cs typeface="Arial" panose="020B0604020202020204" pitchFamily="34" charset="0"/>
                </a:endParaRPr>
              </a:p>
              <a:p>
                <a:endParaRPr lang="en-US" dirty="0">
                  <a:solidFill>
                    <a:schemeClr val="tx1"/>
                  </a:solidFill>
                  <a:cs typeface="Arial" panose="020B0604020202020204" pitchFamily="34" charset="0"/>
                </a:endParaRPr>
              </a:p>
              <a:p>
                <a:endParaRPr lang="en-US" dirty="0">
                  <a:cs typeface="Arial" panose="020B0604020202020204" pitchFamily="34" charset="0"/>
                </a:endParaRPr>
              </a:p>
              <a:p>
                <a:endParaRPr lang="en-US" dirty="0">
                  <a:solidFill>
                    <a:schemeClr val="tx1"/>
                  </a:solidFill>
                  <a:cs typeface="Arial" panose="020B0604020202020204" pitchFamily="34" charset="0"/>
                </a:endParaRPr>
              </a:p>
              <a:p>
                <a:r>
                  <a:rPr lang="en-US" dirty="0">
                    <a:solidFill>
                      <a:schemeClr val="tx1"/>
                    </a:solidFill>
                    <a:cs typeface="Arial" panose="020B0604020202020204" pitchFamily="34" charset="0"/>
                  </a:rPr>
                  <a:t>and the result obviously does not depend on </a:t>
                </a:r>
                <a14:m>
                  <m:oMath xmlns:m="http://schemas.openxmlformats.org/officeDocument/2006/math">
                    <m:r>
                      <a:rPr lang="en-US" b="0" i="1" smtClean="0">
                        <a:solidFill>
                          <a:schemeClr val="tx1"/>
                        </a:solidFill>
                        <a:latin typeface="Cambria Math" panose="02040503050406030204" pitchFamily="18" charset="0"/>
                        <a:cs typeface="Arial" panose="020B0604020202020204" pitchFamily="34" charset="0"/>
                      </a:rPr>
                      <m:t>𝑌</m:t>
                    </m:r>
                  </m:oMath>
                </a14:m>
                <a:r>
                  <a:rPr lang="en-US" dirty="0">
                    <a:solidFill>
                      <a:schemeClr val="tx1"/>
                    </a:solidFill>
                    <a:cs typeface="Arial" panose="020B0604020202020204"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325677" y="989557"/>
                <a:ext cx="8580328" cy="5632311"/>
              </a:xfrm>
              <a:prstGeom prst="rect">
                <a:avLst/>
              </a:prstGeom>
              <a:blipFill>
                <a:blip r:embed="rId7"/>
                <a:stretch>
                  <a:fillRect l="-568" t="-541" b="-758"/>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547079" y="1563278"/>
            <a:ext cx="1537907" cy="229743"/>
          </a:xfrm>
          <a:prstGeom prst="rect">
            <a:avLst/>
          </a:prstGeom>
        </p:spPr>
      </p:pic>
      <p:pic>
        <p:nvPicPr>
          <p:cNvPr id="4" name="Picture 3"/>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474585" y="2735912"/>
            <a:ext cx="1987106" cy="240030"/>
          </a:xfrm>
          <a:prstGeom prst="rect">
            <a:avLst/>
          </a:prstGeom>
        </p:spPr>
      </p:pic>
      <p:pic>
        <p:nvPicPr>
          <p:cNvPr id="10" name="Pictur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18787" y="4002073"/>
            <a:ext cx="7898702" cy="2172272"/>
          </a:xfrm>
          <a:prstGeom prst="rect">
            <a:avLst/>
          </a:prstGeom>
        </p:spPr>
      </p:pic>
      <p:sp>
        <p:nvSpPr>
          <p:cNvPr id="6" name="Slide Number Placeholder 5"/>
          <p:cNvSpPr>
            <a:spLocks noGrp="1"/>
          </p:cNvSpPr>
          <p:nvPr>
            <p:ph type="sldNum" sz="quarter" idx="12"/>
          </p:nvPr>
        </p:nvSpPr>
        <p:spPr/>
        <p:txBody>
          <a:bodyPr/>
          <a:lstStyle/>
          <a:p>
            <a:fld id="{1BCE0CA2-1A48-4B23-8A77-1A9F640E54E6}" type="slidenum">
              <a:rPr lang="sk-SK" smtClean="0"/>
              <a:t>3</a:t>
            </a:fld>
            <a:endParaRPr lang="sk-SK" dirty="0"/>
          </a:p>
        </p:txBody>
      </p:sp>
    </p:spTree>
    <p:extLst>
      <p:ext uri="{BB962C8B-B14F-4D97-AF65-F5344CB8AC3E}">
        <p14:creationId xmlns:p14="http://schemas.microsoft.com/office/powerpoint/2010/main" val="72600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algn="ctr"/>
            <a:r>
              <a:rPr lang="en-US" sz="2400" b="1" dirty="0">
                <a:cs typeface="Arial" panose="020B0604020202020204" pitchFamily="34" charset="0"/>
              </a:rPr>
              <a:t>Continuous random events: more dimensions</a:t>
            </a:r>
          </a:p>
          <a:p>
            <a:pPr algn="ctr"/>
            <a:r>
              <a:rPr lang="en-US" sz="2400" b="1" dirty="0">
                <a:cs typeface="Arial" panose="020B0604020202020204" pitchFamily="34" charset="0"/>
              </a:rPr>
              <a:t>Independent variables</a:t>
            </a:r>
          </a:p>
        </p:txBody>
      </p:sp>
      <p:pic>
        <p:nvPicPr>
          <p:cNvPr id="13" name="Picture 1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15789" y="1979633"/>
            <a:ext cx="7269480" cy="2033397"/>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00416" y="1089764"/>
                <a:ext cx="8743168" cy="923330"/>
              </a:xfrm>
              <a:prstGeom prst="rect">
                <a:avLst/>
              </a:prstGeom>
              <a:noFill/>
            </p:spPr>
            <p:txBody>
              <a:bodyPr wrap="square" rtlCol="0">
                <a:spAutoFit/>
              </a:bodyPr>
              <a:lstStyle/>
              <a:p>
                <a:r>
                  <a:rPr lang="en-US" dirty="0">
                    <a:cs typeface="Arial" panose="020B0604020202020204" pitchFamily="34" charset="0"/>
                  </a:rPr>
                  <a:t>Now we prove the necessary condition. Let us choose the regions </a:t>
                </a:r>
                <a14:m>
                  <m:oMath xmlns:m="http://schemas.openxmlformats.org/officeDocument/2006/math">
                    <m:r>
                      <a:rPr lang="en-US" b="0" i="1" smtClean="0">
                        <a:latin typeface="Cambria Math" panose="02040503050406030204" pitchFamily="18" charset="0"/>
                        <a:cs typeface="Arial" panose="020B0604020202020204" pitchFamily="34" charset="0"/>
                      </a:rPr>
                      <m:t>𝑋</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𝑌</m:t>
                    </m:r>
                  </m:oMath>
                </a14:m>
                <a:r>
                  <a:rPr lang="en-US" dirty="0">
                    <a:cs typeface="Arial" panose="020B0604020202020204" pitchFamily="34" charset="0"/>
                  </a:rPr>
                  <a:t> to be very small intervals around specific (but arbitrary) values </a:t>
                </a:r>
                <a14:m>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𝑥</m:t>
                        </m:r>
                      </m:e>
                      <m:sub>
                        <m:r>
                          <a:rPr lang="en-US" b="0" i="1" smtClean="0">
                            <a:latin typeface="Cambria Math" panose="02040503050406030204" pitchFamily="18" charset="0"/>
                            <a:cs typeface="Arial" panose="020B0604020202020204" pitchFamily="34" charset="0"/>
                          </a:rPr>
                          <m:t>0</m:t>
                        </m:r>
                      </m:sub>
                    </m:sSub>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𝑦</m:t>
                        </m:r>
                      </m:e>
                      <m:sub>
                        <m:r>
                          <a:rPr lang="en-US" b="0" i="1" smtClean="0">
                            <a:latin typeface="Cambria Math" panose="02040503050406030204" pitchFamily="18" charset="0"/>
                            <a:cs typeface="Arial" panose="020B0604020202020204" pitchFamily="34" charset="0"/>
                          </a:rPr>
                          <m:t>0</m:t>
                        </m:r>
                      </m:sub>
                    </m:sSub>
                  </m:oMath>
                </a14:m>
                <a:r>
                  <a:rPr lang="en-US" dirty="0">
                    <a:cs typeface="Arial" panose="020B0604020202020204" pitchFamily="34" charset="0"/>
                  </a:rPr>
                  <a:t>. Let us denote those small intervals as </a:t>
                </a:r>
                <a14:m>
                  <m:oMath xmlns:m="http://schemas.openxmlformats.org/officeDocument/2006/math">
                    <m:r>
                      <a:rPr lang="en-US" b="0" i="1" smtClean="0">
                        <a:latin typeface="Cambria Math" panose="02040503050406030204" pitchFamily="18" charset="0"/>
                        <a:cs typeface="Arial" panose="020B0604020202020204" pitchFamily="34" charset="0"/>
                      </a:rPr>
                      <m:t>𝑑</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𝑥</m:t>
                        </m:r>
                      </m:e>
                      <m:sub>
                        <m:r>
                          <a:rPr lang="en-US" b="0" i="1" smtClean="0">
                            <a:latin typeface="Cambria Math" panose="02040503050406030204" pitchFamily="18" charset="0"/>
                            <a:cs typeface="Arial" panose="020B0604020202020204" pitchFamily="34" charset="0"/>
                          </a:rPr>
                          <m:t>0</m:t>
                        </m:r>
                      </m:sub>
                    </m:sSub>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𝑑</m:t>
                    </m:r>
                    <m:sSub>
                      <m:sSubPr>
                        <m:ctrlPr>
                          <a:rPr lang="en-US" i="1">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𝑦</m:t>
                        </m:r>
                      </m:e>
                      <m:sub>
                        <m:r>
                          <a:rPr lang="en-US" i="1">
                            <a:latin typeface="Cambria Math" panose="02040503050406030204" pitchFamily="18" charset="0"/>
                            <a:cs typeface="Arial" panose="020B0604020202020204" pitchFamily="34" charset="0"/>
                          </a:rPr>
                          <m:t>0</m:t>
                        </m:r>
                      </m:sub>
                    </m:sSub>
                  </m:oMath>
                </a14:m>
                <a:r>
                  <a:rPr lang="en-US" dirty="0">
                    <a:cs typeface="Arial" panose="020B0604020202020204" pitchFamily="34" charset="0"/>
                  </a:rPr>
                  <a:t>. We get</a:t>
                </a:r>
              </a:p>
            </p:txBody>
          </p:sp>
        </mc:Choice>
        <mc:Fallback xmlns="">
          <p:sp>
            <p:nvSpPr>
              <p:cNvPr id="4" name="TextBox 3"/>
              <p:cNvSpPr txBox="1">
                <a:spLocks noRot="1" noChangeAspect="1" noMove="1" noResize="1" noEditPoints="1" noAdjustHandles="1" noChangeArrowheads="1" noChangeShapeType="1" noTextEdit="1"/>
              </p:cNvSpPr>
              <p:nvPr/>
            </p:nvSpPr>
            <p:spPr>
              <a:xfrm>
                <a:off x="200416" y="1089764"/>
                <a:ext cx="8743168" cy="923330"/>
              </a:xfrm>
              <a:prstGeom prst="rect">
                <a:avLst/>
              </a:prstGeom>
              <a:blipFill>
                <a:blip r:embed="rId8"/>
                <a:stretch>
                  <a:fillRect l="-628"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00416" y="4042199"/>
                <a:ext cx="8442543" cy="2585323"/>
              </a:xfrm>
              <a:prstGeom prst="rect">
                <a:avLst/>
              </a:prstGeom>
              <a:noFill/>
            </p:spPr>
            <p:txBody>
              <a:bodyPr wrap="square" rtlCol="0">
                <a:spAutoFit/>
              </a:bodyPr>
              <a:lstStyle/>
              <a:p>
                <a:r>
                  <a:rPr lang="en-US" dirty="0">
                    <a:cs typeface="Arial" panose="020B0604020202020204" pitchFamily="34" charset="0"/>
                  </a:rPr>
                  <a:t>Since the conditional probability is independent of </a:t>
                </a:r>
                <a14:m>
                  <m:oMath xmlns:m="http://schemas.openxmlformats.org/officeDocument/2006/math">
                    <m:r>
                      <a:rPr lang="en-US" b="0" i="1" smtClean="0">
                        <a:latin typeface="Cambria Math" panose="02040503050406030204" pitchFamily="18" charset="0"/>
                        <a:cs typeface="Arial" panose="020B0604020202020204" pitchFamily="34" charset="0"/>
                      </a:rPr>
                      <m:t>𝑌</m:t>
                    </m:r>
                  </m:oMath>
                </a14:m>
                <a:r>
                  <a:rPr lang="en-US" dirty="0">
                    <a:cs typeface="Arial" panose="020B0604020202020204" pitchFamily="34" charset="0"/>
                  </a:rPr>
                  <a:t>, we can write</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Comparing the two results, we get</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since the values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𝑥</m:t>
                        </m:r>
                      </m:e>
                      <m:sub>
                        <m:r>
                          <a:rPr lang="en-US" i="1">
                            <a:latin typeface="Cambria Math" panose="02040503050406030204" pitchFamily="18" charset="0"/>
                            <a:cs typeface="Arial" panose="020B0604020202020204" pitchFamily="34" charset="0"/>
                          </a:rPr>
                          <m:t>0</m:t>
                        </m:r>
                      </m:sub>
                    </m:sSub>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𝑦</m:t>
                        </m:r>
                      </m:e>
                      <m:sub>
                        <m:r>
                          <a:rPr lang="en-US" i="1">
                            <a:latin typeface="Cambria Math" panose="02040503050406030204" pitchFamily="18" charset="0"/>
                            <a:cs typeface="Arial" panose="020B0604020202020204" pitchFamily="34" charset="0"/>
                          </a:rPr>
                          <m:t>0</m:t>
                        </m:r>
                      </m:sub>
                    </m:sSub>
                  </m:oMath>
                </a14:m>
                <a:r>
                  <a:rPr lang="en-US" dirty="0">
                    <a:cs typeface="Arial" panose="020B0604020202020204" pitchFamily="34" charset="0"/>
                  </a:rPr>
                  <a:t> are arbitrary, we have proven the factorization.</a:t>
                </a:r>
              </a:p>
            </p:txBody>
          </p:sp>
        </mc:Choice>
        <mc:Fallback xmlns="">
          <p:sp>
            <p:nvSpPr>
              <p:cNvPr id="14" name="TextBox 13"/>
              <p:cNvSpPr txBox="1">
                <a:spLocks noRot="1" noChangeAspect="1" noMove="1" noResize="1" noEditPoints="1" noAdjustHandles="1" noChangeArrowheads="1" noChangeShapeType="1" noTextEdit="1"/>
              </p:cNvSpPr>
              <p:nvPr/>
            </p:nvSpPr>
            <p:spPr>
              <a:xfrm>
                <a:off x="200416" y="4042199"/>
                <a:ext cx="8442543" cy="2585323"/>
              </a:xfrm>
              <a:prstGeom prst="rect">
                <a:avLst/>
              </a:prstGeom>
              <a:blipFill>
                <a:blip r:embed="rId9"/>
                <a:stretch>
                  <a:fillRect l="-650" t="-1179" b="-283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7437392-E36A-4289-A4AA-73666DB09037}"/>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860670" y="4519001"/>
            <a:ext cx="7212000" cy="229714"/>
          </a:xfrm>
          <a:prstGeom prst="rect">
            <a:avLst/>
          </a:prstGeom>
        </p:spPr>
      </p:pic>
      <p:pic>
        <p:nvPicPr>
          <p:cNvPr id="22" name="Picture 2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992960" y="5300843"/>
            <a:ext cx="2763774" cy="898398"/>
          </a:xfrm>
          <a:prstGeom prst="rect">
            <a:avLst/>
          </a:prstGeom>
        </p:spPr>
      </p:pic>
      <p:sp>
        <p:nvSpPr>
          <p:cNvPr id="3" name="Slide Number Placeholder 2"/>
          <p:cNvSpPr>
            <a:spLocks noGrp="1"/>
          </p:cNvSpPr>
          <p:nvPr>
            <p:ph type="sldNum" sz="quarter" idx="12"/>
          </p:nvPr>
        </p:nvSpPr>
        <p:spPr/>
        <p:txBody>
          <a:bodyPr/>
          <a:lstStyle/>
          <a:p>
            <a:fld id="{1BCE0CA2-1A48-4B23-8A77-1A9F640E54E6}" type="slidenum">
              <a:rPr lang="sk-SK" smtClean="0"/>
              <a:t>4</a:t>
            </a:fld>
            <a:endParaRPr lang="sk-SK" dirty="0"/>
          </a:p>
        </p:txBody>
      </p:sp>
    </p:spTree>
    <p:extLst>
      <p:ext uri="{BB962C8B-B14F-4D97-AF65-F5344CB8AC3E}">
        <p14:creationId xmlns:p14="http://schemas.microsoft.com/office/powerpoint/2010/main" val="110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algn="ctr"/>
            <a:r>
              <a:rPr lang="en-US" sz="2400" b="1" dirty="0">
                <a:cs typeface="Arial" panose="020B0604020202020204" pitchFamily="34" charset="0"/>
              </a:rPr>
              <a:t>Continuous random events: more dimensions</a:t>
            </a:r>
          </a:p>
          <a:p>
            <a:pPr algn="ctr"/>
            <a:r>
              <a:rPr lang="en-US" sz="2400" b="1" dirty="0">
                <a:cs typeface="Arial" panose="020B0604020202020204" pitchFamily="34" charset="0"/>
              </a:rPr>
              <a:t>Mean values</a:t>
            </a:r>
          </a:p>
        </p:txBody>
      </p:sp>
      <mc:AlternateContent xmlns:mc="http://schemas.openxmlformats.org/markup-compatibility/2006" xmlns:a14="http://schemas.microsoft.com/office/drawing/2010/main">
        <mc:Choice Requires="a14">
          <p:sp>
            <p:nvSpPr>
              <p:cNvPr id="4" name="TextBox 3"/>
              <p:cNvSpPr txBox="1"/>
              <p:nvPr/>
            </p:nvSpPr>
            <p:spPr>
              <a:xfrm>
                <a:off x="312234" y="1326995"/>
                <a:ext cx="8318810" cy="646331"/>
              </a:xfrm>
              <a:prstGeom prst="rect">
                <a:avLst/>
              </a:prstGeom>
              <a:noFill/>
            </p:spPr>
            <p:txBody>
              <a:bodyPr wrap="square" rtlCol="0">
                <a:spAutoFit/>
              </a:bodyPr>
              <a:lstStyle/>
              <a:p>
                <a:r>
                  <a:rPr lang="en-US" dirty="0">
                    <a:cs typeface="Arial" panose="020B0604020202020204" pitchFamily="34" charset="0"/>
                  </a:rPr>
                  <a:t>We have two random variables </a:t>
                </a:r>
                <a14:m>
                  <m:oMath xmlns:m="http://schemas.openxmlformats.org/officeDocument/2006/math">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𝑦</m:t>
                    </m:r>
                  </m:oMath>
                </a14:m>
                <a:r>
                  <a:rPr lang="en-US" dirty="0">
                    <a:cs typeface="Arial" panose="020B0604020202020204" pitchFamily="34" charset="0"/>
                  </a:rPr>
                  <a:t> with probability density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𝜌</m:t>
                    </m:r>
                    <m:r>
                      <a:rPr lang="en-US" b="0" i="1" smtClean="0">
                        <a:latin typeface="Cambria Math" panose="02040503050406030204" pitchFamily="18" charset="0"/>
                        <a:ea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𝑥</m:t>
                    </m:r>
                    <m:r>
                      <a:rPr lang="en-US" b="0" i="1" smtClean="0">
                        <a:latin typeface="Cambria Math" panose="02040503050406030204" pitchFamily="18" charset="0"/>
                        <a:ea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𝑦</m:t>
                    </m:r>
                    <m:r>
                      <a:rPr lang="en-US"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dirty="0">
                    <a:cs typeface="Arial" panose="020B0604020202020204" pitchFamily="34" charset="0"/>
                  </a:rPr>
                  <a:t>. Then the following is true </a:t>
                </a:r>
                <a:r>
                  <a:rPr lang="en-US" b="1" dirty="0">
                    <a:solidFill>
                      <a:srgbClr val="FF0000"/>
                    </a:solidFill>
                    <a:cs typeface="Arial" panose="020B0604020202020204" pitchFamily="34" charset="0"/>
                  </a:rPr>
                  <a:t>in general</a:t>
                </a:r>
                <a:endParaRPr lang="sk-SK" b="1" dirty="0">
                  <a:solidFill>
                    <a:srgbClr val="FF0000"/>
                  </a:solidFill>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12234" y="1326995"/>
                <a:ext cx="8318810" cy="646331"/>
              </a:xfrm>
              <a:prstGeom prst="rect">
                <a:avLst/>
              </a:prstGeom>
              <a:blipFill>
                <a:blip r:embed="rId7"/>
                <a:stretch>
                  <a:fillRect l="-586" t="-5660" r="-733" b="-14151"/>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331737" y="2140563"/>
            <a:ext cx="1361313" cy="216027"/>
          </a:xfrm>
          <a:prstGeom prst="rect">
            <a:avLst/>
          </a:prstGeom>
        </p:spPr>
      </p:pic>
      <p:sp>
        <p:nvSpPr>
          <p:cNvPr id="6" name="TextBox 5"/>
          <p:cNvSpPr txBox="1"/>
          <p:nvPr/>
        </p:nvSpPr>
        <p:spPr>
          <a:xfrm>
            <a:off x="312234" y="2609385"/>
            <a:ext cx="8318810" cy="369332"/>
          </a:xfrm>
          <a:prstGeom prst="rect">
            <a:avLst/>
          </a:prstGeom>
          <a:noFill/>
        </p:spPr>
        <p:txBody>
          <a:bodyPr wrap="square" rtlCol="0">
            <a:spAutoFit/>
          </a:bodyPr>
          <a:lstStyle/>
          <a:p>
            <a:r>
              <a:rPr lang="en-US" dirty="0">
                <a:cs typeface="Arial" panose="020B0604020202020204" pitchFamily="34" charset="0"/>
              </a:rPr>
              <a:t>Proof:</a:t>
            </a:r>
            <a:endParaRPr lang="sk-SK" dirty="0">
              <a:cs typeface="Arial" panose="020B0604020202020204" pitchFamily="34" charset="0"/>
            </a:endParaRPr>
          </a:p>
        </p:txBody>
      </p:sp>
      <p:pic>
        <p:nvPicPr>
          <p:cNvPr id="12" name="Picture 1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046308" y="3028034"/>
            <a:ext cx="7293483" cy="1702499"/>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12234" y="5241073"/>
                <a:ext cx="8167052" cy="923330"/>
              </a:xfrm>
              <a:prstGeom prst="rect">
                <a:avLst/>
              </a:prstGeom>
              <a:noFill/>
            </p:spPr>
            <p:txBody>
              <a:bodyPr wrap="square" rtlCol="0">
                <a:spAutoFit/>
              </a:bodyPr>
              <a:lstStyle/>
              <a:p>
                <a:r>
                  <a:rPr lang="en-US" dirty="0">
                    <a:cs typeface="Arial" panose="020B0604020202020204" pitchFamily="34" charset="0"/>
                  </a:rPr>
                  <a:t>We have two </a:t>
                </a:r>
                <a:r>
                  <a:rPr lang="en-US" b="1" dirty="0">
                    <a:solidFill>
                      <a:srgbClr val="FF0000"/>
                    </a:solidFill>
                    <a:cs typeface="Arial" panose="020B0604020202020204" pitchFamily="34" charset="0"/>
                  </a:rPr>
                  <a:t>independent</a:t>
                </a:r>
                <a:r>
                  <a:rPr lang="en-US" dirty="0">
                    <a:cs typeface="Arial" panose="020B0604020202020204" pitchFamily="34" charset="0"/>
                  </a:rPr>
                  <a:t> random variables </a:t>
                </a:r>
                <a14:m>
                  <m:oMath xmlns:m="http://schemas.openxmlformats.org/officeDocument/2006/math">
                    <m:r>
                      <a:rPr lang="en-US" i="1">
                        <a:latin typeface="Cambria Math" panose="02040503050406030204" pitchFamily="18" charset="0"/>
                        <a:cs typeface="Arial" panose="020B0604020202020204" pitchFamily="34" charset="0"/>
                      </a:rPr>
                      <m:t>𝑥</m:t>
                    </m:r>
                    <m:r>
                      <a:rPr lang="en-US" i="1">
                        <a:latin typeface="Cambria Math" panose="02040503050406030204" pitchFamily="18" charset="0"/>
                        <a:cs typeface="Arial" panose="020B0604020202020204" pitchFamily="34" charset="0"/>
                      </a:rPr>
                      <m:t>, </m:t>
                    </m:r>
                    <m:r>
                      <a:rPr lang="en-US" i="1">
                        <a:latin typeface="Cambria Math" panose="02040503050406030204" pitchFamily="18" charset="0"/>
                        <a:cs typeface="Arial" panose="020B0604020202020204" pitchFamily="34" charset="0"/>
                      </a:rPr>
                      <m:t>𝑦</m:t>
                    </m:r>
                  </m:oMath>
                </a14:m>
                <a:r>
                  <a:rPr lang="en-US" dirty="0">
                    <a:cs typeface="Arial" panose="020B0604020202020204" pitchFamily="34" charset="0"/>
                  </a:rPr>
                  <a:t> with probability density Then the following is true</a:t>
                </a:r>
                <a:endParaRPr lang="sk-SK" b="1" dirty="0">
                  <a:solidFill>
                    <a:srgbClr val="FF0000"/>
                  </a:solidFill>
                  <a:cs typeface="Arial" panose="020B0604020202020204" pitchFamily="34" charset="0"/>
                </a:endParaRPr>
              </a:p>
              <a:p>
                <a:endParaRPr lang="sk-SK" dirty="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12234" y="5241073"/>
                <a:ext cx="8167052" cy="923330"/>
              </a:xfrm>
              <a:prstGeom prst="rect">
                <a:avLst/>
              </a:prstGeom>
              <a:blipFill>
                <a:blip r:embed="rId10"/>
                <a:stretch>
                  <a:fillRect l="-597" t="-3974"/>
                </a:stretch>
              </a:blipFill>
            </p:spPr>
            <p:txBody>
              <a:bodyPr/>
              <a:lstStyle/>
              <a:p>
                <a:r>
                  <a:rPr lang="en-US">
                    <a:noFill/>
                  </a:rPr>
                  <a:t> </a:t>
                </a:r>
              </a:p>
            </p:txBody>
          </p:sp>
        </mc:Fallback>
      </mc:AlternateContent>
      <p:pic>
        <p:nvPicPr>
          <p:cNvPr id="15" name="Picture 1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281715" y="6056390"/>
            <a:ext cx="930974" cy="181737"/>
          </a:xfrm>
          <a:prstGeom prst="rect">
            <a:avLst/>
          </a:prstGeom>
        </p:spPr>
      </p:pic>
      <p:sp>
        <p:nvSpPr>
          <p:cNvPr id="3" name="Slide Number Placeholder 2"/>
          <p:cNvSpPr>
            <a:spLocks noGrp="1"/>
          </p:cNvSpPr>
          <p:nvPr>
            <p:ph type="sldNum" sz="quarter" idx="12"/>
          </p:nvPr>
        </p:nvSpPr>
        <p:spPr/>
        <p:txBody>
          <a:bodyPr/>
          <a:lstStyle/>
          <a:p>
            <a:fld id="{1BCE0CA2-1A48-4B23-8A77-1A9F640E54E6}" type="slidenum">
              <a:rPr lang="sk-SK" smtClean="0"/>
              <a:t>5</a:t>
            </a:fld>
            <a:endParaRPr lang="sk-SK" dirty="0"/>
          </a:p>
        </p:txBody>
      </p:sp>
    </p:spTree>
    <p:extLst>
      <p:ext uri="{BB962C8B-B14F-4D97-AF65-F5344CB8AC3E}">
        <p14:creationId xmlns:p14="http://schemas.microsoft.com/office/powerpoint/2010/main" val="382767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algn="ctr"/>
            <a:r>
              <a:rPr lang="en-US" sz="2400" b="1" dirty="0">
                <a:cs typeface="Arial" panose="020B0604020202020204" pitchFamily="34" charset="0"/>
              </a:rPr>
              <a:t>Continuous random events: more dimensions</a:t>
            </a:r>
          </a:p>
          <a:p>
            <a:pPr algn="ctr"/>
            <a:r>
              <a:rPr lang="en-US" sz="2400" b="1" dirty="0">
                <a:cs typeface="Arial" panose="020B0604020202020204" pitchFamily="34" charset="0"/>
              </a:rPr>
              <a:t>Mean values</a:t>
            </a:r>
          </a:p>
        </p:txBody>
      </p:sp>
      <p:sp>
        <p:nvSpPr>
          <p:cNvPr id="3" name="TextBox 2"/>
          <p:cNvSpPr txBox="1"/>
          <p:nvPr/>
        </p:nvSpPr>
        <p:spPr>
          <a:xfrm>
            <a:off x="234175" y="1773044"/>
            <a:ext cx="8720253" cy="646331"/>
          </a:xfrm>
          <a:prstGeom prst="rect">
            <a:avLst/>
          </a:prstGeom>
          <a:noFill/>
        </p:spPr>
        <p:txBody>
          <a:bodyPr wrap="square" rtlCol="0">
            <a:spAutoFit/>
          </a:bodyPr>
          <a:lstStyle/>
          <a:p>
            <a:r>
              <a:rPr lang="en-US" dirty="0">
                <a:cs typeface="Arial" panose="020B0604020202020204" pitchFamily="34" charset="0"/>
              </a:rPr>
              <a:t>Proof: for independent variables</a:t>
            </a:r>
          </a:p>
          <a:p>
            <a:r>
              <a:rPr lang="en-US" dirty="0">
                <a:cs typeface="Arial" panose="020B0604020202020204" pitchFamily="34" charset="0"/>
              </a:rPr>
              <a:t>and we get</a:t>
            </a:r>
            <a:endParaRPr lang="sk-SK" dirty="0">
              <a:cs typeface="Arial" panose="020B0604020202020204" pitchFamily="34" charset="0"/>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176480" y="1837695"/>
            <a:ext cx="1987106" cy="240030"/>
          </a:xfrm>
          <a:prstGeom prst="rect">
            <a:avLst/>
          </a:prstGeom>
        </p:spPr>
      </p:pic>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81069" y="2647355"/>
            <a:ext cx="7936421" cy="836676"/>
          </a:xfrm>
          <a:prstGeom prst="rect">
            <a:avLst/>
          </a:prstGeom>
        </p:spPr>
      </p:pic>
      <p:sp>
        <p:nvSpPr>
          <p:cNvPr id="8" name="TextBox 7"/>
          <p:cNvSpPr txBox="1"/>
          <p:nvPr/>
        </p:nvSpPr>
        <p:spPr>
          <a:xfrm>
            <a:off x="234175" y="3980985"/>
            <a:ext cx="8508381" cy="646331"/>
          </a:xfrm>
          <a:prstGeom prst="rect">
            <a:avLst/>
          </a:prstGeom>
          <a:noFill/>
        </p:spPr>
        <p:txBody>
          <a:bodyPr wrap="square" rtlCol="0">
            <a:spAutoFit/>
          </a:bodyPr>
          <a:lstStyle/>
          <a:p>
            <a:r>
              <a:rPr lang="en-US" dirty="0">
                <a:cs typeface="Arial" panose="020B0604020202020204" pitchFamily="34" charset="0"/>
              </a:rPr>
              <a:t>Note: if                       holds, it does not necessarily mean that the variables are independent, even if it often considered as a strong hint for independence.</a:t>
            </a:r>
            <a:endParaRPr lang="sk-SK" dirty="0">
              <a:cs typeface="Arial" panose="020B0604020202020204" pitchFamily="34" charset="0"/>
            </a:endParaRPr>
          </a:p>
        </p:txBody>
      </p:sp>
      <p:pic>
        <p:nvPicPr>
          <p:cNvPr id="9" name="Picture 8"/>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124278" y="4077229"/>
            <a:ext cx="930974" cy="181737"/>
          </a:xfrm>
          <a:prstGeom prst="rect">
            <a:avLst/>
          </a:prstGeom>
        </p:spPr>
      </p:pic>
      <p:sp>
        <p:nvSpPr>
          <p:cNvPr id="5" name="Slide Number Placeholder 4"/>
          <p:cNvSpPr>
            <a:spLocks noGrp="1"/>
          </p:cNvSpPr>
          <p:nvPr>
            <p:ph type="sldNum" sz="quarter" idx="12"/>
          </p:nvPr>
        </p:nvSpPr>
        <p:spPr/>
        <p:txBody>
          <a:bodyPr/>
          <a:lstStyle/>
          <a:p>
            <a:fld id="{1BCE0CA2-1A48-4B23-8A77-1A9F640E54E6}" type="slidenum">
              <a:rPr lang="sk-SK" smtClean="0"/>
              <a:t>6</a:t>
            </a:fld>
            <a:endParaRPr lang="sk-SK" dirty="0"/>
          </a:p>
        </p:txBody>
      </p:sp>
    </p:spTree>
    <p:extLst>
      <p:ext uri="{BB962C8B-B14F-4D97-AF65-F5344CB8AC3E}">
        <p14:creationId xmlns:p14="http://schemas.microsoft.com/office/powerpoint/2010/main" val="269043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algn="ctr"/>
            <a:r>
              <a:rPr lang="en-US" sz="2400" b="1" dirty="0">
                <a:cs typeface="Arial" panose="020B0604020202020204" pitchFamily="34" charset="0"/>
              </a:rPr>
              <a:t>Continuous random events: no bias distribution counterexample</a:t>
            </a:r>
          </a:p>
        </p:txBody>
      </p:sp>
      <mc:AlternateContent xmlns:mc="http://schemas.openxmlformats.org/markup-compatibility/2006" xmlns:a14="http://schemas.microsoft.com/office/drawing/2010/main">
        <mc:Choice Requires="a14">
          <p:sp>
            <p:nvSpPr>
              <p:cNvPr id="3" name="TextBox 2"/>
              <p:cNvSpPr txBox="1"/>
              <p:nvPr/>
            </p:nvSpPr>
            <p:spPr>
              <a:xfrm>
                <a:off x="167265" y="1338146"/>
                <a:ext cx="8753708" cy="923330"/>
              </a:xfrm>
              <a:prstGeom prst="rect">
                <a:avLst/>
              </a:prstGeom>
              <a:noFill/>
            </p:spPr>
            <p:txBody>
              <a:bodyPr wrap="square" rtlCol="0">
                <a:spAutoFit/>
              </a:bodyPr>
              <a:lstStyle/>
              <a:p>
                <a:r>
                  <a:rPr lang="en-US" dirty="0">
                    <a:cs typeface="Arial" panose="020B0604020202020204" pitchFamily="34" charset="0"/>
                  </a:rPr>
                  <a:t>Consider the following problem. A thin long rigid rod is randomly thrown onto a circle and intersect the circle in two points A,B forming a chord (segment AB). Denote the length of the chord as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𝜉</m:t>
                    </m:r>
                  </m:oMath>
                </a14:m>
                <a:r>
                  <a:rPr lang="en-US" dirty="0">
                    <a:cs typeface="Arial" panose="020B0604020202020204" pitchFamily="34" charset="0"/>
                  </a:rPr>
                  <a:t>. Find the probability density for the random variable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𝜉</m:t>
                    </m:r>
                  </m:oMath>
                </a14:m>
                <a:r>
                  <a:rPr lang="en-US" dirty="0">
                    <a:cs typeface="Arial" panose="020B0604020202020204" pitchFamily="34" charset="0"/>
                  </a:rPr>
                  <a:t>. </a:t>
                </a:r>
                <a:endParaRPr lang="sk-SK" dirty="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67265" y="1338146"/>
                <a:ext cx="8753708" cy="923330"/>
              </a:xfrm>
              <a:prstGeom prst="rect">
                <a:avLst/>
              </a:prstGeom>
              <a:blipFill>
                <a:blip r:embed="rId6"/>
                <a:stretch>
                  <a:fillRect l="-557"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251366" y="2642839"/>
                <a:ext cx="4572000" cy="2308324"/>
              </a:xfrm>
              <a:prstGeom prst="rect">
                <a:avLst/>
              </a:prstGeom>
              <a:noFill/>
            </p:spPr>
            <p:txBody>
              <a:bodyPr wrap="square" rtlCol="0">
                <a:spAutoFit/>
              </a:bodyPr>
              <a:lstStyle/>
              <a:p>
                <a:r>
                  <a:rPr lang="en-US" dirty="0">
                    <a:cs typeface="Arial" panose="020B0604020202020204" pitchFamily="34" charset="0"/>
                  </a:rPr>
                  <a:t>“Solution” 1:</a:t>
                </a:r>
              </a:p>
              <a:p>
                <a:r>
                  <a:rPr lang="en-US" dirty="0">
                    <a:cs typeface="Arial" panose="020B0604020202020204" pitchFamily="34" charset="0"/>
                  </a:rPr>
                  <a:t>Without loss of generality we can assume that all the thrown rods are parallel, perpendicular to the dash-dotted line in the figure. So the random event is fully specified by the size of the segment SB denoted as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Using “non-biased” uniform distribution of </a:t>
                </a:r>
                <a14:m>
                  <m:oMath xmlns:m="http://schemas.openxmlformats.org/officeDocument/2006/math">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ea typeface="Cambria Math" panose="02040503050406030204" pitchFamily="18" charset="0"/>
                        <a:cs typeface="Arial" panose="020B0604020202020204" pitchFamily="34" charset="0"/>
                      </a:rPr>
                      <m:t>∈</m:t>
                    </m:r>
                    <m:d>
                      <m:dPr>
                        <m:ctrlPr>
                          <a:rPr lang="en-US" b="0" i="1" smtClean="0">
                            <a:latin typeface="Cambria Math" panose="02040503050406030204" pitchFamily="18" charset="0"/>
                            <a:ea typeface="Cambria Math" panose="02040503050406030204" pitchFamily="18" charset="0"/>
                            <a:cs typeface="Arial" panose="020B0604020202020204" pitchFamily="34" charset="0"/>
                          </a:rPr>
                        </m:ctrlPr>
                      </m:dPr>
                      <m:e>
                        <m:r>
                          <a:rPr lang="en-US" b="0" i="1" smtClean="0">
                            <a:latin typeface="Cambria Math" panose="02040503050406030204" pitchFamily="18" charset="0"/>
                            <a:ea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𝑟</m:t>
                        </m:r>
                        <m:r>
                          <a:rPr lang="en-US" b="0" i="1" smtClean="0">
                            <a:latin typeface="Cambria Math" panose="02040503050406030204" pitchFamily="18" charset="0"/>
                            <a:ea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𝑟</m:t>
                        </m:r>
                      </m:e>
                    </m:d>
                  </m:oMath>
                </a14:m>
                <a:r>
                  <a:rPr lang="en-US" dirty="0">
                    <a:cs typeface="Arial" panose="020B0604020202020204" pitchFamily="34" charset="0"/>
                  </a:rPr>
                  <a:t> we get</a:t>
                </a:r>
                <a:endParaRPr lang="sk-SK" dirty="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251366" y="2642839"/>
                <a:ext cx="4572000" cy="2308324"/>
              </a:xfrm>
              <a:prstGeom prst="rect">
                <a:avLst/>
              </a:prstGeom>
              <a:blipFill>
                <a:blip r:embed="rId7"/>
                <a:stretch>
                  <a:fillRect l="-1067" t="-1587" r="-933" b="-3439"/>
                </a:stretch>
              </a:blipFill>
            </p:spPr>
            <p:txBody>
              <a:bodyPr/>
              <a:lstStyle/>
              <a:p>
                <a:r>
                  <a:rPr lang="en-US">
                    <a:noFill/>
                  </a:rPr>
                  <a:t> </a:t>
                </a:r>
              </a:p>
            </p:txBody>
          </p:sp>
        </mc:Fallback>
      </mc:AlternateContent>
      <p:pic>
        <p:nvPicPr>
          <p:cNvPr id="22" name="Picture 21"/>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5615709" y="5066778"/>
            <a:ext cx="1474470" cy="279464"/>
          </a:xfrm>
          <a:prstGeom prst="rect">
            <a:avLst/>
          </a:prstGeom>
        </p:spPr>
      </p:pic>
      <p:pic>
        <p:nvPicPr>
          <p:cNvPr id="25" name="Picture 2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900018" y="5651333"/>
            <a:ext cx="3274695" cy="533210"/>
          </a:xfrm>
          <a:prstGeom prst="rect">
            <a:avLst/>
          </a:prstGeom>
        </p:spPr>
      </p:pic>
      <p:pic>
        <p:nvPicPr>
          <p:cNvPr id="53" name="Picture 52"/>
          <p:cNvPicPr>
            <a:picLocks noChangeAspect="1"/>
          </p:cNvPicPr>
          <p:nvPr/>
        </p:nvPicPr>
        <p:blipFill>
          <a:blip r:embed="rId10"/>
          <a:stretch>
            <a:fillRect/>
          </a:stretch>
        </p:blipFill>
        <p:spPr>
          <a:xfrm>
            <a:off x="294184" y="2320678"/>
            <a:ext cx="3853006" cy="4401693"/>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7</a:t>
            </a:fld>
            <a:endParaRPr lang="sk-SK" dirty="0"/>
          </a:p>
        </p:txBody>
      </p:sp>
    </p:spTree>
    <p:extLst>
      <p:ext uri="{BB962C8B-B14F-4D97-AF65-F5344CB8AC3E}">
        <p14:creationId xmlns:p14="http://schemas.microsoft.com/office/powerpoint/2010/main" val="312901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algn="ctr"/>
            <a:r>
              <a:rPr lang="en-US" sz="2400" b="1" dirty="0">
                <a:cs typeface="Arial" panose="020B0604020202020204" pitchFamily="34" charset="0"/>
              </a:rPr>
              <a:t>Continuous random events: no bias distribution counterexample</a:t>
            </a:r>
          </a:p>
        </p:txBody>
      </p:sp>
      <mc:AlternateContent xmlns:mc="http://schemas.openxmlformats.org/markup-compatibility/2006" xmlns:a14="http://schemas.microsoft.com/office/drawing/2010/main">
        <mc:Choice Requires="a14">
          <p:sp>
            <p:nvSpPr>
              <p:cNvPr id="3" name="TextBox 2"/>
              <p:cNvSpPr txBox="1"/>
              <p:nvPr/>
            </p:nvSpPr>
            <p:spPr>
              <a:xfrm>
                <a:off x="167265" y="1338146"/>
                <a:ext cx="8753708" cy="923330"/>
              </a:xfrm>
              <a:prstGeom prst="rect">
                <a:avLst/>
              </a:prstGeom>
              <a:noFill/>
            </p:spPr>
            <p:txBody>
              <a:bodyPr wrap="square" rtlCol="0">
                <a:spAutoFit/>
              </a:bodyPr>
              <a:lstStyle/>
              <a:p>
                <a:r>
                  <a:rPr lang="en-US" dirty="0">
                    <a:cs typeface="Arial" panose="020B0604020202020204" pitchFamily="34" charset="0"/>
                  </a:rPr>
                  <a:t>Consider the following problem. A thin long rigid rod is randomly thrown onto a circle and intersect the circle in two points A,B forming a chord (segment AB). Denote the length of the chord as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𝜉</m:t>
                    </m:r>
                  </m:oMath>
                </a14:m>
                <a:r>
                  <a:rPr lang="en-US" dirty="0">
                    <a:cs typeface="Arial" panose="020B0604020202020204" pitchFamily="34" charset="0"/>
                  </a:rPr>
                  <a:t>. Find the probability density for the random variable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𝜉</m:t>
                    </m:r>
                  </m:oMath>
                </a14:m>
                <a:r>
                  <a:rPr lang="en-US" dirty="0">
                    <a:cs typeface="Arial" panose="020B0604020202020204" pitchFamily="34" charset="0"/>
                  </a:rPr>
                  <a:t>. </a:t>
                </a:r>
                <a:endParaRPr lang="sk-SK" dirty="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67265" y="1338146"/>
                <a:ext cx="8753708" cy="923330"/>
              </a:xfrm>
              <a:prstGeom prst="rect">
                <a:avLst/>
              </a:prstGeom>
              <a:blipFill>
                <a:blip r:embed="rId7"/>
                <a:stretch>
                  <a:fillRect l="-557"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251366" y="2642839"/>
                <a:ext cx="4785756" cy="1754326"/>
              </a:xfrm>
              <a:prstGeom prst="rect">
                <a:avLst/>
              </a:prstGeom>
              <a:noFill/>
            </p:spPr>
            <p:txBody>
              <a:bodyPr wrap="square" rtlCol="0">
                <a:spAutoFit/>
              </a:bodyPr>
              <a:lstStyle/>
              <a:p>
                <a:r>
                  <a:rPr lang="en-US" dirty="0">
                    <a:cs typeface="Arial" panose="020B0604020202020204" pitchFamily="34" charset="0"/>
                  </a:rPr>
                  <a:t>“Solution” 2:</a:t>
                </a:r>
              </a:p>
              <a:p>
                <a:r>
                  <a:rPr lang="en-US" dirty="0">
                    <a:cs typeface="Arial" panose="020B0604020202020204" pitchFamily="34" charset="0"/>
                  </a:rPr>
                  <a:t>Without loss of generality we can assume that all the thrown rods intersect the circle in the specific point A. So the random event is fully specified by the angle ASB denoted as </a:t>
                </a:r>
                <a14:m>
                  <m:oMath xmlns:m="http://schemas.openxmlformats.org/officeDocument/2006/math">
                    <m:r>
                      <m:rPr>
                        <m:sty m:val="p"/>
                      </m:rPr>
                      <a:rPr lang="el-GR" b="0" i="1" smtClean="0">
                        <a:latin typeface="Cambria Math" panose="02040503050406030204" pitchFamily="18" charset="0"/>
                        <a:ea typeface="Cambria Math" panose="02040503050406030204" pitchFamily="18" charset="0"/>
                        <a:cs typeface="Arial" panose="020B0604020202020204" pitchFamily="34" charset="0"/>
                      </a:rPr>
                      <m:t>φ</m:t>
                    </m:r>
                  </m:oMath>
                </a14:m>
                <a:r>
                  <a:rPr lang="en-US" dirty="0">
                    <a:cs typeface="Arial" panose="020B0604020202020204" pitchFamily="34" charset="0"/>
                  </a:rPr>
                  <a:t>. Using “non-biased” uniform distribution of </a:t>
                </a:r>
                <a14:m>
                  <m:oMath xmlns:m="http://schemas.openxmlformats.org/officeDocument/2006/math">
                    <m:r>
                      <m:rPr>
                        <m:sty m:val="p"/>
                      </m:rPr>
                      <a:rPr lang="el-GR" b="0" i="1" smtClean="0">
                        <a:latin typeface="Cambria Math" panose="02040503050406030204" pitchFamily="18" charset="0"/>
                        <a:ea typeface="Cambria Math" panose="02040503050406030204" pitchFamily="18" charset="0"/>
                        <a:cs typeface="Arial" panose="020B0604020202020204" pitchFamily="34" charset="0"/>
                      </a:rPr>
                      <m:t>φ</m:t>
                    </m:r>
                    <m:r>
                      <a:rPr lang="en-US" b="0" i="1" smtClean="0">
                        <a:latin typeface="Cambria Math" panose="02040503050406030204" pitchFamily="18" charset="0"/>
                        <a:ea typeface="Cambria Math" panose="02040503050406030204" pitchFamily="18" charset="0"/>
                        <a:cs typeface="Arial" panose="020B0604020202020204" pitchFamily="34" charset="0"/>
                      </a:rPr>
                      <m:t>∈(0,2</m:t>
                    </m:r>
                    <m:r>
                      <a:rPr lang="en-US" b="0" i="1" smtClean="0">
                        <a:latin typeface="Cambria Math" panose="02040503050406030204" pitchFamily="18" charset="0"/>
                        <a:ea typeface="Cambria Math" panose="02040503050406030204" pitchFamily="18" charset="0"/>
                        <a:cs typeface="Arial" panose="020B0604020202020204" pitchFamily="34" charset="0"/>
                      </a:rPr>
                      <m:t>𝜋</m:t>
                    </m:r>
                    <m:r>
                      <a:rPr lang="en-US"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dirty="0">
                    <a:cs typeface="Arial" panose="020B0604020202020204" pitchFamily="34" charset="0"/>
                  </a:rPr>
                  <a:t> we get</a:t>
                </a:r>
                <a:endParaRPr lang="sk-SK" dirty="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251366" y="2642839"/>
                <a:ext cx="4785756" cy="1754326"/>
              </a:xfrm>
              <a:prstGeom prst="rect">
                <a:avLst/>
              </a:prstGeom>
              <a:blipFill>
                <a:blip r:embed="rId8"/>
                <a:stretch>
                  <a:fillRect l="-1019" t="-2091" r="-1911" b="-4878"/>
                </a:stretch>
              </a:blipFill>
            </p:spPr>
            <p:txBody>
              <a:bodyPr/>
              <a:lstStyle/>
              <a:p>
                <a:r>
                  <a:rPr lang="en-US">
                    <a:noFill/>
                  </a:rPr>
                  <a:t> </a:t>
                </a:r>
              </a:p>
            </p:txBody>
          </p:sp>
        </mc:Fallback>
      </mc:AlternateContent>
      <p:pic>
        <p:nvPicPr>
          <p:cNvPr id="21" name="Picture 20"/>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517063" y="4818136"/>
            <a:ext cx="1594485" cy="229743"/>
          </a:xfrm>
          <a:prstGeom prst="rect">
            <a:avLst/>
          </a:prstGeom>
        </p:spPr>
      </p:pic>
      <p:pic>
        <p:nvPicPr>
          <p:cNvPr id="26" name="Picture 2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900018" y="5318833"/>
            <a:ext cx="3104960" cy="533210"/>
          </a:xfrm>
          <a:prstGeom prst="rect">
            <a:avLst/>
          </a:prstGeom>
        </p:spPr>
      </p:pic>
      <p:pic>
        <p:nvPicPr>
          <p:cNvPr id="53" name="Picture 52"/>
          <p:cNvPicPr>
            <a:picLocks noChangeAspect="1"/>
          </p:cNvPicPr>
          <p:nvPr/>
        </p:nvPicPr>
        <p:blipFill>
          <a:blip r:embed="rId11"/>
          <a:stretch>
            <a:fillRect/>
          </a:stretch>
        </p:blipFill>
        <p:spPr>
          <a:xfrm>
            <a:off x="294184" y="2320678"/>
            <a:ext cx="3853006" cy="4401693"/>
          </a:xfrm>
          <a:prstGeom prst="rect">
            <a:avLst/>
          </a:prstGeom>
        </p:spPr>
      </p:pic>
      <p:cxnSp>
        <p:nvCxnSpPr>
          <p:cNvPr id="6" name="Straight Connector 5"/>
          <p:cNvCxnSpPr/>
          <p:nvPr/>
        </p:nvCxnSpPr>
        <p:spPr>
          <a:xfrm>
            <a:off x="1021278" y="4821382"/>
            <a:ext cx="1567543" cy="11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352628" y="4598726"/>
            <a:ext cx="132017" cy="150876"/>
          </a:xfrm>
          <a:prstGeom prst="rect">
            <a:avLst/>
          </a:prstGeom>
        </p:spPr>
      </p:pic>
      <p:cxnSp>
        <p:nvCxnSpPr>
          <p:cNvPr id="14" name="Straight Connector 13"/>
          <p:cNvCxnSpPr/>
          <p:nvPr/>
        </p:nvCxnSpPr>
        <p:spPr>
          <a:xfrm flipH="1">
            <a:off x="2588821" y="3289465"/>
            <a:ext cx="273132" cy="15437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09599" y="4485899"/>
            <a:ext cx="194215" cy="1526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7" name="TextBox 26"/>
          <p:cNvSpPr txBox="1"/>
          <p:nvPr/>
        </p:nvSpPr>
        <p:spPr>
          <a:xfrm>
            <a:off x="4251366" y="6127668"/>
            <a:ext cx="4669607" cy="646331"/>
          </a:xfrm>
          <a:prstGeom prst="rect">
            <a:avLst/>
          </a:prstGeom>
          <a:noFill/>
        </p:spPr>
        <p:txBody>
          <a:bodyPr wrap="square" rtlCol="0">
            <a:spAutoFit/>
          </a:bodyPr>
          <a:lstStyle/>
          <a:p>
            <a:r>
              <a:rPr lang="en-US" b="1" dirty="0">
                <a:solidFill>
                  <a:srgbClr val="FF0000"/>
                </a:solidFill>
                <a:cs typeface="Arial" panose="020B0604020202020204" pitchFamily="34" charset="0"/>
              </a:rPr>
              <a:t>So two equally plausible “solutions”, two different results!</a:t>
            </a:r>
            <a:endParaRPr lang="sk-SK" b="1" dirty="0">
              <a:solidFill>
                <a:srgbClr val="FF0000"/>
              </a:solidFill>
              <a:cs typeface="Arial" panose="020B0604020202020204" pitchFamily="34" charset="0"/>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t>8</a:t>
            </a:fld>
            <a:endParaRPr lang="sk-SK" dirty="0"/>
          </a:p>
        </p:txBody>
      </p:sp>
    </p:spTree>
    <p:extLst>
      <p:ext uri="{BB962C8B-B14F-4D97-AF65-F5344CB8AC3E}">
        <p14:creationId xmlns:p14="http://schemas.microsoft.com/office/powerpoint/2010/main" val="56980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03" y="2955074"/>
            <a:ext cx="8095785" cy="646331"/>
          </a:xfrm>
          <a:prstGeom prst="rect">
            <a:avLst/>
          </a:prstGeom>
          <a:noFill/>
        </p:spPr>
        <p:txBody>
          <a:bodyPr wrap="square" rtlCol="0">
            <a:spAutoFit/>
          </a:bodyPr>
          <a:lstStyle/>
          <a:p>
            <a:pPr algn="ctr"/>
            <a:r>
              <a:rPr lang="en-US" sz="3600" b="1" dirty="0">
                <a:cs typeface="Arial" panose="020B0604020202020204" pitchFamily="34" charset="0"/>
              </a:rPr>
              <a:t>Demo random processes</a:t>
            </a:r>
            <a:endParaRPr lang="sk-SK" sz="3600" b="1" dirty="0">
              <a:cs typeface="Arial" panose="020B0604020202020204" pitchFamily="34" charset="0"/>
            </a:endParaRPr>
          </a:p>
        </p:txBody>
      </p:sp>
      <p:sp>
        <p:nvSpPr>
          <p:cNvPr id="3" name="Slide Number Placeholder 2"/>
          <p:cNvSpPr>
            <a:spLocks noGrp="1"/>
          </p:cNvSpPr>
          <p:nvPr>
            <p:ph type="sldNum" sz="quarter" idx="12"/>
          </p:nvPr>
        </p:nvSpPr>
        <p:spPr/>
        <p:txBody>
          <a:bodyPr/>
          <a:lstStyle/>
          <a:p>
            <a:fld id="{1BCE0CA2-1A48-4B23-8A77-1A9F640E54E6}" type="slidenum">
              <a:rPr lang="sk-SK" smtClean="0"/>
              <a:t>9</a:t>
            </a:fld>
            <a:endParaRPr lang="sk-SK" dirty="0"/>
          </a:p>
        </p:txBody>
      </p:sp>
    </p:spTree>
    <p:extLst>
      <p:ext uri="{BB962C8B-B14F-4D97-AF65-F5344CB8AC3E}">
        <p14:creationId xmlns:p14="http://schemas.microsoft.com/office/powerpoint/2010/main" val="9905662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10;\end{align*}&#10;\end{document}"/>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X|y\in Y)&amp;=\frac{p(x\in X,y\in Y)}{p(y\in Y)}&#10;=\frac{\int\limits_X \!dx\int\limits_Y\! dy\rho(x,y)}&#10;    {\int\limits_{-\infty}^\infty \!dx\int\limits_Y\! dy\rho(x,y)}&#10;=\frac{\int\limits_X \!dx\int\limits_Y\! dy\rho_x(x)\rho_y(y)}&#10;    {\int\limits_{-\infty}^\infty \!dx\int\limits_Y\! dy&#10;     \rho_x(x)\rho_y(y)}\\&#10;&amp;=\frac{\int\limits_X \!dx \rho_x(x)  \int\limits_Y\! dy\rho_y(y)}&#10;    {\int\limits_{-\infty}^\infty \!dx \rho_x(x)\int\limits_Y\! dy&#10;     \rho_y(y)}=&#10;\frac{\int\limits_X \!dx \rho_x(x)}&#10;    {\int\limits_{-\infty}^\infty \!dx \rho_x(x)}=\int\limits_X \!dx \rho_x(x)&#10;\end{align*}&#10;\end{document}"/>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dx_0|y\in dy_0)&amp;=\frac{p(x\in dx_0,y\in dy_0)}{p(y\in dy_0)}&#10;=\frac{\int\limits_{dx_0} \!dx\int\limits_{dy_0}\! dy\rho(x,y)}{\int\limits_{-\infty}^\infty \!dx\int\limits_{dy_0}\! dy&#10;\rho(x,y)}\\&#10;&amp;=\frac{dx_0 dy_0\rho(x_0,y_0)}&#10;{\int\limits_{-\infty}^\infty \!dx dy_0 \rho(x,y_0)}=&#10;\frac{dx_0 dy_0\rho(x_0,y_0)}{dy_0 \rho_y(y_0)}=&#10;\frac{dx_0 \rho(x_0,y_0)}{\rho_y(y_0)}&#10;\end{align*}&#10;\end{document}"/>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dx_0|y\in dy_0)&amp;=p(x\in dx_0|y\in (-\infty, \infty))&#10;=p(x\in dx_0)=dx_0\rho_x(x_0)&#10;\end{align*}&#10;\end{document}"/>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dx_0 \rho(x_0,y_0)}{\rho_y(y_0)}&amp;=dx_0\rho_x(x_0)\\&#10;\rho(x_0,y_0)&amp;=\rho_x(x_0)\rho_y(y_0)&#10;\end{align*}&#10;\end{document}"/>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y}=\overline x + \overline y&#10;\end{align*}&#10;\end{document}"/>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y}&amp;=\iint dx dy \,(x+y)\rho(x,y)=&#10;\iint dx\, dy\, x \,\rho(x,y) = \iint dx\, dy\, y\, \rho(x,y)\\&#10;&amp;=\int dx\, x\int dy\, \rho(x,y)+\int dy\, y\int dx\, \rho(x,y)\\&#10;&amp;=\int dx \, x\, \rho_x(x) + \int dy\,y\,\rho_y(y)=\overline x + \overline y&#10;\end{align*}&#10;\end{document}"/>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y}=\overline x . \overline y&#10;\end{align*}&#10;\end{document}"/>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rho_x(x)\rho_y(y)&#10;\end{align*}&#10;\end{document}"/>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y}&amp;=\iint dx dy \, x\, y\rho(x,y)=&#10;\iint dx\, dy\, x y \,\rho_x(x)\rho_y(y) =\int dx\, x\,\rho_x(x)&#10;\int dy\, y\,\rho_y(y)\\&#10;&amp;=\overline x .\overline y&#10;\end{align*}&#10;\end{document}"/>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y}=\overline x . \overline y&#10;\end{align*}&#10;\end{document}"/>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10;\end{align*}&#10;\end{document}"/>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i =2\sqrt{r^2+x^2}&#10;\end{align*}&#10;\end{document}"/>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i =\int_{-r}^r\,2\sqrt{r^2+x^2}\frac{1}{2r}dr\approx 1.57\, r&#10;\end{align*}&#10;\end{document}"/>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i =2r/\sin(\varphi/2)&#10;\end{align*}&#10;\end{document}"/>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i =\int_{0}^\pi\,2 r \sin(\varphi/2)\frac{d\varphi}{\pi}&#10;\approx 1.27\, r&#10;\end{align*}&#10;\end{document}"/>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arphi&#10;\end{align*}&#10;\end{document}"/>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n+1}= x_n + \delta_n,\;\;\; \delta_n \in \{-\Delta, +\Delta\} \;\;\;\text{randomly}&#10;\end{align*}&#10;\end{document}"/>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n+1}= x_n + \delta_n&#10;\end{align*}&#10;\end{document}"/>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n+1}^{(1)}&amp;= x_n^{(1)} + \delta_n^{(1)}\\&#10;x_{n+1}^{(2)}&amp;= x_n^{(2)} + \delta_n^{(2)}\\&#10;&amp;\cdots\\&#10;x_{n+1}^{(i)}&amp;= x_n^{(i)} + \delta_n^{(i)}\\&#10;&amp;\cdots\\&#10;x_{n+1}^{(N)}&amp;= x_n^{(N)} + \delta_n^{(N)}&#10;\end{align*}&#10;\end{document}"/>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_{n+1}}= \overline{x_n} + \overline{\delta_n}&#10;\end{align*}&#10;\end{document}"/>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_{n+1}}= \overline{x_n}&#10;\end{align*}&#10;\end{document}"/>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p(x\in X|y\in Y)=\frac{N_{XY}}{N_Y}&#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_n}&#10;\end{align*}&#10;\end{document}"/>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delta_n}&#10;\end{align*}&#10;\end{document}"/>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_{n}}=\overline{x_{n-1}}=\ldots=\overline{x_0}=0&#10;\end{align*}&#10;\end{document}"/>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n+1}^{(1)})^2&amp;= (x_n^{(1)})^2 + (\delta_n^{(1)})^2+2x_n^{(1)}\delta_n^{(1)}\\&#10;(x_{n+1}^{(2)})^2&amp;= (x_n^{(2)})^2 + (\delta_n^{(2)})^2+2x_n^{(2)}\delta_n^{(2)}\\&#10;&amp;\cdots\\&#10;(x_{n+1}^{(i)})^2&amp;= (x_n^{(i)})^2 + (\delta_n^{(i)})^2+2x_n^{(i)}\delta_n^{(i)}\\&#10;&amp;\cdots\\&#10;(x_{n+1}^{(N)})^2&amp;= (x_n^{(N)})^2 + (\delta_n^{(N)})^2+2x_n^{(N)}\delta_n^{(N)}\\&#10;\end{align*}&#10;\end{document}"/>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_{n+1}^2}&amp;= \overline{x_n^2} + \overline{\delta_n^2}&#10;\end{align*}&#10;\end{document}"/>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_{n+1}^2}&amp;= \overline{x_n^2} + \Delta^2&#10;\end{align*}&#10;\end{document}"/>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_{n}^2}&amp;= n\, \Delta^2&#10;\end{align*}&#10;\end{document}"/>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qrt N&#10;\end{align*}&#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x_{\text{true}}=x_{\text{measured}}\pm \Delta&#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x_1,x_2,x_3,\dots, x_N}&#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N_Y=p(y\in Y)N&#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x_{\text{average}}=\frac{1}{N}(x_1+x_2+x_3+\dots+ x_N)&#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x_{\text{true}}=x_{\text{average}}\pm\frac{1}{\sqrt N}\Delta&#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x_i=x_{\text{true}}+ \delta_i&#10;\end{align*}&#10;\end{document}&#10;"/>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x_{\text{average}}=\frac{1}{N}\sum_1^N x_i=&#10;\frac{1}{N}\sum_1^N(x_{\text{true}}+ \delta_i)=&#10;x_{\text{true}}&#10;+\frac{1}{N}\sum_1^N\delta_i&#10;\end{align*}&#10;\end{document}&#10;"/>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sum_1^N\delta_i&#10;\end{align*}&#10;\end{document}&#10;"/>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x_{\text{average}}-x_{\text{true}})^2}=&#10;\overline{(\frac{1}{N}\sum_i\delta_i)^2}=&#10;\overline{\frac{1}{N^2}\sum_i \delta_i\sum_j\delta_j}&#10;\end{align*}&#10;\end{document}&#10;"/>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x_{\text{average}}-x_{\text{true}})^2}=&#10;\frac{1}{N^2}\overline{\sum_i\delta_i^2}+\frac{1}{N^2}&#10;\overline{\sum_{i\ne j}\delta_i\delta_j}&#10;\end{align*}&#10;\end{document}&#10;"/>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x_{\text{average}}-x_{\text{true}})^2}=&#10;\frac{1}{N^2}\sum_i\overline{\delta_i^2}+\frac{1}{N^2}&#10;\sum_{i\ne j}\overline{\delta_i\delta_j}&#10;\end{align*}&#10;\end{document}&#10;"/>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x_{\text{average}}-x_{\text{true}})^2}=&#10;\frac{1}{N^2}N\overline{\Delta^2}+0=&#10;\frac{1}{N}\overline{\Delta^2}&#10;\end{align*}&#10;\end{document}&#10;"/>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x_{\text{true}}=x_{\text{average}}\pm\frac{1}{\sqrt N}\Delta&#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N_{XY}=p(x\in X,y\in Y)N&#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10;\end{align*}&#10;\end{document}&#10;"/>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10;\end{align*}&#10;\end{document}&#10;"/>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 v'&#10;\end{align*}&#10;\end{document}&#10;"/>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frac{M-m}{M+m}V+\frac{2m}{M+m}v&#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i)}_n=\frac{M-m}{M+m}V^{(i)}_n+\frac{2m}{M+m}v^{(i)}&#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V'_n}=\frac{M-m}{M+m}\overline{V_n}\;\;\;\text{since we assume}&#10;\;\;\;\;\overline v=0&#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V_{n+1}}=\frac{M-m}{M+m}\overline{V_n} \implies&#10;\overline {V_\infty}=0&#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i)}_n=\frac{M-m}{M+m}V^{(i)}_n+\frac{2m}{M+m}v^{(i)}&#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V^2_{n+1}}=(\frac{M-m}{M+m})^2&#10;\overline{V^2_n}+(\frac{2m}{M+m})\overline{v^2}&#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V^2_\infty}=(\frac{M-m}{M+m})^2&#10;\overline{V^2_\infty}+(\frac{2m}{M+m})\overline{v^2}&#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p(x\in X|y\in Y)=\frac{N_{XY}}{N_Y}&#10;\end{align*}&#10;\end{document}&#10;"/>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V^2_\infty}=\frac{m}{M}\overline{v^2}&#10;\end{align*}&#10;\end{document}&#10;"/>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frac{1}{2}M\overline{V^2_\infty}=\frac{1}{2}m\overline{v^2}&#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X|y\in Y)=\frac{p(x\in X,y\in Y)}{p(y\in Y)}&#10;\end{align*}&#10;\end{document}"/>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X|y\in Y)&#10;\end{align*}&#10;\end{document}"/>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rho_x(x)\rho_y(y)&#10;\end{align*}&#10;\end{document}"/>
  <p:tag name="IGUANATEXSIZE" val="18"/>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potx" id="{99239727-8B3C-4466-A651-D625C7AC41F7}" vid="{04F8AA42-2F14-40F4-B6DF-ED44AF9E5B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2670</TotalTime>
  <Words>2129</Words>
  <Application>Microsoft Office PowerPoint</Application>
  <PresentationFormat>On-screen Show (4:3)</PresentationFormat>
  <Paragraphs>192</Paragraphs>
  <Slides>21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Cambria Math</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192</cp:revision>
  <dcterms:created xsi:type="dcterms:W3CDTF">2016-10-10T07:20:49Z</dcterms:created>
  <dcterms:modified xsi:type="dcterms:W3CDTF">2019-10-01T12:00:09Z</dcterms:modified>
</cp:coreProperties>
</file>