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362" r:id="rId2"/>
    <p:sldId id="363" r:id="rId3"/>
    <p:sldId id="364" r:id="rId4"/>
    <p:sldId id="366" r:id="rId5"/>
    <p:sldId id="365" r:id="rId6"/>
    <p:sldId id="367" r:id="rId7"/>
    <p:sldId id="371" r:id="rId8"/>
    <p:sldId id="368" r:id="rId9"/>
    <p:sldId id="396" r:id="rId10"/>
    <p:sldId id="397" r:id="rId11"/>
    <p:sldId id="369" r:id="rId12"/>
    <p:sldId id="372" r:id="rId13"/>
    <p:sldId id="373" r:id="rId14"/>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6" autoAdjust="0"/>
    <p:restoredTop sz="94661" autoAdjust="0"/>
  </p:normalViewPr>
  <p:slideViewPr>
    <p:cSldViewPr snapToGrid="0">
      <p:cViewPr varScale="1">
        <p:scale>
          <a:sx n="62" d="100"/>
          <a:sy n="62" d="100"/>
        </p:scale>
        <p:origin x="1158" y="72"/>
      </p:cViewPr>
      <p:guideLst/>
    </p:cSldViewPr>
  </p:slideViewPr>
  <p:notesTextViewPr>
    <p:cViewPr>
      <p:scale>
        <a:sx n="1" d="1"/>
        <a:sy n="1" d="1"/>
      </p:scale>
      <p:origin x="0" y="0"/>
    </p:cViewPr>
  </p:notesTextViewPr>
  <p:sorterViewPr>
    <p:cViewPr>
      <p:scale>
        <a:sx n="110" d="100"/>
        <a:sy n="110" d="100"/>
      </p:scale>
      <p:origin x="0" y="-225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059C52-18EC-4722-8767-5E528E5DFBBC}" type="datetimeFigureOut">
              <a:rPr lang="sk-SK" smtClean="0"/>
              <a:t>8. 10. 2019</a:t>
            </a:fld>
            <a:endParaRPr lang="sk-SK"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DEBEF8-B183-4FAF-9231-BCB8730357BA}" type="slidenum">
              <a:rPr lang="sk-SK" smtClean="0"/>
              <a:t>‹#›</a:t>
            </a:fld>
            <a:endParaRPr lang="sk-SK" dirty="0"/>
          </a:p>
        </p:txBody>
      </p:sp>
    </p:spTree>
    <p:extLst>
      <p:ext uri="{BB962C8B-B14F-4D97-AF65-F5344CB8AC3E}">
        <p14:creationId xmlns:p14="http://schemas.microsoft.com/office/powerpoint/2010/main" val="3577667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94640D-D5CD-4AAE-80D3-9AC38992F1AA}"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622048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A611E-D6FE-48FC-9331-957230DFA312}"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242903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D2D7D2-F7AC-4F5D-A3E3-A1DE53757EDC}"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866191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6DA9F-9044-4A9F-9E2E-176F8E77560F}"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979308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891D5C2-3952-4AE9-A7D9-2ADF7A888EB1}"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654986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A9BC82-B214-4099-826B-1ED9E5D347B1}" type="datetime1">
              <a:rPr lang="sk-SK" smtClean="0"/>
              <a:t>8. 10. 2019</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87037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A37CF-F4E0-4013-87A2-01FE4FE4C3EA}" type="datetime1">
              <a:rPr lang="sk-SK" smtClean="0"/>
              <a:t>8. 10. 2019</a:t>
            </a:fld>
            <a:endParaRPr lang="sk-SK" dirty="0"/>
          </a:p>
        </p:txBody>
      </p:sp>
      <p:sp>
        <p:nvSpPr>
          <p:cNvPr id="8" name="Footer Placeholder 7"/>
          <p:cNvSpPr>
            <a:spLocks noGrp="1"/>
          </p:cNvSpPr>
          <p:nvPr>
            <p:ph type="ftr" sz="quarter" idx="11"/>
          </p:nvPr>
        </p:nvSpPr>
        <p:spPr/>
        <p:txBody>
          <a:bodyPr/>
          <a:lstStyle/>
          <a:p>
            <a:endParaRPr lang="sk-SK" dirty="0"/>
          </a:p>
        </p:txBody>
      </p:sp>
      <p:sp>
        <p:nvSpPr>
          <p:cNvPr id="9" name="Slide Number Placeholder 8"/>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334800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4392C0-726B-4FF9-A168-D2401A80E300}" type="datetime1">
              <a:rPr lang="sk-SK" smtClean="0"/>
              <a:t>8. 10. 2019</a:t>
            </a:fld>
            <a:endParaRPr lang="sk-SK" dirty="0"/>
          </a:p>
        </p:txBody>
      </p:sp>
      <p:sp>
        <p:nvSpPr>
          <p:cNvPr id="4" name="Footer Placeholder 3"/>
          <p:cNvSpPr>
            <a:spLocks noGrp="1"/>
          </p:cNvSpPr>
          <p:nvPr>
            <p:ph type="ftr" sz="quarter" idx="11"/>
          </p:nvPr>
        </p:nvSpPr>
        <p:spPr/>
        <p:txBody>
          <a:bodyPr/>
          <a:lstStyle/>
          <a:p>
            <a:endParaRPr lang="sk-SK" dirty="0"/>
          </a:p>
        </p:txBody>
      </p:sp>
      <p:sp>
        <p:nvSpPr>
          <p:cNvPr id="5" name="Slide Number Placeholder 4"/>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2509792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399779-CD09-4245-BEAF-BDD6F6D69977}" type="datetime1">
              <a:rPr lang="sk-SK" smtClean="0"/>
              <a:t>8. 10. 2019</a:t>
            </a:fld>
            <a:endParaRPr lang="sk-SK" dirty="0"/>
          </a:p>
        </p:txBody>
      </p:sp>
      <p:sp>
        <p:nvSpPr>
          <p:cNvPr id="3" name="Footer Placeholder 2"/>
          <p:cNvSpPr>
            <a:spLocks noGrp="1"/>
          </p:cNvSpPr>
          <p:nvPr>
            <p:ph type="ftr" sz="quarter" idx="11"/>
          </p:nvPr>
        </p:nvSpPr>
        <p:spPr/>
        <p:txBody>
          <a:bodyPr/>
          <a:lstStyle/>
          <a:p>
            <a:endParaRPr lang="sk-SK" dirty="0"/>
          </a:p>
        </p:txBody>
      </p:sp>
      <p:sp>
        <p:nvSpPr>
          <p:cNvPr id="4" name="Slide Number Placeholder 3"/>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123090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AAF659-7F1C-4D97-97C7-6148C9113AC2}" type="datetime1">
              <a:rPr lang="sk-SK" smtClean="0"/>
              <a:t>8. 10. 2019</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326478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EEA13BE-0278-48B8-B2D1-0B114E653E3A}" type="datetime1">
              <a:rPr lang="sk-SK" smtClean="0"/>
              <a:t>8. 10. 2019</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468539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57BF6-95CC-4E61-8F96-81B78B7A5B3E}" type="datetime1">
              <a:rPr lang="sk-SK" smtClean="0"/>
              <a:t>8. 10. 2019</a:t>
            </a:fld>
            <a:endParaRPr lang="sk-SK"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4D4951-8A76-4D8F-991A-50C7753EBC79}" type="slidenum">
              <a:rPr lang="sk-SK" smtClean="0"/>
              <a:t>‹#›</a:t>
            </a:fld>
            <a:endParaRPr lang="sk-SK" dirty="0"/>
          </a:p>
        </p:txBody>
      </p:sp>
    </p:spTree>
    <p:extLst>
      <p:ext uri="{BB962C8B-B14F-4D97-AF65-F5344CB8AC3E}">
        <p14:creationId xmlns:p14="http://schemas.microsoft.com/office/powerpoint/2010/main" val="2849144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8" Type="http://schemas.openxmlformats.org/officeDocument/2006/relationships/tags" Target="../tags/tag17.xml"/><Relationship Id="rId13" Type="http://schemas.openxmlformats.org/officeDocument/2006/relationships/slideLayout" Target="../slideLayouts/slideLayout7.xml"/><Relationship Id="rId18" Type="http://schemas.openxmlformats.org/officeDocument/2006/relationships/image" Target="../media/image12.png"/><Relationship Id="rId26" Type="http://schemas.openxmlformats.org/officeDocument/2006/relationships/image" Target="../media/image20.png"/><Relationship Id="rId3" Type="http://schemas.openxmlformats.org/officeDocument/2006/relationships/tags" Target="../tags/tag12.xml"/><Relationship Id="rId21" Type="http://schemas.openxmlformats.org/officeDocument/2006/relationships/image" Target="../media/image15.png"/><Relationship Id="rId7" Type="http://schemas.openxmlformats.org/officeDocument/2006/relationships/tags" Target="../tags/tag16.xml"/><Relationship Id="rId12" Type="http://schemas.openxmlformats.org/officeDocument/2006/relationships/tags" Target="../tags/tag21.xml"/><Relationship Id="rId17" Type="http://schemas.openxmlformats.org/officeDocument/2006/relationships/image" Target="../media/image11.png"/><Relationship Id="rId25" Type="http://schemas.openxmlformats.org/officeDocument/2006/relationships/image" Target="../media/image19.png"/><Relationship Id="rId2" Type="http://schemas.openxmlformats.org/officeDocument/2006/relationships/tags" Target="../tags/tag11.xml"/><Relationship Id="rId16" Type="http://schemas.openxmlformats.org/officeDocument/2006/relationships/image" Target="../media/image243.png"/><Relationship Id="rId20" Type="http://schemas.openxmlformats.org/officeDocument/2006/relationships/image" Target="../media/image14.png"/><Relationship Id="rId29" Type="http://schemas.openxmlformats.org/officeDocument/2006/relationships/image" Target="../media/image256.png"/><Relationship Id="rId1" Type="http://schemas.openxmlformats.org/officeDocument/2006/relationships/tags" Target="../tags/tag10.xml"/><Relationship Id="rId6" Type="http://schemas.openxmlformats.org/officeDocument/2006/relationships/tags" Target="../tags/tag15.xml"/><Relationship Id="rId11" Type="http://schemas.openxmlformats.org/officeDocument/2006/relationships/tags" Target="../tags/tag20.xml"/><Relationship Id="rId24" Type="http://schemas.openxmlformats.org/officeDocument/2006/relationships/image" Target="../media/image18.png"/><Relationship Id="rId5" Type="http://schemas.openxmlformats.org/officeDocument/2006/relationships/tags" Target="../tags/tag14.xml"/><Relationship Id="rId23" Type="http://schemas.openxmlformats.org/officeDocument/2006/relationships/image" Target="../media/image17.png"/><Relationship Id="rId28" Type="http://schemas.openxmlformats.org/officeDocument/2006/relationships/image" Target="../media/image22.png"/><Relationship Id="rId10" Type="http://schemas.openxmlformats.org/officeDocument/2006/relationships/tags" Target="../tags/tag19.xml"/><Relationship Id="rId19" Type="http://schemas.openxmlformats.org/officeDocument/2006/relationships/image" Target="../media/image13.png"/><Relationship Id="rId4" Type="http://schemas.openxmlformats.org/officeDocument/2006/relationships/tags" Target="../tags/tag13.xml"/><Relationship Id="rId9" Type="http://schemas.openxmlformats.org/officeDocument/2006/relationships/tags" Target="../tags/tag18.xml"/><Relationship Id="rId22" Type="http://schemas.openxmlformats.org/officeDocument/2006/relationships/image" Target="../media/image16.png"/><Relationship Id="rId27" Type="http://schemas.openxmlformats.org/officeDocument/2006/relationships/image" Target="../media/image21.png"/><Relationship Id="rId30" Type="http://schemas.openxmlformats.org/officeDocument/2006/relationships/image" Target="../media/image23.png"/></Relationships>
</file>

<file path=ppt/slides/_rels/slide12.xml.rels><?xml version="1.0" encoding="UTF-8" standalone="yes"?>
<Relationships xmlns="http://schemas.openxmlformats.org/package/2006/relationships"><Relationship Id="rId8" Type="http://schemas.openxmlformats.org/officeDocument/2006/relationships/tags" Target="../tags/tag29.xml"/><Relationship Id="rId13" Type="http://schemas.openxmlformats.org/officeDocument/2006/relationships/image" Target="../media/image24.png"/><Relationship Id="rId18" Type="http://schemas.openxmlformats.org/officeDocument/2006/relationships/image" Target="../media/image262.png"/><Relationship Id="rId26" Type="http://schemas.openxmlformats.org/officeDocument/2006/relationships/image" Target="../media/image31.png"/><Relationship Id="rId3" Type="http://schemas.openxmlformats.org/officeDocument/2006/relationships/tags" Target="../tags/tag24.xml"/><Relationship Id="rId21" Type="http://schemas.openxmlformats.org/officeDocument/2006/relationships/image" Target="../media/image28.png"/><Relationship Id="rId7" Type="http://schemas.openxmlformats.org/officeDocument/2006/relationships/tags" Target="../tags/tag28.xml"/><Relationship Id="rId12" Type="http://schemas.openxmlformats.org/officeDocument/2006/relationships/slideLayout" Target="../slideLayouts/slideLayout7.xml"/><Relationship Id="rId25" Type="http://schemas.openxmlformats.org/officeDocument/2006/relationships/image" Target="../media/image30.png"/><Relationship Id="rId2" Type="http://schemas.openxmlformats.org/officeDocument/2006/relationships/tags" Target="../tags/tag23.xml"/><Relationship Id="rId20" Type="http://schemas.openxmlformats.org/officeDocument/2006/relationships/image" Target="../media/image27.png"/><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tags" Target="../tags/tag32.xml"/><Relationship Id="rId24" Type="http://schemas.openxmlformats.org/officeDocument/2006/relationships/image" Target="../media/image12.png"/><Relationship Id="rId5" Type="http://schemas.openxmlformats.org/officeDocument/2006/relationships/tags" Target="../tags/tag26.xml"/><Relationship Id="rId15" Type="http://schemas.openxmlformats.org/officeDocument/2006/relationships/image" Target="../media/image26.png"/><Relationship Id="rId23" Type="http://schemas.openxmlformats.org/officeDocument/2006/relationships/image" Target="../media/image266.png"/><Relationship Id="rId10" Type="http://schemas.openxmlformats.org/officeDocument/2006/relationships/tags" Target="../tags/tag31.xml"/><Relationship Id="rId19" Type="http://schemas.openxmlformats.org/officeDocument/2006/relationships/image" Target="../media/image15.png"/><Relationship Id="rId4" Type="http://schemas.openxmlformats.org/officeDocument/2006/relationships/tags" Target="../tags/tag25.xml"/><Relationship Id="rId9" Type="http://schemas.openxmlformats.org/officeDocument/2006/relationships/tags" Target="../tags/tag30.xml"/><Relationship Id="rId14" Type="http://schemas.openxmlformats.org/officeDocument/2006/relationships/image" Target="../media/image25.png"/><Relationship Id="rId22" Type="http://schemas.openxmlformats.org/officeDocument/2006/relationships/image" Target="../media/image29.png"/></Relationships>
</file>

<file path=ppt/slides/_rels/slide13.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tags" Target="../tags/tag35.xml"/><Relationship Id="rId7" Type="http://schemas.openxmlformats.org/officeDocument/2006/relationships/slideLayout" Target="../slideLayouts/slideLayout7.xml"/><Relationship Id="rId2" Type="http://schemas.openxmlformats.org/officeDocument/2006/relationships/tags" Target="../tags/tag34.xml"/><Relationship Id="rId16" Type="http://schemas.openxmlformats.org/officeDocument/2006/relationships/image" Target="../media/image36.png"/><Relationship Id="rId1" Type="http://schemas.openxmlformats.org/officeDocument/2006/relationships/tags" Target="../tags/tag33.xml"/><Relationship Id="rId6" Type="http://schemas.openxmlformats.org/officeDocument/2006/relationships/tags" Target="../tags/tag38.xml"/><Relationship Id="rId11" Type="http://schemas.openxmlformats.org/officeDocument/2006/relationships/image" Target="../media/image34.png"/><Relationship Id="rId5" Type="http://schemas.openxmlformats.org/officeDocument/2006/relationships/tags" Target="../tags/tag37.xml"/><Relationship Id="rId15" Type="http://schemas.openxmlformats.org/officeDocument/2006/relationships/image" Target="../media/image35.png"/><Relationship Id="rId10" Type="http://schemas.openxmlformats.org/officeDocument/2006/relationships/image" Target="../media/image33.png"/><Relationship Id="rId4" Type="http://schemas.openxmlformats.org/officeDocument/2006/relationships/tags" Target="../tags/tag36.xml"/><Relationship Id="rId9" Type="http://schemas.openxmlformats.org/officeDocument/2006/relationships/image" Target="../media/image32.png"/><Relationship Id="rId14" Type="http://schemas.openxmlformats.org/officeDocument/2006/relationships/image" Target="../media/image267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3" Type="http://schemas.openxmlformats.org/officeDocument/2006/relationships/image" Target="../media/image4.png"/><Relationship Id="rId3" Type="http://schemas.openxmlformats.org/officeDocument/2006/relationships/tags" Target="../tags/tag3.xml"/><Relationship Id="rId12" Type="http://schemas.openxmlformats.org/officeDocument/2006/relationships/image" Target="../media/image3.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2.png"/><Relationship Id="rId11" Type="http://schemas.openxmlformats.org/officeDocument/2006/relationships/image" Target="../media/image233.png"/><Relationship Id="rId5" Type="http://schemas.openxmlformats.org/officeDocument/2006/relationships/image" Target="../media/image1.tmp"/><Relationship Id="rId10" Type="http://schemas.openxmlformats.org/officeDocument/2006/relationships/image" Target="../media/image232.png"/><Relationship Id="rId4" Type="http://schemas.openxmlformats.org/officeDocument/2006/relationships/slideLayout" Target="../slideLayouts/slideLayout7.xml"/><Relationship Id="rId9" Type="http://schemas.openxmlformats.org/officeDocument/2006/relationships/image" Target="../media/image231.pn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6.xml"/><Relationship Id="rId7" Type="http://schemas.openxmlformats.org/officeDocument/2006/relationships/image" Target="../media/image234.png"/><Relationship Id="rId2" Type="http://schemas.openxmlformats.org/officeDocument/2006/relationships/tags" Target="../tags/tag5.xml"/><Relationship Id="rId1" Type="http://schemas.openxmlformats.org/officeDocument/2006/relationships/tags" Target="../tags/tag4.xml"/><Relationship Id="rId10" Type="http://schemas.openxmlformats.org/officeDocument/2006/relationships/image" Target="../media/image6.pn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image" Target="../media/image240.png"/><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1</a:t>
            </a:fld>
            <a:endParaRPr lang="sk-SK" dirty="0"/>
          </a:p>
        </p:txBody>
      </p:sp>
      <p:sp>
        <p:nvSpPr>
          <p:cNvPr id="3" name="TextBox 2"/>
          <p:cNvSpPr txBox="1"/>
          <p:nvPr/>
        </p:nvSpPr>
        <p:spPr>
          <a:xfrm>
            <a:off x="143692" y="0"/>
            <a:ext cx="8490857" cy="523220"/>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Equilibrium macrostate</a:t>
            </a:r>
          </a:p>
        </p:txBody>
      </p:sp>
      <p:sp>
        <p:nvSpPr>
          <p:cNvPr id="5" name="TextBox 4"/>
          <p:cNvSpPr txBox="1"/>
          <p:nvPr/>
        </p:nvSpPr>
        <p:spPr>
          <a:xfrm>
            <a:off x="143692" y="523220"/>
            <a:ext cx="8830491" cy="6209392"/>
          </a:xfrm>
          <a:prstGeom prst="rect">
            <a:avLst/>
          </a:prstGeom>
          <a:noFill/>
        </p:spPr>
        <p:txBody>
          <a:bodyPr wrap="square" rtlCol="0">
            <a:spAutoFit/>
          </a:bodyPr>
          <a:lstStyle/>
          <a:p>
            <a:r>
              <a:rPr lang="en-US" dirty="0">
                <a:cs typeface="Arial" panose="020B0604020202020204" pitchFamily="34" charset="0"/>
              </a:rPr>
              <a:t>In statistical physics we deal with macroscopic systems. Is is technically impossible to work with standard physical states (microstates). Technically we have at disposition tremendously reduced information, just values of a few macroscopic quantities, which define the </a:t>
            </a:r>
            <a:r>
              <a:rPr lang="en-US" b="1" dirty="0" err="1">
                <a:cs typeface="Arial" panose="020B0604020202020204" pitchFamily="34" charset="0"/>
              </a:rPr>
              <a:t>macrostate</a:t>
            </a:r>
            <a:r>
              <a:rPr lang="en-US" dirty="0">
                <a:cs typeface="Arial" panose="020B0604020202020204" pitchFamily="34" charset="0"/>
              </a:rPr>
              <a:t> of the system.</a:t>
            </a:r>
          </a:p>
          <a:p>
            <a:endParaRPr lang="en-US" sz="900" dirty="0">
              <a:cs typeface="Arial" panose="020B0604020202020204" pitchFamily="34" charset="0"/>
            </a:endParaRPr>
          </a:p>
          <a:p>
            <a:r>
              <a:rPr lang="en-US" dirty="0">
                <a:cs typeface="Arial" panose="020B0604020202020204" pitchFamily="34" charset="0"/>
              </a:rPr>
              <a:t>In principle, the values of those </a:t>
            </a:r>
            <a:r>
              <a:rPr lang="en-US" dirty="0" err="1">
                <a:cs typeface="Arial" panose="020B0604020202020204" pitchFamily="34" charset="0"/>
              </a:rPr>
              <a:t>macrostate</a:t>
            </a:r>
            <a:r>
              <a:rPr lang="en-US" dirty="0">
                <a:cs typeface="Arial" panose="020B0604020202020204" pitchFamily="34" charset="0"/>
              </a:rPr>
              <a:t>-defining quantities depend on time, thus describing the time development of the corresponding macrostate. </a:t>
            </a:r>
          </a:p>
          <a:p>
            <a:endParaRPr lang="en-US" sz="1050" dirty="0">
              <a:cs typeface="Arial" panose="020B0604020202020204" pitchFamily="34" charset="0"/>
            </a:endParaRPr>
          </a:p>
          <a:p>
            <a:r>
              <a:rPr lang="en-US" dirty="0">
                <a:cs typeface="Arial" panose="020B0604020202020204" pitchFamily="34" charset="0"/>
              </a:rPr>
              <a:t>For isolated systems we observe a very interesting phenomenon:</a:t>
            </a:r>
          </a:p>
          <a:p>
            <a:r>
              <a:rPr lang="en-US" dirty="0">
                <a:cs typeface="Arial" panose="020B0604020202020204" pitchFamily="34" charset="0"/>
              </a:rPr>
              <a:t>Started from arbitrary (unknown) microstate we usually observe that the macrostate changes with time until after some time, which </a:t>
            </a:r>
            <a:r>
              <a:rPr lang="en-US" b="1" dirty="0">
                <a:solidFill>
                  <a:srgbClr val="FF0000"/>
                </a:solidFill>
                <a:cs typeface="Arial" panose="020B0604020202020204" pitchFamily="34" charset="0"/>
              </a:rPr>
              <a:t>we call relaxation time</a:t>
            </a:r>
            <a:r>
              <a:rPr lang="en-US" dirty="0">
                <a:cs typeface="Arial" panose="020B0604020202020204" pitchFamily="34" charset="0"/>
              </a:rPr>
              <a:t>, the macrostate does not change any more. Technically it means that all the </a:t>
            </a:r>
            <a:r>
              <a:rPr lang="en-US" dirty="0" err="1">
                <a:cs typeface="Arial" panose="020B0604020202020204" pitchFamily="34" charset="0"/>
              </a:rPr>
              <a:t>macrostate</a:t>
            </a:r>
            <a:r>
              <a:rPr lang="en-US" dirty="0">
                <a:cs typeface="Arial" panose="020B0604020202020204" pitchFamily="34" charset="0"/>
              </a:rPr>
              <a:t>-defining quantities are stable, their values do not change any more. We say that the system reached </a:t>
            </a:r>
            <a:r>
              <a:rPr lang="en-US" b="1" dirty="0">
                <a:solidFill>
                  <a:srgbClr val="FF0000"/>
                </a:solidFill>
                <a:cs typeface="Arial" panose="020B0604020202020204" pitchFamily="34" charset="0"/>
              </a:rPr>
              <a:t>equilibrium state</a:t>
            </a:r>
            <a:r>
              <a:rPr lang="en-US" dirty="0">
                <a:cs typeface="Arial" panose="020B0604020202020204" pitchFamily="34" charset="0"/>
              </a:rPr>
              <a:t>.</a:t>
            </a:r>
          </a:p>
          <a:p>
            <a:endParaRPr lang="en-US" sz="1050" dirty="0">
              <a:cs typeface="Arial" panose="020B0604020202020204" pitchFamily="34" charset="0"/>
            </a:endParaRPr>
          </a:p>
          <a:p>
            <a:r>
              <a:rPr lang="en-US" dirty="0">
                <a:cs typeface="Arial" panose="020B0604020202020204" pitchFamily="34" charset="0"/>
              </a:rPr>
              <a:t>This does not mean that the situation is static: the microstates change all the time in macroscopic equilibrium (individual molecules collide, change their positions and velocities etc.) So the macroscopic equilibrium is a dynamical equilibrium. For all practical purposes we, however,  can consider the situation as if it was static.</a:t>
            </a:r>
          </a:p>
          <a:p>
            <a:endParaRPr lang="en-US" sz="1100" dirty="0">
              <a:cs typeface="Arial" panose="020B0604020202020204" pitchFamily="34" charset="0"/>
            </a:endParaRPr>
          </a:p>
          <a:p>
            <a:r>
              <a:rPr lang="en-US" dirty="0">
                <a:cs typeface="Arial" panose="020B0604020202020204" pitchFamily="34" charset="0"/>
              </a:rPr>
              <a:t>When we said “macroscopic quantities do not change with time” we have meant that no measuring devices are available to measure those quantities with a </a:t>
            </a:r>
            <a:r>
              <a:rPr lang="en-US" b="1" dirty="0">
                <a:solidFill>
                  <a:srgbClr val="FF0000"/>
                </a:solidFill>
                <a:cs typeface="Arial" panose="020B0604020202020204" pitchFamily="34" charset="0"/>
              </a:rPr>
              <a:t>precision of typically 13 digits</a:t>
            </a:r>
            <a:r>
              <a:rPr lang="en-US" dirty="0">
                <a:cs typeface="Arial" panose="020B0604020202020204" pitchFamily="34" charset="0"/>
              </a:rPr>
              <a:t>. Having such devices we would observe changes at the last digit even for macroscopically defined quantities.</a:t>
            </a:r>
          </a:p>
        </p:txBody>
      </p:sp>
    </p:spTree>
    <p:extLst>
      <p:ext uri="{BB962C8B-B14F-4D97-AF65-F5344CB8AC3E}">
        <p14:creationId xmlns:p14="http://schemas.microsoft.com/office/powerpoint/2010/main" val="1016265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3A2F171-A641-4D3E-AA75-363029A1D4AF}" type="slidenum">
              <a:rPr lang="en-US" smtClean="0"/>
              <a:t>10</a:t>
            </a:fld>
            <a:endParaRPr lang="en-US"/>
          </a:p>
        </p:txBody>
      </p:sp>
      <p:cxnSp>
        <p:nvCxnSpPr>
          <p:cNvPr id="3" name="Straight Connector 2"/>
          <p:cNvCxnSpPr/>
          <p:nvPr/>
        </p:nvCxnSpPr>
        <p:spPr>
          <a:xfrm>
            <a:off x="3576499" y="2523159"/>
            <a:ext cx="0" cy="37444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488267" y="2811191"/>
            <a:ext cx="2102426" cy="2664296"/>
            <a:chOff x="1763688" y="1556792"/>
            <a:chExt cx="2102426" cy="2664296"/>
          </a:xfrm>
        </p:grpSpPr>
        <p:cxnSp>
          <p:nvCxnSpPr>
            <p:cNvPr id="6" name="Straight Arrow Connector 5"/>
            <p:cNvCxnSpPr/>
            <p:nvPr/>
          </p:nvCxnSpPr>
          <p:spPr>
            <a:xfrm flipV="1">
              <a:off x="1763688" y="2924944"/>
              <a:ext cx="2088232" cy="12961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1763688" y="1556792"/>
              <a:ext cx="2102426" cy="139655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1" name="Straight Connector 10"/>
          <p:cNvCxnSpPr/>
          <p:nvPr/>
        </p:nvCxnSpPr>
        <p:spPr>
          <a:xfrm>
            <a:off x="4656619" y="2404695"/>
            <a:ext cx="0" cy="25202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56619" y="4924975"/>
            <a:ext cx="36724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4800636" y="5501039"/>
            <a:ext cx="3522345" cy="563880"/>
          </a:xfrm>
          <a:prstGeom prst="rect">
            <a:avLst/>
          </a:prstGeom>
        </p:spPr>
      </p:pic>
      <p:cxnSp>
        <p:nvCxnSpPr>
          <p:cNvPr id="19" name="Straight Connector 18"/>
          <p:cNvCxnSpPr/>
          <p:nvPr/>
        </p:nvCxnSpPr>
        <p:spPr>
          <a:xfrm flipV="1">
            <a:off x="3576499" y="252315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3576499" y="267555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3576499" y="282795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576499" y="301044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3576499" y="316284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3576499" y="331524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576499" y="346764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3576499" y="362004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3576499" y="377244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576499" y="3954935"/>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3576499" y="4107335"/>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576499" y="4259735"/>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3576499" y="440375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3576499" y="455615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3576499" y="470855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3576499" y="489103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576499" y="504343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3576499" y="519583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3576499" y="534823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3576499" y="550063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3576499" y="565303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3576499" y="583552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3576499" y="598792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3576499" y="6140327"/>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2136339" y="4467375"/>
            <a:ext cx="1440160" cy="1160512"/>
            <a:chOff x="1763688" y="1556792"/>
            <a:chExt cx="2102426" cy="2664296"/>
          </a:xfrm>
        </p:grpSpPr>
        <p:cxnSp>
          <p:nvCxnSpPr>
            <p:cNvPr id="45" name="Straight Arrow Connector 44"/>
            <p:cNvCxnSpPr/>
            <p:nvPr/>
          </p:nvCxnSpPr>
          <p:spPr>
            <a:xfrm flipV="1">
              <a:off x="1763688" y="2924944"/>
              <a:ext cx="2088232" cy="12961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H="1" flipV="1">
              <a:off x="1763688" y="1556792"/>
              <a:ext cx="2102426" cy="139655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552163" y="3243239"/>
            <a:ext cx="3024336" cy="1088504"/>
            <a:chOff x="1763688" y="1556792"/>
            <a:chExt cx="2102426" cy="2664296"/>
          </a:xfrm>
        </p:grpSpPr>
        <p:cxnSp>
          <p:nvCxnSpPr>
            <p:cNvPr id="48" name="Straight Arrow Connector 47"/>
            <p:cNvCxnSpPr/>
            <p:nvPr/>
          </p:nvCxnSpPr>
          <p:spPr>
            <a:xfrm flipV="1">
              <a:off x="1763688" y="2924944"/>
              <a:ext cx="2088232" cy="12961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1763688" y="1556792"/>
              <a:ext cx="2102426" cy="139655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0" name="Group 49"/>
          <p:cNvGrpSpPr/>
          <p:nvPr/>
        </p:nvGrpSpPr>
        <p:grpSpPr>
          <a:xfrm>
            <a:off x="3144451" y="4683399"/>
            <a:ext cx="432048" cy="1376536"/>
            <a:chOff x="1763688" y="1556792"/>
            <a:chExt cx="2102426" cy="2664296"/>
          </a:xfrm>
        </p:grpSpPr>
        <p:cxnSp>
          <p:nvCxnSpPr>
            <p:cNvPr id="51" name="Straight Arrow Connector 50"/>
            <p:cNvCxnSpPr/>
            <p:nvPr/>
          </p:nvCxnSpPr>
          <p:spPr>
            <a:xfrm flipV="1">
              <a:off x="1763688" y="2924944"/>
              <a:ext cx="2088232" cy="12961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flipV="1">
              <a:off x="1763688" y="1556792"/>
              <a:ext cx="2102426" cy="139655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3" name="Group 52"/>
          <p:cNvGrpSpPr/>
          <p:nvPr/>
        </p:nvGrpSpPr>
        <p:grpSpPr>
          <a:xfrm>
            <a:off x="2064331" y="2739183"/>
            <a:ext cx="1512168" cy="368424"/>
            <a:chOff x="1763688" y="1556792"/>
            <a:chExt cx="2102426" cy="2664296"/>
          </a:xfrm>
        </p:grpSpPr>
        <p:cxnSp>
          <p:nvCxnSpPr>
            <p:cNvPr id="54" name="Straight Arrow Connector 53"/>
            <p:cNvCxnSpPr/>
            <p:nvPr/>
          </p:nvCxnSpPr>
          <p:spPr>
            <a:xfrm flipV="1">
              <a:off x="1763688" y="2924944"/>
              <a:ext cx="2088232" cy="12961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flipV="1">
              <a:off x="1763688" y="1556792"/>
              <a:ext cx="2102426" cy="139655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4" name="Freeform 3"/>
          <p:cNvSpPr/>
          <p:nvPr/>
        </p:nvSpPr>
        <p:spPr>
          <a:xfrm>
            <a:off x="4655167" y="3441698"/>
            <a:ext cx="3397624" cy="153028"/>
          </a:xfrm>
          <a:custGeom>
            <a:avLst/>
            <a:gdLst>
              <a:gd name="connsiteX0" fmla="*/ 0 w 3397624"/>
              <a:gd name="connsiteY0" fmla="*/ 152599 h 153028"/>
              <a:gd name="connsiteX1" fmla="*/ 116541 w 3397624"/>
              <a:gd name="connsiteY1" fmla="*/ 53987 h 153028"/>
              <a:gd name="connsiteX2" fmla="*/ 259977 w 3397624"/>
              <a:gd name="connsiteY2" fmla="*/ 80881 h 153028"/>
              <a:gd name="connsiteX3" fmla="*/ 376518 w 3397624"/>
              <a:gd name="connsiteY3" fmla="*/ 62952 h 153028"/>
              <a:gd name="connsiteX4" fmla="*/ 582706 w 3397624"/>
              <a:gd name="connsiteY4" fmla="*/ 98811 h 153028"/>
              <a:gd name="connsiteX5" fmla="*/ 726141 w 3397624"/>
              <a:gd name="connsiteY5" fmla="*/ 45022 h 153028"/>
              <a:gd name="connsiteX6" fmla="*/ 923365 w 3397624"/>
              <a:gd name="connsiteY6" fmla="*/ 199 h 153028"/>
              <a:gd name="connsiteX7" fmla="*/ 1120588 w 3397624"/>
              <a:gd name="connsiteY7" fmla="*/ 62952 h 153028"/>
              <a:gd name="connsiteX8" fmla="*/ 1407459 w 3397624"/>
              <a:gd name="connsiteY8" fmla="*/ 125705 h 153028"/>
              <a:gd name="connsiteX9" fmla="*/ 1541930 w 3397624"/>
              <a:gd name="connsiteY9" fmla="*/ 89846 h 153028"/>
              <a:gd name="connsiteX10" fmla="*/ 1676400 w 3397624"/>
              <a:gd name="connsiteY10" fmla="*/ 53987 h 153028"/>
              <a:gd name="connsiteX11" fmla="*/ 1783977 w 3397624"/>
              <a:gd name="connsiteY11" fmla="*/ 45022 h 153028"/>
              <a:gd name="connsiteX12" fmla="*/ 1972236 w 3397624"/>
              <a:gd name="connsiteY12" fmla="*/ 62952 h 153028"/>
              <a:gd name="connsiteX13" fmla="*/ 2321859 w 3397624"/>
              <a:gd name="connsiteY13" fmla="*/ 62952 h 153028"/>
              <a:gd name="connsiteX14" fmla="*/ 2572871 w 3397624"/>
              <a:gd name="connsiteY14" fmla="*/ 152599 h 153028"/>
              <a:gd name="connsiteX15" fmla="*/ 2814918 w 3397624"/>
              <a:gd name="connsiteY15" fmla="*/ 98811 h 153028"/>
              <a:gd name="connsiteX16" fmla="*/ 3012141 w 3397624"/>
              <a:gd name="connsiteY16" fmla="*/ 143634 h 153028"/>
              <a:gd name="connsiteX17" fmla="*/ 3191436 w 3397624"/>
              <a:gd name="connsiteY17" fmla="*/ 80881 h 153028"/>
              <a:gd name="connsiteX18" fmla="*/ 3397624 w 3397624"/>
              <a:gd name="connsiteY18" fmla="*/ 125705 h 153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397624" h="153028">
                <a:moveTo>
                  <a:pt x="0" y="152599"/>
                </a:moveTo>
                <a:cubicBezTo>
                  <a:pt x="36606" y="109269"/>
                  <a:pt x="73212" y="65940"/>
                  <a:pt x="116541" y="53987"/>
                </a:cubicBezTo>
                <a:cubicBezTo>
                  <a:pt x="159870" y="42034"/>
                  <a:pt x="216648" y="79387"/>
                  <a:pt x="259977" y="80881"/>
                </a:cubicBezTo>
                <a:cubicBezTo>
                  <a:pt x="303306" y="82375"/>
                  <a:pt x="322730" y="59964"/>
                  <a:pt x="376518" y="62952"/>
                </a:cubicBezTo>
                <a:cubicBezTo>
                  <a:pt x="430306" y="65940"/>
                  <a:pt x="524436" y="101799"/>
                  <a:pt x="582706" y="98811"/>
                </a:cubicBezTo>
                <a:cubicBezTo>
                  <a:pt x="640977" y="95823"/>
                  <a:pt x="669365" y="61457"/>
                  <a:pt x="726141" y="45022"/>
                </a:cubicBezTo>
                <a:cubicBezTo>
                  <a:pt x="782917" y="28587"/>
                  <a:pt x="857624" y="-2789"/>
                  <a:pt x="923365" y="199"/>
                </a:cubicBezTo>
                <a:cubicBezTo>
                  <a:pt x="989106" y="3187"/>
                  <a:pt x="1039906" y="42034"/>
                  <a:pt x="1120588" y="62952"/>
                </a:cubicBezTo>
                <a:cubicBezTo>
                  <a:pt x="1201270" y="83870"/>
                  <a:pt x="1337235" y="121223"/>
                  <a:pt x="1407459" y="125705"/>
                </a:cubicBezTo>
                <a:cubicBezTo>
                  <a:pt x="1477683" y="130187"/>
                  <a:pt x="1541930" y="89846"/>
                  <a:pt x="1541930" y="89846"/>
                </a:cubicBezTo>
                <a:cubicBezTo>
                  <a:pt x="1586754" y="77893"/>
                  <a:pt x="1636059" y="61458"/>
                  <a:pt x="1676400" y="53987"/>
                </a:cubicBezTo>
                <a:cubicBezTo>
                  <a:pt x="1716741" y="46516"/>
                  <a:pt x="1734671" y="43528"/>
                  <a:pt x="1783977" y="45022"/>
                </a:cubicBezTo>
                <a:cubicBezTo>
                  <a:pt x="1833283" y="46516"/>
                  <a:pt x="1882589" y="59964"/>
                  <a:pt x="1972236" y="62952"/>
                </a:cubicBezTo>
                <a:cubicBezTo>
                  <a:pt x="2061883" y="65940"/>
                  <a:pt x="2221753" y="48011"/>
                  <a:pt x="2321859" y="62952"/>
                </a:cubicBezTo>
                <a:cubicBezTo>
                  <a:pt x="2421965" y="77893"/>
                  <a:pt x="2490695" y="146623"/>
                  <a:pt x="2572871" y="152599"/>
                </a:cubicBezTo>
                <a:cubicBezTo>
                  <a:pt x="2655047" y="158575"/>
                  <a:pt x="2741706" y="100305"/>
                  <a:pt x="2814918" y="98811"/>
                </a:cubicBezTo>
                <a:cubicBezTo>
                  <a:pt x="2888130" y="97317"/>
                  <a:pt x="2949388" y="146622"/>
                  <a:pt x="3012141" y="143634"/>
                </a:cubicBezTo>
                <a:cubicBezTo>
                  <a:pt x="3074894" y="140646"/>
                  <a:pt x="3127189" y="83869"/>
                  <a:pt x="3191436" y="80881"/>
                </a:cubicBezTo>
                <a:cubicBezTo>
                  <a:pt x="3255683" y="77893"/>
                  <a:pt x="3397624" y="125705"/>
                  <a:pt x="3397624" y="125705"/>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297454" y="933092"/>
            <a:ext cx="8615192" cy="1200329"/>
          </a:xfrm>
          <a:prstGeom prst="rect">
            <a:avLst/>
          </a:prstGeom>
          <a:noFill/>
        </p:spPr>
        <p:txBody>
          <a:bodyPr wrap="square" rtlCol="0">
            <a:spAutoFit/>
          </a:bodyPr>
          <a:lstStyle/>
          <a:p>
            <a:r>
              <a:rPr lang="en-US" dirty="0"/>
              <a:t>Impact of many molecules and a typical corresponding force on the wall. Since our image is not a video, we cannot visualize that the impacts are not simultaneous but spread in time. In this way the forces due to individual impacts are smeared in time and we observe just an average force fluctuating a little.</a:t>
            </a:r>
          </a:p>
        </p:txBody>
      </p:sp>
      <p:sp>
        <p:nvSpPr>
          <p:cNvPr id="57" name="TextBox 56"/>
          <p:cNvSpPr txBox="1"/>
          <p:nvPr/>
        </p:nvSpPr>
        <p:spPr>
          <a:xfrm>
            <a:off x="1184564"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p:spTree>
    <p:extLst>
      <p:ext uri="{BB962C8B-B14F-4D97-AF65-F5344CB8AC3E}">
        <p14:creationId xmlns:p14="http://schemas.microsoft.com/office/powerpoint/2010/main" val="2545178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11</a:t>
            </a:fld>
            <a:endParaRPr lang="sk-SK" dirty="0"/>
          </a:p>
        </p:txBody>
      </p:sp>
      <p:sp>
        <p:nvSpPr>
          <p:cNvPr id="3" name="TextBox 2"/>
          <p:cNvSpPr txBox="1"/>
          <p:nvPr/>
        </p:nvSpPr>
        <p:spPr>
          <a:xfrm>
            <a:off x="1184564"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mc:AlternateContent xmlns:mc="http://schemas.openxmlformats.org/markup-compatibility/2006" xmlns:a14="http://schemas.microsoft.com/office/drawing/2010/main">
        <mc:Choice Requires="a14">
          <p:sp>
            <p:nvSpPr>
              <p:cNvPr id="9" name="TextBox 8"/>
              <p:cNvSpPr txBox="1"/>
              <p:nvPr/>
            </p:nvSpPr>
            <p:spPr>
              <a:xfrm>
                <a:off x="2389650" y="1050139"/>
                <a:ext cx="6565163" cy="2328651"/>
              </a:xfrm>
              <a:prstGeom prst="rect">
                <a:avLst/>
              </a:prstGeom>
              <a:noFill/>
            </p:spPr>
            <p:txBody>
              <a:bodyPr wrap="square" rtlCol="0">
                <a:spAutoFit/>
              </a:bodyPr>
              <a:lstStyle/>
              <a:p>
                <a:r>
                  <a:rPr lang="en-US" dirty="0">
                    <a:cs typeface="Arial" panose="020B0604020202020204" pitchFamily="34" charset="0"/>
                  </a:rPr>
                  <a:t>The wall is perpendicular to the </a:t>
                </a:r>
                <a14:m>
                  <m:oMath xmlns:m="http://schemas.openxmlformats.org/officeDocument/2006/math">
                    <m:r>
                      <a:rPr lang="en-US" b="0" i="1" smtClean="0">
                        <a:latin typeface="Cambria Math" panose="02040503050406030204" pitchFamily="18" charset="0"/>
                        <a:cs typeface="Arial" panose="020B0604020202020204" pitchFamily="34" charset="0"/>
                      </a:rPr>
                      <m:t>𝑥</m:t>
                    </m:r>
                  </m:oMath>
                </a14:m>
                <a:r>
                  <a:rPr lang="en-US" dirty="0">
                    <a:cs typeface="Arial" panose="020B0604020202020204" pitchFamily="34" charset="0"/>
                  </a:rPr>
                  <a:t> axis. A molecule, after an elastic collision to the wall changes its velocity component </a:t>
                </a:r>
                <a14:m>
                  <m:oMath xmlns:m="http://schemas.openxmlformats.org/officeDocument/2006/math">
                    <m:sSub>
                      <m:sSubPr>
                        <m:ctrlPr>
                          <a:rPr lang="en-US" b="0" i="1" smtClean="0">
                            <a:latin typeface="Cambria Math" panose="02040503050406030204" pitchFamily="18" charset="0"/>
                            <a:ea typeface="XITS Math" panose="02000503000000000000" pitchFamily="50" charset="0"/>
                            <a:cs typeface="XITS Math" panose="02000503000000000000" pitchFamily="50" charset="0"/>
                          </a:rPr>
                        </m:ctrlPr>
                      </m:sSubPr>
                      <m:e>
                        <m:r>
                          <a:rPr lang="en-US" b="0" i="1" smtClean="0">
                            <a:latin typeface="Cambria Math" panose="02040503050406030204" pitchFamily="18" charset="0"/>
                            <a:ea typeface="XITS Math" panose="02000503000000000000" pitchFamily="50" charset="0"/>
                            <a:cs typeface="XITS Math" panose="02000503000000000000" pitchFamily="50" charset="0"/>
                          </a:rPr>
                          <m:t>𝑣</m:t>
                        </m:r>
                      </m:e>
                      <m:sub>
                        <m:r>
                          <a:rPr lang="en-US" b="0" i="1" smtClean="0">
                            <a:latin typeface="Cambria Math" panose="02040503050406030204" pitchFamily="18" charset="0"/>
                            <a:ea typeface="XITS Math" panose="02000503000000000000" pitchFamily="50" charset="0"/>
                            <a:cs typeface="XITS Math" panose="02000503000000000000" pitchFamily="50" charset="0"/>
                          </a:rPr>
                          <m:t>𝑥</m:t>
                        </m:r>
                      </m:sub>
                    </m:sSub>
                  </m:oMath>
                </a14:m>
                <a:r>
                  <a:rPr lang="en-US" dirty="0">
                    <a:cs typeface="Arial" panose="020B0604020202020204" pitchFamily="34" charset="0"/>
                  </a:rPr>
                  <a:t> into opposite, while the other two velocity components </a:t>
                </a:r>
                <a14:m>
                  <m:oMath xmlns:m="http://schemas.openxmlformats.org/officeDocument/2006/math">
                    <m:sSub>
                      <m:sSubPr>
                        <m:ctrlPr>
                          <a:rPr lang="en-US" b="0" i="1" smtClean="0">
                            <a:latin typeface="Cambria Math" panose="02040503050406030204" pitchFamily="18" charset="0"/>
                            <a:ea typeface="XITS Math" panose="02000503000000000000" pitchFamily="50" charset="0"/>
                            <a:cs typeface="XITS Math" panose="02000503000000000000" pitchFamily="50" charset="0"/>
                          </a:rPr>
                        </m:ctrlPr>
                      </m:sSubPr>
                      <m:e>
                        <m:r>
                          <a:rPr lang="en-US" b="0" i="1" smtClean="0">
                            <a:latin typeface="Cambria Math" panose="02040503050406030204" pitchFamily="18" charset="0"/>
                            <a:ea typeface="XITS Math" panose="02000503000000000000" pitchFamily="50" charset="0"/>
                            <a:cs typeface="XITS Math" panose="02000503000000000000" pitchFamily="50" charset="0"/>
                          </a:rPr>
                          <m:t>𝑣</m:t>
                        </m:r>
                      </m:e>
                      <m:sub>
                        <m:r>
                          <a:rPr lang="en-US" b="0" i="1" smtClean="0">
                            <a:latin typeface="Cambria Math" panose="02040503050406030204" pitchFamily="18" charset="0"/>
                            <a:ea typeface="XITS Math" panose="02000503000000000000" pitchFamily="50" charset="0"/>
                            <a:cs typeface="XITS Math" panose="02000503000000000000" pitchFamily="50" charset="0"/>
                          </a:rPr>
                          <m:t>𝑦</m:t>
                        </m:r>
                      </m:sub>
                    </m:sSub>
                    <m:r>
                      <a:rPr lang="en-US" b="0" i="1" smtClean="0">
                        <a:latin typeface="Cambria Math" panose="02040503050406030204" pitchFamily="18" charset="0"/>
                        <a:ea typeface="XITS Math" panose="02000503000000000000" pitchFamily="50" charset="0"/>
                        <a:cs typeface="XITS Math" panose="02000503000000000000" pitchFamily="50" charset="0"/>
                      </a:rPr>
                      <m:t>,</m:t>
                    </m:r>
                    <m:sSub>
                      <m:sSubPr>
                        <m:ctrlPr>
                          <a:rPr lang="en-US" b="0" i="1" smtClean="0">
                            <a:latin typeface="Cambria Math" panose="02040503050406030204" pitchFamily="18" charset="0"/>
                            <a:ea typeface="XITS Math" panose="02000503000000000000" pitchFamily="50" charset="0"/>
                            <a:cs typeface="XITS Math" panose="02000503000000000000" pitchFamily="50" charset="0"/>
                          </a:rPr>
                        </m:ctrlPr>
                      </m:sSubPr>
                      <m:e>
                        <m:r>
                          <a:rPr lang="en-US" b="0" i="1" smtClean="0">
                            <a:latin typeface="Cambria Math" panose="02040503050406030204" pitchFamily="18" charset="0"/>
                            <a:ea typeface="XITS Math" panose="02000503000000000000" pitchFamily="50" charset="0"/>
                            <a:cs typeface="XITS Math" panose="02000503000000000000" pitchFamily="50" charset="0"/>
                          </a:rPr>
                          <m:t>𝑣</m:t>
                        </m:r>
                      </m:e>
                      <m:sub>
                        <m:r>
                          <a:rPr lang="en-US" b="0" i="1" smtClean="0">
                            <a:latin typeface="Cambria Math" panose="02040503050406030204" pitchFamily="18" charset="0"/>
                            <a:ea typeface="XITS Math" panose="02000503000000000000" pitchFamily="50" charset="0"/>
                            <a:cs typeface="XITS Math" panose="02000503000000000000" pitchFamily="50" charset="0"/>
                          </a:rPr>
                          <m:t>𝑧</m:t>
                        </m:r>
                      </m:sub>
                    </m:sSub>
                  </m:oMath>
                </a14:m>
                <a:r>
                  <a:rPr lang="en-US" dirty="0">
                    <a:latin typeface="XITS Math" panose="02000503000000000000" pitchFamily="50" charset="0"/>
                    <a:ea typeface="XITS Math" panose="02000503000000000000" pitchFamily="50" charset="0"/>
                    <a:cs typeface="XITS Math" panose="02000503000000000000" pitchFamily="50" charset="0"/>
                  </a:rPr>
                  <a:t> </a:t>
                </a:r>
                <a:r>
                  <a:rPr lang="en-US" dirty="0">
                    <a:cs typeface="Arial" panose="020B0604020202020204" pitchFamily="34" charset="0"/>
                  </a:rPr>
                  <a:t>are not changed by the collision.</a:t>
                </a:r>
              </a:p>
              <a:p>
                <a:r>
                  <a:rPr lang="en-US" dirty="0">
                    <a:cs typeface="Arial" panose="020B0604020202020204" pitchFamily="34" charset="0"/>
                  </a:rPr>
                  <a:t>The absolute value of the net impulse change of the molecule is therefore</a:t>
                </a:r>
                <a:endParaRPr lang="en-US" dirty="0">
                  <a:ea typeface="XITS Math" panose="02000503000000000000" pitchFamily="50" charset="0"/>
                  <a:cs typeface="XITS Math" panose="02000503000000000000" pitchFamily="50" charset="0"/>
                </a:endParaRPr>
              </a:p>
              <a:p>
                <a:r>
                  <a:rPr lang="en-US" dirty="0">
                    <a:cs typeface="Arial" panose="020B0604020202020204" pitchFamily="34" charset="0"/>
                  </a:rPr>
                  <a:t>Notice that we consider here only                since for negative values the molecule does not hit the wall.</a:t>
                </a:r>
                <a:endParaRPr lang="sk-SK" dirty="0">
                  <a:ea typeface="XITS Math" panose="02000503000000000000" pitchFamily="50" charset="0"/>
                  <a:cs typeface="XITS Math" panose="02000503000000000000" pitchFamily="50" charset="0"/>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2389650" y="1050139"/>
                <a:ext cx="6565163" cy="2328651"/>
              </a:xfrm>
              <a:prstGeom prst="rect">
                <a:avLst/>
              </a:prstGeom>
              <a:blipFill>
                <a:blip r:embed="rId16"/>
                <a:stretch>
                  <a:fillRect l="-743" t="-1309" r="-1393" b="-3403"/>
                </a:stretch>
              </a:blipFill>
            </p:spPr>
            <p:txBody>
              <a:bodyPr/>
              <a:lstStyle/>
              <a:p>
                <a:r>
                  <a:rPr lang="en-US">
                    <a:noFill/>
                  </a:rPr>
                  <a:t> </a:t>
                </a:r>
              </a:p>
            </p:txBody>
          </p:sp>
        </mc:Fallback>
      </mc:AlternateContent>
      <p:pic>
        <p:nvPicPr>
          <p:cNvPr id="7" name="Picture 6"/>
          <p:cNvPicPr>
            <a:picLocks noChangeAspect="1"/>
          </p:cNvPicPr>
          <p:nvPr>
            <p:custDataLst>
              <p:tags r:id="rId1"/>
            </p:custDataLst>
          </p:nvPr>
        </p:nvPicPr>
        <p:blipFill>
          <a:blip r:embed="rId17" cstate="print">
            <a:extLst>
              <a:ext uri="{28A0092B-C50C-407E-A947-70E740481C1C}">
                <a14:useLocalDpi xmlns:a14="http://schemas.microsoft.com/office/drawing/2010/main" val="0"/>
              </a:ext>
            </a:extLst>
          </a:blip>
          <a:stretch>
            <a:fillRect/>
          </a:stretch>
        </p:blipFill>
        <p:spPr>
          <a:xfrm>
            <a:off x="3461676" y="2527697"/>
            <a:ext cx="1490160" cy="228029"/>
          </a:xfrm>
          <a:prstGeom prst="rect">
            <a:avLst/>
          </a:prstGeom>
        </p:spPr>
      </p:pic>
      <p:pic>
        <p:nvPicPr>
          <p:cNvPr id="4" name="Picture 3"/>
          <p:cNvPicPr>
            <a:picLocks noChangeAspect="1"/>
          </p:cNvPicPr>
          <p:nvPr>
            <p:custDataLst>
              <p:tags r:id="rId2"/>
            </p:custDataLst>
          </p:nvPr>
        </p:nvPicPr>
        <p:blipFill>
          <a:blip r:embed="rId18" cstate="print">
            <a:extLst>
              <a:ext uri="{28A0092B-C50C-407E-A947-70E740481C1C}">
                <a14:useLocalDpi xmlns:a14="http://schemas.microsoft.com/office/drawing/2010/main" val="0"/>
              </a:ext>
            </a:extLst>
          </a:blip>
          <a:stretch>
            <a:fillRect/>
          </a:stretch>
        </p:blipFill>
        <p:spPr>
          <a:xfrm>
            <a:off x="5738498" y="2829591"/>
            <a:ext cx="698453" cy="188595"/>
          </a:xfrm>
          <a:prstGeom prst="rect">
            <a:avLst/>
          </a:prstGeom>
        </p:spPr>
      </p:pic>
      <p:pic>
        <p:nvPicPr>
          <p:cNvPr id="12" name="Picture 11"/>
          <p:cNvPicPr>
            <a:picLocks noChangeAspect="1"/>
          </p:cNvPicPr>
          <p:nvPr/>
        </p:nvPicPr>
        <p:blipFill rotWithShape="1">
          <a:blip r:embed="rId19"/>
          <a:srcRect r="18020"/>
          <a:stretch/>
        </p:blipFill>
        <p:spPr>
          <a:xfrm>
            <a:off x="309813" y="880880"/>
            <a:ext cx="1960422" cy="2280764"/>
          </a:xfrm>
          <a:prstGeom prst="rect">
            <a:avLst/>
          </a:prstGeom>
        </p:spPr>
      </p:pic>
      <p:sp>
        <p:nvSpPr>
          <p:cNvPr id="15" name="TextBox 14"/>
          <p:cNvSpPr txBox="1"/>
          <p:nvPr/>
        </p:nvSpPr>
        <p:spPr>
          <a:xfrm>
            <a:off x="94593" y="3268717"/>
            <a:ext cx="8702565" cy="1477328"/>
          </a:xfrm>
          <a:prstGeom prst="rect">
            <a:avLst/>
          </a:prstGeom>
          <a:noFill/>
        </p:spPr>
        <p:txBody>
          <a:bodyPr wrap="square" rtlCol="0">
            <a:spAutoFit/>
          </a:bodyPr>
          <a:lstStyle/>
          <a:p>
            <a:r>
              <a:rPr lang="en-US" dirty="0"/>
              <a:t>The velocity of a molecule is a random vector (random 3-dimensional continuous quantity) with probability density                        . To simplify our formulation we shall say “a molecule with velocity    “ and we shall mean by that “</a:t>
            </a:r>
            <a:r>
              <a:rPr lang="en-US" dirty="0">
                <a:solidFill>
                  <a:srgbClr val="FF0000"/>
                </a:solidFill>
              </a:rPr>
              <a:t>a molecule whose velocity is  any vector with the endpoint in a small box                       around the endpoint of the vector      in the abstract velocity space</a:t>
            </a:r>
            <a:r>
              <a:rPr lang="en-US" dirty="0"/>
              <a:t>” (see figure).                          </a:t>
            </a:r>
            <a:endParaRPr lang="sk-SK" dirty="0"/>
          </a:p>
        </p:txBody>
      </p:sp>
      <p:pic>
        <p:nvPicPr>
          <p:cNvPr id="16" name="Picture 15"/>
          <p:cNvPicPr>
            <a:picLocks noChangeAspect="1"/>
          </p:cNvPicPr>
          <p:nvPr>
            <p:custDataLst>
              <p:tags r:id="rId3"/>
            </p:custDataLst>
          </p:nvPr>
        </p:nvPicPr>
        <p:blipFill>
          <a:blip r:embed="rId20" cstate="print">
            <a:extLst>
              <a:ext uri="{28A0092B-C50C-407E-A947-70E740481C1C}">
                <a14:useLocalDpi xmlns:a14="http://schemas.microsoft.com/office/drawing/2010/main" val="0"/>
              </a:ext>
            </a:extLst>
          </a:blip>
          <a:stretch>
            <a:fillRect/>
          </a:stretch>
        </p:blipFill>
        <p:spPr>
          <a:xfrm>
            <a:off x="2476938" y="3601545"/>
            <a:ext cx="1121283" cy="240030"/>
          </a:xfrm>
          <a:prstGeom prst="rect">
            <a:avLst/>
          </a:prstGeom>
        </p:spPr>
      </p:pic>
      <p:pic>
        <p:nvPicPr>
          <p:cNvPr id="17" name="Picture 16"/>
          <p:cNvPicPr>
            <a:picLocks noChangeAspect="1"/>
          </p:cNvPicPr>
          <p:nvPr>
            <p:custDataLst>
              <p:tags r:id="rId4"/>
            </p:custDataLst>
          </p:nvPr>
        </p:nvPicPr>
        <p:blipFill>
          <a:blip r:embed="rId21" cstate="print">
            <a:extLst>
              <a:ext uri="{28A0092B-C50C-407E-A947-70E740481C1C}">
                <a14:useLocalDpi xmlns:a14="http://schemas.microsoft.com/office/drawing/2010/main" val="0"/>
              </a:ext>
            </a:extLst>
          </a:blip>
          <a:stretch>
            <a:fillRect/>
          </a:stretch>
        </p:blipFill>
        <p:spPr>
          <a:xfrm>
            <a:off x="1446923" y="3927366"/>
            <a:ext cx="128588" cy="164592"/>
          </a:xfrm>
          <a:prstGeom prst="rect">
            <a:avLst/>
          </a:prstGeom>
        </p:spPr>
      </p:pic>
      <p:pic>
        <p:nvPicPr>
          <p:cNvPr id="38" name="Picture 37"/>
          <p:cNvPicPr>
            <a:picLocks noChangeAspect="1"/>
          </p:cNvPicPr>
          <p:nvPr>
            <p:custDataLst>
              <p:tags r:id="rId5"/>
            </p:custDataLst>
          </p:nvPr>
        </p:nvPicPr>
        <p:blipFill>
          <a:blip r:embed="rId22" cstate="print">
            <a:extLst>
              <a:ext uri="{28A0092B-C50C-407E-A947-70E740481C1C}">
                <a14:useLocalDpi xmlns:a14="http://schemas.microsoft.com/office/drawing/2010/main" val="0"/>
              </a:ext>
            </a:extLst>
          </a:blip>
          <a:stretch>
            <a:fillRect/>
          </a:stretch>
        </p:blipFill>
        <p:spPr>
          <a:xfrm>
            <a:off x="2813268" y="4190125"/>
            <a:ext cx="985838" cy="226314"/>
          </a:xfrm>
          <a:prstGeom prst="rect">
            <a:avLst/>
          </a:prstGeom>
        </p:spPr>
      </p:pic>
      <p:pic>
        <p:nvPicPr>
          <p:cNvPr id="39" name="Picture 38"/>
          <p:cNvPicPr>
            <a:picLocks noChangeAspect="1"/>
          </p:cNvPicPr>
          <p:nvPr>
            <p:custDataLst>
              <p:tags r:id="rId6"/>
            </p:custDataLst>
          </p:nvPr>
        </p:nvPicPr>
        <p:blipFill>
          <a:blip r:embed="rId23" cstate="print">
            <a:extLst>
              <a:ext uri="{28A0092B-C50C-407E-A947-70E740481C1C}">
                <a14:useLocalDpi xmlns:a14="http://schemas.microsoft.com/office/drawing/2010/main" val="0"/>
              </a:ext>
            </a:extLst>
          </a:blip>
          <a:stretch>
            <a:fillRect/>
          </a:stretch>
        </p:blipFill>
        <p:spPr>
          <a:xfrm>
            <a:off x="7169806" y="4184869"/>
            <a:ext cx="128588" cy="164592"/>
          </a:xfrm>
          <a:prstGeom prst="rect">
            <a:avLst/>
          </a:prstGeom>
        </p:spPr>
      </p:pic>
      <p:cxnSp>
        <p:nvCxnSpPr>
          <p:cNvPr id="21" name="Straight Connector 20"/>
          <p:cNvCxnSpPr/>
          <p:nvPr/>
        </p:nvCxnSpPr>
        <p:spPr>
          <a:xfrm flipH="1">
            <a:off x="1008993" y="5034455"/>
            <a:ext cx="10510" cy="11771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08993" y="6190593"/>
            <a:ext cx="96695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67559" y="6201103"/>
            <a:ext cx="441434" cy="52551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998483" y="5591503"/>
            <a:ext cx="1114096" cy="60960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29" name="Picture 28"/>
          <p:cNvPicPr>
            <a:picLocks noChangeAspect="1"/>
          </p:cNvPicPr>
          <p:nvPr/>
        </p:nvPicPr>
        <p:blipFill>
          <a:blip r:embed="rId24">
            <a:duotone>
              <a:schemeClr val="accent6">
                <a:shade val="45000"/>
                <a:satMod val="135000"/>
              </a:schemeClr>
              <a:prstClr val="white"/>
            </a:duotone>
          </a:blip>
          <a:stretch>
            <a:fillRect/>
          </a:stretch>
        </p:blipFill>
        <p:spPr>
          <a:xfrm>
            <a:off x="1912640" y="5418782"/>
            <a:ext cx="317019" cy="304826"/>
          </a:xfrm>
          <a:prstGeom prst="rect">
            <a:avLst/>
          </a:prstGeom>
        </p:spPr>
      </p:pic>
      <p:pic>
        <p:nvPicPr>
          <p:cNvPr id="31" name="Picture 30"/>
          <p:cNvPicPr>
            <a:picLocks noChangeAspect="1"/>
          </p:cNvPicPr>
          <p:nvPr>
            <p:custDataLst>
              <p:tags r:id="rId7"/>
            </p:custDataLst>
          </p:nvPr>
        </p:nvPicPr>
        <p:blipFill>
          <a:blip r:embed="rId25" cstate="print">
            <a:extLst>
              <a:ext uri="{28A0092B-C50C-407E-A947-70E740481C1C}">
                <a14:useLocalDpi xmlns:a14="http://schemas.microsoft.com/office/drawing/2010/main" val="0"/>
              </a:ext>
            </a:extLst>
          </a:blip>
          <a:stretch>
            <a:fillRect/>
          </a:stretch>
        </p:blipFill>
        <p:spPr>
          <a:xfrm>
            <a:off x="2308772" y="5430344"/>
            <a:ext cx="985838" cy="226314"/>
          </a:xfrm>
          <a:prstGeom prst="rect">
            <a:avLst/>
          </a:prstGeom>
        </p:spPr>
      </p:pic>
      <p:pic>
        <p:nvPicPr>
          <p:cNvPr id="33" name="Picture 32"/>
          <p:cNvPicPr>
            <a:picLocks noChangeAspect="1"/>
          </p:cNvPicPr>
          <p:nvPr>
            <p:custDataLst>
              <p:tags r:id="rId8"/>
            </p:custDataLst>
          </p:nvPr>
        </p:nvPicPr>
        <p:blipFill>
          <a:blip r:embed="rId26" cstate="print">
            <a:extLst>
              <a:ext uri="{28A0092B-C50C-407E-A947-70E740481C1C}">
                <a14:useLocalDpi xmlns:a14="http://schemas.microsoft.com/office/drawing/2010/main" val="0"/>
              </a:ext>
            </a:extLst>
          </a:blip>
          <a:stretch>
            <a:fillRect/>
          </a:stretch>
        </p:blipFill>
        <p:spPr>
          <a:xfrm>
            <a:off x="740829" y="6576529"/>
            <a:ext cx="198882" cy="137160"/>
          </a:xfrm>
          <a:prstGeom prst="rect">
            <a:avLst/>
          </a:prstGeom>
        </p:spPr>
      </p:pic>
      <p:pic>
        <p:nvPicPr>
          <p:cNvPr id="35" name="Picture 34"/>
          <p:cNvPicPr>
            <a:picLocks noChangeAspect="1"/>
          </p:cNvPicPr>
          <p:nvPr>
            <p:custDataLst>
              <p:tags r:id="rId9"/>
            </p:custDataLst>
          </p:nvPr>
        </p:nvPicPr>
        <p:blipFill>
          <a:blip r:embed="rId27" cstate="print">
            <a:extLst>
              <a:ext uri="{28A0092B-C50C-407E-A947-70E740481C1C}">
                <a14:useLocalDpi xmlns:a14="http://schemas.microsoft.com/office/drawing/2010/main" val="0"/>
              </a:ext>
            </a:extLst>
          </a:blip>
          <a:stretch>
            <a:fillRect/>
          </a:stretch>
        </p:blipFill>
        <p:spPr>
          <a:xfrm>
            <a:off x="1965283" y="6287489"/>
            <a:ext cx="195453" cy="168021"/>
          </a:xfrm>
          <a:prstGeom prst="rect">
            <a:avLst/>
          </a:prstGeom>
        </p:spPr>
      </p:pic>
      <p:pic>
        <p:nvPicPr>
          <p:cNvPr id="37" name="Picture 36"/>
          <p:cNvPicPr>
            <a:picLocks noChangeAspect="1"/>
          </p:cNvPicPr>
          <p:nvPr>
            <p:custDataLst>
              <p:tags r:id="rId10"/>
            </p:custDataLst>
          </p:nvPr>
        </p:nvPicPr>
        <p:blipFill>
          <a:blip r:embed="rId28" cstate="print">
            <a:extLst>
              <a:ext uri="{28A0092B-C50C-407E-A947-70E740481C1C}">
                <a14:useLocalDpi xmlns:a14="http://schemas.microsoft.com/office/drawing/2010/main" val="0"/>
              </a:ext>
            </a:extLst>
          </a:blip>
          <a:stretch>
            <a:fillRect/>
          </a:stretch>
        </p:blipFill>
        <p:spPr>
          <a:xfrm>
            <a:off x="751339" y="5084055"/>
            <a:ext cx="188595" cy="137160"/>
          </a:xfrm>
          <a:prstGeom prst="rect">
            <a:avLst/>
          </a:prstGeom>
        </p:spPr>
      </p:pic>
      <mc:AlternateContent xmlns:mc="http://schemas.openxmlformats.org/markup-compatibility/2006" xmlns:a14="http://schemas.microsoft.com/office/drawing/2010/main">
        <mc:Choice Requires="a14">
          <p:sp>
            <p:nvSpPr>
              <p:cNvPr id="40" name="TextBox 39"/>
              <p:cNvSpPr txBox="1"/>
              <p:nvPr/>
            </p:nvSpPr>
            <p:spPr>
              <a:xfrm>
                <a:off x="3615559" y="5023945"/>
                <a:ext cx="5223641" cy="923330"/>
              </a:xfrm>
              <a:prstGeom prst="rect">
                <a:avLst/>
              </a:prstGeom>
              <a:noFill/>
            </p:spPr>
            <p:txBody>
              <a:bodyPr wrap="square" rtlCol="0">
                <a:spAutoFit/>
              </a:bodyPr>
              <a:lstStyle/>
              <a:p>
                <a:r>
                  <a:rPr lang="en-US" dirty="0"/>
                  <a:t>Let us denote the volume density of all the molecules as </a:t>
                </a:r>
                <a14:m>
                  <m:oMath xmlns:m="http://schemas.openxmlformats.org/officeDocument/2006/math">
                    <m:r>
                      <a:rPr lang="en-US" b="0" i="1" smtClean="0">
                        <a:latin typeface="Cambria Math" panose="02040503050406030204" pitchFamily="18" charset="0"/>
                      </a:rPr>
                      <m:t>𝑛</m:t>
                    </m:r>
                  </m:oMath>
                </a14:m>
                <a:r>
                  <a:rPr lang="en-US" dirty="0"/>
                  <a:t>. Then the number of molecules with velocity      is </a:t>
                </a:r>
                <a:endParaRPr lang="sk-SK" dirty="0"/>
              </a:p>
            </p:txBody>
          </p:sp>
        </mc:Choice>
        <mc:Fallback xmlns="">
          <p:sp>
            <p:nvSpPr>
              <p:cNvPr id="40" name="TextBox 39"/>
              <p:cNvSpPr txBox="1">
                <a:spLocks noRot="1" noChangeAspect="1" noMove="1" noResize="1" noEditPoints="1" noAdjustHandles="1" noChangeArrowheads="1" noChangeShapeType="1" noTextEdit="1"/>
              </p:cNvSpPr>
              <p:nvPr/>
            </p:nvSpPr>
            <p:spPr>
              <a:xfrm>
                <a:off x="3615559" y="5023945"/>
                <a:ext cx="5223641" cy="923330"/>
              </a:xfrm>
              <a:prstGeom prst="rect">
                <a:avLst/>
              </a:prstGeom>
              <a:blipFill>
                <a:blip r:embed="rId29"/>
                <a:stretch>
                  <a:fillRect l="-933" t="-3289" r="-700" b="-9211"/>
                </a:stretch>
              </a:blipFill>
            </p:spPr>
            <p:txBody>
              <a:bodyPr/>
              <a:lstStyle/>
              <a:p>
                <a:r>
                  <a:rPr lang="en-US">
                    <a:noFill/>
                  </a:rPr>
                  <a:t> </a:t>
                </a:r>
              </a:p>
            </p:txBody>
          </p:sp>
        </mc:Fallback>
      </mc:AlternateContent>
      <p:pic>
        <p:nvPicPr>
          <p:cNvPr id="41" name="Picture 40"/>
          <p:cNvPicPr>
            <a:picLocks noChangeAspect="1"/>
          </p:cNvPicPr>
          <p:nvPr>
            <p:custDataLst>
              <p:tags r:id="rId11"/>
            </p:custDataLst>
          </p:nvPr>
        </p:nvPicPr>
        <p:blipFill>
          <a:blip r:embed="rId21" cstate="print">
            <a:extLst>
              <a:ext uri="{28A0092B-C50C-407E-A947-70E740481C1C}">
                <a14:useLocalDpi xmlns:a14="http://schemas.microsoft.com/office/drawing/2010/main" val="0"/>
              </a:ext>
            </a:extLst>
          </a:blip>
          <a:stretch>
            <a:fillRect/>
          </a:stretch>
        </p:blipFill>
        <p:spPr>
          <a:xfrm>
            <a:off x="8386762" y="5383676"/>
            <a:ext cx="128588" cy="164592"/>
          </a:xfrm>
          <a:prstGeom prst="rect">
            <a:avLst/>
          </a:prstGeom>
        </p:spPr>
      </p:pic>
      <p:pic>
        <p:nvPicPr>
          <p:cNvPr id="43" name="Picture 42"/>
          <p:cNvPicPr>
            <a:picLocks noChangeAspect="1"/>
          </p:cNvPicPr>
          <p:nvPr>
            <p:custDataLst>
              <p:tags r:id="rId12"/>
            </p:custDataLst>
          </p:nvPr>
        </p:nvPicPr>
        <p:blipFill>
          <a:blip r:embed="rId30" cstate="print">
            <a:extLst>
              <a:ext uri="{28A0092B-C50C-407E-A947-70E740481C1C}">
                <a14:useLocalDpi xmlns:a14="http://schemas.microsoft.com/office/drawing/2010/main" val="0"/>
              </a:ext>
            </a:extLst>
          </a:blip>
          <a:stretch>
            <a:fillRect/>
          </a:stretch>
        </p:blipFill>
        <p:spPr>
          <a:xfrm>
            <a:off x="5041464" y="6008414"/>
            <a:ext cx="1539621" cy="240030"/>
          </a:xfrm>
          <a:prstGeom prst="rect">
            <a:avLst/>
          </a:prstGeom>
        </p:spPr>
      </p:pic>
    </p:spTree>
    <p:extLst>
      <p:ext uri="{BB962C8B-B14F-4D97-AF65-F5344CB8AC3E}">
        <p14:creationId xmlns:p14="http://schemas.microsoft.com/office/powerpoint/2010/main" val="3823409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4564"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p:cxnSp>
        <p:nvCxnSpPr>
          <p:cNvPr id="4" name="Straight Connector 3"/>
          <p:cNvCxnSpPr>
            <a:cxnSpLocks/>
          </p:cNvCxnSpPr>
          <p:nvPr/>
        </p:nvCxnSpPr>
        <p:spPr>
          <a:xfrm>
            <a:off x="1008992" y="1051035"/>
            <a:ext cx="0" cy="169216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030013" y="1051035"/>
            <a:ext cx="809296" cy="80929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a:cxnSpLocks/>
          </p:cNvCxnSpPr>
          <p:nvPr/>
        </p:nvCxnSpPr>
        <p:spPr>
          <a:xfrm>
            <a:off x="1828799" y="1849821"/>
            <a:ext cx="0" cy="17447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998482" y="2753711"/>
            <a:ext cx="830317" cy="8303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Oval 15"/>
          <p:cNvSpPr>
            <a:spLocks noChangeAspect="1"/>
          </p:cNvSpPr>
          <p:nvPr/>
        </p:nvSpPr>
        <p:spPr>
          <a:xfrm>
            <a:off x="1198181" y="1881358"/>
            <a:ext cx="412757" cy="78582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7" name="Oval 16"/>
          <p:cNvSpPr>
            <a:spLocks noChangeAspect="1"/>
          </p:cNvSpPr>
          <p:nvPr/>
        </p:nvSpPr>
        <p:spPr>
          <a:xfrm>
            <a:off x="404650" y="2853565"/>
            <a:ext cx="412757" cy="78582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cxnSp>
        <p:nvCxnSpPr>
          <p:cNvPr id="21" name="Straight Connector 20"/>
          <p:cNvCxnSpPr>
            <a:stCxn id="16" idx="5"/>
            <a:endCxn id="17" idx="5"/>
          </p:cNvCxnSpPr>
          <p:nvPr/>
        </p:nvCxnSpPr>
        <p:spPr>
          <a:xfrm flipH="1">
            <a:off x="756960" y="2552102"/>
            <a:ext cx="793531" cy="9722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6" idx="1"/>
            <a:endCxn id="17" idx="1"/>
          </p:cNvCxnSpPr>
          <p:nvPr/>
        </p:nvCxnSpPr>
        <p:spPr>
          <a:xfrm flipH="1">
            <a:off x="465097" y="1996439"/>
            <a:ext cx="793531" cy="9722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V="1">
            <a:off x="882868" y="2312276"/>
            <a:ext cx="525518" cy="641131"/>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custDataLst>
              <p:tags r:id="rId1"/>
            </p:custDataLst>
          </p:nvPr>
        </p:nvPicPr>
        <p:blipFill>
          <a:blip r:embed="rId13" cstate="print">
            <a:extLst>
              <a:ext uri="{28A0092B-C50C-407E-A947-70E740481C1C}">
                <a14:useLocalDpi xmlns:a14="http://schemas.microsoft.com/office/drawing/2010/main" val="0"/>
              </a:ext>
            </a:extLst>
          </a:blip>
          <a:stretch>
            <a:fillRect/>
          </a:stretch>
        </p:blipFill>
        <p:spPr>
          <a:xfrm>
            <a:off x="1320799" y="1636110"/>
            <a:ext cx="137160" cy="166307"/>
          </a:xfrm>
          <a:prstGeom prst="rect">
            <a:avLst/>
          </a:prstGeom>
        </p:spPr>
      </p:pic>
      <p:pic>
        <p:nvPicPr>
          <p:cNvPr id="40" name="Picture 39"/>
          <p:cNvPicPr>
            <a:picLocks noChangeAspect="1"/>
          </p:cNvPicPr>
          <p:nvPr>
            <p:custDataLst>
              <p:tags r:id="rId2"/>
            </p:custDataLst>
          </p:nvPr>
        </p:nvPicPr>
        <p:blipFill>
          <a:blip r:embed="rId14" cstate="print">
            <a:extLst>
              <a:ext uri="{28A0092B-C50C-407E-A947-70E740481C1C}">
                <a14:useLocalDpi xmlns:a14="http://schemas.microsoft.com/office/drawing/2010/main" val="0"/>
              </a:ext>
            </a:extLst>
          </a:blip>
          <a:stretch>
            <a:fillRect/>
          </a:stretch>
        </p:blipFill>
        <p:spPr>
          <a:xfrm>
            <a:off x="795283" y="2687145"/>
            <a:ext cx="128588" cy="164592"/>
          </a:xfrm>
          <a:prstGeom prst="rect">
            <a:avLst/>
          </a:prstGeom>
        </p:spPr>
      </p:pic>
      <p:cxnSp>
        <p:nvCxnSpPr>
          <p:cNvPr id="42" name="Straight Connector 41"/>
          <p:cNvCxnSpPr>
            <a:cxnSpLocks/>
          </p:cNvCxnSpPr>
          <p:nvPr/>
        </p:nvCxnSpPr>
        <p:spPr>
          <a:xfrm flipV="1">
            <a:off x="677993" y="2942898"/>
            <a:ext cx="909068" cy="698557"/>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pic>
        <p:nvPicPr>
          <p:cNvPr id="45" name="Picture 44"/>
          <p:cNvPicPr>
            <a:picLocks noChangeAspect="1"/>
          </p:cNvPicPr>
          <p:nvPr>
            <p:custDataLst>
              <p:tags r:id="rId3"/>
            </p:custDataLst>
          </p:nvPr>
        </p:nvPicPr>
        <p:blipFill>
          <a:blip r:embed="rId15" cstate="print">
            <a:extLst>
              <a:ext uri="{28A0092B-C50C-407E-A947-70E740481C1C}">
                <a14:useLocalDpi xmlns:a14="http://schemas.microsoft.com/office/drawing/2010/main" val="0"/>
              </a:ext>
            </a:extLst>
          </a:blip>
          <a:stretch>
            <a:fillRect/>
          </a:stretch>
        </p:blipFill>
        <p:spPr>
          <a:xfrm>
            <a:off x="1068551" y="3338786"/>
            <a:ext cx="296609" cy="180023"/>
          </a:xfrm>
          <a:prstGeom prst="rect">
            <a:avLst/>
          </a:prstGeom>
        </p:spPr>
      </p:pic>
      <mc:AlternateContent xmlns:mc="http://schemas.openxmlformats.org/markup-compatibility/2006" xmlns:a14="http://schemas.microsoft.com/office/drawing/2010/main">
        <mc:Choice Requires="a14">
          <p:sp>
            <p:nvSpPr>
              <p:cNvPr id="46" name="TextBox 45"/>
              <p:cNvSpPr txBox="1"/>
              <p:nvPr/>
            </p:nvSpPr>
            <p:spPr>
              <a:xfrm>
                <a:off x="2228193" y="1145628"/>
                <a:ext cx="6537435" cy="3416320"/>
              </a:xfrm>
              <a:prstGeom prst="rect">
                <a:avLst/>
              </a:prstGeom>
              <a:noFill/>
            </p:spPr>
            <p:txBody>
              <a:bodyPr wrap="square" rtlCol="0">
                <a:spAutoFit/>
              </a:bodyPr>
              <a:lstStyle/>
              <a:p>
                <a:r>
                  <a:rPr lang="en-US" dirty="0"/>
                  <a:t>Let us consider just molecules with velocity     and calculate how many of them hits the area </a:t>
                </a:r>
                <a14:m>
                  <m:oMath xmlns:m="http://schemas.openxmlformats.org/officeDocument/2006/math">
                    <m:r>
                      <a:rPr lang="en-US" b="0" i="1" smtClean="0">
                        <a:latin typeface="Cambria Math" panose="02040503050406030204" pitchFamily="18" charset="0"/>
                      </a:rPr>
                      <m:t>𝑆</m:t>
                    </m:r>
                  </m:oMath>
                </a14:m>
                <a:r>
                  <a:rPr lang="en-US" dirty="0"/>
                  <a:t> on the wall during some small time </a:t>
                </a:r>
                <a14:m>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m:t>
                    </m:r>
                  </m:oMath>
                </a14:m>
                <a:endParaRPr lang="en-US" dirty="0"/>
              </a:p>
              <a:p>
                <a:r>
                  <a:rPr lang="en-US" dirty="0"/>
                  <a:t>Those would be the molecules contained in the inclined cylinder whose height is         . So he number of these molecules will be</a:t>
                </a:r>
              </a:p>
              <a:p>
                <a:endParaRPr lang="en-US" dirty="0"/>
              </a:p>
              <a:p>
                <a:endParaRPr lang="en-US" dirty="0"/>
              </a:p>
              <a:p>
                <a:r>
                  <a:rPr lang="en-US" dirty="0"/>
                  <a:t>and the total change of momentum of those molecules would be</a:t>
                </a:r>
              </a:p>
              <a:p>
                <a:endParaRPr lang="en-US" dirty="0"/>
              </a:p>
              <a:p>
                <a:endParaRPr lang="en-US" dirty="0"/>
              </a:p>
              <a:p>
                <a:r>
                  <a:rPr lang="en-US" dirty="0"/>
                  <a:t>Now consider all molecules, not just with a particular velocity. Then the total change of momentum of all the molecules which would hit the surface </a:t>
                </a:r>
                <a14:m>
                  <m:oMath xmlns:m="http://schemas.openxmlformats.org/officeDocument/2006/math">
                    <m:r>
                      <a:rPr lang="en-US" b="0" i="1" smtClean="0">
                        <a:latin typeface="Cambria Math" panose="02040503050406030204" pitchFamily="18" charset="0"/>
                      </a:rPr>
                      <m:t>𝑆</m:t>
                    </m:r>
                  </m:oMath>
                </a14:m>
                <a:r>
                  <a:rPr lang="en-US" dirty="0"/>
                  <a:t> within the time </a:t>
                </a:r>
                <a14:m>
                  <m:oMath xmlns:m="http://schemas.openxmlformats.org/officeDocument/2006/math">
                    <m:r>
                      <a:rPr lang="en-US" b="0" i="1" smtClean="0">
                        <a:latin typeface="Cambria Math" panose="02040503050406030204" pitchFamily="18" charset="0"/>
                      </a:rPr>
                      <m:t>𝑡</m:t>
                    </m:r>
                  </m:oMath>
                </a14:m>
                <a:r>
                  <a:rPr lang="en-US" dirty="0"/>
                  <a:t>  will  the sum (integral)</a:t>
                </a:r>
                <a:endParaRPr lang="sk-SK" dirty="0"/>
              </a:p>
            </p:txBody>
          </p:sp>
        </mc:Choice>
        <mc:Fallback xmlns="">
          <p:sp>
            <p:nvSpPr>
              <p:cNvPr id="46" name="TextBox 45"/>
              <p:cNvSpPr txBox="1">
                <a:spLocks noRot="1" noChangeAspect="1" noMove="1" noResize="1" noEditPoints="1" noAdjustHandles="1" noChangeArrowheads="1" noChangeShapeType="1" noTextEdit="1"/>
              </p:cNvSpPr>
              <p:nvPr/>
            </p:nvSpPr>
            <p:spPr>
              <a:xfrm>
                <a:off x="2228193" y="1145628"/>
                <a:ext cx="6537435" cy="3416320"/>
              </a:xfrm>
              <a:prstGeom prst="rect">
                <a:avLst/>
              </a:prstGeom>
              <a:blipFill>
                <a:blip r:embed="rId18"/>
                <a:stretch>
                  <a:fillRect l="-840" t="-1071" r="-933" b="-1964"/>
                </a:stretch>
              </a:blipFill>
            </p:spPr>
            <p:txBody>
              <a:bodyPr/>
              <a:lstStyle/>
              <a:p>
                <a:r>
                  <a:rPr lang="en-US">
                    <a:noFill/>
                  </a:rPr>
                  <a:t> </a:t>
                </a:r>
              </a:p>
            </p:txBody>
          </p:sp>
        </mc:Fallback>
      </mc:AlternateContent>
      <p:pic>
        <p:nvPicPr>
          <p:cNvPr id="47" name="Picture 46"/>
          <p:cNvPicPr>
            <a:picLocks noChangeAspect="1"/>
          </p:cNvPicPr>
          <p:nvPr>
            <p:custDataLst>
              <p:tags r:id="rId4"/>
            </p:custDataLst>
          </p:nvPr>
        </p:nvPicPr>
        <p:blipFill>
          <a:blip r:embed="rId19" cstate="print">
            <a:extLst>
              <a:ext uri="{28A0092B-C50C-407E-A947-70E740481C1C}">
                <a14:useLocalDpi xmlns:a14="http://schemas.microsoft.com/office/drawing/2010/main" val="0"/>
              </a:ext>
            </a:extLst>
          </a:blip>
          <a:stretch>
            <a:fillRect/>
          </a:stretch>
        </p:blipFill>
        <p:spPr>
          <a:xfrm>
            <a:off x="6418316" y="1247228"/>
            <a:ext cx="128588" cy="164592"/>
          </a:xfrm>
          <a:prstGeom prst="rect">
            <a:avLst/>
          </a:prstGeom>
        </p:spPr>
      </p:pic>
      <p:pic>
        <p:nvPicPr>
          <p:cNvPr id="48" name="Picture 47"/>
          <p:cNvPicPr>
            <a:picLocks noChangeAspect="1"/>
          </p:cNvPicPr>
          <p:nvPr>
            <p:custDataLst>
              <p:tags r:id="rId5"/>
            </p:custDataLst>
          </p:nvPr>
        </p:nvPicPr>
        <p:blipFill>
          <a:blip r:embed="rId15" cstate="print">
            <a:extLst>
              <a:ext uri="{28A0092B-C50C-407E-A947-70E740481C1C}">
                <a14:useLocalDpi xmlns:a14="http://schemas.microsoft.com/office/drawing/2010/main" val="0"/>
              </a:ext>
            </a:extLst>
          </a:blip>
          <a:stretch>
            <a:fillRect/>
          </a:stretch>
        </p:blipFill>
        <p:spPr>
          <a:xfrm>
            <a:off x="3885324" y="2077545"/>
            <a:ext cx="296609" cy="180023"/>
          </a:xfrm>
          <a:prstGeom prst="rect">
            <a:avLst/>
          </a:prstGeom>
        </p:spPr>
      </p:pic>
      <p:pic>
        <p:nvPicPr>
          <p:cNvPr id="50" name="Picture 49"/>
          <p:cNvPicPr>
            <a:picLocks noChangeAspect="1"/>
          </p:cNvPicPr>
          <p:nvPr>
            <p:custDataLst>
              <p:tags r:id="rId6"/>
            </p:custDataLst>
          </p:nvPr>
        </p:nvPicPr>
        <p:blipFill>
          <a:blip r:embed="rId20" cstate="print">
            <a:extLst>
              <a:ext uri="{28A0092B-C50C-407E-A947-70E740481C1C}">
                <a14:useLocalDpi xmlns:a14="http://schemas.microsoft.com/office/drawing/2010/main" val="0"/>
              </a:ext>
            </a:extLst>
          </a:blip>
          <a:stretch>
            <a:fillRect/>
          </a:stretch>
        </p:blipFill>
        <p:spPr>
          <a:xfrm>
            <a:off x="4021962" y="2508468"/>
            <a:ext cx="1999107" cy="240030"/>
          </a:xfrm>
          <a:prstGeom prst="rect">
            <a:avLst/>
          </a:prstGeom>
        </p:spPr>
      </p:pic>
      <p:pic>
        <p:nvPicPr>
          <p:cNvPr id="52" name="Picture 51"/>
          <p:cNvPicPr>
            <a:picLocks noChangeAspect="1"/>
          </p:cNvPicPr>
          <p:nvPr>
            <p:custDataLst>
              <p:tags r:id="rId7"/>
            </p:custDataLst>
          </p:nvPr>
        </p:nvPicPr>
        <p:blipFill>
          <a:blip r:embed="rId21" cstate="print">
            <a:extLst>
              <a:ext uri="{28A0092B-C50C-407E-A947-70E740481C1C}">
                <a14:useLocalDpi xmlns:a14="http://schemas.microsoft.com/office/drawing/2010/main" val="0"/>
              </a:ext>
            </a:extLst>
          </a:blip>
          <a:stretch>
            <a:fillRect/>
          </a:stretch>
        </p:blipFill>
        <p:spPr>
          <a:xfrm>
            <a:off x="3795990" y="3301999"/>
            <a:ext cx="2532317" cy="240030"/>
          </a:xfrm>
          <a:prstGeom prst="rect">
            <a:avLst/>
          </a:prstGeom>
        </p:spPr>
      </p:pic>
      <p:pic>
        <p:nvPicPr>
          <p:cNvPr id="54" name="Picture 53"/>
          <p:cNvPicPr>
            <a:picLocks noChangeAspect="1"/>
          </p:cNvPicPr>
          <p:nvPr>
            <p:custDataLst>
              <p:tags r:id="rId8"/>
            </p:custDataLst>
          </p:nvPr>
        </p:nvPicPr>
        <p:blipFill>
          <a:blip r:embed="rId22" cstate="print">
            <a:extLst>
              <a:ext uri="{28A0092B-C50C-407E-A947-70E740481C1C}">
                <a14:useLocalDpi xmlns:a14="http://schemas.microsoft.com/office/drawing/2010/main" val="0"/>
              </a:ext>
            </a:extLst>
          </a:blip>
          <a:stretch>
            <a:fillRect/>
          </a:stretch>
        </p:blipFill>
        <p:spPr>
          <a:xfrm>
            <a:off x="3254708" y="4652579"/>
            <a:ext cx="3742754" cy="545211"/>
          </a:xfrm>
          <a:prstGeom prst="rect">
            <a:avLst/>
          </a:prstGeom>
        </p:spPr>
      </p:pic>
      <mc:AlternateContent xmlns:mc="http://schemas.openxmlformats.org/markup-compatibility/2006" xmlns:a14="http://schemas.microsoft.com/office/drawing/2010/main">
        <mc:Choice Requires="a14">
          <p:sp>
            <p:nvSpPr>
              <p:cNvPr id="55" name="TextBox 54"/>
              <p:cNvSpPr txBox="1"/>
              <p:nvPr/>
            </p:nvSpPr>
            <p:spPr>
              <a:xfrm>
                <a:off x="241738" y="5244662"/>
                <a:ext cx="8618483" cy="1200329"/>
              </a:xfrm>
              <a:prstGeom prst="rect">
                <a:avLst/>
              </a:prstGeom>
              <a:noFill/>
            </p:spPr>
            <p:txBody>
              <a:bodyPr wrap="square" rtlCol="0">
                <a:spAutoFit/>
              </a:bodyPr>
              <a:lstStyle/>
              <a:p>
                <a:r>
                  <a:rPr lang="en-US" dirty="0"/>
                  <a:t>We have included only molecules with                , since those with                 do not hit the wall at all. By Newton law the change of momentum is given by the impulse (force multiplied by time) of (average) force,  and by dividing the force by </a:t>
                </a:r>
                <a14:m>
                  <m:oMath xmlns:m="http://schemas.openxmlformats.org/officeDocument/2006/math">
                    <m:r>
                      <a:rPr lang="en-US" b="0" i="1" smtClean="0">
                        <a:latin typeface="Cambria Math" panose="02040503050406030204" pitchFamily="18" charset="0"/>
                      </a:rPr>
                      <m:t>𝑆</m:t>
                    </m:r>
                  </m:oMath>
                </a14:m>
                <a:r>
                  <a:rPr lang="en-US" dirty="0"/>
                  <a:t> we get the gas pressure </a:t>
                </a:r>
                <a14:m>
                  <m:oMath xmlns:m="http://schemas.openxmlformats.org/officeDocument/2006/math">
                    <m:r>
                      <a:rPr lang="en-US" b="0" i="1" smtClean="0">
                        <a:latin typeface="Cambria Math" panose="02040503050406030204" pitchFamily="18" charset="0"/>
                      </a:rPr>
                      <m:t>𝑃</m:t>
                    </m:r>
                  </m:oMath>
                </a14:m>
                <a:endParaRPr lang="sk-SK" dirty="0"/>
              </a:p>
            </p:txBody>
          </p:sp>
        </mc:Choice>
        <mc:Fallback xmlns="">
          <p:sp>
            <p:nvSpPr>
              <p:cNvPr id="55" name="TextBox 54"/>
              <p:cNvSpPr txBox="1">
                <a:spLocks noRot="1" noChangeAspect="1" noMove="1" noResize="1" noEditPoints="1" noAdjustHandles="1" noChangeArrowheads="1" noChangeShapeType="1" noTextEdit="1"/>
              </p:cNvSpPr>
              <p:nvPr/>
            </p:nvSpPr>
            <p:spPr>
              <a:xfrm>
                <a:off x="241738" y="5244662"/>
                <a:ext cx="8618483" cy="1200329"/>
              </a:xfrm>
              <a:prstGeom prst="rect">
                <a:avLst/>
              </a:prstGeom>
              <a:blipFill>
                <a:blip r:embed="rId23"/>
                <a:stretch>
                  <a:fillRect l="-637" t="-2538" b="-7107"/>
                </a:stretch>
              </a:blipFill>
            </p:spPr>
            <p:txBody>
              <a:bodyPr/>
              <a:lstStyle/>
              <a:p>
                <a:r>
                  <a:rPr lang="en-US">
                    <a:noFill/>
                  </a:rPr>
                  <a:t> </a:t>
                </a:r>
              </a:p>
            </p:txBody>
          </p:sp>
        </mc:Fallback>
      </mc:AlternateContent>
      <p:pic>
        <p:nvPicPr>
          <p:cNvPr id="56" name="Picture 55"/>
          <p:cNvPicPr>
            <a:picLocks noChangeAspect="1"/>
          </p:cNvPicPr>
          <p:nvPr>
            <p:custDataLst>
              <p:tags r:id="rId9"/>
            </p:custDataLst>
          </p:nvPr>
        </p:nvPicPr>
        <p:blipFill>
          <a:blip r:embed="rId24" cstate="print">
            <a:extLst>
              <a:ext uri="{28A0092B-C50C-407E-A947-70E740481C1C}">
                <a14:useLocalDpi xmlns:a14="http://schemas.microsoft.com/office/drawing/2010/main" val="0"/>
              </a:ext>
            </a:extLst>
          </a:blip>
          <a:stretch>
            <a:fillRect/>
          </a:stretch>
        </p:blipFill>
        <p:spPr>
          <a:xfrm>
            <a:off x="4004291" y="5341564"/>
            <a:ext cx="698453" cy="188595"/>
          </a:xfrm>
          <a:prstGeom prst="rect">
            <a:avLst/>
          </a:prstGeom>
        </p:spPr>
      </p:pic>
      <p:pic>
        <p:nvPicPr>
          <p:cNvPr id="58" name="Picture 57"/>
          <p:cNvPicPr>
            <a:picLocks noChangeAspect="1"/>
          </p:cNvPicPr>
          <p:nvPr>
            <p:custDataLst>
              <p:tags r:id="rId10"/>
            </p:custDataLst>
          </p:nvPr>
        </p:nvPicPr>
        <p:blipFill>
          <a:blip r:embed="rId25" cstate="print">
            <a:extLst>
              <a:ext uri="{28A0092B-C50C-407E-A947-70E740481C1C}">
                <a14:useLocalDpi xmlns:a14="http://schemas.microsoft.com/office/drawing/2010/main" val="0"/>
              </a:ext>
            </a:extLst>
          </a:blip>
          <a:stretch>
            <a:fillRect/>
          </a:stretch>
        </p:blipFill>
        <p:spPr>
          <a:xfrm>
            <a:off x="6453202" y="5331054"/>
            <a:ext cx="629222" cy="188595"/>
          </a:xfrm>
          <a:prstGeom prst="rect">
            <a:avLst/>
          </a:prstGeom>
        </p:spPr>
      </p:pic>
      <p:pic>
        <p:nvPicPr>
          <p:cNvPr id="60" name="Picture 59"/>
          <p:cNvPicPr>
            <a:picLocks noChangeAspect="1"/>
          </p:cNvPicPr>
          <p:nvPr>
            <p:custDataLst>
              <p:tags r:id="rId11"/>
            </p:custDataLst>
          </p:nvPr>
        </p:nvPicPr>
        <p:blipFill>
          <a:blip r:embed="rId26" cstate="print">
            <a:extLst>
              <a:ext uri="{28A0092B-C50C-407E-A947-70E740481C1C}">
                <a14:useLocalDpi xmlns:a14="http://schemas.microsoft.com/office/drawing/2010/main" val="0"/>
              </a:ext>
            </a:extLst>
          </a:blip>
          <a:stretch>
            <a:fillRect/>
          </a:stretch>
        </p:blipFill>
        <p:spPr>
          <a:xfrm>
            <a:off x="2671385" y="6181835"/>
            <a:ext cx="3384423" cy="545211"/>
          </a:xfrm>
          <a:prstGeom prst="rect">
            <a:avLst/>
          </a:prstGeom>
        </p:spPr>
      </p:pic>
      <p:sp>
        <p:nvSpPr>
          <p:cNvPr id="3" name="Slide Number Placeholder 2"/>
          <p:cNvSpPr>
            <a:spLocks noGrp="1"/>
          </p:cNvSpPr>
          <p:nvPr>
            <p:ph type="sldNum" sz="quarter" idx="12"/>
          </p:nvPr>
        </p:nvSpPr>
        <p:spPr/>
        <p:txBody>
          <a:bodyPr/>
          <a:lstStyle/>
          <a:p>
            <a:fld id="{A84D4951-8A76-4D8F-991A-50C7753EBC79}" type="slidenum">
              <a:rPr lang="sk-SK" smtClean="0"/>
              <a:t>12</a:t>
            </a:fld>
            <a:endParaRPr lang="sk-SK" dirty="0"/>
          </a:p>
        </p:txBody>
      </p:sp>
    </p:spTree>
    <p:extLst>
      <p:ext uri="{BB962C8B-B14F-4D97-AF65-F5344CB8AC3E}">
        <p14:creationId xmlns:p14="http://schemas.microsoft.com/office/powerpoint/2010/main" val="564670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tretch>
            <a:fillRect/>
          </a:stretch>
        </p:blipFill>
        <p:spPr>
          <a:xfrm>
            <a:off x="2860571" y="1147379"/>
            <a:ext cx="3384423" cy="545211"/>
          </a:xfrm>
          <a:prstGeom prst="rect">
            <a:avLst/>
          </a:prstGeom>
        </p:spPr>
      </p:pic>
      <p:sp>
        <p:nvSpPr>
          <p:cNvPr id="3" name="TextBox 2"/>
          <p:cNvSpPr txBox="1"/>
          <p:nvPr/>
        </p:nvSpPr>
        <p:spPr>
          <a:xfrm>
            <a:off x="1184564"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p:pic>
        <p:nvPicPr>
          <p:cNvPr id="6" name="Picture 5"/>
          <p:cNvPicPr>
            <a:picLocks noChangeAspect="1"/>
          </p:cNvPicPr>
          <p:nvPr>
            <p:custDataLst>
              <p:tags r:id="rId2"/>
            </p:custDataLst>
          </p:nvPr>
        </p:nvPicPr>
        <p:blipFill>
          <a:blip r:embed="rId9" cstate="print">
            <a:extLst>
              <a:ext uri="{28A0092B-C50C-407E-A947-70E740481C1C}">
                <a14:useLocalDpi xmlns:a14="http://schemas.microsoft.com/office/drawing/2010/main" val="0"/>
              </a:ext>
            </a:extLst>
          </a:blip>
          <a:stretch>
            <a:fillRect/>
          </a:stretch>
        </p:blipFill>
        <p:spPr>
          <a:xfrm>
            <a:off x="1615096" y="1793766"/>
            <a:ext cx="6077903" cy="545211"/>
          </a:xfrm>
          <a:prstGeom prst="rect">
            <a:avLst/>
          </a:prstGeom>
        </p:spPr>
      </p:pic>
      <p:pic>
        <p:nvPicPr>
          <p:cNvPr id="10" name="Picture 9"/>
          <p:cNvPicPr>
            <a:picLocks noChangeAspect="1"/>
          </p:cNvPicPr>
          <p:nvPr>
            <p:custDataLst>
              <p:tags r:id="rId3"/>
            </p:custDataLst>
          </p:nvPr>
        </p:nvPicPr>
        <p:blipFill>
          <a:blip r:embed="rId10" cstate="print">
            <a:extLst>
              <a:ext uri="{28A0092B-C50C-407E-A947-70E740481C1C}">
                <a14:useLocalDpi xmlns:a14="http://schemas.microsoft.com/office/drawing/2010/main" val="0"/>
              </a:ext>
            </a:extLst>
          </a:blip>
          <a:stretch>
            <a:fillRect/>
          </a:stretch>
        </p:blipFill>
        <p:spPr>
          <a:xfrm>
            <a:off x="2850061" y="2492704"/>
            <a:ext cx="3264408" cy="469773"/>
          </a:xfrm>
          <a:prstGeom prst="rect">
            <a:avLst/>
          </a:prstGeom>
        </p:spPr>
      </p:pic>
      <p:pic>
        <p:nvPicPr>
          <p:cNvPr id="12" name="Picture 11"/>
          <p:cNvPicPr>
            <a:picLocks noChangeAspect="1"/>
          </p:cNvPicPr>
          <p:nvPr>
            <p:custDataLst>
              <p:tags r:id="rId4"/>
            </p:custDataLst>
          </p:nvPr>
        </p:nvPicPr>
        <p:blipFill>
          <a:blip r:embed="rId11" cstate="print">
            <a:extLst>
              <a:ext uri="{28A0092B-C50C-407E-A947-70E740481C1C}">
                <a14:useLocalDpi xmlns:a14="http://schemas.microsoft.com/office/drawing/2010/main" val="0"/>
              </a:ext>
            </a:extLst>
          </a:blip>
          <a:stretch>
            <a:fillRect/>
          </a:stretch>
        </p:blipFill>
        <p:spPr>
          <a:xfrm>
            <a:off x="3622571" y="3191641"/>
            <a:ext cx="1495044" cy="471488"/>
          </a:xfrm>
          <a:prstGeom prst="rect">
            <a:avLst/>
          </a:prstGeom>
        </p:spPr>
      </p:pic>
      <mc:AlternateContent xmlns:mc="http://schemas.openxmlformats.org/markup-compatibility/2006" xmlns:a14="http://schemas.microsoft.com/office/drawing/2010/main">
        <mc:Choice Requires="a14">
          <p:sp>
            <p:nvSpPr>
              <p:cNvPr id="13" name="TextBox 12"/>
              <p:cNvSpPr txBox="1"/>
              <p:nvPr/>
            </p:nvSpPr>
            <p:spPr>
              <a:xfrm>
                <a:off x="325821" y="3804745"/>
                <a:ext cx="8418786" cy="1477328"/>
              </a:xfrm>
              <a:prstGeom prst="rect">
                <a:avLst/>
              </a:prstGeom>
              <a:noFill/>
            </p:spPr>
            <p:txBody>
              <a:bodyPr wrap="square" rtlCol="0">
                <a:spAutoFit/>
              </a:bodyPr>
              <a:lstStyle/>
              <a:p>
                <a:r>
                  <a:rPr lang="en-US" dirty="0"/>
                  <a:t>where </a:t>
                </a:r>
                <a14:m>
                  <m:oMath xmlns:m="http://schemas.openxmlformats.org/officeDocument/2006/math">
                    <m:r>
                      <a:rPr lang="en-US" b="0" i="1" smtClean="0">
                        <a:latin typeface="Cambria Math" panose="02040503050406030204" pitchFamily="18" charset="0"/>
                      </a:rPr>
                      <m:t>𝑁</m:t>
                    </m:r>
                  </m:oMath>
                </a14:m>
                <a:r>
                  <a:rPr lang="en-US" dirty="0"/>
                  <a:t> is the total number of molecules in the container. If we compare this with the gas equation of state</a:t>
                </a:r>
              </a:p>
              <a:p>
                <a:endParaRPr lang="en-US" dirty="0"/>
              </a:p>
              <a:p>
                <a:r>
                  <a:rPr lang="en-US" dirty="0"/>
                  <a:t>we get the relation between the mean kinetic energy of the translational motion of molecules and the temperature</a:t>
                </a:r>
                <a:endParaRPr lang="sk-SK" dirty="0"/>
              </a:p>
            </p:txBody>
          </p:sp>
        </mc:Choice>
        <mc:Fallback xmlns="">
          <p:sp>
            <p:nvSpPr>
              <p:cNvPr id="13" name="TextBox 12"/>
              <p:cNvSpPr txBox="1">
                <a:spLocks noRot="1" noChangeAspect="1" noMove="1" noResize="1" noEditPoints="1" noAdjustHandles="1" noChangeArrowheads="1" noChangeShapeType="1" noTextEdit="1"/>
              </p:cNvSpPr>
              <p:nvPr/>
            </p:nvSpPr>
            <p:spPr>
              <a:xfrm>
                <a:off x="325821" y="3804745"/>
                <a:ext cx="8418786" cy="1477328"/>
              </a:xfrm>
              <a:prstGeom prst="rect">
                <a:avLst/>
              </a:prstGeom>
              <a:blipFill>
                <a:blip r:embed="rId14"/>
                <a:stretch>
                  <a:fillRect l="-579" t="-2066" b="-5785"/>
                </a:stretch>
              </a:blipFill>
            </p:spPr>
            <p:txBody>
              <a:bodyPr/>
              <a:lstStyle/>
              <a:p>
                <a:r>
                  <a:rPr lang="sk-SK">
                    <a:noFill/>
                  </a:rPr>
                  <a:t> </a:t>
                </a:r>
              </a:p>
            </p:txBody>
          </p:sp>
        </mc:Fallback>
      </mc:AlternateContent>
      <p:pic>
        <p:nvPicPr>
          <p:cNvPr id="14" name="Picture 13"/>
          <p:cNvPicPr>
            <a:picLocks noChangeAspect="1"/>
          </p:cNvPicPr>
          <p:nvPr>
            <p:custDataLst>
              <p:tags r:id="rId5"/>
            </p:custDataLst>
          </p:nvPr>
        </p:nvPicPr>
        <p:blipFill>
          <a:blip r:embed="rId15" cstate="print">
            <a:extLst>
              <a:ext uri="{28A0092B-C50C-407E-A947-70E740481C1C}">
                <a14:useLocalDpi xmlns:a14="http://schemas.microsoft.com/office/drawing/2010/main" val="0"/>
              </a:ext>
            </a:extLst>
          </a:blip>
          <a:stretch>
            <a:fillRect/>
          </a:stretch>
        </p:blipFill>
        <p:spPr>
          <a:xfrm>
            <a:off x="3696138" y="4337270"/>
            <a:ext cx="1150430" cy="164592"/>
          </a:xfrm>
          <a:prstGeom prst="rect">
            <a:avLst/>
          </a:prstGeom>
        </p:spPr>
      </p:pic>
      <p:pic>
        <p:nvPicPr>
          <p:cNvPr id="16" name="Picture 15"/>
          <p:cNvPicPr>
            <a:picLocks noChangeAspect="1"/>
          </p:cNvPicPr>
          <p:nvPr>
            <p:custDataLst>
              <p:tags r:id="rId6"/>
            </p:custDataLst>
          </p:nvPr>
        </p:nvPicPr>
        <p:blipFill>
          <a:blip r:embed="rId16" cstate="print">
            <a:extLst>
              <a:ext uri="{28A0092B-C50C-407E-A947-70E740481C1C}">
                <a14:useLocalDpi xmlns:a14="http://schemas.microsoft.com/office/drawing/2010/main" val="0"/>
              </a:ext>
            </a:extLst>
          </a:blip>
          <a:stretch>
            <a:fillRect/>
          </a:stretch>
        </p:blipFill>
        <p:spPr>
          <a:xfrm>
            <a:off x="3764463" y="5509175"/>
            <a:ext cx="1320165" cy="462915"/>
          </a:xfrm>
          <a:prstGeom prst="rect">
            <a:avLst/>
          </a:prstGeom>
        </p:spPr>
      </p:pic>
      <p:sp>
        <p:nvSpPr>
          <p:cNvPr id="17" name="Rectangle 16"/>
          <p:cNvSpPr/>
          <p:nvPr/>
        </p:nvSpPr>
        <p:spPr>
          <a:xfrm>
            <a:off x="3605049" y="5328746"/>
            <a:ext cx="1576551" cy="85133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4" name="Slide Number Placeholder 3"/>
          <p:cNvSpPr>
            <a:spLocks noGrp="1"/>
          </p:cNvSpPr>
          <p:nvPr>
            <p:ph type="sldNum" sz="quarter" idx="12"/>
          </p:nvPr>
        </p:nvSpPr>
        <p:spPr/>
        <p:txBody>
          <a:bodyPr/>
          <a:lstStyle/>
          <a:p>
            <a:fld id="{A84D4951-8A76-4D8F-991A-50C7753EBC79}" type="slidenum">
              <a:rPr lang="sk-SK" smtClean="0"/>
              <a:t>13</a:t>
            </a:fld>
            <a:endParaRPr lang="sk-SK" dirty="0"/>
          </a:p>
        </p:txBody>
      </p:sp>
    </p:spTree>
    <p:extLst>
      <p:ext uri="{BB962C8B-B14F-4D97-AF65-F5344CB8AC3E}">
        <p14:creationId xmlns:p14="http://schemas.microsoft.com/office/powerpoint/2010/main" val="4057265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2</a:t>
            </a:fld>
            <a:endParaRPr lang="sk-SK" dirty="0"/>
          </a:p>
        </p:txBody>
      </p:sp>
      <p:sp>
        <p:nvSpPr>
          <p:cNvPr id="3" name="TextBox 2"/>
          <p:cNvSpPr txBox="1"/>
          <p:nvPr/>
        </p:nvSpPr>
        <p:spPr>
          <a:xfrm>
            <a:off x="1043209" y="124511"/>
            <a:ext cx="7093131"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Mutual thermal equilibrium</a:t>
            </a:r>
          </a:p>
        </p:txBody>
      </p:sp>
      <p:sp>
        <p:nvSpPr>
          <p:cNvPr id="4" name="TextBox 3"/>
          <p:cNvSpPr txBox="1"/>
          <p:nvPr/>
        </p:nvSpPr>
        <p:spPr>
          <a:xfrm>
            <a:off x="0" y="601883"/>
            <a:ext cx="9039828" cy="5924699"/>
          </a:xfrm>
          <a:prstGeom prst="rect">
            <a:avLst/>
          </a:prstGeom>
          <a:noFill/>
        </p:spPr>
        <p:txBody>
          <a:bodyPr wrap="square" rtlCol="0">
            <a:spAutoFit/>
          </a:bodyPr>
          <a:lstStyle/>
          <a:p>
            <a:r>
              <a:rPr lang="en-US" dirty="0">
                <a:cs typeface="Arial" panose="020B0604020202020204" pitchFamily="34" charset="0"/>
              </a:rPr>
              <a:t>Consider two separately isolated physical systems.  Both of them arrive, after some relaxation time, at the equilibrium state. Since the systems are individually isolated, those two equilibrium states are, a priori, in no relation  with each other.</a:t>
            </a:r>
          </a:p>
          <a:p>
            <a:endParaRPr lang="en-US" sz="1100" dirty="0">
              <a:cs typeface="Arial" panose="020B0604020202020204" pitchFamily="34" charset="0"/>
            </a:endParaRPr>
          </a:p>
          <a:p>
            <a:r>
              <a:rPr lang="en-US" dirty="0">
                <a:cs typeface="Arial" panose="020B0604020202020204" pitchFamily="34" charset="0"/>
              </a:rPr>
              <a:t>Now, bring those two systems into </a:t>
            </a:r>
            <a:r>
              <a:rPr lang="en-US" b="1" dirty="0">
                <a:solidFill>
                  <a:srgbClr val="FF0000"/>
                </a:solidFill>
                <a:cs typeface="Arial" panose="020B0604020202020204" pitchFamily="34" charset="0"/>
              </a:rPr>
              <a:t>thermal contact</a:t>
            </a:r>
            <a:r>
              <a:rPr lang="en-US" dirty="0">
                <a:cs typeface="Arial" panose="020B0604020202020204" pitchFamily="34" charset="0"/>
              </a:rPr>
              <a:t>. This means that they cannot exchange particles and </a:t>
            </a:r>
            <a:r>
              <a:rPr lang="en-US" b="1" dirty="0">
                <a:solidFill>
                  <a:srgbClr val="FF0000"/>
                </a:solidFill>
                <a:cs typeface="Arial" panose="020B0604020202020204" pitchFamily="34" charset="0"/>
              </a:rPr>
              <a:t>neither can perform macroscopically detectable work</a:t>
            </a:r>
            <a:r>
              <a:rPr lang="en-US" dirty="0">
                <a:cs typeface="Arial" panose="020B0604020202020204" pitchFamily="34" charset="0"/>
              </a:rPr>
              <a:t> on each other, but the particles on the contact surface can collide with each other and exchange energy by performing microscopic work.</a:t>
            </a:r>
          </a:p>
          <a:p>
            <a:endParaRPr lang="en-US" sz="1000" dirty="0">
              <a:cs typeface="Arial" panose="020B0604020202020204" pitchFamily="34" charset="0"/>
            </a:endParaRPr>
          </a:p>
          <a:p>
            <a:r>
              <a:rPr lang="en-US" dirty="0">
                <a:cs typeface="Arial" panose="020B0604020202020204" pitchFamily="34" charset="0"/>
              </a:rPr>
              <a:t>After establishing the thermal contact, we start, in general, to observe macroscopic changes of states of both systems. The systems are not, in general, in a common equilibrium macrostate. But since the joined system is isolated, we should observe, after some relaxation time a new, common, equilibrium state with no macroscopic quantities changing in time anymore. We say the two systems </a:t>
            </a:r>
            <a:r>
              <a:rPr lang="en-US" b="1" dirty="0">
                <a:solidFill>
                  <a:srgbClr val="FF0000"/>
                </a:solidFill>
                <a:cs typeface="Arial" panose="020B0604020202020204" pitchFamily="34" charset="0"/>
              </a:rPr>
              <a:t>reached mutual thermal equilibrium</a:t>
            </a:r>
            <a:r>
              <a:rPr lang="en-US" dirty="0">
                <a:cs typeface="Arial" panose="020B0604020202020204" pitchFamily="34" charset="0"/>
              </a:rPr>
              <a:t>.</a:t>
            </a:r>
          </a:p>
          <a:p>
            <a:endParaRPr lang="en-US" sz="1000" dirty="0">
              <a:cs typeface="Arial" panose="020B0604020202020204" pitchFamily="34" charset="0"/>
            </a:endParaRPr>
          </a:p>
          <a:p>
            <a:r>
              <a:rPr lang="en-US" dirty="0">
                <a:cs typeface="Arial" panose="020B0604020202020204" pitchFamily="34" charset="0"/>
              </a:rPr>
              <a:t>It may happen that initially the two isolated systems are in such (individual) macrostates, that after bringing them to thermal contact we do not observe any macroscopic changes. The systems are immediately in a mutual thermal equilibrium. So we say, that they are in the relation of mutual thermal equilibrium even before the thermal contact is established. The relation “being in mutual equilibrium” can be tested experimentally: no macroscopic changes are to be observed after bringing the two systems into thermal contact.</a:t>
            </a:r>
          </a:p>
          <a:p>
            <a:endParaRPr lang="en-US" dirty="0">
              <a:cs typeface="Arial" panose="020B0604020202020204" pitchFamily="34" charset="0"/>
            </a:endParaRPr>
          </a:p>
        </p:txBody>
      </p:sp>
    </p:spTree>
    <p:extLst>
      <p:ext uri="{BB962C8B-B14F-4D97-AF65-F5344CB8AC3E}">
        <p14:creationId xmlns:p14="http://schemas.microsoft.com/office/powerpoint/2010/main" val="106813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3</a:t>
            </a:fld>
            <a:endParaRPr lang="sk-SK" dirty="0"/>
          </a:p>
        </p:txBody>
      </p:sp>
      <p:sp>
        <p:nvSpPr>
          <p:cNvPr id="3" name="TextBox 2"/>
          <p:cNvSpPr txBox="1"/>
          <p:nvPr/>
        </p:nvSpPr>
        <p:spPr>
          <a:xfrm>
            <a:off x="833377" y="115746"/>
            <a:ext cx="7014258"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Thermal equilibrium, temperature.</a:t>
            </a:r>
            <a:endParaRPr lang="sk-SK" sz="2400" b="1" dirty="0">
              <a:latin typeface="Arial" panose="020B0604020202020204" pitchFamily="34" charset="0"/>
              <a:cs typeface="Arial" panose="020B0604020202020204" pitchFamily="34" charset="0"/>
            </a:endParaRPr>
          </a:p>
        </p:txBody>
      </p:sp>
      <p:sp>
        <p:nvSpPr>
          <p:cNvPr id="5" name="TextBox 4"/>
          <p:cNvSpPr txBox="1"/>
          <p:nvPr/>
        </p:nvSpPr>
        <p:spPr>
          <a:xfrm>
            <a:off x="104172" y="555585"/>
            <a:ext cx="8935655" cy="6124754"/>
          </a:xfrm>
          <a:prstGeom prst="rect">
            <a:avLst/>
          </a:prstGeom>
          <a:noFill/>
        </p:spPr>
        <p:txBody>
          <a:bodyPr wrap="square" rtlCol="0">
            <a:spAutoFit/>
          </a:bodyPr>
          <a:lstStyle/>
          <a:p>
            <a:r>
              <a:rPr lang="en-US" dirty="0"/>
              <a:t>The relation “being in mutual thermal equilibrium” </a:t>
            </a:r>
            <a:r>
              <a:rPr lang="en-US" b="1" dirty="0">
                <a:solidFill>
                  <a:srgbClr val="FF0000"/>
                </a:solidFill>
              </a:rPr>
              <a:t>is experimentally found to be transitive</a:t>
            </a:r>
            <a:r>
              <a:rPr lang="en-US" dirty="0"/>
              <a:t>. That means, that if a system A is in equilibrium with B and B is in equilibrium with C, then A is found to be in equilibrium with C as well. This statement is called </a:t>
            </a:r>
            <a:r>
              <a:rPr lang="en-US" b="1" dirty="0">
                <a:solidFill>
                  <a:srgbClr val="FF0000"/>
                </a:solidFill>
              </a:rPr>
              <a:t>Zeroth law of thermodynamics.</a:t>
            </a:r>
          </a:p>
          <a:p>
            <a:endParaRPr lang="en-US" sz="1400" dirty="0"/>
          </a:p>
          <a:p>
            <a:r>
              <a:rPr lang="en-US" dirty="0"/>
              <a:t>The relation “being in mutual thermal equilibrium” is trivially also reflexive and symmetrical so the zeroth law of thermodynamics effectively says ”being in thermal equilibrium is equivalence (in mathematical sense). So all the systems can be classified into not overlapping classes of equivalence. The classes can be labeled. The label is called ”the temperature”. Temperature defined in this way is not unique: the only requirement is that different classes have different labels. (For example any function of the temperature will do the job.) We, however, usually require more, we need property of continuity in labeling the classes. </a:t>
            </a:r>
          </a:p>
          <a:p>
            <a:r>
              <a:rPr lang="en-US" dirty="0"/>
              <a:t>So the temperature is </a:t>
            </a:r>
            <a:r>
              <a:rPr lang="en-US" b="1" dirty="0">
                <a:solidFill>
                  <a:srgbClr val="FF0000"/>
                </a:solidFill>
              </a:rPr>
              <a:t>the physical quantity which has  the same value for all systems which are in mutual thermal equilibrium</a:t>
            </a:r>
            <a:r>
              <a:rPr lang="en-US" dirty="0"/>
              <a:t>.  </a:t>
            </a:r>
          </a:p>
          <a:p>
            <a:r>
              <a:rPr lang="en-US" dirty="0"/>
              <a:t>We need to find some practical (experimental method) to label the classes. To do that we had to choose a suitable ”thermoscope”. By that we mean some system which can be find in many equivalence classes (in each class the system is, of course, in a different (macro)state. Ideally the system should be found in states having the same values of external parameters, differing by the value of some internal parameter (like pressure) in different equivalence classes. The system (and its chosen parameter) can be used as thermoscope: bringing it to thermal contact with any other system and reading the value of “pressure” we can recognize to which equivalence class the measured system belongs.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01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4</a:t>
            </a:fld>
            <a:endParaRPr lang="sk-SK" dirty="0"/>
          </a:p>
        </p:txBody>
      </p:sp>
      <p:sp>
        <p:nvSpPr>
          <p:cNvPr id="3" name="TextBox 2"/>
          <p:cNvSpPr txBox="1"/>
          <p:nvPr/>
        </p:nvSpPr>
        <p:spPr>
          <a:xfrm>
            <a:off x="347241" y="972273"/>
            <a:ext cx="8113853" cy="3416320"/>
          </a:xfrm>
          <a:prstGeom prst="rect">
            <a:avLst/>
          </a:prstGeom>
          <a:noFill/>
        </p:spPr>
        <p:txBody>
          <a:bodyPr wrap="square" rtlCol="0">
            <a:spAutoFit/>
          </a:bodyPr>
          <a:lstStyle/>
          <a:p>
            <a:r>
              <a:rPr lang="en-US" dirty="0"/>
              <a:t>We can do more, we can use</a:t>
            </a:r>
            <a:r>
              <a:rPr lang="sk-SK" dirty="0"/>
              <a:t> </a:t>
            </a:r>
            <a:r>
              <a:rPr lang="en-US" dirty="0"/>
              <a:t>the readings of our thermoscope to label the classes: so we use it effectively as a</a:t>
            </a:r>
            <a:r>
              <a:rPr lang="sk-SK" dirty="0"/>
              <a:t> </a:t>
            </a:r>
            <a:r>
              <a:rPr lang="en-US" dirty="0"/>
              <a:t>thermometer. Most often we first choose some (arbitrary) calibration to define our</a:t>
            </a:r>
            <a:r>
              <a:rPr lang="sk-SK" dirty="0"/>
              <a:t> </a:t>
            </a:r>
            <a:r>
              <a:rPr lang="en-US" dirty="0"/>
              <a:t>temperature scale. </a:t>
            </a:r>
          </a:p>
          <a:p>
            <a:r>
              <a:rPr lang="en-US" dirty="0"/>
              <a:t>Like this: we take the thermoscope of a defined prescribed size, put it into contact with a melt of ice and water and label the pressure reading by zero. Then we put it to contact with boiling water and label the pressure reading as 100. The other pressure readings are simply linearly interpolated or extrapolated. </a:t>
            </a:r>
          </a:p>
          <a:p>
            <a:r>
              <a:rPr lang="en-US" dirty="0"/>
              <a:t>The temperature defined in this way is rather arbitrary but can serve our purposes and is ”continuously defined”. Topology is introduced into the space of equivalence classes: the two classes are considered to be close to each other if the thermoscope readings are close to each other.</a:t>
            </a:r>
            <a:br>
              <a:rPr lang="en-US" dirty="0"/>
            </a:br>
            <a:endParaRPr lang="sk-SK" dirty="0">
              <a:latin typeface="Arial" panose="020B0604020202020204" pitchFamily="34" charset="0"/>
              <a:cs typeface="Arial" panose="020B0604020202020204" pitchFamily="34" charset="0"/>
            </a:endParaRPr>
          </a:p>
        </p:txBody>
      </p:sp>
      <p:sp>
        <p:nvSpPr>
          <p:cNvPr id="4" name="TextBox 3"/>
          <p:cNvSpPr txBox="1"/>
          <p:nvPr/>
        </p:nvSpPr>
        <p:spPr>
          <a:xfrm>
            <a:off x="1030147" y="300942"/>
            <a:ext cx="7037407"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Thermoscope as a thermometer</a:t>
            </a:r>
            <a:endParaRPr lang="sk-SK" sz="2000" b="1" dirty="0">
              <a:latin typeface="Arial" panose="020B0604020202020204" pitchFamily="34" charset="0"/>
              <a:cs typeface="Arial" panose="020B0604020202020204" pitchFamily="34" charset="0"/>
            </a:endParaRPr>
          </a:p>
        </p:txBody>
      </p:sp>
      <p:sp>
        <p:nvSpPr>
          <p:cNvPr id="5" name="TextBox 4"/>
          <p:cNvSpPr txBox="1"/>
          <p:nvPr/>
        </p:nvSpPr>
        <p:spPr>
          <a:xfrm>
            <a:off x="4309353" y="992221"/>
            <a:ext cx="184731" cy="369332"/>
          </a:xfrm>
          <a:prstGeom prst="rect">
            <a:avLst/>
          </a:prstGeom>
          <a:noFill/>
        </p:spPr>
        <p:txBody>
          <a:bodyPr wrap="none" rtlCol="0">
            <a:spAutoFit/>
          </a:bodyPr>
          <a:lstStyle/>
          <a:p>
            <a:endParaRPr lang="sk-SK"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0337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5</a:t>
            </a:fld>
            <a:endParaRPr lang="sk-SK" dirty="0"/>
          </a:p>
        </p:txBody>
      </p:sp>
      <p:sp>
        <p:nvSpPr>
          <p:cNvPr id="3" name="TextBox 2"/>
          <p:cNvSpPr txBox="1"/>
          <p:nvPr/>
        </p:nvSpPr>
        <p:spPr>
          <a:xfrm>
            <a:off x="836023" y="666206"/>
            <a:ext cx="7679327" cy="461665"/>
          </a:xfrm>
          <a:prstGeom prst="rect">
            <a:avLst/>
          </a:prstGeom>
          <a:noFill/>
        </p:spPr>
        <p:txBody>
          <a:bodyPr wrap="square" rtlCol="0">
            <a:spAutoFit/>
          </a:bodyPr>
          <a:lstStyle/>
          <a:p>
            <a:pPr algn="ctr"/>
            <a:r>
              <a:rPr lang="en-US" sz="2400" b="1" dirty="0">
                <a:cs typeface="Arial" panose="020B0604020202020204" pitchFamily="34" charset="0"/>
              </a:rPr>
              <a:t>What the temperature really is</a:t>
            </a:r>
          </a:p>
        </p:txBody>
      </p:sp>
      <p:sp>
        <p:nvSpPr>
          <p:cNvPr id="4" name="TextBox 3"/>
          <p:cNvSpPr txBox="1"/>
          <p:nvPr/>
        </p:nvSpPr>
        <p:spPr>
          <a:xfrm>
            <a:off x="169817" y="1202954"/>
            <a:ext cx="8739052" cy="5155257"/>
          </a:xfrm>
          <a:prstGeom prst="rect">
            <a:avLst/>
          </a:prstGeom>
          <a:noFill/>
        </p:spPr>
        <p:txBody>
          <a:bodyPr wrap="square" rtlCol="0">
            <a:spAutoFit/>
          </a:bodyPr>
          <a:lstStyle/>
          <a:p>
            <a:r>
              <a:rPr lang="en-US" dirty="0">
                <a:cs typeface="Arial" panose="020B0604020202020204" pitchFamily="34" charset="0"/>
              </a:rPr>
              <a:t>We have defined temperature as a label for equivalence classes as defined by the relation “being in mutual thermal equilibrium”. </a:t>
            </a:r>
          </a:p>
          <a:p>
            <a:endParaRPr lang="en-US" sz="800" dirty="0">
              <a:cs typeface="Arial" panose="020B0604020202020204" pitchFamily="34" charset="0"/>
            </a:endParaRPr>
          </a:p>
          <a:p>
            <a:r>
              <a:rPr lang="en-US" dirty="0">
                <a:cs typeface="Arial" panose="020B0604020202020204" pitchFamily="34" charset="0"/>
              </a:rPr>
              <a:t>This “definition” does not allow “theoretically” to assign the temperature value to a system just knowing the values of physical quantities characterizing its (equilibrium) macrostate. Having just an empirical definition of a suitable thermometer we have to find empirically a law how to calculate the “empirical temperature” from given set of macrostate-defining quantities.</a:t>
            </a:r>
          </a:p>
          <a:p>
            <a:endParaRPr lang="en-US" sz="1000" dirty="0">
              <a:cs typeface="Arial" panose="020B0604020202020204" pitchFamily="34" charset="0"/>
            </a:endParaRPr>
          </a:p>
          <a:p>
            <a:r>
              <a:rPr lang="en-US" dirty="0">
                <a:cs typeface="Arial" panose="020B0604020202020204" pitchFamily="34" charset="0"/>
              </a:rPr>
              <a:t>What we would like to have is a generally valid “theoretical algorithm” how to define a macroscopic variable which could be used as a temperature in the spirit of the zeroth law of thermodynamics.</a:t>
            </a:r>
          </a:p>
          <a:p>
            <a:endParaRPr lang="en-US" sz="900" dirty="0">
              <a:cs typeface="Arial" panose="020B0604020202020204" pitchFamily="34" charset="0"/>
            </a:endParaRPr>
          </a:p>
          <a:p>
            <a:r>
              <a:rPr lang="en-US" dirty="0">
                <a:cs typeface="Arial" panose="020B0604020202020204" pitchFamily="34" charset="0"/>
              </a:rPr>
              <a:t>Our experience with molecular collisions allows us to formulate a hypothesis that  </a:t>
            </a:r>
            <a:r>
              <a:rPr lang="en-US" b="1" dirty="0">
                <a:solidFill>
                  <a:srgbClr val="FF0000"/>
                </a:solidFill>
                <a:cs typeface="Arial" panose="020B0604020202020204" pitchFamily="34" charset="0"/>
              </a:rPr>
              <a:t>the kinetic energy of the translational motion of molecules can be used as temperature</a:t>
            </a:r>
            <a:r>
              <a:rPr lang="en-US" dirty="0">
                <a:cs typeface="Arial" panose="020B0604020202020204" pitchFamily="34" charset="0"/>
              </a:rPr>
              <a:t> for all systems composed of molecules. The reason is that this kinetic energy is equal for systems in mutual thermal equilibrium, so is the same within the class of equilibrium equivalence.</a:t>
            </a:r>
          </a:p>
          <a:p>
            <a:endParaRPr lang="en-US" sz="1400" dirty="0">
              <a:cs typeface="Arial" panose="020B0604020202020204" pitchFamily="34" charset="0"/>
            </a:endParaRPr>
          </a:p>
          <a:p>
            <a:r>
              <a:rPr lang="en-US" dirty="0">
                <a:cs typeface="Arial" panose="020B0604020202020204" pitchFamily="34" charset="0"/>
              </a:rPr>
              <a:t>For systems </a:t>
            </a:r>
            <a:r>
              <a:rPr lang="en-US" b="1" dirty="0">
                <a:cs typeface="Arial" panose="020B0604020202020204" pitchFamily="34" charset="0"/>
              </a:rPr>
              <a:t>not composed of molecules </a:t>
            </a:r>
            <a:r>
              <a:rPr lang="en-US" dirty="0">
                <a:cs typeface="Arial" panose="020B0604020202020204" pitchFamily="34" charset="0"/>
              </a:rPr>
              <a:t>this definition cannot be used and we shall look for more general definitions.</a:t>
            </a:r>
          </a:p>
        </p:txBody>
      </p:sp>
    </p:spTree>
    <p:extLst>
      <p:ext uri="{BB962C8B-B14F-4D97-AF65-F5344CB8AC3E}">
        <p14:creationId xmlns:p14="http://schemas.microsoft.com/office/powerpoint/2010/main" val="3330464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6</a:t>
            </a:fld>
            <a:endParaRPr lang="sk-SK" dirty="0"/>
          </a:p>
        </p:txBody>
      </p:sp>
      <p:sp>
        <p:nvSpPr>
          <p:cNvPr id="3" name="TextBox 2"/>
          <p:cNvSpPr txBox="1"/>
          <p:nvPr/>
        </p:nvSpPr>
        <p:spPr>
          <a:xfrm>
            <a:off x="1895602" y="215289"/>
            <a:ext cx="4885508" cy="461665"/>
          </a:xfrm>
          <a:prstGeom prst="rect">
            <a:avLst/>
          </a:prstGeom>
          <a:noFill/>
        </p:spPr>
        <p:txBody>
          <a:bodyPr wrap="square" rtlCol="0">
            <a:spAutoFit/>
          </a:bodyPr>
          <a:lstStyle/>
          <a:p>
            <a:pPr algn="ctr"/>
            <a:r>
              <a:rPr lang="en-US" sz="2400" b="1" dirty="0">
                <a:cs typeface="Arial" panose="020B0604020202020204" pitchFamily="34" charset="0"/>
              </a:rPr>
              <a:t>Gas thermometer</a:t>
            </a:r>
          </a:p>
        </p:txBody>
      </p:sp>
      <p:sp>
        <p:nvSpPr>
          <p:cNvPr id="4" name="TextBox 3"/>
          <p:cNvSpPr txBox="1"/>
          <p:nvPr/>
        </p:nvSpPr>
        <p:spPr>
          <a:xfrm>
            <a:off x="173125" y="785425"/>
            <a:ext cx="8214904" cy="646331"/>
          </a:xfrm>
          <a:prstGeom prst="rect">
            <a:avLst/>
          </a:prstGeom>
          <a:noFill/>
        </p:spPr>
        <p:txBody>
          <a:bodyPr wrap="square" rtlCol="0">
            <a:spAutoFit/>
          </a:bodyPr>
          <a:lstStyle/>
          <a:p>
            <a:r>
              <a:rPr lang="en-US" dirty="0">
                <a:cs typeface="Arial" panose="020B0604020202020204" pitchFamily="34" charset="0"/>
              </a:rPr>
              <a:t>As an example of an empirical thermometer we present here an ideal gas at constant external pressure. For one mole of gas we have the equation of state</a:t>
            </a:r>
          </a:p>
        </p:txBody>
      </p:sp>
      <p:pic>
        <p:nvPicPr>
          <p:cNvPr id="5" name="Picture 4"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62632" y="1887468"/>
            <a:ext cx="1609950" cy="1952898"/>
          </a:xfrm>
          <a:prstGeom prst="rect">
            <a:avLst/>
          </a:prstGeom>
        </p:spPr>
      </p:pic>
      <p:pic>
        <p:nvPicPr>
          <p:cNvPr id="6" name="Picture 5"/>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4514127" y="1500753"/>
            <a:ext cx="1051560" cy="191625"/>
          </a:xfrm>
          <a:prstGeom prst="rect">
            <a:avLst/>
          </a:prstGeom>
        </p:spPr>
      </p:pic>
      <mc:AlternateContent xmlns:mc="http://schemas.openxmlformats.org/markup-compatibility/2006" xmlns:a14="http://schemas.microsoft.com/office/drawing/2010/main">
        <mc:Choice Requires="a14">
          <p:sp>
            <p:nvSpPr>
              <p:cNvPr id="7" name="TextBox 6"/>
              <p:cNvSpPr txBox="1"/>
              <p:nvPr/>
            </p:nvSpPr>
            <p:spPr>
              <a:xfrm>
                <a:off x="3063341" y="1765556"/>
                <a:ext cx="5845215" cy="2862322"/>
              </a:xfrm>
              <a:prstGeom prst="rect">
                <a:avLst/>
              </a:prstGeom>
              <a:noFill/>
            </p:spPr>
            <p:txBody>
              <a:bodyPr wrap="square" rtlCol="0">
                <a:spAutoFit/>
              </a:bodyPr>
              <a:lstStyle/>
              <a:p>
                <a:r>
                  <a:rPr lang="sk-SK" dirty="0">
                    <a:cs typeface="Arial" panose="020B0604020202020204" pitchFamily="34" charset="0"/>
                  </a:rPr>
                  <a:t>In </a:t>
                </a:r>
                <a:r>
                  <a:rPr lang="en-US" dirty="0">
                    <a:cs typeface="Arial" panose="020B0604020202020204" pitchFamily="34" charset="0"/>
                  </a:rPr>
                  <a:t>this discussion, when we just start to define empirical temperature we just use the fact that empirically the ideal gas (with fixed number of molecules) has just two macroscopic degrees of freedom </a:t>
                </a:r>
                <a14:m>
                  <m:oMath xmlns:m="http://schemas.openxmlformats.org/officeDocument/2006/math">
                    <m:r>
                      <a:rPr lang="en-US" b="0" i="1" smtClean="0">
                        <a:latin typeface="Cambria Math" panose="02040503050406030204" pitchFamily="18" charset="0"/>
                        <a:cs typeface="Arial" panose="020B0604020202020204" pitchFamily="34" charset="0"/>
                      </a:rPr>
                      <m:t>𝑝</m:t>
                    </m:r>
                    <m:r>
                      <a:rPr lang="en-US" b="0" i="1" smtClean="0">
                        <a:latin typeface="Cambria Math" panose="02040503050406030204" pitchFamily="18" charset="0"/>
                        <a:cs typeface="Arial" panose="020B0604020202020204" pitchFamily="34" charset="0"/>
                      </a:rPr>
                      <m:t>, </m:t>
                    </m:r>
                    <m:r>
                      <a:rPr lang="en-US" b="0" i="1" smtClean="0">
                        <a:latin typeface="Cambria Math" panose="02040503050406030204" pitchFamily="18" charset="0"/>
                        <a:cs typeface="Arial" panose="020B0604020202020204" pitchFamily="34" charset="0"/>
                      </a:rPr>
                      <m:t>𝑉</m:t>
                    </m:r>
                  </m:oMath>
                </a14:m>
                <a:r>
                  <a:rPr lang="en-US" dirty="0">
                    <a:cs typeface="Arial" panose="020B0604020202020204" pitchFamily="34" charset="0"/>
                  </a:rPr>
                  <a:t>. If we design the thermometer with some fixed </a:t>
                </a:r>
                <a14:m>
                  <m:oMath xmlns:m="http://schemas.openxmlformats.org/officeDocument/2006/math">
                    <m:r>
                      <m:rPr>
                        <m:sty m:val="p"/>
                      </m:rPr>
                      <a:rPr lang="en-US" b="0" i="0" smtClean="0">
                        <a:latin typeface="Cambria Math" panose="02040503050406030204" pitchFamily="18" charset="0"/>
                        <a:cs typeface="Arial" panose="020B0604020202020204" pitchFamily="34" charset="0"/>
                      </a:rPr>
                      <m:t>p</m:t>
                    </m:r>
                    <m:r>
                      <a:rPr lang="en-US" b="0" i="1" smtClean="0">
                        <a:latin typeface="Cambria Math" panose="02040503050406030204" pitchFamily="18" charset="0"/>
                        <a:cs typeface="Arial" panose="020B0604020202020204" pitchFamily="34" charset="0"/>
                      </a:rPr>
                      <m:t>,</m:t>
                    </m:r>
                  </m:oMath>
                </a14:m>
                <a:r>
                  <a:rPr lang="en-US" dirty="0">
                    <a:cs typeface="Arial" panose="020B0604020202020204" pitchFamily="34" charset="0"/>
                  </a:rPr>
                  <a:t> the gas volume will be the quantity we can use to label different classes of thermal equivalence. The gas constant </a:t>
                </a:r>
                <a14:m>
                  <m:oMath xmlns:m="http://schemas.openxmlformats.org/officeDocument/2006/math">
                    <m:r>
                      <a:rPr lang="en-US" b="0" i="1" smtClean="0">
                        <a:latin typeface="Cambria Math" panose="02040503050406030204" pitchFamily="18" charset="0"/>
                        <a:cs typeface="Arial" panose="020B0604020202020204" pitchFamily="34" charset="0"/>
                      </a:rPr>
                      <m:t>𝑅</m:t>
                    </m:r>
                  </m:oMath>
                </a14:m>
                <a:r>
                  <a:rPr lang="en-US" dirty="0">
                    <a:cs typeface="Arial" panose="020B0604020202020204" pitchFamily="34" charset="0"/>
                  </a:rPr>
                  <a:t> is just used to recalibrate the volume value to arbitrarily calibrated temperature. In the above equation of state we use the absolute temperature calibration in Kelvins by choosing</a:t>
                </a:r>
                <a:endParaRPr lang="sk-SK" b="1" dirty="0">
                  <a:cs typeface="Arial" panose="020B0604020202020204" pitchFamily="34" charset="0"/>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3063341" y="1765556"/>
                <a:ext cx="5845215" cy="2862322"/>
              </a:xfrm>
              <a:prstGeom prst="rect">
                <a:avLst/>
              </a:prstGeom>
              <a:blipFill>
                <a:blip r:embed="rId9"/>
                <a:stretch>
                  <a:fillRect l="-939" t="-1279" b="-255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
              <p:cNvSpPr>
                <a:spLocks noChangeArrowheads="1"/>
              </p:cNvSpPr>
              <p:nvPr/>
            </p:nvSpPr>
            <p:spPr bwMode="auto">
              <a:xfrm>
                <a:off x="3159164" y="4696875"/>
                <a:ext cx="3298786" cy="36933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14:m>
                  <m:oMath xmlns:m="http://schemas.openxmlformats.org/officeDocument/2006/math">
                    <m:r>
                      <a:rPr kumimoji="0" lang="en-US" altLang="sk-SK" sz="1800" b="0" i="1" u="none" strike="noStrike" cap="none" normalizeH="0" baseline="0" smtClean="0">
                        <a:ln>
                          <a:noFill/>
                        </a:ln>
                        <a:solidFill>
                          <a:schemeClr val="tx1"/>
                        </a:solidFill>
                        <a:effectLst/>
                        <a:latin typeface="Cambria Math" panose="02040503050406030204" pitchFamily="18" charset="0"/>
                      </a:rPr>
                      <m:t>𝑅</m:t>
                    </m:r>
                    <m:r>
                      <a:rPr kumimoji="0" lang="en-US" altLang="sk-SK" sz="1800" b="0" i="1" u="none" strike="noStrike" cap="none" normalizeH="0" baseline="0" smtClean="0">
                        <a:ln>
                          <a:noFill/>
                        </a:ln>
                        <a:solidFill>
                          <a:schemeClr val="tx1"/>
                        </a:solidFill>
                        <a:effectLst/>
                        <a:latin typeface="Cambria Math" panose="02040503050406030204" pitchFamily="18" charset="0"/>
                      </a:rPr>
                      <m:t>= </m:t>
                    </m:r>
                  </m:oMath>
                </a14:m>
                <a:r>
                  <a:rPr kumimoji="0" lang="sk-SK" altLang="sk-SK" sz="1800" b="0" i="0" u="none" strike="noStrike" cap="none" normalizeH="0" baseline="0" dirty="0">
                    <a:ln>
                      <a:noFill/>
                    </a:ln>
                    <a:solidFill>
                      <a:schemeClr val="tx1"/>
                    </a:solidFill>
                    <a:effectLst/>
                  </a:rPr>
                  <a:t>8.3144598(48) J⋅mol</a:t>
                </a:r>
                <a:r>
                  <a:rPr kumimoji="0" lang="sk-SK" altLang="sk-SK" sz="1800" b="0" i="0" u="none" strike="noStrike" cap="none" normalizeH="0" baseline="30000" dirty="0">
                    <a:ln>
                      <a:noFill/>
                    </a:ln>
                    <a:solidFill>
                      <a:schemeClr val="tx1"/>
                    </a:solidFill>
                    <a:effectLst/>
                  </a:rPr>
                  <a:t>−1</a:t>
                </a:r>
                <a:r>
                  <a:rPr kumimoji="0" lang="sk-SK" altLang="sk-SK" sz="1800" b="0" i="0" u="none" strike="noStrike" cap="none" normalizeH="0" baseline="0" dirty="0">
                    <a:ln>
                      <a:noFill/>
                    </a:ln>
                    <a:solidFill>
                      <a:schemeClr val="tx1"/>
                    </a:solidFill>
                    <a:effectLst/>
                  </a:rPr>
                  <a:t>⋅K</a:t>
                </a:r>
                <a:r>
                  <a:rPr kumimoji="0" lang="sk-SK" altLang="sk-SK" sz="1800" b="0" i="0" u="none" strike="noStrike" cap="none" normalizeH="0" baseline="30000" dirty="0">
                    <a:ln>
                      <a:noFill/>
                    </a:ln>
                    <a:solidFill>
                      <a:schemeClr val="tx1"/>
                    </a:solidFill>
                    <a:effectLst/>
                  </a:rPr>
                  <a:t>−1</a:t>
                </a:r>
                <a:r>
                  <a:rPr kumimoji="0" lang="sk-SK" altLang="sk-SK" sz="1800" b="0" i="0" u="none" strike="noStrike" cap="none" normalizeH="0" baseline="0" dirty="0">
                    <a:ln>
                      <a:noFill/>
                    </a:ln>
                    <a:solidFill>
                      <a:schemeClr val="tx1"/>
                    </a:solidFill>
                    <a:effectLst/>
                  </a:rPr>
                  <a:t> </a:t>
                </a:r>
              </a:p>
            </p:txBody>
          </p:sp>
        </mc:Choice>
        <mc:Fallback xmlns="">
          <p:sp>
            <p:nvSpPr>
              <p:cNvPr id="11" name="Rectangle 1"/>
              <p:cNvSpPr>
                <a:spLocks noRot="1" noChangeAspect="1" noMove="1" noResize="1" noEditPoints="1" noAdjustHandles="1" noChangeArrowheads="1" noChangeShapeType="1" noTextEdit="1"/>
              </p:cNvSpPr>
              <p:nvPr/>
            </p:nvSpPr>
            <p:spPr bwMode="auto">
              <a:xfrm>
                <a:off x="3159164" y="4696875"/>
                <a:ext cx="3298786" cy="369332"/>
              </a:xfrm>
              <a:prstGeom prst="rect">
                <a:avLst/>
              </a:prstGeom>
              <a:blipFill>
                <a:blip r:embed="rId10"/>
                <a:stretch>
                  <a:fillRect t="-11475" b="-2623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173620" y="5082065"/>
                <a:ext cx="8681013" cy="1200329"/>
              </a:xfrm>
              <a:prstGeom prst="rect">
                <a:avLst/>
              </a:prstGeom>
              <a:noFill/>
            </p:spPr>
            <p:txBody>
              <a:bodyPr wrap="square" rtlCol="0">
                <a:spAutoFit/>
              </a:bodyPr>
              <a:lstStyle/>
              <a:p>
                <a:r>
                  <a:rPr lang="en-US" dirty="0">
                    <a:cs typeface="Arial" panose="020B0604020202020204" pitchFamily="34" charset="0"/>
                  </a:rPr>
                  <a:t>Historically the definition was different: extrapolation of isothermal law to very low temperatures has given that V</a:t>
                </a:r>
                <a14:m>
                  <m:oMath xmlns:m="http://schemas.openxmlformats.org/officeDocument/2006/math">
                    <m:r>
                      <a:rPr lang="en-US" b="0" i="1" smtClean="0">
                        <a:latin typeface="Cambria Math" panose="02040503050406030204" pitchFamily="18" charset="0"/>
                        <a:cs typeface="Arial" panose="020B0604020202020204" pitchFamily="34" charset="0"/>
                      </a:rPr>
                      <m:t>=0</m:t>
                    </m:r>
                  </m:oMath>
                </a14:m>
                <a:r>
                  <a:rPr lang="en-US" dirty="0">
                    <a:cs typeface="Arial" panose="020B0604020202020204" pitchFamily="34" charset="0"/>
                  </a:rPr>
                  <a:t> for </a:t>
                </a:r>
                <a14:m>
                  <m:oMath xmlns:m="http://schemas.openxmlformats.org/officeDocument/2006/math">
                    <m:r>
                      <a:rPr lang="en-US" b="0" i="1" smtClean="0">
                        <a:latin typeface="Cambria Math" panose="02040503050406030204" pitchFamily="18" charset="0"/>
                        <a:cs typeface="Arial" panose="020B0604020202020204" pitchFamily="34" charset="0"/>
                      </a:rPr>
                      <m:t>𝑡</m:t>
                    </m:r>
                    <m:r>
                      <a:rPr lang="en-US" b="0" i="1" smtClean="0">
                        <a:latin typeface="Cambria Math" panose="02040503050406030204" pitchFamily="18" charset="0"/>
                        <a:cs typeface="Arial" panose="020B0604020202020204" pitchFamily="34" charset="0"/>
                      </a:rPr>
                      <m:t>=−273.15</m:t>
                    </m:r>
                  </m:oMath>
                </a14:m>
                <a:r>
                  <a:rPr lang="en-US" dirty="0">
                    <a:cs typeface="Arial" panose="020B0604020202020204" pitchFamily="34" charset="0"/>
                  </a:rPr>
                  <a:t> degrees Celsius. Comparing with volume at 0 degrees Celsius has lead to the value of the gas constant as given.</a:t>
                </a:r>
              </a:p>
              <a:p>
                <a:r>
                  <a:rPr lang="en-US" b="1" dirty="0">
                    <a:solidFill>
                      <a:srgbClr val="FF0000"/>
                    </a:solidFill>
                    <a:cs typeface="Arial" panose="020B0604020202020204" pitchFamily="34" charset="0"/>
                  </a:rPr>
                  <a:t>Do ponder the subtleties of various definitions!</a:t>
                </a:r>
                <a:endParaRPr lang="sk-SK" b="1" dirty="0">
                  <a:solidFill>
                    <a:srgbClr val="FF0000"/>
                  </a:solidFill>
                  <a:cs typeface="Arial" panose="020B0604020202020204" pitchFamily="34" charset="0"/>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173620" y="5082065"/>
                <a:ext cx="8681013" cy="1200329"/>
              </a:xfrm>
              <a:prstGeom prst="rect">
                <a:avLst/>
              </a:prstGeom>
              <a:blipFill>
                <a:blip r:embed="rId11"/>
                <a:stretch>
                  <a:fillRect l="-561" t="-3046" b="-7107"/>
                </a:stretch>
              </a:blipFill>
            </p:spPr>
            <p:txBody>
              <a:bodyPr/>
              <a:lstStyle/>
              <a:p>
                <a:r>
                  <a:rPr lang="en-US">
                    <a:noFill/>
                  </a:rPr>
                  <a:t> </a:t>
                </a:r>
              </a:p>
            </p:txBody>
          </p:sp>
        </mc:Fallback>
      </mc:AlternateContent>
      <p:pic>
        <p:nvPicPr>
          <p:cNvPr id="14" name="Picture 13"/>
          <p:cNvPicPr>
            <a:picLocks noChangeAspect="1"/>
          </p:cNvPicPr>
          <p:nvPr>
            <p:custDataLst>
              <p:tags r:id="rId2"/>
            </p:custDataLst>
          </p:nvPr>
        </p:nvPicPr>
        <p:blipFill>
          <a:blip r:embed="rId12" cstate="print">
            <a:extLst>
              <a:ext uri="{28A0092B-C50C-407E-A947-70E740481C1C}">
                <a14:useLocalDpi xmlns:a14="http://schemas.microsoft.com/office/drawing/2010/main" val="0"/>
              </a:ext>
            </a:extLst>
          </a:blip>
          <a:stretch>
            <a:fillRect/>
          </a:stretch>
        </p:blipFill>
        <p:spPr>
          <a:xfrm>
            <a:off x="607028" y="2632598"/>
            <a:ext cx="664845" cy="219075"/>
          </a:xfrm>
          <a:prstGeom prst="rect">
            <a:avLst/>
          </a:prstGeom>
        </p:spPr>
      </p:pic>
      <p:pic>
        <p:nvPicPr>
          <p:cNvPr id="17" name="Picture 16"/>
          <p:cNvPicPr>
            <a:picLocks noChangeAspect="1"/>
          </p:cNvPicPr>
          <p:nvPr>
            <p:custDataLst>
              <p:tags r:id="rId3"/>
            </p:custDataLst>
          </p:nvPr>
        </p:nvPicPr>
        <p:blipFill>
          <a:blip r:embed="rId13" cstate="print">
            <a:extLst>
              <a:ext uri="{28A0092B-C50C-407E-A947-70E740481C1C}">
                <a14:useLocalDpi xmlns:a14="http://schemas.microsoft.com/office/drawing/2010/main" val="0"/>
              </a:ext>
            </a:extLst>
          </a:blip>
          <a:stretch>
            <a:fillRect/>
          </a:stretch>
        </p:blipFill>
        <p:spPr>
          <a:xfrm>
            <a:off x="956197" y="3305860"/>
            <a:ext cx="337185" cy="163830"/>
          </a:xfrm>
          <a:prstGeom prst="rect">
            <a:avLst/>
          </a:prstGeom>
        </p:spPr>
      </p:pic>
    </p:spTree>
    <p:extLst>
      <p:ext uri="{BB962C8B-B14F-4D97-AF65-F5344CB8AC3E}">
        <p14:creationId xmlns:p14="http://schemas.microsoft.com/office/powerpoint/2010/main" val="4047936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7</a:t>
            </a:fld>
            <a:endParaRPr lang="sk-SK" dirty="0"/>
          </a:p>
        </p:txBody>
      </p:sp>
      <p:sp>
        <p:nvSpPr>
          <p:cNvPr id="3" name="TextBox 2"/>
          <p:cNvSpPr txBox="1"/>
          <p:nvPr/>
        </p:nvSpPr>
        <p:spPr>
          <a:xfrm>
            <a:off x="935182" y="592282"/>
            <a:ext cx="7086600"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Gas constant, Avogadro constant, Boltzmann constant</a:t>
            </a:r>
          </a:p>
        </p:txBody>
      </p:sp>
      <mc:AlternateContent xmlns:mc="http://schemas.openxmlformats.org/markup-compatibility/2006" xmlns:a14="http://schemas.microsoft.com/office/drawing/2010/main">
        <mc:Choice Requires="a14">
          <p:sp>
            <p:nvSpPr>
              <p:cNvPr id="4" name="TextBox 3"/>
              <p:cNvSpPr txBox="1"/>
              <p:nvPr/>
            </p:nvSpPr>
            <p:spPr>
              <a:xfrm>
                <a:off x="265285" y="1163781"/>
                <a:ext cx="8032172" cy="4281108"/>
              </a:xfrm>
              <a:prstGeom prst="rect">
                <a:avLst/>
              </a:prstGeom>
              <a:noFill/>
            </p:spPr>
            <p:txBody>
              <a:bodyPr wrap="square" rtlCol="0">
                <a:spAutoFit/>
              </a:bodyPr>
              <a:lstStyle/>
              <a:p>
                <a:r>
                  <a:rPr lang="en-US" dirty="0">
                    <a:cs typeface="Arial" panose="020B0604020202020204" pitchFamily="34" charset="0"/>
                  </a:rPr>
                  <a:t>We have written the ideal gas equation of state for one mole of molecules as</a:t>
                </a:r>
              </a:p>
              <a:p>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rPr>
                  <a:t>For the same pressure and temperature the ideal-gas volume obviously is proportional to the number of molecules, which for one mole is just the Avogadro constant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𝑁</m:t>
                        </m:r>
                      </m:e>
                      <m:sub>
                        <m:r>
                          <a:rPr lang="en-US" b="0" i="1" smtClean="0">
                            <a:latin typeface="Cambria Math" panose="02040503050406030204" pitchFamily="18" charset="0"/>
                            <a:cs typeface="Arial" panose="020B0604020202020204" pitchFamily="34" charset="0"/>
                          </a:rPr>
                          <m:t>𝐴</m:t>
                        </m:r>
                      </m:sub>
                    </m:sSub>
                    <m:r>
                      <m:rPr>
                        <m:nor/>
                      </m:rPr>
                      <a:rPr lang="en-US" b="0" i="0" smtClean="0">
                        <a:latin typeface="Cambria Math" panose="02040503050406030204" pitchFamily="18" charset="0"/>
                        <a:cs typeface="Arial" panose="020B0604020202020204" pitchFamily="34" charset="0"/>
                      </a:rPr>
                      <m:t>=</m:t>
                    </m:r>
                    <m:r>
                      <m:rPr>
                        <m:nor/>
                      </m:rPr>
                      <a:rPr lang="en-US" dirty="0"/>
                      <m:t>6.02214076×10</m:t>
                    </m:r>
                    <m:r>
                      <m:rPr>
                        <m:nor/>
                      </m:rPr>
                      <a:rPr lang="en-US" baseline="30000" dirty="0"/>
                      <m:t>23</m:t>
                    </m:r>
                  </m:oMath>
                </a14:m>
                <a:r>
                  <a:rPr lang="en-US" dirty="0"/>
                  <a:t>. So one can write for one mole</a:t>
                </a:r>
              </a:p>
              <a:p>
                <a:endParaRPr lang="en-US" dirty="0"/>
              </a:p>
              <a:p>
                <a:endParaRPr lang="en-US" dirty="0"/>
              </a:p>
              <a:p>
                <a:r>
                  <a:rPr lang="en-US" dirty="0"/>
                  <a:t>Where </a:t>
                </a:r>
                <a14:m>
                  <m:oMath xmlns:m="http://schemas.openxmlformats.org/officeDocument/2006/math">
                    <m:r>
                      <a:rPr lang="en-US" b="0" i="1" smtClean="0">
                        <a:latin typeface="Cambria Math" panose="02040503050406030204" pitchFamily="18" charset="0"/>
                      </a:rPr>
                      <m:t>𝑘</m:t>
                    </m:r>
                  </m:oMath>
                </a14:m>
                <a:r>
                  <a:rPr lang="en-US" dirty="0"/>
                  <a:t> a suitable constant of proportionality. This constant is usually called Boltzmann constant and its value is</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r>
                        <m:rPr>
                          <m:nor/>
                        </m:rPr>
                        <a:rPr lang="en-US" dirty="0"/>
                        <m:t>1.380649×10</m:t>
                      </m:r>
                      <m:r>
                        <m:rPr>
                          <m:nor/>
                        </m:rPr>
                        <a:rPr lang="en-US" baseline="30000" dirty="0"/>
                        <m:t>−23</m:t>
                      </m:r>
                      <m:r>
                        <m:rPr>
                          <m:nor/>
                        </m:rPr>
                        <a:rPr lang="en-US" dirty="0"/>
                        <m:t> </m:t>
                      </m:r>
                      <m:r>
                        <m:rPr>
                          <m:nor/>
                        </m:rPr>
                        <a:rPr lang="en-US" dirty="0"/>
                        <m:t>J</m:t>
                      </m:r>
                      <m:r>
                        <m:rPr>
                          <m:nor/>
                        </m:rPr>
                        <a:rPr lang="en-US" dirty="0"/>
                        <m:t>/</m:t>
                      </m:r>
                      <m:r>
                        <m:rPr>
                          <m:nor/>
                        </m:rPr>
                        <a:rPr lang="en-US" dirty="0"/>
                        <m:t>K</m:t>
                      </m:r>
                    </m:oMath>
                  </m:oMathPara>
                </a14:m>
                <a:endParaRPr lang="en-US" dirty="0"/>
              </a:p>
              <a:p>
                <a:r>
                  <a:rPr lang="en-US" dirty="0"/>
                  <a:t>Boltzmann constant is sometimes referred to in textbooks as one of “fundamental constants of nature”. Actually “Nature” is not aware of any constant like that. Boltzmann constant is completely of a “human origin”. It just reflects our rather arbitrary definition of “one mole”. So we have the relation</a:t>
                </a:r>
              </a:p>
            </p:txBody>
          </p:sp>
        </mc:Choice>
        <mc:Fallback xmlns="">
          <p:sp>
            <p:nvSpPr>
              <p:cNvPr id="4" name="TextBox 3"/>
              <p:cNvSpPr txBox="1">
                <a:spLocks noRot="1" noChangeAspect="1" noMove="1" noResize="1" noEditPoints="1" noAdjustHandles="1" noChangeArrowheads="1" noChangeShapeType="1" noTextEdit="1"/>
              </p:cNvSpPr>
              <p:nvPr/>
            </p:nvSpPr>
            <p:spPr>
              <a:xfrm>
                <a:off x="265285" y="1163781"/>
                <a:ext cx="8032172" cy="4281108"/>
              </a:xfrm>
              <a:prstGeom prst="rect">
                <a:avLst/>
              </a:prstGeom>
              <a:blipFill>
                <a:blip r:embed="rId7"/>
                <a:stretch>
                  <a:fillRect l="-683" t="-855" b="-1425"/>
                </a:stretch>
              </a:blipFill>
            </p:spPr>
            <p:txBody>
              <a:bodyPr/>
              <a:lstStyle/>
              <a:p>
                <a:r>
                  <a:rPr lang="en-US">
                    <a:noFill/>
                  </a:rPr>
                  <a:t> </a:t>
                </a:r>
              </a:p>
            </p:txBody>
          </p:sp>
        </mc:Fallback>
      </mc:AlternateContent>
      <p:pic>
        <p:nvPicPr>
          <p:cNvPr id="5" name="Picture 4"/>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tretch>
            <a:fillRect/>
          </a:stretch>
        </p:blipFill>
        <p:spPr>
          <a:xfrm>
            <a:off x="3912668" y="1688891"/>
            <a:ext cx="1051560" cy="191625"/>
          </a:xfrm>
          <a:prstGeom prst="rect">
            <a:avLst/>
          </a:prstGeom>
        </p:spPr>
      </p:pic>
      <p:pic>
        <p:nvPicPr>
          <p:cNvPr id="8" name="Picture 7"/>
          <p:cNvPicPr>
            <a:picLocks noChangeAspect="1"/>
          </p:cNvPicPr>
          <p:nvPr>
            <p:custDataLst>
              <p:tags r:id="rId2"/>
            </p:custDataLst>
          </p:nvPr>
        </p:nvPicPr>
        <p:blipFill>
          <a:blip r:embed="rId9" cstate="print">
            <a:extLst>
              <a:ext uri="{28A0092B-C50C-407E-A947-70E740481C1C}">
                <a14:useLocalDpi xmlns:a14="http://schemas.microsoft.com/office/drawing/2010/main" val="0"/>
              </a:ext>
            </a:extLst>
          </a:blip>
          <a:stretch>
            <a:fillRect/>
          </a:stretch>
        </p:blipFill>
        <p:spPr>
          <a:xfrm>
            <a:off x="3912668" y="3060528"/>
            <a:ext cx="1365714" cy="226667"/>
          </a:xfrm>
          <a:prstGeom prst="rect">
            <a:avLst/>
          </a:prstGeom>
        </p:spPr>
      </p:pic>
      <p:pic>
        <p:nvPicPr>
          <p:cNvPr id="10" name="Picture 9"/>
          <p:cNvPicPr>
            <a:picLocks noChangeAspect="1"/>
          </p:cNvPicPr>
          <p:nvPr>
            <p:custDataLst>
              <p:tags r:id="rId3"/>
            </p:custDataLst>
          </p:nvPr>
        </p:nvPicPr>
        <p:blipFill>
          <a:blip r:embed="rId10" cstate="print">
            <a:extLst>
              <a:ext uri="{28A0092B-C50C-407E-A947-70E740481C1C}">
                <a14:useLocalDpi xmlns:a14="http://schemas.microsoft.com/office/drawing/2010/main" val="0"/>
              </a:ext>
            </a:extLst>
          </a:blip>
          <a:stretch>
            <a:fillRect/>
          </a:stretch>
        </p:blipFill>
        <p:spPr>
          <a:xfrm>
            <a:off x="3927972" y="5718062"/>
            <a:ext cx="1020952" cy="215238"/>
          </a:xfrm>
          <a:prstGeom prst="rect">
            <a:avLst/>
          </a:prstGeom>
        </p:spPr>
      </p:pic>
      <p:sp>
        <p:nvSpPr>
          <p:cNvPr id="11" name="Rectangle 10"/>
          <p:cNvSpPr/>
          <p:nvPr/>
        </p:nvSpPr>
        <p:spPr>
          <a:xfrm>
            <a:off x="3782291" y="5548745"/>
            <a:ext cx="1319645" cy="54032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20279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CE0CA2-1A48-4B23-8A77-1A9F640E54E6}" type="slidenum">
              <a:rPr lang="sk-SK" smtClean="0"/>
              <a:t>8</a:t>
            </a:fld>
            <a:endParaRPr lang="sk-SK" dirty="0"/>
          </a:p>
        </p:txBody>
      </p:sp>
      <p:sp>
        <p:nvSpPr>
          <p:cNvPr id="3" name="TextBox 2"/>
          <p:cNvSpPr txBox="1"/>
          <p:nvPr/>
        </p:nvSpPr>
        <p:spPr>
          <a:xfrm>
            <a:off x="1184564"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p:sp>
        <p:nvSpPr>
          <p:cNvPr id="5" name="TextBox 4"/>
          <p:cNvSpPr txBox="1"/>
          <p:nvPr/>
        </p:nvSpPr>
        <p:spPr>
          <a:xfrm>
            <a:off x="209808" y="705033"/>
            <a:ext cx="8562109" cy="3293209"/>
          </a:xfrm>
          <a:prstGeom prst="rect">
            <a:avLst/>
          </a:prstGeom>
          <a:noFill/>
        </p:spPr>
        <p:txBody>
          <a:bodyPr wrap="square" rtlCol="0">
            <a:spAutoFit/>
          </a:bodyPr>
          <a:lstStyle/>
          <a:p>
            <a:r>
              <a:rPr lang="en-US" dirty="0">
                <a:cs typeface="Arial" panose="020B0604020202020204" pitchFamily="34" charset="0"/>
              </a:rPr>
              <a:t>The molecular hypothesis explained where the integer numbers in chemical recipes come from. We have just seen how the molecular hypothesis enhanced our understanding what temperature “is”. Now we shall present the idea how the molecular hypothesis explains the origin of gas pressure. One can find this in textbooks in chapters like “Kinetic theory of gasses”. </a:t>
            </a:r>
          </a:p>
          <a:p>
            <a:endParaRPr lang="en-US" sz="600" dirty="0">
              <a:cs typeface="Arial" panose="020B0604020202020204" pitchFamily="34" charset="0"/>
            </a:endParaRPr>
          </a:p>
          <a:p>
            <a:r>
              <a:rPr lang="en-US" dirty="0">
                <a:cs typeface="Arial" panose="020B0604020202020204" pitchFamily="34" charset="0"/>
              </a:rPr>
              <a:t>The kinetic theory describes a gas as a large number of submicroscopic particles (atoms or molecules), all of which are in constant rapid motion that has randomness arising from their many collisions with each other and with the walls of the container.</a:t>
            </a:r>
          </a:p>
          <a:p>
            <a:endParaRPr lang="en-US" sz="400" dirty="0">
              <a:cs typeface="Arial" panose="020B0604020202020204" pitchFamily="34" charset="0"/>
            </a:endParaRPr>
          </a:p>
          <a:p>
            <a:r>
              <a:rPr lang="en-US" dirty="0">
                <a:cs typeface="Arial" panose="020B0604020202020204" pitchFamily="34" charset="0"/>
              </a:rPr>
              <a:t>Kinetic theory explains macroscopic properties of gases, such as pressure, temperature, viscosity, thermal conductivity, and volume, by considering their molecular composition and motion. </a:t>
            </a:r>
          </a:p>
        </p:txBody>
      </p:sp>
      <p:sp>
        <p:nvSpPr>
          <p:cNvPr id="4" name="Rectangle 3"/>
          <p:cNvSpPr/>
          <p:nvPr/>
        </p:nvSpPr>
        <p:spPr>
          <a:xfrm>
            <a:off x="2976664" y="4754914"/>
            <a:ext cx="5661498" cy="923330"/>
          </a:xfrm>
          <a:prstGeom prst="rect">
            <a:avLst/>
          </a:prstGeom>
        </p:spPr>
        <p:txBody>
          <a:bodyPr wrap="square">
            <a:spAutoFit/>
          </a:bodyPr>
          <a:lstStyle/>
          <a:p>
            <a:r>
              <a:rPr lang="en-US" b="1" dirty="0">
                <a:solidFill>
                  <a:srgbClr val="FF0000"/>
                </a:solidFill>
                <a:cs typeface="Arial" panose="020B0604020202020204" pitchFamily="34" charset="0"/>
              </a:rPr>
              <a:t>The theory proposes that gas pressure is due to the impacts, on the walls of a container, of molecules or atoms moving with random velocities.</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29954"/>
          <a:stretch/>
        </p:blipFill>
        <p:spPr>
          <a:xfrm>
            <a:off x="555590" y="4372077"/>
            <a:ext cx="2182103" cy="2135728"/>
          </a:xfrm>
          <a:prstGeom prst="rect">
            <a:avLst/>
          </a:prstGeom>
        </p:spPr>
      </p:pic>
    </p:spTree>
    <p:extLst>
      <p:ext uri="{BB962C8B-B14F-4D97-AF65-F5344CB8AC3E}">
        <p14:creationId xmlns:p14="http://schemas.microsoft.com/office/powerpoint/2010/main" val="359921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3A2F171-A641-4D3E-AA75-363029A1D4AF}" type="slidenum">
              <a:rPr lang="en-US" smtClean="0"/>
              <a:t>9</a:t>
            </a:fld>
            <a:endParaRPr lang="en-US"/>
          </a:p>
        </p:txBody>
      </p:sp>
      <p:cxnSp>
        <p:nvCxnSpPr>
          <p:cNvPr id="3" name="Straight Connector 2"/>
          <p:cNvCxnSpPr/>
          <p:nvPr/>
        </p:nvCxnSpPr>
        <p:spPr>
          <a:xfrm>
            <a:off x="3851920" y="2205193"/>
            <a:ext cx="0" cy="37444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1763688" y="3861377"/>
            <a:ext cx="2088232" cy="12961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1763688" y="2493225"/>
            <a:ext cx="2102426" cy="139655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932040" y="2229949"/>
            <a:ext cx="0" cy="25202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932040" y="4750229"/>
            <a:ext cx="36724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Freeform 13"/>
          <p:cNvSpPr/>
          <p:nvPr/>
        </p:nvSpPr>
        <p:spPr>
          <a:xfrm>
            <a:off x="4921624" y="2863366"/>
            <a:ext cx="2805952" cy="1873997"/>
          </a:xfrm>
          <a:custGeom>
            <a:avLst/>
            <a:gdLst>
              <a:gd name="connsiteX0" fmla="*/ 0 w 2805952"/>
              <a:gd name="connsiteY0" fmla="*/ 1873997 h 1873997"/>
              <a:gd name="connsiteX1" fmla="*/ 340658 w 2805952"/>
              <a:gd name="connsiteY1" fmla="*/ 1865032 h 1873997"/>
              <a:gd name="connsiteX2" fmla="*/ 555811 w 2805952"/>
              <a:gd name="connsiteY2" fmla="*/ 1793314 h 1873997"/>
              <a:gd name="connsiteX3" fmla="*/ 779929 w 2805952"/>
              <a:gd name="connsiteY3" fmla="*/ 1640914 h 1873997"/>
              <a:gd name="connsiteX4" fmla="*/ 860611 w 2805952"/>
              <a:gd name="connsiteY4" fmla="*/ 1443691 h 1873997"/>
              <a:gd name="connsiteX5" fmla="*/ 941294 w 2805952"/>
              <a:gd name="connsiteY5" fmla="*/ 1291291 h 1873997"/>
              <a:gd name="connsiteX6" fmla="*/ 1004047 w 2805952"/>
              <a:gd name="connsiteY6" fmla="*/ 1040279 h 1873997"/>
              <a:gd name="connsiteX7" fmla="*/ 1102658 w 2805952"/>
              <a:gd name="connsiteY7" fmla="*/ 887879 h 1873997"/>
              <a:gd name="connsiteX8" fmla="*/ 1111623 w 2805952"/>
              <a:gd name="connsiteY8" fmla="*/ 699620 h 1873997"/>
              <a:gd name="connsiteX9" fmla="*/ 1246094 w 2805952"/>
              <a:gd name="connsiteY9" fmla="*/ 358961 h 1873997"/>
              <a:gd name="connsiteX10" fmla="*/ 1308847 w 2805952"/>
              <a:gd name="connsiteY10" fmla="*/ 63126 h 1873997"/>
              <a:gd name="connsiteX11" fmla="*/ 1362635 w 2805952"/>
              <a:gd name="connsiteY11" fmla="*/ 9338 h 1873997"/>
              <a:gd name="connsiteX12" fmla="*/ 1416423 w 2805952"/>
              <a:gd name="connsiteY12" fmla="*/ 197597 h 1873997"/>
              <a:gd name="connsiteX13" fmla="*/ 1461247 w 2805952"/>
              <a:gd name="connsiteY13" fmla="*/ 475503 h 1873997"/>
              <a:gd name="connsiteX14" fmla="*/ 1568823 w 2805952"/>
              <a:gd name="connsiteY14" fmla="*/ 896844 h 1873997"/>
              <a:gd name="connsiteX15" fmla="*/ 1613647 w 2805952"/>
              <a:gd name="connsiteY15" fmla="*/ 1273361 h 1873997"/>
              <a:gd name="connsiteX16" fmla="*/ 1712258 w 2805952"/>
              <a:gd name="connsiteY16" fmla="*/ 1560232 h 1873997"/>
              <a:gd name="connsiteX17" fmla="*/ 2169458 w 2805952"/>
              <a:gd name="connsiteY17" fmla="*/ 1757455 h 1873997"/>
              <a:gd name="connsiteX18" fmla="*/ 2805952 w 2805952"/>
              <a:gd name="connsiteY18" fmla="*/ 1873997 h 1873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805952" h="1873997">
                <a:moveTo>
                  <a:pt x="0" y="1873997"/>
                </a:moveTo>
                <a:lnTo>
                  <a:pt x="340658" y="1865032"/>
                </a:lnTo>
                <a:cubicBezTo>
                  <a:pt x="433293" y="1851585"/>
                  <a:pt x="482599" y="1830667"/>
                  <a:pt x="555811" y="1793314"/>
                </a:cubicBezTo>
                <a:cubicBezTo>
                  <a:pt x="629023" y="1755961"/>
                  <a:pt x="729129" y="1699184"/>
                  <a:pt x="779929" y="1640914"/>
                </a:cubicBezTo>
                <a:cubicBezTo>
                  <a:pt x="830729" y="1582643"/>
                  <a:pt x="833717" y="1501962"/>
                  <a:pt x="860611" y="1443691"/>
                </a:cubicBezTo>
                <a:cubicBezTo>
                  <a:pt x="887505" y="1385420"/>
                  <a:pt x="917388" y="1358526"/>
                  <a:pt x="941294" y="1291291"/>
                </a:cubicBezTo>
                <a:cubicBezTo>
                  <a:pt x="965200" y="1224056"/>
                  <a:pt x="977153" y="1107514"/>
                  <a:pt x="1004047" y="1040279"/>
                </a:cubicBezTo>
                <a:cubicBezTo>
                  <a:pt x="1030941" y="973044"/>
                  <a:pt x="1084729" y="944655"/>
                  <a:pt x="1102658" y="887879"/>
                </a:cubicBezTo>
                <a:cubicBezTo>
                  <a:pt x="1120587" y="831102"/>
                  <a:pt x="1087717" y="787773"/>
                  <a:pt x="1111623" y="699620"/>
                </a:cubicBezTo>
                <a:cubicBezTo>
                  <a:pt x="1135529" y="611467"/>
                  <a:pt x="1213223" y="465043"/>
                  <a:pt x="1246094" y="358961"/>
                </a:cubicBezTo>
                <a:cubicBezTo>
                  <a:pt x="1278965" y="252879"/>
                  <a:pt x="1289424" y="121396"/>
                  <a:pt x="1308847" y="63126"/>
                </a:cubicBezTo>
                <a:cubicBezTo>
                  <a:pt x="1328270" y="4856"/>
                  <a:pt x="1344706" y="-13074"/>
                  <a:pt x="1362635" y="9338"/>
                </a:cubicBezTo>
                <a:cubicBezTo>
                  <a:pt x="1380564" y="31750"/>
                  <a:pt x="1399988" y="119903"/>
                  <a:pt x="1416423" y="197597"/>
                </a:cubicBezTo>
                <a:cubicBezTo>
                  <a:pt x="1432858" y="275291"/>
                  <a:pt x="1435847" y="358962"/>
                  <a:pt x="1461247" y="475503"/>
                </a:cubicBezTo>
                <a:cubicBezTo>
                  <a:pt x="1486647" y="592044"/>
                  <a:pt x="1543423" y="763868"/>
                  <a:pt x="1568823" y="896844"/>
                </a:cubicBezTo>
                <a:cubicBezTo>
                  <a:pt x="1594223" y="1029820"/>
                  <a:pt x="1589741" y="1162796"/>
                  <a:pt x="1613647" y="1273361"/>
                </a:cubicBezTo>
                <a:cubicBezTo>
                  <a:pt x="1637553" y="1383926"/>
                  <a:pt x="1619623" y="1479550"/>
                  <a:pt x="1712258" y="1560232"/>
                </a:cubicBezTo>
                <a:cubicBezTo>
                  <a:pt x="1804893" y="1640914"/>
                  <a:pt x="1987176" y="1705161"/>
                  <a:pt x="2169458" y="1757455"/>
                </a:cubicBezTo>
                <a:cubicBezTo>
                  <a:pt x="2351740" y="1809749"/>
                  <a:pt x="2805952" y="1873997"/>
                  <a:pt x="2805952" y="18739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custDataLst>
              <p:tags r:id="rId1"/>
            </p:custDataLst>
          </p:nvPr>
        </p:nvPicPr>
        <p:blipFill>
          <a:blip r:embed="rId4" cstate="print">
            <a:extLst>
              <a:ext uri="{28A0092B-C50C-407E-A947-70E740481C1C}">
                <a14:useLocalDpi xmlns:a14="http://schemas.microsoft.com/office/drawing/2010/main" val="0"/>
              </a:ext>
            </a:extLst>
          </a:blip>
          <a:stretch>
            <a:fillRect/>
          </a:stretch>
        </p:blipFill>
        <p:spPr>
          <a:xfrm>
            <a:off x="5076057" y="5326293"/>
            <a:ext cx="2707005" cy="563880"/>
          </a:xfrm>
          <a:prstGeom prst="rect">
            <a:avLst/>
          </a:prstGeom>
        </p:spPr>
      </p:pic>
      <p:cxnSp>
        <p:nvCxnSpPr>
          <p:cNvPr id="19" name="Straight Connector 18"/>
          <p:cNvCxnSpPr/>
          <p:nvPr/>
        </p:nvCxnSpPr>
        <p:spPr>
          <a:xfrm flipV="1">
            <a:off x="3851920" y="220519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3851920" y="235759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3851920" y="250999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851920" y="269248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3851920" y="284488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3851920" y="299728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851920" y="314968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3851920" y="330208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3851920" y="345448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851920" y="363696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3851920" y="378936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851920" y="3941769"/>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3851920" y="4085785"/>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3851920" y="4238185"/>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3851920" y="4390585"/>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3851920" y="457307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851920" y="472547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3851920" y="487787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3851920" y="503027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3851920" y="518267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3851920" y="5335073"/>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3851920" y="551756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3851920" y="566996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3851920" y="5822361"/>
            <a:ext cx="216024" cy="2160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331930" y="877852"/>
                <a:ext cx="7888077" cy="923330"/>
              </a:xfrm>
              <a:prstGeom prst="rect">
                <a:avLst/>
              </a:prstGeom>
              <a:noFill/>
            </p:spPr>
            <p:txBody>
              <a:bodyPr wrap="square" rtlCol="0">
                <a:spAutoFit/>
              </a:bodyPr>
              <a:lstStyle/>
              <a:p>
                <a:r>
                  <a:rPr lang="en-US" dirty="0"/>
                  <a:t>One-molecule impact and a typical corresponding force on the wall. </a:t>
                </a:r>
                <a:r>
                  <a:rPr lang="en-US" dirty="0">
                    <a:cs typeface="Arial" panose="020B0604020202020204" pitchFamily="34" charset="0"/>
                  </a:rPr>
                  <a:t>The wall is perpendicular to the </a:t>
                </a:r>
                <a14:m>
                  <m:oMath xmlns:m="http://schemas.openxmlformats.org/officeDocument/2006/math">
                    <m:r>
                      <a:rPr lang="en-US" i="1">
                        <a:latin typeface="Cambria Math" panose="02040503050406030204" pitchFamily="18" charset="0"/>
                        <a:cs typeface="Arial" panose="020B0604020202020204" pitchFamily="34" charset="0"/>
                      </a:rPr>
                      <m:t>𝑥</m:t>
                    </m:r>
                  </m:oMath>
                </a14:m>
                <a:r>
                  <a:rPr lang="en-US" dirty="0">
                    <a:cs typeface="Arial" panose="020B0604020202020204" pitchFamily="34" charset="0"/>
                  </a:rPr>
                  <a:t> axis. A molecule, after an elastic collision to the wall changes its velocity component </a:t>
                </a:r>
                <a14:m>
                  <m:oMath xmlns:m="http://schemas.openxmlformats.org/officeDocument/2006/math">
                    <m:sSub>
                      <m:sSubPr>
                        <m:ctrlPr>
                          <a:rPr lang="en-US" i="1">
                            <a:latin typeface="Cambria Math" panose="02040503050406030204" pitchFamily="18" charset="0"/>
                            <a:ea typeface="XITS Math" panose="02000503000000000000" pitchFamily="50" charset="0"/>
                            <a:cs typeface="XITS Math" panose="02000503000000000000" pitchFamily="50" charset="0"/>
                          </a:rPr>
                        </m:ctrlPr>
                      </m:sSubPr>
                      <m:e>
                        <m:r>
                          <a:rPr lang="en-US" i="1">
                            <a:latin typeface="Cambria Math" panose="02040503050406030204" pitchFamily="18" charset="0"/>
                            <a:ea typeface="XITS Math" panose="02000503000000000000" pitchFamily="50" charset="0"/>
                            <a:cs typeface="XITS Math" panose="02000503000000000000" pitchFamily="50" charset="0"/>
                          </a:rPr>
                          <m:t>𝑣</m:t>
                        </m:r>
                      </m:e>
                      <m:sub>
                        <m:r>
                          <a:rPr lang="en-US" i="1">
                            <a:latin typeface="Cambria Math" panose="02040503050406030204" pitchFamily="18" charset="0"/>
                            <a:ea typeface="XITS Math" panose="02000503000000000000" pitchFamily="50" charset="0"/>
                            <a:cs typeface="XITS Math" panose="02000503000000000000" pitchFamily="50" charset="0"/>
                          </a:rPr>
                          <m:t>𝑥</m:t>
                        </m:r>
                      </m:sub>
                    </m:sSub>
                  </m:oMath>
                </a14:m>
                <a:r>
                  <a:rPr lang="en-US" dirty="0">
                    <a:cs typeface="Arial" panose="020B0604020202020204" pitchFamily="34" charset="0"/>
                  </a:rPr>
                  <a:t> into opposite.</a:t>
                </a:r>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331930" y="877852"/>
                <a:ext cx="7888077" cy="923330"/>
              </a:xfrm>
              <a:prstGeom prst="rect">
                <a:avLst/>
              </a:prstGeom>
              <a:blipFill>
                <a:blip r:embed="rId7"/>
                <a:stretch>
                  <a:fillRect l="-618" t="-3311" b="-9934"/>
                </a:stretch>
              </a:blipFill>
            </p:spPr>
            <p:txBody>
              <a:bodyPr/>
              <a:lstStyle/>
              <a:p>
                <a:r>
                  <a:rPr lang="en-US">
                    <a:noFill/>
                  </a:rPr>
                  <a:t> </a:t>
                </a:r>
              </a:p>
            </p:txBody>
          </p:sp>
        </mc:Fallback>
      </mc:AlternateContent>
      <p:sp>
        <p:nvSpPr>
          <p:cNvPr id="44" name="TextBox 43"/>
          <p:cNvSpPr txBox="1"/>
          <p:nvPr/>
        </p:nvSpPr>
        <p:spPr>
          <a:xfrm>
            <a:off x="1184564"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p:cxnSp>
        <p:nvCxnSpPr>
          <p:cNvPr id="9" name="Straight Connector 8">
            <a:extLst>
              <a:ext uri="{FF2B5EF4-FFF2-40B4-BE49-F238E27FC236}">
                <a16:creationId xmlns:a16="http://schemas.microsoft.com/office/drawing/2014/main" id="{C528B1BE-AE97-4690-A7F9-4B101129FB21}"/>
              </a:ext>
            </a:extLst>
          </p:cNvPr>
          <p:cNvCxnSpPr/>
          <p:nvPr/>
        </p:nvCxnSpPr>
        <p:spPr>
          <a:xfrm>
            <a:off x="1184564" y="5669961"/>
            <a:ext cx="2667356" cy="0"/>
          </a:xfrm>
          <a:prstGeom prst="line">
            <a:avLst/>
          </a:prstGeom>
          <a:ln w="19050">
            <a:solidFill>
              <a:schemeClr val="tx1"/>
            </a:solidFill>
            <a:prstDash val="lgDashDot"/>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E625EF5B-9842-41B8-A395-19AE53F31C95}"/>
              </a:ext>
            </a:extLst>
          </p:cNvPr>
          <p:cNvPicPr>
            <a:picLocks noChangeAspect="1"/>
          </p:cNvPicPr>
          <p:nvPr>
            <p:custDataLst>
              <p:tags r:id="rId2"/>
            </p:custDataLst>
          </p:nvPr>
        </p:nvPicPr>
        <p:blipFill>
          <a:blip r:embed="rId8" cstate="print">
            <a:extLst>
              <a:ext uri="{28A0092B-C50C-407E-A947-70E740481C1C}">
                <a14:useLocalDpi xmlns:a14="http://schemas.microsoft.com/office/drawing/2010/main" val="0"/>
              </a:ext>
            </a:extLst>
          </a:blip>
          <a:stretch>
            <a:fillRect/>
          </a:stretch>
        </p:blipFill>
        <p:spPr>
          <a:xfrm>
            <a:off x="2141967" y="5770932"/>
            <a:ext cx="114857" cy="102857"/>
          </a:xfrm>
          <a:prstGeom prst="rect">
            <a:avLst/>
          </a:prstGeom>
        </p:spPr>
      </p:pic>
    </p:spTree>
    <p:extLst>
      <p:ext uri="{BB962C8B-B14F-4D97-AF65-F5344CB8AC3E}">
        <p14:creationId xmlns:p14="http://schemas.microsoft.com/office/powerpoint/2010/main" val="17683188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pV=RT&#10;\end{align*}&#10;\end{document}&#10;"/>
  <p:tag name="IGUANATEXSIZE" val="20"/>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Delta p_x|=2mv_x&#10;\end{align*}&#10;\end{document}&#10;"/>
  <p:tag name="IGUANATEXSIZE" val="18"/>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gt;0&#10;\end{align*}&#10;\end{document}&#10;"/>
  <p:tag name="IGUANATEXSIZE" val="18"/>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arrho(v_x,v_y,v_z)&#10;\end{align*}&#10;\end{document}&#10;"/>
  <p:tag name="IGUANATEXSIZE" val="18"/>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ec v&#10;\end{align*}&#10;\end{document}&#10;"/>
  <p:tag name="IGUANATEXSIZE" val="18"/>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dv_xdv_ydv_z&#10;\end{align*}&#10;\end{document}&#10;"/>
  <p:tag name="IGUANATEXSIZE" val="18"/>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vec v&#10;\end{align*}&#10;\end{document}&#10;"/>
  <p:tag name="IGUANATEXSIZE" val="18"/>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Green4}&#10;dv_xdv_ydv_z&#10;\end{align*}&#10;\end{document}&#10;"/>
  <p:tag name="IGUANATEXSIZE" val="18"/>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10;\end{align*}&#10;\end{document}&#10;"/>
  <p:tag name="IGUANATEXSIZE" val="18"/>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y&#10;\end{align*}&#10;\end{document}&#10;"/>
  <p:tag name="IGUANATEXSIZE" val="18"/>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z&#10;\end{align*}&#10;\end{document}&#10;"/>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text{piston}&#10;\end{align*}&#10;\end{document}&#10;"/>
  <p:tag name="IGUANATEXSIZE" val="20"/>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ec v&#10;\end{align*}&#10;\end{document}&#10;"/>
  <p:tag name="IGUANATEXSIZE" val="18"/>
</p:tagLst>
</file>

<file path=ppt/tags/tag2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n \varrho(\vec v) dv_xdv_ydv_z&#10;\end{align*}&#10;\end{document}&#10;"/>
  <p:tag name="IGUANATEXSIZE" val="18"/>
</p:tagLst>
</file>

<file path=ppt/tags/tag2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S&#10;\end{align*}&#10;\end{document}&#10;"/>
  <p:tag name="IGUANATEXSIZE" val="18"/>
</p:tagLst>
</file>

<file path=ppt/tags/tag2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Green4}&#10;\vec v&#10;\end{align*}&#10;\end{document}&#10;"/>
  <p:tag name="IGUANATEXSIZE" val="18"/>
</p:tagLst>
</file>

<file path=ppt/tags/tag2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Green4}&#10;v_xt&#10;\end{align*}&#10;\end{document}&#10;"/>
  <p:tag name="IGUANATEXSIZE" val="18"/>
</p:tagLst>
</file>

<file path=ppt/tags/tag2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ec v&#10;\end{align*}&#10;\end{document}&#10;"/>
  <p:tag name="IGUANATEXSIZE" val="18"/>
</p:tagLst>
</file>

<file path=ppt/tags/tag2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Green4}&#10;v_xt&#10;\end{align*}&#10;\end{document}&#10;"/>
  <p:tag name="IGUANATEXSIZE" val="18"/>
</p:tagLst>
</file>

<file path=ppt/tags/tag2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n \varrho(\vec v)v_xtS dv_xdv_ydv_z&#10;\end{align*}&#10;\end{document}&#10;"/>
  <p:tag name="IGUANATEXSIZE" val="18"/>
</p:tagLst>
</file>

<file path=ppt/tags/tag2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2mv_xn \varrho(\vec v)v_xtS dv_xdv_ydv_z&#10;\end{align*}&#10;\end{document}&#10;"/>
  <p:tag name="IGUANATEXSIZE" val="18"/>
</p:tagLst>
</file>

<file path=ppt/tags/tag2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Delta p=\int_{v_x&gt;0}2mv_xn \varrho(\vec v)v_xtS dv_xdv_ydv_z&#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text{gas}&#10;\end{align*}&#10;\end{document}&#10;"/>
  <p:tag name="IGUANATEXSIZE" val="20"/>
</p:tagLst>
</file>

<file path=ppt/tags/tag3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gt;0&#10;\end{align*}&#10;\end{document}&#10;"/>
  <p:tag name="IGUANATEXSIZE" val="18"/>
</p:tagLst>
</file>

<file path=ppt/tags/tag3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lt;0&#10;\end{align*}&#10;\end{document}&#10;"/>
  <p:tag name="IGUANATEXSIZE" val="18"/>
</p:tagLst>
</file>

<file path=ppt/tags/tag3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P=\int_{v_x&gt;0}2mv_xn \varrho(\vec v)v_x dv_xdv_ydv_z&#10;\end{align*}&#10;\end{document}&#10;"/>
  <p:tag name="IGUANATEXSIZE" val="18"/>
</p:tagLst>
</file>

<file path=ppt/tags/tag3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P=\int_{v_x&gt;0}2mv_xn \varrho(\vec v)v_x dv_xdv_ydv_z&#10;\end{align*}&#10;\end{document}&#10;"/>
  <p:tag name="IGUANATEXSIZE" val="18"/>
</p:tagLst>
</file>

<file path=ppt/tags/tag3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P=2mn\int_{v_x&gt;0}v_x^2 \varrho(\vec v)dv_xdv_ydv_z=&#10;2mn\frac{1}{2}\int v_x^2 \varrho(\vec v)dv_xdv_ydv_z&#10;\end{align*}&#10;\end{document}&#10;"/>
  <p:tag name="IGUANATEXSIZE" val="18"/>
</p:tagLst>
</file>

<file path=ppt/tags/tag3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P=mn\overline{v_x^2}=\frac{1}{3}nm\overline{\vec v^2}=&#10;\frac{2}{3}n\frac{1}{2}m\overline{\vec v^2}&#10;\end{align*}&#10;\end{document}&#10;"/>
  <p:tag name="IGUANATEXSIZE" val="18"/>
</p:tagLst>
</file>

<file path=ppt/tags/tag3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P=&#10;\frac{2}{3}\frac{N}{V}\frac{1}{2}m\overline{\vec v^2}&#10;\end{align*}&#10;\end{document}&#10;"/>
  <p:tag name="IGUANATEXSIZE" val="18"/>
</p:tagLst>
</file>

<file path=ppt/tags/tag3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PV=NkT&#10;\end{align*}&#10;\end{document}&#10;"/>
  <p:tag name="IGUANATEXSIZE" val="18"/>
</p:tagLst>
</file>

<file path=ppt/tags/tag3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frac{1}{2}m\overline{\vec v^2}=\frac{3}{2}kT&#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pV=RT&#10;\end{align*}&#10;\end{document}&#10;"/>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pV=N_AkT&#10;\end{align*}&#10;\end{document}&#10;"/>
  <p:tag name="IGUANATEXSIZE" val="2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R=N_Ak&#10;\end{align*}&#10;\end{document}&#10;"/>
  <p:tag name="IGUANATEXSIZE" val="2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int F(t)dt = \Delta p_x=2mv_x&#10;\end{align*}&#10;\end{document}&#10;"/>
  <p:tag name="IGUANATEXSIZE" val="2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def \vek{\overrightarrow}&#10;\begin{document}&#10;\begin{align*}&#10;x&#10;\end{align*}&#10;\end{document}"/>
  <p:tag name="IGUANATEXSIZE" val="18"/>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int F(t)dt = \sum\Delta p_x=\sum 2mv_x&#10;\end{align*}&#10;\end{document}&#10;"/>
  <p:tag name="IGUANATEXSIZE" val="20"/>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6CE07C7B-B112-42FB-8E1B-33FE1FFF8A21}" vid="{C820F9AE-8729-4B46-B1F6-02D85150C5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Myblank</Template>
  <TotalTime>2559</TotalTime>
  <Words>2224</Words>
  <Application>Microsoft Office PowerPoint</Application>
  <PresentationFormat>On-screen Show (4:3)</PresentationFormat>
  <Paragraphs>99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 Math</vt:lpstr>
      <vt:lpstr>XITS Math</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Vladimir Cerny</dc:creator>
  <cp:lastModifiedBy>Vladimir Cerny</cp:lastModifiedBy>
  <cp:revision>190</cp:revision>
  <dcterms:created xsi:type="dcterms:W3CDTF">2016-10-10T07:20:49Z</dcterms:created>
  <dcterms:modified xsi:type="dcterms:W3CDTF">2019-10-08T07:14:25Z</dcterms:modified>
</cp:coreProperties>
</file>