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374" r:id="rId2"/>
    <p:sldId id="375" r:id="rId3"/>
    <p:sldId id="376" r:id="rId4"/>
    <p:sldId id="259" r:id="rId5"/>
    <p:sldId id="260" r:id="rId6"/>
    <p:sldId id="261" r:id="rId7"/>
    <p:sldId id="262" r:id="rId8"/>
    <p:sldId id="264" r:id="rId9"/>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6" autoAdjust="0"/>
    <p:restoredTop sz="94661" autoAdjust="0"/>
  </p:normalViewPr>
  <p:slideViewPr>
    <p:cSldViewPr snapToGrid="0">
      <p:cViewPr varScale="1">
        <p:scale>
          <a:sx n="62" d="100"/>
          <a:sy n="62" d="100"/>
        </p:scale>
        <p:origin x="1158" y="72"/>
      </p:cViewPr>
      <p:guideLst/>
    </p:cSldViewPr>
  </p:slideViewPr>
  <p:notesTextViewPr>
    <p:cViewPr>
      <p:scale>
        <a:sx n="1" d="1"/>
        <a:sy n="1" d="1"/>
      </p:scale>
      <p:origin x="0" y="0"/>
    </p:cViewPr>
  </p:notesTextViewPr>
  <p:sorterViewPr>
    <p:cViewPr>
      <p:scale>
        <a:sx n="110" d="100"/>
        <a:sy n="110" d="100"/>
      </p:scale>
      <p:origin x="0" y="-225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059C52-18EC-4722-8767-5E528E5DFBBC}" type="datetimeFigureOut">
              <a:rPr lang="sk-SK" smtClean="0"/>
              <a:t>8. 10. 2019</a:t>
            </a:fld>
            <a:endParaRPr lang="sk-SK"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DEBEF8-B183-4FAF-9231-BCB8730357BA}" type="slidenum">
              <a:rPr lang="sk-SK" smtClean="0"/>
              <a:t>‹#›</a:t>
            </a:fld>
            <a:endParaRPr lang="sk-SK" dirty="0"/>
          </a:p>
        </p:txBody>
      </p:sp>
    </p:spTree>
    <p:extLst>
      <p:ext uri="{BB962C8B-B14F-4D97-AF65-F5344CB8AC3E}">
        <p14:creationId xmlns:p14="http://schemas.microsoft.com/office/powerpoint/2010/main" val="3577667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k-SK"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1E343F-0D28-4986-9D7F-C459744FEACC}" type="slidenum">
              <a:rPr kumimoji="0" lang="sk-S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k-SK"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9310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k-SK"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1E343F-0D28-4986-9D7F-C459744FEACC}" type="slidenum">
              <a:rPr kumimoji="0" lang="sk-S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k-S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4720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94640D-D5CD-4AAE-80D3-9AC38992F1AA}"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622048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A611E-D6FE-48FC-9331-957230DFA312}"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2429030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D2D7D2-F7AC-4F5D-A3E3-A1DE53757EDC}"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866191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B6DA9F-9044-4A9F-9E2E-176F8E77560F}"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979308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891D5C2-3952-4AE9-A7D9-2ADF7A888EB1}" type="datetime1">
              <a:rPr lang="sk-SK" smtClean="0"/>
              <a:t>8. 10. 2019</a:t>
            </a:fld>
            <a:endParaRPr lang="sk-SK" dirty="0"/>
          </a:p>
        </p:txBody>
      </p:sp>
      <p:sp>
        <p:nvSpPr>
          <p:cNvPr id="5" name="Footer Placeholder 4"/>
          <p:cNvSpPr>
            <a:spLocks noGrp="1"/>
          </p:cNvSpPr>
          <p:nvPr>
            <p:ph type="ftr" sz="quarter" idx="11"/>
          </p:nvPr>
        </p:nvSpPr>
        <p:spPr/>
        <p:txBody>
          <a:bodyPr/>
          <a:lstStyle/>
          <a:p>
            <a:endParaRPr lang="sk-SK" dirty="0"/>
          </a:p>
        </p:txBody>
      </p:sp>
      <p:sp>
        <p:nvSpPr>
          <p:cNvPr id="6" name="Slide Number Placeholder 5"/>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654986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A9BC82-B214-4099-826B-1ED9E5D347B1}" type="datetime1">
              <a:rPr lang="sk-SK" smtClean="0"/>
              <a:t>8. 10. 2019</a:t>
            </a:fld>
            <a:endParaRPr lang="sk-SK" dirty="0"/>
          </a:p>
        </p:txBody>
      </p:sp>
      <p:sp>
        <p:nvSpPr>
          <p:cNvPr id="6" name="Footer Placeholder 5"/>
          <p:cNvSpPr>
            <a:spLocks noGrp="1"/>
          </p:cNvSpPr>
          <p:nvPr>
            <p:ph type="ftr" sz="quarter" idx="11"/>
          </p:nvPr>
        </p:nvSpPr>
        <p:spPr/>
        <p:txBody>
          <a:bodyPr/>
          <a:lstStyle/>
          <a:p>
            <a:endParaRPr lang="sk-SK" dirty="0"/>
          </a:p>
        </p:txBody>
      </p:sp>
      <p:sp>
        <p:nvSpPr>
          <p:cNvPr id="7" name="Slide Number Placeholder 6"/>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870371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A37CF-F4E0-4013-87A2-01FE4FE4C3EA}" type="datetime1">
              <a:rPr lang="sk-SK" smtClean="0"/>
              <a:t>8. 10. 2019</a:t>
            </a:fld>
            <a:endParaRPr lang="sk-SK" dirty="0"/>
          </a:p>
        </p:txBody>
      </p:sp>
      <p:sp>
        <p:nvSpPr>
          <p:cNvPr id="8" name="Footer Placeholder 7"/>
          <p:cNvSpPr>
            <a:spLocks noGrp="1"/>
          </p:cNvSpPr>
          <p:nvPr>
            <p:ph type="ftr" sz="quarter" idx="11"/>
          </p:nvPr>
        </p:nvSpPr>
        <p:spPr/>
        <p:txBody>
          <a:bodyPr/>
          <a:lstStyle/>
          <a:p>
            <a:endParaRPr lang="sk-SK" dirty="0"/>
          </a:p>
        </p:txBody>
      </p:sp>
      <p:sp>
        <p:nvSpPr>
          <p:cNvPr id="9" name="Slide Number Placeholder 8"/>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334800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4392C0-726B-4FF9-A168-D2401A80E300}" type="datetime1">
              <a:rPr lang="sk-SK" smtClean="0"/>
              <a:t>8. 10. 2019</a:t>
            </a:fld>
            <a:endParaRPr lang="sk-SK" dirty="0"/>
          </a:p>
        </p:txBody>
      </p:sp>
      <p:sp>
        <p:nvSpPr>
          <p:cNvPr id="4" name="Footer Placeholder 3"/>
          <p:cNvSpPr>
            <a:spLocks noGrp="1"/>
          </p:cNvSpPr>
          <p:nvPr>
            <p:ph type="ftr" sz="quarter" idx="11"/>
          </p:nvPr>
        </p:nvSpPr>
        <p:spPr/>
        <p:txBody>
          <a:bodyPr/>
          <a:lstStyle/>
          <a:p>
            <a:endParaRPr lang="sk-SK" dirty="0"/>
          </a:p>
        </p:txBody>
      </p:sp>
      <p:sp>
        <p:nvSpPr>
          <p:cNvPr id="5" name="Slide Number Placeholder 4"/>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2509792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399779-CD09-4245-BEAF-BDD6F6D69977}" type="datetime1">
              <a:rPr lang="sk-SK" smtClean="0"/>
              <a:t>8. 10. 2019</a:t>
            </a:fld>
            <a:endParaRPr lang="sk-SK" dirty="0"/>
          </a:p>
        </p:txBody>
      </p:sp>
      <p:sp>
        <p:nvSpPr>
          <p:cNvPr id="3" name="Footer Placeholder 2"/>
          <p:cNvSpPr>
            <a:spLocks noGrp="1"/>
          </p:cNvSpPr>
          <p:nvPr>
            <p:ph type="ftr" sz="quarter" idx="11"/>
          </p:nvPr>
        </p:nvSpPr>
        <p:spPr/>
        <p:txBody>
          <a:bodyPr/>
          <a:lstStyle/>
          <a:p>
            <a:endParaRPr lang="sk-SK" dirty="0"/>
          </a:p>
        </p:txBody>
      </p:sp>
      <p:sp>
        <p:nvSpPr>
          <p:cNvPr id="4" name="Slide Number Placeholder 3"/>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1123090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AAF659-7F1C-4D97-97C7-6148C9113AC2}" type="datetime1">
              <a:rPr lang="sk-SK" smtClean="0"/>
              <a:t>8. 10. 2019</a:t>
            </a:fld>
            <a:endParaRPr lang="sk-SK" dirty="0"/>
          </a:p>
        </p:txBody>
      </p:sp>
      <p:sp>
        <p:nvSpPr>
          <p:cNvPr id="6" name="Footer Placeholder 5"/>
          <p:cNvSpPr>
            <a:spLocks noGrp="1"/>
          </p:cNvSpPr>
          <p:nvPr>
            <p:ph type="ftr" sz="quarter" idx="11"/>
          </p:nvPr>
        </p:nvSpPr>
        <p:spPr/>
        <p:txBody>
          <a:bodyPr/>
          <a:lstStyle/>
          <a:p>
            <a:endParaRPr lang="sk-SK" dirty="0"/>
          </a:p>
        </p:txBody>
      </p:sp>
      <p:sp>
        <p:nvSpPr>
          <p:cNvPr id="7" name="Slide Number Placeholder 6"/>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3264785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EEA13BE-0278-48B8-B2D1-0B114E653E3A}" type="datetime1">
              <a:rPr lang="sk-SK" smtClean="0"/>
              <a:t>8. 10. 2019</a:t>
            </a:fld>
            <a:endParaRPr lang="sk-SK" dirty="0"/>
          </a:p>
        </p:txBody>
      </p:sp>
      <p:sp>
        <p:nvSpPr>
          <p:cNvPr id="6" name="Footer Placeholder 5"/>
          <p:cNvSpPr>
            <a:spLocks noGrp="1"/>
          </p:cNvSpPr>
          <p:nvPr>
            <p:ph type="ftr" sz="quarter" idx="11"/>
          </p:nvPr>
        </p:nvSpPr>
        <p:spPr/>
        <p:txBody>
          <a:bodyPr/>
          <a:lstStyle/>
          <a:p>
            <a:endParaRPr lang="sk-SK" dirty="0"/>
          </a:p>
        </p:txBody>
      </p:sp>
      <p:sp>
        <p:nvSpPr>
          <p:cNvPr id="7" name="Slide Number Placeholder 6"/>
          <p:cNvSpPr>
            <a:spLocks noGrp="1"/>
          </p:cNvSpPr>
          <p:nvPr>
            <p:ph type="sldNum" sz="quarter" idx="12"/>
          </p:nvPr>
        </p:nvSpPr>
        <p:spPr/>
        <p:txBody>
          <a:bodyPr/>
          <a:lstStyle/>
          <a:p>
            <a:fld id="{A84D4951-8A76-4D8F-991A-50C7753EBC79}" type="slidenum">
              <a:rPr lang="sk-SK" smtClean="0"/>
              <a:t>‹#›</a:t>
            </a:fld>
            <a:endParaRPr lang="sk-SK" dirty="0"/>
          </a:p>
        </p:txBody>
      </p:sp>
    </p:spTree>
    <p:extLst>
      <p:ext uri="{BB962C8B-B14F-4D97-AF65-F5344CB8AC3E}">
        <p14:creationId xmlns:p14="http://schemas.microsoft.com/office/powerpoint/2010/main" val="468539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57BF6-95CC-4E61-8F96-81B78B7A5B3E}" type="datetime1">
              <a:rPr lang="sk-SK" smtClean="0"/>
              <a:t>8. 10. 2019</a:t>
            </a:fld>
            <a:endParaRPr lang="sk-SK"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4D4951-8A76-4D8F-991A-50C7753EBC79}" type="slidenum">
              <a:rPr lang="sk-SK" smtClean="0"/>
              <a:t>‹#›</a:t>
            </a:fld>
            <a:endParaRPr lang="sk-SK" dirty="0"/>
          </a:p>
        </p:txBody>
      </p:sp>
    </p:spTree>
    <p:extLst>
      <p:ext uri="{BB962C8B-B14F-4D97-AF65-F5344CB8AC3E}">
        <p14:creationId xmlns:p14="http://schemas.microsoft.com/office/powerpoint/2010/main" val="2849144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image" Target="../media/image275.png"/><Relationship Id="rId18" Type="http://schemas.openxmlformats.org/officeDocument/2006/relationships/image" Target="../media/image7.png"/><Relationship Id="rId3" Type="http://schemas.openxmlformats.org/officeDocument/2006/relationships/tags" Target="../tags/tag4.xml"/><Relationship Id="rId7" Type="http://schemas.openxmlformats.org/officeDocument/2006/relationships/tags" Target="../tags/tag8.xml"/><Relationship Id="rId17" Type="http://schemas.openxmlformats.org/officeDocument/2006/relationships/image" Target="../media/image6.png"/><Relationship Id="rId2" Type="http://schemas.openxmlformats.org/officeDocument/2006/relationships/tags" Target="../tags/tag3.xml"/><Relationship Id="rId16" Type="http://schemas.openxmlformats.org/officeDocument/2006/relationships/image" Target="../media/image5.png"/><Relationship Id="rId20" Type="http://schemas.openxmlformats.org/officeDocument/2006/relationships/image" Target="../media/image9.png"/><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15" Type="http://schemas.openxmlformats.org/officeDocument/2006/relationships/image" Target="../media/image4.png"/><Relationship Id="rId10" Type="http://schemas.openxmlformats.org/officeDocument/2006/relationships/slideLayout" Target="../slideLayouts/slideLayout7.xml"/><Relationship Id="rId19" Type="http://schemas.openxmlformats.org/officeDocument/2006/relationships/image" Target="../media/image8.png"/><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4.jpeg"/><Relationship Id="rId13" Type="http://schemas.openxmlformats.org/officeDocument/2006/relationships/image" Target="../media/image19.png"/><Relationship Id="rId3" Type="http://schemas.openxmlformats.org/officeDocument/2006/relationships/tags" Target="../tags/tag16.xml"/><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slideLayout" Target="../slideLayouts/slideLayout7.xml"/><Relationship Id="rId11" Type="http://schemas.openxmlformats.org/officeDocument/2006/relationships/image" Target="../media/image17.png"/><Relationship Id="rId5" Type="http://schemas.openxmlformats.org/officeDocument/2006/relationships/tags" Target="../tags/tag18.xml"/><Relationship Id="rId10" Type="http://schemas.openxmlformats.org/officeDocument/2006/relationships/image" Target="../media/image16.png"/><Relationship Id="rId4" Type="http://schemas.openxmlformats.org/officeDocument/2006/relationships/tags" Target="../tags/tag17.xml"/><Relationship Id="rId9" Type="http://schemas.openxmlformats.org/officeDocument/2006/relationships/image" Target="../media/image15.png"/></Relationships>
</file>

<file path=ppt/slides/_rels/slide6.xml.rels><?xml version="1.0" encoding="UTF-8" standalone="yes"?>
<Relationships xmlns="http://schemas.openxmlformats.org/package/2006/relationships"><Relationship Id="rId13" Type="http://schemas.openxmlformats.org/officeDocument/2006/relationships/image" Target="../media/image21.png"/><Relationship Id="rId3" Type="http://schemas.openxmlformats.org/officeDocument/2006/relationships/tags" Target="../tags/tag21.xml"/><Relationship Id="rId7" Type="http://schemas.openxmlformats.org/officeDocument/2006/relationships/slideLayout" Target="../slideLayouts/slideLayout7.xml"/><Relationship Id="rId12" Type="http://schemas.openxmlformats.org/officeDocument/2006/relationships/image" Target="../media/image20.png"/><Relationship Id="rId17" Type="http://schemas.openxmlformats.org/officeDocument/2006/relationships/image" Target="../media/image150.png"/><Relationship Id="rId2" Type="http://schemas.openxmlformats.org/officeDocument/2006/relationships/tags" Target="../tags/tag20.xml"/><Relationship Id="rId16" Type="http://schemas.openxmlformats.org/officeDocument/2006/relationships/image" Target="../media/image24.png"/><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image" Target="../media/image18.png"/><Relationship Id="rId5" Type="http://schemas.openxmlformats.org/officeDocument/2006/relationships/tags" Target="../tags/tag23.xml"/><Relationship Id="rId15" Type="http://schemas.openxmlformats.org/officeDocument/2006/relationships/image" Target="../media/image23.png"/><Relationship Id="rId10" Type="http://schemas.openxmlformats.org/officeDocument/2006/relationships/image" Target="../media/image910.png"/><Relationship Id="rId4" Type="http://schemas.openxmlformats.org/officeDocument/2006/relationships/tags" Target="../tags/tag22.xml"/><Relationship Id="rId14" Type="http://schemas.openxmlformats.org/officeDocument/2006/relationships/image" Target="../media/image22.png"/></Relationships>
</file>

<file path=ppt/slides/_rels/slide7.xml.rels><?xml version="1.0" encoding="UTF-8" standalone="yes"?>
<Relationships xmlns="http://schemas.openxmlformats.org/package/2006/relationships"><Relationship Id="rId8" Type="http://schemas.openxmlformats.org/officeDocument/2006/relationships/image" Target="../media/image160.png"/><Relationship Id="rId13" Type="http://schemas.openxmlformats.org/officeDocument/2006/relationships/image" Target="../media/image15.png"/><Relationship Id="rId18" Type="http://schemas.openxmlformats.org/officeDocument/2006/relationships/image" Target="../media/image31.png"/><Relationship Id="rId3" Type="http://schemas.openxmlformats.org/officeDocument/2006/relationships/tags" Target="../tags/tag27.xml"/><Relationship Id="rId12" Type="http://schemas.openxmlformats.org/officeDocument/2006/relationships/image" Target="../media/image28.jpeg"/><Relationship Id="rId17" Type="http://schemas.openxmlformats.org/officeDocument/2006/relationships/image" Target="../media/image30.png"/><Relationship Id="rId2" Type="http://schemas.openxmlformats.org/officeDocument/2006/relationships/tags" Target="../tags/tag26.xml"/><Relationship Id="rId16" Type="http://schemas.openxmlformats.org/officeDocument/2006/relationships/image" Target="../media/image29.png"/><Relationship Id="rId1" Type="http://schemas.openxmlformats.org/officeDocument/2006/relationships/tags" Target="../tags/tag25.xml"/><Relationship Id="rId11" Type="http://schemas.openxmlformats.org/officeDocument/2006/relationships/image" Target="../media/image27.gif"/><Relationship Id="rId5" Type="http://schemas.openxmlformats.org/officeDocument/2006/relationships/notesSlide" Target="../notesSlides/notesSlide1.xml"/><Relationship Id="rId15" Type="http://schemas.openxmlformats.org/officeDocument/2006/relationships/image" Target="../media/image18.png"/><Relationship Id="rId10" Type="http://schemas.openxmlformats.org/officeDocument/2006/relationships/image" Target="../media/image26.png"/><Relationship Id="rId4" Type="http://schemas.openxmlformats.org/officeDocument/2006/relationships/slideLayout" Target="../slideLayouts/slideLayout7.xml"/><Relationship Id="rId9" Type="http://schemas.openxmlformats.org/officeDocument/2006/relationships/image" Target="../media/image25.png"/><Relationship Id="rId14"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18.png"/><Relationship Id="rId3" Type="http://schemas.openxmlformats.org/officeDocument/2006/relationships/tags" Target="../tags/tag30.xml"/><Relationship Id="rId12" Type="http://schemas.openxmlformats.org/officeDocument/2006/relationships/image" Target="../media/image33.png"/><Relationship Id="rId2" Type="http://schemas.openxmlformats.org/officeDocument/2006/relationships/tags" Target="../tags/tag29.xml"/><Relationship Id="rId16" Type="http://schemas.openxmlformats.org/officeDocument/2006/relationships/image" Target="../media/image31.png"/><Relationship Id="rId1" Type="http://schemas.openxmlformats.org/officeDocument/2006/relationships/tags" Target="../tags/tag28.xml"/><Relationship Id="rId11" Type="http://schemas.openxmlformats.org/officeDocument/2006/relationships/image" Target="../media/image15.png"/><Relationship Id="rId5" Type="http://schemas.openxmlformats.org/officeDocument/2006/relationships/notesSlide" Target="../notesSlides/notesSlide2.xml"/><Relationship Id="rId15" Type="http://schemas.openxmlformats.org/officeDocument/2006/relationships/image" Target="../media/image30.png"/><Relationship Id="rId10" Type="http://schemas.openxmlformats.org/officeDocument/2006/relationships/image" Target="../media/image32.jpeg"/><Relationship Id="rId4" Type="http://schemas.openxmlformats.org/officeDocument/2006/relationships/slideLayout" Target="../slideLayouts/slideLayout7.xml"/><Relationship Id="rId9" Type="http://schemas.openxmlformats.org/officeDocument/2006/relationships/image" Target="../media/image27.gif"/><Relationship Id="rId1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6095" y="280555"/>
            <a:ext cx="6899563" cy="461665"/>
          </a:xfrm>
          <a:prstGeom prst="rect">
            <a:avLst/>
          </a:prstGeom>
          <a:noFill/>
        </p:spPr>
        <p:txBody>
          <a:bodyPr wrap="square" rtlCol="0">
            <a:spAutoFit/>
          </a:bodyPr>
          <a:lstStyle/>
          <a:p>
            <a:pPr algn="ctr"/>
            <a:r>
              <a:rPr lang="en-US" sz="2400" b="1" dirty="0">
                <a:cs typeface="Arial" panose="020B0604020202020204" pitchFamily="34" charset="0"/>
              </a:rPr>
              <a:t>Pressure: kinetic theory of gases</a:t>
            </a:r>
          </a:p>
        </p:txBody>
      </p:sp>
      <p:pic>
        <p:nvPicPr>
          <p:cNvPr id="3" name="Picture 2"/>
          <p:cNvPicPr>
            <a:picLocks noChangeAspect="1"/>
          </p:cNvPicPr>
          <p:nvPr/>
        </p:nvPicPr>
        <p:blipFill>
          <a:blip r:embed="rId3"/>
          <a:stretch>
            <a:fillRect/>
          </a:stretch>
        </p:blipFill>
        <p:spPr>
          <a:xfrm>
            <a:off x="553727" y="2499667"/>
            <a:ext cx="1457070" cy="2615411"/>
          </a:xfrm>
          <a:prstGeom prst="rect">
            <a:avLst/>
          </a:prstGeom>
        </p:spPr>
      </p:pic>
      <p:sp>
        <p:nvSpPr>
          <p:cNvPr id="5" name="TextBox 4"/>
          <p:cNvSpPr txBox="1"/>
          <p:nvPr/>
        </p:nvSpPr>
        <p:spPr>
          <a:xfrm>
            <a:off x="2091559" y="1156138"/>
            <a:ext cx="6789682" cy="4801314"/>
          </a:xfrm>
          <a:prstGeom prst="rect">
            <a:avLst/>
          </a:prstGeom>
          <a:noFill/>
        </p:spPr>
        <p:txBody>
          <a:bodyPr wrap="square" rtlCol="0">
            <a:spAutoFit/>
          </a:bodyPr>
          <a:lstStyle/>
          <a:p>
            <a:r>
              <a:rPr lang="en-US" dirty="0"/>
              <a:t>We have, in fact, derived the equation of state for the ideal gas. However, we did not mention, that the gas we have considered, was ideal. Our derivation looked perfectly general. Since real gases do not behave according to the ideal-gas equation, we must have cheated somewhere.</a:t>
            </a:r>
          </a:p>
          <a:p>
            <a:r>
              <a:rPr lang="en-US" dirty="0"/>
              <a:t>The problem was how we have calculated the number of collisions with the wall. We have assumed that all the molecules in the inclined cylinder hit the wall with the velocity     . This is not true.</a:t>
            </a:r>
          </a:p>
          <a:p>
            <a:endParaRPr lang="en-US" dirty="0"/>
          </a:p>
          <a:p>
            <a:r>
              <a:rPr lang="en-US" dirty="0"/>
              <a:t>The reasons are quite complex, let us just present one.</a:t>
            </a:r>
          </a:p>
          <a:p>
            <a:endParaRPr lang="en-US" dirty="0"/>
          </a:p>
          <a:p>
            <a:r>
              <a:rPr lang="en-US" dirty="0"/>
              <a:t>Imagine the molecule, which is just about to hit the wall. There are less molecules in front of that molecule then behind it. So the other molecules from behind attract the molecule more then the molecules in front of it an effectively decelerate it. So the  considered molecule hits the wall with slightly different velocity then it had far from the wall.</a:t>
            </a:r>
            <a:endParaRPr lang="sk-SK" dirty="0"/>
          </a:p>
        </p:txBody>
      </p:sp>
      <p:pic>
        <p:nvPicPr>
          <p:cNvPr id="28" name="Picture 27"/>
          <p:cNvPicPr>
            <a:picLocks noChangeAspect="1"/>
          </p:cNvPicPr>
          <p:nvPr>
            <p:custDataLst>
              <p:tags r:id="rId1"/>
            </p:custDataLst>
          </p:nvPr>
        </p:nvPicPr>
        <p:blipFill>
          <a:blip r:embed="rId4" cstate="print">
            <a:extLst>
              <a:ext uri="{28A0092B-C50C-407E-A947-70E740481C1C}">
                <a14:useLocalDpi xmlns:a14="http://schemas.microsoft.com/office/drawing/2010/main" val="0"/>
              </a:ext>
            </a:extLst>
          </a:blip>
          <a:stretch>
            <a:fillRect/>
          </a:stretch>
        </p:blipFill>
        <p:spPr>
          <a:xfrm>
            <a:off x="5693103" y="3170621"/>
            <a:ext cx="128588" cy="164592"/>
          </a:xfrm>
          <a:prstGeom prst="rect">
            <a:avLst/>
          </a:prstGeom>
        </p:spPr>
      </p:pic>
      <p:sp>
        <p:nvSpPr>
          <p:cNvPr id="4" name="Slide Number Placeholder 3"/>
          <p:cNvSpPr>
            <a:spLocks noGrp="1"/>
          </p:cNvSpPr>
          <p:nvPr>
            <p:ph type="sldNum" sz="quarter" idx="12"/>
          </p:nvPr>
        </p:nvSpPr>
        <p:spPr/>
        <p:txBody>
          <a:bodyPr/>
          <a:lstStyle/>
          <a:p>
            <a:fld id="{A84D4951-8A76-4D8F-991A-50C7753EBC79}" type="slidenum">
              <a:rPr lang="sk-SK" smtClean="0"/>
              <a:t>1</a:t>
            </a:fld>
            <a:endParaRPr lang="sk-SK" dirty="0"/>
          </a:p>
        </p:txBody>
      </p:sp>
    </p:spTree>
    <p:extLst>
      <p:ext uri="{BB962C8B-B14F-4D97-AF65-F5344CB8AC3E}">
        <p14:creationId xmlns:p14="http://schemas.microsoft.com/office/powerpoint/2010/main" val="36443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8786" y="210207"/>
            <a:ext cx="7241628" cy="461665"/>
          </a:xfrm>
          <a:prstGeom prst="rect">
            <a:avLst/>
          </a:prstGeom>
          <a:noFill/>
        </p:spPr>
        <p:txBody>
          <a:bodyPr wrap="square" rtlCol="0">
            <a:spAutoFit/>
          </a:bodyPr>
          <a:lstStyle/>
          <a:p>
            <a:pPr algn="ctr"/>
            <a:r>
              <a:rPr lang="en-US" sz="2400" b="1" dirty="0"/>
              <a:t>Maxwell velocity distribution</a:t>
            </a:r>
            <a:endParaRPr lang="sk-SK" sz="2400" b="1" dirty="0"/>
          </a:p>
        </p:txBody>
      </p:sp>
      <mc:AlternateContent xmlns:mc="http://schemas.openxmlformats.org/markup-compatibility/2006" xmlns:a14="http://schemas.microsoft.com/office/drawing/2010/main">
        <mc:Choice Requires="a14">
          <p:sp>
            <p:nvSpPr>
              <p:cNvPr id="3" name="Rectangle 2"/>
              <p:cNvSpPr/>
              <p:nvPr/>
            </p:nvSpPr>
            <p:spPr>
              <a:xfrm>
                <a:off x="268013" y="781184"/>
                <a:ext cx="8476593" cy="6340197"/>
              </a:xfrm>
              <a:prstGeom prst="rect">
                <a:avLst/>
              </a:prstGeom>
            </p:spPr>
            <p:txBody>
              <a:bodyPr wrap="square">
                <a:spAutoFit/>
              </a:bodyPr>
              <a:lstStyle/>
              <a:p>
                <a:r>
                  <a:rPr lang="en-US" dirty="0"/>
                  <a:t>The velocity of a molecule is a random vector (random 3-dimensional continuous quantity) with probability density                        . The distribution was first derived by Maxwell in 1860 on heuristic grounds. Maxwell used two essential assumptions: rotational symmetry and statistical independence of the variables                   .</a:t>
                </a:r>
              </a:p>
              <a:p>
                <a:endParaRPr lang="en-US" sz="1100" dirty="0"/>
              </a:p>
              <a:p>
                <a:r>
                  <a:rPr lang="en-US" dirty="0"/>
                  <a:t>Rotational invariance requires that the distribution function can depend only on rotational invariants, which can be constructed from                   . There is only one such variable                    , what means, that the probability density, which a priori is a function of three variables, can  be expressed as just a function of one variable</a:t>
                </a:r>
              </a:p>
              <a:p>
                <a:endParaRPr lang="en-US" dirty="0"/>
              </a:p>
              <a:p>
                <a:endParaRPr lang="en-US" sz="1100" dirty="0"/>
              </a:p>
              <a:p>
                <a:r>
                  <a:rPr lang="en-US" dirty="0"/>
                  <a:t>Assuming independence of the three random variables                    we get, that the probability density factorizes</a:t>
                </a:r>
              </a:p>
              <a:p>
                <a:endParaRPr lang="en-US" dirty="0"/>
              </a:p>
              <a:p>
                <a:r>
                  <a:rPr lang="en-US" dirty="0"/>
                  <a:t>Taking these two assumptions together we get</a:t>
                </a:r>
              </a:p>
              <a:p>
                <a:endParaRPr lang="en-US" sz="2400" dirty="0"/>
              </a:p>
              <a:p>
                <a:r>
                  <a:rPr lang="en-US" dirty="0"/>
                  <a:t>Without trying to do some fancy mathematical reasoning we can simply ask what function makes product from a sum, with the obvious answer “the exponential”. So the obvious hypothesis is</a:t>
                </a:r>
              </a:p>
              <a:p>
                <a:endParaRPr lang="en-US" dirty="0"/>
              </a:p>
              <a:p>
                <a:r>
                  <a:rPr lang="en-US" dirty="0"/>
                  <a:t>with </a:t>
                </a:r>
                <a14:m>
                  <m:oMath xmlns:m="http://schemas.openxmlformats.org/officeDocument/2006/math">
                    <m:r>
                      <a:rPr lang="en-US" b="0" i="1" smtClean="0">
                        <a:latin typeface="Cambria Math" panose="02040503050406030204" pitchFamily="18" charset="0"/>
                      </a:rPr>
                      <m:t>𝐶</m:t>
                    </m:r>
                    <m:r>
                      <a:rPr lang="en-US" b="0" i="1" smtClean="0">
                        <a:latin typeface="Cambria Math" panose="02040503050406030204" pitchFamily="18" charset="0"/>
                      </a:rPr>
                      <m:t>, </m:t>
                    </m:r>
                    <m:r>
                      <a:rPr lang="en-US" b="0" i="1" smtClean="0">
                        <a:latin typeface="Cambria Math" panose="02040503050406030204" pitchFamily="18" charset="0"/>
                      </a:rPr>
                      <m:t>𝛼</m:t>
                    </m:r>
                  </m:oMath>
                </a14:m>
                <a:r>
                  <a:rPr lang="en-US" dirty="0"/>
                  <a:t> some arbitrary (for the moment) parameters.</a:t>
                </a:r>
              </a:p>
              <a:p>
                <a:endParaRPr lang="en-US" dirty="0"/>
              </a:p>
              <a:p>
                <a:endParaRPr lang="sk-SK" dirty="0"/>
              </a:p>
            </p:txBody>
          </p:sp>
        </mc:Choice>
        <mc:Fallback xmlns="">
          <p:sp>
            <p:nvSpPr>
              <p:cNvPr id="3" name="Rectangle 2"/>
              <p:cNvSpPr>
                <a:spLocks noRot="1" noChangeAspect="1" noMove="1" noResize="1" noEditPoints="1" noAdjustHandles="1" noChangeArrowheads="1" noChangeShapeType="1" noTextEdit="1"/>
              </p:cNvSpPr>
              <p:nvPr/>
            </p:nvSpPr>
            <p:spPr>
              <a:xfrm>
                <a:off x="268013" y="781184"/>
                <a:ext cx="8476593" cy="6340197"/>
              </a:xfrm>
              <a:prstGeom prst="rect">
                <a:avLst/>
              </a:prstGeom>
              <a:blipFill>
                <a:blip r:embed="rId13"/>
                <a:stretch>
                  <a:fillRect l="-647" t="-481" r="-360"/>
                </a:stretch>
              </a:blipFill>
            </p:spPr>
            <p:txBody>
              <a:bodyPr/>
              <a:lstStyle/>
              <a:p>
                <a:r>
                  <a:rPr lang="en-US">
                    <a:noFill/>
                  </a:rPr>
                  <a:t> </a:t>
                </a:r>
              </a:p>
            </p:txBody>
          </p:sp>
        </mc:Fallback>
      </mc:AlternateContent>
      <p:pic>
        <p:nvPicPr>
          <p:cNvPr id="4" name="Picture 3"/>
          <p:cNvPicPr>
            <a:picLocks noChangeAspect="1"/>
          </p:cNvPicPr>
          <p:nvPr>
            <p:custDataLst>
              <p:tags r:id="rId1"/>
            </p:custDataLst>
          </p:nvPr>
        </p:nvPicPr>
        <p:blipFill>
          <a:blip r:embed="rId14" cstate="print">
            <a:extLst>
              <a:ext uri="{28A0092B-C50C-407E-A947-70E740481C1C}">
                <a14:useLocalDpi xmlns:a14="http://schemas.microsoft.com/office/drawing/2010/main" val="0"/>
              </a:ext>
            </a:extLst>
          </a:blip>
          <a:stretch>
            <a:fillRect/>
          </a:stretch>
        </p:blipFill>
        <p:spPr>
          <a:xfrm>
            <a:off x="3538482" y="1121104"/>
            <a:ext cx="1121283" cy="240030"/>
          </a:xfrm>
          <a:prstGeom prst="rect">
            <a:avLst/>
          </a:prstGeom>
        </p:spPr>
      </p:pic>
      <p:pic>
        <p:nvPicPr>
          <p:cNvPr id="6" name="Picture 5"/>
          <p:cNvPicPr>
            <a:picLocks noChangeAspect="1"/>
          </p:cNvPicPr>
          <p:nvPr>
            <p:custDataLst>
              <p:tags r:id="rId2"/>
            </p:custDataLst>
          </p:nvPr>
        </p:nvPicPr>
        <p:blipFill>
          <a:blip r:embed="rId15" cstate="print">
            <a:extLst>
              <a:ext uri="{28A0092B-C50C-407E-A947-70E740481C1C}">
                <a14:useLocalDpi xmlns:a14="http://schemas.microsoft.com/office/drawing/2010/main" val="0"/>
              </a:ext>
            </a:extLst>
          </a:blip>
          <a:stretch>
            <a:fillRect/>
          </a:stretch>
        </p:blipFill>
        <p:spPr>
          <a:xfrm>
            <a:off x="6560206" y="1756980"/>
            <a:ext cx="836676" cy="168021"/>
          </a:xfrm>
          <a:prstGeom prst="rect">
            <a:avLst/>
          </a:prstGeom>
        </p:spPr>
      </p:pic>
      <p:pic>
        <p:nvPicPr>
          <p:cNvPr id="7" name="Picture 6"/>
          <p:cNvPicPr>
            <a:picLocks noChangeAspect="1"/>
          </p:cNvPicPr>
          <p:nvPr>
            <p:custDataLst>
              <p:tags r:id="rId3"/>
            </p:custDataLst>
          </p:nvPr>
        </p:nvPicPr>
        <p:blipFill>
          <a:blip r:embed="rId15" cstate="print">
            <a:extLst>
              <a:ext uri="{28A0092B-C50C-407E-A947-70E740481C1C}">
                <a14:useLocalDpi xmlns:a14="http://schemas.microsoft.com/office/drawing/2010/main" val="0"/>
              </a:ext>
            </a:extLst>
          </a:blip>
          <a:stretch>
            <a:fillRect/>
          </a:stretch>
        </p:blipFill>
        <p:spPr>
          <a:xfrm>
            <a:off x="5293714" y="2455923"/>
            <a:ext cx="836676" cy="168021"/>
          </a:xfrm>
          <a:prstGeom prst="rect">
            <a:avLst/>
          </a:prstGeom>
        </p:spPr>
      </p:pic>
      <p:pic>
        <p:nvPicPr>
          <p:cNvPr id="8" name="Picture 7"/>
          <p:cNvPicPr>
            <a:picLocks noChangeAspect="1"/>
          </p:cNvPicPr>
          <p:nvPr>
            <p:custDataLst>
              <p:tags r:id="rId4"/>
            </p:custDataLst>
          </p:nvPr>
        </p:nvPicPr>
        <p:blipFill>
          <a:blip r:embed="rId16" cstate="print">
            <a:extLst>
              <a:ext uri="{28A0092B-C50C-407E-A947-70E740481C1C}">
                <a14:useLocalDpi xmlns:a14="http://schemas.microsoft.com/office/drawing/2010/main" val="0"/>
              </a:ext>
            </a:extLst>
          </a:blip>
          <a:stretch>
            <a:fillRect/>
          </a:stretch>
        </p:blipFill>
        <p:spPr>
          <a:xfrm>
            <a:off x="1226208" y="2645109"/>
            <a:ext cx="834962" cy="202311"/>
          </a:xfrm>
          <a:prstGeom prst="rect">
            <a:avLst/>
          </a:prstGeom>
        </p:spPr>
      </p:pic>
      <p:pic>
        <p:nvPicPr>
          <p:cNvPr id="10" name="Picture 9"/>
          <p:cNvPicPr>
            <a:picLocks noChangeAspect="1"/>
          </p:cNvPicPr>
          <p:nvPr>
            <p:custDataLst>
              <p:tags r:id="rId5"/>
            </p:custDataLst>
          </p:nvPr>
        </p:nvPicPr>
        <p:blipFill>
          <a:blip r:embed="rId17" cstate="print">
            <a:extLst>
              <a:ext uri="{28A0092B-C50C-407E-A947-70E740481C1C}">
                <a14:useLocalDpi xmlns:a14="http://schemas.microsoft.com/office/drawing/2010/main" val="0"/>
              </a:ext>
            </a:extLst>
          </a:blip>
          <a:stretch>
            <a:fillRect/>
          </a:stretch>
        </p:blipFill>
        <p:spPr>
          <a:xfrm>
            <a:off x="3291489" y="3259965"/>
            <a:ext cx="1940814" cy="267462"/>
          </a:xfrm>
          <a:prstGeom prst="rect">
            <a:avLst/>
          </a:prstGeom>
        </p:spPr>
      </p:pic>
      <p:pic>
        <p:nvPicPr>
          <p:cNvPr id="11" name="Picture 10"/>
          <p:cNvPicPr>
            <a:picLocks noChangeAspect="1"/>
          </p:cNvPicPr>
          <p:nvPr>
            <p:custDataLst>
              <p:tags r:id="rId6"/>
            </p:custDataLst>
          </p:nvPr>
        </p:nvPicPr>
        <p:blipFill>
          <a:blip r:embed="rId15" cstate="print">
            <a:extLst>
              <a:ext uri="{28A0092B-C50C-407E-A947-70E740481C1C}">
                <a14:useLocalDpi xmlns:a14="http://schemas.microsoft.com/office/drawing/2010/main" val="0"/>
              </a:ext>
            </a:extLst>
          </a:blip>
          <a:stretch>
            <a:fillRect/>
          </a:stretch>
        </p:blipFill>
        <p:spPr>
          <a:xfrm>
            <a:off x="5556469" y="3717164"/>
            <a:ext cx="836676" cy="168021"/>
          </a:xfrm>
          <a:prstGeom prst="rect">
            <a:avLst/>
          </a:prstGeom>
        </p:spPr>
      </p:pic>
      <p:pic>
        <p:nvPicPr>
          <p:cNvPr id="13" name="Picture 12"/>
          <p:cNvPicPr>
            <a:picLocks noChangeAspect="1"/>
          </p:cNvPicPr>
          <p:nvPr>
            <p:custDataLst>
              <p:tags r:id="rId7"/>
            </p:custDataLst>
          </p:nvPr>
        </p:nvPicPr>
        <p:blipFill>
          <a:blip r:embed="rId18" cstate="print">
            <a:extLst>
              <a:ext uri="{28A0092B-C50C-407E-A947-70E740481C1C}">
                <a14:useLocalDpi xmlns:a14="http://schemas.microsoft.com/office/drawing/2010/main" val="0"/>
              </a:ext>
            </a:extLst>
          </a:blip>
          <a:stretch>
            <a:fillRect/>
          </a:stretch>
        </p:blipFill>
        <p:spPr>
          <a:xfrm>
            <a:off x="3249447" y="4058747"/>
            <a:ext cx="3276410" cy="240030"/>
          </a:xfrm>
          <a:prstGeom prst="rect">
            <a:avLst/>
          </a:prstGeom>
        </p:spPr>
      </p:pic>
      <p:pic>
        <p:nvPicPr>
          <p:cNvPr id="15" name="Picture 14"/>
          <p:cNvPicPr>
            <a:picLocks noChangeAspect="1"/>
          </p:cNvPicPr>
          <p:nvPr>
            <p:custDataLst>
              <p:tags r:id="rId8"/>
            </p:custDataLst>
          </p:nvPr>
        </p:nvPicPr>
        <p:blipFill>
          <a:blip r:embed="rId19" cstate="print">
            <a:extLst>
              <a:ext uri="{28A0092B-C50C-407E-A947-70E740481C1C}">
                <a14:useLocalDpi xmlns:a14="http://schemas.microsoft.com/office/drawing/2010/main" val="0"/>
              </a:ext>
            </a:extLst>
          </a:blip>
          <a:stretch>
            <a:fillRect/>
          </a:stretch>
        </p:blipFill>
        <p:spPr>
          <a:xfrm>
            <a:off x="2844801" y="4778703"/>
            <a:ext cx="3638169" cy="289751"/>
          </a:xfrm>
          <a:prstGeom prst="rect">
            <a:avLst/>
          </a:prstGeom>
        </p:spPr>
      </p:pic>
      <p:pic>
        <p:nvPicPr>
          <p:cNvPr id="17" name="Picture 16"/>
          <p:cNvPicPr>
            <a:picLocks noChangeAspect="1"/>
          </p:cNvPicPr>
          <p:nvPr>
            <p:custDataLst>
              <p:tags r:id="rId9"/>
            </p:custDataLst>
          </p:nvPr>
        </p:nvPicPr>
        <p:blipFill>
          <a:blip r:embed="rId20" cstate="print">
            <a:extLst>
              <a:ext uri="{28A0092B-C50C-407E-A947-70E740481C1C}">
                <a14:useLocalDpi xmlns:a14="http://schemas.microsoft.com/office/drawing/2010/main" val="0"/>
              </a:ext>
            </a:extLst>
          </a:blip>
          <a:stretch>
            <a:fillRect/>
          </a:stretch>
        </p:blipFill>
        <p:spPr>
          <a:xfrm>
            <a:off x="2403366" y="5756173"/>
            <a:ext cx="3891915" cy="289751"/>
          </a:xfrm>
          <a:prstGeom prst="rect">
            <a:avLst/>
          </a:prstGeom>
        </p:spPr>
      </p:pic>
      <p:sp>
        <p:nvSpPr>
          <p:cNvPr id="5" name="Slide Number Placeholder 4"/>
          <p:cNvSpPr>
            <a:spLocks noGrp="1"/>
          </p:cNvSpPr>
          <p:nvPr>
            <p:ph type="sldNum" sz="quarter" idx="12"/>
          </p:nvPr>
        </p:nvSpPr>
        <p:spPr/>
        <p:txBody>
          <a:bodyPr/>
          <a:lstStyle/>
          <a:p>
            <a:fld id="{A84D4951-8A76-4D8F-991A-50C7753EBC79}" type="slidenum">
              <a:rPr lang="sk-SK" smtClean="0"/>
              <a:t>2</a:t>
            </a:fld>
            <a:endParaRPr lang="sk-SK" dirty="0"/>
          </a:p>
        </p:txBody>
      </p:sp>
    </p:spTree>
    <p:extLst>
      <p:ext uri="{BB962C8B-B14F-4D97-AF65-F5344CB8AC3E}">
        <p14:creationId xmlns:p14="http://schemas.microsoft.com/office/powerpoint/2010/main" val="3423120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8786" y="210207"/>
            <a:ext cx="7241628" cy="461665"/>
          </a:xfrm>
          <a:prstGeom prst="rect">
            <a:avLst/>
          </a:prstGeom>
          <a:noFill/>
        </p:spPr>
        <p:txBody>
          <a:bodyPr wrap="square" rtlCol="0">
            <a:spAutoFit/>
          </a:bodyPr>
          <a:lstStyle/>
          <a:p>
            <a:pPr algn="ctr"/>
            <a:r>
              <a:rPr lang="en-US" sz="2400" b="1" dirty="0"/>
              <a:t>Maxwell velocity distribution</a:t>
            </a:r>
            <a:endParaRPr lang="sk-SK" sz="2400" b="1" dirty="0"/>
          </a:p>
        </p:txBody>
      </p:sp>
      <p:sp>
        <p:nvSpPr>
          <p:cNvPr id="3" name="TextBox 2"/>
          <p:cNvSpPr txBox="1"/>
          <p:nvPr/>
        </p:nvSpPr>
        <p:spPr>
          <a:xfrm>
            <a:off x="273269" y="1166648"/>
            <a:ext cx="8565931" cy="1754326"/>
          </a:xfrm>
          <a:prstGeom prst="rect">
            <a:avLst/>
          </a:prstGeom>
          <a:noFill/>
        </p:spPr>
        <p:txBody>
          <a:bodyPr wrap="square" rtlCol="0">
            <a:spAutoFit/>
          </a:bodyPr>
          <a:lstStyle/>
          <a:p>
            <a:r>
              <a:rPr lang="en-US" dirty="0"/>
              <a:t>We arrived at a Gaussian distribution. The kinetic theory of pressure has lead to the relation</a:t>
            </a:r>
          </a:p>
          <a:p>
            <a:endParaRPr lang="en-US" dirty="0"/>
          </a:p>
          <a:p>
            <a:endParaRPr lang="en-US" dirty="0"/>
          </a:p>
          <a:p>
            <a:r>
              <a:rPr lang="en-US" dirty="0"/>
              <a:t>The Gaussian probability distribution must be consistent with this, so (together with the requirement of a proper normalization) the distribution is uniquely given as</a:t>
            </a:r>
            <a:endParaRPr lang="sk-SK" dirty="0"/>
          </a:p>
        </p:txBody>
      </p:sp>
      <p:pic>
        <p:nvPicPr>
          <p:cNvPr id="4" name="Picture 3"/>
          <p:cNvPicPr>
            <a:picLocks noChangeAspect="1"/>
          </p:cNvPicPr>
          <p:nvPr>
            <p:custDataLst>
              <p:tags r:id="rId1"/>
            </p:custDataLst>
          </p:nvPr>
        </p:nvPicPr>
        <p:blipFill>
          <a:blip r:embed="rId5" cstate="print">
            <a:extLst>
              <a:ext uri="{28A0092B-C50C-407E-A947-70E740481C1C}">
                <a14:useLocalDpi xmlns:a14="http://schemas.microsoft.com/office/drawing/2010/main" val="0"/>
              </a:ext>
            </a:extLst>
          </a:blip>
          <a:stretch>
            <a:fillRect/>
          </a:stretch>
        </p:blipFill>
        <p:spPr>
          <a:xfrm>
            <a:off x="3543746" y="1704431"/>
            <a:ext cx="1320165" cy="462915"/>
          </a:xfrm>
          <a:prstGeom prst="rect">
            <a:avLst/>
          </a:prstGeom>
        </p:spPr>
      </p:pic>
      <p:pic>
        <p:nvPicPr>
          <p:cNvPr id="7" name="Picture 6"/>
          <p:cNvPicPr>
            <a:picLocks noChangeAspect="1"/>
          </p:cNvPicPr>
          <p:nvPr>
            <p:custDataLst>
              <p:tags r:id="rId2"/>
            </p:custDataLst>
          </p:nvPr>
        </p:nvPicPr>
        <p:blipFill>
          <a:blip r:embed="rId6" cstate="print">
            <a:extLst>
              <a:ext uri="{28A0092B-C50C-407E-A947-70E740481C1C}">
                <a14:useLocalDpi xmlns:a14="http://schemas.microsoft.com/office/drawing/2010/main" val="0"/>
              </a:ext>
            </a:extLst>
          </a:blip>
          <a:stretch>
            <a:fillRect/>
          </a:stretch>
        </p:blipFill>
        <p:spPr>
          <a:xfrm>
            <a:off x="2708167" y="3002465"/>
            <a:ext cx="3051810" cy="504063"/>
          </a:xfrm>
          <a:prstGeom prst="rect">
            <a:avLst/>
          </a:prstGeom>
        </p:spPr>
      </p:pic>
      <p:sp>
        <p:nvSpPr>
          <p:cNvPr id="8" name="TextBox 7"/>
          <p:cNvSpPr txBox="1"/>
          <p:nvPr/>
        </p:nvSpPr>
        <p:spPr>
          <a:xfrm>
            <a:off x="157655" y="3764846"/>
            <a:ext cx="8786648" cy="2816156"/>
          </a:xfrm>
          <a:prstGeom prst="rect">
            <a:avLst/>
          </a:prstGeom>
          <a:noFill/>
        </p:spPr>
        <p:txBody>
          <a:bodyPr wrap="square" rtlCol="0">
            <a:spAutoFit/>
          </a:bodyPr>
          <a:lstStyle/>
          <a:p>
            <a:r>
              <a:rPr lang="en-US" dirty="0"/>
              <a:t>Let us stress that the requirement of spherical symmetry is more-or-less unavoidable. The requirement of statistical independence of the variables                   is, on the other hand, not forced by any general physics arguments. It was a clever hypothesis justified a posteriori by agreement of many of its consequences with experiment.</a:t>
            </a:r>
          </a:p>
          <a:p>
            <a:endParaRPr lang="en-US" sz="700" dirty="0"/>
          </a:p>
          <a:p>
            <a:r>
              <a:rPr lang="en-US" dirty="0"/>
              <a:t>We add a note that the Maxwell distribution can be seen as a direct consequence of canonical distribution we shall meet later on, so canonicity leads directly to independence of directions.</a:t>
            </a:r>
          </a:p>
          <a:p>
            <a:endParaRPr lang="en-US" sz="800" dirty="0"/>
          </a:p>
          <a:p>
            <a:r>
              <a:rPr lang="en-US" dirty="0"/>
              <a:t>For experts we add a note that a careful analysis of physical kinetics (Boltzmann kinetic </a:t>
            </a:r>
            <a:r>
              <a:rPr lang="en-US"/>
              <a:t>equation and  </a:t>
            </a:r>
            <a:r>
              <a:rPr lang="en-US" dirty="0"/>
              <a:t>its collision term in particular) leads to independence of directions directly.</a:t>
            </a:r>
          </a:p>
        </p:txBody>
      </p:sp>
      <p:pic>
        <p:nvPicPr>
          <p:cNvPr id="9" name="Picture 8"/>
          <p:cNvPicPr>
            <a:picLocks noChangeAspect="1"/>
          </p:cNvPicPr>
          <p:nvPr>
            <p:custDataLst>
              <p:tags r:id="rId3"/>
            </p:custDataLst>
          </p:nvPr>
        </p:nvPicPr>
        <p:blipFill>
          <a:blip r:embed="rId7" cstate="print">
            <a:extLst>
              <a:ext uri="{28A0092B-C50C-407E-A947-70E740481C1C}">
                <a14:useLocalDpi xmlns:a14="http://schemas.microsoft.com/office/drawing/2010/main" val="0"/>
              </a:ext>
            </a:extLst>
          </a:blip>
          <a:stretch>
            <a:fillRect/>
          </a:stretch>
        </p:blipFill>
        <p:spPr>
          <a:xfrm>
            <a:off x="5523113" y="4171966"/>
            <a:ext cx="836676" cy="168021"/>
          </a:xfrm>
          <a:prstGeom prst="rect">
            <a:avLst/>
          </a:prstGeom>
        </p:spPr>
      </p:pic>
      <p:sp>
        <p:nvSpPr>
          <p:cNvPr id="5" name="Slide Number Placeholder 4"/>
          <p:cNvSpPr>
            <a:spLocks noGrp="1"/>
          </p:cNvSpPr>
          <p:nvPr>
            <p:ph type="sldNum" sz="quarter" idx="12"/>
          </p:nvPr>
        </p:nvSpPr>
        <p:spPr/>
        <p:txBody>
          <a:bodyPr/>
          <a:lstStyle/>
          <a:p>
            <a:fld id="{A84D4951-8A76-4D8F-991A-50C7753EBC79}" type="slidenum">
              <a:rPr lang="sk-SK" smtClean="0"/>
              <a:t>3</a:t>
            </a:fld>
            <a:endParaRPr lang="sk-SK" dirty="0"/>
          </a:p>
        </p:txBody>
      </p:sp>
    </p:spTree>
    <p:extLst>
      <p:ext uri="{BB962C8B-B14F-4D97-AF65-F5344CB8AC3E}">
        <p14:creationId xmlns:p14="http://schemas.microsoft.com/office/powerpoint/2010/main" val="1404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4035" y="367748"/>
            <a:ext cx="7384774"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Reversible processes in gas</a:t>
            </a:r>
            <a:endParaRPr kumimoji="0" lang="sk-SK"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p:cNvSpPr txBox="1"/>
          <p:nvPr/>
        </p:nvSpPr>
        <p:spPr>
          <a:xfrm>
            <a:off x="129208" y="894522"/>
            <a:ext cx="8686800" cy="36933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Consider an equilibrium state (macrostate) of gas. By definition it is a macroscopically static situation, the values of macroscopic physical quantities do not change with time.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Now consider some action of an outside agent changing some external parameters. After such a change the gas state is no more in the equilibrium state, because it is not in equilibrium with outer conditions. So the macrostate starts to change and after some relaxation time it becomes consistent with the outer conditions and becomes a new equilibrium state. However when the action of the outer agent is such, that the outer conditions change by only a small (infinitesimal) amount, then the relaxation time to reach a new equilibrium is very (infinitesimally) small and we would see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rather contradictory situation</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The state of the system will be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constantly in the equilibrium state but still it would be changing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all the time.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This seeming contradiction is in fact the same contradiction as recognized by ancient philosophers like Zeno of Elea, who felt the contradiction between the “current position” </a:t>
            </a:r>
            <a:endPar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672" y="4587841"/>
            <a:ext cx="1300369" cy="1892037"/>
          </a:xfrm>
          <a:prstGeom prst="rect">
            <a:avLst/>
          </a:prstGeom>
        </p:spPr>
      </p:pic>
      <p:sp>
        <p:nvSpPr>
          <p:cNvPr id="5" name="Rectangle 4"/>
          <p:cNvSpPr/>
          <p:nvPr/>
        </p:nvSpPr>
        <p:spPr>
          <a:xfrm>
            <a:off x="1684505" y="4486726"/>
            <a:ext cx="7161321" cy="175432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and the “current velocity”.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So we have arrived at the notion of equilibrium process or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reversible process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It is a process controlled by an outer agent in such a way that the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process can be changed to a reversed one by an infinitesimal change of the agent’s action</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4D4951-8A76-4D8F-991A-50C7753EBC79}"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k-SK"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1411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5676" y="188640"/>
            <a:ext cx="5832648"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Equilibrium states of gas</a:t>
            </a:r>
            <a:endParaRPr kumimoji="0" lang="sk-SK"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p:cNvSpPr txBox="1"/>
          <p:nvPr/>
        </p:nvSpPr>
        <p:spPr>
          <a:xfrm>
            <a:off x="236687" y="764704"/>
            <a:ext cx="8928992" cy="31393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Experimental practice shows, that for a fixed amount of gas (mass, number of molecules) the equilibrium states are uniquely determined by just two macroscopic parameters. Most often we choose two of the three common variables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pressure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temperature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Pressure is measured by pressure gauge, volume can be calculated from dimensions of the container                         ,  and temperature is measured by a thermometer. If we want to observe macrostates at different volumes, we  use a piston instead of a fixed wall of a container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3" name="Picture 12"/>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1313120" y="2780348"/>
            <a:ext cx="1141095" cy="184785"/>
          </a:xfrm>
          <a:prstGeom prst="rect">
            <a:avLst/>
          </a:prstGeom>
        </p:spPr>
      </p:pic>
      <p:grpSp>
        <p:nvGrpSpPr>
          <p:cNvPr id="7" name="Group 6"/>
          <p:cNvGrpSpPr/>
          <p:nvPr/>
        </p:nvGrpSpPr>
        <p:grpSpPr>
          <a:xfrm>
            <a:off x="2014686" y="3741425"/>
            <a:ext cx="4248472" cy="2736304"/>
            <a:chOff x="1331640" y="4005064"/>
            <a:chExt cx="4248472" cy="2736304"/>
          </a:xfrm>
        </p:grpSpPr>
        <p:sp>
          <p:nvSpPr>
            <p:cNvPr id="4" name="Rectangle 3"/>
            <p:cNvSpPr/>
            <p:nvPr/>
          </p:nvSpPr>
          <p:spPr>
            <a:xfrm>
              <a:off x="1619672" y="5157192"/>
              <a:ext cx="2736304" cy="1224136"/>
            </a:xfrm>
            <a:custGeom>
              <a:avLst/>
              <a:gdLst>
                <a:gd name="connsiteX0" fmla="*/ 0 w 2736304"/>
                <a:gd name="connsiteY0" fmla="*/ 0 h 1224136"/>
                <a:gd name="connsiteX1" fmla="*/ 2736304 w 2736304"/>
                <a:gd name="connsiteY1" fmla="*/ 0 h 1224136"/>
                <a:gd name="connsiteX2" fmla="*/ 2736304 w 2736304"/>
                <a:gd name="connsiteY2" fmla="*/ 1224136 h 1224136"/>
                <a:gd name="connsiteX3" fmla="*/ 0 w 2736304"/>
                <a:gd name="connsiteY3" fmla="*/ 1224136 h 1224136"/>
                <a:gd name="connsiteX4" fmla="*/ 0 w 2736304"/>
                <a:gd name="connsiteY4" fmla="*/ 0 h 1224136"/>
                <a:gd name="connsiteX0" fmla="*/ 0 w 2739677"/>
                <a:gd name="connsiteY0" fmla="*/ 0 h 1224136"/>
                <a:gd name="connsiteX1" fmla="*/ 2736304 w 2739677"/>
                <a:gd name="connsiteY1" fmla="*/ 0 h 1224136"/>
                <a:gd name="connsiteX2" fmla="*/ 2739677 w 2739677"/>
                <a:gd name="connsiteY2" fmla="*/ 567964 h 1224136"/>
                <a:gd name="connsiteX3" fmla="*/ 2736304 w 2739677"/>
                <a:gd name="connsiteY3" fmla="*/ 1224136 h 1224136"/>
                <a:gd name="connsiteX4" fmla="*/ 0 w 2739677"/>
                <a:gd name="connsiteY4" fmla="*/ 1224136 h 1224136"/>
                <a:gd name="connsiteX5" fmla="*/ 0 w 2739677"/>
                <a:gd name="connsiteY5" fmla="*/ 0 h 1224136"/>
                <a:gd name="connsiteX0" fmla="*/ 2739677 w 2831117"/>
                <a:gd name="connsiteY0" fmla="*/ 567964 h 1224136"/>
                <a:gd name="connsiteX1" fmla="*/ 2736304 w 2831117"/>
                <a:gd name="connsiteY1" fmla="*/ 1224136 h 1224136"/>
                <a:gd name="connsiteX2" fmla="*/ 0 w 2831117"/>
                <a:gd name="connsiteY2" fmla="*/ 1224136 h 1224136"/>
                <a:gd name="connsiteX3" fmla="*/ 0 w 2831117"/>
                <a:gd name="connsiteY3" fmla="*/ 0 h 1224136"/>
                <a:gd name="connsiteX4" fmla="*/ 2736304 w 2831117"/>
                <a:gd name="connsiteY4" fmla="*/ 0 h 1224136"/>
                <a:gd name="connsiteX5" fmla="*/ 2831117 w 2831117"/>
                <a:gd name="connsiteY5" fmla="*/ 659404 h 1224136"/>
                <a:gd name="connsiteX0" fmla="*/ 2739677 w 2739677"/>
                <a:gd name="connsiteY0" fmla="*/ 567964 h 1224136"/>
                <a:gd name="connsiteX1" fmla="*/ 2736304 w 2739677"/>
                <a:gd name="connsiteY1" fmla="*/ 1224136 h 1224136"/>
                <a:gd name="connsiteX2" fmla="*/ 0 w 2739677"/>
                <a:gd name="connsiteY2" fmla="*/ 1224136 h 1224136"/>
                <a:gd name="connsiteX3" fmla="*/ 0 w 2739677"/>
                <a:gd name="connsiteY3" fmla="*/ 0 h 1224136"/>
                <a:gd name="connsiteX4" fmla="*/ 2736304 w 2739677"/>
                <a:gd name="connsiteY4" fmla="*/ 0 h 1224136"/>
                <a:gd name="connsiteX0" fmla="*/ 2736304 w 2736304"/>
                <a:gd name="connsiteY0" fmla="*/ 1224136 h 1224136"/>
                <a:gd name="connsiteX1" fmla="*/ 0 w 2736304"/>
                <a:gd name="connsiteY1" fmla="*/ 1224136 h 1224136"/>
                <a:gd name="connsiteX2" fmla="*/ 0 w 2736304"/>
                <a:gd name="connsiteY2" fmla="*/ 0 h 1224136"/>
                <a:gd name="connsiteX3" fmla="*/ 2736304 w 2736304"/>
                <a:gd name="connsiteY3" fmla="*/ 0 h 1224136"/>
              </a:gdLst>
              <a:ahLst/>
              <a:cxnLst>
                <a:cxn ang="0">
                  <a:pos x="connsiteX0" y="connsiteY0"/>
                </a:cxn>
                <a:cxn ang="0">
                  <a:pos x="connsiteX1" y="connsiteY1"/>
                </a:cxn>
                <a:cxn ang="0">
                  <a:pos x="connsiteX2" y="connsiteY2"/>
                </a:cxn>
                <a:cxn ang="0">
                  <a:pos x="connsiteX3" y="connsiteY3"/>
                </a:cxn>
              </a:cxnLst>
              <a:rect l="l" t="t" r="r" b="b"/>
              <a:pathLst>
                <a:path w="2736304" h="1224136">
                  <a:moveTo>
                    <a:pt x="2736304" y="1224136"/>
                  </a:moveTo>
                  <a:lnTo>
                    <a:pt x="0" y="1224136"/>
                  </a:lnTo>
                  <a:lnTo>
                    <a:pt x="0" y="0"/>
                  </a:lnTo>
                  <a:lnTo>
                    <a:pt x="2736304" y="0"/>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5"/>
            <p:cNvSpPr/>
            <p:nvPr/>
          </p:nvSpPr>
          <p:spPr>
            <a:xfrm>
              <a:off x="3779912" y="5661248"/>
              <a:ext cx="1800200" cy="144016"/>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6" name="Picture 2" descr="http://www.ferro.pl/foto/1/d/M6310A.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475656" y="4293096"/>
              <a:ext cx="816025" cy="81189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587" y="5045075"/>
              <a:ext cx="144016" cy="134134"/>
            </a:xfrm>
            <a:custGeom>
              <a:avLst/>
              <a:gdLst>
                <a:gd name="connsiteX0" fmla="*/ 0 w 144016"/>
                <a:gd name="connsiteY0" fmla="*/ 0 h 134134"/>
                <a:gd name="connsiteX1" fmla="*/ 144016 w 144016"/>
                <a:gd name="connsiteY1" fmla="*/ 0 h 134134"/>
                <a:gd name="connsiteX2" fmla="*/ 144016 w 144016"/>
                <a:gd name="connsiteY2" fmla="*/ 134134 h 134134"/>
                <a:gd name="connsiteX3" fmla="*/ 0 w 144016"/>
                <a:gd name="connsiteY3" fmla="*/ 134134 h 134134"/>
                <a:gd name="connsiteX4" fmla="*/ 0 w 144016"/>
                <a:gd name="connsiteY4" fmla="*/ 0 h 134134"/>
                <a:gd name="connsiteX0" fmla="*/ 0 w 144016"/>
                <a:gd name="connsiteY0" fmla="*/ 0 h 134134"/>
                <a:gd name="connsiteX1" fmla="*/ 144016 w 144016"/>
                <a:gd name="connsiteY1" fmla="*/ 0 h 134134"/>
                <a:gd name="connsiteX2" fmla="*/ 144016 w 144016"/>
                <a:gd name="connsiteY2" fmla="*/ 134134 h 134134"/>
                <a:gd name="connsiteX3" fmla="*/ 71313 w 144016"/>
                <a:gd name="connsiteY3" fmla="*/ 130622 h 134134"/>
                <a:gd name="connsiteX4" fmla="*/ 0 w 144016"/>
                <a:gd name="connsiteY4" fmla="*/ 134134 h 134134"/>
                <a:gd name="connsiteX5" fmla="*/ 0 w 144016"/>
                <a:gd name="connsiteY5" fmla="*/ 0 h 134134"/>
                <a:gd name="connsiteX0" fmla="*/ 71313 w 162753"/>
                <a:gd name="connsiteY0" fmla="*/ 130622 h 222062"/>
                <a:gd name="connsiteX1" fmla="*/ 0 w 162753"/>
                <a:gd name="connsiteY1" fmla="*/ 134134 h 222062"/>
                <a:gd name="connsiteX2" fmla="*/ 0 w 162753"/>
                <a:gd name="connsiteY2" fmla="*/ 0 h 222062"/>
                <a:gd name="connsiteX3" fmla="*/ 144016 w 162753"/>
                <a:gd name="connsiteY3" fmla="*/ 0 h 222062"/>
                <a:gd name="connsiteX4" fmla="*/ 144016 w 162753"/>
                <a:gd name="connsiteY4" fmla="*/ 134134 h 222062"/>
                <a:gd name="connsiteX5" fmla="*/ 162753 w 162753"/>
                <a:gd name="connsiteY5" fmla="*/ 222062 h 222062"/>
                <a:gd name="connsiteX0" fmla="*/ 71313 w 144016"/>
                <a:gd name="connsiteY0" fmla="*/ 130622 h 134134"/>
                <a:gd name="connsiteX1" fmla="*/ 0 w 144016"/>
                <a:gd name="connsiteY1" fmla="*/ 134134 h 134134"/>
                <a:gd name="connsiteX2" fmla="*/ 0 w 144016"/>
                <a:gd name="connsiteY2" fmla="*/ 0 h 134134"/>
                <a:gd name="connsiteX3" fmla="*/ 144016 w 144016"/>
                <a:gd name="connsiteY3" fmla="*/ 0 h 134134"/>
                <a:gd name="connsiteX4" fmla="*/ 144016 w 144016"/>
                <a:gd name="connsiteY4" fmla="*/ 134134 h 134134"/>
                <a:gd name="connsiteX0" fmla="*/ 0 w 144016"/>
                <a:gd name="connsiteY0" fmla="*/ 134134 h 134134"/>
                <a:gd name="connsiteX1" fmla="*/ 0 w 144016"/>
                <a:gd name="connsiteY1" fmla="*/ 0 h 134134"/>
                <a:gd name="connsiteX2" fmla="*/ 144016 w 144016"/>
                <a:gd name="connsiteY2" fmla="*/ 0 h 134134"/>
                <a:gd name="connsiteX3" fmla="*/ 144016 w 144016"/>
                <a:gd name="connsiteY3" fmla="*/ 134134 h 134134"/>
              </a:gdLst>
              <a:ahLst/>
              <a:cxnLst>
                <a:cxn ang="0">
                  <a:pos x="connsiteX0" y="connsiteY0"/>
                </a:cxn>
                <a:cxn ang="0">
                  <a:pos x="connsiteX1" y="connsiteY1"/>
                </a:cxn>
                <a:cxn ang="0">
                  <a:pos x="connsiteX2" y="connsiteY2"/>
                </a:cxn>
                <a:cxn ang="0">
                  <a:pos x="connsiteX3" y="connsiteY3"/>
                </a:cxn>
              </a:cxnLst>
              <a:rect l="l" t="t" r="r" b="b"/>
              <a:pathLst>
                <a:path w="144016" h="134134">
                  <a:moveTo>
                    <a:pt x="0" y="134134"/>
                  </a:moveTo>
                  <a:lnTo>
                    <a:pt x="0" y="0"/>
                  </a:lnTo>
                  <a:lnTo>
                    <a:pt x="144016" y="0"/>
                  </a:lnTo>
                  <a:lnTo>
                    <a:pt x="144016" y="134134"/>
                  </a:lnTo>
                </a:path>
              </a:pathLst>
            </a:cu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8" name="Picture 4" descr="https://openclipart.org/image/2400px/svg_to_png/173046/thermometer-taller.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555776" y="4005064"/>
              <a:ext cx="864096" cy="143906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3347864" y="5661248"/>
              <a:ext cx="152400" cy="184785"/>
            </a:xfrm>
            <a:prstGeom prst="rect">
              <a:avLst/>
            </a:prstGeom>
          </p:spPr>
        </p:pic>
        <p:cxnSp>
          <p:nvCxnSpPr>
            <p:cNvPr id="11" name="Straight Arrow Connector 10"/>
            <p:cNvCxnSpPr/>
            <p:nvPr/>
          </p:nvCxnSpPr>
          <p:spPr>
            <a:xfrm>
              <a:off x="1619672" y="6525344"/>
              <a:ext cx="1872208" cy="0"/>
            </a:xfrm>
            <a:prstGeom prst="straightConnector1">
              <a:avLst/>
            </a:prstGeom>
            <a:ln w="190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custDataLst>
                <p:tags r:id="rId3"/>
              </p:custDataLst>
            </p:nvPr>
          </p:nvPicPr>
          <p:blipFill>
            <a:blip r:embed="rId11" cstate="print">
              <a:extLst>
                <a:ext uri="{28A0092B-C50C-407E-A947-70E740481C1C}">
                  <a14:useLocalDpi xmlns:a14="http://schemas.microsoft.com/office/drawing/2010/main" val="0"/>
                </a:ext>
              </a:extLst>
            </a:blip>
            <a:stretch>
              <a:fillRect/>
            </a:stretch>
          </p:blipFill>
          <p:spPr>
            <a:xfrm>
              <a:off x="2555776" y="6627068"/>
              <a:ext cx="127635" cy="114300"/>
            </a:xfrm>
            <a:prstGeom prst="rect">
              <a:avLst/>
            </a:prstGeom>
          </p:spPr>
        </p:pic>
        <p:pic>
          <p:nvPicPr>
            <p:cNvPr id="15" name="Picture 14"/>
            <p:cNvPicPr>
              <a:picLocks noChangeAspect="1"/>
            </p:cNvPicPr>
            <p:nvPr>
              <p:custDataLst>
                <p:tags r:id="rId4"/>
              </p:custDataLst>
            </p:nvPr>
          </p:nvPicPr>
          <p:blipFill>
            <a:blip r:embed="rId12" cstate="print">
              <a:extLst>
                <a:ext uri="{28A0092B-C50C-407E-A947-70E740481C1C}">
                  <a14:useLocalDpi xmlns:a14="http://schemas.microsoft.com/office/drawing/2010/main" val="0"/>
                </a:ext>
              </a:extLst>
            </a:blip>
            <a:stretch>
              <a:fillRect/>
            </a:stretch>
          </p:blipFill>
          <p:spPr>
            <a:xfrm>
              <a:off x="1331640" y="4653136"/>
              <a:ext cx="135255" cy="161925"/>
            </a:xfrm>
            <a:prstGeom prst="rect">
              <a:avLst/>
            </a:prstGeom>
          </p:spPr>
        </p:pic>
        <p:pic>
          <p:nvPicPr>
            <p:cNvPr id="16" name="Picture 15"/>
            <p:cNvPicPr>
              <a:picLocks noChangeAspect="1"/>
            </p:cNvPicPr>
            <p:nvPr>
              <p:custDataLst>
                <p:tags r:id="rId5"/>
              </p:custDataLst>
            </p:nvPr>
          </p:nvPicPr>
          <p:blipFill>
            <a:blip r:embed="rId13" cstate="print">
              <a:extLst>
                <a:ext uri="{28A0092B-C50C-407E-A947-70E740481C1C}">
                  <a14:useLocalDpi xmlns:a14="http://schemas.microsoft.com/office/drawing/2010/main" val="0"/>
                </a:ext>
              </a:extLst>
            </a:blip>
            <a:stretch>
              <a:fillRect/>
            </a:stretch>
          </p:blipFill>
          <p:spPr>
            <a:xfrm>
              <a:off x="2987824" y="4149080"/>
              <a:ext cx="78105" cy="161925"/>
            </a:xfrm>
            <a:prstGeom prst="rect">
              <a:avLst/>
            </a:prstGeom>
          </p:spPr>
        </p:pic>
        <p:sp>
          <p:nvSpPr>
            <p:cNvPr id="5" name="Rectangle 4"/>
            <p:cNvSpPr/>
            <p:nvPr/>
          </p:nvSpPr>
          <p:spPr>
            <a:xfrm>
              <a:off x="3563888" y="5201650"/>
              <a:ext cx="216024" cy="1135220"/>
            </a:xfrm>
            <a:prstGeom prst="rect">
              <a:avLst/>
            </a:prstGeom>
            <a:solidFill>
              <a:srgbClr val="00B050"/>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srgbClr val="00B050"/>
                </a:solidFill>
                <a:effectLst/>
                <a:uLnTx/>
                <a:uFillTx/>
                <a:latin typeface="Calibri" panose="020F0502020204030204"/>
                <a:ea typeface="+mn-ea"/>
                <a:cs typeface="+mn-cs"/>
              </a:endParaRPr>
            </a:p>
          </p:txBody>
        </p:sp>
      </p:grpSp>
      <p:sp>
        <p:nvSpPr>
          <p:cNvPr id="10" name="Slide Number Placeholder 9"/>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4D4951-8A76-4D8F-991A-50C7753EBC79}"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k-SK"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7088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35696" y="548680"/>
            <a:ext cx="5472608"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PV diagram</a:t>
            </a:r>
            <a:endParaRPr kumimoji="0" lang="sk-SK" sz="2400"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3" name="TextBox 2"/>
              <p:cNvSpPr txBox="1"/>
              <p:nvPr/>
            </p:nvSpPr>
            <p:spPr>
              <a:xfrm>
                <a:off x="251520" y="1412776"/>
                <a:ext cx="864096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Since the space of equilibrium macrostates of gas is two-dimensional, we can visualize them in a plane diagram, most often by a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𝑝𝑉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diagram. A point in a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𝑝𝑉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plane represents an equilibrium state.</a:t>
                </a:r>
                <a:endPar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251520" y="1412776"/>
                <a:ext cx="8640960" cy="923330"/>
              </a:xfrm>
              <a:prstGeom prst="rect">
                <a:avLst/>
              </a:prstGeom>
              <a:blipFill>
                <a:blip r:embed="rId10"/>
                <a:stretch>
                  <a:fillRect l="-564" t="-3974" b="-9934"/>
                </a:stretch>
              </a:blipFill>
            </p:spPr>
            <p:txBody>
              <a:bodyPr/>
              <a:lstStyle/>
              <a:p>
                <a:r>
                  <a:rPr lang="sk-SK">
                    <a:noFill/>
                  </a:rPr>
                  <a:t> </a:t>
                </a:r>
              </a:p>
            </p:txBody>
          </p:sp>
        </mc:Fallback>
      </mc:AlternateContent>
      <p:cxnSp>
        <p:nvCxnSpPr>
          <p:cNvPr id="6" name="Straight Connector 5"/>
          <p:cNvCxnSpPr/>
          <p:nvPr/>
        </p:nvCxnSpPr>
        <p:spPr>
          <a:xfrm>
            <a:off x="539552" y="2996952"/>
            <a:ext cx="0" cy="25922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9552" y="5589240"/>
            <a:ext cx="331236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899592" y="5013176"/>
            <a:ext cx="72008" cy="7200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Freeform 9"/>
          <p:cNvSpPr/>
          <p:nvPr/>
        </p:nvSpPr>
        <p:spPr>
          <a:xfrm>
            <a:off x="1647825" y="3829050"/>
            <a:ext cx="1666875" cy="1019175"/>
          </a:xfrm>
          <a:custGeom>
            <a:avLst/>
            <a:gdLst>
              <a:gd name="connsiteX0" fmla="*/ 0 w 1666875"/>
              <a:gd name="connsiteY0" fmla="*/ 1019175 h 1019175"/>
              <a:gd name="connsiteX1" fmla="*/ 104775 w 1666875"/>
              <a:gd name="connsiteY1" fmla="*/ 666750 h 1019175"/>
              <a:gd name="connsiteX2" fmla="*/ 371475 w 1666875"/>
              <a:gd name="connsiteY2" fmla="*/ 466725 h 1019175"/>
              <a:gd name="connsiteX3" fmla="*/ 752475 w 1666875"/>
              <a:gd name="connsiteY3" fmla="*/ 457200 h 1019175"/>
              <a:gd name="connsiteX4" fmla="*/ 1200150 w 1666875"/>
              <a:gd name="connsiteY4" fmla="*/ 381000 h 1019175"/>
              <a:gd name="connsiteX5" fmla="*/ 1343025 w 1666875"/>
              <a:gd name="connsiteY5" fmla="*/ 114300 h 1019175"/>
              <a:gd name="connsiteX6" fmla="*/ 1666875 w 1666875"/>
              <a:gd name="connsiteY6" fmla="*/ 0 h 1019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66875" h="1019175">
                <a:moveTo>
                  <a:pt x="0" y="1019175"/>
                </a:moveTo>
                <a:cubicBezTo>
                  <a:pt x="21431" y="889000"/>
                  <a:pt x="42863" y="758825"/>
                  <a:pt x="104775" y="666750"/>
                </a:cubicBezTo>
                <a:cubicBezTo>
                  <a:pt x="166688" y="574675"/>
                  <a:pt x="263525" y="501650"/>
                  <a:pt x="371475" y="466725"/>
                </a:cubicBezTo>
                <a:cubicBezTo>
                  <a:pt x="479425" y="431800"/>
                  <a:pt x="614363" y="471487"/>
                  <a:pt x="752475" y="457200"/>
                </a:cubicBezTo>
                <a:cubicBezTo>
                  <a:pt x="890588" y="442912"/>
                  <a:pt x="1101725" y="438150"/>
                  <a:pt x="1200150" y="381000"/>
                </a:cubicBezTo>
                <a:cubicBezTo>
                  <a:pt x="1298575" y="323850"/>
                  <a:pt x="1265238" y="177800"/>
                  <a:pt x="1343025" y="114300"/>
                </a:cubicBezTo>
                <a:cubicBezTo>
                  <a:pt x="1420813" y="50800"/>
                  <a:pt x="1543844" y="25400"/>
                  <a:pt x="166687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Oval 12"/>
          <p:cNvSpPr/>
          <p:nvPr/>
        </p:nvSpPr>
        <p:spPr>
          <a:xfrm>
            <a:off x="1619672" y="4797152"/>
            <a:ext cx="72008" cy="7200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Oval 13"/>
          <p:cNvSpPr/>
          <p:nvPr/>
        </p:nvSpPr>
        <p:spPr>
          <a:xfrm>
            <a:off x="3275856" y="3789040"/>
            <a:ext cx="72008" cy="7200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5" name="Picture 14"/>
          <p:cNvPicPr>
            <a:picLocks noChangeAspect="1"/>
          </p:cNvPicPr>
          <p:nvPr>
            <p:custDataLst>
              <p:tags r:id="rId1"/>
            </p:custDataLst>
          </p:nvPr>
        </p:nvPicPr>
        <p:blipFill>
          <a:blip r:embed="rId11" cstate="print">
            <a:extLst>
              <a:ext uri="{28A0092B-C50C-407E-A947-70E740481C1C}">
                <a14:useLocalDpi xmlns:a14="http://schemas.microsoft.com/office/drawing/2010/main" val="0"/>
              </a:ext>
            </a:extLst>
          </a:blip>
          <a:stretch>
            <a:fillRect/>
          </a:stretch>
        </p:blipFill>
        <p:spPr>
          <a:xfrm>
            <a:off x="323528" y="5013176"/>
            <a:ext cx="135255" cy="161925"/>
          </a:xfrm>
          <a:prstGeom prst="rect">
            <a:avLst/>
          </a:prstGeom>
        </p:spPr>
      </p:pic>
      <p:pic>
        <p:nvPicPr>
          <p:cNvPr id="17" name="Picture 16"/>
          <p:cNvPicPr>
            <a:picLocks noChangeAspect="1"/>
          </p:cNvPicPr>
          <p:nvPr>
            <p:custDataLst>
              <p:tags r:id="rId2"/>
            </p:custDataLst>
          </p:nvPr>
        </p:nvPicPr>
        <p:blipFill>
          <a:blip r:embed="rId12" cstate="print">
            <a:extLst>
              <a:ext uri="{28A0092B-C50C-407E-A947-70E740481C1C}">
                <a14:useLocalDpi xmlns:a14="http://schemas.microsoft.com/office/drawing/2010/main" val="0"/>
              </a:ext>
            </a:extLst>
          </a:blip>
          <a:stretch>
            <a:fillRect/>
          </a:stretch>
        </p:blipFill>
        <p:spPr>
          <a:xfrm>
            <a:off x="899592" y="5661248"/>
            <a:ext cx="182880" cy="180975"/>
          </a:xfrm>
          <a:prstGeom prst="rect">
            <a:avLst/>
          </a:prstGeom>
        </p:spPr>
      </p:pic>
      <p:pic>
        <p:nvPicPr>
          <p:cNvPr id="12" name="Picture 11"/>
          <p:cNvPicPr>
            <a:picLocks noChangeAspect="1"/>
          </p:cNvPicPr>
          <p:nvPr>
            <p:custDataLst>
              <p:tags r:id="rId3"/>
            </p:custDataLst>
          </p:nvPr>
        </p:nvPicPr>
        <p:blipFill>
          <a:blip r:embed="rId13" cstate="print">
            <a:extLst>
              <a:ext uri="{28A0092B-C50C-407E-A947-70E740481C1C}">
                <a14:useLocalDpi xmlns:a14="http://schemas.microsoft.com/office/drawing/2010/main" val="0"/>
              </a:ext>
            </a:extLst>
          </a:blip>
          <a:stretch>
            <a:fillRect/>
          </a:stretch>
        </p:blipFill>
        <p:spPr>
          <a:xfrm>
            <a:off x="1187624" y="5229200"/>
            <a:ext cx="656571" cy="142286"/>
          </a:xfrm>
          <a:prstGeom prst="rect">
            <a:avLst/>
          </a:prstGeom>
          <a:ln>
            <a:solidFill>
              <a:schemeClr val="tx1"/>
            </a:solidFill>
          </a:ln>
        </p:spPr>
      </p:pic>
      <p:cxnSp>
        <p:nvCxnSpPr>
          <p:cNvPr id="20" name="Straight Arrow Connector 19"/>
          <p:cNvCxnSpPr/>
          <p:nvPr/>
        </p:nvCxnSpPr>
        <p:spPr>
          <a:xfrm flipH="1" flipV="1">
            <a:off x="1009650" y="5133975"/>
            <a:ext cx="164266" cy="167235"/>
          </a:xfrm>
          <a:prstGeom prst="straightConnector1">
            <a:avLst/>
          </a:prstGeom>
          <a:ln w="3175">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custDataLst>
              <p:tags r:id="rId4"/>
            </p:custDataLst>
          </p:nvPr>
        </p:nvPicPr>
        <p:blipFill>
          <a:blip r:embed="rId14" cstate="print">
            <a:extLst>
              <a:ext uri="{28A0092B-C50C-407E-A947-70E740481C1C}">
                <a14:useLocalDpi xmlns:a14="http://schemas.microsoft.com/office/drawing/2010/main" val="0"/>
              </a:ext>
            </a:extLst>
          </a:blip>
          <a:stretch>
            <a:fillRect/>
          </a:stretch>
        </p:blipFill>
        <p:spPr>
          <a:xfrm>
            <a:off x="1907705" y="4941169"/>
            <a:ext cx="975429" cy="162857"/>
          </a:xfrm>
          <a:prstGeom prst="rect">
            <a:avLst/>
          </a:prstGeom>
          <a:ln>
            <a:solidFill>
              <a:schemeClr val="tx1"/>
            </a:solidFill>
          </a:ln>
        </p:spPr>
      </p:pic>
      <p:cxnSp>
        <p:nvCxnSpPr>
          <p:cNvPr id="23" name="Straight Arrow Connector 22"/>
          <p:cNvCxnSpPr/>
          <p:nvPr/>
        </p:nvCxnSpPr>
        <p:spPr>
          <a:xfrm flipH="1" flipV="1">
            <a:off x="1714500" y="4895850"/>
            <a:ext cx="175354" cy="188170"/>
          </a:xfrm>
          <a:prstGeom prst="straightConnector1">
            <a:avLst/>
          </a:prstGeom>
          <a:ln w="3175">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custDataLst>
              <p:tags r:id="rId5"/>
            </p:custDataLst>
          </p:nvPr>
        </p:nvPicPr>
        <p:blipFill>
          <a:blip r:embed="rId15" cstate="print">
            <a:extLst>
              <a:ext uri="{28A0092B-C50C-407E-A947-70E740481C1C}">
                <a14:useLocalDpi xmlns:a14="http://schemas.microsoft.com/office/drawing/2010/main" val="0"/>
              </a:ext>
            </a:extLst>
          </a:blip>
          <a:stretch>
            <a:fillRect/>
          </a:stretch>
        </p:blipFill>
        <p:spPr>
          <a:xfrm>
            <a:off x="2501619" y="3308524"/>
            <a:ext cx="1124571" cy="161143"/>
          </a:xfrm>
          <a:prstGeom prst="rect">
            <a:avLst/>
          </a:prstGeom>
        </p:spPr>
      </p:pic>
      <p:cxnSp>
        <p:nvCxnSpPr>
          <p:cNvPr id="27" name="Straight Arrow Connector 26"/>
          <p:cNvCxnSpPr/>
          <p:nvPr/>
        </p:nvCxnSpPr>
        <p:spPr>
          <a:xfrm flipH="1" flipV="1">
            <a:off x="3124885" y="3529060"/>
            <a:ext cx="175354" cy="250455"/>
          </a:xfrm>
          <a:prstGeom prst="straightConnector1">
            <a:avLst/>
          </a:prstGeom>
          <a:ln w="31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pic>
        <p:nvPicPr>
          <p:cNvPr id="5" name="Picture 4"/>
          <p:cNvPicPr>
            <a:picLocks noChangeAspect="1"/>
          </p:cNvPicPr>
          <p:nvPr>
            <p:custDataLst>
              <p:tags r:id="rId6"/>
            </p:custDataLst>
          </p:nvPr>
        </p:nvPicPr>
        <p:blipFill>
          <a:blip r:embed="rId16" cstate="print">
            <a:extLst>
              <a:ext uri="{28A0092B-C50C-407E-A947-70E740481C1C}">
                <a14:useLocalDpi xmlns:a14="http://schemas.microsoft.com/office/drawing/2010/main" val="0"/>
              </a:ext>
            </a:extLst>
          </a:blip>
          <a:stretch>
            <a:fillRect/>
          </a:stretch>
        </p:blipFill>
        <p:spPr>
          <a:xfrm>
            <a:off x="1151458" y="3706933"/>
            <a:ext cx="1719429" cy="204000"/>
          </a:xfrm>
          <a:prstGeom prst="rect">
            <a:avLst/>
          </a:prstGeom>
          <a:ln>
            <a:solidFill>
              <a:schemeClr val="tx1"/>
            </a:solidFill>
          </a:ln>
        </p:spPr>
      </p:pic>
      <p:cxnSp>
        <p:nvCxnSpPr>
          <p:cNvPr id="29" name="Straight Arrow Connector 28"/>
          <p:cNvCxnSpPr/>
          <p:nvPr/>
        </p:nvCxnSpPr>
        <p:spPr>
          <a:xfrm flipH="1" flipV="1">
            <a:off x="2188781" y="3988541"/>
            <a:ext cx="175354" cy="250455"/>
          </a:xfrm>
          <a:prstGeom prst="straightConnector1">
            <a:avLst/>
          </a:prstGeom>
          <a:ln w="31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40141" y="5051276"/>
            <a:ext cx="392771" cy="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933395" y="5068476"/>
            <a:ext cx="8715" cy="514108"/>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6" name="TextBox 35"/>
              <p:cNvSpPr txBox="1"/>
              <p:nvPr/>
            </p:nvSpPr>
            <p:spPr>
              <a:xfrm>
                <a:off x="3919460" y="2405608"/>
                <a:ext cx="5184576"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Do take into account that only equilibrium states can be fully visualized on a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𝑝𝑉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diagram. The non-equilibrium states have more degrees of freedom. To specify them we have to add some variables describing the “difference from equilibrium”. For example we shall not have just one value of pressure if the gas is not yet homogenous. Places with higher density of molecules would have higher pressure: so two pressure gauges introduced to different points in the gas would show different values of pressure.</a:t>
                </a:r>
                <a:r>
                  <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So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only reversible processes can be fully visualized as lines in a </a:t>
                </a:r>
                <a14:m>
                  <m:oMath xmlns:m="http://schemas.openxmlformats.org/officeDocument/2006/math">
                    <m:r>
                      <a:rPr kumimoji="0" lang="en-US" sz="1800" b="1" i="1" u="none" strike="noStrike" kern="1200" cap="none" spc="0" normalizeH="0" baseline="0" noProof="0" smtClean="0">
                        <a:ln>
                          <a:noFill/>
                        </a:ln>
                        <a:solidFill>
                          <a:srgbClr val="FF0000"/>
                        </a:solidFill>
                        <a:effectLst/>
                        <a:uLnTx/>
                        <a:uFillTx/>
                        <a:latin typeface="Cambria Math" panose="02040503050406030204" pitchFamily="18" charset="0"/>
                        <a:ea typeface="+mn-ea"/>
                        <a:cs typeface="+mn-cs"/>
                      </a:rPr>
                      <m:t>𝒑𝑽</m:t>
                    </m:r>
                  </m:oMath>
                </a14:m>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 diagram</a:t>
                </a:r>
                <a:endParaRPr kumimoji="0" lang="sk-SK" sz="1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mc:Choice>
        <mc:Fallback xmlns="">
          <p:sp>
            <p:nvSpPr>
              <p:cNvPr id="36" name="TextBox 35"/>
              <p:cNvSpPr txBox="1">
                <a:spLocks noRot="1" noChangeAspect="1" noMove="1" noResize="1" noEditPoints="1" noAdjustHandles="1" noChangeArrowheads="1" noChangeShapeType="1" noTextEdit="1"/>
              </p:cNvSpPr>
              <p:nvPr/>
            </p:nvSpPr>
            <p:spPr>
              <a:xfrm>
                <a:off x="3919460" y="2405608"/>
                <a:ext cx="5184576" cy="3416320"/>
              </a:xfrm>
              <a:prstGeom prst="rect">
                <a:avLst/>
              </a:prstGeom>
              <a:blipFill>
                <a:blip r:embed="rId17"/>
                <a:stretch>
                  <a:fillRect l="-1059" t="-1071" r="-706" b="-1964"/>
                </a:stretch>
              </a:blipFill>
            </p:spPr>
            <p:txBody>
              <a:bodyPr/>
              <a:lstStyle/>
              <a:p>
                <a:r>
                  <a:rPr lang="sk-SK">
                    <a:noFill/>
                  </a:rPr>
                  <a:t> </a:t>
                </a:r>
              </a:p>
            </p:txBody>
          </p:sp>
        </mc:Fallback>
      </mc:AlternateContent>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4D4951-8A76-4D8F-991A-50C7753EBC79}"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sk-SK"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349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949015" y="162927"/>
            <a:ext cx="698477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Reversible processes in gas</a:t>
            </a:r>
            <a:r>
              <a:rPr kumimoji="0" lang="sk-SK" sz="2400" b="1" i="0" u="none" strike="noStrike" kern="1200" cap="none" spc="0" normalizeH="0" baseline="0" noProof="0" dirty="0">
                <a:ln>
                  <a:noFill/>
                </a:ln>
                <a:solidFill>
                  <a:prstClr val="black"/>
                </a:solidFill>
                <a:effectLst/>
                <a:uLnTx/>
                <a:uFillTx/>
                <a:latin typeface="Calibri" panose="020F0502020204030204"/>
                <a:ea typeface="+mn-ea"/>
                <a:cs typeface="+mn-cs"/>
              </a:rPr>
              <a:t> – experiment</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al setup</a:t>
            </a:r>
            <a:endParaRPr kumimoji="0" lang="sk-SK"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21" name="TextBox 20"/>
              <p:cNvSpPr txBox="1"/>
              <p:nvPr/>
            </p:nvSpPr>
            <p:spPr>
              <a:xfrm>
                <a:off x="261870" y="745812"/>
                <a:ext cx="8720084" cy="39703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If we want to study reversible processes in gas, we need to have control over two parameters, let us say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𝑝</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 </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Suppose we want to perform the process visualized in the following figure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We can consider the continuous reversible process as if it was a discrete process through a sequence of equilibrium states (right figure). We need an experimental setup to perform such a step by step reversible process. We hire two dwarfs (external agents) as presented in the next figure</a:t>
                </a:r>
              </a:p>
            </p:txBody>
          </p:sp>
        </mc:Choice>
        <mc:Fallback xmlns="">
          <p:sp>
            <p:nvSpPr>
              <p:cNvPr id="21" name="TextBox 20"/>
              <p:cNvSpPr txBox="1">
                <a:spLocks noRot="1" noChangeAspect="1" noMove="1" noResize="1" noEditPoints="1" noAdjustHandles="1" noChangeArrowheads="1" noChangeShapeType="1" noTextEdit="1"/>
              </p:cNvSpPr>
              <p:nvPr/>
            </p:nvSpPr>
            <p:spPr>
              <a:xfrm>
                <a:off x="261870" y="745812"/>
                <a:ext cx="8720084" cy="3970318"/>
              </a:xfrm>
              <a:prstGeom prst="rect">
                <a:avLst/>
              </a:prstGeom>
              <a:blipFill>
                <a:blip r:embed="rId8"/>
                <a:stretch>
                  <a:fillRect l="-629" t="-767" r="-629" b="-1380"/>
                </a:stretch>
              </a:blipFill>
            </p:spPr>
            <p:txBody>
              <a:bodyPr/>
              <a:lstStyle/>
              <a:p>
                <a:r>
                  <a:rPr lang="sk-SK">
                    <a:noFill/>
                  </a:rPr>
                  <a:t> </a:t>
                </a:r>
              </a:p>
            </p:txBody>
          </p:sp>
        </mc:Fallback>
      </mc:AlternateContent>
      <p:pic>
        <p:nvPicPr>
          <p:cNvPr id="11" name="Picture 10"/>
          <p:cNvPicPr>
            <a:picLocks noChangeAspect="1"/>
          </p:cNvPicPr>
          <p:nvPr/>
        </p:nvPicPr>
        <p:blipFill>
          <a:blip r:embed="rId9"/>
          <a:stretch>
            <a:fillRect/>
          </a:stretch>
        </p:blipFill>
        <p:spPr>
          <a:xfrm>
            <a:off x="1910284" y="1772111"/>
            <a:ext cx="2025108" cy="1627561"/>
          </a:xfrm>
          <a:prstGeom prst="rect">
            <a:avLst/>
          </a:prstGeom>
        </p:spPr>
      </p:pic>
      <p:pic>
        <p:nvPicPr>
          <p:cNvPr id="81" name="Picture 80"/>
          <p:cNvPicPr>
            <a:picLocks noChangeAspect="1"/>
          </p:cNvPicPr>
          <p:nvPr/>
        </p:nvPicPr>
        <p:blipFill>
          <a:blip r:embed="rId10"/>
          <a:stretch>
            <a:fillRect/>
          </a:stretch>
        </p:blipFill>
        <p:spPr>
          <a:xfrm>
            <a:off x="4028450" y="1795261"/>
            <a:ext cx="2025110" cy="1627563"/>
          </a:xfrm>
          <a:prstGeom prst="rect">
            <a:avLst/>
          </a:prstGeom>
        </p:spPr>
      </p:pic>
      <p:grpSp>
        <p:nvGrpSpPr>
          <p:cNvPr id="82" name="Group 81"/>
          <p:cNvGrpSpPr>
            <a:grpSpLocks noChangeAspect="1"/>
          </p:cNvGrpSpPr>
          <p:nvPr/>
        </p:nvGrpSpPr>
        <p:grpSpPr>
          <a:xfrm>
            <a:off x="2989600" y="4467828"/>
            <a:ext cx="3677418" cy="2059292"/>
            <a:chOff x="323529" y="764704"/>
            <a:chExt cx="6984775" cy="3929445"/>
          </a:xfrm>
        </p:grpSpPr>
        <p:pic>
          <p:nvPicPr>
            <p:cNvPr id="83" name="Picture 2" descr="http://www.disneyclips.com/imagesnewb4/imageslwrakr01/clipsneezy3.gif"/>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5274"/>
            <a:stretch/>
          </p:blipFill>
          <p:spPr bwMode="auto">
            <a:xfrm>
              <a:off x="5722503" y="1634563"/>
              <a:ext cx="1585801" cy="1870112"/>
            </a:xfrm>
            <a:prstGeom prst="rect">
              <a:avLst/>
            </a:prstGeom>
            <a:noFill/>
            <a:extLst>
              <a:ext uri="{909E8E84-426E-40DD-AFC4-6F175D3DCCD1}">
                <a14:hiddenFill xmlns:a14="http://schemas.microsoft.com/office/drawing/2010/main">
                  <a:solidFill>
                    <a:srgbClr val="FFFFFF"/>
                  </a:solidFill>
                </a14:hiddenFill>
              </a:ext>
            </a:extLst>
          </p:spPr>
        </p:pic>
        <p:sp>
          <p:nvSpPr>
            <p:cNvPr id="84" name="Rectangle 3"/>
            <p:cNvSpPr/>
            <p:nvPr/>
          </p:nvSpPr>
          <p:spPr>
            <a:xfrm>
              <a:off x="1849882" y="2194299"/>
              <a:ext cx="3344537" cy="1518944"/>
            </a:xfrm>
            <a:custGeom>
              <a:avLst/>
              <a:gdLst>
                <a:gd name="connsiteX0" fmla="*/ 0 w 2736304"/>
                <a:gd name="connsiteY0" fmla="*/ 0 h 1224136"/>
                <a:gd name="connsiteX1" fmla="*/ 2736304 w 2736304"/>
                <a:gd name="connsiteY1" fmla="*/ 0 h 1224136"/>
                <a:gd name="connsiteX2" fmla="*/ 2736304 w 2736304"/>
                <a:gd name="connsiteY2" fmla="*/ 1224136 h 1224136"/>
                <a:gd name="connsiteX3" fmla="*/ 0 w 2736304"/>
                <a:gd name="connsiteY3" fmla="*/ 1224136 h 1224136"/>
                <a:gd name="connsiteX4" fmla="*/ 0 w 2736304"/>
                <a:gd name="connsiteY4" fmla="*/ 0 h 1224136"/>
                <a:gd name="connsiteX0" fmla="*/ 0 w 2739677"/>
                <a:gd name="connsiteY0" fmla="*/ 0 h 1224136"/>
                <a:gd name="connsiteX1" fmla="*/ 2736304 w 2739677"/>
                <a:gd name="connsiteY1" fmla="*/ 0 h 1224136"/>
                <a:gd name="connsiteX2" fmla="*/ 2739677 w 2739677"/>
                <a:gd name="connsiteY2" fmla="*/ 567964 h 1224136"/>
                <a:gd name="connsiteX3" fmla="*/ 2736304 w 2739677"/>
                <a:gd name="connsiteY3" fmla="*/ 1224136 h 1224136"/>
                <a:gd name="connsiteX4" fmla="*/ 0 w 2739677"/>
                <a:gd name="connsiteY4" fmla="*/ 1224136 h 1224136"/>
                <a:gd name="connsiteX5" fmla="*/ 0 w 2739677"/>
                <a:gd name="connsiteY5" fmla="*/ 0 h 1224136"/>
                <a:gd name="connsiteX0" fmla="*/ 2739677 w 2831117"/>
                <a:gd name="connsiteY0" fmla="*/ 567964 h 1224136"/>
                <a:gd name="connsiteX1" fmla="*/ 2736304 w 2831117"/>
                <a:gd name="connsiteY1" fmla="*/ 1224136 h 1224136"/>
                <a:gd name="connsiteX2" fmla="*/ 0 w 2831117"/>
                <a:gd name="connsiteY2" fmla="*/ 1224136 h 1224136"/>
                <a:gd name="connsiteX3" fmla="*/ 0 w 2831117"/>
                <a:gd name="connsiteY3" fmla="*/ 0 h 1224136"/>
                <a:gd name="connsiteX4" fmla="*/ 2736304 w 2831117"/>
                <a:gd name="connsiteY4" fmla="*/ 0 h 1224136"/>
                <a:gd name="connsiteX5" fmla="*/ 2831117 w 2831117"/>
                <a:gd name="connsiteY5" fmla="*/ 659404 h 1224136"/>
                <a:gd name="connsiteX0" fmla="*/ 2739677 w 2739677"/>
                <a:gd name="connsiteY0" fmla="*/ 567964 h 1224136"/>
                <a:gd name="connsiteX1" fmla="*/ 2736304 w 2739677"/>
                <a:gd name="connsiteY1" fmla="*/ 1224136 h 1224136"/>
                <a:gd name="connsiteX2" fmla="*/ 0 w 2739677"/>
                <a:gd name="connsiteY2" fmla="*/ 1224136 h 1224136"/>
                <a:gd name="connsiteX3" fmla="*/ 0 w 2739677"/>
                <a:gd name="connsiteY3" fmla="*/ 0 h 1224136"/>
                <a:gd name="connsiteX4" fmla="*/ 2736304 w 2739677"/>
                <a:gd name="connsiteY4" fmla="*/ 0 h 1224136"/>
                <a:gd name="connsiteX0" fmla="*/ 2736304 w 2736304"/>
                <a:gd name="connsiteY0" fmla="*/ 1224136 h 1224136"/>
                <a:gd name="connsiteX1" fmla="*/ 0 w 2736304"/>
                <a:gd name="connsiteY1" fmla="*/ 1224136 h 1224136"/>
                <a:gd name="connsiteX2" fmla="*/ 0 w 2736304"/>
                <a:gd name="connsiteY2" fmla="*/ 0 h 1224136"/>
                <a:gd name="connsiteX3" fmla="*/ 2736304 w 2736304"/>
                <a:gd name="connsiteY3" fmla="*/ 0 h 1224136"/>
              </a:gdLst>
              <a:ahLst/>
              <a:cxnLst>
                <a:cxn ang="0">
                  <a:pos x="connsiteX0" y="connsiteY0"/>
                </a:cxn>
                <a:cxn ang="0">
                  <a:pos x="connsiteX1" y="connsiteY1"/>
                </a:cxn>
                <a:cxn ang="0">
                  <a:pos x="connsiteX2" y="connsiteY2"/>
                </a:cxn>
                <a:cxn ang="0">
                  <a:pos x="connsiteX3" y="connsiteY3"/>
                </a:cxn>
              </a:cxnLst>
              <a:rect l="l" t="t" r="r" b="b"/>
              <a:pathLst>
                <a:path w="2736304" h="1224136">
                  <a:moveTo>
                    <a:pt x="2736304" y="1224136"/>
                  </a:moveTo>
                  <a:lnTo>
                    <a:pt x="0" y="1224136"/>
                  </a:lnTo>
                  <a:lnTo>
                    <a:pt x="0" y="0"/>
                  </a:lnTo>
                  <a:lnTo>
                    <a:pt x="2736304" y="0"/>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5" name="Rectangle 84"/>
            <p:cNvSpPr/>
            <p:nvPr/>
          </p:nvSpPr>
          <p:spPr>
            <a:xfrm>
              <a:off x="4226263" y="2909096"/>
              <a:ext cx="1502870" cy="100872"/>
            </a:xfrm>
            <a:prstGeom prst="rect">
              <a:avLst/>
            </a:prstGeom>
            <a:solidFill>
              <a:srgbClr val="996633"/>
            </a:solidFill>
            <a:ln>
              <a:solidFill>
                <a:srgbClr val="99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86" name="Picture 2" descr="http://www.ferro.pl/foto/1/d/M6310A.jp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673853" y="1122103"/>
              <a:ext cx="997413" cy="1007421"/>
            </a:xfrm>
            <a:prstGeom prst="rect">
              <a:avLst/>
            </a:prstGeom>
            <a:noFill/>
            <a:extLst>
              <a:ext uri="{909E8E84-426E-40DD-AFC4-6F175D3DCCD1}">
                <a14:hiddenFill xmlns:a14="http://schemas.microsoft.com/office/drawing/2010/main">
                  <a:solidFill>
                    <a:srgbClr val="FFFFFF"/>
                  </a:solidFill>
                </a14:hiddenFill>
              </a:ext>
            </a:extLst>
          </p:spPr>
        </p:pic>
        <p:sp>
          <p:nvSpPr>
            <p:cNvPr id="87" name="Rectangle 7"/>
            <p:cNvSpPr/>
            <p:nvPr/>
          </p:nvSpPr>
          <p:spPr>
            <a:xfrm>
              <a:off x="2064899" y="2055181"/>
              <a:ext cx="176028" cy="166437"/>
            </a:xfrm>
            <a:custGeom>
              <a:avLst/>
              <a:gdLst>
                <a:gd name="connsiteX0" fmla="*/ 0 w 144016"/>
                <a:gd name="connsiteY0" fmla="*/ 0 h 134134"/>
                <a:gd name="connsiteX1" fmla="*/ 144016 w 144016"/>
                <a:gd name="connsiteY1" fmla="*/ 0 h 134134"/>
                <a:gd name="connsiteX2" fmla="*/ 144016 w 144016"/>
                <a:gd name="connsiteY2" fmla="*/ 134134 h 134134"/>
                <a:gd name="connsiteX3" fmla="*/ 0 w 144016"/>
                <a:gd name="connsiteY3" fmla="*/ 134134 h 134134"/>
                <a:gd name="connsiteX4" fmla="*/ 0 w 144016"/>
                <a:gd name="connsiteY4" fmla="*/ 0 h 134134"/>
                <a:gd name="connsiteX0" fmla="*/ 0 w 144016"/>
                <a:gd name="connsiteY0" fmla="*/ 0 h 134134"/>
                <a:gd name="connsiteX1" fmla="*/ 144016 w 144016"/>
                <a:gd name="connsiteY1" fmla="*/ 0 h 134134"/>
                <a:gd name="connsiteX2" fmla="*/ 144016 w 144016"/>
                <a:gd name="connsiteY2" fmla="*/ 134134 h 134134"/>
                <a:gd name="connsiteX3" fmla="*/ 71313 w 144016"/>
                <a:gd name="connsiteY3" fmla="*/ 130622 h 134134"/>
                <a:gd name="connsiteX4" fmla="*/ 0 w 144016"/>
                <a:gd name="connsiteY4" fmla="*/ 134134 h 134134"/>
                <a:gd name="connsiteX5" fmla="*/ 0 w 144016"/>
                <a:gd name="connsiteY5" fmla="*/ 0 h 134134"/>
                <a:gd name="connsiteX0" fmla="*/ 71313 w 162753"/>
                <a:gd name="connsiteY0" fmla="*/ 130622 h 222062"/>
                <a:gd name="connsiteX1" fmla="*/ 0 w 162753"/>
                <a:gd name="connsiteY1" fmla="*/ 134134 h 222062"/>
                <a:gd name="connsiteX2" fmla="*/ 0 w 162753"/>
                <a:gd name="connsiteY2" fmla="*/ 0 h 222062"/>
                <a:gd name="connsiteX3" fmla="*/ 144016 w 162753"/>
                <a:gd name="connsiteY3" fmla="*/ 0 h 222062"/>
                <a:gd name="connsiteX4" fmla="*/ 144016 w 162753"/>
                <a:gd name="connsiteY4" fmla="*/ 134134 h 222062"/>
                <a:gd name="connsiteX5" fmla="*/ 162753 w 162753"/>
                <a:gd name="connsiteY5" fmla="*/ 222062 h 222062"/>
                <a:gd name="connsiteX0" fmla="*/ 71313 w 144016"/>
                <a:gd name="connsiteY0" fmla="*/ 130622 h 134134"/>
                <a:gd name="connsiteX1" fmla="*/ 0 w 144016"/>
                <a:gd name="connsiteY1" fmla="*/ 134134 h 134134"/>
                <a:gd name="connsiteX2" fmla="*/ 0 w 144016"/>
                <a:gd name="connsiteY2" fmla="*/ 0 h 134134"/>
                <a:gd name="connsiteX3" fmla="*/ 144016 w 144016"/>
                <a:gd name="connsiteY3" fmla="*/ 0 h 134134"/>
                <a:gd name="connsiteX4" fmla="*/ 144016 w 144016"/>
                <a:gd name="connsiteY4" fmla="*/ 134134 h 134134"/>
                <a:gd name="connsiteX0" fmla="*/ 0 w 144016"/>
                <a:gd name="connsiteY0" fmla="*/ 134134 h 134134"/>
                <a:gd name="connsiteX1" fmla="*/ 0 w 144016"/>
                <a:gd name="connsiteY1" fmla="*/ 0 h 134134"/>
                <a:gd name="connsiteX2" fmla="*/ 144016 w 144016"/>
                <a:gd name="connsiteY2" fmla="*/ 0 h 134134"/>
                <a:gd name="connsiteX3" fmla="*/ 144016 w 144016"/>
                <a:gd name="connsiteY3" fmla="*/ 134134 h 134134"/>
              </a:gdLst>
              <a:ahLst/>
              <a:cxnLst>
                <a:cxn ang="0">
                  <a:pos x="connsiteX0" y="connsiteY0"/>
                </a:cxn>
                <a:cxn ang="0">
                  <a:pos x="connsiteX1" y="connsiteY1"/>
                </a:cxn>
                <a:cxn ang="0">
                  <a:pos x="connsiteX2" y="connsiteY2"/>
                </a:cxn>
                <a:cxn ang="0">
                  <a:pos x="connsiteX3" y="connsiteY3"/>
                </a:cxn>
              </a:cxnLst>
              <a:rect l="l" t="t" r="r" b="b"/>
              <a:pathLst>
                <a:path w="144016" h="134134">
                  <a:moveTo>
                    <a:pt x="0" y="134134"/>
                  </a:moveTo>
                  <a:lnTo>
                    <a:pt x="0" y="0"/>
                  </a:lnTo>
                  <a:lnTo>
                    <a:pt x="144016" y="0"/>
                  </a:lnTo>
                  <a:lnTo>
                    <a:pt x="144016" y="134134"/>
                  </a:lnTo>
                </a:path>
              </a:pathLst>
            </a:cu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88" name="Picture 4" descr="https://openclipart.org/image/2400px/svg_to_png/173046/thermometer-taller.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994065" y="764704"/>
              <a:ext cx="1056170" cy="1785640"/>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88"/>
            <p:cNvPicPr>
              <a:picLocks noChangeAspect="1"/>
            </p:cNvPicPr>
            <p:nvPr>
              <p:custDataLst>
                <p:tags r:id="rId1"/>
              </p:custDataLst>
            </p:nvPr>
          </p:nvPicPr>
          <p:blipFill>
            <a:blip r:embed="rId14" cstate="print">
              <a:extLst>
                <a:ext uri="{28A0092B-C50C-407E-A947-70E740481C1C}">
                  <a14:useLocalDpi xmlns:a14="http://schemas.microsoft.com/office/drawing/2010/main" val="0"/>
                </a:ext>
              </a:extLst>
            </a:blip>
            <a:stretch>
              <a:fillRect/>
            </a:stretch>
          </p:blipFill>
          <p:spPr>
            <a:xfrm>
              <a:off x="3962221" y="2819747"/>
              <a:ext cx="186276" cy="229287"/>
            </a:xfrm>
            <a:prstGeom prst="rect">
              <a:avLst/>
            </a:prstGeom>
          </p:spPr>
        </p:pic>
        <p:pic>
          <p:nvPicPr>
            <p:cNvPr id="90" name="Picture 89"/>
            <p:cNvPicPr>
              <a:picLocks noChangeAspect="1"/>
            </p:cNvPicPr>
            <p:nvPr>
              <p:custDataLst>
                <p:tags r:id="rId2"/>
              </p:custDataLst>
            </p:nvPr>
          </p:nvPicPr>
          <p:blipFill>
            <a:blip r:embed="rId15" cstate="print">
              <a:extLst>
                <a:ext uri="{28A0092B-C50C-407E-A947-70E740481C1C}">
                  <a14:useLocalDpi xmlns:a14="http://schemas.microsoft.com/office/drawing/2010/main" val="0"/>
                </a:ext>
              </a:extLst>
            </a:blip>
            <a:stretch>
              <a:fillRect/>
            </a:stretch>
          </p:blipFill>
          <p:spPr>
            <a:xfrm>
              <a:off x="1497825" y="1568851"/>
              <a:ext cx="165320" cy="200921"/>
            </a:xfrm>
            <a:prstGeom prst="rect">
              <a:avLst/>
            </a:prstGeom>
          </p:spPr>
        </p:pic>
        <p:pic>
          <p:nvPicPr>
            <p:cNvPr id="91" name="Picture 90"/>
            <p:cNvPicPr>
              <a:picLocks noChangeAspect="1"/>
            </p:cNvPicPr>
            <p:nvPr>
              <p:custDataLst>
                <p:tags r:id="rId3"/>
              </p:custDataLst>
            </p:nvPr>
          </p:nvPicPr>
          <p:blipFill>
            <a:blip r:embed="rId16" cstate="print">
              <a:extLst>
                <a:ext uri="{28A0092B-C50C-407E-A947-70E740481C1C}">
                  <a14:useLocalDpi xmlns:a14="http://schemas.microsoft.com/office/drawing/2010/main" val="0"/>
                </a:ext>
              </a:extLst>
            </a:blip>
            <a:stretch>
              <a:fillRect/>
            </a:stretch>
          </p:blipFill>
          <p:spPr>
            <a:xfrm>
              <a:off x="3522150" y="943403"/>
              <a:ext cx="95466" cy="200921"/>
            </a:xfrm>
            <a:prstGeom prst="rect">
              <a:avLst/>
            </a:prstGeom>
          </p:spPr>
        </p:pic>
        <p:sp>
          <p:nvSpPr>
            <p:cNvPr id="92" name="Rectangle 91"/>
            <p:cNvSpPr/>
            <p:nvPr/>
          </p:nvSpPr>
          <p:spPr>
            <a:xfrm>
              <a:off x="4226263" y="2249464"/>
              <a:ext cx="264042" cy="1408615"/>
            </a:xfrm>
            <a:prstGeom prst="rect">
              <a:avLst/>
            </a:prstGeom>
            <a:solidFill>
              <a:srgbClr val="00B050"/>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srgbClr val="00B050"/>
                </a:solidFill>
                <a:effectLst/>
                <a:uLnTx/>
                <a:uFillTx/>
                <a:latin typeface="Calibri" panose="020F0502020204030204"/>
                <a:ea typeface="+mn-ea"/>
                <a:cs typeface="+mn-cs"/>
              </a:endParaRPr>
            </a:p>
          </p:txBody>
        </p:sp>
        <p:pic>
          <p:nvPicPr>
            <p:cNvPr id="93" name="Picture 2" descr="Image result for working dwarf"/>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3203848" y="3789040"/>
              <a:ext cx="576064" cy="890062"/>
            </a:xfrm>
            <a:prstGeom prst="rect">
              <a:avLst/>
            </a:prstGeom>
            <a:noFill/>
            <a:extLst>
              <a:ext uri="{909E8E84-426E-40DD-AFC4-6F175D3DCCD1}">
                <a14:hiddenFill xmlns:a14="http://schemas.microsoft.com/office/drawing/2010/main">
                  <a:solidFill>
                    <a:srgbClr val="FFFFFF"/>
                  </a:solidFill>
                </a14:hiddenFill>
              </a:ext>
            </a:extLst>
          </p:spPr>
        </p:pic>
        <p:grpSp>
          <p:nvGrpSpPr>
            <p:cNvPr id="94" name="Group 93"/>
            <p:cNvGrpSpPr/>
            <p:nvPr/>
          </p:nvGrpSpPr>
          <p:grpSpPr>
            <a:xfrm rot="5400000">
              <a:off x="1697989" y="3853317"/>
              <a:ext cx="919884" cy="616099"/>
              <a:chOff x="1814430" y="5229200"/>
              <a:chExt cx="1101386" cy="720080"/>
            </a:xfrm>
          </p:grpSpPr>
          <p:sp>
            <p:nvSpPr>
              <p:cNvPr id="100" name="Rectangle 99"/>
              <p:cNvSpPr/>
              <p:nvPr/>
            </p:nvSpPr>
            <p:spPr>
              <a:xfrm>
                <a:off x="1814430" y="5373216"/>
                <a:ext cx="216024" cy="432048"/>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 name="Rectangle 100"/>
              <p:cNvSpPr/>
              <p:nvPr/>
            </p:nvSpPr>
            <p:spPr>
              <a:xfrm>
                <a:off x="2051720" y="5229200"/>
                <a:ext cx="864096" cy="720080"/>
              </a:xfrm>
              <a:prstGeom prst="rect">
                <a:avLst/>
              </a:prstGeom>
              <a:solidFill>
                <a:srgbClr val="FF99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95" name="Picture 4" descr="https://openclipart.org/image/2400px/svg_to_png/173046/thermometer-taller.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rot="16200000">
              <a:off x="667690" y="2912941"/>
              <a:ext cx="1071603" cy="1759925"/>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95"/>
            <p:cNvPicPr>
              <a:picLocks noChangeAspect="1"/>
            </p:cNvPicPr>
            <p:nvPr/>
          </p:nvPicPr>
          <p:blipFill>
            <a:blip r:embed="rId18"/>
            <a:stretch>
              <a:fillRect/>
            </a:stretch>
          </p:blipFill>
          <p:spPr>
            <a:xfrm>
              <a:off x="2483768" y="3827140"/>
              <a:ext cx="432048" cy="400910"/>
            </a:xfrm>
            <a:prstGeom prst="rect">
              <a:avLst/>
            </a:prstGeom>
          </p:spPr>
        </p:pic>
        <p:pic>
          <p:nvPicPr>
            <p:cNvPr id="97" name="Picture 96"/>
            <p:cNvPicPr>
              <a:picLocks noChangeAspect="1"/>
            </p:cNvPicPr>
            <p:nvPr/>
          </p:nvPicPr>
          <p:blipFill>
            <a:blip r:embed="rId18">
              <a:duotone>
                <a:schemeClr val="accent1">
                  <a:shade val="45000"/>
                  <a:satMod val="135000"/>
                </a:schemeClr>
                <a:prstClr val="white"/>
              </a:duotone>
            </a:blip>
            <a:stretch>
              <a:fillRect/>
            </a:stretch>
          </p:blipFill>
          <p:spPr>
            <a:xfrm flipV="1">
              <a:off x="2483768" y="4298429"/>
              <a:ext cx="426455" cy="395720"/>
            </a:xfrm>
            <a:prstGeom prst="rect">
              <a:avLst/>
            </a:prstGeom>
          </p:spPr>
        </p:pic>
        <p:cxnSp>
          <p:nvCxnSpPr>
            <p:cNvPr id="98" name="Straight Arrow Connector 97"/>
            <p:cNvCxnSpPr/>
            <p:nvPr/>
          </p:nvCxnSpPr>
          <p:spPr>
            <a:xfrm>
              <a:off x="2915816" y="4120505"/>
              <a:ext cx="288032" cy="0"/>
            </a:xfrm>
            <a:prstGeom prst="straightConnector1">
              <a:avLst/>
            </a:prstGeom>
            <a:ln w="28575">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a:off x="2925341" y="4393679"/>
              <a:ext cx="288032" cy="0"/>
            </a:xfrm>
            <a:prstGeom prst="straightConnector1">
              <a:avLst/>
            </a:prstGeom>
            <a:ln w="28575">
              <a:solidFill>
                <a:srgbClr val="0070C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Slide Number Placeholder 1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4D4951-8A76-4D8F-991A-50C7753EBC79}"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k-SK"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8861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949015" y="162927"/>
            <a:ext cx="698477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Reversible processes in gas</a:t>
            </a:r>
            <a:r>
              <a:rPr kumimoji="0" lang="sk-SK" sz="2400" b="1" i="0" u="none" strike="noStrike" kern="1200" cap="none" spc="0" normalizeH="0" baseline="0" noProof="0" dirty="0">
                <a:ln>
                  <a:noFill/>
                </a:ln>
                <a:solidFill>
                  <a:prstClr val="black"/>
                </a:solidFill>
                <a:effectLst/>
                <a:uLnTx/>
                <a:uFillTx/>
                <a:latin typeface="Calibri" panose="020F0502020204030204"/>
                <a:ea typeface="+mn-ea"/>
                <a:cs typeface="+mn-cs"/>
              </a:rPr>
              <a:t> – experiment</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al setup</a:t>
            </a:r>
            <a:endParaRPr kumimoji="0" lang="sk-SK"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21" name="TextBox 20"/>
              <p:cNvSpPr txBox="1"/>
              <p:nvPr/>
            </p:nvSpPr>
            <p:spPr>
              <a:xfrm>
                <a:off x="4463480" y="722662"/>
                <a:ext cx="4506349" cy="31393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The first dwarf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piston-pusher</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can set any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value (in the vicinity of the current value) by moving carefully the piston by small amount. He has to act by a proper force on the piston: a bit higher then corresponding to the gas pressure (if he wants to decrease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or a bit lower then corresponding to the gas pressure (if he wants to increase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𝑉</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The second dwarf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mn-cs"/>
                  </a:rPr>
                  <a:t>boiler attendant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can set any pressure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𝑝</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(in the vicinity of the current value) indirectly by increasing or decreasing</a:t>
                </a:r>
              </a:p>
            </p:txBody>
          </p:sp>
        </mc:Choice>
        <mc:Fallback xmlns="">
          <p:sp>
            <p:nvSpPr>
              <p:cNvPr id="21" name="TextBox 20"/>
              <p:cNvSpPr txBox="1">
                <a:spLocks noRot="1" noChangeAspect="1" noMove="1" noResize="1" noEditPoints="1" noAdjustHandles="1" noChangeArrowheads="1" noChangeShapeType="1" noTextEdit="1"/>
              </p:cNvSpPr>
              <p:nvPr/>
            </p:nvSpPr>
            <p:spPr>
              <a:xfrm>
                <a:off x="4463480" y="722662"/>
                <a:ext cx="4506349" cy="3139321"/>
              </a:xfrm>
              <a:prstGeom prst="rect">
                <a:avLst/>
              </a:prstGeom>
              <a:blipFill>
                <a:blip r:embed="rId8"/>
                <a:stretch>
                  <a:fillRect l="-1083" t="-1165" r="-135" b="-2136"/>
                </a:stretch>
              </a:blipFill>
            </p:spPr>
            <p:txBody>
              <a:bodyPr/>
              <a:lstStyle/>
              <a:p>
                <a:r>
                  <a:rPr lang="sk-SK">
                    <a:noFill/>
                  </a:rPr>
                  <a:t> </a:t>
                </a:r>
              </a:p>
            </p:txBody>
          </p:sp>
        </mc:Fallback>
      </mc:AlternateContent>
      <p:grpSp>
        <p:nvGrpSpPr>
          <p:cNvPr id="27" name="Group 26"/>
          <p:cNvGrpSpPr/>
          <p:nvPr/>
        </p:nvGrpSpPr>
        <p:grpSpPr>
          <a:xfrm>
            <a:off x="107504" y="1052736"/>
            <a:ext cx="4331146" cy="2592288"/>
            <a:chOff x="323529" y="764704"/>
            <a:chExt cx="6984775" cy="3929445"/>
          </a:xfrm>
        </p:grpSpPr>
        <p:pic>
          <p:nvPicPr>
            <p:cNvPr id="28" name="Picture 2" descr="http://www.disneyclips.com/imagesnewb4/imageslwrakr01/clipsneezy3.gif"/>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5274"/>
            <a:stretch/>
          </p:blipFill>
          <p:spPr bwMode="auto">
            <a:xfrm>
              <a:off x="5722503" y="1634563"/>
              <a:ext cx="1585801" cy="1870112"/>
            </a:xfrm>
            <a:prstGeom prst="rect">
              <a:avLst/>
            </a:prstGeom>
            <a:noFill/>
            <a:extLst>
              <a:ext uri="{909E8E84-426E-40DD-AFC4-6F175D3DCCD1}">
                <a14:hiddenFill xmlns:a14="http://schemas.microsoft.com/office/drawing/2010/main">
                  <a:solidFill>
                    <a:srgbClr val="FFFFFF"/>
                  </a:solidFill>
                </a14:hiddenFill>
              </a:ext>
            </a:extLst>
          </p:spPr>
        </p:pic>
        <p:sp>
          <p:nvSpPr>
            <p:cNvPr id="29" name="Rectangle 3"/>
            <p:cNvSpPr/>
            <p:nvPr/>
          </p:nvSpPr>
          <p:spPr>
            <a:xfrm>
              <a:off x="1849882" y="2194299"/>
              <a:ext cx="3344537" cy="1518944"/>
            </a:xfrm>
            <a:custGeom>
              <a:avLst/>
              <a:gdLst>
                <a:gd name="connsiteX0" fmla="*/ 0 w 2736304"/>
                <a:gd name="connsiteY0" fmla="*/ 0 h 1224136"/>
                <a:gd name="connsiteX1" fmla="*/ 2736304 w 2736304"/>
                <a:gd name="connsiteY1" fmla="*/ 0 h 1224136"/>
                <a:gd name="connsiteX2" fmla="*/ 2736304 w 2736304"/>
                <a:gd name="connsiteY2" fmla="*/ 1224136 h 1224136"/>
                <a:gd name="connsiteX3" fmla="*/ 0 w 2736304"/>
                <a:gd name="connsiteY3" fmla="*/ 1224136 h 1224136"/>
                <a:gd name="connsiteX4" fmla="*/ 0 w 2736304"/>
                <a:gd name="connsiteY4" fmla="*/ 0 h 1224136"/>
                <a:gd name="connsiteX0" fmla="*/ 0 w 2739677"/>
                <a:gd name="connsiteY0" fmla="*/ 0 h 1224136"/>
                <a:gd name="connsiteX1" fmla="*/ 2736304 w 2739677"/>
                <a:gd name="connsiteY1" fmla="*/ 0 h 1224136"/>
                <a:gd name="connsiteX2" fmla="*/ 2739677 w 2739677"/>
                <a:gd name="connsiteY2" fmla="*/ 567964 h 1224136"/>
                <a:gd name="connsiteX3" fmla="*/ 2736304 w 2739677"/>
                <a:gd name="connsiteY3" fmla="*/ 1224136 h 1224136"/>
                <a:gd name="connsiteX4" fmla="*/ 0 w 2739677"/>
                <a:gd name="connsiteY4" fmla="*/ 1224136 h 1224136"/>
                <a:gd name="connsiteX5" fmla="*/ 0 w 2739677"/>
                <a:gd name="connsiteY5" fmla="*/ 0 h 1224136"/>
                <a:gd name="connsiteX0" fmla="*/ 2739677 w 2831117"/>
                <a:gd name="connsiteY0" fmla="*/ 567964 h 1224136"/>
                <a:gd name="connsiteX1" fmla="*/ 2736304 w 2831117"/>
                <a:gd name="connsiteY1" fmla="*/ 1224136 h 1224136"/>
                <a:gd name="connsiteX2" fmla="*/ 0 w 2831117"/>
                <a:gd name="connsiteY2" fmla="*/ 1224136 h 1224136"/>
                <a:gd name="connsiteX3" fmla="*/ 0 w 2831117"/>
                <a:gd name="connsiteY3" fmla="*/ 0 h 1224136"/>
                <a:gd name="connsiteX4" fmla="*/ 2736304 w 2831117"/>
                <a:gd name="connsiteY4" fmla="*/ 0 h 1224136"/>
                <a:gd name="connsiteX5" fmla="*/ 2831117 w 2831117"/>
                <a:gd name="connsiteY5" fmla="*/ 659404 h 1224136"/>
                <a:gd name="connsiteX0" fmla="*/ 2739677 w 2739677"/>
                <a:gd name="connsiteY0" fmla="*/ 567964 h 1224136"/>
                <a:gd name="connsiteX1" fmla="*/ 2736304 w 2739677"/>
                <a:gd name="connsiteY1" fmla="*/ 1224136 h 1224136"/>
                <a:gd name="connsiteX2" fmla="*/ 0 w 2739677"/>
                <a:gd name="connsiteY2" fmla="*/ 1224136 h 1224136"/>
                <a:gd name="connsiteX3" fmla="*/ 0 w 2739677"/>
                <a:gd name="connsiteY3" fmla="*/ 0 h 1224136"/>
                <a:gd name="connsiteX4" fmla="*/ 2736304 w 2739677"/>
                <a:gd name="connsiteY4" fmla="*/ 0 h 1224136"/>
                <a:gd name="connsiteX0" fmla="*/ 2736304 w 2736304"/>
                <a:gd name="connsiteY0" fmla="*/ 1224136 h 1224136"/>
                <a:gd name="connsiteX1" fmla="*/ 0 w 2736304"/>
                <a:gd name="connsiteY1" fmla="*/ 1224136 h 1224136"/>
                <a:gd name="connsiteX2" fmla="*/ 0 w 2736304"/>
                <a:gd name="connsiteY2" fmla="*/ 0 h 1224136"/>
                <a:gd name="connsiteX3" fmla="*/ 2736304 w 2736304"/>
                <a:gd name="connsiteY3" fmla="*/ 0 h 1224136"/>
              </a:gdLst>
              <a:ahLst/>
              <a:cxnLst>
                <a:cxn ang="0">
                  <a:pos x="connsiteX0" y="connsiteY0"/>
                </a:cxn>
                <a:cxn ang="0">
                  <a:pos x="connsiteX1" y="connsiteY1"/>
                </a:cxn>
                <a:cxn ang="0">
                  <a:pos x="connsiteX2" y="connsiteY2"/>
                </a:cxn>
                <a:cxn ang="0">
                  <a:pos x="connsiteX3" y="connsiteY3"/>
                </a:cxn>
              </a:cxnLst>
              <a:rect l="l" t="t" r="r" b="b"/>
              <a:pathLst>
                <a:path w="2736304" h="1224136">
                  <a:moveTo>
                    <a:pt x="2736304" y="1224136"/>
                  </a:moveTo>
                  <a:lnTo>
                    <a:pt x="0" y="1224136"/>
                  </a:lnTo>
                  <a:lnTo>
                    <a:pt x="0" y="0"/>
                  </a:lnTo>
                  <a:lnTo>
                    <a:pt x="2736304" y="0"/>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Rectangle 29"/>
            <p:cNvSpPr/>
            <p:nvPr/>
          </p:nvSpPr>
          <p:spPr>
            <a:xfrm>
              <a:off x="4226263" y="2909096"/>
              <a:ext cx="1502870" cy="100872"/>
            </a:xfrm>
            <a:prstGeom prst="rect">
              <a:avLst/>
            </a:prstGeom>
            <a:solidFill>
              <a:srgbClr val="996633"/>
            </a:solidFill>
            <a:ln>
              <a:solidFill>
                <a:srgbClr val="99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1" name="Picture 2" descr="http://www.ferro.pl/foto/1/d/M6310A.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673853" y="1122103"/>
              <a:ext cx="997413" cy="1007421"/>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7"/>
            <p:cNvSpPr/>
            <p:nvPr/>
          </p:nvSpPr>
          <p:spPr>
            <a:xfrm>
              <a:off x="2064899" y="2055181"/>
              <a:ext cx="176028" cy="166437"/>
            </a:xfrm>
            <a:custGeom>
              <a:avLst/>
              <a:gdLst>
                <a:gd name="connsiteX0" fmla="*/ 0 w 144016"/>
                <a:gd name="connsiteY0" fmla="*/ 0 h 134134"/>
                <a:gd name="connsiteX1" fmla="*/ 144016 w 144016"/>
                <a:gd name="connsiteY1" fmla="*/ 0 h 134134"/>
                <a:gd name="connsiteX2" fmla="*/ 144016 w 144016"/>
                <a:gd name="connsiteY2" fmla="*/ 134134 h 134134"/>
                <a:gd name="connsiteX3" fmla="*/ 0 w 144016"/>
                <a:gd name="connsiteY3" fmla="*/ 134134 h 134134"/>
                <a:gd name="connsiteX4" fmla="*/ 0 w 144016"/>
                <a:gd name="connsiteY4" fmla="*/ 0 h 134134"/>
                <a:gd name="connsiteX0" fmla="*/ 0 w 144016"/>
                <a:gd name="connsiteY0" fmla="*/ 0 h 134134"/>
                <a:gd name="connsiteX1" fmla="*/ 144016 w 144016"/>
                <a:gd name="connsiteY1" fmla="*/ 0 h 134134"/>
                <a:gd name="connsiteX2" fmla="*/ 144016 w 144016"/>
                <a:gd name="connsiteY2" fmla="*/ 134134 h 134134"/>
                <a:gd name="connsiteX3" fmla="*/ 71313 w 144016"/>
                <a:gd name="connsiteY3" fmla="*/ 130622 h 134134"/>
                <a:gd name="connsiteX4" fmla="*/ 0 w 144016"/>
                <a:gd name="connsiteY4" fmla="*/ 134134 h 134134"/>
                <a:gd name="connsiteX5" fmla="*/ 0 w 144016"/>
                <a:gd name="connsiteY5" fmla="*/ 0 h 134134"/>
                <a:gd name="connsiteX0" fmla="*/ 71313 w 162753"/>
                <a:gd name="connsiteY0" fmla="*/ 130622 h 222062"/>
                <a:gd name="connsiteX1" fmla="*/ 0 w 162753"/>
                <a:gd name="connsiteY1" fmla="*/ 134134 h 222062"/>
                <a:gd name="connsiteX2" fmla="*/ 0 w 162753"/>
                <a:gd name="connsiteY2" fmla="*/ 0 h 222062"/>
                <a:gd name="connsiteX3" fmla="*/ 144016 w 162753"/>
                <a:gd name="connsiteY3" fmla="*/ 0 h 222062"/>
                <a:gd name="connsiteX4" fmla="*/ 144016 w 162753"/>
                <a:gd name="connsiteY4" fmla="*/ 134134 h 222062"/>
                <a:gd name="connsiteX5" fmla="*/ 162753 w 162753"/>
                <a:gd name="connsiteY5" fmla="*/ 222062 h 222062"/>
                <a:gd name="connsiteX0" fmla="*/ 71313 w 144016"/>
                <a:gd name="connsiteY0" fmla="*/ 130622 h 134134"/>
                <a:gd name="connsiteX1" fmla="*/ 0 w 144016"/>
                <a:gd name="connsiteY1" fmla="*/ 134134 h 134134"/>
                <a:gd name="connsiteX2" fmla="*/ 0 w 144016"/>
                <a:gd name="connsiteY2" fmla="*/ 0 h 134134"/>
                <a:gd name="connsiteX3" fmla="*/ 144016 w 144016"/>
                <a:gd name="connsiteY3" fmla="*/ 0 h 134134"/>
                <a:gd name="connsiteX4" fmla="*/ 144016 w 144016"/>
                <a:gd name="connsiteY4" fmla="*/ 134134 h 134134"/>
                <a:gd name="connsiteX0" fmla="*/ 0 w 144016"/>
                <a:gd name="connsiteY0" fmla="*/ 134134 h 134134"/>
                <a:gd name="connsiteX1" fmla="*/ 0 w 144016"/>
                <a:gd name="connsiteY1" fmla="*/ 0 h 134134"/>
                <a:gd name="connsiteX2" fmla="*/ 144016 w 144016"/>
                <a:gd name="connsiteY2" fmla="*/ 0 h 134134"/>
                <a:gd name="connsiteX3" fmla="*/ 144016 w 144016"/>
                <a:gd name="connsiteY3" fmla="*/ 134134 h 134134"/>
              </a:gdLst>
              <a:ahLst/>
              <a:cxnLst>
                <a:cxn ang="0">
                  <a:pos x="connsiteX0" y="connsiteY0"/>
                </a:cxn>
                <a:cxn ang="0">
                  <a:pos x="connsiteX1" y="connsiteY1"/>
                </a:cxn>
                <a:cxn ang="0">
                  <a:pos x="connsiteX2" y="connsiteY2"/>
                </a:cxn>
                <a:cxn ang="0">
                  <a:pos x="connsiteX3" y="connsiteY3"/>
                </a:cxn>
              </a:cxnLst>
              <a:rect l="l" t="t" r="r" b="b"/>
              <a:pathLst>
                <a:path w="144016" h="134134">
                  <a:moveTo>
                    <a:pt x="0" y="134134"/>
                  </a:moveTo>
                  <a:lnTo>
                    <a:pt x="0" y="0"/>
                  </a:lnTo>
                  <a:lnTo>
                    <a:pt x="144016" y="0"/>
                  </a:lnTo>
                  <a:lnTo>
                    <a:pt x="144016" y="134134"/>
                  </a:lnTo>
                </a:path>
              </a:pathLst>
            </a:cu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3" name="Picture 4" descr="https://openclipart.org/image/2400px/svg_to_png/173046/thermometer-taller.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994065" y="764704"/>
              <a:ext cx="1056170" cy="1785640"/>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33"/>
            <p:cNvPicPr>
              <a:picLocks noChangeAspect="1"/>
            </p:cNvPicPr>
            <p:nvPr>
              <p:custDataLst>
                <p:tags r:id="rId1"/>
              </p:custDataLst>
            </p:nvPr>
          </p:nvPicPr>
          <p:blipFill>
            <a:blip r:embed="rId12" cstate="print">
              <a:extLst>
                <a:ext uri="{28A0092B-C50C-407E-A947-70E740481C1C}">
                  <a14:useLocalDpi xmlns:a14="http://schemas.microsoft.com/office/drawing/2010/main" val="0"/>
                </a:ext>
              </a:extLst>
            </a:blip>
            <a:stretch>
              <a:fillRect/>
            </a:stretch>
          </p:blipFill>
          <p:spPr>
            <a:xfrm>
              <a:off x="3962221" y="2819747"/>
              <a:ext cx="186276" cy="229287"/>
            </a:xfrm>
            <a:prstGeom prst="rect">
              <a:avLst/>
            </a:prstGeom>
          </p:spPr>
        </p:pic>
        <p:pic>
          <p:nvPicPr>
            <p:cNvPr id="35" name="Picture 34"/>
            <p:cNvPicPr>
              <a:picLocks noChangeAspect="1"/>
            </p:cNvPicPr>
            <p:nvPr>
              <p:custDataLst>
                <p:tags r:id="rId2"/>
              </p:custDataLst>
            </p:nvPr>
          </p:nvPicPr>
          <p:blipFill>
            <a:blip r:embed="rId13" cstate="print">
              <a:extLst>
                <a:ext uri="{28A0092B-C50C-407E-A947-70E740481C1C}">
                  <a14:useLocalDpi xmlns:a14="http://schemas.microsoft.com/office/drawing/2010/main" val="0"/>
                </a:ext>
              </a:extLst>
            </a:blip>
            <a:stretch>
              <a:fillRect/>
            </a:stretch>
          </p:blipFill>
          <p:spPr>
            <a:xfrm>
              <a:off x="1497825" y="1568851"/>
              <a:ext cx="165320" cy="200921"/>
            </a:xfrm>
            <a:prstGeom prst="rect">
              <a:avLst/>
            </a:prstGeom>
          </p:spPr>
        </p:pic>
        <p:pic>
          <p:nvPicPr>
            <p:cNvPr id="36" name="Picture 35"/>
            <p:cNvPicPr>
              <a:picLocks noChangeAspect="1"/>
            </p:cNvPicPr>
            <p:nvPr>
              <p:custDataLst>
                <p:tags r:id="rId3"/>
              </p:custDataLst>
            </p:nvPr>
          </p:nvPicPr>
          <p:blipFill>
            <a:blip r:embed="rId14" cstate="print">
              <a:extLst>
                <a:ext uri="{28A0092B-C50C-407E-A947-70E740481C1C}">
                  <a14:useLocalDpi xmlns:a14="http://schemas.microsoft.com/office/drawing/2010/main" val="0"/>
                </a:ext>
              </a:extLst>
            </a:blip>
            <a:stretch>
              <a:fillRect/>
            </a:stretch>
          </p:blipFill>
          <p:spPr>
            <a:xfrm>
              <a:off x="3522150" y="943403"/>
              <a:ext cx="95466" cy="200921"/>
            </a:xfrm>
            <a:prstGeom prst="rect">
              <a:avLst/>
            </a:prstGeom>
          </p:spPr>
        </p:pic>
        <p:sp>
          <p:nvSpPr>
            <p:cNvPr id="37" name="Rectangle 36"/>
            <p:cNvSpPr/>
            <p:nvPr/>
          </p:nvSpPr>
          <p:spPr>
            <a:xfrm>
              <a:off x="4226263" y="2249464"/>
              <a:ext cx="264042" cy="1408615"/>
            </a:xfrm>
            <a:prstGeom prst="rect">
              <a:avLst/>
            </a:prstGeom>
            <a:solidFill>
              <a:srgbClr val="00B050"/>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srgbClr val="00B050"/>
                </a:solidFill>
                <a:effectLst/>
                <a:uLnTx/>
                <a:uFillTx/>
                <a:latin typeface="Calibri" panose="020F0502020204030204"/>
                <a:ea typeface="+mn-ea"/>
                <a:cs typeface="+mn-cs"/>
              </a:endParaRPr>
            </a:p>
          </p:txBody>
        </p:sp>
        <p:pic>
          <p:nvPicPr>
            <p:cNvPr id="38" name="Picture 2" descr="Image result for working dwar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3203848" y="3789040"/>
              <a:ext cx="576064" cy="890062"/>
            </a:xfrm>
            <a:prstGeom prst="rect">
              <a:avLst/>
            </a:prstGeom>
            <a:noFill/>
            <a:extLst>
              <a:ext uri="{909E8E84-426E-40DD-AFC4-6F175D3DCCD1}">
                <a14:hiddenFill xmlns:a14="http://schemas.microsoft.com/office/drawing/2010/main">
                  <a:solidFill>
                    <a:srgbClr val="FFFFFF"/>
                  </a:solidFill>
                </a14:hiddenFill>
              </a:ext>
            </a:extLst>
          </p:spPr>
        </p:pic>
        <p:grpSp>
          <p:nvGrpSpPr>
            <p:cNvPr id="39" name="Group 38"/>
            <p:cNvGrpSpPr/>
            <p:nvPr/>
          </p:nvGrpSpPr>
          <p:grpSpPr>
            <a:xfrm rot="5400000">
              <a:off x="1697989" y="3853317"/>
              <a:ext cx="919884" cy="616099"/>
              <a:chOff x="1814430" y="5229200"/>
              <a:chExt cx="1101386" cy="720080"/>
            </a:xfrm>
          </p:grpSpPr>
          <p:sp>
            <p:nvSpPr>
              <p:cNvPr id="45" name="Rectangle 44"/>
              <p:cNvSpPr/>
              <p:nvPr/>
            </p:nvSpPr>
            <p:spPr>
              <a:xfrm>
                <a:off x="1814430" y="5373216"/>
                <a:ext cx="216024" cy="432048"/>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 name="Rectangle 45"/>
              <p:cNvSpPr/>
              <p:nvPr/>
            </p:nvSpPr>
            <p:spPr>
              <a:xfrm>
                <a:off x="2051720" y="5229200"/>
                <a:ext cx="864096" cy="720080"/>
              </a:xfrm>
              <a:prstGeom prst="rect">
                <a:avLst/>
              </a:prstGeom>
              <a:solidFill>
                <a:srgbClr val="FF99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40" name="Picture 4" descr="https://openclipart.org/image/2400px/svg_to_png/173046/thermometer-taller.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16200000">
              <a:off x="667690" y="2912941"/>
              <a:ext cx="1071603" cy="1759925"/>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0"/>
            <p:cNvPicPr>
              <a:picLocks noChangeAspect="1"/>
            </p:cNvPicPr>
            <p:nvPr/>
          </p:nvPicPr>
          <p:blipFill>
            <a:blip r:embed="rId16"/>
            <a:stretch>
              <a:fillRect/>
            </a:stretch>
          </p:blipFill>
          <p:spPr>
            <a:xfrm>
              <a:off x="2483768" y="3827140"/>
              <a:ext cx="432048" cy="400910"/>
            </a:xfrm>
            <a:prstGeom prst="rect">
              <a:avLst/>
            </a:prstGeom>
          </p:spPr>
        </p:pic>
        <p:pic>
          <p:nvPicPr>
            <p:cNvPr id="42" name="Picture 41"/>
            <p:cNvPicPr>
              <a:picLocks noChangeAspect="1"/>
            </p:cNvPicPr>
            <p:nvPr/>
          </p:nvPicPr>
          <p:blipFill>
            <a:blip r:embed="rId16">
              <a:duotone>
                <a:schemeClr val="accent1">
                  <a:shade val="45000"/>
                  <a:satMod val="135000"/>
                </a:schemeClr>
                <a:prstClr val="white"/>
              </a:duotone>
            </a:blip>
            <a:stretch>
              <a:fillRect/>
            </a:stretch>
          </p:blipFill>
          <p:spPr>
            <a:xfrm flipV="1">
              <a:off x="2483768" y="4298429"/>
              <a:ext cx="426455" cy="395720"/>
            </a:xfrm>
            <a:prstGeom prst="rect">
              <a:avLst/>
            </a:prstGeom>
          </p:spPr>
        </p:pic>
        <p:cxnSp>
          <p:nvCxnSpPr>
            <p:cNvPr id="43" name="Straight Arrow Connector 42"/>
            <p:cNvCxnSpPr/>
            <p:nvPr/>
          </p:nvCxnSpPr>
          <p:spPr>
            <a:xfrm>
              <a:off x="2915816" y="4120505"/>
              <a:ext cx="288032" cy="0"/>
            </a:xfrm>
            <a:prstGeom prst="straightConnector1">
              <a:avLst/>
            </a:prstGeom>
            <a:ln w="28575">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2925341" y="4393679"/>
              <a:ext cx="288032" cy="0"/>
            </a:xfrm>
            <a:prstGeom prst="straightConnector1">
              <a:avLst/>
            </a:prstGeom>
            <a:ln w="28575">
              <a:solidFill>
                <a:srgbClr val="0070C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4D4951-8A76-4D8F-991A-50C7753EBC79}"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k-SK"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TextBox 2"/>
          <p:cNvSpPr txBox="1"/>
          <p:nvPr/>
        </p:nvSpPr>
        <p:spPr>
          <a:xfrm>
            <a:off x="108857" y="3755571"/>
            <a:ext cx="8926286"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the current temperature of the gas. To control temperature in a reversible manner is a tricky task. Here it is how it can be done. The boiler attendant controls roughly the boiler water temperature (by manipulating the valves with hot and cold water) in an external boiler which serves as a heat exchanger. The boiler is in thermal contact with the gas through an interface with low coefficient of heat transfer. If the boiler water is a bit hotter then the gas,  energy slowly flows from the boiler to the gas thus increasing its temperature. If the boiler is colder then the gas, energy slowly flows from  the gas into the boiler thus decreasing slowly the gas temperature. The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energy exchange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between the boiler and the gas is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an irreversible process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(the boiler and the gas are not in the state of mutual equilibrium),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but the gas remains in internal </a:t>
            </a:r>
            <a:r>
              <a:rPr kumimoji="0" lang="en-US" sz="1800" b="1" i="0" u="none" strike="noStrike" kern="1200" cap="none" spc="0" normalizeH="0" baseline="0" noProof="0" dirty="0" err="1">
                <a:ln>
                  <a:noFill/>
                </a:ln>
                <a:solidFill>
                  <a:prstClr val="black"/>
                </a:solidFill>
                <a:effectLst/>
                <a:uLnTx/>
                <a:uFillTx/>
                <a:latin typeface="Calibri" panose="020F0502020204030204"/>
                <a:ea typeface="+mn-ea"/>
                <a:cs typeface="+mn-cs"/>
              </a:rPr>
              <a:t>equilibribrium</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because the energy transfer is slow.</a:t>
            </a:r>
            <a:endPar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50619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ec v&#10;\end{align*}&#10;\end{document}&#10;"/>
  <p:tag name="IGUANATEXSIZE" val="18"/>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arrho(v_x,v_y,v_z)= C\exp(-\alpha(v_x^2+v_y^2+v_z^2))&#10;\end{align*}&#10;\end{document}&#10;"/>
  <p:tag name="IGUANATEXSIZE" val="18"/>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Red1}&#10;\frac{1}{2}m\overline{\vec v^2}=\frac{3}{2}kT&#10;\end{align*}&#10;\end{document}&#10;"/>
  <p:tag name="IGUANATEXSIZE" val="18"/>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arrho(\vec v)= \left(\frac{m}{2\pi kT}\right)^{3/2}&#10;\exp(-\frac{mv^2}{2kT})&#10;\end{align*}&#10;\end{document}&#10;"/>
  <p:tag name="IGUANATEXSIZE" val="18"/>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v_y,v_z&#10;\end{align*}&#10;\end{document}&#10;"/>
  <p:tag name="IGUANATEXSIZE" val="18"/>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V=S\times x&#10;\end{align*}&#10;\end{document}&#10;"/>
  <p:tag name="IGUANATEXSIZE" val="20"/>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S&#10;\end{align*}&#10;\end{document}&#10;"/>
  <p:tag name="IGUANATEXSIZE" val="20"/>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x&#10;\end{align*}&#10;\end{document}&#10;"/>
  <p:tag name="IGUANATEXSIZE" val="20"/>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p&#10;\end{align*}&#10;\end{document}&#10;"/>
  <p:tag name="IGUANATEXSIZE" val="20"/>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10;\end{align*}&#10;\end{document}&#10;"/>
  <p:tag name="IGUANATEXSIZE" val="20"/>
</p:tagLst>
</file>

<file path=ppt/tags/tag1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p&#10;\end{align*}&#10;\end{document}&#10;"/>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arrho(v_x,v_y,v_z)&#10;\end{align*}&#10;\end{document}&#10;"/>
  <p:tag name="IGUANATEXSIZE" val="18"/>
</p:tagLst>
</file>

<file path=ppt/tags/tag2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V&#10;\end{align*}&#10;\end{document}&#10;"/>
  <p:tag name="IGUANATEXSIZE" val="20"/>
</p:tagLst>
</file>

<file path=ppt/tags/tag2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ext{a state}&#10;\end{align*}&#10;\end{document}&#10;"/>
  <p:tag name="IGUANATEXSIZE" val="18"/>
</p:tagLst>
</file>

<file path=ppt/tags/tag2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ext{final state}&#10;\end{align*}&#10;\end{document}&#10;"/>
  <p:tag name="IGUANATEXSIZE" val="18"/>
</p:tagLst>
</file>

<file path=ppt/tags/tag2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ext{initial state}&#10;\end{align*}&#10;\end{document}&#10;"/>
  <p:tag name="IGUANATEXSIZE" val="18"/>
</p:tagLst>
</file>

<file path=ppt/tags/tag2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ext{reversible process}&#10;\end{align*}&#10;\end{document}&#10;"/>
  <p:tag name="IGUANATEXSIZE" val="18"/>
</p:tagLst>
</file>

<file path=ppt/tags/tag2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S&#10;\end{align*}&#10;\end{document}&#10;"/>
  <p:tag name="IGUANATEXSIZE" val="20"/>
</p:tagLst>
</file>

<file path=ppt/tags/tag2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p&#10;\end{align*}&#10;\end{document}&#10;"/>
  <p:tag name="IGUANATEXSIZE" val="20"/>
</p:tagLst>
</file>

<file path=ppt/tags/tag2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10;\end{align*}&#10;\end{document}&#10;"/>
  <p:tag name="IGUANATEXSIZE" val="20"/>
</p:tagLst>
</file>

<file path=ppt/tags/tag2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S&#10;\end{align*}&#10;\end{document}&#10;"/>
  <p:tag name="IGUANATEXSIZE" val="20"/>
</p:tagLst>
</file>

<file path=ppt/tags/tag2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p&#10;\end{align*}&#10;\end{document}&#10;"/>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v_y,v_z&#10;\end{align*}&#10;\end{document}&#10;"/>
  <p:tag name="IGUANATEXSIZE" val="18"/>
</p:tagLst>
</file>

<file path=ppt/tags/tag3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10;\end{align*}&#10;\end{document}&#10;"/>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v_y,v_z&#10;\end{align*}&#10;\end{document}&#10;"/>
  <p:tag name="IGUANATEXSIZE" val="18"/>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2=\vec v.\vec v&#10;\end{align*}&#10;\end{document}&#10;"/>
  <p:tag name="IGUANATEXSIZE" val="18"/>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arrho(v_x,v_y,v_z)= \tilde\varrho(v^2)&#10;\end{align*}&#10;\end{document}&#10;"/>
  <p:tag name="IGUANATEXSIZE" val="18"/>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_x,v_y,v_z&#10;\end{align*}&#10;\end{document}&#10;"/>
  <p:tag name="IGUANATEXSIZE" val="18"/>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varrho(v_x,v_y,v_z)=\varrho_1(v_x)\varrho_1(v_y)\varrho_1(v_z)&#10;\end{align*}&#10;\end{document}&#10;"/>
  <p:tag name="IGUANATEXSIZE" val="18"/>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tilde\varrho(v_x^2+v_y^2+v_z^2)=\varrho_1(v_x)\varrho_1(v_y)\varrho_1(v_z)&#10;\end{align*}&#10;\end{document}&#10;"/>
  <p:tag name="IGUANATEXSIZE" val="18"/>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6CE07C7B-B112-42FB-8E1B-33FE1FFF8A21}" vid="{C820F9AE-8729-4B46-B1F6-02D85150C59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Myblank</Template>
  <TotalTime>2645</TotalTime>
  <Words>1398</Words>
  <Application>Microsoft Office PowerPoint</Application>
  <PresentationFormat>On-screen Show (4:3)</PresentationFormat>
  <Paragraphs>71</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 Math</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Vladimir Cerny</dc:creator>
  <cp:lastModifiedBy>Vladimir Cerny</cp:lastModifiedBy>
  <cp:revision>191</cp:revision>
  <dcterms:created xsi:type="dcterms:W3CDTF">2016-10-10T07:20:49Z</dcterms:created>
  <dcterms:modified xsi:type="dcterms:W3CDTF">2019-10-08T11:55:32Z</dcterms:modified>
</cp:coreProperties>
</file>