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63" r:id="rId2"/>
    <p:sldId id="265" r:id="rId3"/>
    <p:sldId id="266" r:id="rId4"/>
    <p:sldId id="267" r:id="rId5"/>
    <p:sldId id="268" r:id="rId6"/>
    <p:sldId id="269" r:id="rId7"/>
    <p:sldId id="271" r:id="rId8"/>
    <p:sldId id="272" r:id="rId9"/>
    <p:sldId id="309" r:id="rId10"/>
    <p:sldId id="273" r:id="rId11"/>
    <p:sldId id="347" r:id="rId12"/>
    <p:sldId id="276" r:id="rId13"/>
    <p:sldId id="277" r:id="rId14"/>
    <p:sldId id="278" r:id="rId15"/>
    <p:sldId id="279" r:id="rId16"/>
    <p:sldId id="304" r:id="rId1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94661" autoAdjust="0"/>
  </p:normalViewPr>
  <p:slideViewPr>
    <p:cSldViewPr snapToGrid="0">
      <p:cViewPr varScale="1">
        <p:scale>
          <a:sx n="62" d="100"/>
          <a:sy n="62" d="100"/>
        </p:scale>
        <p:origin x="1158" y="72"/>
      </p:cViewPr>
      <p:guideLst/>
    </p:cSldViewPr>
  </p:slideViewPr>
  <p:notesTextViewPr>
    <p:cViewPr>
      <p:scale>
        <a:sx n="1" d="1"/>
        <a:sy n="1" d="1"/>
      </p:scale>
      <p:origin x="0" y="0"/>
    </p:cViewPr>
  </p:notesTextViewPr>
  <p:sorterViewPr>
    <p:cViewPr>
      <p:scale>
        <a:sx n="110" d="100"/>
        <a:sy n="110" d="100"/>
      </p:scale>
      <p:origin x="0" y="-225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59C52-18EC-4722-8767-5E528E5DFBBC}" type="datetimeFigureOut">
              <a:rPr lang="sk-SK" smtClean="0"/>
              <a:t>15. 10. 2019</a:t>
            </a:fld>
            <a:endParaRPr lang="sk-SK"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EBEF8-B183-4FAF-9231-BCB8730357BA}" type="slidenum">
              <a:rPr lang="sk-SK" smtClean="0"/>
              <a:t>‹#›</a:t>
            </a:fld>
            <a:endParaRPr lang="sk-SK" dirty="0"/>
          </a:p>
        </p:txBody>
      </p:sp>
    </p:spTree>
    <p:extLst>
      <p:ext uri="{BB962C8B-B14F-4D97-AF65-F5344CB8AC3E}">
        <p14:creationId xmlns:p14="http://schemas.microsoft.com/office/powerpoint/2010/main" val="357766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15. 10. 2019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2204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15. 10. 2019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42903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15. 10. 2019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86619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15. 10. 2019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7930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15. 10. 2019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5498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15. 10. 2019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87037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15. 10. 2019</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34800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15. 10. 2019</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50979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15. 10. 2019</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12309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15. 10. 2019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26478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15. 10. 2019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6853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15. 10. 2019</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284914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gif"/><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13" Type="http://schemas.openxmlformats.org/officeDocument/2006/relationships/image" Target="../media/image34.png"/><Relationship Id="rId3" Type="http://schemas.openxmlformats.org/officeDocument/2006/relationships/tags" Target="../tags/tag44.xml"/><Relationship Id="rId12" Type="http://schemas.openxmlformats.org/officeDocument/2006/relationships/image" Target="../media/image32.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7.xml"/><Relationship Id="rId11" Type="http://schemas.openxmlformats.org/officeDocument/2006/relationships/image" Target="../media/image29.png"/><Relationship Id="rId5" Type="http://schemas.openxmlformats.org/officeDocument/2006/relationships/tags" Target="../tags/tag46.xml"/><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tags" Target="../tags/tag45.xml"/><Relationship Id="rId9" Type="http://schemas.openxmlformats.org/officeDocument/2006/relationships/image" Target="../media/image52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image" Target="../media/image29.png"/><Relationship Id="rId18" Type="http://schemas.openxmlformats.org/officeDocument/2006/relationships/image" Target="../media/image39.png"/><Relationship Id="rId3" Type="http://schemas.openxmlformats.org/officeDocument/2006/relationships/tags" Target="../tags/tag49.xml"/><Relationship Id="rId21" Type="http://schemas.openxmlformats.org/officeDocument/2006/relationships/image" Target="../media/image42.png"/><Relationship Id="rId7" Type="http://schemas.openxmlformats.org/officeDocument/2006/relationships/tags" Target="../tags/tag53.xml"/><Relationship Id="rId12" Type="http://schemas.openxmlformats.org/officeDocument/2006/relationships/image" Target="../media/image550.png"/><Relationship Id="rId17" Type="http://schemas.openxmlformats.org/officeDocument/2006/relationships/image" Target="../media/image38.png"/><Relationship Id="rId2" Type="http://schemas.openxmlformats.org/officeDocument/2006/relationships/tags" Target="../tags/tag48.xml"/><Relationship Id="rId16" Type="http://schemas.openxmlformats.org/officeDocument/2006/relationships/image" Target="../media/image570.png"/><Relationship Id="rId20" Type="http://schemas.openxmlformats.org/officeDocument/2006/relationships/image" Target="../media/image41.png"/><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5" Type="http://schemas.openxmlformats.org/officeDocument/2006/relationships/image" Target="../media/image34.png"/><Relationship Id="rId19" Type="http://schemas.openxmlformats.org/officeDocument/2006/relationships/image" Target="../media/image40.png"/><Relationship Id="rId4" Type="http://schemas.openxmlformats.org/officeDocument/2006/relationships/tags" Target="../tags/tag50.xml"/><Relationship Id="rId9" Type="http://schemas.openxmlformats.org/officeDocument/2006/relationships/slideLayout" Target="../slideLayouts/slideLayout7.xml"/><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13" Type="http://schemas.openxmlformats.org/officeDocument/2006/relationships/image" Target="../media/image44.png"/><Relationship Id="rId3" Type="http://schemas.openxmlformats.org/officeDocument/2006/relationships/tags" Target="../tags/tag57.xml"/><Relationship Id="rId7" Type="http://schemas.openxmlformats.org/officeDocument/2006/relationships/image" Target="../media/image43.png"/><Relationship Id="rId12" Type="http://schemas.openxmlformats.org/officeDocument/2006/relationships/image" Target="../media/image65.png"/><Relationship Id="rId2" Type="http://schemas.openxmlformats.org/officeDocument/2006/relationships/tags" Target="../tags/tag56.xml"/><Relationship Id="rId16" Type="http://schemas.openxmlformats.org/officeDocument/2006/relationships/image" Target="../media/image690.png"/><Relationship Id="rId1" Type="http://schemas.openxmlformats.org/officeDocument/2006/relationships/tags" Target="../tags/tag55.xml"/><Relationship Id="rId6" Type="http://schemas.openxmlformats.org/officeDocument/2006/relationships/slideLayout" Target="../slideLayouts/slideLayout7.xml"/><Relationship Id="rId11" Type="http://schemas.openxmlformats.org/officeDocument/2006/relationships/image" Target="../media/image40.png"/><Relationship Id="rId5" Type="http://schemas.openxmlformats.org/officeDocument/2006/relationships/tags" Target="../tags/tag59.xml"/><Relationship Id="rId15" Type="http://schemas.openxmlformats.org/officeDocument/2006/relationships/image" Target="../media/image46.png"/><Relationship Id="rId10" Type="http://schemas.openxmlformats.org/officeDocument/2006/relationships/image" Target="../media/image640.png"/><Relationship Id="rId4" Type="http://schemas.openxmlformats.org/officeDocument/2006/relationships/tags" Target="../tags/tag58.xml"/><Relationship Id="rId14"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gif"/><Relationship Id="rId13" Type="http://schemas.openxmlformats.org/officeDocument/2006/relationships/image" Target="../media/image13.png"/><Relationship Id="rId18" Type="http://schemas.openxmlformats.org/officeDocument/2006/relationships/image" Target="../media/image700.png"/><Relationship Id="rId3" Type="http://schemas.openxmlformats.org/officeDocument/2006/relationships/tags" Target="../tags/tag62.xml"/><Relationship Id="rId21" Type="http://schemas.openxmlformats.org/officeDocument/2006/relationships/image" Target="../media/image48.png"/><Relationship Id="rId7" Type="http://schemas.openxmlformats.org/officeDocument/2006/relationships/slideLayout" Target="../slideLayouts/slideLayout7.xml"/><Relationship Id="rId12" Type="http://schemas.openxmlformats.org/officeDocument/2006/relationships/image" Target="../media/image6.png"/><Relationship Id="rId2" Type="http://schemas.openxmlformats.org/officeDocument/2006/relationships/tags" Target="../tags/tag61.xml"/><Relationship Id="rId20" Type="http://schemas.openxmlformats.org/officeDocument/2006/relationships/image" Target="../media/image720.pn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5.png"/><Relationship Id="rId5" Type="http://schemas.openxmlformats.org/officeDocument/2006/relationships/tags" Target="../tags/tag64.xml"/><Relationship Id="rId15" Type="http://schemas.openxmlformats.org/officeDocument/2006/relationships/image" Target="../media/image9.png"/><Relationship Id="rId10" Type="http://schemas.openxmlformats.org/officeDocument/2006/relationships/image" Target="../media/image4.png"/><Relationship Id="rId19" Type="http://schemas.openxmlformats.org/officeDocument/2006/relationships/image" Target="../media/image47.png"/><Relationship Id="rId4" Type="http://schemas.openxmlformats.org/officeDocument/2006/relationships/tags" Target="../tags/tag63.xml"/><Relationship Id="rId9" Type="http://schemas.openxmlformats.org/officeDocument/2006/relationships/image" Target="../media/image12.jpeg"/><Relationship Id="rId14" Type="http://schemas.openxmlformats.org/officeDocument/2006/relationships/image" Target="../media/image8.png"/><Relationship Id="rId22"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2.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tags" Target="../tags/tag6.xml"/><Relationship Id="rId7" Type="http://schemas.openxmlformats.org/officeDocument/2006/relationships/image" Target="../media/image10.jpeg"/><Relationship Id="rId12" Type="http://schemas.openxmlformats.org/officeDocument/2006/relationships/image" Target="../media/image8.png"/><Relationship Id="rId17" Type="http://schemas.openxmlformats.org/officeDocument/2006/relationships/image" Target="../media/image28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gif"/><Relationship Id="rId11" Type="http://schemas.openxmlformats.org/officeDocument/2006/relationships/image" Target="../media/image7.png"/><Relationship Id="rId5" Type="http://schemas.openxmlformats.org/officeDocument/2006/relationships/slideLayout" Target="../slideLayouts/slideLayout7.xml"/><Relationship Id="rId10" Type="http://schemas.openxmlformats.org/officeDocument/2006/relationships/image" Target="../media/image6.png"/><Relationship Id="rId4" Type="http://schemas.openxmlformats.org/officeDocument/2006/relationships/tags" Target="../tags/tag7.xml"/><Relationship Id="rId9" Type="http://schemas.openxmlformats.org/officeDocument/2006/relationships/image" Target="../media/image5.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jpeg"/><Relationship Id="rId11" Type="http://schemas.openxmlformats.org/officeDocument/2006/relationships/image" Target="../media/image8.png"/><Relationship Id="rId5" Type="http://schemas.openxmlformats.org/officeDocument/2006/relationships/image" Target="../media/image2.gif"/><Relationship Id="rId10" Type="http://schemas.openxmlformats.org/officeDocument/2006/relationships/image" Target="../media/image13.png"/><Relationship Id="rId4" Type="http://schemas.openxmlformats.org/officeDocument/2006/relationships/slideLayout" Target="../slideLayouts/slideLayout7.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16.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4.png"/><Relationship Id="rId5" Type="http://schemas.openxmlformats.org/officeDocument/2006/relationships/tags" Target="../tags/tag15.xml"/><Relationship Id="rId1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tags" Target="../tags/tag14.xml"/><Relationship Id="rId9" Type="http://schemas.openxmlformats.org/officeDocument/2006/relationships/slideLayout" Target="../slideLayouts/slideLayout7.xml"/><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tags" Target="../tags/tag21.xml"/><Relationship Id="rId7" Type="http://schemas.openxmlformats.org/officeDocument/2006/relationships/slideLayout" Target="../slideLayouts/slideLayout7.xml"/><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tags" Target="../tags/tag20.xml"/><Relationship Id="rId16" Type="http://schemas.openxmlformats.org/officeDocument/2006/relationships/image" Target="../media/image23.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330.png"/><Relationship Id="rId5" Type="http://schemas.openxmlformats.org/officeDocument/2006/relationships/tags" Target="../tags/tag23.xml"/><Relationship Id="rId15" Type="http://schemas.openxmlformats.org/officeDocument/2006/relationships/image" Target="../media/image22.png"/><Relationship Id="rId10" Type="http://schemas.openxmlformats.org/officeDocument/2006/relationships/image" Target="../media/image340.png"/><Relationship Id="rId4" Type="http://schemas.openxmlformats.org/officeDocument/2006/relationships/tags" Target="../tags/tag22.xml"/><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image" Target="../media/image26.png"/><Relationship Id="rId3" Type="http://schemas.openxmlformats.org/officeDocument/2006/relationships/tags" Target="../tags/tag27.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tags" Target="../tags/tag26.xml"/><Relationship Id="rId16" Type="http://schemas.openxmlformats.org/officeDocument/2006/relationships/image" Target="../media/image8.png"/><Relationship Id="rId1" Type="http://schemas.openxmlformats.org/officeDocument/2006/relationships/tags" Target="../tags/tag25.xml"/><Relationship Id="rId6" Type="http://schemas.openxmlformats.org/officeDocument/2006/relationships/slideLayout" Target="../slideLayouts/slideLayout7.xml"/><Relationship Id="rId11" Type="http://schemas.openxmlformats.org/officeDocument/2006/relationships/image" Target="../media/image12.jpeg"/><Relationship Id="rId5" Type="http://schemas.openxmlformats.org/officeDocument/2006/relationships/tags" Target="../tags/tag29.xml"/><Relationship Id="rId15" Type="http://schemas.openxmlformats.org/officeDocument/2006/relationships/image" Target="../media/image13.png"/><Relationship Id="rId10" Type="http://schemas.openxmlformats.org/officeDocument/2006/relationships/image" Target="../media/image2.gif"/><Relationship Id="rId19" Type="http://schemas.openxmlformats.org/officeDocument/2006/relationships/image" Target="../media/image27.png"/><Relationship Id="rId4" Type="http://schemas.openxmlformats.org/officeDocument/2006/relationships/tags" Target="../tags/tag28.xml"/><Relationship Id="rId9" Type="http://schemas.openxmlformats.org/officeDocument/2006/relationships/image" Target="../media/image430.png"/><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2.xml"/><Relationship Id="rId7" Type="http://schemas.openxmlformats.org/officeDocument/2006/relationships/image" Target="../media/image4.png"/><Relationship Id="rId2" Type="http://schemas.openxmlformats.org/officeDocument/2006/relationships/tags" Target="../tags/tag31.xml"/><Relationship Id="rId16" Type="http://schemas.openxmlformats.org/officeDocument/2006/relationships/image" Target="../media/image30.jpeg"/><Relationship Id="rId1" Type="http://schemas.openxmlformats.org/officeDocument/2006/relationships/tags" Target="../tags/tag30.xml"/><Relationship Id="rId6" Type="http://schemas.openxmlformats.org/officeDocument/2006/relationships/image" Target="../media/image12.jpeg"/><Relationship Id="rId11" Type="http://schemas.openxmlformats.org/officeDocument/2006/relationships/image" Target="../media/image27.png"/><Relationship Id="rId5" Type="http://schemas.openxmlformats.org/officeDocument/2006/relationships/image" Target="../media/image28.jpe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9.png"/><Relationship Id="rId14" Type="http://schemas.openxmlformats.org/officeDocument/2006/relationships/image" Target="../media/image460.png"/></Relationships>
</file>

<file path=ppt/slides/_rels/slide8.xml.rels><?xml version="1.0" encoding="UTF-8" standalone="yes"?>
<Relationships xmlns="http://schemas.openxmlformats.org/package/2006/relationships"><Relationship Id="rId8" Type="http://schemas.openxmlformats.org/officeDocument/2006/relationships/image" Target="../media/image2.gif"/><Relationship Id="rId13" Type="http://schemas.openxmlformats.org/officeDocument/2006/relationships/image" Target="../media/image13.png"/><Relationship Id="rId18" Type="http://schemas.openxmlformats.org/officeDocument/2006/relationships/image" Target="../media/image32.png"/><Relationship Id="rId3" Type="http://schemas.openxmlformats.org/officeDocument/2006/relationships/tags" Target="../tags/tag35.xml"/><Relationship Id="rId7" Type="http://schemas.openxmlformats.org/officeDocument/2006/relationships/slideLayout" Target="../slideLayouts/slideLayout7.xml"/><Relationship Id="rId12" Type="http://schemas.openxmlformats.org/officeDocument/2006/relationships/image" Target="../media/image6.png"/><Relationship Id="rId17" Type="http://schemas.openxmlformats.org/officeDocument/2006/relationships/image" Target="../media/image31.png"/><Relationship Id="rId2" Type="http://schemas.openxmlformats.org/officeDocument/2006/relationships/tags" Target="../tags/tag34.xml"/><Relationship Id="rId16" Type="http://schemas.openxmlformats.org/officeDocument/2006/relationships/image" Target="../media/image26.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5.png"/><Relationship Id="rId5" Type="http://schemas.openxmlformats.org/officeDocument/2006/relationships/tags" Target="../tags/tag37.xml"/><Relationship Id="rId15" Type="http://schemas.openxmlformats.org/officeDocument/2006/relationships/image" Target="../media/image9.png"/><Relationship Id="rId10" Type="http://schemas.openxmlformats.org/officeDocument/2006/relationships/image" Target="../media/image4.png"/><Relationship Id="rId19" Type="http://schemas.openxmlformats.org/officeDocument/2006/relationships/image" Target="../media/image30.jpeg"/><Relationship Id="rId4" Type="http://schemas.openxmlformats.org/officeDocument/2006/relationships/tags" Target="../tags/tag36.xml"/><Relationship Id="rId9" Type="http://schemas.openxmlformats.org/officeDocument/2006/relationships/image" Target="../media/image12.jpeg"/><Relationship Id="rId14" Type="http://schemas.openxmlformats.org/officeDocument/2006/relationships/image" Target="../media/image8.png"/><Relationship Id="rId22" Type="http://schemas.openxmlformats.org/officeDocument/2006/relationships/image" Target="../media/image490.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2.jpeg"/><Relationship Id="rId11" Type="http://schemas.openxmlformats.org/officeDocument/2006/relationships/image" Target="../media/image8.png"/><Relationship Id="rId5" Type="http://schemas.openxmlformats.org/officeDocument/2006/relationships/image" Target="../media/image2.gif"/><Relationship Id="rId15" Type="http://schemas.openxmlformats.org/officeDocument/2006/relationships/image" Target="../media/image510.png"/><Relationship Id="rId10" Type="http://schemas.openxmlformats.org/officeDocument/2006/relationships/image" Target="../media/image13.png"/><Relationship Id="rId4" Type="http://schemas.openxmlformats.org/officeDocument/2006/relationships/slideLayout" Target="../slideLayouts/slideLayout7.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5"/>
          <a:stretch>
            <a:fillRect/>
          </a:stretch>
        </p:blipFill>
        <p:spPr>
          <a:xfrm>
            <a:off x="4866650" y="1000603"/>
            <a:ext cx="3603974" cy="2896482"/>
          </a:xfrm>
          <a:prstGeom prst="rect">
            <a:avLst/>
          </a:prstGeom>
        </p:spPr>
      </p:pic>
      <p:sp>
        <p:nvSpPr>
          <p:cNvPr id="4" name="TextBox 3"/>
          <p:cNvSpPr txBox="1"/>
          <p:nvPr/>
        </p:nvSpPr>
        <p:spPr>
          <a:xfrm>
            <a:off x="949015" y="162927"/>
            <a:ext cx="69847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Reversible processes in gas</a:t>
            </a: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 – experiment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al setup</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270793" y="1052736"/>
            <a:ext cx="4399177" cy="2506893"/>
            <a:chOff x="323529" y="764704"/>
            <a:chExt cx="6984775" cy="3929445"/>
          </a:xfrm>
        </p:grpSpPr>
        <p:pic>
          <p:nvPicPr>
            <p:cNvPr id="6" name="Picture 2" descr="http://www.disneyclips.com/imagesnewb4/imageslwrakr01/clipsneezy3.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http://www.ferro.pl/foto/1/d/M6310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4" descr="https://openclipart.org/image/2400px/svg_to_png/173046/thermometer-tall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3" name="Picture 1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4" name="Picture 13"/>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5" name="Rectangle 14"/>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panose="020F0502020204030204"/>
                <a:ea typeface="+mn-ea"/>
                <a:cs typeface="+mn-cs"/>
              </a:endParaRPr>
            </a:p>
          </p:txBody>
        </p:sp>
        <p:pic>
          <p:nvPicPr>
            <p:cNvPr id="16" name="Picture 2" descr="Image result for working dwar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rot="5400000">
              <a:off x="1697989" y="3853317"/>
              <a:ext cx="919884" cy="616099"/>
              <a:chOff x="1814430" y="5229200"/>
              <a:chExt cx="1101386" cy="720080"/>
            </a:xfrm>
          </p:grpSpPr>
          <p:sp>
            <p:nvSpPr>
              <p:cNvPr id="23" name="Rectangle 22"/>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8" name="Picture 4" descr="https://openclipart.org/image/2400px/svg_to_png/173046/thermometer-tall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3"/>
            <a:stretch>
              <a:fillRect/>
            </a:stretch>
          </p:blipFill>
          <p:spPr>
            <a:xfrm>
              <a:off x="2483768" y="3827140"/>
              <a:ext cx="432048" cy="400910"/>
            </a:xfrm>
            <a:prstGeom prst="rect">
              <a:avLst/>
            </a:prstGeom>
          </p:spPr>
        </p:pic>
        <p:pic>
          <p:nvPicPr>
            <p:cNvPr id="20" name="Picture 19"/>
            <p:cNvPicPr>
              <a:picLocks noChangeAspect="1"/>
            </p:cNvPicPr>
            <p:nvPr/>
          </p:nvPicPr>
          <p:blipFill>
            <a:blip r:embed="rId13">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21" name="Straight Arrow Connector 20"/>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06829" y="4049486"/>
            <a:ext cx="878477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dwarfs observe all the time the pressure gauge and the temperature of the gas and by coordinated action they can manage to change the gas state from, say, the red point to the green point in the figure.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Note, that we have used the term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energy flow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 the heat flow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it would seem to be natural for a common generally educated person. We shall discuss this very thoroughly later on. Here we just stress that the heat cannot flow, since it is an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action (kind of work)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 a substance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(which could be stored somewhere and then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transfered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some other place).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val 24"/>
          <p:cNvSpPr>
            <a:spLocks noChangeAspect="1"/>
          </p:cNvSpPr>
          <p:nvPr/>
        </p:nvSpPr>
        <p:spPr>
          <a:xfrm>
            <a:off x="6372200" y="2420888"/>
            <a:ext cx="87086" cy="8708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p:cNvSpPr>
            <a:spLocks noChangeAspect="1"/>
          </p:cNvSpPr>
          <p:nvPr/>
        </p:nvSpPr>
        <p:spPr>
          <a:xfrm>
            <a:off x="6472673" y="2320415"/>
            <a:ext cx="87086" cy="870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167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70432"/>
            <a:ext cx="6480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Reversible processes in ideal gas, summary</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251520" y="794321"/>
                <a:ext cx="889248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following laws has been established for reversible processes in ideal gas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Isothermal process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Isobaric process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Isochoric process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The coefficient of isobaric thermal expansion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𝜸</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and the coefficient of isochoric thermal pressure </a:t>
                </a:r>
                <a14:m>
                  <m:oMath xmlns:m="http://schemas.openxmlformats.org/officeDocument/2006/math">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𝜸</m:t>
                        </m:r>
                      </m:e>
                    </m:acc>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have the same value for an ideal gas and are universal, that is have the same value for all ideal gasses (provided we use the same value of the reference temperature</a:t>
                </a:r>
                <a14:m>
                  <m:oMath xmlns:m="http://schemas.openxmlformats.org/officeDocument/2006/math">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𝒕</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𝟎</m:t>
                        </m:r>
                      </m:sub>
                    </m:sSub>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Their common value for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0°C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a:t>
                </a:r>
              </a:p>
            </p:txBody>
          </p:sp>
        </mc:Choice>
        <mc:Fallback xmlns="">
          <p:sp>
            <p:nvSpPr>
              <p:cNvPr id="3" name="TextBox 2"/>
              <p:cNvSpPr txBox="1">
                <a:spLocks noRot="1" noChangeAspect="1" noMove="1" noResize="1" noEditPoints="1" noAdjustHandles="1" noChangeArrowheads="1" noChangeShapeType="1" noTextEdit="1"/>
              </p:cNvSpPr>
              <p:nvPr/>
            </p:nvSpPr>
            <p:spPr>
              <a:xfrm>
                <a:off x="251520" y="794321"/>
                <a:ext cx="8892480" cy="2308324"/>
              </a:xfrm>
              <a:prstGeom prst="rect">
                <a:avLst/>
              </a:prstGeom>
              <a:blipFill>
                <a:blip r:embed="rId9"/>
                <a:stretch>
                  <a:fillRect l="-548" t="-1319" r="-137" b="-3166"/>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580948" y="1163764"/>
            <a:ext cx="1072759" cy="202311"/>
          </a:xfrm>
          <a:prstGeom prst="rect">
            <a:avLst/>
          </a:prstGeom>
        </p:spPr>
      </p:pic>
      <p:pic>
        <p:nvPicPr>
          <p:cNvPr id="6" name="Picture 5"/>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580948" y="1424337"/>
            <a:ext cx="2173748" cy="229743"/>
          </a:xfrm>
          <a:prstGeom prst="rect">
            <a:avLst/>
          </a:prstGeom>
        </p:spPr>
      </p:pic>
      <p:pic>
        <p:nvPicPr>
          <p:cNvPr id="7" name="Picture 6"/>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592824" y="1692268"/>
            <a:ext cx="2104936" cy="229743"/>
          </a:xfrm>
          <a:prstGeom prst="rect">
            <a:avLst/>
          </a:prstGeom>
        </p:spPr>
      </p:pic>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234167" y="2868615"/>
            <a:ext cx="1702499" cy="468059"/>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p:nvPicPr>
        <p:blipFill>
          <a:blip r:embed="rId14"/>
          <a:stretch>
            <a:fillRect/>
          </a:stretch>
        </p:blipFill>
        <p:spPr>
          <a:xfrm>
            <a:off x="4871788" y="4153593"/>
            <a:ext cx="3216649" cy="1428808"/>
          </a:xfrm>
          <a:prstGeom prst="rect">
            <a:avLst/>
          </a:prstGeom>
        </p:spPr>
      </p:pic>
      <p:sp>
        <p:nvSpPr>
          <p:cNvPr id="9" name="Rectangle 8"/>
          <p:cNvSpPr/>
          <p:nvPr/>
        </p:nvSpPr>
        <p:spPr>
          <a:xfrm>
            <a:off x="182696" y="3102644"/>
            <a:ext cx="4572000" cy="258532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consequence of this universality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that the extrapolated straight lines for isobaric and isochoric processes in ideal gasses intercept the temperature axis at a universal point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Kelvin suggested to shift zero temperature to this point and leave the size of “one degree” the same as for Celsius scale. In this way the Kelvin temperature scale was defined.</a:t>
            </a:r>
          </a:p>
        </p:txBody>
      </p:sp>
      <p:pic>
        <p:nvPicPr>
          <p:cNvPr id="25" name="Picture 24"/>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99788" y="4277389"/>
            <a:ext cx="1049274" cy="173165"/>
          </a:xfrm>
          <a:prstGeom prst="rect">
            <a:avLst/>
          </a:prstGeom>
        </p:spPr>
      </p:pic>
    </p:spTree>
    <p:extLst>
      <p:ext uri="{BB962C8B-B14F-4D97-AF65-F5344CB8AC3E}">
        <p14:creationId xmlns:p14="http://schemas.microsoft.com/office/powerpoint/2010/main" val="315292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85D0DD-31C1-41EA-98AD-420AE70F2A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D6B4CA4-7679-4571-9A22-247C4F72E4AA}"/>
              </a:ext>
            </a:extLst>
          </p:cNvPr>
          <p:cNvSpPr txBox="1"/>
          <p:nvPr/>
        </p:nvSpPr>
        <p:spPr>
          <a:xfrm>
            <a:off x="272986" y="1241291"/>
            <a:ext cx="882622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Later we abandoned the use of boiling point and freezing point of water as reference temperatures and the “size” of one Kelvin temperature difference was defined by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defining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temperature of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the triple point of water as 273.16K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So the connection to “degree of Celsius” was abandoned although practically the two „degrees“ have equal size</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latest development is still different. Since 2019 SI system of units was redefined and</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was</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Kelvin defined anew: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kelvin is defined by fixing the numerical value of the Boltzmann constant k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1.380 649×10</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J⋅K</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ED5E663-6BFF-42A4-97F1-67E4AEFD53B5}"/>
              </a:ext>
            </a:extLst>
          </p:cNvPr>
          <p:cNvSpPr txBox="1"/>
          <p:nvPr/>
        </p:nvSpPr>
        <p:spPr>
          <a:xfrm>
            <a:off x="1964725" y="433157"/>
            <a:ext cx="5029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New kelvin</a:t>
            </a:r>
          </a:p>
        </p:txBody>
      </p:sp>
      <p:sp>
        <p:nvSpPr>
          <p:cNvPr id="5" name="Rectangle 4">
            <a:extLst>
              <a:ext uri="{FF2B5EF4-FFF2-40B4-BE49-F238E27FC236}">
                <a16:creationId xmlns:a16="http://schemas.microsoft.com/office/drawing/2014/main" id="{AD858868-EE9A-410E-B71B-A0906E75622F}"/>
              </a:ext>
            </a:extLst>
          </p:cNvPr>
          <p:cNvSpPr/>
          <p:nvPr/>
        </p:nvSpPr>
        <p:spPr>
          <a:xfrm>
            <a:off x="272986" y="3429000"/>
            <a:ext cx="8426171" cy="5993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63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6480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Equation of state</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251520" y="794321"/>
                <a:ext cx="8892480" cy="18928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Isobaric (Gay-Lussac) law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has a very simple form when rewritten using absolute temperature in Kelvin. Freezing point of water in Kelvin is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=273.15</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 and so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can be written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Guy-</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Lussac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law will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51520" y="794321"/>
                <a:ext cx="8892480" cy="1892826"/>
              </a:xfrm>
              <a:prstGeom prst="rect">
                <a:avLst/>
              </a:prstGeom>
              <a:blipFill>
                <a:blip r:embed="rId12"/>
                <a:stretch>
                  <a:fillRect l="-548"/>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2865579" y="942172"/>
            <a:ext cx="2173748" cy="229743"/>
          </a:xfrm>
          <a:prstGeom prst="rect">
            <a:avLst/>
          </a:prstGeom>
        </p:spPr>
      </p:pic>
      <p:pic>
        <p:nvPicPr>
          <p:cNvPr id="13" name="Picture 12"/>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468014" y="2118656"/>
            <a:ext cx="2405444" cy="500634"/>
          </a:xfrm>
          <a:prstGeom prst="rect">
            <a:avLst/>
          </a:prstGeom>
        </p:spPr>
      </p:pic>
      <p:pic>
        <p:nvPicPr>
          <p:cNvPr id="11" name="Picture 10"/>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5140225" y="794913"/>
            <a:ext cx="1702499" cy="46805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33941" y="3728863"/>
                <a:ext cx="8064896"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Now we shall perform a compound process: starting at</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we isothermally go to</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from there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isobarically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a:t>
                </a:r>
                <a14:m>
                  <m:oMath xmlns:m="http://schemas.openxmlformats.org/officeDocument/2006/math">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Applying the corresponding laws we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from there                                                      what is the ideal gas equation of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3941" y="3728863"/>
                <a:ext cx="8064896" cy="2062103"/>
              </a:xfrm>
              <a:prstGeom prst="rect">
                <a:avLst/>
              </a:prstGeom>
              <a:blipFill>
                <a:blip r:embed="rId16"/>
                <a:stretch>
                  <a:fillRect l="-605" t="-296" r="-454"/>
                </a:stretch>
              </a:blipFill>
            </p:spPr>
            <p:txBody>
              <a:bodyPr/>
              <a:lstStyle/>
              <a:p>
                <a:r>
                  <a:rPr lang="sk-SK">
                    <a:noFill/>
                  </a:rPr>
                  <a:t> </a:t>
                </a:r>
              </a:p>
            </p:txBody>
          </p:sp>
        </mc:Fallback>
      </mc:AlternateContent>
      <p:pic>
        <p:nvPicPr>
          <p:cNvPr id="7" name="Picture 6"/>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2072680" y="4552730"/>
            <a:ext cx="1227582" cy="226314"/>
          </a:xfrm>
          <a:prstGeom prst="rect">
            <a:avLst/>
          </a:prstGeom>
        </p:spPr>
      </p:pic>
      <p:pic>
        <p:nvPicPr>
          <p:cNvPr id="9" name="Picture 8"/>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3769162" y="4455570"/>
            <a:ext cx="841820" cy="516065"/>
          </a:xfrm>
          <a:prstGeom prst="rect">
            <a:avLst/>
          </a:prstGeom>
        </p:spPr>
      </p:pic>
      <p:pic>
        <p:nvPicPr>
          <p:cNvPr id="17" name="Picture 16"/>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017306" y="5078489"/>
            <a:ext cx="2108835" cy="502349"/>
          </a:xfrm>
          <a:prstGeom prst="rect">
            <a:avLst/>
          </a:prstGeom>
        </p:spPr>
      </p:pic>
      <p:sp>
        <p:nvSpPr>
          <p:cNvPr id="12" name="Slide Number Placehold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F88E83C-3012-453C-B935-08D5BBDF8187}"/>
              </a:ext>
            </a:extLst>
          </p:cNvPr>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6056086" y="2115457"/>
            <a:ext cx="1616774" cy="505778"/>
          </a:xfrm>
          <a:prstGeom prst="rect">
            <a:avLst/>
          </a:prstGeom>
        </p:spPr>
      </p:pic>
      <p:sp>
        <p:nvSpPr>
          <p:cNvPr id="22" name="Rectangle 21"/>
          <p:cNvSpPr/>
          <p:nvPr/>
        </p:nvSpPr>
        <p:spPr>
          <a:xfrm>
            <a:off x="5325735" y="2188420"/>
            <a:ext cx="3866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a:t>
            </a:r>
          </a:p>
        </p:txBody>
      </p:sp>
      <p:sp>
        <p:nvSpPr>
          <p:cNvPr id="23" name="TextBox 22"/>
          <p:cNvSpPr txBox="1"/>
          <p:nvPr/>
        </p:nvSpPr>
        <p:spPr>
          <a:xfrm>
            <a:off x="370114" y="2743200"/>
            <a:ext cx="81642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a same way we can rewrite the isochoric Guy-</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Lussac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law as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92A524D1-7ECE-4BDE-9967-2AD824C3599B}"/>
              </a:ext>
            </a:extLst>
          </p:cNvPr>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3356429" y="3182259"/>
            <a:ext cx="1596200" cy="449199"/>
          </a:xfrm>
          <a:prstGeom prst="rect">
            <a:avLst/>
          </a:prstGeom>
        </p:spPr>
      </p:pic>
    </p:spTree>
    <p:extLst>
      <p:ext uri="{BB962C8B-B14F-4D97-AF65-F5344CB8AC3E}">
        <p14:creationId xmlns:p14="http://schemas.microsoft.com/office/powerpoint/2010/main" val="300243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077575" y="2326571"/>
            <a:ext cx="2750058" cy="502349"/>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62422" y="2857180"/>
                <a:ext cx="83529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constant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called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Boltzmann constant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1.380649×10</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J/K</a:t>
                </a:r>
                <a:endParaRPr kumimoji="0" lang="sk-SK" sz="1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62422" y="2857180"/>
                <a:ext cx="8352928" cy="369332"/>
              </a:xfrm>
              <a:prstGeom prst="rect">
                <a:avLst/>
              </a:prstGeom>
              <a:blipFill>
                <a:blip r:embed="rId10"/>
                <a:stretch>
                  <a:fillRect l="-657" t="-10000" b="-26667"/>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extBox 11"/>
          <p:cNvSpPr txBox="1"/>
          <p:nvPr/>
        </p:nvSpPr>
        <p:spPr>
          <a:xfrm>
            <a:off x="1331640" y="260648"/>
            <a:ext cx="6480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Equation of state</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p:cNvSpPr/>
          <p:nvPr/>
        </p:nvSpPr>
        <p:spPr>
          <a:xfrm>
            <a:off x="118955" y="1382313"/>
            <a:ext cx="866502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Now recall the Avogadro’s law: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equal volumes of all gases, at the same temperature and pressure, have the same number of molecules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From there it is clear that the constant on in the last equation is proportional to the number of molecules and some universal constant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517582" y="829142"/>
            <a:ext cx="2108835" cy="502349"/>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105611" y="3290672"/>
                <a:ext cx="8338457"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number of molecules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can be easily expressed through the Avogadro number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so the ideal gas equation of state reads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Historically it used to be written using a different constant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called gas constant)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reason was that the Avogadro number (and so neither the Boltzmann constant) was not known with acceptable precision, while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can be measured easily.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fter</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redefinition</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of mol by </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new SI, </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equation</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is not exact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even though the error is experimentally negligible. The problem is not yet officially settled, if you want to know more, consult Wikipedia.</a:t>
                </a:r>
              </a:p>
            </p:txBody>
          </p:sp>
        </mc:Choice>
        <mc:Fallback xmlns="">
          <p:sp>
            <p:nvSpPr>
              <p:cNvPr id="16" name="TextBox 15"/>
              <p:cNvSpPr txBox="1">
                <a:spLocks noRot="1" noChangeAspect="1" noMove="1" noResize="1" noEditPoints="1" noAdjustHandles="1" noChangeArrowheads="1" noChangeShapeType="1" noTextEdit="1"/>
              </p:cNvSpPr>
              <p:nvPr/>
            </p:nvSpPr>
            <p:spPr>
              <a:xfrm>
                <a:off x="105611" y="3290672"/>
                <a:ext cx="8338457" cy="3600986"/>
              </a:xfrm>
              <a:prstGeom prst="rect">
                <a:avLst/>
              </a:prstGeom>
              <a:blipFill>
                <a:blip r:embed="rId12"/>
                <a:stretch>
                  <a:fillRect l="-585" t="-1015" b="-1692"/>
                </a:stretch>
              </a:blipFill>
            </p:spPr>
            <p:txBody>
              <a:bodyPr/>
              <a:lstStyle/>
              <a:p>
                <a:r>
                  <a:rPr lang="en-US">
                    <a:noFill/>
                  </a:rPr>
                  <a:t> </a:t>
                </a:r>
              </a:p>
            </p:txBody>
          </p:sp>
        </mc:Fallback>
      </mc:AlternateContent>
      <p:pic>
        <p:nvPicPr>
          <p:cNvPr id="17" name="Picture 16"/>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517582" y="3694489"/>
            <a:ext cx="1117854" cy="411480"/>
          </a:xfrm>
          <a:prstGeom prst="rect">
            <a:avLst/>
          </a:prstGeom>
        </p:spPr>
      </p:pic>
      <p:pic>
        <p:nvPicPr>
          <p:cNvPr id="19" name="Picture 18"/>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333032" y="4049850"/>
            <a:ext cx="1529334" cy="411480"/>
          </a:xfrm>
          <a:prstGeom prst="rect">
            <a:avLst/>
          </a:prstGeom>
        </p:spPr>
      </p:pic>
      <p:sp>
        <p:nvSpPr>
          <p:cNvPr id="20" name="Rectangle 19"/>
          <p:cNvSpPr/>
          <p:nvPr/>
        </p:nvSpPr>
        <p:spPr>
          <a:xfrm>
            <a:off x="5188072" y="3848023"/>
            <a:ext cx="1883228" cy="7837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454354" y="4999802"/>
            <a:ext cx="1246442" cy="41148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4274839" y="5020876"/>
                <a:ext cx="328852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𝑅</m:t>
                    </m:r>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sub>
                    </m:sSub>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8.3144598 J mol</a:t>
                </a:r>
                <a:r>
                  <a:rPr kumimoji="0" lang="sk-SK" sz="18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K</a:t>
                </a:r>
                <a:r>
                  <a:rPr kumimoji="0" lang="sk-SK" sz="1800" b="0" i="0" u="none" strike="noStrike" kern="1200" cap="none" spc="0" normalizeH="0" baseline="30000" noProof="0" dirty="0">
                    <a:ln>
                      <a:noFill/>
                    </a:ln>
                    <a:solidFill>
                      <a:prstClr val="black"/>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Rectangle 21"/>
              <p:cNvSpPr>
                <a:spLocks noRot="1" noChangeAspect="1" noMove="1" noResize="1" noEditPoints="1" noAdjustHandles="1" noChangeArrowheads="1" noChangeShapeType="1" noTextEdit="1"/>
              </p:cNvSpPr>
              <p:nvPr/>
            </p:nvSpPr>
            <p:spPr>
              <a:xfrm>
                <a:off x="4274839" y="5020876"/>
                <a:ext cx="3288529" cy="369332"/>
              </a:xfrm>
              <a:prstGeom prst="rect">
                <a:avLst/>
              </a:prstGeom>
              <a:blipFill>
                <a:blip r:embed="rId16"/>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153886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800101" y="353290"/>
            <a:ext cx="73879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Work at reversible gas processes</a:t>
            </a:r>
          </a:p>
        </p:txBody>
      </p:sp>
      <p:sp>
        <p:nvSpPr>
          <p:cNvPr id="8" name="TextBox 7"/>
          <p:cNvSpPr txBox="1"/>
          <p:nvPr/>
        </p:nvSpPr>
        <p:spPr>
          <a:xfrm>
            <a:off x="290945" y="1046496"/>
            <a:ext cx="8603673"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thermodynamics and in statistical physics when we say “work” we have in mind macroscopically observable work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related to our piston-pusher dwarf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piston pusher (when manipulating the piston) has to use force to ensure, that the piston movement is slow enough for the process to be reversible. Applying force on a moving piston means that some work is performed.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stress, however, that there are two parties involved: the gas and the dwarf. In the same way as the dwarf acts on the gas by  force the gas acts on the dwarf by  force. These two forces are, by Newton’s action-reaction principle, equal in size but opposite in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Therefore we can calculate “two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klinds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work. One which is performed by the dwarf on the gas, the other one which is performed by the gas on the dwarf. Speaking about a work, we have to specify whom we consider to be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performer of work”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who is considered to be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receiver of the work”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There are two possible choices: the dwarf as a performer and the gas as a receiver, or the dwarf as a receiver and the gas as a performer. Depending on our choice we get two different definitions of the work, differing by the sign.</a:t>
            </a:r>
          </a:p>
        </p:txBody>
      </p:sp>
    </p:spTree>
    <p:extLst>
      <p:ext uri="{BB962C8B-B14F-4D97-AF65-F5344CB8AC3E}">
        <p14:creationId xmlns:p14="http://schemas.microsoft.com/office/powerpoint/2010/main" val="4275126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 name="Group 2"/>
          <p:cNvGrpSpPr/>
          <p:nvPr/>
        </p:nvGrpSpPr>
        <p:grpSpPr>
          <a:xfrm>
            <a:off x="519930" y="1366383"/>
            <a:ext cx="3168352" cy="1656184"/>
            <a:chOff x="323529" y="764704"/>
            <a:chExt cx="6984775" cy="3929445"/>
          </a:xfrm>
        </p:grpSpPr>
        <p:pic>
          <p:nvPicPr>
            <p:cNvPr id="4" name="Picture 3" descr="http://www.disneyclips.com/imagesnewb4/imageslwrakr01/clipsneezy3.g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2" descr="http://www.ferro.pl/foto/1/d/M6310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4" descr="https://openclipart.org/image/2400px/svg_to_png/173046/thermometer-tall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1" name="Picture 10"/>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2" name="Picture 11"/>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3" name="Rectangle 12"/>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14" name="Picture 2" descr="Image result for working dwar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rot="5400000">
              <a:off x="1697989" y="3853317"/>
              <a:ext cx="919884" cy="616099"/>
              <a:chOff x="1814430" y="5229200"/>
              <a:chExt cx="1101386" cy="720080"/>
            </a:xfrm>
          </p:grpSpPr>
          <p:sp>
            <p:nvSpPr>
              <p:cNvPr id="21" name="Rectangle 20"/>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6" name="Picture 4" descr="https://openclipart.org/image/2400px/svg_to_png/173046/thermometer-tall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5"/>
            <a:stretch>
              <a:fillRect/>
            </a:stretch>
          </p:blipFill>
          <p:spPr>
            <a:xfrm>
              <a:off x="2483768" y="3827140"/>
              <a:ext cx="432048" cy="400910"/>
            </a:xfrm>
            <a:prstGeom prst="rect">
              <a:avLst/>
            </a:prstGeom>
          </p:spPr>
        </p:pic>
        <p:pic>
          <p:nvPicPr>
            <p:cNvPr id="18" name="Picture 17"/>
            <p:cNvPicPr>
              <a:picLocks noChangeAspect="1"/>
            </p:cNvPicPr>
            <p:nvPr/>
          </p:nvPicPr>
          <p:blipFill>
            <a:blip r:embed="rId15">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19" name="Straight Arrow Connector 18"/>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TextBox 22"/>
              <p:cNvSpPr txBox="1"/>
              <p:nvPr/>
            </p:nvSpPr>
            <p:spPr>
              <a:xfrm>
                <a:off x="4052455" y="1350818"/>
                <a:ext cx="46655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Suppose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have chosen the gas to be the performer. The gas acts by a force from  left to right. If the piston moves to the right by a distance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gas performs the work</a:t>
                </a:r>
              </a:p>
            </p:txBody>
          </p:sp>
        </mc:Choice>
        <mc:Fallback xmlns="">
          <p:sp>
            <p:nvSpPr>
              <p:cNvPr id="23" name="TextBox 22"/>
              <p:cNvSpPr txBox="1">
                <a:spLocks noRot="1" noChangeAspect="1" noMove="1" noResize="1" noEditPoints="1" noAdjustHandles="1" noChangeArrowheads="1" noChangeShapeType="1" noTextEdit="1"/>
              </p:cNvSpPr>
              <p:nvPr/>
            </p:nvSpPr>
            <p:spPr>
              <a:xfrm>
                <a:off x="4052455" y="1350818"/>
                <a:ext cx="4665518" cy="1200329"/>
              </a:xfrm>
              <a:prstGeom prst="rect">
                <a:avLst/>
              </a:prstGeom>
              <a:blipFill>
                <a:blip r:embed="rId18"/>
                <a:stretch>
                  <a:fillRect l="-1176" t="-3061" b="-7653"/>
                </a:stretch>
              </a:blipFill>
            </p:spPr>
            <p:txBody>
              <a:bodyPr/>
              <a:lstStyle/>
              <a:p>
                <a:r>
                  <a:rPr lang="en-US">
                    <a:noFill/>
                  </a:rPr>
                  <a:t> </a:t>
                </a:r>
              </a:p>
            </p:txBody>
          </p:sp>
        </mc:Fallback>
      </mc:AlternateContent>
      <p:pic>
        <p:nvPicPr>
          <p:cNvPr id="25" name="Picture 24"/>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5231246" y="2783844"/>
            <a:ext cx="2005714" cy="232381"/>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602673" y="3325090"/>
                <a:ext cx="8115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the change of the gas volume. If we choose the dwarf to be the performer, he performs the work</a:t>
                </a:r>
              </a:p>
            </p:txBody>
          </p:sp>
        </mc:Choice>
        <mc:Fallback xmlns="">
          <p:sp>
            <p:nvSpPr>
              <p:cNvPr id="26" name="TextBox 25"/>
              <p:cNvSpPr txBox="1">
                <a:spLocks noRot="1" noChangeAspect="1" noMove="1" noResize="1" noEditPoints="1" noAdjustHandles="1" noChangeArrowheads="1" noChangeShapeType="1" noTextEdit="1"/>
              </p:cNvSpPr>
              <p:nvPr/>
            </p:nvSpPr>
            <p:spPr>
              <a:xfrm>
                <a:off x="602673" y="3325090"/>
                <a:ext cx="8115300" cy="646331"/>
              </a:xfrm>
              <a:prstGeom prst="rect">
                <a:avLst/>
              </a:prstGeom>
              <a:blipFill>
                <a:blip r:embed="rId20"/>
                <a:stretch>
                  <a:fillRect l="-676" t="-4717" b="-14151"/>
                </a:stretch>
              </a:blipFill>
            </p:spPr>
            <p:txBody>
              <a:bodyPr/>
              <a:lstStyle/>
              <a:p>
                <a:r>
                  <a:rPr lang="en-US">
                    <a:noFill/>
                  </a:rPr>
                  <a:t> </a:t>
                </a:r>
              </a:p>
            </p:txBody>
          </p:sp>
        </mc:Fallback>
      </mc:AlternateContent>
      <p:pic>
        <p:nvPicPr>
          <p:cNvPr id="29" name="Picture 28"/>
          <p:cNvPicPr>
            <a:picLocks noChangeAspect="1"/>
          </p:cNvPicPr>
          <p:nvPr>
            <p:custDataLst>
              <p:tags r:id="rId2"/>
            </p:custDataLst>
          </p:nvPr>
        </p:nvPicPr>
        <p:blipFill>
          <a:blip r:embed="rId21" cstate="print">
            <a:extLst>
              <a:ext uri="{28A0092B-C50C-407E-A947-70E740481C1C}">
                <a14:useLocalDpi xmlns:a14="http://schemas.microsoft.com/office/drawing/2010/main" val="0"/>
              </a:ext>
            </a:extLst>
          </a:blip>
          <a:stretch>
            <a:fillRect/>
          </a:stretch>
        </p:blipFill>
        <p:spPr>
          <a:xfrm>
            <a:off x="3328615" y="4148229"/>
            <a:ext cx="2470476" cy="251429"/>
          </a:xfrm>
          <a:prstGeom prst="rect">
            <a:avLst/>
          </a:prstGeom>
        </p:spPr>
      </p:pic>
      <p:sp>
        <p:nvSpPr>
          <p:cNvPr id="30" name="TextBox 29"/>
          <p:cNvSpPr txBox="1"/>
          <p:nvPr/>
        </p:nvSpPr>
        <p:spPr>
          <a:xfrm>
            <a:off x="800101" y="353290"/>
            <a:ext cx="73879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Work at reversible gas processes</a:t>
            </a:r>
          </a:p>
        </p:txBody>
      </p:sp>
      <p:sp>
        <p:nvSpPr>
          <p:cNvPr id="31" name="TextBox 30"/>
          <p:cNvSpPr txBox="1"/>
          <p:nvPr/>
        </p:nvSpPr>
        <p:spPr>
          <a:xfrm>
            <a:off x="716973" y="4707082"/>
            <a:ext cx="8146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standard choice in textbooks is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“gas as a performer”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the standard formula used for “work performed during the gas process” is</a:t>
            </a:r>
          </a:p>
        </p:txBody>
      </p:sp>
      <p:pic>
        <p:nvPicPr>
          <p:cNvPr id="34" name="Picture 33"/>
          <p:cNvPicPr>
            <a:picLocks noChangeAspect="1"/>
          </p:cNvPicPr>
          <p:nvPr>
            <p:custDataLst>
              <p:tags r:id="rId3"/>
            </p:custDataLst>
          </p:nvPr>
        </p:nvPicPr>
        <p:blipFill>
          <a:blip r:embed="rId22" cstate="print">
            <a:extLst>
              <a:ext uri="{28A0092B-C50C-407E-A947-70E740481C1C}">
                <a14:useLocalDpi xmlns:a14="http://schemas.microsoft.com/office/drawing/2010/main" val="0"/>
              </a:ext>
            </a:extLst>
          </a:blip>
          <a:stretch>
            <a:fillRect/>
          </a:stretch>
        </p:blipFill>
        <p:spPr>
          <a:xfrm>
            <a:off x="3946450" y="5660837"/>
            <a:ext cx="1095238" cy="232381"/>
          </a:xfrm>
          <a:prstGeom prst="rect">
            <a:avLst/>
          </a:prstGeom>
        </p:spPr>
      </p:pic>
      <p:sp>
        <p:nvSpPr>
          <p:cNvPr id="35" name="Rectangle 34"/>
          <p:cNvSpPr/>
          <p:nvPr/>
        </p:nvSpPr>
        <p:spPr>
          <a:xfrm>
            <a:off x="3688282" y="5496791"/>
            <a:ext cx="1542964" cy="5922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11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2AE27-9278-42A8-85B9-47EEBADC6B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B7D75A3-3331-4142-8DB0-FEA40B19A59F}"/>
              </a:ext>
            </a:extLst>
          </p:cNvPr>
          <p:cNvSpPr txBox="1"/>
          <p:nvPr/>
        </p:nvSpPr>
        <p:spPr>
          <a:xfrm>
            <a:off x="800101" y="353290"/>
            <a:ext cx="73879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Work at reversible gas processes</a:t>
            </a:r>
          </a:p>
        </p:txBody>
      </p:sp>
      <p:sp>
        <p:nvSpPr>
          <p:cNvPr id="10" name="TextBox 9">
            <a:extLst>
              <a:ext uri="{FF2B5EF4-FFF2-40B4-BE49-F238E27FC236}">
                <a16:creationId xmlns:a16="http://schemas.microsoft.com/office/drawing/2014/main" id="{EBDA8A13-23E2-4444-8A2F-13251E9E4F7C}"/>
              </a:ext>
            </a:extLst>
          </p:cNvPr>
          <p:cNvSpPr txBox="1"/>
          <p:nvPr/>
        </p:nvSpPr>
        <p:spPr>
          <a:xfrm>
            <a:off x="501041" y="1042556"/>
            <a:ext cx="826717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Work performed during an infinitesimal reversible process in gas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Now consider a non-infinitesimal process from the state “1” to the state “2” as represented by the red path on the figure below. The total macroscopic work performed during that process would be</a:t>
            </a:r>
          </a:p>
        </p:txBody>
      </p:sp>
      <p:pic>
        <p:nvPicPr>
          <p:cNvPr id="19" name="Picture 18">
            <a:extLst>
              <a:ext uri="{FF2B5EF4-FFF2-40B4-BE49-F238E27FC236}">
                <a16:creationId xmlns:a16="http://schemas.microsoft.com/office/drawing/2014/main" id="{C059972B-121D-4E26-8965-BE46ED1AF48E}"/>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946450" y="1500964"/>
            <a:ext cx="1095238" cy="232381"/>
          </a:xfrm>
          <a:prstGeom prst="rect">
            <a:avLst/>
          </a:prstGeom>
        </p:spPr>
      </p:pic>
      <p:pic>
        <p:nvPicPr>
          <p:cNvPr id="28" name="Picture 27">
            <a:extLst>
              <a:ext uri="{FF2B5EF4-FFF2-40B4-BE49-F238E27FC236}">
                <a16:creationId xmlns:a16="http://schemas.microsoft.com/office/drawing/2014/main" id="{E6A13944-A1E5-4634-A438-6D3B1218496B}"/>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652126" y="2858035"/>
            <a:ext cx="1244572" cy="569143"/>
          </a:xfrm>
          <a:prstGeom prst="rect">
            <a:avLst/>
          </a:prstGeom>
        </p:spPr>
      </p:pic>
      <p:pic>
        <p:nvPicPr>
          <p:cNvPr id="29" name="Picture 28">
            <a:extLst>
              <a:ext uri="{FF2B5EF4-FFF2-40B4-BE49-F238E27FC236}">
                <a16:creationId xmlns:a16="http://schemas.microsoft.com/office/drawing/2014/main" id="{3D6489A1-1677-4505-AE35-0FB3CBF7CF12}"/>
              </a:ext>
            </a:extLst>
          </p:cNvPr>
          <p:cNvPicPr>
            <a:picLocks noChangeAspect="1"/>
          </p:cNvPicPr>
          <p:nvPr/>
        </p:nvPicPr>
        <p:blipFill>
          <a:blip r:embed="rId6"/>
          <a:stretch>
            <a:fillRect/>
          </a:stretch>
        </p:blipFill>
        <p:spPr>
          <a:xfrm>
            <a:off x="501041" y="3142606"/>
            <a:ext cx="1813009" cy="1646021"/>
          </a:xfrm>
          <a:prstGeom prst="rect">
            <a:avLst/>
          </a:prstGeom>
        </p:spPr>
      </p:pic>
      <p:sp>
        <p:nvSpPr>
          <p:cNvPr id="30" name="TextBox 29">
            <a:extLst>
              <a:ext uri="{FF2B5EF4-FFF2-40B4-BE49-F238E27FC236}">
                <a16:creationId xmlns:a16="http://schemas.microsoft.com/office/drawing/2014/main" id="{9B990DF1-D509-4303-AB12-3018B79BF8FB}"/>
              </a:ext>
            </a:extLst>
          </p:cNvPr>
          <p:cNvSpPr txBox="1"/>
          <p:nvPr/>
        </p:nvSpPr>
        <p:spPr>
          <a:xfrm>
            <a:off x="2727899" y="3676591"/>
            <a:ext cx="574709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total work is obviously equal to the area below the curve representing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Now consider a different process between the same initial and final states, represented by the green curve. The area below the green curve is obviously different from the area below the red curve and therefore the total work performed along the green curve is different from that performed along the red curve. So the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work depends on path, it is not a function of just the initial and finale states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41" name="Picture 40">
            <a:extLst>
              <a:ext uri="{FF2B5EF4-FFF2-40B4-BE49-F238E27FC236}">
                <a16:creationId xmlns:a16="http://schemas.microsoft.com/office/drawing/2014/main" id="{2E2A0D6B-4E66-4E31-A079-F727BCD961AD}"/>
              </a:ext>
            </a:extLst>
          </p:cNvPr>
          <p:cNvPicPr>
            <a:picLocks noChangeAspect="1"/>
          </p:cNvPicPr>
          <p:nvPr/>
        </p:nvPicPr>
        <p:blipFill>
          <a:blip r:embed="rId7"/>
          <a:stretch>
            <a:fillRect/>
          </a:stretch>
        </p:blipFill>
        <p:spPr>
          <a:xfrm>
            <a:off x="501041" y="4945072"/>
            <a:ext cx="1765530" cy="1598476"/>
          </a:xfrm>
          <a:prstGeom prst="rect">
            <a:avLst/>
          </a:prstGeom>
        </p:spPr>
      </p:pic>
    </p:spTree>
    <p:extLst>
      <p:ext uri="{BB962C8B-B14F-4D97-AF65-F5344CB8AC3E}">
        <p14:creationId xmlns:p14="http://schemas.microsoft.com/office/powerpoint/2010/main" val="329186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9935" y="188640"/>
            <a:ext cx="59032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Example</a:t>
            </a: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isothermal reversible process</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4103440" y="1372613"/>
            <a:ext cx="50405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Let’s discuss in detail the instructions for the piston pusher and boiler attendant to perform a reversible isothermal process.  The task is to increase the volume                                      .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6" name="Group 45"/>
          <p:cNvGrpSpPr/>
          <p:nvPr/>
        </p:nvGrpSpPr>
        <p:grpSpPr>
          <a:xfrm>
            <a:off x="206829" y="878565"/>
            <a:ext cx="3690256" cy="1940835"/>
            <a:chOff x="323529" y="764704"/>
            <a:chExt cx="6984775" cy="3929445"/>
          </a:xfrm>
        </p:grpSpPr>
        <p:pic>
          <p:nvPicPr>
            <p:cNvPr id="47" name="Picture 2" descr="http://www.disneyclips.com/imagesnewb4/imageslwrakr01/clipsneezy3.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Picture 2" descr="http://www.ferro.pl/foto/1/d/M6310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2" name="Picture 4" descr="https://openclipart.org/image/2400px/svg_to_png/173046/thermometer-tall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54" name="Picture 5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55" name="Picture 54"/>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56" name="Rectangle 55"/>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panose="020F0502020204030204"/>
                <a:ea typeface="+mn-ea"/>
                <a:cs typeface="+mn-cs"/>
              </a:endParaRPr>
            </a:p>
          </p:txBody>
        </p:sp>
        <p:pic>
          <p:nvPicPr>
            <p:cNvPr id="57" name="Picture 2" descr="Image result for working dwar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rot="5400000">
              <a:off x="1697989" y="3853317"/>
              <a:ext cx="919884" cy="616099"/>
              <a:chOff x="1814430" y="5229200"/>
              <a:chExt cx="1101386" cy="720080"/>
            </a:xfrm>
          </p:grpSpPr>
          <p:sp>
            <p:nvSpPr>
              <p:cNvPr id="64" name="Rectangle 63"/>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9" name="Picture 4" descr="https://openclipart.org/image/2400px/svg_to_png/173046/thermometer-tall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13"/>
            <a:stretch>
              <a:fillRect/>
            </a:stretch>
          </p:blipFill>
          <p:spPr>
            <a:xfrm>
              <a:off x="2483768" y="3827140"/>
              <a:ext cx="432048" cy="400910"/>
            </a:xfrm>
            <a:prstGeom prst="rect">
              <a:avLst/>
            </a:prstGeom>
          </p:spPr>
        </p:pic>
        <p:pic>
          <p:nvPicPr>
            <p:cNvPr id="61" name="Picture 60"/>
            <p:cNvPicPr>
              <a:picLocks noChangeAspect="1"/>
            </p:cNvPicPr>
            <p:nvPr/>
          </p:nvPicPr>
          <p:blipFill>
            <a:blip r:embed="rId13">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62" name="Straight Arrow Connector 61"/>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5023091" y="2289628"/>
            <a:ext cx="1851660" cy="20231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52401" y="2982685"/>
                <a:ext cx="8784771"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Instructions for the boiler attendant: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Before starting the process prepare the temperature in your boiler to be equal to the gas temperature. During the process observe the gas thermometer. If, due to actions of the piston-pusher, the gas temperature starts to decrease, add hot water to the boiler so that the gas temperature would increase back to designed value due to energy transfer from boiler to the gas. If the gas temperature starts to increase, add some cold water to the boiler. What we have described in the form of “instructions for the heat attendant” is in technical praxis how a gadget called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thermostat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Instructions for the piston pusher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the beginning push the piston by force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what just compensate the gas pressure thus keeping the piston at rest. Then decrease by a small amount your force what causes the piston to move to the right thus increasing the volume a little. Constantly watch the pressure gauge and maintain your pushing force just “infinitesimally” below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value thus enabling the piston to increase the volume continuously until the designed volume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reached.</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52401" y="2982685"/>
                <a:ext cx="8784771" cy="3693319"/>
              </a:xfrm>
              <a:prstGeom prst="rect">
                <a:avLst/>
              </a:prstGeom>
              <a:blipFill>
                <a:blip r:embed="rId17"/>
                <a:stretch>
                  <a:fillRect l="-555" t="-825" r="-833" b="-1650"/>
                </a:stretch>
              </a:blipFill>
            </p:spPr>
            <p:txBody>
              <a:bodyPr/>
              <a:lstStyle/>
              <a:p>
                <a:r>
                  <a:rPr lang="sk-SK">
                    <a:noFill/>
                  </a:rPr>
                  <a:t> </a:t>
                </a:r>
              </a:p>
            </p:txBody>
          </p:sp>
        </mc:Fallback>
      </mc:AlternateContent>
    </p:spTree>
    <p:extLst>
      <p:ext uri="{BB962C8B-B14F-4D97-AF65-F5344CB8AC3E}">
        <p14:creationId xmlns:p14="http://schemas.microsoft.com/office/powerpoint/2010/main" val="323537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87824" y="836712"/>
            <a:ext cx="3168352" cy="1656184"/>
            <a:chOff x="323529" y="764704"/>
            <a:chExt cx="6984775" cy="3929445"/>
          </a:xfrm>
        </p:grpSpPr>
        <p:pic>
          <p:nvPicPr>
            <p:cNvPr id="3" name="Picture 2" descr="http://www.disneyclips.com/imagesnewb4/imageslwrakr01/clipsneezy3.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http://www.ferro.pl/foto/1/d/M6310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4" descr="https://openclipart.org/image/2400px/svg_to_png/173046/thermometer-tall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0" name="Picture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1" name="Picture 1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2" name="Rectangle 11"/>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panose="020F0502020204030204"/>
                <a:ea typeface="+mn-ea"/>
                <a:cs typeface="+mn-cs"/>
              </a:endParaRPr>
            </a:p>
          </p:txBody>
        </p:sp>
        <p:pic>
          <p:nvPicPr>
            <p:cNvPr id="13" name="Picture 2" descr="Image result for working dwar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rot="5400000">
              <a:off x="1697989" y="3853317"/>
              <a:ext cx="919884" cy="616099"/>
              <a:chOff x="1814430" y="5229200"/>
              <a:chExt cx="1101386" cy="720080"/>
            </a:xfrm>
          </p:grpSpPr>
          <p:sp>
            <p:nvSpPr>
              <p:cNvPr id="20" name="Rectangle 19"/>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4" descr="https://openclipart.org/image/2400px/svg_to_png/173046/thermometer-tall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2"/>
            <a:stretch>
              <a:fillRect/>
            </a:stretch>
          </p:blipFill>
          <p:spPr>
            <a:xfrm>
              <a:off x="2483768" y="3827140"/>
              <a:ext cx="432048" cy="400910"/>
            </a:xfrm>
            <a:prstGeom prst="rect">
              <a:avLst/>
            </a:prstGeom>
          </p:spPr>
        </p:pic>
        <p:pic>
          <p:nvPicPr>
            <p:cNvPr id="17" name="Picture 16"/>
            <p:cNvPicPr>
              <a:picLocks noChangeAspect="1"/>
            </p:cNvPicPr>
            <p:nvPr/>
          </p:nvPicPr>
          <p:blipFill>
            <a:blip r:embed="rId12">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18" name="Straight Arrow Connector 17"/>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771800" y="332656"/>
            <a:ext cx="36724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Thought</a:t>
            </a: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 experiment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179512" y="2636912"/>
            <a:ext cx="902201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previous, maybe a bit infantile, discussion wanted to demonstrate the technique of “thought experiment”. The purpose of doing thought experiments is to check consistency or consequences of some hypothesis, theory, intuitive formulation of ideas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our case we wanted to check the viability of performing isothermal process reversibly. It could well happen that some briefly sketched idea like “we perform a reversible isothermal process” cannot be realized in reality. True realizations might be technically difficult due to technical engineering complications of non-principal character which could be overcome at least to an acceptable level. The thought experiment tries to check principal aspects of the idea by virtually doing an experiment free of technical complications.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Einstein and Feynman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were real masters of thought experiments.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For a student a thought experiment can be a test “do I really understand the lecture?” Do the intellectual exercises like “how would I experimentally test the theorem I am studying”.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Translating abstract notions into real world structures may discover, that you are, in fact, not fully understanding what you are speaking about.</a:t>
            </a:r>
            <a:endPar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Slide Number Placeholder 2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28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13150" y="860435"/>
            <a:ext cx="3264297" cy="2952328"/>
            <a:chOff x="382101" y="1256479"/>
            <a:chExt cx="3264297" cy="2952328"/>
          </a:xfrm>
        </p:grpSpPr>
        <p:sp>
          <p:nvSpPr>
            <p:cNvPr id="17" name="Oval 16"/>
            <p:cNvSpPr/>
            <p:nvPr/>
          </p:nvSpPr>
          <p:spPr>
            <a:xfrm>
              <a:off x="1246197" y="190455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1390213" y="226459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1542613" y="255262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1750253" y="280875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1976910" y="298467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2315684" y="314753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p:cNvSpPr/>
            <p:nvPr/>
          </p:nvSpPr>
          <p:spPr>
            <a:xfrm>
              <a:off x="2686357" y="32786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p:cNvSpPr/>
            <p:nvPr/>
          </p:nvSpPr>
          <p:spPr>
            <a:xfrm>
              <a:off x="3046397" y="336726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a:off x="731508" y="1256479"/>
              <a:ext cx="0" cy="29523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2101" y="3848767"/>
              <a:ext cx="32642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501941" y="1314656"/>
              <a:ext cx="135255" cy="161925"/>
            </a:xfrm>
            <a:prstGeom prst="rect">
              <a:avLst/>
            </a:prstGeom>
          </p:spPr>
        </p:pic>
        <p:pic>
          <p:nvPicPr>
            <p:cNvPr id="31" name="Picture 30"/>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3463518" y="3985018"/>
              <a:ext cx="182880" cy="180975"/>
            </a:xfrm>
            <a:prstGeom prst="rect">
              <a:avLst/>
            </a:prstGeom>
          </p:spPr>
        </p:pic>
      </p:grpSp>
      <p:grpSp>
        <p:nvGrpSpPr>
          <p:cNvPr id="36" name="Group 35"/>
          <p:cNvGrpSpPr/>
          <p:nvPr/>
        </p:nvGrpSpPr>
        <p:grpSpPr>
          <a:xfrm>
            <a:off x="4917560" y="860435"/>
            <a:ext cx="3264297" cy="2952328"/>
            <a:chOff x="4681629" y="1280028"/>
            <a:chExt cx="3264297" cy="2952328"/>
          </a:xfrm>
        </p:grpSpPr>
        <p:sp>
          <p:nvSpPr>
            <p:cNvPr id="2" name="Oval 1"/>
            <p:cNvSpPr/>
            <p:nvPr/>
          </p:nvSpPr>
          <p:spPr>
            <a:xfrm>
              <a:off x="5545725" y="192810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p:cNvSpPr/>
            <p:nvPr/>
          </p:nvSpPr>
          <p:spPr>
            <a:xfrm>
              <a:off x="5689741" y="228814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5842141" y="257617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6049781" y="283230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6276438" y="300822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6615212" y="317107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6985885" y="330221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7345925" y="339081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p:cNvCxnSpPr/>
            <p:nvPr/>
          </p:nvCxnSpPr>
          <p:spPr>
            <a:xfrm>
              <a:off x="5031036" y="1280028"/>
              <a:ext cx="0" cy="29523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81629" y="3872316"/>
              <a:ext cx="32642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5455674" y="1328313"/>
              <a:ext cx="2376764" cy="2165571"/>
            </a:xfrm>
            <a:custGeom>
              <a:avLst/>
              <a:gdLst>
                <a:gd name="connsiteX0" fmla="*/ 0 w 2376764"/>
                <a:gd name="connsiteY0" fmla="*/ 0 h 2165571"/>
                <a:gd name="connsiteX1" fmla="*/ 74428 w 2376764"/>
                <a:gd name="connsiteY1" fmla="*/ 372140 h 2165571"/>
                <a:gd name="connsiteX2" fmla="*/ 170121 w 2376764"/>
                <a:gd name="connsiteY2" fmla="*/ 765545 h 2165571"/>
                <a:gd name="connsiteX3" fmla="*/ 287079 w 2376764"/>
                <a:gd name="connsiteY3" fmla="*/ 999461 h 2165571"/>
                <a:gd name="connsiteX4" fmla="*/ 350875 w 2376764"/>
                <a:gd name="connsiteY4" fmla="*/ 1148317 h 2165571"/>
                <a:gd name="connsiteX5" fmla="*/ 489098 w 2376764"/>
                <a:gd name="connsiteY5" fmla="*/ 1339703 h 2165571"/>
                <a:gd name="connsiteX6" fmla="*/ 691117 w 2376764"/>
                <a:gd name="connsiteY6" fmla="*/ 1573619 h 2165571"/>
                <a:gd name="connsiteX7" fmla="*/ 893135 w 2376764"/>
                <a:gd name="connsiteY7" fmla="*/ 1743740 h 2165571"/>
                <a:gd name="connsiteX8" fmla="*/ 1190847 w 2376764"/>
                <a:gd name="connsiteY8" fmla="*/ 1892596 h 2165571"/>
                <a:gd name="connsiteX9" fmla="*/ 1562986 w 2376764"/>
                <a:gd name="connsiteY9" fmla="*/ 2020186 h 2165571"/>
                <a:gd name="connsiteX10" fmla="*/ 1913861 w 2376764"/>
                <a:gd name="connsiteY10" fmla="*/ 2083982 h 2165571"/>
                <a:gd name="connsiteX11" fmla="*/ 2339163 w 2376764"/>
                <a:gd name="connsiteY11" fmla="*/ 2158410 h 2165571"/>
                <a:gd name="connsiteX12" fmla="*/ 2328531 w 2376764"/>
                <a:gd name="connsiteY12" fmla="*/ 2158410 h 2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6764" h="2165571">
                  <a:moveTo>
                    <a:pt x="0" y="0"/>
                  </a:moveTo>
                  <a:cubicBezTo>
                    <a:pt x="23037" y="122274"/>
                    <a:pt x="46075" y="244549"/>
                    <a:pt x="74428" y="372140"/>
                  </a:cubicBezTo>
                  <a:cubicBezTo>
                    <a:pt x="102782" y="499731"/>
                    <a:pt x="134679" y="660992"/>
                    <a:pt x="170121" y="765545"/>
                  </a:cubicBezTo>
                  <a:cubicBezTo>
                    <a:pt x="205563" y="870099"/>
                    <a:pt x="256953" y="935666"/>
                    <a:pt x="287079" y="999461"/>
                  </a:cubicBezTo>
                  <a:cubicBezTo>
                    <a:pt x="317205" y="1063256"/>
                    <a:pt x="317205" y="1091610"/>
                    <a:pt x="350875" y="1148317"/>
                  </a:cubicBezTo>
                  <a:cubicBezTo>
                    <a:pt x="384545" y="1205024"/>
                    <a:pt x="432391" y="1268819"/>
                    <a:pt x="489098" y="1339703"/>
                  </a:cubicBezTo>
                  <a:cubicBezTo>
                    <a:pt x="545805" y="1410587"/>
                    <a:pt x="623778" y="1506280"/>
                    <a:pt x="691117" y="1573619"/>
                  </a:cubicBezTo>
                  <a:cubicBezTo>
                    <a:pt x="758456" y="1640958"/>
                    <a:pt x="809847" y="1690577"/>
                    <a:pt x="893135" y="1743740"/>
                  </a:cubicBezTo>
                  <a:cubicBezTo>
                    <a:pt x="976423" y="1796903"/>
                    <a:pt x="1079205" y="1846522"/>
                    <a:pt x="1190847" y="1892596"/>
                  </a:cubicBezTo>
                  <a:cubicBezTo>
                    <a:pt x="1302489" y="1938670"/>
                    <a:pt x="1442484" y="1988288"/>
                    <a:pt x="1562986" y="2020186"/>
                  </a:cubicBezTo>
                  <a:cubicBezTo>
                    <a:pt x="1683488" y="2052084"/>
                    <a:pt x="1913861" y="2083982"/>
                    <a:pt x="1913861" y="2083982"/>
                  </a:cubicBezTo>
                  <a:lnTo>
                    <a:pt x="2339163" y="2158410"/>
                  </a:lnTo>
                  <a:cubicBezTo>
                    <a:pt x="2408275" y="2170815"/>
                    <a:pt x="2368403" y="2164612"/>
                    <a:pt x="2328531" y="215841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7763045" y="3985018"/>
              <a:ext cx="182880" cy="180975"/>
            </a:xfrm>
            <a:prstGeom prst="rect">
              <a:avLst/>
            </a:prstGeom>
          </p:spPr>
        </p:pic>
        <p:pic>
          <p:nvPicPr>
            <p:cNvPr id="33" name="Picture 32"/>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4724257" y="1280163"/>
              <a:ext cx="135255" cy="161925"/>
            </a:xfrm>
            <a:prstGeom prst="rect">
              <a:avLst/>
            </a:prstGeom>
          </p:spPr>
        </p:pic>
      </p:grpSp>
      <p:sp>
        <p:nvSpPr>
          <p:cNvPr id="28" name="TextBox 27"/>
          <p:cNvSpPr txBox="1"/>
          <p:nvPr/>
        </p:nvSpPr>
        <p:spPr>
          <a:xfrm>
            <a:off x="183560" y="3914314"/>
            <a:ext cx="41332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how the experimental points from the isothermal process might look.</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p:cNvSpPr txBox="1"/>
          <p:nvPr/>
        </p:nvSpPr>
        <p:spPr>
          <a:xfrm>
            <a:off x="4215804" y="3826444"/>
            <a:ext cx="492819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Having the experimental points we can try to find suitable formula (continuous curve)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goin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 through the points. We can do it by blind try-and-error method or we can use some more sophisticated computer program to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“fit the data”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5938204" y="5562843"/>
            <a:ext cx="1242060" cy="224790"/>
          </a:xfrm>
          <a:prstGeom prst="rect">
            <a:avLst/>
          </a:prstGeom>
        </p:spPr>
      </p:pic>
      <p:pic>
        <p:nvPicPr>
          <p:cNvPr id="38" name="Picture 37"/>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457266" y="1083875"/>
            <a:ext cx="594360" cy="224790"/>
          </a:xfrm>
          <a:prstGeom prst="rect">
            <a:avLst/>
          </a:prstGeom>
          <a:ln>
            <a:solidFill>
              <a:schemeClr val="tx1"/>
            </a:solidFill>
          </a:ln>
        </p:spPr>
      </p:pic>
      <p:cxnSp>
        <p:nvCxnSpPr>
          <p:cNvPr id="40" name="Straight Arrow Connector 39"/>
          <p:cNvCxnSpPr>
            <a:stCxn id="38" idx="1"/>
            <a:endCxn id="17" idx="0"/>
          </p:cNvCxnSpPr>
          <p:nvPr/>
        </p:nvCxnSpPr>
        <p:spPr>
          <a:xfrm flipH="1">
            <a:off x="1313250" y="1196270"/>
            <a:ext cx="144016" cy="31223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288329" y="2498788"/>
            <a:ext cx="600075" cy="224790"/>
          </a:xfrm>
          <a:prstGeom prst="rect">
            <a:avLst/>
          </a:prstGeom>
        </p:spPr>
      </p:pic>
      <p:cxnSp>
        <p:nvCxnSpPr>
          <p:cNvPr id="43" name="Straight Arrow Connector 42"/>
          <p:cNvCxnSpPr/>
          <p:nvPr/>
        </p:nvCxnSpPr>
        <p:spPr>
          <a:xfrm flipH="1">
            <a:off x="3144313" y="2611183"/>
            <a:ext cx="144016" cy="31223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5916313" y="5971508"/>
            <a:ext cx="1327785" cy="224790"/>
          </a:xfrm>
          <a:prstGeom prst="rect">
            <a:avLst/>
          </a:prstGeom>
        </p:spPr>
      </p:pic>
      <p:sp>
        <p:nvSpPr>
          <p:cNvPr id="46" name="Rectangle 45"/>
          <p:cNvSpPr/>
          <p:nvPr/>
        </p:nvSpPr>
        <p:spPr>
          <a:xfrm>
            <a:off x="5288738" y="5386426"/>
            <a:ext cx="2473385" cy="10356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2" name="TextBox 41"/>
          <p:cNvSpPr txBox="1"/>
          <p:nvPr/>
        </p:nvSpPr>
        <p:spPr>
          <a:xfrm>
            <a:off x="1509935" y="188640"/>
            <a:ext cx="59032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Isothermal reversible process</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195943" y="5529942"/>
            <a:ext cx="47461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Phenomenologically, the isothermal process of an ideal gas satisfies the Boyle-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Mariotte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law:</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36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59" y="53270"/>
            <a:ext cx="60486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Isotherms of ideal gas</a:t>
            </a:r>
          </a:p>
        </p:txBody>
      </p:sp>
      <mc:AlternateContent xmlns:mc="http://schemas.openxmlformats.org/markup-compatibility/2006" xmlns:a14="http://schemas.microsoft.com/office/drawing/2010/main">
        <mc:Choice Requires="a14">
          <p:sp>
            <p:nvSpPr>
              <p:cNvPr id="4" name="TextBox 3"/>
              <p:cNvSpPr txBox="1"/>
              <p:nvPr/>
            </p:nvSpPr>
            <p:spPr>
              <a:xfrm>
                <a:off x="40552" y="443714"/>
                <a:ext cx="89959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Boyle-Mariotte law is strictly valid only for ideal gas. On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diagram of an ideal gas we can draw a system of isotherms for various temperatures like in the following figures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0552" y="443714"/>
                <a:ext cx="8995944" cy="1200329"/>
              </a:xfrm>
              <a:prstGeom prst="rect">
                <a:avLst/>
              </a:prstGeom>
              <a:blipFill>
                <a:blip r:embed="rId10"/>
                <a:stretch>
                  <a:fillRect l="-610" t="-3046" r="-203"/>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2846" y="4498606"/>
                <a:ext cx="899364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point in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diagram corresponds to an equilibrium macrostate. Seeing a point we can directly read the corresponding values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 With the help of isotherm curves we can also read the corresponding temperature. We find the closest isotherms and then by interpolation we can find the temperature even with higher precision. For example, the red point in the figure divides the distance between the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isotherms roughly as 2:1, so its temperature is roughly</a:t>
                </a:r>
              </a:p>
            </p:txBody>
          </p:sp>
        </mc:Choice>
        <mc:Fallback xmlns="">
          <p:sp>
            <p:nvSpPr>
              <p:cNvPr id="15" name="TextBox 14"/>
              <p:cNvSpPr txBox="1">
                <a:spLocks noRot="1" noChangeAspect="1" noMove="1" noResize="1" noEditPoints="1" noAdjustHandles="1" noChangeArrowheads="1" noChangeShapeType="1" noTextEdit="1"/>
              </p:cNvSpPr>
              <p:nvPr/>
            </p:nvSpPr>
            <p:spPr>
              <a:xfrm>
                <a:off x="42846" y="4498606"/>
                <a:ext cx="8993649" cy="1754326"/>
              </a:xfrm>
              <a:prstGeom prst="rect">
                <a:avLst/>
              </a:prstGeom>
              <a:blipFill>
                <a:blip r:embed="rId11"/>
                <a:stretch>
                  <a:fillRect l="-542" t="-2083" b="-4514"/>
                </a:stretch>
              </a:blipFill>
            </p:spPr>
            <p:txBody>
              <a:bodyPr/>
              <a:lstStyle/>
              <a:p>
                <a:r>
                  <a:rPr lang="en-US">
                    <a:noFill/>
                  </a:rPr>
                  <a:t> </a:t>
                </a:r>
              </a:p>
            </p:txBody>
          </p:sp>
        </mc:Fallback>
      </mc:AlternateContent>
      <p:grpSp>
        <p:nvGrpSpPr>
          <p:cNvPr id="7" name="Group 6"/>
          <p:cNvGrpSpPr/>
          <p:nvPr/>
        </p:nvGrpSpPr>
        <p:grpSpPr>
          <a:xfrm>
            <a:off x="3099257" y="1628892"/>
            <a:ext cx="2878533" cy="2613185"/>
            <a:chOff x="3061619" y="2311600"/>
            <a:chExt cx="3264297" cy="3010505"/>
          </a:xfrm>
        </p:grpSpPr>
        <p:pic>
          <p:nvPicPr>
            <p:cNvPr id="2" name="Picture 2" descr="https://upload.wikimedia.org/wikipedia/commons/thumb/e/e2/Ideal_gas_isotherms.png/800px-Ideal_gas_isotherm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61619" y="2311600"/>
              <a:ext cx="3264297" cy="30105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067944" y="4264408"/>
              <a:ext cx="118682" cy="138684"/>
            </a:xfrm>
            <a:prstGeom prst="rect">
              <a:avLst/>
            </a:prstGeom>
          </p:spPr>
        </p:pic>
        <p:pic>
          <p:nvPicPr>
            <p:cNvPr id="8" name="Picture 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4453318" y="3976376"/>
              <a:ext cx="122682" cy="138684"/>
            </a:xfrm>
            <a:prstGeom prst="rect">
              <a:avLst/>
            </a:prstGeom>
          </p:spPr>
        </p:pic>
        <p:pic>
          <p:nvPicPr>
            <p:cNvPr id="10" name="Picture 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665342" y="3710117"/>
              <a:ext cx="124016" cy="141351"/>
            </a:xfrm>
            <a:prstGeom prst="rect">
              <a:avLst/>
            </a:prstGeom>
          </p:spPr>
        </p:pic>
        <p:pic>
          <p:nvPicPr>
            <p:cNvPr id="12" name="Picture 11"/>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4817742" y="3511670"/>
              <a:ext cx="126683" cy="138684"/>
            </a:xfrm>
            <a:prstGeom prst="rect">
              <a:avLst/>
            </a:prstGeom>
          </p:spPr>
        </p:pic>
        <p:pic>
          <p:nvPicPr>
            <p:cNvPr id="14" name="Picture 13"/>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970142" y="3313225"/>
              <a:ext cx="122682" cy="141351"/>
            </a:xfrm>
            <a:prstGeom prst="rect">
              <a:avLst/>
            </a:prstGeom>
          </p:spPr>
        </p:pic>
        <p:sp>
          <p:nvSpPr>
            <p:cNvPr id="16" name="Oval 15"/>
            <p:cNvSpPr/>
            <p:nvPr/>
          </p:nvSpPr>
          <p:spPr>
            <a:xfrm>
              <a:off x="4417314" y="3499827"/>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3866440" y="6009441"/>
            <a:ext cx="1344168" cy="469773"/>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04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332656"/>
            <a:ext cx="4464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Isobaric process</a:t>
            </a:r>
          </a:p>
        </p:txBody>
      </p:sp>
      <mc:AlternateContent xmlns:mc="http://schemas.openxmlformats.org/markup-compatibility/2006" xmlns:a14="http://schemas.microsoft.com/office/drawing/2010/main">
        <mc:Choice Requires="a14">
          <p:sp>
            <p:nvSpPr>
              <p:cNvPr id="4" name="TextBox 3"/>
              <p:cNvSpPr txBox="1"/>
              <p:nvPr/>
            </p:nvSpPr>
            <p:spPr>
              <a:xfrm>
                <a:off x="96385" y="700096"/>
                <a:ext cx="885698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process is better visualized on 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diagram. Suppose we want reversibly change the state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&gt;</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constant pressure.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Instructions for the boiler attendant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Starting with the boiler temperature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slowly add hot water to your boiler until you reach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Do it slowly so that the piston-pusher be able to maintain constant pressure and the process be reversible.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Instructions for the piston pusher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Keep watching the pressure gauge. If, due to actions of the boiler attendant, the gas pressure starts to increase, increase the volume so that the pressure drops back to required constant. If you overdo it and the pressure drops more, do decrease the volume a little. The piston-pusher works like 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barostat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(constant pressure-keeping device).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observation record in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diagram might look like this:</a:t>
                </a:r>
              </a:p>
            </p:txBody>
          </p:sp>
        </mc:Choice>
        <mc:Fallback xmlns="">
          <p:sp>
            <p:nvSpPr>
              <p:cNvPr id="4" name="TextBox 3"/>
              <p:cNvSpPr txBox="1">
                <a:spLocks noRot="1" noChangeAspect="1" noMove="1" noResize="1" noEditPoints="1" noAdjustHandles="1" noChangeArrowheads="1" noChangeShapeType="1" noTextEdit="1"/>
              </p:cNvSpPr>
              <p:nvPr/>
            </p:nvSpPr>
            <p:spPr>
              <a:xfrm>
                <a:off x="96385" y="700096"/>
                <a:ext cx="8856984" cy="3139321"/>
              </a:xfrm>
              <a:prstGeom prst="rect">
                <a:avLst/>
              </a:prstGeom>
              <a:blipFill>
                <a:blip r:embed="rId9"/>
                <a:stretch>
                  <a:fillRect l="-619" t="-1165" b="-2136"/>
                </a:stretch>
              </a:blipFill>
            </p:spPr>
            <p:txBody>
              <a:bodyPr/>
              <a:lstStyle/>
              <a:p>
                <a:r>
                  <a:rPr lang="sk-SK">
                    <a:noFill/>
                  </a:rPr>
                  <a:t> </a:t>
                </a:r>
              </a:p>
            </p:txBody>
          </p:sp>
        </mc:Fallback>
      </mc:AlternateContent>
      <p:grpSp>
        <p:nvGrpSpPr>
          <p:cNvPr id="5" name="Group 4"/>
          <p:cNvGrpSpPr/>
          <p:nvPr/>
        </p:nvGrpSpPr>
        <p:grpSpPr>
          <a:xfrm>
            <a:off x="997911" y="4192711"/>
            <a:ext cx="3168352" cy="1656184"/>
            <a:chOff x="323529" y="764704"/>
            <a:chExt cx="6984775" cy="3929445"/>
          </a:xfrm>
        </p:grpSpPr>
        <p:pic>
          <p:nvPicPr>
            <p:cNvPr id="6" name="Picture 5" descr="http://www.disneyclips.com/imagesnewb4/imageslwrakr01/clipsneezy3.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2" descr="http://www.ferro.pl/foto/1/d/M6310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4" descr="https://openclipart.org/image/2400px/svg_to_png/173046/thermometer-tall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3" name="Picture 12"/>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4" name="Picture 13"/>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5" name="Rectangle 14"/>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16" name="Picture 2" descr="Image result for working dwar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rot="5400000">
              <a:off x="1697989" y="3853317"/>
              <a:ext cx="919884" cy="616099"/>
              <a:chOff x="1814430" y="5229200"/>
              <a:chExt cx="1101386" cy="720080"/>
            </a:xfrm>
          </p:grpSpPr>
          <p:sp>
            <p:nvSpPr>
              <p:cNvPr id="23" name="Rectangle 22"/>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8" name="Picture 4" descr="https://openclipart.org/image/2400px/svg_to_png/173046/thermometer-tall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7"/>
            <a:stretch>
              <a:fillRect/>
            </a:stretch>
          </p:blipFill>
          <p:spPr>
            <a:xfrm>
              <a:off x="2483768" y="3827140"/>
              <a:ext cx="432048" cy="400910"/>
            </a:xfrm>
            <a:prstGeom prst="rect">
              <a:avLst/>
            </a:prstGeom>
          </p:spPr>
        </p:pic>
        <p:pic>
          <p:nvPicPr>
            <p:cNvPr id="20" name="Picture 19"/>
            <p:cNvPicPr>
              <a:picLocks noChangeAspect="1"/>
            </p:cNvPicPr>
            <p:nvPr/>
          </p:nvPicPr>
          <p:blipFill>
            <a:blip r:embed="rId17">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21" name="Straight Arrow Connector 20"/>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795614" y="4206857"/>
            <a:ext cx="2604045" cy="1623892"/>
            <a:chOff x="4105660" y="4371799"/>
            <a:chExt cx="3202644" cy="2155262"/>
          </a:xfrm>
        </p:grpSpPr>
        <p:cxnSp>
          <p:nvCxnSpPr>
            <p:cNvPr id="27" name="Straight Connector 26"/>
            <p:cNvCxnSpPr/>
            <p:nvPr/>
          </p:nvCxnSpPr>
          <p:spPr>
            <a:xfrm>
              <a:off x="4280643" y="4371799"/>
              <a:ext cx="0" cy="1899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283968" y="6270610"/>
              <a:ext cx="3024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076056" y="566124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p:cNvSpPr/>
            <p:nvPr/>
          </p:nvSpPr>
          <p:spPr>
            <a:xfrm>
              <a:off x="5364088" y="558924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p:cNvSpPr/>
            <p:nvPr/>
          </p:nvSpPr>
          <p:spPr>
            <a:xfrm>
              <a:off x="5652120" y="551723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p:cNvSpPr/>
            <p:nvPr/>
          </p:nvSpPr>
          <p:spPr>
            <a:xfrm>
              <a:off x="5940152" y="544522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p:cNvSpPr/>
            <p:nvPr/>
          </p:nvSpPr>
          <p:spPr>
            <a:xfrm>
              <a:off x="6228184" y="537321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Picture 34"/>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7197934" y="6381328"/>
              <a:ext cx="70295" cy="145733"/>
            </a:xfrm>
            <a:prstGeom prst="rect">
              <a:avLst/>
            </a:prstGeom>
          </p:spPr>
        </p:pic>
        <p:pic>
          <p:nvPicPr>
            <p:cNvPr id="37" name="Picture 36"/>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4105660" y="4548362"/>
              <a:ext cx="164592" cy="162878"/>
            </a:xfrm>
            <a:prstGeom prst="rect">
              <a:avLst/>
            </a:prstGeom>
          </p:spPr>
        </p:pic>
      </p:gr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85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91957" y="810891"/>
            <a:ext cx="2464927" cy="2925590"/>
            <a:chOff x="970064" y="511165"/>
            <a:chExt cx="2464927" cy="2925590"/>
          </a:xfrm>
        </p:grpSpPr>
        <p:pic>
          <p:nvPicPr>
            <p:cNvPr id="2050" name="Picture 2" descr="http://ecx.images-amazon.com/images/I/41Z9YJtl0hL._SX342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8503" y="511165"/>
              <a:ext cx="577694" cy="57769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rot="16200000">
              <a:off x="827462" y="829226"/>
              <a:ext cx="2750131" cy="2464927"/>
              <a:chOff x="323529" y="764704"/>
              <a:chExt cx="4870890" cy="4528484"/>
            </a:xfrm>
          </p:grpSpPr>
          <p:sp>
            <p:nvSpPr>
              <p:cNvPr id="7"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http://www.ferro.pl/foto/1/d/M6310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4" descr="https://openclipart.org/image/2400px/svg_to_png/173046/thermometer-tall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panose="020F0502020204030204"/>
                  <a:ea typeface="+mn-ea"/>
                  <a:cs typeface="+mn-cs"/>
                </a:endParaRPr>
              </a:p>
            </p:txBody>
          </p:sp>
          <p:pic>
            <p:nvPicPr>
              <p:cNvPr id="16" name="Picture 2" descr="Image result for working dwar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686834">
                <a:off x="3011297" y="4569690"/>
                <a:ext cx="619974" cy="82702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rot="5400000">
                <a:off x="1697989" y="3853317"/>
                <a:ext cx="919884" cy="616099"/>
                <a:chOff x="1814430" y="5229200"/>
                <a:chExt cx="1101386" cy="720080"/>
              </a:xfrm>
            </p:grpSpPr>
            <p:sp>
              <p:nvSpPr>
                <p:cNvPr id="23" name="Rectangle 22"/>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8" name="Picture 4" descr="https://openclipart.org/image/2400px/svg_to_png/173046/thermometer-tall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9"/>
              <a:stretch>
                <a:fillRect/>
              </a:stretch>
            </p:blipFill>
            <p:spPr>
              <a:xfrm>
                <a:off x="2483768" y="3827140"/>
                <a:ext cx="432048" cy="400910"/>
              </a:xfrm>
              <a:prstGeom prst="rect">
                <a:avLst/>
              </a:prstGeom>
            </p:spPr>
          </p:pic>
          <p:pic>
            <p:nvPicPr>
              <p:cNvPr id="20" name="Picture 19"/>
              <p:cNvPicPr>
                <a:picLocks noChangeAspect="1"/>
              </p:cNvPicPr>
              <p:nvPr/>
            </p:nvPicPr>
            <p:blipFill>
              <a:blip r:embed="rId9">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21" name="Straight Arrow Connector 20"/>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6" name="Group 5"/>
          <p:cNvGrpSpPr/>
          <p:nvPr/>
        </p:nvGrpSpPr>
        <p:grpSpPr>
          <a:xfrm>
            <a:off x="3568600" y="2490085"/>
            <a:ext cx="2284881" cy="1627561"/>
            <a:chOff x="3824974" y="4059968"/>
            <a:chExt cx="3202644" cy="2155650"/>
          </a:xfrm>
        </p:grpSpPr>
        <p:cxnSp>
          <p:nvCxnSpPr>
            <p:cNvPr id="27" name="Straight Connector 26"/>
            <p:cNvCxnSpPr/>
            <p:nvPr/>
          </p:nvCxnSpPr>
          <p:spPr>
            <a:xfrm>
              <a:off x="4003282" y="4059968"/>
              <a:ext cx="0" cy="1899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03282" y="5945935"/>
              <a:ext cx="3024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795370" y="534980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p:cNvSpPr/>
            <p:nvPr/>
          </p:nvSpPr>
          <p:spPr>
            <a:xfrm>
              <a:off x="5083402" y="5277797"/>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p:cNvSpPr/>
            <p:nvPr/>
          </p:nvSpPr>
          <p:spPr>
            <a:xfrm>
              <a:off x="5371434" y="520578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p:cNvSpPr/>
            <p:nvPr/>
          </p:nvSpPr>
          <p:spPr>
            <a:xfrm>
              <a:off x="5659466" y="5133781"/>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p:cNvSpPr/>
            <p:nvPr/>
          </p:nvSpPr>
          <p:spPr>
            <a:xfrm>
              <a:off x="5947498" y="506177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3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6917248" y="6069885"/>
              <a:ext cx="70295" cy="145733"/>
            </a:xfrm>
            <a:prstGeom prst="rect">
              <a:avLst/>
            </a:prstGeom>
          </p:spPr>
        </p:pic>
        <p:pic>
          <p:nvPicPr>
            <p:cNvPr id="37" name="Picture 36"/>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824974" y="4236919"/>
              <a:ext cx="164592" cy="162878"/>
            </a:xfrm>
            <a:prstGeom prst="rect">
              <a:avLst/>
            </a:prstGeom>
          </p:spPr>
        </p:pic>
        <p:cxnSp>
          <p:nvCxnSpPr>
            <p:cNvPr id="26" name="Straight Connector 25"/>
            <p:cNvCxnSpPr/>
            <p:nvPr/>
          </p:nvCxnSpPr>
          <p:spPr>
            <a:xfrm flipV="1">
              <a:off x="4579346" y="4994204"/>
              <a:ext cx="1859745" cy="4501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TextBox 27"/>
              <p:cNvSpPr txBox="1"/>
              <p:nvPr/>
            </p:nvSpPr>
            <p:spPr>
              <a:xfrm>
                <a:off x="206490" y="4095844"/>
                <a:ext cx="8571207"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experimental points can be fitted by a direct line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Lussa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c’s</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law)</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formula already respects the fact, that if we start the process with the initial volume doubled, the volume will be doubled through the whole process. Experimentally we would also find, that the coefficient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(coefficient of volumetric thermal expansion) is independent of the pressure value and independent of the type of molecules provided the gas is “ideal enough”.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06490" y="4095844"/>
                <a:ext cx="8571207" cy="2677656"/>
              </a:xfrm>
              <a:prstGeom prst="rect">
                <a:avLst/>
              </a:prstGeom>
              <a:blipFill>
                <a:blip r:embed="rId14"/>
                <a:stretch>
                  <a:fillRect l="-640" t="-1367"/>
                </a:stretch>
              </a:blipFill>
            </p:spPr>
            <p:txBody>
              <a:bodyPr/>
              <a:lstStyle/>
              <a:p>
                <a:r>
                  <a:rPr lang="en-US">
                    <a:noFill/>
                  </a:rPr>
                  <a:t> </a:t>
                </a:r>
              </a:p>
            </p:txBody>
          </p:sp>
        </mc:Fallback>
      </mc:AlternateContent>
      <p:pic>
        <p:nvPicPr>
          <p:cNvPr id="36" name="Picture 35"/>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2764482" y="4512113"/>
            <a:ext cx="2112264" cy="229743"/>
          </a:xfrm>
          <a:prstGeom prst="rect">
            <a:avLst/>
          </a:prstGeom>
        </p:spPr>
      </p:pic>
      <p:pic>
        <p:nvPicPr>
          <p:cNvPr id="1026" name="Picture 2" descr="https://upload.wikimedia.org/wikipedia/commons/2/2f/Gaylussac.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67105" y="2490085"/>
            <a:ext cx="1013907" cy="1261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68600" y="919455"/>
            <a:ext cx="490181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barostat function is technically easy to realize without any intelligent piston-pusher. One can use weight-loaded piston calculated so that the weight plus the atmospheric pressure add up to the desired pressure value.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9" name="TextBox 38"/>
          <p:cNvSpPr txBox="1"/>
          <p:nvPr/>
        </p:nvSpPr>
        <p:spPr>
          <a:xfrm>
            <a:off x="2309966" y="199020"/>
            <a:ext cx="4464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Isobaric process</a:t>
            </a:r>
          </a:p>
        </p:txBody>
      </p:sp>
      <p:sp>
        <p:nvSpPr>
          <p:cNvPr id="12" name="Rectangle 11"/>
          <p:cNvSpPr/>
          <p:nvPr/>
        </p:nvSpPr>
        <p:spPr>
          <a:xfrm>
            <a:off x="6785748" y="3693298"/>
            <a:ext cx="12720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Lussa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18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3212" y="206268"/>
            <a:ext cx="4464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Isochoric process</a:t>
            </a:r>
          </a:p>
        </p:txBody>
      </p:sp>
      <p:sp>
        <p:nvSpPr>
          <p:cNvPr id="4" name="TextBox 3"/>
          <p:cNvSpPr txBox="1"/>
          <p:nvPr/>
        </p:nvSpPr>
        <p:spPr>
          <a:xfrm>
            <a:off x="-9914" y="761426"/>
            <a:ext cx="885698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Isochoric process is experimentally quite difficult. One cannot jus fix the position of the piston: the container itself changes its dimensions with changing temperature. So the instructions for the piston-pusher are: constantly measure the container dimensions and keep adjusting the piston position so that the gas volume remains constant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experiment visualized on 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diagram looks as follows</a:t>
            </a:r>
          </a:p>
        </p:txBody>
      </p:sp>
      <p:grpSp>
        <p:nvGrpSpPr>
          <p:cNvPr id="5" name="Group 4"/>
          <p:cNvGrpSpPr/>
          <p:nvPr/>
        </p:nvGrpSpPr>
        <p:grpSpPr>
          <a:xfrm>
            <a:off x="303127" y="2592864"/>
            <a:ext cx="3168352" cy="1656184"/>
            <a:chOff x="323529" y="764704"/>
            <a:chExt cx="6984775" cy="3929445"/>
          </a:xfrm>
        </p:grpSpPr>
        <p:pic>
          <p:nvPicPr>
            <p:cNvPr id="6" name="Picture 5" descr="http://www.disneyclips.com/imagesnewb4/imageslwrakr01/clipsneezy3.g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2" descr="http://www.ferro.pl/foto/1/d/M6310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4" descr="https://openclipart.org/image/2400px/svg_to_png/173046/thermometer-tall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3" name="Picture 12"/>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4" name="Picture 13"/>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5" name="Rectangle 14"/>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16" name="Picture 2" descr="Image result for working dwar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rot="5400000">
              <a:off x="1697989" y="3853317"/>
              <a:ext cx="919884" cy="616099"/>
              <a:chOff x="1814430" y="5229200"/>
              <a:chExt cx="1101386" cy="720080"/>
            </a:xfrm>
          </p:grpSpPr>
          <p:sp>
            <p:nvSpPr>
              <p:cNvPr id="23" name="Rectangle 22"/>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8" name="Picture 4" descr="https://openclipart.org/image/2400px/svg_to_png/173046/thermometer-tall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5"/>
            <a:stretch>
              <a:fillRect/>
            </a:stretch>
          </p:blipFill>
          <p:spPr>
            <a:xfrm>
              <a:off x="2483768" y="3827140"/>
              <a:ext cx="432048" cy="400910"/>
            </a:xfrm>
            <a:prstGeom prst="rect">
              <a:avLst/>
            </a:prstGeom>
          </p:spPr>
        </p:pic>
        <p:pic>
          <p:nvPicPr>
            <p:cNvPr id="20" name="Picture 19"/>
            <p:cNvPicPr>
              <a:picLocks noChangeAspect="1"/>
            </p:cNvPicPr>
            <p:nvPr/>
          </p:nvPicPr>
          <p:blipFill>
            <a:blip r:embed="rId15">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21" name="Straight Arrow Connector 20"/>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5" name="Picture 34"/>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6994164" y="4767276"/>
            <a:ext cx="70295" cy="145733"/>
          </a:xfrm>
          <a:prstGeom prst="rect">
            <a:avLst/>
          </a:prstGeom>
        </p:spPr>
      </p:pic>
      <p:grpSp>
        <p:nvGrpSpPr>
          <p:cNvPr id="40" name="Group 39"/>
          <p:cNvGrpSpPr/>
          <p:nvPr/>
        </p:nvGrpSpPr>
        <p:grpSpPr>
          <a:xfrm>
            <a:off x="4031542" y="2579379"/>
            <a:ext cx="4390724" cy="2122155"/>
            <a:chOff x="3709424" y="2888707"/>
            <a:chExt cx="4390724" cy="2122155"/>
          </a:xfrm>
        </p:grpSpPr>
        <p:cxnSp>
          <p:nvCxnSpPr>
            <p:cNvPr id="27" name="Straight Connector 26"/>
            <p:cNvCxnSpPr/>
            <p:nvPr/>
          </p:nvCxnSpPr>
          <p:spPr>
            <a:xfrm>
              <a:off x="3887732" y="3111663"/>
              <a:ext cx="0" cy="1899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87732" y="5010862"/>
              <a:ext cx="3024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679820" y="440150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p:cNvSpPr/>
            <p:nvPr/>
          </p:nvSpPr>
          <p:spPr>
            <a:xfrm>
              <a:off x="4967852" y="432949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p:cNvSpPr/>
            <p:nvPr/>
          </p:nvSpPr>
          <p:spPr>
            <a:xfrm>
              <a:off x="5255884" y="425748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p:cNvSpPr/>
            <p:nvPr/>
          </p:nvSpPr>
          <p:spPr>
            <a:xfrm>
              <a:off x="5543916" y="418547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p:cNvSpPr/>
            <p:nvPr/>
          </p:nvSpPr>
          <p:spPr>
            <a:xfrm>
              <a:off x="5831948" y="411346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3709424" y="3288614"/>
              <a:ext cx="121730" cy="145733"/>
            </a:xfrm>
            <a:prstGeom prst="rect">
              <a:avLst/>
            </a:prstGeom>
          </p:spPr>
        </p:pic>
        <p:cxnSp>
          <p:nvCxnSpPr>
            <p:cNvPr id="36" name="Straight Connector 35"/>
            <p:cNvCxnSpPr/>
            <p:nvPr/>
          </p:nvCxnSpPr>
          <p:spPr>
            <a:xfrm flipV="1">
              <a:off x="4418132" y="4050592"/>
              <a:ext cx="1859745" cy="4501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66637" y="2888707"/>
              <a:ext cx="37447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Experimental points can be fitted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(Gay-Lussac law)</a:t>
              </a:r>
            </a:p>
          </p:txBody>
        </p:sp>
        <p:pic>
          <p:nvPicPr>
            <p:cNvPr id="26" name="Picture 25"/>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4696942" y="3258406"/>
              <a:ext cx="2045399" cy="229743"/>
            </a:xfrm>
            <a:prstGeom prst="rect">
              <a:avLst/>
            </a:prstGeom>
          </p:spPr>
        </p:pic>
        <p:pic>
          <p:nvPicPr>
            <p:cNvPr id="39" name="Picture 2" descr="https://upload.wikimedia.org/wikipedia/commons/2/2f/Gaylussac.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86241" y="3626175"/>
              <a:ext cx="1013907" cy="1261368"/>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Slide Number Placeholder 2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8" name="Rectangle 37"/>
              <p:cNvSpPr/>
              <p:nvPr/>
            </p:nvSpPr>
            <p:spPr>
              <a:xfrm>
                <a:off x="28458" y="5060106"/>
                <a:ext cx="8897333"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formula already respects the fact, that if we start the process with the initial pressure doubled, the pressure will be doubled through the whole process. Experimentally we would also find, that the coefficient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(isochoric thermal pressure coefficient) is independent of the volume value and also independent of the type of molecules provided the gas is “ideal enough”, and, as we shall discuss shortly, its value for ideal gasses is the same as that of the coefficient of thermal expansion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38" name="Rectangle 37"/>
              <p:cNvSpPr>
                <a:spLocks noRot="1" noChangeAspect="1" noMove="1" noResize="1" noEditPoints="1" noAdjustHandles="1" noChangeArrowheads="1" noChangeShapeType="1" noTextEdit="1"/>
              </p:cNvSpPr>
              <p:nvPr/>
            </p:nvSpPr>
            <p:spPr>
              <a:xfrm>
                <a:off x="28458" y="5060106"/>
                <a:ext cx="8897333" cy="1754326"/>
              </a:xfrm>
              <a:prstGeom prst="rect">
                <a:avLst/>
              </a:prstGeom>
              <a:blipFill>
                <a:blip r:embed="rId22"/>
                <a:stretch>
                  <a:fillRect l="-617" t="-1736" b="-4514"/>
                </a:stretch>
              </a:blipFill>
            </p:spPr>
            <p:txBody>
              <a:bodyPr/>
              <a:lstStyle/>
              <a:p>
                <a:r>
                  <a:rPr lang="en-US">
                    <a:noFill/>
                  </a:rPr>
                  <a:t> </a:t>
                </a:r>
              </a:p>
            </p:txBody>
          </p:sp>
        </mc:Fallback>
      </mc:AlternateContent>
      <p:sp>
        <p:nvSpPr>
          <p:cNvPr id="41" name="Rectangle 40"/>
          <p:cNvSpPr/>
          <p:nvPr/>
        </p:nvSpPr>
        <p:spPr>
          <a:xfrm>
            <a:off x="7326076" y="4503789"/>
            <a:ext cx="12720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Gay-Lussac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14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37E4E-B6BB-40CD-A7DF-158D459F0D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B5B0189-6C4E-4880-AA66-B4BDB9C4844F}"/>
              </a:ext>
            </a:extLst>
          </p:cNvPr>
          <p:cNvSpPr txBox="1"/>
          <p:nvPr/>
        </p:nvSpPr>
        <p:spPr>
          <a:xfrm>
            <a:off x="2193212" y="206268"/>
            <a:ext cx="4464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Adiabatic process</a:t>
            </a:r>
          </a:p>
        </p:txBody>
      </p:sp>
      <p:grpSp>
        <p:nvGrpSpPr>
          <p:cNvPr id="4" name="Group 3">
            <a:extLst>
              <a:ext uri="{FF2B5EF4-FFF2-40B4-BE49-F238E27FC236}">
                <a16:creationId xmlns:a16="http://schemas.microsoft.com/office/drawing/2014/main" id="{CF708954-26FC-4557-AAC6-7EC4C5EF1F83}"/>
              </a:ext>
            </a:extLst>
          </p:cNvPr>
          <p:cNvGrpSpPr/>
          <p:nvPr/>
        </p:nvGrpSpPr>
        <p:grpSpPr>
          <a:xfrm>
            <a:off x="375862" y="667933"/>
            <a:ext cx="3168352" cy="1656184"/>
            <a:chOff x="323529" y="764704"/>
            <a:chExt cx="6984775" cy="3929445"/>
          </a:xfrm>
        </p:grpSpPr>
        <p:pic>
          <p:nvPicPr>
            <p:cNvPr id="5" name="Picture 4" descr="http://www.disneyclips.com/imagesnewb4/imageslwrakr01/clipsneezy3.gif">
              <a:extLst>
                <a:ext uri="{FF2B5EF4-FFF2-40B4-BE49-F238E27FC236}">
                  <a16:creationId xmlns:a16="http://schemas.microsoft.com/office/drawing/2014/main" id="{2D410F85-4A70-45DB-A4F9-C807CF56251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2C35254-0E30-46A2-BB34-9115B278BC5B}"/>
                </a:ext>
              </a:extLst>
            </p:cNvPr>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04426A4-D21F-4237-AA78-042B4BA9E2ED}"/>
                </a:ext>
              </a:extLst>
            </p:cNvPr>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http://www.ferro.pl/foto/1/d/M6310A.jpg">
              <a:extLst>
                <a:ext uri="{FF2B5EF4-FFF2-40B4-BE49-F238E27FC236}">
                  <a16:creationId xmlns:a16="http://schemas.microsoft.com/office/drawing/2014/main" id="{21904A74-1D7E-432E-833C-2AC3B4FE2D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a:extLst>
                <a:ext uri="{FF2B5EF4-FFF2-40B4-BE49-F238E27FC236}">
                  <a16:creationId xmlns:a16="http://schemas.microsoft.com/office/drawing/2014/main" id="{8D2A4379-109C-44C4-8BF4-123EE3C08967}"/>
                </a:ext>
              </a:extLst>
            </p:cNvPr>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4" descr="https://openclipart.org/image/2400px/svg_to_png/173046/thermometer-taller.png">
              <a:extLst>
                <a:ext uri="{FF2B5EF4-FFF2-40B4-BE49-F238E27FC236}">
                  <a16:creationId xmlns:a16="http://schemas.microsoft.com/office/drawing/2014/main" id="{01C5D5E6-4A0D-43B1-B4D4-BB456F1A41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E0284E1-CEA2-4CD8-9136-29AF1A884EFE}"/>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12" name="Picture 11">
              <a:extLst>
                <a:ext uri="{FF2B5EF4-FFF2-40B4-BE49-F238E27FC236}">
                  <a16:creationId xmlns:a16="http://schemas.microsoft.com/office/drawing/2014/main" id="{7412B780-3CEA-4803-974B-BDF3BDBC142A}"/>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13" name="Picture 12">
              <a:extLst>
                <a:ext uri="{FF2B5EF4-FFF2-40B4-BE49-F238E27FC236}">
                  <a16:creationId xmlns:a16="http://schemas.microsoft.com/office/drawing/2014/main" id="{6852B691-8913-4B5A-AC62-85254D89F470}"/>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14" name="Rectangle 13">
              <a:extLst>
                <a:ext uri="{FF2B5EF4-FFF2-40B4-BE49-F238E27FC236}">
                  <a16:creationId xmlns:a16="http://schemas.microsoft.com/office/drawing/2014/main" id="{DA5BACC5-FA32-407C-9A5C-4EECAB474953}"/>
                </a:ext>
              </a:extLst>
            </p:cNvPr>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15" name="Picture 2" descr="Image result for working dwarf">
              <a:extLst>
                <a:ext uri="{FF2B5EF4-FFF2-40B4-BE49-F238E27FC236}">
                  <a16:creationId xmlns:a16="http://schemas.microsoft.com/office/drawing/2014/main" id="{EAF01FAD-576E-4C5F-BE98-9D47D1E3ADF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AEC5E08B-733D-493D-A1C9-EB60FD710947}"/>
                </a:ext>
              </a:extLst>
            </p:cNvPr>
            <p:cNvSpPr/>
            <p:nvPr/>
          </p:nvSpPr>
          <p:spPr>
            <a:xfrm rot="5400000">
              <a:off x="1797081" y="3952411"/>
              <a:ext cx="721699" cy="61610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4" descr="https://openclipart.org/image/2400px/svg_to_png/173046/thermometer-taller.png">
              <a:extLst>
                <a:ext uri="{FF2B5EF4-FFF2-40B4-BE49-F238E27FC236}">
                  <a16:creationId xmlns:a16="http://schemas.microsoft.com/office/drawing/2014/main" id="{2FBF3C17-9F21-45F1-B150-8A3CD262E3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F846D5E2-9F65-4C9E-99ED-2C2989EF2A0C}"/>
                </a:ext>
              </a:extLst>
            </p:cNvPr>
            <p:cNvPicPr>
              <a:picLocks noChangeAspect="1"/>
            </p:cNvPicPr>
            <p:nvPr/>
          </p:nvPicPr>
          <p:blipFill>
            <a:blip r:embed="rId12"/>
            <a:stretch>
              <a:fillRect/>
            </a:stretch>
          </p:blipFill>
          <p:spPr>
            <a:xfrm>
              <a:off x="2483768" y="3827140"/>
              <a:ext cx="432048" cy="400910"/>
            </a:xfrm>
            <a:prstGeom prst="rect">
              <a:avLst/>
            </a:prstGeom>
          </p:spPr>
        </p:pic>
        <p:pic>
          <p:nvPicPr>
            <p:cNvPr id="19" name="Picture 18">
              <a:extLst>
                <a:ext uri="{FF2B5EF4-FFF2-40B4-BE49-F238E27FC236}">
                  <a16:creationId xmlns:a16="http://schemas.microsoft.com/office/drawing/2014/main" id="{E51261F7-CCE3-4ABD-85AD-01378ED06997}"/>
                </a:ext>
              </a:extLst>
            </p:cNvPr>
            <p:cNvPicPr>
              <a:picLocks noChangeAspect="1"/>
            </p:cNvPicPr>
            <p:nvPr/>
          </p:nvPicPr>
          <p:blipFill>
            <a:blip r:embed="rId12">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20" name="Straight Arrow Connector 19">
              <a:extLst>
                <a:ext uri="{FF2B5EF4-FFF2-40B4-BE49-F238E27FC236}">
                  <a16:creationId xmlns:a16="http://schemas.microsoft.com/office/drawing/2014/main" id="{2885266C-D62D-4F59-9788-0DB8C6472444}"/>
                </a:ext>
              </a:extLst>
            </p:cNvPr>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58A9A13-B784-4998-9E9B-882F754FDECC}"/>
                </a:ext>
              </a:extLst>
            </p:cNvPr>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34B25B5-1B50-4303-85E2-40E216E3148B}"/>
                  </a:ext>
                </a:extLst>
              </p:cNvPr>
              <p:cNvSpPr txBox="1"/>
              <p:nvPr/>
            </p:nvSpPr>
            <p:spPr>
              <a:xfrm>
                <a:off x="3725458" y="604652"/>
                <a:ext cx="4946073"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Adiabatic process is a process performed on a thermally isolated gas. In the figure we see that the thermal coupling of the heating boiler to the gas was removed, so the boiler attendant is superfluous, he does not do anything. All the process is performed by the piston pusher.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shall postpone to write the equation of adiabatic curve on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diagram for later discussion.</a:t>
                </a:r>
              </a:p>
            </p:txBody>
          </p:sp>
        </mc:Choice>
        <mc:Fallback xmlns="">
          <p:sp>
            <p:nvSpPr>
              <p:cNvPr id="24" name="TextBox 23">
                <a:extLst>
                  <a:ext uri="{FF2B5EF4-FFF2-40B4-BE49-F238E27FC236}">
                    <a16:creationId xmlns:a16="http://schemas.microsoft.com/office/drawing/2014/main" id="{234B25B5-1B50-4303-85E2-40E216E3148B}"/>
                  </a:ext>
                </a:extLst>
              </p:cNvPr>
              <p:cNvSpPr txBox="1">
                <a:spLocks noRot="1" noChangeAspect="1" noMove="1" noResize="1" noEditPoints="1" noAdjustHandles="1" noChangeArrowheads="1" noChangeShapeType="1" noTextEdit="1"/>
              </p:cNvSpPr>
              <p:nvPr/>
            </p:nvSpPr>
            <p:spPr>
              <a:xfrm>
                <a:off x="3725458" y="604652"/>
                <a:ext cx="4946073" cy="2585323"/>
              </a:xfrm>
              <a:prstGeom prst="rect">
                <a:avLst/>
              </a:prstGeom>
              <a:blipFill>
                <a:blip r:embed="rId15"/>
                <a:stretch>
                  <a:fillRect l="-986" t="-1179" b="-2830"/>
                </a:stretch>
              </a:blipFill>
            </p:spPr>
            <p:txBody>
              <a:bodyPr/>
              <a:lstStyle/>
              <a:p>
                <a:r>
                  <a:rPr lang="sk-SK">
                    <a:noFill/>
                  </a:rPr>
                  <a:t> </a:t>
                </a:r>
              </a:p>
            </p:txBody>
          </p:sp>
        </mc:Fallback>
      </mc:AlternateContent>
      <p:sp>
        <p:nvSpPr>
          <p:cNvPr id="25" name="TextBox 24">
            <a:extLst>
              <a:ext uri="{FF2B5EF4-FFF2-40B4-BE49-F238E27FC236}">
                <a16:creationId xmlns:a16="http://schemas.microsoft.com/office/drawing/2014/main" id="{0DB879FE-0535-4AB5-A3C3-BF79D85925A6}"/>
              </a:ext>
            </a:extLst>
          </p:cNvPr>
          <p:cNvSpPr txBox="1"/>
          <p:nvPr/>
        </p:nvSpPr>
        <p:spPr>
          <a:xfrm>
            <a:off x="153267" y="3289487"/>
            <a:ext cx="8750703" cy="3600986"/>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the piston pusher can arbitrarily change just one variable, the volume. He adjusts his pushing force according to the current gas pressure so that the process be reversible. Setting the volume to the desired value, he could read the final values of pressure and temperature.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Empirically we find that during the adiabatic process (thermal isolation, no boiler attendant) final temperature would be different from the initial one. So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adiabatic process is different from isothermal process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To maintain  a constant temperature we have to employ the boiler attendant to heat or cool the gas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lesson of an adiabatic process (process in thermal isolation) is that one can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change the temperature by performing just a macroscopic mechanical work.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shall come back to this observation when we shall speak about calorimetry.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69B67EA-0C6D-4017-BFB4-93AEC337C5B6}"/>
              </a:ext>
            </a:extLst>
          </p:cNvPr>
          <p:cNvSpPr txBox="1"/>
          <p:nvPr/>
        </p:nvSpPr>
        <p:spPr>
          <a:xfrm>
            <a:off x="318977" y="2753833"/>
            <a:ext cx="2647507" cy="369332"/>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thermal contact here!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Straight Arrow Connector 25">
            <a:extLst>
              <a:ext uri="{FF2B5EF4-FFF2-40B4-BE49-F238E27FC236}">
                <a16:creationId xmlns:a16="http://schemas.microsoft.com/office/drawing/2014/main" id="{4B6867EB-9DDA-4466-AA86-D43FF2168865}"/>
              </a:ext>
            </a:extLst>
          </p:cNvPr>
          <p:cNvCxnSpPr>
            <a:cxnSpLocks/>
          </p:cNvCxnSpPr>
          <p:nvPr/>
        </p:nvCxnSpPr>
        <p:spPr>
          <a:xfrm flipV="1">
            <a:off x="1201479" y="1913862"/>
            <a:ext cx="0" cy="8825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770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 = \text{const}&#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2,V_2&#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 = p_2V_2 &#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2}{3}t_3+\frac{1}{3}t_2&#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1&#10;\end{align*}&#10;\end{document}&#10;"/>
  <p:tag name="IGUANATEXSIZE" val="14"/>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2&#10;\end{align*}&#10;\end{document}&#10;"/>
  <p:tag name="IGUANATEXSIZE" val="14"/>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3&#10;\end{align*}&#10;\end{document}&#10;"/>
  <p:tag name="IGUANATEXSIZE" val="14"/>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4&#10;\end{align*}&#10;\end{document}&#10;"/>
  <p:tag name="IGUANATEXSIZE" val="14"/>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5&#10;\end{align*}&#10;\end{document}&#10;"/>
  <p:tag name="IGUANATEXSIZE" val="14"/>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V_0(1+\gamma(t-t_0))&#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p_0(1+\tilde\gamma(t-t_0))&#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 \rightarrow V_2,\;\;\;V_2&gt;V_1&#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 = p_0V_0 &#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V_0(1+\gamma(t-t_0))&#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p_0(1+\tilde\gamma(t-t_0))&#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amma_{0^\circ C}=\frac{1}{273.15^\circ C}&#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73.15^\circ \text C&#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V_0(1+\gamma(t-t_0))&#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V_0(1+\frac{1}{T_0}(T-T_0))&#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amma_{0^\circ C}=\frac{1}{273.15^\circ C}&#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p_2V'&#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T_1}=\frac{V_2}{T_2}&#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_1V_1}{T_1}=\frac{p_2V_2}{T_2}=\text{const}&#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T}=\frac{V_0}{T_0}=\text{const}&#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T}=\frac{p_0}{T_0}=\text{const}&#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_1V_1}{T_1}=\frac{p_2V_2}{T_2}=\text{const}=Nk&#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_1V_1}{T_1}=\frac{p_2V_2}{T_2}=\text{const}&#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N=\frac{m}{M}N_A&#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pV=\frac{m}{M}N_AkT&#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frac{m}{M}RT&#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A = pS dx = p dV&#10;\end{align*}&#10;\end{document}&#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A' = -pS dx = -p dV&#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A= p dV&#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A= p dV&#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int_1^2 p dV&#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2750</TotalTime>
  <Words>2536</Words>
  <Application>Microsoft Office PowerPoint</Application>
  <PresentationFormat>On-screen Show (4:3)</PresentationFormat>
  <Paragraphs>126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194</cp:revision>
  <dcterms:created xsi:type="dcterms:W3CDTF">2016-10-10T07:20:49Z</dcterms:created>
  <dcterms:modified xsi:type="dcterms:W3CDTF">2019-10-15T07:16:14Z</dcterms:modified>
</cp:coreProperties>
</file>