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00" r:id="rId2"/>
    <p:sldId id="302" r:id="rId3"/>
    <p:sldId id="301" r:id="rId4"/>
    <p:sldId id="306" r:id="rId5"/>
    <p:sldId id="307" r:id="rId6"/>
    <p:sldId id="308" r:id="rId7"/>
    <p:sldId id="310" r:id="rId8"/>
    <p:sldId id="311" r:id="rId9"/>
    <p:sldId id="312" r:id="rId10"/>
    <p:sldId id="313" r:id="rId11"/>
    <p:sldId id="322" r:id="rId12"/>
    <p:sldId id="323" r:id="rId13"/>
    <p:sldId id="324" r:id="rId14"/>
    <p:sldId id="325" r:id="rId15"/>
    <p:sldId id="326" r:id="rId16"/>
    <p:sldId id="327" r:id="rId17"/>
    <p:sldId id="328" r:id="rId18"/>
    <p:sldId id="329" r:id="rId1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94661" autoAdjust="0"/>
  </p:normalViewPr>
  <p:slideViewPr>
    <p:cSldViewPr snapToGrid="0">
      <p:cViewPr varScale="1">
        <p:scale>
          <a:sx n="62" d="100"/>
          <a:sy n="62" d="100"/>
        </p:scale>
        <p:origin x="1158" y="72"/>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59C52-18EC-4722-8767-5E528E5DFBBC}" type="datetimeFigureOut">
              <a:rPr lang="sk-SK" smtClean="0"/>
              <a:t>16. 10. 2019</a:t>
            </a:fld>
            <a:endParaRPr lang="sk-SK"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BEF8-B183-4FAF-9231-BCB8730357BA}" type="slidenum">
              <a:rPr lang="sk-SK" smtClean="0"/>
              <a:t>‹#›</a:t>
            </a:fld>
            <a:endParaRPr lang="sk-SK" dirty="0"/>
          </a:p>
        </p:txBody>
      </p:sp>
    </p:spTree>
    <p:extLst>
      <p:ext uri="{BB962C8B-B14F-4D97-AF65-F5344CB8AC3E}">
        <p14:creationId xmlns:p14="http://schemas.microsoft.com/office/powerpoint/2010/main" val="3577667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16. 10. 2019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220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16. 10. 2019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2903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16. 10. 2019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661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16. 10. 2019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7930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16. 10. 2019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5498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16. 10. 2019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8703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16. 10. 2019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34800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16. 10. 2019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50979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16. 10. 2019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12309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16. 10. 2019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26478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16. 10. 2019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6853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16. 10. 2019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14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7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3.png"/></Relationships>
</file>

<file path=ppt/slides/_rels/slide13.xml.rels><?xml version="1.0" encoding="UTF-8" standalone="yes"?>
<Relationships xmlns="http://schemas.openxmlformats.org/package/2006/relationships"><Relationship Id="rId7" Type="http://schemas.openxmlformats.org/officeDocument/2006/relationships/image" Target="../media/image8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8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89.png"/><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1.png"/></Relationships>
</file>

<file path=ppt/slides/_rels/slide17.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tags" Target="../tags/tag16.xml"/><Relationship Id="rId12" Type="http://schemas.openxmlformats.org/officeDocument/2006/relationships/image" Target="../media/image1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11" Type="http://schemas.openxmlformats.org/officeDocument/2006/relationships/image" Target="../media/image14.png"/><Relationship Id="rId5" Type="http://schemas.openxmlformats.org/officeDocument/2006/relationships/tags" Target="../tags/tag18.xml"/><Relationship Id="rId10" Type="http://schemas.openxmlformats.org/officeDocument/2006/relationships/image" Target="../media/image12.png"/><Relationship Id="rId4" Type="http://schemas.openxmlformats.org/officeDocument/2006/relationships/tags" Target="../tags/tag17.xml"/><Relationship Id="rId9" Type="http://schemas.openxmlformats.org/officeDocument/2006/relationships/image" Target="../media/image94.pn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21.xml"/><Relationship Id="rId12"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11" Type="http://schemas.openxmlformats.org/officeDocument/2006/relationships/image" Target="../media/image19.png"/><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tags" Target="../tags/tag22.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78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20.png"/></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4FC2C-DDD6-40EC-8BF0-7F40D72689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2A5617-0242-46C2-9476-7579CD0BCE13}"/>
                  </a:ext>
                </a:extLst>
              </p:cNvPr>
              <p:cNvSpPr txBox="1"/>
              <p:nvPr/>
            </p:nvSpPr>
            <p:spPr>
              <a:xfrm>
                <a:off x="290946" y="1119233"/>
                <a:ext cx="856210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Studying the work related to piston-pusher dwarf we have studied one specific example of macroscopically performed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general the term macroscopic work is used for any work required to change a (macroscopic) external parameter (like volume of gas).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is called external parameter was never quite clear to me on a phenomenological level in thermodynamics. In statistical physics, and in particular in quantum statistical physics, it is more clearly defined. We have a system with very large degree of freedom (like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consider its stationary states and the corresponding energy spectrum. The energy values might depend on some macroscopic parameters (like volume, magnetic field etc.). Those parameters are, by definition ,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external parameters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an external agent (dwarf) changes the value of an external parameter, it leads to changes of the energy spectrum, and therefore it changes the total energy of the system. Therefore work has to be performed to change the external parameter value. Since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macroscopic parameter, the change of its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also macroscopic and the corresponding work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𝑝𝑑𝑉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“macroscopically observable”. In the formula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denotes a force parameter conjugated to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if the system is in its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stationary state with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conjugated force value (in the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defined as</a:t>
                </a:r>
              </a:p>
            </p:txBody>
          </p:sp>
        </mc:Choice>
        <mc:Fallback xmlns="">
          <p:sp>
            <p:nvSpPr>
              <p:cNvPr id="4" name="TextBox 3">
                <a:extLst>
                  <a:ext uri="{FF2B5EF4-FFF2-40B4-BE49-F238E27FC236}">
                    <a16:creationId xmlns:a16="http://schemas.microsoft.com/office/drawing/2014/main" id="{492A5617-0242-46C2-9476-7579CD0BCE13}"/>
                  </a:ext>
                </a:extLst>
              </p:cNvPr>
              <p:cNvSpPr txBox="1">
                <a:spLocks noRot="1" noChangeAspect="1" noMove="1" noResize="1" noEditPoints="1" noAdjustHandles="1" noChangeArrowheads="1" noChangeShapeType="1" noTextEdit="1"/>
              </p:cNvSpPr>
              <p:nvPr/>
            </p:nvSpPr>
            <p:spPr>
              <a:xfrm>
                <a:off x="290946" y="1119233"/>
                <a:ext cx="8562109" cy="5078313"/>
              </a:xfrm>
              <a:prstGeom prst="rect">
                <a:avLst/>
              </a:prstGeom>
              <a:blipFill>
                <a:blip r:embed="rId5"/>
                <a:stretch>
                  <a:fillRect l="-641" t="-720" r="-1140" b="-96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B5C1FD9-D090-4D22-884F-C283EDB61D2C}"/>
              </a:ext>
            </a:extLst>
          </p:cNvPr>
          <p:cNvSpPr txBox="1"/>
          <p:nvPr/>
        </p:nvSpPr>
        <p:spPr>
          <a:xfrm>
            <a:off x="1402773" y="498764"/>
            <a:ext cx="66605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Macroscopic work in general</a:t>
            </a:r>
          </a:p>
        </p:txBody>
      </p:sp>
      <p:pic>
        <p:nvPicPr>
          <p:cNvPr id="9" name="Picture 8">
            <a:extLst>
              <a:ext uri="{FF2B5EF4-FFF2-40B4-BE49-F238E27FC236}">
                <a16:creationId xmlns:a16="http://schemas.microsoft.com/office/drawing/2014/main" id="{8609E18A-B1D5-4C9D-8BF1-FD6B03FF37B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838864" y="6089683"/>
            <a:ext cx="1086857" cy="480000"/>
          </a:xfrm>
          <a:prstGeom prst="rect">
            <a:avLst/>
          </a:prstGeom>
        </p:spPr>
      </p:pic>
    </p:spTree>
    <p:extLst>
      <p:ext uri="{BB962C8B-B14F-4D97-AF65-F5344CB8AC3E}">
        <p14:creationId xmlns:p14="http://schemas.microsoft.com/office/powerpoint/2010/main" val="314601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3C630-9D60-499A-8B90-E7581C8CC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02BFD1-2475-4075-81BA-E55197E90C85}"/>
              </a:ext>
            </a:extLst>
          </p:cNvPr>
          <p:cNvSpPr txBox="1"/>
          <p:nvPr/>
        </p:nvSpPr>
        <p:spPr>
          <a:xfrm>
            <a:off x="1108710" y="274320"/>
            <a:ext cx="7166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8C1B51E-AC55-48F4-941F-85CA45F35ED9}"/>
              </a:ext>
            </a:extLst>
          </p:cNvPr>
          <p:cNvSpPr txBox="1"/>
          <p:nvPr/>
        </p:nvSpPr>
        <p:spPr>
          <a:xfrm>
            <a:off x="320040" y="1200150"/>
            <a:ext cx="854964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Repeating: the first law of thermodynamics says, that there must be a physical quantity of state such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sum of work and heat is calculable as a difference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this quantity between the final and initial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quantity was given a name: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energy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More precisely, the phenomenological thermodynamics used the name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internal energy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reason perhaps was, that it was not obvious that the state function “energy” as found by thermodynamical considerations has anything common with the quantity “energy” as found in the studies of Newtonian mechanics of particles.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course, there was a connection: the internal energy can be changed at the expense of mechanical work, the same work as found in classical mechanics.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Only after molecules were discovered, it was clear that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“internal energy” is a “standard” mechanical energy of molecules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just macroscopically “not directly visible”.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what follows we shall use the terminology “energy”, without the attribute internal.</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1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6769E4-C380-4D3F-AC9C-14CB1414EF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85B2851-7945-41BE-8B49-40ADCB9CC57E}"/>
              </a:ext>
            </a:extLst>
          </p:cNvPr>
          <p:cNvSpPr txBox="1"/>
          <p:nvPr/>
        </p:nvSpPr>
        <p:spPr>
          <a:xfrm>
            <a:off x="1108710" y="274320"/>
            <a:ext cx="7166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53F0769-464A-40EA-8C91-D964E035233F}"/>
              </a:ext>
            </a:extLst>
          </p:cNvPr>
          <p:cNvSpPr txBox="1"/>
          <p:nvPr/>
        </p:nvSpPr>
        <p:spPr>
          <a:xfrm>
            <a:off x="297180" y="1337310"/>
            <a:ext cx="841248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obvious task for a phenomenologist is to find the formula for energy as a function of quantities defining the macrostate.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Obviously, the first law of thermodynamics can determine only the difference of energies of two states, so energy in thermodynamics is defined up to an arbitrary additive constant.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phenomenologist has to define some arbitrary reference macrostate whose energy is set to 0 by definition. Then he has to measure the sum of work and heat going from the reference state to an arbitrary macrostate. Based on experimental data he has to “guess” a formula for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theoretician, who already knows that behind the macrostate there is some microstate of molecules can in principle calculate the (mechanical) energy of molecules in the chosen representing microstate and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based on statistical considerations, express the energy of the macrostate through the macroscopic quantities defining the macrostate considered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20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53E98F-B5D5-4F1A-A4C5-D09C696FD4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526733-5CE2-4A62-8D87-4B17CF2D7749}"/>
              </a:ext>
            </a:extLst>
          </p:cNvPr>
          <p:cNvSpPr txBox="1"/>
          <p:nvPr/>
        </p:nvSpPr>
        <p:spPr>
          <a:xfrm>
            <a:off x="1108710" y="274320"/>
            <a:ext cx="7166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E7A4A95-C558-498B-81A6-6DF23EF462AE}"/>
                  </a:ext>
                </a:extLst>
              </p:cNvPr>
              <p:cNvSpPr txBox="1"/>
              <p:nvPr/>
            </p:nvSpPr>
            <p:spPr>
              <a:xfrm>
                <a:off x="342900" y="1245870"/>
                <a:ext cx="82410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present the statistical analysis later, here we will just quote (without proof) formulas for the energy of ideal gasses.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Gas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moecules has energy</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FE7A4A95-C558-498B-81A6-6DF23EF462AE}"/>
                  </a:ext>
                </a:extLst>
              </p:cNvPr>
              <p:cNvSpPr txBox="1">
                <a:spLocks noRot="1" noChangeAspect="1" noMove="1" noResize="1" noEditPoints="1" noAdjustHandles="1" noChangeArrowheads="1" noChangeShapeType="1" noTextEdit="1"/>
              </p:cNvSpPr>
              <p:nvPr/>
            </p:nvSpPr>
            <p:spPr>
              <a:xfrm>
                <a:off x="342900" y="1245870"/>
                <a:ext cx="8241030" cy="1200329"/>
              </a:xfrm>
              <a:prstGeom prst="rect">
                <a:avLst/>
              </a:prstGeom>
              <a:blipFill>
                <a:blip r:embed="rId6"/>
                <a:stretch>
                  <a:fillRect l="-592" t="-2538" b="-7107"/>
                </a:stretch>
              </a:blipFill>
            </p:spPr>
            <p:txBody>
              <a:bodyPr/>
              <a:lstStyle/>
              <a:p>
                <a:r>
                  <a:rPr lang="sk-SK">
                    <a:noFill/>
                  </a:rPr>
                  <a:t> </a:t>
                </a:r>
              </a:p>
            </p:txBody>
          </p:sp>
        </mc:Fallback>
      </mc:AlternateContent>
      <p:pic>
        <p:nvPicPr>
          <p:cNvPr id="9" name="Picture 8">
            <a:extLst>
              <a:ext uri="{FF2B5EF4-FFF2-40B4-BE49-F238E27FC236}">
                <a16:creationId xmlns:a16="http://schemas.microsoft.com/office/drawing/2014/main" id="{0654C41F-F703-4F34-8BAC-3AB7504FE69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74040" y="2711450"/>
            <a:ext cx="8008620" cy="1733550"/>
          </a:xfrm>
          <a:prstGeom prst="rect">
            <a:avLst/>
          </a:prstGeom>
        </p:spPr>
      </p:pic>
      <p:sp>
        <p:nvSpPr>
          <p:cNvPr id="7" name="Rectangle 6">
            <a:extLst>
              <a:ext uri="{FF2B5EF4-FFF2-40B4-BE49-F238E27FC236}">
                <a16:creationId xmlns:a16="http://schemas.microsoft.com/office/drawing/2014/main" id="{7980EB18-8F71-446B-B70E-6E819B828AD5}"/>
              </a:ext>
            </a:extLst>
          </p:cNvPr>
          <p:cNvSpPr/>
          <p:nvPr/>
        </p:nvSpPr>
        <p:spPr>
          <a:xfrm>
            <a:off x="365760" y="2651760"/>
            <a:ext cx="8309610" cy="1965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A3BE596-07BD-49A8-A8FB-2AA9BB32B114}"/>
              </a:ext>
            </a:extLst>
          </p:cNvPr>
          <p:cNvSpPr txBox="1"/>
          <p:nvPr/>
        </p:nvSpPr>
        <p:spPr>
          <a:xfrm>
            <a:off x="125730" y="4732020"/>
            <a:ext cx="890397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formulas are just approximate, more exact quantum mechanical expressions should take into account details of internal structure of atoms and molecules. We introduce a universal notation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rationale for this notation will be clear when we shall discuss the isochoric process energy heat balance.</a:t>
            </a:r>
          </a:p>
        </p:txBody>
      </p:sp>
      <p:pic>
        <p:nvPicPr>
          <p:cNvPr id="19" name="Picture 18">
            <a:extLst>
              <a:ext uri="{FF2B5EF4-FFF2-40B4-BE49-F238E27FC236}">
                <a16:creationId xmlns:a16="http://schemas.microsoft.com/office/drawing/2014/main" id="{2EEC322D-5512-4A65-B7F2-BF190A84199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91313" y="5626101"/>
            <a:ext cx="5867019" cy="462915"/>
          </a:xfrm>
          <a:prstGeom prst="rect">
            <a:avLst/>
          </a:prstGeom>
        </p:spPr>
      </p:pic>
      <p:sp>
        <p:nvSpPr>
          <p:cNvPr id="21" name="Rectangle 20">
            <a:extLst>
              <a:ext uri="{FF2B5EF4-FFF2-40B4-BE49-F238E27FC236}">
                <a16:creationId xmlns:a16="http://schemas.microsoft.com/office/drawing/2014/main" id="{69C9D4E4-85DB-46CB-88A2-FA42181624BD}"/>
              </a:ext>
            </a:extLst>
          </p:cNvPr>
          <p:cNvSpPr/>
          <p:nvPr/>
        </p:nvSpPr>
        <p:spPr>
          <a:xfrm>
            <a:off x="1474470" y="5577840"/>
            <a:ext cx="6412230" cy="5372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4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C813A9-6AF6-47C2-820F-6FB41E72DA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29B2B1-B759-462A-8DDC-52EE6DD0504C}"/>
              </a:ext>
            </a:extLst>
          </p:cNvPr>
          <p:cNvSpPr txBox="1"/>
          <p:nvPr/>
        </p:nvSpPr>
        <p:spPr>
          <a:xfrm>
            <a:off x="1108710" y="80010"/>
            <a:ext cx="7166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E179DD-2582-44BA-B6CA-42A416338CA0}"/>
                  </a:ext>
                </a:extLst>
              </p:cNvPr>
              <p:cNvSpPr txBox="1"/>
              <p:nvPr/>
            </p:nvSpPr>
            <p:spPr>
              <a:xfrm>
                <a:off x="137160" y="525780"/>
                <a:ext cx="8435340"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 us finally present a formula corresponding to the first law of thermodynamics as it is usually presented in standard textbooks.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 us consider an infinitesimal change of state between two close macrostates. The energy difference will be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mechanical work preformed by the physical system will be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heat performed by an external agent (boiler attendand)</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first law of thermodynamics then reads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DCE179DD-2582-44BA-B6CA-42A416338CA0}"/>
                  </a:ext>
                </a:extLst>
              </p:cNvPr>
              <p:cNvSpPr txBox="1">
                <a:spLocks noRot="1" noChangeAspect="1" noMove="1" noResize="1" noEditPoints="1" noAdjustHandles="1" noChangeArrowheads="1" noChangeShapeType="1" noTextEdit="1"/>
              </p:cNvSpPr>
              <p:nvPr/>
            </p:nvSpPr>
            <p:spPr>
              <a:xfrm>
                <a:off x="137160" y="525780"/>
                <a:ext cx="8435340" cy="1862048"/>
              </a:xfrm>
              <a:prstGeom prst="rect">
                <a:avLst/>
              </a:prstGeom>
              <a:blipFill>
                <a:blip r:embed="rId5"/>
                <a:stretch>
                  <a:fillRect l="-651" t="-1634" r="-795" b="-2614"/>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70662B61-B15F-4721-B820-9F05C3C23C5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65830" y="2528570"/>
            <a:ext cx="1598295" cy="232410"/>
          </a:xfrm>
          <a:prstGeom prst="rect">
            <a:avLst/>
          </a:prstGeom>
        </p:spPr>
      </p:pic>
      <p:sp>
        <p:nvSpPr>
          <p:cNvPr id="8" name="Rectangle 7">
            <a:extLst>
              <a:ext uri="{FF2B5EF4-FFF2-40B4-BE49-F238E27FC236}">
                <a16:creationId xmlns:a16="http://schemas.microsoft.com/office/drawing/2014/main" id="{8CD4E323-8A67-4F01-9373-4E51501DAC1D}"/>
              </a:ext>
            </a:extLst>
          </p:cNvPr>
          <p:cNvSpPr/>
          <p:nvPr/>
        </p:nvSpPr>
        <p:spPr>
          <a:xfrm>
            <a:off x="3303270" y="2388870"/>
            <a:ext cx="1908810" cy="525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802A2F4-4A1D-4E59-9AA0-E0E8BF98B441}"/>
                  </a:ext>
                </a:extLst>
              </p:cNvPr>
              <p:cNvSpPr txBox="1"/>
              <p:nvPr/>
            </p:nvSpPr>
            <p:spPr>
              <a:xfrm>
                <a:off x="137160" y="3010793"/>
                <a:ext cx="8823960" cy="35240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notice that the first law of thermodynamics is, in fact, the generalized law of energy conservation: any change of energy has to be balanced by work of external agents. Do notice the negative sign of the mechanical work. This is due to a standard convention that when speaking of the mechanical work we speak about work performed by the system (gas) upon an external agent (piston pusher), while the convention for heat is that it is the (microscopic) work performed by an external agent (boiler attendant) upon the physical system (gas).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also notice, that we use the terminology “performed heat” and not “transferred heat”.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Heat is a form of work: it is not a form of energy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few words to notations.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means the difference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two (infinitesimally close) values of energy. Symbol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means that it is an infinitesimally small value,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but it is not a difference of any two values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amount of work depends on the trajectory, so it is not a difference of a final and initial values of any state quantity. Similarly for heat.</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2802A2F4-4A1D-4E59-9AA0-E0E8BF98B441}"/>
                  </a:ext>
                </a:extLst>
              </p:cNvPr>
              <p:cNvSpPr txBox="1">
                <a:spLocks noRot="1" noChangeAspect="1" noMove="1" noResize="1" noEditPoints="1" noAdjustHandles="1" noChangeArrowheads="1" noChangeShapeType="1" noTextEdit="1"/>
              </p:cNvSpPr>
              <p:nvPr/>
            </p:nvSpPr>
            <p:spPr>
              <a:xfrm>
                <a:off x="137160" y="3010793"/>
                <a:ext cx="8823960" cy="3524042"/>
              </a:xfrm>
              <a:prstGeom prst="rect">
                <a:avLst/>
              </a:prstGeom>
              <a:blipFill>
                <a:blip r:embed="rId7"/>
                <a:stretch>
                  <a:fillRect l="-622" t="-1038" r="-898" b="-1903"/>
                </a:stretch>
              </a:blipFill>
            </p:spPr>
            <p:txBody>
              <a:bodyPr/>
              <a:lstStyle/>
              <a:p>
                <a:r>
                  <a:rPr lang="sk-SK">
                    <a:noFill/>
                  </a:rPr>
                  <a:t> </a:t>
                </a:r>
              </a:p>
            </p:txBody>
          </p:sp>
        </mc:Fallback>
      </mc:AlternateContent>
    </p:spTree>
    <p:extLst>
      <p:ext uri="{BB962C8B-B14F-4D97-AF65-F5344CB8AC3E}">
        <p14:creationId xmlns:p14="http://schemas.microsoft.com/office/powerpoint/2010/main" val="176874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0E0F8A-55A1-4FA9-A897-62B56459E5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0A939C0-66EF-4813-8FEC-D3E840ED9EF3}"/>
              </a:ext>
            </a:extLst>
          </p:cNvPr>
          <p:cNvSpPr txBox="1"/>
          <p:nvPr/>
        </p:nvSpPr>
        <p:spPr>
          <a:xfrm>
            <a:off x="1851660" y="217170"/>
            <a:ext cx="56464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Heat is a form of work, not of energy</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9682AB6-1863-413D-A226-8982C9AEC70B}"/>
              </a:ext>
            </a:extLst>
          </p:cNvPr>
          <p:cNvSpPr txBox="1"/>
          <p:nvPr/>
        </p:nvSpPr>
        <p:spPr>
          <a:xfrm>
            <a:off x="137160" y="671691"/>
            <a:ext cx="9006840" cy="60939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fact that heat is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not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form of energy we consider to be so important, that we devote to it a special slide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difference between “work” and “energy” is essential. Energy is a state quantity, work is not. We can say that energy is “stored” in a physical system as are goods in some warehouse. The energy can be “taken out” of this warehouse and transferred to some other object to be stored inside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way, how the energy can be transferred from one object to another is by performing work. Work is the property of some process. Once the process ends, the work is no more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you go with your car to a service, you get an invoice. There are two groups of items mentioned in the invoice: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spare parts and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Spare parts were stored in the service warehouse, were taken out of there and mounted to your car. From then on the spare parts are stored in your car and they are there long after the service operations were finished, you take them to your home with your car.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the other hand the invoice mentions performed work (usually expressed in man-hours). The work was not stored anywhere in any warehouse. It was just performed during the service operations. You did not take the “performed work” to your home with your car. The work is nowhere after service operations ended.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Well, this is exactly the difference between “energy” and “work”, or “energy” and “heat”. So if you get an invoice saying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 delivered to you 1 GJ of heat” it is nonsense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invoice should read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“we performed for you 1 GJ of heat”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Unfortunately, nobody speaks like that. People just do not follow my lectures.</a:t>
            </a:r>
          </a:p>
        </p:txBody>
      </p:sp>
    </p:spTree>
    <p:extLst>
      <p:ext uri="{BB962C8B-B14F-4D97-AF65-F5344CB8AC3E}">
        <p14:creationId xmlns:p14="http://schemas.microsoft.com/office/powerpoint/2010/main" val="411013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4CD995-D45E-49FC-8D60-B3A47A0FC1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ADD34B-618B-46AA-8CA3-B68A337FFD33}"/>
              </a:ext>
            </a:extLst>
          </p:cNvPr>
          <p:cNvSpPr txBox="1"/>
          <p:nvPr/>
        </p:nvSpPr>
        <p:spPr>
          <a:xfrm>
            <a:off x="422910" y="308610"/>
            <a:ext cx="81381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 as a definition of heat</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88B2A31-3449-4ABD-9B01-12ED63B22C7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43020" y="1248410"/>
            <a:ext cx="1598295" cy="23241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FE1BF8-0FBC-4608-A69E-15F47D71C29F}"/>
                  </a:ext>
                </a:extLst>
              </p:cNvPr>
              <p:cNvSpPr txBox="1"/>
              <p:nvPr/>
            </p:nvSpPr>
            <p:spPr>
              <a:xfrm>
                <a:off x="285750" y="1188720"/>
                <a:ext cx="8561070"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first law of thermodynamics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often written 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this form it can be interpreted as the definition of heat. The point is that we can easily calculate the mechanical work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any process (just using the formula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also often know (either by phenomenological analysis or by theoretical calculation) the formula for energy. What is less obvious is calculation of heat for an arbitrary process.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 we easily define that heat is the missing work needed to complete the energy – work balance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demonstrate the energy – work – heat calculations for standard gas processes.</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F7FE1BF8-0FBC-4608-A69E-15F47D71C29F}"/>
                  </a:ext>
                </a:extLst>
              </p:cNvPr>
              <p:cNvSpPr txBox="1">
                <a:spLocks noRot="1" noChangeAspect="1" noMove="1" noResize="1" noEditPoints="1" noAdjustHandles="1" noChangeArrowheads="1" noChangeShapeType="1" noTextEdit="1"/>
              </p:cNvSpPr>
              <p:nvPr/>
            </p:nvSpPr>
            <p:spPr>
              <a:xfrm>
                <a:off x="285750" y="1188720"/>
                <a:ext cx="8561070" cy="3293209"/>
              </a:xfrm>
              <a:prstGeom prst="rect">
                <a:avLst/>
              </a:prstGeom>
              <a:blipFill>
                <a:blip r:embed="rId7"/>
                <a:stretch>
                  <a:fillRect l="-641" t="-926" r="-356" b="-2037"/>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D0B3EE8D-6D87-4A1D-B077-0907978AB3A0}"/>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820160" y="1842770"/>
            <a:ext cx="1598295" cy="232410"/>
          </a:xfrm>
          <a:prstGeom prst="rect">
            <a:avLst/>
          </a:prstGeom>
        </p:spPr>
      </p:pic>
    </p:spTree>
    <p:extLst>
      <p:ext uri="{BB962C8B-B14F-4D97-AF65-F5344CB8AC3E}">
        <p14:creationId xmlns:p14="http://schemas.microsoft.com/office/powerpoint/2010/main" val="401706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Energy – work – heat for the isochoric process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Isochoric process means constant volume,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 no mechanical work is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ideal gas we have the energy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from the first law of thermodynamics we get for heat at isochoric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 typical calorimetric formula, so we now know the meaning of the constant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the heat capacity of ideal gas for isochoric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do remember, that the formula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valid for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any process with ideal gas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since the energy difference is process independent. So there is always the constant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this formula, it is just an “accident” that this constant has a special meaning for isochoric process. So, for example, for isobaric process we still have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something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5078313"/>
              </a:xfrm>
              <a:prstGeom prst="rect">
                <a:avLst/>
              </a:prstGeom>
              <a:blipFill>
                <a:blip r:embed="rId6"/>
                <a:stretch>
                  <a:fillRect l="-638" t="-72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648710" y="2357120"/>
            <a:ext cx="958406" cy="198882"/>
          </a:xfrm>
          <a:prstGeom prst="rect">
            <a:avLst/>
          </a:prstGeom>
        </p:spPr>
      </p:pic>
      <p:pic>
        <p:nvPicPr>
          <p:cNvPr id="9" name="Picture 8">
            <a:extLst>
              <a:ext uri="{FF2B5EF4-FFF2-40B4-BE49-F238E27FC236}">
                <a16:creationId xmlns:a16="http://schemas.microsoft.com/office/drawing/2014/main" id="{D1820812-668A-48B5-8A87-4E0C8DB11A0D}"/>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629660" y="3378201"/>
            <a:ext cx="1184720" cy="209169"/>
          </a:xfrm>
          <a:prstGeom prst="rect">
            <a:avLst/>
          </a:prstGeom>
        </p:spPr>
      </p:pic>
    </p:spTree>
    <p:extLst>
      <p:ext uri="{BB962C8B-B14F-4D97-AF65-F5344CB8AC3E}">
        <p14:creationId xmlns:p14="http://schemas.microsoft.com/office/powerpoint/2010/main" val="876751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Energy – work – heat for the isobaric process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50997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Isobaric process means constant pressure,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const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Calculation of mechanical work is trivial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ideal gas we have the energy formula                        and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 law of thermodynamics then gives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 typical calorimetric formula, however, for isobaric process. We have denoted the corresponding heat capacity (at constant pressure)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last relation is called Mayer relation and for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one mole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reads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5099729"/>
              </a:xfrm>
              <a:prstGeom prst="rect">
                <a:avLst/>
              </a:prstGeom>
              <a:blipFill>
                <a:blip r:embed="rId9"/>
                <a:stretch>
                  <a:fillRect l="-638" t="-71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307657" y="2521463"/>
            <a:ext cx="958406" cy="198882"/>
          </a:xfrm>
          <a:prstGeom prst="rect">
            <a:avLst/>
          </a:prstGeom>
        </p:spPr>
      </p:pic>
      <p:pic>
        <p:nvPicPr>
          <p:cNvPr id="16" name="Picture 15">
            <a:extLst>
              <a:ext uri="{FF2B5EF4-FFF2-40B4-BE49-F238E27FC236}">
                <a16:creationId xmlns:a16="http://schemas.microsoft.com/office/drawing/2014/main" id="{4A943080-8A38-491D-93B1-98830EB7F695}"/>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542972" y="1847927"/>
            <a:ext cx="4018286" cy="507429"/>
          </a:xfrm>
          <a:prstGeom prst="rect">
            <a:avLst/>
          </a:prstGeom>
        </p:spPr>
      </p:pic>
      <p:pic>
        <p:nvPicPr>
          <p:cNvPr id="12" name="Picture 11">
            <a:extLst>
              <a:ext uri="{FF2B5EF4-FFF2-40B4-BE49-F238E27FC236}">
                <a16:creationId xmlns:a16="http://schemas.microsoft.com/office/drawing/2014/main" id="{2B10C456-CD50-4C42-87A8-05129C3A2E5C}"/>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752920" y="2781864"/>
            <a:ext cx="2513143" cy="464571"/>
          </a:xfrm>
          <a:prstGeom prst="rect">
            <a:avLst/>
          </a:prstGeom>
        </p:spPr>
      </p:pic>
      <p:pic>
        <p:nvPicPr>
          <p:cNvPr id="14" name="Picture 13">
            <a:extLst>
              <a:ext uri="{FF2B5EF4-FFF2-40B4-BE49-F238E27FC236}">
                <a16:creationId xmlns:a16="http://schemas.microsoft.com/office/drawing/2014/main" id="{32868416-6D51-48D6-8791-03407D80263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295664" y="3726259"/>
            <a:ext cx="4162286" cy="229714"/>
          </a:xfrm>
          <a:prstGeom prst="rect">
            <a:avLst/>
          </a:prstGeom>
        </p:spPr>
      </p:pic>
      <p:pic>
        <p:nvPicPr>
          <p:cNvPr id="18" name="Picture 17">
            <a:extLst>
              <a:ext uri="{FF2B5EF4-FFF2-40B4-BE49-F238E27FC236}">
                <a16:creationId xmlns:a16="http://schemas.microsoft.com/office/drawing/2014/main" id="{BC02612C-6572-4B73-9291-C2407CE66F4C}"/>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847135" y="6021330"/>
            <a:ext cx="1335429" cy="226286"/>
          </a:xfrm>
          <a:prstGeom prst="rect">
            <a:avLst/>
          </a:prstGeom>
        </p:spPr>
      </p:pic>
    </p:spTree>
    <p:extLst>
      <p:ext uri="{BB962C8B-B14F-4D97-AF65-F5344CB8AC3E}">
        <p14:creationId xmlns:p14="http://schemas.microsoft.com/office/powerpoint/2010/main" val="47882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4DC10F-29B5-4609-A607-A70D836EB250}"/>
              </a:ext>
            </a:extLst>
          </p:cNvPr>
          <p:cNvSpPr txBox="1"/>
          <p:nvPr/>
        </p:nvSpPr>
        <p:spPr>
          <a:xfrm>
            <a:off x="514350" y="502920"/>
            <a:ext cx="81953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Energy – work – heat for the isothermal process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FF410A-30D4-41F4-84FE-A71906773AA5}"/>
                  </a:ext>
                </a:extLst>
              </p:cNvPr>
              <p:cNvSpPr txBox="1"/>
              <p:nvPr/>
            </p:nvSpPr>
            <p:spPr>
              <a:xfrm>
                <a:off x="217170" y="1325880"/>
                <a:ext cx="859536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Isothermal process means constant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const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Calculation of mechanical work is not difficult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ideal gas we have the energy formula                        and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 law of thermodynamics then gives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F8FF410A-30D4-41F4-84FE-A71906773AA5}"/>
                  </a:ext>
                </a:extLst>
              </p:cNvPr>
              <p:cNvSpPr txBox="1">
                <a:spLocks noRot="1" noChangeAspect="1" noMove="1" noResize="1" noEditPoints="1" noAdjustHandles="1" noChangeArrowheads="1" noChangeShapeType="1" noTextEdit="1"/>
              </p:cNvSpPr>
              <p:nvPr/>
            </p:nvSpPr>
            <p:spPr>
              <a:xfrm>
                <a:off x="217170" y="1325880"/>
                <a:ext cx="8595360" cy="3139321"/>
              </a:xfrm>
              <a:prstGeom prst="rect">
                <a:avLst/>
              </a:prstGeom>
              <a:blipFill>
                <a:blip r:embed="rId8"/>
                <a:stretch>
                  <a:fillRect l="-638" t="-11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DBF4DD7-0ED9-435A-A28C-F0ECC57A6F2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307657" y="2521463"/>
            <a:ext cx="958406" cy="198882"/>
          </a:xfrm>
          <a:prstGeom prst="rect">
            <a:avLst/>
          </a:prstGeom>
        </p:spPr>
      </p:pic>
      <p:pic>
        <p:nvPicPr>
          <p:cNvPr id="9" name="Picture 8">
            <a:extLst>
              <a:ext uri="{FF2B5EF4-FFF2-40B4-BE49-F238E27FC236}">
                <a16:creationId xmlns:a16="http://schemas.microsoft.com/office/drawing/2014/main" id="{1F36E2E5-B4AC-4F27-A508-ADEBA785BE4D}"/>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295664" y="1836041"/>
            <a:ext cx="4932000" cy="507429"/>
          </a:xfrm>
          <a:prstGeom prst="rect">
            <a:avLst/>
          </a:prstGeom>
        </p:spPr>
      </p:pic>
      <p:pic>
        <p:nvPicPr>
          <p:cNvPr id="11" name="Picture 10">
            <a:extLst>
              <a:ext uri="{FF2B5EF4-FFF2-40B4-BE49-F238E27FC236}">
                <a16:creationId xmlns:a16="http://schemas.microsoft.com/office/drawing/2014/main" id="{211384B2-EEFC-4927-A2A0-AE90A0593142}"/>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743420" y="3012960"/>
            <a:ext cx="771429" cy="168000"/>
          </a:xfrm>
          <a:prstGeom prst="rect">
            <a:avLst/>
          </a:prstGeom>
        </p:spPr>
      </p:pic>
      <p:pic>
        <p:nvPicPr>
          <p:cNvPr id="15" name="Picture 14">
            <a:extLst>
              <a:ext uri="{FF2B5EF4-FFF2-40B4-BE49-F238E27FC236}">
                <a16:creationId xmlns:a16="http://schemas.microsoft.com/office/drawing/2014/main" id="{DBA042F3-58C4-4BAC-98BE-7337F88F0E5D}"/>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227101" y="3770283"/>
            <a:ext cx="1762286" cy="209143"/>
          </a:xfrm>
          <a:prstGeom prst="rect">
            <a:avLst/>
          </a:prstGeom>
        </p:spPr>
      </p:pic>
    </p:spTree>
    <p:extLst>
      <p:ext uri="{BB962C8B-B14F-4D97-AF65-F5344CB8AC3E}">
        <p14:creationId xmlns:p14="http://schemas.microsoft.com/office/powerpoint/2010/main" val="251196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4D6C9-95CA-400B-918C-AF399951CD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34969D-E048-4D3E-951A-D1BC553F4AA1}"/>
              </a:ext>
            </a:extLst>
          </p:cNvPr>
          <p:cNvSpPr txBox="1"/>
          <p:nvPr/>
        </p:nvSpPr>
        <p:spPr>
          <a:xfrm>
            <a:off x="966354" y="467435"/>
            <a:ext cx="66605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Microscopic work: heat</a:t>
            </a:r>
          </a:p>
        </p:txBody>
      </p:sp>
      <p:sp>
        <p:nvSpPr>
          <p:cNvPr id="4" name="TextBox 3">
            <a:extLst>
              <a:ext uri="{FF2B5EF4-FFF2-40B4-BE49-F238E27FC236}">
                <a16:creationId xmlns:a16="http://schemas.microsoft.com/office/drawing/2014/main" id="{073FC0C6-E14A-4FA9-8165-8839B234AD6F}"/>
              </a:ext>
            </a:extLst>
          </p:cNvPr>
          <p:cNvSpPr txBox="1"/>
          <p:nvPr/>
        </p:nvSpPr>
        <p:spPr>
          <a:xfrm>
            <a:off x="249382" y="1537855"/>
            <a:ext cx="862445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is, however, also a different way how to change the energy of a system, not by changing the external parameters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we bring the system considered to a thermal contact with some external objects, then the interaction of molecules (collisions) of the two systems  can lead to a change of the energy of the system being considered. How it is done? Of course by performing work on the molecular level. It is a simple mechanical work as known from the courses of mechanics, but typically this work is performed on a microscopic level and is not directly observable macroscopically.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According to present-day knowledge this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work performed on a microscopic molecular level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heat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However, there was a complicated historical development until the physicist arrived at the knowledge,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what they phenomenologically called heat is not a sort of (kind of) energy, it is rather a sort of work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difference between “the work” and “the energy” is principal.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Common people still speak about heat as a kind of energy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So some more notes about the history of “heat” are necessary 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00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88DDF3-3643-4E77-AA9D-FE67B85F96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B25FC3-2A3C-45AF-8B2C-BF0612576472}"/>
              </a:ext>
            </a:extLst>
          </p:cNvPr>
          <p:cNvSpPr txBox="1"/>
          <p:nvPr/>
        </p:nvSpPr>
        <p:spPr>
          <a:xfrm>
            <a:off x="1215736" y="457200"/>
            <a:ext cx="6577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Historical notes</a:t>
            </a:r>
          </a:p>
        </p:txBody>
      </p:sp>
      <p:sp>
        <p:nvSpPr>
          <p:cNvPr id="4" name="TextBox 3">
            <a:extLst>
              <a:ext uri="{FF2B5EF4-FFF2-40B4-BE49-F238E27FC236}">
                <a16:creationId xmlns:a16="http://schemas.microsoft.com/office/drawing/2014/main" id="{B0A8FB42-4D08-4FF7-A556-73EBE66DB611}"/>
              </a:ext>
            </a:extLst>
          </p:cNvPr>
          <p:cNvSpPr txBox="1"/>
          <p:nvPr/>
        </p:nvSpPr>
        <p:spPr>
          <a:xfrm>
            <a:off x="270164" y="1465118"/>
            <a:ext cx="8551718"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at least intuitive feeling about temperature. So it was in the history. People learned how to measure temperature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without properly understanding what “temperature really is”.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invention of a thermometer was not a single act. Various thermoscopes were known by old Greeks. But only much later people introduced some arbitrary scales to thermoscope leading gradually to the development of thermometer. Our practical scale was introduced by Celsius at the first half of the 18 century.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invention of thermometer opened the way to gather empirical facts related to temperature an how it can be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was obvious, that temperature of some object could be changed by heating it or cooling it, what essentially meant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bring it into a thermal contact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with something hotter (with higher temperature) or something cooler (with lower temperature). Again what physical process is hidden behind the heating or cooling was not understood at all.</a:t>
            </a:r>
          </a:p>
        </p:txBody>
      </p:sp>
    </p:spTree>
    <p:extLst>
      <p:ext uri="{BB962C8B-B14F-4D97-AF65-F5344CB8AC3E}">
        <p14:creationId xmlns:p14="http://schemas.microsoft.com/office/powerpoint/2010/main" val="266898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404664"/>
            <a:ext cx="60486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Calorimetry</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http://chemlab.truman.edu/CHEM130Labs/CalorimetryFiles/CalFig1.gif"/>
          <p:cNvPicPr>
            <a:picLocks noChangeAspect="1" noChangeArrowheads="1"/>
          </p:cNvPicPr>
          <p:nvPr/>
        </p:nvPicPr>
        <p:blipFill rotWithShape="1">
          <a:blip r:embed="rId3">
            <a:extLst>
              <a:ext uri="{28A0092B-C50C-407E-A947-70E740481C1C}">
                <a14:useLocalDpi xmlns:a14="http://schemas.microsoft.com/office/drawing/2010/main" val="0"/>
              </a:ext>
            </a:extLst>
          </a:blip>
          <a:srcRect r="37049"/>
          <a:stretch/>
        </p:blipFill>
        <p:spPr bwMode="auto">
          <a:xfrm>
            <a:off x="179512" y="908720"/>
            <a:ext cx="3105948"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80" y="1126581"/>
            <a:ext cx="54006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Quantitative experiments about heating or cooling were done using calorimeters.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calorimeter is a thermally isolated vessel. Inside the vessel we bring into contact two physical objects having initially different temperatures. Typically one object is a liquid like water, the other may be some solid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some time the thermal equilibrium is established, both object having the same temperature which we measure.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51520" y="4149080"/>
                <a:ext cx="86409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the experiment looks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Water</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mass</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initial temperature</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Solid body: mass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initial temperature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final temperature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Empirical facts show that there is a material constant for water</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and for the body</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that a following calorimetric equation holds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material constants</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are called specific heat constants</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51520" y="4149080"/>
                <a:ext cx="8640960" cy="2308324"/>
              </a:xfrm>
              <a:prstGeom prst="rect">
                <a:avLst/>
              </a:prstGeom>
              <a:blipFill>
                <a:blip r:embed="rId6"/>
                <a:stretch>
                  <a:fillRect l="-564" t="-1587" b="-3439"/>
                </a:stretch>
              </a:blipFill>
            </p:spPr>
            <p:txBody>
              <a:bodyPr/>
              <a:lstStyle/>
              <a:p>
                <a:r>
                  <a:rPr lang="en-US">
                    <a:noFill/>
                  </a:rPr>
                  <a:t> </a:t>
                </a:r>
              </a:p>
            </p:txBody>
          </p:sp>
        </mc:Fallback>
      </mc:AlternateContent>
      <p:pic>
        <p:nvPicPr>
          <p:cNvPr id="22" name="Picture 2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11787" y="5699170"/>
            <a:ext cx="2727770" cy="229743"/>
          </a:xfrm>
          <a:prstGeom prst="rect">
            <a:avLst/>
          </a:prstGeom>
        </p:spPr>
      </p:pic>
      <p:sp>
        <p:nvSpPr>
          <p:cNvPr id="23" name="Rectangle 22"/>
          <p:cNvSpPr/>
          <p:nvPr/>
        </p:nvSpPr>
        <p:spPr>
          <a:xfrm>
            <a:off x="2967771" y="5627162"/>
            <a:ext cx="30243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132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200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Calorimetric equation as a conservation law</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79512" y="836712"/>
            <a:ext cx="8424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Calorimetric equation can be rewritten as: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644008" y="908720"/>
            <a:ext cx="3392996" cy="17830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71988" y="1206044"/>
                <a:ext cx="8928992" cy="5309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Inspecting that equation it looks like a conservation law. Some quantity calculated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the same at the beginning an at the end of the process. This something looks like to be hidden inside the objects but distributed differently between the two objects during the process,  the total sum being conserved.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certainly cannot resist the temptation to introduce a new physical quantity: </a:t>
                </a:r>
                <a:r>
                  <a:rPr kumimoji="0" lang="en-US" sz="1800" b="1" i="0" u="none" strike="noStrike" kern="1200" cap="none" spc="0" normalizeH="0" baseline="0" noProof="0" dirty="0">
                    <a:ln>
                      <a:noFill/>
                    </a:ln>
                    <a:solidFill>
                      <a:prstClr val="black"/>
                    </a:solidFill>
                    <a:effectLst/>
                    <a:uLnTx/>
                    <a:uFillTx/>
                    <a:latin typeface="Calibri"/>
                    <a:ea typeface="+mn-ea"/>
                    <a:cs typeface="+mn-cs"/>
                  </a:rPr>
                  <a:t>the heat</a:t>
                </a:r>
                <a:r>
                  <a:rPr kumimoji="0" lang="en-US" sz="1800" b="0" i="0" u="none" strike="noStrike" kern="1200" cap="none" spc="0" normalizeH="0" baseline="0" noProof="0" dirty="0">
                    <a:ln>
                      <a:noFill/>
                    </a:ln>
                    <a:solidFill>
                      <a:prstClr val="black"/>
                    </a:solidFill>
                    <a:effectLst/>
                    <a:uLnTx/>
                    <a:uFillTx/>
                    <a:latin typeface="Calibri"/>
                    <a:ea typeface="+mn-ea"/>
                    <a:cs typeface="+mn-cs"/>
                  </a:rPr>
                  <a:t>. The heat is hidden inside the objects, can be transferred between the objects, the total amount of heat is conserved. More heat inside the object means higher temperature. It lead to terminology like </a:t>
                </a:r>
                <a:r>
                  <a:rPr kumimoji="0" lang="en-US" sz="1800" b="1" i="0" u="none" strike="noStrike" kern="1200" cap="none" spc="0" normalizeH="0" baseline="0" noProof="0" dirty="0">
                    <a:ln>
                      <a:noFill/>
                    </a:ln>
                    <a:solidFill>
                      <a:prstClr val="black"/>
                    </a:solidFill>
                    <a:effectLst/>
                    <a:uLnTx/>
                    <a:uFillTx/>
                    <a:latin typeface="Calibri"/>
                    <a:ea typeface="+mn-ea"/>
                    <a:cs typeface="+mn-cs"/>
                  </a:rPr>
                  <a:t>heat transfer, loss of heat, “heat is transferred through conduction, flow or radiation”</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srgbClr val="FF0000"/>
                    </a:solidFill>
                    <a:effectLst/>
                    <a:uLnTx/>
                    <a:uFillTx/>
                    <a:latin typeface="Calibri"/>
                    <a:ea typeface="+mn-ea"/>
                    <a:cs typeface="+mn-cs"/>
                  </a:rPr>
                  <a:t>All this was found to be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crucial point was, that the first calorimetric measurements were done using fluids or solid bodies both having the property that they change their volumes with temperature only slightly. The situation is dramatically different with gases.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have seen during a qualitative discussion of an adiabatic process </a:t>
                </a:r>
                <a:r>
                  <a:rPr kumimoji="0" lang="en-US" sz="1800" b="1" i="0" u="none" strike="noStrike" kern="1200" cap="none" spc="0" normalizeH="0" baseline="0" noProof="0" dirty="0">
                    <a:ln>
                      <a:noFill/>
                    </a:ln>
                    <a:solidFill>
                      <a:prstClr val="black"/>
                    </a:solidFill>
                    <a:effectLst/>
                    <a:uLnTx/>
                    <a:uFillTx/>
                    <a:latin typeface="Calibri"/>
                    <a:ea typeface="+mn-ea"/>
                    <a:cs typeface="+mn-cs"/>
                  </a:rPr>
                  <a:t>that we can change the temperature of some gas just by changing its volume by the “piston pusher” who is acting by force on a moving piston therefore performing mechanical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the lesson is simple, to change the temperature, we do not need to increase the “heat content” of the body, we </a:t>
                </a:r>
                <a:r>
                  <a:rPr kumimoji="0" lang="en-US" sz="1800" b="1" i="0" u="none" strike="noStrike" kern="1200" cap="none" spc="0" normalizeH="0" baseline="0" noProof="0" dirty="0">
                    <a:ln>
                      <a:noFill/>
                    </a:ln>
                    <a:solidFill>
                      <a:prstClr val="black"/>
                    </a:solidFill>
                    <a:effectLst/>
                    <a:uLnTx/>
                    <a:uFillTx/>
                    <a:latin typeface="Calibri"/>
                    <a:ea typeface="+mn-ea"/>
                    <a:cs typeface="+mn-cs"/>
                  </a:rPr>
                  <a:t>can just perform mechanical work</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171988" y="1206044"/>
                <a:ext cx="8928992" cy="5309146"/>
              </a:xfrm>
              <a:prstGeom prst="rect">
                <a:avLst/>
              </a:prstGeom>
              <a:blipFill>
                <a:blip r:embed="rId6"/>
                <a:stretch>
                  <a:fillRect l="-546" t="-689" r="-1092" b="-918"/>
                </a:stretch>
              </a:blipFill>
            </p:spPr>
            <p:txBody>
              <a:bodyPr/>
              <a:lstStyle/>
              <a:p>
                <a:r>
                  <a:rPr lang="sk-SK">
                    <a:noFill/>
                  </a:rPr>
                  <a:t> </a:t>
                </a:r>
              </a:p>
            </p:txBody>
          </p:sp>
        </mc:Fallback>
      </mc:AlternateContent>
    </p:spTree>
    <p:extLst>
      <p:ext uri="{BB962C8B-B14F-4D97-AF65-F5344CB8AC3E}">
        <p14:creationId xmlns:p14="http://schemas.microsoft.com/office/powerpoint/2010/main" val="147249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36F3D-F283-4B28-8522-EA279E0252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4186CEB-7A33-4702-B9A5-77B881269658}"/>
              </a:ext>
            </a:extLst>
          </p:cNvPr>
          <p:cNvSpPr txBox="1"/>
          <p:nvPr/>
        </p:nvSpPr>
        <p:spPr>
          <a:xfrm>
            <a:off x="1891145" y="529936"/>
            <a:ext cx="5060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Phenomenological units of heat</a:t>
            </a:r>
          </a:p>
        </p:txBody>
      </p:sp>
      <p:pic>
        <p:nvPicPr>
          <p:cNvPr id="4" name="Picture 3">
            <a:extLst>
              <a:ext uri="{FF2B5EF4-FFF2-40B4-BE49-F238E27FC236}">
                <a16:creationId xmlns:a16="http://schemas.microsoft.com/office/drawing/2014/main" id="{6CAA773A-F015-4F0D-9810-2A4E92310EB4}"/>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893578" y="1955586"/>
            <a:ext cx="2727770" cy="22974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BA808F-0583-4492-986B-E0C3F28BD0C8}"/>
                  </a:ext>
                </a:extLst>
              </p:cNvPr>
              <p:cNvSpPr txBox="1"/>
              <p:nvPr/>
            </p:nvSpPr>
            <p:spPr>
              <a:xfrm>
                <a:off x="238991" y="1309255"/>
                <a:ext cx="858289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Historically, when people defined heat as “something that is conserved according to the calorimetric equation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was obvious, that there is not any “natural” physical unit of heat, The content of heat in  a body defined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not well defined until we define the physical unit for the heat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obvious, that if we multiply the heat capacities of all materials by the same constant, the calorimetric equation would still hold, That means the unit for heat capacity can be arbitrary, since the heat capacity and/or heat itself is (at this level of physics knowledge) not directly connected to any other  physical quantity (with already defined physical unit).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the unit of heat was chosen arbitrarily to be one calorie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defined as the amount of heat needed to increase the temperature of one gram of water by one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Therefore the specific heat of water was defined as 1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/g/K. The specific heat of any other material can then be measured by a suitable calorimetric measurement.</a:t>
                </a:r>
              </a:p>
            </p:txBody>
          </p:sp>
        </mc:Choice>
        <mc:Fallback xmlns="">
          <p:sp>
            <p:nvSpPr>
              <p:cNvPr id="5" name="TextBox 4">
                <a:extLst>
                  <a:ext uri="{FF2B5EF4-FFF2-40B4-BE49-F238E27FC236}">
                    <a16:creationId xmlns:a16="http://schemas.microsoft.com/office/drawing/2014/main" id="{2CBA808F-0583-4492-986B-E0C3F28BD0C8}"/>
                  </a:ext>
                </a:extLst>
              </p:cNvPr>
              <p:cNvSpPr txBox="1">
                <a:spLocks noRot="1" noChangeAspect="1" noMove="1" noResize="1" noEditPoints="1" noAdjustHandles="1" noChangeArrowheads="1" noChangeShapeType="1" noTextEdit="1"/>
              </p:cNvSpPr>
              <p:nvPr/>
            </p:nvSpPr>
            <p:spPr>
              <a:xfrm>
                <a:off x="238991" y="1309255"/>
                <a:ext cx="8582891" cy="5078313"/>
              </a:xfrm>
              <a:prstGeom prst="rect">
                <a:avLst/>
              </a:prstGeom>
              <a:blipFill>
                <a:blip r:embed="rId6"/>
                <a:stretch>
                  <a:fillRect l="-568" t="-720" r="-923" b="-960"/>
                </a:stretch>
              </a:blipFill>
            </p:spPr>
            <p:txBody>
              <a:bodyPr/>
              <a:lstStyle/>
              <a:p>
                <a:r>
                  <a:rPr lang="sk-SK">
                    <a:noFill/>
                  </a:rPr>
                  <a:t> </a:t>
                </a:r>
              </a:p>
            </p:txBody>
          </p:sp>
        </mc:Fallback>
      </mc:AlternateContent>
    </p:spTree>
    <p:extLst>
      <p:ext uri="{BB962C8B-B14F-4D97-AF65-F5344CB8AC3E}">
        <p14:creationId xmlns:p14="http://schemas.microsoft.com/office/powerpoint/2010/main" val="365422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61384-A88D-4D53-A9BE-F1903DE21B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0CFFFDA-BE99-45BC-8E62-7FF69C8F1113}"/>
              </a:ext>
            </a:extLst>
          </p:cNvPr>
          <p:cNvSpPr txBox="1"/>
          <p:nvPr/>
        </p:nvSpPr>
        <p:spPr>
          <a:xfrm>
            <a:off x="1891145" y="529936"/>
            <a:ext cx="50603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Mechanical equivalent of heat</a:t>
            </a:r>
          </a:p>
        </p:txBody>
      </p:sp>
      <p:sp>
        <p:nvSpPr>
          <p:cNvPr id="5" name="Rectangle 4">
            <a:extLst>
              <a:ext uri="{FF2B5EF4-FFF2-40B4-BE49-F238E27FC236}">
                <a16:creationId xmlns:a16="http://schemas.microsoft.com/office/drawing/2014/main" id="{7FE643CB-C940-4E9F-9BA6-9054F5D3B5D5}"/>
              </a:ext>
            </a:extLst>
          </p:cNvPr>
          <p:cNvSpPr/>
          <p:nvPr/>
        </p:nvSpPr>
        <p:spPr>
          <a:xfrm>
            <a:off x="434340" y="1262926"/>
            <a:ext cx="853821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Benjamin Thompson, Count Rumford, had observed the frictional heat generated by boring cannon at the arsenal in Munich, Germany circa 1797. More precise measurements were done by James Prescott Joule in the 1840s.</a:t>
            </a:r>
          </a:p>
        </p:txBody>
      </p:sp>
      <p:pic>
        <p:nvPicPr>
          <p:cNvPr id="7" name="Picture 6" descr="Screen Clipping">
            <a:extLst>
              <a:ext uri="{FF2B5EF4-FFF2-40B4-BE49-F238E27FC236}">
                <a16:creationId xmlns:a16="http://schemas.microsoft.com/office/drawing/2014/main" id="{A26550EA-292F-43A3-A0D2-E18DD1DC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35" y="2179225"/>
            <a:ext cx="4198746" cy="4453551"/>
          </a:xfrm>
          <a:prstGeom prst="rect">
            <a:avLst/>
          </a:prstGeom>
        </p:spPr>
      </p:pic>
      <p:sp>
        <p:nvSpPr>
          <p:cNvPr id="8" name="TextBox 7">
            <a:extLst>
              <a:ext uri="{FF2B5EF4-FFF2-40B4-BE49-F238E27FC236}">
                <a16:creationId xmlns:a16="http://schemas.microsoft.com/office/drawing/2014/main" id="{5C87B983-CABA-40FD-8915-CD126875F854}"/>
              </a:ext>
            </a:extLst>
          </p:cNvPr>
          <p:cNvSpPr txBox="1"/>
          <p:nvPr/>
        </p:nvSpPr>
        <p:spPr>
          <a:xfrm>
            <a:off x="5063490" y="2434590"/>
            <a:ext cx="382905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Finally it was found that the same increase of temperature of some object as achieved by “transfer of heat” of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kcal can be achieved by performing a mechanical work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4186 J</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it was found that the “amount od heat” can be more naturally measured by the units of work, Joules. In this way a “mechanical equivalent of heat” was found.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Calories can be universally converted to Joules by the conversion constant 4186 J/kcal.</a:t>
            </a:r>
            <a:endParaRPr kumimoji="0" lang="sk-SK"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88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52930C-C584-443A-8358-FE45176E365F}"/>
              </a:ext>
            </a:extLst>
          </p:cNvPr>
          <p:cNvSpPr txBox="1"/>
          <p:nvPr/>
        </p:nvSpPr>
        <p:spPr>
          <a:xfrm>
            <a:off x="285750" y="1223010"/>
            <a:ext cx="851535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found that the work performed by the “piston-pusher” during a reversible process changing the state of gas from the state “1” to the state “2” can be calculated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this work depends on “the trajectory” of the process between the initial and final states, as it is clearly seen from the figure below.</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9D18DE7E-086D-42DE-A455-A300746CB6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24A4F08-B61D-408E-B239-2EED2F3DF8A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37876" y="2012215"/>
            <a:ext cx="1244572" cy="569143"/>
          </a:xfrm>
          <a:prstGeom prst="rect">
            <a:avLst/>
          </a:prstGeom>
        </p:spPr>
      </p:pic>
      <p:pic>
        <p:nvPicPr>
          <p:cNvPr id="4" name="Picture 3">
            <a:extLst>
              <a:ext uri="{FF2B5EF4-FFF2-40B4-BE49-F238E27FC236}">
                <a16:creationId xmlns:a16="http://schemas.microsoft.com/office/drawing/2014/main" id="{145D0FDB-E3BE-4C53-AE24-85A090F9E347}"/>
              </a:ext>
            </a:extLst>
          </p:cNvPr>
          <p:cNvPicPr>
            <a:picLocks noChangeAspect="1"/>
          </p:cNvPicPr>
          <p:nvPr/>
        </p:nvPicPr>
        <p:blipFill>
          <a:blip r:embed="rId4"/>
          <a:stretch>
            <a:fillRect/>
          </a:stretch>
        </p:blipFill>
        <p:spPr>
          <a:xfrm>
            <a:off x="3815741" y="3367732"/>
            <a:ext cx="1765530" cy="1598476"/>
          </a:xfrm>
          <a:prstGeom prst="rect">
            <a:avLst/>
          </a:prstGeom>
        </p:spPr>
      </p:pic>
      <p:sp>
        <p:nvSpPr>
          <p:cNvPr id="5" name="TextBox 4">
            <a:extLst>
              <a:ext uri="{FF2B5EF4-FFF2-40B4-BE49-F238E27FC236}">
                <a16:creationId xmlns:a16="http://schemas.microsoft.com/office/drawing/2014/main" id="{C1FA4DA9-074F-4FB6-A5DD-B4046F71DD79}"/>
              </a:ext>
            </a:extLst>
          </p:cNvPr>
          <p:cNvSpPr txBox="1"/>
          <p:nvPr/>
        </p:nvSpPr>
        <p:spPr>
          <a:xfrm>
            <a:off x="1108710" y="274320"/>
            <a:ext cx="71666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Work and heat for reversible processes in gas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F558EE-FBDB-4664-9F8F-5C7BE948DA8C}"/>
              </a:ext>
            </a:extLst>
          </p:cNvPr>
          <p:cNvSpPr txBox="1"/>
          <p:nvPr/>
        </p:nvSpPr>
        <p:spPr>
          <a:xfrm>
            <a:off x="434340" y="5280660"/>
            <a:ext cx="845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obvious question is how much heat is to be provided by the boiler attendant on a particular process (trajectory). A careful investigation of this problem has lead to precise specification of the concept of energy formulating the law called “first law of thermodynamics”.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73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6D5160-774D-412A-9B00-0C0010E16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DE5D040-1474-4E93-B322-180C9CE02877}"/>
              </a:ext>
            </a:extLst>
          </p:cNvPr>
          <p:cNvSpPr txBox="1"/>
          <p:nvPr/>
        </p:nvSpPr>
        <p:spPr>
          <a:xfrm>
            <a:off x="1108710" y="274320"/>
            <a:ext cx="7166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First law of thermodynamics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5291CB7-BE1A-4A3B-AAA6-9C3BF48059B5}"/>
              </a:ext>
            </a:extLst>
          </p:cNvPr>
          <p:cNvSpPr txBox="1"/>
          <p:nvPr/>
        </p:nvSpPr>
        <p:spPr>
          <a:xfrm>
            <a:off x="297180" y="1200150"/>
            <a:ext cx="8492490" cy="55553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any process between the two states “1” and “2” we can calculate the work performed by the piston pusher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we can measure the heat “transferred” to the gas by calorimetric consideration of the actions performed by the boiler attendant.  The following empirical law was established.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 sum of mechanical work and heat (converted to Joules) depends  only on the initial and final states of the system and so this sum is the same for any (reversible) process (trajectory) between those two 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Let us stress again: the work by itself and the heat by itself depend on the specific trajectory, their sum does not.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means that the sum of work and heat must be calculable from the characteristics of the initial and final states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means that we can define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 physical quantity of state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such a way, that the difference of this quantity between the two states is equal to the sum of work and heat performed during (any reversible) process between the two states.</a:t>
            </a:r>
            <a:endParaRPr kumimoji="0" lang="sk-SK"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322FAC9-54E4-4D1D-9471-23C05BB09AB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74986" y="1612165"/>
            <a:ext cx="1244572" cy="569143"/>
          </a:xfrm>
          <a:prstGeom prst="rect">
            <a:avLst/>
          </a:prstGeom>
        </p:spPr>
      </p:pic>
    </p:spTree>
    <p:extLst>
      <p:ext uri="{BB962C8B-B14F-4D97-AF65-F5344CB8AC3E}">
        <p14:creationId xmlns:p14="http://schemas.microsoft.com/office/powerpoint/2010/main" val="3456409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partial E_i}{\partial V}&#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 = \delta Q -\delta 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 = dE +\delta 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  C_V d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 p\;dV =p\int dV= p \Delta V= Nk \Delta T&#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 C_V \Delta T = \frac{1}{Nk} p \Delta V&#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Delta E+A = C_V \Delta T + Nk \Delta T = C_p \Delta T&#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p=C_V+R&#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 p\;dV =\int \frac{p_1V_1}{V}=p_1V_1 \ln\frac{V_2}{V_1}=NkT\ln\frac{V_2}{V_1}&#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 0&#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Delta E+A = A&#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_1+m_2c_2t_2=m_1c_1t+m_2c_2t&#10;\end{align*}&#10;%Red1, Green4, Blue3,Yellow1&#10;%\color{YellowOrange}&#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1^2 p dV&#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1^2 p dV&#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frac{3}{2} NkT \;\;\;\text{for gas whose molecues are just single atoms}\\&#10;E &amp;=  \frac{5}{2} NkT \;\;\;\text{for gas whose molecues consist of two atoms}\\&#10;E &amp;=  \frac{6}{2} NkT \;\;\;\text{for gas whose molecues consists from more than two atoms}&#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 &amp;=  C_V T\;\;\;\text{where  } C_V=\frac{3}{2}Nk&#10;\;\text{or }C_V=\frac{5}{2}Nk\;\text{or }C_V=\frac{6}{2}Nk&#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 = \delta Q -\delta A&#10;\end{align*}&#10;\end{document}&#10;"/>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2834</TotalTime>
  <Words>3233</Words>
  <Application>Microsoft Office PowerPoint</Application>
  <PresentationFormat>On-screen Show (4:3)</PresentationFormat>
  <Paragraphs>179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 Math</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197</cp:revision>
  <dcterms:created xsi:type="dcterms:W3CDTF">2016-10-10T07:20:49Z</dcterms:created>
  <dcterms:modified xsi:type="dcterms:W3CDTF">2019-10-16T07:27:59Z</dcterms:modified>
</cp:coreProperties>
</file>