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327" r:id="rId3"/>
    <p:sldId id="322" r:id="rId4"/>
    <p:sldId id="323" r:id="rId5"/>
    <p:sldId id="328" r:id="rId6"/>
    <p:sldId id="324" r:id="rId7"/>
    <p:sldId id="329" r:id="rId8"/>
    <p:sldId id="325" r:id="rId9"/>
    <p:sldId id="326" r:id="rId10"/>
    <p:sldId id="330" r:id="rId11"/>
    <p:sldId id="334" r:id="rId12"/>
    <p:sldId id="331" r:id="rId13"/>
    <p:sldId id="332" r:id="rId14"/>
    <p:sldId id="333"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258" r:id="rId28"/>
    <p:sldId id="259" r:id="rId29"/>
    <p:sldId id="260" r:id="rId3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7" autoAdjust="0"/>
    <p:restoredTop sz="94548" autoAdjust="0"/>
  </p:normalViewPr>
  <p:slideViewPr>
    <p:cSldViewPr snapToGrid="0">
      <p:cViewPr varScale="1">
        <p:scale>
          <a:sx n="62" d="100"/>
          <a:sy n="62" d="100"/>
        </p:scale>
        <p:origin x="1266" y="72"/>
      </p:cViewPr>
      <p:guideLst/>
    </p:cSldViewPr>
  </p:slideViewPr>
  <p:notesTextViewPr>
    <p:cViewPr>
      <p:scale>
        <a:sx n="1" d="1"/>
        <a:sy n="1" d="1"/>
      </p:scale>
      <p:origin x="0" y="0"/>
    </p:cViewPr>
  </p:notesTextViewPr>
  <p:sorterViewPr>
    <p:cViewPr>
      <p:scale>
        <a:sx n="100" d="100"/>
        <a:sy n="100" d="100"/>
      </p:scale>
      <p:origin x="0" y="-181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75A85-C2F0-402E-AE94-CD2759A8760C}" type="datetimeFigureOut">
              <a:rPr lang="sk-SK" smtClean="0"/>
              <a:t>22. 10. 2019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B7EC5-31D2-4118-A822-61A2E979DB44}" type="slidenum">
              <a:rPr lang="sk-SK" smtClean="0"/>
              <a:t>‹#›</a:t>
            </a:fld>
            <a:endParaRPr lang="sk-SK"/>
          </a:p>
        </p:txBody>
      </p:sp>
    </p:spTree>
    <p:extLst>
      <p:ext uri="{BB962C8B-B14F-4D97-AF65-F5344CB8AC3E}">
        <p14:creationId xmlns:p14="http://schemas.microsoft.com/office/powerpoint/2010/main" val="1933090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66580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7890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3205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04960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9747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45742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56309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22. 10. 2019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5522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22. 10. 2019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5157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22. 10. 2019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1687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00480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277709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5907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57276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4577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9864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22. 10. 2019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08396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22. 10. 2019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42611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22. 10. 2019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7520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22. 10. 2019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496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22. 10. 2019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474534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22. 10. 2019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66711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22. 10. 2019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1620098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22. 10. 2019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30702763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18" Type="http://schemas.openxmlformats.org/officeDocument/2006/relationships/image" Target="../media/image5.png"/><Relationship Id="rId3" Type="http://schemas.openxmlformats.org/officeDocument/2006/relationships/tags" Target="../tags/tag3.xml"/><Relationship Id="rId21" Type="http://schemas.openxmlformats.org/officeDocument/2006/relationships/image" Target="../media/image7.png"/><Relationship Id="rId7" Type="http://schemas.openxmlformats.org/officeDocument/2006/relationships/tags" Target="../tags/tag7.xml"/><Relationship Id="rId12" Type="http://schemas.openxmlformats.org/officeDocument/2006/relationships/image" Target="../media/image103.png"/><Relationship Id="rId17" Type="http://schemas.openxmlformats.org/officeDocument/2006/relationships/image" Target="../media/image4.png"/><Relationship Id="rId2" Type="http://schemas.openxmlformats.org/officeDocument/2006/relationships/tags" Target="../tags/tag2.xml"/><Relationship Id="rId16" Type="http://schemas.openxmlformats.org/officeDocument/2006/relationships/image" Target="../media/image3.png"/><Relationship Id="rId20" Type="http://schemas.openxmlformats.org/officeDocument/2006/relationships/image" Target="../media/image111.png"/><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5" Type="http://schemas.openxmlformats.org/officeDocument/2006/relationships/image" Target="../media/image106.png"/><Relationship Id="rId19" Type="http://schemas.openxmlformats.org/officeDocument/2006/relationships/image" Target="../media/image6.png"/><Relationship Id="rId4" Type="http://schemas.openxmlformats.org/officeDocument/2006/relationships/tags" Target="../tags/tag4.xml"/><Relationship Id="rId9" Type="http://schemas.openxmlformats.org/officeDocument/2006/relationships/slideLayout" Target="../slideLayouts/slideLayout7.xml"/><Relationship Id="rId14" Type="http://schemas.openxmlformats.org/officeDocument/2006/relationships/image" Target="../media/image2.png"/><Relationship Id="rId22"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3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143.png"/><Relationship Id="rId2" Type="http://schemas.openxmlformats.org/officeDocument/2006/relationships/image" Target="../media/image23.png"/><Relationship Id="rId1" Type="http://schemas.openxmlformats.org/officeDocument/2006/relationships/slideLayout" Target="../slideLayouts/slideLayout7.xml"/><Relationship Id="rId10" Type="http://schemas.openxmlformats.org/officeDocument/2006/relationships/image" Target="../media/image145.png"/><Relationship Id="rId4" Type="http://schemas.openxmlformats.org/officeDocument/2006/relationships/image" Target="../media/image26.png"/><Relationship Id="rId9" Type="http://schemas.openxmlformats.org/officeDocument/2006/relationships/image" Target="../media/image14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8.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5.xml"/><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21.png"/><Relationship Id="rId11" Type="http://schemas.openxmlformats.org/officeDocument/2006/relationships/image" Target="../media/image149.png"/><Relationship Id="rId5" Type="http://schemas.openxmlformats.org/officeDocument/2006/relationships/image" Target="../media/image27.png"/><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jpeg"/><Relationship Id="rId7" Type="http://schemas.openxmlformats.org/officeDocument/2006/relationships/image" Target="../media/image32.gif"/><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5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31.jpe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37.xml"/><Relationship Id="rId6" Type="http://schemas.openxmlformats.org/officeDocument/2006/relationships/image" Target="../media/image15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57.png"/></Relationships>
</file>

<file path=ppt/slides/_rels/slide19.xml.rels><?xml version="1.0" encoding="UTF-8" standalone="yes"?>
<Relationships xmlns="http://schemas.openxmlformats.org/package/2006/relationships"><Relationship Id="rId13" Type="http://schemas.openxmlformats.org/officeDocument/2006/relationships/tags" Target="../tags/tag50.xml"/><Relationship Id="rId26" Type="http://schemas.openxmlformats.org/officeDocument/2006/relationships/image" Target="../media/image42.png"/><Relationship Id="rId3" Type="http://schemas.openxmlformats.org/officeDocument/2006/relationships/tags" Target="../tags/tag40.xml"/><Relationship Id="rId21" Type="http://schemas.openxmlformats.org/officeDocument/2006/relationships/image" Target="../media/image37.png"/><Relationship Id="rId34" Type="http://schemas.openxmlformats.org/officeDocument/2006/relationships/image" Target="../media/image50.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slideLayout" Target="../slideLayouts/slideLayout7.xml"/><Relationship Id="rId25" Type="http://schemas.openxmlformats.org/officeDocument/2006/relationships/image" Target="../media/image41.png"/><Relationship Id="rId33" Type="http://schemas.openxmlformats.org/officeDocument/2006/relationships/image" Target="../media/image49.pn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image" Target="../media/image160.png"/><Relationship Id="rId29" Type="http://schemas.openxmlformats.org/officeDocument/2006/relationships/image" Target="../media/image45.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2.pn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176.png"/><Relationship Id="rId10" Type="http://schemas.openxmlformats.org/officeDocument/2006/relationships/tags" Target="../tags/tag47.xml"/><Relationship Id="rId31" Type="http://schemas.openxmlformats.org/officeDocument/2006/relationships/image" Target="../media/image47.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1.png"/><Relationship Id="rId8" Type="http://schemas.openxmlformats.org/officeDocument/2006/relationships/tags" Target="../tags/tag45.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15.png"/><Relationship Id="rId18" Type="http://schemas.openxmlformats.org/officeDocument/2006/relationships/image" Target="../media/image12.png"/><Relationship Id="rId3" Type="http://schemas.openxmlformats.org/officeDocument/2006/relationships/tags" Target="../tags/tag11.xml"/><Relationship Id="rId7" Type="http://schemas.openxmlformats.org/officeDocument/2006/relationships/tags" Target="../tags/tag15.xml"/><Relationship Id="rId17" Type="http://schemas.openxmlformats.org/officeDocument/2006/relationships/image" Target="../media/image11.png"/><Relationship Id="rId2" Type="http://schemas.openxmlformats.org/officeDocument/2006/relationships/tags" Target="../tags/tag10.xml"/><Relationship Id="rId16" Type="http://schemas.openxmlformats.org/officeDocument/2006/relationships/image" Target="../media/image118.png"/><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tags" Target="../tags/tag12.xml"/><Relationship Id="rId9" Type="http://schemas.openxmlformats.org/officeDocument/2006/relationships/image" Target="../media/image9.png"/><Relationship Id="rId14" Type="http://schemas.openxmlformats.org/officeDocument/2006/relationships/image" Target="../media/image116.png"/></Relationships>
</file>

<file path=ppt/slides/_rels/slide20.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image" Target="../media/image37.png"/><Relationship Id="rId18" Type="http://schemas.openxmlformats.org/officeDocument/2006/relationships/image" Target="../media/image44.png"/><Relationship Id="rId26" Type="http://schemas.openxmlformats.org/officeDocument/2006/relationships/image" Target="../media/image178.png"/><Relationship Id="rId3" Type="http://schemas.openxmlformats.org/officeDocument/2006/relationships/tags" Target="../tags/tag56.xml"/><Relationship Id="rId21" Type="http://schemas.openxmlformats.org/officeDocument/2006/relationships/image" Target="../media/image53.png"/><Relationship Id="rId7" Type="http://schemas.openxmlformats.org/officeDocument/2006/relationships/tags" Target="../tags/tag60.xml"/><Relationship Id="rId12" Type="http://schemas.openxmlformats.org/officeDocument/2006/relationships/slideLayout" Target="../slideLayouts/slideLayout7.xml"/><Relationship Id="rId17" Type="http://schemas.openxmlformats.org/officeDocument/2006/relationships/image" Target="../media/image43.png"/><Relationship Id="rId2" Type="http://schemas.openxmlformats.org/officeDocument/2006/relationships/tags" Target="../tags/tag55.xml"/><Relationship Id="rId16" Type="http://schemas.openxmlformats.org/officeDocument/2006/relationships/image" Target="../media/image41.png"/><Relationship Id="rId20" Type="http://schemas.openxmlformats.org/officeDocument/2006/relationships/image" Target="../media/image51.png"/><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image" Target="../media/image39.png"/><Relationship Id="rId23" Type="http://schemas.openxmlformats.org/officeDocument/2006/relationships/image" Target="../media/image40.png"/><Relationship Id="rId10" Type="http://schemas.openxmlformats.org/officeDocument/2006/relationships/tags" Target="../tags/tag63.xml"/><Relationship Id="rId19" Type="http://schemas.openxmlformats.org/officeDocument/2006/relationships/image" Target="../media/image50.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image" Target="../media/image38.png"/><Relationship Id="rId22"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image" Target="../media/image41.png"/><Relationship Id="rId26" Type="http://schemas.openxmlformats.org/officeDocument/2006/relationships/image" Target="../media/image180.png"/><Relationship Id="rId3" Type="http://schemas.openxmlformats.org/officeDocument/2006/relationships/tags" Target="../tags/tag67.xml"/><Relationship Id="rId21" Type="http://schemas.openxmlformats.org/officeDocument/2006/relationships/image" Target="../media/image50.png"/><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image" Target="../media/image39.png"/><Relationship Id="rId2" Type="http://schemas.openxmlformats.org/officeDocument/2006/relationships/tags" Target="../tags/tag66.xml"/><Relationship Id="rId16" Type="http://schemas.openxmlformats.org/officeDocument/2006/relationships/image" Target="../media/image38.png"/><Relationship Id="rId20" Type="http://schemas.openxmlformats.org/officeDocument/2006/relationships/image" Target="../media/image44.png"/><Relationship Id="rId29" Type="http://schemas.openxmlformats.org/officeDocument/2006/relationships/image" Target="../media/image57.png"/><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image" Target="../media/image37.png"/><Relationship Id="rId23" Type="http://schemas.openxmlformats.org/officeDocument/2006/relationships/image" Target="../media/image40.png"/><Relationship Id="rId28" Type="http://schemas.openxmlformats.org/officeDocument/2006/relationships/image" Target="../media/image56.png"/><Relationship Id="rId10" Type="http://schemas.openxmlformats.org/officeDocument/2006/relationships/tags" Target="../tags/tag74.xml"/><Relationship Id="rId19" Type="http://schemas.openxmlformats.org/officeDocument/2006/relationships/image" Target="../media/image43.pn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slideLayout" Target="../slideLayouts/slideLayout7.xml"/><Relationship Id="rId22" Type="http://schemas.openxmlformats.org/officeDocument/2006/relationships/image" Target="../media/image54.png"/><Relationship Id="rId27" Type="http://schemas.openxmlformats.org/officeDocument/2006/relationships/image" Target="../media/image55.png"/><Relationship Id="rId30"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186.png"/><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2" Type="http://schemas.openxmlformats.org/officeDocument/2006/relationships/hyperlink" Target="https://www.bipm.org/en/measurement-unit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82.xml"/><Relationship Id="rId7" Type="http://schemas.openxmlformats.org/officeDocument/2006/relationships/image" Target="../media/image110.png"/><Relationship Id="rId2" Type="http://schemas.openxmlformats.org/officeDocument/2006/relationships/tags" Target="../tags/tag81.xml"/><Relationship Id="rId1" Type="http://schemas.openxmlformats.org/officeDocument/2006/relationships/tags" Target="../tags/tag80.xml"/><Relationship Id="rId10" Type="http://schemas.openxmlformats.org/officeDocument/2006/relationships/image" Target="../media/image62.png"/><Relationship Id="rId4" Type="http://schemas.openxmlformats.org/officeDocument/2006/relationships/slideLayout" Target="../slideLayouts/slideLayout18.xml"/><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18.xml"/><Relationship Id="rId7" Type="http://schemas.openxmlformats.org/officeDocument/2006/relationships/image" Target="../media/image63.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6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xml"/><Relationship Id="rId7" Type="http://schemas.openxmlformats.org/officeDocument/2006/relationships/image" Target="../media/image122.png"/><Relationship Id="rId2" Type="http://schemas.openxmlformats.org/officeDocument/2006/relationships/tags" Target="../tags/tag17.xml"/><Relationship Id="rId1" Type="http://schemas.openxmlformats.org/officeDocument/2006/relationships/tags" Target="../tags/tag16.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1.xml"/><Relationship Id="rId7" Type="http://schemas.openxmlformats.org/officeDocument/2006/relationships/image" Target="../media/image1220.png"/><Relationship Id="rId2" Type="http://schemas.openxmlformats.org/officeDocument/2006/relationships/tags" Target="../tags/tag20.xml"/><Relationship Id="rId1" Type="http://schemas.openxmlformats.org/officeDocument/2006/relationships/tags" Target="../tags/tag19.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3" Type="http://schemas.openxmlformats.org/officeDocument/2006/relationships/image" Target="../media/image17.png"/><Relationship Id="rId3" Type="http://schemas.openxmlformats.org/officeDocument/2006/relationships/tags" Target="../tags/tag24.xml"/><Relationship Id="rId12" Type="http://schemas.openxmlformats.org/officeDocument/2006/relationships/image" Target="../media/image1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7.xml"/><Relationship Id="rId11" Type="http://schemas.openxmlformats.org/officeDocument/2006/relationships/image" Target="../media/image15.png"/><Relationship Id="rId5" Type="http://schemas.openxmlformats.org/officeDocument/2006/relationships/tags" Target="../tags/tag26.xml"/><Relationship Id="rId15" Type="http://schemas.openxmlformats.org/officeDocument/2006/relationships/image" Target="../media/image18.png"/><Relationship Id="rId10" Type="http://schemas.openxmlformats.org/officeDocument/2006/relationships/image" Target="../media/image14.png"/><Relationship Id="rId4" Type="http://schemas.openxmlformats.org/officeDocument/2006/relationships/tags" Target="../tags/tag25.xml"/><Relationship Id="rId9" Type="http://schemas.openxmlformats.org/officeDocument/2006/relationships/image" Target="../media/image123.png"/><Relationship Id="rId14" Type="http://schemas.openxmlformats.org/officeDocument/2006/relationships/image" Target="../media/image128.png"/></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9.png"/><Relationship Id="rId5" Type="http://schemas.openxmlformats.org/officeDocument/2006/relationships/image" Target="../media/image9.png"/><Relationship Id="rId10" Type="http://schemas.openxmlformats.org/officeDocument/2006/relationships/image" Target="../media/image132.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3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622D7-247E-4C13-9945-8D197D43F780}"/>
              </a:ext>
            </a:extLst>
          </p:cNvPr>
          <p:cNvSpPr>
            <a:spLocks noGrp="1"/>
          </p:cNvSpPr>
          <p:nvPr>
            <p:ph type="sldNum" sz="quarter" idx="12"/>
          </p:nvPr>
        </p:nvSpPr>
        <p:spPr/>
        <p:txBody>
          <a:bodyPr/>
          <a:lstStyle/>
          <a:p>
            <a:fld id="{A84D4951-8A76-4D8F-991A-50C7753EBC79}" type="slidenum">
              <a:rPr lang="sk-SK" smtClean="0"/>
              <a:t>1</a:t>
            </a:fld>
            <a:endParaRPr lang="sk-SK" dirty="0"/>
          </a:p>
        </p:txBody>
      </p:sp>
      <p:sp>
        <p:nvSpPr>
          <p:cNvPr id="3" name="TextBox 2">
            <a:extLst>
              <a:ext uri="{FF2B5EF4-FFF2-40B4-BE49-F238E27FC236}">
                <a16:creationId xmlns:a16="http://schemas.microsoft.com/office/drawing/2014/main" id="{994DC10F-29B5-4609-A607-A70D836EB250}"/>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C8E674-DEB8-4ACE-BE51-BE962AA6F128}"/>
                  </a:ext>
                </a:extLst>
              </p:cNvPr>
              <p:cNvSpPr txBox="1"/>
              <p:nvPr/>
            </p:nvSpPr>
            <p:spPr>
              <a:xfrm>
                <a:off x="257450" y="804320"/>
                <a:ext cx="8412205" cy="646331"/>
              </a:xfrm>
              <a:prstGeom prst="rect">
                <a:avLst/>
              </a:prstGeom>
              <a:noFill/>
            </p:spPr>
            <p:txBody>
              <a:bodyPr wrap="square" rtlCol="0">
                <a:spAutoFit/>
              </a:bodyPr>
              <a:lstStyle/>
              <a:p>
                <a:r>
                  <a:rPr lang="en-US" dirty="0"/>
                  <a:t>Now he have enough knowledge to calculate everything about adiabatic process which is defined as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𝑄</m:t>
                    </m:r>
                    <m:r>
                      <a:rPr lang="en-US" b="0" i="1" smtClean="0">
                        <a:latin typeface="Cambria Math" panose="02040503050406030204" pitchFamily="18" charset="0"/>
                      </a:rPr>
                      <m:t>=0</m:t>
                    </m:r>
                  </m:oMath>
                </a14:m>
                <a:r>
                  <a:rPr lang="en-US" dirty="0"/>
                  <a:t>. From the first law of thermodynamics we get</a:t>
                </a:r>
              </a:p>
            </p:txBody>
          </p:sp>
        </mc:Choice>
        <mc:Fallback xmlns="">
          <p:sp>
            <p:nvSpPr>
              <p:cNvPr id="5" name="TextBox 4">
                <a:extLst>
                  <a:ext uri="{FF2B5EF4-FFF2-40B4-BE49-F238E27FC236}">
                    <a16:creationId xmlns:a16="http://schemas.microsoft.com/office/drawing/2014/main" id="{1EC8E674-DEB8-4ACE-BE51-BE962AA6F128}"/>
                  </a:ext>
                </a:extLst>
              </p:cNvPr>
              <p:cNvSpPr txBox="1">
                <a:spLocks noRot="1" noChangeAspect="1" noMove="1" noResize="1" noEditPoints="1" noAdjustHandles="1" noChangeArrowheads="1" noChangeShapeType="1" noTextEdit="1"/>
              </p:cNvSpPr>
              <p:nvPr/>
            </p:nvSpPr>
            <p:spPr>
              <a:xfrm>
                <a:off x="257450" y="804320"/>
                <a:ext cx="8412205" cy="646331"/>
              </a:xfrm>
              <a:prstGeom prst="rect">
                <a:avLst/>
              </a:prstGeom>
              <a:blipFill>
                <a:blip r:embed="rId12"/>
                <a:stretch>
                  <a:fillRect l="-580" t="-5660" b="-1415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231D690-EB44-4850-92B8-DFD7955CAF50}"/>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2689624" y="1526028"/>
            <a:ext cx="3457714" cy="209143"/>
          </a:xfrm>
          <a:prstGeom prst="rect">
            <a:avLst/>
          </a:prstGeom>
        </p:spPr>
      </p:pic>
      <p:pic>
        <p:nvPicPr>
          <p:cNvPr id="17" name="Picture 16">
            <a:extLst>
              <a:ext uri="{FF2B5EF4-FFF2-40B4-BE49-F238E27FC236}">
                <a16:creationId xmlns:a16="http://schemas.microsoft.com/office/drawing/2014/main" id="{75E12109-37D4-4009-A177-8871E33EC0C8}"/>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3407052" y="1820047"/>
            <a:ext cx="2022857" cy="50742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E2229F2-AA74-4CC6-83DD-E559479E19EC}"/>
                  </a:ext>
                </a:extLst>
              </p:cNvPr>
              <p:cNvSpPr txBox="1"/>
              <p:nvPr/>
            </p:nvSpPr>
            <p:spPr>
              <a:xfrm>
                <a:off x="257450" y="2412352"/>
                <a:ext cx="8412205" cy="923330"/>
              </a:xfrm>
              <a:prstGeom prst="rect">
                <a:avLst/>
              </a:prstGeom>
              <a:noFill/>
            </p:spPr>
            <p:txBody>
              <a:bodyPr wrap="square" rtlCol="0">
                <a:spAutoFit/>
              </a:bodyPr>
              <a:lstStyle/>
              <a:p>
                <a:r>
                  <a:rPr lang="en-US" dirty="0"/>
                  <a:t>What we got is a differential equation for an unknown function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dirty="0"/>
                  <a:t> describing an adiabatic process on a </a:t>
                </a:r>
                <a14:m>
                  <m:oMath xmlns:m="http://schemas.openxmlformats.org/officeDocument/2006/math">
                    <m:r>
                      <a:rPr lang="en-US" b="0" i="1" smtClean="0">
                        <a:latin typeface="Cambria Math" panose="02040503050406030204" pitchFamily="18" charset="0"/>
                      </a:rPr>
                      <m:t>𝑉𝑇</m:t>
                    </m:r>
                  </m:oMath>
                </a14:m>
                <a:r>
                  <a:rPr lang="en-US" dirty="0"/>
                  <a:t> diagram. We are willing to use a </a:t>
                </a:r>
                <a14:m>
                  <m:oMath xmlns:m="http://schemas.openxmlformats.org/officeDocument/2006/math">
                    <m:r>
                      <a:rPr lang="en-US" b="0" i="1" smtClean="0">
                        <a:latin typeface="Cambria Math" panose="02040503050406030204" pitchFamily="18" charset="0"/>
                      </a:rPr>
                      <m:t>𝑝𝑉</m:t>
                    </m:r>
                  </m:oMath>
                </a14:m>
                <a:r>
                  <a:rPr lang="en-US" dirty="0"/>
                  <a:t> diagram, so we need a differential equation in </a:t>
                </a:r>
                <a14:m>
                  <m:oMath xmlns:m="http://schemas.openxmlformats.org/officeDocument/2006/math">
                    <m:r>
                      <a:rPr lang="en-US" b="0" i="1" smtClean="0">
                        <a:latin typeface="Cambria Math" panose="02040503050406030204" pitchFamily="18" charset="0"/>
                      </a:rPr>
                      <m:t>𝑝𝑉</m:t>
                    </m:r>
                  </m:oMath>
                </a14:m>
                <a:r>
                  <a:rPr lang="en-US" dirty="0"/>
                  <a:t> variables. We swap </a:t>
                </a:r>
                <a14:m>
                  <m:oMath xmlns:m="http://schemas.openxmlformats.org/officeDocument/2006/math">
                    <m:r>
                      <a:rPr lang="en-US" b="0" i="1" smtClean="0">
                        <a:latin typeface="Cambria Math" panose="02040503050406030204" pitchFamily="18" charset="0"/>
                      </a:rPr>
                      <m:t>𝑉𝑇</m:t>
                    </m:r>
                  </m:oMath>
                </a14:m>
                <a:r>
                  <a:rPr lang="en-US" dirty="0"/>
                  <a:t> for </a:t>
                </a:r>
                <a14:m>
                  <m:oMath xmlns:m="http://schemas.openxmlformats.org/officeDocument/2006/math">
                    <m:r>
                      <a:rPr lang="en-US" b="0" i="1" smtClean="0">
                        <a:latin typeface="Cambria Math" panose="02040503050406030204" pitchFamily="18" charset="0"/>
                      </a:rPr>
                      <m:t>𝑝𝑉</m:t>
                    </m:r>
                  </m:oMath>
                </a14:m>
                <a:r>
                  <a:rPr lang="en-US" dirty="0"/>
                  <a:t> using the equation of state:</a:t>
                </a:r>
              </a:p>
            </p:txBody>
          </p:sp>
        </mc:Choice>
        <mc:Fallback xmlns="">
          <p:sp>
            <p:nvSpPr>
              <p:cNvPr id="18" name="TextBox 17">
                <a:extLst>
                  <a:ext uri="{FF2B5EF4-FFF2-40B4-BE49-F238E27FC236}">
                    <a16:creationId xmlns:a16="http://schemas.microsoft.com/office/drawing/2014/main" id="{4E2229F2-AA74-4CC6-83DD-E559479E19EC}"/>
                  </a:ext>
                </a:extLst>
              </p:cNvPr>
              <p:cNvSpPr txBox="1">
                <a:spLocks noRot="1" noChangeAspect="1" noMove="1" noResize="1" noEditPoints="1" noAdjustHandles="1" noChangeArrowheads="1" noChangeShapeType="1" noTextEdit="1"/>
              </p:cNvSpPr>
              <p:nvPr/>
            </p:nvSpPr>
            <p:spPr>
              <a:xfrm>
                <a:off x="257450" y="2412352"/>
                <a:ext cx="8412205" cy="923330"/>
              </a:xfrm>
              <a:prstGeom prst="rect">
                <a:avLst/>
              </a:prstGeom>
              <a:blipFill>
                <a:blip r:embed="rId15"/>
                <a:stretch>
                  <a:fillRect l="-580" t="-3974" b="-9934"/>
                </a:stretch>
              </a:blipFill>
            </p:spPr>
            <p:txBody>
              <a:bodyPr/>
              <a:lstStyle/>
              <a:p>
                <a:r>
                  <a:rPr lang="en-US">
                    <a:noFill/>
                  </a:rPr>
                  <a:t> </a:t>
                </a:r>
              </a:p>
            </p:txBody>
          </p:sp>
        </mc:Fallback>
      </mc:AlternateContent>
      <p:pic>
        <p:nvPicPr>
          <p:cNvPr id="22" name="Picture 21">
            <a:extLst>
              <a:ext uri="{FF2B5EF4-FFF2-40B4-BE49-F238E27FC236}">
                <a16:creationId xmlns:a16="http://schemas.microsoft.com/office/drawing/2014/main" id="{A917A7E2-F2BE-4B68-B4F5-60FDAAB09BEC}"/>
              </a:ext>
            </a:extLst>
          </p:cNvPr>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3321482" y="3440273"/>
            <a:ext cx="2021143" cy="204000"/>
          </a:xfrm>
          <a:prstGeom prst="rect">
            <a:avLst/>
          </a:prstGeom>
        </p:spPr>
      </p:pic>
      <p:pic>
        <p:nvPicPr>
          <p:cNvPr id="24" name="Picture 23">
            <a:extLst>
              <a:ext uri="{FF2B5EF4-FFF2-40B4-BE49-F238E27FC236}">
                <a16:creationId xmlns:a16="http://schemas.microsoft.com/office/drawing/2014/main" id="{EF723FA4-6010-4730-8463-4EDCF0F451A8}"/>
              </a:ext>
            </a:extLst>
          </p:cNvPr>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2238053" y="3700940"/>
            <a:ext cx="4188000" cy="471429"/>
          </a:xfrm>
          <a:prstGeom prst="rect">
            <a:avLst/>
          </a:prstGeom>
        </p:spPr>
      </p:pic>
      <p:pic>
        <p:nvPicPr>
          <p:cNvPr id="26" name="Picture 25">
            <a:extLst>
              <a:ext uri="{FF2B5EF4-FFF2-40B4-BE49-F238E27FC236}">
                <a16:creationId xmlns:a16="http://schemas.microsoft.com/office/drawing/2014/main" id="{3131C5D3-BE73-4A03-831A-F1DB9DA4BD8E}"/>
              </a:ext>
            </a:extLst>
          </p:cNvPr>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3101143" y="4297383"/>
            <a:ext cx="2941714" cy="229714"/>
          </a:xfrm>
          <a:prstGeom prst="rect">
            <a:avLst/>
          </a:prstGeom>
        </p:spPr>
      </p:pic>
      <p:pic>
        <p:nvPicPr>
          <p:cNvPr id="28" name="Picture 27">
            <a:extLst>
              <a:ext uri="{FF2B5EF4-FFF2-40B4-BE49-F238E27FC236}">
                <a16:creationId xmlns:a16="http://schemas.microsoft.com/office/drawing/2014/main" id="{97027129-AB4E-4744-BC43-7C65459226CA}"/>
              </a:ext>
            </a:extLst>
          </p:cNvPr>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3331768" y="4620053"/>
            <a:ext cx="2010857" cy="509143"/>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FA515E-1EAA-4F31-AC2B-1B6C27AD46FD}"/>
                  </a:ext>
                </a:extLst>
              </p:cNvPr>
              <p:cNvSpPr txBox="1"/>
              <p:nvPr/>
            </p:nvSpPr>
            <p:spPr>
              <a:xfrm>
                <a:off x="257449" y="5152771"/>
                <a:ext cx="8412205" cy="1498744"/>
              </a:xfrm>
              <a:prstGeom prst="rect">
                <a:avLst/>
              </a:prstGeom>
              <a:noFill/>
            </p:spPr>
            <p:txBody>
              <a:bodyPr wrap="square" rtlCol="0">
                <a:spAutoFit/>
              </a:bodyPr>
              <a:lstStyle/>
              <a:p>
                <a:r>
                  <a:rPr lang="en-US" dirty="0"/>
                  <a:t>Using the Mayer relation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𝑉</m:t>
                        </m:r>
                      </m:sub>
                    </m:sSub>
                    <m:r>
                      <a:rPr lang="en-US" b="0" i="1" smtClean="0">
                        <a:latin typeface="Cambria Math" panose="02040503050406030204" pitchFamily="18" charset="0"/>
                      </a:rPr>
                      <m:t>+</m:t>
                    </m:r>
                    <m:r>
                      <a:rPr lang="en-US" b="0" i="1" smtClean="0">
                        <a:latin typeface="Cambria Math" panose="02040503050406030204" pitchFamily="18" charset="0"/>
                      </a:rPr>
                      <m:t>𝑁𝑘</m:t>
                    </m:r>
                  </m:oMath>
                </a14:m>
                <a:r>
                  <a:rPr lang="en-US" dirty="0"/>
                  <a:t> we get</a:t>
                </a:r>
              </a:p>
              <a:p>
                <a:endParaRPr lang="en-US" dirty="0"/>
              </a:p>
              <a:p>
                <a:endParaRPr lang="en-US" dirty="0"/>
              </a:p>
              <a:p>
                <a:endParaRPr lang="en-US" dirty="0"/>
              </a:p>
              <a:p>
                <a:r>
                  <a:rPr lang="en-US" dirty="0"/>
                  <a:t>where we introduced </a:t>
                </a:r>
                <a:r>
                  <a:rPr lang="en-US" b="1" dirty="0"/>
                  <a:t>Poisson constant</a:t>
                </a:r>
              </a:p>
            </p:txBody>
          </p:sp>
        </mc:Choice>
        <mc:Fallback xmlns="">
          <p:sp>
            <p:nvSpPr>
              <p:cNvPr id="29" name="TextBox 28">
                <a:extLst>
                  <a:ext uri="{FF2B5EF4-FFF2-40B4-BE49-F238E27FC236}">
                    <a16:creationId xmlns:a16="http://schemas.microsoft.com/office/drawing/2014/main" id="{3AFA515E-1EAA-4F31-AC2B-1B6C27AD46FD}"/>
                  </a:ext>
                </a:extLst>
              </p:cNvPr>
              <p:cNvSpPr txBox="1">
                <a:spLocks noRot="1" noChangeAspect="1" noMove="1" noResize="1" noEditPoints="1" noAdjustHandles="1" noChangeArrowheads="1" noChangeShapeType="1" noTextEdit="1"/>
              </p:cNvSpPr>
              <p:nvPr/>
            </p:nvSpPr>
            <p:spPr>
              <a:xfrm>
                <a:off x="257449" y="5152771"/>
                <a:ext cx="8412205" cy="1498744"/>
              </a:xfrm>
              <a:prstGeom prst="rect">
                <a:avLst/>
              </a:prstGeom>
              <a:blipFill>
                <a:blip r:embed="rId20"/>
                <a:stretch>
                  <a:fillRect l="-580" t="-1626" b="-569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1288D62-F24F-4065-AAB6-3CCAD6FF1B56}"/>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3101143" y="5600455"/>
            <a:ext cx="2278286" cy="509143"/>
          </a:xfrm>
          <a:prstGeom prst="rect">
            <a:avLst/>
          </a:prstGeom>
        </p:spPr>
      </p:pic>
      <p:pic>
        <p:nvPicPr>
          <p:cNvPr id="34" name="Picture 33">
            <a:extLst>
              <a:ext uri="{FF2B5EF4-FFF2-40B4-BE49-F238E27FC236}">
                <a16:creationId xmlns:a16="http://schemas.microsoft.com/office/drawing/2014/main" id="{F05CA224-1E93-499F-991F-B673103F20A0}"/>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4332053" y="6208124"/>
            <a:ext cx="802286" cy="509143"/>
          </a:xfrm>
          <a:prstGeom prst="rect">
            <a:avLst/>
          </a:prstGeom>
        </p:spPr>
      </p:pic>
      <p:sp>
        <p:nvSpPr>
          <p:cNvPr id="35" name="Rectangle 34">
            <a:extLst>
              <a:ext uri="{FF2B5EF4-FFF2-40B4-BE49-F238E27FC236}">
                <a16:creationId xmlns:a16="http://schemas.microsoft.com/office/drawing/2014/main" id="{9B2BF9FD-406B-4804-A2DA-28928A8ADAAF}"/>
              </a:ext>
            </a:extLst>
          </p:cNvPr>
          <p:cNvSpPr/>
          <p:nvPr/>
        </p:nvSpPr>
        <p:spPr>
          <a:xfrm>
            <a:off x="4151143" y="6167937"/>
            <a:ext cx="1278766" cy="596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208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12955-A4CC-45DB-B34F-97DFE52800B2}"/>
              </a:ext>
            </a:extLst>
          </p:cNvPr>
          <p:cNvSpPr>
            <a:spLocks noGrp="1"/>
          </p:cNvSpPr>
          <p:nvPr>
            <p:ph type="sldNum" sz="quarter" idx="12"/>
          </p:nvPr>
        </p:nvSpPr>
        <p:spPr/>
        <p:txBody>
          <a:bodyPr/>
          <a:lstStyle/>
          <a:p>
            <a:fld id="{A84D4951-8A76-4D8F-991A-50C7753EBC79}" type="slidenum">
              <a:rPr lang="sk-SK" smtClean="0"/>
              <a:t>10</a:t>
            </a:fld>
            <a:endParaRPr lang="sk-SK" dirty="0"/>
          </a:p>
        </p:txBody>
      </p:sp>
      <p:pic>
        <p:nvPicPr>
          <p:cNvPr id="6" name="Picture 5">
            <a:extLst>
              <a:ext uri="{FF2B5EF4-FFF2-40B4-BE49-F238E27FC236}">
                <a16:creationId xmlns:a16="http://schemas.microsoft.com/office/drawing/2014/main" id="{6521E8D9-2978-4F72-98FF-119ED6538341}"/>
              </a:ext>
            </a:extLst>
          </p:cNvPr>
          <p:cNvPicPr>
            <a:picLocks noChangeAspect="1"/>
          </p:cNvPicPr>
          <p:nvPr/>
        </p:nvPicPr>
        <p:blipFill>
          <a:blip r:embed="rId2"/>
          <a:stretch>
            <a:fillRect/>
          </a:stretch>
        </p:blipFill>
        <p:spPr>
          <a:xfrm>
            <a:off x="542355" y="939361"/>
            <a:ext cx="3817931" cy="2949593"/>
          </a:xfrm>
          <a:prstGeom prst="rect">
            <a:avLst/>
          </a:prstGeom>
        </p:spPr>
      </p:pic>
      <p:sp>
        <p:nvSpPr>
          <p:cNvPr id="7" name="TextBox 6">
            <a:extLst>
              <a:ext uri="{FF2B5EF4-FFF2-40B4-BE49-F238E27FC236}">
                <a16:creationId xmlns:a16="http://schemas.microsoft.com/office/drawing/2014/main" id="{E0C23542-3931-4261-8F93-02B63185EB0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p:pic>
        <p:nvPicPr>
          <p:cNvPr id="4" name="Picture 3">
            <a:extLst>
              <a:ext uri="{FF2B5EF4-FFF2-40B4-BE49-F238E27FC236}">
                <a16:creationId xmlns:a16="http://schemas.microsoft.com/office/drawing/2014/main" id="{38179E66-A50B-4AA6-98CE-BA67A48C2DE4}"/>
              </a:ext>
            </a:extLst>
          </p:cNvPr>
          <p:cNvPicPr>
            <a:picLocks noChangeAspect="1"/>
          </p:cNvPicPr>
          <p:nvPr/>
        </p:nvPicPr>
        <p:blipFill>
          <a:blip r:embed="rId3"/>
          <a:stretch>
            <a:fillRect/>
          </a:stretch>
        </p:blipFill>
        <p:spPr>
          <a:xfrm>
            <a:off x="4649176" y="939361"/>
            <a:ext cx="2357552" cy="273881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7B6BFC-01F7-4BDC-8CC3-7DD1096E2A21}"/>
                  </a:ext>
                </a:extLst>
              </p:cNvPr>
              <p:cNvSpPr txBox="1"/>
              <p:nvPr/>
            </p:nvSpPr>
            <p:spPr>
              <a:xfrm>
                <a:off x="264405" y="3988106"/>
                <a:ext cx="8405250" cy="1477328"/>
              </a:xfrm>
              <a:prstGeom prst="rect">
                <a:avLst/>
              </a:prstGeom>
              <a:noFill/>
            </p:spPr>
            <p:txBody>
              <a:bodyPr wrap="square" rtlCol="0">
                <a:spAutoFit/>
              </a:bodyPr>
              <a:lstStyle/>
              <a:p>
                <a:r>
                  <a:rPr lang="en-US" dirty="0"/>
                  <a:t>The machine performs positive mechanical work during the expansion steps 1 and 2 and negative mechanical work during the compression steps 3 and 4.</a:t>
                </a:r>
              </a:p>
              <a:p>
                <a:r>
                  <a:rPr lang="en-US" dirty="0"/>
                  <a:t>It is an easy but a bit tedious work to calculate all the state parameters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oMath>
                </a14:m>
                <a:r>
                  <a:rPr lang="en-US" dirty="0"/>
                  <a:t> from a given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Once we have those values it is easy to calculate heat and work for each step of the Carnot cycle.</a:t>
                </a:r>
              </a:p>
            </p:txBody>
          </p:sp>
        </mc:Choice>
        <mc:Fallback xmlns="">
          <p:sp>
            <p:nvSpPr>
              <p:cNvPr id="5" name="TextBox 4">
                <a:extLst>
                  <a:ext uri="{FF2B5EF4-FFF2-40B4-BE49-F238E27FC236}">
                    <a16:creationId xmlns:a16="http://schemas.microsoft.com/office/drawing/2014/main" id="{487B6BFC-01F7-4BDC-8CC3-7DD1096E2A21}"/>
                  </a:ext>
                </a:extLst>
              </p:cNvPr>
              <p:cNvSpPr txBox="1">
                <a:spLocks noRot="1" noChangeAspect="1" noMove="1" noResize="1" noEditPoints="1" noAdjustHandles="1" noChangeArrowheads="1" noChangeShapeType="1" noTextEdit="1"/>
              </p:cNvSpPr>
              <p:nvPr/>
            </p:nvSpPr>
            <p:spPr>
              <a:xfrm>
                <a:off x="264405" y="3988106"/>
                <a:ext cx="8405250" cy="1477328"/>
              </a:xfrm>
              <a:prstGeom prst="rect">
                <a:avLst/>
              </a:prstGeom>
              <a:blipFill>
                <a:blip r:embed="rId6"/>
                <a:stretch>
                  <a:fillRect l="-580" t="-2058" r="-870" b="-5350"/>
                </a:stretch>
              </a:blipFill>
            </p:spPr>
            <p:txBody>
              <a:bodyPr/>
              <a:lstStyle/>
              <a:p>
                <a:r>
                  <a:rPr lang="sk-SK">
                    <a:noFill/>
                  </a:rPr>
                  <a:t> </a:t>
                </a:r>
              </a:p>
            </p:txBody>
          </p:sp>
        </mc:Fallback>
      </mc:AlternateContent>
    </p:spTree>
    <p:extLst>
      <p:ext uri="{BB962C8B-B14F-4D97-AF65-F5344CB8AC3E}">
        <p14:creationId xmlns:p14="http://schemas.microsoft.com/office/powerpoint/2010/main" val="428763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93B560-43A4-4109-B3DC-D55F0CF3CAA4}"/>
              </a:ext>
            </a:extLst>
          </p:cNvPr>
          <p:cNvSpPr>
            <a:spLocks noGrp="1"/>
          </p:cNvSpPr>
          <p:nvPr>
            <p:ph type="sldNum" sz="quarter" idx="12"/>
          </p:nvPr>
        </p:nvSpPr>
        <p:spPr/>
        <p:txBody>
          <a:bodyPr/>
          <a:lstStyle/>
          <a:p>
            <a:fld id="{A84D4951-8A76-4D8F-991A-50C7753EBC79}" type="slidenum">
              <a:rPr lang="sk-SK" smtClean="0"/>
              <a:t>11</a:t>
            </a:fld>
            <a:endParaRPr lang="sk-SK" dirty="0"/>
          </a:p>
        </p:txBody>
      </p:sp>
      <p:pic>
        <p:nvPicPr>
          <p:cNvPr id="4" name="Picture 3">
            <a:extLst>
              <a:ext uri="{FF2B5EF4-FFF2-40B4-BE49-F238E27FC236}">
                <a16:creationId xmlns:a16="http://schemas.microsoft.com/office/drawing/2014/main" id="{0DA5978A-89A2-4725-B56C-51574133C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472" y="419207"/>
            <a:ext cx="1773716" cy="1366587"/>
          </a:xfrm>
          <a:prstGeom prst="rect">
            <a:avLst/>
          </a:prstGeom>
        </p:spPr>
      </p:pic>
      <p:pic>
        <p:nvPicPr>
          <p:cNvPr id="6" name="Picture 5">
            <a:extLst>
              <a:ext uri="{FF2B5EF4-FFF2-40B4-BE49-F238E27FC236}">
                <a16:creationId xmlns:a16="http://schemas.microsoft.com/office/drawing/2014/main" id="{799BB274-38A4-475F-99D3-2FE24112A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71" y="1785794"/>
            <a:ext cx="1773717" cy="1366588"/>
          </a:xfrm>
          <a:prstGeom prst="rect">
            <a:avLst/>
          </a:prstGeom>
        </p:spPr>
      </p:pic>
      <p:pic>
        <p:nvPicPr>
          <p:cNvPr id="8" name="Picture 7">
            <a:extLst>
              <a:ext uri="{FF2B5EF4-FFF2-40B4-BE49-F238E27FC236}">
                <a16:creationId xmlns:a16="http://schemas.microsoft.com/office/drawing/2014/main" id="{B4B353C0-B6EC-429E-A067-F093FABC4A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75" y="3160045"/>
            <a:ext cx="1773717" cy="1366588"/>
          </a:xfrm>
          <a:prstGeom prst="rect">
            <a:avLst/>
          </a:prstGeom>
        </p:spPr>
      </p:pic>
      <p:sp>
        <p:nvSpPr>
          <p:cNvPr id="9" name="TextBox 8">
            <a:extLst>
              <a:ext uri="{FF2B5EF4-FFF2-40B4-BE49-F238E27FC236}">
                <a16:creationId xmlns:a16="http://schemas.microsoft.com/office/drawing/2014/main" id="{E7F8213D-0013-41FE-A9FA-D057E002421B}"/>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p:sp>
        <p:nvSpPr>
          <p:cNvPr id="11" name="TextBox 10">
            <a:extLst>
              <a:ext uri="{FF2B5EF4-FFF2-40B4-BE49-F238E27FC236}">
                <a16:creationId xmlns:a16="http://schemas.microsoft.com/office/drawing/2014/main" id="{DA59F670-FE04-44D8-8F35-52DE51CF9024}"/>
              </a:ext>
            </a:extLst>
          </p:cNvPr>
          <p:cNvSpPr txBox="1"/>
          <p:nvPr/>
        </p:nvSpPr>
        <p:spPr>
          <a:xfrm>
            <a:off x="2841663" y="761657"/>
            <a:ext cx="5993864" cy="923330"/>
          </a:xfrm>
          <a:prstGeom prst="rect">
            <a:avLst/>
          </a:prstGeom>
          <a:noFill/>
        </p:spPr>
        <p:txBody>
          <a:bodyPr wrap="square" rtlCol="0">
            <a:spAutoFit/>
          </a:bodyPr>
          <a:lstStyle/>
          <a:p>
            <a:r>
              <a:rPr lang="en-US" dirty="0"/>
              <a:t>The machine performs positive mechanical work during the expansion steps 1 and 2, the total amount of the positive work is given by the area marked as red in the figure.</a:t>
            </a:r>
          </a:p>
        </p:txBody>
      </p:sp>
      <p:sp>
        <p:nvSpPr>
          <p:cNvPr id="12" name="TextBox 11">
            <a:extLst>
              <a:ext uri="{FF2B5EF4-FFF2-40B4-BE49-F238E27FC236}">
                <a16:creationId xmlns:a16="http://schemas.microsoft.com/office/drawing/2014/main" id="{80B7657D-F14A-4948-8E66-1F41E3629542}"/>
              </a:ext>
            </a:extLst>
          </p:cNvPr>
          <p:cNvSpPr txBox="1"/>
          <p:nvPr/>
        </p:nvSpPr>
        <p:spPr>
          <a:xfrm>
            <a:off x="2841663" y="1830146"/>
            <a:ext cx="6093017" cy="923330"/>
          </a:xfrm>
          <a:prstGeom prst="rect">
            <a:avLst/>
          </a:prstGeom>
          <a:noFill/>
        </p:spPr>
        <p:txBody>
          <a:bodyPr wrap="square" rtlCol="0">
            <a:spAutoFit/>
          </a:bodyPr>
          <a:lstStyle/>
          <a:p>
            <a:r>
              <a:rPr lang="en-US" dirty="0"/>
              <a:t>The machine performs negative mechanical work during the compression steps 3 and 4, the total amount of the negative work is given by the area marked as blue in the figure.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441DD80-BD64-438A-82FD-1A29097F2322}"/>
                  </a:ext>
                </a:extLst>
              </p:cNvPr>
              <p:cNvSpPr txBox="1"/>
              <p:nvPr/>
            </p:nvSpPr>
            <p:spPr>
              <a:xfrm>
                <a:off x="2841663" y="3230376"/>
                <a:ext cx="5585552" cy="923330"/>
              </a:xfrm>
              <a:prstGeom prst="rect">
                <a:avLst/>
              </a:prstGeom>
              <a:noFill/>
            </p:spPr>
            <p:txBody>
              <a:bodyPr wrap="square" rtlCol="0">
                <a:spAutoFit/>
              </a:bodyPr>
              <a:lstStyle/>
              <a:p>
                <a:r>
                  <a:rPr lang="en-US" dirty="0"/>
                  <a:t>The net amount of work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which can be used during one cycle is given by the area marked as green in the figure.</a:t>
                </a:r>
              </a:p>
            </p:txBody>
          </p:sp>
        </mc:Choice>
        <mc:Fallback xmlns="">
          <p:sp>
            <p:nvSpPr>
              <p:cNvPr id="13" name="TextBox 12">
                <a:extLst>
                  <a:ext uri="{FF2B5EF4-FFF2-40B4-BE49-F238E27FC236}">
                    <a16:creationId xmlns:a16="http://schemas.microsoft.com/office/drawing/2014/main" id="{1441DD80-BD64-438A-82FD-1A29097F2322}"/>
                  </a:ext>
                </a:extLst>
              </p:cNvPr>
              <p:cNvSpPr txBox="1">
                <a:spLocks noRot="1" noChangeAspect="1" noMove="1" noResize="1" noEditPoints="1" noAdjustHandles="1" noChangeArrowheads="1" noChangeShapeType="1" noTextEdit="1"/>
              </p:cNvSpPr>
              <p:nvPr/>
            </p:nvSpPr>
            <p:spPr>
              <a:xfrm>
                <a:off x="2841663" y="3230376"/>
                <a:ext cx="5585552" cy="923330"/>
              </a:xfrm>
              <a:prstGeom prst="rect">
                <a:avLst/>
              </a:prstGeom>
              <a:blipFill>
                <a:blip r:embed="rId7"/>
                <a:stretch>
                  <a:fillRect l="-873" t="-3974" b="-993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4041DFCA-F8CE-41FC-98AE-6155740F0701}"/>
              </a:ext>
            </a:extLst>
          </p:cNvPr>
          <p:cNvPicPr>
            <a:picLocks noChangeAspect="1"/>
          </p:cNvPicPr>
          <p:nvPr/>
        </p:nvPicPr>
        <p:blipFill>
          <a:blip r:embed="rId8"/>
          <a:stretch>
            <a:fillRect/>
          </a:stretch>
        </p:blipFill>
        <p:spPr>
          <a:xfrm>
            <a:off x="320176" y="4548564"/>
            <a:ext cx="1773716" cy="1370308"/>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FD93B0F-C42F-4F3A-B368-95DED26833C0}"/>
                  </a:ext>
                </a:extLst>
              </p:cNvPr>
              <p:cNvSpPr txBox="1"/>
              <p:nvPr/>
            </p:nvSpPr>
            <p:spPr>
              <a:xfrm>
                <a:off x="2841663" y="4548564"/>
                <a:ext cx="6093017" cy="1200329"/>
              </a:xfrm>
              <a:prstGeom prst="rect">
                <a:avLst/>
              </a:prstGeom>
              <a:noFill/>
            </p:spPr>
            <p:txBody>
              <a:bodyPr wrap="square" rtlCol="0">
                <a:spAutoFit/>
              </a:bodyPr>
              <a:lstStyle/>
              <a:p>
                <a:r>
                  <a:rPr lang="en-US" dirty="0"/>
                  <a:t>There is a positive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&gt;0,</m:t>
                    </m:r>
                  </m:oMath>
                </a14:m>
                <a:r>
                  <a:rPr lang="en-US" dirty="0"/>
                  <a:t> performed by the thermostat keeping the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during the step 1 and a negative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&lt;0</m:t>
                    </m:r>
                  </m:oMath>
                </a14:m>
                <a:r>
                  <a:rPr lang="en-US" dirty="0"/>
                  <a:t> at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during the step 3. Heat is zero during the adiabatic steps 2 and 4.</a:t>
                </a:r>
              </a:p>
            </p:txBody>
          </p:sp>
        </mc:Choice>
        <mc:Fallback xmlns="">
          <p:sp>
            <p:nvSpPr>
              <p:cNvPr id="15" name="TextBox 14">
                <a:extLst>
                  <a:ext uri="{FF2B5EF4-FFF2-40B4-BE49-F238E27FC236}">
                    <a16:creationId xmlns:a16="http://schemas.microsoft.com/office/drawing/2014/main" id="{4FD93B0F-C42F-4F3A-B368-95DED26833C0}"/>
                  </a:ext>
                </a:extLst>
              </p:cNvPr>
              <p:cNvSpPr txBox="1">
                <a:spLocks noRot="1" noChangeAspect="1" noMove="1" noResize="1" noEditPoints="1" noAdjustHandles="1" noChangeArrowheads="1" noChangeShapeType="1" noTextEdit="1"/>
              </p:cNvSpPr>
              <p:nvPr/>
            </p:nvSpPr>
            <p:spPr>
              <a:xfrm>
                <a:off x="2841663" y="4548564"/>
                <a:ext cx="6093017" cy="1200329"/>
              </a:xfrm>
              <a:prstGeom prst="rect">
                <a:avLst/>
              </a:prstGeom>
              <a:blipFill>
                <a:blip r:embed="rId9"/>
                <a:stretch>
                  <a:fillRect l="-800" t="-2538" b="-7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CA6333E-6417-42CD-BA50-D48BA192C2AB}"/>
                  </a:ext>
                </a:extLst>
              </p:cNvPr>
              <p:cNvSpPr txBox="1"/>
              <p:nvPr/>
            </p:nvSpPr>
            <p:spPr>
              <a:xfrm>
                <a:off x="474345" y="6096343"/>
                <a:ext cx="8361182" cy="646331"/>
              </a:xfrm>
              <a:prstGeom prst="rect">
                <a:avLst/>
              </a:prstGeom>
              <a:noFill/>
            </p:spPr>
            <p:txBody>
              <a:bodyPr wrap="square" rtlCol="0">
                <a:spAutoFit/>
              </a:bodyPr>
              <a:lstStyle/>
              <a:p>
                <a:r>
                  <a:rPr lang="en-US" dirty="0"/>
                  <a:t>Since the machine gets to the initial state after performing the cycle,  the useful work </a:t>
                </a:r>
                <a14:m>
                  <m:oMath xmlns:m="http://schemas.openxmlformats.org/officeDocument/2006/math">
                    <m:r>
                      <a:rPr lang="en-US" b="0" i="1" smtClean="0">
                        <a:latin typeface="Cambria Math" panose="02040503050406030204" pitchFamily="18" charset="0"/>
                      </a:rPr>
                      <m:t>𝐴</m:t>
                    </m:r>
                  </m:oMath>
                </a14:m>
                <a:r>
                  <a:rPr lang="en-US" dirty="0"/>
                  <a:t> can be calculated as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p>
            </p:txBody>
          </p:sp>
        </mc:Choice>
        <mc:Fallback xmlns="">
          <p:sp>
            <p:nvSpPr>
              <p:cNvPr id="16" name="TextBox 15">
                <a:extLst>
                  <a:ext uri="{FF2B5EF4-FFF2-40B4-BE49-F238E27FC236}">
                    <a16:creationId xmlns:a16="http://schemas.microsoft.com/office/drawing/2014/main" id="{DCA6333E-6417-42CD-BA50-D48BA192C2AB}"/>
                  </a:ext>
                </a:extLst>
              </p:cNvPr>
              <p:cNvSpPr txBox="1">
                <a:spLocks noRot="1" noChangeAspect="1" noMove="1" noResize="1" noEditPoints="1" noAdjustHandles="1" noChangeArrowheads="1" noChangeShapeType="1" noTextEdit="1"/>
              </p:cNvSpPr>
              <p:nvPr/>
            </p:nvSpPr>
            <p:spPr>
              <a:xfrm>
                <a:off x="474345" y="6096343"/>
                <a:ext cx="8361182" cy="646331"/>
              </a:xfrm>
              <a:prstGeom prst="rect">
                <a:avLst/>
              </a:prstGeom>
              <a:blipFill>
                <a:blip r:embed="rId10"/>
                <a:stretch>
                  <a:fillRect l="-656"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2370063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ACAD2-6904-4BD7-A541-DE0ECC3A602B}"/>
              </a:ext>
            </a:extLst>
          </p:cNvPr>
          <p:cNvSpPr>
            <a:spLocks noGrp="1"/>
          </p:cNvSpPr>
          <p:nvPr>
            <p:ph type="sldNum" sz="quarter" idx="12"/>
          </p:nvPr>
        </p:nvSpPr>
        <p:spPr/>
        <p:txBody>
          <a:bodyPr/>
          <a:lstStyle/>
          <a:p>
            <a:fld id="{A84D4951-8A76-4D8F-991A-50C7753EBC79}" type="slidenum">
              <a:rPr lang="sk-SK" smtClean="0"/>
              <a:t>12</a:t>
            </a:fld>
            <a:endParaRPr lang="sk-SK" dirty="0"/>
          </a:p>
        </p:txBody>
      </p:sp>
      <p:sp>
        <p:nvSpPr>
          <p:cNvPr id="3" name="TextBox 2">
            <a:extLst>
              <a:ext uri="{FF2B5EF4-FFF2-40B4-BE49-F238E27FC236}">
                <a16:creationId xmlns:a16="http://schemas.microsoft.com/office/drawing/2014/main" id="{B93C7ECE-29E8-493A-B950-7B665D877B58}"/>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 efficiency</a:t>
            </a:r>
            <a:endParaRPr lang="sk-SK" sz="2800" b="1" dirty="0"/>
          </a:p>
        </p:txBody>
      </p:sp>
      <p:sp>
        <p:nvSpPr>
          <p:cNvPr id="4" name="TextBox 3">
            <a:extLst>
              <a:ext uri="{FF2B5EF4-FFF2-40B4-BE49-F238E27FC236}">
                <a16:creationId xmlns:a16="http://schemas.microsoft.com/office/drawing/2014/main" id="{057A5BE9-6677-47A1-B0C3-2D47597443FC}"/>
              </a:ext>
            </a:extLst>
          </p:cNvPr>
          <p:cNvSpPr txBox="1"/>
          <p:nvPr/>
        </p:nvSpPr>
        <p:spPr>
          <a:xfrm>
            <a:off x="385590" y="1277957"/>
            <a:ext cx="8317735" cy="1477328"/>
          </a:xfrm>
          <a:prstGeom prst="rect">
            <a:avLst/>
          </a:prstGeom>
          <a:noFill/>
        </p:spPr>
        <p:txBody>
          <a:bodyPr wrap="square" rtlCol="0">
            <a:spAutoFit/>
          </a:bodyPr>
          <a:lstStyle/>
          <a:p>
            <a:r>
              <a:rPr lang="en-US" dirty="0"/>
              <a:t>Carnot main motivation to study heat engines was the problem how to increase the efficiency of real thermodynamic machines. He designed the Carnot cycle to study the efficiency in general.</a:t>
            </a:r>
          </a:p>
          <a:p>
            <a:r>
              <a:rPr lang="en-US" dirty="0"/>
              <a:t>The efficiency of the Carnot machine is defined as </a:t>
            </a:r>
          </a:p>
          <a:p>
            <a:endParaRPr lang="en-US" dirty="0"/>
          </a:p>
        </p:txBody>
      </p:sp>
      <p:pic>
        <p:nvPicPr>
          <p:cNvPr id="10" name="Picture 9">
            <a:extLst>
              <a:ext uri="{FF2B5EF4-FFF2-40B4-BE49-F238E27FC236}">
                <a16:creationId xmlns:a16="http://schemas.microsoft.com/office/drawing/2014/main" id="{30C641DF-953D-479D-8F8C-D9FD436A14D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762872" y="2651010"/>
            <a:ext cx="2058857" cy="526286"/>
          </a:xfrm>
          <a:prstGeom prst="rect">
            <a:avLst/>
          </a:prstGeom>
        </p:spPr>
      </p:pic>
      <p:pic>
        <p:nvPicPr>
          <p:cNvPr id="7" name="Picture 6">
            <a:extLst>
              <a:ext uri="{FF2B5EF4-FFF2-40B4-BE49-F238E27FC236}">
                <a16:creationId xmlns:a16="http://schemas.microsoft.com/office/drawing/2014/main" id="{ABB07E54-02BA-48B7-9314-93D46DFB3C08}"/>
              </a:ext>
            </a:extLst>
          </p:cNvPr>
          <p:cNvPicPr>
            <a:picLocks noChangeAspect="1"/>
          </p:cNvPicPr>
          <p:nvPr/>
        </p:nvPicPr>
        <p:blipFill>
          <a:blip r:embed="rId5"/>
          <a:stretch>
            <a:fillRect/>
          </a:stretch>
        </p:blipFill>
        <p:spPr>
          <a:xfrm>
            <a:off x="440675" y="2755285"/>
            <a:ext cx="1773716" cy="1370308"/>
          </a:xfrm>
          <a:prstGeom prst="rect">
            <a:avLst/>
          </a:prstGeom>
        </p:spPr>
      </p:pic>
      <p:pic>
        <p:nvPicPr>
          <p:cNvPr id="8" name="Picture 7">
            <a:extLst>
              <a:ext uri="{FF2B5EF4-FFF2-40B4-BE49-F238E27FC236}">
                <a16:creationId xmlns:a16="http://schemas.microsoft.com/office/drawing/2014/main" id="{F6DCB545-2BF4-417E-A35E-D06A86026A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345" y="4232613"/>
            <a:ext cx="1773717" cy="1366588"/>
          </a:xfrm>
          <a:prstGeom prst="rect">
            <a:avLst/>
          </a:prstGeom>
        </p:spPr>
      </p:pic>
      <p:sp>
        <p:nvSpPr>
          <p:cNvPr id="11" name="TextBox 10">
            <a:extLst>
              <a:ext uri="{FF2B5EF4-FFF2-40B4-BE49-F238E27FC236}">
                <a16:creationId xmlns:a16="http://schemas.microsoft.com/office/drawing/2014/main" id="{BDB991EC-81C2-4CAD-8A25-4BFA834F3284}"/>
              </a:ext>
            </a:extLst>
          </p:cNvPr>
          <p:cNvSpPr txBox="1"/>
          <p:nvPr/>
        </p:nvSpPr>
        <p:spPr>
          <a:xfrm>
            <a:off x="2644048" y="3429000"/>
            <a:ext cx="5871302" cy="923330"/>
          </a:xfrm>
          <a:prstGeom prst="rect">
            <a:avLst/>
          </a:prstGeom>
          <a:noFill/>
        </p:spPr>
        <p:txBody>
          <a:bodyPr wrap="square" rtlCol="0">
            <a:spAutoFit/>
          </a:bodyPr>
          <a:lstStyle/>
          <a:p>
            <a:r>
              <a:rPr lang="en-US" dirty="0"/>
              <a:t>Once we calculate all the state parameters relevant to the Carnot cycle it is easy to calculate the efficiency. One gets a simple formula</a:t>
            </a:r>
          </a:p>
        </p:txBody>
      </p:sp>
      <p:pic>
        <p:nvPicPr>
          <p:cNvPr id="13" name="Picture 12">
            <a:extLst>
              <a:ext uri="{FF2B5EF4-FFF2-40B4-BE49-F238E27FC236}">
                <a16:creationId xmlns:a16="http://schemas.microsoft.com/office/drawing/2014/main" id="{8AC7292C-80E7-402A-813A-4C21F91CCE28}"/>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093378" y="4603484"/>
            <a:ext cx="1196571" cy="500571"/>
          </a:xfrm>
          <a:prstGeom prst="rect">
            <a:avLst/>
          </a:prstGeom>
        </p:spPr>
      </p:pic>
      <p:sp>
        <p:nvSpPr>
          <p:cNvPr id="14" name="Rectangle 13">
            <a:extLst>
              <a:ext uri="{FF2B5EF4-FFF2-40B4-BE49-F238E27FC236}">
                <a16:creationId xmlns:a16="http://schemas.microsoft.com/office/drawing/2014/main" id="{DB55DDE0-351A-4577-AADD-BF5CD7862A96}"/>
              </a:ext>
            </a:extLst>
          </p:cNvPr>
          <p:cNvSpPr/>
          <p:nvPr/>
        </p:nvSpPr>
        <p:spPr>
          <a:xfrm>
            <a:off x="3888954" y="4352330"/>
            <a:ext cx="1531345" cy="923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73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EBED2B-ED89-4ED5-82B6-37AC923057E3}"/>
              </a:ext>
            </a:extLst>
          </p:cNvPr>
          <p:cNvSpPr>
            <a:spLocks noGrp="1"/>
          </p:cNvSpPr>
          <p:nvPr>
            <p:ph type="sldNum" sz="quarter" idx="12"/>
          </p:nvPr>
        </p:nvSpPr>
        <p:spPr/>
        <p:txBody>
          <a:bodyPr/>
          <a:lstStyle/>
          <a:p>
            <a:fld id="{A84D4951-8A76-4D8F-991A-50C7753EBC79}" type="slidenum">
              <a:rPr lang="sk-SK" smtClean="0"/>
              <a:t>13</a:t>
            </a:fld>
            <a:endParaRPr lang="sk-SK" dirty="0"/>
          </a:p>
        </p:txBody>
      </p:sp>
      <p:sp>
        <p:nvSpPr>
          <p:cNvPr id="3" name="TextBox 2">
            <a:extLst>
              <a:ext uri="{FF2B5EF4-FFF2-40B4-BE49-F238E27FC236}">
                <a16:creationId xmlns:a16="http://schemas.microsoft.com/office/drawing/2014/main" id="{2411AB97-C6AC-457B-8ABD-77E0F03DADFE}"/>
              </a:ext>
            </a:extLst>
          </p:cNvPr>
          <p:cNvSpPr txBox="1"/>
          <p:nvPr/>
        </p:nvSpPr>
        <p:spPr>
          <a:xfrm>
            <a:off x="1498294" y="462708"/>
            <a:ext cx="6213513" cy="523220"/>
          </a:xfrm>
          <a:prstGeom prst="rect">
            <a:avLst/>
          </a:prstGeom>
          <a:noFill/>
        </p:spPr>
        <p:txBody>
          <a:bodyPr wrap="square" rtlCol="0">
            <a:spAutoFit/>
          </a:bodyPr>
          <a:lstStyle/>
          <a:p>
            <a:pPr algn="ctr"/>
            <a:r>
              <a:rPr lang="en-US" sz="2800" b="1" dirty="0"/>
              <a:t>Note on efficiencies</a:t>
            </a:r>
          </a:p>
        </p:txBody>
      </p:sp>
      <p:sp>
        <p:nvSpPr>
          <p:cNvPr id="4" name="TextBox 3">
            <a:extLst>
              <a:ext uri="{FF2B5EF4-FFF2-40B4-BE49-F238E27FC236}">
                <a16:creationId xmlns:a16="http://schemas.microsoft.com/office/drawing/2014/main" id="{B198486A-47BF-4CD6-BF90-2FDB04FE06E6}"/>
              </a:ext>
            </a:extLst>
          </p:cNvPr>
          <p:cNvSpPr txBox="1"/>
          <p:nvPr/>
        </p:nvSpPr>
        <p:spPr>
          <a:xfrm>
            <a:off x="223284" y="1286540"/>
            <a:ext cx="8665535" cy="1754326"/>
          </a:xfrm>
          <a:prstGeom prst="rect">
            <a:avLst/>
          </a:prstGeom>
          <a:noFill/>
        </p:spPr>
        <p:txBody>
          <a:bodyPr wrap="square" rtlCol="0">
            <a:spAutoFit/>
          </a:bodyPr>
          <a:lstStyle/>
          <a:p>
            <a:r>
              <a:rPr lang="en-US" dirty="0"/>
              <a:t>There are frequent misconceptions concerning the notion efficiency:</a:t>
            </a:r>
          </a:p>
          <a:p>
            <a:pPr marL="285750" indent="-285750">
              <a:buFont typeface="Arial" panose="020B0604020202020204" pitchFamily="34" charset="0"/>
              <a:buChar char="•"/>
            </a:pPr>
            <a:r>
              <a:rPr lang="en-US" dirty="0"/>
              <a:t>that it is a physics notion defined like (power output)/(power input)</a:t>
            </a:r>
          </a:p>
          <a:p>
            <a:pPr marL="285750" indent="-285750">
              <a:buFont typeface="Arial" panose="020B0604020202020204" pitchFamily="34" charset="0"/>
              <a:buChar char="•"/>
            </a:pPr>
            <a:r>
              <a:rPr lang="en-US" dirty="0"/>
              <a:t>that efficiency is always less than 100 %</a:t>
            </a:r>
          </a:p>
          <a:p>
            <a:pPr marL="285750" indent="-285750">
              <a:buFont typeface="Arial" panose="020B0604020202020204" pitchFamily="34" charset="0"/>
              <a:buChar char="•"/>
            </a:pPr>
            <a:endParaRPr lang="en-US" dirty="0"/>
          </a:p>
          <a:p>
            <a:r>
              <a:rPr lang="en-US" dirty="0"/>
              <a:t>There is no unique technical definition of efficiency: it is more an economics notion than a physics notion. The idea can perhaps be symbolically defined as</a:t>
            </a:r>
          </a:p>
        </p:txBody>
      </p:sp>
      <p:pic>
        <p:nvPicPr>
          <p:cNvPr id="6" name="Picture 5">
            <a:extLst>
              <a:ext uri="{FF2B5EF4-FFF2-40B4-BE49-F238E27FC236}">
                <a16:creationId xmlns:a16="http://schemas.microsoft.com/office/drawing/2014/main" id="{27A547F6-E3E1-4033-8156-9DE847F14F8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156688" y="3171000"/>
            <a:ext cx="2460000" cy="516000"/>
          </a:xfrm>
          <a:prstGeom prst="rect">
            <a:avLst/>
          </a:prstGeom>
        </p:spPr>
      </p:pic>
      <p:sp>
        <p:nvSpPr>
          <p:cNvPr id="7" name="Rectangle 6">
            <a:extLst>
              <a:ext uri="{FF2B5EF4-FFF2-40B4-BE49-F238E27FC236}">
                <a16:creationId xmlns:a16="http://schemas.microsoft.com/office/drawing/2014/main" id="{6326965D-3B45-4E64-86C9-3AC6E88E5DF1}"/>
              </a:ext>
            </a:extLst>
          </p:cNvPr>
          <p:cNvSpPr/>
          <p:nvPr/>
        </p:nvSpPr>
        <p:spPr>
          <a:xfrm>
            <a:off x="3051544" y="3105933"/>
            <a:ext cx="2828261" cy="646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C451F9-1FA3-4F04-BF90-390D4BAEF88A}"/>
              </a:ext>
            </a:extLst>
          </p:cNvPr>
          <p:cNvSpPr txBox="1"/>
          <p:nvPr/>
        </p:nvSpPr>
        <p:spPr>
          <a:xfrm>
            <a:off x="393405" y="4019107"/>
            <a:ext cx="8495414" cy="2031325"/>
          </a:xfrm>
          <a:prstGeom prst="rect">
            <a:avLst/>
          </a:prstGeom>
          <a:noFill/>
        </p:spPr>
        <p:txBody>
          <a:bodyPr wrap="square" rtlCol="0">
            <a:spAutoFit/>
          </a:bodyPr>
          <a:lstStyle/>
          <a:p>
            <a:r>
              <a:rPr lang="en-US" dirty="0"/>
              <a:t>To be mathematically consistent one has to quantitatively express both “performance” and “price” in same units. It may be dollars, watts, amount of water (like amount of water pumped out of a mine compared to the amount of water needed to turn  the water wheel driving the pump), etc.</a:t>
            </a:r>
          </a:p>
          <a:p>
            <a:r>
              <a:rPr lang="en-US" dirty="0"/>
              <a:t>The efficiency can easily be much larger than 100%. A drastic example might be a picklock priced 100 $ to steel a luxury car priced 1 million $. The efficiency is 10000 % (until you get caught by the police).</a:t>
            </a:r>
          </a:p>
        </p:txBody>
      </p:sp>
    </p:spTree>
    <p:extLst>
      <p:ext uri="{BB962C8B-B14F-4D97-AF65-F5344CB8AC3E}">
        <p14:creationId xmlns:p14="http://schemas.microsoft.com/office/powerpoint/2010/main" val="415613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ACAD2-6904-4BD7-A541-DE0ECC3A602B}"/>
              </a:ext>
            </a:extLst>
          </p:cNvPr>
          <p:cNvSpPr>
            <a:spLocks noGrp="1"/>
          </p:cNvSpPr>
          <p:nvPr>
            <p:ph type="sldNum" sz="quarter" idx="12"/>
          </p:nvPr>
        </p:nvSpPr>
        <p:spPr/>
        <p:txBody>
          <a:bodyPr/>
          <a:lstStyle/>
          <a:p>
            <a:fld id="{A84D4951-8A76-4D8F-991A-50C7753EBC79}" type="slidenum">
              <a:rPr lang="sk-SK" smtClean="0"/>
              <a:t>14</a:t>
            </a:fld>
            <a:endParaRPr lang="sk-SK" dirty="0"/>
          </a:p>
        </p:txBody>
      </p:sp>
      <p:sp>
        <p:nvSpPr>
          <p:cNvPr id="3" name="TextBox 2">
            <a:extLst>
              <a:ext uri="{FF2B5EF4-FFF2-40B4-BE49-F238E27FC236}">
                <a16:creationId xmlns:a16="http://schemas.microsoft.com/office/drawing/2014/main" id="{B93C7ECE-29E8-493A-B950-7B665D877B58}"/>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 efficiency</a:t>
            </a:r>
            <a:endParaRPr lang="sk-SK" sz="2800" b="1" dirty="0"/>
          </a:p>
        </p:txBody>
      </p:sp>
      <p:sp>
        <p:nvSpPr>
          <p:cNvPr id="4" name="TextBox 3">
            <a:extLst>
              <a:ext uri="{FF2B5EF4-FFF2-40B4-BE49-F238E27FC236}">
                <a16:creationId xmlns:a16="http://schemas.microsoft.com/office/drawing/2014/main" id="{057A5BE9-6677-47A1-B0C3-2D47597443FC}"/>
              </a:ext>
            </a:extLst>
          </p:cNvPr>
          <p:cNvSpPr txBox="1"/>
          <p:nvPr/>
        </p:nvSpPr>
        <p:spPr>
          <a:xfrm>
            <a:off x="385590" y="1277957"/>
            <a:ext cx="8317735" cy="646331"/>
          </a:xfrm>
          <a:prstGeom prst="rect">
            <a:avLst/>
          </a:prstGeom>
          <a:noFill/>
        </p:spPr>
        <p:txBody>
          <a:bodyPr wrap="square" rtlCol="0">
            <a:spAutoFit/>
          </a:bodyPr>
          <a:lstStyle/>
          <a:p>
            <a:r>
              <a:rPr lang="en-US" dirty="0"/>
              <a:t>We have defined the efficiency of the Carnot machine as </a:t>
            </a:r>
          </a:p>
          <a:p>
            <a:endParaRPr lang="en-US" dirty="0"/>
          </a:p>
        </p:txBody>
      </p:sp>
      <p:pic>
        <p:nvPicPr>
          <p:cNvPr id="10" name="Picture 9">
            <a:extLst>
              <a:ext uri="{FF2B5EF4-FFF2-40B4-BE49-F238E27FC236}">
                <a16:creationId xmlns:a16="http://schemas.microsoft.com/office/drawing/2014/main" id="{30C641DF-953D-479D-8F8C-D9FD436A14D1}"/>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542571" y="1813500"/>
            <a:ext cx="2058857" cy="526286"/>
          </a:xfrm>
          <a:prstGeom prst="rect">
            <a:avLst/>
          </a:prstGeom>
        </p:spPr>
      </p:pic>
      <p:pic>
        <p:nvPicPr>
          <p:cNvPr id="7" name="Picture 6">
            <a:extLst>
              <a:ext uri="{FF2B5EF4-FFF2-40B4-BE49-F238E27FC236}">
                <a16:creationId xmlns:a16="http://schemas.microsoft.com/office/drawing/2014/main" id="{ABB07E54-02BA-48B7-9314-93D46DFB3C08}"/>
              </a:ext>
            </a:extLst>
          </p:cNvPr>
          <p:cNvPicPr>
            <a:picLocks noChangeAspect="1"/>
          </p:cNvPicPr>
          <p:nvPr/>
        </p:nvPicPr>
        <p:blipFill>
          <a:blip r:embed="rId6"/>
          <a:stretch>
            <a:fillRect/>
          </a:stretch>
        </p:blipFill>
        <p:spPr>
          <a:xfrm>
            <a:off x="440675" y="2755285"/>
            <a:ext cx="1773716" cy="1370308"/>
          </a:xfrm>
          <a:prstGeom prst="rect">
            <a:avLst/>
          </a:prstGeom>
        </p:spPr>
      </p:pic>
      <p:pic>
        <p:nvPicPr>
          <p:cNvPr id="8" name="Picture 7">
            <a:extLst>
              <a:ext uri="{FF2B5EF4-FFF2-40B4-BE49-F238E27FC236}">
                <a16:creationId xmlns:a16="http://schemas.microsoft.com/office/drawing/2014/main" id="{F6DCB545-2BF4-417E-A35E-D06A86026A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345" y="4232613"/>
            <a:ext cx="1773717" cy="1366588"/>
          </a:xfrm>
          <a:prstGeom prst="rect">
            <a:avLst/>
          </a:prstGeom>
        </p:spPr>
      </p:pic>
      <p:pic>
        <p:nvPicPr>
          <p:cNvPr id="13" name="Picture 12">
            <a:extLst>
              <a:ext uri="{FF2B5EF4-FFF2-40B4-BE49-F238E27FC236}">
                <a16:creationId xmlns:a16="http://schemas.microsoft.com/office/drawing/2014/main" id="{8AC7292C-80E7-402A-813A-4C21F91CCE2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6751517" y="1813500"/>
            <a:ext cx="1196571" cy="500571"/>
          </a:xfrm>
          <a:prstGeom prst="rect">
            <a:avLst/>
          </a:prstGeom>
        </p:spPr>
      </p:pic>
      <p:sp>
        <p:nvSpPr>
          <p:cNvPr id="14" name="Rectangle 13">
            <a:extLst>
              <a:ext uri="{FF2B5EF4-FFF2-40B4-BE49-F238E27FC236}">
                <a16:creationId xmlns:a16="http://schemas.microsoft.com/office/drawing/2014/main" id="{DB55DDE0-351A-4577-AADD-BF5CD7862A96}"/>
              </a:ext>
            </a:extLst>
          </p:cNvPr>
          <p:cNvSpPr/>
          <p:nvPr/>
        </p:nvSpPr>
        <p:spPr>
          <a:xfrm>
            <a:off x="6547093" y="1562346"/>
            <a:ext cx="1531345" cy="9233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30A20D-9A46-48ED-A77A-689D9EC45569}"/>
                  </a:ext>
                </a:extLst>
              </p:cNvPr>
              <p:cNvSpPr txBox="1"/>
              <p:nvPr/>
            </p:nvSpPr>
            <p:spPr>
              <a:xfrm>
                <a:off x="2360428" y="2583712"/>
                <a:ext cx="6443330" cy="3416320"/>
              </a:xfrm>
              <a:prstGeom prst="rect">
                <a:avLst/>
              </a:prstGeom>
              <a:noFill/>
            </p:spPr>
            <p:txBody>
              <a:bodyPr wrap="square" rtlCol="0">
                <a:spAutoFit/>
              </a:bodyPr>
              <a:lstStyle/>
              <a:p>
                <a:r>
                  <a:rPr lang="en-US" dirty="0"/>
                  <a:t>The reason for this definition is simple. The purpose for the thermodynamic engine is to get useful mechanical work </a:t>
                </a:r>
                <a14:m>
                  <m:oMath xmlns:m="http://schemas.openxmlformats.org/officeDocument/2006/math">
                    <m:r>
                      <a:rPr lang="en-US" b="0" i="1" smtClean="0">
                        <a:latin typeface="Cambria Math" panose="02040503050406030204" pitchFamily="18" charset="0"/>
                      </a:rPr>
                      <m:t>𝐴</m:t>
                    </m:r>
                    <m:r>
                      <a:rPr lang="en-US" b="0" i="0" smtClean="0">
                        <a:latin typeface="Cambria Math" panose="02040503050406030204" pitchFamily="18" charset="0"/>
                      </a:rPr>
                      <m:t>.</m:t>
                    </m:r>
                  </m:oMath>
                </a14:m>
                <a:r>
                  <a:rPr lang="en-US" dirty="0"/>
                  <a:t>  And we have to pay cost for burning some fuel to provide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oMath>
                </a14:m>
                <a:r>
                  <a:rPr lang="en-US" dirty="0"/>
                  <a:t>.  </a:t>
                </a:r>
              </a:p>
              <a:p>
                <a:r>
                  <a:rPr lang="en-US" dirty="0"/>
                  <a:t>At the time being the cooling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is free of charge, we use the atmosphere as heat absorber. It may happen in future that we will have to pay charges for “heat pollution”, then the definition  of the engine efficiency would be something like</a:t>
                </a:r>
              </a:p>
              <a:p>
                <a:endParaRPr lang="en-US" dirty="0"/>
              </a:p>
              <a:p>
                <a:endParaRPr lang="en-US" dirty="0"/>
              </a:p>
              <a:p>
                <a:endParaRPr lang="en-US" dirty="0"/>
              </a:p>
              <a:p>
                <a:r>
                  <a:rPr lang="en-US" dirty="0"/>
                  <a:t>where </a:t>
                </a:r>
                <a14:m>
                  <m:oMath xmlns:m="http://schemas.openxmlformats.org/officeDocument/2006/math">
                    <m:r>
                      <a:rPr lang="en-US" b="0" i="1" smtClean="0">
                        <a:latin typeface="Cambria Math" panose="02040503050406030204" pitchFamily="18" charset="0"/>
                      </a:rPr>
                      <m:t>𝛼</m:t>
                    </m:r>
                  </m:oMath>
                </a14:m>
                <a:r>
                  <a:rPr lang="en-US" dirty="0"/>
                  <a:t> would be a “penalty price factor” for heat pollution determined by the state government.</a:t>
                </a:r>
              </a:p>
            </p:txBody>
          </p:sp>
        </mc:Choice>
        <mc:Fallback xmlns="">
          <p:sp>
            <p:nvSpPr>
              <p:cNvPr id="5" name="TextBox 4">
                <a:extLst>
                  <a:ext uri="{FF2B5EF4-FFF2-40B4-BE49-F238E27FC236}">
                    <a16:creationId xmlns:a16="http://schemas.microsoft.com/office/drawing/2014/main" id="{3930A20D-9A46-48ED-A77A-689D9EC45569}"/>
                  </a:ext>
                </a:extLst>
              </p:cNvPr>
              <p:cNvSpPr txBox="1">
                <a:spLocks noRot="1" noChangeAspect="1" noMove="1" noResize="1" noEditPoints="1" noAdjustHandles="1" noChangeArrowheads="1" noChangeShapeType="1" noTextEdit="1"/>
              </p:cNvSpPr>
              <p:nvPr/>
            </p:nvSpPr>
            <p:spPr>
              <a:xfrm>
                <a:off x="2360428" y="2583712"/>
                <a:ext cx="6443330" cy="3416320"/>
              </a:xfrm>
              <a:prstGeom prst="rect">
                <a:avLst/>
              </a:prstGeom>
              <a:blipFill>
                <a:blip r:embed="rId11"/>
                <a:stretch>
                  <a:fillRect l="-757" t="-1071" r="-1419" b="-1964"/>
                </a:stretch>
              </a:blipFill>
            </p:spPr>
            <p:txBody>
              <a:bodyPr/>
              <a:lstStyle/>
              <a:p>
                <a:r>
                  <a:rPr lang="sk-SK">
                    <a:noFill/>
                  </a:rPr>
                  <a:t> </a:t>
                </a:r>
              </a:p>
            </p:txBody>
          </p:sp>
        </mc:Fallback>
      </mc:AlternateContent>
      <p:pic>
        <p:nvPicPr>
          <p:cNvPr id="9" name="Picture 8">
            <a:extLst>
              <a:ext uri="{FF2B5EF4-FFF2-40B4-BE49-F238E27FC236}">
                <a16:creationId xmlns:a16="http://schemas.microsoft.com/office/drawing/2014/main" id="{0874C64B-6AC2-49D9-9261-C097797578BC}"/>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670521" y="4696265"/>
            <a:ext cx="2787429" cy="526286"/>
          </a:xfrm>
          <a:prstGeom prst="rect">
            <a:avLst/>
          </a:prstGeom>
        </p:spPr>
      </p:pic>
    </p:spTree>
    <p:extLst>
      <p:ext uri="{BB962C8B-B14F-4D97-AF65-F5344CB8AC3E}">
        <p14:creationId xmlns:p14="http://schemas.microsoft.com/office/powerpoint/2010/main" val="42078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36F619-B66C-4DDD-9B54-F418B7301BA6}"/>
              </a:ext>
            </a:extLst>
          </p:cNvPr>
          <p:cNvSpPr>
            <a:spLocks noGrp="1"/>
          </p:cNvSpPr>
          <p:nvPr>
            <p:ph type="sldNum" sz="quarter" idx="12"/>
          </p:nvPr>
        </p:nvSpPr>
        <p:spPr/>
        <p:txBody>
          <a:bodyPr/>
          <a:lstStyle/>
          <a:p>
            <a:fld id="{A84D4951-8A76-4D8F-991A-50C7753EBC79}" type="slidenum">
              <a:rPr lang="sk-SK" smtClean="0"/>
              <a:t>15</a:t>
            </a:fld>
            <a:endParaRPr lang="sk-SK" dirty="0"/>
          </a:p>
        </p:txBody>
      </p:sp>
      <p:sp>
        <p:nvSpPr>
          <p:cNvPr id="3" name="TextBox 2">
            <a:extLst>
              <a:ext uri="{FF2B5EF4-FFF2-40B4-BE49-F238E27FC236}">
                <a16:creationId xmlns:a16="http://schemas.microsoft.com/office/drawing/2014/main" id="{48334A24-CC82-4EEF-902A-6E8ADCCC7BD9}"/>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engine as a refrigerator</a:t>
            </a:r>
            <a:endParaRPr lang="sk-SK" sz="2800" b="1" dirty="0"/>
          </a:p>
        </p:txBody>
      </p:sp>
      <p:sp>
        <p:nvSpPr>
          <p:cNvPr id="4" name="TextBox 3">
            <a:extLst>
              <a:ext uri="{FF2B5EF4-FFF2-40B4-BE49-F238E27FC236}">
                <a16:creationId xmlns:a16="http://schemas.microsoft.com/office/drawing/2014/main" id="{0772212D-7839-449D-BCF2-84F9B8523B61}"/>
              </a:ext>
            </a:extLst>
          </p:cNvPr>
          <p:cNvSpPr txBox="1"/>
          <p:nvPr/>
        </p:nvSpPr>
        <p:spPr>
          <a:xfrm>
            <a:off x="287079" y="1116419"/>
            <a:ext cx="8569842" cy="646331"/>
          </a:xfrm>
          <a:prstGeom prst="rect">
            <a:avLst/>
          </a:prstGeom>
          <a:noFill/>
        </p:spPr>
        <p:txBody>
          <a:bodyPr wrap="square" rtlCol="0">
            <a:spAutoFit/>
          </a:bodyPr>
          <a:lstStyle/>
          <a:p>
            <a:r>
              <a:rPr lang="en-US" dirty="0"/>
              <a:t>Carnot cycle is reversible so the engine can run in the opposite direction. Instead of producing useful work it consumes mechanical work, “receives” heat from the cold body</a:t>
            </a:r>
          </a:p>
        </p:txBody>
      </p:sp>
      <p:pic>
        <p:nvPicPr>
          <p:cNvPr id="7" name="Picture 6">
            <a:extLst>
              <a:ext uri="{FF2B5EF4-FFF2-40B4-BE49-F238E27FC236}">
                <a16:creationId xmlns:a16="http://schemas.microsoft.com/office/drawing/2014/main" id="{14B4B3FE-BBCA-4324-BB4E-F12B89554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79" y="1775636"/>
            <a:ext cx="3216832" cy="195951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131851-4C1C-4720-82B4-B90B7B8F38E0}"/>
                  </a:ext>
                </a:extLst>
              </p:cNvPr>
              <p:cNvSpPr txBox="1"/>
              <p:nvPr/>
            </p:nvSpPr>
            <p:spPr>
              <a:xfrm>
                <a:off x="3600500" y="1660910"/>
                <a:ext cx="5188688" cy="3416320"/>
              </a:xfrm>
              <a:prstGeom prst="rect">
                <a:avLst/>
              </a:prstGeom>
              <a:noFill/>
            </p:spPr>
            <p:txBody>
              <a:bodyPr wrap="square" rtlCol="0">
                <a:spAutoFit/>
              </a:bodyPr>
              <a:lstStyle/>
              <a:p>
                <a:r>
                  <a:rPr lang="en-US" dirty="0"/>
                  <a:t>and heats the hot body. So it works as a refrigerator: the cold body becomes even colder, the hot body (“kitchen environment”) gets even hotter. You have certainly noticed the heat radiator on the back of a kitchen refrigerator.</a:t>
                </a:r>
              </a:p>
              <a:p>
                <a:r>
                  <a:rPr lang="en-US" dirty="0"/>
                  <a:t>Since the Carnot cycle is run exactly in the opposite way, all the quantities have the same absolute value, jut opposite signs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&lt;0,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&gt;0, </m:t>
                    </m:r>
                    <m:r>
                      <a:rPr lang="en-US" b="0" i="1" smtClean="0">
                        <a:latin typeface="Cambria Math" panose="02040503050406030204" pitchFamily="18" charset="0"/>
                      </a:rPr>
                      <m:t>𝐴</m:t>
                    </m:r>
                    <m:r>
                      <a:rPr lang="en-US" b="0" i="1" smtClean="0">
                        <a:latin typeface="Cambria Math" panose="02040503050406030204" pitchFamily="18" charset="0"/>
                      </a:rPr>
                      <m:t>&lt;0 </m:t>
                    </m:r>
                  </m:oMath>
                </a14:m>
                <a:r>
                  <a:rPr lang="en-US" dirty="0"/>
                  <a:t>).</a:t>
                </a:r>
              </a:p>
              <a:p>
                <a:r>
                  <a:rPr lang="en-US" dirty="0"/>
                  <a:t>Think about the efficiency of a refrigerator. The purpose is the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a14:m>
                <a:r>
                  <a:rPr lang="en-US" dirty="0"/>
                  <a:t> “pumped out” from inside and the cost is the mechanical work (we pay for the electricity to drive the compressor). So we get</a:t>
                </a:r>
              </a:p>
            </p:txBody>
          </p:sp>
        </mc:Choice>
        <mc:Fallback xmlns="">
          <p:sp>
            <p:nvSpPr>
              <p:cNvPr id="8" name="TextBox 7">
                <a:extLst>
                  <a:ext uri="{FF2B5EF4-FFF2-40B4-BE49-F238E27FC236}">
                    <a16:creationId xmlns:a16="http://schemas.microsoft.com/office/drawing/2014/main" id="{EC131851-4C1C-4720-82B4-B90B7B8F38E0}"/>
                  </a:ext>
                </a:extLst>
              </p:cNvPr>
              <p:cNvSpPr txBox="1">
                <a:spLocks noRot="1" noChangeAspect="1" noMove="1" noResize="1" noEditPoints="1" noAdjustHandles="1" noChangeArrowheads="1" noChangeShapeType="1" noTextEdit="1"/>
              </p:cNvSpPr>
              <p:nvPr/>
            </p:nvSpPr>
            <p:spPr>
              <a:xfrm>
                <a:off x="3600500" y="1660910"/>
                <a:ext cx="5188688" cy="3416320"/>
              </a:xfrm>
              <a:prstGeom prst="rect">
                <a:avLst/>
              </a:prstGeom>
              <a:blipFill>
                <a:blip r:embed="rId6"/>
                <a:stretch>
                  <a:fillRect l="-1058" t="-891" r="-1880" b="-1783"/>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2219F4F2-EEEB-4772-B3A6-E352D8F93FA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079" y="3748032"/>
            <a:ext cx="3048000" cy="2476500"/>
          </a:xfrm>
          <a:prstGeom prst="rect">
            <a:avLst/>
          </a:prstGeom>
        </p:spPr>
      </p:pic>
      <p:pic>
        <p:nvPicPr>
          <p:cNvPr id="15" name="Picture 14">
            <a:extLst>
              <a:ext uri="{FF2B5EF4-FFF2-40B4-BE49-F238E27FC236}">
                <a16:creationId xmlns:a16="http://schemas.microsoft.com/office/drawing/2014/main" id="{084624E7-46C9-4063-AC1F-81A24C65BCD0}"/>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074198" y="5478438"/>
            <a:ext cx="3180000" cy="528000"/>
          </a:xfrm>
          <a:prstGeom prst="rect">
            <a:avLst/>
          </a:prstGeom>
        </p:spPr>
      </p:pic>
    </p:spTree>
    <p:extLst>
      <p:ext uri="{BB962C8B-B14F-4D97-AF65-F5344CB8AC3E}">
        <p14:creationId xmlns:p14="http://schemas.microsoft.com/office/powerpoint/2010/main" val="2764610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BF1D5-D575-4627-BA78-9C9843A01925}"/>
              </a:ext>
            </a:extLst>
          </p:cNvPr>
          <p:cNvSpPr>
            <a:spLocks noGrp="1"/>
          </p:cNvSpPr>
          <p:nvPr>
            <p:ph type="sldNum" sz="quarter" idx="12"/>
          </p:nvPr>
        </p:nvSpPr>
        <p:spPr/>
        <p:txBody>
          <a:bodyPr/>
          <a:lstStyle/>
          <a:p>
            <a:fld id="{A84D4951-8A76-4D8F-991A-50C7753EBC79}" type="slidenum">
              <a:rPr lang="sk-SK" smtClean="0"/>
              <a:t>16</a:t>
            </a:fld>
            <a:endParaRPr lang="sk-SK" dirty="0"/>
          </a:p>
        </p:txBody>
      </p:sp>
      <p:sp>
        <p:nvSpPr>
          <p:cNvPr id="3" name="TextBox 2">
            <a:extLst>
              <a:ext uri="{FF2B5EF4-FFF2-40B4-BE49-F238E27FC236}">
                <a16:creationId xmlns:a16="http://schemas.microsoft.com/office/drawing/2014/main" id="{3432216A-1D65-4CF1-B673-0CF61B4E6776}"/>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engine as a heat pump</a:t>
            </a:r>
            <a:endParaRPr lang="sk-SK" sz="2800" b="1" dirty="0"/>
          </a:p>
        </p:txBody>
      </p:sp>
      <p:sp>
        <p:nvSpPr>
          <p:cNvPr id="4" name="TextBox 3">
            <a:extLst>
              <a:ext uri="{FF2B5EF4-FFF2-40B4-BE49-F238E27FC236}">
                <a16:creationId xmlns:a16="http://schemas.microsoft.com/office/drawing/2014/main" id="{84A3C365-6744-418A-9A7B-C01DC79E0D50}"/>
              </a:ext>
            </a:extLst>
          </p:cNvPr>
          <p:cNvSpPr txBox="1"/>
          <p:nvPr/>
        </p:nvSpPr>
        <p:spPr>
          <a:xfrm>
            <a:off x="382772" y="914400"/>
            <a:ext cx="8286883" cy="646331"/>
          </a:xfrm>
          <a:prstGeom prst="rect">
            <a:avLst/>
          </a:prstGeom>
          <a:noFill/>
        </p:spPr>
        <p:txBody>
          <a:bodyPr wrap="square" rtlCol="0">
            <a:spAutoFit/>
          </a:bodyPr>
          <a:lstStyle/>
          <a:p>
            <a:r>
              <a:rPr lang="en-US" dirty="0"/>
              <a:t>Carnot engine run in the reverse direction can be used not only as a refrigerator to cool the cold but also as a heater to heat the hot.</a:t>
            </a:r>
          </a:p>
        </p:txBody>
      </p:sp>
      <p:pic>
        <p:nvPicPr>
          <p:cNvPr id="5" name="Picture 4">
            <a:extLst>
              <a:ext uri="{FF2B5EF4-FFF2-40B4-BE49-F238E27FC236}">
                <a16:creationId xmlns:a16="http://schemas.microsoft.com/office/drawing/2014/main" id="{57627982-C5A2-466B-9B73-CEE1E2B01345}"/>
              </a:ext>
            </a:extLst>
          </p:cNvPr>
          <p:cNvPicPr>
            <a:picLocks noChangeAspect="1"/>
          </p:cNvPicPr>
          <p:nvPr/>
        </p:nvPicPr>
        <p:blipFill>
          <a:blip r:embed="rId2"/>
          <a:stretch>
            <a:fillRect/>
          </a:stretch>
        </p:blipFill>
        <p:spPr>
          <a:xfrm>
            <a:off x="866520" y="1867363"/>
            <a:ext cx="2589061" cy="2295295"/>
          </a:xfrm>
          <a:prstGeom prst="rect">
            <a:avLst/>
          </a:prstGeom>
        </p:spPr>
      </p:pic>
      <p:pic>
        <p:nvPicPr>
          <p:cNvPr id="6" name="Picture 5">
            <a:extLst>
              <a:ext uri="{FF2B5EF4-FFF2-40B4-BE49-F238E27FC236}">
                <a16:creationId xmlns:a16="http://schemas.microsoft.com/office/drawing/2014/main" id="{224125AF-EBC2-4A6C-A887-1CFA5ADC9CEE}"/>
              </a:ext>
            </a:extLst>
          </p:cNvPr>
          <p:cNvPicPr>
            <a:picLocks noChangeAspect="1"/>
          </p:cNvPicPr>
          <p:nvPr/>
        </p:nvPicPr>
        <p:blipFill>
          <a:blip r:embed="rId3"/>
          <a:stretch>
            <a:fillRect/>
          </a:stretch>
        </p:blipFill>
        <p:spPr>
          <a:xfrm>
            <a:off x="866519" y="4469290"/>
            <a:ext cx="2589062" cy="1621963"/>
          </a:xfrm>
          <a:prstGeom prst="rect">
            <a:avLst/>
          </a:prstGeom>
        </p:spPr>
      </p:pic>
      <p:sp>
        <p:nvSpPr>
          <p:cNvPr id="7" name="TextBox 6">
            <a:extLst>
              <a:ext uri="{FF2B5EF4-FFF2-40B4-BE49-F238E27FC236}">
                <a16:creationId xmlns:a16="http://schemas.microsoft.com/office/drawing/2014/main" id="{0D486EDB-3768-4093-87A5-7F3E2B5E8E67}"/>
              </a:ext>
            </a:extLst>
          </p:cNvPr>
          <p:cNvSpPr txBox="1"/>
          <p:nvPr/>
        </p:nvSpPr>
        <p:spPr>
          <a:xfrm>
            <a:off x="3902149" y="2094614"/>
            <a:ext cx="4767506" cy="1754326"/>
          </a:xfrm>
          <a:prstGeom prst="rect">
            <a:avLst/>
          </a:prstGeom>
          <a:noFill/>
        </p:spPr>
        <p:txBody>
          <a:bodyPr wrap="square" rtlCol="0">
            <a:spAutoFit/>
          </a:bodyPr>
          <a:lstStyle/>
          <a:p>
            <a:r>
              <a:rPr lang="en-US" dirty="0"/>
              <a:t>To get a heat pump for heating you can in principle take a standard refrigerator, throw away its door, open the balcony and insert the refrigerator into the balcony door so that the interior of the refrigerator is seen from outside the building like here in the picture.</a:t>
            </a:r>
          </a:p>
        </p:txBody>
      </p:sp>
      <p:sp>
        <p:nvSpPr>
          <p:cNvPr id="8" name="TextBox 7">
            <a:extLst>
              <a:ext uri="{FF2B5EF4-FFF2-40B4-BE49-F238E27FC236}">
                <a16:creationId xmlns:a16="http://schemas.microsoft.com/office/drawing/2014/main" id="{9A52BB42-227C-4FAD-B0C9-889F1FD483E7}"/>
              </a:ext>
            </a:extLst>
          </p:cNvPr>
          <p:cNvSpPr txBox="1"/>
          <p:nvPr/>
        </p:nvSpPr>
        <p:spPr>
          <a:xfrm>
            <a:off x="3902149" y="4162658"/>
            <a:ext cx="4767506" cy="2031325"/>
          </a:xfrm>
          <a:prstGeom prst="rect">
            <a:avLst/>
          </a:prstGeom>
          <a:noFill/>
        </p:spPr>
        <p:txBody>
          <a:bodyPr wrap="square" rtlCol="0">
            <a:spAutoFit/>
          </a:bodyPr>
          <a:lstStyle/>
          <a:p>
            <a:r>
              <a:rPr lang="en-US" dirty="0"/>
              <a:t>If you look from inside the room, you will see the backward side of the refrigerator with the (black) heat exchanger replacing the balcony door.</a:t>
            </a:r>
          </a:p>
          <a:p>
            <a:endParaRPr lang="en-US" dirty="0"/>
          </a:p>
          <a:p>
            <a:r>
              <a:rPr lang="en-US" dirty="0"/>
              <a:t>If you switch on the refrigerator it will start to cool the outside atmosphere and heat the room by the hot heat exchanger</a:t>
            </a:r>
          </a:p>
        </p:txBody>
      </p:sp>
    </p:spTree>
    <p:extLst>
      <p:ext uri="{BB962C8B-B14F-4D97-AF65-F5344CB8AC3E}">
        <p14:creationId xmlns:p14="http://schemas.microsoft.com/office/powerpoint/2010/main" val="3067553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DE4D47-D4D8-4D57-AA8D-D3B6ED56A2C3}"/>
              </a:ext>
            </a:extLst>
          </p:cNvPr>
          <p:cNvSpPr>
            <a:spLocks noGrp="1"/>
          </p:cNvSpPr>
          <p:nvPr>
            <p:ph type="sldNum" sz="quarter" idx="12"/>
          </p:nvPr>
        </p:nvSpPr>
        <p:spPr/>
        <p:txBody>
          <a:bodyPr/>
          <a:lstStyle/>
          <a:p>
            <a:fld id="{A84D4951-8A76-4D8F-991A-50C7753EBC79}" type="slidenum">
              <a:rPr lang="sk-SK" smtClean="0"/>
              <a:t>17</a:t>
            </a:fld>
            <a:endParaRPr lang="sk-SK" dirty="0"/>
          </a:p>
        </p:txBody>
      </p:sp>
      <p:sp>
        <p:nvSpPr>
          <p:cNvPr id="31" name="TextBox 30">
            <a:extLst>
              <a:ext uri="{FF2B5EF4-FFF2-40B4-BE49-F238E27FC236}">
                <a16:creationId xmlns:a16="http://schemas.microsoft.com/office/drawing/2014/main" id="{FA89A7DE-8B4F-4E87-B376-B5AAFDE0BC4D}"/>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engine as a heat pump</a:t>
            </a:r>
            <a:endParaRPr lang="sk-SK" sz="2800" b="1" dirty="0"/>
          </a:p>
        </p:txBody>
      </p:sp>
      <p:pic>
        <p:nvPicPr>
          <p:cNvPr id="32" name="Picture 31">
            <a:extLst>
              <a:ext uri="{FF2B5EF4-FFF2-40B4-BE49-F238E27FC236}">
                <a16:creationId xmlns:a16="http://schemas.microsoft.com/office/drawing/2014/main" id="{EA5302E5-B8F7-4C22-B13F-C59E1095A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09" y="1063254"/>
            <a:ext cx="3216832" cy="1959510"/>
          </a:xfrm>
          <a:prstGeom prst="rect">
            <a:avLst/>
          </a:prstGeom>
        </p:spPr>
      </p:pic>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83AAD99-993B-47A5-AD17-A906E85AC08F}"/>
                  </a:ext>
                </a:extLst>
              </p:cNvPr>
              <p:cNvSpPr txBox="1"/>
              <p:nvPr/>
            </p:nvSpPr>
            <p:spPr>
              <a:xfrm>
                <a:off x="3944679" y="1063256"/>
                <a:ext cx="4954772" cy="1754326"/>
              </a:xfrm>
              <a:prstGeom prst="rect">
                <a:avLst/>
              </a:prstGeom>
              <a:noFill/>
            </p:spPr>
            <p:txBody>
              <a:bodyPr wrap="square" rtlCol="0">
                <a:spAutoFit/>
              </a:bodyPr>
              <a:lstStyle/>
              <a:p>
                <a:r>
                  <a:rPr lang="en-US" dirty="0"/>
                  <a:t>A heat pump works exactly as a refrigerator: it “takes out”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a14:m>
                <a:r>
                  <a:rPr lang="en-US" dirty="0"/>
                  <a:t> from outside, consumes the mechanical work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and “injects”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into the room. What is its efficiency?</a:t>
                </a:r>
              </a:p>
              <a:p>
                <a:endParaRPr lang="en-US" dirty="0"/>
              </a:p>
              <a:p>
                <a:r>
                  <a:rPr lang="en-US" dirty="0"/>
                  <a:t>The purpose is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the cost is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oMath>
                </a14:m>
                <a:r>
                  <a:rPr lang="en-US" dirty="0"/>
                  <a:t>. </a:t>
                </a:r>
              </a:p>
            </p:txBody>
          </p:sp>
        </mc:Choice>
        <mc:Fallback xmlns="">
          <p:sp>
            <p:nvSpPr>
              <p:cNvPr id="33" name="TextBox 32">
                <a:extLst>
                  <a:ext uri="{FF2B5EF4-FFF2-40B4-BE49-F238E27FC236}">
                    <a16:creationId xmlns:a16="http://schemas.microsoft.com/office/drawing/2014/main" id="{583AAD99-993B-47A5-AD17-A906E85AC08F}"/>
                  </a:ext>
                </a:extLst>
              </p:cNvPr>
              <p:cNvSpPr txBox="1">
                <a:spLocks noRot="1" noChangeAspect="1" noMove="1" noResize="1" noEditPoints="1" noAdjustHandles="1" noChangeArrowheads="1" noChangeShapeType="1" noTextEdit="1"/>
              </p:cNvSpPr>
              <p:nvPr/>
            </p:nvSpPr>
            <p:spPr>
              <a:xfrm>
                <a:off x="3944679" y="1063256"/>
                <a:ext cx="4954772" cy="1754326"/>
              </a:xfrm>
              <a:prstGeom prst="rect">
                <a:avLst/>
              </a:prstGeom>
              <a:blipFill>
                <a:blip r:embed="rId6"/>
                <a:stretch>
                  <a:fillRect l="-984" t="-1736" b="-4514"/>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FE5FCEF0-0B0B-47D8-8BF9-0DF49C75B625}"/>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982002" y="3374654"/>
            <a:ext cx="3606857" cy="528000"/>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C394B82-88D5-4C9C-875F-C84F72CEA460}"/>
                  </a:ext>
                </a:extLst>
              </p:cNvPr>
              <p:cNvSpPr txBox="1"/>
              <p:nvPr/>
            </p:nvSpPr>
            <p:spPr>
              <a:xfrm>
                <a:off x="329609" y="4199860"/>
                <a:ext cx="8340046" cy="646331"/>
              </a:xfrm>
              <a:prstGeom prst="rect">
                <a:avLst/>
              </a:prstGeom>
              <a:noFill/>
            </p:spPr>
            <p:txBody>
              <a:bodyPr wrap="square" rtlCol="0">
                <a:spAutoFit/>
              </a:bodyPr>
              <a:lstStyle/>
              <a:p>
                <a:r>
                  <a:rPr lang="en-US" dirty="0"/>
                  <a:t>The efficiency of a heat pump is larger than 100% ! We get more Joules into the room than we pay for the Joules of </a:t>
                </a:r>
                <a14:m>
                  <m:oMath xmlns:m="http://schemas.openxmlformats.org/officeDocument/2006/math">
                    <m:r>
                      <a:rPr lang="en-US" b="0" i="1" smtClean="0">
                        <a:latin typeface="Cambria Math" panose="02040503050406030204" pitchFamily="18" charset="0"/>
                      </a:rPr>
                      <m:t>𝐴</m:t>
                    </m:r>
                  </m:oMath>
                </a14:m>
                <a:r>
                  <a:rPr lang="en-US" dirty="0"/>
                  <a:t> !</a:t>
                </a:r>
              </a:p>
            </p:txBody>
          </p:sp>
        </mc:Choice>
        <mc:Fallback xmlns="">
          <p:sp>
            <p:nvSpPr>
              <p:cNvPr id="41" name="TextBox 40">
                <a:extLst>
                  <a:ext uri="{FF2B5EF4-FFF2-40B4-BE49-F238E27FC236}">
                    <a16:creationId xmlns:a16="http://schemas.microsoft.com/office/drawing/2014/main" id="{EC394B82-88D5-4C9C-875F-C84F72CEA460}"/>
                  </a:ext>
                </a:extLst>
              </p:cNvPr>
              <p:cNvSpPr txBox="1">
                <a:spLocks noRot="1" noChangeAspect="1" noMove="1" noResize="1" noEditPoints="1" noAdjustHandles="1" noChangeArrowheads="1" noChangeShapeType="1" noTextEdit="1"/>
              </p:cNvSpPr>
              <p:nvPr/>
            </p:nvSpPr>
            <p:spPr>
              <a:xfrm>
                <a:off x="329609" y="4199860"/>
                <a:ext cx="8340046" cy="646331"/>
              </a:xfrm>
              <a:prstGeom prst="rect">
                <a:avLst/>
              </a:prstGeom>
              <a:blipFill>
                <a:blip r:embed="rId8"/>
                <a:stretch>
                  <a:fillRect l="-585"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10288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3D65DF-D477-45B9-90F0-453AF4F320BC}"/>
              </a:ext>
            </a:extLst>
          </p:cNvPr>
          <p:cNvSpPr>
            <a:spLocks noGrp="1"/>
          </p:cNvSpPr>
          <p:nvPr>
            <p:ph type="sldNum" sz="quarter" idx="12"/>
          </p:nvPr>
        </p:nvSpPr>
        <p:spPr/>
        <p:txBody>
          <a:bodyPr/>
          <a:lstStyle/>
          <a:p>
            <a:fld id="{A84D4951-8A76-4D8F-991A-50C7753EBC79}" type="slidenum">
              <a:rPr lang="sk-SK" smtClean="0"/>
              <a:t>18</a:t>
            </a:fld>
            <a:endParaRPr lang="sk-SK" dirty="0"/>
          </a:p>
        </p:txBody>
      </p:sp>
      <p:sp>
        <p:nvSpPr>
          <p:cNvPr id="3" name="TextBox 2">
            <a:extLst>
              <a:ext uri="{FF2B5EF4-FFF2-40B4-BE49-F238E27FC236}">
                <a16:creationId xmlns:a16="http://schemas.microsoft.com/office/drawing/2014/main" id="{24F1C5EE-1DB8-4F60-A299-87D52C19B9B0}"/>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a:t>
            </a:r>
            <a:endParaRPr lang="sk-SK" sz="2800" b="1" dirty="0"/>
          </a:p>
        </p:txBody>
      </p:sp>
      <p:sp>
        <p:nvSpPr>
          <p:cNvPr id="5" name="TextBox 4">
            <a:extLst>
              <a:ext uri="{FF2B5EF4-FFF2-40B4-BE49-F238E27FC236}">
                <a16:creationId xmlns:a16="http://schemas.microsoft.com/office/drawing/2014/main" id="{3CA07268-ED91-431F-9EC0-584D126423AE}"/>
              </a:ext>
            </a:extLst>
          </p:cNvPr>
          <p:cNvSpPr txBox="1"/>
          <p:nvPr/>
        </p:nvSpPr>
        <p:spPr>
          <a:xfrm>
            <a:off x="429422" y="829949"/>
            <a:ext cx="8240233" cy="646331"/>
          </a:xfrm>
          <a:prstGeom prst="rect">
            <a:avLst/>
          </a:prstGeom>
          <a:noFill/>
        </p:spPr>
        <p:txBody>
          <a:bodyPr wrap="square" rtlCol="0">
            <a:spAutoFit/>
          </a:bodyPr>
          <a:lstStyle/>
          <a:p>
            <a:r>
              <a:rPr lang="en-US" b="1" dirty="0"/>
              <a:t>The Carnot theorem states: </a:t>
            </a:r>
            <a:r>
              <a:rPr lang="en-US" b="1" dirty="0">
                <a:solidFill>
                  <a:srgbClr val="FF0000"/>
                </a:solidFill>
              </a:rPr>
              <a:t>No engine operating between two heat reservoirs can be more efficient than a Carnot engine operating between the same reservoirs.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653076-61E3-43AA-8A45-EA91C4B206DA}"/>
                  </a:ext>
                </a:extLst>
              </p:cNvPr>
              <p:cNvSpPr txBox="1"/>
              <p:nvPr/>
            </p:nvSpPr>
            <p:spPr>
              <a:xfrm>
                <a:off x="474345" y="1476280"/>
                <a:ext cx="8314661" cy="5355312"/>
              </a:xfrm>
              <a:prstGeom prst="rect">
                <a:avLst/>
              </a:prstGeom>
              <a:noFill/>
            </p:spPr>
            <p:txBody>
              <a:bodyPr wrap="square" rtlCol="0">
                <a:spAutoFit/>
              </a:bodyPr>
              <a:lstStyle/>
              <a:p>
                <a:r>
                  <a:rPr lang="en-US" dirty="0"/>
                  <a:t>The Carnot theorem has to be read carefully. It says, that the Carnot engine is a winner of a competition between all possible heat engines. However, one has to read carefully the rules for that competition.</a:t>
                </a:r>
              </a:p>
              <a:p>
                <a:r>
                  <a:rPr lang="en-US" dirty="0"/>
                  <a:t>The rules to be observed by all engines willing to take part in the competition are here:</a:t>
                </a:r>
              </a:p>
              <a:p>
                <a:pPr marL="285750" indent="-285750">
                  <a:buFont typeface="Arial" panose="020B0604020202020204" pitchFamily="34" charset="0"/>
                  <a:buChar char="•"/>
                </a:pPr>
                <a:r>
                  <a:rPr lang="en-US" dirty="0"/>
                  <a:t>the heat engine must be a cyclically working machine, each cycle starting and ending in the same state</a:t>
                </a:r>
              </a:p>
              <a:p>
                <a:pPr marL="285750" indent="-285750">
                  <a:buFont typeface="Arial" panose="020B0604020202020204" pitchFamily="34" charset="0"/>
                  <a:buChar char="•"/>
                </a:pPr>
                <a:r>
                  <a:rPr lang="en-US" dirty="0"/>
                  <a:t>the machine is allowed to interact only with two outer systems: two heat reservoirs, one having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the other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m:t>
                    </m:r>
                  </m:oMath>
                </a14:m>
                <a:r>
                  <a:rPr lang="en-US" dirty="0"/>
                  <a:t> or be thermally isolated during some parts of its cycle.</a:t>
                </a:r>
              </a:p>
              <a:p>
                <a:pPr marL="285750" indent="-285750">
                  <a:buFont typeface="Arial" panose="020B0604020202020204" pitchFamily="34" charset="0"/>
                  <a:buChar char="•"/>
                </a:pPr>
                <a:endParaRPr lang="en-US" dirty="0"/>
              </a:p>
              <a:p>
                <a:r>
                  <a:rPr lang="en-US" dirty="0"/>
                  <a:t>The proof of the Carnot theorem is by </a:t>
                </a:r>
                <a:r>
                  <a:rPr lang="en-US" dirty="0" err="1"/>
                  <a:t>reductio</a:t>
                </a:r>
                <a:r>
                  <a:rPr lang="en-US" dirty="0"/>
                  <a:t> ad absurdum. That means that we assume that a better machine exist and then we show that we can derive from that some physically unacceptable consequence. The key is in the words physically unacceptable: we </a:t>
                </a:r>
                <a:r>
                  <a:rPr lang="en-US" b="1" dirty="0">
                    <a:solidFill>
                      <a:srgbClr val="FF0000"/>
                    </a:solidFill>
                  </a:rPr>
                  <a:t>do not get any logical contradiction</a:t>
                </a:r>
                <a:r>
                  <a:rPr lang="en-US" dirty="0"/>
                  <a:t>. We just get a consequence which </a:t>
                </a:r>
                <a:r>
                  <a:rPr lang="en-US" b="1" dirty="0">
                    <a:solidFill>
                      <a:srgbClr val="FF0000"/>
                    </a:solidFill>
                  </a:rPr>
                  <a:t>we believe not to be true </a:t>
                </a:r>
                <a:r>
                  <a:rPr lang="en-US" dirty="0"/>
                  <a:t>in the world around us. This kind of belief is based on our historical experience, limited as it is. Limited experience does not mean absolute knowledge. Keep in mind: </a:t>
                </a:r>
                <a:r>
                  <a:rPr lang="en-US" b="1" dirty="0">
                    <a:solidFill>
                      <a:srgbClr val="FF0000"/>
                    </a:solidFill>
                  </a:rPr>
                  <a:t>maybe we are wrong</a:t>
                </a:r>
                <a:r>
                  <a:rPr lang="en-US" dirty="0"/>
                  <a:t>.</a:t>
                </a:r>
              </a:p>
              <a:p>
                <a:endParaRPr lang="en-US" sz="1200" dirty="0"/>
              </a:p>
              <a:p>
                <a:r>
                  <a:rPr lang="en-US" dirty="0"/>
                  <a:t>You have been warned, so we can continue with the proof of the Carnot theorem.</a:t>
                </a:r>
              </a:p>
            </p:txBody>
          </p:sp>
        </mc:Choice>
        <mc:Fallback xmlns="">
          <p:sp>
            <p:nvSpPr>
              <p:cNvPr id="6" name="TextBox 5">
                <a:extLst>
                  <a:ext uri="{FF2B5EF4-FFF2-40B4-BE49-F238E27FC236}">
                    <a16:creationId xmlns:a16="http://schemas.microsoft.com/office/drawing/2014/main" id="{E1653076-61E3-43AA-8A45-EA91C4B206DA}"/>
                  </a:ext>
                </a:extLst>
              </p:cNvPr>
              <p:cNvSpPr txBox="1">
                <a:spLocks noRot="1" noChangeAspect="1" noMove="1" noResize="1" noEditPoints="1" noAdjustHandles="1" noChangeArrowheads="1" noChangeShapeType="1" noTextEdit="1"/>
              </p:cNvSpPr>
              <p:nvPr/>
            </p:nvSpPr>
            <p:spPr>
              <a:xfrm>
                <a:off x="474345" y="1476280"/>
                <a:ext cx="8314661" cy="5355312"/>
              </a:xfrm>
              <a:prstGeom prst="rect">
                <a:avLst/>
              </a:prstGeom>
              <a:blipFill>
                <a:blip r:embed="rId4"/>
                <a:stretch>
                  <a:fillRect l="-660" t="-569" r="-513"/>
                </a:stretch>
              </a:blipFill>
            </p:spPr>
            <p:txBody>
              <a:bodyPr/>
              <a:lstStyle/>
              <a:p>
                <a:r>
                  <a:rPr lang="en-US">
                    <a:noFill/>
                  </a:rPr>
                  <a:t> </a:t>
                </a:r>
              </a:p>
            </p:txBody>
          </p:sp>
        </mc:Fallback>
      </mc:AlternateContent>
    </p:spTree>
    <p:extLst>
      <p:ext uri="{BB962C8B-B14F-4D97-AF65-F5344CB8AC3E}">
        <p14:creationId xmlns:p14="http://schemas.microsoft.com/office/powerpoint/2010/main" val="2533582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9FC79-76A2-4403-BF36-9CE09AA1050E}"/>
              </a:ext>
            </a:extLst>
          </p:cNvPr>
          <p:cNvSpPr>
            <a:spLocks noGrp="1"/>
          </p:cNvSpPr>
          <p:nvPr>
            <p:ph type="sldNum" sz="quarter" idx="12"/>
          </p:nvPr>
        </p:nvSpPr>
        <p:spPr/>
        <p:txBody>
          <a:bodyPr/>
          <a:lstStyle/>
          <a:p>
            <a:fld id="{A84D4951-8A76-4D8F-991A-50C7753EBC79}" type="slidenum">
              <a:rPr lang="sk-SK" smtClean="0"/>
              <a:t>19</a:t>
            </a:fld>
            <a:endParaRPr lang="sk-SK" dirty="0"/>
          </a:p>
        </p:txBody>
      </p:sp>
      <p:sp>
        <p:nvSpPr>
          <p:cNvPr id="3" name="TextBox 2">
            <a:extLst>
              <a:ext uri="{FF2B5EF4-FFF2-40B4-BE49-F238E27FC236}">
                <a16:creationId xmlns:a16="http://schemas.microsoft.com/office/drawing/2014/main" id="{52B835AB-EBEE-4628-84B2-0D669FD8130E}"/>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 “proof”</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372D707-1815-49F6-9C31-711156305D30}"/>
                  </a:ext>
                </a:extLst>
              </p:cNvPr>
              <p:cNvSpPr txBox="1"/>
              <p:nvPr/>
            </p:nvSpPr>
            <p:spPr>
              <a:xfrm>
                <a:off x="284330" y="703343"/>
                <a:ext cx="8304028" cy="2308324"/>
              </a:xfrm>
              <a:prstGeom prst="rect">
                <a:avLst/>
              </a:prstGeom>
              <a:noFill/>
            </p:spPr>
            <p:txBody>
              <a:bodyPr wrap="square" rtlCol="0">
                <a:spAutoFit/>
              </a:bodyPr>
              <a:lstStyle/>
              <a:p>
                <a:r>
                  <a:rPr lang="en-US" dirty="0"/>
                  <a:t>Suppose somebody claims that his (hypothetical) machine is better than Carnot machine. His parameters are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&gt;0</m:t>
                    </m:r>
                  </m:oMath>
                </a14:m>
                <a:r>
                  <a:rPr lang="en-US" dirty="0"/>
                  <a:t> (heat “taken out from the hot reservoir)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&lt;0</m:t>
                    </m:r>
                  </m:oMath>
                </a14:m>
                <a:r>
                  <a:rPr lang="en-US" dirty="0"/>
                  <a:t> (</a:t>
                </a:r>
                <a14:m>
                  <m:oMath xmlns:m="http://schemas.openxmlformats.org/officeDocument/2006/math">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oMath>
                </a14:m>
                <a:r>
                  <a:rPr lang="en-US" dirty="0"/>
                  <a:t> is returned to the cold reservoir) and performs useful work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We take a Carnot engine of such a size, that when operated as a heat engine its parameters are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&gt;0</m:t>
                    </m:r>
                  </m:oMath>
                </a14:m>
                <a:r>
                  <a:rPr lang="en-US" dirty="0"/>
                  <a:t> and </a:t>
                </a:r>
                <a14:m>
                  <m:oMath xmlns:m="http://schemas.openxmlformats.org/officeDocument/2006/math">
                    <m:sSubSup>
                      <m:sSubSupPr>
                        <m:ctrlPr>
                          <a:rPr lang="en-US" b="1" i="1" smtClean="0">
                            <a:latin typeface="Cambria Math" panose="02040503050406030204" pitchFamily="18" charset="0"/>
                          </a:rPr>
                        </m:ctrlPr>
                      </m:sSubSupPr>
                      <m:e>
                        <m:r>
                          <a:rPr lang="en-US" b="1" i="1" smtClean="0">
                            <a:latin typeface="Cambria Math" panose="02040503050406030204" pitchFamily="18" charset="0"/>
                          </a:rPr>
                          <m:t>𝑸</m:t>
                        </m:r>
                      </m:e>
                      <m:sub>
                        <m:r>
                          <a:rPr lang="en-US" b="1" i="1" smtClean="0">
                            <a:latin typeface="Cambria Math" panose="02040503050406030204" pitchFamily="18" charset="0"/>
                          </a:rPr>
                          <m:t>𝟐</m:t>
                        </m:r>
                      </m:sub>
                      <m:sup>
                        <m:r>
                          <a:rPr lang="en-US" b="1" i="1" smtClean="0">
                            <a:latin typeface="Cambria Math" panose="02040503050406030204" pitchFamily="18" charset="0"/>
                          </a:rPr>
                          <m:t>′</m:t>
                        </m:r>
                      </m:sup>
                    </m:sSubSup>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𝑸</m:t>
                        </m:r>
                      </m:e>
                      <m:sub>
                        <m:r>
                          <a:rPr lang="en-US" b="1" i="1" smtClean="0">
                            <a:latin typeface="Cambria Math" panose="02040503050406030204" pitchFamily="18" charset="0"/>
                          </a:rPr>
                          <m:t>𝟐</m:t>
                        </m:r>
                      </m:sub>
                    </m:sSub>
                    <m:r>
                      <a:rPr lang="en-US" b="1" i="1" smtClean="0">
                        <a:latin typeface="Cambria Math" panose="02040503050406030204" pitchFamily="18" charset="0"/>
                      </a:rPr>
                      <m:t>&lt;</m:t>
                    </m:r>
                    <m:r>
                      <a:rPr lang="en-US" b="1" i="1" smtClean="0">
                        <a:latin typeface="Cambria Math" panose="02040503050406030204" pitchFamily="18" charset="0"/>
                      </a:rPr>
                      <m:t>𝟎</m:t>
                    </m:r>
                  </m:oMath>
                </a14:m>
                <a:r>
                  <a:rPr lang="en-US" dirty="0"/>
                  <a:t>. We run the Carnot engine as a heat pump (reversed run) consuming mechanical work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per cycle.</a:t>
                </a:r>
              </a:p>
              <a:p>
                <a:r>
                  <a:rPr lang="en-US" dirty="0"/>
                  <a:t>We shall prove that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if the hypothetical machine is indeed more efficient. Here is the proof:</a:t>
                </a:r>
              </a:p>
            </p:txBody>
          </p:sp>
        </mc:Choice>
        <mc:Fallback xmlns="">
          <p:sp>
            <p:nvSpPr>
              <p:cNvPr id="4" name="TextBox 3">
                <a:extLst>
                  <a:ext uri="{FF2B5EF4-FFF2-40B4-BE49-F238E27FC236}">
                    <a16:creationId xmlns:a16="http://schemas.microsoft.com/office/drawing/2014/main" id="{1372D707-1815-49F6-9C31-711156305D30}"/>
                  </a:ext>
                </a:extLst>
              </p:cNvPr>
              <p:cNvSpPr txBox="1">
                <a:spLocks noRot="1" noChangeAspect="1" noMove="1" noResize="1" noEditPoints="1" noAdjustHandles="1" noChangeArrowheads="1" noChangeShapeType="1" noTextEdit="1"/>
              </p:cNvSpPr>
              <p:nvPr/>
            </p:nvSpPr>
            <p:spPr>
              <a:xfrm>
                <a:off x="284330" y="703343"/>
                <a:ext cx="8304028" cy="2308324"/>
              </a:xfrm>
              <a:prstGeom prst="rect">
                <a:avLst/>
              </a:prstGeom>
              <a:blipFill>
                <a:blip r:embed="rId20"/>
                <a:stretch>
                  <a:fillRect l="-661" t="-1319" b="-3166"/>
                </a:stretch>
              </a:blipFill>
            </p:spPr>
            <p:txBody>
              <a:bodyPr/>
              <a:lstStyle/>
              <a:p>
                <a:r>
                  <a:rPr lang="sk-SK">
                    <a:noFill/>
                  </a:rPr>
                  <a:t> </a:t>
                </a:r>
              </a:p>
            </p:txBody>
          </p:sp>
        </mc:Fallback>
      </mc:AlternateContent>
      <p:sp>
        <p:nvSpPr>
          <p:cNvPr id="5" name="Rectangle 4">
            <a:extLst>
              <a:ext uri="{FF2B5EF4-FFF2-40B4-BE49-F238E27FC236}">
                <a16:creationId xmlns:a16="http://schemas.microsoft.com/office/drawing/2014/main" id="{9FCF548E-6C7C-44F9-9DC5-7359AEEBF4CD}"/>
              </a:ext>
            </a:extLst>
          </p:cNvPr>
          <p:cNvSpPr/>
          <p:nvPr/>
        </p:nvSpPr>
        <p:spPr>
          <a:xfrm>
            <a:off x="308345" y="3360615"/>
            <a:ext cx="1860697" cy="42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236803E-6711-4B9F-9749-73186FA114FC}"/>
              </a:ext>
            </a:extLst>
          </p:cNvPr>
          <p:cNvSpPr/>
          <p:nvPr/>
        </p:nvSpPr>
        <p:spPr>
          <a:xfrm>
            <a:off x="1850074" y="443450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20BD8D3-9726-4DB8-B52E-686B28096F76}"/>
              </a:ext>
            </a:extLst>
          </p:cNvPr>
          <p:cNvSpPr/>
          <p:nvPr/>
        </p:nvSpPr>
        <p:spPr>
          <a:xfrm>
            <a:off x="170116" y="443450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D1060E5-701E-483A-A7F7-460952EF1DBC}"/>
              </a:ext>
            </a:extLst>
          </p:cNvPr>
          <p:cNvSpPr/>
          <p:nvPr/>
        </p:nvSpPr>
        <p:spPr>
          <a:xfrm>
            <a:off x="368020" y="5607327"/>
            <a:ext cx="1860697" cy="42530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517BDC0-5FAE-4B37-9213-95DF7E6C9F2E}"/>
              </a:ext>
            </a:extLst>
          </p:cNvPr>
          <p:cNvCxnSpPr>
            <a:endCxn id="8" idx="0"/>
          </p:cNvCxnSpPr>
          <p:nvPr/>
        </p:nvCxnSpPr>
        <p:spPr>
          <a:xfrm>
            <a:off x="435930" y="378591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352D721-3ABE-448C-A789-DE537A02AFA7}"/>
              </a:ext>
            </a:extLst>
          </p:cNvPr>
          <p:cNvCxnSpPr>
            <a:stCxn id="7" idx="0"/>
          </p:cNvCxnSpPr>
          <p:nvPr/>
        </p:nvCxnSpPr>
        <p:spPr>
          <a:xfrm flipV="1">
            <a:off x="2115888" y="378591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8D6E761-474D-411A-9A3B-AEBB21E22045}"/>
              </a:ext>
            </a:extLst>
          </p:cNvPr>
          <p:cNvCxnSpPr>
            <a:stCxn id="8" idx="4"/>
          </p:cNvCxnSpPr>
          <p:nvPr/>
        </p:nvCxnSpPr>
        <p:spPr>
          <a:xfrm>
            <a:off x="435930" y="496613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3A9AA10-3F89-4D4D-8338-0443AE8828BF}"/>
              </a:ext>
            </a:extLst>
          </p:cNvPr>
          <p:cNvCxnSpPr>
            <a:endCxn id="7" idx="4"/>
          </p:cNvCxnSpPr>
          <p:nvPr/>
        </p:nvCxnSpPr>
        <p:spPr>
          <a:xfrm flipV="1">
            <a:off x="2115888" y="496613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EF18705-8359-4A12-AD65-86F20619CB82}"/>
              </a:ext>
            </a:extLst>
          </p:cNvPr>
          <p:cNvPicPr>
            <a:picLocks noChangeAspect="1"/>
          </p:cNvPicPr>
          <p:nvPr>
            <p:custDataLst>
              <p:tags r:id="rId1"/>
            </p:custDataLst>
          </p:nvPr>
        </p:nvPicPr>
        <p:blipFill>
          <a:blip r:embed="rId21" cstate="print">
            <a:extLst>
              <a:ext uri="{28A0092B-C50C-407E-A947-70E740481C1C}">
                <a14:useLocalDpi xmlns:a14="http://schemas.microsoft.com/office/drawing/2010/main" val="0"/>
              </a:ext>
            </a:extLst>
          </a:blip>
          <a:stretch>
            <a:fillRect/>
          </a:stretch>
        </p:blipFill>
        <p:spPr>
          <a:xfrm>
            <a:off x="389263" y="4611184"/>
            <a:ext cx="93333" cy="179048"/>
          </a:xfrm>
          <a:prstGeom prst="rect">
            <a:avLst/>
          </a:prstGeom>
        </p:spPr>
      </p:pic>
      <p:pic>
        <p:nvPicPr>
          <p:cNvPr id="21" name="Picture 20">
            <a:extLst>
              <a:ext uri="{FF2B5EF4-FFF2-40B4-BE49-F238E27FC236}">
                <a16:creationId xmlns:a16="http://schemas.microsoft.com/office/drawing/2014/main" id="{D6007F38-C82D-47B2-AF1F-FBAEB16AEE27}"/>
              </a:ext>
            </a:extLst>
          </p:cNvPr>
          <p:cNvPicPr>
            <a:picLocks noChangeAspect="1"/>
          </p:cNvPicPr>
          <p:nvPr>
            <p:custDataLst>
              <p:tags r:id="rId2"/>
            </p:custDataLst>
          </p:nvPr>
        </p:nvPicPr>
        <p:blipFill>
          <a:blip r:embed="rId22" cstate="print">
            <a:extLst>
              <a:ext uri="{28A0092B-C50C-407E-A947-70E740481C1C}">
                <a14:useLocalDpi xmlns:a14="http://schemas.microsoft.com/office/drawing/2010/main" val="0"/>
              </a:ext>
            </a:extLst>
          </a:blip>
          <a:stretch>
            <a:fillRect/>
          </a:stretch>
        </p:blipFill>
        <p:spPr>
          <a:xfrm>
            <a:off x="1948269" y="4606146"/>
            <a:ext cx="335238" cy="180952"/>
          </a:xfrm>
          <a:prstGeom prst="rect">
            <a:avLst/>
          </a:prstGeom>
        </p:spPr>
      </p:pic>
      <p:pic>
        <p:nvPicPr>
          <p:cNvPr id="23" name="Picture 22">
            <a:extLst>
              <a:ext uri="{FF2B5EF4-FFF2-40B4-BE49-F238E27FC236}">
                <a16:creationId xmlns:a16="http://schemas.microsoft.com/office/drawing/2014/main" id="{CAB47C72-F10B-472D-8812-5AD619717B6E}"/>
              </a:ext>
            </a:extLst>
          </p:cNvPr>
          <p:cNvPicPr>
            <a:picLocks noChangeAspect="1"/>
          </p:cNvPicPr>
          <p:nvPr>
            <p:custDataLst>
              <p:tags r:id="rId3"/>
            </p:custDataLst>
          </p:nvPr>
        </p:nvPicPr>
        <p:blipFill>
          <a:blip r:embed="rId23" cstate="print">
            <a:extLst>
              <a:ext uri="{28A0092B-C50C-407E-A947-70E740481C1C}">
                <a14:useLocalDpi xmlns:a14="http://schemas.microsoft.com/office/drawing/2010/main" val="0"/>
              </a:ext>
            </a:extLst>
          </a:blip>
          <a:stretch>
            <a:fillRect/>
          </a:stretch>
        </p:blipFill>
        <p:spPr>
          <a:xfrm>
            <a:off x="482596" y="3992229"/>
            <a:ext cx="272381" cy="228571"/>
          </a:xfrm>
          <a:prstGeom prst="rect">
            <a:avLst/>
          </a:prstGeom>
        </p:spPr>
      </p:pic>
      <p:pic>
        <p:nvPicPr>
          <p:cNvPr id="28" name="Picture 27">
            <a:extLst>
              <a:ext uri="{FF2B5EF4-FFF2-40B4-BE49-F238E27FC236}">
                <a16:creationId xmlns:a16="http://schemas.microsoft.com/office/drawing/2014/main" id="{4D106515-2C0B-41A7-B7EE-53FEB7D2575A}"/>
              </a:ext>
            </a:extLst>
          </p:cNvPr>
          <p:cNvPicPr>
            <a:picLocks noChangeAspect="1"/>
          </p:cNvPicPr>
          <p:nvPr>
            <p:custDataLst>
              <p:tags r:id="rId4"/>
            </p:custDataLst>
          </p:nvPr>
        </p:nvPicPr>
        <p:blipFill>
          <a:blip r:embed="rId24" cstate="print">
            <a:extLst>
              <a:ext uri="{28A0092B-C50C-407E-A947-70E740481C1C}">
                <a14:useLocalDpi xmlns:a14="http://schemas.microsoft.com/office/drawing/2010/main" val="0"/>
              </a:ext>
            </a:extLst>
          </a:blip>
          <a:stretch>
            <a:fillRect/>
          </a:stretch>
        </p:blipFill>
        <p:spPr>
          <a:xfrm>
            <a:off x="2183607" y="3992982"/>
            <a:ext cx="396190" cy="264762"/>
          </a:xfrm>
          <a:prstGeom prst="rect">
            <a:avLst/>
          </a:prstGeom>
        </p:spPr>
      </p:pic>
      <p:pic>
        <p:nvPicPr>
          <p:cNvPr id="31" name="Picture 30">
            <a:extLst>
              <a:ext uri="{FF2B5EF4-FFF2-40B4-BE49-F238E27FC236}">
                <a16:creationId xmlns:a16="http://schemas.microsoft.com/office/drawing/2014/main" id="{D6B4D145-7819-4F95-B6FD-F3EED4203374}"/>
              </a:ext>
            </a:extLst>
          </p:cNvPr>
          <p:cNvPicPr>
            <a:picLocks noChangeAspect="1"/>
          </p:cNvPicPr>
          <p:nvPr>
            <p:custDataLst>
              <p:tags r:id="rId5"/>
            </p:custDataLst>
          </p:nvPr>
        </p:nvPicPr>
        <p:blipFill>
          <a:blip r:embed="rId25" cstate="print">
            <a:extLst>
              <a:ext uri="{28A0092B-C50C-407E-A947-70E740481C1C}">
                <a14:useLocalDpi xmlns:a14="http://schemas.microsoft.com/office/drawing/2010/main" val="0"/>
              </a:ext>
            </a:extLst>
          </a:blip>
          <a:stretch>
            <a:fillRect/>
          </a:stretch>
        </p:blipFill>
        <p:spPr>
          <a:xfrm>
            <a:off x="495246" y="5108080"/>
            <a:ext cx="396190" cy="253333"/>
          </a:xfrm>
          <a:prstGeom prst="rect">
            <a:avLst/>
          </a:prstGeom>
        </p:spPr>
      </p:pic>
      <p:pic>
        <p:nvPicPr>
          <p:cNvPr id="34" name="Picture 33">
            <a:extLst>
              <a:ext uri="{FF2B5EF4-FFF2-40B4-BE49-F238E27FC236}">
                <a16:creationId xmlns:a16="http://schemas.microsoft.com/office/drawing/2014/main" id="{8F65CB8D-188A-4DE3-B789-E741EECF8A23}"/>
              </a:ext>
            </a:extLst>
          </p:cNvPr>
          <p:cNvPicPr>
            <a:picLocks noChangeAspect="1"/>
          </p:cNvPicPr>
          <p:nvPr>
            <p:custDataLst>
              <p:tags r:id="rId6"/>
            </p:custDataLst>
          </p:nvPr>
        </p:nvPicPr>
        <p:blipFill>
          <a:blip r:embed="rId26" cstate="print">
            <a:extLst>
              <a:ext uri="{28A0092B-C50C-407E-A947-70E740481C1C}">
                <a14:useLocalDpi xmlns:a14="http://schemas.microsoft.com/office/drawing/2010/main" val="0"/>
              </a:ext>
            </a:extLst>
          </a:blip>
          <a:stretch>
            <a:fillRect/>
          </a:stretch>
        </p:blipFill>
        <p:spPr>
          <a:xfrm>
            <a:off x="2183607" y="5134420"/>
            <a:ext cx="1188571" cy="264762"/>
          </a:xfrm>
          <a:prstGeom prst="rect">
            <a:avLst/>
          </a:prstGeom>
        </p:spPr>
      </p:pic>
      <p:pic>
        <p:nvPicPr>
          <p:cNvPr id="36" name="Picture 35">
            <a:extLst>
              <a:ext uri="{FF2B5EF4-FFF2-40B4-BE49-F238E27FC236}">
                <a16:creationId xmlns:a16="http://schemas.microsoft.com/office/drawing/2014/main" id="{715C1A00-D364-4648-8870-1D5112E717CC}"/>
              </a:ext>
            </a:extLst>
          </p:cNvPr>
          <p:cNvPicPr>
            <a:picLocks noChangeAspect="1"/>
          </p:cNvPicPr>
          <p:nvPr>
            <p:custDataLst>
              <p:tags r:id="rId7"/>
            </p:custDataLst>
          </p:nvPr>
        </p:nvPicPr>
        <p:blipFill>
          <a:blip r:embed="rId27" cstate="print">
            <a:extLst>
              <a:ext uri="{28A0092B-C50C-407E-A947-70E740481C1C}">
                <a14:useLocalDpi xmlns:a14="http://schemas.microsoft.com/office/drawing/2010/main" val="0"/>
              </a:ext>
            </a:extLst>
          </a:blip>
          <a:stretch>
            <a:fillRect/>
          </a:stretch>
        </p:blipFill>
        <p:spPr>
          <a:xfrm>
            <a:off x="1071701" y="3467551"/>
            <a:ext cx="226667" cy="211429"/>
          </a:xfrm>
          <a:prstGeom prst="rect">
            <a:avLst/>
          </a:prstGeom>
        </p:spPr>
      </p:pic>
      <p:pic>
        <p:nvPicPr>
          <p:cNvPr id="39" name="Picture 38">
            <a:extLst>
              <a:ext uri="{FF2B5EF4-FFF2-40B4-BE49-F238E27FC236}">
                <a16:creationId xmlns:a16="http://schemas.microsoft.com/office/drawing/2014/main" id="{F25DC21B-2259-4646-B66D-F30A1D23D093}"/>
              </a:ext>
            </a:extLst>
          </p:cNvPr>
          <p:cNvPicPr>
            <a:picLocks noChangeAspect="1"/>
          </p:cNvPicPr>
          <p:nvPr>
            <p:custDataLst>
              <p:tags r:id="rId8"/>
            </p:custDataLst>
          </p:nvPr>
        </p:nvPicPr>
        <p:blipFill>
          <a:blip r:embed="rId28" cstate="print">
            <a:extLst>
              <a:ext uri="{28A0092B-C50C-407E-A947-70E740481C1C}">
                <a14:useLocalDpi xmlns:a14="http://schemas.microsoft.com/office/drawing/2010/main" val="0"/>
              </a:ext>
            </a:extLst>
          </a:blip>
          <a:stretch>
            <a:fillRect/>
          </a:stretch>
        </p:blipFill>
        <p:spPr>
          <a:xfrm>
            <a:off x="1071701" y="5724897"/>
            <a:ext cx="232381" cy="211429"/>
          </a:xfrm>
          <a:prstGeom prst="rect">
            <a:avLst/>
          </a:prstGeom>
        </p:spPr>
      </p:pic>
      <p:pic>
        <p:nvPicPr>
          <p:cNvPr id="10" name="Picture 9">
            <a:extLst>
              <a:ext uri="{FF2B5EF4-FFF2-40B4-BE49-F238E27FC236}">
                <a16:creationId xmlns:a16="http://schemas.microsoft.com/office/drawing/2014/main" id="{3670D10C-7F3A-4E50-BB8C-6578517C78D8}"/>
              </a:ext>
            </a:extLst>
          </p:cNvPr>
          <p:cNvPicPr>
            <a:picLocks noChangeAspect="1"/>
          </p:cNvPicPr>
          <p:nvPr>
            <p:custDataLst>
              <p:tags r:id="rId9"/>
            </p:custDataLst>
          </p:nvPr>
        </p:nvPicPr>
        <p:blipFill>
          <a:blip r:embed="rId29" cstate="print">
            <a:extLst>
              <a:ext uri="{28A0092B-C50C-407E-A947-70E740481C1C}">
                <a14:useLocalDpi xmlns:a14="http://schemas.microsoft.com/office/drawing/2010/main" val="0"/>
              </a:ext>
            </a:extLst>
          </a:blip>
          <a:stretch>
            <a:fillRect/>
          </a:stretch>
        </p:blipFill>
        <p:spPr>
          <a:xfrm>
            <a:off x="6238014" y="2716036"/>
            <a:ext cx="924000" cy="543429"/>
          </a:xfrm>
          <a:prstGeom prst="rect">
            <a:avLst/>
          </a:prstGeom>
        </p:spPr>
      </p:pic>
      <p:pic>
        <p:nvPicPr>
          <p:cNvPr id="14" name="Picture 13">
            <a:extLst>
              <a:ext uri="{FF2B5EF4-FFF2-40B4-BE49-F238E27FC236}">
                <a16:creationId xmlns:a16="http://schemas.microsoft.com/office/drawing/2014/main" id="{757F15ED-F533-4A58-9E43-23EB455B1A99}"/>
              </a:ext>
            </a:extLst>
          </p:cNvPr>
          <p:cNvPicPr>
            <a:picLocks noChangeAspect="1"/>
          </p:cNvPicPr>
          <p:nvPr>
            <p:custDataLst>
              <p:tags r:id="rId10"/>
            </p:custDataLst>
          </p:nvPr>
        </p:nvPicPr>
        <p:blipFill>
          <a:blip r:embed="rId30" cstate="print">
            <a:extLst>
              <a:ext uri="{28A0092B-C50C-407E-A947-70E740481C1C}">
                <a14:useLocalDpi xmlns:a14="http://schemas.microsoft.com/office/drawing/2010/main" val="0"/>
              </a:ext>
            </a:extLst>
          </a:blip>
          <a:stretch>
            <a:fillRect/>
          </a:stretch>
        </p:blipFill>
        <p:spPr>
          <a:xfrm>
            <a:off x="5584454" y="3377191"/>
            <a:ext cx="2298857" cy="543429"/>
          </a:xfrm>
          <a:prstGeom prst="rect">
            <a:avLst/>
          </a:prstGeom>
        </p:spPr>
      </p:pic>
      <p:pic>
        <p:nvPicPr>
          <p:cNvPr id="18" name="Picture 17">
            <a:extLst>
              <a:ext uri="{FF2B5EF4-FFF2-40B4-BE49-F238E27FC236}">
                <a16:creationId xmlns:a16="http://schemas.microsoft.com/office/drawing/2014/main" id="{E2A16752-08AD-4A3D-BCCE-912DD5E4BB88}"/>
              </a:ext>
            </a:extLst>
          </p:cNvPr>
          <p:cNvPicPr>
            <a:picLocks noChangeAspect="1"/>
          </p:cNvPicPr>
          <p:nvPr>
            <p:custDataLst>
              <p:tags r:id="rId11"/>
            </p:custDataLst>
          </p:nvPr>
        </p:nvPicPr>
        <p:blipFill>
          <a:blip r:embed="rId31" cstate="print">
            <a:extLst>
              <a:ext uri="{28A0092B-C50C-407E-A947-70E740481C1C}">
                <a14:useLocalDpi xmlns:a14="http://schemas.microsoft.com/office/drawing/2010/main" val="0"/>
              </a:ext>
            </a:extLst>
          </a:blip>
          <a:stretch>
            <a:fillRect/>
          </a:stretch>
        </p:blipFill>
        <p:spPr>
          <a:xfrm>
            <a:off x="6205278" y="4385538"/>
            <a:ext cx="831429" cy="238286"/>
          </a:xfrm>
          <a:prstGeom prst="rect">
            <a:avLst/>
          </a:prstGeom>
        </p:spPr>
      </p:pic>
      <p:pic>
        <p:nvPicPr>
          <p:cNvPr id="22" name="Picture 21">
            <a:extLst>
              <a:ext uri="{FF2B5EF4-FFF2-40B4-BE49-F238E27FC236}">
                <a16:creationId xmlns:a16="http://schemas.microsoft.com/office/drawing/2014/main" id="{C0627A99-8EAF-4DB9-A08C-B9A709F172C0}"/>
              </a:ext>
            </a:extLst>
          </p:cNvPr>
          <p:cNvPicPr>
            <a:picLocks noChangeAspect="1"/>
          </p:cNvPicPr>
          <p:nvPr>
            <p:custDataLst>
              <p:tags r:id="rId12"/>
            </p:custDataLst>
          </p:nvPr>
        </p:nvPicPr>
        <p:blipFill>
          <a:blip r:embed="rId32" cstate="print">
            <a:extLst>
              <a:ext uri="{28A0092B-C50C-407E-A947-70E740481C1C}">
                <a14:useLocalDpi xmlns:a14="http://schemas.microsoft.com/office/drawing/2010/main" val="0"/>
              </a:ext>
            </a:extLst>
          </a:blip>
          <a:stretch>
            <a:fillRect/>
          </a:stretch>
        </p:blipFill>
        <p:spPr>
          <a:xfrm>
            <a:off x="5564136" y="4824416"/>
            <a:ext cx="2206286" cy="238286"/>
          </a:xfrm>
          <a:prstGeom prst="rect">
            <a:avLst/>
          </a:prstGeom>
        </p:spPr>
      </p:pic>
      <p:pic>
        <p:nvPicPr>
          <p:cNvPr id="26" name="Picture 25">
            <a:extLst>
              <a:ext uri="{FF2B5EF4-FFF2-40B4-BE49-F238E27FC236}">
                <a16:creationId xmlns:a16="http://schemas.microsoft.com/office/drawing/2014/main" id="{E3289471-2367-4A20-A9E3-B6566A38CAC2}"/>
              </a:ext>
            </a:extLst>
          </p:cNvPr>
          <p:cNvPicPr>
            <a:picLocks noChangeAspect="1"/>
          </p:cNvPicPr>
          <p:nvPr>
            <p:custDataLst>
              <p:tags r:id="rId13"/>
            </p:custDataLst>
          </p:nvPr>
        </p:nvPicPr>
        <p:blipFill>
          <a:blip r:embed="rId33" cstate="print">
            <a:extLst>
              <a:ext uri="{28A0092B-C50C-407E-A947-70E740481C1C}">
                <a14:useLocalDpi xmlns:a14="http://schemas.microsoft.com/office/drawing/2010/main" val="0"/>
              </a:ext>
            </a:extLst>
          </a:blip>
          <a:stretch>
            <a:fillRect/>
          </a:stretch>
        </p:blipFill>
        <p:spPr>
          <a:xfrm>
            <a:off x="6395565" y="5298921"/>
            <a:ext cx="687429" cy="190286"/>
          </a:xfrm>
          <a:prstGeom prst="rect">
            <a:avLst/>
          </a:prstGeom>
        </p:spPr>
      </p:pic>
      <p:sp>
        <p:nvSpPr>
          <p:cNvPr id="27" name="TextBox 26">
            <a:extLst>
              <a:ext uri="{FF2B5EF4-FFF2-40B4-BE49-F238E27FC236}">
                <a16:creationId xmlns:a16="http://schemas.microsoft.com/office/drawing/2014/main" id="{A7DD4288-32E7-47C8-B7CD-34629FC58C74}"/>
              </a:ext>
            </a:extLst>
          </p:cNvPr>
          <p:cNvSpPr txBox="1"/>
          <p:nvPr/>
        </p:nvSpPr>
        <p:spPr>
          <a:xfrm>
            <a:off x="3020969" y="2786886"/>
            <a:ext cx="2921061" cy="369332"/>
          </a:xfrm>
          <a:prstGeom prst="rect">
            <a:avLst/>
          </a:prstGeom>
          <a:noFill/>
        </p:spPr>
        <p:txBody>
          <a:bodyPr wrap="square" rtlCol="0">
            <a:spAutoFit/>
          </a:bodyPr>
          <a:lstStyle/>
          <a:p>
            <a:r>
              <a:rPr lang="en-US" dirty="0"/>
              <a:t>according to the assumption:</a:t>
            </a:r>
          </a:p>
        </p:txBody>
      </p:sp>
      <p:cxnSp>
        <p:nvCxnSpPr>
          <p:cNvPr id="35" name="Straight Arrow Connector 34">
            <a:extLst>
              <a:ext uri="{FF2B5EF4-FFF2-40B4-BE49-F238E27FC236}">
                <a16:creationId xmlns:a16="http://schemas.microsoft.com/office/drawing/2014/main" id="{8C4570DC-C4D5-4247-957F-49888ADB1678}"/>
              </a:ext>
            </a:extLst>
          </p:cNvPr>
          <p:cNvCxnSpPr>
            <a:stCxn id="8" idx="6"/>
          </p:cNvCxnSpPr>
          <p:nvPr/>
        </p:nvCxnSpPr>
        <p:spPr>
          <a:xfrm flipV="1">
            <a:off x="701744" y="4699591"/>
            <a:ext cx="458395" cy="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3F43960-3FD2-4EAA-AC30-006E6C91C300}"/>
              </a:ext>
            </a:extLst>
          </p:cNvPr>
          <p:cNvCxnSpPr/>
          <p:nvPr/>
        </p:nvCxnSpPr>
        <p:spPr>
          <a:xfrm flipV="1">
            <a:off x="1407418" y="4700711"/>
            <a:ext cx="458395" cy="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FAA56A9-06A2-4604-8A14-50AC00434EE9}"/>
              </a:ext>
            </a:extLst>
          </p:cNvPr>
          <p:cNvPicPr>
            <a:picLocks noChangeAspect="1"/>
          </p:cNvPicPr>
          <p:nvPr>
            <p:custDataLst>
              <p:tags r:id="rId14"/>
            </p:custDataLst>
          </p:nvPr>
        </p:nvPicPr>
        <p:blipFill>
          <a:blip r:embed="rId34" cstate="print">
            <a:extLst>
              <a:ext uri="{28A0092B-C50C-407E-A947-70E740481C1C}">
                <a14:useLocalDpi xmlns:a14="http://schemas.microsoft.com/office/drawing/2010/main" val="0"/>
              </a:ext>
            </a:extLst>
          </a:blip>
          <a:stretch>
            <a:fillRect/>
          </a:stretch>
        </p:blipFill>
        <p:spPr>
          <a:xfrm>
            <a:off x="773227" y="4453831"/>
            <a:ext cx="157714" cy="164571"/>
          </a:xfrm>
          <a:prstGeom prst="rect">
            <a:avLst/>
          </a:prstGeom>
        </p:spPr>
      </p:pic>
      <p:pic>
        <p:nvPicPr>
          <p:cNvPr id="45" name="Picture 44">
            <a:extLst>
              <a:ext uri="{FF2B5EF4-FFF2-40B4-BE49-F238E27FC236}">
                <a16:creationId xmlns:a16="http://schemas.microsoft.com/office/drawing/2014/main" id="{5A6FDFB3-BF82-49A9-B8E2-9BCB7EB229F8}"/>
              </a:ext>
            </a:extLst>
          </p:cNvPr>
          <p:cNvPicPr>
            <a:picLocks noChangeAspect="1"/>
          </p:cNvPicPr>
          <p:nvPr>
            <p:custDataLst>
              <p:tags r:id="rId15"/>
            </p:custDataLst>
          </p:nvPr>
        </p:nvPicPr>
        <p:blipFill>
          <a:blip r:embed="rId35" cstate="print">
            <a:extLst>
              <a:ext uri="{28A0092B-C50C-407E-A947-70E740481C1C}">
                <a14:useLocalDpi xmlns:a14="http://schemas.microsoft.com/office/drawing/2010/main" val="0"/>
              </a:ext>
            </a:extLst>
          </a:blip>
          <a:stretch>
            <a:fillRect/>
          </a:stretch>
        </p:blipFill>
        <p:spPr>
          <a:xfrm>
            <a:off x="1480597" y="4457358"/>
            <a:ext cx="308571" cy="238286"/>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F61E6D8-235F-4A33-A6CB-ED12DEB65279}"/>
                  </a:ext>
                </a:extLst>
              </p:cNvPr>
              <p:cNvSpPr txBox="1"/>
              <p:nvPr/>
            </p:nvSpPr>
            <p:spPr>
              <a:xfrm>
                <a:off x="2478709" y="5507445"/>
                <a:ext cx="6473899" cy="923330"/>
              </a:xfrm>
              <a:prstGeom prst="rect">
                <a:avLst/>
              </a:prstGeom>
              <a:noFill/>
            </p:spPr>
            <p:txBody>
              <a:bodyPr wrap="square" rtlCol="0">
                <a:spAutoFit/>
              </a:bodyPr>
              <a:lstStyle/>
              <a:p>
                <a:r>
                  <a:rPr lang="en-US" dirty="0"/>
                  <a:t>So we can use the hypothetical efficient machine to feed the Carnot heat pump and we still can use the work access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to  for some useful purpose like pumping out water from a mine.</a:t>
                </a:r>
              </a:p>
            </p:txBody>
          </p:sp>
        </mc:Choice>
        <mc:Fallback xmlns="">
          <p:sp>
            <p:nvSpPr>
              <p:cNvPr id="47" name="TextBox 46">
                <a:extLst>
                  <a:ext uri="{FF2B5EF4-FFF2-40B4-BE49-F238E27FC236}">
                    <a16:creationId xmlns:a16="http://schemas.microsoft.com/office/drawing/2014/main" id="{CF61E6D8-235F-4A33-A6CB-ED12DEB65279}"/>
                  </a:ext>
                </a:extLst>
              </p:cNvPr>
              <p:cNvSpPr txBox="1">
                <a:spLocks noRot="1" noChangeAspect="1" noMove="1" noResize="1" noEditPoints="1" noAdjustHandles="1" noChangeArrowheads="1" noChangeShapeType="1" noTextEdit="1"/>
              </p:cNvSpPr>
              <p:nvPr/>
            </p:nvSpPr>
            <p:spPr>
              <a:xfrm>
                <a:off x="2478709" y="5507445"/>
                <a:ext cx="6473899" cy="923330"/>
              </a:xfrm>
              <a:prstGeom prst="rect">
                <a:avLst/>
              </a:prstGeom>
              <a:blipFill>
                <a:blip r:embed="rId36"/>
                <a:stretch>
                  <a:fillRect l="-847" t="-3289" b="-921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B3316D9D-D96E-4D0B-B542-8FACB8B7A4A0}"/>
              </a:ext>
            </a:extLst>
          </p:cNvPr>
          <p:cNvPicPr>
            <a:picLocks noChangeAspect="1"/>
          </p:cNvPicPr>
          <p:nvPr>
            <p:custDataLst>
              <p:tags r:id="rId16"/>
            </p:custDataLst>
          </p:nvPr>
        </p:nvPicPr>
        <p:blipFill>
          <a:blip r:embed="rId37" cstate="print">
            <a:extLst>
              <a:ext uri="{28A0092B-C50C-407E-A947-70E740481C1C}">
                <a14:useLocalDpi xmlns:a14="http://schemas.microsoft.com/office/drawing/2010/main" val="0"/>
              </a:ext>
            </a:extLst>
          </a:blip>
          <a:stretch>
            <a:fillRect/>
          </a:stretch>
        </p:blipFill>
        <p:spPr>
          <a:xfrm>
            <a:off x="5339645" y="3984977"/>
            <a:ext cx="2652332" cy="238316"/>
          </a:xfrm>
          <a:prstGeom prst="rect">
            <a:avLst/>
          </a:prstGeom>
        </p:spPr>
      </p:pic>
    </p:spTree>
    <p:extLst>
      <p:ext uri="{BB962C8B-B14F-4D97-AF65-F5344CB8AC3E}">
        <p14:creationId xmlns:p14="http://schemas.microsoft.com/office/powerpoint/2010/main" val="407948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C089B45A-F3A5-4B8B-9BBA-35C7AB736C7F}"/>
              </a:ext>
            </a:extLst>
          </p:cNvPr>
          <p:cNvCxnSpPr/>
          <p:nvPr/>
        </p:nvCxnSpPr>
        <p:spPr>
          <a:xfrm>
            <a:off x="1553378" y="4836405"/>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DB100B0-536C-438C-A8E9-DB788160D545}"/>
              </a:ext>
            </a:extLst>
          </p:cNvPr>
          <p:cNvCxnSpPr/>
          <p:nvPr/>
        </p:nvCxnSpPr>
        <p:spPr>
          <a:xfrm>
            <a:off x="1432193" y="4935557"/>
            <a:ext cx="297455" cy="20215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BE46EB5-CAA9-426B-8A9B-667AC0901F68}"/>
              </a:ext>
            </a:extLst>
          </p:cNvPr>
          <p:cNvSpPr>
            <a:spLocks noGrp="1"/>
          </p:cNvSpPr>
          <p:nvPr>
            <p:ph type="sldNum" sz="quarter" idx="12"/>
          </p:nvPr>
        </p:nvSpPr>
        <p:spPr/>
        <p:txBody>
          <a:bodyPr/>
          <a:lstStyle/>
          <a:p>
            <a:fld id="{A84D4951-8A76-4D8F-991A-50C7753EBC79}" type="slidenum">
              <a:rPr lang="sk-SK" smtClean="0"/>
              <a:t>2</a:t>
            </a:fld>
            <a:endParaRPr lang="sk-SK" dirty="0"/>
          </a:p>
        </p:txBody>
      </p:sp>
      <p:sp>
        <p:nvSpPr>
          <p:cNvPr id="3" name="TextBox 2">
            <a:extLst>
              <a:ext uri="{FF2B5EF4-FFF2-40B4-BE49-F238E27FC236}">
                <a16:creationId xmlns:a16="http://schemas.microsoft.com/office/drawing/2014/main" id="{581827CE-154B-4879-851D-5195C523BF7D}"/>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p:pic>
        <p:nvPicPr>
          <p:cNvPr id="7" name="Picture 6">
            <a:extLst>
              <a:ext uri="{FF2B5EF4-FFF2-40B4-BE49-F238E27FC236}">
                <a16:creationId xmlns:a16="http://schemas.microsoft.com/office/drawing/2014/main" id="{22BEC20E-585A-4591-A467-F7388458A62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69790" y="1052230"/>
            <a:ext cx="1184571" cy="474857"/>
          </a:xfrm>
          <a:prstGeom prst="rect">
            <a:avLst/>
          </a:prstGeom>
        </p:spPr>
      </p:pic>
      <p:pic>
        <p:nvPicPr>
          <p:cNvPr id="5" name="Picture 4">
            <a:extLst>
              <a:ext uri="{FF2B5EF4-FFF2-40B4-BE49-F238E27FC236}">
                <a16:creationId xmlns:a16="http://schemas.microsoft.com/office/drawing/2014/main" id="{883E7C1B-DFD9-4484-8520-2C8DB8E8C579}"/>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125268" y="1052230"/>
            <a:ext cx="802286" cy="50914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BE4156C-1F3C-4CBA-95A2-60D0C96AE658}"/>
                  </a:ext>
                </a:extLst>
              </p:cNvPr>
              <p:cNvSpPr txBox="1"/>
              <p:nvPr/>
            </p:nvSpPr>
            <p:spPr>
              <a:xfrm>
                <a:off x="165253" y="1839817"/>
                <a:ext cx="8648241" cy="1200329"/>
              </a:xfrm>
              <a:prstGeom prst="rect">
                <a:avLst/>
              </a:prstGeom>
              <a:noFill/>
            </p:spPr>
            <p:txBody>
              <a:bodyPr wrap="square" rtlCol="0">
                <a:spAutoFit/>
              </a:bodyPr>
              <a:lstStyle/>
              <a:p>
                <a:r>
                  <a:rPr lang="en-US" dirty="0"/>
                  <a:t>What we have got?  It is a differential equation for the unknown function </a:t>
                </a:r>
                <a14:m>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e>
                    </m:d>
                  </m:oMath>
                </a14:m>
                <a:r>
                  <a:rPr lang="en-US" dirty="0"/>
                  <a:t>  representing an adiabatic process on a </a:t>
                </a:r>
                <a14:m>
                  <m:oMath xmlns:m="http://schemas.openxmlformats.org/officeDocument/2006/math">
                    <m:r>
                      <a:rPr lang="en-US" b="0" i="1" smtClean="0">
                        <a:latin typeface="Cambria Math" panose="02040503050406030204" pitchFamily="18" charset="0"/>
                      </a:rPr>
                      <m:t>𝑝𝑉</m:t>
                    </m:r>
                  </m:oMath>
                </a14:m>
                <a:r>
                  <a:rPr lang="en-US" dirty="0"/>
                  <a:t> diagram. We are looking for a curve, which starts at a given initial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 and in each </a:t>
                </a:r>
                <a14:m>
                  <m:oMath xmlns:m="http://schemas.openxmlformats.org/officeDocument/2006/math">
                    <m:r>
                      <a:rPr lang="en-US" b="0" i="1" smtClean="0">
                        <a:latin typeface="Cambria Math" panose="02040503050406030204" pitchFamily="18" charset="0"/>
                      </a:rPr>
                      <m:t>𝑝𝑉</m:t>
                    </m:r>
                  </m:oMath>
                </a14:m>
                <a:r>
                  <a:rPr lang="en-US" dirty="0"/>
                  <a:t> point through which it goes it has the derivative (slope) </a:t>
                </a:r>
              </a:p>
            </p:txBody>
          </p:sp>
        </mc:Choice>
        <mc:Fallback xmlns="">
          <p:sp>
            <p:nvSpPr>
              <p:cNvPr id="9" name="TextBox 8">
                <a:extLst>
                  <a:ext uri="{FF2B5EF4-FFF2-40B4-BE49-F238E27FC236}">
                    <a16:creationId xmlns:a16="http://schemas.microsoft.com/office/drawing/2014/main" id="{2BE4156C-1F3C-4CBA-95A2-60D0C96AE658}"/>
                  </a:ext>
                </a:extLst>
              </p:cNvPr>
              <p:cNvSpPr txBox="1">
                <a:spLocks noRot="1" noChangeAspect="1" noMove="1" noResize="1" noEditPoints="1" noAdjustHandles="1" noChangeArrowheads="1" noChangeShapeType="1" noTextEdit="1"/>
              </p:cNvSpPr>
              <p:nvPr/>
            </p:nvSpPr>
            <p:spPr>
              <a:xfrm>
                <a:off x="165253" y="1839817"/>
                <a:ext cx="8648241" cy="1200329"/>
              </a:xfrm>
              <a:prstGeom prst="rect">
                <a:avLst/>
              </a:prstGeom>
              <a:blipFill>
                <a:blip r:embed="rId13"/>
                <a:stretch>
                  <a:fillRect l="-564" t="-3046" b="-7107"/>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60B2F7D6-B150-4484-A3C7-80B389430608}"/>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387429" y="2916593"/>
            <a:ext cx="1184571" cy="474857"/>
          </a:xfrm>
          <a:prstGeom prst="rect">
            <a:avLst/>
          </a:prstGeom>
        </p:spPr>
      </p:pic>
      <p:cxnSp>
        <p:nvCxnSpPr>
          <p:cNvPr id="12" name="Straight Connector 11">
            <a:extLst>
              <a:ext uri="{FF2B5EF4-FFF2-40B4-BE49-F238E27FC236}">
                <a16:creationId xmlns:a16="http://schemas.microsoft.com/office/drawing/2014/main" id="{A7D39CA6-8A99-43F6-A91D-F54F8D16D72F}"/>
              </a:ext>
            </a:extLst>
          </p:cNvPr>
          <p:cNvCxnSpPr/>
          <p:nvPr/>
        </p:nvCxnSpPr>
        <p:spPr>
          <a:xfrm>
            <a:off x="474345" y="3899971"/>
            <a:ext cx="0" cy="23465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7B27EA-8919-491D-9DCD-384C56B84727}"/>
              </a:ext>
            </a:extLst>
          </p:cNvPr>
          <p:cNvCxnSpPr/>
          <p:nvPr/>
        </p:nvCxnSpPr>
        <p:spPr>
          <a:xfrm>
            <a:off x="474345" y="6235547"/>
            <a:ext cx="2913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F5CB0E5-6470-4B92-937D-E70C372B366A}"/>
              </a:ext>
            </a:extLst>
          </p:cNvPr>
          <p:cNvSpPr/>
          <p:nvPr/>
        </p:nvSpPr>
        <p:spPr>
          <a:xfrm>
            <a:off x="1553378" y="502369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4744F49-FCE5-4CE8-B3BA-88BD49EF3A69}"/>
              </a:ext>
            </a:extLst>
          </p:cNvPr>
          <p:cNvSpPr/>
          <p:nvPr/>
        </p:nvSpPr>
        <p:spPr>
          <a:xfrm>
            <a:off x="1619480" y="3172858"/>
            <a:ext cx="1674563" cy="1762699"/>
          </a:xfrm>
          <a:custGeom>
            <a:avLst/>
            <a:gdLst>
              <a:gd name="connsiteX0" fmla="*/ 1674563 w 1674563"/>
              <a:gd name="connsiteY0" fmla="*/ 0 h 1762699"/>
              <a:gd name="connsiteX1" fmla="*/ 1090669 w 1674563"/>
              <a:gd name="connsiteY1" fmla="*/ 275422 h 1762699"/>
              <a:gd name="connsiteX2" fmla="*/ 815248 w 1674563"/>
              <a:gd name="connsiteY2" fmla="*/ 727113 h 1762699"/>
              <a:gd name="connsiteX3" fmla="*/ 583893 w 1674563"/>
              <a:gd name="connsiteY3" fmla="*/ 1377108 h 1762699"/>
              <a:gd name="connsiteX4" fmla="*/ 0 w 1674563"/>
              <a:gd name="connsiteY4" fmla="*/ 1762699 h 17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563" h="1762699">
                <a:moveTo>
                  <a:pt x="1674563" y="0"/>
                </a:moveTo>
                <a:cubicBezTo>
                  <a:pt x="1454225" y="77118"/>
                  <a:pt x="1233888" y="154236"/>
                  <a:pt x="1090669" y="275422"/>
                </a:cubicBezTo>
                <a:cubicBezTo>
                  <a:pt x="947450" y="396608"/>
                  <a:pt x="899711" y="543499"/>
                  <a:pt x="815248" y="727113"/>
                </a:cubicBezTo>
                <a:cubicBezTo>
                  <a:pt x="730785" y="910727"/>
                  <a:pt x="719768" y="1204510"/>
                  <a:pt x="583893" y="1377108"/>
                </a:cubicBezTo>
                <a:cubicBezTo>
                  <a:pt x="448018" y="1549706"/>
                  <a:pt x="224009" y="1656202"/>
                  <a:pt x="0" y="1762699"/>
                </a:cubicBez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F689F97-F26A-451E-868E-9B1A84A851D7}"/>
                  </a:ext>
                </a:extLst>
              </p:cNvPr>
              <p:cNvSpPr txBox="1"/>
              <p:nvPr/>
            </p:nvSpPr>
            <p:spPr>
              <a:xfrm>
                <a:off x="4957590" y="2916593"/>
                <a:ext cx="3855903" cy="1477328"/>
              </a:xfrm>
              <a:prstGeom prst="rect">
                <a:avLst/>
              </a:prstGeom>
              <a:noFill/>
            </p:spPr>
            <p:txBody>
              <a:bodyPr wrap="square" rtlCol="0">
                <a:spAutoFit/>
              </a:bodyPr>
              <a:lstStyle/>
              <a:p>
                <a:r>
                  <a:rPr lang="en-US" dirty="0"/>
                  <a:t>There is an infinite number of curves representing different reversible processes going through arbitrary point </a:t>
                </a:r>
                <a14:m>
                  <m:oMath xmlns:m="http://schemas.openxmlformats.org/officeDocument/2006/math">
                    <m:r>
                      <a:rPr lang="en-US" b="0" i="1" smtClean="0">
                        <a:latin typeface="Cambria Math" panose="02040503050406030204" pitchFamily="18" charset="0"/>
                      </a:rPr>
                      <m:t>𝑝𝑉</m:t>
                    </m:r>
                  </m:oMath>
                </a14:m>
                <a:r>
                  <a:rPr lang="en-US" dirty="0"/>
                  <a:t>. In particular there is an isotherm </a:t>
                </a:r>
                <a14:m>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r>
                      <m:rPr>
                        <m:nor/>
                      </m:rPr>
                      <a:rPr lang="en-US" b="0" i="0" smtClean="0">
                        <a:latin typeface="Cambria Math" panose="02040503050406030204" pitchFamily="18" charset="0"/>
                      </a:rPr>
                      <m:t>const</m:t>
                    </m:r>
                  </m:oMath>
                </a14:m>
                <a:r>
                  <a:rPr lang="en-US" dirty="0"/>
                  <a:t>, the slope of which is</a:t>
                </a:r>
              </a:p>
            </p:txBody>
          </p:sp>
        </mc:Choice>
        <mc:Fallback xmlns="">
          <p:sp>
            <p:nvSpPr>
              <p:cNvPr id="21" name="TextBox 20">
                <a:extLst>
                  <a:ext uri="{FF2B5EF4-FFF2-40B4-BE49-F238E27FC236}">
                    <a16:creationId xmlns:a16="http://schemas.microsoft.com/office/drawing/2014/main" id="{DF689F97-F26A-451E-868E-9B1A84A851D7}"/>
                  </a:ext>
                </a:extLst>
              </p:cNvPr>
              <p:cNvSpPr txBox="1">
                <a:spLocks noRot="1" noChangeAspect="1" noMove="1" noResize="1" noEditPoints="1" noAdjustHandles="1" noChangeArrowheads="1" noChangeShapeType="1" noTextEdit="1"/>
              </p:cNvSpPr>
              <p:nvPr/>
            </p:nvSpPr>
            <p:spPr>
              <a:xfrm>
                <a:off x="4957590" y="2916593"/>
                <a:ext cx="3855903" cy="1477328"/>
              </a:xfrm>
              <a:prstGeom prst="rect">
                <a:avLst/>
              </a:prstGeom>
              <a:blipFill>
                <a:blip r:embed="rId14"/>
                <a:stretch>
                  <a:fillRect l="-1264" t="-2058" r="-2370" b="-5350"/>
                </a:stretch>
              </a:blipFill>
            </p:spPr>
            <p:txBody>
              <a:bodyPr/>
              <a:lstStyle/>
              <a:p>
                <a:r>
                  <a:rPr lang="en-US">
                    <a:noFill/>
                  </a:rPr>
                  <a:t> </a:t>
                </a:r>
              </a:p>
            </p:txBody>
          </p:sp>
        </mc:Fallback>
      </mc:AlternateContent>
      <p:pic>
        <p:nvPicPr>
          <p:cNvPr id="33" name="Picture 32">
            <a:extLst>
              <a:ext uri="{FF2B5EF4-FFF2-40B4-BE49-F238E27FC236}">
                <a16:creationId xmlns:a16="http://schemas.microsoft.com/office/drawing/2014/main" id="{F6BF9EAB-3407-4DA8-A9AF-A0E92DF2C832}"/>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6084727" y="4393921"/>
            <a:ext cx="1023429" cy="474857"/>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EE0E1D1-0233-48E7-992F-9D5FD57A1BEA}"/>
                  </a:ext>
                </a:extLst>
              </p:cNvPr>
              <p:cNvSpPr txBox="1"/>
              <p:nvPr/>
            </p:nvSpPr>
            <p:spPr>
              <a:xfrm>
                <a:off x="5034708" y="5137707"/>
                <a:ext cx="3634942" cy="923330"/>
              </a:xfrm>
              <a:prstGeom prst="rect">
                <a:avLst/>
              </a:prstGeom>
              <a:noFill/>
            </p:spPr>
            <p:txBody>
              <a:bodyPr wrap="square" rtlCol="0">
                <a:spAutoFit/>
              </a:bodyPr>
              <a:lstStyle/>
              <a:p>
                <a:r>
                  <a:rPr lang="en-US" dirty="0"/>
                  <a:t>Since                the adiabatic curve is steeper than the isotherm in a common </a:t>
                </a:r>
                <a14:m>
                  <m:oMath xmlns:m="http://schemas.openxmlformats.org/officeDocument/2006/math">
                    <m:r>
                      <a:rPr lang="en-US" b="0" i="1" smtClean="0">
                        <a:latin typeface="Cambria Math" panose="02040503050406030204" pitchFamily="18" charset="0"/>
                      </a:rPr>
                      <m:t>𝑝𝑉</m:t>
                    </m:r>
                  </m:oMath>
                </a14:m>
                <a:r>
                  <a:rPr lang="en-US" dirty="0"/>
                  <a:t> point. </a:t>
                </a:r>
              </a:p>
            </p:txBody>
          </p:sp>
        </mc:Choice>
        <mc:Fallback xmlns="">
          <p:sp>
            <p:nvSpPr>
              <p:cNvPr id="25" name="TextBox 24">
                <a:extLst>
                  <a:ext uri="{FF2B5EF4-FFF2-40B4-BE49-F238E27FC236}">
                    <a16:creationId xmlns:a16="http://schemas.microsoft.com/office/drawing/2014/main" id="{CEE0E1D1-0233-48E7-992F-9D5FD57A1BEA}"/>
                  </a:ext>
                </a:extLst>
              </p:cNvPr>
              <p:cNvSpPr txBox="1">
                <a:spLocks noRot="1" noChangeAspect="1" noMove="1" noResize="1" noEditPoints="1" noAdjustHandles="1" noChangeArrowheads="1" noChangeShapeType="1" noTextEdit="1"/>
              </p:cNvSpPr>
              <p:nvPr/>
            </p:nvSpPr>
            <p:spPr>
              <a:xfrm>
                <a:off x="5034708" y="5137707"/>
                <a:ext cx="3634942" cy="923330"/>
              </a:xfrm>
              <a:prstGeom prst="rect">
                <a:avLst/>
              </a:prstGeom>
              <a:blipFill>
                <a:blip r:embed="rId16"/>
                <a:stretch>
                  <a:fillRect l="-1510" t="-3974" b="-9934"/>
                </a:stretch>
              </a:blipFill>
            </p:spPr>
            <p:txBody>
              <a:bodyPr/>
              <a:lstStyle/>
              <a:p>
                <a:r>
                  <a:rPr lang="en-US">
                    <a:noFill/>
                  </a:rPr>
                  <a:t> </a:t>
                </a:r>
              </a:p>
            </p:txBody>
          </p:sp>
        </mc:Fallback>
      </mc:AlternateContent>
      <p:pic>
        <p:nvPicPr>
          <p:cNvPr id="27" name="Picture 26">
            <a:extLst>
              <a:ext uri="{FF2B5EF4-FFF2-40B4-BE49-F238E27FC236}">
                <a16:creationId xmlns:a16="http://schemas.microsoft.com/office/drawing/2014/main" id="{57CEB948-7349-4C3A-BB6E-75602772EAF9}"/>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5810440" y="5212862"/>
            <a:ext cx="548571" cy="161143"/>
          </a:xfrm>
          <a:prstGeom prst="rect">
            <a:avLst/>
          </a:prstGeom>
        </p:spPr>
      </p:pic>
      <p:sp>
        <p:nvSpPr>
          <p:cNvPr id="31" name="Freeform: Shape 30">
            <a:extLst>
              <a:ext uri="{FF2B5EF4-FFF2-40B4-BE49-F238E27FC236}">
                <a16:creationId xmlns:a16="http://schemas.microsoft.com/office/drawing/2014/main" id="{43D8698D-D238-44B0-A620-576A42EFFDE7}"/>
              </a:ext>
            </a:extLst>
          </p:cNvPr>
          <p:cNvSpPr/>
          <p:nvPr/>
        </p:nvSpPr>
        <p:spPr>
          <a:xfrm>
            <a:off x="1828800" y="4614397"/>
            <a:ext cx="4065224" cy="548398"/>
          </a:xfrm>
          <a:custGeom>
            <a:avLst/>
            <a:gdLst>
              <a:gd name="connsiteX0" fmla="*/ 4065224 w 4065224"/>
              <a:gd name="connsiteY0" fmla="*/ 23704 h 548398"/>
              <a:gd name="connsiteX1" fmla="*/ 2864386 w 4065224"/>
              <a:gd name="connsiteY1" fmla="*/ 12687 h 548398"/>
              <a:gd name="connsiteX2" fmla="*/ 2104222 w 4065224"/>
              <a:gd name="connsiteY2" fmla="*/ 177940 h 548398"/>
              <a:gd name="connsiteX3" fmla="*/ 1123720 w 4065224"/>
              <a:gd name="connsiteY3" fmla="*/ 508446 h 548398"/>
              <a:gd name="connsiteX4" fmla="*/ 0 w 4065224"/>
              <a:gd name="connsiteY4" fmla="*/ 530480 h 54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5224" h="548398">
                <a:moveTo>
                  <a:pt x="4065224" y="23704"/>
                </a:moveTo>
                <a:cubicBezTo>
                  <a:pt x="3628222" y="5342"/>
                  <a:pt x="3191220" y="-13019"/>
                  <a:pt x="2864386" y="12687"/>
                </a:cubicBezTo>
                <a:cubicBezTo>
                  <a:pt x="2537552" y="38393"/>
                  <a:pt x="2394333" y="95313"/>
                  <a:pt x="2104222" y="177940"/>
                </a:cubicBezTo>
                <a:cubicBezTo>
                  <a:pt x="1814111" y="260567"/>
                  <a:pt x="1474424" y="449689"/>
                  <a:pt x="1123720" y="508446"/>
                </a:cubicBezTo>
                <a:cubicBezTo>
                  <a:pt x="773016" y="567203"/>
                  <a:pt x="386508" y="548841"/>
                  <a:pt x="0" y="530480"/>
                </a:cubicBezTo>
              </a:path>
            </a:pathLst>
          </a:custGeom>
          <a:noFill/>
          <a:ln w="28575">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B03FA2B-849D-4ECD-8C85-32389D6A0DB0}"/>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245721" y="4028728"/>
            <a:ext cx="135238" cy="161905"/>
          </a:xfrm>
          <a:prstGeom prst="rect">
            <a:avLst/>
          </a:prstGeom>
        </p:spPr>
      </p:pic>
      <p:pic>
        <p:nvPicPr>
          <p:cNvPr id="11" name="Picture 10">
            <a:extLst>
              <a:ext uri="{FF2B5EF4-FFF2-40B4-BE49-F238E27FC236}">
                <a16:creationId xmlns:a16="http://schemas.microsoft.com/office/drawing/2014/main" id="{52B5394C-E910-4F02-B529-57654593A166}"/>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219141" y="6413497"/>
            <a:ext cx="182857" cy="180952"/>
          </a:xfrm>
          <a:prstGeom prst="rect">
            <a:avLst/>
          </a:prstGeom>
        </p:spPr>
      </p:pic>
    </p:spTree>
    <p:extLst>
      <p:ext uri="{BB962C8B-B14F-4D97-AF65-F5344CB8AC3E}">
        <p14:creationId xmlns:p14="http://schemas.microsoft.com/office/powerpoint/2010/main" val="2626003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4F6DC4-3C34-447E-90C8-A1F234202E14}"/>
              </a:ext>
            </a:extLst>
          </p:cNvPr>
          <p:cNvSpPr>
            <a:spLocks noGrp="1"/>
          </p:cNvSpPr>
          <p:nvPr>
            <p:ph type="sldNum" sz="quarter" idx="12"/>
          </p:nvPr>
        </p:nvSpPr>
        <p:spPr/>
        <p:txBody>
          <a:bodyPr/>
          <a:lstStyle/>
          <a:p>
            <a:fld id="{A84D4951-8A76-4D8F-991A-50C7753EBC79}" type="slidenum">
              <a:rPr lang="sk-SK" smtClean="0"/>
              <a:t>20</a:t>
            </a:fld>
            <a:endParaRPr lang="sk-SK" dirty="0"/>
          </a:p>
        </p:txBody>
      </p:sp>
      <p:sp>
        <p:nvSpPr>
          <p:cNvPr id="3" name="TextBox 2">
            <a:extLst>
              <a:ext uri="{FF2B5EF4-FFF2-40B4-BE49-F238E27FC236}">
                <a16:creationId xmlns:a16="http://schemas.microsoft.com/office/drawing/2014/main" id="{C472D833-90C6-42E3-817E-9199FAED2EBA}"/>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 “proof”</a:t>
            </a:r>
            <a:endParaRPr lang="sk-SK" sz="2800" b="1" dirty="0"/>
          </a:p>
        </p:txBody>
      </p:sp>
      <p:sp>
        <p:nvSpPr>
          <p:cNvPr id="4" name="Rectangle 3">
            <a:extLst>
              <a:ext uri="{FF2B5EF4-FFF2-40B4-BE49-F238E27FC236}">
                <a16:creationId xmlns:a16="http://schemas.microsoft.com/office/drawing/2014/main" id="{21642E3D-6E58-4D86-BE6C-35EE0EA1A9E6}"/>
              </a:ext>
            </a:extLst>
          </p:cNvPr>
          <p:cNvSpPr/>
          <p:nvPr/>
        </p:nvSpPr>
        <p:spPr>
          <a:xfrm>
            <a:off x="3519378" y="815465"/>
            <a:ext cx="1860697" cy="42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3A0B3B4-21F8-4A91-841D-6B5ECC6339DB}"/>
              </a:ext>
            </a:extLst>
          </p:cNvPr>
          <p:cNvSpPr/>
          <p:nvPr/>
        </p:nvSpPr>
        <p:spPr>
          <a:xfrm>
            <a:off x="5061107" y="188935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C8981DD-7855-410E-9E28-411E7CC40900}"/>
              </a:ext>
            </a:extLst>
          </p:cNvPr>
          <p:cNvSpPr/>
          <p:nvPr/>
        </p:nvSpPr>
        <p:spPr>
          <a:xfrm>
            <a:off x="3381149" y="1889353"/>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5BFCBE-F7D8-4106-9DFB-9CA8B0842071}"/>
              </a:ext>
            </a:extLst>
          </p:cNvPr>
          <p:cNvSpPr/>
          <p:nvPr/>
        </p:nvSpPr>
        <p:spPr>
          <a:xfrm>
            <a:off x="3579053" y="3062177"/>
            <a:ext cx="1860697" cy="42530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E06A9A64-273A-408A-A63E-3DA3650607D8}"/>
              </a:ext>
            </a:extLst>
          </p:cNvPr>
          <p:cNvCxnSpPr>
            <a:endCxn id="6" idx="0"/>
          </p:cNvCxnSpPr>
          <p:nvPr/>
        </p:nvCxnSpPr>
        <p:spPr>
          <a:xfrm>
            <a:off x="3646963" y="124076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84F0C8A-A5C7-4030-A620-19183C45C5A4}"/>
              </a:ext>
            </a:extLst>
          </p:cNvPr>
          <p:cNvCxnSpPr>
            <a:stCxn id="5" idx="0"/>
          </p:cNvCxnSpPr>
          <p:nvPr/>
        </p:nvCxnSpPr>
        <p:spPr>
          <a:xfrm flipV="1">
            <a:off x="5326921" y="1240767"/>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621D0C2-75C8-4948-8C13-F1BF68797340}"/>
              </a:ext>
            </a:extLst>
          </p:cNvPr>
          <p:cNvCxnSpPr>
            <a:stCxn id="6" idx="4"/>
          </p:cNvCxnSpPr>
          <p:nvPr/>
        </p:nvCxnSpPr>
        <p:spPr>
          <a:xfrm>
            <a:off x="3646963" y="242098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A654997-A213-432E-ABE5-2EEEF2610377}"/>
              </a:ext>
            </a:extLst>
          </p:cNvPr>
          <p:cNvCxnSpPr>
            <a:endCxn id="5" idx="4"/>
          </p:cNvCxnSpPr>
          <p:nvPr/>
        </p:nvCxnSpPr>
        <p:spPr>
          <a:xfrm flipV="1">
            <a:off x="5326921" y="2420981"/>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FB80753-287E-4563-BF37-CA4345FBD25B}"/>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3600296" y="2066034"/>
            <a:ext cx="93333" cy="179048"/>
          </a:xfrm>
          <a:prstGeom prst="rect">
            <a:avLst/>
          </a:prstGeom>
        </p:spPr>
      </p:pic>
      <p:pic>
        <p:nvPicPr>
          <p:cNvPr id="13" name="Picture 12">
            <a:extLst>
              <a:ext uri="{FF2B5EF4-FFF2-40B4-BE49-F238E27FC236}">
                <a16:creationId xmlns:a16="http://schemas.microsoft.com/office/drawing/2014/main" id="{8DC4F0D6-1A1F-4ABE-A3FE-CC37AA0EED57}"/>
              </a:ext>
            </a:extLst>
          </p:cNvPr>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159302" y="2060996"/>
            <a:ext cx="335238" cy="180952"/>
          </a:xfrm>
          <a:prstGeom prst="rect">
            <a:avLst/>
          </a:prstGeom>
        </p:spPr>
      </p:pic>
      <p:pic>
        <p:nvPicPr>
          <p:cNvPr id="14" name="Picture 13">
            <a:extLst>
              <a:ext uri="{FF2B5EF4-FFF2-40B4-BE49-F238E27FC236}">
                <a16:creationId xmlns:a16="http://schemas.microsoft.com/office/drawing/2014/main" id="{2A5F691D-20A5-4C41-A387-20D26C9017FD}"/>
              </a:ext>
            </a:extLst>
          </p:cNvPr>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3693629" y="1351382"/>
            <a:ext cx="272381" cy="228571"/>
          </a:xfrm>
          <a:prstGeom prst="rect">
            <a:avLst/>
          </a:prstGeom>
        </p:spPr>
      </p:pic>
      <p:pic>
        <p:nvPicPr>
          <p:cNvPr id="15" name="Picture 14">
            <a:extLst>
              <a:ext uri="{FF2B5EF4-FFF2-40B4-BE49-F238E27FC236}">
                <a16:creationId xmlns:a16="http://schemas.microsoft.com/office/drawing/2014/main" id="{5714B416-D5F9-4A6A-8770-CED6C08CC704}"/>
              </a:ext>
            </a:extLst>
          </p:cNvPr>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a:xfrm>
            <a:off x="3706279" y="2562930"/>
            <a:ext cx="396190" cy="253333"/>
          </a:xfrm>
          <a:prstGeom prst="rect">
            <a:avLst/>
          </a:prstGeom>
        </p:spPr>
      </p:pic>
      <p:pic>
        <p:nvPicPr>
          <p:cNvPr id="16" name="Picture 15">
            <a:extLst>
              <a:ext uri="{FF2B5EF4-FFF2-40B4-BE49-F238E27FC236}">
                <a16:creationId xmlns:a16="http://schemas.microsoft.com/office/drawing/2014/main" id="{8C227A04-8330-425F-958C-1E145ABC10DA}"/>
              </a:ext>
            </a:extLst>
          </p:cNvPr>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a:xfrm>
            <a:off x="4282734" y="922401"/>
            <a:ext cx="226667" cy="211429"/>
          </a:xfrm>
          <a:prstGeom prst="rect">
            <a:avLst/>
          </a:prstGeom>
        </p:spPr>
      </p:pic>
      <p:pic>
        <p:nvPicPr>
          <p:cNvPr id="17" name="Picture 16">
            <a:extLst>
              <a:ext uri="{FF2B5EF4-FFF2-40B4-BE49-F238E27FC236}">
                <a16:creationId xmlns:a16="http://schemas.microsoft.com/office/drawing/2014/main" id="{046FBEA5-4F8C-40E2-BC23-07C20080B4A8}"/>
              </a:ext>
            </a:extLst>
          </p:cNvPr>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4282734" y="3179747"/>
            <a:ext cx="232381" cy="211429"/>
          </a:xfrm>
          <a:prstGeom prst="rect">
            <a:avLst/>
          </a:prstGeom>
        </p:spPr>
      </p:pic>
      <p:cxnSp>
        <p:nvCxnSpPr>
          <p:cNvPr id="18" name="Straight Arrow Connector 17">
            <a:extLst>
              <a:ext uri="{FF2B5EF4-FFF2-40B4-BE49-F238E27FC236}">
                <a16:creationId xmlns:a16="http://schemas.microsoft.com/office/drawing/2014/main" id="{19128E3D-E01B-435F-963B-CD0A00A9C2C8}"/>
              </a:ext>
            </a:extLst>
          </p:cNvPr>
          <p:cNvCxnSpPr>
            <a:cxnSpLocks/>
            <a:stCxn id="6" idx="6"/>
            <a:endCxn id="5" idx="2"/>
          </p:cNvCxnSpPr>
          <p:nvPr/>
        </p:nvCxnSpPr>
        <p:spPr>
          <a:xfrm>
            <a:off x="3912777" y="2155167"/>
            <a:ext cx="11483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A2406E0-798F-4018-B18A-68F0546DD7D8}"/>
              </a:ext>
            </a:extLst>
          </p:cNvPr>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3984260" y="1908681"/>
            <a:ext cx="157714" cy="164571"/>
          </a:xfrm>
          <a:prstGeom prst="rect">
            <a:avLst/>
          </a:prstGeom>
        </p:spPr>
      </p:pic>
      <p:pic>
        <p:nvPicPr>
          <p:cNvPr id="21" name="Picture 20">
            <a:extLst>
              <a:ext uri="{FF2B5EF4-FFF2-40B4-BE49-F238E27FC236}">
                <a16:creationId xmlns:a16="http://schemas.microsoft.com/office/drawing/2014/main" id="{395D7C74-FF2A-407D-9A17-70425ED2B3B2}"/>
              </a:ext>
            </a:extLst>
          </p:cNvPr>
          <p:cNvPicPr>
            <a:picLocks noChangeAspect="1"/>
          </p:cNvPicPr>
          <p:nvPr>
            <p:custDataLst>
              <p:tags r:id="rId8"/>
            </p:custDataLst>
          </p:nvPr>
        </p:nvPicPr>
        <p:blipFill>
          <a:blip r:embed="rId20" cstate="print">
            <a:extLst>
              <a:ext uri="{28A0092B-C50C-407E-A947-70E740481C1C}">
                <a14:useLocalDpi xmlns:a14="http://schemas.microsoft.com/office/drawing/2010/main" val="0"/>
              </a:ext>
            </a:extLst>
          </a:blip>
          <a:stretch>
            <a:fillRect/>
          </a:stretch>
        </p:blipFill>
        <p:spPr>
          <a:xfrm>
            <a:off x="4691630" y="1880309"/>
            <a:ext cx="308571" cy="238286"/>
          </a:xfrm>
          <a:prstGeom prst="rect">
            <a:avLst/>
          </a:prstGeom>
        </p:spPr>
      </p:pic>
      <p:cxnSp>
        <p:nvCxnSpPr>
          <p:cNvPr id="28" name="Straight Connector 27">
            <a:extLst>
              <a:ext uri="{FF2B5EF4-FFF2-40B4-BE49-F238E27FC236}">
                <a16:creationId xmlns:a16="http://schemas.microsoft.com/office/drawing/2014/main" id="{33161F4A-80A9-49B9-A563-1AF0CF3E1CF4}"/>
              </a:ext>
            </a:extLst>
          </p:cNvPr>
          <p:cNvCxnSpPr>
            <a:cxnSpLocks/>
          </p:cNvCxnSpPr>
          <p:nvPr/>
        </p:nvCxnSpPr>
        <p:spPr>
          <a:xfrm>
            <a:off x="4396067" y="1758520"/>
            <a:ext cx="0" cy="3929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107EC37-FC50-4053-9FE3-5170201D656C}"/>
              </a:ext>
            </a:extLst>
          </p:cNvPr>
          <p:cNvCxnSpPr>
            <a:cxnSpLocks/>
          </p:cNvCxnSpPr>
          <p:nvPr/>
        </p:nvCxnSpPr>
        <p:spPr>
          <a:xfrm>
            <a:off x="4396067" y="1765005"/>
            <a:ext cx="2706482"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9337FB1-232D-482A-BBC4-B3F757024F91}"/>
              </a:ext>
            </a:extLst>
          </p:cNvPr>
          <p:cNvPicPr>
            <a:picLocks noChangeAspect="1"/>
          </p:cNvPicPr>
          <p:nvPr>
            <p:custDataLst>
              <p:tags r:id="rId9"/>
            </p:custDataLst>
          </p:nvPr>
        </p:nvPicPr>
        <p:blipFill>
          <a:blip r:embed="rId21" cstate="print">
            <a:extLst>
              <a:ext uri="{28A0092B-C50C-407E-A947-70E740481C1C}">
                <a14:useLocalDpi xmlns:a14="http://schemas.microsoft.com/office/drawing/2010/main" val="0"/>
              </a:ext>
            </a:extLst>
          </a:blip>
          <a:stretch>
            <a:fillRect/>
          </a:stretch>
        </p:blipFill>
        <p:spPr>
          <a:xfrm>
            <a:off x="7245065" y="1660046"/>
            <a:ext cx="778286" cy="238286"/>
          </a:xfrm>
          <a:prstGeom prst="rect">
            <a:avLst/>
          </a:prstGeom>
        </p:spPr>
      </p:pic>
      <p:pic>
        <p:nvPicPr>
          <p:cNvPr id="34" name="Picture 33">
            <a:extLst>
              <a:ext uri="{FF2B5EF4-FFF2-40B4-BE49-F238E27FC236}">
                <a16:creationId xmlns:a16="http://schemas.microsoft.com/office/drawing/2014/main" id="{720D228D-8D3C-4E62-9318-BAAA3FDECDB2}"/>
              </a:ext>
            </a:extLst>
          </p:cNvPr>
          <p:cNvPicPr>
            <a:picLocks noChangeAspect="1"/>
          </p:cNvPicPr>
          <p:nvPr>
            <p:custDataLst>
              <p:tags r:id="rId10"/>
            </p:custDataLst>
          </p:nvPr>
        </p:nvPicPr>
        <p:blipFill>
          <a:blip r:embed="rId22" cstate="print">
            <a:extLst>
              <a:ext uri="{28A0092B-C50C-407E-A947-70E740481C1C}">
                <a14:useLocalDpi xmlns:a14="http://schemas.microsoft.com/office/drawing/2010/main" val="0"/>
              </a:ext>
            </a:extLst>
          </a:blip>
          <a:stretch>
            <a:fillRect/>
          </a:stretch>
        </p:blipFill>
        <p:spPr>
          <a:xfrm>
            <a:off x="5380075" y="2666895"/>
            <a:ext cx="1188571" cy="264762"/>
          </a:xfrm>
          <a:prstGeom prst="rect">
            <a:avLst/>
          </a:prstGeom>
        </p:spPr>
      </p:pic>
      <p:pic>
        <p:nvPicPr>
          <p:cNvPr id="37" name="Picture 36">
            <a:extLst>
              <a:ext uri="{FF2B5EF4-FFF2-40B4-BE49-F238E27FC236}">
                <a16:creationId xmlns:a16="http://schemas.microsoft.com/office/drawing/2014/main" id="{0E4647A9-3940-46CA-B6E9-328B3B39CBAC}"/>
              </a:ext>
            </a:extLst>
          </p:cNvPr>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5394640" y="1363996"/>
            <a:ext cx="396190" cy="264762"/>
          </a:xfrm>
          <a:prstGeom prst="rect">
            <a:avLst/>
          </a:prstGeom>
        </p:spPr>
      </p:pic>
      <p:sp>
        <p:nvSpPr>
          <p:cNvPr id="39" name="Rectangle 38">
            <a:extLst>
              <a:ext uri="{FF2B5EF4-FFF2-40B4-BE49-F238E27FC236}">
                <a16:creationId xmlns:a16="http://schemas.microsoft.com/office/drawing/2014/main" id="{CA9FFC97-C63C-4F6F-86B3-E0EAD6042C1A}"/>
              </a:ext>
            </a:extLst>
          </p:cNvPr>
          <p:cNvSpPr/>
          <p:nvPr/>
        </p:nvSpPr>
        <p:spPr>
          <a:xfrm>
            <a:off x="3264195" y="1654384"/>
            <a:ext cx="3381154" cy="13327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2A09AEA-8F7B-4F02-956B-8C46B97C4525}"/>
                  </a:ext>
                </a:extLst>
              </p:cNvPr>
              <p:cNvSpPr txBox="1"/>
              <p:nvPr/>
            </p:nvSpPr>
            <p:spPr>
              <a:xfrm>
                <a:off x="212650" y="3582155"/>
                <a:ext cx="8846289" cy="3000821"/>
              </a:xfrm>
              <a:prstGeom prst="rect">
                <a:avLst/>
              </a:prstGeom>
              <a:noFill/>
            </p:spPr>
            <p:txBody>
              <a:bodyPr wrap="square" rtlCol="0">
                <a:spAutoFit/>
              </a:bodyPr>
              <a:lstStyle/>
              <a:p>
                <a:r>
                  <a:rPr lang="en-US" dirty="0"/>
                  <a:t>So we have shown that if the hypothetical machine is indeed more efficient than the Carnot machine, we can combine the hypothetical machine with a Carnot heat pump to form a compound heat machine (</a:t>
                </a:r>
                <a:r>
                  <a:rPr lang="en-US" dirty="0">
                    <a:solidFill>
                      <a:srgbClr val="00B050"/>
                    </a:solidFill>
                  </a:rPr>
                  <a:t>framed by green in the figure</a:t>
                </a:r>
                <a:r>
                  <a:rPr lang="en-US" dirty="0"/>
                  <a:t>) that produces useful mechanical work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just by “consuming “ heat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from the hot reservoir but does not “return” any heat to the cold reservoir, since the same heat which is returned by the hypothetical machine is taken out by the Carnot heat pump. The cold reservoir is, in fact, not needed for the work of such a  compound machine.</a:t>
                </a:r>
              </a:p>
              <a:p>
                <a:endParaRPr lang="en-US" sz="900" dirty="0"/>
              </a:p>
              <a:p>
                <a:r>
                  <a:rPr lang="en-US" dirty="0"/>
                  <a:t>By that we would be able to construct a </a:t>
                </a:r>
                <a:r>
                  <a:rPr lang="en-US" b="1" dirty="0">
                    <a:solidFill>
                      <a:srgbClr val="FF0000"/>
                    </a:solidFill>
                  </a:rPr>
                  <a:t>perpetuum mobile of the second kind</a:t>
                </a:r>
                <a:r>
                  <a:rPr lang="en-US" dirty="0"/>
                  <a:t>. </a:t>
                </a:r>
                <a:r>
                  <a:rPr lang="en-US" b="1" dirty="0"/>
                  <a:t>This is defined as a heat machine which “converts” heat into mechanical work without the need to “return”  some heat into outer environment. </a:t>
                </a:r>
                <a:r>
                  <a:rPr lang="en-US" dirty="0"/>
                  <a:t>This is believed to be a </a:t>
                </a:r>
                <a:r>
                  <a:rPr lang="en-US" b="1" dirty="0">
                    <a:solidFill>
                      <a:srgbClr val="FF0000"/>
                    </a:solidFill>
                  </a:rPr>
                  <a:t>physical</a:t>
                </a:r>
                <a:r>
                  <a:rPr lang="en-US" b="1" dirty="0"/>
                  <a:t> contradiction</a:t>
                </a:r>
                <a:r>
                  <a:rPr lang="en-US" dirty="0"/>
                  <a:t>.</a:t>
                </a:r>
              </a:p>
            </p:txBody>
          </p:sp>
        </mc:Choice>
        <mc:Fallback xmlns="">
          <p:sp>
            <p:nvSpPr>
              <p:cNvPr id="41" name="TextBox 40">
                <a:extLst>
                  <a:ext uri="{FF2B5EF4-FFF2-40B4-BE49-F238E27FC236}">
                    <a16:creationId xmlns:a16="http://schemas.microsoft.com/office/drawing/2014/main" id="{C2A09AEA-8F7B-4F02-956B-8C46B97C4525}"/>
                  </a:ext>
                </a:extLst>
              </p:cNvPr>
              <p:cNvSpPr txBox="1">
                <a:spLocks noRot="1" noChangeAspect="1" noMove="1" noResize="1" noEditPoints="1" noAdjustHandles="1" noChangeArrowheads="1" noChangeShapeType="1" noTextEdit="1"/>
              </p:cNvSpPr>
              <p:nvPr/>
            </p:nvSpPr>
            <p:spPr>
              <a:xfrm>
                <a:off x="212650" y="3582155"/>
                <a:ext cx="8846289" cy="3000821"/>
              </a:xfrm>
              <a:prstGeom prst="rect">
                <a:avLst/>
              </a:prstGeom>
              <a:blipFill>
                <a:blip r:embed="rId26"/>
                <a:stretch>
                  <a:fillRect l="-620" t="-1220" r="-1103" b="-2439"/>
                </a:stretch>
              </a:blipFill>
            </p:spPr>
            <p:txBody>
              <a:bodyPr/>
              <a:lstStyle/>
              <a:p>
                <a:r>
                  <a:rPr lang="en-US">
                    <a:noFill/>
                  </a:rPr>
                  <a:t> </a:t>
                </a:r>
              </a:p>
            </p:txBody>
          </p:sp>
        </mc:Fallback>
      </mc:AlternateContent>
    </p:spTree>
    <p:extLst>
      <p:ext uri="{BB962C8B-B14F-4D97-AF65-F5344CB8AC3E}">
        <p14:creationId xmlns:p14="http://schemas.microsoft.com/office/powerpoint/2010/main" val="542314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8A17D-EDC4-49AD-A18A-625EDE1FC13D}"/>
              </a:ext>
            </a:extLst>
          </p:cNvPr>
          <p:cNvSpPr>
            <a:spLocks noGrp="1"/>
          </p:cNvSpPr>
          <p:nvPr>
            <p:ph type="sldNum" sz="quarter" idx="12"/>
          </p:nvPr>
        </p:nvSpPr>
        <p:spPr/>
        <p:txBody>
          <a:bodyPr/>
          <a:lstStyle/>
          <a:p>
            <a:fld id="{A84D4951-8A76-4D8F-991A-50C7753EBC79}" type="slidenum">
              <a:rPr lang="sk-SK" smtClean="0"/>
              <a:t>21</a:t>
            </a:fld>
            <a:endParaRPr lang="sk-SK" dirty="0"/>
          </a:p>
        </p:txBody>
      </p:sp>
      <p:sp>
        <p:nvSpPr>
          <p:cNvPr id="3" name="TextBox 2">
            <a:extLst>
              <a:ext uri="{FF2B5EF4-FFF2-40B4-BE49-F238E27FC236}">
                <a16:creationId xmlns:a16="http://schemas.microsoft.com/office/drawing/2014/main" id="{CDADB78B-20C3-4E73-88F7-3CA7E2B355C0}"/>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Second law of thermodynamics</a:t>
            </a:r>
            <a:endParaRPr lang="sk-SK" sz="2800" b="1" dirty="0"/>
          </a:p>
        </p:txBody>
      </p:sp>
      <p:sp>
        <p:nvSpPr>
          <p:cNvPr id="5" name="TextBox 4">
            <a:extLst>
              <a:ext uri="{FF2B5EF4-FFF2-40B4-BE49-F238E27FC236}">
                <a16:creationId xmlns:a16="http://schemas.microsoft.com/office/drawing/2014/main" id="{7895BBC8-FF5F-4124-BBF9-042008AE241D}"/>
              </a:ext>
            </a:extLst>
          </p:cNvPr>
          <p:cNvSpPr txBox="1"/>
          <p:nvPr/>
        </p:nvSpPr>
        <p:spPr>
          <a:xfrm>
            <a:off x="276448" y="914400"/>
            <a:ext cx="8537944" cy="5355312"/>
          </a:xfrm>
          <a:prstGeom prst="rect">
            <a:avLst/>
          </a:prstGeom>
          <a:noFill/>
        </p:spPr>
        <p:txBody>
          <a:bodyPr wrap="square" rtlCol="0">
            <a:spAutoFit/>
          </a:bodyPr>
          <a:lstStyle/>
          <a:p>
            <a:r>
              <a:rPr lang="en-US" dirty="0"/>
              <a:t>We arrived at the statement that it is not possible to construct perpetuum mobile of the second kind. Notice that we did not prove it. We just said we </a:t>
            </a:r>
            <a:r>
              <a:rPr lang="en-US" b="1" dirty="0"/>
              <a:t>believe</a:t>
            </a:r>
            <a:r>
              <a:rPr lang="en-US" dirty="0"/>
              <a:t> it cannot be constructed. We believe it so strongly that we have promoted this statement to be a deep principle of physics: </a:t>
            </a:r>
            <a:r>
              <a:rPr lang="en-US" b="1" dirty="0">
                <a:solidFill>
                  <a:srgbClr val="FF0000"/>
                </a:solidFill>
              </a:rPr>
              <a:t>the second law of thermodynamics</a:t>
            </a:r>
            <a:r>
              <a:rPr lang="en-US" dirty="0"/>
              <a:t>. All our experience suggest, that perpetuum mobile of the second kind is not possible. As anything in physics, we cannot prove it. Just saying “it would be too good to be true” is just a </a:t>
            </a:r>
            <a:r>
              <a:rPr lang="en-US" dirty="0" err="1"/>
              <a:t>clich</a:t>
            </a:r>
            <a:r>
              <a:rPr lang="sk-SK" dirty="0"/>
              <a:t>é</a:t>
            </a:r>
            <a:r>
              <a:rPr lang="en-US" dirty="0"/>
              <a:t>, not a proof.</a:t>
            </a:r>
          </a:p>
          <a:p>
            <a:endParaRPr lang="en-US" dirty="0"/>
          </a:p>
          <a:p>
            <a:r>
              <a:rPr lang="en-US" dirty="0"/>
              <a:t>Impossibility of perpetuum mobile of the second kind is just one possible formulation of the second law of thermodynamics. There are many other, physically equivalent, formulations. Like this one:</a:t>
            </a:r>
          </a:p>
          <a:p>
            <a:endParaRPr lang="en-US" dirty="0"/>
          </a:p>
          <a:p>
            <a:r>
              <a:rPr lang="en-US" b="1" dirty="0">
                <a:solidFill>
                  <a:srgbClr val="FF0000"/>
                </a:solidFill>
              </a:rPr>
              <a:t>Heat cannot spontaneously “flow” from cold system to hot system without external work being performed.</a:t>
            </a:r>
          </a:p>
          <a:p>
            <a:endParaRPr lang="en-US" b="1" dirty="0">
              <a:solidFill>
                <a:srgbClr val="FF0000"/>
              </a:solidFill>
            </a:endParaRPr>
          </a:p>
          <a:p>
            <a:r>
              <a:rPr lang="en-US" dirty="0"/>
              <a:t>This can be reformulated as:  It is not possible to construct absolute refrigerator, which would be a device able to “pump heat” from cold region to hot region without need “to pay” for some mechanical work. Refrigerators are possible, we have one at home. But we have to pay for the electricity. It is easy to demonstrate the connection to the Carnot theorem.</a:t>
            </a:r>
          </a:p>
        </p:txBody>
      </p:sp>
    </p:spTree>
    <p:extLst>
      <p:ext uri="{BB962C8B-B14F-4D97-AF65-F5344CB8AC3E}">
        <p14:creationId xmlns:p14="http://schemas.microsoft.com/office/powerpoint/2010/main" val="426279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88A069-8014-4396-9E56-524E9D460357}"/>
              </a:ext>
            </a:extLst>
          </p:cNvPr>
          <p:cNvSpPr>
            <a:spLocks noGrp="1"/>
          </p:cNvSpPr>
          <p:nvPr>
            <p:ph type="sldNum" sz="quarter" idx="12"/>
          </p:nvPr>
        </p:nvSpPr>
        <p:spPr/>
        <p:txBody>
          <a:bodyPr/>
          <a:lstStyle/>
          <a:p>
            <a:fld id="{A84D4951-8A76-4D8F-991A-50C7753EBC79}" type="slidenum">
              <a:rPr lang="sk-SK" smtClean="0"/>
              <a:t>22</a:t>
            </a:fld>
            <a:endParaRPr lang="sk-SK" dirty="0"/>
          </a:p>
        </p:txBody>
      </p:sp>
      <p:sp>
        <p:nvSpPr>
          <p:cNvPr id="3" name="Rectangle 2">
            <a:extLst>
              <a:ext uri="{FF2B5EF4-FFF2-40B4-BE49-F238E27FC236}">
                <a16:creationId xmlns:a16="http://schemas.microsoft.com/office/drawing/2014/main" id="{AB102291-EC8B-4D3B-ABEE-B62271D563BD}"/>
              </a:ext>
            </a:extLst>
          </p:cNvPr>
          <p:cNvSpPr/>
          <p:nvPr/>
        </p:nvSpPr>
        <p:spPr>
          <a:xfrm>
            <a:off x="765545" y="3429000"/>
            <a:ext cx="1860697" cy="4253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A0314DF-9130-404D-92B0-4A1418852851}"/>
              </a:ext>
            </a:extLst>
          </p:cNvPr>
          <p:cNvSpPr/>
          <p:nvPr/>
        </p:nvSpPr>
        <p:spPr>
          <a:xfrm>
            <a:off x="2307274" y="4502888"/>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81A761B-AC42-424F-A952-205FEB6FC3A0}"/>
              </a:ext>
            </a:extLst>
          </p:cNvPr>
          <p:cNvSpPr/>
          <p:nvPr/>
        </p:nvSpPr>
        <p:spPr>
          <a:xfrm>
            <a:off x="627316" y="4502888"/>
            <a:ext cx="531628" cy="53162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D37B32-CCC4-4CF6-85D7-A7C11AF66735}"/>
              </a:ext>
            </a:extLst>
          </p:cNvPr>
          <p:cNvSpPr/>
          <p:nvPr/>
        </p:nvSpPr>
        <p:spPr>
          <a:xfrm>
            <a:off x="825220" y="5675712"/>
            <a:ext cx="1860697" cy="425302"/>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E6E43C65-DA9F-4782-BF18-7D121CEE7855}"/>
              </a:ext>
            </a:extLst>
          </p:cNvPr>
          <p:cNvCxnSpPr>
            <a:endCxn id="5" idx="0"/>
          </p:cNvCxnSpPr>
          <p:nvPr/>
        </p:nvCxnSpPr>
        <p:spPr>
          <a:xfrm>
            <a:off x="893130" y="3854302"/>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8135EE-AB4C-4649-9EEE-8054D3ADE7EA}"/>
              </a:ext>
            </a:extLst>
          </p:cNvPr>
          <p:cNvCxnSpPr>
            <a:stCxn id="4" idx="0"/>
          </p:cNvCxnSpPr>
          <p:nvPr/>
        </p:nvCxnSpPr>
        <p:spPr>
          <a:xfrm flipV="1">
            <a:off x="2573088" y="3854302"/>
            <a:ext cx="0" cy="648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24BE6D5-7C8B-43E4-9308-F659E63F0FE7}"/>
              </a:ext>
            </a:extLst>
          </p:cNvPr>
          <p:cNvCxnSpPr>
            <a:stCxn id="5" idx="4"/>
          </p:cNvCxnSpPr>
          <p:nvPr/>
        </p:nvCxnSpPr>
        <p:spPr>
          <a:xfrm>
            <a:off x="893130" y="5034516"/>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51023D5-1C6B-4C73-99DA-DF6807BA9CC2}"/>
              </a:ext>
            </a:extLst>
          </p:cNvPr>
          <p:cNvCxnSpPr>
            <a:endCxn id="4" idx="4"/>
          </p:cNvCxnSpPr>
          <p:nvPr/>
        </p:nvCxnSpPr>
        <p:spPr>
          <a:xfrm flipV="1">
            <a:off x="2573088" y="5034516"/>
            <a:ext cx="0" cy="6411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EEEB2DE-316E-4651-8C3F-1201310691AF}"/>
              </a:ext>
            </a:extLst>
          </p:cNvPr>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846463" y="4679569"/>
            <a:ext cx="93333" cy="179048"/>
          </a:xfrm>
          <a:prstGeom prst="rect">
            <a:avLst/>
          </a:prstGeom>
        </p:spPr>
      </p:pic>
      <p:pic>
        <p:nvPicPr>
          <p:cNvPr id="12" name="Picture 11">
            <a:extLst>
              <a:ext uri="{FF2B5EF4-FFF2-40B4-BE49-F238E27FC236}">
                <a16:creationId xmlns:a16="http://schemas.microsoft.com/office/drawing/2014/main" id="{D49F698F-9177-4C8D-BA3A-BC58148E77B7}"/>
              </a:ext>
            </a:extLst>
          </p:cNvPr>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2405469" y="4674531"/>
            <a:ext cx="335238" cy="180952"/>
          </a:xfrm>
          <a:prstGeom prst="rect">
            <a:avLst/>
          </a:prstGeom>
        </p:spPr>
      </p:pic>
      <p:pic>
        <p:nvPicPr>
          <p:cNvPr id="13" name="Picture 12">
            <a:extLst>
              <a:ext uri="{FF2B5EF4-FFF2-40B4-BE49-F238E27FC236}">
                <a16:creationId xmlns:a16="http://schemas.microsoft.com/office/drawing/2014/main" id="{47979732-7EAA-463C-A09D-8F044D3D9BF8}"/>
              </a:ext>
            </a:extLst>
          </p:cNvPr>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939796" y="3964917"/>
            <a:ext cx="272381" cy="228571"/>
          </a:xfrm>
          <a:prstGeom prst="rect">
            <a:avLst/>
          </a:prstGeom>
        </p:spPr>
      </p:pic>
      <p:pic>
        <p:nvPicPr>
          <p:cNvPr id="14" name="Picture 13">
            <a:extLst>
              <a:ext uri="{FF2B5EF4-FFF2-40B4-BE49-F238E27FC236}">
                <a16:creationId xmlns:a16="http://schemas.microsoft.com/office/drawing/2014/main" id="{DF24F176-5485-47D0-80F2-261A06A381A5}"/>
              </a:ext>
            </a:extLst>
          </p:cNvPr>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952446" y="5176465"/>
            <a:ext cx="396190" cy="253333"/>
          </a:xfrm>
          <a:prstGeom prst="rect">
            <a:avLst/>
          </a:prstGeom>
        </p:spPr>
      </p:pic>
      <p:pic>
        <p:nvPicPr>
          <p:cNvPr id="15" name="Picture 14">
            <a:extLst>
              <a:ext uri="{FF2B5EF4-FFF2-40B4-BE49-F238E27FC236}">
                <a16:creationId xmlns:a16="http://schemas.microsoft.com/office/drawing/2014/main" id="{419A8F8F-48CA-4320-A15F-6205EFCF420D}"/>
              </a:ext>
            </a:extLst>
          </p:cNvPr>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1528901" y="3535936"/>
            <a:ext cx="226667" cy="211429"/>
          </a:xfrm>
          <a:prstGeom prst="rect">
            <a:avLst/>
          </a:prstGeom>
        </p:spPr>
      </p:pic>
      <p:pic>
        <p:nvPicPr>
          <p:cNvPr id="16" name="Picture 15">
            <a:extLst>
              <a:ext uri="{FF2B5EF4-FFF2-40B4-BE49-F238E27FC236}">
                <a16:creationId xmlns:a16="http://schemas.microsoft.com/office/drawing/2014/main" id="{CE9152C1-8140-4F67-8EAA-19889B9C2527}"/>
              </a:ext>
            </a:extLst>
          </p:cNvPr>
          <p:cNvPicPr>
            <a:picLocks noChangeAspect="1"/>
          </p:cNvPicPr>
          <p:nvPr>
            <p:custDataLst>
              <p:tags r:id="rId6"/>
            </p:custDataLst>
          </p:nvPr>
        </p:nvPicPr>
        <p:blipFill>
          <a:blip r:embed="rId20" cstate="print">
            <a:extLst>
              <a:ext uri="{28A0092B-C50C-407E-A947-70E740481C1C}">
                <a14:useLocalDpi xmlns:a14="http://schemas.microsoft.com/office/drawing/2010/main" val="0"/>
              </a:ext>
            </a:extLst>
          </a:blip>
          <a:stretch>
            <a:fillRect/>
          </a:stretch>
        </p:blipFill>
        <p:spPr>
          <a:xfrm>
            <a:off x="1528901" y="5793282"/>
            <a:ext cx="232381" cy="211429"/>
          </a:xfrm>
          <a:prstGeom prst="rect">
            <a:avLst/>
          </a:prstGeom>
        </p:spPr>
      </p:pic>
      <p:cxnSp>
        <p:nvCxnSpPr>
          <p:cNvPr id="17" name="Straight Arrow Connector 16">
            <a:extLst>
              <a:ext uri="{FF2B5EF4-FFF2-40B4-BE49-F238E27FC236}">
                <a16:creationId xmlns:a16="http://schemas.microsoft.com/office/drawing/2014/main" id="{E45F7B8D-7773-424E-90E6-6AF39FAD431A}"/>
              </a:ext>
            </a:extLst>
          </p:cNvPr>
          <p:cNvCxnSpPr>
            <a:cxnSpLocks/>
            <a:stCxn id="5" idx="6"/>
            <a:endCxn id="4" idx="2"/>
          </p:cNvCxnSpPr>
          <p:nvPr/>
        </p:nvCxnSpPr>
        <p:spPr>
          <a:xfrm>
            <a:off x="1158944" y="4768702"/>
            <a:ext cx="114833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DF8A580-BB13-48AF-8921-1D3E99A4F28F}"/>
              </a:ext>
            </a:extLst>
          </p:cNvPr>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1538179" y="4545346"/>
            <a:ext cx="157714" cy="164571"/>
          </a:xfrm>
          <a:prstGeom prst="rect">
            <a:avLst/>
          </a:prstGeom>
        </p:spPr>
      </p:pic>
      <p:pic>
        <p:nvPicPr>
          <p:cNvPr id="27" name="Picture 26">
            <a:extLst>
              <a:ext uri="{FF2B5EF4-FFF2-40B4-BE49-F238E27FC236}">
                <a16:creationId xmlns:a16="http://schemas.microsoft.com/office/drawing/2014/main" id="{1F4DA19C-91EE-44A6-8C2E-2E2B7B04BC4C}"/>
              </a:ext>
            </a:extLst>
          </p:cNvPr>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2626242" y="5184733"/>
            <a:ext cx="396190" cy="264762"/>
          </a:xfrm>
          <a:prstGeom prst="rect">
            <a:avLst/>
          </a:prstGeom>
        </p:spPr>
      </p:pic>
      <p:pic>
        <p:nvPicPr>
          <p:cNvPr id="24" name="Picture 23">
            <a:extLst>
              <a:ext uri="{FF2B5EF4-FFF2-40B4-BE49-F238E27FC236}">
                <a16:creationId xmlns:a16="http://schemas.microsoft.com/office/drawing/2014/main" id="{2B3D8A63-E917-44C9-B774-292E23626945}"/>
              </a:ext>
            </a:extLst>
          </p:cNvPr>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2640807" y="3977531"/>
            <a:ext cx="396190" cy="264762"/>
          </a:xfrm>
          <a:prstGeom prst="rect">
            <a:avLst/>
          </a:prstGeom>
        </p:spPr>
      </p:pic>
      <p:sp>
        <p:nvSpPr>
          <p:cNvPr id="25" name="Rectangle 24">
            <a:extLst>
              <a:ext uri="{FF2B5EF4-FFF2-40B4-BE49-F238E27FC236}">
                <a16:creationId xmlns:a16="http://schemas.microsoft.com/office/drawing/2014/main" id="{B9E46ADE-E642-47E2-8A6C-1FBE0E394429}"/>
              </a:ext>
            </a:extLst>
          </p:cNvPr>
          <p:cNvSpPr/>
          <p:nvPr/>
        </p:nvSpPr>
        <p:spPr>
          <a:xfrm>
            <a:off x="510362" y="4267919"/>
            <a:ext cx="2700671" cy="13327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2861367-BF06-43EA-85CA-237DA659B4B9}"/>
                  </a:ext>
                </a:extLst>
              </p:cNvPr>
              <p:cNvSpPr/>
              <p:nvPr/>
            </p:nvSpPr>
            <p:spPr>
              <a:xfrm>
                <a:off x="304224" y="727949"/>
                <a:ext cx="8467636" cy="2031325"/>
              </a:xfrm>
              <a:prstGeom prst="rect">
                <a:avLst/>
              </a:prstGeom>
            </p:spPr>
            <p:txBody>
              <a:bodyPr wrap="square">
                <a:spAutoFit/>
              </a:bodyPr>
              <a:lstStyle/>
              <a:p>
                <a:r>
                  <a:rPr lang="en-US" dirty="0"/>
                  <a:t>Suppose somebody claims that his (hypothetical) machine is better than Carnot machine. His parameters are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&gt;0</m:t>
                    </m:r>
                  </m:oMath>
                </a14:m>
                <a:r>
                  <a:rPr lang="en-US" dirty="0"/>
                  <a:t> (heat “taken out from the hot reservoir)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&lt;0</m:t>
                    </m:r>
                  </m:oMath>
                </a14:m>
                <a:r>
                  <a:rPr lang="en-US" dirty="0"/>
                  <a:t> (</a:t>
                </a:r>
                <a14:m>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𝑄</m:t>
                        </m:r>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en-US" dirty="0"/>
                  <a:t> is returned to the cold reservoir). We take a Carnot engine of such a size, that when operated as a heat engine its parameters are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r>
                      <a:rPr lang="en-US" i="1">
                        <a:latin typeface="Cambria Math" panose="02040503050406030204" pitchFamily="18" charset="0"/>
                      </a:rPr>
                      <m:t>&gt;0</m:t>
                    </m:r>
                  </m:oMath>
                </a14:m>
                <a:r>
                  <a:rPr lang="en-US" dirty="0"/>
                  <a:t> and </a:t>
                </a:r>
                <a14:m>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&lt;0</m:t>
                    </m:r>
                  </m:oMath>
                </a14:m>
                <a:r>
                  <a:rPr lang="en-US" dirty="0"/>
                  <a:t> such that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We run the Carnot engine as a heat pump (reversed run) consuming mechanical work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r>
                      <a:rPr lang="en-US" i="1">
                        <a:latin typeface="Cambria Math" panose="02040503050406030204" pitchFamily="18" charset="0"/>
                      </a:rPr>
                      <m:t>=</m:t>
                    </m:r>
                    <m:r>
                      <a:rPr lang="en-US" b="0" i="1" smtClean="0">
                        <a:latin typeface="Cambria Math" panose="02040503050406030204" pitchFamily="18" charset="0"/>
                      </a:rPr>
                      <m:t>𝐴</m:t>
                    </m:r>
                  </m:oMath>
                </a14:m>
                <a:r>
                  <a:rPr lang="en-US" dirty="0"/>
                  <a:t> per cycle Here is the proof that if the hypothetical machine is more efficient, we would be able to construct absolute refrigerator:</a:t>
                </a:r>
              </a:p>
            </p:txBody>
          </p:sp>
        </mc:Choice>
        <mc:Fallback xmlns="">
          <p:sp>
            <p:nvSpPr>
              <p:cNvPr id="28" name="Rectangle 27">
                <a:extLst>
                  <a:ext uri="{FF2B5EF4-FFF2-40B4-BE49-F238E27FC236}">
                    <a16:creationId xmlns:a16="http://schemas.microsoft.com/office/drawing/2014/main" id="{A2861367-BF06-43EA-85CA-237DA659B4B9}"/>
                  </a:ext>
                </a:extLst>
              </p:cNvPr>
              <p:cNvSpPr>
                <a:spLocks noRot="1" noChangeAspect="1" noMove="1" noResize="1" noEditPoints="1" noAdjustHandles="1" noChangeArrowheads="1" noChangeShapeType="1" noTextEdit="1"/>
              </p:cNvSpPr>
              <p:nvPr/>
            </p:nvSpPr>
            <p:spPr>
              <a:xfrm>
                <a:off x="304224" y="727949"/>
                <a:ext cx="8467636" cy="2031325"/>
              </a:xfrm>
              <a:prstGeom prst="rect">
                <a:avLst/>
              </a:prstGeom>
              <a:blipFill>
                <a:blip r:embed="rId26"/>
                <a:stretch>
                  <a:fillRect l="-648" t="-1497" r="-1080" b="-3593"/>
                </a:stretch>
              </a:blipFill>
            </p:spPr>
            <p:txBody>
              <a:bodyPr/>
              <a:lstStyle/>
              <a:p>
                <a:r>
                  <a:rPr lang="en-US">
                    <a:noFill/>
                  </a:rPr>
                  <a:t> </a:t>
                </a:r>
              </a:p>
            </p:txBody>
          </p:sp>
        </mc:Fallback>
      </mc:AlternateContent>
      <p:pic>
        <p:nvPicPr>
          <p:cNvPr id="42" name="Picture 41">
            <a:extLst>
              <a:ext uri="{FF2B5EF4-FFF2-40B4-BE49-F238E27FC236}">
                <a16:creationId xmlns:a16="http://schemas.microsoft.com/office/drawing/2014/main" id="{3A7D3DB7-7E26-4943-B3BC-2DE3F180944E}"/>
              </a:ext>
            </a:extLst>
          </p:cNvPr>
          <p:cNvPicPr>
            <a:picLocks noChangeAspect="1"/>
          </p:cNvPicPr>
          <p:nvPr>
            <p:custDataLst>
              <p:tags r:id="rId10"/>
            </p:custDataLst>
          </p:nvPr>
        </p:nvPicPr>
        <p:blipFill>
          <a:blip r:embed="rId27" cstate="print">
            <a:extLst>
              <a:ext uri="{28A0092B-C50C-407E-A947-70E740481C1C}">
                <a14:useLocalDpi xmlns:a14="http://schemas.microsoft.com/office/drawing/2010/main" val="0"/>
              </a:ext>
            </a:extLst>
          </a:blip>
          <a:stretch>
            <a:fillRect/>
          </a:stretch>
        </p:blipFill>
        <p:spPr>
          <a:xfrm>
            <a:off x="5786744" y="2937618"/>
            <a:ext cx="924000" cy="536571"/>
          </a:xfrm>
          <a:prstGeom prst="rect">
            <a:avLst/>
          </a:prstGeom>
        </p:spPr>
      </p:pic>
      <p:pic>
        <p:nvPicPr>
          <p:cNvPr id="44" name="Picture 43">
            <a:extLst>
              <a:ext uri="{FF2B5EF4-FFF2-40B4-BE49-F238E27FC236}">
                <a16:creationId xmlns:a16="http://schemas.microsoft.com/office/drawing/2014/main" id="{8C53579A-A2E3-4D6C-8FAC-70E2F4A671B2}"/>
              </a:ext>
            </a:extLst>
          </p:cNvPr>
          <p:cNvPicPr>
            <a:picLocks noChangeAspect="1"/>
          </p:cNvPicPr>
          <p:nvPr>
            <p:custDataLst>
              <p:tags r:id="rId11"/>
            </p:custDataLst>
          </p:nvPr>
        </p:nvPicPr>
        <p:blipFill>
          <a:blip r:embed="rId28" cstate="print">
            <a:extLst>
              <a:ext uri="{28A0092B-C50C-407E-A947-70E740481C1C}">
                <a14:useLocalDpi xmlns:a14="http://schemas.microsoft.com/office/drawing/2010/main" val="0"/>
              </a:ext>
            </a:extLst>
          </a:blip>
          <a:stretch>
            <a:fillRect/>
          </a:stretch>
        </p:blipFill>
        <p:spPr>
          <a:xfrm>
            <a:off x="5786745" y="3711707"/>
            <a:ext cx="831429" cy="238286"/>
          </a:xfrm>
          <a:prstGeom prst="rect">
            <a:avLst/>
          </a:prstGeom>
        </p:spPr>
      </p:pic>
      <p:pic>
        <p:nvPicPr>
          <p:cNvPr id="49" name="Picture 48">
            <a:extLst>
              <a:ext uri="{FF2B5EF4-FFF2-40B4-BE49-F238E27FC236}">
                <a16:creationId xmlns:a16="http://schemas.microsoft.com/office/drawing/2014/main" id="{5A71B036-0265-4CD1-B872-C0821EA008B8}"/>
              </a:ext>
            </a:extLst>
          </p:cNvPr>
          <p:cNvPicPr>
            <a:picLocks noChangeAspect="1"/>
          </p:cNvPicPr>
          <p:nvPr>
            <p:custDataLst>
              <p:tags r:id="rId12"/>
            </p:custDataLst>
          </p:nvPr>
        </p:nvPicPr>
        <p:blipFill>
          <a:blip r:embed="rId29" cstate="print">
            <a:extLst>
              <a:ext uri="{28A0092B-C50C-407E-A947-70E740481C1C}">
                <a14:useLocalDpi xmlns:a14="http://schemas.microsoft.com/office/drawing/2010/main" val="0"/>
              </a:ext>
            </a:extLst>
          </a:blip>
          <a:stretch>
            <a:fillRect/>
          </a:stretch>
        </p:blipFill>
        <p:spPr>
          <a:xfrm>
            <a:off x="5727672" y="4611743"/>
            <a:ext cx="1069714" cy="238286"/>
          </a:xfrm>
          <a:prstGeom prst="rect">
            <a:avLst/>
          </a:prstGeom>
        </p:spPr>
      </p:pic>
      <p:sp>
        <p:nvSpPr>
          <p:cNvPr id="40" name="TextBox 39">
            <a:extLst>
              <a:ext uri="{FF2B5EF4-FFF2-40B4-BE49-F238E27FC236}">
                <a16:creationId xmlns:a16="http://schemas.microsoft.com/office/drawing/2014/main" id="{20C6A62C-2AE3-4FAA-9C9A-AB111876229D}"/>
              </a:ext>
            </a:extLst>
          </p:cNvPr>
          <p:cNvSpPr txBox="1"/>
          <p:nvPr/>
        </p:nvSpPr>
        <p:spPr>
          <a:xfrm>
            <a:off x="2112310" y="2814404"/>
            <a:ext cx="2921061" cy="369332"/>
          </a:xfrm>
          <a:prstGeom prst="rect">
            <a:avLst/>
          </a:prstGeom>
          <a:noFill/>
        </p:spPr>
        <p:txBody>
          <a:bodyPr wrap="square" rtlCol="0">
            <a:spAutoFit/>
          </a:bodyPr>
          <a:lstStyle/>
          <a:p>
            <a:r>
              <a:rPr lang="en-US" dirty="0"/>
              <a:t>according to the assumption:</a:t>
            </a:r>
          </a:p>
        </p:txBody>
      </p:sp>
      <p:pic>
        <p:nvPicPr>
          <p:cNvPr id="47" name="Picture 46">
            <a:extLst>
              <a:ext uri="{FF2B5EF4-FFF2-40B4-BE49-F238E27FC236}">
                <a16:creationId xmlns:a16="http://schemas.microsoft.com/office/drawing/2014/main" id="{7ABC4D47-7F02-444D-ACEE-BFAB0C972EB5}"/>
              </a:ext>
            </a:extLst>
          </p:cNvPr>
          <p:cNvPicPr>
            <a:picLocks noChangeAspect="1"/>
          </p:cNvPicPr>
          <p:nvPr>
            <p:custDataLst>
              <p:tags r:id="rId13"/>
            </p:custDataLst>
          </p:nvPr>
        </p:nvPicPr>
        <p:blipFill>
          <a:blip r:embed="rId30" cstate="print">
            <a:extLst>
              <a:ext uri="{28A0092B-C50C-407E-A947-70E740481C1C}">
                <a14:useLocalDpi xmlns:a14="http://schemas.microsoft.com/office/drawing/2010/main" val="0"/>
              </a:ext>
            </a:extLst>
          </a:blip>
          <a:stretch>
            <a:fillRect/>
          </a:stretch>
        </p:blipFill>
        <p:spPr>
          <a:xfrm>
            <a:off x="5373601" y="4151522"/>
            <a:ext cx="1750286" cy="238286"/>
          </a:xfrm>
          <a:prstGeom prst="rect">
            <a:avLst/>
          </a:prstGeom>
        </p:spPr>
      </p:pic>
      <p:sp>
        <p:nvSpPr>
          <p:cNvPr id="50" name="Rectangle 49">
            <a:extLst>
              <a:ext uri="{FF2B5EF4-FFF2-40B4-BE49-F238E27FC236}">
                <a16:creationId xmlns:a16="http://schemas.microsoft.com/office/drawing/2014/main" id="{31B3AF80-7404-43B2-8B2F-BF039A4E5E45}"/>
              </a:ext>
            </a:extLst>
          </p:cNvPr>
          <p:cNvSpPr/>
          <p:nvPr/>
        </p:nvSpPr>
        <p:spPr>
          <a:xfrm>
            <a:off x="5560827" y="4498524"/>
            <a:ext cx="1403495" cy="5253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8FA73CDF-6D98-4023-B95E-B345EE4BB592}"/>
              </a:ext>
            </a:extLst>
          </p:cNvPr>
          <p:cNvSpPr txBox="1"/>
          <p:nvPr/>
        </p:nvSpPr>
        <p:spPr>
          <a:xfrm>
            <a:off x="3531638" y="5193117"/>
            <a:ext cx="5431605" cy="1200329"/>
          </a:xfrm>
          <a:prstGeom prst="rect">
            <a:avLst/>
          </a:prstGeom>
          <a:noFill/>
        </p:spPr>
        <p:txBody>
          <a:bodyPr wrap="square" rtlCol="0">
            <a:spAutoFit/>
          </a:bodyPr>
          <a:lstStyle/>
          <a:p>
            <a:r>
              <a:rPr lang="en-US" dirty="0"/>
              <a:t>The framed statement says that the net heat is “pumped out” from the cold reservoir by the green framed compound machine without need of external work, so we have got absolute refrigerator.</a:t>
            </a:r>
          </a:p>
        </p:txBody>
      </p:sp>
      <p:sp>
        <p:nvSpPr>
          <p:cNvPr id="52" name="TextBox 51">
            <a:extLst>
              <a:ext uri="{FF2B5EF4-FFF2-40B4-BE49-F238E27FC236}">
                <a16:creationId xmlns:a16="http://schemas.microsoft.com/office/drawing/2014/main" id="{9A261213-4B39-47E8-A5E2-1817565AB27E}"/>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theorem:  absolute refrigerator is impossible</a:t>
            </a:r>
            <a:endParaRPr lang="sk-SK" sz="2800" b="1" dirty="0"/>
          </a:p>
        </p:txBody>
      </p:sp>
    </p:spTree>
    <p:extLst>
      <p:ext uri="{BB962C8B-B14F-4D97-AF65-F5344CB8AC3E}">
        <p14:creationId xmlns:p14="http://schemas.microsoft.com/office/powerpoint/2010/main" val="3243683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9C23D-73B5-478E-8359-5E954952E5C7}"/>
              </a:ext>
            </a:extLst>
          </p:cNvPr>
          <p:cNvSpPr>
            <a:spLocks noGrp="1"/>
          </p:cNvSpPr>
          <p:nvPr>
            <p:ph type="sldNum" sz="quarter" idx="12"/>
          </p:nvPr>
        </p:nvSpPr>
        <p:spPr/>
        <p:txBody>
          <a:bodyPr/>
          <a:lstStyle/>
          <a:p>
            <a:fld id="{A84D4951-8A76-4D8F-991A-50C7753EBC79}" type="slidenum">
              <a:rPr lang="sk-SK" smtClean="0"/>
              <a:t>23</a:t>
            </a:fld>
            <a:endParaRPr lang="sk-SK" dirty="0"/>
          </a:p>
        </p:txBody>
      </p:sp>
      <p:sp>
        <p:nvSpPr>
          <p:cNvPr id="4" name="TextBox 3">
            <a:extLst>
              <a:ext uri="{FF2B5EF4-FFF2-40B4-BE49-F238E27FC236}">
                <a16:creationId xmlns:a16="http://schemas.microsoft.com/office/drawing/2014/main" id="{199FE36D-9DAE-47BB-9BE5-67363B45613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Thermodynamic temperature</a:t>
            </a:r>
            <a:endParaRPr lang="sk-SK" sz="2800" b="1" dirty="0"/>
          </a:p>
        </p:txBody>
      </p:sp>
      <p:sp>
        <p:nvSpPr>
          <p:cNvPr id="5" name="TextBox 4">
            <a:extLst>
              <a:ext uri="{FF2B5EF4-FFF2-40B4-BE49-F238E27FC236}">
                <a16:creationId xmlns:a16="http://schemas.microsoft.com/office/drawing/2014/main" id="{87EC610E-C121-43E4-85EB-056516ADD23B}"/>
              </a:ext>
            </a:extLst>
          </p:cNvPr>
          <p:cNvSpPr txBox="1"/>
          <p:nvPr/>
        </p:nvSpPr>
        <p:spPr>
          <a:xfrm>
            <a:off x="159488" y="711364"/>
            <a:ext cx="8846289" cy="1477328"/>
          </a:xfrm>
          <a:prstGeom prst="rect">
            <a:avLst/>
          </a:prstGeom>
          <a:noFill/>
        </p:spPr>
        <p:txBody>
          <a:bodyPr wrap="square" rtlCol="0">
            <a:spAutoFit/>
          </a:bodyPr>
          <a:lstStyle/>
          <a:p>
            <a:r>
              <a:rPr lang="en-US" dirty="0"/>
              <a:t>The second law of thermodynamics allows us to define temperature independently of the medium.</a:t>
            </a:r>
          </a:p>
          <a:p>
            <a:r>
              <a:rPr lang="en-US" dirty="0"/>
              <a:t>Up to now we had defined the temperature for gas like this:</a:t>
            </a:r>
          </a:p>
          <a:p>
            <a:r>
              <a:rPr lang="en-US" dirty="0"/>
              <a:t>Temperature of gas in equilibrium is given by the mean kinetic energy of the translational movement of molecules as</a:t>
            </a:r>
          </a:p>
        </p:txBody>
      </p:sp>
      <p:pic>
        <p:nvPicPr>
          <p:cNvPr id="9" name="Picture 8">
            <a:extLst>
              <a:ext uri="{FF2B5EF4-FFF2-40B4-BE49-F238E27FC236}">
                <a16:creationId xmlns:a16="http://schemas.microsoft.com/office/drawing/2014/main" id="{EFA6EB70-41EF-4367-A999-1D21F96DB58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08972" y="2031416"/>
            <a:ext cx="1320000" cy="462857"/>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6471A12-21ED-4BA1-9C51-5B63FB6B56FA}"/>
                  </a:ext>
                </a:extLst>
              </p:cNvPr>
              <p:cNvSpPr txBox="1"/>
              <p:nvPr/>
            </p:nvSpPr>
            <p:spPr>
              <a:xfrm>
                <a:off x="239099" y="2494273"/>
                <a:ext cx="8766677" cy="3139321"/>
              </a:xfrm>
              <a:prstGeom prst="rect">
                <a:avLst/>
              </a:prstGeom>
              <a:noFill/>
            </p:spPr>
            <p:txBody>
              <a:bodyPr wrap="square" rtlCol="0">
                <a:spAutoFit/>
              </a:bodyPr>
              <a:lstStyle/>
              <a:p>
                <a:r>
                  <a:rPr lang="en-US" dirty="0"/>
                  <a:t>This definition of temperature is medium-specific, since it refers to the structure of gas as being composed of molecules. For systems not composed of molecules this definition is not applicable. </a:t>
                </a:r>
                <a:r>
                  <a:rPr lang="en-US" b="1" dirty="0"/>
                  <a:t>Of course, we can define in principle the temperature of any system like the temperature of gas which is in equilibrium with the system considered</a:t>
                </a:r>
                <a:r>
                  <a:rPr lang="en-US" dirty="0"/>
                  <a:t>. </a:t>
                </a:r>
              </a:p>
              <a:p>
                <a:endParaRPr lang="en-US" dirty="0"/>
              </a:p>
              <a:p>
                <a:r>
                  <a:rPr lang="en-US" dirty="0"/>
                  <a:t>The second law of thermodynamics allows us to define temperature in a medium-independent way. We can use the system whose temperature we want to measure as the hot reservoir with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 system consisting of water at the state of triple point as a cold reservoir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1" smtClean="0">
                        <a:latin typeface="Cambria Math" panose="02040503050406030204" pitchFamily="18" charset="0"/>
                      </a:rPr>
                      <m:t>=273.16 </m:t>
                    </m:r>
                    <m:r>
                      <a:rPr lang="en-US" b="0" i="1" smtClean="0">
                        <a:latin typeface="Cambria Math" panose="02040503050406030204" pitchFamily="18" charset="0"/>
                      </a:rPr>
                      <m:t>𝐾</m:t>
                    </m:r>
                  </m:oMath>
                </a14:m>
                <a:r>
                  <a:rPr lang="en-US" dirty="0"/>
                  <a:t> and let a Carnot machine work between these two reservoirs. If we were able to measure its efficiency </a:t>
                </a:r>
                <a14:m>
                  <m:oMath xmlns:m="http://schemas.openxmlformats.org/officeDocument/2006/math">
                    <m:r>
                      <a:rPr lang="en-US" b="0" i="1" smtClean="0">
                        <a:latin typeface="Cambria Math" panose="02040503050406030204" pitchFamily="18" charset="0"/>
                      </a:rPr>
                      <m:t>𝜂</m:t>
                    </m:r>
                    <m:r>
                      <a:rPr lang="en-US" b="0" i="1" smtClean="0">
                        <a:latin typeface="Cambria Math" panose="02040503050406030204" pitchFamily="18" charset="0"/>
                      </a:rPr>
                      <m:t> </m:t>
                    </m:r>
                  </m:oMath>
                </a14:m>
                <a:r>
                  <a:rPr lang="en-US" dirty="0"/>
                  <a:t>, the unknown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would be given as the temperature which satisfies the formula</a:t>
                </a:r>
              </a:p>
            </p:txBody>
          </p:sp>
        </mc:Choice>
        <mc:Fallback xmlns="">
          <p:sp>
            <p:nvSpPr>
              <p:cNvPr id="10" name="TextBox 9">
                <a:extLst>
                  <a:ext uri="{FF2B5EF4-FFF2-40B4-BE49-F238E27FC236}">
                    <a16:creationId xmlns:a16="http://schemas.microsoft.com/office/drawing/2014/main" id="{A6471A12-21ED-4BA1-9C51-5B63FB6B56FA}"/>
                  </a:ext>
                </a:extLst>
              </p:cNvPr>
              <p:cNvSpPr txBox="1">
                <a:spLocks noRot="1" noChangeAspect="1" noMove="1" noResize="1" noEditPoints="1" noAdjustHandles="1" noChangeArrowheads="1" noChangeShapeType="1" noTextEdit="1"/>
              </p:cNvSpPr>
              <p:nvPr/>
            </p:nvSpPr>
            <p:spPr>
              <a:xfrm>
                <a:off x="239099" y="2494273"/>
                <a:ext cx="8766677" cy="3139321"/>
              </a:xfrm>
              <a:prstGeom prst="rect">
                <a:avLst/>
              </a:prstGeom>
              <a:blipFill>
                <a:blip r:embed="rId7"/>
                <a:stretch>
                  <a:fillRect l="-556" t="-971" r="-695" b="-2136"/>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CF4C1966-695C-4960-95D7-0D9510A3A7D6}"/>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024151" y="5787560"/>
            <a:ext cx="1196571" cy="500571"/>
          </a:xfrm>
          <a:prstGeom prst="rect">
            <a:avLst/>
          </a:prstGeom>
        </p:spPr>
      </p:pic>
    </p:spTree>
    <p:extLst>
      <p:ext uri="{BB962C8B-B14F-4D97-AF65-F5344CB8AC3E}">
        <p14:creationId xmlns:p14="http://schemas.microsoft.com/office/powerpoint/2010/main" val="231681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FB2ACB-1631-49E2-8312-5339FB896B67}"/>
              </a:ext>
            </a:extLst>
          </p:cNvPr>
          <p:cNvSpPr>
            <a:spLocks noGrp="1"/>
          </p:cNvSpPr>
          <p:nvPr>
            <p:ph type="sldNum" sz="quarter" idx="12"/>
          </p:nvPr>
        </p:nvSpPr>
        <p:spPr/>
        <p:txBody>
          <a:bodyPr/>
          <a:lstStyle/>
          <a:p>
            <a:fld id="{A84D4951-8A76-4D8F-991A-50C7753EBC79}" type="slidenum">
              <a:rPr lang="sk-SK" smtClean="0"/>
              <a:t>24</a:t>
            </a:fld>
            <a:endParaRPr lang="sk-SK" dirty="0"/>
          </a:p>
        </p:txBody>
      </p:sp>
      <p:sp>
        <p:nvSpPr>
          <p:cNvPr id="3" name="TextBox 2">
            <a:extLst>
              <a:ext uri="{FF2B5EF4-FFF2-40B4-BE49-F238E27FC236}">
                <a16:creationId xmlns:a16="http://schemas.microsoft.com/office/drawing/2014/main" id="{C7B0154C-C778-4A32-8770-F8DC4ED0DE2E}"/>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Thermodynamic temperature</a:t>
            </a:r>
            <a:endParaRPr lang="sk-SK" sz="2800" b="1" dirty="0"/>
          </a:p>
        </p:txBody>
      </p:sp>
      <p:sp>
        <p:nvSpPr>
          <p:cNvPr id="4" name="TextBox 3">
            <a:extLst>
              <a:ext uri="{FF2B5EF4-FFF2-40B4-BE49-F238E27FC236}">
                <a16:creationId xmlns:a16="http://schemas.microsoft.com/office/drawing/2014/main" id="{980D3034-728B-4E9E-AC0E-6040FBC51578}"/>
              </a:ext>
            </a:extLst>
          </p:cNvPr>
          <p:cNvSpPr txBox="1"/>
          <p:nvPr/>
        </p:nvSpPr>
        <p:spPr>
          <a:xfrm>
            <a:off x="243219" y="820068"/>
            <a:ext cx="8766965" cy="5955476"/>
          </a:xfrm>
          <a:prstGeom prst="rect">
            <a:avLst/>
          </a:prstGeom>
          <a:noFill/>
        </p:spPr>
        <p:txBody>
          <a:bodyPr wrap="square" rtlCol="0">
            <a:spAutoFit/>
          </a:bodyPr>
          <a:lstStyle/>
          <a:p>
            <a:r>
              <a:rPr lang="en-US" dirty="0"/>
              <a:t>The definition of the thermodynamic temperature through the efficiency of Carnot machine is perhaps not directly usable for practical metrology. It serves as a unique theoretical definition and for practical purposes we have to use some device (perhaps different devices for different temperature regions) for which we have a reasonable statistical theory which can be directly related to the thermodynamic definition of temperature.</a:t>
            </a:r>
          </a:p>
          <a:p>
            <a:endParaRPr lang="en-US" dirty="0"/>
          </a:p>
          <a:p>
            <a:r>
              <a:rPr lang="en-US" dirty="0"/>
              <a:t>Actually the term “thermodynamic temperature” is not uniquely defined in physics literature. During our lectures we shall meet several other definitions also referred to as “thermodynamic temperature”. All of them are theoretically equivalent.  Strangely enough even the official legal document defining SI units by </a:t>
            </a:r>
            <a:r>
              <a:rPr lang="en-US" b="1" dirty="0"/>
              <a:t>International Bureau of Weights and Measures</a:t>
            </a:r>
            <a:r>
              <a:rPr lang="en-US" dirty="0"/>
              <a:t> (French: Bureau international des </a:t>
            </a:r>
            <a:r>
              <a:rPr lang="en-US" dirty="0" err="1"/>
              <a:t>poids</a:t>
            </a:r>
            <a:r>
              <a:rPr lang="en-US" dirty="0"/>
              <a:t> et </a:t>
            </a:r>
            <a:r>
              <a:rPr lang="en-US" dirty="0" err="1"/>
              <a:t>mesures</a:t>
            </a:r>
            <a:r>
              <a:rPr lang="en-US" dirty="0"/>
              <a:t>, BIPM) is of no help to uniquely identify the notion of “thermodynamic temperature. In the</a:t>
            </a:r>
            <a:r>
              <a:rPr lang="en-US" b="1" dirty="0">
                <a:solidFill>
                  <a:srgbClr val="FF0000"/>
                </a:solidFill>
              </a:rPr>
              <a:t> old </a:t>
            </a:r>
            <a:r>
              <a:rPr lang="en-US" dirty="0"/>
              <a:t>official definition of Kelvin it just says (</a:t>
            </a:r>
            <a:r>
              <a:rPr lang="en-US" dirty="0">
                <a:hlinkClick r:id="rId2"/>
              </a:rPr>
              <a:t>https://www.bipm.org/en/measurement-units/</a:t>
            </a:r>
            <a:r>
              <a:rPr lang="en-US" dirty="0"/>
              <a:t>):</a:t>
            </a:r>
          </a:p>
          <a:p>
            <a:endParaRPr lang="en-US" sz="1050" dirty="0"/>
          </a:p>
          <a:p>
            <a:r>
              <a:rPr lang="en-US" b="1" dirty="0">
                <a:solidFill>
                  <a:srgbClr val="FF0000"/>
                </a:solidFill>
              </a:rPr>
              <a:t>The Kelvin (K) is the fraction 1/273.16 of the thermodynamic temperature of the triple point of water. </a:t>
            </a:r>
          </a:p>
          <a:p>
            <a:endParaRPr lang="en-US" sz="1050" dirty="0"/>
          </a:p>
          <a:p>
            <a:r>
              <a:rPr lang="en-US" dirty="0"/>
              <a:t>There is no further specification of what the notion thermodynamic temperature means. It is implicitly assumed that “it is explained somewhere” in the physics literature.</a:t>
            </a:r>
          </a:p>
          <a:p>
            <a:endParaRPr lang="en-US" dirty="0"/>
          </a:p>
          <a:p>
            <a:r>
              <a:rPr lang="en-US" dirty="0"/>
              <a:t>The notion of temperature is abstract enough that one feels rather unsure like “what they speak about”. </a:t>
            </a:r>
          </a:p>
        </p:txBody>
      </p:sp>
      <p:sp>
        <p:nvSpPr>
          <p:cNvPr id="8" name="Rectangle 7">
            <a:extLst>
              <a:ext uri="{FF2B5EF4-FFF2-40B4-BE49-F238E27FC236}">
                <a16:creationId xmlns:a16="http://schemas.microsoft.com/office/drawing/2014/main" id="{E1ECA054-287A-45F6-A294-A10EA9FB7970}"/>
              </a:ext>
            </a:extLst>
          </p:cNvPr>
          <p:cNvSpPr/>
          <p:nvPr/>
        </p:nvSpPr>
        <p:spPr>
          <a:xfrm>
            <a:off x="267629" y="4560849"/>
            <a:ext cx="8653347" cy="6244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716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7A774-0A1A-43FF-AA44-81B1DE899565}"/>
              </a:ext>
            </a:extLst>
          </p:cNvPr>
          <p:cNvSpPr>
            <a:spLocks noGrp="1"/>
          </p:cNvSpPr>
          <p:nvPr>
            <p:ph type="sldNum" sz="quarter" idx="12"/>
          </p:nvPr>
        </p:nvSpPr>
        <p:spPr/>
        <p:txBody>
          <a:bodyPr/>
          <a:lstStyle/>
          <a:p>
            <a:fld id="{A84D4951-8A76-4D8F-991A-50C7753EBC79}" type="slidenum">
              <a:rPr lang="sk-SK" smtClean="0"/>
              <a:t>25</a:t>
            </a:fld>
            <a:endParaRPr lang="sk-SK" dirty="0"/>
          </a:p>
        </p:txBody>
      </p:sp>
      <p:sp>
        <p:nvSpPr>
          <p:cNvPr id="4" name="TextBox 3">
            <a:extLst>
              <a:ext uri="{FF2B5EF4-FFF2-40B4-BE49-F238E27FC236}">
                <a16:creationId xmlns:a16="http://schemas.microsoft.com/office/drawing/2014/main" id="{0450EB17-BF26-4133-AE3F-AF8F331017AA}"/>
              </a:ext>
            </a:extLst>
          </p:cNvPr>
          <p:cNvSpPr txBox="1"/>
          <p:nvPr/>
        </p:nvSpPr>
        <p:spPr>
          <a:xfrm>
            <a:off x="367990" y="457200"/>
            <a:ext cx="8263054" cy="3139321"/>
          </a:xfrm>
          <a:prstGeom prst="rect">
            <a:avLst/>
          </a:prstGeom>
          <a:noFill/>
        </p:spPr>
        <p:txBody>
          <a:bodyPr wrap="square" rtlCol="0">
            <a:spAutoFit/>
          </a:bodyPr>
          <a:lstStyle/>
          <a:p>
            <a:r>
              <a:rPr lang="en-US" dirty="0"/>
              <a:t>On the other hand, BIPM uses the same strategy in defining other, more common, units like meter</a:t>
            </a:r>
          </a:p>
          <a:p>
            <a:endParaRPr lang="en-US" dirty="0"/>
          </a:p>
          <a:p>
            <a:r>
              <a:rPr lang="en-US" b="1" dirty="0">
                <a:solidFill>
                  <a:srgbClr val="FF0000"/>
                </a:solidFill>
              </a:rPr>
              <a:t>The meter is the length of the path travelled by light in vacuum during a time interval of 1/299 792 458 of a second</a:t>
            </a:r>
            <a:r>
              <a:rPr lang="en-US" dirty="0"/>
              <a:t>.</a:t>
            </a:r>
          </a:p>
          <a:p>
            <a:endParaRPr lang="en-US" dirty="0"/>
          </a:p>
          <a:p>
            <a:r>
              <a:rPr lang="en-US" dirty="0"/>
              <a:t>Here one first does not feel unsafe, what is meant under the definition “length of the path”, which seems to be intuitively clear. However, anyone interested in more  careful thinking will recognize that the precise definition is not simple at all and soon he will be trapped in the labyrinth  of general relativity.</a:t>
            </a:r>
          </a:p>
          <a:p>
            <a:endParaRPr lang="en-US" dirty="0"/>
          </a:p>
        </p:txBody>
      </p:sp>
    </p:spTree>
    <p:extLst>
      <p:ext uri="{BB962C8B-B14F-4D97-AF65-F5344CB8AC3E}">
        <p14:creationId xmlns:p14="http://schemas.microsoft.com/office/powerpoint/2010/main" val="401453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AE906-3D75-4269-B22D-6FD7E1C1374A}"/>
              </a:ext>
            </a:extLst>
          </p:cNvPr>
          <p:cNvSpPr txBox="1"/>
          <p:nvPr/>
        </p:nvSpPr>
        <p:spPr>
          <a:xfrm>
            <a:off x="-248794" y="251477"/>
            <a:ext cx="88835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 some postulates</a:t>
            </a:r>
          </a:p>
        </p:txBody>
      </p:sp>
      <p:sp>
        <p:nvSpPr>
          <p:cNvPr id="3" name="TextBox 2">
            <a:extLst>
              <a:ext uri="{FF2B5EF4-FFF2-40B4-BE49-F238E27FC236}">
                <a16:creationId xmlns:a16="http://schemas.microsoft.com/office/drawing/2014/main" id="{49011C7B-D35F-4BA8-BCDB-16C59FC5DB23}"/>
              </a:ext>
            </a:extLst>
          </p:cNvPr>
          <p:cNvSpPr txBox="1"/>
          <p:nvPr/>
        </p:nvSpPr>
        <p:spPr>
          <a:xfrm>
            <a:off x="381837" y="1135464"/>
            <a:ext cx="8360229"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shall need basic knowledge of quantum mechanics. Here we shall present a few elementary facts about quantum mechanics. In principle you will be able to follow our statistical physics course if you accept these facts.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Microworld is discrete in the following sense: there exist special stationary states of a quantum system which are discrete. These states are usually identified by a set of (a few) discrete “quantum numbers”.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 usually predicts experimental results only probabilistically. This is not due to some incompleteness of the quantum theory; it is fundamental property of the microworld. However, if a system is in one of its stationary states, then its energy is precisely predictable. Since the stationary states are discrete this means that the energy spectrum (set of possible energy values) is discrete.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stationary states are not the only possible states of a quantum system. There are so called superposition states not having uniquely predictable energy. However, it can be proved that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the purpose of describing statistical physics equilibrium states it is enough to consider only stationary states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may be different stationary states having the same energy. This is called energy degeneration. The energy level belonging to several different stationary states is called degenerated.</a:t>
            </a:r>
          </a:p>
        </p:txBody>
      </p:sp>
    </p:spTree>
    <p:extLst>
      <p:ext uri="{BB962C8B-B14F-4D97-AF65-F5344CB8AC3E}">
        <p14:creationId xmlns:p14="http://schemas.microsoft.com/office/powerpoint/2010/main" val="317371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3BD896-D830-4E9C-8EFB-75A9C389EE04}"/>
              </a:ext>
            </a:extLst>
          </p:cNvPr>
          <p:cNvSpPr txBox="1"/>
          <p:nvPr/>
        </p:nvSpPr>
        <p:spPr>
          <a:xfrm>
            <a:off x="723481" y="351692"/>
            <a:ext cx="7315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7AFA890-8B28-4FC1-957F-2FE82E805A8F}"/>
                  </a:ext>
                </a:extLst>
              </p:cNvPr>
              <p:cNvSpPr txBox="1"/>
              <p:nvPr/>
            </p:nvSpPr>
            <p:spPr>
              <a:xfrm>
                <a:off x="663191" y="1396721"/>
                <a:ext cx="8189407"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One of the first attempts to understand the discrete character of stationary states was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de’Broglie’s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hypothesis of describing particles as localized packets of some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de’Broglie’s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waves. Today, we do not think that particles are waves.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waves which appear in quantum theory are just mathematical tools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arrive at prediction of outcomes of physical experiments by solving Schrodinger wave equation and decoding by well defined operations those predictions from the wave function found. The details are not necessary to be able to follow our statistical physics explanations. It is however useful to remember the relation between the energy of a free moving particle and the frequency of the corresponding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de’Broglie’s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wave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and the relation between the particle momentum and the wavelength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corresponding wave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ℏ</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the Planck constant                        . The new SI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defines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h</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=6.62607015×10</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−34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Js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B7AFA890-8B28-4FC1-957F-2FE82E805A8F}"/>
                  </a:ext>
                </a:extLst>
              </p:cNvPr>
              <p:cNvSpPr txBox="1">
                <a:spLocks noRot="1" noChangeAspect="1" noMove="1" noResize="1" noEditPoints="1" noAdjustHandles="1" noChangeArrowheads="1" noChangeShapeType="1" noTextEdit="1"/>
              </p:cNvSpPr>
              <p:nvPr/>
            </p:nvSpPr>
            <p:spPr>
              <a:xfrm>
                <a:off x="663191" y="1396721"/>
                <a:ext cx="8189407" cy="4801314"/>
              </a:xfrm>
              <a:prstGeom prst="rect">
                <a:avLst/>
              </a:prstGeom>
              <a:blipFill>
                <a:blip r:embed="rId7"/>
                <a:stretch>
                  <a:fillRect l="-521" t="-635" b="-101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66EB51F-A681-4E51-B8B8-CCA381396458}"/>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161524" y="4256774"/>
            <a:ext cx="820952" cy="180952"/>
          </a:xfrm>
          <a:prstGeom prst="rect">
            <a:avLst/>
          </a:prstGeom>
        </p:spPr>
      </p:pic>
      <p:pic>
        <p:nvPicPr>
          <p:cNvPr id="8" name="Picture 7">
            <a:extLst>
              <a:ext uri="{FF2B5EF4-FFF2-40B4-BE49-F238E27FC236}">
                <a16:creationId xmlns:a16="http://schemas.microsoft.com/office/drawing/2014/main" id="{EB603AE9-630C-434E-9A16-E991EEC7FF3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029708" y="5111618"/>
            <a:ext cx="923810" cy="523810"/>
          </a:xfrm>
          <a:prstGeom prst="rect">
            <a:avLst/>
          </a:prstGeom>
        </p:spPr>
      </p:pic>
      <p:pic>
        <p:nvPicPr>
          <p:cNvPr id="6" name="Picture 5">
            <a:extLst>
              <a:ext uri="{FF2B5EF4-FFF2-40B4-BE49-F238E27FC236}">
                <a16:creationId xmlns:a16="http://schemas.microsoft.com/office/drawing/2014/main" id="{638C669C-21AE-4D4C-93B3-E7973FB7ABA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425327" y="5888151"/>
            <a:ext cx="1066286" cy="199349"/>
          </a:xfrm>
          <a:prstGeom prst="rect">
            <a:avLst/>
          </a:prstGeom>
        </p:spPr>
      </p:pic>
    </p:spTree>
    <p:extLst>
      <p:ext uri="{BB962C8B-B14F-4D97-AF65-F5344CB8AC3E}">
        <p14:creationId xmlns:p14="http://schemas.microsoft.com/office/powerpoint/2010/main" val="1647613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043E9E-0D5D-400C-96D4-1559F22E7917}"/>
              </a:ext>
            </a:extLst>
          </p:cNvPr>
          <p:cNvSpPr txBox="1"/>
          <p:nvPr/>
        </p:nvSpPr>
        <p:spPr>
          <a:xfrm>
            <a:off x="723481" y="351692"/>
            <a:ext cx="7315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Quantum mechanics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762BF9-D0B6-45F8-9FB0-575E0C535FD7}"/>
                  </a:ext>
                </a:extLst>
              </p:cNvPr>
              <p:cNvSpPr txBox="1"/>
              <p:nvPr/>
            </p:nvSpPr>
            <p:spPr>
              <a:xfrm>
                <a:off x="693336" y="1517301"/>
                <a:ext cx="7626699"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Stationary states of a (spinless point-like) particle confined to a line segment of a length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(model of a gas particle in a box in a one-dimensional world) are labeled by a single quantum number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possible values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1,2,3,4,…</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corresponding energies given by the formula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Stationary states of a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spinless point-like particle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 a 3-dimensional cubic box with the edge size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are labeled by 3 independent integer quantum numbers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3</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with energies given by the formula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Stationary states of many non-interacting spinless point-like particles in a box (model of an ideal gas) can be expressed using the one-particle states as described above.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mc:Choice>
        <mc:Fallback xmlns="">
          <p:sp>
            <p:nvSpPr>
              <p:cNvPr id="3" name="TextBox 2">
                <a:extLst>
                  <a:ext uri="{FF2B5EF4-FFF2-40B4-BE49-F238E27FC236}">
                    <a16:creationId xmlns:a16="http://schemas.microsoft.com/office/drawing/2014/main" id="{F4762BF9-D0B6-45F8-9FB0-575E0C535FD7}"/>
                  </a:ext>
                </a:extLst>
              </p:cNvPr>
              <p:cNvSpPr txBox="1">
                <a:spLocks noRot="1" noChangeAspect="1" noMove="1" noResize="1" noEditPoints="1" noAdjustHandles="1" noChangeArrowheads="1" noChangeShapeType="1" noTextEdit="1"/>
              </p:cNvSpPr>
              <p:nvPr/>
            </p:nvSpPr>
            <p:spPr>
              <a:xfrm>
                <a:off x="693336" y="1517301"/>
                <a:ext cx="7626699" cy="5078313"/>
              </a:xfrm>
              <a:prstGeom prst="rect">
                <a:avLst/>
              </a:prstGeom>
              <a:blipFill>
                <a:blip r:embed="rId6"/>
                <a:stretch>
                  <a:fillRect l="-560" t="-720" r="-1359"/>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33180F50-F386-4AA1-90A8-327AEEC297C2}"/>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564932" y="2792000"/>
            <a:ext cx="1431429" cy="504000"/>
          </a:xfrm>
          <a:prstGeom prst="rect">
            <a:avLst/>
          </a:prstGeom>
        </p:spPr>
      </p:pic>
      <p:pic>
        <p:nvPicPr>
          <p:cNvPr id="6" name="Picture 5">
            <a:extLst>
              <a:ext uri="{FF2B5EF4-FFF2-40B4-BE49-F238E27FC236}">
                <a16:creationId xmlns:a16="http://schemas.microsoft.com/office/drawing/2014/main" id="{C8FADE7E-A835-4060-9C05-6A5EBD393C44}"/>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54113" y="4497820"/>
            <a:ext cx="3241714" cy="504000"/>
          </a:xfrm>
          <a:prstGeom prst="rect">
            <a:avLst/>
          </a:prstGeom>
        </p:spPr>
      </p:pic>
    </p:spTree>
    <p:extLst>
      <p:ext uri="{BB962C8B-B14F-4D97-AF65-F5344CB8AC3E}">
        <p14:creationId xmlns:p14="http://schemas.microsoft.com/office/powerpoint/2010/main" val="986087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28745-F4B4-4D59-B3E7-D87B830A2D6A}"/>
              </a:ext>
            </a:extLst>
          </p:cNvPr>
          <p:cNvSpPr>
            <a:spLocks noGrp="1"/>
          </p:cNvSpPr>
          <p:nvPr>
            <p:ph type="sldNum" sz="quarter" idx="12"/>
          </p:nvPr>
        </p:nvSpPr>
        <p:spPr/>
        <p:txBody>
          <a:bodyPr/>
          <a:lstStyle/>
          <a:p>
            <a:fld id="{A84D4951-8A76-4D8F-991A-50C7753EBC79}" type="slidenum">
              <a:rPr lang="sk-SK" smtClean="0"/>
              <a:t>3</a:t>
            </a:fld>
            <a:endParaRPr lang="sk-SK" dirty="0"/>
          </a:p>
        </p:txBody>
      </p:sp>
      <p:sp>
        <p:nvSpPr>
          <p:cNvPr id="3" name="TextBox 2">
            <a:extLst>
              <a:ext uri="{FF2B5EF4-FFF2-40B4-BE49-F238E27FC236}">
                <a16:creationId xmlns:a16="http://schemas.microsoft.com/office/drawing/2014/main" id="{DC2EF083-3DAD-4EEA-BB79-A5AD68D21282}"/>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6FE3B7-386F-4D8B-984C-CE261111F057}"/>
                  </a:ext>
                </a:extLst>
              </p:cNvPr>
              <p:cNvSpPr txBox="1"/>
              <p:nvPr/>
            </p:nvSpPr>
            <p:spPr>
              <a:xfrm>
                <a:off x="341523" y="936434"/>
                <a:ext cx="8471971" cy="1754326"/>
              </a:xfrm>
              <a:prstGeom prst="rect">
                <a:avLst/>
              </a:prstGeom>
              <a:noFill/>
            </p:spPr>
            <p:txBody>
              <a:bodyPr wrap="square" rtlCol="0">
                <a:spAutoFit/>
              </a:bodyPr>
              <a:lstStyle/>
              <a:p>
                <a:r>
                  <a:rPr lang="en-US" dirty="0"/>
                  <a:t>in principle we can draw in any point in  the </a:t>
                </a:r>
                <a14:m>
                  <m:oMath xmlns:m="http://schemas.openxmlformats.org/officeDocument/2006/math">
                    <m:r>
                      <a:rPr lang="en-US" b="0" i="1" smtClean="0">
                        <a:latin typeface="Cambria Math" panose="02040503050406030204" pitchFamily="18" charset="0"/>
                      </a:rPr>
                      <m:t>𝑝𝑉</m:t>
                    </m:r>
                  </m:oMath>
                </a14:m>
                <a:r>
                  <a:rPr lang="en-US" dirty="0"/>
                  <a:t> diagram a short line showing the slope of the adiabat curve going through that point as given by the formula</a:t>
                </a:r>
              </a:p>
              <a:p>
                <a:endParaRPr lang="en-US" dirty="0"/>
              </a:p>
              <a:p>
                <a:endParaRPr lang="en-US" dirty="0"/>
              </a:p>
              <a:p>
                <a:endParaRPr lang="en-US" dirty="0"/>
              </a:p>
              <a:p>
                <a:r>
                  <a:rPr lang="en-US" dirty="0"/>
                  <a:t>We should get something like this (the figure is just a sketch, not exact drawing)</a:t>
                </a:r>
              </a:p>
            </p:txBody>
          </p:sp>
        </mc:Choice>
        <mc:Fallback xmlns="">
          <p:sp>
            <p:nvSpPr>
              <p:cNvPr id="4" name="TextBox 3">
                <a:extLst>
                  <a:ext uri="{FF2B5EF4-FFF2-40B4-BE49-F238E27FC236}">
                    <a16:creationId xmlns:a16="http://schemas.microsoft.com/office/drawing/2014/main" id="{946FE3B7-386F-4D8B-984C-CE261111F057}"/>
                  </a:ext>
                </a:extLst>
              </p:cNvPr>
              <p:cNvSpPr txBox="1">
                <a:spLocks noRot="1" noChangeAspect="1" noMove="1" noResize="1" noEditPoints="1" noAdjustHandles="1" noChangeArrowheads="1" noChangeShapeType="1" noTextEdit="1"/>
              </p:cNvSpPr>
              <p:nvPr/>
            </p:nvSpPr>
            <p:spPr>
              <a:xfrm>
                <a:off x="341523" y="936434"/>
                <a:ext cx="8471971" cy="1754326"/>
              </a:xfrm>
              <a:prstGeom prst="rect">
                <a:avLst/>
              </a:prstGeom>
              <a:blipFill>
                <a:blip r:embed="rId7"/>
                <a:stretch>
                  <a:fillRect l="-576" t="-2091" r="-935" b="-4878"/>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BDE22F78-F3F6-4CAC-A8DC-D3229A6E025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61155" y="1704738"/>
            <a:ext cx="1184571" cy="474857"/>
          </a:xfrm>
          <a:prstGeom prst="rect">
            <a:avLst/>
          </a:prstGeom>
        </p:spPr>
      </p:pic>
      <p:cxnSp>
        <p:nvCxnSpPr>
          <p:cNvPr id="7" name="Straight Connector 6">
            <a:extLst>
              <a:ext uri="{FF2B5EF4-FFF2-40B4-BE49-F238E27FC236}">
                <a16:creationId xmlns:a16="http://schemas.microsoft.com/office/drawing/2014/main" id="{DB13180C-5989-45A9-BDA6-F6606F2BCDDE}"/>
              </a:ext>
            </a:extLst>
          </p:cNvPr>
          <p:cNvCxnSpPr/>
          <p:nvPr/>
        </p:nvCxnSpPr>
        <p:spPr>
          <a:xfrm>
            <a:off x="492439" y="3159500"/>
            <a:ext cx="0" cy="2919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2580A9-DA9D-47B5-A5B7-8D5837DCC6E5}"/>
              </a:ext>
            </a:extLst>
          </p:cNvPr>
          <p:cNvCxnSpPr/>
          <p:nvPr/>
        </p:nvCxnSpPr>
        <p:spPr>
          <a:xfrm>
            <a:off x="492439" y="6067953"/>
            <a:ext cx="4968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62B202-263B-4A79-94D3-5A32401C9E9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278189" y="6175399"/>
            <a:ext cx="182857" cy="180952"/>
          </a:xfrm>
          <a:prstGeom prst="rect">
            <a:avLst/>
          </a:prstGeom>
        </p:spPr>
      </p:pic>
      <p:pic>
        <p:nvPicPr>
          <p:cNvPr id="11" name="Picture 10">
            <a:extLst>
              <a:ext uri="{FF2B5EF4-FFF2-40B4-BE49-F238E27FC236}">
                <a16:creationId xmlns:a16="http://schemas.microsoft.com/office/drawing/2014/main" id="{F6508B10-8799-485D-9BF9-FA01A452E43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2401" y="3257571"/>
            <a:ext cx="135238" cy="161905"/>
          </a:xfrm>
          <a:prstGeom prst="rect">
            <a:avLst/>
          </a:prstGeom>
        </p:spPr>
      </p:pic>
      <p:cxnSp>
        <p:nvCxnSpPr>
          <p:cNvPr id="12" name="Straight Connector 11">
            <a:extLst>
              <a:ext uri="{FF2B5EF4-FFF2-40B4-BE49-F238E27FC236}">
                <a16:creationId xmlns:a16="http://schemas.microsoft.com/office/drawing/2014/main" id="{81417F35-4987-4ED8-8172-564B8DEF12BB}"/>
              </a:ext>
            </a:extLst>
          </p:cNvPr>
          <p:cNvCxnSpPr/>
          <p:nvPr/>
        </p:nvCxnSpPr>
        <p:spPr>
          <a:xfrm>
            <a:off x="1151800"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189620C-201D-4F44-B3E1-829FA30F1B65}"/>
              </a:ext>
            </a:extLst>
          </p:cNvPr>
          <p:cNvSpPr/>
          <p:nvPr/>
        </p:nvSpPr>
        <p:spPr>
          <a:xfrm>
            <a:off x="1151800"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20C5D10-AB5D-47AD-AD05-A7C2A49F15B5}"/>
              </a:ext>
            </a:extLst>
          </p:cNvPr>
          <p:cNvCxnSpPr>
            <a:cxnSpLocks/>
          </p:cNvCxnSpPr>
          <p:nvPr/>
        </p:nvCxnSpPr>
        <p:spPr>
          <a:xfrm rot="-780000">
            <a:off x="1480470" y="377640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CA24334-CD7B-4A7B-B0DF-0BAFF9630D58}"/>
              </a:ext>
            </a:extLst>
          </p:cNvPr>
          <p:cNvSpPr/>
          <p:nvPr/>
        </p:nvSpPr>
        <p:spPr>
          <a:xfrm>
            <a:off x="1480470" y="396369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5C3D5C0-0AF9-4127-AE85-E76D6D435C48}"/>
              </a:ext>
            </a:extLst>
          </p:cNvPr>
          <p:cNvCxnSpPr/>
          <p:nvPr/>
        </p:nvCxnSpPr>
        <p:spPr>
          <a:xfrm>
            <a:off x="1654929"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3A9CAFD-46D1-4E50-833D-5AD681583222}"/>
              </a:ext>
            </a:extLst>
          </p:cNvPr>
          <p:cNvSpPr/>
          <p:nvPr/>
        </p:nvSpPr>
        <p:spPr>
          <a:xfrm>
            <a:off x="1654929"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2CE5DDD-802E-4A89-9D1B-A78A1902CB8B}"/>
              </a:ext>
            </a:extLst>
          </p:cNvPr>
          <p:cNvCxnSpPr/>
          <p:nvPr/>
        </p:nvCxnSpPr>
        <p:spPr>
          <a:xfrm>
            <a:off x="2208611"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EEDA773-E991-4567-86C6-E2ECFE19053F}"/>
              </a:ext>
            </a:extLst>
          </p:cNvPr>
          <p:cNvSpPr/>
          <p:nvPr/>
        </p:nvSpPr>
        <p:spPr>
          <a:xfrm>
            <a:off x="2208611"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24B356B-24F0-438B-9D11-7D5D3AF32BCB}"/>
              </a:ext>
            </a:extLst>
          </p:cNvPr>
          <p:cNvCxnSpPr/>
          <p:nvPr/>
        </p:nvCxnSpPr>
        <p:spPr>
          <a:xfrm>
            <a:off x="2762293"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E67635E-554D-463F-8815-83E99231B267}"/>
              </a:ext>
            </a:extLst>
          </p:cNvPr>
          <p:cNvSpPr/>
          <p:nvPr/>
        </p:nvSpPr>
        <p:spPr>
          <a:xfrm>
            <a:off x="2762293"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CBC33B0-58DA-40F9-93AD-8A03AA73B662}"/>
              </a:ext>
            </a:extLst>
          </p:cNvPr>
          <p:cNvCxnSpPr/>
          <p:nvPr/>
        </p:nvCxnSpPr>
        <p:spPr>
          <a:xfrm>
            <a:off x="3270256"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52A7E81-73ED-4C28-A5EC-1457C6338C6D}"/>
              </a:ext>
            </a:extLst>
          </p:cNvPr>
          <p:cNvSpPr/>
          <p:nvPr/>
        </p:nvSpPr>
        <p:spPr>
          <a:xfrm>
            <a:off x="3270256"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DBFFB32-99C4-41B9-B594-5106750C5EE5}"/>
              </a:ext>
            </a:extLst>
          </p:cNvPr>
          <p:cNvCxnSpPr>
            <a:cxnSpLocks/>
          </p:cNvCxnSpPr>
          <p:nvPr/>
        </p:nvCxnSpPr>
        <p:spPr>
          <a:xfrm rot="20520000">
            <a:off x="2058755"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AAC6C5F-C12F-4FBF-ACE2-BBF26899BDB7}"/>
              </a:ext>
            </a:extLst>
          </p:cNvPr>
          <p:cNvSpPr/>
          <p:nvPr/>
        </p:nvSpPr>
        <p:spPr>
          <a:xfrm>
            <a:off x="2058755"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8C395E1-6320-41E6-9243-1D957796DFE6}"/>
              </a:ext>
            </a:extLst>
          </p:cNvPr>
          <p:cNvCxnSpPr>
            <a:cxnSpLocks/>
          </p:cNvCxnSpPr>
          <p:nvPr/>
        </p:nvCxnSpPr>
        <p:spPr>
          <a:xfrm rot="20400000">
            <a:off x="2556180"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3224D58-6C35-4772-A41B-847AC503DAE3}"/>
              </a:ext>
            </a:extLst>
          </p:cNvPr>
          <p:cNvSpPr/>
          <p:nvPr/>
        </p:nvSpPr>
        <p:spPr>
          <a:xfrm>
            <a:off x="2556180"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B9744FF-31A4-431A-8E54-494BFBEA9859}"/>
              </a:ext>
            </a:extLst>
          </p:cNvPr>
          <p:cNvCxnSpPr>
            <a:cxnSpLocks/>
          </p:cNvCxnSpPr>
          <p:nvPr/>
        </p:nvCxnSpPr>
        <p:spPr>
          <a:xfrm rot="20160000">
            <a:off x="3128924" y="379926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A1C3E357-5817-4DB6-9567-A8FB4EF87991}"/>
              </a:ext>
            </a:extLst>
          </p:cNvPr>
          <p:cNvSpPr/>
          <p:nvPr/>
        </p:nvSpPr>
        <p:spPr>
          <a:xfrm>
            <a:off x="3128924" y="398655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BBC172D-0D27-4BF4-A5B1-03AEFAA55B1D}"/>
              </a:ext>
            </a:extLst>
          </p:cNvPr>
          <p:cNvCxnSpPr>
            <a:cxnSpLocks/>
          </p:cNvCxnSpPr>
          <p:nvPr/>
        </p:nvCxnSpPr>
        <p:spPr>
          <a:xfrm rot="20220000">
            <a:off x="3620808" y="377640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709B6125-D4D9-4432-9427-BB44C0F25F08}"/>
              </a:ext>
            </a:extLst>
          </p:cNvPr>
          <p:cNvSpPr/>
          <p:nvPr/>
        </p:nvSpPr>
        <p:spPr>
          <a:xfrm>
            <a:off x="3620808" y="396369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34385EB-BEAC-4E00-A235-94A76762B4C4}"/>
              </a:ext>
            </a:extLst>
          </p:cNvPr>
          <p:cNvCxnSpPr>
            <a:cxnSpLocks/>
          </p:cNvCxnSpPr>
          <p:nvPr/>
        </p:nvCxnSpPr>
        <p:spPr>
          <a:xfrm rot="21060000">
            <a:off x="788744" y="3843759"/>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30AE040-1AEC-4F78-9540-710CF698C252}"/>
              </a:ext>
            </a:extLst>
          </p:cNvPr>
          <p:cNvSpPr/>
          <p:nvPr/>
        </p:nvSpPr>
        <p:spPr>
          <a:xfrm>
            <a:off x="788744" y="403104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1A256D4-F728-40D9-AF42-294C18699693}"/>
              </a:ext>
            </a:extLst>
          </p:cNvPr>
          <p:cNvCxnSpPr>
            <a:cxnSpLocks/>
          </p:cNvCxnSpPr>
          <p:nvPr/>
        </p:nvCxnSpPr>
        <p:spPr>
          <a:xfrm rot="-1740000">
            <a:off x="1740172" y="450181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B02BC7C-B7A9-40B6-8C6B-2E3BC7B07D0E}"/>
              </a:ext>
            </a:extLst>
          </p:cNvPr>
          <p:cNvSpPr/>
          <p:nvPr/>
        </p:nvSpPr>
        <p:spPr>
          <a:xfrm rot="-1080000">
            <a:off x="1740172" y="468909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4CA6464-E050-49D6-9E69-0230F24CE94D}"/>
              </a:ext>
            </a:extLst>
          </p:cNvPr>
          <p:cNvCxnSpPr>
            <a:cxnSpLocks/>
          </p:cNvCxnSpPr>
          <p:nvPr/>
        </p:nvCxnSpPr>
        <p:spPr>
          <a:xfrm rot="19560000">
            <a:off x="2376503" y="450181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2A563F6-5FA8-4885-819C-6D224C3F21F8}"/>
              </a:ext>
            </a:extLst>
          </p:cNvPr>
          <p:cNvSpPr/>
          <p:nvPr/>
        </p:nvSpPr>
        <p:spPr>
          <a:xfrm rot="20520000">
            <a:off x="2376503" y="468910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725F645-A222-435B-BED9-84EFB0EEC92C}"/>
              </a:ext>
            </a:extLst>
          </p:cNvPr>
          <p:cNvCxnSpPr>
            <a:cxnSpLocks/>
          </p:cNvCxnSpPr>
          <p:nvPr/>
        </p:nvCxnSpPr>
        <p:spPr>
          <a:xfrm rot="19680000">
            <a:off x="2981959" y="44730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62740C3-B72E-49D9-9C8B-D0F33A71B8E9}"/>
              </a:ext>
            </a:extLst>
          </p:cNvPr>
          <p:cNvSpPr/>
          <p:nvPr/>
        </p:nvSpPr>
        <p:spPr>
          <a:xfrm rot="20520000">
            <a:off x="2981959" y="46602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CDC4062B-7F67-49D5-9396-4A191AD35018}"/>
              </a:ext>
            </a:extLst>
          </p:cNvPr>
          <p:cNvCxnSpPr>
            <a:cxnSpLocks/>
          </p:cNvCxnSpPr>
          <p:nvPr/>
        </p:nvCxnSpPr>
        <p:spPr>
          <a:xfrm rot="19680000">
            <a:off x="3631242" y="4485610"/>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A74FF0F-41A8-4869-9B06-E87EE03E3C19}"/>
              </a:ext>
            </a:extLst>
          </p:cNvPr>
          <p:cNvSpPr/>
          <p:nvPr/>
        </p:nvSpPr>
        <p:spPr>
          <a:xfrm rot="20520000">
            <a:off x="3631242" y="4672897"/>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971D14C-664C-4C4E-9798-7E84C0D0C8AA}"/>
              </a:ext>
            </a:extLst>
          </p:cNvPr>
          <p:cNvCxnSpPr>
            <a:cxnSpLocks/>
          </p:cNvCxnSpPr>
          <p:nvPr/>
        </p:nvCxnSpPr>
        <p:spPr>
          <a:xfrm rot="20220000">
            <a:off x="1174659" y="455942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165F17CD-6813-47DE-AD29-3777F74A2EAF}"/>
              </a:ext>
            </a:extLst>
          </p:cNvPr>
          <p:cNvSpPr/>
          <p:nvPr/>
        </p:nvSpPr>
        <p:spPr>
          <a:xfrm rot="20520000">
            <a:off x="1174659" y="474670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60E10D0-7732-4A14-9D63-27870C9BCA02}"/>
              </a:ext>
            </a:extLst>
          </p:cNvPr>
          <p:cNvCxnSpPr>
            <a:cxnSpLocks/>
          </p:cNvCxnSpPr>
          <p:nvPr/>
        </p:nvCxnSpPr>
        <p:spPr>
          <a:xfrm rot="19560000">
            <a:off x="1632364" y="517973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589237C-778E-41A4-A06D-7A89D0E8DEBB}"/>
              </a:ext>
            </a:extLst>
          </p:cNvPr>
          <p:cNvSpPr/>
          <p:nvPr/>
        </p:nvSpPr>
        <p:spPr>
          <a:xfrm rot="20520000">
            <a:off x="1632364" y="536702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68500CC-3E8F-4F06-8087-FFC57A6865C1}"/>
              </a:ext>
            </a:extLst>
          </p:cNvPr>
          <p:cNvCxnSpPr>
            <a:cxnSpLocks/>
          </p:cNvCxnSpPr>
          <p:nvPr/>
        </p:nvCxnSpPr>
        <p:spPr>
          <a:xfrm rot="18900000">
            <a:off x="2313595" y="520854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3BC51F1-A913-47DA-8E57-E80B3B9CC983}"/>
              </a:ext>
            </a:extLst>
          </p:cNvPr>
          <p:cNvSpPr/>
          <p:nvPr/>
        </p:nvSpPr>
        <p:spPr>
          <a:xfrm rot="20520000">
            <a:off x="2313595" y="539583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B7BBAC5B-FE4E-419D-AFBD-B576058FFEA2}"/>
              </a:ext>
            </a:extLst>
          </p:cNvPr>
          <p:cNvCxnSpPr>
            <a:cxnSpLocks/>
          </p:cNvCxnSpPr>
          <p:nvPr/>
        </p:nvCxnSpPr>
        <p:spPr>
          <a:xfrm rot="18840000">
            <a:off x="3002643" y="5188871"/>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9437A56-DEF5-42F0-8594-688A422DDA6A}"/>
              </a:ext>
            </a:extLst>
          </p:cNvPr>
          <p:cNvSpPr/>
          <p:nvPr/>
        </p:nvSpPr>
        <p:spPr>
          <a:xfrm rot="20520000">
            <a:off x="3002643" y="5376158"/>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B8D79A1-134D-4A96-AD6A-4C60B737E664}"/>
              </a:ext>
            </a:extLst>
          </p:cNvPr>
          <p:cNvCxnSpPr>
            <a:cxnSpLocks/>
          </p:cNvCxnSpPr>
          <p:nvPr/>
        </p:nvCxnSpPr>
        <p:spPr>
          <a:xfrm rot="18600000">
            <a:off x="3708703" y="519512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2F9B91ED-E128-45D1-89C5-6B65D3D2D6D4}"/>
              </a:ext>
            </a:extLst>
          </p:cNvPr>
          <p:cNvSpPr/>
          <p:nvPr/>
        </p:nvSpPr>
        <p:spPr>
          <a:xfrm rot="20520000">
            <a:off x="3708703" y="538241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36201AE-2A98-4B61-B0A1-805F8A940CA8}"/>
              </a:ext>
            </a:extLst>
          </p:cNvPr>
          <p:cNvSpPr txBox="1"/>
          <p:nvPr/>
        </p:nvSpPr>
        <p:spPr>
          <a:xfrm>
            <a:off x="5613162" y="2915829"/>
            <a:ext cx="3242707" cy="2308324"/>
          </a:xfrm>
          <a:prstGeom prst="rect">
            <a:avLst/>
          </a:prstGeom>
          <a:noFill/>
        </p:spPr>
        <p:txBody>
          <a:bodyPr wrap="square" rtlCol="0">
            <a:spAutoFit/>
          </a:bodyPr>
          <a:lstStyle/>
          <a:p>
            <a:r>
              <a:rPr lang="en-US" dirty="0"/>
              <a:t>Now imagine we have a figure with a very dense population of local slope lines. If we choose one point as a starting state for an adiabatic process, we can </a:t>
            </a:r>
            <a:r>
              <a:rPr lang="en-US" b="1" dirty="0">
                <a:solidFill>
                  <a:srgbClr val="FF0000"/>
                </a:solidFill>
              </a:rPr>
              <a:t>simply draw a continuous curve going through the points </a:t>
            </a:r>
            <a:r>
              <a:rPr lang="en-US" dirty="0"/>
              <a:t>and get the whole adiabat.</a:t>
            </a:r>
          </a:p>
        </p:txBody>
      </p:sp>
    </p:spTree>
    <p:extLst>
      <p:ext uri="{BB962C8B-B14F-4D97-AF65-F5344CB8AC3E}">
        <p14:creationId xmlns:p14="http://schemas.microsoft.com/office/powerpoint/2010/main" val="294166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28745-F4B4-4D59-B3E7-D87B830A2D6A}"/>
              </a:ext>
            </a:extLst>
          </p:cNvPr>
          <p:cNvSpPr>
            <a:spLocks noGrp="1"/>
          </p:cNvSpPr>
          <p:nvPr>
            <p:ph type="sldNum" sz="quarter" idx="12"/>
          </p:nvPr>
        </p:nvSpPr>
        <p:spPr/>
        <p:txBody>
          <a:bodyPr/>
          <a:lstStyle/>
          <a:p>
            <a:fld id="{A84D4951-8A76-4D8F-991A-50C7753EBC79}" type="slidenum">
              <a:rPr lang="sk-SK" smtClean="0"/>
              <a:t>4</a:t>
            </a:fld>
            <a:endParaRPr lang="sk-SK" dirty="0"/>
          </a:p>
        </p:txBody>
      </p:sp>
      <p:sp>
        <p:nvSpPr>
          <p:cNvPr id="3" name="TextBox 2">
            <a:extLst>
              <a:ext uri="{FF2B5EF4-FFF2-40B4-BE49-F238E27FC236}">
                <a16:creationId xmlns:a16="http://schemas.microsoft.com/office/drawing/2014/main" id="{DC2EF083-3DAD-4EEA-BB79-A5AD68D21282}"/>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46FE3B7-386F-4D8B-984C-CE261111F057}"/>
                  </a:ext>
                </a:extLst>
              </p:cNvPr>
              <p:cNvSpPr txBox="1"/>
              <p:nvPr/>
            </p:nvSpPr>
            <p:spPr>
              <a:xfrm>
                <a:off x="341523" y="936434"/>
                <a:ext cx="8471971" cy="1754326"/>
              </a:xfrm>
              <a:prstGeom prst="rect">
                <a:avLst/>
              </a:prstGeom>
              <a:noFill/>
            </p:spPr>
            <p:txBody>
              <a:bodyPr wrap="square" rtlCol="0">
                <a:spAutoFit/>
              </a:bodyPr>
              <a:lstStyle/>
              <a:p>
                <a:r>
                  <a:rPr lang="en-US" dirty="0"/>
                  <a:t>in principle we can draw in any point in  the </a:t>
                </a:r>
                <a14:m>
                  <m:oMath xmlns:m="http://schemas.openxmlformats.org/officeDocument/2006/math">
                    <m:r>
                      <a:rPr lang="en-US" b="0" i="1" smtClean="0">
                        <a:latin typeface="Cambria Math" panose="02040503050406030204" pitchFamily="18" charset="0"/>
                      </a:rPr>
                      <m:t>𝑝𝑉</m:t>
                    </m:r>
                  </m:oMath>
                </a14:m>
                <a:r>
                  <a:rPr lang="en-US" dirty="0"/>
                  <a:t> diagram a short line showing the slop of the adiabat curve going through that point as given by the formula</a:t>
                </a:r>
              </a:p>
              <a:p>
                <a:endParaRPr lang="en-US" dirty="0"/>
              </a:p>
              <a:p>
                <a:endParaRPr lang="en-US" dirty="0"/>
              </a:p>
              <a:p>
                <a:endParaRPr lang="en-US" dirty="0"/>
              </a:p>
              <a:p>
                <a:r>
                  <a:rPr lang="en-US" dirty="0"/>
                  <a:t>We should get something like this (the figure is just a sketch, not exact drawing)</a:t>
                </a:r>
              </a:p>
            </p:txBody>
          </p:sp>
        </mc:Choice>
        <mc:Fallback xmlns="">
          <p:sp>
            <p:nvSpPr>
              <p:cNvPr id="4" name="TextBox 3">
                <a:extLst>
                  <a:ext uri="{FF2B5EF4-FFF2-40B4-BE49-F238E27FC236}">
                    <a16:creationId xmlns:a16="http://schemas.microsoft.com/office/drawing/2014/main" id="{946FE3B7-386F-4D8B-984C-CE261111F057}"/>
                  </a:ext>
                </a:extLst>
              </p:cNvPr>
              <p:cNvSpPr txBox="1">
                <a:spLocks noRot="1" noChangeAspect="1" noMove="1" noResize="1" noEditPoints="1" noAdjustHandles="1" noChangeArrowheads="1" noChangeShapeType="1" noTextEdit="1"/>
              </p:cNvSpPr>
              <p:nvPr/>
            </p:nvSpPr>
            <p:spPr>
              <a:xfrm>
                <a:off x="341523" y="936434"/>
                <a:ext cx="8471971" cy="1754326"/>
              </a:xfrm>
              <a:prstGeom prst="rect">
                <a:avLst/>
              </a:prstGeom>
              <a:blipFill>
                <a:blip r:embed="rId7"/>
                <a:stretch>
                  <a:fillRect l="-576" t="-2091" b="-487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BDE22F78-F3F6-4CAC-A8DC-D3229A6E025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861155" y="1704738"/>
            <a:ext cx="1184571" cy="474857"/>
          </a:xfrm>
          <a:prstGeom prst="rect">
            <a:avLst/>
          </a:prstGeom>
        </p:spPr>
      </p:pic>
      <p:cxnSp>
        <p:nvCxnSpPr>
          <p:cNvPr id="7" name="Straight Connector 6">
            <a:extLst>
              <a:ext uri="{FF2B5EF4-FFF2-40B4-BE49-F238E27FC236}">
                <a16:creationId xmlns:a16="http://schemas.microsoft.com/office/drawing/2014/main" id="{DB13180C-5989-45A9-BDA6-F6606F2BCDDE}"/>
              </a:ext>
            </a:extLst>
          </p:cNvPr>
          <p:cNvCxnSpPr/>
          <p:nvPr/>
        </p:nvCxnSpPr>
        <p:spPr>
          <a:xfrm>
            <a:off x="492439" y="3159500"/>
            <a:ext cx="0" cy="2919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72580A9-DA9D-47B5-A5B7-8D5837DCC6E5}"/>
              </a:ext>
            </a:extLst>
          </p:cNvPr>
          <p:cNvCxnSpPr/>
          <p:nvPr/>
        </p:nvCxnSpPr>
        <p:spPr>
          <a:xfrm>
            <a:off x="492439" y="6067953"/>
            <a:ext cx="49686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62B202-263B-4A79-94D3-5A32401C9E92}"/>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278189" y="6175399"/>
            <a:ext cx="182857" cy="180952"/>
          </a:xfrm>
          <a:prstGeom prst="rect">
            <a:avLst/>
          </a:prstGeom>
        </p:spPr>
      </p:pic>
      <p:pic>
        <p:nvPicPr>
          <p:cNvPr id="11" name="Picture 10">
            <a:extLst>
              <a:ext uri="{FF2B5EF4-FFF2-40B4-BE49-F238E27FC236}">
                <a16:creationId xmlns:a16="http://schemas.microsoft.com/office/drawing/2014/main" id="{F6508B10-8799-485D-9BF9-FA01A452E435}"/>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2401" y="3257571"/>
            <a:ext cx="135238" cy="161905"/>
          </a:xfrm>
          <a:prstGeom prst="rect">
            <a:avLst/>
          </a:prstGeom>
        </p:spPr>
      </p:pic>
      <p:cxnSp>
        <p:nvCxnSpPr>
          <p:cNvPr id="12" name="Straight Connector 11">
            <a:extLst>
              <a:ext uri="{FF2B5EF4-FFF2-40B4-BE49-F238E27FC236}">
                <a16:creationId xmlns:a16="http://schemas.microsoft.com/office/drawing/2014/main" id="{81417F35-4987-4ED8-8172-564B8DEF12BB}"/>
              </a:ext>
            </a:extLst>
          </p:cNvPr>
          <p:cNvCxnSpPr/>
          <p:nvPr/>
        </p:nvCxnSpPr>
        <p:spPr>
          <a:xfrm>
            <a:off x="1151800"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189620C-201D-4F44-B3E1-829FA30F1B65}"/>
              </a:ext>
            </a:extLst>
          </p:cNvPr>
          <p:cNvSpPr/>
          <p:nvPr/>
        </p:nvSpPr>
        <p:spPr>
          <a:xfrm>
            <a:off x="1151800"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20C5D10-AB5D-47AD-AD05-A7C2A49F15B5}"/>
              </a:ext>
            </a:extLst>
          </p:cNvPr>
          <p:cNvCxnSpPr>
            <a:cxnSpLocks/>
          </p:cNvCxnSpPr>
          <p:nvPr/>
        </p:nvCxnSpPr>
        <p:spPr>
          <a:xfrm rot="-780000">
            <a:off x="1480470" y="377640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4CA24334-CD7B-4A7B-B0DF-0BAFF9630D58}"/>
              </a:ext>
            </a:extLst>
          </p:cNvPr>
          <p:cNvSpPr/>
          <p:nvPr/>
        </p:nvSpPr>
        <p:spPr>
          <a:xfrm>
            <a:off x="1480470" y="396369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D5C3D5C0-0AF9-4127-AE85-E76D6D435C48}"/>
              </a:ext>
            </a:extLst>
          </p:cNvPr>
          <p:cNvCxnSpPr>
            <a:cxnSpLocks/>
          </p:cNvCxnSpPr>
          <p:nvPr/>
        </p:nvCxnSpPr>
        <p:spPr>
          <a:xfrm rot="-420000">
            <a:off x="1654929"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23A9CAFD-46D1-4E50-833D-5AD681583222}"/>
              </a:ext>
            </a:extLst>
          </p:cNvPr>
          <p:cNvSpPr/>
          <p:nvPr/>
        </p:nvSpPr>
        <p:spPr>
          <a:xfrm>
            <a:off x="1654929"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2CE5DDD-802E-4A89-9D1B-A78A1902CB8B}"/>
              </a:ext>
            </a:extLst>
          </p:cNvPr>
          <p:cNvCxnSpPr>
            <a:cxnSpLocks/>
          </p:cNvCxnSpPr>
          <p:nvPr/>
        </p:nvCxnSpPr>
        <p:spPr>
          <a:xfrm rot="-780000">
            <a:off x="2208611"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6EEDA773-E991-4567-86C6-E2ECFE19053F}"/>
              </a:ext>
            </a:extLst>
          </p:cNvPr>
          <p:cNvSpPr/>
          <p:nvPr/>
        </p:nvSpPr>
        <p:spPr>
          <a:xfrm>
            <a:off x="2208611"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24B356B-24F0-438B-9D11-7D5D3AF32BCB}"/>
              </a:ext>
            </a:extLst>
          </p:cNvPr>
          <p:cNvCxnSpPr/>
          <p:nvPr/>
        </p:nvCxnSpPr>
        <p:spPr>
          <a:xfrm>
            <a:off x="2762293"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9E67635E-554D-463F-8815-83E99231B267}"/>
              </a:ext>
            </a:extLst>
          </p:cNvPr>
          <p:cNvSpPr/>
          <p:nvPr/>
        </p:nvSpPr>
        <p:spPr>
          <a:xfrm>
            <a:off x="2762293"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CBC33B0-58DA-40F9-93AD-8A03AA73B662}"/>
              </a:ext>
            </a:extLst>
          </p:cNvPr>
          <p:cNvCxnSpPr/>
          <p:nvPr/>
        </p:nvCxnSpPr>
        <p:spPr>
          <a:xfrm>
            <a:off x="3270256" y="3105518"/>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152A7E81-73ED-4C28-A5EC-1457C6338C6D}"/>
              </a:ext>
            </a:extLst>
          </p:cNvPr>
          <p:cNvSpPr/>
          <p:nvPr/>
        </p:nvSpPr>
        <p:spPr>
          <a:xfrm>
            <a:off x="3270256" y="329280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8DBFFB32-99C4-41B9-B594-5106750C5EE5}"/>
              </a:ext>
            </a:extLst>
          </p:cNvPr>
          <p:cNvCxnSpPr>
            <a:cxnSpLocks/>
          </p:cNvCxnSpPr>
          <p:nvPr/>
        </p:nvCxnSpPr>
        <p:spPr>
          <a:xfrm rot="20520000">
            <a:off x="2058755"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AAC6C5F-C12F-4FBF-ACE2-BBF26899BDB7}"/>
              </a:ext>
            </a:extLst>
          </p:cNvPr>
          <p:cNvSpPr/>
          <p:nvPr/>
        </p:nvSpPr>
        <p:spPr>
          <a:xfrm>
            <a:off x="2058755"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F8C395E1-6320-41E6-9243-1D957796DFE6}"/>
              </a:ext>
            </a:extLst>
          </p:cNvPr>
          <p:cNvCxnSpPr>
            <a:cxnSpLocks/>
          </p:cNvCxnSpPr>
          <p:nvPr/>
        </p:nvCxnSpPr>
        <p:spPr>
          <a:xfrm rot="20400000">
            <a:off x="2556180" y="37764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3224D58-6C35-4772-A41B-847AC503DAE3}"/>
              </a:ext>
            </a:extLst>
          </p:cNvPr>
          <p:cNvSpPr/>
          <p:nvPr/>
        </p:nvSpPr>
        <p:spPr>
          <a:xfrm>
            <a:off x="2556180" y="39636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1B9744FF-31A4-431A-8E54-494BFBEA9859}"/>
              </a:ext>
            </a:extLst>
          </p:cNvPr>
          <p:cNvCxnSpPr>
            <a:cxnSpLocks/>
          </p:cNvCxnSpPr>
          <p:nvPr/>
        </p:nvCxnSpPr>
        <p:spPr>
          <a:xfrm rot="20160000">
            <a:off x="3128924" y="379926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A1C3E357-5817-4DB6-9567-A8FB4EF87991}"/>
              </a:ext>
            </a:extLst>
          </p:cNvPr>
          <p:cNvSpPr/>
          <p:nvPr/>
        </p:nvSpPr>
        <p:spPr>
          <a:xfrm>
            <a:off x="3128924" y="398655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BBC172D-0D27-4BF4-A5B1-03AEFAA55B1D}"/>
              </a:ext>
            </a:extLst>
          </p:cNvPr>
          <p:cNvCxnSpPr>
            <a:cxnSpLocks/>
          </p:cNvCxnSpPr>
          <p:nvPr/>
        </p:nvCxnSpPr>
        <p:spPr>
          <a:xfrm rot="20220000">
            <a:off x="3620808" y="377640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709B6125-D4D9-4432-9427-BB44C0F25F08}"/>
              </a:ext>
            </a:extLst>
          </p:cNvPr>
          <p:cNvSpPr/>
          <p:nvPr/>
        </p:nvSpPr>
        <p:spPr>
          <a:xfrm>
            <a:off x="3620808" y="396369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34385EB-BEAC-4E00-A235-94A76762B4C4}"/>
              </a:ext>
            </a:extLst>
          </p:cNvPr>
          <p:cNvCxnSpPr>
            <a:cxnSpLocks/>
          </p:cNvCxnSpPr>
          <p:nvPr/>
        </p:nvCxnSpPr>
        <p:spPr>
          <a:xfrm rot="21060000">
            <a:off x="788744" y="3843759"/>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B30AE040-1AEC-4F78-9540-710CF698C252}"/>
              </a:ext>
            </a:extLst>
          </p:cNvPr>
          <p:cNvSpPr/>
          <p:nvPr/>
        </p:nvSpPr>
        <p:spPr>
          <a:xfrm>
            <a:off x="788744" y="403104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1A256D4-F728-40D9-AF42-294C18699693}"/>
              </a:ext>
            </a:extLst>
          </p:cNvPr>
          <p:cNvCxnSpPr>
            <a:cxnSpLocks/>
          </p:cNvCxnSpPr>
          <p:nvPr/>
        </p:nvCxnSpPr>
        <p:spPr>
          <a:xfrm rot="-1740000">
            <a:off x="1740172" y="450181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B02BC7C-B7A9-40B6-8C6B-2E3BC7B07D0E}"/>
              </a:ext>
            </a:extLst>
          </p:cNvPr>
          <p:cNvSpPr/>
          <p:nvPr/>
        </p:nvSpPr>
        <p:spPr>
          <a:xfrm rot="-1080000">
            <a:off x="1740172" y="468909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4CA6464-E050-49D6-9E69-0230F24CE94D}"/>
              </a:ext>
            </a:extLst>
          </p:cNvPr>
          <p:cNvCxnSpPr>
            <a:cxnSpLocks/>
          </p:cNvCxnSpPr>
          <p:nvPr/>
        </p:nvCxnSpPr>
        <p:spPr>
          <a:xfrm rot="19560000">
            <a:off x="2376503" y="450181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82A563F6-5FA8-4885-819C-6D224C3F21F8}"/>
              </a:ext>
            </a:extLst>
          </p:cNvPr>
          <p:cNvSpPr/>
          <p:nvPr/>
        </p:nvSpPr>
        <p:spPr>
          <a:xfrm rot="20520000">
            <a:off x="2376503" y="468910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A725F645-A222-435B-BED9-84EFB0EEC92C}"/>
              </a:ext>
            </a:extLst>
          </p:cNvPr>
          <p:cNvCxnSpPr>
            <a:cxnSpLocks/>
          </p:cNvCxnSpPr>
          <p:nvPr/>
        </p:nvCxnSpPr>
        <p:spPr>
          <a:xfrm rot="19680000">
            <a:off x="2981959" y="447300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C62740C3-B72E-49D9-9C8B-D0F33A71B8E9}"/>
              </a:ext>
            </a:extLst>
          </p:cNvPr>
          <p:cNvSpPr/>
          <p:nvPr/>
        </p:nvSpPr>
        <p:spPr>
          <a:xfrm rot="20520000">
            <a:off x="2981959" y="466029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CDC4062B-7F67-49D5-9396-4A191AD35018}"/>
              </a:ext>
            </a:extLst>
          </p:cNvPr>
          <p:cNvCxnSpPr>
            <a:cxnSpLocks/>
          </p:cNvCxnSpPr>
          <p:nvPr/>
        </p:nvCxnSpPr>
        <p:spPr>
          <a:xfrm rot="19680000">
            <a:off x="3631242" y="4485610"/>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A74FF0F-41A8-4869-9B06-E87EE03E3C19}"/>
              </a:ext>
            </a:extLst>
          </p:cNvPr>
          <p:cNvSpPr/>
          <p:nvPr/>
        </p:nvSpPr>
        <p:spPr>
          <a:xfrm rot="20520000">
            <a:off x="3631242" y="4672897"/>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C971D14C-664C-4C4E-9798-7E84C0D0C8AA}"/>
              </a:ext>
            </a:extLst>
          </p:cNvPr>
          <p:cNvCxnSpPr>
            <a:cxnSpLocks/>
          </p:cNvCxnSpPr>
          <p:nvPr/>
        </p:nvCxnSpPr>
        <p:spPr>
          <a:xfrm rot="20220000">
            <a:off x="1174659" y="455942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165F17CD-6813-47DE-AD29-3777F74A2EAF}"/>
              </a:ext>
            </a:extLst>
          </p:cNvPr>
          <p:cNvSpPr/>
          <p:nvPr/>
        </p:nvSpPr>
        <p:spPr>
          <a:xfrm rot="20520000">
            <a:off x="1174659" y="474670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C60E10D0-7732-4A14-9D63-27870C9BCA02}"/>
              </a:ext>
            </a:extLst>
          </p:cNvPr>
          <p:cNvCxnSpPr>
            <a:cxnSpLocks/>
          </p:cNvCxnSpPr>
          <p:nvPr/>
        </p:nvCxnSpPr>
        <p:spPr>
          <a:xfrm rot="19560000">
            <a:off x="1632364" y="517973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589237C-778E-41A4-A06D-7A89D0E8DEBB}"/>
              </a:ext>
            </a:extLst>
          </p:cNvPr>
          <p:cNvSpPr/>
          <p:nvPr/>
        </p:nvSpPr>
        <p:spPr>
          <a:xfrm rot="20520000">
            <a:off x="1632364" y="536702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168500CC-3E8F-4F06-8087-FFC57A6865C1}"/>
              </a:ext>
            </a:extLst>
          </p:cNvPr>
          <p:cNvCxnSpPr>
            <a:cxnSpLocks/>
          </p:cNvCxnSpPr>
          <p:nvPr/>
        </p:nvCxnSpPr>
        <p:spPr>
          <a:xfrm rot="18900000">
            <a:off x="2313595" y="520854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83BC51F1-A913-47DA-8E57-E80B3B9CC983}"/>
              </a:ext>
            </a:extLst>
          </p:cNvPr>
          <p:cNvSpPr/>
          <p:nvPr/>
        </p:nvSpPr>
        <p:spPr>
          <a:xfrm rot="20520000">
            <a:off x="2313595" y="539583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B7BBAC5B-FE4E-419D-AFBD-B576058FFEA2}"/>
              </a:ext>
            </a:extLst>
          </p:cNvPr>
          <p:cNvCxnSpPr>
            <a:cxnSpLocks/>
          </p:cNvCxnSpPr>
          <p:nvPr/>
        </p:nvCxnSpPr>
        <p:spPr>
          <a:xfrm rot="18840000">
            <a:off x="3002643" y="5188871"/>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F9437A56-DEF5-42F0-8594-688A422DDA6A}"/>
              </a:ext>
            </a:extLst>
          </p:cNvPr>
          <p:cNvSpPr/>
          <p:nvPr/>
        </p:nvSpPr>
        <p:spPr>
          <a:xfrm rot="20520000">
            <a:off x="3002643" y="5376158"/>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B8D79A1-134D-4A96-AD6A-4C60B737E664}"/>
              </a:ext>
            </a:extLst>
          </p:cNvPr>
          <p:cNvCxnSpPr>
            <a:cxnSpLocks/>
          </p:cNvCxnSpPr>
          <p:nvPr/>
        </p:nvCxnSpPr>
        <p:spPr>
          <a:xfrm rot="18600000">
            <a:off x="3708703" y="519512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2F9B91ED-E128-45D1-89C5-6B65D3D2D6D4}"/>
              </a:ext>
            </a:extLst>
          </p:cNvPr>
          <p:cNvSpPr/>
          <p:nvPr/>
        </p:nvSpPr>
        <p:spPr>
          <a:xfrm rot="20520000">
            <a:off x="3708703" y="538241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36201AE-2A98-4B61-B0A1-805F8A940CA8}"/>
              </a:ext>
            </a:extLst>
          </p:cNvPr>
          <p:cNvSpPr txBox="1"/>
          <p:nvPr/>
        </p:nvSpPr>
        <p:spPr>
          <a:xfrm>
            <a:off x="5611001" y="2726799"/>
            <a:ext cx="3242707" cy="3970318"/>
          </a:xfrm>
          <a:prstGeom prst="rect">
            <a:avLst/>
          </a:prstGeom>
          <a:noFill/>
        </p:spPr>
        <p:txBody>
          <a:bodyPr wrap="square" rtlCol="0">
            <a:spAutoFit/>
          </a:bodyPr>
          <a:lstStyle/>
          <a:p>
            <a:r>
              <a:rPr lang="en-US" dirty="0"/>
              <a:t>Now imagine we have a figure with a very dense population of local slope lines. If we choose one point as a starting state for an adiabatic process, we can simply draw a continuous curve going through the points and get the whole adiabat.</a:t>
            </a:r>
          </a:p>
          <a:p>
            <a:endParaRPr lang="en-US" dirty="0"/>
          </a:p>
          <a:p>
            <a:r>
              <a:rPr lang="en-US" dirty="0"/>
              <a:t>The green curve is a smooth curve going through the points and having in each point the slope as given by the short slope line in that point</a:t>
            </a:r>
          </a:p>
        </p:txBody>
      </p:sp>
      <p:sp>
        <p:nvSpPr>
          <p:cNvPr id="6" name="Freeform: Shape 5">
            <a:extLst>
              <a:ext uri="{FF2B5EF4-FFF2-40B4-BE49-F238E27FC236}">
                <a16:creationId xmlns:a16="http://schemas.microsoft.com/office/drawing/2014/main" id="{F10FA685-142C-418B-991E-9A74A7492EAA}"/>
              </a:ext>
            </a:extLst>
          </p:cNvPr>
          <p:cNvSpPr/>
          <p:nvPr/>
        </p:nvSpPr>
        <p:spPr>
          <a:xfrm>
            <a:off x="2217107" y="3294345"/>
            <a:ext cx="1979112" cy="2404997"/>
          </a:xfrm>
          <a:custGeom>
            <a:avLst/>
            <a:gdLst>
              <a:gd name="connsiteX0" fmla="*/ 0 w 1979112"/>
              <a:gd name="connsiteY0" fmla="*/ 0 h 2404997"/>
              <a:gd name="connsiteX1" fmla="*/ 212942 w 1979112"/>
              <a:gd name="connsiteY1" fmla="*/ 425885 h 2404997"/>
              <a:gd name="connsiteX2" fmla="*/ 576197 w 1979112"/>
              <a:gd name="connsiteY2" fmla="*/ 1064713 h 2404997"/>
              <a:gd name="connsiteX3" fmla="*/ 989556 w 1979112"/>
              <a:gd name="connsiteY3" fmla="*/ 1678488 h 2404997"/>
              <a:gd name="connsiteX4" fmla="*/ 1590805 w 1979112"/>
              <a:gd name="connsiteY4" fmla="*/ 2204581 h 2404997"/>
              <a:gd name="connsiteX5" fmla="*/ 1979112 w 1979112"/>
              <a:gd name="connsiteY5" fmla="*/ 2404997 h 24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112" h="2404997">
                <a:moveTo>
                  <a:pt x="0" y="0"/>
                </a:moveTo>
                <a:cubicBezTo>
                  <a:pt x="58454" y="124216"/>
                  <a:pt x="116909" y="248433"/>
                  <a:pt x="212942" y="425885"/>
                </a:cubicBezTo>
                <a:cubicBezTo>
                  <a:pt x="308975" y="603337"/>
                  <a:pt x="446761" y="855946"/>
                  <a:pt x="576197" y="1064713"/>
                </a:cubicBezTo>
                <a:cubicBezTo>
                  <a:pt x="705633" y="1273480"/>
                  <a:pt x="820455" y="1488510"/>
                  <a:pt x="989556" y="1678488"/>
                </a:cubicBezTo>
                <a:cubicBezTo>
                  <a:pt x="1158657" y="1868466"/>
                  <a:pt x="1425879" y="2083496"/>
                  <a:pt x="1590805" y="2204581"/>
                </a:cubicBezTo>
                <a:cubicBezTo>
                  <a:pt x="1755731" y="2325666"/>
                  <a:pt x="1867421" y="2365331"/>
                  <a:pt x="1979112" y="24049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180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087ECA-07DA-4C4F-86BD-5A55A65F69A2}"/>
              </a:ext>
            </a:extLst>
          </p:cNvPr>
          <p:cNvSpPr>
            <a:spLocks noGrp="1"/>
          </p:cNvSpPr>
          <p:nvPr>
            <p:ph type="sldNum" sz="quarter" idx="12"/>
          </p:nvPr>
        </p:nvSpPr>
        <p:spPr/>
        <p:txBody>
          <a:bodyPr/>
          <a:lstStyle/>
          <a:p>
            <a:fld id="{A84D4951-8A76-4D8F-991A-50C7753EBC79}" type="slidenum">
              <a:rPr lang="sk-SK" smtClean="0"/>
              <a:t>5</a:t>
            </a:fld>
            <a:endParaRPr lang="sk-SK" dirty="0"/>
          </a:p>
        </p:txBody>
      </p:sp>
      <p:sp>
        <p:nvSpPr>
          <p:cNvPr id="3" name="TextBox 2">
            <a:extLst>
              <a:ext uri="{FF2B5EF4-FFF2-40B4-BE49-F238E27FC236}">
                <a16:creationId xmlns:a16="http://schemas.microsoft.com/office/drawing/2014/main" id="{F3E6E866-C816-4A90-AAE4-830A8B0E4C5F}"/>
              </a:ext>
            </a:extLst>
          </p:cNvPr>
          <p:cNvSpPr txBox="1"/>
          <p:nvPr/>
        </p:nvSpPr>
        <p:spPr>
          <a:xfrm>
            <a:off x="661012" y="374573"/>
            <a:ext cx="7689774" cy="523220"/>
          </a:xfrm>
          <a:prstGeom prst="rect">
            <a:avLst/>
          </a:prstGeom>
          <a:noFill/>
        </p:spPr>
        <p:txBody>
          <a:bodyPr wrap="square" rtlCol="0">
            <a:spAutoFit/>
          </a:bodyPr>
          <a:lstStyle/>
          <a:p>
            <a:pPr algn="ctr"/>
            <a:r>
              <a:rPr lang="en-US" sz="2800" b="1" dirty="0"/>
              <a:t>A note on differential equations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471304-991D-4585-A670-75690091F899}"/>
                  </a:ext>
                </a:extLst>
              </p:cNvPr>
              <p:cNvSpPr txBox="1"/>
              <p:nvPr/>
            </p:nvSpPr>
            <p:spPr>
              <a:xfrm>
                <a:off x="362401" y="1077647"/>
                <a:ext cx="8052642" cy="1477328"/>
              </a:xfrm>
              <a:prstGeom prst="rect">
                <a:avLst/>
              </a:prstGeom>
              <a:noFill/>
            </p:spPr>
            <p:txBody>
              <a:bodyPr wrap="square" rtlCol="0">
                <a:spAutoFit/>
              </a:bodyPr>
              <a:lstStyle/>
              <a:p>
                <a:r>
                  <a:rPr lang="en-US" dirty="0"/>
                  <a:t>Solving a first order differential equation</a:t>
                </a:r>
              </a:p>
              <a:p>
                <a:endParaRPr lang="en-US" dirty="0"/>
              </a:p>
              <a:p>
                <a:r>
                  <a:rPr lang="en-US" dirty="0"/>
                  <a:t>we are looking for a curve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which starts at the point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 and in each point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through it goes it has the slope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r>
                  <a:rPr lang="en-US" dirty="0"/>
                  <a:t>. The visualization of this problem in the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plane is the same as we have seen when looking for the adiabat curve</a:t>
                </a:r>
              </a:p>
            </p:txBody>
          </p:sp>
        </mc:Choice>
        <mc:Fallback xmlns="">
          <p:sp>
            <p:nvSpPr>
              <p:cNvPr id="4" name="TextBox 3">
                <a:extLst>
                  <a:ext uri="{FF2B5EF4-FFF2-40B4-BE49-F238E27FC236}">
                    <a16:creationId xmlns:a16="http://schemas.microsoft.com/office/drawing/2014/main" id="{88471304-991D-4585-A670-75690091F899}"/>
                  </a:ext>
                </a:extLst>
              </p:cNvPr>
              <p:cNvSpPr txBox="1">
                <a:spLocks noRot="1" noChangeAspect="1" noMove="1" noResize="1" noEditPoints="1" noAdjustHandles="1" noChangeArrowheads="1" noChangeShapeType="1" noTextEdit="1"/>
              </p:cNvSpPr>
              <p:nvPr/>
            </p:nvSpPr>
            <p:spPr>
              <a:xfrm>
                <a:off x="362401" y="1077647"/>
                <a:ext cx="8052642" cy="1477328"/>
              </a:xfrm>
              <a:prstGeom prst="rect">
                <a:avLst/>
              </a:prstGeom>
              <a:blipFill>
                <a:blip r:embed="rId9"/>
                <a:stretch>
                  <a:fillRect l="-606" t="-2479" b="-578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36638DD-B810-4E89-B20C-6530234B54B9}"/>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505899" y="1124635"/>
            <a:ext cx="1222286" cy="471429"/>
          </a:xfrm>
          <a:prstGeom prst="rect">
            <a:avLst/>
          </a:prstGeom>
        </p:spPr>
      </p:pic>
      <p:cxnSp>
        <p:nvCxnSpPr>
          <p:cNvPr id="7" name="Straight Connector 6">
            <a:extLst>
              <a:ext uri="{FF2B5EF4-FFF2-40B4-BE49-F238E27FC236}">
                <a16:creationId xmlns:a16="http://schemas.microsoft.com/office/drawing/2014/main" id="{67AEFCA6-F2AE-40F3-9AD7-F96805510B1D}"/>
              </a:ext>
            </a:extLst>
          </p:cNvPr>
          <p:cNvCxnSpPr/>
          <p:nvPr/>
        </p:nvCxnSpPr>
        <p:spPr>
          <a:xfrm>
            <a:off x="349218" y="3534071"/>
            <a:ext cx="0" cy="2919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B1ADBF-7B86-4385-8C32-D282F02EA75F}"/>
              </a:ext>
            </a:extLst>
          </p:cNvPr>
          <p:cNvCxnSpPr>
            <a:cxnSpLocks/>
          </p:cNvCxnSpPr>
          <p:nvPr/>
        </p:nvCxnSpPr>
        <p:spPr>
          <a:xfrm>
            <a:off x="349218" y="6442524"/>
            <a:ext cx="37058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862FA05E-187D-4DEF-BFC9-4130EED4AB9A}"/>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776492" y="6600656"/>
            <a:ext cx="127619" cy="114286"/>
          </a:xfrm>
          <a:prstGeom prst="rect">
            <a:avLst/>
          </a:prstGeom>
        </p:spPr>
      </p:pic>
      <p:pic>
        <p:nvPicPr>
          <p:cNvPr id="52" name="Picture 51">
            <a:extLst>
              <a:ext uri="{FF2B5EF4-FFF2-40B4-BE49-F238E27FC236}">
                <a16:creationId xmlns:a16="http://schemas.microsoft.com/office/drawing/2014/main" id="{2CF56958-82B1-4AF0-BC0E-8B64EBF31AAC}"/>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99180" y="3632142"/>
            <a:ext cx="120000" cy="163810"/>
          </a:xfrm>
          <a:prstGeom prst="rect">
            <a:avLst/>
          </a:prstGeom>
        </p:spPr>
      </p:pic>
      <p:cxnSp>
        <p:nvCxnSpPr>
          <p:cNvPr id="11" name="Straight Connector 10">
            <a:extLst>
              <a:ext uri="{FF2B5EF4-FFF2-40B4-BE49-F238E27FC236}">
                <a16:creationId xmlns:a16="http://schemas.microsoft.com/office/drawing/2014/main" id="{3081F82F-EFB1-4053-BC39-308C005A3C19}"/>
              </a:ext>
            </a:extLst>
          </p:cNvPr>
          <p:cNvCxnSpPr/>
          <p:nvPr/>
        </p:nvCxnSpPr>
        <p:spPr>
          <a:xfrm>
            <a:off x="1008579"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5D5C6BF-6784-47A1-B8E2-E476229A2DD1}"/>
              </a:ext>
            </a:extLst>
          </p:cNvPr>
          <p:cNvSpPr/>
          <p:nvPr/>
        </p:nvSpPr>
        <p:spPr>
          <a:xfrm>
            <a:off x="1008579"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3C86AB-C0F4-4983-8CD7-ACA93CEA26D2}"/>
              </a:ext>
            </a:extLst>
          </p:cNvPr>
          <p:cNvCxnSpPr>
            <a:cxnSpLocks/>
          </p:cNvCxnSpPr>
          <p:nvPr/>
        </p:nvCxnSpPr>
        <p:spPr>
          <a:xfrm rot="20820000">
            <a:off x="1337249" y="4150976"/>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9628DA6-8901-4550-88DC-E9444E4213A6}"/>
              </a:ext>
            </a:extLst>
          </p:cNvPr>
          <p:cNvSpPr/>
          <p:nvPr/>
        </p:nvSpPr>
        <p:spPr>
          <a:xfrm>
            <a:off x="1337249" y="4338263"/>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A6CBEEB-20A2-4A14-9DF7-0B2F2B43CD5E}"/>
              </a:ext>
            </a:extLst>
          </p:cNvPr>
          <p:cNvCxnSpPr/>
          <p:nvPr/>
        </p:nvCxnSpPr>
        <p:spPr>
          <a:xfrm>
            <a:off x="1511708"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EB8AE11-493C-42FD-94AE-27A726980987}"/>
              </a:ext>
            </a:extLst>
          </p:cNvPr>
          <p:cNvSpPr/>
          <p:nvPr/>
        </p:nvSpPr>
        <p:spPr>
          <a:xfrm>
            <a:off x="1511708"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30E4C1F-8D4E-4710-9D41-8F97C472B748}"/>
              </a:ext>
            </a:extLst>
          </p:cNvPr>
          <p:cNvCxnSpPr/>
          <p:nvPr/>
        </p:nvCxnSpPr>
        <p:spPr>
          <a:xfrm>
            <a:off x="2065390"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45578F3-5242-4D4B-8BA1-B4AC52DDE152}"/>
              </a:ext>
            </a:extLst>
          </p:cNvPr>
          <p:cNvSpPr/>
          <p:nvPr/>
        </p:nvSpPr>
        <p:spPr>
          <a:xfrm>
            <a:off x="2065390"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66869122-D9D7-4F62-BEEB-479104CB7C37}"/>
              </a:ext>
            </a:extLst>
          </p:cNvPr>
          <p:cNvCxnSpPr/>
          <p:nvPr/>
        </p:nvCxnSpPr>
        <p:spPr>
          <a:xfrm>
            <a:off x="2619072"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B18F5C2-209F-4DB8-9FCA-A9CC5D9148CC}"/>
              </a:ext>
            </a:extLst>
          </p:cNvPr>
          <p:cNvSpPr/>
          <p:nvPr/>
        </p:nvSpPr>
        <p:spPr>
          <a:xfrm>
            <a:off x="2619072"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481D63A-283C-4246-B894-5153E7D59B18}"/>
              </a:ext>
            </a:extLst>
          </p:cNvPr>
          <p:cNvCxnSpPr/>
          <p:nvPr/>
        </p:nvCxnSpPr>
        <p:spPr>
          <a:xfrm>
            <a:off x="3127035" y="3480089"/>
            <a:ext cx="45719" cy="4076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F034E0B9-677B-46AB-82DA-1EE6CBAEDFD3}"/>
              </a:ext>
            </a:extLst>
          </p:cNvPr>
          <p:cNvSpPr/>
          <p:nvPr/>
        </p:nvSpPr>
        <p:spPr>
          <a:xfrm>
            <a:off x="3127035" y="3667376"/>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0D42DF0-261F-4B96-9636-3062C075357A}"/>
              </a:ext>
            </a:extLst>
          </p:cNvPr>
          <p:cNvCxnSpPr>
            <a:cxnSpLocks/>
          </p:cNvCxnSpPr>
          <p:nvPr/>
        </p:nvCxnSpPr>
        <p:spPr>
          <a:xfrm rot="20520000">
            <a:off x="1915534" y="415097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40A82EE-F33D-4B15-A0FB-8E466B19DF40}"/>
              </a:ext>
            </a:extLst>
          </p:cNvPr>
          <p:cNvSpPr/>
          <p:nvPr/>
        </p:nvSpPr>
        <p:spPr>
          <a:xfrm>
            <a:off x="1915534" y="433826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BE1A688B-0C0A-48E0-AA71-CC11415BD397}"/>
              </a:ext>
            </a:extLst>
          </p:cNvPr>
          <p:cNvCxnSpPr>
            <a:cxnSpLocks/>
          </p:cNvCxnSpPr>
          <p:nvPr/>
        </p:nvCxnSpPr>
        <p:spPr>
          <a:xfrm rot="20400000">
            <a:off x="2412959" y="415097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8641D81-8F04-4BA3-BBE3-8F304DFE67C1}"/>
              </a:ext>
            </a:extLst>
          </p:cNvPr>
          <p:cNvSpPr/>
          <p:nvPr/>
        </p:nvSpPr>
        <p:spPr>
          <a:xfrm>
            <a:off x="2412959" y="433826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AB1033DC-8CB9-470E-92DD-FBB3F089C3A1}"/>
              </a:ext>
            </a:extLst>
          </p:cNvPr>
          <p:cNvCxnSpPr>
            <a:cxnSpLocks/>
          </p:cNvCxnSpPr>
          <p:nvPr/>
        </p:nvCxnSpPr>
        <p:spPr>
          <a:xfrm rot="20160000">
            <a:off x="2985703" y="417383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06F96392-1D62-4D7D-9D72-1744D8C7F623}"/>
              </a:ext>
            </a:extLst>
          </p:cNvPr>
          <p:cNvSpPr/>
          <p:nvPr/>
        </p:nvSpPr>
        <p:spPr>
          <a:xfrm>
            <a:off x="2985703" y="436112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B3DDA6E9-1D08-4BB0-A927-D83207D8E6E0}"/>
              </a:ext>
            </a:extLst>
          </p:cNvPr>
          <p:cNvCxnSpPr>
            <a:cxnSpLocks/>
          </p:cNvCxnSpPr>
          <p:nvPr/>
        </p:nvCxnSpPr>
        <p:spPr>
          <a:xfrm rot="20220000">
            <a:off x="3477587" y="4150975"/>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4CC6397-4F6C-4165-8510-034DE787A99F}"/>
              </a:ext>
            </a:extLst>
          </p:cNvPr>
          <p:cNvSpPr/>
          <p:nvPr/>
        </p:nvSpPr>
        <p:spPr>
          <a:xfrm>
            <a:off x="3477587" y="4338262"/>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E5477C4-76DC-4079-9520-EC7F060E24D9}"/>
              </a:ext>
            </a:extLst>
          </p:cNvPr>
          <p:cNvCxnSpPr>
            <a:cxnSpLocks/>
          </p:cNvCxnSpPr>
          <p:nvPr/>
        </p:nvCxnSpPr>
        <p:spPr>
          <a:xfrm rot="21060000">
            <a:off x="645523" y="4218330"/>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BE1A018-EA82-4B07-B67F-094DDBD6B749}"/>
              </a:ext>
            </a:extLst>
          </p:cNvPr>
          <p:cNvSpPr/>
          <p:nvPr/>
        </p:nvSpPr>
        <p:spPr>
          <a:xfrm>
            <a:off x="645523" y="4405617"/>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0756C09D-6BCE-4771-B1AA-4B148915F11A}"/>
              </a:ext>
            </a:extLst>
          </p:cNvPr>
          <p:cNvCxnSpPr>
            <a:cxnSpLocks/>
          </p:cNvCxnSpPr>
          <p:nvPr/>
        </p:nvCxnSpPr>
        <p:spPr>
          <a:xfrm rot="19860000">
            <a:off x="1596951" y="487638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28EDB3F7-6C2A-45B9-9D89-B9A775CCABD4}"/>
              </a:ext>
            </a:extLst>
          </p:cNvPr>
          <p:cNvSpPr/>
          <p:nvPr/>
        </p:nvSpPr>
        <p:spPr>
          <a:xfrm rot="20520000">
            <a:off x="1596951" y="506367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761FF1B-B741-4C7B-AE66-E7AB1FAFE3AE}"/>
              </a:ext>
            </a:extLst>
          </p:cNvPr>
          <p:cNvCxnSpPr>
            <a:cxnSpLocks/>
          </p:cNvCxnSpPr>
          <p:nvPr/>
        </p:nvCxnSpPr>
        <p:spPr>
          <a:xfrm rot="19560000">
            <a:off x="2233282" y="487638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6CD5D17-4983-4FDF-A011-8B1144D5D6F4}"/>
              </a:ext>
            </a:extLst>
          </p:cNvPr>
          <p:cNvSpPr/>
          <p:nvPr/>
        </p:nvSpPr>
        <p:spPr>
          <a:xfrm rot="20520000">
            <a:off x="2233282" y="506367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22F1AB0-96D3-4468-863E-B4BE3D051414}"/>
              </a:ext>
            </a:extLst>
          </p:cNvPr>
          <p:cNvCxnSpPr>
            <a:cxnSpLocks/>
          </p:cNvCxnSpPr>
          <p:nvPr/>
        </p:nvCxnSpPr>
        <p:spPr>
          <a:xfrm rot="19680000">
            <a:off x="2838738" y="4847577"/>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CC7C7D94-0251-4149-982F-44C25371FCEA}"/>
              </a:ext>
            </a:extLst>
          </p:cNvPr>
          <p:cNvSpPr/>
          <p:nvPr/>
        </p:nvSpPr>
        <p:spPr>
          <a:xfrm rot="20520000">
            <a:off x="2838738" y="5034864"/>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D6714189-B68B-4DD5-95B6-F20086C7EE6B}"/>
              </a:ext>
            </a:extLst>
          </p:cNvPr>
          <p:cNvCxnSpPr>
            <a:cxnSpLocks/>
          </p:cNvCxnSpPr>
          <p:nvPr/>
        </p:nvCxnSpPr>
        <p:spPr>
          <a:xfrm rot="19680000">
            <a:off x="3488021" y="4860181"/>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EA30FEF3-A7F2-4DAC-BF34-B53A381A87CA}"/>
              </a:ext>
            </a:extLst>
          </p:cNvPr>
          <p:cNvSpPr/>
          <p:nvPr/>
        </p:nvSpPr>
        <p:spPr>
          <a:xfrm rot="20520000">
            <a:off x="3488021" y="5047468"/>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EE1C7B6-E857-4473-BEAB-7AABF5F238A1}"/>
              </a:ext>
            </a:extLst>
          </p:cNvPr>
          <p:cNvCxnSpPr>
            <a:cxnSpLocks/>
          </p:cNvCxnSpPr>
          <p:nvPr/>
        </p:nvCxnSpPr>
        <p:spPr>
          <a:xfrm rot="20220000">
            <a:off x="1031438" y="4933993"/>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6288BE74-6FB1-4494-9B4B-CF6493860C2F}"/>
              </a:ext>
            </a:extLst>
          </p:cNvPr>
          <p:cNvSpPr/>
          <p:nvPr/>
        </p:nvSpPr>
        <p:spPr>
          <a:xfrm rot="20520000">
            <a:off x="1031438" y="5121280"/>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65CA884-C1E3-4590-8EA4-6B7F1312354F}"/>
              </a:ext>
            </a:extLst>
          </p:cNvPr>
          <p:cNvCxnSpPr>
            <a:cxnSpLocks/>
          </p:cNvCxnSpPr>
          <p:nvPr/>
        </p:nvCxnSpPr>
        <p:spPr>
          <a:xfrm rot="19560000">
            <a:off x="1489143" y="5554308"/>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EBADB9AE-60BE-48A0-9A9A-51B07DD88C4C}"/>
              </a:ext>
            </a:extLst>
          </p:cNvPr>
          <p:cNvSpPr/>
          <p:nvPr/>
        </p:nvSpPr>
        <p:spPr>
          <a:xfrm rot="20520000">
            <a:off x="1489143" y="5741595"/>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7D74ED86-D96E-4930-AB30-40C843575AB2}"/>
              </a:ext>
            </a:extLst>
          </p:cNvPr>
          <p:cNvCxnSpPr>
            <a:cxnSpLocks/>
          </p:cNvCxnSpPr>
          <p:nvPr/>
        </p:nvCxnSpPr>
        <p:spPr>
          <a:xfrm rot="18900000">
            <a:off x="2170374" y="558311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9CF26B88-2C81-47FF-B65B-23E46A075C7F}"/>
              </a:ext>
            </a:extLst>
          </p:cNvPr>
          <p:cNvSpPr/>
          <p:nvPr/>
        </p:nvSpPr>
        <p:spPr>
          <a:xfrm rot="20520000">
            <a:off x="2170374" y="577040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513FE0E5-C7B7-49D5-B5A0-88EFFF3B2B17}"/>
              </a:ext>
            </a:extLst>
          </p:cNvPr>
          <p:cNvCxnSpPr>
            <a:cxnSpLocks/>
          </p:cNvCxnSpPr>
          <p:nvPr/>
        </p:nvCxnSpPr>
        <p:spPr>
          <a:xfrm rot="18840000">
            <a:off x="2859422" y="5563442"/>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CBBB2F2-2DFF-4B9A-A4EA-6BCEA7F8BF53}"/>
              </a:ext>
            </a:extLst>
          </p:cNvPr>
          <p:cNvSpPr/>
          <p:nvPr/>
        </p:nvSpPr>
        <p:spPr>
          <a:xfrm rot="20520000">
            <a:off x="2859422" y="5750729"/>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E6F470E4-F072-4565-B627-7C03BA685602}"/>
              </a:ext>
            </a:extLst>
          </p:cNvPr>
          <p:cNvCxnSpPr>
            <a:cxnSpLocks/>
          </p:cNvCxnSpPr>
          <p:nvPr/>
        </p:nvCxnSpPr>
        <p:spPr>
          <a:xfrm rot="18600000">
            <a:off x="3565482" y="5569694"/>
            <a:ext cx="45719" cy="4528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B0D817B8-ACE7-482F-96CE-213AB89E7D25}"/>
              </a:ext>
            </a:extLst>
          </p:cNvPr>
          <p:cNvSpPr/>
          <p:nvPr/>
        </p:nvSpPr>
        <p:spPr>
          <a:xfrm rot="20520000">
            <a:off x="3565482" y="5756981"/>
            <a:ext cx="45719" cy="45719"/>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F951ADED-2C91-4482-8D17-FCACA449B19A}"/>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182312" y="2960108"/>
            <a:ext cx="756190" cy="255238"/>
          </a:xfrm>
          <a:prstGeom prst="rect">
            <a:avLst/>
          </a:prstGeom>
        </p:spPr>
      </p:pic>
      <p:sp>
        <p:nvSpPr>
          <p:cNvPr id="57" name="Freeform: Shape 56">
            <a:extLst>
              <a:ext uri="{FF2B5EF4-FFF2-40B4-BE49-F238E27FC236}">
                <a16:creationId xmlns:a16="http://schemas.microsoft.com/office/drawing/2014/main" id="{ADADEE7D-0065-4F21-8961-E1112488C0AF}"/>
              </a:ext>
            </a:extLst>
          </p:cNvPr>
          <p:cNvSpPr/>
          <p:nvPr/>
        </p:nvSpPr>
        <p:spPr>
          <a:xfrm>
            <a:off x="1972018" y="3074737"/>
            <a:ext cx="389721" cy="614882"/>
          </a:xfrm>
          <a:custGeom>
            <a:avLst/>
            <a:gdLst>
              <a:gd name="connsiteX0" fmla="*/ 0 w 389721"/>
              <a:gd name="connsiteY0" fmla="*/ 9986 h 614882"/>
              <a:gd name="connsiteX1" fmla="*/ 187286 w 389721"/>
              <a:gd name="connsiteY1" fmla="*/ 21003 h 614882"/>
              <a:gd name="connsiteX2" fmla="*/ 352539 w 389721"/>
              <a:gd name="connsiteY2" fmla="*/ 197273 h 614882"/>
              <a:gd name="connsiteX3" fmla="*/ 385590 w 389721"/>
              <a:gd name="connsiteY3" fmla="*/ 417610 h 614882"/>
              <a:gd name="connsiteX4" fmla="*/ 286438 w 389721"/>
              <a:gd name="connsiteY4" fmla="*/ 593880 h 614882"/>
              <a:gd name="connsiteX5" fmla="*/ 198303 w 389721"/>
              <a:gd name="connsiteY5" fmla="*/ 604897 h 61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721" h="614882">
                <a:moveTo>
                  <a:pt x="0" y="9986"/>
                </a:moveTo>
                <a:cubicBezTo>
                  <a:pt x="64265" y="-113"/>
                  <a:pt x="128530" y="-10212"/>
                  <a:pt x="187286" y="21003"/>
                </a:cubicBezTo>
                <a:cubicBezTo>
                  <a:pt x="246043" y="52218"/>
                  <a:pt x="319488" y="131172"/>
                  <a:pt x="352539" y="197273"/>
                </a:cubicBezTo>
                <a:cubicBezTo>
                  <a:pt x="385590" y="263374"/>
                  <a:pt x="396607" y="351509"/>
                  <a:pt x="385590" y="417610"/>
                </a:cubicBezTo>
                <a:cubicBezTo>
                  <a:pt x="374573" y="483711"/>
                  <a:pt x="317652" y="562666"/>
                  <a:pt x="286438" y="593880"/>
                </a:cubicBezTo>
                <a:cubicBezTo>
                  <a:pt x="255224" y="625094"/>
                  <a:pt x="226763" y="614995"/>
                  <a:pt x="198303" y="604897"/>
                </a:cubicBez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325E90B-2B50-4114-9081-4C046339E3DB}"/>
              </a:ext>
            </a:extLst>
          </p:cNvPr>
          <p:cNvSpPr/>
          <p:nvPr/>
        </p:nvSpPr>
        <p:spPr>
          <a:xfrm>
            <a:off x="2075914" y="3646993"/>
            <a:ext cx="1979112" cy="2404997"/>
          </a:xfrm>
          <a:custGeom>
            <a:avLst/>
            <a:gdLst>
              <a:gd name="connsiteX0" fmla="*/ 0 w 1979112"/>
              <a:gd name="connsiteY0" fmla="*/ 0 h 2404997"/>
              <a:gd name="connsiteX1" fmla="*/ 212942 w 1979112"/>
              <a:gd name="connsiteY1" fmla="*/ 425885 h 2404997"/>
              <a:gd name="connsiteX2" fmla="*/ 576197 w 1979112"/>
              <a:gd name="connsiteY2" fmla="*/ 1064713 h 2404997"/>
              <a:gd name="connsiteX3" fmla="*/ 989556 w 1979112"/>
              <a:gd name="connsiteY3" fmla="*/ 1678488 h 2404997"/>
              <a:gd name="connsiteX4" fmla="*/ 1590805 w 1979112"/>
              <a:gd name="connsiteY4" fmla="*/ 2204581 h 2404997"/>
              <a:gd name="connsiteX5" fmla="*/ 1979112 w 1979112"/>
              <a:gd name="connsiteY5" fmla="*/ 2404997 h 2404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9112" h="2404997">
                <a:moveTo>
                  <a:pt x="0" y="0"/>
                </a:moveTo>
                <a:cubicBezTo>
                  <a:pt x="58454" y="124216"/>
                  <a:pt x="116909" y="248433"/>
                  <a:pt x="212942" y="425885"/>
                </a:cubicBezTo>
                <a:cubicBezTo>
                  <a:pt x="308975" y="603337"/>
                  <a:pt x="446761" y="855946"/>
                  <a:pt x="576197" y="1064713"/>
                </a:cubicBezTo>
                <a:cubicBezTo>
                  <a:pt x="705633" y="1273480"/>
                  <a:pt x="820455" y="1488510"/>
                  <a:pt x="989556" y="1678488"/>
                </a:cubicBezTo>
                <a:cubicBezTo>
                  <a:pt x="1158657" y="1868466"/>
                  <a:pt x="1425879" y="2083496"/>
                  <a:pt x="1590805" y="2204581"/>
                </a:cubicBezTo>
                <a:cubicBezTo>
                  <a:pt x="1755731" y="2325666"/>
                  <a:pt x="1867421" y="2365331"/>
                  <a:pt x="1979112" y="24049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4AC07B8F-DB52-4ADC-A725-C2A0FBF09E52}"/>
                  </a:ext>
                </a:extLst>
              </p:cNvPr>
              <p:cNvSpPr txBox="1"/>
              <p:nvPr/>
            </p:nvSpPr>
            <p:spPr>
              <a:xfrm>
                <a:off x="3962064" y="2571852"/>
                <a:ext cx="5049734" cy="1754326"/>
              </a:xfrm>
              <a:prstGeom prst="rect">
                <a:avLst/>
              </a:prstGeom>
              <a:noFill/>
            </p:spPr>
            <p:txBody>
              <a:bodyPr wrap="square" rtlCol="0">
                <a:spAutoFit/>
              </a:bodyPr>
              <a:lstStyle/>
              <a:p>
                <a:r>
                  <a:rPr lang="en-US" dirty="0"/>
                  <a:t>Instead of drawing a curve by hand we can use a computer to make many small steps finding a sequence of points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which approximately lay on the curve we are looking for. A simple recursive stepping algorithm does the job (Euler numerical method for solving differential equations)</a:t>
                </a:r>
              </a:p>
            </p:txBody>
          </p:sp>
        </mc:Choice>
        <mc:Fallback xmlns="">
          <p:sp>
            <p:nvSpPr>
              <p:cNvPr id="59" name="TextBox 58">
                <a:extLst>
                  <a:ext uri="{FF2B5EF4-FFF2-40B4-BE49-F238E27FC236}">
                    <a16:creationId xmlns:a16="http://schemas.microsoft.com/office/drawing/2014/main" id="{4AC07B8F-DB52-4ADC-A725-C2A0FBF09E52}"/>
                  </a:ext>
                </a:extLst>
              </p:cNvPr>
              <p:cNvSpPr txBox="1">
                <a:spLocks noRot="1" noChangeAspect="1" noMove="1" noResize="1" noEditPoints="1" noAdjustHandles="1" noChangeArrowheads="1" noChangeShapeType="1" noTextEdit="1"/>
              </p:cNvSpPr>
              <p:nvPr/>
            </p:nvSpPr>
            <p:spPr>
              <a:xfrm>
                <a:off x="3962064" y="2571852"/>
                <a:ext cx="5049734" cy="1754326"/>
              </a:xfrm>
              <a:prstGeom prst="rect">
                <a:avLst/>
              </a:prstGeom>
              <a:blipFill>
                <a:blip r:embed="rId14"/>
                <a:stretch>
                  <a:fillRect l="-1087" t="-2083" r="-362" b="-4514"/>
                </a:stretch>
              </a:blipFill>
            </p:spPr>
            <p:txBody>
              <a:bodyPr/>
              <a:lstStyle/>
              <a:p>
                <a:r>
                  <a:rPr lang="en-US">
                    <a:noFill/>
                  </a:rPr>
                  <a:t> </a:t>
                </a:r>
              </a:p>
            </p:txBody>
          </p:sp>
        </mc:Fallback>
      </mc:AlternateContent>
      <p:pic>
        <p:nvPicPr>
          <p:cNvPr id="63" name="Picture 62">
            <a:extLst>
              <a:ext uri="{FF2B5EF4-FFF2-40B4-BE49-F238E27FC236}">
                <a16:creationId xmlns:a16="http://schemas.microsoft.com/office/drawing/2014/main" id="{646412F4-B00B-40BB-B75E-68DFDB0B684B}"/>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068578" y="4396621"/>
            <a:ext cx="2432381" cy="624762"/>
          </a:xfrm>
          <a:prstGeom prst="rect">
            <a:avLst/>
          </a:prstGeom>
        </p:spPr>
      </p:pic>
      <p:sp>
        <p:nvSpPr>
          <p:cNvPr id="64" name="Rectangle 63">
            <a:extLst>
              <a:ext uri="{FF2B5EF4-FFF2-40B4-BE49-F238E27FC236}">
                <a16:creationId xmlns:a16="http://schemas.microsoft.com/office/drawing/2014/main" id="{886D8F00-8B9D-4AB9-B9C8-AB4EC12882D3}"/>
              </a:ext>
            </a:extLst>
          </p:cNvPr>
          <p:cNvSpPr/>
          <p:nvPr/>
        </p:nvSpPr>
        <p:spPr>
          <a:xfrm>
            <a:off x="4949530" y="4310764"/>
            <a:ext cx="2714000" cy="879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94CE8CA7-9462-4EF9-A8E8-F43362BC218D}"/>
              </a:ext>
            </a:extLst>
          </p:cNvPr>
          <p:cNvSpPr txBox="1"/>
          <p:nvPr/>
        </p:nvSpPr>
        <p:spPr>
          <a:xfrm>
            <a:off x="4042503" y="5236105"/>
            <a:ext cx="4881156" cy="1200329"/>
          </a:xfrm>
          <a:prstGeom prst="rect">
            <a:avLst/>
          </a:prstGeom>
          <a:noFill/>
        </p:spPr>
        <p:txBody>
          <a:bodyPr wrap="square" rtlCol="0">
            <a:spAutoFit/>
          </a:bodyPr>
          <a:lstStyle/>
          <a:p>
            <a:r>
              <a:rPr lang="en-US" dirty="0"/>
              <a:t>A higher order differential equation can be easily rewritten as a first order equation in a higher dimensional space and the Euler method can be used.</a:t>
            </a:r>
          </a:p>
        </p:txBody>
      </p:sp>
    </p:spTree>
    <p:extLst>
      <p:ext uri="{BB962C8B-B14F-4D97-AF65-F5344CB8AC3E}">
        <p14:creationId xmlns:p14="http://schemas.microsoft.com/office/powerpoint/2010/main" val="3444316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E28745-F4B4-4D59-B3E7-D87B830A2D6A}"/>
              </a:ext>
            </a:extLst>
          </p:cNvPr>
          <p:cNvSpPr>
            <a:spLocks noGrp="1"/>
          </p:cNvSpPr>
          <p:nvPr>
            <p:ph type="sldNum" sz="quarter" idx="12"/>
          </p:nvPr>
        </p:nvSpPr>
        <p:spPr/>
        <p:txBody>
          <a:bodyPr/>
          <a:lstStyle/>
          <a:p>
            <a:fld id="{A84D4951-8A76-4D8F-991A-50C7753EBC79}" type="slidenum">
              <a:rPr lang="sk-SK" smtClean="0"/>
              <a:t>6</a:t>
            </a:fld>
            <a:endParaRPr lang="sk-SK" dirty="0"/>
          </a:p>
        </p:txBody>
      </p:sp>
      <p:sp>
        <p:nvSpPr>
          <p:cNvPr id="3" name="TextBox 2">
            <a:extLst>
              <a:ext uri="{FF2B5EF4-FFF2-40B4-BE49-F238E27FC236}">
                <a16:creationId xmlns:a16="http://schemas.microsoft.com/office/drawing/2014/main" id="{DC2EF083-3DAD-4EEA-BB79-A5AD68D21282}"/>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Adiabatic process</a:t>
            </a:r>
            <a:endParaRPr lang="sk-SK" sz="2800" b="1" dirty="0"/>
          </a:p>
        </p:txBody>
      </p:sp>
      <p:pic>
        <p:nvPicPr>
          <p:cNvPr id="5" name="Picture 4">
            <a:extLst>
              <a:ext uri="{FF2B5EF4-FFF2-40B4-BE49-F238E27FC236}">
                <a16:creationId xmlns:a16="http://schemas.microsoft.com/office/drawing/2014/main" id="{BDE22F78-F3F6-4CAC-A8DC-D3229A6E025C}"/>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716776" y="1441845"/>
            <a:ext cx="1184571" cy="474857"/>
          </a:xfrm>
          <a:prstGeom prst="rect">
            <a:avLst/>
          </a:prstGeom>
        </p:spPr>
      </p:pic>
      <p:sp>
        <p:nvSpPr>
          <p:cNvPr id="8" name="TextBox 7">
            <a:extLst>
              <a:ext uri="{FF2B5EF4-FFF2-40B4-BE49-F238E27FC236}">
                <a16:creationId xmlns:a16="http://schemas.microsoft.com/office/drawing/2014/main" id="{57EA6CAA-0D18-4BD6-9A1B-341AFA5AC97E}"/>
              </a:ext>
            </a:extLst>
          </p:cNvPr>
          <p:cNvSpPr txBox="1"/>
          <p:nvPr/>
        </p:nvSpPr>
        <p:spPr>
          <a:xfrm>
            <a:off x="324853" y="1010653"/>
            <a:ext cx="8458200" cy="1477328"/>
          </a:xfrm>
          <a:prstGeom prst="rect">
            <a:avLst/>
          </a:prstGeom>
          <a:noFill/>
        </p:spPr>
        <p:txBody>
          <a:bodyPr wrap="square" rtlCol="0">
            <a:spAutoFit/>
          </a:bodyPr>
          <a:lstStyle/>
          <a:p>
            <a:r>
              <a:rPr lang="en-US" dirty="0"/>
              <a:t>The differential equation for the adiabat</a:t>
            </a:r>
          </a:p>
          <a:p>
            <a:endParaRPr lang="en-US" dirty="0"/>
          </a:p>
          <a:p>
            <a:endParaRPr lang="en-US" dirty="0"/>
          </a:p>
          <a:p>
            <a:endParaRPr lang="en-US" dirty="0"/>
          </a:p>
          <a:p>
            <a:r>
              <a:rPr lang="en-US" dirty="0"/>
              <a:t>can easily be solved analytically.</a:t>
            </a:r>
          </a:p>
        </p:txBody>
      </p:sp>
      <p:pic>
        <p:nvPicPr>
          <p:cNvPr id="43" name="Picture 42">
            <a:extLst>
              <a:ext uri="{FF2B5EF4-FFF2-40B4-BE49-F238E27FC236}">
                <a16:creationId xmlns:a16="http://schemas.microsoft.com/office/drawing/2014/main" id="{52DD4078-D957-493B-9F9F-5EE1E4B609CF}"/>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397762" y="2576097"/>
            <a:ext cx="3716190" cy="2062857"/>
          </a:xfrm>
          <a:prstGeom prst="rect">
            <a:avLst/>
          </a:prstGeom>
        </p:spPr>
      </p:pic>
      <p:pic>
        <p:nvPicPr>
          <p:cNvPr id="63" name="Picture 62">
            <a:extLst>
              <a:ext uri="{FF2B5EF4-FFF2-40B4-BE49-F238E27FC236}">
                <a16:creationId xmlns:a16="http://schemas.microsoft.com/office/drawing/2014/main" id="{52AA86F7-435F-4553-A444-9D76E62A70BD}"/>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605252" y="5238604"/>
            <a:ext cx="1422857" cy="245714"/>
          </a:xfrm>
          <a:prstGeom prst="rect">
            <a:avLst/>
          </a:prstGeom>
        </p:spPr>
      </p:pic>
      <p:sp>
        <p:nvSpPr>
          <p:cNvPr id="46" name="Rectangle 45">
            <a:extLst>
              <a:ext uri="{FF2B5EF4-FFF2-40B4-BE49-F238E27FC236}">
                <a16:creationId xmlns:a16="http://schemas.microsoft.com/office/drawing/2014/main" id="{0F95C53E-423C-4A98-938E-8B3BD02A2B40}"/>
              </a:ext>
            </a:extLst>
          </p:cNvPr>
          <p:cNvSpPr/>
          <p:nvPr/>
        </p:nvSpPr>
        <p:spPr>
          <a:xfrm>
            <a:off x="3397762" y="5053263"/>
            <a:ext cx="1811912" cy="697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45DFA5D-C6D2-4275-989F-4311B71BACCD}"/>
                  </a:ext>
                </a:extLst>
              </p:cNvPr>
              <p:cNvSpPr txBox="1"/>
              <p:nvPr/>
            </p:nvSpPr>
            <p:spPr>
              <a:xfrm>
                <a:off x="209938" y="5936436"/>
                <a:ext cx="7898475" cy="369332"/>
              </a:xfrm>
              <a:prstGeom prst="rect">
                <a:avLst/>
              </a:prstGeom>
              <a:noFill/>
            </p:spPr>
            <p:txBody>
              <a:bodyPr wrap="square" rtlCol="0">
                <a:spAutoFit/>
              </a:bodyPr>
              <a:lstStyle/>
              <a:p>
                <a:r>
                  <a:rPr lang="en-US" dirty="0"/>
                  <a:t>This is the adiabat curve (for ideal gas) which goes through a given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𝑝</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dirty="0"/>
                  <a:t>.</a:t>
                </a:r>
              </a:p>
            </p:txBody>
          </p:sp>
        </mc:Choice>
        <mc:Fallback xmlns="">
          <p:sp>
            <p:nvSpPr>
              <p:cNvPr id="4" name="TextBox 3">
                <a:extLst>
                  <a:ext uri="{FF2B5EF4-FFF2-40B4-BE49-F238E27FC236}">
                    <a16:creationId xmlns:a16="http://schemas.microsoft.com/office/drawing/2014/main" id="{545DFA5D-C6D2-4275-989F-4311B71BACCD}"/>
                  </a:ext>
                </a:extLst>
              </p:cNvPr>
              <p:cNvSpPr txBox="1">
                <a:spLocks noRot="1" noChangeAspect="1" noMove="1" noResize="1" noEditPoints="1" noAdjustHandles="1" noChangeArrowheads="1" noChangeShapeType="1" noTextEdit="1"/>
              </p:cNvSpPr>
              <p:nvPr/>
            </p:nvSpPr>
            <p:spPr>
              <a:xfrm>
                <a:off x="209938" y="5936436"/>
                <a:ext cx="7898475" cy="369332"/>
              </a:xfrm>
              <a:prstGeom prst="rect">
                <a:avLst/>
              </a:prstGeom>
              <a:blipFill>
                <a:blip r:embed="rId10"/>
                <a:stretch>
                  <a:fillRect l="-617"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0275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97F93E-1119-4B2C-99C5-4DAB16B68A87}"/>
              </a:ext>
            </a:extLst>
          </p:cNvPr>
          <p:cNvSpPr>
            <a:spLocks noGrp="1"/>
          </p:cNvSpPr>
          <p:nvPr>
            <p:ph type="sldNum" sz="quarter" idx="12"/>
          </p:nvPr>
        </p:nvSpPr>
        <p:spPr/>
        <p:txBody>
          <a:bodyPr/>
          <a:lstStyle/>
          <a:p>
            <a:fld id="{A84D4951-8A76-4D8F-991A-50C7753EBC79}" type="slidenum">
              <a:rPr lang="sk-SK" smtClean="0"/>
              <a:t>7</a:t>
            </a:fld>
            <a:endParaRPr lang="sk-SK" dirty="0"/>
          </a:p>
        </p:txBody>
      </p:sp>
      <p:sp>
        <p:nvSpPr>
          <p:cNvPr id="4" name="TextBox 3">
            <a:extLst>
              <a:ext uri="{FF2B5EF4-FFF2-40B4-BE49-F238E27FC236}">
                <a16:creationId xmlns:a16="http://schemas.microsoft.com/office/drawing/2014/main" id="{0EAA61A1-7E65-4563-AB38-59A5FCD11EBC}"/>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02D281-C989-4939-A657-F59128FB5BFD}"/>
                  </a:ext>
                </a:extLst>
              </p:cNvPr>
              <p:cNvSpPr txBox="1"/>
              <p:nvPr/>
            </p:nvSpPr>
            <p:spPr>
              <a:xfrm>
                <a:off x="242371" y="812166"/>
                <a:ext cx="8659258" cy="5909310"/>
              </a:xfrm>
              <a:prstGeom prst="rect">
                <a:avLst/>
              </a:prstGeom>
              <a:noFill/>
            </p:spPr>
            <p:txBody>
              <a:bodyPr wrap="square" rtlCol="0">
                <a:spAutoFit/>
              </a:bodyPr>
              <a:lstStyle/>
              <a:p>
                <a:r>
                  <a:rPr lang="en-US" dirty="0"/>
                  <a:t>The </a:t>
                </a:r>
                <a:r>
                  <a:rPr lang="en-US" b="1" dirty="0"/>
                  <a:t>Carnot cycle </a:t>
                </a:r>
                <a:r>
                  <a:rPr lang="en-US" dirty="0"/>
                  <a:t>is a theoretical thermodynamic cycle proposed by French physicist </a:t>
                </a:r>
                <a:r>
                  <a:rPr lang="en-US" dirty="0" err="1"/>
                  <a:t>Sadi</a:t>
                </a:r>
                <a:r>
                  <a:rPr lang="en-US" dirty="0"/>
                  <a:t> Carnot in 1824. It provides an upper limit on the efficiency that any classical thermodynamic engine can achieve during the “conversion of heat into work”, or conversely, the efficiency of a refrigeration system in creating a temperature difference (e.g. refrigeration) by the application of work to the system.</a:t>
                </a:r>
              </a:p>
              <a:p>
                <a:endParaRPr lang="en-US" dirty="0"/>
              </a:p>
              <a:p>
                <a:r>
                  <a:rPr lang="en-US" dirty="0"/>
                  <a:t>The analysis by Carnot is an example of “intellectual beauty”. Using very simple considerations, without any heavy mathematics, Carnot was able to demonstrate, that there is an upper limit for the efficiency of any thermodynamic engine which has access just to two reservoirs: hot at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 and cold at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What is really striking is that “any engine” means even engines not yet proposed and even engines working on some new (not yet discovered) physical interactions of matter. </a:t>
                </a:r>
                <a:r>
                  <a:rPr lang="en-US" b="1" dirty="0"/>
                  <a:t>A demonstration of power of human intellect.</a:t>
                </a:r>
              </a:p>
              <a:p>
                <a:endParaRPr lang="en-US" b="1" dirty="0"/>
              </a:p>
              <a:p>
                <a:r>
                  <a:rPr lang="en-US" dirty="0"/>
                  <a:t>Technical praxis needs a lot of machines able to perform mechanical work: lifting or moving objects, pumping fluids, machining (turning, drilling, milling) materials etc. To perform work, one needs a source of energy. Sometimes it is just a form of mechanical energy like in the watermill. However, sources of mechanical energy (which are simple to use to perform mechanical work) are rare. We have much richer resources of chemical energy, which can simply be used to perform heat but not so easily to perform macroscopic mechanical work. </a:t>
                </a:r>
              </a:p>
            </p:txBody>
          </p:sp>
        </mc:Choice>
        <mc:Fallback xmlns="">
          <p:sp>
            <p:nvSpPr>
              <p:cNvPr id="5" name="TextBox 4">
                <a:extLst>
                  <a:ext uri="{FF2B5EF4-FFF2-40B4-BE49-F238E27FC236}">
                    <a16:creationId xmlns:a16="http://schemas.microsoft.com/office/drawing/2014/main" id="{6702D281-C989-4939-A657-F59128FB5BFD}"/>
                  </a:ext>
                </a:extLst>
              </p:cNvPr>
              <p:cNvSpPr txBox="1">
                <a:spLocks noRot="1" noChangeAspect="1" noMove="1" noResize="1" noEditPoints="1" noAdjustHandles="1" noChangeArrowheads="1" noChangeShapeType="1" noTextEdit="1"/>
              </p:cNvSpPr>
              <p:nvPr/>
            </p:nvSpPr>
            <p:spPr>
              <a:xfrm>
                <a:off x="242371" y="812166"/>
                <a:ext cx="8659258" cy="5909310"/>
              </a:xfrm>
              <a:prstGeom prst="rect">
                <a:avLst/>
              </a:prstGeom>
              <a:blipFill>
                <a:blip r:embed="rId4"/>
                <a:stretch>
                  <a:fillRect l="-634" t="-515" r="-1056" b="-619"/>
                </a:stretch>
              </a:blipFill>
            </p:spPr>
            <p:txBody>
              <a:bodyPr/>
              <a:lstStyle/>
              <a:p>
                <a:r>
                  <a:rPr lang="sk-SK">
                    <a:noFill/>
                  </a:rPr>
                  <a:t> </a:t>
                </a:r>
              </a:p>
            </p:txBody>
          </p:sp>
        </mc:Fallback>
      </mc:AlternateContent>
    </p:spTree>
    <p:extLst>
      <p:ext uri="{BB962C8B-B14F-4D97-AF65-F5344CB8AC3E}">
        <p14:creationId xmlns:p14="http://schemas.microsoft.com/office/powerpoint/2010/main" val="167788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510E01-76DB-4B12-A5CA-BCA8B4EAFF50}"/>
              </a:ext>
            </a:extLst>
          </p:cNvPr>
          <p:cNvSpPr>
            <a:spLocks noGrp="1"/>
          </p:cNvSpPr>
          <p:nvPr>
            <p:ph type="sldNum" sz="quarter" idx="12"/>
          </p:nvPr>
        </p:nvSpPr>
        <p:spPr/>
        <p:txBody>
          <a:bodyPr/>
          <a:lstStyle/>
          <a:p>
            <a:fld id="{A84D4951-8A76-4D8F-991A-50C7753EBC79}" type="slidenum">
              <a:rPr lang="sk-SK" smtClean="0"/>
              <a:t>8</a:t>
            </a:fld>
            <a:endParaRPr lang="sk-SK" dirty="0"/>
          </a:p>
        </p:txBody>
      </p:sp>
      <p:sp>
        <p:nvSpPr>
          <p:cNvPr id="3" name="TextBox 2">
            <a:extLst>
              <a:ext uri="{FF2B5EF4-FFF2-40B4-BE49-F238E27FC236}">
                <a16:creationId xmlns:a16="http://schemas.microsoft.com/office/drawing/2014/main" id="{1AB09546-663C-4B8B-8298-36A70FB96F64}"/>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Thermodynamic cyclic engine</a:t>
            </a:r>
            <a:endParaRPr lang="sk-SK" sz="2800" b="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449FA5-4E72-48AE-8B78-A834D7AF2449}"/>
                  </a:ext>
                </a:extLst>
              </p:cNvPr>
              <p:cNvSpPr txBox="1"/>
              <p:nvPr/>
            </p:nvSpPr>
            <p:spPr>
              <a:xfrm>
                <a:off x="242371" y="1156771"/>
                <a:ext cx="8637224" cy="4247317"/>
              </a:xfrm>
              <a:prstGeom prst="rect">
                <a:avLst/>
              </a:prstGeom>
              <a:noFill/>
            </p:spPr>
            <p:txBody>
              <a:bodyPr wrap="square" rtlCol="0">
                <a:spAutoFit/>
              </a:bodyPr>
              <a:lstStyle/>
              <a:p>
                <a:r>
                  <a:rPr lang="en-US" dirty="0"/>
                  <a:t>We have used the expression “conversion of heat into work”. This expression is scientifically not quite correct. Heat is not a form of energy; it is a form of (microscopic) work. A </a:t>
                </a:r>
                <a:r>
                  <a:rPr lang="en-US" b="1" dirty="0">
                    <a:solidFill>
                      <a:srgbClr val="FF0000"/>
                    </a:solidFill>
                  </a:rPr>
                  <a:t>heat engine</a:t>
                </a:r>
                <a:r>
                  <a:rPr lang="en-US" b="1" dirty="0"/>
                  <a:t> </a:t>
                </a:r>
                <a:r>
                  <a:rPr lang="en-US" dirty="0"/>
                  <a:t>(thermodynamic engine)</a:t>
                </a:r>
                <a:r>
                  <a:rPr lang="en-US" dirty="0">
                    <a:solidFill>
                      <a:srgbClr val="FF0000"/>
                    </a:solidFill>
                  </a:rPr>
                  <a:t> </a:t>
                </a:r>
                <a:r>
                  <a:rPr lang="en-US" dirty="0"/>
                  <a:t>is a device, which  receives work in the form of heat and performs macroscopic mechanical work.</a:t>
                </a:r>
              </a:p>
              <a:p>
                <a:endParaRPr lang="en-US" dirty="0"/>
              </a:p>
              <a:p>
                <a:r>
                  <a:rPr lang="en-US" dirty="0"/>
                  <a:t>Speaking about the efficiency of such a machine we have in mind how many “Joules of mechanical work” can be produced receiving some amount of Joules of heat work.</a:t>
                </a:r>
              </a:p>
              <a:p>
                <a:endParaRPr lang="en-US" dirty="0"/>
              </a:p>
              <a:p>
                <a:r>
                  <a:rPr lang="en-US" dirty="0"/>
                  <a:t>Carnot engine is a hypothetical cyclic thermodynamic machine which has access just to two reservoirs: hot at temperature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1</m:t>
                        </m:r>
                      </m:sub>
                    </m:sSub>
                  </m:oMath>
                </a14:m>
                <a:r>
                  <a:rPr lang="en-US" dirty="0"/>
                  <a:t> and cold at temperature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2</m:t>
                        </m:r>
                      </m:sub>
                    </m:sSub>
                  </m:oMath>
                </a14:m>
                <a:r>
                  <a:rPr lang="en-US" dirty="0"/>
                  <a:t>. Its cycle consists of 4 steps. </a:t>
                </a:r>
              </a:p>
              <a:p>
                <a:endParaRPr lang="en-US" dirty="0"/>
              </a:p>
              <a:p>
                <a:r>
                  <a:rPr lang="en-US" dirty="0"/>
                  <a:t>It is worth to stress, that the </a:t>
                </a:r>
                <a:r>
                  <a:rPr lang="en-US" b="1" dirty="0"/>
                  <a:t>size of the machine </a:t>
                </a:r>
                <a:r>
                  <a:rPr lang="en-US" dirty="0"/>
                  <a:t>(how many moles of working gas is used) is arbitrary. </a:t>
                </a:r>
                <a:r>
                  <a:rPr lang="en-US" b="1" dirty="0"/>
                  <a:t>The amount of useful work the machine provides during one cycle depends on its size</a:t>
                </a:r>
                <a:r>
                  <a:rPr lang="en-US" dirty="0"/>
                  <a:t>. </a:t>
                </a:r>
              </a:p>
            </p:txBody>
          </p:sp>
        </mc:Choice>
        <mc:Fallback xmlns="">
          <p:sp>
            <p:nvSpPr>
              <p:cNvPr id="4" name="TextBox 3">
                <a:extLst>
                  <a:ext uri="{FF2B5EF4-FFF2-40B4-BE49-F238E27FC236}">
                    <a16:creationId xmlns:a16="http://schemas.microsoft.com/office/drawing/2014/main" id="{9D449FA5-4E72-48AE-8B78-A834D7AF2449}"/>
                  </a:ext>
                </a:extLst>
              </p:cNvPr>
              <p:cNvSpPr txBox="1">
                <a:spLocks noRot="1" noChangeAspect="1" noMove="1" noResize="1" noEditPoints="1" noAdjustHandles="1" noChangeArrowheads="1" noChangeShapeType="1" noTextEdit="1"/>
              </p:cNvSpPr>
              <p:nvPr/>
            </p:nvSpPr>
            <p:spPr>
              <a:xfrm>
                <a:off x="242371" y="1156771"/>
                <a:ext cx="8637224" cy="4247317"/>
              </a:xfrm>
              <a:prstGeom prst="rect">
                <a:avLst/>
              </a:prstGeom>
              <a:blipFill>
                <a:blip r:embed="rId4"/>
                <a:stretch>
                  <a:fillRect l="-635" t="-862" r="-212" b="-1437"/>
                </a:stretch>
              </a:blipFill>
            </p:spPr>
            <p:txBody>
              <a:bodyPr/>
              <a:lstStyle/>
              <a:p>
                <a:r>
                  <a:rPr lang="en-US">
                    <a:noFill/>
                  </a:rPr>
                  <a:t> </a:t>
                </a:r>
              </a:p>
            </p:txBody>
          </p:sp>
        </mc:Fallback>
      </mc:AlternateContent>
    </p:spTree>
    <p:extLst>
      <p:ext uri="{BB962C8B-B14F-4D97-AF65-F5344CB8AC3E}">
        <p14:creationId xmlns:p14="http://schemas.microsoft.com/office/powerpoint/2010/main" val="375099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12955-A4CC-45DB-B34F-97DFE52800B2}"/>
              </a:ext>
            </a:extLst>
          </p:cNvPr>
          <p:cNvSpPr>
            <a:spLocks noGrp="1"/>
          </p:cNvSpPr>
          <p:nvPr>
            <p:ph type="sldNum" sz="quarter" idx="12"/>
          </p:nvPr>
        </p:nvSpPr>
        <p:spPr/>
        <p:txBody>
          <a:bodyPr/>
          <a:lstStyle/>
          <a:p>
            <a:fld id="{A84D4951-8A76-4D8F-991A-50C7753EBC79}" type="slidenum">
              <a:rPr lang="sk-SK" smtClean="0"/>
              <a:t>9</a:t>
            </a:fld>
            <a:endParaRPr lang="sk-SK" dirty="0"/>
          </a:p>
        </p:txBody>
      </p:sp>
      <p:pic>
        <p:nvPicPr>
          <p:cNvPr id="6" name="Picture 5">
            <a:extLst>
              <a:ext uri="{FF2B5EF4-FFF2-40B4-BE49-F238E27FC236}">
                <a16:creationId xmlns:a16="http://schemas.microsoft.com/office/drawing/2014/main" id="{6521E8D9-2978-4F72-98FF-119ED6538341}"/>
              </a:ext>
            </a:extLst>
          </p:cNvPr>
          <p:cNvPicPr>
            <a:picLocks noChangeAspect="1"/>
          </p:cNvPicPr>
          <p:nvPr/>
        </p:nvPicPr>
        <p:blipFill>
          <a:blip r:embed="rId2"/>
          <a:stretch>
            <a:fillRect/>
          </a:stretch>
        </p:blipFill>
        <p:spPr>
          <a:xfrm>
            <a:off x="152943" y="2624942"/>
            <a:ext cx="5066215" cy="3913971"/>
          </a:xfrm>
          <a:prstGeom prst="rect">
            <a:avLst/>
          </a:prstGeom>
        </p:spPr>
      </p:pic>
      <p:sp>
        <p:nvSpPr>
          <p:cNvPr id="7" name="TextBox 6">
            <a:extLst>
              <a:ext uri="{FF2B5EF4-FFF2-40B4-BE49-F238E27FC236}">
                <a16:creationId xmlns:a16="http://schemas.microsoft.com/office/drawing/2014/main" id="{E0C23542-3931-4261-8F93-02B63185EB0F}"/>
              </a:ext>
            </a:extLst>
          </p:cNvPr>
          <p:cNvSpPr txBox="1"/>
          <p:nvPr/>
        </p:nvSpPr>
        <p:spPr>
          <a:xfrm>
            <a:off x="474345" y="188144"/>
            <a:ext cx="8195310" cy="523220"/>
          </a:xfrm>
          <a:prstGeom prst="rect">
            <a:avLst/>
          </a:prstGeom>
          <a:noFill/>
        </p:spPr>
        <p:txBody>
          <a:bodyPr wrap="square" rtlCol="0">
            <a:spAutoFit/>
          </a:bodyPr>
          <a:lstStyle/>
          <a:p>
            <a:pPr algn="ctr"/>
            <a:r>
              <a:rPr lang="en-US" sz="2800" b="1" dirty="0"/>
              <a:t>Carnot cycle</a:t>
            </a:r>
            <a:endParaRPr lang="sk-SK" sz="2800"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717D45-A0A2-4618-8E00-04EB9F6845CB}"/>
                  </a:ext>
                </a:extLst>
              </p:cNvPr>
              <p:cNvSpPr txBox="1"/>
              <p:nvPr/>
            </p:nvSpPr>
            <p:spPr>
              <a:xfrm>
                <a:off x="440675" y="1112704"/>
                <a:ext cx="8251633" cy="923330"/>
              </a:xfrm>
              <a:prstGeom prst="rect">
                <a:avLst/>
              </a:prstGeom>
              <a:noFill/>
            </p:spPr>
            <p:txBody>
              <a:bodyPr wrap="square" rtlCol="0">
                <a:spAutoFit/>
              </a:bodyPr>
              <a:lstStyle/>
              <a:p>
                <a:r>
                  <a:rPr lang="en-US" dirty="0"/>
                  <a:t>The Carnot cycle starts (end ends) in the point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dirty="0"/>
                  <a:t> All three parameters can be chosen arbitrarily. The size of the machine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a14:m>
                <a:r>
                  <a:rPr lang="en-US" dirty="0"/>
                  <a:t> is then uniquely given by the equation of state </a:t>
                </a:r>
                <a14:m>
                  <m:oMath xmlns:m="http://schemas.openxmlformats.org/officeDocument/2006/math">
                    <m:r>
                      <a:rPr lang="en-US" b="0" i="1" smtClean="0">
                        <a:latin typeface="Cambria Math" panose="02040503050406030204" pitchFamily="18" charset="0"/>
                      </a:rPr>
                      <m:t>𝑝𝑉</m:t>
                    </m:r>
                    <m:r>
                      <a:rPr lang="en-US" b="0" i="1" smtClean="0">
                        <a:latin typeface="Cambria Math" panose="02040503050406030204" pitchFamily="18" charset="0"/>
                      </a:rPr>
                      <m:t>=</m:t>
                    </m:r>
                    <m:r>
                      <a:rPr lang="en-US" b="0" i="1" smtClean="0">
                        <a:latin typeface="Cambria Math" panose="02040503050406030204" pitchFamily="18" charset="0"/>
                      </a:rPr>
                      <m:t>𝑁𝑘𝑇</m:t>
                    </m:r>
                  </m:oMath>
                </a14:m>
                <a:r>
                  <a:rPr lang="en-US" dirty="0"/>
                  <a:t>. The cycle consist of four reversible steps</a:t>
                </a:r>
              </a:p>
            </p:txBody>
          </p:sp>
        </mc:Choice>
        <mc:Fallback xmlns="">
          <p:sp>
            <p:nvSpPr>
              <p:cNvPr id="8" name="TextBox 7">
                <a:extLst>
                  <a:ext uri="{FF2B5EF4-FFF2-40B4-BE49-F238E27FC236}">
                    <a16:creationId xmlns:a16="http://schemas.microsoft.com/office/drawing/2014/main" id="{48717D45-A0A2-4618-8E00-04EB9F6845CB}"/>
                  </a:ext>
                </a:extLst>
              </p:cNvPr>
              <p:cNvSpPr txBox="1">
                <a:spLocks noRot="1" noChangeAspect="1" noMove="1" noResize="1" noEditPoints="1" noAdjustHandles="1" noChangeArrowheads="1" noChangeShapeType="1" noTextEdit="1"/>
              </p:cNvSpPr>
              <p:nvPr/>
            </p:nvSpPr>
            <p:spPr>
              <a:xfrm>
                <a:off x="440675" y="1112704"/>
                <a:ext cx="8251633" cy="923330"/>
              </a:xfrm>
              <a:prstGeom prst="rect">
                <a:avLst/>
              </a:prstGeom>
              <a:blipFill>
                <a:blip r:embed="rId5"/>
                <a:stretch>
                  <a:fillRect l="-591" t="-3974" r="-591"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A30F7C-4DDC-44B2-BC44-83594D05785D}"/>
                  </a:ext>
                </a:extLst>
              </p:cNvPr>
              <p:cNvSpPr txBox="1"/>
              <p:nvPr/>
            </p:nvSpPr>
            <p:spPr>
              <a:xfrm>
                <a:off x="5159984" y="2174959"/>
                <a:ext cx="3668617" cy="4247317"/>
              </a:xfrm>
              <a:prstGeom prst="rect">
                <a:avLst/>
              </a:prstGeom>
              <a:noFill/>
            </p:spPr>
            <p:txBody>
              <a:bodyPr wrap="square" rtlCol="0">
                <a:spAutoFit/>
              </a:bodyPr>
              <a:lstStyle/>
              <a:p>
                <a:pPr marL="342900" indent="-342900">
                  <a:buFont typeface="+mj-lt"/>
                  <a:buAutoNum type="arabicPeriod"/>
                </a:pPr>
                <a:r>
                  <a:rPr lang="en-US" dirty="0"/>
                  <a:t>The isothermal expansion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m:t>
                        </m:r>
                      </m:sub>
                    </m:sSub>
                  </m:oMath>
                </a14:m>
                <a:r>
                  <a:rPr lang="en-US" dirty="0"/>
                  <a:t>to arbitrarily chosen volume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2</m:t>
                        </m:r>
                      </m:sub>
                    </m:sSub>
                  </m:oMath>
                </a14:m>
                <a:r>
                  <a:rPr lang="en-US" dirty="0"/>
                  <a:t>. The Pressure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a14:m>
                <a:r>
                  <a:rPr lang="en-US" dirty="0"/>
                  <a:t> is then uniquely determined.</a:t>
                </a:r>
              </a:p>
              <a:p>
                <a:pPr marL="342900" indent="-342900">
                  <a:buFont typeface="+mj-lt"/>
                  <a:buAutoNum type="arabicPeriod"/>
                </a:pPr>
                <a:r>
                  <a:rPr lang="en-US" dirty="0"/>
                  <a:t>The adiabatic expansion to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r>
                      <a:rPr lang="en-US" b="0" i="0" smtClean="0">
                        <a:latin typeface="Cambria Math" panose="02040503050406030204" pitchFamily="18" charset="0"/>
                      </a:rPr>
                      <m:t>,</m:t>
                    </m:r>
                  </m:oMath>
                </a14:m>
                <a:r>
                  <a:rPr lang="en-US" dirty="0"/>
                  <a:t> point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3</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t> is then uniquely determined. </a:t>
                </a:r>
              </a:p>
              <a:p>
                <a:pPr marL="342900" indent="-342900">
                  <a:buFont typeface="+mj-lt"/>
                  <a:buAutoNum type="arabicPeriod"/>
                </a:pPr>
                <a:r>
                  <a:rPr lang="en-US" dirty="0"/>
                  <a:t>The isothermal compression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2</m:t>
                        </m:r>
                      </m:sub>
                    </m:sSub>
                  </m:oMath>
                </a14:m>
                <a:r>
                  <a:rPr lang="en-US" dirty="0"/>
                  <a:t> to a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4</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4</m:t>
                        </m:r>
                      </m:sub>
                    </m:sSub>
                  </m:oMath>
                </a14:m>
                <a:r>
                  <a:rPr lang="en-US" dirty="0"/>
                  <a:t> which is uniquely determined by the requirement that from there one can get adiabatically to the initial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a:t>
                </a:r>
              </a:p>
              <a:p>
                <a:pPr marL="342900" indent="-342900">
                  <a:buFont typeface="+mj-lt"/>
                  <a:buAutoNum type="arabicPeriod"/>
                </a:pPr>
                <a:r>
                  <a:rPr lang="en-US" dirty="0"/>
                  <a:t>The adiabatic compression to the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oMath>
                </a14:m>
                <a:r>
                  <a:rPr lang="en-US" dirty="0"/>
                  <a:t>.</a:t>
                </a:r>
              </a:p>
            </p:txBody>
          </p:sp>
        </mc:Choice>
        <mc:Fallback xmlns="">
          <p:sp>
            <p:nvSpPr>
              <p:cNvPr id="9" name="TextBox 8">
                <a:extLst>
                  <a:ext uri="{FF2B5EF4-FFF2-40B4-BE49-F238E27FC236}">
                    <a16:creationId xmlns:a16="http://schemas.microsoft.com/office/drawing/2014/main" id="{BEA30F7C-4DDC-44B2-BC44-83594D05785D}"/>
                  </a:ext>
                </a:extLst>
              </p:cNvPr>
              <p:cNvSpPr txBox="1">
                <a:spLocks noRot="1" noChangeAspect="1" noMove="1" noResize="1" noEditPoints="1" noAdjustHandles="1" noChangeArrowheads="1" noChangeShapeType="1" noTextEdit="1"/>
              </p:cNvSpPr>
              <p:nvPr/>
            </p:nvSpPr>
            <p:spPr>
              <a:xfrm>
                <a:off x="5159984" y="2174959"/>
                <a:ext cx="3668617" cy="4247317"/>
              </a:xfrm>
              <a:prstGeom prst="rect">
                <a:avLst/>
              </a:prstGeom>
              <a:blipFill>
                <a:blip r:embed="rId6"/>
                <a:stretch>
                  <a:fillRect l="-1329" t="-861" r="-1329" b="-1291"/>
                </a:stretch>
              </a:blipFill>
            </p:spPr>
            <p:txBody>
              <a:bodyPr/>
              <a:lstStyle/>
              <a:p>
                <a:r>
                  <a:rPr lang="en-US">
                    <a:noFill/>
                  </a:rPr>
                  <a:t> </a:t>
                </a:r>
              </a:p>
            </p:txBody>
          </p:sp>
        </mc:Fallback>
      </mc:AlternateContent>
    </p:spTree>
    <p:extLst>
      <p:ext uri="{BB962C8B-B14F-4D97-AF65-F5344CB8AC3E}">
        <p14:creationId xmlns:p14="http://schemas.microsoft.com/office/powerpoint/2010/main" val="864511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 Q=dE+\delta A = C_V dT + pdV = 0&#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frac{C_P}{C_V}&#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Green4}&#10;\frac{dp}{dV}=-\frac{p}{V}&#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gt;1&#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T}{dV}=-\frac{p}{C_V}=\frac{NkT}{V C_V}&#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y}{dx}=f(x,y)&#10;\end{align*}&#10;\end{document}&#10;"/>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y&#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y_0)&#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i+1}&amp;=x_i + \Delta\\&#10;y_{i+1}&amp;=y_i+f(x_i,y_i)\Delta&#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p}&amp;=-\varkappa \frac{dV}{V}\\&#10;\int_{p_0}^p\frac{dp}{p}&amp;=-\int_{V_0}^V\varkappa \frac{dV}{V}\\&#10;\ln\frac{p}{p_0}&amp;=-\varkappa\ln\frac{V}{V_0}=&#10;-\ln\left(\frac{V}{V_0}\right)^\varkappa&#10;\end{align*}&#10;\end{document}&#10;"/>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V^\varkappa = p_0V_0^\varkappa&#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pV+pdV=NkdT&#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A}{Q_1}=\frac{Q_1-|Q_2|}{Q_1}&#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efficiency}=\frac{\text{performance}}{\text{price}}&#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A}{Q_1}=\frac{Q_1-|Q_2|}{Q_1}&#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A}{Q_1+\alpha Q_2}=\frac{Q_1-|Q_2|}{Q_1+\alpha Q_2}&#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Q_2}{|A|}=\frac{Q_2}{|Q_1|-Q_2}=\frac{T_2}{T_1-T_2}&#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Q_1}{|A|}=\frac{Q_1}{|Q_1|-Q_2}=\frac{T_1}{T_1-T_2}&gt;1&#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CE}&#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0=C_VdT+pdV = C_V\frac{dpV+pdV}{Nk} + pdV&#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Q_2|&#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Q_1}&gt;\frac{A'}{Q_1'}&#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Q_1-|Q_2|}{Q_1}&gt;\frac{Q_1'-|Q_2|}{Q_1'}&#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gt;Q_1'&#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Q_2|&gt;Q_1'-|Q_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_V V dp + (C_V+Nk)pdV=0&#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gt;A'&#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1-|Q_2|/Q_1&gt;1-|Q_2|/Q_1'&#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CE}&#10;\end{align*}&#10;\end{document}&#10;"/>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V+Nk}{C_V}\frac{p}{V}&#10;\end{align*}&#10;\end{document}&#10;"/>
  <p:tag name="IGUANATEXSIZE" val="18"/>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A'|&#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Q_2|&#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CE}&#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1&#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frac{C_P}{C_V}\frac{p}{V}=-\varkappa \frac{p}{V}&#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_2&#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A}{Q_1}&gt;\frac{A}{Q_1'}&#10;\end{align*}&#10;\end{document}&#10;"/>
  <p:tag name="IGUANATEXSIZE" val="18"/>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gt;Q_1&#10;\end{align*}&#10;\end{document}&#10;"/>
  <p:tag name="IGUANATEXSIZE" val="18"/>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2'|&gt;|Q_2|&#10;\end{align*}&#10;\end{document}&#10;"/>
  <p:tag name="IGUANATEXSIZE" val="18"/>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Q_1'-A&gt;Q_1-A&#10;\end{align*}&#10;\end{document}&#10;"/>
  <p:tag name="IGUANATEXSIZE" val="18"/>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overline{v^2}=\frac{3}{2}kT&#10;\end{align*}&#10;\end{document}&#10;"/>
  <p:tag name="IGUANATEXSIZE" val="18"/>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 = \frac{T_1-T_2}{T_1}&#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kappa=\frac{C_P}{C_V}&#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hbar\omega&#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p=\frac{2\pi\hbar}{\lambda}&#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bar = h/(2\pi)&#10;\end{align*}&#10;\end{document}&#10;"/>
  <p:tag name="IGUANATEXSIZE" val="18"/>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n= \frac{\pi^2\hbar^2}{2mL^2}n^2&#10;\end{align*}&#10;\end{document}&#10;"/>
  <p:tag name="IGUANATEXSIZE" val="18"/>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_{n_1,n_2,n_3}= \frac{\pi^2\hbar^2}{2mL^2}(n_1^2+n_2^2+n_3^2)&#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p}{dV}=-\varkappa \frac{p}{V}&#10;\end{align*}&#10;\end{document}&#10;"/>
  <p:tag name="IGUANATEXSIZE" val="18"/>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MyblankCalibri18</Template>
  <TotalTime>4253</TotalTime>
  <Words>4305</Words>
  <Application>Microsoft Office PowerPoint</Application>
  <PresentationFormat>On-screen Show (4:3)</PresentationFormat>
  <Paragraphs>212</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Calibri Light</vt:lpstr>
      <vt:lpstr>Cambria Math</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204</cp:revision>
  <dcterms:created xsi:type="dcterms:W3CDTF">2017-02-17T20:16:32Z</dcterms:created>
  <dcterms:modified xsi:type="dcterms:W3CDTF">2019-10-22T06:50:28Z</dcterms:modified>
</cp:coreProperties>
</file>