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1" r:id="rId3"/>
    <p:sldId id="262" r:id="rId4"/>
    <p:sldId id="263" r:id="rId5"/>
    <p:sldId id="264" r:id="rId6"/>
    <p:sldId id="265" r:id="rId7"/>
    <p:sldId id="266" r:id="rId8"/>
    <p:sldId id="272" r:id="rId9"/>
    <p:sldId id="293" r:id="rId10"/>
    <p:sldId id="301" r:id="rId11"/>
    <p:sldId id="302" r:id="rId12"/>
    <p:sldId id="317" r:id="rId13"/>
    <p:sldId id="318" r:id="rId14"/>
    <p:sldId id="319" r:id="rId15"/>
    <p:sldId id="321" r:id="rId16"/>
    <p:sldId id="322" r:id="rId17"/>
    <p:sldId id="323" r:id="rId18"/>
    <p:sldId id="325" r:id="rId19"/>
    <p:sldId id="324" r:id="rId20"/>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4" autoAdjust="0"/>
    <p:restoredTop sz="94660"/>
  </p:normalViewPr>
  <p:slideViewPr>
    <p:cSldViewPr snapToGrid="0">
      <p:cViewPr varScale="1">
        <p:scale>
          <a:sx n="66" d="100"/>
          <a:sy n="66" d="100"/>
        </p:scale>
        <p:origin x="107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89D1C1-2644-48CD-9A40-995CE4A71C3C}" type="datetimeFigureOut">
              <a:rPr lang="en-US" smtClean="0"/>
              <a:t>10/22/2019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49559-5EAA-4CE4-AD67-8AC8D2C158DD}" type="slidenum">
              <a:rPr lang="en-US" smtClean="0"/>
              <a:t>‹#›</a:t>
            </a:fld>
            <a:endParaRPr lang="en-US"/>
          </a:p>
        </p:txBody>
      </p:sp>
    </p:spTree>
    <p:extLst>
      <p:ext uri="{BB962C8B-B14F-4D97-AF65-F5344CB8AC3E}">
        <p14:creationId xmlns:p14="http://schemas.microsoft.com/office/powerpoint/2010/main" val="3787999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67342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334578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9278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94640D-D5CD-4AAE-80D3-9AC38992F1AA}"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095907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B6DA9F-9044-4A9F-9E2E-176F8E77560F}"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927560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91D5C2-3952-4AE9-A7D9-2ADF7A888EB1}"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31459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A9BC82-B214-4099-826B-1ED9E5D347B1}" type="datetime1">
              <a:rPr lang="sk-SK" smtClean="0"/>
              <a:t>22. 10. 2019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093195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DA37CF-F4E0-4013-87A2-01FE4FE4C3EA}" type="datetime1">
              <a:rPr lang="sk-SK" smtClean="0"/>
              <a:t>22. 10. 2019</a:t>
            </a:fld>
            <a:endParaRPr lang="sk-SK" dirty="0"/>
          </a:p>
        </p:txBody>
      </p:sp>
      <p:sp>
        <p:nvSpPr>
          <p:cNvPr id="8" name="Footer Placeholder 7"/>
          <p:cNvSpPr>
            <a:spLocks noGrp="1"/>
          </p:cNvSpPr>
          <p:nvPr>
            <p:ph type="ftr" sz="quarter" idx="11"/>
          </p:nvPr>
        </p:nvSpPr>
        <p:spPr/>
        <p:txBody>
          <a:bodyPr/>
          <a:lstStyle/>
          <a:p>
            <a:endParaRPr lang="sk-SK" dirty="0"/>
          </a:p>
        </p:txBody>
      </p:sp>
      <p:sp>
        <p:nvSpPr>
          <p:cNvPr id="9" name="Slide Number Placeholder 8"/>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04502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4392C0-726B-4FF9-A168-D2401A80E300}" type="datetime1">
              <a:rPr lang="sk-SK" smtClean="0"/>
              <a:t>22. 10. 2019</a:t>
            </a:fld>
            <a:endParaRPr lang="sk-SK" dirty="0"/>
          </a:p>
        </p:txBody>
      </p:sp>
      <p:sp>
        <p:nvSpPr>
          <p:cNvPr id="4" name="Footer Placeholder 3"/>
          <p:cNvSpPr>
            <a:spLocks noGrp="1"/>
          </p:cNvSpPr>
          <p:nvPr>
            <p:ph type="ftr" sz="quarter" idx="11"/>
          </p:nvPr>
        </p:nvSpPr>
        <p:spPr/>
        <p:txBody>
          <a:bodyPr/>
          <a:lstStyle/>
          <a:p>
            <a:endParaRPr lang="sk-SK" dirty="0"/>
          </a:p>
        </p:txBody>
      </p:sp>
      <p:sp>
        <p:nvSpPr>
          <p:cNvPr id="5" name="Slide Number Placeholder 4"/>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098560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399779-CD09-4245-BEAF-BDD6F6D69977}" type="datetime1">
              <a:rPr lang="sk-SK" smtClean="0"/>
              <a:t>22. 10. 2019</a:t>
            </a:fld>
            <a:endParaRPr lang="sk-SK" dirty="0"/>
          </a:p>
        </p:txBody>
      </p:sp>
      <p:sp>
        <p:nvSpPr>
          <p:cNvPr id="3" name="Footer Placeholder 2"/>
          <p:cNvSpPr>
            <a:spLocks noGrp="1"/>
          </p:cNvSpPr>
          <p:nvPr>
            <p:ph type="ftr" sz="quarter" idx="11"/>
          </p:nvPr>
        </p:nvSpPr>
        <p:spPr/>
        <p:txBody>
          <a:bodyPr/>
          <a:lstStyle/>
          <a:p>
            <a:endParaRPr lang="sk-SK" dirty="0"/>
          </a:p>
        </p:txBody>
      </p:sp>
      <p:sp>
        <p:nvSpPr>
          <p:cNvPr id="4" name="Slide Number Placeholder 3"/>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12745366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FAAF659-7F1C-4D97-97C7-6148C9113AC2}" type="datetime1">
              <a:rPr lang="sk-SK" smtClean="0"/>
              <a:t>22. 10. 2019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429305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3298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EEA13BE-0278-48B8-B2D1-0B114E653E3A}" type="datetime1">
              <a:rPr lang="sk-SK" smtClean="0"/>
              <a:t>22. 10. 2019</a:t>
            </a:fld>
            <a:endParaRPr lang="sk-SK" dirty="0"/>
          </a:p>
        </p:txBody>
      </p:sp>
      <p:sp>
        <p:nvSpPr>
          <p:cNvPr id="6" name="Footer Placeholder 5"/>
          <p:cNvSpPr>
            <a:spLocks noGrp="1"/>
          </p:cNvSpPr>
          <p:nvPr>
            <p:ph type="ftr" sz="quarter" idx="11"/>
          </p:nvPr>
        </p:nvSpPr>
        <p:spPr/>
        <p:txBody>
          <a:bodyPr/>
          <a:lstStyle/>
          <a:p>
            <a:endParaRPr lang="sk-SK" dirty="0"/>
          </a:p>
        </p:txBody>
      </p:sp>
      <p:sp>
        <p:nvSpPr>
          <p:cNvPr id="7" name="Slide Number Placeholder 6"/>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8513960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8A611E-D6FE-48FC-9331-957230DFA312}"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340949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D2D7D2-F7AC-4F5D-A3E3-A1DE53757EDC}" type="datetime1">
              <a:rPr lang="sk-SK" smtClean="0"/>
              <a:t>22. 10. 2019</a:t>
            </a:fld>
            <a:endParaRPr lang="sk-SK" dirty="0"/>
          </a:p>
        </p:txBody>
      </p:sp>
      <p:sp>
        <p:nvSpPr>
          <p:cNvPr id="5" name="Footer Placeholder 4"/>
          <p:cNvSpPr>
            <a:spLocks noGrp="1"/>
          </p:cNvSpPr>
          <p:nvPr>
            <p:ph type="ftr" sz="quarter" idx="11"/>
          </p:nvPr>
        </p:nvSpPr>
        <p:spPr/>
        <p:txBody>
          <a:bodyPr/>
          <a:lstStyle/>
          <a:p>
            <a:endParaRPr lang="sk-SK" dirty="0"/>
          </a:p>
        </p:txBody>
      </p:sp>
      <p:sp>
        <p:nvSpPr>
          <p:cNvPr id="6" name="Slide Number Placeholder 5"/>
          <p:cNvSpPr>
            <a:spLocks noGrp="1"/>
          </p:cNvSpPr>
          <p:nvPr>
            <p:ph type="sldNum" sz="quarter" idx="12"/>
          </p:nvPr>
        </p:nvSpPr>
        <p:spPr/>
        <p:txBody>
          <a:bodyPr/>
          <a:lstStyle/>
          <a:p>
            <a:fld id="{A84D4951-8A76-4D8F-991A-50C7753EBC79}" type="slidenum">
              <a:rPr lang="sk-SK" smtClean="0"/>
              <a:t>‹#›</a:t>
            </a:fld>
            <a:endParaRPr lang="sk-SK" dirty="0"/>
          </a:p>
        </p:txBody>
      </p:sp>
    </p:spTree>
    <p:extLst>
      <p:ext uri="{BB962C8B-B14F-4D97-AF65-F5344CB8AC3E}">
        <p14:creationId xmlns:p14="http://schemas.microsoft.com/office/powerpoint/2010/main" val="2473646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22. 10. 2019</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32028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22. 10. 2019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954571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22. 10. 2019</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980536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22. 10. 2019</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30808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22. 10. 2019</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047386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786722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22. 10. 2019</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65108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22. 10. 2019</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4146169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57BF6-95CC-4E61-8F96-81B78B7A5B3E}" type="datetime1">
              <a:rPr lang="sk-SK" smtClean="0"/>
              <a:t>22. 10. 2019</a:t>
            </a:fld>
            <a:endParaRPr lang="sk-SK"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4D4951-8A76-4D8F-991A-50C7753EBC79}" type="slidenum">
              <a:rPr lang="sk-SK" smtClean="0"/>
              <a:t>‹#›</a:t>
            </a:fld>
            <a:endParaRPr lang="sk-SK" dirty="0"/>
          </a:p>
        </p:txBody>
      </p:sp>
    </p:spTree>
    <p:extLst>
      <p:ext uri="{BB962C8B-B14F-4D97-AF65-F5344CB8AC3E}">
        <p14:creationId xmlns:p14="http://schemas.microsoft.com/office/powerpoint/2010/main" val="15295307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xml"/><Relationship Id="rId7" Type="http://schemas.openxmlformats.org/officeDocument/2006/relationships/image" Target="../media/image410.png"/><Relationship Id="rId2" Type="http://schemas.openxmlformats.org/officeDocument/2006/relationships/tags" Target="../tags/tag5.xml"/><Relationship Id="rId1" Type="http://schemas.openxmlformats.org/officeDocument/2006/relationships/tags" Target="../tags/tag4.xml"/><Relationship Id="rId11"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slideLayout" Target="../slideLayouts/slideLayout18.xml"/><Relationship Id="rId9" Type="http://schemas.openxmlformats.org/officeDocument/2006/relationships/image" Target="../media/image610.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xml"/><Relationship Id="rId7" Type="http://schemas.openxmlformats.org/officeDocument/2006/relationships/image" Target="../media/image910.png"/><Relationship Id="rId12" Type="http://schemas.openxmlformats.org/officeDocument/2006/relationships/image" Target="../media/image8.png"/><Relationship Id="rId2" Type="http://schemas.openxmlformats.org/officeDocument/2006/relationships/tags" Target="../tags/tag8.xml"/><Relationship Id="rId1" Type="http://schemas.openxmlformats.org/officeDocument/2006/relationships/tags" Target="../tags/tag7.xml"/><Relationship Id="rId11" Type="http://schemas.openxmlformats.org/officeDocument/2006/relationships/image" Target="../media/image120.png"/><Relationship Id="rId10" Type="http://schemas.openxmlformats.org/officeDocument/2006/relationships/image" Target="../media/image7.png"/><Relationship Id="rId4" Type="http://schemas.openxmlformats.org/officeDocument/2006/relationships/slideLayout" Target="../slideLayouts/slideLayout18.xml"/><Relationship Id="rId9" Type="http://schemas.openxmlformats.org/officeDocument/2006/relationships/image" Target="../media/image10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40.png"/></Relationships>
</file>

<file path=ppt/slides/_rels/slide13.xml.rels><?xml version="1.0" encoding="UTF-8" standalone="yes"?>
<Relationships xmlns="http://schemas.openxmlformats.org/package/2006/relationships"><Relationship Id="rId8" Type="http://schemas.openxmlformats.org/officeDocument/2006/relationships/image" Target="../media/image170.png"/><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11" Type="http://schemas.openxmlformats.org/officeDocument/2006/relationships/image" Target="../media/image200.png"/><Relationship Id="rId5" Type="http://schemas.openxmlformats.org/officeDocument/2006/relationships/image" Target="../media/image21.png"/><Relationship Id="rId10" Type="http://schemas.openxmlformats.org/officeDocument/2006/relationships/image" Target="../media/image25.png"/><Relationship Id="rId4" Type="http://schemas.openxmlformats.org/officeDocument/2006/relationships/slideLayout" Target="../slideLayouts/slideLayout18.xml"/><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Layout" Target="../slideLayouts/slideLayout18.xml"/><Relationship Id="rId7" Type="http://schemas.openxmlformats.org/officeDocument/2006/relationships/image" Target="../media/image220.png"/><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image" Target="../media/image26.png"/><Relationship Id="rId9" Type="http://schemas.openxmlformats.org/officeDocument/2006/relationships/image" Target="../media/image240.png"/></Relationships>
</file>

<file path=ppt/slides/_rels/slide15.xml.rels><?xml version="1.0" encoding="UTF-8" standalone="yes"?>
<Relationships xmlns="http://schemas.openxmlformats.org/package/2006/relationships"><Relationship Id="rId8" Type="http://schemas.openxmlformats.org/officeDocument/2006/relationships/image" Target="../media/image250.png"/><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image" Target="../media/image271.png"/><Relationship Id="rId4" Type="http://schemas.openxmlformats.org/officeDocument/2006/relationships/slideLayout" Target="../slideLayouts/slideLayout18.xml"/><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7" Type="http://schemas.openxmlformats.org/officeDocument/2006/relationships/image" Target="../media/image30.png"/><Relationship Id="rId2" Type="http://schemas.openxmlformats.org/officeDocument/2006/relationships/slideLayout" Target="../slideLayouts/slideLayout18.xml"/><Relationship Id="rId1" Type="http://schemas.openxmlformats.org/officeDocument/2006/relationships/tags" Target="../tags/tag19.xml"/><Relationship Id="rId6" Type="http://schemas.openxmlformats.org/officeDocument/2006/relationships/image" Target="../media/image290.png"/><Relationship Id="rId5" Type="http://schemas.openxmlformats.org/officeDocument/2006/relationships/image" Target="../media/image270.png"/></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slideLayout" Target="../slideLayouts/slideLayout18.xml"/><Relationship Id="rId7" Type="http://schemas.openxmlformats.org/officeDocument/2006/relationships/image" Target="../media/image29.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30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320.png"/></Relationships>
</file>

<file path=ppt/slides/_rels/slide2.xml.rels><?xml version="1.0" encoding="UTF-8" standalone="yes"?>
<Relationships xmlns="http://schemas.openxmlformats.org/package/2006/relationships"><Relationship Id="rId7"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3.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tags" Target="../tags/tag2.xml"/><Relationship Id="rId1" Type="http://schemas.openxmlformats.org/officeDocument/2006/relationships/tags" Target="../tags/tag1.xml"/><Relationship Id="rId11" Type="http://schemas.openxmlformats.org/officeDocument/2006/relationships/image" Target="../media/image3.png"/><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1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4" Type="http://schemas.openxmlformats.org/officeDocument/2006/relationships/image" Target="../media/image2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5" Type="http://schemas.openxmlformats.org/officeDocument/2006/relationships/image" Target="../media/image310.png"/><Relationship Id="rId4" Type="http://schemas.openxmlformats.org/officeDocument/2006/relationships/image" Target="../media/image2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100D5F-FF2D-4FF7-8D80-6F480282987E}"/>
              </a:ext>
            </a:extLst>
          </p:cNvPr>
          <p:cNvSpPr txBox="1"/>
          <p:nvPr/>
        </p:nvSpPr>
        <p:spPr>
          <a:xfrm>
            <a:off x="487345" y="374841"/>
            <a:ext cx="8048730" cy="646331"/>
          </a:xfrm>
          <a:prstGeom prst="rect">
            <a:avLst/>
          </a:prstGeom>
          <a:noFill/>
        </p:spPr>
        <p:txBody>
          <a:bodyPr wrap="square" rtlCol="0">
            <a:spAutoFit/>
          </a:bodyPr>
          <a:lstStyle/>
          <a:p>
            <a:pPr algn="ctr"/>
            <a:r>
              <a:rPr lang="en-US" sz="3600" b="1" dirty="0">
                <a:cs typeface="Arial" panose="020B0604020202020204" pitchFamily="34" charset="0"/>
              </a:rPr>
              <a:t>Quantum mechanics: further postulates</a:t>
            </a:r>
          </a:p>
        </p:txBody>
      </p:sp>
      <p:sp>
        <p:nvSpPr>
          <p:cNvPr id="3" name="TextBox 2">
            <a:extLst>
              <a:ext uri="{FF2B5EF4-FFF2-40B4-BE49-F238E27FC236}">
                <a16:creationId xmlns:a16="http://schemas.microsoft.com/office/drawing/2014/main" id="{7A4B831F-EF6A-49ED-A9CE-1FC08124BD02}"/>
              </a:ext>
            </a:extLst>
          </p:cNvPr>
          <p:cNvSpPr txBox="1"/>
          <p:nvPr/>
        </p:nvSpPr>
        <p:spPr>
          <a:xfrm>
            <a:off x="251209" y="1135464"/>
            <a:ext cx="8521002" cy="5632311"/>
          </a:xfrm>
          <a:prstGeom prst="rect">
            <a:avLst/>
          </a:prstGeom>
          <a:noFill/>
        </p:spPr>
        <p:txBody>
          <a:bodyPr wrap="square" rtlCol="0">
            <a:spAutoFit/>
          </a:bodyPr>
          <a:lstStyle/>
          <a:p>
            <a:pPr marL="285750" indent="-285750">
              <a:buFont typeface="Arial" panose="020B0604020202020204" pitchFamily="34" charset="0"/>
              <a:buChar char="•"/>
            </a:pPr>
            <a:r>
              <a:rPr lang="en-US" dirty="0">
                <a:cs typeface="Arial" panose="020B0604020202020204" pitchFamily="34" charset="0"/>
              </a:rPr>
              <a:t>Describing stationary states of a many non-interacting particle system one has to distinguish two cases: </a:t>
            </a:r>
            <a:r>
              <a:rPr lang="en-US" b="1" dirty="0">
                <a:cs typeface="Arial" panose="020B0604020202020204" pitchFamily="34" charset="0"/>
              </a:rPr>
              <a:t>distinguishable particles and indistinguishable particles</a:t>
            </a:r>
          </a:p>
          <a:p>
            <a:pPr marL="285750" indent="-285750">
              <a:buFont typeface="Arial" panose="020B0604020202020204" pitchFamily="34" charset="0"/>
              <a:buChar char="•"/>
            </a:pPr>
            <a:r>
              <a:rPr lang="en-US" dirty="0">
                <a:cs typeface="Arial" panose="020B0604020202020204" pitchFamily="34" charset="0"/>
              </a:rPr>
              <a:t>Indistinguishable particles, also called identical particles or indiscernible particles, are particles that cannot be distinguished from one another, even in principle. We cannot distinguish them from one another physically by “painting a different-color dots on two electrons”. But </a:t>
            </a:r>
            <a:r>
              <a:rPr lang="en-US" b="1" dirty="0">
                <a:cs typeface="Arial" panose="020B0604020202020204" pitchFamily="34" charset="0"/>
              </a:rPr>
              <a:t>we cannot distinguish them even virtually by giving them a different name</a:t>
            </a:r>
            <a:r>
              <a:rPr lang="en-US" dirty="0">
                <a:cs typeface="Arial" panose="020B0604020202020204" pitchFamily="34" charset="0"/>
              </a:rPr>
              <a:t> as we do it with human identical twins. </a:t>
            </a:r>
          </a:p>
          <a:p>
            <a:pPr marL="285750" indent="-285750">
              <a:buFont typeface="Arial" panose="020B0604020202020204" pitchFamily="34" charset="0"/>
              <a:buChar char="•"/>
            </a:pPr>
            <a:r>
              <a:rPr lang="en-US" dirty="0">
                <a:cs typeface="Arial" panose="020B0604020202020204" pitchFamily="34" charset="0"/>
              </a:rPr>
              <a:t>The impossibility of assigning different names to two indistinguishable particles needs a more detailed commentary. When we give different names to human identical twins, we can in principle track their movements (trajectories) for whole their lives and so at any moment we can know “who is who”. With two electrons it is not possible. Even if at some initial time moment we observe them well separated in space and therefore we may try to give them two different names, we generally cannot track their trajectories from then on. More precisely, if we keep continuously measuring their positions, </a:t>
            </a:r>
            <a:r>
              <a:rPr lang="en-US" b="1" dirty="0">
                <a:cs typeface="Arial" panose="020B0604020202020204" pitchFamily="34" charset="0"/>
              </a:rPr>
              <a:t>we would get “different future” </a:t>
            </a:r>
            <a:r>
              <a:rPr lang="en-US" dirty="0">
                <a:cs typeface="Arial" panose="020B0604020202020204" pitchFamily="34" charset="0"/>
              </a:rPr>
              <a:t>with respect to the case when we do not measure their positions continuously. In microworld one is not able to comply with the requirement of old experimental gurus “good measurement must not influence the measured system”. So since we cannot follow the particle trajectories, we loose the initial knowledge of “who is who”.</a:t>
            </a:r>
          </a:p>
          <a:p>
            <a:pPr marL="285750" indent="-285750">
              <a:buFont typeface="Arial" panose="020B0604020202020204" pitchFamily="34" charset="0"/>
              <a:buChar char="•"/>
            </a:pPr>
            <a:endParaRPr lang="en-US" dirty="0">
              <a:cs typeface="Arial" panose="020B0604020202020204" pitchFamily="34" charset="0"/>
            </a:endParaRPr>
          </a:p>
        </p:txBody>
      </p:sp>
    </p:spTree>
    <p:extLst>
      <p:ext uri="{BB962C8B-B14F-4D97-AF65-F5344CB8AC3E}">
        <p14:creationId xmlns:p14="http://schemas.microsoft.com/office/powerpoint/2010/main" val="25706204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7622E5-DB46-4F98-9F04-EDBE7D163C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9BC9DDE7-F086-4E54-9CA7-B1439D617786}"/>
              </a:ext>
            </a:extLst>
          </p:cNvPr>
          <p:cNvSpPr txBox="1"/>
          <p:nvPr/>
        </p:nvSpPr>
        <p:spPr>
          <a:xfrm>
            <a:off x="552893" y="297712"/>
            <a:ext cx="813390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Calculating the number of one-particle states</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DA4EE25-6EC6-4FF4-8694-15C5CF1CB393}"/>
                  </a:ext>
                </a:extLst>
              </p:cNvPr>
              <p:cNvSpPr txBox="1"/>
              <p:nvPr/>
            </p:nvSpPr>
            <p:spPr>
              <a:xfrm>
                <a:off x="221135" y="785958"/>
                <a:ext cx="881439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have observed that a typical microstate of a large system can be realized by a huge number of possible microstates. The number of microstates is typically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of the order of number of degrees of freedom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sup>
                    </m:s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Let us estimate the number of microstates somewhat more precisely for a most simple statistical system: ideal gas of spinless particles.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microstate of an ideal gas is a list of occupational values for all one-particle states. So to calculate the number of microstates we have to develop a technique for handling numbers of one particle states.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Let us denote as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𝝋</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𝜺</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the number of one-particle states in a box which have energies less than </a:t>
                </a:r>
                <a14:m>
                  <m:oMath xmlns:m="http://schemas.openxmlformats.org/officeDocument/2006/math">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𝜺</m:t>
                    </m:r>
                  </m:oMath>
                </a14:m>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 us estimate this number for the case when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large. We know that</a:t>
                </a:r>
              </a:p>
            </p:txBody>
          </p:sp>
        </mc:Choice>
        <mc:Fallback xmlns="">
          <p:sp>
            <p:nvSpPr>
              <p:cNvPr id="6" name="TextBox 5">
                <a:extLst>
                  <a:ext uri="{FF2B5EF4-FFF2-40B4-BE49-F238E27FC236}">
                    <a16:creationId xmlns:a16="http://schemas.microsoft.com/office/drawing/2014/main" id="{3DA4EE25-6EC6-4FF4-8694-15C5CF1CB393}"/>
                  </a:ext>
                </a:extLst>
              </p:cNvPr>
              <p:cNvSpPr txBox="1">
                <a:spLocks noRot="1" noChangeAspect="1" noMove="1" noResize="1" noEditPoints="1" noAdjustHandles="1" noChangeArrowheads="1" noChangeShapeType="1" noTextEdit="1"/>
              </p:cNvSpPr>
              <p:nvPr/>
            </p:nvSpPr>
            <p:spPr>
              <a:xfrm>
                <a:off x="221135" y="785958"/>
                <a:ext cx="8814391" cy="3139321"/>
              </a:xfrm>
              <a:prstGeom prst="rect">
                <a:avLst/>
              </a:prstGeom>
              <a:blipFill>
                <a:blip r:embed="rId7"/>
                <a:stretch>
                  <a:fillRect l="-553" t="-1165"/>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73D42C7B-77C5-43F9-868B-392B876B9C87}"/>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973894" y="3792296"/>
            <a:ext cx="3183429" cy="504000"/>
          </a:xfrm>
          <a:prstGeom prst="rect">
            <a:avLst/>
          </a:prstGeom>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F66C7C3-DC49-43EB-8ABB-30B8CE0DA02B}"/>
                  </a:ext>
                </a:extLst>
              </p:cNvPr>
              <p:cNvSpPr txBox="1"/>
              <p:nvPr/>
            </p:nvSpPr>
            <p:spPr>
              <a:xfrm>
                <a:off x="221135" y="4382794"/>
                <a:ext cx="8688949"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 us imagine an abstract space formed by three-dimensional vectors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this abstract space the one-particle states correspond to points with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positive integer coordinates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States with energies less than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 therefore integer-coordinate points inside the “positive octant” of the sphere with the radius</a:t>
                </a:r>
              </a:p>
            </p:txBody>
          </p:sp>
        </mc:Choice>
        <mc:Fallback xmlns="">
          <p:sp>
            <p:nvSpPr>
              <p:cNvPr id="11" name="TextBox 10">
                <a:extLst>
                  <a:ext uri="{FF2B5EF4-FFF2-40B4-BE49-F238E27FC236}">
                    <a16:creationId xmlns:a16="http://schemas.microsoft.com/office/drawing/2014/main" id="{BF66C7C3-DC49-43EB-8ABB-30B8CE0DA02B}"/>
                  </a:ext>
                </a:extLst>
              </p:cNvPr>
              <p:cNvSpPr txBox="1">
                <a:spLocks noRot="1" noChangeAspect="1" noMove="1" noResize="1" noEditPoints="1" noAdjustHandles="1" noChangeArrowheads="1" noChangeShapeType="1" noTextEdit="1"/>
              </p:cNvSpPr>
              <p:nvPr/>
            </p:nvSpPr>
            <p:spPr>
              <a:xfrm>
                <a:off x="221135" y="4382794"/>
                <a:ext cx="8688949" cy="1477328"/>
              </a:xfrm>
              <a:prstGeom prst="rect">
                <a:avLst/>
              </a:prstGeom>
              <a:blipFill>
                <a:blip r:embed="rId9"/>
                <a:stretch>
                  <a:fillRect l="-561" t="-2479" r="-210" b="-5785"/>
                </a:stretch>
              </a:blipFill>
            </p:spPr>
            <p:txBody>
              <a:bodyPr/>
              <a:lstStyle/>
              <a:p>
                <a:r>
                  <a:rPr lang="sk-SK">
                    <a:noFill/>
                  </a:rPr>
                  <a:t> </a:t>
                </a:r>
              </a:p>
            </p:txBody>
          </p:sp>
        </mc:Fallback>
      </mc:AlternateContent>
      <p:pic>
        <p:nvPicPr>
          <p:cNvPr id="13" name="Picture 12">
            <a:extLst>
              <a:ext uri="{FF2B5EF4-FFF2-40B4-BE49-F238E27FC236}">
                <a16:creationId xmlns:a16="http://schemas.microsoft.com/office/drawing/2014/main" id="{C0FCF085-1FEB-4691-B80D-DE99B4408823}"/>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005064" y="4472287"/>
            <a:ext cx="1510286" cy="229714"/>
          </a:xfrm>
          <a:prstGeom prst="rect">
            <a:avLst/>
          </a:prstGeom>
        </p:spPr>
      </p:pic>
      <p:pic>
        <p:nvPicPr>
          <p:cNvPr id="19" name="Picture 18">
            <a:extLst>
              <a:ext uri="{FF2B5EF4-FFF2-40B4-BE49-F238E27FC236}">
                <a16:creationId xmlns:a16="http://schemas.microsoft.com/office/drawing/2014/main" id="{43AA2E91-F65A-4FD7-B8CA-662568C2B6B5}"/>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3560726" y="5855380"/>
            <a:ext cx="1812000" cy="505714"/>
          </a:xfrm>
          <a:prstGeom prst="rect">
            <a:avLst/>
          </a:prstGeom>
        </p:spPr>
      </p:pic>
    </p:spTree>
    <p:extLst>
      <p:ext uri="{BB962C8B-B14F-4D97-AF65-F5344CB8AC3E}">
        <p14:creationId xmlns:p14="http://schemas.microsoft.com/office/powerpoint/2010/main" val="4183772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53935B-20F7-45B2-B4B8-599FE37C1F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E3BEB24-A9D1-42B9-9F2A-FBD79EF21FF2}"/>
                  </a:ext>
                </a:extLst>
              </p:cNvPr>
              <p:cNvSpPr txBox="1"/>
              <p:nvPr/>
            </p:nvSpPr>
            <p:spPr>
              <a:xfrm>
                <a:off x="446567" y="542260"/>
                <a:ext cx="8314661"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 the abstract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space the integer-valued coordinates correspond to vertexes of unit cubes (with volume 1). Each such cube has 8 vertexes, but each vertex is shared by 8 cubes, so on average there is 1 integer-valued point per unit volume cube. So there is one one-particle state per unit volume cube. </a:t>
                </a:r>
                <a:endParaRPr kumimoji="0" lang="sk-SK"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States with energies less than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𝜀</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are integer-coordinate points inside the “positive octant” of the sphere with the radius</a:t>
                </a:r>
              </a:p>
            </p:txBody>
          </p:sp>
        </mc:Choice>
        <mc:Fallback xmlns="">
          <p:sp>
            <p:nvSpPr>
              <p:cNvPr id="4" name="TextBox 3">
                <a:extLst>
                  <a:ext uri="{FF2B5EF4-FFF2-40B4-BE49-F238E27FC236}">
                    <a16:creationId xmlns:a16="http://schemas.microsoft.com/office/drawing/2014/main" id="{8E3BEB24-A9D1-42B9-9F2A-FBD79EF21FF2}"/>
                  </a:ext>
                </a:extLst>
              </p:cNvPr>
              <p:cNvSpPr txBox="1">
                <a:spLocks noRot="1" noChangeAspect="1" noMove="1" noResize="1" noEditPoints="1" noAdjustHandles="1" noChangeArrowheads="1" noChangeShapeType="1" noTextEdit="1"/>
              </p:cNvSpPr>
              <p:nvPr/>
            </p:nvSpPr>
            <p:spPr>
              <a:xfrm>
                <a:off x="446567" y="542260"/>
                <a:ext cx="8314661" cy="1754326"/>
              </a:xfrm>
              <a:prstGeom prst="rect">
                <a:avLst/>
              </a:prstGeom>
              <a:blipFill>
                <a:blip r:embed="rId7"/>
                <a:stretch>
                  <a:fillRect l="-587" t="-2083" b="-4514"/>
                </a:stretch>
              </a:blipFill>
            </p:spPr>
            <p:txBody>
              <a:bodyPr/>
              <a:lstStyle/>
              <a:p>
                <a:r>
                  <a:rPr lang="sk-SK">
                    <a:noFill/>
                  </a:rPr>
                  <a:t> </a:t>
                </a:r>
              </a:p>
            </p:txBody>
          </p:sp>
        </mc:Fallback>
      </mc:AlternateContent>
      <p:pic>
        <p:nvPicPr>
          <p:cNvPr id="5" name="Picture 4">
            <a:extLst>
              <a:ext uri="{FF2B5EF4-FFF2-40B4-BE49-F238E27FC236}">
                <a16:creationId xmlns:a16="http://schemas.microsoft.com/office/drawing/2014/main" id="{6D4C735E-FA32-4A85-A3F9-F1F8E12EECDA}"/>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560726" y="2296586"/>
            <a:ext cx="1812000" cy="50571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45E184-ACD2-4B0F-BD57-ACCC53B9B972}"/>
                  </a:ext>
                </a:extLst>
              </p:cNvPr>
              <p:cNvSpPr txBox="1"/>
              <p:nvPr/>
            </p:nvSpPr>
            <p:spPr>
              <a:xfrm>
                <a:off x="531627" y="2895322"/>
                <a:ext cx="8272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for large enough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neglect surface effects) the number of such one-particle states is given by the volume </a:t>
                </a:r>
              </a:p>
            </p:txBody>
          </p:sp>
        </mc:Choice>
        <mc:Fallback xmlns="">
          <p:sp>
            <p:nvSpPr>
              <p:cNvPr id="6" name="TextBox 5">
                <a:extLst>
                  <a:ext uri="{FF2B5EF4-FFF2-40B4-BE49-F238E27FC236}">
                    <a16:creationId xmlns:a16="http://schemas.microsoft.com/office/drawing/2014/main" id="{7745E184-ACD2-4B0F-BD57-ACCC53B9B972}"/>
                  </a:ext>
                </a:extLst>
              </p:cNvPr>
              <p:cNvSpPr txBox="1">
                <a:spLocks noRot="1" noChangeAspect="1" noMove="1" noResize="1" noEditPoints="1" noAdjustHandles="1" noChangeArrowheads="1" noChangeShapeType="1" noTextEdit="1"/>
              </p:cNvSpPr>
              <p:nvPr/>
            </p:nvSpPr>
            <p:spPr>
              <a:xfrm>
                <a:off x="531627" y="2895322"/>
                <a:ext cx="8272130" cy="646331"/>
              </a:xfrm>
              <a:prstGeom prst="rect">
                <a:avLst/>
              </a:prstGeom>
              <a:blipFill>
                <a:blip r:embed="rId9"/>
                <a:stretch>
                  <a:fillRect l="-590" t="-5660" b="-14151"/>
                </a:stretch>
              </a:blipFill>
            </p:spPr>
            <p:txBody>
              <a:bodyPr/>
              <a:lstStyle/>
              <a:p>
                <a:r>
                  <a:rPr lang="sk-SK">
                    <a:noFill/>
                  </a:rPr>
                  <a:t> </a:t>
                </a:r>
              </a:p>
            </p:txBody>
          </p:sp>
        </mc:Fallback>
      </mc:AlternateContent>
      <p:pic>
        <p:nvPicPr>
          <p:cNvPr id="10" name="Picture 9">
            <a:extLst>
              <a:ext uri="{FF2B5EF4-FFF2-40B4-BE49-F238E27FC236}">
                <a16:creationId xmlns:a16="http://schemas.microsoft.com/office/drawing/2014/main" id="{46310355-3B55-4FB6-8C9F-D77C75F8A3BA}"/>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2859121" y="3380961"/>
            <a:ext cx="3447429" cy="507429"/>
          </a:xfrm>
          <a:prstGeom prst="rect">
            <a:avLst/>
          </a:prstGeom>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BC94EF7-8964-422F-854E-F132AC39BE41}"/>
                  </a:ext>
                </a:extLst>
              </p:cNvPr>
              <p:cNvSpPr txBox="1"/>
              <p:nvPr/>
            </p:nvSpPr>
            <p:spPr>
              <a:xfrm>
                <a:off x="616689" y="4001457"/>
                <a:ext cx="8144539"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is true for spinless particles.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For particles with spin their one-particle state is identified not only by with a triplet of integers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specifies the spatial part of the particle state), but additional specification of the spin state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𝑧</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is required as well. So each state </a:t>
                </a:r>
                <a14:m>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𝑛</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3</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𝑔</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-times degenerated 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number of possible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sub>
                    </m:sSub>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values.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equals 2 for spin 1/2 particles, equals to 3 for spin 1 particles etc. So finally we have</a:t>
                </a:r>
              </a:p>
            </p:txBody>
          </p:sp>
        </mc:Choice>
        <mc:Fallback xmlns="">
          <p:sp>
            <p:nvSpPr>
              <p:cNvPr id="8" name="TextBox 7">
                <a:extLst>
                  <a:ext uri="{FF2B5EF4-FFF2-40B4-BE49-F238E27FC236}">
                    <a16:creationId xmlns:a16="http://schemas.microsoft.com/office/drawing/2014/main" id="{2BC94EF7-8964-422F-854E-F132AC39BE41}"/>
                  </a:ext>
                </a:extLst>
              </p:cNvPr>
              <p:cNvSpPr txBox="1">
                <a:spLocks noRot="1" noChangeAspect="1" noMove="1" noResize="1" noEditPoints="1" noAdjustHandles="1" noChangeArrowheads="1" noChangeShapeType="1" noTextEdit="1"/>
              </p:cNvSpPr>
              <p:nvPr/>
            </p:nvSpPr>
            <p:spPr>
              <a:xfrm>
                <a:off x="616689" y="4001457"/>
                <a:ext cx="8144539" cy="1754326"/>
              </a:xfrm>
              <a:prstGeom prst="rect">
                <a:avLst/>
              </a:prstGeom>
              <a:blipFill>
                <a:blip r:embed="rId11"/>
                <a:stretch>
                  <a:fillRect l="-599" t="-1736" b="-4514"/>
                </a:stretch>
              </a:blipFill>
            </p:spPr>
            <p:txBody>
              <a:bodyPr/>
              <a:lstStyle/>
              <a:p>
                <a:r>
                  <a:rPr lang="en-US">
                    <a:noFill/>
                  </a:rPr>
                  <a:t> </a:t>
                </a:r>
              </a:p>
            </p:txBody>
          </p:sp>
        </mc:Fallback>
      </mc:AlternateContent>
      <p:pic>
        <p:nvPicPr>
          <p:cNvPr id="13" name="Picture 12">
            <a:extLst>
              <a:ext uri="{FF2B5EF4-FFF2-40B4-BE49-F238E27FC236}">
                <a16:creationId xmlns:a16="http://schemas.microsoft.com/office/drawing/2014/main" id="{3C3F4BD3-5595-43B8-87A2-01EB4886E133}"/>
              </a:ext>
            </a:extLst>
          </p:cNvPr>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3220629" y="5868850"/>
            <a:ext cx="2322857" cy="507429"/>
          </a:xfrm>
          <a:prstGeom prst="rect">
            <a:avLst/>
          </a:prstGeom>
        </p:spPr>
      </p:pic>
      <p:sp>
        <p:nvSpPr>
          <p:cNvPr id="14" name="Rectangle 13">
            <a:extLst>
              <a:ext uri="{FF2B5EF4-FFF2-40B4-BE49-F238E27FC236}">
                <a16:creationId xmlns:a16="http://schemas.microsoft.com/office/drawing/2014/main" id="{2CA323AD-B013-4E82-AFC3-8CBF46439822}"/>
              </a:ext>
            </a:extLst>
          </p:cNvPr>
          <p:cNvSpPr/>
          <p:nvPr/>
        </p:nvSpPr>
        <p:spPr>
          <a:xfrm>
            <a:off x="2977116" y="5755783"/>
            <a:ext cx="2700670" cy="8364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40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D2654E-7062-4E5F-8574-4B1DD185AC4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3D20C80-ADED-4FD0-AD82-5FEB4FD90A79}"/>
              </a:ext>
            </a:extLst>
          </p:cNvPr>
          <p:cNvSpPr txBox="1"/>
          <p:nvPr/>
        </p:nvSpPr>
        <p:spPr>
          <a:xfrm>
            <a:off x="871870" y="435935"/>
            <a:ext cx="730456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Number of microstates of an ideal gas</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69257A1-4378-4ED0-B6F2-3819724A75DE}"/>
                  </a:ext>
                </a:extLst>
              </p:cNvPr>
              <p:cNvSpPr txBox="1"/>
              <p:nvPr/>
            </p:nvSpPr>
            <p:spPr>
              <a:xfrm>
                <a:off x="388088" y="980420"/>
                <a:ext cx="8367824"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shall estimate the number of microstates which correspond to one macrostate of an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ideal monoatomic gas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shall consider an isolated gas in a box of the volume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Since the gas is isolated its total (internal)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fixed, it is a “given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However, aa absolutely perfect isolation is technically not feasible, so the macroscopic energy is not a precise real number, it is fixed within some very small (with respect to the value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interval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ΔE</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shall not specify the interval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precisely, we shall see that the result which would interest us will not depend on the precise value of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let us denote as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Ω</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number of microstates of an ideal gas with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within an unspecified interval </a:t>
                </a:r>
                <a14:m>
                  <m:oMath xmlns:m="http://schemas.openxmlformats.org/officeDocument/2006/math">
                    <m:r>
                      <a:rPr kumimoji="0" lang="en-US" sz="1800" b="1"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𝚫</m:t>
                    </m:r>
                    <m:r>
                      <a:rPr kumimoji="0" lang="en-US" sz="1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𝑬</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shall estimate the number of typical (dominating) microstates. We have seen for example, that the macrostate of a gas in a large box is  dominated by microstates with one half of molecules in the left part of the box and one half in the right part. So we guess that a molecule of our gas will typically occupy a one particle state with energy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𝐸</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within some interval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𝛼</m:t>
                    </m:r>
                    <m:acc>
                      <m:accPr>
                        <m:chr m:val="̅"/>
                        <m:ctrlP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some small constant independent of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number of one-particle microstates with energy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within the interval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Δ</m:t>
                    </m:r>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clearly</a:t>
                </a:r>
              </a:p>
            </p:txBody>
          </p:sp>
        </mc:Choice>
        <mc:Fallback xmlns="">
          <p:sp>
            <p:nvSpPr>
              <p:cNvPr id="4" name="TextBox 3">
                <a:extLst>
                  <a:ext uri="{FF2B5EF4-FFF2-40B4-BE49-F238E27FC236}">
                    <a16:creationId xmlns:a16="http://schemas.microsoft.com/office/drawing/2014/main" id="{A69257A1-4378-4ED0-B6F2-3819724A75DE}"/>
                  </a:ext>
                </a:extLst>
              </p:cNvPr>
              <p:cNvSpPr txBox="1">
                <a:spLocks noRot="1" noChangeAspect="1" noMove="1" noResize="1" noEditPoints="1" noAdjustHandles="1" noChangeArrowheads="1" noChangeShapeType="1" noTextEdit="1"/>
              </p:cNvSpPr>
              <p:nvPr/>
            </p:nvSpPr>
            <p:spPr>
              <a:xfrm>
                <a:off x="388088" y="980420"/>
                <a:ext cx="8367824" cy="4524315"/>
              </a:xfrm>
              <a:prstGeom prst="rect">
                <a:avLst/>
              </a:prstGeom>
              <a:blipFill>
                <a:blip r:embed="rId5"/>
                <a:stretch>
                  <a:fillRect l="-656" t="-809" r="-948" b="-121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72610EEB-05BD-490E-9D7F-66AB5D5146BE}"/>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4105376" y="5916481"/>
            <a:ext cx="790385" cy="238316"/>
          </a:xfrm>
          <a:prstGeom prst="rect">
            <a:avLst/>
          </a:prstGeom>
        </p:spPr>
      </p:pic>
    </p:spTree>
    <p:extLst>
      <p:ext uri="{BB962C8B-B14F-4D97-AF65-F5344CB8AC3E}">
        <p14:creationId xmlns:p14="http://schemas.microsoft.com/office/powerpoint/2010/main" val="1657041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8E61AC1-359C-43B7-BA32-ACEF28A7D6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799D1764-A4B7-440F-B8EF-0DC687B99B88}"/>
              </a:ext>
            </a:extLst>
          </p:cNvPr>
          <p:cNvSpPr txBox="1"/>
          <p:nvPr/>
        </p:nvSpPr>
        <p:spPr>
          <a:xfrm>
            <a:off x="595423" y="659219"/>
            <a:ext cx="810201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simple combinatorics then tells us that the total number of relevant microstates is </a:t>
            </a:r>
          </a:p>
        </p:txBody>
      </p:sp>
      <p:pic>
        <p:nvPicPr>
          <p:cNvPr id="8" name="Picture 7">
            <a:extLst>
              <a:ext uri="{FF2B5EF4-FFF2-40B4-BE49-F238E27FC236}">
                <a16:creationId xmlns:a16="http://schemas.microsoft.com/office/drawing/2014/main" id="{4A2A6E86-C9F2-42B5-9DAB-AC3FA2F8D566}"/>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98429" y="1185493"/>
            <a:ext cx="4912043" cy="462915"/>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F61C368-B6C6-4526-B183-A39FA8C4644F}"/>
                  </a:ext>
                </a:extLst>
              </p:cNvPr>
              <p:cNvSpPr txBox="1"/>
              <p:nvPr/>
            </p:nvSpPr>
            <p:spPr>
              <a:xfrm>
                <a:off x="422144" y="1650983"/>
                <a:ext cx="8299711"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Note that we have used the formula for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𝜑</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d>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derived for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monoatomic spinless gas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spinelessness is not so important, since the spin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𝑔</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-factor would get hidden into the constant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the Gibbs trick to satisfy indistinguishability of the gas particles. Our estimate was very rough and therefore too unprecise. We shall, however, later see, that if we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limit our interests just to the logarithm of this number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then our estimate will be quite reasonable. We get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where we merged some state independent constants into one constant denoted as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5" name="TextBox 4">
                <a:extLst>
                  <a:ext uri="{FF2B5EF4-FFF2-40B4-BE49-F238E27FC236}">
                    <a16:creationId xmlns:a16="http://schemas.microsoft.com/office/drawing/2014/main" id="{2F61C368-B6C6-4526-B183-A39FA8C4644F}"/>
                  </a:ext>
                </a:extLst>
              </p:cNvPr>
              <p:cNvSpPr txBox="1">
                <a:spLocks noRot="1" noChangeAspect="1" noMove="1" noResize="1" noEditPoints="1" noAdjustHandles="1" noChangeArrowheads="1" noChangeShapeType="1" noTextEdit="1"/>
              </p:cNvSpPr>
              <p:nvPr/>
            </p:nvSpPr>
            <p:spPr>
              <a:xfrm>
                <a:off x="422144" y="1650983"/>
                <a:ext cx="8299711" cy="2862322"/>
              </a:xfrm>
              <a:prstGeom prst="rect">
                <a:avLst/>
              </a:prstGeom>
              <a:blipFill>
                <a:blip r:embed="rId8"/>
                <a:stretch>
                  <a:fillRect l="-587" t="-1279" r="-881" b="-2559"/>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FAD41FC6-DB09-40BE-8784-EDC56A085C57}"/>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713285" y="3621978"/>
            <a:ext cx="5889308" cy="462915"/>
          </a:xfrm>
          <a:prstGeom prst="rect">
            <a:avLst/>
          </a:prstGeom>
        </p:spPr>
      </p:pic>
      <p:pic>
        <p:nvPicPr>
          <p:cNvPr id="14" name="Picture 13">
            <a:extLst>
              <a:ext uri="{FF2B5EF4-FFF2-40B4-BE49-F238E27FC236}">
                <a16:creationId xmlns:a16="http://schemas.microsoft.com/office/drawing/2014/main" id="{D0524879-7B62-483B-A56E-62DDB799F5FE}"/>
              </a:ext>
            </a:extLst>
          </p:cNvPr>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2483143" y="4508668"/>
            <a:ext cx="4200525" cy="468059"/>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D28EF608-FD86-4599-A95B-766837B3991E}"/>
                  </a:ext>
                </a:extLst>
              </p:cNvPr>
              <p:cNvSpPr txBox="1"/>
              <p:nvPr/>
            </p:nvSpPr>
            <p:spPr>
              <a:xfrm>
                <a:off x="499730" y="5007360"/>
                <a:ext cx="8299711"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note concerning physical units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in order. The last equation is wrong what concerns physical units. For example the unit of volume is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we certainly do not know what is the logarithm of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m:rPr>
                            <m:nor/>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point is that the constant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also contains some physical units and if we would distribute those units into the two logarithms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ln</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a:t>
                </a:r>
                <a14:m>
                  <m:oMath xmlns:m="http://schemas.openxmlformats.org/officeDocument/2006/math">
                    <m:r>
                      <m:rPr>
                        <m:nor/>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ln</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we would get correct dimensionless expressions under all the logarithms.</a:t>
                </a:r>
              </a:p>
            </p:txBody>
          </p:sp>
        </mc:Choice>
        <mc:Fallback xmlns="">
          <p:sp>
            <p:nvSpPr>
              <p:cNvPr id="12" name="TextBox 11">
                <a:extLst>
                  <a:ext uri="{FF2B5EF4-FFF2-40B4-BE49-F238E27FC236}">
                    <a16:creationId xmlns:a16="http://schemas.microsoft.com/office/drawing/2014/main" id="{D28EF608-FD86-4599-A95B-766837B3991E}"/>
                  </a:ext>
                </a:extLst>
              </p:cNvPr>
              <p:cNvSpPr txBox="1">
                <a:spLocks noRot="1" noChangeAspect="1" noMove="1" noResize="1" noEditPoints="1" noAdjustHandles="1" noChangeArrowheads="1" noChangeShapeType="1" noTextEdit="1"/>
              </p:cNvSpPr>
              <p:nvPr/>
            </p:nvSpPr>
            <p:spPr>
              <a:xfrm>
                <a:off x="499730" y="5007360"/>
                <a:ext cx="8299711" cy="1477328"/>
              </a:xfrm>
              <a:prstGeom prst="rect">
                <a:avLst/>
              </a:prstGeom>
              <a:blipFill>
                <a:blip r:embed="rId11"/>
                <a:stretch>
                  <a:fillRect l="-661" t="-2058" b="-5350"/>
                </a:stretch>
              </a:blipFill>
            </p:spPr>
            <p:txBody>
              <a:bodyPr/>
              <a:lstStyle/>
              <a:p>
                <a:r>
                  <a:rPr lang="en-US">
                    <a:noFill/>
                  </a:rPr>
                  <a:t> </a:t>
                </a:r>
              </a:p>
            </p:txBody>
          </p:sp>
        </mc:Fallback>
      </mc:AlternateContent>
    </p:spTree>
    <p:extLst>
      <p:ext uri="{BB962C8B-B14F-4D97-AF65-F5344CB8AC3E}">
        <p14:creationId xmlns:p14="http://schemas.microsoft.com/office/powerpoint/2010/main" val="1543196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C174D0-A034-41EE-9A6A-A7218FC2633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2DAA2CF-8232-4479-935D-F989D1BA90A2}"/>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2376817" y="1006985"/>
            <a:ext cx="4486847" cy="468059"/>
          </a:xfrm>
          <a:prstGeom prst="rect">
            <a:avLst/>
          </a:prstGeom>
        </p:spPr>
      </p:pic>
      <p:sp>
        <p:nvSpPr>
          <p:cNvPr id="4" name="TextBox 3">
            <a:extLst>
              <a:ext uri="{FF2B5EF4-FFF2-40B4-BE49-F238E27FC236}">
                <a16:creationId xmlns:a16="http://schemas.microsoft.com/office/drawing/2014/main" id="{C0300B7E-E196-4DD7-94CC-9705F34C4177}"/>
              </a:ext>
            </a:extLst>
          </p:cNvPr>
          <p:cNvSpPr txBox="1"/>
          <p:nvPr/>
        </p:nvSpPr>
        <p:spPr>
          <a:xfrm>
            <a:off x="361507" y="94462"/>
            <a:ext cx="806878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Entropy for monoatomic spinless ideal gas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EBB3045-AAF5-43E8-9DBB-A9E30F27B97A}"/>
                  </a:ext>
                </a:extLst>
              </p:cNvPr>
              <p:cNvSpPr txBox="1"/>
              <p:nvPr/>
            </p:nvSpPr>
            <p:spPr>
              <a:xfrm>
                <a:off x="260497" y="1474985"/>
                <a:ext cx="8623005"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Similar formula was known in phenomenological thermodynamics for monoatomic ideal gas (spin was not known at the time).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The corresponding physical quantity was called entropy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main difference was in physical units, a complete match can be achieved, if we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define the entropy in statistical physics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adding the Boltzmann constant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Choice>
        <mc:Fallback xmlns="">
          <p:sp>
            <p:nvSpPr>
              <p:cNvPr id="5" name="TextBox 4">
                <a:extLst>
                  <a:ext uri="{FF2B5EF4-FFF2-40B4-BE49-F238E27FC236}">
                    <a16:creationId xmlns:a16="http://schemas.microsoft.com/office/drawing/2014/main" id="{CEBB3045-AAF5-43E8-9DBB-A9E30F27B97A}"/>
                  </a:ext>
                </a:extLst>
              </p:cNvPr>
              <p:cNvSpPr txBox="1">
                <a:spLocks noRot="1" noChangeAspect="1" noMove="1" noResize="1" noEditPoints="1" noAdjustHandles="1" noChangeArrowheads="1" noChangeShapeType="1" noTextEdit="1"/>
              </p:cNvSpPr>
              <p:nvPr/>
            </p:nvSpPr>
            <p:spPr>
              <a:xfrm>
                <a:off x="260497" y="1474985"/>
                <a:ext cx="8623005" cy="1200329"/>
              </a:xfrm>
              <a:prstGeom prst="rect">
                <a:avLst/>
              </a:prstGeom>
              <a:blipFill>
                <a:blip r:embed="rId7"/>
                <a:stretch>
                  <a:fillRect l="-636" t="-3046" b="-710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252DB7D0-5F0E-48AD-9E1B-2BB4E34364AF}"/>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039824" y="2794157"/>
            <a:ext cx="6100191" cy="468059"/>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E1189B1-AF87-49EF-8D65-8AF94436E481}"/>
                  </a:ext>
                </a:extLst>
              </p:cNvPr>
              <p:cNvSpPr txBox="1"/>
              <p:nvPr/>
            </p:nvSpPr>
            <p:spPr>
              <a:xfrm>
                <a:off x="361507" y="3429000"/>
                <a:ext cx="8697433" cy="32624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Our formula was derived for ideal gas using crude approximations. That is why it contains unknown constants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Later we shall derive exact formula for ideal gas in classical (non-quantum) approximation.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we add just a formal definition valid for any isolated physical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Entropy for an isolated physical system is defined as k-times the logarithm of the number of microstates corresponding to the macrostate considered.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Since we speak here abut the number of microstates, we are considering a quantum system, where the (discrete, stationary) states can be counted. We also repeat our previous statement: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particular macrostate can be realized by tremendously huge number of different microstates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9" name="TextBox 8">
                <a:extLst>
                  <a:ext uri="{FF2B5EF4-FFF2-40B4-BE49-F238E27FC236}">
                    <a16:creationId xmlns:a16="http://schemas.microsoft.com/office/drawing/2014/main" id="{BE1189B1-AF87-49EF-8D65-8AF94436E481}"/>
                  </a:ext>
                </a:extLst>
              </p:cNvPr>
              <p:cNvSpPr txBox="1">
                <a:spLocks noRot="1" noChangeAspect="1" noMove="1" noResize="1" noEditPoints="1" noAdjustHandles="1" noChangeArrowheads="1" noChangeShapeType="1" noTextEdit="1"/>
              </p:cNvSpPr>
              <p:nvPr/>
            </p:nvSpPr>
            <p:spPr>
              <a:xfrm>
                <a:off x="361507" y="3429000"/>
                <a:ext cx="8697433" cy="3262432"/>
              </a:xfrm>
              <a:prstGeom prst="rect">
                <a:avLst/>
              </a:prstGeom>
              <a:blipFill>
                <a:blip r:embed="rId9"/>
                <a:stretch>
                  <a:fillRect l="-561" t="-1121" r="-771" b="-1869"/>
                </a:stretch>
              </a:blipFill>
            </p:spPr>
            <p:txBody>
              <a:bodyPr/>
              <a:lstStyle/>
              <a:p>
                <a:r>
                  <a:rPr lang="sk-SK">
                    <a:noFill/>
                  </a:rPr>
                  <a:t> </a:t>
                </a:r>
              </a:p>
            </p:txBody>
          </p:sp>
        </mc:Fallback>
      </mc:AlternateContent>
      <p:sp>
        <p:nvSpPr>
          <p:cNvPr id="6" name="TextBox 5">
            <a:extLst>
              <a:ext uri="{FF2B5EF4-FFF2-40B4-BE49-F238E27FC236}">
                <a16:creationId xmlns:a16="http://schemas.microsoft.com/office/drawing/2014/main" id="{1DDEC0B3-74D8-436D-904C-368094938627}"/>
              </a:ext>
            </a:extLst>
          </p:cNvPr>
          <p:cNvSpPr txBox="1"/>
          <p:nvPr/>
        </p:nvSpPr>
        <p:spPr>
          <a:xfrm>
            <a:off x="361506" y="679237"/>
            <a:ext cx="852199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 the number of microstates we got the formula</a:t>
            </a:r>
          </a:p>
        </p:txBody>
      </p:sp>
    </p:spTree>
    <p:extLst>
      <p:ext uri="{BB962C8B-B14F-4D97-AF65-F5344CB8AC3E}">
        <p14:creationId xmlns:p14="http://schemas.microsoft.com/office/powerpoint/2010/main" val="2911431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4CC1B0-CF87-4F26-BFBC-ACC35BB934A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1420CEE-34A1-4F07-9A60-F25799ACC108}"/>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76818" y="834092"/>
            <a:ext cx="4200525" cy="468059"/>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E600E6D-5A41-4C16-8CC3-DD413F6B3129}"/>
                  </a:ext>
                </a:extLst>
              </p:cNvPr>
              <p:cNvSpPr txBox="1"/>
              <p:nvPr/>
            </p:nvSpPr>
            <p:spPr>
              <a:xfrm>
                <a:off x="350874" y="1531088"/>
                <a:ext cx="830402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fact, that a microstate can be realized by tremendously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huge number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of microstates is clear from the above formula. The logarithm of the number of microstates is proportional to number of degrees of freedom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Therefore the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number of states </a:t>
                </a:r>
                <a14:m>
                  <m:oMath xmlns:m="http://schemas.openxmlformats.org/officeDocument/2006/math">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𝜴</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𝑬</m:t>
                    </m:r>
                    <m: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t>)</m:t>
                    </m:r>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itself will really be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tremendously huge</a:t>
                </a:r>
              </a:p>
            </p:txBody>
          </p:sp>
        </mc:Choice>
        <mc:Fallback xmlns="">
          <p:sp>
            <p:nvSpPr>
              <p:cNvPr id="5" name="TextBox 4">
                <a:extLst>
                  <a:ext uri="{FF2B5EF4-FFF2-40B4-BE49-F238E27FC236}">
                    <a16:creationId xmlns:a16="http://schemas.microsoft.com/office/drawing/2014/main" id="{DE600E6D-5A41-4C16-8CC3-DD413F6B3129}"/>
                  </a:ext>
                </a:extLst>
              </p:cNvPr>
              <p:cNvSpPr txBox="1">
                <a:spLocks noRot="1" noChangeAspect="1" noMove="1" noResize="1" noEditPoints="1" noAdjustHandles="1" noChangeArrowheads="1" noChangeShapeType="1" noTextEdit="1"/>
              </p:cNvSpPr>
              <p:nvPr/>
            </p:nvSpPr>
            <p:spPr>
              <a:xfrm>
                <a:off x="350874" y="1531088"/>
                <a:ext cx="8304028" cy="1200329"/>
              </a:xfrm>
              <a:prstGeom prst="rect">
                <a:avLst/>
              </a:prstGeom>
              <a:blipFill>
                <a:blip r:embed="rId8"/>
                <a:stretch>
                  <a:fillRect l="-661" t="-2538" b="-7107"/>
                </a:stretch>
              </a:blipFill>
            </p:spPr>
            <p:txBody>
              <a:bodyPr/>
              <a:lstStyle/>
              <a:p>
                <a:r>
                  <a:rPr lang="sk-SK">
                    <a:noFill/>
                  </a:rPr>
                  <a:t> </a:t>
                </a:r>
              </a:p>
            </p:txBody>
          </p:sp>
        </mc:Fallback>
      </mc:AlternateContent>
      <p:pic>
        <p:nvPicPr>
          <p:cNvPr id="12" name="Picture 11">
            <a:extLst>
              <a:ext uri="{FF2B5EF4-FFF2-40B4-BE49-F238E27FC236}">
                <a16:creationId xmlns:a16="http://schemas.microsoft.com/office/drawing/2014/main" id="{A9C4BEF8-1A1B-4DFA-B4F0-8362C24A926D}"/>
              </a:ext>
            </a:extLst>
          </p:cNvPr>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3326810" y="3006103"/>
            <a:ext cx="1757363" cy="257175"/>
          </a:xfrm>
          <a:prstGeom prst="rect">
            <a:avLst/>
          </a:prstGeom>
        </p:spPr>
      </p:pic>
      <p:sp>
        <p:nvSpPr>
          <p:cNvPr id="8" name="Rectangle 7">
            <a:extLst>
              <a:ext uri="{FF2B5EF4-FFF2-40B4-BE49-F238E27FC236}">
                <a16:creationId xmlns:a16="http://schemas.microsoft.com/office/drawing/2014/main" id="{42A0C905-37F6-4CF8-8325-4EAC9933898B}"/>
              </a:ext>
            </a:extLst>
          </p:cNvPr>
          <p:cNvSpPr/>
          <p:nvPr/>
        </p:nvSpPr>
        <p:spPr>
          <a:xfrm>
            <a:off x="3168502" y="2881423"/>
            <a:ext cx="2073349" cy="547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3FF25C2-7D7D-4B22-9E17-0C5ACC39A5FC}"/>
                  </a:ext>
                </a:extLst>
              </p:cNvPr>
              <p:cNvSpPr txBox="1"/>
              <p:nvPr/>
            </p:nvSpPr>
            <p:spPr>
              <a:xfrm>
                <a:off x="552893" y="3732028"/>
                <a:ext cx="7962457"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 us also notice, that the entropy for a large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is additive. That is the entropy of two systems considered as one common system is twice the entropy of one of those systems: for the compound system the number of particles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doubled, the volume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doubled and the energy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doubled. So we see, that the common entropy will be doubled.  It was the requirement of additivity which forced Gibbs to introduce his </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trick”. It is  essential for the additivity that the volume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𝑉</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is divided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under the logarithm in our formula. </a:t>
                </a:r>
              </a:p>
            </p:txBody>
          </p:sp>
        </mc:Choice>
        <mc:Fallback xmlns="">
          <p:sp>
            <p:nvSpPr>
              <p:cNvPr id="9" name="TextBox 8">
                <a:extLst>
                  <a:ext uri="{FF2B5EF4-FFF2-40B4-BE49-F238E27FC236}">
                    <a16:creationId xmlns:a16="http://schemas.microsoft.com/office/drawing/2014/main" id="{83FF25C2-7D7D-4B22-9E17-0C5ACC39A5FC}"/>
                  </a:ext>
                </a:extLst>
              </p:cNvPr>
              <p:cNvSpPr txBox="1">
                <a:spLocks noRot="1" noChangeAspect="1" noMove="1" noResize="1" noEditPoints="1" noAdjustHandles="1" noChangeArrowheads="1" noChangeShapeType="1" noTextEdit="1"/>
              </p:cNvSpPr>
              <p:nvPr/>
            </p:nvSpPr>
            <p:spPr>
              <a:xfrm>
                <a:off x="552893" y="3732028"/>
                <a:ext cx="7962457" cy="2862322"/>
              </a:xfrm>
              <a:prstGeom prst="rect">
                <a:avLst/>
              </a:prstGeom>
              <a:blipFill>
                <a:blip r:embed="rId10"/>
                <a:stretch>
                  <a:fillRect l="-689" t="-1064" r="-766" b="-2340"/>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5998A0BC-555F-4770-A574-9EDFFE3B5B0E}"/>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089737" y="4195611"/>
            <a:ext cx="4596000" cy="468000"/>
          </a:xfrm>
          <a:prstGeom prst="rect">
            <a:avLst/>
          </a:prstGeom>
        </p:spPr>
      </p:pic>
    </p:spTree>
    <p:extLst>
      <p:ext uri="{BB962C8B-B14F-4D97-AF65-F5344CB8AC3E}">
        <p14:creationId xmlns:p14="http://schemas.microsoft.com/office/powerpoint/2010/main" val="3130928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3282B-0E90-4423-B322-6658980BB3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304901-587A-43F1-AB49-2DB736CB2B7B}"/>
                  </a:ext>
                </a:extLst>
              </p:cNvPr>
              <p:cNvSpPr txBox="1"/>
              <p:nvPr/>
            </p:nvSpPr>
            <p:spPr>
              <a:xfrm>
                <a:off x="871869" y="393405"/>
                <a:ext cx="7400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note about Gibbs’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𝑵</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 trick</a:t>
                </a:r>
              </a:p>
            </p:txBody>
          </p:sp>
        </mc:Choice>
        <mc:Fallback xmlns="">
          <p:sp>
            <p:nvSpPr>
              <p:cNvPr id="3" name="TextBox 2">
                <a:extLst>
                  <a:ext uri="{FF2B5EF4-FFF2-40B4-BE49-F238E27FC236}">
                    <a16:creationId xmlns:a16="http://schemas.microsoft.com/office/drawing/2014/main" id="{56304901-587A-43F1-AB49-2DB736CB2B7B}"/>
                  </a:ext>
                </a:extLst>
              </p:cNvPr>
              <p:cNvSpPr txBox="1">
                <a:spLocks noRot="1" noChangeAspect="1" noMove="1" noResize="1" noEditPoints="1" noAdjustHandles="1" noChangeArrowheads="1" noChangeShapeType="1" noTextEdit="1"/>
              </p:cNvSpPr>
              <p:nvPr/>
            </p:nvSpPr>
            <p:spPr>
              <a:xfrm>
                <a:off x="871869" y="393405"/>
                <a:ext cx="7400261" cy="523220"/>
              </a:xfrm>
              <a:prstGeom prst="rect">
                <a:avLst/>
              </a:prstGeom>
              <a:blipFill>
                <a:blip r:embed="rId5"/>
                <a:stretch>
                  <a:fillRect t="-11765" b="-341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15FC9DD-8644-4E5C-9FAD-A0FEF2689EA0}"/>
                  </a:ext>
                </a:extLst>
              </p:cNvPr>
              <p:cNvSpPr txBox="1"/>
              <p:nvPr/>
            </p:nvSpPr>
            <p:spPr>
              <a:xfrm>
                <a:off x="340242" y="1137684"/>
                <a:ext cx="8399721"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do not know the exact story how Gibbs invented his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trick. Most probably he wanted to understand the meaning of the phenomenological entropy within the framework of statistical physics. He derived the formula and found that it does not have the expected additivity property. He must have said to himself something like: “How could I get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into the denominator under the logarithm to make the formula additive?” And he probably realized that the Stirling approximation to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can put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under the logarithm. So he realized, that putting (artificially)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the formula like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will make the entropy formula additive. So he invented the rule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“statistical physics considers many particle states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as if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particles were indistinguishable”. Later quantum mechanics gave justification for such artificial empirical rule.</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TextBox 3">
                <a:extLst>
                  <a:ext uri="{FF2B5EF4-FFF2-40B4-BE49-F238E27FC236}">
                    <a16:creationId xmlns:a16="http://schemas.microsoft.com/office/drawing/2014/main" id="{815FC9DD-8644-4E5C-9FAD-A0FEF2689EA0}"/>
                  </a:ext>
                </a:extLst>
              </p:cNvPr>
              <p:cNvSpPr txBox="1">
                <a:spLocks noRot="1" noChangeAspect="1" noMove="1" noResize="1" noEditPoints="1" noAdjustHandles="1" noChangeArrowheads="1" noChangeShapeType="1" noTextEdit="1"/>
              </p:cNvSpPr>
              <p:nvPr/>
            </p:nvSpPr>
            <p:spPr>
              <a:xfrm>
                <a:off x="340242" y="1137684"/>
                <a:ext cx="8399721" cy="3693319"/>
              </a:xfrm>
              <a:prstGeom prst="rect">
                <a:avLst/>
              </a:prstGeom>
              <a:blipFill>
                <a:blip r:embed="rId6"/>
                <a:stretch>
                  <a:fillRect l="-653" t="-992" r="-943" b="-181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39E356A-EA86-47F9-A133-89A3F87FBBD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437999" y="3226135"/>
            <a:ext cx="2268000" cy="462857"/>
          </a:xfrm>
          <a:prstGeom prst="rect">
            <a:avLst/>
          </a:prstGeom>
        </p:spPr>
      </p:pic>
    </p:spTree>
    <p:extLst>
      <p:ext uri="{BB962C8B-B14F-4D97-AF65-F5344CB8AC3E}">
        <p14:creationId xmlns:p14="http://schemas.microsoft.com/office/powerpoint/2010/main" val="117563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451DAE-6D3D-4444-BCFE-19E71E611A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E937B46-4A04-4D49-99BC-E10A343D6A30}"/>
              </a:ext>
            </a:extLst>
          </p:cNvPr>
          <p:cNvSpPr txBox="1"/>
          <p:nvPr/>
        </p:nvSpPr>
        <p:spPr>
          <a:xfrm>
            <a:off x="935665" y="499730"/>
            <a:ext cx="7198242"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Phenomenological entropy is defined only up to an arbitrary additive constant</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7F806B1-0A25-460B-8FEE-ABD7289B5BC8}"/>
                  </a:ext>
                </a:extLst>
              </p:cNvPr>
              <p:cNvSpPr txBox="1"/>
              <p:nvPr/>
            </p:nvSpPr>
            <p:spPr>
              <a:xfrm>
                <a:off x="297712" y="1594884"/>
                <a:ext cx="8378455"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Using rather crude approximations we were able to derive the entropy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containing unknown constants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𝛼</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𝐶</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Actually the phenomenological thermodynamics was not able to specify entropy in an absolute way. It was able only to specify the difference of entropies between two macroscopic states.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Our formula enables us to do exactly the same</a:t>
                </a:r>
              </a:p>
            </p:txBody>
          </p:sp>
        </mc:Choice>
        <mc:Fallback xmlns="">
          <p:sp>
            <p:nvSpPr>
              <p:cNvPr id="4" name="TextBox 3">
                <a:extLst>
                  <a:ext uri="{FF2B5EF4-FFF2-40B4-BE49-F238E27FC236}">
                    <a16:creationId xmlns:a16="http://schemas.microsoft.com/office/drawing/2014/main" id="{67F806B1-0A25-460B-8FEE-ABD7289B5BC8}"/>
                  </a:ext>
                </a:extLst>
              </p:cNvPr>
              <p:cNvSpPr txBox="1">
                <a:spLocks noRot="1" noChangeAspect="1" noMove="1" noResize="1" noEditPoints="1" noAdjustHandles="1" noChangeArrowheads="1" noChangeShapeType="1" noTextEdit="1"/>
              </p:cNvSpPr>
              <p:nvPr/>
            </p:nvSpPr>
            <p:spPr>
              <a:xfrm>
                <a:off x="297712" y="1594884"/>
                <a:ext cx="8378455" cy="2031325"/>
              </a:xfrm>
              <a:prstGeom prst="rect">
                <a:avLst/>
              </a:prstGeom>
              <a:blipFill>
                <a:blip r:embed="rId6"/>
                <a:stretch>
                  <a:fillRect l="-655" t="-1802" b="-3904"/>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A191B14-354B-4AB8-8999-4F6985377E4A}"/>
              </a:ext>
            </a:extLst>
          </p:cNvPr>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274000" y="1961048"/>
            <a:ext cx="4596000" cy="468000"/>
          </a:xfrm>
          <a:prstGeom prst="rect">
            <a:avLst/>
          </a:prstGeom>
        </p:spPr>
      </p:pic>
      <p:pic>
        <p:nvPicPr>
          <p:cNvPr id="8" name="Picture 7">
            <a:extLst>
              <a:ext uri="{FF2B5EF4-FFF2-40B4-BE49-F238E27FC236}">
                <a16:creationId xmlns:a16="http://schemas.microsoft.com/office/drawing/2014/main" id="{91A4C437-6C12-4F41-BD43-60B346A9D9CE}"/>
              </a:ext>
            </a:extLst>
          </p:cNvPr>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2123643" y="3890366"/>
            <a:ext cx="4822286" cy="502286"/>
          </a:xfrm>
          <a:prstGeom prst="rect">
            <a:avLst/>
          </a:prstGeom>
        </p:spPr>
      </p:pic>
      <p:sp>
        <p:nvSpPr>
          <p:cNvPr id="9" name="Rectangle 8">
            <a:extLst>
              <a:ext uri="{FF2B5EF4-FFF2-40B4-BE49-F238E27FC236}">
                <a16:creationId xmlns:a16="http://schemas.microsoft.com/office/drawing/2014/main" id="{310861EB-D60C-4317-ABBC-6DBAEE117A86}"/>
              </a:ext>
            </a:extLst>
          </p:cNvPr>
          <p:cNvSpPr/>
          <p:nvPr/>
        </p:nvSpPr>
        <p:spPr>
          <a:xfrm>
            <a:off x="1956391" y="3763926"/>
            <a:ext cx="5188688" cy="8718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5B83A3D-28EF-4A7D-A95A-73515C5FB286}"/>
              </a:ext>
            </a:extLst>
          </p:cNvPr>
          <p:cNvSpPr txBox="1"/>
          <p:nvPr/>
        </p:nvSpPr>
        <p:spPr>
          <a:xfrm>
            <a:off x="414670" y="5061098"/>
            <a:ext cx="826149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Here the arbitrary constants dropped out. Later we will be able to derive the exact formula without any arbitrary constants. In this way we shall show, that the statistical physics is able to get stronger (absolute) formula for entropy in contrast to phenomenological thermodynamics.</a:t>
            </a:r>
          </a:p>
        </p:txBody>
      </p:sp>
    </p:spTree>
    <p:extLst>
      <p:ext uri="{BB962C8B-B14F-4D97-AF65-F5344CB8AC3E}">
        <p14:creationId xmlns:p14="http://schemas.microsoft.com/office/powerpoint/2010/main" val="313089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BF3282B-0E90-4423-B322-6658980BB3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D4951-8A76-4D8F-991A-50C7753EBC79}"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6304901-587A-43F1-AB49-2DB736CB2B7B}"/>
              </a:ext>
            </a:extLst>
          </p:cNvPr>
          <p:cNvSpPr txBox="1"/>
          <p:nvPr/>
        </p:nvSpPr>
        <p:spPr>
          <a:xfrm>
            <a:off x="871869" y="393405"/>
            <a:ext cx="740026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 note about “teachers’ tricks”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081AB93-8552-43F4-9A85-645EC9226069}"/>
                  </a:ext>
                </a:extLst>
              </p:cNvPr>
              <p:cNvSpPr txBox="1"/>
              <p:nvPr/>
            </p:nvSpPr>
            <p:spPr>
              <a:xfrm>
                <a:off x="435935" y="1318437"/>
                <a:ext cx="8378456"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This note is a warning: do not believe too strongly to “simple derivations” found in textbooks. I cheated a lot deriving entropy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new the correct formula  (derived in a more rigorous way) and so I knew “what I wanted to get”. And I twisted the argumentation to get it right. Be extremely prudent.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Logics teaches us that getting the correct result does not validate the arguments leading to that correct results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main dirty trick used by myself was to write </a:t>
                </a:r>
                <a14:m>
                  <m:oMath xmlns:m="http://schemas.openxmlformats.org/officeDocument/2006/math">
                    <m:r>
                      <m:rPr>
                        <m:sty m:val="p"/>
                      </m:rP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Δ</m:t>
                    </m:r>
                    <m:acc>
                      <m:accPr>
                        <m:chr m:val="̅"/>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𝜀</m:t>
                        </m:r>
                      </m:e>
                    </m:acc>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𝛼</m:t>
                    </m:r>
                    <m:acc>
                      <m:accPr>
                        <m:chr m:val="̅"/>
                        <m:ctrlP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rPr>
                          <m:t>𝜀</m:t>
                        </m:r>
                      </m:e>
                    </m:acc>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Proportionality to </a:t>
                </a:r>
                <a14:m>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e>
                    </m:acc>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gave me the required factor 3/2 in front of ln(</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𝐸</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in the final formula!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 do not be disappointed if reading my text you did not quite understand all the motivations on the way! Writers of textbooks sometimes do such dirty tricks without warning the reader that even they do not quite understand what they do.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On the other hand, not every time when the reader does not understand the text in the textbook he can just say “well, another dirty trick”.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He should first try harder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get more deeply inside the story. Because the authors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quite often do understand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they write.</a:t>
                </a:r>
              </a:p>
            </p:txBody>
          </p:sp>
        </mc:Choice>
        <mc:Fallback xmlns="">
          <p:sp>
            <p:nvSpPr>
              <p:cNvPr id="5" name="TextBox 4">
                <a:extLst>
                  <a:ext uri="{FF2B5EF4-FFF2-40B4-BE49-F238E27FC236}">
                    <a16:creationId xmlns:a16="http://schemas.microsoft.com/office/drawing/2014/main" id="{2081AB93-8552-43F4-9A85-645EC9226069}"/>
                  </a:ext>
                </a:extLst>
              </p:cNvPr>
              <p:cNvSpPr txBox="1">
                <a:spLocks noRot="1" noChangeAspect="1" noMove="1" noResize="1" noEditPoints="1" noAdjustHandles="1" noChangeArrowheads="1" noChangeShapeType="1" noTextEdit="1"/>
              </p:cNvSpPr>
              <p:nvPr/>
            </p:nvSpPr>
            <p:spPr>
              <a:xfrm>
                <a:off x="435935" y="1318437"/>
                <a:ext cx="8378456" cy="5078313"/>
              </a:xfrm>
              <a:prstGeom prst="rect">
                <a:avLst/>
              </a:prstGeom>
              <a:blipFill>
                <a:blip r:embed="rId4"/>
                <a:stretch>
                  <a:fillRect l="-655" t="-600" r="-873" b="-960"/>
                </a:stretch>
              </a:blipFill>
            </p:spPr>
            <p:txBody>
              <a:bodyPr/>
              <a:lstStyle/>
              <a:p>
                <a:r>
                  <a:rPr lang="sk-SK">
                    <a:noFill/>
                  </a:rPr>
                  <a:t> </a:t>
                </a:r>
              </a:p>
            </p:txBody>
          </p:sp>
        </mc:Fallback>
      </mc:AlternateContent>
    </p:spTree>
    <p:extLst>
      <p:ext uri="{BB962C8B-B14F-4D97-AF65-F5344CB8AC3E}">
        <p14:creationId xmlns:p14="http://schemas.microsoft.com/office/powerpoint/2010/main" val="3465395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6E2ED29-14C8-48EC-B5EA-22BA06E39526}"/>
                  </a:ext>
                </a:extLst>
              </p:cNvPr>
              <p:cNvSpPr/>
              <p:nvPr/>
            </p:nvSpPr>
            <p:spPr>
              <a:xfrm>
                <a:off x="253720" y="759878"/>
                <a:ext cx="8729506" cy="2585323"/>
              </a:xfrm>
              <a:prstGeom prst="rect">
                <a:avLst/>
              </a:prstGeom>
            </p:spPr>
            <p:txBody>
              <a:bodyPr wrap="square">
                <a:spAutoFit/>
              </a:bodyPr>
              <a:lstStyle/>
              <a:p>
                <a:pPr marL="285750" indent="-285750">
                  <a:buFont typeface="Arial" panose="020B0604020202020204" pitchFamily="34" charset="0"/>
                  <a:buChar char="•"/>
                </a:pPr>
                <a:r>
                  <a:rPr lang="en-US" dirty="0">
                    <a:cs typeface="Arial" panose="020B0604020202020204" pitchFamily="34" charset="0"/>
                  </a:rPr>
                  <a:t>Describing stationary states of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 </m:t>
                    </m:r>
                  </m:oMath>
                </a14:m>
                <a:r>
                  <a:rPr lang="en-US" b="1" dirty="0">
                    <a:cs typeface="Arial" panose="020B0604020202020204" pitchFamily="34" charset="0"/>
                  </a:rPr>
                  <a:t>non-interacting distinguishable </a:t>
                </a:r>
                <a:r>
                  <a:rPr lang="en-US" dirty="0">
                    <a:cs typeface="Arial" panose="020B0604020202020204" pitchFamily="34" charset="0"/>
                  </a:rPr>
                  <a:t>particles is straightforward. We make a numbered list of all particles and assign to each particle its one-particle state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So the state is a list of </a:t>
                </a:r>
                <a14:m>
                  <m:oMath xmlns:m="http://schemas.openxmlformats.org/officeDocument/2006/math">
                    <m:r>
                      <a:rPr lang="en-US" b="0" i="1" smtClean="0">
                        <a:latin typeface="Cambria Math" panose="02040503050406030204" pitchFamily="18" charset="0"/>
                        <a:cs typeface="Arial" panose="020B0604020202020204" pitchFamily="34" charset="0"/>
                      </a:rPr>
                      <m:t>𝑁</m:t>
                    </m:r>
                  </m:oMath>
                </a14:m>
                <a:r>
                  <a:rPr lang="en-US" dirty="0">
                    <a:cs typeface="Arial" panose="020B0604020202020204" pitchFamily="34" charset="0"/>
                  </a:rPr>
                  <a:t> triplets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Do notice that we have effectively </a:t>
                </a:r>
                <a:r>
                  <a:rPr lang="en-US" b="1" dirty="0">
                    <a:cs typeface="Arial" panose="020B0604020202020204" pitchFamily="34" charset="0"/>
                  </a:rPr>
                  <a:t>gave a name to each particle, its ordering number</a:t>
                </a:r>
                <a:r>
                  <a:rPr lang="en-US" dirty="0">
                    <a:cs typeface="Arial" panose="020B0604020202020204" pitchFamily="34" charset="0"/>
                  </a:rPr>
                  <a:t>. This is allowed for distinguishable particles.</a:t>
                </a:r>
              </a:p>
              <a:p>
                <a:pPr marL="285750" indent="-285750">
                  <a:buFont typeface="Arial" panose="020B0604020202020204" pitchFamily="34" charset="0"/>
                  <a:buChar char="•"/>
                </a:pPr>
                <a:r>
                  <a:rPr lang="en-US" dirty="0">
                    <a:cs typeface="Arial" panose="020B0604020202020204" pitchFamily="34" charset="0"/>
                  </a:rPr>
                  <a:t>Describing stationary states of  </a:t>
                </a:r>
                <a14:m>
                  <m:oMath xmlns:m="http://schemas.openxmlformats.org/officeDocument/2006/math">
                    <m:r>
                      <a:rPr lang="en-US" i="1">
                        <a:latin typeface="Cambria Math" panose="02040503050406030204" pitchFamily="18" charset="0"/>
                        <a:cs typeface="Arial" panose="020B0604020202020204" pitchFamily="34" charset="0"/>
                      </a:rPr>
                      <m:t>𝑁</m:t>
                    </m:r>
                    <m:r>
                      <a:rPr lang="en-US" i="1">
                        <a:latin typeface="Cambria Math" panose="02040503050406030204" pitchFamily="18" charset="0"/>
                        <a:cs typeface="Arial" panose="020B0604020202020204" pitchFamily="34" charset="0"/>
                      </a:rPr>
                      <m:t> </m:t>
                    </m:r>
                  </m:oMath>
                </a14:m>
                <a:r>
                  <a:rPr lang="en-US" b="1" dirty="0">
                    <a:cs typeface="Arial" panose="020B0604020202020204" pitchFamily="34" charset="0"/>
                  </a:rPr>
                  <a:t>non-interacting indistinguishable </a:t>
                </a:r>
                <a:r>
                  <a:rPr lang="en-US" dirty="0">
                    <a:cs typeface="Arial" panose="020B0604020202020204" pitchFamily="34" charset="0"/>
                  </a:rPr>
                  <a:t>particles is trickier. Let us assume that we deal with spinless particles, so there is not any additional one-particle state quantum number other than a triplet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We start with making a list of all possible one-particle states. It will look like an infinite column</a:t>
                </a:r>
              </a:p>
            </p:txBody>
          </p:sp>
        </mc:Choice>
        <mc:Fallback xmlns="">
          <p:sp>
            <p:nvSpPr>
              <p:cNvPr id="2" name="Rectangle 1">
                <a:extLst>
                  <a:ext uri="{FF2B5EF4-FFF2-40B4-BE49-F238E27FC236}">
                    <a16:creationId xmlns:a16="http://schemas.microsoft.com/office/drawing/2014/main" id="{46E2ED29-14C8-48EC-B5EA-22BA06E39526}"/>
                  </a:ext>
                </a:extLst>
              </p:cNvPr>
              <p:cNvSpPr>
                <a:spLocks noRot="1" noChangeAspect="1" noMove="1" noResize="1" noEditPoints="1" noAdjustHandles="1" noChangeArrowheads="1" noChangeShapeType="1" noTextEdit="1"/>
              </p:cNvSpPr>
              <p:nvPr/>
            </p:nvSpPr>
            <p:spPr>
              <a:xfrm>
                <a:off x="253720" y="759878"/>
                <a:ext cx="8729506" cy="2585323"/>
              </a:xfrm>
              <a:prstGeom prst="rect">
                <a:avLst/>
              </a:prstGeom>
              <a:blipFill>
                <a:blip r:embed="rId4"/>
                <a:stretch>
                  <a:fillRect l="-489" t="-1415" r="-838" b="-283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E0CD6E0-C691-43E7-9868-5734ACFEA93B}"/>
              </a:ext>
            </a:extLst>
          </p:cNvPr>
          <p:cNvSpPr txBox="1"/>
          <p:nvPr/>
        </p:nvSpPr>
        <p:spPr>
          <a:xfrm>
            <a:off x="723481" y="113547"/>
            <a:ext cx="7315200" cy="646331"/>
          </a:xfrm>
          <a:prstGeom prst="rect">
            <a:avLst/>
          </a:prstGeom>
          <a:noFill/>
        </p:spPr>
        <p:txBody>
          <a:bodyPr wrap="square" rtlCol="0">
            <a:spAutoFit/>
          </a:bodyPr>
          <a:lstStyle/>
          <a:p>
            <a:pPr algn="ctr"/>
            <a:r>
              <a:rPr lang="en-US" sz="3600" b="1" dirty="0">
                <a:cs typeface="Arial" panose="020B0604020202020204" pitchFamily="34" charset="0"/>
              </a:rPr>
              <a:t>Quantum mechanics</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EF0A4261-380D-42EA-AAFE-15E527618CF0}"/>
                  </a:ext>
                </a:extLst>
              </p:cNvPr>
              <p:cNvGraphicFramePr>
                <a:graphicFrameLocks noGrp="1"/>
              </p:cNvGraphicFramePr>
              <p:nvPr>
                <p:extLst>
                  <p:ext uri="{D42A27DB-BD31-4B8C-83A1-F6EECF244321}">
                    <p14:modId xmlns:p14="http://schemas.microsoft.com/office/powerpoint/2010/main" val="3363068998"/>
                  </p:ext>
                </p:extLst>
              </p:nvPr>
            </p:nvGraphicFramePr>
            <p:xfrm>
              <a:off x="619986" y="3429000"/>
              <a:ext cx="548640" cy="277749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092491355"/>
                        </a:ext>
                      </a:extLst>
                    </a:gridCol>
                  </a:tblGrid>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5294734"/>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7410164"/>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415797"/>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349344"/>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646656"/>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765786"/>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727010"/>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324308"/>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38761749"/>
                      </a:ext>
                    </a:extLst>
                  </a:tr>
                </a:tbl>
              </a:graphicData>
            </a:graphic>
          </p:graphicFrame>
        </mc:Choice>
        <mc:Fallback xmlns="">
          <p:graphicFrame>
            <p:nvGraphicFramePr>
              <p:cNvPr id="4" name="Table 3">
                <a:extLst>
                  <a:ext uri="{FF2B5EF4-FFF2-40B4-BE49-F238E27FC236}">
                    <a16:creationId xmlns:a16="http://schemas.microsoft.com/office/drawing/2014/main" id="{EF0A4261-380D-42EA-AAFE-15E527618CF0}"/>
                  </a:ext>
                </a:extLst>
              </p:cNvPr>
              <p:cNvGraphicFramePr>
                <a:graphicFrameLocks noGrp="1"/>
              </p:cNvGraphicFramePr>
              <p:nvPr>
                <p:extLst>
                  <p:ext uri="{D42A27DB-BD31-4B8C-83A1-F6EECF244321}">
                    <p14:modId xmlns:p14="http://schemas.microsoft.com/office/powerpoint/2010/main" val="3363068998"/>
                  </p:ext>
                </p:extLst>
              </p:nvPr>
            </p:nvGraphicFramePr>
            <p:xfrm>
              <a:off x="619986" y="3429000"/>
              <a:ext cx="548640" cy="2777490"/>
            </p:xfrm>
            <a:graphic>
              <a:graphicData uri="http://schemas.openxmlformats.org/drawingml/2006/table">
                <a:tbl>
                  <a:tblPr firstRow="1" bandRow="1">
                    <a:tableStyleId>{5940675A-B579-460E-94D1-54222C63F5DA}</a:tableStyleId>
                  </a:tblPr>
                  <a:tblGrid>
                    <a:gridCol w="548640">
                      <a:extLst>
                        <a:ext uri="{9D8B030D-6E8A-4147-A177-3AD203B41FA5}">
                          <a16:colId xmlns:a16="http://schemas.microsoft.com/office/drawing/2014/main" val="2092491355"/>
                        </a:ext>
                      </a:extLst>
                    </a:gridCol>
                  </a:tblGrid>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5294734"/>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87410164"/>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3415797"/>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9349344"/>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1646656"/>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765786"/>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5727010"/>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324308"/>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1099" t="-798039" r="-2198" b="-1961"/>
                          </a:stretch>
                        </a:blipFill>
                      </a:tcPr>
                    </a:tc>
                    <a:extLst>
                      <a:ext uri="{0D108BD9-81ED-4DB2-BD59-A6C34878D82A}">
                        <a16:rowId xmlns:a16="http://schemas.microsoft.com/office/drawing/2014/main" val="1938761749"/>
                      </a:ext>
                    </a:extLst>
                  </a:tr>
                </a:tbl>
              </a:graphicData>
            </a:graphic>
          </p:graphicFrame>
        </mc:Fallback>
      </mc:AlternateContent>
      <p:sp>
        <p:nvSpPr>
          <p:cNvPr id="5" name="TextBox 4">
            <a:extLst>
              <a:ext uri="{FF2B5EF4-FFF2-40B4-BE49-F238E27FC236}">
                <a16:creationId xmlns:a16="http://schemas.microsoft.com/office/drawing/2014/main" id="{FC6532B7-DDDF-406A-B2ED-C2388C1E7DF0}"/>
              </a:ext>
            </a:extLst>
          </p:cNvPr>
          <p:cNvSpPr txBox="1"/>
          <p:nvPr/>
        </p:nvSpPr>
        <p:spPr>
          <a:xfrm>
            <a:off x="1441940" y="3379564"/>
            <a:ext cx="2703006" cy="2862322"/>
          </a:xfrm>
          <a:prstGeom prst="rect">
            <a:avLst/>
          </a:prstGeom>
          <a:noFill/>
        </p:spPr>
        <p:txBody>
          <a:bodyPr wrap="square" rtlCol="0">
            <a:spAutoFit/>
          </a:bodyPr>
          <a:lstStyle/>
          <a:p>
            <a:r>
              <a:rPr lang="en-US" dirty="0">
                <a:cs typeface="Arial" panose="020B0604020202020204" pitchFamily="34" charset="0"/>
              </a:rPr>
              <a:t>The list of one-particle states is infinite, since there are infinitely many integer triplets. Now we add additional column and write there the </a:t>
            </a:r>
            <a:r>
              <a:rPr lang="en-US" b="1" dirty="0">
                <a:solidFill>
                  <a:srgbClr val="FF0000"/>
                </a:solidFill>
                <a:cs typeface="Arial" panose="020B0604020202020204" pitchFamily="34" charset="0"/>
              </a:rPr>
              <a:t>occupational numbers</a:t>
            </a:r>
            <a:r>
              <a:rPr lang="en-US" dirty="0">
                <a:cs typeface="Arial" panose="020B0604020202020204" pitchFamily="34" charset="0"/>
              </a:rPr>
              <a:t>, that is </a:t>
            </a:r>
            <a:r>
              <a:rPr lang="en-US" b="1" dirty="0">
                <a:cs typeface="Arial" panose="020B0604020202020204" pitchFamily="34" charset="0"/>
              </a:rPr>
              <a:t>how many particles are in the corresponding one-particle state</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2461D549-2BAE-4BA9-BC1C-17800F628F8F}"/>
                  </a:ext>
                </a:extLst>
              </p:cNvPr>
              <p:cNvGraphicFramePr>
                <a:graphicFrameLocks noGrp="1"/>
              </p:cNvGraphicFramePr>
              <p:nvPr>
                <p:extLst>
                  <p:ext uri="{D42A27DB-BD31-4B8C-83A1-F6EECF244321}">
                    <p14:modId xmlns:p14="http://schemas.microsoft.com/office/powerpoint/2010/main" val="3799761471"/>
                  </p:ext>
                </p:extLst>
              </p:nvPr>
            </p:nvGraphicFramePr>
            <p:xfrm>
              <a:off x="4418260" y="3429000"/>
              <a:ext cx="1188720" cy="2777490"/>
            </p:xfrm>
            <a:graphic>
              <a:graphicData uri="http://schemas.openxmlformats.org/drawingml/2006/table">
                <a:tbl>
                  <a:tblPr firstRow="1" bandRow="1">
                    <a:tableStyleId>{5940675A-B579-460E-94D1-54222C63F5DA}</a:tableStyleId>
                  </a:tblPr>
                  <a:tblGrid>
                    <a:gridCol w="594360">
                      <a:extLst>
                        <a:ext uri="{9D8B030D-6E8A-4147-A177-3AD203B41FA5}">
                          <a16:colId xmlns:a16="http://schemas.microsoft.com/office/drawing/2014/main" val="3888499882"/>
                        </a:ext>
                      </a:extLst>
                    </a:gridCol>
                    <a:gridCol w="594360">
                      <a:extLst>
                        <a:ext uri="{9D8B030D-6E8A-4147-A177-3AD203B41FA5}">
                          <a16:colId xmlns:a16="http://schemas.microsoft.com/office/drawing/2014/main" val="2737321645"/>
                        </a:ext>
                      </a:extLst>
                    </a:gridCol>
                  </a:tblGrid>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49662175"/>
                      </a:ext>
                    </a:extLst>
                  </a:tr>
                </a:tbl>
              </a:graphicData>
            </a:graphic>
          </p:graphicFrame>
        </mc:Choice>
        <mc:Fallback xmlns="">
          <p:graphicFrame>
            <p:nvGraphicFramePr>
              <p:cNvPr id="6" name="Table 5">
                <a:extLst>
                  <a:ext uri="{FF2B5EF4-FFF2-40B4-BE49-F238E27FC236}">
                    <a16:creationId xmlns:a16="http://schemas.microsoft.com/office/drawing/2014/main" id="{2461D549-2BAE-4BA9-BC1C-17800F628F8F}"/>
                  </a:ext>
                </a:extLst>
              </p:cNvPr>
              <p:cNvGraphicFramePr>
                <a:graphicFrameLocks noGrp="1"/>
              </p:cNvGraphicFramePr>
              <p:nvPr>
                <p:extLst>
                  <p:ext uri="{D42A27DB-BD31-4B8C-83A1-F6EECF244321}">
                    <p14:modId xmlns:p14="http://schemas.microsoft.com/office/powerpoint/2010/main" val="3799761471"/>
                  </p:ext>
                </p:extLst>
              </p:nvPr>
            </p:nvGraphicFramePr>
            <p:xfrm>
              <a:off x="4418260" y="3429000"/>
              <a:ext cx="1188720" cy="2777490"/>
            </p:xfrm>
            <a:graphic>
              <a:graphicData uri="http://schemas.openxmlformats.org/drawingml/2006/table">
                <a:tbl>
                  <a:tblPr firstRow="1" bandRow="1">
                    <a:tableStyleId>{5940675A-B579-460E-94D1-54222C63F5DA}</a:tableStyleId>
                  </a:tblPr>
                  <a:tblGrid>
                    <a:gridCol w="594360">
                      <a:extLst>
                        <a:ext uri="{9D8B030D-6E8A-4147-A177-3AD203B41FA5}">
                          <a16:colId xmlns:a16="http://schemas.microsoft.com/office/drawing/2014/main" val="3888499882"/>
                        </a:ext>
                      </a:extLst>
                    </a:gridCol>
                    <a:gridCol w="594360">
                      <a:extLst>
                        <a:ext uri="{9D8B030D-6E8A-4147-A177-3AD203B41FA5}">
                          <a16:colId xmlns:a16="http://schemas.microsoft.com/office/drawing/2014/main" val="2737321645"/>
                        </a:ext>
                      </a:extLst>
                    </a:gridCol>
                  </a:tblGrid>
                  <a:tr h="308610">
                    <a:tc>
                      <a:txBody>
                        <a:bodyPr/>
                        <a:lstStyle/>
                        <a:p>
                          <a:r>
                            <a:rPr lang="en-US" sz="1400" dirty="0"/>
                            <a:t>1,1,1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18589392"/>
                      </a:ext>
                    </a:extLst>
                  </a:tr>
                  <a:tr h="308610">
                    <a:tc>
                      <a:txBody>
                        <a:bodyPr/>
                        <a:lstStyle/>
                        <a:p>
                          <a:r>
                            <a:rPr lang="en-US" sz="1400" dirty="0"/>
                            <a:t>1,1,2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8449913"/>
                      </a:ext>
                    </a:extLst>
                  </a:tr>
                  <a:tr h="308610">
                    <a:tc>
                      <a:txBody>
                        <a:bodyPr/>
                        <a:lstStyle/>
                        <a:p>
                          <a:r>
                            <a:rPr lang="en-US"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923810"/>
                      </a:ext>
                    </a:extLst>
                  </a:tr>
                  <a:tr h="308610">
                    <a:tc>
                      <a:txBody>
                        <a:bodyPr/>
                        <a:lstStyle/>
                        <a:p>
                          <a:r>
                            <a:rPr lang="en-US" sz="1400" dirty="0"/>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84831851"/>
                      </a:ext>
                    </a:extLst>
                  </a:tr>
                  <a:tr h="308610">
                    <a:tc>
                      <a:txBody>
                        <a:bodyPr/>
                        <a:lstStyle/>
                        <a:p>
                          <a:r>
                            <a:rPr lang="en-US" sz="1400" dirty="0"/>
                            <a:t>2,1,1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08734"/>
                      </a:ext>
                    </a:extLst>
                  </a:tr>
                  <a:tr h="308610">
                    <a:tc>
                      <a:txBody>
                        <a:bodyPr/>
                        <a:lstStyle/>
                        <a:p>
                          <a:r>
                            <a:rPr lang="en-US" sz="1400" dirty="0"/>
                            <a:t>2,1,2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5022439"/>
                      </a:ext>
                    </a:extLst>
                  </a:tr>
                  <a:tr h="308610">
                    <a:tc>
                      <a:txBody>
                        <a:bodyPr/>
                        <a:lstStyle/>
                        <a:p>
                          <a:r>
                            <a:rPr lang="en-US" sz="1400" dirty="0"/>
                            <a:t>2,2,1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0697265"/>
                      </a:ext>
                    </a:extLst>
                  </a:tr>
                  <a:tr h="308610">
                    <a:tc>
                      <a:txBody>
                        <a:bodyPr/>
                        <a:lstStyle/>
                        <a:p>
                          <a:r>
                            <a:rPr lang="en-US" sz="1400" dirty="0"/>
                            <a:t>2,2,2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68262013"/>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20" t="-798039" r="-102041" b="-196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6"/>
                          <a:stretch>
                            <a:fillRect l="-101020" t="-798039" r="-2041" b="-1961"/>
                          </a:stretch>
                        </a:blipFill>
                      </a:tcPr>
                    </a:tc>
                    <a:extLst>
                      <a:ext uri="{0D108BD9-81ED-4DB2-BD59-A6C34878D82A}">
                        <a16:rowId xmlns:a16="http://schemas.microsoft.com/office/drawing/2014/main" val="2949662175"/>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3D8DE8C-16C7-40D7-8936-936F99D7F3C2}"/>
                  </a:ext>
                </a:extLst>
              </p:cNvPr>
              <p:cNvSpPr txBox="1"/>
              <p:nvPr/>
            </p:nvSpPr>
            <p:spPr>
              <a:xfrm>
                <a:off x="4618473" y="6124876"/>
                <a:ext cx="147710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cs typeface="Arial" panose="020B0604020202020204" pitchFamily="34" charset="0"/>
                        </a:rPr>
                        <m:t>Σ</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m:oMathPara>
                </a14:m>
                <a:endParaRPr lang="en-US" dirty="0">
                  <a:cs typeface="Arial" panose="020B0604020202020204" pitchFamily="34" charset="0"/>
                </a:endParaRPr>
              </a:p>
            </p:txBody>
          </p:sp>
        </mc:Choice>
        <mc:Fallback xmlns="">
          <p:sp>
            <p:nvSpPr>
              <p:cNvPr id="7" name="TextBox 6">
                <a:extLst>
                  <a:ext uri="{FF2B5EF4-FFF2-40B4-BE49-F238E27FC236}">
                    <a16:creationId xmlns:a16="http://schemas.microsoft.com/office/drawing/2014/main" id="{03D8DE8C-16C7-40D7-8936-936F99D7F3C2}"/>
                  </a:ext>
                </a:extLst>
              </p:cNvPr>
              <p:cNvSpPr txBox="1">
                <a:spLocks noRot="1" noChangeAspect="1" noMove="1" noResize="1" noEditPoints="1" noAdjustHandles="1" noChangeArrowheads="1" noChangeShapeType="1" noTextEdit="1"/>
              </p:cNvSpPr>
              <p:nvPr/>
            </p:nvSpPr>
            <p:spPr>
              <a:xfrm>
                <a:off x="4618473" y="6124876"/>
                <a:ext cx="1477108" cy="369332"/>
              </a:xfrm>
              <a:prstGeom prst="rect">
                <a:avLst/>
              </a:prstGeom>
              <a:blipFill>
                <a:blip r:embed="rId7"/>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AFAFB163-0193-428A-99D9-BCF65BBAE84E}"/>
              </a:ext>
            </a:extLst>
          </p:cNvPr>
          <p:cNvSpPr txBox="1"/>
          <p:nvPr/>
        </p:nvSpPr>
        <p:spPr>
          <a:xfrm>
            <a:off x="5606980" y="3429000"/>
            <a:ext cx="3195376" cy="2585323"/>
          </a:xfrm>
          <a:prstGeom prst="rect">
            <a:avLst/>
          </a:prstGeom>
          <a:noFill/>
        </p:spPr>
        <p:txBody>
          <a:bodyPr wrap="square" rtlCol="0">
            <a:spAutoFit/>
          </a:bodyPr>
          <a:lstStyle/>
          <a:p>
            <a:r>
              <a:rPr lang="en-US" dirty="0">
                <a:cs typeface="Arial" panose="020B0604020202020204" pitchFamily="34" charset="0"/>
              </a:rPr>
              <a:t>The sum of occupational numbers is equal to the total number of particles considered.</a:t>
            </a:r>
          </a:p>
          <a:p>
            <a:endParaRPr lang="en-US" dirty="0">
              <a:cs typeface="Arial" panose="020B0604020202020204" pitchFamily="34" charset="0"/>
            </a:endParaRPr>
          </a:p>
          <a:p>
            <a:r>
              <a:rPr lang="en-US" dirty="0">
                <a:cs typeface="Arial" panose="020B0604020202020204" pitchFamily="34" charset="0"/>
              </a:rPr>
              <a:t>So the state of indistinguishable spinless non-interacting particles is given by the </a:t>
            </a:r>
            <a:r>
              <a:rPr lang="en-US" b="1" dirty="0">
                <a:cs typeface="Arial" panose="020B0604020202020204" pitchFamily="34" charset="0"/>
              </a:rPr>
              <a:t>list of one-particle states each with its occupational number</a:t>
            </a:r>
          </a:p>
        </p:txBody>
      </p:sp>
      <p:sp>
        <p:nvSpPr>
          <p:cNvPr id="9" name="Rectangle 8">
            <a:extLst>
              <a:ext uri="{FF2B5EF4-FFF2-40B4-BE49-F238E27FC236}">
                <a16:creationId xmlns:a16="http://schemas.microsoft.com/office/drawing/2014/main" id="{44B9F2EE-A193-4E00-B5EB-CBF2E2CB9B2D}"/>
              </a:ext>
            </a:extLst>
          </p:cNvPr>
          <p:cNvSpPr/>
          <p:nvPr/>
        </p:nvSpPr>
        <p:spPr>
          <a:xfrm>
            <a:off x="5647172" y="4551903"/>
            <a:ext cx="3195376" cy="14624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761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2CF341C-B401-4D36-9706-41DCAD4D40F5}"/>
              </a:ext>
            </a:extLst>
          </p:cNvPr>
          <p:cNvSpPr txBox="1"/>
          <p:nvPr/>
        </p:nvSpPr>
        <p:spPr>
          <a:xfrm>
            <a:off x="291401" y="113547"/>
            <a:ext cx="8420519" cy="646331"/>
          </a:xfrm>
          <a:prstGeom prst="rect">
            <a:avLst/>
          </a:prstGeom>
          <a:noFill/>
        </p:spPr>
        <p:txBody>
          <a:bodyPr wrap="square" rtlCol="0">
            <a:spAutoFit/>
          </a:bodyPr>
          <a:lstStyle/>
          <a:p>
            <a:pPr algn="ctr"/>
            <a:r>
              <a:rPr lang="en-US" sz="3600" b="1" dirty="0">
                <a:cs typeface="Arial" panose="020B0604020202020204" pitchFamily="34" charset="0"/>
              </a:rPr>
              <a:t>Quantum mechanics: bosons and fermions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CCC5010-EF04-42B8-92D8-2F5C5C7614FD}"/>
                  </a:ext>
                </a:extLst>
              </p:cNvPr>
              <p:cNvSpPr txBox="1"/>
              <p:nvPr/>
            </p:nvSpPr>
            <p:spPr>
              <a:xfrm>
                <a:off x="185894" y="759878"/>
                <a:ext cx="8772211" cy="3253455"/>
              </a:xfrm>
              <a:prstGeom prst="rect">
                <a:avLst/>
              </a:prstGeom>
              <a:noFill/>
            </p:spPr>
            <p:txBody>
              <a:bodyPr wrap="square" rtlCol="0">
                <a:spAutoFit/>
              </a:bodyPr>
              <a:lstStyle/>
              <a:p>
                <a:r>
                  <a:rPr lang="en-US" dirty="0">
                    <a:cs typeface="Arial" panose="020B0604020202020204" pitchFamily="34" charset="0"/>
                  </a:rPr>
                  <a:t>Bosons are those particles which have an integer spin (0, 1, 2...). Fermions are those particles that have an odd half-integer (like 1/2, 3/2, …) spin.</a:t>
                </a:r>
              </a:p>
              <a:p>
                <a:endParaRPr lang="en-US" dirty="0">
                  <a:cs typeface="Arial" panose="020B0604020202020204" pitchFamily="34" charset="0"/>
                </a:endParaRPr>
              </a:p>
              <a:p>
                <a:r>
                  <a:rPr lang="en-US" dirty="0">
                    <a:cs typeface="Arial" panose="020B0604020202020204" pitchFamily="34" charset="0"/>
                  </a:rPr>
                  <a:t>One-particle states for spinless (spin=0) bosons are those states we have used so far. Their complete identification is given just by a triplet of integers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a:t>
                </a:r>
              </a:p>
              <a:p>
                <a:r>
                  <a:rPr lang="en-US" dirty="0">
                    <a:cs typeface="Arial" panose="020B0604020202020204" pitchFamily="34" charset="0"/>
                  </a:rPr>
                  <a:t>For particles with spin their one-particle state is identified with a triplet of integers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(this specifies the spatial part of the particle state), but additional specification of the spin state is required as well. Usually a quantum number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oMath>
                </a14:m>
                <a:r>
                  <a:rPr lang="en-US" dirty="0">
                    <a:cs typeface="Arial" panose="020B0604020202020204" pitchFamily="34" charset="0"/>
                  </a:rPr>
                  <a:t> is used for that specification, it gives the projection of the spin to the z-axis.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oMath>
                </a14:m>
                <a:r>
                  <a:rPr lang="en-US" dirty="0">
                    <a:cs typeface="Arial" panose="020B0604020202020204" pitchFamily="34" charset="0"/>
                  </a:rPr>
                  <a:t> can be given using explicit SI units through </a:t>
                </a:r>
                <a14:m>
                  <m:oMath xmlns:m="http://schemas.openxmlformats.org/officeDocument/2006/math">
                    <m:r>
                      <a:rPr lang="en-US" b="0" i="1" smtClean="0">
                        <a:latin typeface="Cambria Math" panose="02040503050406030204" pitchFamily="18" charset="0"/>
                        <a:cs typeface="Arial" panose="020B0604020202020204" pitchFamily="34" charset="0"/>
                      </a:rPr>
                      <m:t>ℏ (</m:t>
                    </m:r>
                  </m:oMath>
                </a14:m>
                <a:r>
                  <a:rPr lang="en-US" dirty="0">
                    <a:cs typeface="Arial" panose="020B0604020202020204" pitchFamily="34" charset="0"/>
                  </a:rPr>
                  <a:t>like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m:t>
                        </m:r>
                      </m:den>
                    </m:f>
                    <m:r>
                      <a:rPr lang="en-US" b="0" i="1" smtClean="0">
                        <a:latin typeface="Cambria Math" panose="02040503050406030204" pitchFamily="18" charset="0"/>
                        <a:cs typeface="Arial" panose="020B0604020202020204" pitchFamily="34" charset="0"/>
                      </a:rPr>
                      <m:t>ℏ</m:t>
                    </m:r>
                  </m:oMath>
                </a14:m>
                <a:r>
                  <a:rPr lang="en-US" dirty="0">
                    <a:cs typeface="Arial" panose="020B0604020202020204" pitchFamily="34" charset="0"/>
                  </a:rPr>
                  <a:t>), but more often we omit </a:t>
                </a:r>
                <a14:m>
                  <m:oMath xmlns:m="http://schemas.openxmlformats.org/officeDocument/2006/math">
                    <m:r>
                      <a:rPr lang="en-US" b="0" i="1" smtClean="0">
                        <a:latin typeface="Cambria Math" panose="02040503050406030204" pitchFamily="18" charset="0"/>
                        <a:cs typeface="Arial" panose="020B0604020202020204" pitchFamily="34" charset="0"/>
                      </a:rPr>
                      <m:t>ℏ</m:t>
                    </m:r>
                  </m:oMath>
                </a14:m>
                <a:r>
                  <a:rPr lang="en-US" dirty="0">
                    <a:cs typeface="Arial" panose="020B0604020202020204" pitchFamily="34" charset="0"/>
                  </a:rPr>
                  <a:t> and write something like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m:t>
                        </m:r>
                      </m:den>
                    </m:f>
                  </m:oMath>
                </a14:m>
                <a:r>
                  <a:rPr lang="en-US" dirty="0">
                    <a:cs typeface="Arial" panose="020B0604020202020204" pitchFamily="34" charset="0"/>
                  </a:rPr>
                  <a:t>.</a:t>
                </a:r>
              </a:p>
              <a:p>
                <a:r>
                  <a:rPr lang="en-US" dirty="0">
                    <a:cs typeface="Arial" panose="020B0604020202020204" pitchFamily="34" charset="0"/>
                  </a:rPr>
                  <a:t>Examples of possible values are given in the table:</a:t>
                </a:r>
              </a:p>
            </p:txBody>
          </p:sp>
        </mc:Choice>
        <mc:Fallback xmlns="">
          <p:sp>
            <p:nvSpPr>
              <p:cNvPr id="3" name="TextBox 2">
                <a:extLst>
                  <a:ext uri="{FF2B5EF4-FFF2-40B4-BE49-F238E27FC236}">
                    <a16:creationId xmlns:a16="http://schemas.microsoft.com/office/drawing/2014/main" id="{4CCC5010-EF04-42B8-92D8-2F5C5C7614FD}"/>
                  </a:ext>
                </a:extLst>
              </p:cNvPr>
              <p:cNvSpPr txBox="1">
                <a:spLocks noRot="1" noChangeAspect="1" noMove="1" noResize="1" noEditPoints="1" noAdjustHandles="1" noChangeArrowheads="1" noChangeShapeType="1" noTextEdit="1"/>
              </p:cNvSpPr>
              <p:nvPr/>
            </p:nvSpPr>
            <p:spPr>
              <a:xfrm>
                <a:off x="185894" y="759878"/>
                <a:ext cx="8772211" cy="3253455"/>
              </a:xfrm>
              <a:prstGeom prst="rect">
                <a:avLst/>
              </a:prstGeom>
              <a:blipFill>
                <a:blip r:embed="rId4"/>
                <a:stretch>
                  <a:fillRect l="-556" t="-1126" b="-22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09011FE-F52E-4F1B-B5DC-9668558D6A6E}"/>
                  </a:ext>
                </a:extLst>
              </p:cNvPr>
              <p:cNvGraphicFramePr>
                <a:graphicFrameLocks noGrp="1"/>
              </p:cNvGraphicFramePr>
              <p:nvPr>
                <p:extLst>
                  <p:ext uri="{D42A27DB-BD31-4B8C-83A1-F6EECF244321}">
                    <p14:modId xmlns:p14="http://schemas.microsoft.com/office/powerpoint/2010/main" val="178508008"/>
                  </p:ext>
                </p:extLst>
              </p:nvPr>
            </p:nvGraphicFramePr>
            <p:xfrm>
              <a:off x="2435049" y="4013333"/>
              <a:ext cx="4273900" cy="1854200"/>
            </p:xfrm>
            <a:graphic>
              <a:graphicData uri="http://schemas.openxmlformats.org/drawingml/2006/table">
                <a:tbl>
                  <a:tblPr firstRow="1" bandRow="1">
                    <a:tableStyleId>{D7AC3CCA-C797-4891-BE02-D94E43425B78}</a:tableStyleId>
                  </a:tblPr>
                  <a:tblGrid>
                    <a:gridCol w="2136950">
                      <a:extLst>
                        <a:ext uri="{9D8B030D-6E8A-4147-A177-3AD203B41FA5}">
                          <a16:colId xmlns:a16="http://schemas.microsoft.com/office/drawing/2014/main" val="2191905546"/>
                        </a:ext>
                      </a:extLst>
                    </a:gridCol>
                    <a:gridCol w="2136950">
                      <a:extLst>
                        <a:ext uri="{9D8B030D-6E8A-4147-A177-3AD203B41FA5}">
                          <a16:colId xmlns:a16="http://schemas.microsoft.com/office/drawing/2014/main" val="1522003084"/>
                        </a:ext>
                      </a:extLst>
                    </a:gridCol>
                  </a:tblGrid>
                  <a:tr h="370840">
                    <a:tc>
                      <a:txBody>
                        <a:bodyPr/>
                        <a:lstStyle/>
                        <a:p>
                          <a:r>
                            <a:rPr lang="en-US" dirty="0"/>
                            <a:t>Total spin</a:t>
                          </a:r>
                        </a:p>
                      </a:txBody>
                      <a:tcPr>
                        <a:solidFill>
                          <a:schemeClr val="bg1"/>
                        </a:solidFill>
                      </a:tcPr>
                    </a:tc>
                    <a:tc>
                      <a:txBody>
                        <a:bodyPr/>
                        <a:lstStyle/>
                        <a:p>
                          <a:r>
                            <a:rPr lang="en-US" dirty="0"/>
                            <a:t>Possible </a:t>
                          </a:r>
                          <a14:m>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𝒔</m:t>
                                  </m:r>
                                </m:e>
                                <m:sub>
                                  <m:r>
                                    <a:rPr lang="en-US" b="1" i="1" smtClean="0">
                                      <a:latin typeface="Cambria Math" panose="02040503050406030204" pitchFamily="18" charset="0"/>
                                    </a:rPr>
                                    <m:t>𝒛</m:t>
                                  </m:r>
                                </m:sub>
                              </m:sSub>
                            </m:oMath>
                          </a14:m>
                          <a:r>
                            <a:rPr lang="en-US" dirty="0"/>
                            <a:t> values</a:t>
                          </a:r>
                        </a:p>
                      </a:txBody>
                      <a:tcPr>
                        <a:solidFill>
                          <a:schemeClr val="bg1"/>
                        </a:solidFill>
                      </a:tcPr>
                    </a:tc>
                    <a:extLst>
                      <a:ext uri="{0D108BD9-81ED-4DB2-BD59-A6C34878D82A}">
                        <a16:rowId xmlns:a16="http://schemas.microsoft.com/office/drawing/2014/main" val="4158796288"/>
                      </a:ext>
                    </a:extLst>
                  </a:tr>
                  <a:tr h="370840">
                    <a:tc>
                      <a:txBody>
                        <a:bodyPr/>
                        <a:lstStyle/>
                        <a:p>
                          <a:r>
                            <a:rPr lang="en-US" dirty="0"/>
                            <a:t>1/2</a:t>
                          </a:r>
                        </a:p>
                      </a:txBody>
                      <a:tcPr>
                        <a:solidFill>
                          <a:schemeClr val="bg1"/>
                        </a:solidFill>
                      </a:tcPr>
                    </a:tc>
                    <a:tc>
                      <a:txBody>
                        <a:bodyPr/>
                        <a:lstStyle/>
                        <a:p>
                          <a:r>
                            <a:rPr lang="en-US" dirty="0"/>
                            <a:t>1/2, -1/2</a:t>
                          </a:r>
                        </a:p>
                      </a:txBody>
                      <a:tcPr>
                        <a:solidFill>
                          <a:schemeClr val="bg1"/>
                        </a:solidFill>
                      </a:tcPr>
                    </a:tc>
                    <a:extLst>
                      <a:ext uri="{0D108BD9-81ED-4DB2-BD59-A6C34878D82A}">
                        <a16:rowId xmlns:a16="http://schemas.microsoft.com/office/drawing/2014/main" val="3848703794"/>
                      </a:ext>
                    </a:extLst>
                  </a:tr>
                  <a:tr h="370840">
                    <a:tc>
                      <a:txBody>
                        <a:bodyPr/>
                        <a:lstStyle/>
                        <a:p>
                          <a:r>
                            <a:rPr lang="en-US" dirty="0"/>
                            <a:t>1</a:t>
                          </a:r>
                        </a:p>
                      </a:txBody>
                      <a:tcPr>
                        <a:solidFill>
                          <a:schemeClr val="bg1"/>
                        </a:solidFill>
                      </a:tcPr>
                    </a:tc>
                    <a:tc>
                      <a:txBody>
                        <a:bodyPr/>
                        <a:lstStyle/>
                        <a:p>
                          <a:r>
                            <a:rPr lang="en-US" dirty="0"/>
                            <a:t>1, 0, -1</a:t>
                          </a:r>
                        </a:p>
                      </a:txBody>
                      <a:tcPr>
                        <a:solidFill>
                          <a:schemeClr val="bg1"/>
                        </a:solidFill>
                      </a:tcPr>
                    </a:tc>
                    <a:extLst>
                      <a:ext uri="{0D108BD9-81ED-4DB2-BD59-A6C34878D82A}">
                        <a16:rowId xmlns:a16="http://schemas.microsoft.com/office/drawing/2014/main" val="3322042416"/>
                      </a:ext>
                    </a:extLst>
                  </a:tr>
                  <a:tr h="370840">
                    <a:tc>
                      <a:txBody>
                        <a:bodyPr/>
                        <a:lstStyle/>
                        <a:p>
                          <a:r>
                            <a:rPr lang="en-US" dirty="0"/>
                            <a:t>3/2</a:t>
                          </a:r>
                        </a:p>
                      </a:txBody>
                      <a:tcPr>
                        <a:solidFill>
                          <a:schemeClr val="bg1"/>
                        </a:solidFill>
                      </a:tcPr>
                    </a:tc>
                    <a:tc>
                      <a:txBody>
                        <a:bodyPr/>
                        <a:lstStyle/>
                        <a:p>
                          <a:r>
                            <a:rPr lang="en-US" dirty="0"/>
                            <a:t>3/2, 1/2, -1/2, -3/2</a:t>
                          </a:r>
                        </a:p>
                      </a:txBody>
                      <a:tcPr>
                        <a:solidFill>
                          <a:schemeClr val="bg1"/>
                        </a:solidFill>
                      </a:tcPr>
                    </a:tc>
                    <a:extLst>
                      <a:ext uri="{0D108BD9-81ED-4DB2-BD59-A6C34878D82A}">
                        <a16:rowId xmlns:a16="http://schemas.microsoft.com/office/drawing/2014/main" val="2700838244"/>
                      </a:ext>
                    </a:extLst>
                  </a:tr>
                  <a:tr h="370840">
                    <a:tc>
                      <a:txBody>
                        <a:bodyPr/>
                        <a:lstStyle/>
                        <a:p>
                          <a:r>
                            <a:rPr lang="en-US" dirty="0"/>
                            <a:t>2</a:t>
                          </a:r>
                        </a:p>
                      </a:txBody>
                      <a:tcPr>
                        <a:solidFill>
                          <a:schemeClr val="bg1"/>
                        </a:solidFill>
                      </a:tcPr>
                    </a:tc>
                    <a:tc>
                      <a:txBody>
                        <a:bodyPr/>
                        <a:lstStyle/>
                        <a:p>
                          <a:r>
                            <a:rPr lang="en-US" dirty="0"/>
                            <a:t>2, 1, 0, -1, -2</a:t>
                          </a:r>
                        </a:p>
                      </a:txBody>
                      <a:tcPr>
                        <a:solidFill>
                          <a:schemeClr val="bg1"/>
                        </a:solidFill>
                      </a:tcPr>
                    </a:tc>
                    <a:extLst>
                      <a:ext uri="{0D108BD9-81ED-4DB2-BD59-A6C34878D82A}">
                        <a16:rowId xmlns:a16="http://schemas.microsoft.com/office/drawing/2014/main" val="434988480"/>
                      </a:ext>
                    </a:extLst>
                  </a:tr>
                </a:tbl>
              </a:graphicData>
            </a:graphic>
          </p:graphicFrame>
        </mc:Choice>
        <mc:Fallback xmlns="">
          <p:graphicFrame>
            <p:nvGraphicFramePr>
              <p:cNvPr id="4" name="Table 3">
                <a:extLst>
                  <a:ext uri="{FF2B5EF4-FFF2-40B4-BE49-F238E27FC236}">
                    <a16:creationId xmlns:a16="http://schemas.microsoft.com/office/drawing/2014/main" id="{709011FE-F52E-4F1B-B5DC-9668558D6A6E}"/>
                  </a:ext>
                </a:extLst>
              </p:cNvPr>
              <p:cNvGraphicFramePr>
                <a:graphicFrameLocks noGrp="1"/>
              </p:cNvGraphicFramePr>
              <p:nvPr>
                <p:extLst>
                  <p:ext uri="{D42A27DB-BD31-4B8C-83A1-F6EECF244321}">
                    <p14:modId xmlns:p14="http://schemas.microsoft.com/office/powerpoint/2010/main" val="178508008"/>
                  </p:ext>
                </p:extLst>
              </p:nvPr>
            </p:nvGraphicFramePr>
            <p:xfrm>
              <a:off x="2435049" y="4013333"/>
              <a:ext cx="4273900" cy="1854200"/>
            </p:xfrm>
            <a:graphic>
              <a:graphicData uri="http://schemas.openxmlformats.org/drawingml/2006/table">
                <a:tbl>
                  <a:tblPr firstRow="1" bandRow="1">
                    <a:tableStyleId>{D7AC3CCA-C797-4891-BE02-D94E43425B78}</a:tableStyleId>
                  </a:tblPr>
                  <a:tblGrid>
                    <a:gridCol w="2136950">
                      <a:extLst>
                        <a:ext uri="{9D8B030D-6E8A-4147-A177-3AD203B41FA5}">
                          <a16:colId xmlns:a16="http://schemas.microsoft.com/office/drawing/2014/main" val="2191905546"/>
                        </a:ext>
                      </a:extLst>
                    </a:gridCol>
                    <a:gridCol w="2136950">
                      <a:extLst>
                        <a:ext uri="{9D8B030D-6E8A-4147-A177-3AD203B41FA5}">
                          <a16:colId xmlns:a16="http://schemas.microsoft.com/office/drawing/2014/main" val="1522003084"/>
                        </a:ext>
                      </a:extLst>
                    </a:gridCol>
                  </a:tblGrid>
                  <a:tr h="370840">
                    <a:tc>
                      <a:txBody>
                        <a:bodyPr/>
                        <a:lstStyle/>
                        <a:p>
                          <a:r>
                            <a:rPr lang="en-US" dirty="0"/>
                            <a:t>Total spin</a:t>
                          </a:r>
                        </a:p>
                      </a:txBody>
                      <a:tcPr>
                        <a:solidFill>
                          <a:schemeClr val="bg1"/>
                        </a:solidFill>
                      </a:tcPr>
                    </a:tc>
                    <a:tc>
                      <a:txBody>
                        <a:bodyPr/>
                        <a:lstStyle/>
                        <a:p>
                          <a:endParaRPr lang="en-US"/>
                        </a:p>
                      </a:txBody>
                      <a:tcPr>
                        <a:blipFill>
                          <a:blip r:embed="rId5"/>
                          <a:stretch>
                            <a:fillRect l="-100285" t="-8197" r="-570" b="-424590"/>
                          </a:stretch>
                        </a:blipFill>
                      </a:tcPr>
                    </a:tc>
                    <a:extLst>
                      <a:ext uri="{0D108BD9-81ED-4DB2-BD59-A6C34878D82A}">
                        <a16:rowId xmlns:a16="http://schemas.microsoft.com/office/drawing/2014/main" val="4158796288"/>
                      </a:ext>
                    </a:extLst>
                  </a:tr>
                  <a:tr h="370840">
                    <a:tc>
                      <a:txBody>
                        <a:bodyPr/>
                        <a:lstStyle/>
                        <a:p>
                          <a:r>
                            <a:rPr lang="en-US" dirty="0"/>
                            <a:t>1/2</a:t>
                          </a:r>
                        </a:p>
                      </a:txBody>
                      <a:tcPr>
                        <a:solidFill>
                          <a:schemeClr val="bg1"/>
                        </a:solidFill>
                      </a:tcPr>
                    </a:tc>
                    <a:tc>
                      <a:txBody>
                        <a:bodyPr/>
                        <a:lstStyle/>
                        <a:p>
                          <a:r>
                            <a:rPr lang="en-US" dirty="0"/>
                            <a:t>1/2, -1/2</a:t>
                          </a:r>
                        </a:p>
                      </a:txBody>
                      <a:tcPr>
                        <a:solidFill>
                          <a:schemeClr val="bg1"/>
                        </a:solidFill>
                      </a:tcPr>
                    </a:tc>
                    <a:extLst>
                      <a:ext uri="{0D108BD9-81ED-4DB2-BD59-A6C34878D82A}">
                        <a16:rowId xmlns:a16="http://schemas.microsoft.com/office/drawing/2014/main" val="3848703794"/>
                      </a:ext>
                    </a:extLst>
                  </a:tr>
                  <a:tr h="370840">
                    <a:tc>
                      <a:txBody>
                        <a:bodyPr/>
                        <a:lstStyle/>
                        <a:p>
                          <a:r>
                            <a:rPr lang="en-US" dirty="0"/>
                            <a:t>1</a:t>
                          </a:r>
                        </a:p>
                      </a:txBody>
                      <a:tcPr>
                        <a:solidFill>
                          <a:schemeClr val="bg1"/>
                        </a:solidFill>
                      </a:tcPr>
                    </a:tc>
                    <a:tc>
                      <a:txBody>
                        <a:bodyPr/>
                        <a:lstStyle/>
                        <a:p>
                          <a:r>
                            <a:rPr lang="en-US" dirty="0"/>
                            <a:t>1, 0, -1</a:t>
                          </a:r>
                        </a:p>
                      </a:txBody>
                      <a:tcPr>
                        <a:solidFill>
                          <a:schemeClr val="bg1"/>
                        </a:solidFill>
                      </a:tcPr>
                    </a:tc>
                    <a:extLst>
                      <a:ext uri="{0D108BD9-81ED-4DB2-BD59-A6C34878D82A}">
                        <a16:rowId xmlns:a16="http://schemas.microsoft.com/office/drawing/2014/main" val="3322042416"/>
                      </a:ext>
                    </a:extLst>
                  </a:tr>
                  <a:tr h="370840">
                    <a:tc>
                      <a:txBody>
                        <a:bodyPr/>
                        <a:lstStyle/>
                        <a:p>
                          <a:r>
                            <a:rPr lang="en-US" dirty="0"/>
                            <a:t>3/2</a:t>
                          </a:r>
                        </a:p>
                      </a:txBody>
                      <a:tcPr>
                        <a:solidFill>
                          <a:schemeClr val="bg1"/>
                        </a:solidFill>
                      </a:tcPr>
                    </a:tc>
                    <a:tc>
                      <a:txBody>
                        <a:bodyPr/>
                        <a:lstStyle/>
                        <a:p>
                          <a:r>
                            <a:rPr lang="en-US" dirty="0"/>
                            <a:t>3/2, 1/2, -1/2, -3/2</a:t>
                          </a:r>
                        </a:p>
                      </a:txBody>
                      <a:tcPr>
                        <a:solidFill>
                          <a:schemeClr val="bg1"/>
                        </a:solidFill>
                      </a:tcPr>
                    </a:tc>
                    <a:extLst>
                      <a:ext uri="{0D108BD9-81ED-4DB2-BD59-A6C34878D82A}">
                        <a16:rowId xmlns:a16="http://schemas.microsoft.com/office/drawing/2014/main" val="2700838244"/>
                      </a:ext>
                    </a:extLst>
                  </a:tr>
                  <a:tr h="370840">
                    <a:tc>
                      <a:txBody>
                        <a:bodyPr/>
                        <a:lstStyle/>
                        <a:p>
                          <a:r>
                            <a:rPr lang="en-US" dirty="0"/>
                            <a:t>2</a:t>
                          </a:r>
                        </a:p>
                      </a:txBody>
                      <a:tcPr>
                        <a:solidFill>
                          <a:schemeClr val="bg1"/>
                        </a:solidFill>
                      </a:tcPr>
                    </a:tc>
                    <a:tc>
                      <a:txBody>
                        <a:bodyPr/>
                        <a:lstStyle/>
                        <a:p>
                          <a:r>
                            <a:rPr lang="en-US" dirty="0"/>
                            <a:t>2, 1, 0, -1, -2</a:t>
                          </a:r>
                        </a:p>
                      </a:txBody>
                      <a:tcPr>
                        <a:solidFill>
                          <a:schemeClr val="bg1"/>
                        </a:solidFill>
                      </a:tcPr>
                    </a:tc>
                    <a:extLst>
                      <a:ext uri="{0D108BD9-81ED-4DB2-BD59-A6C34878D82A}">
                        <a16:rowId xmlns:a16="http://schemas.microsoft.com/office/drawing/2014/main" val="434988480"/>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B565C7D-F4AF-4ADC-8601-21D16B340883}"/>
                  </a:ext>
                </a:extLst>
              </p:cNvPr>
              <p:cNvSpPr txBox="1"/>
              <p:nvPr/>
            </p:nvSpPr>
            <p:spPr>
              <a:xfrm>
                <a:off x="437103" y="6179736"/>
                <a:ext cx="8269793" cy="483466"/>
              </a:xfrm>
              <a:prstGeom prst="rect">
                <a:avLst/>
              </a:prstGeom>
              <a:noFill/>
            </p:spPr>
            <p:txBody>
              <a:bodyPr wrap="square" rtlCol="0">
                <a:spAutoFit/>
              </a:bodyPr>
              <a:lstStyle/>
              <a:p>
                <a:r>
                  <a:rPr lang="en-US" dirty="0">
                    <a:cs typeface="Arial" panose="020B0604020202020204" pitchFamily="34" charset="0"/>
                  </a:rPr>
                  <a:t>For spin 1/2, we often use instead of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m:t>
                        </m:r>
                      </m:den>
                    </m:f>
                    <m:r>
                      <a:rPr lang="en-US" b="0" i="1" smtClean="0">
                        <a:latin typeface="Cambria Math" panose="02040503050406030204" pitchFamily="18" charset="0"/>
                        <a:cs typeface="Arial" panose="020B0604020202020204" pitchFamily="34" charset="0"/>
                      </a:rPr>
                      <m:t>,−</m:t>
                    </m:r>
                    <m:f>
                      <m:fPr>
                        <m:ctrlPr>
                          <a:rPr lang="en-US" b="0" i="1" smtClean="0">
                            <a:latin typeface="Cambria Math" panose="02040503050406030204" pitchFamily="18" charset="0"/>
                            <a:cs typeface="Arial" panose="020B0604020202020204" pitchFamily="34" charset="0"/>
                          </a:rPr>
                        </m:ctrlPr>
                      </m:fPr>
                      <m:num>
                        <m:r>
                          <a:rPr lang="en-US" b="0" i="1" smtClean="0">
                            <a:latin typeface="Cambria Math" panose="02040503050406030204" pitchFamily="18" charset="0"/>
                            <a:cs typeface="Arial" panose="020B0604020202020204" pitchFamily="34" charset="0"/>
                          </a:rPr>
                          <m:t>1</m:t>
                        </m:r>
                      </m:num>
                      <m:den>
                        <m:r>
                          <a:rPr lang="en-US" b="0" i="1" smtClean="0">
                            <a:latin typeface="Cambria Math" panose="02040503050406030204" pitchFamily="18" charset="0"/>
                            <a:cs typeface="Arial" panose="020B0604020202020204" pitchFamily="34" charset="0"/>
                          </a:rPr>
                          <m:t>2</m:t>
                        </m:r>
                      </m:den>
                    </m:f>
                  </m:oMath>
                </a14:m>
                <a:r>
                  <a:rPr lang="en-US" dirty="0">
                    <a:cs typeface="Arial" panose="020B0604020202020204" pitchFamily="34" charset="0"/>
                  </a:rPr>
                  <a:t> the notation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 ↓</m:t>
                    </m:r>
                  </m:oMath>
                </a14:m>
                <a:r>
                  <a:rPr lang="en-US" dirty="0">
                    <a:cs typeface="Arial" panose="020B0604020202020204" pitchFamily="34" charset="0"/>
                  </a:rPr>
                  <a:t> .</a:t>
                </a:r>
              </a:p>
            </p:txBody>
          </p:sp>
        </mc:Choice>
        <mc:Fallback xmlns="">
          <p:sp>
            <p:nvSpPr>
              <p:cNvPr id="5" name="TextBox 4">
                <a:extLst>
                  <a:ext uri="{FF2B5EF4-FFF2-40B4-BE49-F238E27FC236}">
                    <a16:creationId xmlns:a16="http://schemas.microsoft.com/office/drawing/2014/main" id="{FB565C7D-F4AF-4ADC-8601-21D16B340883}"/>
                  </a:ext>
                </a:extLst>
              </p:cNvPr>
              <p:cNvSpPr txBox="1">
                <a:spLocks noRot="1" noChangeAspect="1" noMove="1" noResize="1" noEditPoints="1" noAdjustHandles="1" noChangeArrowheads="1" noChangeShapeType="1" noTextEdit="1"/>
              </p:cNvSpPr>
              <p:nvPr/>
            </p:nvSpPr>
            <p:spPr>
              <a:xfrm>
                <a:off x="437103" y="6179736"/>
                <a:ext cx="8269793" cy="483466"/>
              </a:xfrm>
              <a:prstGeom prst="rect">
                <a:avLst/>
              </a:prstGeom>
              <a:blipFill>
                <a:blip r:embed="rId6"/>
                <a:stretch>
                  <a:fillRect l="-664" b="-8861"/>
                </a:stretch>
              </a:blipFill>
            </p:spPr>
            <p:txBody>
              <a:bodyPr/>
              <a:lstStyle/>
              <a:p>
                <a:r>
                  <a:rPr lang="en-US">
                    <a:noFill/>
                  </a:rPr>
                  <a:t> </a:t>
                </a:r>
              </a:p>
            </p:txBody>
          </p:sp>
        </mc:Fallback>
      </mc:AlternateContent>
    </p:spTree>
    <p:extLst>
      <p:ext uri="{BB962C8B-B14F-4D97-AF65-F5344CB8AC3E}">
        <p14:creationId xmlns:p14="http://schemas.microsoft.com/office/powerpoint/2010/main" val="2415202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FB20C4-CB78-4395-87EB-E03425301B87}"/>
              </a:ext>
            </a:extLst>
          </p:cNvPr>
          <p:cNvSpPr txBox="1"/>
          <p:nvPr/>
        </p:nvSpPr>
        <p:spPr>
          <a:xfrm>
            <a:off x="291401" y="113547"/>
            <a:ext cx="8420519" cy="646331"/>
          </a:xfrm>
          <a:prstGeom prst="rect">
            <a:avLst/>
          </a:prstGeom>
          <a:noFill/>
        </p:spPr>
        <p:txBody>
          <a:bodyPr wrap="square" rtlCol="0">
            <a:spAutoFit/>
          </a:bodyPr>
          <a:lstStyle/>
          <a:p>
            <a:pPr algn="ctr"/>
            <a:r>
              <a:rPr lang="en-US" sz="3600" b="1" dirty="0">
                <a:cs typeface="Arial" panose="020B0604020202020204" pitchFamily="34" charset="0"/>
              </a:rPr>
              <a:t>Quantum mechanics: bosons and fermions</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ED6A29B-6ED2-4A31-AE9B-2A4F5EB76C1A}"/>
                  </a:ext>
                </a:extLst>
              </p:cNvPr>
              <p:cNvSpPr txBox="1"/>
              <p:nvPr/>
            </p:nvSpPr>
            <p:spPr>
              <a:xfrm>
                <a:off x="256231" y="843677"/>
                <a:ext cx="8490858" cy="2585323"/>
              </a:xfrm>
              <a:prstGeom prst="rect">
                <a:avLst/>
              </a:prstGeom>
              <a:noFill/>
            </p:spPr>
            <p:txBody>
              <a:bodyPr wrap="square" rtlCol="0">
                <a:spAutoFit/>
              </a:bodyPr>
              <a:lstStyle/>
              <a:p>
                <a:r>
                  <a:rPr lang="en-US" dirty="0">
                    <a:cs typeface="Arial" panose="020B0604020202020204" pitchFamily="34" charset="0"/>
                  </a:rPr>
                  <a:t>Bosons and fermions behave differently what concerns possible values of occupational numbers.</a:t>
                </a:r>
              </a:p>
              <a:p>
                <a:pPr marL="285750" indent="-285750">
                  <a:buFont typeface="Arial" panose="020B0604020202020204" pitchFamily="34" charset="0"/>
                  <a:buChar char="•"/>
                </a:pPr>
                <a:r>
                  <a:rPr lang="en-US" b="1" dirty="0">
                    <a:solidFill>
                      <a:srgbClr val="FF0000"/>
                    </a:solidFill>
                    <a:cs typeface="Arial" panose="020B0604020202020204" pitchFamily="34" charset="0"/>
                  </a:rPr>
                  <a:t>Bosons can have any value as occupational number </a:t>
                </a:r>
                <a:r>
                  <a:rPr lang="en-US" dirty="0">
                    <a:cs typeface="Arial" panose="020B0604020202020204" pitchFamily="34" charset="0"/>
                  </a:rPr>
                  <a:t>in a one-particle state</a:t>
                </a:r>
              </a:p>
              <a:p>
                <a:pPr marL="285750" indent="-285750">
                  <a:buFont typeface="Arial" panose="020B0604020202020204" pitchFamily="34" charset="0"/>
                  <a:buChar char="•"/>
                </a:pPr>
                <a:r>
                  <a:rPr lang="en-US" b="1" dirty="0">
                    <a:solidFill>
                      <a:srgbClr val="FF0000"/>
                    </a:solidFill>
                    <a:cs typeface="Arial" panose="020B0604020202020204" pitchFamily="34" charset="0"/>
                  </a:rPr>
                  <a:t>Fermions can have just 0 or 1 as occupational number </a:t>
                </a:r>
                <a:r>
                  <a:rPr lang="en-US" dirty="0">
                    <a:cs typeface="Arial" panose="020B0604020202020204" pitchFamily="34" charset="0"/>
                  </a:rPr>
                  <a:t>in a one-particle state. This principle is called Pauli exclusion principle</a:t>
                </a:r>
              </a:p>
              <a:p>
                <a:r>
                  <a:rPr lang="en-US" dirty="0">
                    <a:cs typeface="Arial" panose="020B0604020202020204" pitchFamily="34" charset="0"/>
                  </a:rPr>
                  <a:t>Do not forget that there are no spinless fermions, so one-particle states of fermions do have also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oMath>
                </a14:m>
                <a:r>
                  <a:rPr lang="en-US" dirty="0">
                    <a:cs typeface="Arial" panose="020B0604020202020204" pitchFamily="34" charset="0"/>
                  </a:rPr>
                  <a:t> quantum number in addition to “spatial” quantum numbers </a:t>
                </a:r>
                <a14:m>
                  <m:oMath xmlns:m="http://schemas.openxmlformats.org/officeDocument/2006/math">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1</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2</m:t>
                        </m:r>
                      </m:sub>
                    </m:sSub>
                    <m:r>
                      <a:rPr lang="en-US" i="1">
                        <a:latin typeface="Cambria Math" panose="02040503050406030204" pitchFamily="18" charset="0"/>
                        <a:cs typeface="Arial" panose="020B0604020202020204" pitchFamily="34" charset="0"/>
                      </a:rPr>
                      <m:t>,</m:t>
                    </m:r>
                    <m:sSub>
                      <m:sSubPr>
                        <m:ctrlPr>
                          <a:rPr lang="en-US" i="1">
                            <a:latin typeface="Cambria Math" panose="02040503050406030204" pitchFamily="18" charset="0"/>
                            <a:cs typeface="Arial" panose="020B0604020202020204" pitchFamily="34" charset="0"/>
                          </a:rPr>
                        </m:ctrlPr>
                      </m:sSubPr>
                      <m:e>
                        <m:r>
                          <a:rPr lang="en-US" i="1">
                            <a:latin typeface="Cambria Math" panose="02040503050406030204" pitchFamily="18" charset="0"/>
                            <a:cs typeface="Arial" panose="020B0604020202020204" pitchFamily="34" charset="0"/>
                          </a:rPr>
                          <m:t>𝑛</m:t>
                        </m:r>
                      </m:e>
                      <m:sub>
                        <m:r>
                          <a:rPr lang="en-US" i="1">
                            <a:latin typeface="Cambria Math" panose="02040503050406030204" pitchFamily="18" charset="0"/>
                            <a:cs typeface="Arial" panose="020B0604020202020204" pitchFamily="34" charset="0"/>
                          </a:rPr>
                          <m:t>3</m:t>
                        </m:r>
                      </m:sub>
                    </m:sSub>
                  </m:oMath>
                </a14:m>
                <a:r>
                  <a:rPr lang="en-US" dirty="0">
                    <a:cs typeface="Arial" panose="020B0604020202020204" pitchFamily="34" charset="0"/>
                  </a:rPr>
                  <a:t>. So the table describing a state of spin 1/2 fermions can look like the following</a:t>
                </a:r>
              </a:p>
              <a:p>
                <a:endParaRPr lang="en-US" dirty="0">
                  <a:cs typeface="Arial" panose="020B0604020202020204" pitchFamily="34" charset="0"/>
                </a:endParaRPr>
              </a:p>
            </p:txBody>
          </p:sp>
        </mc:Choice>
        <mc:Fallback xmlns="">
          <p:sp>
            <p:nvSpPr>
              <p:cNvPr id="3" name="TextBox 2">
                <a:extLst>
                  <a:ext uri="{FF2B5EF4-FFF2-40B4-BE49-F238E27FC236}">
                    <a16:creationId xmlns:a16="http://schemas.microsoft.com/office/drawing/2014/main" id="{EED6A29B-6ED2-4A31-AE9B-2A4F5EB76C1A}"/>
                  </a:ext>
                </a:extLst>
              </p:cNvPr>
              <p:cNvSpPr txBox="1">
                <a:spLocks noRot="1" noChangeAspect="1" noMove="1" noResize="1" noEditPoints="1" noAdjustHandles="1" noChangeArrowheads="1" noChangeShapeType="1" noTextEdit="1"/>
              </p:cNvSpPr>
              <p:nvPr/>
            </p:nvSpPr>
            <p:spPr>
              <a:xfrm>
                <a:off x="256231" y="843677"/>
                <a:ext cx="8490858" cy="2585323"/>
              </a:xfrm>
              <a:prstGeom prst="rect">
                <a:avLst/>
              </a:prstGeom>
              <a:blipFill>
                <a:blip r:embed="rId4"/>
                <a:stretch>
                  <a:fillRect l="-574" t="-117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08F0089D-9719-4563-A653-006247B213C9}"/>
                  </a:ext>
                </a:extLst>
              </p:cNvPr>
              <p:cNvGraphicFramePr>
                <a:graphicFrameLocks noGrp="1"/>
              </p:cNvGraphicFramePr>
              <p:nvPr>
                <p:extLst>
                  <p:ext uri="{D42A27DB-BD31-4B8C-83A1-F6EECF244321}">
                    <p14:modId xmlns:p14="http://schemas.microsoft.com/office/powerpoint/2010/main" val="3749185732"/>
                  </p:ext>
                </p:extLst>
              </p:nvPr>
            </p:nvGraphicFramePr>
            <p:xfrm>
              <a:off x="3703446" y="3532052"/>
              <a:ext cx="1089618" cy="2777490"/>
            </p:xfrm>
            <a:graphic>
              <a:graphicData uri="http://schemas.openxmlformats.org/drawingml/2006/table">
                <a:tbl>
                  <a:tblPr firstRow="1" bandRow="1">
                    <a:tableStyleId>{5940675A-B579-460E-94D1-54222C63F5DA}</a:tableStyleId>
                  </a:tblPr>
                  <a:tblGrid>
                    <a:gridCol w="778119">
                      <a:extLst>
                        <a:ext uri="{9D8B030D-6E8A-4147-A177-3AD203B41FA5}">
                          <a16:colId xmlns:a16="http://schemas.microsoft.com/office/drawing/2014/main" val="253044723"/>
                        </a:ext>
                      </a:extLst>
                    </a:gridCol>
                    <a:gridCol w="311499">
                      <a:extLst>
                        <a:ext uri="{9D8B030D-6E8A-4147-A177-3AD203B41FA5}">
                          <a16:colId xmlns:a16="http://schemas.microsoft.com/office/drawing/2014/main" val="2257569658"/>
                        </a:ext>
                      </a:extLst>
                    </a:gridCol>
                  </a:tblGrid>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90425"/>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0784651"/>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dirty="0" smtClean="0">
                                    <a:latin typeface="Cambria Math" panose="02040503050406030204" pitchFamily="18" charset="0"/>
                                  </a:rPr>
                                  <m:t>1,1,2,↑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866498"/>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1,1,2,↓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192079"/>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003798"/>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1,2,1,↓</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712885"/>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225362"/>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1,2,2,↓</m:t>
                                </m:r>
                              </m:oMath>
                            </m:oMathPara>
                          </a14:m>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9029472"/>
                      </a:ext>
                    </a:extLst>
                  </a:tr>
                  <a:tr h="308610">
                    <a:tc>
                      <a:txBody>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m:t>
                                </m:r>
                              </m:oMath>
                            </m:oMathPara>
                          </a14:m>
                          <a:endParaRPr lang="en-US" sz="14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4802726"/>
                      </a:ext>
                    </a:extLst>
                  </a:tr>
                </a:tbl>
              </a:graphicData>
            </a:graphic>
          </p:graphicFrame>
        </mc:Choice>
        <mc:Fallback xmlns="">
          <p:graphicFrame>
            <p:nvGraphicFramePr>
              <p:cNvPr id="4" name="Table 3">
                <a:extLst>
                  <a:ext uri="{FF2B5EF4-FFF2-40B4-BE49-F238E27FC236}">
                    <a16:creationId xmlns:a16="http://schemas.microsoft.com/office/drawing/2014/main" id="{08F0089D-9719-4563-A653-006247B213C9}"/>
                  </a:ext>
                </a:extLst>
              </p:cNvPr>
              <p:cNvGraphicFramePr>
                <a:graphicFrameLocks noGrp="1"/>
              </p:cNvGraphicFramePr>
              <p:nvPr>
                <p:extLst>
                  <p:ext uri="{D42A27DB-BD31-4B8C-83A1-F6EECF244321}">
                    <p14:modId xmlns:p14="http://schemas.microsoft.com/office/powerpoint/2010/main" val="3749185732"/>
                  </p:ext>
                </p:extLst>
              </p:nvPr>
            </p:nvGraphicFramePr>
            <p:xfrm>
              <a:off x="3703446" y="3532052"/>
              <a:ext cx="1089618" cy="2777490"/>
            </p:xfrm>
            <a:graphic>
              <a:graphicData uri="http://schemas.openxmlformats.org/drawingml/2006/table">
                <a:tbl>
                  <a:tblPr firstRow="1" bandRow="1">
                    <a:tableStyleId>{5940675A-B579-460E-94D1-54222C63F5DA}</a:tableStyleId>
                  </a:tblPr>
                  <a:tblGrid>
                    <a:gridCol w="778119">
                      <a:extLst>
                        <a:ext uri="{9D8B030D-6E8A-4147-A177-3AD203B41FA5}">
                          <a16:colId xmlns:a16="http://schemas.microsoft.com/office/drawing/2014/main" val="253044723"/>
                        </a:ext>
                      </a:extLst>
                    </a:gridCol>
                    <a:gridCol w="311499">
                      <a:extLst>
                        <a:ext uri="{9D8B030D-6E8A-4147-A177-3AD203B41FA5}">
                          <a16:colId xmlns:a16="http://schemas.microsoft.com/office/drawing/2014/main" val="2257569658"/>
                        </a:ext>
                      </a:extLst>
                    </a:gridCol>
                  </a:tblGrid>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1961" r="-41085" b="-798039"/>
                          </a:stretch>
                        </a:blipFill>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590425"/>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101961" r="-41085" b="-698039"/>
                          </a:stretch>
                        </a:blip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0784651"/>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206000" r="-41085" b="-612000"/>
                          </a:stretch>
                        </a:blip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4866498"/>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300000" r="-41085" b="-500000"/>
                          </a:stretch>
                        </a:blipFill>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19192079"/>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400000" r="-41085" b="-400000"/>
                          </a:stretch>
                        </a:blipFill>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5003798"/>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500000" r="-41085" b="-300000"/>
                          </a:stretch>
                        </a:blip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2712885"/>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612000" r="-41085" b="-206000"/>
                          </a:stretch>
                        </a:blipFill>
                      </a:tcPr>
                    </a:tc>
                    <a:tc>
                      <a:txBody>
                        <a:bodyPr/>
                        <a:lstStyle/>
                        <a:p>
                          <a:pPr algn="ctr"/>
                          <a:r>
                            <a:rPr lang="en-US" sz="1400" dirty="0"/>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3225362"/>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5"/>
                          <a:stretch>
                            <a:fillRect l="-775" t="-698039" r="-41085" b="-101961"/>
                          </a:stretch>
                        </a:blipFill>
                      </a:tcPr>
                    </a:tc>
                    <a:tc>
                      <a:txBody>
                        <a:bodyPr/>
                        <a:lstStyle/>
                        <a:p>
                          <a:pPr algn="ctr"/>
                          <a:r>
                            <a:rPr lang="en-US" sz="1400" dirty="0"/>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9029472"/>
                      </a:ext>
                    </a:extLst>
                  </a:tr>
                  <a:tr h="308610">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775" t="-798039" r="-41085" b="-196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blipFill>
                          <a:blip r:embed="rId5"/>
                          <a:stretch>
                            <a:fillRect l="-254902" t="-798039" r="-3922" b="-1961"/>
                          </a:stretch>
                        </a:blipFill>
                      </a:tcPr>
                    </a:tc>
                    <a:extLst>
                      <a:ext uri="{0D108BD9-81ED-4DB2-BD59-A6C34878D82A}">
                        <a16:rowId xmlns:a16="http://schemas.microsoft.com/office/drawing/2014/main" val="1674802726"/>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4942BFF-3A39-46C9-BD34-63C6BD95C074}"/>
                  </a:ext>
                </a:extLst>
              </p:cNvPr>
              <p:cNvSpPr txBox="1"/>
              <p:nvPr/>
            </p:nvSpPr>
            <p:spPr>
              <a:xfrm>
                <a:off x="3833446" y="6327568"/>
                <a:ext cx="147710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cs typeface="Arial" panose="020B0604020202020204" pitchFamily="34" charset="0"/>
                        </a:rPr>
                        <m:t>Σ</m:t>
                      </m:r>
                      <m:r>
                        <a:rPr lang="en-US" b="0" i="1" smtClean="0">
                          <a:latin typeface="Cambria Math" panose="02040503050406030204" pitchFamily="18" charset="0"/>
                          <a:cs typeface="Arial" panose="020B0604020202020204" pitchFamily="34" charset="0"/>
                        </a:rPr>
                        <m:t>=</m:t>
                      </m:r>
                      <m:r>
                        <a:rPr lang="en-US" b="0" i="1" smtClean="0">
                          <a:latin typeface="Cambria Math" panose="02040503050406030204" pitchFamily="18" charset="0"/>
                          <a:cs typeface="Arial" panose="020B0604020202020204" pitchFamily="34" charset="0"/>
                        </a:rPr>
                        <m:t>𝑁</m:t>
                      </m:r>
                    </m:oMath>
                  </m:oMathPara>
                </a14:m>
                <a:endParaRPr lang="en-US" dirty="0">
                  <a:cs typeface="Arial" panose="020B0604020202020204" pitchFamily="34" charset="0"/>
                </a:endParaRPr>
              </a:p>
            </p:txBody>
          </p:sp>
        </mc:Choice>
        <mc:Fallback xmlns="">
          <p:sp>
            <p:nvSpPr>
              <p:cNvPr id="5" name="TextBox 4">
                <a:extLst>
                  <a:ext uri="{FF2B5EF4-FFF2-40B4-BE49-F238E27FC236}">
                    <a16:creationId xmlns:a16="http://schemas.microsoft.com/office/drawing/2014/main" id="{64942BFF-3A39-46C9-BD34-63C6BD95C074}"/>
                  </a:ext>
                </a:extLst>
              </p:cNvPr>
              <p:cNvSpPr txBox="1">
                <a:spLocks noRot="1" noChangeAspect="1" noMove="1" noResize="1" noEditPoints="1" noAdjustHandles="1" noChangeArrowheads="1" noChangeShapeType="1" noTextEdit="1"/>
              </p:cNvSpPr>
              <p:nvPr/>
            </p:nvSpPr>
            <p:spPr>
              <a:xfrm>
                <a:off x="3833446" y="6327568"/>
                <a:ext cx="1477108" cy="369332"/>
              </a:xfrm>
              <a:prstGeom prst="rect">
                <a:avLst/>
              </a:prstGeom>
              <a:blipFill>
                <a:blip r:embed="rId6"/>
                <a:stretch>
                  <a:fillRect/>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CF607E3D-B2DE-424C-9721-0B87CEC1F1CD}"/>
              </a:ext>
            </a:extLst>
          </p:cNvPr>
          <p:cNvSpPr txBox="1"/>
          <p:nvPr/>
        </p:nvSpPr>
        <p:spPr>
          <a:xfrm>
            <a:off x="5074418" y="4119824"/>
            <a:ext cx="3456633" cy="923330"/>
          </a:xfrm>
          <a:prstGeom prst="rect">
            <a:avLst/>
          </a:prstGeom>
          <a:noFill/>
        </p:spPr>
        <p:txBody>
          <a:bodyPr wrap="square" rtlCol="0">
            <a:spAutoFit/>
          </a:bodyPr>
          <a:lstStyle/>
          <a:p>
            <a:r>
              <a:rPr lang="en-US" dirty="0">
                <a:cs typeface="Arial" panose="020B0604020202020204" pitchFamily="34" charset="0"/>
              </a:rPr>
              <a:t>The sum of all occupational numbers is equal to the total number of fermions ion  the box.</a:t>
            </a:r>
          </a:p>
        </p:txBody>
      </p:sp>
    </p:spTree>
    <p:extLst>
      <p:ext uri="{BB962C8B-B14F-4D97-AF65-F5344CB8AC3E}">
        <p14:creationId xmlns:p14="http://schemas.microsoft.com/office/powerpoint/2010/main" val="126920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ADDEBA9-AF83-4262-A3AF-3C2143DE4CBA}"/>
              </a:ext>
            </a:extLst>
          </p:cNvPr>
          <p:cNvSpPr txBox="1"/>
          <p:nvPr/>
        </p:nvSpPr>
        <p:spPr>
          <a:xfrm>
            <a:off x="452175" y="88187"/>
            <a:ext cx="8370277" cy="523220"/>
          </a:xfrm>
          <a:prstGeom prst="rect">
            <a:avLst/>
          </a:prstGeom>
          <a:noFill/>
        </p:spPr>
        <p:txBody>
          <a:bodyPr wrap="square" rtlCol="0">
            <a:spAutoFit/>
          </a:bodyPr>
          <a:lstStyle/>
          <a:p>
            <a:pPr algn="ctr"/>
            <a:r>
              <a:rPr lang="en-US" sz="2800" b="1" dirty="0">
                <a:cs typeface="Arial" panose="020B0604020202020204" pitchFamily="34" charset="0"/>
              </a:rPr>
              <a:t>Ideal gas quantum state: shorter notation</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204A64BC-F9AC-41B2-87F4-C6D66B55A641}"/>
                  </a:ext>
                </a:extLst>
              </p:cNvPr>
              <p:cNvSpPr txBox="1"/>
              <p:nvPr/>
            </p:nvSpPr>
            <p:spPr>
              <a:xfrm>
                <a:off x="276330" y="583687"/>
                <a:ext cx="8480809" cy="1200329"/>
              </a:xfrm>
              <a:prstGeom prst="rect">
                <a:avLst/>
              </a:prstGeom>
              <a:noFill/>
            </p:spPr>
            <p:txBody>
              <a:bodyPr wrap="square" rtlCol="0">
                <a:spAutoFit/>
              </a:bodyPr>
              <a:lstStyle/>
              <a:p>
                <a:r>
                  <a:rPr lang="en-US" dirty="0">
                    <a:cs typeface="Arial" panose="020B0604020202020204" pitchFamily="34" charset="0"/>
                  </a:rPr>
                  <a:t>Repeating: the quantum state of an ideal gas of point-like particles is given by a table of one-particle states with filled occupational numbers. The one-particle states of point-like particles</a:t>
                </a:r>
                <a:r>
                  <a:rPr lang="en-US" dirty="0">
                    <a:solidFill>
                      <a:srgbClr val="FF0000"/>
                    </a:solidFill>
                    <a:cs typeface="Arial" panose="020B0604020202020204" pitchFamily="34" charset="0"/>
                  </a:rPr>
                  <a:t> </a:t>
                </a:r>
                <a:r>
                  <a:rPr lang="en-US" dirty="0">
                    <a:cs typeface="Arial" panose="020B0604020202020204" pitchFamily="34" charset="0"/>
                  </a:rPr>
                  <a:t>are fully described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1</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2</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3</m:t>
                        </m:r>
                      </m:sub>
                    </m:sSub>
                    <m:r>
                      <a:rPr lang="en-US" b="0" i="1" smtClean="0">
                        <a:latin typeface="Cambria Math" panose="02040503050406030204" pitchFamily="18" charset="0"/>
                        <a:cs typeface="Arial" panose="020B0604020202020204" pitchFamily="34" charset="0"/>
                      </a:rPr>
                      <m:t>,</m:t>
                    </m:r>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𝑠</m:t>
                        </m:r>
                      </m:e>
                      <m:sub>
                        <m:r>
                          <a:rPr lang="en-US" b="0" i="1" smtClean="0">
                            <a:latin typeface="Cambria Math" panose="02040503050406030204" pitchFamily="18" charset="0"/>
                            <a:cs typeface="Arial" panose="020B0604020202020204" pitchFamily="34" charset="0"/>
                          </a:rPr>
                          <m:t>𝑧</m:t>
                        </m:r>
                      </m:sub>
                    </m:sSub>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A particle occupying that state would have the energy</a:t>
                </a:r>
              </a:p>
            </p:txBody>
          </p:sp>
        </mc:Choice>
        <mc:Fallback xmlns="">
          <p:sp>
            <p:nvSpPr>
              <p:cNvPr id="4" name="TextBox 3">
                <a:extLst>
                  <a:ext uri="{FF2B5EF4-FFF2-40B4-BE49-F238E27FC236}">
                    <a16:creationId xmlns:a16="http://schemas.microsoft.com/office/drawing/2014/main" id="{204A64BC-F9AC-41B2-87F4-C6D66B55A641}"/>
                  </a:ext>
                </a:extLst>
              </p:cNvPr>
              <p:cNvSpPr txBox="1">
                <a:spLocks noRot="1" noChangeAspect="1" noMove="1" noResize="1" noEditPoints="1" noAdjustHandles="1" noChangeArrowheads="1" noChangeShapeType="1" noTextEdit="1"/>
              </p:cNvSpPr>
              <p:nvPr/>
            </p:nvSpPr>
            <p:spPr>
              <a:xfrm>
                <a:off x="276330" y="583687"/>
                <a:ext cx="8480809" cy="1200329"/>
              </a:xfrm>
              <a:prstGeom prst="rect">
                <a:avLst/>
              </a:prstGeom>
              <a:blipFill>
                <a:blip r:embed="rId7"/>
                <a:stretch>
                  <a:fillRect l="-575" t="-3046" r="-359" b="-710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4DDB3C86-E91D-4871-879D-284146858357}"/>
              </a:ext>
            </a:extLst>
          </p:cNvPr>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3194726" y="1479520"/>
            <a:ext cx="2460000" cy="50400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5343F5-B875-412D-A2D6-8DFCF19CBC22}"/>
                  </a:ext>
                </a:extLst>
              </p:cNvPr>
              <p:cNvSpPr txBox="1"/>
              <p:nvPr/>
            </p:nvSpPr>
            <p:spPr>
              <a:xfrm>
                <a:off x="276330" y="4522303"/>
                <a:ext cx="8693806" cy="2075953"/>
              </a:xfrm>
              <a:prstGeom prst="rect">
                <a:avLst/>
              </a:prstGeom>
              <a:noFill/>
            </p:spPr>
            <p:txBody>
              <a:bodyPr wrap="square" rtlCol="0">
                <a:spAutoFit/>
              </a:bodyPr>
              <a:lstStyle/>
              <a:p>
                <a:r>
                  <a:rPr lang="en-US" dirty="0">
                    <a:cs typeface="Arial" panose="020B0604020202020204" pitchFamily="34" charset="0"/>
                  </a:rPr>
                  <a:t>We shall often use a shorter notation, the one particle states will be identified just by one number </a:t>
                </a:r>
                <a14:m>
                  <m:oMath xmlns:m="http://schemas.openxmlformats.org/officeDocument/2006/math">
                    <m:r>
                      <a:rPr lang="en-US" b="0" i="1" smtClean="0">
                        <a:latin typeface="Cambria Math" panose="02040503050406030204" pitchFamily="18" charset="0"/>
                        <a:cs typeface="Arial" panose="020B0604020202020204" pitchFamily="34" charset="0"/>
                      </a:rPr>
                      <m:t>𝑗</m:t>
                    </m:r>
                  </m:oMath>
                </a14:m>
                <a:r>
                  <a:rPr lang="en-US" dirty="0">
                    <a:cs typeface="Arial" panose="020B0604020202020204" pitchFamily="34" charset="0"/>
                  </a:rPr>
                  <a:t>, understood for example as the line </a:t>
                </a:r>
                <a:r>
                  <a:rPr lang="en-US" b="1" dirty="0">
                    <a:cs typeface="Arial" panose="020B0604020202020204" pitchFamily="34" charset="0"/>
                  </a:rPr>
                  <a:t>order number in the list of the one particle states</a:t>
                </a:r>
                <a:r>
                  <a:rPr lang="en-US" dirty="0">
                    <a:cs typeface="Arial" panose="020B0604020202020204" pitchFamily="34" charset="0"/>
                  </a:rPr>
                  <a:t>. The corresponding occupational number will then be denoted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𝑛</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and the state energy as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a:rPr lang="en-US" b="0" i="1" smtClean="0">
                            <a:latin typeface="Cambria Math" panose="02040503050406030204" pitchFamily="18" charset="0"/>
                            <a:cs typeface="Arial" panose="020B0604020202020204" pitchFamily="34" charset="0"/>
                          </a:rPr>
                          <m:t>𝜀</m:t>
                        </m:r>
                      </m:e>
                      <m:sub>
                        <m:r>
                          <a:rPr lang="en-US" b="0" i="1" smtClean="0">
                            <a:latin typeface="Cambria Math" panose="02040503050406030204" pitchFamily="18" charset="0"/>
                            <a:cs typeface="Arial" panose="020B0604020202020204" pitchFamily="34" charset="0"/>
                          </a:rPr>
                          <m:t>𝑗</m:t>
                        </m:r>
                      </m:sub>
                    </m:sSub>
                  </m:oMath>
                </a14:m>
                <a:r>
                  <a:rPr lang="en-US" dirty="0">
                    <a:cs typeface="Arial" panose="020B0604020202020204" pitchFamily="34" charset="0"/>
                  </a:rPr>
                  <a:t>. The </a:t>
                </a:r>
                <a:r>
                  <a:rPr lang="en-US" b="1" dirty="0">
                    <a:cs typeface="Arial" panose="020B0604020202020204" pitchFamily="34" charset="0"/>
                  </a:rPr>
                  <a:t>gas state</a:t>
                </a:r>
                <a:r>
                  <a:rPr lang="en-US" dirty="0">
                    <a:cs typeface="Arial" panose="020B0604020202020204" pitchFamily="34" charset="0"/>
                  </a:rPr>
                  <a:t> will then be given as </a:t>
                </a:r>
                <a:r>
                  <a:rPr lang="en-US" b="1" dirty="0">
                    <a:cs typeface="Arial" panose="020B0604020202020204" pitchFamily="34" charset="0"/>
                  </a:rPr>
                  <a:t>list of the occupational numbers </a:t>
                </a:r>
                <a14:m>
                  <m:oMath xmlns:m="http://schemas.openxmlformats.org/officeDocument/2006/math">
                    <m:r>
                      <a:rPr lang="en-US" b="1" i="1" smtClean="0">
                        <a:latin typeface="Cambria Math" panose="02040503050406030204" pitchFamily="18" charset="0"/>
                        <a:cs typeface="Arial" panose="020B0604020202020204" pitchFamily="34" charset="0"/>
                      </a:rPr>
                      <m:t>{</m:t>
                    </m:r>
                    <m:sSub>
                      <m:sSubPr>
                        <m:ctrlPr>
                          <a:rPr lang="en-US" b="1" i="1" smtClean="0">
                            <a:latin typeface="Cambria Math" panose="02040503050406030204" pitchFamily="18" charset="0"/>
                            <a:cs typeface="Arial" panose="020B0604020202020204" pitchFamily="34" charset="0"/>
                          </a:rPr>
                        </m:ctrlPr>
                      </m:sSubPr>
                      <m:e>
                        <m:r>
                          <a:rPr lang="en-US" b="1" i="1" smtClean="0">
                            <a:latin typeface="Cambria Math" panose="02040503050406030204" pitchFamily="18" charset="0"/>
                            <a:cs typeface="Arial" panose="020B0604020202020204" pitchFamily="34" charset="0"/>
                          </a:rPr>
                          <m:t>𝒏</m:t>
                        </m:r>
                      </m:e>
                      <m:sub>
                        <m:r>
                          <a:rPr lang="en-US" b="1" i="1" smtClean="0">
                            <a:latin typeface="Cambria Math" panose="02040503050406030204" pitchFamily="18" charset="0"/>
                            <a:cs typeface="Arial" panose="020B0604020202020204" pitchFamily="34" charset="0"/>
                          </a:rPr>
                          <m:t>𝒋</m:t>
                        </m:r>
                      </m:sub>
                    </m:sSub>
                    <m:r>
                      <a:rPr lang="en-US" b="1" i="1" smtClean="0">
                        <a:latin typeface="Cambria Math" panose="02040503050406030204" pitchFamily="18" charset="0"/>
                        <a:cs typeface="Arial" panose="020B0604020202020204" pitchFamily="34" charset="0"/>
                      </a:rPr>
                      <m:t>}</m:t>
                    </m:r>
                  </m:oMath>
                </a14:m>
                <a:r>
                  <a:rPr lang="en-US" b="1" dirty="0">
                    <a:cs typeface="Arial" panose="020B0604020202020204" pitchFamily="34" charset="0"/>
                  </a:rPr>
                  <a:t> </a:t>
                </a:r>
                <a:r>
                  <a:rPr lang="en-US" dirty="0">
                    <a:cs typeface="Arial" panose="020B0604020202020204" pitchFamily="34" charset="0"/>
                  </a:rPr>
                  <a:t>, the total number of particles as </a:t>
                </a:r>
              </a:p>
              <a:p>
                <a:endParaRPr lang="en-US" dirty="0">
                  <a:cs typeface="Arial" panose="020B0604020202020204" pitchFamily="34" charset="0"/>
                </a:endParaRPr>
              </a:p>
              <a:p>
                <a:r>
                  <a:rPr lang="en-US" dirty="0">
                    <a:cs typeface="Arial" panose="020B0604020202020204" pitchFamily="34" charset="0"/>
                  </a:rPr>
                  <a:t>and the total energy as</a:t>
                </a:r>
              </a:p>
            </p:txBody>
          </p:sp>
        </mc:Choice>
        <mc:Fallback xmlns="">
          <p:sp>
            <p:nvSpPr>
              <p:cNvPr id="10" name="TextBox 9">
                <a:extLst>
                  <a:ext uri="{FF2B5EF4-FFF2-40B4-BE49-F238E27FC236}">
                    <a16:creationId xmlns:a16="http://schemas.microsoft.com/office/drawing/2014/main" id="{2B5343F5-B875-412D-A2D6-8DFCF19CBC22}"/>
                  </a:ext>
                </a:extLst>
              </p:cNvPr>
              <p:cNvSpPr txBox="1">
                <a:spLocks noRot="1" noChangeAspect="1" noMove="1" noResize="1" noEditPoints="1" noAdjustHandles="1" noChangeArrowheads="1" noChangeShapeType="1" noTextEdit="1"/>
              </p:cNvSpPr>
              <p:nvPr/>
            </p:nvSpPr>
            <p:spPr>
              <a:xfrm>
                <a:off x="276330" y="4522303"/>
                <a:ext cx="8693806" cy="2075953"/>
              </a:xfrm>
              <a:prstGeom prst="rect">
                <a:avLst/>
              </a:prstGeom>
              <a:blipFill>
                <a:blip r:embed="rId9"/>
                <a:stretch>
                  <a:fillRect l="-561" t="-1765" r="-210" b="-4118"/>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6B9FA4CE-D3B6-4A4D-B819-6E26E63B7590}"/>
              </a:ext>
            </a:extLst>
          </p:cNvPr>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3013855" y="5744339"/>
            <a:ext cx="956952" cy="460190"/>
          </a:xfrm>
          <a:prstGeom prst="rect">
            <a:avLst/>
          </a:prstGeom>
        </p:spPr>
      </p:pic>
      <p:pic>
        <p:nvPicPr>
          <p:cNvPr id="8" name="Picture 7">
            <a:extLst>
              <a:ext uri="{FF2B5EF4-FFF2-40B4-BE49-F238E27FC236}">
                <a16:creationId xmlns:a16="http://schemas.microsoft.com/office/drawing/2014/main" id="{8A1C06FB-C82A-48B5-8C14-A99A21012283}"/>
              </a:ext>
            </a:extLst>
          </p:cNvPr>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2587510" y="6279734"/>
            <a:ext cx="1112381" cy="460190"/>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D9928DF-B418-435C-9268-431C94C1F39B}"/>
                  </a:ext>
                </a:extLst>
              </p:cNvPr>
              <p:cNvSpPr txBox="1"/>
              <p:nvPr/>
            </p:nvSpPr>
            <p:spPr>
              <a:xfrm>
                <a:off x="276330" y="2013646"/>
                <a:ext cx="8672776" cy="2585323"/>
              </a:xfrm>
              <a:prstGeom prst="rect">
                <a:avLst/>
              </a:prstGeom>
              <a:noFill/>
            </p:spPr>
            <p:txBody>
              <a:bodyPr wrap="square" rtlCol="0">
                <a:spAutoFit/>
              </a:bodyPr>
              <a:lstStyle/>
              <a:p>
                <a:r>
                  <a:rPr lang="en-US" dirty="0">
                    <a:cs typeface="Arial" panose="020B0604020202020204" pitchFamily="34" charset="0"/>
                  </a:rPr>
                  <a:t>We stress that we use the quantum mechanical formula for point-like particles. This means that we can use the formula for ideal gasses consisting of monoatomic molecules (molecules consisting of single atoms like He and not like </a:t>
                </a:r>
                <a14:m>
                  <m:oMath xmlns:m="http://schemas.openxmlformats.org/officeDocument/2006/math">
                    <m:sSub>
                      <m:sSubPr>
                        <m:ctrlPr>
                          <a:rPr lang="en-US" b="0" i="1" smtClean="0">
                            <a:latin typeface="Cambria Math" panose="02040503050406030204" pitchFamily="18" charset="0"/>
                            <a:cs typeface="Arial" panose="020B0604020202020204" pitchFamily="34" charset="0"/>
                          </a:rPr>
                        </m:ctrlPr>
                      </m:sSubPr>
                      <m:e>
                        <m:r>
                          <m:rPr>
                            <m:nor/>
                          </m:rPr>
                          <a:rPr lang="en-US" b="0" i="0" smtClean="0">
                            <a:latin typeface="Cambria Math" panose="02040503050406030204" pitchFamily="18" charset="0"/>
                            <a:cs typeface="Arial" panose="020B0604020202020204" pitchFamily="34" charset="0"/>
                          </a:rPr>
                          <m:t>O</m:t>
                        </m:r>
                      </m:e>
                      <m:sub>
                        <m:r>
                          <a:rPr lang="en-US" b="0" i="1" smtClean="0">
                            <a:latin typeface="Cambria Math" panose="02040503050406030204" pitchFamily="18" charset="0"/>
                            <a:cs typeface="Arial" panose="020B0604020202020204" pitchFamily="34" charset="0"/>
                          </a:rPr>
                          <m:t>2</m:t>
                        </m:r>
                      </m:sub>
                    </m:sSub>
                  </m:oMath>
                </a14:m>
                <a:r>
                  <a:rPr lang="en-US" dirty="0">
                    <a:cs typeface="Arial" panose="020B0604020202020204" pitchFamily="34" charset="0"/>
                  </a:rPr>
                  <a:t>. Somebody might disagree with that saying that even a He atom is not “point-like”, since it contains many protons, neutrons and electrons. The complaint would be very relevant for atoms satisfying Newton mechanics. However the real atoms behave according to quantum mechanics. </a:t>
                </a:r>
                <a:r>
                  <a:rPr lang="en-US" b="1" dirty="0">
                    <a:solidFill>
                      <a:srgbClr val="FF0000"/>
                    </a:solidFill>
                    <a:cs typeface="Arial" panose="020B0604020202020204" pitchFamily="34" charset="0"/>
                  </a:rPr>
                  <a:t>For the usual laboratory conditions the quantum mechanics tells us, that we can handle such atoms as if they were point-like particles.</a:t>
                </a:r>
                <a:r>
                  <a:rPr lang="en-US" dirty="0">
                    <a:cs typeface="Arial" panose="020B0604020202020204" pitchFamily="34" charset="0"/>
                  </a:rPr>
                  <a:t> The detailed explanation is behind the scope of this introductory text.</a:t>
                </a:r>
              </a:p>
            </p:txBody>
          </p:sp>
        </mc:Choice>
        <mc:Fallback xmlns="">
          <p:sp>
            <p:nvSpPr>
              <p:cNvPr id="3" name="TextBox 2">
                <a:extLst>
                  <a:ext uri="{FF2B5EF4-FFF2-40B4-BE49-F238E27FC236}">
                    <a16:creationId xmlns:a16="http://schemas.microsoft.com/office/drawing/2014/main" id="{2D9928DF-B418-435C-9268-431C94C1F39B}"/>
                  </a:ext>
                </a:extLst>
              </p:cNvPr>
              <p:cNvSpPr txBox="1">
                <a:spLocks noRot="1" noChangeAspect="1" noMove="1" noResize="1" noEditPoints="1" noAdjustHandles="1" noChangeArrowheads="1" noChangeShapeType="1" noTextEdit="1"/>
              </p:cNvSpPr>
              <p:nvPr/>
            </p:nvSpPr>
            <p:spPr>
              <a:xfrm>
                <a:off x="276330" y="2013646"/>
                <a:ext cx="8672776" cy="2585323"/>
              </a:xfrm>
              <a:prstGeom prst="rect">
                <a:avLst/>
              </a:prstGeom>
              <a:blipFill>
                <a:blip r:embed="rId12"/>
                <a:stretch>
                  <a:fillRect l="-562" t="-1179" r="-422" b="-2830"/>
                </a:stretch>
              </a:blipFill>
            </p:spPr>
            <p:txBody>
              <a:bodyPr/>
              <a:lstStyle/>
              <a:p>
                <a:r>
                  <a:rPr lang="sk-SK">
                    <a:noFill/>
                  </a:rPr>
                  <a:t> </a:t>
                </a:r>
              </a:p>
            </p:txBody>
          </p:sp>
        </mc:Fallback>
      </mc:AlternateContent>
    </p:spTree>
    <p:extLst>
      <p:ext uri="{BB962C8B-B14F-4D97-AF65-F5344CB8AC3E}">
        <p14:creationId xmlns:p14="http://schemas.microsoft.com/office/powerpoint/2010/main" val="286237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53C0074A-C61C-4640-87CC-BEEC2834981B}"/>
                  </a:ext>
                </a:extLst>
              </p:cNvPr>
              <p:cNvSpPr txBox="1"/>
              <p:nvPr/>
            </p:nvSpPr>
            <p:spPr>
              <a:xfrm>
                <a:off x="1989574" y="492369"/>
                <a:ext cx="452175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sk-SK" sz="4000" b="1" i="1" smtClean="0">
                          <a:latin typeface="Cambria Math" panose="02040503050406030204" pitchFamily="18" charset="0"/>
                          <a:cs typeface="Arial" panose="020B0604020202020204" pitchFamily="34" charset="0"/>
                        </a:rPr>
                        <m:t>𝒏</m:t>
                      </m:r>
                      <m:r>
                        <a:rPr lang="sk-SK" sz="4000" b="1" i="1" smtClean="0">
                          <a:latin typeface="Cambria Math" panose="02040503050406030204" pitchFamily="18" charset="0"/>
                          <a:cs typeface="Arial" panose="020B0604020202020204" pitchFamily="34" charset="0"/>
                        </a:rPr>
                        <m:t>!</m:t>
                      </m:r>
                    </m:oMath>
                  </m:oMathPara>
                </a14:m>
                <a:endParaRPr lang="en-US" sz="4000" b="1" dirty="0">
                  <a:cs typeface="Arial" panose="020B0604020202020204" pitchFamily="34" charset="0"/>
                </a:endParaRPr>
              </a:p>
            </p:txBody>
          </p:sp>
        </mc:Choice>
        <mc:Fallback xmlns="">
          <p:sp>
            <p:nvSpPr>
              <p:cNvPr id="2" name="TextBox 1">
                <a:extLst>
                  <a:ext uri="{FF2B5EF4-FFF2-40B4-BE49-F238E27FC236}">
                    <a16:creationId xmlns:a16="http://schemas.microsoft.com/office/drawing/2014/main" id="{53C0074A-C61C-4640-87CC-BEEC2834981B}"/>
                  </a:ext>
                </a:extLst>
              </p:cNvPr>
              <p:cNvSpPr txBox="1">
                <a:spLocks noRot="1" noChangeAspect="1" noMove="1" noResize="1" noEditPoints="1" noAdjustHandles="1" noChangeArrowheads="1" noChangeShapeType="1" noTextEdit="1"/>
              </p:cNvSpPr>
              <p:nvPr/>
            </p:nvSpPr>
            <p:spPr>
              <a:xfrm>
                <a:off x="1989574" y="492369"/>
                <a:ext cx="4521758" cy="707886"/>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60FCF7-5584-4CA1-AA32-4E73548107DF}"/>
                  </a:ext>
                </a:extLst>
              </p:cNvPr>
              <p:cNvSpPr txBox="1"/>
              <p:nvPr/>
            </p:nvSpPr>
            <p:spPr>
              <a:xfrm>
                <a:off x="351692" y="1436914"/>
                <a:ext cx="8510954" cy="4524315"/>
              </a:xfrm>
              <a:prstGeom prst="rect">
                <a:avLst/>
              </a:prstGeom>
              <a:noFill/>
            </p:spPr>
            <p:txBody>
              <a:bodyPr wrap="square" rtlCol="0">
                <a:spAutoFit/>
              </a:bodyPr>
              <a:lstStyle/>
              <a:p>
                <a:r>
                  <a:rPr lang="en-US" dirty="0">
                    <a:cs typeface="Arial" panose="020B0604020202020204" pitchFamily="34" charset="0"/>
                  </a:rPr>
                  <a:t>We repeat</a:t>
                </a:r>
                <a:r>
                  <a:rPr lang="sk-SK" dirty="0">
                    <a:cs typeface="Arial" panose="020B0604020202020204" pitchFamily="34" charset="0"/>
                  </a:rPr>
                  <a:t>:</a:t>
                </a:r>
                <a:r>
                  <a:rPr lang="en-US" dirty="0">
                    <a:cs typeface="Arial" panose="020B0604020202020204" pitchFamily="34" charset="0"/>
                  </a:rPr>
                  <a:t> For indistinguishable particles one has to identify the many-particle-ideal- gas state by a set of occupational numbers.</a:t>
                </a:r>
              </a:p>
              <a:p>
                <a:endParaRPr lang="en-US" dirty="0">
                  <a:cs typeface="Arial" panose="020B0604020202020204" pitchFamily="34" charset="0"/>
                </a:endParaRPr>
              </a:p>
              <a:p>
                <a:r>
                  <a:rPr lang="en-US" dirty="0">
                    <a:cs typeface="Arial" panose="020B0604020202020204" pitchFamily="34" charset="0"/>
                  </a:rPr>
                  <a:t>It is not legal to identify individual particles by naming them by numbers and give the gas state as a list of one particle states of individual numbered particles.</a:t>
                </a:r>
              </a:p>
              <a:p>
                <a:endParaRPr lang="en-US" dirty="0">
                  <a:cs typeface="Arial" panose="020B0604020202020204" pitchFamily="34" charset="0"/>
                </a:endParaRPr>
              </a:p>
              <a:p>
                <a:r>
                  <a:rPr lang="en-US" dirty="0">
                    <a:cs typeface="Arial" panose="020B0604020202020204" pitchFamily="34" charset="0"/>
                  </a:rPr>
                  <a:t>However, it is often possible to  simplify some calculation by using such an illegal gas state definition. By that we would get too many gas microstates: two microstates distinguished only by different permutation of particles would be considered as different microstates what is not allowed for indistinguishable particles. We can, however, often rectify this by </a:t>
                </a:r>
                <a:r>
                  <a:rPr lang="en-US" b="1" dirty="0">
                    <a:cs typeface="Arial" panose="020B0604020202020204" pitchFamily="34" charset="0"/>
                  </a:rPr>
                  <a:t>dividing</a:t>
                </a:r>
                <a:r>
                  <a:rPr lang="en-US" dirty="0">
                    <a:cs typeface="Arial" panose="020B0604020202020204" pitchFamily="34" charset="0"/>
                  </a:rPr>
                  <a:t> number of microstates on a proper place by the “Gibbs factor” </a:t>
                </a:r>
                <a14:m>
                  <m:oMath xmlns:m="http://schemas.openxmlformats.org/officeDocument/2006/math">
                    <m:r>
                      <a:rPr lang="en-US" b="0" i="1" smtClean="0">
                        <a:latin typeface="Cambria Math" panose="02040503050406030204" pitchFamily="18" charset="0"/>
                        <a:cs typeface="Arial" panose="020B0604020202020204" pitchFamily="34" charset="0"/>
                      </a:rPr>
                      <m:t>𝑁</m:t>
                    </m:r>
                    <m:r>
                      <a:rPr lang="en-US" b="0" i="1" smtClean="0">
                        <a:latin typeface="Cambria Math" panose="02040503050406030204" pitchFamily="18" charset="0"/>
                        <a:cs typeface="Arial" panose="020B0604020202020204" pitchFamily="34" charset="0"/>
                      </a:rPr>
                      <m:t>!</m:t>
                    </m:r>
                  </m:oMath>
                </a14:m>
                <a:r>
                  <a:rPr lang="en-US" dirty="0">
                    <a:cs typeface="Arial" panose="020B0604020202020204" pitchFamily="34" charset="0"/>
                  </a:rPr>
                  <a:t>. Gibbs found this trick just empirically without knowing the true quantum-mechanical reason. (Quantum mechanics was invented many years later!) He said something like “statistical physics considers many particle states </a:t>
                </a:r>
                <a:r>
                  <a:rPr lang="en-US" b="1" dirty="0">
                    <a:solidFill>
                      <a:srgbClr val="FF0000"/>
                    </a:solidFill>
                    <a:cs typeface="Arial" panose="020B0604020202020204" pitchFamily="34" charset="0"/>
                  </a:rPr>
                  <a:t>as if </a:t>
                </a:r>
                <a:r>
                  <a:rPr lang="en-US" dirty="0">
                    <a:cs typeface="Arial" panose="020B0604020202020204" pitchFamily="34" charset="0"/>
                  </a:rPr>
                  <a:t>the particles were indistinguishable”. </a:t>
                </a:r>
              </a:p>
              <a:p>
                <a:r>
                  <a:rPr lang="en-US" dirty="0">
                    <a:cs typeface="Arial" panose="020B0604020202020204" pitchFamily="34" charset="0"/>
                  </a:rPr>
                  <a:t>Today, we know, that </a:t>
                </a:r>
                <a:r>
                  <a:rPr lang="en-US" b="1" dirty="0">
                    <a:solidFill>
                      <a:srgbClr val="FF0000"/>
                    </a:solidFill>
                    <a:cs typeface="Arial" panose="020B0604020202020204" pitchFamily="34" charset="0"/>
                  </a:rPr>
                  <a:t>it is not “as if”</a:t>
                </a:r>
                <a:r>
                  <a:rPr lang="en-US" dirty="0">
                    <a:cs typeface="Arial" panose="020B0604020202020204" pitchFamily="34" charset="0"/>
                  </a:rPr>
                  <a:t>. Identical particles are indeed indistinguishable. </a:t>
                </a:r>
              </a:p>
            </p:txBody>
          </p:sp>
        </mc:Choice>
        <mc:Fallback xmlns="">
          <p:sp>
            <p:nvSpPr>
              <p:cNvPr id="3" name="TextBox 2">
                <a:extLst>
                  <a:ext uri="{FF2B5EF4-FFF2-40B4-BE49-F238E27FC236}">
                    <a16:creationId xmlns:a16="http://schemas.microsoft.com/office/drawing/2014/main" id="{3A60FCF7-5584-4CA1-AA32-4E73548107DF}"/>
                  </a:ext>
                </a:extLst>
              </p:cNvPr>
              <p:cNvSpPr txBox="1">
                <a:spLocks noRot="1" noChangeAspect="1" noMove="1" noResize="1" noEditPoints="1" noAdjustHandles="1" noChangeArrowheads="1" noChangeShapeType="1" noTextEdit="1"/>
              </p:cNvSpPr>
              <p:nvPr/>
            </p:nvSpPr>
            <p:spPr>
              <a:xfrm>
                <a:off x="351692" y="1436914"/>
                <a:ext cx="8510954" cy="4524315"/>
              </a:xfrm>
              <a:prstGeom prst="rect">
                <a:avLst/>
              </a:prstGeom>
              <a:blipFill>
                <a:blip r:embed="rId5"/>
                <a:stretch>
                  <a:fillRect l="-645" t="-809" r="-645" b="-1213"/>
                </a:stretch>
              </a:blipFill>
            </p:spPr>
            <p:txBody>
              <a:bodyPr/>
              <a:lstStyle/>
              <a:p>
                <a:r>
                  <a:rPr lang="sk-SK">
                    <a:noFill/>
                  </a:rPr>
                  <a:t> </a:t>
                </a:r>
              </a:p>
            </p:txBody>
          </p:sp>
        </mc:Fallback>
      </mc:AlternateContent>
    </p:spTree>
    <p:extLst>
      <p:ext uri="{BB962C8B-B14F-4D97-AF65-F5344CB8AC3E}">
        <p14:creationId xmlns:p14="http://schemas.microsoft.com/office/powerpoint/2010/main" val="1442484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0072" y="0"/>
            <a:ext cx="76717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Statistical physics manifesto</a:t>
            </a:r>
          </a:p>
        </p:txBody>
      </p:sp>
      <mc:AlternateContent xmlns:mc="http://schemas.openxmlformats.org/markup-compatibility/2006" xmlns:a14="http://schemas.microsoft.com/office/drawing/2010/main">
        <mc:Choice Requires="a14">
          <p:sp>
            <p:nvSpPr>
              <p:cNvPr id="3" name="TextBox 2"/>
              <p:cNvSpPr txBox="1"/>
              <p:nvPr/>
            </p:nvSpPr>
            <p:spPr>
              <a:xfrm>
                <a:off x="137160" y="707886"/>
                <a:ext cx="9006840" cy="568617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handle systems with huge number of degrees of freedom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exact physical state of such a system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numbers) is called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microstate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complete information on microstate is experimentally unfeasible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experimentally in any state of a large systems we have just a few values of macroscopically measurable physical quantities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these macroscopic numbers define what we call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macrostate is just drastically reduced information on microstate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have to live with the fact that we just know a macrostate instead of a microstate. Still, we want to “forecast the future” at least on the level of macrostates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 technique how we handle macrostates in physics is statistics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know the macrostate, but the system is in fact in some unknown microstate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there is tremendously huge number of microstates compatible with our information on macrostate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a particular macrostate can be realized by tremendously huge number of different microstates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This set of compatible microstates is called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statistical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see that the number of microstates in an ensemble is of the order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m:t>
                            </m:r>
                          </m:sup>
                        </m:sSup>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26</m:t>
                        </m:r>
                      </m:sup>
                    </m:sSup>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imagine a procedure which virtually forecast the future of each microstate from the ensemble, then make a virtual average and get the average characteristics of the ensemble which we assume will be useful characteristics of the final macrostate of our particular initial macrostate.</a:t>
                </a:r>
              </a:p>
            </p:txBody>
          </p:sp>
        </mc:Choice>
        <mc:Fallback xmlns="">
          <p:sp>
            <p:nvSpPr>
              <p:cNvPr id="3" name="TextBox 2"/>
              <p:cNvSpPr txBox="1">
                <a:spLocks noRot="1" noChangeAspect="1" noMove="1" noResize="1" noEditPoints="1" noAdjustHandles="1" noChangeArrowheads="1" noChangeShapeType="1" noTextEdit="1"/>
              </p:cNvSpPr>
              <p:nvPr/>
            </p:nvSpPr>
            <p:spPr>
              <a:xfrm>
                <a:off x="137160" y="707886"/>
                <a:ext cx="9006840" cy="5686172"/>
              </a:xfrm>
              <a:prstGeom prst="rect">
                <a:avLst/>
              </a:prstGeom>
              <a:blipFill>
                <a:blip r:embed="rId4"/>
                <a:stretch>
                  <a:fillRect l="-474" t="-536" r="-812" b="-750"/>
                </a:stretch>
              </a:blipFill>
            </p:spPr>
            <p:txBody>
              <a:bodyPr/>
              <a:lstStyle/>
              <a:p>
                <a:r>
                  <a:rPr lang="sk-SK">
                    <a:noFill/>
                  </a:rPr>
                  <a:t> </a:t>
                </a:r>
              </a:p>
            </p:txBody>
          </p:sp>
        </mc:Fallback>
      </mc:AlternateContent>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0053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211512" y="110912"/>
                <a:ext cx="8868480" cy="51321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Let’s repeat, the last two points of the “statistical physics manifesto”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 particular macrostate can be realized by tremendously huge number of different microstates. This set of compatible microstates is called a </a:t>
                </a: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statistical ensemble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We shall see that the number of microstates in an ensemble is of the order </a:t>
                </a:r>
                <a14:m>
                  <m:oMath xmlns:m="http://schemas.openxmlformats.org/officeDocument/2006/math">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m:t>
                            </m:r>
                          </m:sup>
                        </m:sSup>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26</m:t>
                        </m:r>
                      </m:sup>
                    </m:sSup>
                    <m:r>
                      <a:rPr kumimoji="0" lang="en-US" sz="1800" b="0" i="0"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We imagine a procedure which virtually forecast the future of each microstate from the ensemble, make a virtual average and get the average characteristics of the final macrostate which we assume will be the final macrostate of our particular initial macrostate.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justifies usage of the mean ensemble value as a reliable prediction?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mean value can be a good strategy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if it is very “sharp”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To observe a microstate with value significantly different from the mean ensemble value is in fact highly improbable. So if you want to “survive in the jungle”, the best advice is to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“believe to mean values”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If you meet something different, well, it’s just a very bad luck.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We shall argue, that such a bad luck is very, very, very improbable.</a:t>
                </a:r>
              </a:p>
            </p:txBody>
          </p:sp>
        </mc:Choice>
        <mc:Fallback xmlns="">
          <p:sp>
            <p:nvSpPr>
              <p:cNvPr id="2" name="TextBox 1"/>
              <p:cNvSpPr txBox="1">
                <a:spLocks noRot="1" noChangeAspect="1" noMove="1" noResize="1" noEditPoints="1" noAdjustHandles="1" noChangeArrowheads="1" noChangeShapeType="1" noTextEdit="1"/>
              </p:cNvSpPr>
              <p:nvPr/>
            </p:nvSpPr>
            <p:spPr>
              <a:xfrm>
                <a:off x="211512" y="110912"/>
                <a:ext cx="8868480" cy="5132174"/>
              </a:xfrm>
              <a:prstGeom prst="rect">
                <a:avLst/>
              </a:prstGeom>
              <a:blipFill>
                <a:blip r:embed="rId4"/>
                <a:stretch>
                  <a:fillRect l="-619" t="-594" b="-950"/>
                </a:stretch>
              </a:blipFill>
            </p:spPr>
            <p:txBody>
              <a:bodyPr/>
              <a:lstStyle/>
              <a:p>
                <a:r>
                  <a:rPr lang="en-US">
                    <a:noFill/>
                  </a:rPr>
                  <a:t> </a:t>
                </a:r>
              </a:p>
            </p:txBody>
          </p:sp>
        </mc:Fallback>
      </mc:AlternateContent>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2330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95536" y="1870315"/>
                <a:ext cx="8352928" cy="44860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Let’s summarize our findings: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mean value of molecules in the left part(as calculated over all the possible microstates) is, as expected </a:t>
                </a:r>
                <a14:m>
                  <m:oMath xmlns:m="http://schemas.openxmlformats.org/officeDocument/2006/math">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num>
                      <m:den>
                        <m:r>
                          <a:rPr kumimoji="0" lang="en-US" sz="1800" b="0" i="1" u="none" strike="noStrike" kern="1200" cap="none" spc="0" normalizeH="0" baseline="0" noProof="0" smtClean="0">
                            <a:ln>
                              <a:noFill/>
                            </a:ln>
                            <a:solidFill>
                              <a:prstClr val="black"/>
                            </a:solidFill>
                            <a:effectLst/>
                            <a:uLnTx/>
                            <a:uFillTx/>
                            <a:latin typeface="Cambria Math"/>
                            <a:ea typeface="+mn-ea"/>
                            <a:cs typeface="+mn-cs"/>
                          </a:rPr>
                          <m:t>2</m:t>
                        </m:r>
                      </m:den>
                    </m:f>
                    <m:r>
                      <a:rPr kumimoji="0" lang="en-US" sz="1800" b="0" i="1" u="none" strike="noStrike" kern="1200" cap="none" spc="0" normalizeH="0" baseline="0" noProof="0" smtClean="0">
                        <a:ln>
                          <a:noFill/>
                        </a:ln>
                        <a:solidFill>
                          <a:prstClr val="black"/>
                        </a:solidFill>
                        <a:effectLst/>
                        <a:uLnTx/>
                        <a:uFillTx/>
                        <a:latin typeface="Cambria Math"/>
                        <a:ea typeface="+mn-ea"/>
                        <a:cs typeface="+mn-cs"/>
                      </a:rPr>
                      <m:t>.</m:t>
                    </m:r>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typical deviation is of the order </a:t>
                </a:r>
                <a14:m>
                  <m:oMath xmlns:m="http://schemas.openxmlformats.org/officeDocument/2006/math">
                    <m:rad>
                      <m:radPr>
                        <m:degHide m:val="on"/>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radPr>
                      <m:deg/>
                      <m:e>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e>
                    </m:rad>
                  </m:oMath>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What was the reason for getting this result: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Big numbers!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number of molecules is typically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r>
                          <a:rPr kumimoji="0" lang="en-US" sz="1800" b="0" i="1" u="none" strike="noStrike" kern="1200" cap="none" spc="0" normalizeH="0" baseline="0" noProof="0" smtClean="0">
                            <a:ln>
                              <a:noFill/>
                            </a:ln>
                            <a:solidFill>
                              <a:prstClr val="black"/>
                            </a:solidFill>
                            <a:effectLst/>
                            <a:uLnTx/>
                            <a:uFillTx/>
                            <a:latin typeface="Cambria Math"/>
                            <a:ea typeface="Cambria Math"/>
                            <a:cs typeface="+mn-cs"/>
                          </a:rPr>
                          <m:t>~</m:t>
                        </m:r>
                        <m:r>
                          <a:rPr kumimoji="0" lang="en-US" sz="1800" b="0" i="1" u="none" strike="noStrike" kern="1200" cap="none" spc="0" normalizeH="0" baseline="0" noProof="0" smtClean="0">
                            <a:ln>
                              <a:noFill/>
                            </a:ln>
                            <a:solidFill>
                              <a:prstClr val="black"/>
                            </a:solidFill>
                            <a:effectLst/>
                            <a:uLnTx/>
                            <a:uFillTx/>
                            <a:latin typeface="Cambria Math"/>
                            <a:ea typeface="+mn-ea"/>
                            <a:cs typeface="+mn-cs"/>
                          </a:rPr>
                          <m:t>10</m:t>
                        </m:r>
                      </m:e>
                      <m:sup>
                        <m:r>
                          <a:rPr kumimoji="0" lang="en-US" sz="1800" b="0" i="1" u="none" strike="noStrike" kern="1200" cap="none" spc="0" normalizeH="0" baseline="0" noProof="0" smtClean="0">
                            <a:ln>
                              <a:noFill/>
                            </a:ln>
                            <a:solidFill>
                              <a:prstClr val="black"/>
                            </a:solidFill>
                            <a:effectLst/>
                            <a:uLnTx/>
                            <a:uFillTx/>
                            <a:latin typeface="Cambria Math"/>
                            <a:ea typeface="+mn-ea"/>
                            <a:cs typeface="+mn-cs"/>
                          </a:rPr>
                          <m:t>23</m:t>
                        </m:r>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 big number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number of possible microstates was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a:ea typeface="+mn-ea"/>
                            <a:cs typeface="+mn-cs"/>
                          </a:rPr>
                          <m:t>2</m:t>
                        </m:r>
                      </m:e>
                      <m:sup>
                        <m:r>
                          <a:rPr kumimoji="0" lang="en-US" sz="1800" b="0" i="1" u="none" strike="noStrike" kern="1200" cap="none" spc="0" normalizeH="0" baseline="0" noProof="0" smtClean="0">
                            <a:ln>
                              <a:noFill/>
                            </a:ln>
                            <a:solidFill>
                              <a:prstClr val="black"/>
                            </a:solidFill>
                            <a:effectLst/>
                            <a:uLnTx/>
                            <a:uFillTx/>
                            <a:latin typeface="Cambria Math"/>
                            <a:ea typeface="+mn-ea"/>
                            <a:cs typeface="+mn-cs"/>
                          </a:rPr>
                          <m:t>𝑁</m:t>
                        </m:r>
                      </m:sup>
                    </m:sSup>
                    <m:r>
                      <a:rPr kumimoji="0" lang="en-US" sz="1800" b="0" i="1" u="none" strike="noStrike" kern="1200" cap="none" spc="0" normalizeH="0" baseline="0" noProof="0" smtClean="0">
                        <a:ln>
                          <a:noFill/>
                        </a:ln>
                        <a:solidFill>
                          <a:prstClr val="black"/>
                        </a:solidFill>
                        <a:effectLst/>
                        <a:uLnTx/>
                        <a:uFillTx/>
                        <a:latin typeface="Cambria Math"/>
                        <a:ea typeface="Cambria Math"/>
                        <a:cs typeface="+mn-cs"/>
                      </a:rPr>
                      <m:t>~</m:t>
                    </m:r>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en-US" sz="1800" b="0" i="1" u="none" strike="noStrike" kern="1200" cap="none" spc="0" normalizeH="0" baseline="0" noProof="0" smtClean="0">
                            <a:ln>
                              <a:noFill/>
                            </a:ln>
                            <a:solidFill>
                              <a:prstClr val="black"/>
                            </a:solidFill>
                            <a:effectLst/>
                            <a:uLnTx/>
                            <a:uFillTx/>
                            <a:latin typeface="Cambria Math"/>
                            <a:ea typeface="Cambria Math"/>
                            <a:cs typeface="+mn-cs"/>
                          </a:rPr>
                          <m:t>2</m:t>
                        </m:r>
                      </m:e>
                      <m:sup>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a:cs typeface="+mn-cs"/>
                              </a:rPr>
                            </m:ctrlPr>
                          </m:sSupPr>
                          <m:e>
                            <m:r>
                              <a:rPr kumimoji="0" lang="en-US" sz="1800" b="0" i="1" u="none" strike="noStrike" kern="1200" cap="none" spc="0" normalizeH="0" baseline="0" noProof="0" smtClean="0">
                                <a:ln>
                                  <a:noFill/>
                                </a:ln>
                                <a:solidFill>
                                  <a:prstClr val="black"/>
                                </a:solidFill>
                                <a:effectLst/>
                                <a:uLnTx/>
                                <a:uFillTx/>
                                <a:latin typeface="Cambria Math"/>
                                <a:ea typeface="Cambria Math"/>
                                <a:cs typeface="+mn-cs"/>
                              </a:rPr>
                              <m:t>10</m:t>
                            </m:r>
                          </m:e>
                          <m:sup>
                            <m:r>
                              <a:rPr kumimoji="0" lang="en-US" sz="1800" b="0" i="1" u="none" strike="noStrike" kern="1200" cap="none" spc="0" normalizeH="0" baseline="0" noProof="0" smtClean="0">
                                <a:ln>
                                  <a:noFill/>
                                </a:ln>
                                <a:solidFill>
                                  <a:prstClr val="black"/>
                                </a:solidFill>
                                <a:effectLst/>
                                <a:uLnTx/>
                                <a:uFillTx/>
                                <a:latin typeface="Cambria Math"/>
                                <a:ea typeface="Cambria Math"/>
                                <a:cs typeface="+mn-cs"/>
                              </a:rPr>
                              <m:t>23</m:t>
                            </m:r>
                          </m:sup>
                        </m:sSup>
                      </m:sup>
                    </m:sSup>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 tremendously big number!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This situation is typical for statistical physics, we meet there three typical numerical values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normal numbers like 1, 4, </a:t>
                </a:r>
                <a14:m>
                  <m:oMath xmlns:m="http://schemas.openxmlformats.org/officeDocument/2006/math">
                    <m:sSup>
                      <m:s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𝟏𝟎</m:t>
                        </m:r>
                      </m:e>
                      <m:sup>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𝟔</m:t>
                        </m:r>
                      </m:sup>
                    </m:sSup>
                  </m:oMath>
                </a14:m>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big numbers like </a:t>
                </a:r>
                <a14:m>
                  <m:oMath xmlns:m="http://schemas.openxmlformats.org/officeDocument/2006/math">
                    <m:sSup>
                      <m:s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𝟏𝟎</m:t>
                        </m:r>
                      </m:e>
                      <m:sup>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𝟐𝟑</m:t>
                        </m:r>
                      </m:sup>
                    </m:sSup>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typically number of molecules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tremendously big numbers like </a:t>
                </a:r>
                <a14:m>
                  <m:oMath xmlns:m="http://schemas.openxmlformats.org/officeDocument/2006/math">
                    <m:sSup>
                      <m:s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𝟏𝟎</m:t>
                        </m:r>
                      </m:e>
                      <m:sup>
                        <m:sSup>
                          <m:sSupPr>
                            <m:ctrlPr>
                              <a:rPr kumimoji="0" lang="en-US" sz="1800" b="1" i="1" u="none" strike="noStrike" kern="1200" cap="none" spc="0" normalizeH="0" baseline="0" noProof="0" smtClean="0">
                                <a:ln>
                                  <a:noFill/>
                                </a:ln>
                                <a:solidFill>
                                  <a:srgbClr val="FF0000"/>
                                </a:solidFill>
                                <a:effectLst/>
                                <a:uLnTx/>
                                <a:uFillTx/>
                                <a:latin typeface="Cambria Math" panose="02040503050406030204" pitchFamily="18" charset="0"/>
                                <a:ea typeface="+mn-ea"/>
                                <a:cs typeface="+mn-cs"/>
                              </a:rPr>
                            </m:ctrlPr>
                          </m:sSupPr>
                          <m:e>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𝟏𝟎</m:t>
                            </m:r>
                          </m:e>
                          <m:sup>
                            <m:r>
                              <a:rPr kumimoji="0" lang="en-US" sz="1800" b="1" i="1" u="none" strike="noStrike" kern="1200" cap="none" spc="0" normalizeH="0" baseline="0" noProof="0" smtClean="0">
                                <a:ln>
                                  <a:noFill/>
                                </a:ln>
                                <a:solidFill>
                                  <a:srgbClr val="FF0000"/>
                                </a:solidFill>
                                <a:effectLst/>
                                <a:uLnTx/>
                                <a:uFillTx/>
                                <a:latin typeface="Cambria Math"/>
                                <a:ea typeface="+mn-ea"/>
                                <a:cs typeface="+mn-cs"/>
                              </a:rPr>
                              <m:t>𝟐𝟑</m:t>
                            </m:r>
                          </m:sup>
                        </m:sSup>
                      </m:sup>
                    </m:sSup>
                  </m:oMath>
                </a14:m>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 typically number of possible microstates</a:t>
                </a:r>
              </a:p>
            </p:txBody>
          </p:sp>
        </mc:Choice>
        <mc:Fallback xmlns="">
          <p:sp>
            <p:nvSpPr>
              <p:cNvPr id="2" name="TextBox 1"/>
              <p:cNvSpPr txBox="1">
                <a:spLocks noRot="1" noChangeAspect="1" noMove="1" noResize="1" noEditPoints="1" noAdjustHandles="1" noChangeArrowheads="1" noChangeShapeType="1" noTextEdit="1"/>
              </p:cNvSpPr>
              <p:nvPr/>
            </p:nvSpPr>
            <p:spPr>
              <a:xfrm>
                <a:off x="395536" y="1870315"/>
                <a:ext cx="8352928" cy="4486036"/>
              </a:xfrm>
              <a:prstGeom prst="rect">
                <a:avLst/>
              </a:prstGeom>
              <a:blipFill>
                <a:blip r:embed="rId4"/>
                <a:stretch>
                  <a:fillRect l="-657" t="-815" b="-1223"/>
                </a:stretch>
              </a:blipFill>
            </p:spPr>
            <p:txBody>
              <a:bodyPr/>
              <a:lstStyle/>
              <a:p>
                <a:r>
                  <a:rPr lang="en-US">
                    <a:noFill/>
                  </a:rPr>
                  <a:t> </a:t>
                </a:r>
              </a:p>
            </p:txBody>
          </p:sp>
        </mc:Fallback>
      </mc:AlternateContent>
      <p:sp>
        <p:nvSpPr>
          <p:cNvPr id="3" name="Rectangle 2"/>
          <p:cNvSpPr/>
          <p:nvPr/>
        </p:nvSpPr>
        <p:spPr>
          <a:xfrm>
            <a:off x="251520" y="4750635"/>
            <a:ext cx="8496944" cy="1944216"/>
          </a:xfrm>
          <a:prstGeom prst="rect">
            <a:avLst/>
          </a:prstGeom>
          <a:solidFill>
            <a:srgbClr val="D3F913">
              <a:alpha val="3098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CE0CA2-1A48-4B23-8A77-1A9F640E54E6}" type="slidenum">
              <a:rPr kumimoji="0" lang="sk-SK"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k-SK"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A67D14-BD38-4AF1-BAF2-CC62250635D6}"/>
                  </a:ext>
                </a:extLst>
              </p:cNvPr>
              <p:cNvSpPr txBox="1"/>
              <p:nvPr/>
            </p:nvSpPr>
            <p:spPr>
              <a:xfrm>
                <a:off x="395536" y="761780"/>
                <a:ext cx="835292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We have observed the typical sharpness of the value of a physical quantity when we calculated the probability of finding </a:t>
                </a:r>
                <a14:m>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𝒏</m:t>
                    </m:r>
                  </m:oMath>
                </a14:m>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molecules out of </a:t>
                </a:r>
                <a14:m>
                  <m:oMath xmlns:m="http://schemas.openxmlformats.org/officeDocument/2006/math">
                    <m:r>
                      <a:rPr kumimoji="0" lang="en-US" sz="20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𝑵</m:t>
                    </m:r>
                  </m:oMath>
                </a14:m>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in the left half of a box.</a:t>
                </a:r>
              </a:p>
            </p:txBody>
          </p:sp>
        </mc:Choice>
        <mc:Fallback xmlns="">
          <p:sp>
            <p:nvSpPr>
              <p:cNvPr id="5" name="TextBox 4">
                <a:extLst>
                  <a:ext uri="{FF2B5EF4-FFF2-40B4-BE49-F238E27FC236}">
                    <a16:creationId xmlns:a16="http://schemas.microsoft.com/office/drawing/2014/main" id="{BDA67D14-BD38-4AF1-BAF2-CC62250635D6}"/>
                  </a:ext>
                </a:extLst>
              </p:cNvPr>
              <p:cNvSpPr txBox="1">
                <a:spLocks noRot="1" noChangeAspect="1" noMove="1" noResize="1" noEditPoints="1" noAdjustHandles="1" noChangeArrowheads="1" noChangeShapeType="1" noTextEdit="1"/>
              </p:cNvSpPr>
              <p:nvPr/>
            </p:nvSpPr>
            <p:spPr>
              <a:xfrm>
                <a:off x="395536" y="761780"/>
                <a:ext cx="8352928" cy="1015663"/>
              </a:xfrm>
              <a:prstGeom prst="rect">
                <a:avLst/>
              </a:prstGeom>
              <a:blipFill>
                <a:blip r:embed="rId5"/>
                <a:stretch>
                  <a:fillRect l="-803" t="-3593" r="-1168" b="-9581"/>
                </a:stretch>
              </a:blipFill>
            </p:spPr>
            <p:txBody>
              <a:bodyPr/>
              <a:lstStyle/>
              <a:p>
                <a:r>
                  <a:rPr lang="en-US">
                    <a:noFill/>
                  </a:rPr>
                  <a:t> </a:t>
                </a:r>
              </a:p>
            </p:txBody>
          </p:sp>
        </mc:Fallback>
      </mc:AlternateContent>
    </p:spTree>
    <p:extLst>
      <p:ext uri="{BB962C8B-B14F-4D97-AF65-F5344CB8AC3E}">
        <p14:creationId xmlns:p14="http://schemas.microsoft.com/office/powerpoint/2010/main" val="36046948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 \frac{\pi^2\hbar^2}{2mL^2}(n_1^2+n_2^2+n_3^2)&#10;\end{align*}&#10;\end{document}&#10;"/>
  <p:tag name="IGUANATEXSIZE" val="18"/>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bar\varepsilon)\Delta\bar\varepsilon&#10;\end{align*}&#10;\end{document}&#10;"/>
  <p:tag name="IGUANATEXSIZE" val="18"/>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frac{1}{N!}(\varphi'(\bar\varepsilon)\Delta\bar\varepsilon)^N=&#10;\frac{1}{N!}C^NL^{3N}(\bar\varepsilon)^{N/2}(\alpha\bar\varepsilon)^N&#10;\end{align*}&#10;\end{document}&#10;"/>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10;(-N \ln N +N)+N \ln (\alpha C)+N\ln V+\frac{3}{2}N\ln(\bar\varepsilon)&#10;\end{align*}&#10;\end{document}&#10;"/>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10;N\ln \frac{V}{N}+\frac{3}{2}N\ln(\frac{E}{N})+N \ln\alpha C&#10;\end{align*}&#10;\end{document}&#10;"/>
  <p:tag name="IGUANATEXSIZE" val="18"/>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V)=&#10;N\ln \frac{V}{N}+\frac{3}{2}N\ln(\frac{E}{N})+N \ln\alpha C&#10;\end{align*}&#10;\end{document}&#10;"/>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k \ln \Omega(E,V)=&#10;kN\ln \frac{V}{N}+\frac{3}{2}kN\ln(\frac{E}{N})+kN \ln\alpha C&#10;\end{align*}&#10;\end{document}&#10;"/>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ln \varOmega(E)=&#10;N\ln \frac{V}{N}+\frac{3}{2}N\ln(\frac{E}{N})+N \ln\alpha C&#10;\end{align*}&#10;\end{document}&#10;"/>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Omega(E)\approx \exp(10^{23})&#10;\end{align*}&#10;\end{document}&#10;"/>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E)=\frac{1}{N!}(\varphi'(\bar\varepsilon)\Delta\bar\varepsilon)^N&#10;\end{align*}&#10;\end{document}&#10;"/>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N=\sum_j n_j&#10;\end{align*}&#10;\end{document}&#10;"/>
  <p:tag name="IGUANATEXSIZE" val="16"/>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V)=&#10;kN\ln \frac{V}{N}+\frac{3}{2}kN\ln(\frac{E}{N})+kN \ln\alpha C&#10;\end{align*}&#10;\end{document}&#10;"/>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S(E_2,V_2)-S(E_1,V_1)=&#10;kN\ln \frac{V_2}{V_1}+\frac{3}{2}kN\ln(\frac{E_2}{E_1})&#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sum_j n_j\varepsilon_j&#10;\end{align*}&#10;\end{document}&#10;"/>
  <p:tag name="IGUANATEXSIZE" val="16"/>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epsilon_{n_1,n_2,n_3}= \frac{\pi^2\hbar^2}{2mL^2}(n_1^2+n_2^2+n_3^2)&#10;\end{align*}&#10;\end{document}&#10;"/>
  <p:tag name="IGUANATEXSIZE" val="18"/>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n_1,n_2,n_3)&#10;\end{align*}&#10;\end{document}&#10;"/>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_\varepsilon|=(\frac{2mL^2}{\pi^2 \hbar^2}\varepsilon)^{1/2}&#10;\end{align*}&#10;\end{document}&#10;"/>
  <p:tag name="IGUANATEXSIZE" val="18"/>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ec n}_\varepsilon|=(\frac{2mL^2}{\pi^2 \hbar^2}\varepsilon)^{1/2}&#10;\end{align*}&#10;\end{document}&#10;"/>
  <p:tag name="IGUANATEXSIZE" val="18"/>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 \frac{1}{8}\frac{4}{3}\pi|{\vec n}_\varepsilon|^3&#10;=\frac{1}{6}\pi(\frac{2mL^2}{\pi^2 \hbar^2}\varepsilon)^{3/2}&#10;\end{align*}&#10;\end{document}&#10;"/>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varphi(\varepsilon)&#10;=g\frac{1}{6}\pi(\frac{2mL^2}{\pi^2 \hbar^2}\varepsilon)^{3/2}&#10;\end{align*}&#10;\end{document}&#10;"/>
  <p:tag name="IGUANATEXSIZE" val="18"/>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1" id="{6CE07C7B-B112-42FB-8E1B-33FE1FFF8A21}" vid="{C820F9AE-8729-4B46-B1F6-02D85150C59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MyblankCalibri</Template>
  <TotalTime>430</TotalTime>
  <Words>3692</Words>
  <Application>Microsoft Office PowerPoint</Application>
  <PresentationFormat>On-screen Show (4:3)</PresentationFormat>
  <Paragraphs>204</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Cambria Math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Vladimír Černý</dc:creator>
  <cp:lastModifiedBy>Vladimir Cerny</cp:lastModifiedBy>
  <cp:revision>46</cp:revision>
  <dcterms:created xsi:type="dcterms:W3CDTF">2018-05-28T09:18:41Z</dcterms:created>
  <dcterms:modified xsi:type="dcterms:W3CDTF">2019-10-22T09:40:51Z</dcterms:modified>
</cp:coreProperties>
</file>