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5"/>
  </p:notesMasterIdLst>
  <p:sldIdLst>
    <p:sldId id="362" r:id="rId2"/>
    <p:sldId id="326" r:id="rId3"/>
    <p:sldId id="368" r:id="rId4"/>
    <p:sldId id="363" r:id="rId5"/>
    <p:sldId id="364" r:id="rId6"/>
    <p:sldId id="365" r:id="rId7"/>
    <p:sldId id="366" r:id="rId8"/>
    <p:sldId id="344" r:id="rId9"/>
    <p:sldId id="367" r:id="rId10"/>
    <p:sldId id="369" r:id="rId11"/>
    <p:sldId id="370" r:id="rId12"/>
    <p:sldId id="371" r:id="rId13"/>
    <p:sldId id="374" r:id="rId14"/>
    <p:sldId id="375" r:id="rId15"/>
    <p:sldId id="377" r:id="rId16"/>
    <p:sldId id="376" r:id="rId17"/>
    <p:sldId id="378" r:id="rId18"/>
    <p:sldId id="379" r:id="rId19"/>
    <p:sldId id="372" r:id="rId20"/>
    <p:sldId id="373" r:id="rId21"/>
    <p:sldId id="311" r:id="rId22"/>
    <p:sldId id="312" r:id="rId23"/>
    <p:sldId id="380" r:id="rId2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6" autoAdjust="0"/>
    <p:restoredTop sz="94661" autoAdjust="0"/>
  </p:normalViewPr>
  <p:slideViewPr>
    <p:cSldViewPr snapToGrid="0">
      <p:cViewPr varScale="1">
        <p:scale>
          <a:sx n="69" d="100"/>
          <a:sy n="69" d="100"/>
        </p:scale>
        <p:origin x="1278" y="78"/>
      </p:cViewPr>
      <p:guideLst/>
    </p:cSldViewPr>
  </p:slideViewPr>
  <p:notesTextViewPr>
    <p:cViewPr>
      <p:scale>
        <a:sx n="1" d="1"/>
        <a:sy n="1" d="1"/>
      </p:scale>
      <p:origin x="0" y="0"/>
    </p:cViewPr>
  </p:notesTextViewPr>
  <p:sorterViewPr>
    <p:cViewPr>
      <p:scale>
        <a:sx n="110" d="100"/>
        <a:sy n="110" d="100"/>
      </p:scale>
      <p:origin x="0" y="-6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9C52-18EC-4722-8767-5E528E5DFBBC}" type="datetimeFigureOut">
              <a:rPr lang="sk-SK" smtClean="0"/>
              <a:t>28. 10. 2019</a:t>
            </a:fld>
            <a:endParaRPr lang="sk-S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BEF8-B183-4FAF-9231-BCB8730357BA}" type="slidenum">
              <a:rPr lang="sk-SK" smtClean="0"/>
              <a:t>‹#›</a:t>
            </a:fld>
            <a:endParaRPr lang="sk-SK" dirty="0"/>
          </a:p>
        </p:txBody>
      </p:sp>
    </p:spTree>
    <p:extLst>
      <p:ext uri="{BB962C8B-B14F-4D97-AF65-F5344CB8AC3E}">
        <p14:creationId xmlns:p14="http://schemas.microsoft.com/office/powerpoint/2010/main" val="357766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EF8-B183-4FAF-9231-BCB8730357BA}" type="slidenum">
              <a:rPr lang="sk-SK" smtClean="0"/>
              <a:t>11</a:t>
            </a:fld>
            <a:endParaRPr lang="sk-SK" dirty="0"/>
          </a:p>
        </p:txBody>
      </p:sp>
    </p:spTree>
    <p:extLst>
      <p:ext uri="{BB962C8B-B14F-4D97-AF65-F5344CB8AC3E}">
        <p14:creationId xmlns:p14="http://schemas.microsoft.com/office/powerpoint/2010/main" val="203314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EF8-B183-4FAF-9231-BCB8730357BA}" type="slidenum">
              <a:rPr lang="sk-SK" smtClean="0"/>
              <a:t>22</a:t>
            </a:fld>
            <a:endParaRPr lang="sk-SK" dirty="0"/>
          </a:p>
        </p:txBody>
      </p:sp>
    </p:spTree>
    <p:extLst>
      <p:ext uri="{BB962C8B-B14F-4D97-AF65-F5344CB8AC3E}">
        <p14:creationId xmlns:p14="http://schemas.microsoft.com/office/powerpoint/2010/main" val="21661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28. 10. 2019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220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28. 10. 2019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2903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28. 10. 2019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8661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28. 10. 2019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7930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28. 10. 2019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549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28. 10. 2019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703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28. 10. 2019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34800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28. 10. 2019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097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28. 10. 2019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12309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28. 10. 2019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6478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28. 10. 2019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6853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28. 10. 2019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14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tags" Target="../tags/tag28.xml"/><Relationship Id="rId21" Type="http://schemas.openxmlformats.org/officeDocument/2006/relationships/image" Target="../media/image59.png"/><Relationship Id="rId7" Type="http://schemas.openxmlformats.org/officeDocument/2006/relationships/tags" Target="../tags/tag32.xml"/><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tags" Target="../tags/tag27.xml"/><Relationship Id="rId16" Type="http://schemas.openxmlformats.org/officeDocument/2006/relationships/image" Target="../media/image6.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1.png"/><Relationship Id="rId5" Type="http://schemas.openxmlformats.org/officeDocument/2006/relationships/tags" Target="../tags/tag30.xml"/><Relationship Id="rId15" Type="http://schemas.openxmlformats.org/officeDocument/2006/relationships/image" Target="../media/image5.png"/><Relationship Id="rId23" Type="http://schemas.openxmlformats.org/officeDocument/2006/relationships/image" Target="../media/image600.png"/><Relationship Id="rId10" Type="http://schemas.openxmlformats.org/officeDocument/2006/relationships/slideLayout" Target="../slideLayouts/slideLayout7.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image" Target="../media/image4.png"/><Relationship Id="rId22"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4.png"/><Relationship Id="rId10" Type="http://schemas.openxmlformats.org/officeDocument/2006/relationships/image" Target="../media/image64.png"/><Relationship Id="rId4" Type="http://schemas.openxmlformats.org/officeDocument/2006/relationships/notesSlide" Target="../notesSlides/notesSlide1.xm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9.xml"/><Relationship Id="rId7" Type="http://schemas.openxmlformats.org/officeDocument/2006/relationships/image" Target="../media/image2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slideLayout" Target="../slideLayouts/slideLayout7.xml"/><Relationship Id="rId4" Type="http://schemas.openxmlformats.org/officeDocument/2006/relationships/tags" Target="../tags/tag40.xm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30.png"/><Relationship Id="rId5"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1.png"/><Relationship Id="rId26" Type="http://schemas.openxmlformats.org/officeDocument/2006/relationships/image" Target="../media/image31.png"/><Relationship Id="rId3" Type="http://schemas.openxmlformats.org/officeDocument/2006/relationships/tags" Target="../tags/tag44.xml"/><Relationship Id="rId21" Type="http://schemas.openxmlformats.org/officeDocument/2006/relationships/image" Target="../media/image4.pn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74.png"/><Relationship Id="rId25" Type="http://schemas.openxmlformats.org/officeDocument/2006/relationships/image" Target="../media/image8.png"/><Relationship Id="rId2" Type="http://schemas.openxmlformats.org/officeDocument/2006/relationships/tags" Target="../tags/tag43.xml"/><Relationship Id="rId20" Type="http://schemas.openxmlformats.org/officeDocument/2006/relationships/image" Target="../media/image3.png"/><Relationship Id="rId29" Type="http://schemas.openxmlformats.org/officeDocument/2006/relationships/image" Target="../media/image35.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image" Target="../media/image7.png"/><Relationship Id="rId5" Type="http://schemas.openxmlformats.org/officeDocument/2006/relationships/tags" Target="../tags/tag46.xml"/><Relationship Id="rId23" Type="http://schemas.openxmlformats.org/officeDocument/2006/relationships/image" Target="../media/image6.png"/><Relationship Id="rId28" Type="http://schemas.openxmlformats.org/officeDocument/2006/relationships/image" Target="../media/image34.png"/><Relationship Id="rId10" Type="http://schemas.openxmlformats.org/officeDocument/2006/relationships/tags" Target="../tags/tag51.xml"/><Relationship Id="rId19" Type="http://schemas.openxmlformats.org/officeDocument/2006/relationships/image" Target="../media/image2.png"/><Relationship Id="rId31" Type="http://schemas.openxmlformats.org/officeDocument/2006/relationships/image" Target="../media/image80.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Layout" Target="../slideLayouts/slideLayout7.xml"/><Relationship Id="rId22" Type="http://schemas.openxmlformats.org/officeDocument/2006/relationships/image" Target="../media/image5.png"/><Relationship Id="rId27" Type="http://schemas.openxmlformats.org/officeDocument/2006/relationships/image" Target="../media/image32.png"/><Relationship Id="rId30" Type="http://schemas.openxmlformats.org/officeDocument/2006/relationships/image" Target="../media/image36.png"/></Relationships>
</file>

<file path=ppt/slides/_rels/slide18.xml.rels><?xml version="1.0" encoding="UTF-8" standalone="yes"?>
<Relationships xmlns="http://schemas.openxmlformats.org/package/2006/relationships"><Relationship Id="rId13" Type="http://schemas.openxmlformats.org/officeDocument/2006/relationships/image" Target="../media/image40.png"/><Relationship Id="rId3" Type="http://schemas.openxmlformats.org/officeDocument/2006/relationships/tags" Target="../tags/tag57.xml"/><Relationship Id="rId12" Type="http://schemas.openxmlformats.org/officeDocument/2006/relationships/image" Target="../media/image39.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37.png"/><Relationship Id="rId11" Type="http://schemas.openxmlformats.org/officeDocument/2006/relationships/image" Target="../media/image84.png"/><Relationship Id="rId5" Type="http://schemas.openxmlformats.org/officeDocument/2006/relationships/slideLayout" Target="../slideLayouts/slideLayout7.xml"/><Relationship Id="rId10" Type="http://schemas.openxmlformats.org/officeDocument/2006/relationships/image" Target="../media/image38.png"/><Relationship Id="rId4" Type="http://schemas.openxmlformats.org/officeDocument/2006/relationships/tags" Target="../tags/tag58.xml"/><Relationship Id="rId9" Type="http://schemas.openxmlformats.org/officeDocument/2006/relationships/image" Target="../media/image82.png"/></Relationships>
</file>

<file path=ppt/slides/_rels/slide19.xml.rels><?xml version="1.0" encoding="UTF-8" standalone="yes"?>
<Relationships xmlns="http://schemas.openxmlformats.org/package/2006/relationships"><Relationship Id="rId13" Type="http://schemas.openxmlformats.org/officeDocument/2006/relationships/image" Target="../media/image44.png"/><Relationship Id="rId3" Type="http://schemas.openxmlformats.org/officeDocument/2006/relationships/tags" Target="../tags/tag61.xml"/><Relationship Id="rId7" Type="http://schemas.openxmlformats.org/officeDocument/2006/relationships/slideLayout" Target="../slideLayouts/slideLayout7.xml"/><Relationship Id="rId12" Type="http://schemas.openxmlformats.org/officeDocument/2006/relationships/image" Target="../media/image43.png"/><Relationship Id="rId2" Type="http://schemas.openxmlformats.org/officeDocument/2006/relationships/tags" Target="../tags/tag60.xml"/><Relationship Id="rId16" Type="http://schemas.openxmlformats.org/officeDocument/2006/relationships/image" Target="../media/image48.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41.png"/><Relationship Id="rId5" Type="http://schemas.openxmlformats.org/officeDocument/2006/relationships/tags" Target="../tags/tag63.xml"/><Relationship Id="rId15" Type="http://schemas.openxmlformats.org/officeDocument/2006/relationships/image" Target="../media/image46.png"/><Relationship Id="rId10" Type="http://schemas.openxmlformats.org/officeDocument/2006/relationships/image" Target="../media/image87.png"/><Relationship Id="rId4" Type="http://schemas.openxmlformats.org/officeDocument/2006/relationships/tags" Target="../tags/tag62.xml"/><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50.png"/><Relationship Id="rId13" Type="http://schemas.openxmlformats.org/officeDocument/2006/relationships/image" Target="../media/image51.png"/><Relationship Id="rId3" Type="http://schemas.openxmlformats.org/officeDocument/2006/relationships/tags" Target="../tags/tag67.xml"/><Relationship Id="rId12" Type="http://schemas.openxmlformats.org/officeDocument/2006/relationships/image" Target="../media/image50.png"/><Relationship Id="rId2" Type="http://schemas.openxmlformats.org/officeDocument/2006/relationships/tags" Target="../tags/tag66.xml"/><Relationship Id="rId1" Type="http://schemas.openxmlformats.org/officeDocument/2006/relationships/tags" Target="../tags/tag65.xml"/><Relationship Id="rId11" Type="http://schemas.openxmlformats.org/officeDocument/2006/relationships/image" Target="../media/image49.png"/><Relationship Id="rId5" Type="http://schemas.openxmlformats.org/officeDocument/2006/relationships/slideLayout" Target="../slideLayouts/slideLayout7.xml"/><Relationship Id="rId10" Type="http://schemas.openxmlformats.org/officeDocument/2006/relationships/image" Target="../media/image48.png"/><Relationship Id="rId4" Type="http://schemas.openxmlformats.org/officeDocument/2006/relationships/tags" Target="../tags/tag68.xml"/><Relationship Id="rId9" Type="http://schemas.openxmlformats.org/officeDocument/2006/relationships/image" Target="../media/image94.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7.xml"/><Relationship Id="rId7" Type="http://schemas.openxmlformats.org/officeDocument/2006/relationships/image" Target="../media/image98.png"/><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1.png"/><Relationship Id="rId3" Type="http://schemas.openxmlformats.org/officeDocument/2006/relationships/tags" Target="../tags/tag73.xml"/><Relationship Id="rId7" Type="http://schemas.openxmlformats.org/officeDocument/2006/relationships/notesSlide" Target="../notesSlides/notesSlide2.xml"/><Relationship Id="rId12" Type="http://schemas.openxmlformats.org/officeDocument/2006/relationships/image" Target="../media/image60.png"/><Relationship Id="rId2" Type="http://schemas.openxmlformats.org/officeDocument/2006/relationships/tags" Target="../tags/tag72.xml"/><Relationship Id="rId16" Type="http://schemas.openxmlformats.org/officeDocument/2006/relationships/image" Target="../media/image106.png"/><Relationship Id="rId1" Type="http://schemas.openxmlformats.org/officeDocument/2006/relationships/tags" Target="../tags/tag71.xml"/><Relationship Id="rId6" Type="http://schemas.openxmlformats.org/officeDocument/2006/relationships/slideLayout" Target="../slideLayouts/slideLayout7.xml"/><Relationship Id="rId11" Type="http://schemas.openxmlformats.org/officeDocument/2006/relationships/image" Target="../media/image57.png"/><Relationship Id="rId5" Type="http://schemas.openxmlformats.org/officeDocument/2006/relationships/tags" Target="../tags/tag75.xml"/><Relationship Id="rId10" Type="http://schemas.openxmlformats.org/officeDocument/2006/relationships/image" Target="../media/image55.png"/><Relationship Id="rId4" Type="http://schemas.openxmlformats.org/officeDocument/2006/relationships/tags" Target="../tags/tag74.xml"/><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67.png"/><Relationship Id="rId3" Type="http://schemas.openxmlformats.org/officeDocument/2006/relationships/tags" Target="../tags/tag78.xml"/><Relationship Id="rId12" Type="http://schemas.openxmlformats.org/officeDocument/2006/relationships/image" Target="../media/image1080.png"/><Relationship Id="rId2" Type="http://schemas.openxmlformats.org/officeDocument/2006/relationships/tags" Target="../tags/tag77.xml"/><Relationship Id="rId1" Type="http://schemas.openxmlformats.org/officeDocument/2006/relationships/tags" Target="../tags/tag76.xml"/><Relationship Id="rId11" Type="http://schemas.openxmlformats.org/officeDocument/2006/relationships/image" Target="../media/image66.png"/><Relationship Id="rId5" Type="http://schemas.openxmlformats.org/officeDocument/2006/relationships/slideLayout" Target="../slideLayouts/slideLayout7.xml"/><Relationship Id="rId10" Type="http://schemas.openxmlformats.org/officeDocument/2006/relationships/image" Target="../media/image65.png"/><Relationship Id="rId4" Type="http://schemas.openxmlformats.org/officeDocument/2006/relationships/tags" Target="../tags/tag79.xml"/><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3.png"/><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5" Type="http://schemas.openxmlformats.org/officeDocument/2006/relationships/image" Target="../media/image3.png"/><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slideLayout" Target="../slideLayouts/slideLayout7.xml"/><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42.png"/></Relationships>
</file>

<file path=ppt/slides/_rels/slide5.xml.rels><?xml version="1.0" encoding="UTF-8" standalone="yes"?>
<Relationships xmlns="http://schemas.openxmlformats.org/package/2006/relationships"><Relationship Id="rId13" Type="http://schemas.openxmlformats.org/officeDocument/2006/relationships/image" Target="../media/image13.png"/><Relationship Id="rId3" Type="http://schemas.openxmlformats.org/officeDocument/2006/relationships/tags" Target="../tags/tag12.xml"/><Relationship Id="rId7" Type="http://schemas.openxmlformats.org/officeDocument/2006/relationships/image" Target="../media/image11.png"/><Relationship Id="rId12" Type="http://schemas.openxmlformats.org/officeDocument/2006/relationships/image" Target="../media/image390.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slideLayout" Target="../slideLayouts/slideLayout7.xml"/><Relationship Id="rId10" Type="http://schemas.openxmlformats.org/officeDocument/2006/relationships/image" Target="../media/image370.png"/><Relationship Id="rId4" Type="http://schemas.openxmlformats.org/officeDocument/2006/relationships/tags" Target="../tags/tag13.xml"/><Relationship Id="rId1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slideLayout" Target="../slideLayouts/slideLayout7.xml"/><Relationship Id="rId9" Type="http://schemas.openxmlformats.org/officeDocument/2006/relationships/image" Target="../media/image49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png"/><Relationship Id="rId3"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image" Target="../media/image1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9.png"/><Relationship Id="rId5" Type="http://schemas.openxmlformats.org/officeDocument/2006/relationships/tags" Target="../tags/tag21.xml"/><Relationship Id="rId10" Type="http://schemas.openxmlformats.org/officeDocument/2006/relationships/image" Target="../media/image18.png"/><Relationship Id="rId4" Type="http://schemas.openxmlformats.org/officeDocument/2006/relationships/tags" Target="../tags/tag20.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56.png"/><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CE0CA2-1A48-4B23-8A77-1A9F640E54E6}" type="slidenum">
              <a:rPr lang="sk-SK" smtClean="0"/>
              <a:t>1</a:t>
            </a:fld>
            <a:endParaRPr lang="sk-SK" dirty="0"/>
          </a:p>
        </p:txBody>
      </p:sp>
      <p:sp>
        <p:nvSpPr>
          <p:cNvPr id="3" name="TextBox 2"/>
          <p:cNvSpPr txBox="1"/>
          <p:nvPr/>
        </p:nvSpPr>
        <p:spPr>
          <a:xfrm>
            <a:off x="143692" y="0"/>
            <a:ext cx="8490857"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Repetition: Equilibrium macrostate</a:t>
            </a:r>
          </a:p>
        </p:txBody>
      </p:sp>
      <p:sp>
        <p:nvSpPr>
          <p:cNvPr id="5" name="TextBox 4"/>
          <p:cNvSpPr txBox="1"/>
          <p:nvPr/>
        </p:nvSpPr>
        <p:spPr>
          <a:xfrm>
            <a:off x="143692" y="523220"/>
            <a:ext cx="8830491" cy="5986254"/>
          </a:xfrm>
          <a:prstGeom prst="rect">
            <a:avLst/>
          </a:prstGeom>
          <a:noFill/>
        </p:spPr>
        <p:txBody>
          <a:bodyPr wrap="square" rtlCol="0">
            <a:spAutoFit/>
          </a:bodyPr>
          <a:lstStyle/>
          <a:p>
            <a:r>
              <a:rPr lang="en-US" dirty="0">
                <a:cs typeface="Arial" panose="020B0604020202020204" pitchFamily="34" charset="0"/>
              </a:rPr>
              <a:t>In statistical physics we deal with macroscopic systems for which its is technically impossible to work with microstates. We have at disposition tremendously reduced information, just values of a few macroscopic quantities, which define the </a:t>
            </a:r>
            <a:r>
              <a:rPr lang="en-US" b="1" dirty="0">
                <a:cs typeface="Arial" panose="020B0604020202020204" pitchFamily="34" charset="0"/>
              </a:rPr>
              <a:t>macrostate</a:t>
            </a:r>
            <a:r>
              <a:rPr lang="en-US" dirty="0">
                <a:cs typeface="Arial" panose="020B0604020202020204" pitchFamily="34" charset="0"/>
              </a:rPr>
              <a:t> of the system.</a:t>
            </a:r>
          </a:p>
          <a:p>
            <a:endParaRPr lang="en-US" sz="900" dirty="0">
              <a:cs typeface="Arial" panose="020B0604020202020204" pitchFamily="34" charset="0"/>
            </a:endParaRPr>
          </a:p>
          <a:p>
            <a:r>
              <a:rPr lang="en-US" dirty="0">
                <a:cs typeface="Arial" panose="020B0604020202020204" pitchFamily="34" charset="0"/>
              </a:rPr>
              <a:t>In principle, the values of those macrostate-defining quantities depend on time, thus describing the time development of the corresponding macrostate. </a:t>
            </a:r>
          </a:p>
          <a:p>
            <a:endParaRPr lang="en-US" sz="1050" dirty="0">
              <a:cs typeface="Arial" panose="020B0604020202020204" pitchFamily="34" charset="0"/>
            </a:endParaRPr>
          </a:p>
          <a:p>
            <a:r>
              <a:rPr lang="en-US" dirty="0">
                <a:cs typeface="Arial" panose="020B0604020202020204" pitchFamily="34" charset="0"/>
              </a:rPr>
              <a:t>For </a:t>
            </a:r>
            <a:r>
              <a:rPr lang="en-US" b="1" dirty="0">
                <a:solidFill>
                  <a:srgbClr val="FF0000"/>
                </a:solidFill>
                <a:cs typeface="Arial" panose="020B0604020202020204" pitchFamily="34" charset="0"/>
              </a:rPr>
              <a:t>isolated systems </a:t>
            </a:r>
            <a:r>
              <a:rPr lang="en-US" dirty="0">
                <a:cs typeface="Arial" panose="020B0604020202020204" pitchFamily="34" charset="0"/>
              </a:rPr>
              <a:t>we observe a very interesting phenomenon:</a:t>
            </a:r>
          </a:p>
          <a:p>
            <a:r>
              <a:rPr lang="en-US" dirty="0">
                <a:cs typeface="Arial" panose="020B0604020202020204" pitchFamily="34" charset="0"/>
              </a:rPr>
              <a:t>Started from arbitrary microstate we usually observe that the corresponding macrostate changes with time until after some time (which </a:t>
            </a:r>
            <a:r>
              <a:rPr lang="en-US" b="1" dirty="0">
                <a:solidFill>
                  <a:srgbClr val="FF0000"/>
                </a:solidFill>
                <a:cs typeface="Arial" panose="020B0604020202020204" pitchFamily="34" charset="0"/>
              </a:rPr>
              <a:t>we call relaxation time</a:t>
            </a:r>
            <a:r>
              <a:rPr lang="en-US" b="1" dirty="0">
                <a:cs typeface="Arial" panose="020B0604020202020204" pitchFamily="34" charset="0"/>
              </a:rPr>
              <a:t>)</a:t>
            </a:r>
            <a:r>
              <a:rPr lang="en-US" dirty="0">
                <a:cs typeface="Arial" panose="020B0604020202020204" pitchFamily="34" charset="0"/>
              </a:rPr>
              <a:t> the macrostate does not change any more. Technically it means that all the macrostate-defining quantities are stable, their values do not change any more. We say that the system reached </a:t>
            </a:r>
            <a:r>
              <a:rPr lang="en-US" b="1" dirty="0">
                <a:solidFill>
                  <a:srgbClr val="FF0000"/>
                </a:solidFill>
                <a:cs typeface="Arial" panose="020B0604020202020204" pitchFamily="34" charset="0"/>
              </a:rPr>
              <a:t>equilibrium macrostate</a:t>
            </a:r>
            <a:r>
              <a:rPr lang="en-US" dirty="0">
                <a:cs typeface="Arial" panose="020B0604020202020204" pitchFamily="34" charset="0"/>
              </a:rPr>
              <a:t>.</a:t>
            </a:r>
          </a:p>
          <a:p>
            <a:endParaRPr lang="en-US" sz="1050" dirty="0">
              <a:cs typeface="Arial" panose="020B0604020202020204" pitchFamily="34" charset="0"/>
            </a:endParaRPr>
          </a:p>
          <a:p>
            <a:r>
              <a:rPr lang="en-US" dirty="0">
                <a:cs typeface="Arial" panose="020B0604020202020204" pitchFamily="34" charset="0"/>
              </a:rPr>
              <a:t>This does not mean that the situation is static: the microstates change all the time in macroscopic equilibrium (individual molecules collide, change their positions and velocities etc.) So the macroscopic equilibrium is a dynamical equilibrium. For all practical purposes we, however,  can consider the situation as if it was static.</a:t>
            </a:r>
          </a:p>
          <a:p>
            <a:endParaRPr lang="en-US" sz="1100" dirty="0">
              <a:cs typeface="Arial" panose="020B0604020202020204" pitchFamily="34" charset="0"/>
            </a:endParaRPr>
          </a:p>
          <a:p>
            <a:r>
              <a:rPr lang="en-US" dirty="0">
                <a:cs typeface="Arial" panose="020B0604020202020204" pitchFamily="34" charset="0"/>
              </a:rPr>
              <a:t>When we said “macroscopic quantities do not change with time” we have meant that no measuring devices are available to measure those quantities with a </a:t>
            </a:r>
            <a:r>
              <a:rPr lang="en-US" b="1" dirty="0">
                <a:solidFill>
                  <a:srgbClr val="FF0000"/>
                </a:solidFill>
                <a:cs typeface="Arial" panose="020B0604020202020204" pitchFamily="34" charset="0"/>
              </a:rPr>
              <a:t>precision of typically 13 digits</a:t>
            </a:r>
            <a:r>
              <a:rPr lang="en-US" dirty="0">
                <a:cs typeface="Arial" panose="020B0604020202020204" pitchFamily="34" charset="0"/>
              </a:rPr>
              <a:t>. Having such devices we would observe changes (fluctuations) at the last digit even for macroscopically defined quantities.</a:t>
            </a:r>
          </a:p>
        </p:txBody>
      </p:sp>
    </p:spTree>
    <p:extLst>
      <p:ext uri="{BB962C8B-B14F-4D97-AF65-F5344CB8AC3E}">
        <p14:creationId xmlns:p14="http://schemas.microsoft.com/office/powerpoint/2010/main" val="101626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AA1F275-80D2-49DD-83AE-C0C9D3DE56F9}"/>
              </a:ext>
            </a:extLst>
          </p:cNvPr>
          <p:cNvSpPr/>
          <p:nvPr/>
        </p:nvSpPr>
        <p:spPr>
          <a:xfrm>
            <a:off x="6112728" y="3489815"/>
            <a:ext cx="197004" cy="1143000"/>
          </a:xfrm>
          <a:prstGeom prst="rect">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0343A0C-8191-4DB6-AF7D-F6D52C04E7EC}"/>
              </a:ext>
            </a:extLst>
          </p:cNvPr>
          <p:cNvSpPr>
            <a:spLocks noGrp="1"/>
          </p:cNvSpPr>
          <p:nvPr>
            <p:ph type="sldNum" sz="quarter" idx="12"/>
          </p:nvPr>
        </p:nvSpPr>
        <p:spPr/>
        <p:txBody>
          <a:bodyPr/>
          <a:lstStyle/>
          <a:p>
            <a:fld id="{A84D4951-8A76-4D8F-991A-50C7753EBC79}" type="slidenum">
              <a:rPr lang="sk-SK" smtClean="0"/>
              <a:t>10</a:t>
            </a:fld>
            <a:endParaRPr lang="sk-SK" dirty="0"/>
          </a:p>
        </p:txBody>
      </p:sp>
      <p:sp>
        <p:nvSpPr>
          <p:cNvPr id="3" name="Rectangle 2">
            <a:extLst>
              <a:ext uri="{FF2B5EF4-FFF2-40B4-BE49-F238E27FC236}">
                <a16:creationId xmlns:a16="http://schemas.microsoft.com/office/drawing/2014/main" id="{5C1EBB37-23C6-468D-AA24-0AFB3ED5784A}"/>
              </a:ext>
            </a:extLst>
          </p:cNvPr>
          <p:cNvSpPr/>
          <p:nvPr/>
        </p:nvSpPr>
        <p:spPr>
          <a:xfrm>
            <a:off x="1533292" y="3489815"/>
            <a:ext cx="735981" cy="11318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C1D8B4-CE2E-4EF6-ABDF-5ABFA1B425B5}"/>
              </a:ext>
            </a:extLst>
          </p:cNvPr>
          <p:cNvSpPr/>
          <p:nvPr/>
        </p:nvSpPr>
        <p:spPr>
          <a:xfrm>
            <a:off x="2771078" y="3054918"/>
            <a:ext cx="1148575" cy="15667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43724C-2DE6-4B29-8C6D-F366163A467F}"/>
              </a:ext>
            </a:extLst>
          </p:cNvPr>
          <p:cNvSpPr/>
          <p:nvPr/>
        </p:nvSpPr>
        <p:spPr>
          <a:xfrm>
            <a:off x="5465955" y="3489815"/>
            <a:ext cx="738212" cy="1131849"/>
          </a:xfrm>
          <a:custGeom>
            <a:avLst/>
            <a:gdLst>
              <a:gd name="connsiteX0" fmla="*/ 0 w 735981"/>
              <a:gd name="connsiteY0" fmla="*/ 0 h 1131849"/>
              <a:gd name="connsiteX1" fmla="*/ 735981 w 735981"/>
              <a:gd name="connsiteY1" fmla="*/ 0 h 1131849"/>
              <a:gd name="connsiteX2" fmla="*/ 735981 w 735981"/>
              <a:gd name="connsiteY2" fmla="*/ 1131849 h 1131849"/>
              <a:gd name="connsiteX3" fmla="*/ 0 w 735981"/>
              <a:gd name="connsiteY3" fmla="*/ 1131849 h 1131849"/>
              <a:gd name="connsiteX4" fmla="*/ 0 w 735981"/>
              <a:gd name="connsiteY4" fmla="*/ 0 h 1131849"/>
              <a:gd name="connsiteX0" fmla="*/ 735981 w 827421"/>
              <a:gd name="connsiteY0" fmla="*/ 1131849 h 1223289"/>
              <a:gd name="connsiteX1" fmla="*/ 0 w 827421"/>
              <a:gd name="connsiteY1" fmla="*/ 1131849 h 1223289"/>
              <a:gd name="connsiteX2" fmla="*/ 0 w 827421"/>
              <a:gd name="connsiteY2" fmla="*/ 0 h 1223289"/>
              <a:gd name="connsiteX3" fmla="*/ 735981 w 827421"/>
              <a:gd name="connsiteY3" fmla="*/ 0 h 1223289"/>
              <a:gd name="connsiteX4" fmla="*/ 827421 w 827421"/>
              <a:gd name="connsiteY4" fmla="*/ 1223289 h 1223289"/>
              <a:gd name="connsiteX0" fmla="*/ 735981 w 827421"/>
              <a:gd name="connsiteY0" fmla="*/ 1131849 h 1223289"/>
              <a:gd name="connsiteX1" fmla="*/ 0 w 827421"/>
              <a:gd name="connsiteY1" fmla="*/ 1131849 h 1223289"/>
              <a:gd name="connsiteX2" fmla="*/ 0 w 827421"/>
              <a:gd name="connsiteY2" fmla="*/ 0 h 1223289"/>
              <a:gd name="connsiteX3" fmla="*/ 827421 w 827421"/>
              <a:gd name="connsiteY3" fmla="*/ 1223289 h 1223289"/>
              <a:gd name="connsiteX0" fmla="*/ 735981 w 738212"/>
              <a:gd name="connsiteY0" fmla="*/ 1131849 h 1131849"/>
              <a:gd name="connsiteX1" fmla="*/ 0 w 738212"/>
              <a:gd name="connsiteY1" fmla="*/ 1131849 h 1131849"/>
              <a:gd name="connsiteX2" fmla="*/ 0 w 738212"/>
              <a:gd name="connsiteY2" fmla="*/ 0 h 1131849"/>
              <a:gd name="connsiteX3" fmla="*/ 738212 w 738212"/>
              <a:gd name="connsiteY3" fmla="*/ 7806 h 1131849"/>
            </a:gdLst>
            <a:ahLst/>
            <a:cxnLst>
              <a:cxn ang="0">
                <a:pos x="connsiteX0" y="connsiteY0"/>
              </a:cxn>
              <a:cxn ang="0">
                <a:pos x="connsiteX1" y="connsiteY1"/>
              </a:cxn>
              <a:cxn ang="0">
                <a:pos x="connsiteX2" y="connsiteY2"/>
              </a:cxn>
              <a:cxn ang="0">
                <a:pos x="connsiteX3" y="connsiteY3"/>
              </a:cxn>
            </a:cxnLst>
            <a:rect l="l" t="t" r="r" b="b"/>
            <a:pathLst>
              <a:path w="738212" h="1131849">
                <a:moveTo>
                  <a:pt x="735981" y="1131849"/>
                </a:moveTo>
                <a:lnTo>
                  <a:pt x="0" y="1131849"/>
                </a:lnTo>
                <a:lnTo>
                  <a:pt x="0" y="0"/>
                </a:lnTo>
                <a:lnTo>
                  <a:pt x="738212" y="7806"/>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3224B0-EF46-4CF0-AA61-713E17856632}"/>
              </a:ext>
            </a:extLst>
          </p:cNvPr>
          <p:cNvSpPr/>
          <p:nvPr/>
        </p:nvSpPr>
        <p:spPr>
          <a:xfrm>
            <a:off x="6197251" y="3066069"/>
            <a:ext cx="1148575" cy="1566746"/>
          </a:xfrm>
          <a:custGeom>
            <a:avLst/>
            <a:gdLst>
              <a:gd name="connsiteX0" fmla="*/ 0 w 1148575"/>
              <a:gd name="connsiteY0" fmla="*/ 0 h 1566746"/>
              <a:gd name="connsiteX1" fmla="*/ 1148575 w 1148575"/>
              <a:gd name="connsiteY1" fmla="*/ 0 h 1566746"/>
              <a:gd name="connsiteX2" fmla="*/ 1148575 w 1148575"/>
              <a:gd name="connsiteY2" fmla="*/ 1566746 h 1566746"/>
              <a:gd name="connsiteX3" fmla="*/ 0 w 1148575"/>
              <a:gd name="connsiteY3" fmla="*/ 1566746 h 1566746"/>
              <a:gd name="connsiteX4" fmla="*/ 0 w 1148575"/>
              <a:gd name="connsiteY4" fmla="*/ 0 h 1566746"/>
              <a:gd name="connsiteX0" fmla="*/ 0 w 1148575"/>
              <a:gd name="connsiteY0" fmla="*/ 0 h 1566746"/>
              <a:gd name="connsiteX1" fmla="*/ 1148575 w 1148575"/>
              <a:gd name="connsiteY1" fmla="*/ 0 h 1566746"/>
              <a:gd name="connsiteX2" fmla="*/ 1148575 w 1148575"/>
              <a:gd name="connsiteY2" fmla="*/ 1566746 h 1566746"/>
              <a:gd name="connsiteX3" fmla="*/ 0 w 1148575"/>
              <a:gd name="connsiteY3" fmla="*/ 1566746 h 1566746"/>
              <a:gd name="connsiteX4" fmla="*/ 91440 w 1148575"/>
              <a:gd name="connsiteY4" fmla="*/ 91440 h 1566746"/>
              <a:gd name="connsiteX0" fmla="*/ 0 w 1148575"/>
              <a:gd name="connsiteY0" fmla="*/ 0 h 1566746"/>
              <a:gd name="connsiteX1" fmla="*/ 1148575 w 1148575"/>
              <a:gd name="connsiteY1" fmla="*/ 0 h 1566746"/>
              <a:gd name="connsiteX2" fmla="*/ 1148575 w 1148575"/>
              <a:gd name="connsiteY2" fmla="*/ 1566746 h 1566746"/>
              <a:gd name="connsiteX3" fmla="*/ 91440 w 1148575"/>
              <a:gd name="connsiteY3" fmla="*/ 91440 h 1566746"/>
              <a:gd name="connsiteX0" fmla="*/ 0 w 1148575"/>
              <a:gd name="connsiteY0" fmla="*/ 0 h 1566746"/>
              <a:gd name="connsiteX1" fmla="*/ 1148575 w 1148575"/>
              <a:gd name="connsiteY1" fmla="*/ 0 h 1566746"/>
              <a:gd name="connsiteX2" fmla="*/ 1148575 w 1148575"/>
              <a:gd name="connsiteY2" fmla="*/ 1566746 h 1566746"/>
              <a:gd name="connsiteX3" fmla="*/ 13381 w 1148575"/>
              <a:gd name="connsiteY3" fmla="*/ 1552250 h 1566746"/>
            </a:gdLst>
            <a:ahLst/>
            <a:cxnLst>
              <a:cxn ang="0">
                <a:pos x="connsiteX0" y="connsiteY0"/>
              </a:cxn>
              <a:cxn ang="0">
                <a:pos x="connsiteX1" y="connsiteY1"/>
              </a:cxn>
              <a:cxn ang="0">
                <a:pos x="connsiteX2" y="connsiteY2"/>
              </a:cxn>
              <a:cxn ang="0">
                <a:pos x="connsiteX3" y="connsiteY3"/>
              </a:cxn>
            </a:cxnLst>
            <a:rect l="l" t="t" r="r" b="b"/>
            <a:pathLst>
              <a:path w="1148575" h="1566746">
                <a:moveTo>
                  <a:pt x="0" y="0"/>
                </a:moveTo>
                <a:lnTo>
                  <a:pt x="1148575" y="0"/>
                </a:lnTo>
                <a:lnTo>
                  <a:pt x="1148575" y="1566746"/>
                </a:lnTo>
                <a:lnTo>
                  <a:pt x="13381" y="155225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0B5C85A-3B32-4DF9-9AC9-4B5275AFE5C9}"/>
              </a:ext>
            </a:extLst>
          </p:cNvPr>
          <p:cNvCxnSpPr/>
          <p:nvPr/>
        </p:nvCxnSpPr>
        <p:spPr>
          <a:xfrm>
            <a:off x="4142678" y="4055739"/>
            <a:ext cx="1126273"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2894677-FCD4-4F9B-9750-EA0D79A1FECE}"/>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770806" y="3638013"/>
            <a:ext cx="260952" cy="211429"/>
          </a:xfrm>
          <a:prstGeom prst="rect">
            <a:avLst/>
          </a:prstGeom>
        </p:spPr>
      </p:pic>
      <p:pic>
        <p:nvPicPr>
          <p:cNvPr id="9" name="Picture 8">
            <a:extLst>
              <a:ext uri="{FF2B5EF4-FFF2-40B4-BE49-F238E27FC236}">
                <a16:creationId xmlns:a16="http://schemas.microsoft.com/office/drawing/2014/main" id="{F2BC5D05-47DA-439F-B084-1CC5FD8765CD}"/>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214889" y="3384323"/>
            <a:ext cx="266667" cy="211429"/>
          </a:xfrm>
          <a:prstGeom prst="rect">
            <a:avLst/>
          </a:prstGeom>
        </p:spPr>
      </p:pic>
      <p:pic>
        <p:nvPicPr>
          <p:cNvPr id="10" name="Picture 9">
            <a:extLst>
              <a:ext uri="{FF2B5EF4-FFF2-40B4-BE49-F238E27FC236}">
                <a16:creationId xmlns:a16="http://schemas.microsoft.com/office/drawing/2014/main" id="{BEFA87FC-166F-42C9-95A7-F9B49F3F9EE6}"/>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678209" y="3732354"/>
            <a:ext cx="260952" cy="264762"/>
          </a:xfrm>
          <a:prstGeom prst="rect">
            <a:avLst/>
          </a:prstGeom>
        </p:spPr>
      </p:pic>
      <p:pic>
        <p:nvPicPr>
          <p:cNvPr id="11" name="Picture 10">
            <a:extLst>
              <a:ext uri="{FF2B5EF4-FFF2-40B4-BE49-F238E27FC236}">
                <a16:creationId xmlns:a16="http://schemas.microsoft.com/office/drawing/2014/main" id="{951CE09E-F34F-43CC-8ACA-98A7567C0CD9}"/>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671250" y="3426584"/>
            <a:ext cx="266667" cy="264762"/>
          </a:xfrm>
          <a:prstGeom prst="rect">
            <a:avLst/>
          </a:prstGeom>
        </p:spPr>
      </p:pic>
      <p:pic>
        <p:nvPicPr>
          <p:cNvPr id="12" name="Picture 11">
            <a:extLst>
              <a:ext uri="{FF2B5EF4-FFF2-40B4-BE49-F238E27FC236}">
                <a16:creationId xmlns:a16="http://schemas.microsoft.com/office/drawing/2014/main" id="{369004C0-8328-418D-8F27-B22BD257696B}"/>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770806" y="4145683"/>
            <a:ext cx="219048" cy="213333"/>
          </a:xfrm>
          <a:prstGeom prst="rect">
            <a:avLst/>
          </a:prstGeom>
        </p:spPr>
      </p:pic>
      <p:pic>
        <p:nvPicPr>
          <p:cNvPr id="13" name="Picture 12">
            <a:extLst>
              <a:ext uri="{FF2B5EF4-FFF2-40B4-BE49-F238E27FC236}">
                <a16:creationId xmlns:a16="http://schemas.microsoft.com/office/drawing/2014/main" id="{41AAF08D-F300-4ECB-957C-F7FE577BCADE}"/>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251198" y="4142404"/>
            <a:ext cx="224762" cy="213333"/>
          </a:xfrm>
          <a:prstGeom prst="rect">
            <a:avLst/>
          </a:prstGeom>
        </p:spPr>
      </p:pic>
      <p:pic>
        <p:nvPicPr>
          <p:cNvPr id="14" name="Picture 13">
            <a:extLst>
              <a:ext uri="{FF2B5EF4-FFF2-40B4-BE49-F238E27FC236}">
                <a16:creationId xmlns:a16="http://schemas.microsoft.com/office/drawing/2014/main" id="{09514864-E286-4657-85CC-2C2D1A3BCA83}"/>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5699161" y="4142404"/>
            <a:ext cx="243810" cy="264762"/>
          </a:xfrm>
          <a:prstGeom prst="rect">
            <a:avLst/>
          </a:prstGeom>
        </p:spPr>
      </p:pic>
      <p:pic>
        <p:nvPicPr>
          <p:cNvPr id="15" name="Picture 14">
            <a:extLst>
              <a:ext uri="{FF2B5EF4-FFF2-40B4-BE49-F238E27FC236}">
                <a16:creationId xmlns:a16="http://schemas.microsoft.com/office/drawing/2014/main" id="{8D9B337D-1F33-40C2-948C-E69AD2FC1BEB}"/>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6692202" y="4141531"/>
            <a:ext cx="243810" cy="264762"/>
          </a:xfrm>
          <a:prstGeom prst="rect">
            <a:avLst/>
          </a:prstGeom>
        </p:spPr>
      </p:pic>
      <p:cxnSp>
        <p:nvCxnSpPr>
          <p:cNvPr id="19" name="Straight Connector 18">
            <a:extLst>
              <a:ext uri="{FF2B5EF4-FFF2-40B4-BE49-F238E27FC236}">
                <a16:creationId xmlns:a16="http://schemas.microsoft.com/office/drawing/2014/main" id="{8E2294A9-64D3-4418-9324-84F875EC64E2}"/>
              </a:ext>
            </a:extLst>
          </p:cNvPr>
          <p:cNvCxnSpPr>
            <a:stCxn id="6" idx="0"/>
            <a:endCxn id="5" idx="3"/>
          </p:cNvCxnSpPr>
          <p:nvPr/>
        </p:nvCxnSpPr>
        <p:spPr>
          <a:xfrm>
            <a:off x="6197251" y="3066069"/>
            <a:ext cx="6916" cy="4315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E7E53E8-8A30-479A-A982-21134C4176DF}"/>
              </a:ext>
            </a:extLst>
          </p:cNvPr>
          <p:cNvCxnSpPr/>
          <p:nvPr/>
        </p:nvCxnSpPr>
        <p:spPr>
          <a:xfrm>
            <a:off x="5905708" y="4495501"/>
            <a:ext cx="623332" cy="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1B37355-DD63-407D-B47D-022D17634140}"/>
                  </a:ext>
                </a:extLst>
              </p:cNvPr>
              <p:cNvSpPr/>
              <p:nvPr/>
            </p:nvSpPr>
            <p:spPr>
              <a:xfrm>
                <a:off x="523134" y="508553"/>
                <a:ext cx="7802135" cy="2308324"/>
              </a:xfrm>
              <a:prstGeom prst="rect">
                <a:avLst/>
              </a:prstGeom>
            </p:spPr>
            <p:txBody>
              <a:bodyPr wrap="square">
                <a:spAutoFit/>
              </a:bodyPr>
              <a:lstStyle/>
              <a:p>
                <a:r>
                  <a:rPr lang="en-US" dirty="0"/>
                  <a:t>Another example of entropy maximization. We consider two isolated statistical systems, each of them being individually in equilibrium. Their energies and volumes (representing any general external parameters) 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oMath>
                </a14:m>
                <a:r>
                  <a:rPr lang="en-US" dirty="0"/>
                  <a:t>. This time we bring them into a  contact realized by a piston what enables to </a:t>
                </a:r>
                <a:r>
                  <a:rPr lang="en-US" b="1" dirty="0"/>
                  <a:t>redistribute volume between them</a:t>
                </a:r>
                <a:r>
                  <a:rPr lang="en-US" dirty="0"/>
                  <a:t>. The piston, of course, provides (by microscopic movements) also a heat contact. The new energies will be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oMath>
                </a14:m>
                <a:r>
                  <a:rPr lang="en-US" dirty="0"/>
                  <a:t>, satisfying, of course energy conservation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oMath>
                </a14:m>
                <a:r>
                  <a:rPr lang="en-US" dirty="0"/>
                  <a:t>. The new volumes will be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1</m:t>
                        </m:r>
                      </m:sub>
                      <m:sup>
                        <m:r>
                          <a:rPr lang="en-US" b="0" i="1" smtClean="0">
                            <a:latin typeface="Cambria Math" panose="02040503050406030204" pitchFamily="18" charset="0"/>
                          </a:rPr>
                          <m:t>′</m:t>
                        </m:r>
                      </m:sup>
                    </m:sSubSup>
                    <m:r>
                      <a:rPr lang="en-US" i="1">
                        <a:latin typeface="Cambria Math" panose="02040503050406030204" pitchFamily="18" charset="0"/>
                      </a:rPr>
                      <m:t>, </m:t>
                    </m:r>
                    <m:sSubSup>
                      <m:sSubSupPr>
                        <m:ctrlPr>
                          <a:rPr lang="en-US" b="0" i="1" smtClean="0">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2</m:t>
                        </m:r>
                      </m:sub>
                      <m:sup>
                        <m:r>
                          <a:rPr lang="en-US" b="0" i="1" smtClean="0">
                            <a:latin typeface="Cambria Math" panose="02040503050406030204" pitchFamily="18" charset="0"/>
                          </a:rPr>
                          <m:t>′</m:t>
                        </m:r>
                      </m:sup>
                    </m:sSubSup>
                  </m:oMath>
                </a14:m>
                <a:r>
                  <a:rPr lang="en-US" dirty="0"/>
                  <a:t> with the total volume unchanged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a:t>
                </a:r>
              </a:p>
            </p:txBody>
          </p:sp>
        </mc:Choice>
        <mc:Fallback xmlns="">
          <p:sp>
            <p:nvSpPr>
              <p:cNvPr id="23" name="Rectangle 22">
                <a:extLst>
                  <a:ext uri="{FF2B5EF4-FFF2-40B4-BE49-F238E27FC236}">
                    <a16:creationId xmlns:a16="http://schemas.microsoft.com/office/drawing/2014/main" id="{41B37355-DD63-407D-B47D-022D17634140}"/>
                  </a:ext>
                </a:extLst>
              </p:cNvPr>
              <p:cNvSpPr>
                <a:spLocks noRot="1" noChangeAspect="1" noMove="1" noResize="1" noEditPoints="1" noAdjustHandles="1" noChangeArrowheads="1" noChangeShapeType="1" noTextEdit="1"/>
              </p:cNvSpPr>
              <p:nvPr/>
            </p:nvSpPr>
            <p:spPr>
              <a:xfrm>
                <a:off x="523134" y="508553"/>
                <a:ext cx="7802135" cy="2308324"/>
              </a:xfrm>
              <a:prstGeom prst="rect">
                <a:avLst/>
              </a:prstGeom>
              <a:blipFill>
                <a:blip r:embed="rId21"/>
                <a:stretch>
                  <a:fillRect l="-703" t="-1319" b="-3166"/>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2DC823-4972-422B-93D3-3059EB6D17B6}"/>
              </a:ext>
            </a:extLst>
          </p:cNvPr>
          <p:cNvSpPr/>
          <p:nvPr/>
        </p:nvSpPr>
        <p:spPr>
          <a:xfrm>
            <a:off x="747081" y="4698288"/>
            <a:ext cx="8274668" cy="369332"/>
          </a:xfrm>
          <a:prstGeom prst="rect">
            <a:avLst/>
          </a:prstGeom>
        </p:spPr>
        <p:txBody>
          <a:bodyPr wrap="square">
            <a:spAutoFit/>
          </a:bodyPr>
          <a:lstStyle/>
          <a:p>
            <a:r>
              <a:rPr lang="en-US" dirty="0"/>
              <a:t>After the final common equilibrium is established the total entropy will be</a:t>
            </a:r>
          </a:p>
        </p:txBody>
      </p:sp>
      <p:pic>
        <p:nvPicPr>
          <p:cNvPr id="27" name="Picture 26">
            <a:extLst>
              <a:ext uri="{FF2B5EF4-FFF2-40B4-BE49-F238E27FC236}">
                <a16:creationId xmlns:a16="http://schemas.microsoft.com/office/drawing/2014/main" id="{9129E73E-B893-4EA3-B029-2E909037E086}"/>
              </a:ext>
            </a:extLst>
          </p:cNvPr>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2947098" y="5204199"/>
            <a:ext cx="2844000" cy="238286"/>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B321C8A-1E4E-4F75-862B-D05E7435BE4C}"/>
                  </a:ext>
                </a:extLst>
              </p:cNvPr>
              <p:cNvSpPr txBox="1"/>
              <p:nvPr/>
            </p:nvSpPr>
            <p:spPr>
              <a:xfrm>
                <a:off x="645481" y="5485389"/>
                <a:ext cx="7995887" cy="923330"/>
              </a:xfrm>
              <a:prstGeom prst="rect">
                <a:avLst/>
              </a:prstGeom>
              <a:noFill/>
            </p:spPr>
            <p:txBody>
              <a:bodyPr wrap="square" rtlCol="0">
                <a:spAutoFit/>
              </a:bodyPr>
              <a:lstStyle/>
              <a:p>
                <a:r>
                  <a:rPr lang="en-US" dirty="0"/>
                  <a:t>the final values of energies will be the same as in the case when we have considered just a thermal contact. The only unknown value in this relation is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since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r>
                  <a:rPr lang="en-US" dirty="0"/>
                  <a:t> is given by the total volume conservation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a:t>
                </a:r>
              </a:p>
            </p:txBody>
          </p:sp>
        </mc:Choice>
        <mc:Fallback xmlns="">
          <p:sp>
            <p:nvSpPr>
              <p:cNvPr id="29" name="TextBox 28">
                <a:extLst>
                  <a:ext uri="{FF2B5EF4-FFF2-40B4-BE49-F238E27FC236}">
                    <a16:creationId xmlns:a16="http://schemas.microsoft.com/office/drawing/2014/main" id="{DB321C8A-1E4E-4F75-862B-D05E7435BE4C}"/>
                  </a:ext>
                </a:extLst>
              </p:cNvPr>
              <p:cNvSpPr txBox="1">
                <a:spLocks noRot="1" noChangeAspect="1" noMove="1" noResize="1" noEditPoints="1" noAdjustHandles="1" noChangeArrowheads="1" noChangeShapeType="1" noTextEdit="1"/>
              </p:cNvSpPr>
              <p:nvPr/>
            </p:nvSpPr>
            <p:spPr>
              <a:xfrm>
                <a:off x="645481" y="5485389"/>
                <a:ext cx="7995887" cy="923330"/>
              </a:xfrm>
              <a:prstGeom prst="rect">
                <a:avLst/>
              </a:prstGeom>
              <a:blipFill>
                <a:blip r:embed="rId23"/>
                <a:stretch>
                  <a:fillRect l="-686" t="-3974" b="-9934"/>
                </a:stretch>
              </a:blipFill>
            </p:spPr>
            <p:txBody>
              <a:bodyPr/>
              <a:lstStyle/>
              <a:p>
                <a:r>
                  <a:rPr lang="sk-SK">
                    <a:noFill/>
                  </a:rPr>
                  <a:t> </a:t>
                </a:r>
              </a:p>
            </p:txBody>
          </p:sp>
        </mc:Fallback>
      </mc:AlternateContent>
    </p:spTree>
    <p:extLst>
      <p:ext uri="{BB962C8B-B14F-4D97-AF65-F5344CB8AC3E}">
        <p14:creationId xmlns:p14="http://schemas.microsoft.com/office/powerpoint/2010/main" val="15817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651076-747C-47D9-91B8-C9D35DC095A9}"/>
              </a:ext>
            </a:extLst>
          </p:cNvPr>
          <p:cNvSpPr>
            <a:spLocks noGrp="1"/>
          </p:cNvSpPr>
          <p:nvPr>
            <p:ph type="sldNum" sz="quarter" idx="12"/>
          </p:nvPr>
        </p:nvSpPr>
        <p:spPr/>
        <p:txBody>
          <a:bodyPr/>
          <a:lstStyle/>
          <a:p>
            <a:fld id="{A84D4951-8A76-4D8F-991A-50C7753EBC79}" type="slidenum">
              <a:rPr lang="sk-SK" smtClean="0"/>
              <a:t>11</a:t>
            </a:fld>
            <a:endParaRPr lang="sk-SK" dirty="0"/>
          </a:p>
        </p:txBody>
      </p:sp>
      <p:pic>
        <p:nvPicPr>
          <p:cNvPr id="5" name="Picture 4">
            <a:extLst>
              <a:ext uri="{FF2B5EF4-FFF2-40B4-BE49-F238E27FC236}">
                <a16:creationId xmlns:a16="http://schemas.microsoft.com/office/drawing/2014/main" id="{EBF47AEA-4998-47B5-8EDF-34443AC28D2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36967" y="914156"/>
            <a:ext cx="4534853" cy="61550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D5ECB36-D728-4CBF-9A4D-A46C80670F37}"/>
                  </a:ext>
                </a:extLst>
              </p:cNvPr>
              <p:cNvSpPr txBox="1"/>
              <p:nvPr/>
            </p:nvSpPr>
            <p:spPr>
              <a:xfrm>
                <a:off x="440473" y="310830"/>
                <a:ext cx="7660888" cy="369332"/>
              </a:xfrm>
              <a:prstGeom prst="rect">
                <a:avLst/>
              </a:prstGeom>
              <a:noFill/>
            </p:spPr>
            <p:txBody>
              <a:bodyPr wrap="square" rtlCol="0">
                <a:spAutoFit/>
              </a:bodyPr>
              <a:lstStyle/>
              <a:p>
                <a:r>
                  <a:rPr lang="en-US" dirty="0"/>
                  <a:t>We get the final value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 by maximizing the entropy</a:t>
                </a:r>
              </a:p>
            </p:txBody>
          </p:sp>
        </mc:Choice>
        <mc:Fallback xmlns="">
          <p:sp>
            <p:nvSpPr>
              <p:cNvPr id="4" name="TextBox 3">
                <a:extLst>
                  <a:ext uri="{FF2B5EF4-FFF2-40B4-BE49-F238E27FC236}">
                    <a16:creationId xmlns:a16="http://schemas.microsoft.com/office/drawing/2014/main" id="{ED5ECB36-D728-4CBF-9A4D-A46C80670F37}"/>
                  </a:ext>
                </a:extLst>
              </p:cNvPr>
              <p:cNvSpPr txBox="1">
                <a:spLocks noRot="1" noChangeAspect="1" noMove="1" noResize="1" noEditPoints="1" noAdjustHandles="1" noChangeArrowheads="1" noChangeShapeType="1" noTextEdit="1"/>
              </p:cNvSpPr>
              <p:nvPr/>
            </p:nvSpPr>
            <p:spPr>
              <a:xfrm>
                <a:off x="440473" y="310830"/>
                <a:ext cx="7660888" cy="369332"/>
              </a:xfrm>
              <a:prstGeom prst="rect">
                <a:avLst/>
              </a:prstGeom>
              <a:blipFill>
                <a:blip r:embed="rId8"/>
                <a:stretch>
                  <a:fillRect l="-636" t="-9836" b="-2459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EA476038-A03C-4D4C-9CBD-15F6E590CC7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995401" y="1886650"/>
            <a:ext cx="2298857" cy="615429"/>
          </a:xfrm>
          <a:prstGeom prst="rect">
            <a:avLst/>
          </a:prstGeom>
        </p:spPr>
      </p:pic>
      <p:sp>
        <p:nvSpPr>
          <p:cNvPr id="8" name="TextBox 7">
            <a:extLst>
              <a:ext uri="{FF2B5EF4-FFF2-40B4-BE49-F238E27FC236}">
                <a16:creationId xmlns:a16="http://schemas.microsoft.com/office/drawing/2014/main" id="{24726530-0F40-4C69-A734-EEE432CF319B}"/>
              </a:ext>
            </a:extLst>
          </p:cNvPr>
          <p:cNvSpPr txBox="1"/>
          <p:nvPr/>
        </p:nvSpPr>
        <p:spPr>
          <a:xfrm>
            <a:off x="440473" y="1432139"/>
            <a:ext cx="5927514" cy="369332"/>
          </a:xfrm>
          <a:prstGeom prst="rect">
            <a:avLst/>
          </a:prstGeom>
          <a:noFill/>
        </p:spPr>
        <p:txBody>
          <a:bodyPr wrap="square" rtlCol="0">
            <a:spAutoFit/>
          </a:bodyPr>
          <a:lstStyle/>
          <a:p>
            <a:r>
              <a:rPr lang="en-US" dirty="0"/>
              <a:t>Finally we get</a:t>
            </a:r>
          </a:p>
        </p:txBody>
      </p:sp>
      <p:sp>
        <p:nvSpPr>
          <p:cNvPr id="11" name="Rectangle 10">
            <a:extLst>
              <a:ext uri="{FF2B5EF4-FFF2-40B4-BE49-F238E27FC236}">
                <a16:creationId xmlns:a16="http://schemas.microsoft.com/office/drawing/2014/main" id="{E1E1DBAB-1143-4DDC-ACE8-45BC17B6FFEE}"/>
              </a:ext>
            </a:extLst>
          </p:cNvPr>
          <p:cNvSpPr/>
          <p:nvPr/>
        </p:nvSpPr>
        <p:spPr>
          <a:xfrm>
            <a:off x="2765502" y="1795034"/>
            <a:ext cx="2743200" cy="913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A77F71D-8E0A-4F34-92E9-31BC126B5353}"/>
                  </a:ext>
                </a:extLst>
              </p:cNvPr>
              <p:cNvSpPr/>
              <p:nvPr/>
            </p:nvSpPr>
            <p:spPr>
              <a:xfrm>
                <a:off x="252296" y="2793271"/>
                <a:ext cx="8263054" cy="3174908"/>
              </a:xfrm>
              <a:prstGeom prst="rect">
                <a:avLst/>
              </a:prstGeom>
            </p:spPr>
            <p:txBody>
              <a:bodyPr wrap="square">
                <a:spAutoFit/>
              </a:bodyPr>
              <a:lstStyle/>
              <a:p>
                <a:r>
                  <a:rPr lang="en-US" dirty="0"/>
                  <a:t>What is the physical meaning of this equation?</a:t>
                </a:r>
              </a:p>
              <a:p>
                <a:r>
                  <a:rPr lang="en-US" dirty="0"/>
                  <a:t>Entropy function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oMath>
                </a14:m>
                <a:r>
                  <a:rPr lang="en-US" dirty="0"/>
                  <a:t> when differentiated with respect to V gives some other function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𝑓</m:t>
                        </m:r>
                      </m:e>
                    </m:acc>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oMath>
                </a14:m>
                <a:r>
                  <a:rPr lang="en-US" dirty="0"/>
                  <a:t> of the (macro)state variables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oMath>
                </a14:m>
                <a:r>
                  <a:rPr lang="en-US" dirty="0"/>
                  <a:t>. So it is some state function of the macrostate, it is some physical quantity characterizing the macrostate. The equation says that this state variable has the same value in the two subsystems for the final position of the piston. But we know when the piston stops moving. It is when the pressure on both its sides will be the same. So the physical quantity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oMath>
                </a14:m>
                <a:r>
                  <a:rPr lang="en-US" dirty="0"/>
                  <a:t> must be somehow related to pressure. However, since the piston provides also a heat contact, the temperatures will also be equal, so the function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oMath>
                </a14:m>
                <a:r>
                  <a:rPr lang="en-US" dirty="0"/>
                  <a:t> may be some combination of temperature and pressure.</a:t>
                </a:r>
              </a:p>
              <a:p>
                <a:endParaRPr lang="en-US" dirty="0"/>
              </a:p>
            </p:txBody>
          </p:sp>
        </mc:Choice>
        <mc:Fallback xmlns="">
          <p:sp>
            <p:nvSpPr>
              <p:cNvPr id="12" name="Rectangle 11">
                <a:extLst>
                  <a:ext uri="{FF2B5EF4-FFF2-40B4-BE49-F238E27FC236}">
                    <a16:creationId xmlns:a16="http://schemas.microsoft.com/office/drawing/2014/main" id="{1A77F71D-8E0A-4F34-92E9-31BC126B5353}"/>
                  </a:ext>
                </a:extLst>
              </p:cNvPr>
              <p:cNvSpPr>
                <a:spLocks noRot="1" noChangeAspect="1" noMove="1" noResize="1" noEditPoints="1" noAdjustHandles="1" noChangeArrowheads="1" noChangeShapeType="1" noTextEdit="1"/>
              </p:cNvSpPr>
              <p:nvPr/>
            </p:nvSpPr>
            <p:spPr>
              <a:xfrm>
                <a:off x="252296" y="2793271"/>
                <a:ext cx="8263054" cy="3174908"/>
              </a:xfrm>
              <a:prstGeom prst="rect">
                <a:avLst/>
              </a:prstGeom>
              <a:blipFill>
                <a:blip r:embed="rId10"/>
                <a:stretch>
                  <a:fillRect l="-590" t="-960"/>
                </a:stretch>
              </a:blipFill>
            </p:spPr>
            <p:txBody>
              <a:bodyPr/>
              <a:lstStyle/>
              <a:p>
                <a:r>
                  <a:rPr lang="en-US">
                    <a:noFill/>
                  </a:rPr>
                  <a:t> </a:t>
                </a:r>
              </a:p>
            </p:txBody>
          </p:sp>
        </mc:Fallback>
      </mc:AlternateContent>
    </p:spTree>
    <p:extLst>
      <p:ext uri="{BB962C8B-B14F-4D97-AF65-F5344CB8AC3E}">
        <p14:creationId xmlns:p14="http://schemas.microsoft.com/office/powerpoint/2010/main" val="311958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7D0FF-661C-472B-9799-A417F09A039F}"/>
              </a:ext>
            </a:extLst>
          </p:cNvPr>
          <p:cNvSpPr>
            <a:spLocks noGrp="1"/>
          </p:cNvSpPr>
          <p:nvPr>
            <p:ph type="sldNum" sz="quarter" idx="12"/>
          </p:nvPr>
        </p:nvSpPr>
        <p:spPr/>
        <p:txBody>
          <a:bodyPr/>
          <a:lstStyle/>
          <a:p>
            <a:fld id="{A84D4951-8A76-4D8F-991A-50C7753EBC79}" type="slidenum">
              <a:rPr lang="sk-SK" smtClean="0"/>
              <a:t>12</a:t>
            </a:fld>
            <a:endParaRPr lang="sk-SK" dirty="0"/>
          </a:p>
        </p:txBody>
      </p:sp>
      <p:sp>
        <p:nvSpPr>
          <p:cNvPr id="3" name="TextBox 2">
            <a:extLst>
              <a:ext uri="{FF2B5EF4-FFF2-40B4-BE49-F238E27FC236}">
                <a16:creationId xmlns:a16="http://schemas.microsoft.com/office/drawing/2014/main" id="{730E5722-CEA6-4839-8E43-9F77A717AF37}"/>
              </a:ext>
            </a:extLst>
          </p:cNvPr>
          <p:cNvSpPr txBox="1"/>
          <p:nvPr/>
        </p:nvSpPr>
        <p:spPr>
          <a:xfrm>
            <a:off x="457200" y="648586"/>
            <a:ext cx="7825563" cy="369332"/>
          </a:xfrm>
          <a:prstGeom prst="rect">
            <a:avLst/>
          </a:prstGeom>
          <a:noFill/>
        </p:spPr>
        <p:txBody>
          <a:bodyPr wrap="square" rtlCol="0">
            <a:spAutoFit/>
          </a:bodyPr>
          <a:lstStyle/>
          <a:p>
            <a:r>
              <a:rPr lang="en-US" dirty="0"/>
              <a:t>For ideal monoatomic  gas we got</a:t>
            </a:r>
          </a:p>
        </p:txBody>
      </p:sp>
      <p:pic>
        <p:nvPicPr>
          <p:cNvPr id="4" name="Picture 3">
            <a:extLst>
              <a:ext uri="{FF2B5EF4-FFF2-40B4-BE49-F238E27FC236}">
                <a16:creationId xmlns:a16="http://schemas.microsoft.com/office/drawing/2014/main" id="{D439EDBE-D006-48F4-A3F3-F8E1390FF1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71981" y="1162746"/>
            <a:ext cx="4596000" cy="468000"/>
          </a:xfrm>
          <a:prstGeom prst="rect">
            <a:avLst/>
          </a:prstGeom>
        </p:spPr>
      </p:pic>
      <p:pic>
        <p:nvPicPr>
          <p:cNvPr id="15" name="Picture 14">
            <a:extLst>
              <a:ext uri="{FF2B5EF4-FFF2-40B4-BE49-F238E27FC236}">
                <a16:creationId xmlns:a16="http://schemas.microsoft.com/office/drawing/2014/main" id="{37CBA9B2-74EE-4133-B3AA-D0E34E2AE13F}"/>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51143" y="2014598"/>
            <a:ext cx="2641714" cy="558857"/>
          </a:xfrm>
          <a:prstGeom prst="rect">
            <a:avLst/>
          </a:prstGeom>
        </p:spPr>
      </p:pic>
      <p:sp>
        <p:nvSpPr>
          <p:cNvPr id="16" name="TextBox 15">
            <a:extLst>
              <a:ext uri="{FF2B5EF4-FFF2-40B4-BE49-F238E27FC236}">
                <a16:creationId xmlns:a16="http://schemas.microsoft.com/office/drawing/2014/main" id="{77007E64-CF1B-4875-A95D-26085E1F513D}"/>
              </a:ext>
            </a:extLst>
          </p:cNvPr>
          <p:cNvSpPr txBox="1"/>
          <p:nvPr/>
        </p:nvSpPr>
        <p:spPr>
          <a:xfrm>
            <a:off x="457200" y="2966224"/>
            <a:ext cx="8058150" cy="369332"/>
          </a:xfrm>
          <a:prstGeom prst="rect">
            <a:avLst/>
          </a:prstGeom>
          <a:noFill/>
        </p:spPr>
        <p:txBody>
          <a:bodyPr wrap="square" rtlCol="0">
            <a:spAutoFit/>
          </a:bodyPr>
          <a:lstStyle/>
          <a:p>
            <a:r>
              <a:rPr lang="en-US" dirty="0"/>
              <a:t>From the equation of state for ideal gas we have</a:t>
            </a:r>
          </a:p>
        </p:txBody>
      </p:sp>
      <p:pic>
        <p:nvPicPr>
          <p:cNvPr id="21" name="Picture 20">
            <a:extLst>
              <a:ext uri="{FF2B5EF4-FFF2-40B4-BE49-F238E27FC236}">
                <a16:creationId xmlns:a16="http://schemas.microsoft.com/office/drawing/2014/main" id="{8A3FC21F-1E6C-4134-9789-D567518C6BC0}"/>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29106" y="3579052"/>
            <a:ext cx="858857" cy="474857"/>
          </a:xfrm>
          <a:prstGeom prst="rect">
            <a:avLst/>
          </a:prstGeom>
        </p:spPr>
      </p:pic>
      <p:pic>
        <p:nvPicPr>
          <p:cNvPr id="24" name="Picture 23">
            <a:extLst>
              <a:ext uri="{FF2B5EF4-FFF2-40B4-BE49-F238E27FC236}">
                <a16:creationId xmlns:a16="http://schemas.microsoft.com/office/drawing/2014/main" id="{B50D78CA-39D0-4ECE-BE5E-EED942FE927A}"/>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601962" y="4461606"/>
            <a:ext cx="1313143" cy="558857"/>
          </a:xfrm>
          <a:prstGeom prst="rect">
            <a:avLst/>
          </a:prstGeom>
        </p:spPr>
      </p:pic>
      <p:sp>
        <p:nvSpPr>
          <p:cNvPr id="22" name="TextBox 21">
            <a:extLst>
              <a:ext uri="{FF2B5EF4-FFF2-40B4-BE49-F238E27FC236}">
                <a16:creationId xmlns:a16="http://schemas.microsoft.com/office/drawing/2014/main" id="{F9C5B03F-BE6E-4839-B7C5-0B2FB7B5F5BF}"/>
              </a:ext>
            </a:extLst>
          </p:cNvPr>
          <p:cNvSpPr txBox="1"/>
          <p:nvPr/>
        </p:nvSpPr>
        <p:spPr>
          <a:xfrm>
            <a:off x="457200" y="4053909"/>
            <a:ext cx="8329961" cy="369332"/>
          </a:xfrm>
          <a:prstGeom prst="rect">
            <a:avLst/>
          </a:prstGeom>
          <a:noFill/>
        </p:spPr>
        <p:txBody>
          <a:bodyPr wrap="square" rtlCol="0">
            <a:spAutoFit/>
          </a:bodyPr>
          <a:lstStyle/>
          <a:p>
            <a:r>
              <a:rPr lang="en-US" dirty="0"/>
              <a:t>So finally we get</a:t>
            </a:r>
          </a:p>
        </p:txBody>
      </p:sp>
      <p:sp>
        <p:nvSpPr>
          <p:cNvPr id="25" name="Rectangle 24">
            <a:extLst>
              <a:ext uri="{FF2B5EF4-FFF2-40B4-BE49-F238E27FC236}">
                <a16:creationId xmlns:a16="http://schemas.microsoft.com/office/drawing/2014/main" id="{DC5AC65D-4D74-4FB6-82FA-E839A0FA7C1E}"/>
              </a:ext>
            </a:extLst>
          </p:cNvPr>
          <p:cNvSpPr/>
          <p:nvPr/>
        </p:nvSpPr>
        <p:spPr>
          <a:xfrm>
            <a:off x="3434576" y="4297405"/>
            <a:ext cx="1650380" cy="8441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FFDFB69-FBEE-49EE-8D87-C68F193C708E}"/>
              </a:ext>
            </a:extLst>
          </p:cNvPr>
          <p:cNvSpPr txBox="1"/>
          <p:nvPr/>
        </p:nvSpPr>
        <p:spPr>
          <a:xfrm>
            <a:off x="457200" y="5386039"/>
            <a:ext cx="8419171" cy="1200329"/>
          </a:xfrm>
          <a:prstGeom prst="rect">
            <a:avLst/>
          </a:prstGeom>
          <a:noFill/>
        </p:spPr>
        <p:txBody>
          <a:bodyPr wrap="square" rtlCol="0">
            <a:spAutoFit/>
          </a:bodyPr>
          <a:lstStyle/>
          <a:p>
            <a:r>
              <a:rPr lang="en-US" dirty="0"/>
              <a:t>This formula must be true for any system, which can have a “piston contact” with ideal gas system. By knowing for example the entropy function for electromagnetic field in a box, </a:t>
            </a:r>
            <a:r>
              <a:rPr lang="en-US" b="1" dirty="0"/>
              <a:t>this formula gives us the pressure in the box provided by the electromagnetic field inside.</a:t>
            </a:r>
          </a:p>
        </p:txBody>
      </p:sp>
    </p:spTree>
    <p:extLst>
      <p:ext uri="{BB962C8B-B14F-4D97-AF65-F5344CB8AC3E}">
        <p14:creationId xmlns:p14="http://schemas.microsoft.com/office/powerpoint/2010/main" val="56814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6FD7D5-6743-421D-B052-5A634B861FD1}"/>
              </a:ext>
            </a:extLst>
          </p:cNvPr>
          <p:cNvSpPr>
            <a:spLocks noGrp="1"/>
          </p:cNvSpPr>
          <p:nvPr>
            <p:ph type="sldNum" sz="quarter" idx="12"/>
          </p:nvPr>
        </p:nvSpPr>
        <p:spPr/>
        <p:txBody>
          <a:bodyPr/>
          <a:lstStyle/>
          <a:p>
            <a:fld id="{A84D4951-8A76-4D8F-991A-50C7753EBC79}" type="slidenum">
              <a:rPr lang="sk-SK" smtClean="0"/>
              <a:t>13</a:t>
            </a:fld>
            <a:endParaRPr lang="sk-SK" dirty="0"/>
          </a:p>
        </p:txBody>
      </p:sp>
      <p:sp>
        <p:nvSpPr>
          <p:cNvPr id="3" name="TextBox 2">
            <a:extLst>
              <a:ext uri="{FF2B5EF4-FFF2-40B4-BE49-F238E27FC236}">
                <a16:creationId xmlns:a16="http://schemas.microsoft.com/office/drawing/2014/main" id="{55091D7B-0A12-43AD-B936-13C5938469F9}"/>
              </a:ext>
            </a:extLst>
          </p:cNvPr>
          <p:cNvSpPr txBox="1"/>
          <p:nvPr/>
        </p:nvSpPr>
        <p:spPr>
          <a:xfrm>
            <a:off x="1275644" y="417689"/>
            <a:ext cx="6705600" cy="523220"/>
          </a:xfrm>
          <a:prstGeom prst="rect">
            <a:avLst/>
          </a:prstGeom>
          <a:noFill/>
        </p:spPr>
        <p:txBody>
          <a:bodyPr wrap="square" rtlCol="0">
            <a:spAutoFit/>
          </a:bodyPr>
          <a:lstStyle/>
          <a:p>
            <a:pPr algn="ctr"/>
            <a:r>
              <a:rPr lang="en-US" sz="2800" b="1" dirty="0"/>
              <a:t>System and state variables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3DD31B7-53CC-4B8B-96B2-9BBB67E7FC8F}"/>
                  </a:ext>
                </a:extLst>
              </p:cNvPr>
              <p:cNvSpPr txBox="1"/>
              <p:nvPr/>
            </p:nvSpPr>
            <p:spPr>
              <a:xfrm>
                <a:off x="248354" y="936978"/>
                <a:ext cx="8624711" cy="5586145"/>
              </a:xfrm>
              <a:prstGeom prst="rect">
                <a:avLst/>
              </a:prstGeom>
              <a:noFill/>
            </p:spPr>
            <p:txBody>
              <a:bodyPr wrap="square" rtlCol="0">
                <a:spAutoFit/>
              </a:bodyPr>
              <a:lstStyle/>
              <a:p>
                <a:r>
                  <a:rPr lang="en-US" dirty="0"/>
                  <a:t>We shall include here  notes from the methodology (or philosophy, if you want) of physics.</a:t>
                </a:r>
              </a:p>
              <a:p>
                <a:endParaRPr lang="en-US" sz="900" dirty="0"/>
              </a:p>
              <a:p>
                <a:r>
                  <a:rPr lang="en-US" dirty="0"/>
                  <a:t>Physics  does not have the ambition to study the entire world in one complex attempt. It rather tries to </a:t>
                </a:r>
                <a:r>
                  <a:rPr lang="en-US" b="1" dirty="0">
                    <a:solidFill>
                      <a:srgbClr val="FF0000"/>
                    </a:solidFill>
                  </a:rPr>
                  <a:t>focus on some smaller part of the world, called a physical system</a:t>
                </a:r>
                <a:r>
                  <a:rPr lang="en-US" dirty="0"/>
                  <a:t>, which is well identified and can be meaningfully studied how it behaves due to its internal functioning and due to its interactions with the rest of the world, which is not included into the system studied.</a:t>
                </a:r>
              </a:p>
              <a:p>
                <a:endParaRPr lang="en-US" sz="1000" dirty="0"/>
              </a:p>
              <a:p>
                <a:r>
                  <a:rPr lang="en-US" dirty="0"/>
                  <a:t>So the first task of any physical study is to define (identify) the  physical system of interest. Just a very specific example: let the system of interest will be the hydrogen gas of </a:t>
                </a:r>
                <a14:m>
                  <m:oMath xmlns:m="http://schemas.openxmlformats.org/officeDocument/2006/math">
                    <m:r>
                      <a:rPr lang="en-US" b="0" i="1" smtClean="0">
                        <a:latin typeface="Cambria Math" panose="02040503050406030204" pitchFamily="18" charset="0"/>
                      </a:rPr>
                      <m:t>𝑁</m:t>
                    </m:r>
                  </m:oMath>
                </a14:m>
                <a:r>
                  <a:rPr lang="en-US" dirty="0"/>
                  <a:t> molecules contained in a box of the volume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oMath>
                </a14:m>
                <a:endParaRPr lang="en-US" dirty="0"/>
              </a:p>
              <a:p>
                <a:endParaRPr lang="en-US" sz="500" dirty="0"/>
              </a:p>
              <a:p>
                <a:r>
                  <a:rPr lang="en-US" dirty="0"/>
                  <a:t>Now the key point of physics is that even if we identified sharply the system of interest which “keeps its identity constant” during the time we observe it, </a:t>
                </a:r>
                <a:r>
                  <a:rPr lang="en-US" b="1" dirty="0">
                    <a:solidFill>
                      <a:srgbClr val="FF0000"/>
                    </a:solidFill>
                  </a:rPr>
                  <a:t>the system can be found in different states</a:t>
                </a:r>
                <a:r>
                  <a:rPr lang="en-US" dirty="0"/>
                  <a:t> in different times.</a:t>
                </a:r>
              </a:p>
              <a:p>
                <a:endParaRPr lang="en-US" sz="900" dirty="0"/>
              </a:p>
              <a:p>
                <a:r>
                  <a:rPr lang="en-US" dirty="0"/>
                  <a:t>This is philosophically not a  simple assumption. How a system which we considered to be identical system in two instants of time can be “in different states”? What is then the meaning of “identical”? The problem was already recognized by the antique philosophy. There is the famous quote by Heraclitus: </a:t>
                </a:r>
                <a:r>
                  <a:rPr lang="en-US" b="1" dirty="0"/>
                  <a:t>You could not step twice into the </a:t>
                </a:r>
                <a:r>
                  <a:rPr lang="en-US" b="1" dirty="0">
                    <a:solidFill>
                      <a:srgbClr val="FF0000"/>
                    </a:solidFill>
                  </a:rPr>
                  <a:t>same</a:t>
                </a:r>
                <a:r>
                  <a:rPr lang="en-US" b="1" dirty="0"/>
                  <a:t> river. </a:t>
                </a:r>
                <a:r>
                  <a:rPr lang="en-US" dirty="0"/>
                  <a:t>I do not have satisfying solution to this problem. Anyhow, every physicist just intuitively uses the notion “same system in different states”. </a:t>
                </a:r>
              </a:p>
            </p:txBody>
          </p:sp>
        </mc:Choice>
        <mc:Fallback xmlns="">
          <p:sp>
            <p:nvSpPr>
              <p:cNvPr id="4" name="TextBox 3">
                <a:extLst>
                  <a:ext uri="{FF2B5EF4-FFF2-40B4-BE49-F238E27FC236}">
                    <a16:creationId xmlns:a16="http://schemas.microsoft.com/office/drawing/2014/main" id="{03DD31B7-53CC-4B8B-96B2-9BBB67E7FC8F}"/>
                  </a:ext>
                </a:extLst>
              </p:cNvPr>
              <p:cNvSpPr txBox="1">
                <a:spLocks noRot="1" noChangeAspect="1" noMove="1" noResize="1" noEditPoints="1" noAdjustHandles="1" noChangeArrowheads="1" noChangeShapeType="1" noTextEdit="1"/>
              </p:cNvSpPr>
              <p:nvPr/>
            </p:nvSpPr>
            <p:spPr>
              <a:xfrm>
                <a:off x="248354" y="936978"/>
                <a:ext cx="8624711" cy="5586145"/>
              </a:xfrm>
              <a:prstGeom prst="rect">
                <a:avLst/>
              </a:prstGeom>
              <a:blipFill>
                <a:blip r:embed="rId4"/>
                <a:stretch>
                  <a:fillRect l="-636" t="-655" r="-1131" b="-873"/>
                </a:stretch>
              </a:blipFill>
            </p:spPr>
            <p:txBody>
              <a:bodyPr/>
              <a:lstStyle/>
              <a:p>
                <a:r>
                  <a:rPr lang="sk-SK">
                    <a:noFill/>
                  </a:rPr>
                  <a:t> </a:t>
                </a:r>
              </a:p>
            </p:txBody>
          </p:sp>
        </mc:Fallback>
      </mc:AlternateContent>
    </p:spTree>
    <p:extLst>
      <p:ext uri="{BB962C8B-B14F-4D97-AF65-F5344CB8AC3E}">
        <p14:creationId xmlns:p14="http://schemas.microsoft.com/office/powerpoint/2010/main" val="87007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A14603-76BE-43C3-83B7-0ABD9D788E8C}"/>
              </a:ext>
            </a:extLst>
          </p:cNvPr>
          <p:cNvSpPr>
            <a:spLocks noGrp="1"/>
          </p:cNvSpPr>
          <p:nvPr>
            <p:ph type="sldNum" sz="quarter" idx="12"/>
          </p:nvPr>
        </p:nvSpPr>
        <p:spPr/>
        <p:txBody>
          <a:bodyPr/>
          <a:lstStyle/>
          <a:p>
            <a:fld id="{A84D4951-8A76-4D8F-991A-50C7753EBC79}" type="slidenum">
              <a:rPr lang="sk-SK" smtClean="0"/>
              <a:t>14</a:t>
            </a:fld>
            <a:endParaRPr lang="sk-SK" dirty="0"/>
          </a:p>
        </p:txBody>
      </p:sp>
      <p:sp>
        <p:nvSpPr>
          <p:cNvPr id="3" name="TextBox 2">
            <a:extLst>
              <a:ext uri="{FF2B5EF4-FFF2-40B4-BE49-F238E27FC236}">
                <a16:creationId xmlns:a16="http://schemas.microsoft.com/office/drawing/2014/main" id="{D41BBA35-2E2F-4562-A6C3-3F10B960D517}"/>
              </a:ext>
            </a:extLst>
          </p:cNvPr>
          <p:cNvSpPr txBox="1"/>
          <p:nvPr/>
        </p:nvSpPr>
        <p:spPr>
          <a:xfrm>
            <a:off x="1275644" y="417689"/>
            <a:ext cx="6705600" cy="523220"/>
          </a:xfrm>
          <a:prstGeom prst="rect">
            <a:avLst/>
          </a:prstGeom>
          <a:noFill/>
        </p:spPr>
        <p:txBody>
          <a:bodyPr wrap="square" rtlCol="0">
            <a:spAutoFit/>
          </a:bodyPr>
          <a:lstStyle/>
          <a:p>
            <a:pPr algn="ctr"/>
            <a:r>
              <a:rPr lang="en-US" sz="2800" b="1" dirty="0"/>
              <a:t>System and state variables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B4D02E-E55A-44FA-BB25-FBC6F6AC970B}"/>
                  </a:ext>
                </a:extLst>
              </p:cNvPr>
              <p:cNvSpPr txBox="1"/>
              <p:nvPr/>
            </p:nvSpPr>
            <p:spPr>
              <a:xfrm>
                <a:off x="144965" y="906602"/>
                <a:ext cx="8753707" cy="5909310"/>
              </a:xfrm>
              <a:prstGeom prst="rect">
                <a:avLst/>
              </a:prstGeom>
              <a:noFill/>
            </p:spPr>
            <p:txBody>
              <a:bodyPr wrap="square" rtlCol="0">
                <a:spAutoFit/>
              </a:bodyPr>
              <a:lstStyle/>
              <a:p>
                <a:r>
                  <a:rPr lang="en-US" dirty="0"/>
                  <a:t>Let us come back to the notion of “physical system”. How the system is characterized, identified? It is by defining the values of a set of </a:t>
                </a:r>
                <a:r>
                  <a:rPr lang="en-US" b="1" dirty="0">
                    <a:solidFill>
                      <a:srgbClr val="FF0000"/>
                    </a:solidFill>
                  </a:rPr>
                  <a:t>“system variables”</a:t>
                </a:r>
                <a:r>
                  <a:rPr lang="en-US" dirty="0"/>
                  <a:t>. This set of values should be unique, so that the system is well defined. Those values must be constant in time so that the system “keeps its identity”. (Let me note that the notion of “system variables” you would hardly find in physics textbooks. People usually  are satisfied with intuitive interpretation of “system” and “state”. I do not want to pretend that I have something beyond the intuitive approach. This discussion just wanted to point that there is a problem.)</a:t>
                </a:r>
              </a:p>
              <a:p>
                <a:endParaRPr lang="en-US" dirty="0"/>
              </a:p>
              <a:p>
                <a:r>
                  <a:rPr lang="en-US" dirty="0"/>
                  <a:t>In addition to system variables there are the “state variables”. These variables define a specific “state of the system” considered. If the state is changed, we recognize it by the change of some of the state variables.</a:t>
                </a:r>
              </a:p>
              <a:p>
                <a:endParaRPr lang="en-US" dirty="0"/>
              </a:p>
              <a:p>
                <a:r>
                  <a:rPr lang="en-US" dirty="0"/>
                  <a:t>So an example: let the system of interest will be the hydrogen gas of </a:t>
                </a:r>
                <a14:m>
                  <m:oMath xmlns:m="http://schemas.openxmlformats.org/officeDocument/2006/math">
                    <m:r>
                      <a:rPr lang="en-US" i="1">
                        <a:latin typeface="Cambria Math" panose="02040503050406030204" pitchFamily="18" charset="0"/>
                      </a:rPr>
                      <m:t>𝑁</m:t>
                    </m:r>
                  </m:oMath>
                </a14:m>
                <a:r>
                  <a:rPr lang="en-US" dirty="0"/>
                  <a:t> molecules contained in a box of the volume </a:t>
                </a:r>
                <a14:m>
                  <m:oMath xmlns:m="http://schemas.openxmlformats.org/officeDocument/2006/math">
                    <m:r>
                      <a:rPr lang="en-US" i="1">
                        <a:latin typeface="Cambria Math" panose="02040503050406030204" pitchFamily="18" charset="0"/>
                      </a:rPr>
                      <m:t>𝑉</m:t>
                    </m:r>
                  </m:oMath>
                </a14:m>
                <a:r>
                  <a:rPr lang="en-US" dirty="0"/>
                  <a:t>. Here “hydrogen”, “</a:t>
                </a:r>
                <a14:m>
                  <m:oMath xmlns:m="http://schemas.openxmlformats.org/officeDocument/2006/math">
                    <m:r>
                      <a:rPr lang="en-US" b="0" i="1" smtClean="0">
                        <a:latin typeface="Cambria Math" panose="02040503050406030204" pitchFamily="18" charset="0"/>
                      </a:rPr>
                      <m:t>𝑁</m:t>
                    </m:r>
                  </m:oMath>
                </a14:m>
                <a:r>
                  <a:rPr lang="en-US" dirty="0"/>
                  <a:t>” and “</a:t>
                </a:r>
                <a14:m>
                  <m:oMath xmlns:m="http://schemas.openxmlformats.org/officeDocument/2006/math">
                    <m:r>
                      <a:rPr lang="en-US" b="0" i="1" smtClean="0">
                        <a:latin typeface="Cambria Math" panose="02040503050406030204" pitchFamily="18" charset="0"/>
                      </a:rPr>
                      <m:t>𝑉</m:t>
                    </m:r>
                  </m:oMath>
                </a14:m>
                <a:r>
                  <a:rPr lang="en-US" dirty="0"/>
                  <a:t>” are the system variables, considered to be fixed. The state variables mat be the temperature </a:t>
                </a:r>
                <a14:m>
                  <m:oMath xmlns:m="http://schemas.openxmlformats.org/officeDocument/2006/math">
                    <m:r>
                      <a:rPr lang="en-US" b="0" i="1" smtClean="0">
                        <a:latin typeface="Cambria Math" panose="02040503050406030204" pitchFamily="18" charset="0"/>
                      </a:rPr>
                      <m:t>𝑇</m:t>
                    </m:r>
                  </m:oMath>
                </a14:m>
                <a:r>
                  <a:rPr lang="en-US" dirty="0"/>
                  <a:t> and pressure </a:t>
                </a:r>
                <a14:m>
                  <m:oMath xmlns:m="http://schemas.openxmlformats.org/officeDocument/2006/math">
                    <m:r>
                      <a:rPr lang="en-US" b="0" i="1" smtClean="0">
                        <a:latin typeface="Cambria Math" panose="02040503050406030204" pitchFamily="18" charset="0"/>
                      </a:rPr>
                      <m:t>𝑝</m:t>
                    </m:r>
                  </m:oMath>
                </a14:m>
                <a:r>
                  <a:rPr lang="en-US" dirty="0"/>
                  <a:t>.</a:t>
                </a:r>
              </a:p>
              <a:p>
                <a:endParaRPr lang="en-US" dirty="0"/>
              </a:p>
              <a:p>
                <a:r>
                  <a:rPr lang="en-US" dirty="0"/>
                  <a:t>However, we have already studied the changes of gas state due to </a:t>
                </a:r>
                <a:r>
                  <a:rPr lang="en-US" b="1" dirty="0"/>
                  <a:t>changing volume</a:t>
                </a:r>
                <a:r>
                  <a:rPr lang="en-US" dirty="0"/>
                  <a:t>. This just shows that the division into sets of “system” and “state” variables is somewhat arbitrary. Some originally system variables can be reconsidered to be state variables and their change then considered as the change of state of the (more mutable) system.</a:t>
                </a:r>
              </a:p>
              <a:p>
                <a:endParaRPr lang="en-US" dirty="0"/>
              </a:p>
            </p:txBody>
          </p:sp>
        </mc:Choice>
        <mc:Fallback xmlns="">
          <p:sp>
            <p:nvSpPr>
              <p:cNvPr id="4" name="TextBox 3">
                <a:extLst>
                  <a:ext uri="{FF2B5EF4-FFF2-40B4-BE49-F238E27FC236}">
                    <a16:creationId xmlns:a16="http://schemas.microsoft.com/office/drawing/2014/main" id="{01B4D02E-E55A-44FA-BB25-FBC6F6AC970B}"/>
                  </a:ext>
                </a:extLst>
              </p:cNvPr>
              <p:cNvSpPr txBox="1">
                <a:spLocks noRot="1" noChangeAspect="1" noMove="1" noResize="1" noEditPoints="1" noAdjustHandles="1" noChangeArrowheads="1" noChangeShapeType="1" noTextEdit="1"/>
              </p:cNvSpPr>
              <p:nvPr/>
            </p:nvSpPr>
            <p:spPr>
              <a:xfrm>
                <a:off x="144965" y="906602"/>
                <a:ext cx="8753707" cy="5909310"/>
              </a:xfrm>
              <a:prstGeom prst="rect">
                <a:avLst/>
              </a:prstGeom>
              <a:blipFill>
                <a:blip r:embed="rId4"/>
                <a:stretch>
                  <a:fillRect l="-627" t="-619" r="-487"/>
                </a:stretch>
              </a:blipFill>
            </p:spPr>
            <p:txBody>
              <a:bodyPr/>
              <a:lstStyle/>
              <a:p>
                <a:r>
                  <a:rPr lang="sk-SK">
                    <a:noFill/>
                  </a:rPr>
                  <a:t> </a:t>
                </a:r>
              </a:p>
            </p:txBody>
          </p:sp>
        </mc:Fallback>
      </mc:AlternateContent>
    </p:spTree>
    <p:extLst>
      <p:ext uri="{BB962C8B-B14F-4D97-AF65-F5344CB8AC3E}">
        <p14:creationId xmlns:p14="http://schemas.microsoft.com/office/powerpoint/2010/main" val="193923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A14603-76BE-43C3-83B7-0ABD9D788E8C}"/>
              </a:ext>
            </a:extLst>
          </p:cNvPr>
          <p:cNvSpPr>
            <a:spLocks noGrp="1"/>
          </p:cNvSpPr>
          <p:nvPr>
            <p:ph type="sldNum" sz="quarter" idx="12"/>
          </p:nvPr>
        </p:nvSpPr>
        <p:spPr/>
        <p:txBody>
          <a:bodyPr/>
          <a:lstStyle/>
          <a:p>
            <a:fld id="{A84D4951-8A76-4D8F-991A-50C7753EBC79}" type="slidenum">
              <a:rPr lang="sk-SK" smtClean="0"/>
              <a:t>15</a:t>
            </a:fld>
            <a:endParaRPr lang="sk-SK" dirty="0"/>
          </a:p>
        </p:txBody>
      </p:sp>
      <p:sp>
        <p:nvSpPr>
          <p:cNvPr id="3" name="TextBox 2">
            <a:extLst>
              <a:ext uri="{FF2B5EF4-FFF2-40B4-BE49-F238E27FC236}">
                <a16:creationId xmlns:a16="http://schemas.microsoft.com/office/drawing/2014/main" id="{D41BBA35-2E2F-4562-A6C3-3F10B960D517}"/>
              </a:ext>
            </a:extLst>
          </p:cNvPr>
          <p:cNvSpPr txBox="1"/>
          <p:nvPr/>
        </p:nvSpPr>
        <p:spPr>
          <a:xfrm>
            <a:off x="1275644" y="417689"/>
            <a:ext cx="6705600" cy="523220"/>
          </a:xfrm>
          <a:prstGeom prst="rect">
            <a:avLst/>
          </a:prstGeom>
          <a:noFill/>
        </p:spPr>
        <p:txBody>
          <a:bodyPr wrap="square" rtlCol="0">
            <a:spAutoFit/>
          </a:bodyPr>
          <a:lstStyle/>
          <a:p>
            <a:pPr algn="ctr"/>
            <a:r>
              <a:rPr lang="en-US" sz="2800" b="1" dirty="0"/>
              <a:t>System and state variables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B4D02E-E55A-44FA-BB25-FBC6F6AC970B}"/>
                  </a:ext>
                </a:extLst>
              </p:cNvPr>
              <p:cNvSpPr txBox="1"/>
              <p:nvPr/>
            </p:nvSpPr>
            <p:spPr>
              <a:xfrm>
                <a:off x="111511" y="1107324"/>
                <a:ext cx="8753707" cy="2031325"/>
              </a:xfrm>
              <a:prstGeom prst="rect">
                <a:avLst/>
              </a:prstGeom>
              <a:noFill/>
            </p:spPr>
            <p:txBody>
              <a:bodyPr wrap="square" rtlCol="0">
                <a:spAutoFit/>
              </a:bodyPr>
              <a:lstStyle/>
              <a:p>
                <a:r>
                  <a:rPr lang="en-US" dirty="0"/>
                  <a:t>We have already met the situation, where the volume of the box with gas started to be considered as mutable. So instead of system definition “</a:t>
                </a:r>
                <a14:m>
                  <m:oMath xmlns:m="http://schemas.openxmlformats.org/officeDocument/2006/math">
                    <m:r>
                      <a:rPr lang="en-US" i="1">
                        <a:latin typeface="Cambria Math" panose="02040503050406030204" pitchFamily="18" charset="0"/>
                      </a:rPr>
                      <m:t>𝑁</m:t>
                    </m:r>
                  </m:oMath>
                </a14:m>
                <a:r>
                  <a:rPr lang="en-US" dirty="0"/>
                  <a:t> molecules of hydrogen gas in a box of the volume </a:t>
                </a:r>
                <a14:m>
                  <m:oMath xmlns:m="http://schemas.openxmlformats.org/officeDocument/2006/math">
                    <m:r>
                      <a:rPr lang="en-US" i="1">
                        <a:latin typeface="Cambria Math" panose="02040503050406030204" pitchFamily="18" charset="0"/>
                      </a:rPr>
                      <m:t>𝑉</m:t>
                    </m:r>
                  </m:oMath>
                </a14:m>
                <a:r>
                  <a:rPr lang="en-US" dirty="0"/>
                  <a:t>”. we can redefine the system as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 </m:t>
                    </m:r>
                  </m:oMath>
                </a14:m>
                <a:r>
                  <a:rPr lang="en-US" dirty="0"/>
                  <a:t>molecules of hydrogen gas in a box”. The volume of the box is not considered to be fixed, so if the volume is changed, we say “it is the same system”. Then the state variables might be temperature </a:t>
                </a:r>
                <a14:m>
                  <m:oMath xmlns:m="http://schemas.openxmlformats.org/officeDocument/2006/math">
                    <m:r>
                      <a:rPr lang="en-US" b="0" i="1" smtClean="0">
                        <a:latin typeface="Cambria Math" panose="02040503050406030204" pitchFamily="18" charset="0"/>
                      </a:rPr>
                      <m:t>𝑇</m:t>
                    </m:r>
                  </m:oMath>
                </a14:m>
                <a:r>
                  <a:rPr lang="en-US" dirty="0"/>
                  <a:t>, pressure </a:t>
                </a:r>
                <a14:m>
                  <m:oMath xmlns:m="http://schemas.openxmlformats.org/officeDocument/2006/math">
                    <m:r>
                      <a:rPr lang="en-US" b="0" i="1" smtClean="0">
                        <a:latin typeface="Cambria Math" panose="02040503050406030204" pitchFamily="18" charset="0"/>
                      </a:rPr>
                      <m:t>𝑝</m:t>
                    </m:r>
                  </m:oMath>
                </a14:m>
                <a:r>
                  <a:rPr lang="en-US" dirty="0"/>
                  <a:t> and volume </a:t>
                </a:r>
                <a14:m>
                  <m:oMath xmlns:m="http://schemas.openxmlformats.org/officeDocument/2006/math">
                    <m:r>
                      <a:rPr lang="en-US" b="0" i="1" smtClean="0">
                        <a:latin typeface="Cambria Math" panose="02040503050406030204" pitchFamily="18" charset="0"/>
                      </a:rPr>
                      <m:t>𝑉</m:t>
                    </m:r>
                  </m:oMath>
                </a14:m>
                <a:r>
                  <a:rPr lang="en-US" dirty="0"/>
                  <a:t>. This is what we implicitly did when discussing common equilibrium of two systems in contact allowing to redistribute volumes between them</a:t>
                </a:r>
              </a:p>
            </p:txBody>
          </p:sp>
        </mc:Choice>
        <mc:Fallback xmlns="">
          <p:sp>
            <p:nvSpPr>
              <p:cNvPr id="4" name="TextBox 3">
                <a:extLst>
                  <a:ext uri="{FF2B5EF4-FFF2-40B4-BE49-F238E27FC236}">
                    <a16:creationId xmlns:a16="http://schemas.microsoft.com/office/drawing/2014/main" id="{01B4D02E-E55A-44FA-BB25-FBC6F6AC970B}"/>
                  </a:ext>
                </a:extLst>
              </p:cNvPr>
              <p:cNvSpPr txBox="1">
                <a:spLocks noRot="1" noChangeAspect="1" noMove="1" noResize="1" noEditPoints="1" noAdjustHandles="1" noChangeArrowheads="1" noChangeShapeType="1" noTextEdit="1"/>
              </p:cNvSpPr>
              <p:nvPr/>
            </p:nvSpPr>
            <p:spPr>
              <a:xfrm>
                <a:off x="111511" y="1107324"/>
                <a:ext cx="8753707" cy="2031325"/>
              </a:xfrm>
              <a:prstGeom prst="rect">
                <a:avLst/>
              </a:prstGeom>
              <a:blipFill>
                <a:blip r:embed="rId4"/>
                <a:stretch>
                  <a:fillRect l="-557" t="-1802" r="-1184" b="-3904"/>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98746120-CDB5-4DAF-878D-1E9F4919BABD}"/>
              </a:ext>
            </a:extLst>
          </p:cNvPr>
          <p:cNvPicPr>
            <a:picLocks noChangeAspect="1"/>
          </p:cNvPicPr>
          <p:nvPr/>
        </p:nvPicPr>
        <p:blipFill>
          <a:blip r:embed="rId5"/>
          <a:stretch>
            <a:fillRect/>
          </a:stretch>
        </p:blipFill>
        <p:spPr>
          <a:xfrm>
            <a:off x="3534257" y="3471655"/>
            <a:ext cx="1908213" cy="1603387"/>
          </a:xfrm>
          <a:prstGeom prst="rect">
            <a:avLst/>
          </a:prstGeom>
        </p:spPr>
      </p:pic>
    </p:spTree>
    <p:extLst>
      <p:ext uri="{BB962C8B-B14F-4D97-AF65-F5344CB8AC3E}">
        <p14:creationId xmlns:p14="http://schemas.microsoft.com/office/powerpoint/2010/main" val="327636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9919E-7BEB-4EFA-ACB1-D03D7F5CE152}"/>
              </a:ext>
            </a:extLst>
          </p:cNvPr>
          <p:cNvSpPr>
            <a:spLocks noGrp="1"/>
          </p:cNvSpPr>
          <p:nvPr>
            <p:ph type="sldNum" sz="quarter" idx="12"/>
          </p:nvPr>
        </p:nvSpPr>
        <p:spPr/>
        <p:txBody>
          <a:bodyPr/>
          <a:lstStyle/>
          <a:p>
            <a:fld id="{A84D4951-8A76-4D8F-991A-50C7753EBC79}" type="slidenum">
              <a:rPr lang="sk-SK" smtClean="0"/>
              <a:t>16</a:t>
            </a:fld>
            <a:endParaRPr lang="sk-SK" dirty="0"/>
          </a:p>
        </p:txBody>
      </p:sp>
      <p:sp>
        <p:nvSpPr>
          <p:cNvPr id="3" name="TextBox 2">
            <a:extLst>
              <a:ext uri="{FF2B5EF4-FFF2-40B4-BE49-F238E27FC236}">
                <a16:creationId xmlns:a16="http://schemas.microsoft.com/office/drawing/2014/main" id="{842CB75E-8742-4B66-868A-8A03F88B6739}"/>
              </a:ext>
            </a:extLst>
          </p:cNvPr>
          <p:cNvSpPr txBox="1"/>
          <p:nvPr/>
        </p:nvSpPr>
        <p:spPr>
          <a:xfrm>
            <a:off x="1659467" y="451556"/>
            <a:ext cx="6084711" cy="523220"/>
          </a:xfrm>
          <a:prstGeom prst="rect">
            <a:avLst/>
          </a:prstGeom>
          <a:noFill/>
        </p:spPr>
        <p:txBody>
          <a:bodyPr wrap="square" rtlCol="0">
            <a:spAutoFit/>
          </a:bodyPr>
          <a:lstStyle/>
          <a:p>
            <a:pPr algn="ctr"/>
            <a:r>
              <a:rPr lang="en-US" sz="2800" b="1" dirty="0"/>
              <a:t>Variable number of particles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69050B-9745-4128-942F-51F778299DF8}"/>
                  </a:ext>
                </a:extLst>
              </p:cNvPr>
              <p:cNvSpPr txBox="1"/>
              <p:nvPr/>
            </p:nvSpPr>
            <p:spPr>
              <a:xfrm>
                <a:off x="259644" y="1433689"/>
                <a:ext cx="8737600" cy="3693319"/>
              </a:xfrm>
              <a:prstGeom prst="rect">
                <a:avLst/>
              </a:prstGeom>
              <a:noFill/>
            </p:spPr>
            <p:txBody>
              <a:bodyPr wrap="square" rtlCol="0">
                <a:spAutoFit/>
              </a:bodyPr>
              <a:lstStyle/>
              <a:p>
                <a:r>
                  <a:rPr lang="en-US" dirty="0"/>
                  <a:t>Let us now be even more flexible and consider the number of particles </a:t>
                </a:r>
                <a14:m>
                  <m:oMath xmlns:m="http://schemas.openxmlformats.org/officeDocument/2006/math">
                    <m:r>
                      <a:rPr lang="en-US" b="0" i="1" smtClean="0">
                        <a:latin typeface="Cambria Math" panose="02040503050406030204" pitchFamily="18" charset="0"/>
                      </a:rPr>
                      <m:t>𝑁</m:t>
                    </m:r>
                  </m:oMath>
                </a14:m>
                <a:r>
                  <a:rPr lang="en-US" dirty="0"/>
                  <a:t> of gas not as a system variable but as a state variable. The system will be “hydrogen gas in a box” and the state variables will be temperature </a:t>
                </a:r>
                <a14:m>
                  <m:oMath xmlns:m="http://schemas.openxmlformats.org/officeDocument/2006/math">
                    <m:r>
                      <a:rPr lang="en-US" i="1">
                        <a:latin typeface="Cambria Math" panose="02040503050406030204" pitchFamily="18" charset="0"/>
                      </a:rPr>
                      <m:t>𝑇</m:t>
                    </m:r>
                  </m:oMath>
                </a14:m>
                <a:r>
                  <a:rPr lang="en-US" dirty="0"/>
                  <a:t>, pressure </a:t>
                </a:r>
                <a14:m>
                  <m:oMath xmlns:m="http://schemas.openxmlformats.org/officeDocument/2006/math">
                    <m:r>
                      <a:rPr lang="en-US" i="1">
                        <a:latin typeface="Cambria Math" panose="02040503050406030204" pitchFamily="18" charset="0"/>
                      </a:rPr>
                      <m:t>𝑝</m:t>
                    </m:r>
                  </m:oMath>
                </a14:m>
                <a:r>
                  <a:rPr lang="en-US" dirty="0"/>
                  <a:t>, volume </a:t>
                </a:r>
                <a14:m>
                  <m:oMath xmlns:m="http://schemas.openxmlformats.org/officeDocument/2006/math">
                    <m:r>
                      <a:rPr lang="en-US" i="1">
                        <a:latin typeface="Cambria Math" panose="02040503050406030204" pitchFamily="18" charset="0"/>
                      </a:rPr>
                      <m:t>𝑉</m:t>
                    </m:r>
                  </m:oMath>
                </a14:m>
                <a:r>
                  <a:rPr lang="en-US" dirty="0"/>
                  <a:t> and the number of particles </a:t>
                </a:r>
                <a14:m>
                  <m:oMath xmlns:m="http://schemas.openxmlformats.org/officeDocument/2006/math">
                    <m:r>
                      <a:rPr lang="en-US" b="0" i="1" smtClean="0">
                        <a:latin typeface="Cambria Math" panose="02040503050406030204" pitchFamily="18" charset="0"/>
                      </a:rPr>
                      <m:t>𝑁</m:t>
                    </m:r>
                  </m:oMath>
                </a14:m>
                <a:r>
                  <a:rPr lang="en-US" dirty="0"/>
                  <a:t>.</a:t>
                </a:r>
              </a:p>
              <a:p>
                <a:endParaRPr lang="en-US" dirty="0"/>
              </a:p>
              <a:p>
                <a:r>
                  <a:rPr lang="en-US" dirty="0"/>
                  <a:t>Experimentally such a system may be realized as a box with a small hole through which it is connected to some reservoir of particles. Another possibility is a chemical reaction. For example system (artificially) prepared as system of </a:t>
                </a:r>
                <a14:m>
                  <m:oMath xmlns:m="http://schemas.openxmlformats.org/officeDocument/2006/math">
                    <m:r>
                      <a:rPr lang="en-US" b="0" i="1" smtClean="0">
                        <a:latin typeface="Cambria Math" panose="02040503050406030204" pitchFamily="18" charset="0"/>
                      </a:rPr>
                      <m:t>𝑁</m:t>
                    </m:r>
                  </m:oMath>
                </a14:m>
                <a:r>
                  <a:rPr lang="en-US" dirty="0"/>
                  <a:t> molecules of water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oMath>
                </a14:m>
                <a:r>
                  <a:rPr lang="en-US" dirty="0"/>
                  <a:t>. You will find that that is not an equilibrium macrostate. Water molecules can dissociate</a:t>
                </a:r>
              </a:p>
              <a:p>
                <a:endParaRPr lang="en-US" dirty="0"/>
              </a:p>
              <a:p>
                <a:endParaRPr lang="en-US" dirty="0"/>
              </a:p>
              <a:p>
                <a:r>
                  <a:rPr lang="en-US" dirty="0"/>
                  <a:t>so the number of water molecules in the equilibrium will be smaller than  the initial number due to dissociation. Even more: the number of molecules of some type is not constant and (microscopically) fluctuates even in an equilibrium macrostate.</a:t>
                </a:r>
                <a:endParaRPr lang="sk-SK" dirty="0"/>
              </a:p>
            </p:txBody>
          </p:sp>
        </mc:Choice>
        <mc:Fallback xmlns="">
          <p:sp>
            <p:nvSpPr>
              <p:cNvPr id="4" name="TextBox 3">
                <a:extLst>
                  <a:ext uri="{FF2B5EF4-FFF2-40B4-BE49-F238E27FC236}">
                    <a16:creationId xmlns:a16="http://schemas.microsoft.com/office/drawing/2014/main" id="{0869050B-9745-4128-942F-51F778299DF8}"/>
                  </a:ext>
                </a:extLst>
              </p:cNvPr>
              <p:cNvSpPr txBox="1">
                <a:spLocks noRot="1" noChangeAspect="1" noMove="1" noResize="1" noEditPoints="1" noAdjustHandles="1" noChangeArrowheads="1" noChangeShapeType="1" noTextEdit="1"/>
              </p:cNvSpPr>
              <p:nvPr/>
            </p:nvSpPr>
            <p:spPr>
              <a:xfrm>
                <a:off x="259644" y="1433689"/>
                <a:ext cx="8737600" cy="3693319"/>
              </a:xfrm>
              <a:prstGeom prst="rect">
                <a:avLst/>
              </a:prstGeom>
              <a:blipFill>
                <a:blip r:embed="rId5"/>
                <a:stretch>
                  <a:fillRect l="-628" t="-825" r="-1117" b="-165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6CD243A-A13F-4F25-989C-5F495B7EA88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10844" y="3815646"/>
            <a:ext cx="1968246" cy="228029"/>
          </a:xfrm>
          <a:prstGeom prst="rect">
            <a:avLst/>
          </a:prstGeom>
        </p:spPr>
      </p:pic>
    </p:spTree>
    <p:extLst>
      <p:ext uri="{BB962C8B-B14F-4D97-AF65-F5344CB8AC3E}">
        <p14:creationId xmlns:p14="http://schemas.microsoft.com/office/powerpoint/2010/main" val="73393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EF7252-0075-4242-89B3-6413F5FC45FC}"/>
              </a:ext>
            </a:extLst>
          </p:cNvPr>
          <p:cNvSpPr>
            <a:spLocks noGrp="1"/>
          </p:cNvSpPr>
          <p:nvPr>
            <p:ph type="sldNum" sz="quarter" idx="12"/>
          </p:nvPr>
        </p:nvSpPr>
        <p:spPr/>
        <p:txBody>
          <a:bodyPr/>
          <a:lstStyle/>
          <a:p>
            <a:fld id="{A84D4951-8A76-4D8F-991A-50C7753EBC79}" type="slidenum">
              <a:rPr lang="sk-SK" smtClean="0"/>
              <a:t>17</a:t>
            </a:fld>
            <a:endParaRPr lang="sk-SK" dirty="0"/>
          </a:p>
        </p:txBody>
      </p:sp>
      <p:sp>
        <p:nvSpPr>
          <p:cNvPr id="3" name="Rectangle 2">
            <a:extLst>
              <a:ext uri="{FF2B5EF4-FFF2-40B4-BE49-F238E27FC236}">
                <a16:creationId xmlns:a16="http://schemas.microsoft.com/office/drawing/2014/main" id="{E3EFE68F-B159-45AB-9C03-647AF1F1F8F4}"/>
              </a:ext>
            </a:extLst>
          </p:cNvPr>
          <p:cNvSpPr/>
          <p:nvPr/>
        </p:nvSpPr>
        <p:spPr>
          <a:xfrm>
            <a:off x="1304692" y="3323063"/>
            <a:ext cx="735981" cy="11318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4D2089-BB58-4296-96CC-4BEBE1475687}"/>
              </a:ext>
            </a:extLst>
          </p:cNvPr>
          <p:cNvSpPr/>
          <p:nvPr/>
        </p:nvSpPr>
        <p:spPr>
          <a:xfrm>
            <a:off x="2542478" y="2888166"/>
            <a:ext cx="1148575" cy="15667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7D7142-5418-4DDF-82D6-89C0F7F76EFE}"/>
              </a:ext>
            </a:extLst>
          </p:cNvPr>
          <p:cNvSpPr/>
          <p:nvPr/>
        </p:nvSpPr>
        <p:spPr>
          <a:xfrm>
            <a:off x="5237355" y="3323063"/>
            <a:ext cx="735981" cy="11318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0EC936-0C21-4F34-BFA2-D605A0B24883}"/>
              </a:ext>
            </a:extLst>
          </p:cNvPr>
          <p:cNvSpPr/>
          <p:nvPr/>
        </p:nvSpPr>
        <p:spPr>
          <a:xfrm>
            <a:off x="5973336" y="2899317"/>
            <a:ext cx="1148575" cy="15667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0421635-6AA9-4231-893A-31BA5EF14E8E}"/>
              </a:ext>
            </a:extLst>
          </p:cNvPr>
          <p:cNvCxnSpPr/>
          <p:nvPr/>
        </p:nvCxnSpPr>
        <p:spPr>
          <a:xfrm>
            <a:off x="3914078" y="3888987"/>
            <a:ext cx="1126273"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52EB59F-0B56-4DA0-97BF-177A26F972DC}"/>
                  </a:ext>
                </a:extLst>
              </p:cNvPr>
              <p:cNvSpPr/>
              <p:nvPr/>
            </p:nvSpPr>
            <p:spPr>
              <a:xfrm>
                <a:off x="576146" y="481473"/>
                <a:ext cx="7802135" cy="2031325"/>
              </a:xfrm>
              <a:prstGeom prst="rect">
                <a:avLst/>
              </a:prstGeom>
            </p:spPr>
            <p:txBody>
              <a:bodyPr wrap="square">
                <a:spAutoFit/>
              </a:bodyPr>
              <a:lstStyle/>
              <a:p>
                <a:r>
                  <a:rPr lang="en-US" dirty="0"/>
                  <a:t>We consider two isolated statistical systems, each of them being individually in equilibrium. Their energies, volumes and particle numbers 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oMath>
                </a14:m>
                <a:r>
                  <a:rPr lang="en-US" dirty="0"/>
                  <a:t>. We bring them into a  contact enabling to redistribute particles between them through some hole. Of course redistributing particles also redistributes energy. The new energies will be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oMath>
                </a14:m>
                <a:r>
                  <a:rPr lang="en-US" dirty="0"/>
                  <a:t>, the new particle numbers will be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.The volumes will be unchanged. We shall consider a case when the total number of particles will be fixed (no chemical reactions),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a:t>
                </a:r>
              </a:p>
            </p:txBody>
          </p:sp>
        </mc:Choice>
        <mc:Fallback xmlns="">
          <p:sp>
            <p:nvSpPr>
              <p:cNvPr id="9" name="Rectangle 8">
                <a:extLst>
                  <a:ext uri="{FF2B5EF4-FFF2-40B4-BE49-F238E27FC236}">
                    <a16:creationId xmlns:a16="http://schemas.microsoft.com/office/drawing/2014/main" id="{252EB59F-0B56-4DA0-97BF-177A26F972DC}"/>
                  </a:ext>
                </a:extLst>
              </p:cNvPr>
              <p:cNvSpPr>
                <a:spLocks noRot="1" noChangeAspect="1" noMove="1" noResize="1" noEditPoints="1" noAdjustHandles="1" noChangeArrowheads="1" noChangeShapeType="1" noTextEdit="1"/>
              </p:cNvSpPr>
              <p:nvPr/>
            </p:nvSpPr>
            <p:spPr>
              <a:xfrm>
                <a:off x="576146" y="481473"/>
                <a:ext cx="7802135" cy="2031325"/>
              </a:xfrm>
              <a:prstGeom prst="rect">
                <a:avLst/>
              </a:prstGeom>
              <a:blipFill>
                <a:blip r:embed="rId17"/>
                <a:stretch>
                  <a:fillRect l="-704" t="-1802" b="-3904"/>
                </a:stretch>
              </a:blipFill>
            </p:spPr>
            <p:txBody>
              <a:bodyPr/>
              <a:lstStyle/>
              <a:p>
                <a:r>
                  <a:rPr lang="sk-SK">
                    <a:noFill/>
                  </a:rPr>
                  <a:t> </a:t>
                </a:r>
              </a:p>
            </p:txBody>
          </p:sp>
        </mc:Fallback>
      </mc:AlternateContent>
      <p:pic>
        <p:nvPicPr>
          <p:cNvPr id="13" name="Picture 12">
            <a:extLst>
              <a:ext uri="{FF2B5EF4-FFF2-40B4-BE49-F238E27FC236}">
                <a16:creationId xmlns:a16="http://schemas.microsoft.com/office/drawing/2014/main" id="{BE9CA5A7-C59E-4C25-AD30-E4CF64A7BE48}"/>
              </a:ext>
            </a:extLst>
          </p:cNvPr>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1542206" y="3471261"/>
            <a:ext cx="260952" cy="211429"/>
          </a:xfrm>
          <a:prstGeom prst="rect">
            <a:avLst/>
          </a:prstGeom>
        </p:spPr>
      </p:pic>
      <p:pic>
        <p:nvPicPr>
          <p:cNvPr id="16" name="Picture 15">
            <a:extLst>
              <a:ext uri="{FF2B5EF4-FFF2-40B4-BE49-F238E27FC236}">
                <a16:creationId xmlns:a16="http://schemas.microsoft.com/office/drawing/2014/main" id="{2C96A385-8ACA-4793-BE2D-05E706E29489}"/>
              </a:ext>
            </a:extLst>
          </p:cNvPr>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2986289" y="3217571"/>
            <a:ext cx="266667" cy="211429"/>
          </a:xfrm>
          <a:prstGeom prst="rect">
            <a:avLst/>
          </a:prstGeom>
        </p:spPr>
      </p:pic>
      <p:pic>
        <p:nvPicPr>
          <p:cNvPr id="20" name="Picture 19">
            <a:extLst>
              <a:ext uri="{FF2B5EF4-FFF2-40B4-BE49-F238E27FC236}">
                <a16:creationId xmlns:a16="http://schemas.microsoft.com/office/drawing/2014/main" id="{C9EF0B63-FF2E-423A-A8B1-7E3E5649E653}"/>
              </a:ext>
            </a:extLst>
          </p:cNvPr>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5291564" y="3396268"/>
            <a:ext cx="260952" cy="264762"/>
          </a:xfrm>
          <a:prstGeom prst="rect">
            <a:avLst/>
          </a:prstGeom>
        </p:spPr>
      </p:pic>
      <p:pic>
        <p:nvPicPr>
          <p:cNvPr id="22" name="Picture 21">
            <a:extLst>
              <a:ext uri="{FF2B5EF4-FFF2-40B4-BE49-F238E27FC236}">
                <a16:creationId xmlns:a16="http://schemas.microsoft.com/office/drawing/2014/main" id="{944A3F0A-C61B-4709-B924-3A0209178E95}"/>
              </a:ext>
            </a:extLst>
          </p:cNvPr>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6126561" y="3034054"/>
            <a:ext cx="266667" cy="264762"/>
          </a:xfrm>
          <a:prstGeom prst="rect">
            <a:avLst/>
          </a:prstGeom>
        </p:spPr>
      </p:pic>
      <p:pic>
        <p:nvPicPr>
          <p:cNvPr id="25" name="Picture 24">
            <a:extLst>
              <a:ext uri="{FF2B5EF4-FFF2-40B4-BE49-F238E27FC236}">
                <a16:creationId xmlns:a16="http://schemas.microsoft.com/office/drawing/2014/main" id="{66E8273D-C87E-4CCE-8CDA-26174537C1A2}"/>
              </a:ext>
            </a:extLst>
          </p:cNvPr>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1564784" y="3787020"/>
            <a:ext cx="219048" cy="213333"/>
          </a:xfrm>
          <a:prstGeom prst="rect">
            <a:avLst/>
          </a:prstGeom>
        </p:spPr>
      </p:pic>
      <p:pic>
        <p:nvPicPr>
          <p:cNvPr id="28" name="Picture 27">
            <a:extLst>
              <a:ext uri="{FF2B5EF4-FFF2-40B4-BE49-F238E27FC236}">
                <a16:creationId xmlns:a16="http://schemas.microsoft.com/office/drawing/2014/main" id="{88CE5728-CDC6-4A6F-87B9-44557F360481}"/>
              </a:ext>
            </a:extLst>
          </p:cNvPr>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2988732" y="3546675"/>
            <a:ext cx="224762" cy="213333"/>
          </a:xfrm>
          <a:prstGeom prst="rect">
            <a:avLst/>
          </a:prstGeom>
        </p:spPr>
      </p:pic>
      <p:pic>
        <p:nvPicPr>
          <p:cNvPr id="34" name="Picture 33">
            <a:extLst>
              <a:ext uri="{FF2B5EF4-FFF2-40B4-BE49-F238E27FC236}">
                <a16:creationId xmlns:a16="http://schemas.microsoft.com/office/drawing/2014/main" id="{CB9A115A-2ECC-4CBA-8BEA-435117EA8980}"/>
              </a:ext>
            </a:extLst>
          </p:cNvPr>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5651183" y="3399918"/>
            <a:ext cx="243810" cy="264762"/>
          </a:xfrm>
          <a:prstGeom prst="rect">
            <a:avLst/>
          </a:prstGeom>
        </p:spPr>
      </p:pic>
      <p:pic>
        <p:nvPicPr>
          <p:cNvPr id="32" name="Picture 31">
            <a:extLst>
              <a:ext uri="{FF2B5EF4-FFF2-40B4-BE49-F238E27FC236}">
                <a16:creationId xmlns:a16="http://schemas.microsoft.com/office/drawing/2014/main" id="{FAD7F36F-E4C1-4581-87D0-6483B297A54A}"/>
              </a:ext>
            </a:extLst>
          </p:cNvPr>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6587779" y="3037802"/>
            <a:ext cx="243810" cy="264762"/>
          </a:xfrm>
          <a:prstGeom prst="rect">
            <a:avLst/>
          </a:prstGeom>
        </p:spPr>
      </p:pic>
      <p:pic>
        <p:nvPicPr>
          <p:cNvPr id="10" name="Picture 9">
            <a:extLst>
              <a:ext uri="{FF2B5EF4-FFF2-40B4-BE49-F238E27FC236}">
                <a16:creationId xmlns:a16="http://schemas.microsoft.com/office/drawing/2014/main" id="{DA459A2D-0BD3-4D2F-9025-5195A3647B70}"/>
              </a:ext>
            </a:extLst>
          </p:cNvPr>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1570429" y="4120042"/>
            <a:ext cx="278130" cy="211455"/>
          </a:xfrm>
          <a:prstGeom prst="rect">
            <a:avLst/>
          </a:prstGeom>
        </p:spPr>
      </p:pic>
      <p:pic>
        <p:nvPicPr>
          <p:cNvPr id="12" name="Picture 11">
            <a:extLst>
              <a:ext uri="{FF2B5EF4-FFF2-40B4-BE49-F238E27FC236}">
                <a16:creationId xmlns:a16="http://schemas.microsoft.com/office/drawing/2014/main" id="{000E4E46-639E-4724-86AD-0CCF16D9058B}"/>
              </a:ext>
            </a:extLst>
          </p:cNvPr>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2987185" y="3911198"/>
            <a:ext cx="283845" cy="211455"/>
          </a:xfrm>
          <a:prstGeom prst="rect">
            <a:avLst/>
          </a:prstGeom>
        </p:spPr>
      </p:pic>
      <p:pic>
        <p:nvPicPr>
          <p:cNvPr id="15" name="Picture 14">
            <a:extLst>
              <a:ext uri="{FF2B5EF4-FFF2-40B4-BE49-F238E27FC236}">
                <a16:creationId xmlns:a16="http://schemas.microsoft.com/office/drawing/2014/main" id="{83B00594-AA40-4762-9277-2418FBA6BA8F}"/>
              </a:ext>
            </a:extLst>
          </p:cNvPr>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5448162" y="3820887"/>
            <a:ext cx="278130" cy="264795"/>
          </a:xfrm>
          <a:prstGeom prst="rect">
            <a:avLst/>
          </a:prstGeom>
        </p:spPr>
      </p:pic>
      <p:pic>
        <p:nvPicPr>
          <p:cNvPr id="18" name="Picture 17">
            <a:extLst>
              <a:ext uri="{FF2B5EF4-FFF2-40B4-BE49-F238E27FC236}">
                <a16:creationId xmlns:a16="http://schemas.microsoft.com/office/drawing/2014/main" id="{62629335-728E-4A64-A89C-FCEA97777E3B}"/>
              </a:ext>
            </a:extLst>
          </p:cNvPr>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6413362" y="3837820"/>
            <a:ext cx="283845" cy="264795"/>
          </a:xfrm>
          <a:prstGeom prst="rect">
            <a:avLst/>
          </a:prstGeom>
        </p:spPr>
      </p:pic>
      <p:cxnSp>
        <p:nvCxnSpPr>
          <p:cNvPr id="24" name="Straight Connector 23">
            <a:extLst>
              <a:ext uri="{FF2B5EF4-FFF2-40B4-BE49-F238E27FC236}">
                <a16:creationId xmlns:a16="http://schemas.microsoft.com/office/drawing/2014/main" id="{00EBD292-D19A-4728-B960-315079D11E9E}"/>
              </a:ext>
            </a:extLst>
          </p:cNvPr>
          <p:cNvCxnSpPr/>
          <p:nvPr/>
        </p:nvCxnSpPr>
        <p:spPr>
          <a:xfrm>
            <a:off x="5362222" y="5994400"/>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EE30E20-5AAA-4195-B3D7-96059C7C689F}"/>
              </a:ext>
            </a:extLst>
          </p:cNvPr>
          <p:cNvCxnSpPr>
            <a:cxnSpLocks/>
          </p:cNvCxnSpPr>
          <p:nvPr/>
        </p:nvCxnSpPr>
        <p:spPr>
          <a:xfrm>
            <a:off x="5973336" y="3806869"/>
            <a:ext cx="9775" cy="18939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0B3F318-1C94-400C-B114-918D9DB3E7D8}"/>
              </a:ext>
            </a:extLst>
          </p:cNvPr>
          <p:cNvCxnSpPr/>
          <p:nvPr/>
        </p:nvCxnSpPr>
        <p:spPr>
          <a:xfrm>
            <a:off x="5736374" y="3931056"/>
            <a:ext cx="623332" cy="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98222C9C-05A2-47AB-9C83-6AF6C12E6493}"/>
              </a:ext>
            </a:extLst>
          </p:cNvPr>
          <p:cNvSpPr/>
          <p:nvPr/>
        </p:nvSpPr>
        <p:spPr>
          <a:xfrm>
            <a:off x="747081" y="4698288"/>
            <a:ext cx="8274668" cy="369332"/>
          </a:xfrm>
          <a:prstGeom prst="rect">
            <a:avLst/>
          </a:prstGeom>
        </p:spPr>
        <p:txBody>
          <a:bodyPr wrap="square">
            <a:spAutoFit/>
          </a:bodyPr>
          <a:lstStyle/>
          <a:p>
            <a:r>
              <a:rPr lang="en-US" dirty="0"/>
              <a:t>After the final common equilibrium is established the total entropy will be</a:t>
            </a:r>
          </a:p>
        </p:txBody>
      </p:sp>
      <p:pic>
        <p:nvPicPr>
          <p:cNvPr id="33" name="Picture 32">
            <a:extLst>
              <a:ext uri="{FF2B5EF4-FFF2-40B4-BE49-F238E27FC236}">
                <a16:creationId xmlns:a16="http://schemas.microsoft.com/office/drawing/2014/main" id="{76F84BAE-A907-4D5B-BF4B-3F88FBB7C0A5}"/>
              </a:ext>
            </a:extLst>
          </p:cNvPr>
          <p:cNvPicPr>
            <a:picLocks noChangeAspect="1"/>
          </p:cNvPicPr>
          <p:nvPr>
            <p:custDataLst>
              <p:tags r:id="rId13"/>
            </p:custDataLst>
          </p:nvPr>
        </p:nvPicPr>
        <p:blipFill>
          <a:blip r:embed="rId30" cstate="print">
            <a:extLst>
              <a:ext uri="{28A0092B-C50C-407E-A947-70E740481C1C}">
                <a14:useLocalDpi xmlns:a14="http://schemas.microsoft.com/office/drawing/2010/main" val="0"/>
              </a:ext>
            </a:extLst>
          </a:blip>
          <a:stretch>
            <a:fillRect/>
          </a:stretch>
        </p:blipFill>
        <p:spPr>
          <a:xfrm>
            <a:off x="2800342" y="5260643"/>
            <a:ext cx="3591878" cy="238316"/>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8DA5063-604C-4456-82BC-C9ABD9529AA7}"/>
                  </a:ext>
                </a:extLst>
              </p:cNvPr>
              <p:cNvSpPr txBox="1"/>
              <p:nvPr/>
            </p:nvSpPr>
            <p:spPr>
              <a:xfrm>
                <a:off x="543882" y="5564410"/>
                <a:ext cx="8374340" cy="946285"/>
              </a:xfrm>
              <a:prstGeom prst="rect">
                <a:avLst/>
              </a:prstGeom>
              <a:noFill/>
            </p:spPr>
            <p:txBody>
              <a:bodyPr wrap="square" rtlCol="0">
                <a:spAutoFit/>
              </a:bodyPr>
              <a:lstStyle/>
              <a:p>
                <a:r>
                  <a:rPr lang="en-US" dirty="0"/>
                  <a:t>The final values of energies will be the same as in the case when we have considered just a thermal contact. The only unknown value in this relation is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since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r>
                  <a:rPr lang="en-US" dirty="0"/>
                  <a:t> is given by the total number of particles conservation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a:t>
                </a:r>
              </a:p>
            </p:txBody>
          </p:sp>
        </mc:Choice>
        <mc:Fallback xmlns="">
          <p:sp>
            <p:nvSpPr>
              <p:cNvPr id="40" name="TextBox 39">
                <a:extLst>
                  <a:ext uri="{FF2B5EF4-FFF2-40B4-BE49-F238E27FC236}">
                    <a16:creationId xmlns:a16="http://schemas.microsoft.com/office/drawing/2014/main" id="{98DA5063-604C-4456-82BC-C9ABD9529AA7}"/>
                  </a:ext>
                </a:extLst>
              </p:cNvPr>
              <p:cNvSpPr txBox="1">
                <a:spLocks noRot="1" noChangeAspect="1" noMove="1" noResize="1" noEditPoints="1" noAdjustHandles="1" noChangeArrowheads="1" noChangeShapeType="1" noTextEdit="1"/>
              </p:cNvSpPr>
              <p:nvPr/>
            </p:nvSpPr>
            <p:spPr>
              <a:xfrm>
                <a:off x="543882" y="5564410"/>
                <a:ext cx="8374340" cy="946285"/>
              </a:xfrm>
              <a:prstGeom prst="rect">
                <a:avLst/>
              </a:prstGeom>
              <a:blipFill>
                <a:blip r:embed="rId31"/>
                <a:stretch>
                  <a:fillRect l="-582" t="-3871" b="-7097"/>
                </a:stretch>
              </a:blipFill>
            </p:spPr>
            <p:txBody>
              <a:bodyPr/>
              <a:lstStyle/>
              <a:p>
                <a:r>
                  <a:rPr lang="sk-SK">
                    <a:noFill/>
                  </a:rPr>
                  <a:t> </a:t>
                </a:r>
              </a:p>
            </p:txBody>
          </p:sp>
        </mc:Fallback>
      </mc:AlternateContent>
    </p:spTree>
    <p:extLst>
      <p:ext uri="{BB962C8B-B14F-4D97-AF65-F5344CB8AC3E}">
        <p14:creationId xmlns:p14="http://schemas.microsoft.com/office/powerpoint/2010/main" val="261929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113779-839B-45C0-95C0-43F4D8215FC1}"/>
              </a:ext>
            </a:extLst>
          </p:cNvPr>
          <p:cNvSpPr>
            <a:spLocks noGrp="1"/>
          </p:cNvSpPr>
          <p:nvPr>
            <p:ph type="sldNum" sz="quarter" idx="12"/>
          </p:nvPr>
        </p:nvSpPr>
        <p:spPr/>
        <p:txBody>
          <a:bodyPr/>
          <a:lstStyle/>
          <a:p>
            <a:fld id="{A84D4951-8A76-4D8F-991A-50C7753EBC79}" type="slidenum">
              <a:rPr lang="sk-SK" smtClean="0"/>
              <a:t>18</a:t>
            </a:fld>
            <a:endParaRPr lang="sk-SK" dirty="0"/>
          </a:p>
        </p:txBody>
      </p:sp>
      <p:pic>
        <p:nvPicPr>
          <p:cNvPr id="5" name="Picture 4">
            <a:extLst>
              <a:ext uri="{FF2B5EF4-FFF2-40B4-BE49-F238E27FC236}">
                <a16:creationId xmlns:a16="http://schemas.microsoft.com/office/drawing/2014/main" id="{2F6E970C-3BF1-48D8-8433-125716338E5D}"/>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404699" y="1535049"/>
            <a:ext cx="4725162" cy="61550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5E076D6-8381-4F6D-AA54-6D9EB044D1A1}"/>
                  </a:ext>
                </a:extLst>
              </p:cNvPr>
              <p:cNvSpPr txBox="1"/>
              <p:nvPr/>
            </p:nvSpPr>
            <p:spPr>
              <a:xfrm>
                <a:off x="440473" y="1078479"/>
                <a:ext cx="7660888" cy="369332"/>
              </a:xfrm>
              <a:prstGeom prst="rect">
                <a:avLst/>
              </a:prstGeom>
              <a:noFill/>
            </p:spPr>
            <p:txBody>
              <a:bodyPr wrap="square" rtlCol="0">
                <a:spAutoFit/>
              </a:bodyPr>
              <a:lstStyle/>
              <a:p>
                <a:r>
                  <a:rPr lang="en-US" dirty="0"/>
                  <a:t>We get the final value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 by maximizing the entropy</a:t>
                </a:r>
              </a:p>
            </p:txBody>
          </p:sp>
        </mc:Choice>
        <mc:Fallback xmlns="">
          <p:sp>
            <p:nvSpPr>
              <p:cNvPr id="4" name="TextBox 3">
                <a:extLst>
                  <a:ext uri="{FF2B5EF4-FFF2-40B4-BE49-F238E27FC236}">
                    <a16:creationId xmlns:a16="http://schemas.microsoft.com/office/drawing/2014/main" id="{75E076D6-8381-4F6D-AA54-6D9EB044D1A1}"/>
                  </a:ext>
                </a:extLst>
              </p:cNvPr>
              <p:cNvSpPr txBox="1">
                <a:spLocks noRot="1" noChangeAspect="1" noMove="1" noResize="1" noEditPoints="1" noAdjustHandles="1" noChangeArrowheads="1" noChangeShapeType="1" noTextEdit="1"/>
              </p:cNvSpPr>
              <p:nvPr/>
            </p:nvSpPr>
            <p:spPr>
              <a:xfrm>
                <a:off x="440473" y="1078479"/>
                <a:ext cx="7660888" cy="369332"/>
              </a:xfrm>
              <a:prstGeom prst="rect">
                <a:avLst/>
              </a:prstGeom>
              <a:blipFill>
                <a:blip r:embed="rId9"/>
                <a:stretch>
                  <a:fillRect l="-636" t="-9836" b="-24590"/>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CB7D3CAC-6114-46DD-94F9-F9B06FA1EAFE}"/>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334069" y="2236609"/>
            <a:ext cx="2376297" cy="615506"/>
          </a:xfrm>
          <a:prstGeom prst="rect">
            <a:avLst/>
          </a:prstGeom>
        </p:spPr>
      </p:pic>
      <p:sp>
        <p:nvSpPr>
          <p:cNvPr id="6" name="TextBox 5">
            <a:extLst>
              <a:ext uri="{FF2B5EF4-FFF2-40B4-BE49-F238E27FC236}">
                <a16:creationId xmlns:a16="http://schemas.microsoft.com/office/drawing/2014/main" id="{910F94FB-8830-4ED2-9C17-311CD54E53F2}"/>
              </a:ext>
            </a:extLst>
          </p:cNvPr>
          <p:cNvSpPr txBox="1"/>
          <p:nvPr/>
        </p:nvSpPr>
        <p:spPr>
          <a:xfrm>
            <a:off x="440473" y="1940143"/>
            <a:ext cx="5927514" cy="369332"/>
          </a:xfrm>
          <a:prstGeom prst="rect">
            <a:avLst/>
          </a:prstGeom>
          <a:noFill/>
        </p:spPr>
        <p:txBody>
          <a:bodyPr wrap="square" rtlCol="0">
            <a:spAutoFit/>
          </a:bodyPr>
          <a:lstStyle/>
          <a:p>
            <a:r>
              <a:rPr lang="en-US" dirty="0"/>
              <a:t>Finally we get</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E728DF1-91A6-409A-9E6E-8A293F886716}"/>
                  </a:ext>
                </a:extLst>
              </p:cNvPr>
              <p:cNvSpPr/>
              <p:nvPr/>
            </p:nvSpPr>
            <p:spPr>
              <a:xfrm>
                <a:off x="252295" y="2894875"/>
                <a:ext cx="8699793" cy="3151184"/>
              </a:xfrm>
              <a:prstGeom prst="rect">
                <a:avLst/>
              </a:prstGeom>
            </p:spPr>
            <p:txBody>
              <a:bodyPr wrap="square">
                <a:spAutoFit/>
              </a:bodyPr>
              <a:lstStyle/>
              <a:p>
                <a:r>
                  <a:rPr lang="en-US" dirty="0"/>
                  <a:t>What is the physical meaning of this equation?</a:t>
                </a:r>
              </a:p>
              <a:p>
                <a:r>
                  <a:rPr lang="en-US" dirty="0"/>
                  <a:t>Entropy function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r>
                      <a:rPr lang="en-US" i="1">
                        <a:latin typeface="Cambria Math" panose="02040503050406030204" pitchFamily="18" charset="0"/>
                      </a:rPr>
                      <m:t>)</m:t>
                    </m:r>
                  </m:oMath>
                </a14:m>
                <a:r>
                  <a:rPr lang="en-US" dirty="0"/>
                  <a:t> when differentiated with respect to </a:t>
                </a:r>
                <a14:m>
                  <m:oMath xmlns:m="http://schemas.openxmlformats.org/officeDocument/2006/math">
                    <m:r>
                      <a:rPr lang="en-US" b="0" i="1" smtClean="0">
                        <a:latin typeface="Cambria Math" panose="02040503050406030204" pitchFamily="18" charset="0"/>
                      </a:rPr>
                      <m:t>𝑁</m:t>
                    </m:r>
                  </m:oMath>
                </a14:m>
                <a:r>
                  <a:rPr lang="en-US" dirty="0"/>
                  <a:t> gives some other function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𝑓</m:t>
                        </m:r>
                      </m:e>
                    </m:acc>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r>
                      <a:rPr lang="en-US" i="1">
                        <a:latin typeface="Cambria Math" panose="02040503050406030204" pitchFamily="18" charset="0"/>
                      </a:rPr>
                      <m:t>)</m:t>
                    </m:r>
                  </m:oMath>
                </a14:m>
                <a:r>
                  <a:rPr lang="en-US" dirty="0"/>
                  <a:t> of the (macro)state variables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oMath>
                </a14:m>
                <a:r>
                  <a:rPr lang="en-US" dirty="0"/>
                  <a:t>. So it is some state function of the macrostate, it is some physical quantity characterizing the macrostate. The equation says that this state variable has the same value for the two systems in  contact. The problem is that in cases of energy and volume redistributions we had an intuitive feeling what are the relevant physical quantities which emerge to be the same after reaching common equilibrium. Here we normally (unless we are constructors of chemical reactors) do not have everyday experience </a:t>
                </a:r>
                <a:r>
                  <a:rPr lang="en-US" b="1" dirty="0"/>
                  <a:t>what is the particle-redistribution-controlling quantity</a:t>
                </a:r>
                <a:r>
                  <a:rPr lang="en-US" dirty="0"/>
                  <a:t>.</a:t>
                </a:r>
              </a:p>
              <a:p>
                <a:r>
                  <a:rPr lang="en-US" dirty="0"/>
                  <a:t>At this moment we accept that it is the quantity which can be </a:t>
                </a:r>
                <a:r>
                  <a:rPr lang="en-US" b="1" dirty="0"/>
                  <a:t>defined</a:t>
                </a:r>
                <a:r>
                  <a:rPr lang="en-US" dirty="0"/>
                  <a:t> using the formula</a:t>
                </a:r>
              </a:p>
              <a:p>
                <a:r>
                  <a:rPr lang="en-US" dirty="0"/>
                  <a:t>and we define the name </a:t>
                </a:r>
                <a:r>
                  <a:rPr lang="en-US" b="1" dirty="0">
                    <a:solidFill>
                      <a:srgbClr val="FF0000"/>
                    </a:solidFill>
                  </a:rPr>
                  <a:t>chemical potential </a:t>
                </a:r>
                <a14:m>
                  <m:oMath xmlns:m="http://schemas.openxmlformats.org/officeDocument/2006/math">
                    <m:r>
                      <a:rPr lang="en-US" b="1" i="1" smtClean="0">
                        <a:solidFill>
                          <a:srgbClr val="FF0000"/>
                        </a:solidFill>
                        <a:latin typeface="Cambria Math" panose="02040503050406030204" pitchFamily="18" charset="0"/>
                      </a:rPr>
                      <m:t>𝝁</m:t>
                    </m:r>
                  </m:oMath>
                </a14:m>
                <a:r>
                  <a:rPr lang="en-US" b="1" dirty="0">
                    <a:solidFill>
                      <a:srgbClr val="FF0000"/>
                    </a:solidFill>
                  </a:rPr>
                  <a:t> </a:t>
                </a:r>
                <a:r>
                  <a:rPr lang="en-US" dirty="0"/>
                  <a:t>for the relevant quantity by the formula</a:t>
                </a:r>
              </a:p>
            </p:txBody>
          </p:sp>
        </mc:Choice>
        <mc:Fallback xmlns="">
          <p:sp>
            <p:nvSpPr>
              <p:cNvPr id="13" name="Rectangle 12">
                <a:extLst>
                  <a:ext uri="{FF2B5EF4-FFF2-40B4-BE49-F238E27FC236}">
                    <a16:creationId xmlns:a16="http://schemas.microsoft.com/office/drawing/2014/main" id="{CE728DF1-91A6-409A-9E6E-8A293F886716}"/>
                  </a:ext>
                </a:extLst>
              </p:cNvPr>
              <p:cNvSpPr>
                <a:spLocks noRot="1" noChangeAspect="1" noMove="1" noResize="1" noEditPoints="1" noAdjustHandles="1" noChangeArrowheads="1" noChangeShapeType="1" noTextEdit="1"/>
              </p:cNvSpPr>
              <p:nvPr/>
            </p:nvSpPr>
            <p:spPr>
              <a:xfrm>
                <a:off x="252295" y="2894875"/>
                <a:ext cx="8699793" cy="3151184"/>
              </a:xfrm>
              <a:prstGeom prst="rect">
                <a:avLst/>
              </a:prstGeom>
              <a:blipFill>
                <a:blip r:embed="rId11"/>
                <a:stretch>
                  <a:fillRect l="-560" t="-1161" r="-140" b="-2128"/>
                </a:stretch>
              </a:blipFill>
            </p:spPr>
            <p:txBody>
              <a:bodyPr/>
              <a:lstStyle/>
              <a:p>
                <a:r>
                  <a:rPr lang="sk-SK">
                    <a:noFill/>
                  </a:rPr>
                  <a:t> </a:t>
                </a:r>
              </a:p>
            </p:txBody>
          </p:sp>
        </mc:Fallback>
      </mc:AlternateContent>
      <p:pic>
        <p:nvPicPr>
          <p:cNvPr id="16" name="Picture 15">
            <a:extLst>
              <a:ext uri="{FF2B5EF4-FFF2-40B4-BE49-F238E27FC236}">
                <a16:creationId xmlns:a16="http://schemas.microsoft.com/office/drawing/2014/main" id="{75D71C55-0DD6-45A1-9E0C-052DB99D3DF9}"/>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8566468" y="5301543"/>
            <a:ext cx="342900" cy="480060"/>
          </a:xfrm>
          <a:prstGeom prst="rect">
            <a:avLst/>
          </a:prstGeom>
        </p:spPr>
      </p:pic>
      <p:pic>
        <p:nvPicPr>
          <p:cNvPr id="19" name="Picture 18">
            <a:extLst>
              <a:ext uri="{FF2B5EF4-FFF2-40B4-BE49-F238E27FC236}">
                <a16:creationId xmlns:a16="http://schemas.microsoft.com/office/drawing/2014/main" id="{48483877-025E-4E07-BE68-4D3D52A8C58B}"/>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898513" y="6063540"/>
            <a:ext cx="1044131" cy="480060"/>
          </a:xfrm>
          <a:prstGeom prst="rect">
            <a:avLst/>
          </a:prstGeom>
        </p:spPr>
      </p:pic>
      <p:sp>
        <p:nvSpPr>
          <p:cNvPr id="20" name="Rectangle 19">
            <a:extLst>
              <a:ext uri="{FF2B5EF4-FFF2-40B4-BE49-F238E27FC236}">
                <a16:creationId xmlns:a16="http://schemas.microsoft.com/office/drawing/2014/main" id="{1CD96650-8A1D-43B9-9AC5-F440CC6AD7A1}"/>
              </a:ext>
            </a:extLst>
          </p:cNvPr>
          <p:cNvSpPr/>
          <p:nvPr/>
        </p:nvSpPr>
        <p:spPr>
          <a:xfrm>
            <a:off x="3668889" y="5971825"/>
            <a:ext cx="1501422" cy="7789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1" name="TextBox 20">
            <a:extLst>
              <a:ext uri="{FF2B5EF4-FFF2-40B4-BE49-F238E27FC236}">
                <a16:creationId xmlns:a16="http://schemas.microsoft.com/office/drawing/2014/main" id="{825B7181-F12A-4622-87CC-4E74820EAE65}"/>
              </a:ext>
            </a:extLst>
          </p:cNvPr>
          <p:cNvSpPr txBox="1"/>
          <p:nvPr/>
        </p:nvSpPr>
        <p:spPr>
          <a:xfrm>
            <a:off x="1264356" y="304800"/>
            <a:ext cx="6491111" cy="523220"/>
          </a:xfrm>
          <a:prstGeom prst="rect">
            <a:avLst/>
          </a:prstGeom>
          <a:noFill/>
        </p:spPr>
        <p:txBody>
          <a:bodyPr wrap="square" rtlCol="0">
            <a:spAutoFit/>
          </a:bodyPr>
          <a:lstStyle/>
          <a:p>
            <a:pPr algn="ctr"/>
            <a:r>
              <a:rPr lang="en-US" sz="2800" b="1" dirty="0"/>
              <a:t>Chemical potential</a:t>
            </a:r>
            <a:endParaRPr lang="sk-SK" sz="2800" b="1" dirty="0"/>
          </a:p>
        </p:txBody>
      </p:sp>
    </p:spTree>
    <p:extLst>
      <p:ext uri="{BB962C8B-B14F-4D97-AF65-F5344CB8AC3E}">
        <p14:creationId xmlns:p14="http://schemas.microsoft.com/office/powerpoint/2010/main" val="134910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9692D-A158-4AEA-B481-0B4DA05BB6BF}"/>
              </a:ext>
            </a:extLst>
          </p:cNvPr>
          <p:cNvSpPr>
            <a:spLocks noGrp="1"/>
          </p:cNvSpPr>
          <p:nvPr>
            <p:ph type="sldNum" sz="quarter" idx="12"/>
          </p:nvPr>
        </p:nvSpPr>
        <p:spPr/>
        <p:txBody>
          <a:bodyPr/>
          <a:lstStyle/>
          <a:p>
            <a:fld id="{A84D4951-8A76-4D8F-991A-50C7753EBC79}" type="slidenum">
              <a:rPr lang="sk-SK" smtClean="0"/>
              <a:t>19</a:t>
            </a:fld>
            <a:endParaRPr lang="sk-SK" dirty="0"/>
          </a:p>
        </p:txBody>
      </p:sp>
      <p:sp>
        <p:nvSpPr>
          <p:cNvPr id="3" name="TextBox 2">
            <a:extLst>
              <a:ext uri="{FF2B5EF4-FFF2-40B4-BE49-F238E27FC236}">
                <a16:creationId xmlns:a16="http://schemas.microsoft.com/office/drawing/2014/main" id="{853C4769-57A1-450C-A864-6F0AED0B393F}"/>
              </a:ext>
            </a:extLst>
          </p:cNvPr>
          <p:cNvSpPr txBox="1"/>
          <p:nvPr/>
        </p:nvSpPr>
        <p:spPr>
          <a:xfrm>
            <a:off x="1170878" y="434898"/>
            <a:ext cx="6735337" cy="523220"/>
          </a:xfrm>
          <a:prstGeom prst="rect">
            <a:avLst/>
          </a:prstGeom>
          <a:noFill/>
        </p:spPr>
        <p:txBody>
          <a:bodyPr wrap="square" rtlCol="0">
            <a:spAutoFit/>
          </a:bodyPr>
          <a:lstStyle/>
          <a:p>
            <a:pPr algn="ctr"/>
            <a:r>
              <a:rPr lang="en-US" sz="2800" b="1" dirty="0"/>
              <a:t>Equilibrium entropy changes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57511B9-F84A-4712-8567-1DAC5677DCD7}"/>
                  </a:ext>
                </a:extLst>
              </p:cNvPr>
              <p:cNvSpPr txBox="1"/>
              <p:nvPr/>
            </p:nvSpPr>
            <p:spPr>
              <a:xfrm>
                <a:off x="334537" y="935511"/>
                <a:ext cx="8731404" cy="1477328"/>
              </a:xfrm>
              <a:prstGeom prst="rect">
                <a:avLst/>
              </a:prstGeom>
              <a:noFill/>
            </p:spPr>
            <p:txBody>
              <a:bodyPr wrap="square" rtlCol="0">
                <a:spAutoFit/>
              </a:bodyPr>
              <a:lstStyle/>
              <a:p>
                <a:r>
                  <a:rPr lang="en-US" dirty="0"/>
                  <a:t>Equilibrium entropy of an isolated system is naturally a function of energy and external parameters. As an external parameter we shall generically consider volume.</a:t>
                </a:r>
              </a:p>
              <a:p>
                <a:r>
                  <a:rPr lang="en-US" dirty="0"/>
                  <a:t>We can easily express the total differential of equilibrium entropy </a:t>
                </a:r>
                <a14:m>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e>
                    </m:d>
                    <m:r>
                      <a:rPr lang="en-US" b="0" i="1" smtClean="0">
                        <a:latin typeface="Cambria Math" panose="02040503050406030204" pitchFamily="18" charset="0"/>
                      </a:rPr>
                      <m:t>.</m:t>
                    </m:r>
                  </m:oMath>
                </a14:m>
                <a:r>
                  <a:rPr lang="en-US" dirty="0"/>
                  <a:t> </a:t>
                </a:r>
                <a:r>
                  <a:rPr lang="en-US" b="1" dirty="0"/>
                  <a:t>For fixed number of particles</a:t>
                </a:r>
                <a:r>
                  <a:rPr lang="en-US" dirty="0"/>
                  <a:t> we get</a:t>
                </a:r>
              </a:p>
              <a:p>
                <a:endParaRPr lang="en-US" dirty="0"/>
              </a:p>
            </p:txBody>
          </p:sp>
        </mc:Choice>
        <mc:Fallback xmlns="">
          <p:sp>
            <p:nvSpPr>
              <p:cNvPr id="4" name="TextBox 3">
                <a:extLst>
                  <a:ext uri="{FF2B5EF4-FFF2-40B4-BE49-F238E27FC236}">
                    <a16:creationId xmlns:a16="http://schemas.microsoft.com/office/drawing/2014/main" id="{457511B9-F84A-4712-8567-1DAC5677DCD7}"/>
                  </a:ext>
                </a:extLst>
              </p:cNvPr>
              <p:cNvSpPr txBox="1">
                <a:spLocks noRot="1" noChangeAspect="1" noMove="1" noResize="1" noEditPoints="1" noAdjustHandles="1" noChangeArrowheads="1" noChangeShapeType="1" noTextEdit="1"/>
              </p:cNvSpPr>
              <p:nvPr/>
            </p:nvSpPr>
            <p:spPr>
              <a:xfrm>
                <a:off x="334537" y="935511"/>
                <a:ext cx="8731404" cy="1477328"/>
              </a:xfrm>
              <a:prstGeom prst="rect">
                <a:avLst/>
              </a:prstGeom>
              <a:blipFill>
                <a:blip r:embed="rId10"/>
                <a:stretch>
                  <a:fillRect l="-628" t="-2058"/>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7CF4BE35-986D-49C3-ABBE-C6B9A6F543A8}"/>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952857" y="1955022"/>
            <a:ext cx="3238286" cy="562286"/>
          </a:xfrm>
          <a:prstGeom prst="rect">
            <a:avLst/>
          </a:prstGeom>
        </p:spPr>
      </p:pic>
      <p:sp>
        <p:nvSpPr>
          <p:cNvPr id="9" name="TextBox 8">
            <a:extLst>
              <a:ext uri="{FF2B5EF4-FFF2-40B4-BE49-F238E27FC236}">
                <a16:creationId xmlns:a16="http://schemas.microsoft.com/office/drawing/2014/main" id="{06D4BD70-8FFF-424C-A1AF-81FE92B9AAB4}"/>
              </a:ext>
            </a:extLst>
          </p:cNvPr>
          <p:cNvSpPr txBox="1"/>
          <p:nvPr/>
        </p:nvSpPr>
        <p:spPr>
          <a:xfrm>
            <a:off x="367384" y="2631031"/>
            <a:ext cx="8307658" cy="369332"/>
          </a:xfrm>
          <a:prstGeom prst="rect">
            <a:avLst/>
          </a:prstGeom>
          <a:noFill/>
        </p:spPr>
        <p:txBody>
          <a:bodyPr wrap="square" rtlCol="0">
            <a:spAutoFit/>
          </a:bodyPr>
          <a:lstStyle/>
          <a:p>
            <a:r>
              <a:rPr lang="en-US" dirty="0"/>
              <a:t>We have just expressed the partial derivatives in equilibrium, so we get</a:t>
            </a:r>
          </a:p>
        </p:txBody>
      </p:sp>
      <p:pic>
        <p:nvPicPr>
          <p:cNvPr id="15" name="Picture 14">
            <a:extLst>
              <a:ext uri="{FF2B5EF4-FFF2-40B4-BE49-F238E27FC236}">
                <a16:creationId xmlns:a16="http://schemas.microsoft.com/office/drawing/2014/main" id="{FE519ACC-CA6F-46A4-9B92-AABB13C794B7}"/>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298285" y="3095942"/>
            <a:ext cx="1877143" cy="462857"/>
          </a:xfrm>
          <a:prstGeom prst="rect">
            <a:avLst/>
          </a:prstGeom>
        </p:spPr>
      </p:pic>
      <p:sp>
        <p:nvSpPr>
          <p:cNvPr id="16" name="TextBox 15">
            <a:extLst>
              <a:ext uri="{FF2B5EF4-FFF2-40B4-BE49-F238E27FC236}">
                <a16:creationId xmlns:a16="http://schemas.microsoft.com/office/drawing/2014/main" id="{9B2182CA-3D83-4507-9E99-B63BFBDBA955}"/>
              </a:ext>
            </a:extLst>
          </p:cNvPr>
          <p:cNvSpPr txBox="1"/>
          <p:nvPr/>
        </p:nvSpPr>
        <p:spPr>
          <a:xfrm>
            <a:off x="418171" y="3661000"/>
            <a:ext cx="8307658" cy="2123658"/>
          </a:xfrm>
          <a:prstGeom prst="rect">
            <a:avLst/>
          </a:prstGeom>
          <a:noFill/>
        </p:spPr>
        <p:txBody>
          <a:bodyPr wrap="square" rtlCol="0">
            <a:spAutoFit/>
          </a:bodyPr>
          <a:lstStyle/>
          <a:p>
            <a:r>
              <a:rPr lang="en-US" dirty="0"/>
              <a:t>Rearranging this equation a bit we get</a:t>
            </a:r>
          </a:p>
          <a:p>
            <a:endParaRPr lang="en-US" sz="2400" dirty="0"/>
          </a:p>
          <a:p>
            <a:r>
              <a:rPr lang="en-US" dirty="0"/>
              <a:t>we compare this to the first law of thermodynamics</a:t>
            </a:r>
          </a:p>
          <a:p>
            <a:endParaRPr lang="en-US" dirty="0"/>
          </a:p>
          <a:p>
            <a:r>
              <a:rPr lang="en-US" dirty="0"/>
              <a:t>and get</a:t>
            </a:r>
          </a:p>
          <a:p>
            <a:endParaRPr lang="en-US" dirty="0"/>
          </a:p>
          <a:p>
            <a:r>
              <a:rPr lang="en-US" dirty="0"/>
              <a:t>and also</a:t>
            </a:r>
          </a:p>
        </p:txBody>
      </p:sp>
      <p:pic>
        <p:nvPicPr>
          <p:cNvPr id="18" name="Picture 17">
            <a:extLst>
              <a:ext uri="{FF2B5EF4-FFF2-40B4-BE49-F238E27FC236}">
                <a16:creationId xmlns:a16="http://schemas.microsoft.com/office/drawing/2014/main" id="{9E660C97-3D13-48FC-9E97-B0D5BDC2D17C}"/>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455999" y="4081594"/>
            <a:ext cx="1719429" cy="205714"/>
          </a:xfrm>
          <a:prstGeom prst="rect">
            <a:avLst/>
          </a:prstGeom>
        </p:spPr>
      </p:pic>
      <p:pic>
        <p:nvPicPr>
          <p:cNvPr id="21" name="Picture 20">
            <a:extLst>
              <a:ext uri="{FF2B5EF4-FFF2-40B4-BE49-F238E27FC236}">
                <a16:creationId xmlns:a16="http://schemas.microsoft.com/office/drawing/2014/main" id="{049C5F47-CC0C-4D97-91A5-FACE7C0A4164}"/>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455999" y="4721058"/>
            <a:ext cx="1572000" cy="209143"/>
          </a:xfrm>
          <a:prstGeom prst="rect">
            <a:avLst/>
          </a:prstGeom>
        </p:spPr>
      </p:pic>
      <p:pic>
        <p:nvPicPr>
          <p:cNvPr id="24" name="Picture 23">
            <a:extLst>
              <a:ext uri="{FF2B5EF4-FFF2-40B4-BE49-F238E27FC236}">
                <a16:creationId xmlns:a16="http://schemas.microsoft.com/office/drawing/2014/main" id="{3F6787FD-8248-4558-8233-FDDAB9417A67}"/>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685382" y="5228289"/>
            <a:ext cx="1014857" cy="209143"/>
          </a:xfrm>
          <a:prstGeom prst="rect">
            <a:avLst/>
          </a:prstGeom>
        </p:spPr>
      </p:pic>
      <p:pic>
        <p:nvPicPr>
          <p:cNvPr id="26" name="Picture 25">
            <a:extLst>
              <a:ext uri="{FF2B5EF4-FFF2-40B4-BE49-F238E27FC236}">
                <a16:creationId xmlns:a16="http://schemas.microsoft.com/office/drawing/2014/main" id="{F3E5C74A-F646-4E64-9199-044B94798CF7}"/>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671755" y="5851317"/>
            <a:ext cx="1064572" cy="462857"/>
          </a:xfrm>
          <a:prstGeom prst="rect">
            <a:avLst/>
          </a:prstGeom>
        </p:spPr>
      </p:pic>
      <p:sp>
        <p:nvSpPr>
          <p:cNvPr id="27" name="Rectangle 26">
            <a:extLst>
              <a:ext uri="{FF2B5EF4-FFF2-40B4-BE49-F238E27FC236}">
                <a16:creationId xmlns:a16="http://schemas.microsoft.com/office/drawing/2014/main" id="{7F6F6220-4344-475A-949E-4D1EEB8873EC}"/>
              </a:ext>
            </a:extLst>
          </p:cNvPr>
          <p:cNvSpPr/>
          <p:nvPr/>
        </p:nvSpPr>
        <p:spPr>
          <a:xfrm>
            <a:off x="3590693" y="5083959"/>
            <a:ext cx="1271239" cy="506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B0BFD5A-13F4-4034-A0D0-E4226A7D5377}"/>
              </a:ext>
            </a:extLst>
          </p:cNvPr>
          <p:cNvSpPr/>
          <p:nvPr/>
        </p:nvSpPr>
        <p:spPr>
          <a:xfrm>
            <a:off x="3590693" y="5812468"/>
            <a:ext cx="1271239" cy="6106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4CC81EC-896B-402F-AB8A-F3BB9F80CFA8}"/>
              </a:ext>
            </a:extLst>
          </p:cNvPr>
          <p:cNvSpPr txBox="1"/>
          <p:nvPr/>
        </p:nvSpPr>
        <p:spPr>
          <a:xfrm>
            <a:off x="5175428" y="5437432"/>
            <a:ext cx="3210289" cy="646331"/>
          </a:xfrm>
          <a:prstGeom prst="rect">
            <a:avLst/>
          </a:prstGeom>
          <a:noFill/>
        </p:spPr>
        <p:txBody>
          <a:bodyPr wrap="square" rtlCol="0">
            <a:spAutoFit/>
          </a:bodyPr>
          <a:lstStyle/>
          <a:p>
            <a:r>
              <a:rPr lang="en-US" b="1" dirty="0">
                <a:solidFill>
                  <a:srgbClr val="FF0000"/>
                </a:solidFill>
              </a:rPr>
              <a:t>both equations are valid for reversible processes only</a:t>
            </a:r>
          </a:p>
        </p:txBody>
      </p:sp>
    </p:spTree>
    <p:extLst>
      <p:ext uri="{BB962C8B-B14F-4D97-AF65-F5344CB8AC3E}">
        <p14:creationId xmlns:p14="http://schemas.microsoft.com/office/powerpoint/2010/main" val="180272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269EBD-4E53-468F-9ACD-AC2787B06314}"/>
              </a:ext>
            </a:extLst>
          </p:cNvPr>
          <p:cNvSpPr>
            <a:spLocks noGrp="1"/>
          </p:cNvSpPr>
          <p:nvPr>
            <p:ph type="sldNum" sz="quarter" idx="12"/>
          </p:nvPr>
        </p:nvSpPr>
        <p:spPr/>
        <p:txBody>
          <a:bodyPr/>
          <a:lstStyle/>
          <a:p>
            <a:fld id="{A84D4951-8A76-4D8F-991A-50C7753EBC79}" type="slidenum">
              <a:rPr lang="sk-SK" smtClean="0"/>
              <a:t>2</a:t>
            </a:fld>
            <a:endParaRPr lang="sk-SK" dirty="0"/>
          </a:p>
        </p:txBody>
      </p:sp>
      <p:sp>
        <p:nvSpPr>
          <p:cNvPr id="3" name="TextBox 2">
            <a:extLst>
              <a:ext uri="{FF2B5EF4-FFF2-40B4-BE49-F238E27FC236}">
                <a16:creationId xmlns:a16="http://schemas.microsoft.com/office/drawing/2014/main" id="{8447DDAA-1875-4B87-9AD5-722E905551F9}"/>
              </a:ext>
            </a:extLst>
          </p:cNvPr>
          <p:cNvSpPr txBox="1"/>
          <p:nvPr/>
        </p:nvSpPr>
        <p:spPr>
          <a:xfrm>
            <a:off x="967563" y="606056"/>
            <a:ext cx="7028121" cy="461665"/>
          </a:xfrm>
          <a:prstGeom prst="rect">
            <a:avLst/>
          </a:prstGeom>
          <a:noFill/>
        </p:spPr>
        <p:txBody>
          <a:bodyPr wrap="square" rtlCol="0">
            <a:spAutoFit/>
          </a:bodyPr>
          <a:lstStyle/>
          <a:p>
            <a:pPr algn="ctr"/>
            <a:r>
              <a:rPr lang="en-US" sz="2400" b="1" dirty="0"/>
              <a:t>Entropy of the equilibrium macrostate</a:t>
            </a:r>
          </a:p>
        </p:txBody>
      </p:sp>
      <p:sp>
        <p:nvSpPr>
          <p:cNvPr id="4" name="TextBox 3">
            <a:extLst>
              <a:ext uri="{FF2B5EF4-FFF2-40B4-BE49-F238E27FC236}">
                <a16:creationId xmlns:a16="http://schemas.microsoft.com/office/drawing/2014/main" id="{097C5929-EB52-4F92-BAED-78E048DDA55D}"/>
              </a:ext>
            </a:extLst>
          </p:cNvPr>
          <p:cNvSpPr txBox="1"/>
          <p:nvPr/>
        </p:nvSpPr>
        <p:spPr>
          <a:xfrm>
            <a:off x="414670" y="1339702"/>
            <a:ext cx="8346558" cy="4801314"/>
          </a:xfrm>
          <a:prstGeom prst="rect">
            <a:avLst/>
          </a:prstGeom>
          <a:noFill/>
        </p:spPr>
        <p:txBody>
          <a:bodyPr wrap="square" rtlCol="0">
            <a:spAutoFit/>
          </a:bodyPr>
          <a:lstStyle/>
          <a:p>
            <a:r>
              <a:rPr lang="en-US" dirty="0"/>
              <a:t>Observing the time development of a microstate we notice irreversible behavior. Once the equilibrium microstate is reached, the microstates continue to change, but never leave the equilibrium macrostate domain of microstates. We may ask why it is so. Starting from a random microstate the changing microstates arrive at the set of equilibrium  macrostate domain. A possible “explanation” is that the equilibrium macrostate is so huge, in terms of the number of its realizing microstates, that the </a:t>
            </a:r>
            <a:r>
              <a:rPr lang="en-US" b="1" dirty="0">
                <a:solidFill>
                  <a:srgbClr val="FF0000"/>
                </a:solidFill>
              </a:rPr>
              <a:t>probability of leaving this microstate domain by random microstate dynamics is negligible</a:t>
            </a:r>
            <a:r>
              <a:rPr lang="en-US" dirty="0"/>
              <a:t>.</a:t>
            </a:r>
          </a:p>
          <a:p>
            <a:endParaRPr lang="en-US" dirty="0"/>
          </a:p>
          <a:p>
            <a:r>
              <a:rPr lang="en-US" dirty="0"/>
              <a:t>Therefore the hypothesis: The equilibrium macrostate of an isolated system is the macrostate realizable by the largest number of available microstates. </a:t>
            </a:r>
          </a:p>
          <a:p>
            <a:endParaRPr lang="en-US" dirty="0"/>
          </a:p>
          <a:p>
            <a:r>
              <a:rPr lang="en-US" b="1" dirty="0">
                <a:solidFill>
                  <a:srgbClr val="FF0000"/>
                </a:solidFill>
              </a:rPr>
              <a:t>The equilibrium macrostate of an isolated system has the largest entropy with respect to the entropies of all non-equilibrium macrostates</a:t>
            </a:r>
            <a:r>
              <a:rPr lang="en-US" dirty="0"/>
              <a:t>.</a:t>
            </a:r>
          </a:p>
          <a:p>
            <a:endParaRPr lang="en-US" dirty="0"/>
          </a:p>
          <a:p>
            <a:r>
              <a:rPr lang="en-US" dirty="0"/>
              <a:t>We can use this entropy property to find which macrostate – </a:t>
            </a:r>
            <a:r>
              <a:rPr lang="en-US" b="1" dirty="0"/>
              <a:t>under given  conditions for an isolated system </a:t>
            </a:r>
            <a:r>
              <a:rPr lang="en-US" dirty="0"/>
              <a:t> – is the equilibrium macrostate.</a:t>
            </a:r>
          </a:p>
        </p:txBody>
      </p:sp>
    </p:spTree>
    <p:extLst>
      <p:ext uri="{BB962C8B-B14F-4D97-AF65-F5344CB8AC3E}">
        <p14:creationId xmlns:p14="http://schemas.microsoft.com/office/powerpoint/2010/main" val="284914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8C4ABF-DC17-4725-A742-BB055719E0EA}"/>
              </a:ext>
            </a:extLst>
          </p:cNvPr>
          <p:cNvSpPr>
            <a:spLocks noGrp="1"/>
          </p:cNvSpPr>
          <p:nvPr>
            <p:ph type="sldNum" sz="quarter" idx="12"/>
          </p:nvPr>
        </p:nvSpPr>
        <p:spPr/>
        <p:txBody>
          <a:bodyPr/>
          <a:lstStyle/>
          <a:p>
            <a:fld id="{A84D4951-8A76-4D8F-991A-50C7753EBC79}" type="slidenum">
              <a:rPr lang="sk-SK" smtClean="0"/>
              <a:t>20</a:t>
            </a:fld>
            <a:endParaRPr lang="sk-SK"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F435C56-5C73-44BB-85E4-00080BFA15BC}"/>
                  </a:ext>
                </a:extLst>
              </p:cNvPr>
              <p:cNvSpPr txBox="1"/>
              <p:nvPr/>
            </p:nvSpPr>
            <p:spPr>
              <a:xfrm>
                <a:off x="1572322" y="501805"/>
                <a:ext cx="5620215" cy="523220"/>
              </a:xfrm>
              <a:prstGeom prst="rect">
                <a:avLst/>
              </a:prstGeom>
              <a:noFill/>
            </p:spPr>
            <p:txBody>
              <a:bodyPr wrap="square" rtlCol="0">
                <a:spAutoFit/>
              </a:bodyPr>
              <a:lstStyle/>
              <a:p>
                <a:pPr algn="ctr"/>
                <a14:m>
                  <m:oMath xmlns:m="http://schemas.openxmlformats.org/officeDocument/2006/math">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𝑻</m:t>
                    </m:r>
                  </m:oMath>
                </a14:m>
                <a:r>
                  <a:rPr lang="en-US" sz="2800" b="1" dirty="0"/>
                  <a:t> as an integrating factor</a:t>
                </a:r>
              </a:p>
            </p:txBody>
          </p:sp>
        </mc:Choice>
        <mc:Fallback xmlns="">
          <p:sp>
            <p:nvSpPr>
              <p:cNvPr id="3" name="TextBox 2">
                <a:extLst>
                  <a:ext uri="{FF2B5EF4-FFF2-40B4-BE49-F238E27FC236}">
                    <a16:creationId xmlns:a16="http://schemas.microsoft.com/office/drawing/2014/main" id="{5F435C56-5C73-44BB-85E4-00080BFA15BC}"/>
                  </a:ext>
                </a:extLst>
              </p:cNvPr>
              <p:cNvSpPr txBox="1">
                <a:spLocks noRot="1" noChangeAspect="1" noMove="1" noResize="1" noEditPoints="1" noAdjustHandles="1" noChangeArrowheads="1" noChangeShapeType="1" noTextEdit="1"/>
              </p:cNvSpPr>
              <p:nvPr/>
            </p:nvSpPr>
            <p:spPr>
              <a:xfrm>
                <a:off x="1572322" y="501805"/>
                <a:ext cx="5620215" cy="523220"/>
              </a:xfrm>
              <a:prstGeom prst="rect">
                <a:avLst/>
              </a:prstGeom>
              <a:blipFill>
                <a:blip r:embed="rId8"/>
                <a:stretch>
                  <a:fillRect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99FBAFA-85FD-40F5-83AE-AC30B5104EDC}"/>
                  </a:ext>
                </a:extLst>
              </p:cNvPr>
              <p:cNvSpPr txBox="1"/>
              <p:nvPr/>
            </p:nvSpPr>
            <p:spPr>
              <a:xfrm>
                <a:off x="401444" y="1260088"/>
                <a:ext cx="7917366" cy="4724370"/>
              </a:xfrm>
              <a:prstGeom prst="rect">
                <a:avLst/>
              </a:prstGeom>
              <a:noFill/>
            </p:spPr>
            <p:txBody>
              <a:bodyPr wrap="square" rtlCol="0">
                <a:spAutoFit/>
              </a:bodyPr>
              <a:lstStyle/>
              <a:p>
                <a:r>
                  <a:rPr lang="en-US" dirty="0"/>
                  <a:t>The relation</a:t>
                </a:r>
              </a:p>
              <a:p>
                <a:endParaRPr lang="en-US" dirty="0"/>
              </a:p>
              <a:p>
                <a:r>
                  <a:rPr lang="en-US" dirty="0"/>
                  <a:t>deserves more detailed discussion. The symbol </a:t>
                </a:r>
                <a14:m>
                  <m:oMath xmlns:m="http://schemas.openxmlformats.org/officeDocument/2006/math">
                    <m:r>
                      <a:rPr lang="en-US" b="0" i="1" smtClean="0">
                        <a:latin typeface="Cambria Math" panose="02040503050406030204" pitchFamily="18" charset="0"/>
                      </a:rPr>
                      <m:t>𝑑</m:t>
                    </m:r>
                  </m:oMath>
                </a14:m>
                <a:r>
                  <a:rPr lang="en-US" dirty="0"/>
                  <a:t> in </a:t>
                </a:r>
                <a14:m>
                  <m:oMath xmlns:m="http://schemas.openxmlformats.org/officeDocument/2006/math">
                    <m:r>
                      <a:rPr lang="en-US" b="0" i="1" smtClean="0">
                        <a:latin typeface="Cambria Math" panose="02040503050406030204" pitchFamily="18" charset="0"/>
                      </a:rPr>
                      <m:t>𝑑𝑆</m:t>
                    </m:r>
                  </m:oMath>
                </a14:m>
                <a:r>
                  <a:rPr lang="en-US" dirty="0"/>
                  <a:t> means that </a:t>
                </a:r>
                <a14:m>
                  <m:oMath xmlns:m="http://schemas.openxmlformats.org/officeDocument/2006/math">
                    <m:r>
                      <a:rPr lang="en-US" b="0" i="1" smtClean="0">
                        <a:latin typeface="Cambria Math" panose="02040503050406030204" pitchFamily="18" charset="0"/>
                      </a:rPr>
                      <m:t>𝑑𝑆</m:t>
                    </m:r>
                  </m:oMath>
                </a14:m>
                <a:r>
                  <a:rPr lang="en-US" dirty="0"/>
                  <a:t> is a total differential. Physically it means that it is a difference of entropies of two close equilibrium states. (Entropy is a state variable). On the other hand the symbol </a:t>
                </a:r>
                <a14:m>
                  <m:oMath xmlns:m="http://schemas.openxmlformats.org/officeDocument/2006/math">
                    <m:r>
                      <a:rPr lang="en-US" b="0" i="1" smtClean="0">
                        <a:latin typeface="Cambria Math" panose="02040503050406030204" pitchFamily="18" charset="0"/>
                      </a:rPr>
                      <m:t>𝛿</m:t>
                    </m:r>
                  </m:oMath>
                </a14:m>
                <a:r>
                  <a:rPr lang="en-US" dirty="0"/>
                  <a:t> in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oMath>
                </a14:m>
                <a:r>
                  <a:rPr lang="en-US" dirty="0"/>
                  <a:t> means that </a:t>
                </a:r>
                <a:r>
                  <a:rPr lang="en-US" b="1" dirty="0">
                    <a:solidFill>
                      <a:srgbClr val="FF0000"/>
                    </a:solidFill>
                  </a:rPr>
                  <a:t>here we do not have a differential</a:t>
                </a:r>
                <a:r>
                  <a:rPr lang="en-US" dirty="0"/>
                  <a:t>.  Heat is not a state variable!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oMath>
                </a14:m>
                <a:r>
                  <a:rPr lang="en-US" dirty="0"/>
                  <a:t> is the small amount of microscopic work performed in a (here reversible) process!</a:t>
                </a:r>
              </a:p>
              <a:p>
                <a:endParaRPr lang="en-US" sz="600" dirty="0"/>
              </a:p>
              <a:p>
                <a:r>
                  <a:rPr lang="en-US" dirty="0"/>
                  <a:t>Temperature has a magic property: multiplying by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𝑇</m:t>
                    </m:r>
                  </m:oMath>
                </a14:m>
                <a:r>
                  <a:rPr lang="en-US" dirty="0"/>
                  <a:t> a non-differential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oMath>
                </a14:m>
                <a:r>
                  <a:rPr lang="en-US" dirty="0"/>
                  <a:t> we get a differential </a:t>
                </a:r>
                <a14:m>
                  <m:oMath xmlns:m="http://schemas.openxmlformats.org/officeDocument/2006/math">
                    <m:r>
                      <a:rPr lang="en-US" b="0" i="1" smtClean="0">
                        <a:latin typeface="Cambria Math" panose="02040503050406030204" pitchFamily="18" charset="0"/>
                      </a:rPr>
                      <m:t>𝑑𝑆</m:t>
                    </m:r>
                  </m:oMath>
                </a14:m>
                <a:r>
                  <a:rPr lang="en-US" dirty="0"/>
                  <a:t>!</a:t>
                </a:r>
              </a:p>
              <a:p>
                <a:endParaRPr lang="en-US" sz="700" dirty="0"/>
              </a:p>
              <a:p>
                <a:r>
                  <a:rPr lang="en-US" dirty="0"/>
                  <a:t>The other way how to express the same thing is to say that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oMath>
                </a14:m>
                <a:r>
                  <a:rPr lang="en-US" dirty="0"/>
                  <a:t> is non-integrable, so that</a:t>
                </a:r>
              </a:p>
              <a:p>
                <a:endParaRPr lang="en-US" dirty="0"/>
              </a:p>
              <a:p>
                <a:r>
                  <a:rPr lang="en-US" dirty="0"/>
                  <a:t>but </a:t>
                </a:r>
                <a14:m>
                  <m:oMath xmlns:m="http://schemas.openxmlformats.org/officeDocument/2006/math">
                    <m:r>
                      <a:rPr lang="en-US" b="0" i="1" smtClean="0">
                        <a:latin typeface="Cambria Math" panose="02040503050406030204" pitchFamily="18" charset="0"/>
                      </a:rPr>
                      <m:t>𝑑𝑆</m:t>
                    </m:r>
                  </m:oMath>
                </a14:m>
                <a:r>
                  <a:rPr lang="en-US" dirty="0"/>
                  <a:t> is integrable</a:t>
                </a:r>
              </a:p>
              <a:p>
                <a:endParaRPr lang="en-US" dirty="0"/>
              </a:p>
              <a:p>
                <a:r>
                  <a:rPr lang="en-US" dirty="0"/>
                  <a:t>This is why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𝑇</m:t>
                    </m:r>
                  </m:oMath>
                </a14:m>
                <a:r>
                  <a:rPr lang="en-US" dirty="0"/>
                  <a:t> is called “</a:t>
                </a:r>
                <a:r>
                  <a:rPr lang="en-US" b="1" dirty="0">
                    <a:solidFill>
                      <a:srgbClr val="FF0000"/>
                    </a:solidFill>
                  </a:rPr>
                  <a:t>integrating factor</a:t>
                </a:r>
                <a:r>
                  <a:rPr lang="en-US" dirty="0"/>
                  <a:t>”. The trivial consequence is that the integral around a closed curve is zero</a:t>
                </a:r>
              </a:p>
            </p:txBody>
          </p:sp>
        </mc:Choice>
        <mc:Fallback xmlns="">
          <p:sp>
            <p:nvSpPr>
              <p:cNvPr id="4" name="TextBox 3">
                <a:extLst>
                  <a:ext uri="{FF2B5EF4-FFF2-40B4-BE49-F238E27FC236}">
                    <a16:creationId xmlns:a16="http://schemas.microsoft.com/office/drawing/2014/main" id="{799FBAFA-85FD-40F5-83AE-AC30B5104EDC}"/>
                  </a:ext>
                </a:extLst>
              </p:cNvPr>
              <p:cNvSpPr txBox="1">
                <a:spLocks noRot="1" noChangeAspect="1" noMove="1" noResize="1" noEditPoints="1" noAdjustHandles="1" noChangeArrowheads="1" noChangeShapeType="1" noTextEdit="1"/>
              </p:cNvSpPr>
              <p:nvPr/>
            </p:nvSpPr>
            <p:spPr>
              <a:xfrm>
                <a:off x="401444" y="1260088"/>
                <a:ext cx="7917366" cy="4724370"/>
              </a:xfrm>
              <a:prstGeom prst="rect">
                <a:avLst/>
              </a:prstGeom>
              <a:blipFill>
                <a:blip r:embed="rId9"/>
                <a:stretch>
                  <a:fillRect l="-693" t="-774" r="-1155" b="-1161"/>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95D8B97C-76A6-4C31-8F33-3AE0F3A2CEE7}"/>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850143" y="1260088"/>
            <a:ext cx="1064572" cy="462857"/>
          </a:xfrm>
          <a:prstGeom prst="rect">
            <a:avLst/>
          </a:prstGeom>
        </p:spPr>
      </p:pic>
      <p:pic>
        <p:nvPicPr>
          <p:cNvPr id="9" name="Picture 8">
            <a:extLst>
              <a:ext uri="{FF2B5EF4-FFF2-40B4-BE49-F238E27FC236}">
                <a16:creationId xmlns:a16="http://schemas.microsoft.com/office/drawing/2014/main" id="{B9E3A300-E0D5-4582-88D0-EFB4A394046A}"/>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550143" y="4268252"/>
            <a:ext cx="1664571" cy="507429"/>
          </a:xfrm>
          <a:prstGeom prst="rect">
            <a:avLst/>
          </a:prstGeom>
        </p:spPr>
      </p:pic>
      <p:pic>
        <p:nvPicPr>
          <p:cNvPr id="11" name="Picture 10">
            <a:extLst>
              <a:ext uri="{FF2B5EF4-FFF2-40B4-BE49-F238E27FC236}">
                <a16:creationId xmlns:a16="http://schemas.microsoft.com/office/drawing/2014/main" id="{5BC7C049-43D7-458D-94EB-55CBFDCE60AB}"/>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351504" y="4893213"/>
            <a:ext cx="2641714" cy="507429"/>
          </a:xfrm>
          <a:prstGeom prst="rect">
            <a:avLst/>
          </a:prstGeom>
        </p:spPr>
      </p:pic>
      <p:pic>
        <p:nvPicPr>
          <p:cNvPr id="7" name="Picture 6">
            <a:extLst>
              <a:ext uri="{FF2B5EF4-FFF2-40B4-BE49-F238E27FC236}">
                <a16:creationId xmlns:a16="http://schemas.microsoft.com/office/drawing/2014/main" id="{256F4762-F096-47D8-8FEE-C2BC98E88983}"/>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006142" y="6022651"/>
            <a:ext cx="752571" cy="507429"/>
          </a:xfrm>
          <a:prstGeom prst="rect">
            <a:avLst/>
          </a:prstGeom>
        </p:spPr>
      </p:pic>
      <p:sp>
        <p:nvSpPr>
          <p:cNvPr id="10" name="Rectangle 9">
            <a:extLst>
              <a:ext uri="{FF2B5EF4-FFF2-40B4-BE49-F238E27FC236}">
                <a16:creationId xmlns:a16="http://schemas.microsoft.com/office/drawing/2014/main" id="{C0098E8F-8347-4901-A85E-21413461BEE9}"/>
              </a:ext>
            </a:extLst>
          </p:cNvPr>
          <p:cNvSpPr/>
          <p:nvPr/>
        </p:nvSpPr>
        <p:spPr>
          <a:xfrm>
            <a:off x="3757961" y="5984458"/>
            <a:ext cx="1349298" cy="6505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56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D73086-CBEE-4DE4-8CA2-419C77C0405A}"/>
              </a:ext>
            </a:extLst>
          </p:cNvPr>
          <p:cNvSpPr>
            <a:spLocks noGrp="1"/>
          </p:cNvSpPr>
          <p:nvPr>
            <p:ph type="sldNum" sz="quarter" idx="12"/>
          </p:nvPr>
        </p:nvSpPr>
        <p:spPr/>
        <p:txBody>
          <a:bodyPr/>
          <a:lstStyle/>
          <a:p>
            <a:fld id="{A84D4951-8A76-4D8F-991A-50C7753EBC79}" type="slidenum">
              <a:rPr lang="sk-SK" smtClean="0"/>
              <a:t>21</a:t>
            </a:fld>
            <a:endParaRPr lang="sk-SK" dirty="0"/>
          </a:p>
        </p:txBody>
      </p:sp>
      <p:sp>
        <p:nvSpPr>
          <p:cNvPr id="3" name="TextBox 2">
            <a:extLst>
              <a:ext uri="{FF2B5EF4-FFF2-40B4-BE49-F238E27FC236}">
                <a16:creationId xmlns:a16="http://schemas.microsoft.com/office/drawing/2014/main" id="{12B26B80-9FCB-4E96-9622-5B418A076913}"/>
              </a:ext>
            </a:extLst>
          </p:cNvPr>
          <p:cNvSpPr txBox="1"/>
          <p:nvPr/>
        </p:nvSpPr>
        <p:spPr>
          <a:xfrm>
            <a:off x="669851" y="542260"/>
            <a:ext cx="7676707" cy="954107"/>
          </a:xfrm>
          <a:prstGeom prst="rect">
            <a:avLst/>
          </a:prstGeom>
          <a:noFill/>
        </p:spPr>
        <p:txBody>
          <a:bodyPr wrap="square" rtlCol="0">
            <a:spAutoFit/>
          </a:bodyPr>
          <a:lstStyle/>
          <a:p>
            <a:pPr algn="ctr"/>
            <a:r>
              <a:rPr lang="en-US" sz="2800" b="1" dirty="0"/>
              <a:t>Still another definition of thermodynamic temperature</a:t>
            </a:r>
          </a:p>
        </p:txBody>
      </p:sp>
      <p:pic>
        <p:nvPicPr>
          <p:cNvPr id="4" name="Picture 3">
            <a:extLst>
              <a:ext uri="{FF2B5EF4-FFF2-40B4-BE49-F238E27FC236}">
                <a16:creationId xmlns:a16="http://schemas.microsoft.com/office/drawing/2014/main" id="{A03C4888-66CB-4E31-9913-5238FF61D73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975918" y="1862253"/>
            <a:ext cx="1064572" cy="46285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1A8DCB2-35F3-49CA-9444-C506C44D7B77}"/>
                  </a:ext>
                </a:extLst>
              </p:cNvPr>
              <p:cNvSpPr txBox="1"/>
              <p:nvPr/>
            </p:nvSpPr>
            <p:spPr>
              <a:xfrm>
                <a:off x="312234" y="2609385"/>
                <a:ext cx="8486078" cy="2031325"/>
              </a:xfrm>
              <a:prstGeom prst="rect">
                <a:avLst/>
              </a:prstGeom>
              <a:noFill/>
            </p:spPr>
            <p:txBody>
              <a:bodyPr wrap="square" rtlCol="0">
                <a:spAutoFit/>
              </a:bodyPr>
              <a:lstStyle/>
              <a:p>
                <a:r>
                  <a:rPr lang="en-US" dirty="0"/>
                  <a:t>We can use the above formula to alternatively define temperature. Like this: </a:t>
                </a:r>
                <a:r>
                  <a:rPr lang="en-US" b="1" dirty="0">
                    <a:solidFill>
                      <a:srgbClr val="FF0000"/>
                    </a:solidFill>
                  </a:rPr>
                  <a:t>temperature is the physical quantity which one has to put into the denominator like</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to get full differential (for a reversible process) d{something} from </a:t>
                </a:r>
                <a14:m>
                  <m:oMath xmlns:m="http://schemas.openxmlformats.org/officeDocument/2006/math">
                    <m:r>
                      <a:rPr lang="en-US" b="1" i="1" smtClean="0">
                        <a:solidFill>
                          <a:srgbClr val="FF0000"/>
                        </a:solidFill>
                        <a:latin typeface="Cambria Math" panose="02040503050406030204" pitchFamily="18" charset="0"/>
                      </a:rPr>
                      <m:t>𝜹</m:t>
                    </m:r>
                    <m:r>
                      <a:rPr lang="en-US" b="1" i="1" smtClean="0">
                        <a:solidFill>
                          <a:srgbClr val="FF0000"/>
                        </a:solidFill>
                        <a:latin typeface="Cambria Math" panose="02040503050406030204" pitchFamily="18" charset="0"/>
                      </a:rPr>
                      <m:t>𝑸</m:t>
                    </m:r>
                  </m:oMath>
                </a14:m>
                <a:r>
                  <a:rPr lang="en-US" b="1" dirty="0">
                    <a:solidFill>
                      <a:srgbClr val="FF0000"/>
                    </a:solidFill>
                  </a:rPr>
                  <a:t> which is not a full differential.</a:t>
                </a:r>
              </a:p>
            </p:txBody>
          </p:sp>
        </mc:Choice>
        <mc:Fallback xmlns="">
          <p:sp>
            <p:nvSpPr>
              <p:cNvPr id="5" name="TextBox 4">
                <a:extLst>
                  <a:ext uri="{FF2B5EF4-FFF2-40B4-BE49-F238E27FC236}">
                    <a16:creationId xmlns:a16="http://schemas.microsoft.com/office/drawing/2014/main" id="{31A8DCB2-35F3-49CA-9444-C506C44D7B77}"/>
                  </a:ext>
                </a:extLst>
              </p:cNvPr>
              <p:cNvSpPr txBox="1">
                <a:spLocks noRot="1" noChangeAspect="1" noMove="1" noResize="1" noEditPoints="1" noAdjustHandles="1" noChangeArrowheads="1" noChangeShapeType="1" noTextEdit="1"/>
              </p:cNvSpPr>
              <p:nvPr/>
            </p:nvSpPr>
            <p:spPr>
              <a:xfrm>
                <a:off x="312234" y="2609385"/>
                <a:ext cx="8486078" cy="2031325"/>
              </a:xfrm>
              <a:prstGeom prst="rect">
                <a:avLst/>
              </a:prstGeom>
              <a:blipFill>
                <a:blip r:embed="rId7"/>
                <a:stretch>
                  <a:fillRect l="-575" t="-1502" r="-1221" b="-3904"/>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E5DEB4DE-9A7B-4485-8993-FE97199CFB67}"/>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271632" y="3370577"/>
            <a:ext cx="473143" cy="462857"/>
          </a:xfrm>
          <a:prstGeom prst="rect">
            <a:avLst/>
          </a:prstGeom>
        </p:spPr>
      </p:pic>
    </p:spTree>
    <p:extLst>
      <p:ext uri="{BB962C8B-B14F-4D97-AF65-F5344CB8AC3E}">
        <p14:creationId xmlns:p14="http://schemas.microsoft.com/office/powerpoint/2010/main" val="363949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47C5F1-FEC6-4E1D-981E-40349D79EFD7}"/>
              </a:ext>
            </a:extLst>
          </p:cNvPr>
          <p:cNvSpPr>
            <a:spLocks noGrp="1"/>
          </p:cNvSpPr>
          <p:nvPr>
            <p:ph type="sldNum" sz="quarter" idx="12"/>
          </p:nvPr>
        </p:nvSpPr>
        <p:spPr/>
        <p:txBody>
          <a:bodyPr/>
          <a:lstStyle/>
          <a:p>
            <a:fld id="{A84D4951-8A76-4D8F-991A-50C7753EBC79}" type="slidenum">
              <a:rPr lang="sk-SK" smtClean="0"/>
              <a:t>22</a:t>
            </a:fld>
            <a:endParaRPr lang="sk-SK" dirty="0"/>
          </a:p>
        </p:txBody>
      </p:sp>
      <p:sp>
        <p:nvSpPr>
          <p:cNvPr id="3" name="TextBox 2">
            <a:extLst>
              <a:ext uri="{FF2B5EF4-FFF2-40B4-BE49-F238E27FC236}">
                <a16:creationId xmlns:a16="http://schemas.microsoft.com/office/drawing/2014/main" id="{C6B2F207-B298-4A3D-AE40-CD5E05A57A05}"/>
              </a:ext>
            </a:extLst>
          </p:cNvPr>
          <p:cNvSpPr txBox="1"/>
          <p:nvPr/>
        </p:nvSpPr>
        <p:spPr>
          <a:xfrm>
            <a:off x="758282" y="423991"/>
            <a:ext cx="7627434" cy="523220"/>
          </a:xfrm>
          <a:prstGeom prst="rect">
            <a:avLst/>
          </a:prstGeom>
          <a:noFill/>
        </p:spPr>
        <p:txBody>
          <a:bodyPr wrap="square" rtlCol="0">
            <a:spAutoFit/>
          </a:bodyPr>
          <a:lstStyle/>
          <a:p>
            <a:pPr algn="ctr"/>
            <a:r>
              <a:rPr lang="en-US" sz="2800" b="1" dirty="0"/>
              <a:t>Carnot engine again using entropy</a:t>
            </a:r>
          </a:p>
        </p:txBody>
      </p:sp>
      <p:pic>
        <p:nvPicPr>
          <p:cNvPr id="4" name="Picture 3">
            <a:extLst>
              <a:ext uri="{FF2B5EF4-FFF2-40B4-BE49-F238E27FC236}">
                <a16:creationId xmlns:a16="http://schemas.microsoft.com/office/drawing/2014/main" id="{1C365148-5AB9-4D00-A752-9303E42C33BC}"/>
              </a:ext>
            </a:extLst>
          </p:cNvPr>
          <p:cNvPicPr>
            <a:picLocks noChangeAspect="1"/>
          </p:cNvPicPr>
          <p:nvPr/>
        </p:nvPicPr>
        <p:blipFill>
          <a:blip r:embed="rId8"/>
          <a:stretch>
            <a:fillRect/>
          </a:stretch>
        </p:blipFill>
        <p:spPr>
          <a:xfrm>
            <a:off x="0" y="1472015"/>
            <a:ext cx="3868259" cy="2988474"/>
          </a:xfrm>
          <a:prstGeom prst="rect">
            <a:avLst/>
          </a:prstGeom>
        </p:spPr>
      </p:pic>
      <p:sp>
        <p:nvSpPr>
          <p:cNvPr id="5" name="TextBox 4">
            <a:extLst>
              <a:ext uri="{FF2B5EF4-FFF2-40B4-BE49-F238E27FC236}">
                <a16:creationId xmlns:a16="http://schemas.microsoft.com/office/drawing/2014/main" id="{C46145BD-2FF1-435D-9570-8693A090E6C9}"/>
              </a:ext>
            </a:extLst>
          </p:cNvPr>
          <p:cNvSpPr txBox="1"/>
          <p:nvPr/>
        </p:nvSpPr>
        <p:spPr>
          <a:xfrm>
            <a:off x="4059043" y="1119506"/>
            <a:ext cx="4928839" cy="646331"/>
          </a:xfrm>
          <a:prstGeom prst="rect">
            <a:avLst/>
          </a:prstGeom>
          <a:noFill/>
        </p:spPr>
        <p:txBody>
          <a:bodyPr wrap="square" rtlCol="0">
            <a:spAutoFit/>
          </a:bodyPr>
          <a:lstStyle/>
          <a:p>
            <a:r>
              <a:rPr lang="en-US" dirty="0"/>
              <a:t>Carnot machine is a cyclic device, so after one cycle we get </a:t>
            </a:r>
          </a:p>
        </p:txBody>
      </p:sp>
      <p:pic>
        <p:nvPicPr>
          <p:cNvPr id="7" name="Picture 6">
            <a:extLst>
              <a:ext uri="{FF2B5EF4-FFF2-40B4-BE49-F238E27FC236}">
                <a16:creationId xmlns:a16="http://schemas.microsoft.com/office/drawing/2014/main" id="{84930E65-4240-49E7-BDD9-C9FB38ECC69D}"/>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808857" y="1581971"/>
            <a:ext cx="934286" cy="507429"/>
          </a:xfrm>
          <a:prstGeom prst="rect">
            <a:avLst/>
          </a:prstGeom>
        </p:spPr>
      </p:pic>
      <p:pic>
        <p:nvPicPr>
          <p:cNvPr id="11" name="Picture 10">
            <a:extLst>
              <a:ext uri="{FF2B5EF4-FFF2-40B4-BE49-F238E27FC236}">
                <a16:creationId xmlns:a16="http://schemas.microsoft.com/office/drawing/2014/main" id="{8BF116D3-EE7C-4F40-9545-600120E23FE3}"/>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720662" y="2136347"/>
            <a:ext cx="1172572" cy="507429"/>
          </a:xfrm>
          <a:prstGeom prst="rect">
            <a:avLst/>
          </a:prstGeom>
        </p:spPr>
      </p:pic>
      <p:pic>
        <p:nvPicPr>
          <p:cNvPr id="19" name="Picture 18">
            <a:extLst>
              <a:ext uri="{FF2B5EF4-FFF2-40B4-BE49-F238E27FC236}">
                <a16:creationId xmlns:a16="http://schemas.microsoft.com/office/drawing/2014/main" id="{732DCC94-EF3A-4952-86B3-BA91040062C4}"/>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301520" y="2666618"/>
            <a:ext cx="2430857" cy="574286"/>
          </a:xfrm>
          <a:prstGeom prst="rect">
            <a:avLst/>
          </a:prstGeom>
        </p:spPr>
      </p:pic>
      <p:sp>
        <p:nvSpPr>
          <p:cNvPr id="14" name="TextBox 13">
            <a:extLst>
              <a:ext uri="{FF2B5EF4-FFF2-40B4-BE49-F238E27FC236}">
                <a16:creationId xmlns:a16="http://schemas.microsoft.com/office/drawing/2014/main" id="{60672777-2744-4922-81DA-99A88D6F939D}"/>
              </a:ext>
            </a:extLst>
          </p:cNvPr>
          <p:cNvSpPr txBox="1"/>
          <p:nvPr/>
        </p:nvSpPr>
        <p:spPr>
          <a:xfrm>
            <a:off x="3981837" y="3240903"/>
            <a:ext cx="5006045" cy="923330"/>
          </a:xfrm>
          <a:prstGeom prst="rect">
            <a:avLst/>
          </a:prstGeom>
          <a:noFill/>
        </p:spPr>
        <p:txBody>
          <a:bodyPr wrap="square" rtlCol="0">
            <a:spAutoFit/>
          </a:bodyPr>
          <a:lstStyle/>
          <a:p>
            <a:r>
              <a:rPr lang="en-US" dirty="0"/>
              <a:t>W have omitted contribution from the adiabats 23 and 41, since heat is zero on adiabat. On isotherms the temperature is constants, so integrals are trivial</a:t>
            </a:r>
          </a:p>
        </p:txBody>
      </p:sp>
      <p:pic>
        <p:nvPicPr>
          <p:cNvPr id="25" name="Picture 24">
            <a:extLst>
              <a:ext uri="{FF2B5EF4-FFF2-40B4-BE49-F238E27FC236}">
                <a16:creationId xmlns:a16="http://schemas.microsoft.com/office/drawing/2014/main" id="{6D9BE6AC-0B8B-468F-81CC-AF785E31F27B}"/>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758284" y="4508824"/>
            <a:ext cx="5573143" cy="574286"/>
          </a:xfrm>
          <a:prstGeom prst="rect">
            <a:avLst/>
          </a:prstGeom>
        </p:spPr>
      </p:pic>
      <p:pic>
        <p:nvPicPr>
          <p:cNvPr id="29" name="Picture 28">
            <a:extLst>
              <a:ext uri="{FF2B5EF4-FFF2-40B4-BE49-F238E27FC236}">
                <a16:creationId xmlns:a16="http://schemas.microsoft.com/office/drawing/2014/main" id="{0C9D205F-1450-4A6F-8425-DF3501474347}"/>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267593" y="5228455"/>
            <a:ext cx="4071429" cy="519429"/>
          </a:xfrm>
          <a:prstGeom prst="rect">
            <a:avLst/>
          </a:prstGeom>
        </p:spPr>
      </p:pic>
      <p:sp>
        <p:nvSpPr>
          <p:cNvPr id="30" name="TextBox 29">
            <a:extLst>
              <a:ext uri="{FF2B5EF4-FFF2-40B4-BE49-F238E27FC236}">
                <a16:creationId xmlns:a16="http://schemas.microsoft.com/office/drawing/2014/main" id="{85E87F60-8EBD-4271-A485-D003D897489B}"/>
              </a:ext>
            </a:extLst>
          </p:cNvPr>
          <p:cNvSpPr txBox="1"/>
          <p:nvPr/>
        </p:nvSpPr>
        <p:spPr>
          <a:xfrm>
            <a:off x="368265" y="5969422"/>
            <a:ext cx="8452625" cy="646331"/>
          </a:xfrm>
          <a:prstGeom prst="rect">
            <a:avLst/>
          </a:prstGeom>
          <a:noFill/>
        </p:spPr>
        <p:txBody>
          <a:bodyPr wrap="square" rtlCol="0">
            <a:spAutoFit/>
          </a:bodyPr>
          <a:lstStyle/>
          <a:p>
            <a:r>
              <a:rPr lang="en-US" dirty="0"/>
              <a:t>So we have trivially derived the formula for the efficiency (without the need to calculate volumes and pressures). </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ACB6B74-1BD1-4C28-9AF9-32D75F967614}"/>
                  </a:ext>
                </a:extLst>
              </p:cNvPr>
              <p:cNvSpPr/>
              <p:nvPr/>
            </p:nvSpPr>
            <p:spPr>
              <a:xfrm>
                <a:off x="5758208" y="5310199"/>
                <a:ext cx="2775312" cy="369332"/>
              </a:xfrm>
              <a:prstGeom prst="rect">
                <a:avLst/>
              </a:prstGeom>
            </p:spPr>
            <p:txBody>
              <a:bodyPr wrap="none">
                <a:spAutoFit/>
              </a:bodyPr>
              <a:lstStyle/>
              <a:p>
                <a:r>
                  <a:rPr lang="en-US" dirty="0"/>
                  <a:t>Do not forget that </a:t>
                </a:r>
                <a14:m>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r>
                      <a:rPr lang="en-US" i="1">
                        <a:latin typeface="Cambria Math" panose="02040503050406030204" pitchFamily="18" charset="0"/>
                      </a:rPr>
                      <m:t>&lt;0</m:t>
                    </m:r>
                  </m:oMath>
                </a14:m>
                <a:r>
                  <a:rPr lang="en-US" dirty="0"/>
                  <a:t> .</a:t>
                </a:r>
                <a:endParaRPr lang="sk-SK" dirty="0"/>
              </a:p>
            </p:txBody>
          </p:sp>
        </mc:Choice>
        <mc:Fallback xmlns="">
          <p:sp>
            <p:nvSpPr>
              <p:cNvPr id="6" name="Rectangle 5">
                <a:extLst>
                  <a:ext uri="{FF2B5EF4-FFF2-40B4-BE49-F238E27FC236}">
                    <a16:creationId xmlns:a16="http://schemas.microsoft.com/office/drawing/2014/main" id="{1ACB6B74-1BD1-4C28-9AF9-32D75F967614}"/>
                  </a:ext>
                </a:extLst>
              </p:cNvPr>
              <p:cNvSpPr>
                <a:spLocks noRot="1" noChangeAspect="1" noMove="1" noResize="1" noEditPoints="1" noAdjustHandles="1" noChangeArrowheads="1" noChangeShapeType="1" noTextEdit="1"/>
              </p:cNvSpPr>
              <p:nvPr/>
            </p:nvSpPr>
            <p:spPr>
              <a:xfrm>
                <a:off x="5758208" y="5310199"/>
                <a:ext cx="2775312" cy="369332"/>
              </a:xfrm>
              <a:prstGeom prst="rect">
                <a:avLst/>
              </a:prstGeom>
              <a:blipFill>
                <a:blip r:embed="rId16"/>
                <a:stretch>
                  <a:fillRect l="-1978" t="-8197" r="-1099" b="-24590"/>
                </a:stretch>
              </a:blipFill>
            </p:spPr>
            <p:txBody>
              <a:bodyPr/>
              <a:lstStyle/>
              <a:p>
                <a:r>
                  <a:rPr lang="sk-SK">
                    <a:noFill/>
                  </a:rPr>
                  <a:t> </a:t>
                </a:r>
              </a:p>
            </p:txBody>
          </p:sp>
        </mc:Fallback>
      </mc:AlternateContent>
    </p:spTree>
    <p:extLst>
      <p:ext uri="{BB962C8B-B14F-4D97-AF65-F5344CB8AC3E}">
        <p14:creationId xmlns:p14="http://schemas.microsoft.com/office/powerpoint/2010/main" val="3814361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9692D-A158-4AEA-B481-0B4DA05BB6BF}"/>
              </a:ext>
            </a:extLst>
          </p:cNvPr>
          <p:cNvSpPr>
            <a:spLocks noGrp="1"/>
          </p:cNvSpPr>
          <p:nvPr>
            <p:ph type="sldNum" sz="quarter" idx="12"/>
          </p:nvPr>
        </p:nvSpPr>
        <p:spPr/>
        <p:txBody>
          <a:bodyPr/>
          <a:lstStyle/>
          <a:p>
            <a:fld id="{A84D4951-8A76-4D8F-991A-50C7753EBC79}" type="slidenum">
              <a:rPr lang="sk-SK" smtClean="0"/>
              <a:t>23</a:t>
            </a:fld>
            <a:endParaRPr lang="sk-SK" dirty="0"/>
          </a:p>
        </p:txBody>
      </p:sp>
      <p:sp>
        <p:nvSpPr>
          <p:cNvPr id="3" name="TextBox 2">
            <a:extLst>
              <a:ext uri="{FF2B5EF4-FFF2-40B4-BE49-F238E27FC236}">
                <a16:creationId xmlns:a16="http://schemas.microsoft.com/office/drawing/2014/main" id="{853C4769-57A1-450C-A864-6F0AED0B393F}"/>
              </a:ext>
            </a:extLst>
          </p:cNvPr>
          <p:cNvSpPr txBox="1"/>
          <p:nvPr/>
        </p:nvSpPr>
        <p:spPr>
          <a:xfrm>
            <a:off x="1147887" y="136524"/>
            <a:ext cx="6735337" cy="523220"/>
          </a:xfrm>
          <a:prstGeom prst="rect">
            <a:avLst/>
          </a:prstGeom>
          <a:noFill/>
        </p:spPr>
        <p:txBody>
          <a:bodyPr wrap="square" rtlCol="0">
            <a:spAutoFit/>
          </a:bodyPr>
          <a:lstStyle/>
          <a:p>
            <a:pPr algn="ctr"/>
            <a:r>
              <a:rPr lang="en-US" sz="2800" b="1" dirty="0"/>
              <a:t>Equilibrium entropy changes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57511B9-F84A-4712-8567-1DAC5677DCD7}"/>
                  </a:ext>
                </a:extLst>
              </p:cNvPr>
              <p:cNvSpPr txBox="1"/>
              <p:nvPr/>
            </p:nvSpPr>
            <p:spPr>
              <a:xfrm>
                <a:off x="149853" y="594191"/>
                <a:ext cx="8731404" cy="1477328"/>
              </a:xfrm>
              <a:prstGeom prst="rect">
                <a:avLst/>
              </a:prstGeom>
              <a:noFill/>
            </p:spPr>
            <p:txBody>
              <a:bodyPr wrap="square" rtlCol="0">
                <a:spAutoFit/>
              </a:bodyPr>
              <a:lstStyle/>
              <a:p>
                <a:r>
                  <a:rPr lang="en-US" dirty="0"/>
                  <a:t>Equilibrium entropy of an isolated system is naturally a function of energy and external parameters. As an external parameter we shall generically consider volume.</a:t>
                </a:r>
              </a:p>
              <a:p>
                <a:r>
                  <a:rPr lang="en-US" dirty="0"/>
                  <a:t>We can easily express the total differential of </a:t>
                </a:r>
                <a:r>
                  <a:rPr lang="en-US" b="1" dirty="0"/>
                  <a:t>equilibrium entropy </a:t>
                </a:r>
                <a14:m>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e>
                    </m:d>
                    <m:r>
                      <a:rPr lang="en-US" b="0" i="1" smtClean="0">
                        <a:latin typeface="Cambria Math" panose="02040503050406030204" pitchFamily="18" charset="0"/>
                      </a:rPr>
                      <m:t>.</m:t>
                    </m:r>
                  </m:oMath>
                </a14:m>
                <a:r>
                  <a:rPr lang="en-US" dirty="0"/>
                  <a:t> </a:t>
                </a:r>
                <a:r>
                  <a:rPr lang="en-US" b="1" dirty="0"/>
                  <a:t>For variable number of particles</a:t>
                </a:r>
                <a:r>
                  <a:rPr lang="en-US" dirty="0"/>
                  <a:t> we get</a:t>
                </a:r>
              </a:p>
              <a:p>
                <a:endParaRPr lang="en-US" dirty="0"/>
              </a:p>
            </p:txBody>
          </p:sp>
        </mc:Choice>
        <mc:Fallback xmlns="">
          <p:sp>
            <p:nvSpPr>
              <p:cNvPr id="4" name="TextBox 3">
                <a:extLst>
                  <a:ext uri="{FF2B5EF4-FFF2-40B4-BE49-F238E27FC236}">
                    <a16:creationId xmlns:a16="http://schemas.microsoft.com/office/drawing/2014/main" id="{457511B9-F84A-4712-8567-1DAC5677DCD7}"/>
                  </a:ext>
                </a:extLst>
              </p:cNvPr>
              <p:cNvSpPr txBox="1">
                <a:spLocks noRot="1" noChangeAspect="1" noMove="1" noResize="1" noEditPoints="1" noAdjustHandles="1" noChangeArrowheads="1" noChangeShapeType="1" noTextEdit="1"/>
              </p:cNvSpPr>
              <p:nvPr/>
            </p:nvSpPr>
            <p:spPr>
              <a:xfrm>
                <a:off x="149853" y="594191"/>
                <a:ext cx="8731404" cy="1477328"/>
              </a:xfrm>
              <a:prstGeom prst="rect">
                <a:avLst/>
              </a:prstGeom>
              <a:blipFill>
                <a:blip r:embed="rId8"/>
                <a:stretch>
                  <a:fillRect l="-628" t="-2058"/>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D703A675-3812-43AD-B12C-434796FAE96A}"/>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220322" y="1708083"/>
            <a:ext cx="5371529" cy="589788"/>
          </a:xfrm>
          <a:prstGeom prst="rect">
            <a:avLst/>
          </a:prstGeom>
        </p:spPr>
      </p:pic>
      <p:sp>
        <p:nvSpPr>
          <p:cNvPr id="9" name="TextBox 8">
            <a:extLst>
              <a:ext uri="{FF2B5EF4-FFF2-40B4-BE49-F238E27FC236}">
                <a16:creationId xmlns:a16="http://schemas.microsoft.com/office/drawing/2014/main" id="{06D4BD70-8FFF-424C-A1AF-81FE92B9AAB4}"/>
              </a:ext>
            </a:extLst>
          </p:cNvPr>
          <p:cNvSpPr txBox="1"/>
          <p:nvPr/>
        </p:nvSpPr>
        <p:spPr>
          <a:xfrm>
            <a:off x="169332" y="2322867"/>
            <a:ext cx="8307658" cy="369332"/>
          </a:xfrm>
          <a:prstGeom prst="rect">
            <a:avLst/>
          </a:prstGeom>
          <a:noFill/>
        </p:spPr>
        <p:txBody>
          <a:bodyPr wrap="square" rtlCol="0">
            <a:spAutoFit/>
          </a:bodyPr>
          <a:lstStyle/>
          <a:p>
            <a:r>
              <a:rPr lang="en-US" dirty="0"/>
              <a:t>Substituting for the partial derivatives in equilibrium, we get</a:t>
            </a:r>
          </a:p>
        </p:txBody>
      </p:sp>
      <p:pic>
        <p:nvPicPr>
          <p:cNvPr id="8" name="Picture 7">
            <a:extLst>
              <a:ext uri="{FF2B5EF4-FFF2-40B4-BE49-F238E27FC236}">
                <a16:creationId xmlns:a16="http://schemas.microsoft.com/office/drawing/2014/main" id="{7C1ED468-CB37-44F6-ABE0-D02697C0D29A}"/>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163671" y="2680166"/>
            <a:ext cx="2703767" cy="462915"/>
          </a:xfrm>
          <a:prstGeom prst="rect">
            <a:avLst/>
          </a:prstGeom>
        </p:spPr>
      </p:pic>
      <p:sp>
        <p:nvSpPr>
          <p:cNvPr id="16" name="TextBox 15">
            <a:extLst>
              <a:ext uri="{FF2B5EF4-FFF2-40B4-BE49-F238E27FC236}">
                <a16:creationId xmlns:a16="http://schemas.microsoft.com/office/drawing/2014/main" id="{9B2182CA-3D83-4507-9E99-B63BFBDBA955}"/>
              </a:ext>
            </a:extLst>
          </p:cNvPr>
          <p:cNvSpPr txBox="1"/>
          <p:nvPr/>
        </p:nvSpPr>
        <p:spPr>
          <a:xfrm>
            <a:off x="206298" y="3063315"/>
            <a:ext cx="8307658" cy="477054"/>
          </a:xfrm>
          <a:prstGeom prst="rect">
            <a:avLst/>
          </a:prstGeom>
          <a:noFill/>
        </p:spPr>
        <p:txBody>
          <a:bodyPr wrap="square" rtlCol="0">
            <a:spAutoFit/>
          </a:bodyPr>
          <a:lstStyle/>
          <a:p>
            <a:endParaRPr lang="en-US" sz="600" dirty="0"/>
          </a:p>
          <a:p>
            <a:r>
              <a:rPr lang="en-US" dirty="0"/>
              <a:t>Rearranging this equation a bit we get</a:t>
            </a:r>
          </a:p>
        </p:txBody>
      </p:sp>
      <p:pic>
        <p:nvPicPr>
          <p:cNvPr id="11" name="Picture 10">
            <a:extLst>
              <a:ext uri="{FF2B5EF4-FFF2-40B4-BE49-F238E27FC236}">
                <a16:creationId xmlns:a16="http://schemas.microsoft.com/office/drawing/2014/main" id="{6ED9AB26-F283-4537-ACD9-767E3C429E20}"/>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405247" y="3318499"/>
            <a:ext cx="2460308" cy="210884"/>
          </a:xfrm>
          <a:prstGeom prst="rect">
            <a:avLst/>
          </a:prstGeom>
        </p:spPr>
      </p:pic>
      <p:sp>
        <p:nvSpPr>
          <p:cNvPr id="14" name="Rectangle 13">
            <a:extLst>
              <a:ext uri="{FF2B5EF4-FFF2-40B4-BE49-F238E27FC236}">
                <a16:creationId xmlns:a16="http://schemas.microsoft.com/office/drawing/2014/main" id="{6DFDEEDF-E561-446C-8425-C5AD04DABDC4}"/>
              </a:ext>
            </a:extLst>
          </p:cNvPr>
          <p:cNvSpPr/>
          <p:nvPr/>
        </p:nvSpPr>
        <p:spPr>
          <a:xfrm>
            <a:off x="4223026" y="3188016"/>
            <a:ext cx="2957689" cy="496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A3F7CE2-E966-4351-8679-FCFE9A7275B9}"/>
                  </a:ext>
                </a:extLst>
              </p:cNvPr>
              <p:cNvSpPr txBox="1"/>
              <p:nvPr/>
            </p:nvSpPr>
            <p:spPr>
              <a:xfrm>
                <a:off x="84666" y="3751728"/>
                <a:ext cx="8974667" cy="2631490"/>
              </a:xfrm>
              <a:prstGeom prst="rect">
                <a:avLst/>
              </a:prstGeom>
              <a:noFill/>
            </p:spPr>
            <p:txBody>
              <a:bodyPr wrap="square" rtlCol="0">
                <a:spAutoFit/>
              </a:bodyPr>
              <a:lstStyle/>
              <a:p>
                <a:r>
                  <a:rPr lang="en-US" dirty="0"/>
                  <a:t>Looking at this equation we can formally define the chemical potential as the energy change required to increase the number of particles by </a:t>
                </a:r>
                <a14:m>
                  <m:oMath xmlns:m="http://schemas.openxmlformats.org/officeDocument/2006/math">
                    <m:r>
                      <a:rPr lang="en-US" b="0" i="1" smtClean="0">
                        <a:latin typeface="Cambria Math" panose="02040503050406030204" pitchFamily="18" charset="0"/>
                      </a:rPr>
                      <m:t>𝑑𝑁</m:t>
                    </m:r>
                    <m:r>
                      <a:rPr lang="en-US" b="0" i="1" smtClean="0">
                        <a:latin typeface="Cambria Math" panose="02040503050406030204" pitchFamily="18" charset="0"/>
                      </a:rPr>
                      <m:t>=1</m:t>
                    </m:r>
                  </m:oMath>
                </a14:m>
                <a:r>
                  <a:rPr lang="en-US" dirty="0"/>
                  <a:t> for fixed volume and fixed entropy on the system:</a:t>
                </a:r>
              </a:p>
              <a:p>
                <a:endParaRPr lang="en-US" dirty="0"/>
              </a:p>
              <a:p>
                <a:endParaRPr lang="en-US" sz="100" dirty="0"/>
              </a:p>
              <a:p>
                <a:r>
                  <a:rPr lang="en-US" dirty="0"/>
                  <a:t>The problem is in magic words “fixed entropy”. Fixed entropy usually means just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r>
                      <a:rPr lang="en-US" b="0" i="1" smtClean="0">
                        <a:latin typeface="Cambria Math" panose="02040503050406030204" pitchFamily="18" charset="0"/>
                      </a:rPr>
                      <m:t>=0</m:t>
                    </m:r>
                  </m:oMath>
                </a14:m>
                <a:r>
                  <a:rPr lang="en-US" dirty="0"/>
                  <a:t>, what means thermally isolated system. But if we want to add particles into the system, we have to push particles through some hole in the wall and this means that some microscopic work is to be performed and a  </a:t>
                </a:r>
                <a:r>
                  <a:rPr lang="en-US" b="1" dirty="0"/>
                  <a:t>part of it might be </a:t>
                </a:r>
                <a14:m>
                  <m:oMath xmlns:m="http://schemas.openxmlformats.org/officeDocument/2006/math">
                    <m:r>
                      <a:rPr lang="en-US" b="1" i="1" smtClean="0">
                        <a:latin typeface="Cambria Math" panose="02040503050406030204" pitchFamily="18" charset="0"/>
                      </a:rPr>
                      <m:t>𝜹</m:t>
                    </m:r>
                    <m:r>
                      <a:rPr lang="en-US" b="1" i="1" smtClean="0">
                        <a:latin typeface="Cambria Math" panose="02040503050406030204" pitchFamily="18" charset="0"/>
                      </a:rPr>
                      <m:t>𝑸</m:t>
                    </m:r>
                    <m:r>
                      <a:rPr lang="en-US" b="0" i="0" smtClean="0">
                        <a:latin typeface="Cambria Math" panose="02040503050406030204" pitchFamily="18" charset="0"/>
                      </a:rPr>
                      <m:t>!</m:t>
                    </m:r>
                  </m:oMath>
                </a14:m>
                <a:r>
                  <a:rPr lang="en-US" dirty="0"/>
                  <a:t> So it is not easy to experimentally secure both constant entropy and variable number of particles. We shall come back to this question later.</a:t>
                </a:r>
                <a:endParaRPr lang="sk-SK" dirty="0"/>
              </a:p>
            </p:txBody>
          </p:sp>
        </mc:Choice>
        <mc:Fallback xmlns="">
          <p:sp>
            <p:nvSpPr>
              <p:cNvPr id="17" name="TextBox 16">
                <a:extLst>
                  <a:ext uri="{FF2B5EF4-FFF2-40B4-BE49-F238E27FC236}">
                    <a16:creationId xmlns:a16="http://schemas.microsoft.com/office/drawing/2014/main" id="{9A3F7CE2-E966-4351-8679-FCFE9A7275B9}"/>
                  </a:ext>
                </a:extLst>
              </p:cNvPr>
              <p:cNvSpPr txBox="1">
                <a:spLocks noRot="1" noChangeAspect="1" noMove="1" noResize="1" noEditPoints="1" noAdjustHandles="1" noChangeArrowheads="1" noChangeShapeType="1" noTextEdit="1"/>
              </p:cNvSpPr>
              <p:nvPr/>
            </p:nvSpPr>
            <p:spPr>
              <a:xfrm>
                <a:off x="84666" y="3751728"/>
                <a:ext cx="8974667" cy="2631490"/>
              </a:xfrm>
              <a:prstGeom prst="rect">
                <a:avLst/>
              </a:prstGeom>
              <a:blipFill>
                <a:blip r:embed="rId12"/>
                <a:stretch>
                  <a:fillRect l="-611" t="-1157" r="-747" b="-1620"/>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24DFD8BE-45C6-4191-B340-185B38EAB30E}"/>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670208" y="4372408"/>
            <a:ext cx="1305905" cy="524190"/>
          </a:xfrm>
          <a:prstGeom prst="rect">
            <a:avLst/>
          </a:prstGeom>
        </p:spPr>
      </p:pic>
    </p:spTree>
    <p:extLst>
      <p:ext uri="{BB962C8B-B14F-4D97-AF65-F5344CB8AC3E}">
        <p14:creationId xmlns:p14="http://schemas.microsoft.com/office/powerpoint/2010/main" val="349916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EF7252-0075-4242-89B3-6413F5FC45FC}"/>
              </a:ext>
            </a:extLst>
          </p:cNvPr>
          <p:cNvSpPr>
            <a:spLocks noGrp="1"/>
          </p:cNvSpPr>
          <p:nvPr>
            <p:ph type="sldNum" sz="quarter" idx="12"/>
          </p:nvPr>
        </p:nvSpPr>
        <p:spPr/>
        <p:txBody>
          <a:bodyPr/>
          <a:lstStyle/>
          <a:p>
            <a:fld id="{A84D4951-8A76-4D8F-991A-50C7753EBC79}" type="slidenum">
              <a:rPr lang="sk-SK" smtClean="0"/>
              <a:t>3</a:t>
            </a:fld>
            <a:endParaRPr lang="sk-SK" dirty="0"/>
          </a:p>
        </p:txBody>
      </p:sp>
      <p:sp>
        <p:nvSpPr>
          <p:cNvPr id="3" name="Rectangle 2">
            <a:extLst>
              <a:ext uri="{FF2B5EF4-FFF2-40B4-BE49-F238E27FC236}">
                <a16:creationId xmlns:a16="http://schemas.microsoft.com/office/drawing/2014/main" id="{E3EFE68F-B159-45AB-9C03-647AF1F1F8F4}"/>
              </a:ext>
            </a:extLst>
          </p:cNvPr>
          <p:cNvSpPr/>
          <p:nvPr/>
        </p:nvSpPr>
        <p:spPr>
          <a:xfrm>
            <a:off x="1304692" y="3323063"/>
            <a:ext cx="735981" cy="11318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4D2089-BB58-4296-96CC-4BEBE1475687}"/>
              </a:ext>
            </a:extLst>
          </p:cNvPr>
          <p:cNvSpPr/>
          <p:nvPr/>
        </p:nvSpPr>
        <p:spPr>
          <a:xfrm>
            <a:off x="2542478" y="2888166"/>
            <a:ext cx="1148575" cy="15667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7D7142-5418-4DDF-82D6-89C0F7F76EFE}"/>
              </a:ext>
            </a:extLst>
          </p:cNvPr>
          <p:cNvSpPr/>
          <p:nvPr/>
        </p:nvSpPr>
        <p:spPr>
          <a:xfrm>
            <a:off x="5237355" y="3323063"/>
            <a:ext cx="735981" cy="11318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0EC936-0C21-4F34-BFA2-D605A0B24883}"/>
              </a:ext>
            </a:extLst>
          </p:cNvPr>
          <p:cNvSpPr/>
          <p:nvPr/>
        </p:nvSpPr>
        <p:spPr>
          <a:xfrm>
            <a:off x="5973336" y="2899317"/>
            <a:ext cx="1148575" cy="15667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0421635-6AA9-4231-893A-31BA5EF14E8E}"/>
              </a:ext>
            </a:extLst>
          </p:cNvPr>
          <p:cNvCxnSpPr/>
          <p:nvPr/>
        </p:nvCxnSpPr>
        <p:spPr>
          <a:xfrm>
            <a:off x="3914078" y="3888987"/>
            <a:ext cx="1126273"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52EB59F-0B56-4DA0-97BF-177A26F972DC}"/>
                  </a:ext>
                </a:extLst>
              </p:cNvPr>
              <p:cNvSpPr/>
              <p:nvPr/>
            </p:nvSpPr>
            <p:spPr>
              <a:xfrm>
                <a:off x="576146" y="481473"/>
                <a:ext cx="7802135" cy="1754326"/>
              </a:xfrm>
              <a:prstGeom prst="rect">
                <a:avLst/>
              </a:prstGeom>
            </p:spPr>
            <p:txBody>
              <a:bodyPr wrap="square">
                <a:spAutoFit/>
              </a:bodyPr>
              <a:lstStyle/>
              <a:p>
                <a:r>
                  <a:rPr lang="en-US" dirty="0"/>
                  <a:t>We consider two isolated statistical systems, each of them being individually in equilibrium. Their energies and volumes (representing any general external parameters) 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oMath>
                </a14:m>
                <a:r>
                  <a:rPr lang="en-US" dirty="0"/>
                  <a:t>. We bring them into </a:t>
                </a:r>
                <a:r>
                  <a:rPr lang="en-US" b="1" dirty="0"/>
                  <a:t>a  thermal contact </a:t>
                </a:r>
                <a:r>
                  <a:rPr lang="en-US" dirty="0"/>
                  <a:t>enabling to redistribute energy between them by performing heat. The new energies will be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oMath>
                </a14:m>
                <a:r>
                  <a:rPr lang="en-US" dirty="0"/>
                  <a:t>, satisfying, of course energy conservation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2</m:t>
                        </m:r>
                      </m:sub>
                    </m:sSub>
                  </m:oMath>
                </a14:m>
                <a:r>
                  <a:rPr lang="en-US" dirty="0"/>
                  <a:t>. The volumes will be unchanged.</a:t>
                </a:r>
              </a:p>
            </p:txBody>
          </p:sp>
        </mc:Choice>
        <mc:Fallback xmlns="">
          <p:sp>
            <p:nvSpPr>
              <p:cNvPr id="9" name="Rectangle 8">
                <a:extLst>
                  <a:ext uri="{FF2B5EF4-FFF2-40B4-BE49-F238E27FC236}">
                    <a16:creationId xmlns:a16="http://schemas.microsoft.com/office/drawing/2014/main" id="{252EB59F-0B56-4DA0-97BF-177A26F972DC}"/>
                  </a:ext>
                </a:extLst>
              </p:cNvPr>
              <p:cNvSpPr>
                <a:spLocks noRot="1" noChangeAspect="1" noMove="1" noResize="1" noEditPoints="1" noAdjustHandles="1" noChangeArrowheads="1" noChangeShapeType="1" noTextEdit="1"/>
              </p:cNvSpPr>
              <p:nvPr/>
            </p:nvSpPr>
            <p:spPr>
              <a:xfrm>
                <a:off x="576146" y="481473"/>
                <a:ext cx="7802135" cy="1754326"/>
              </a:xfrm>
              <a:prstGeom prst="rect">
                <a:avLst/>
              </a:prstGeom>
              <a:blipFill>
                <a:blip r:embed="rId12"/>
                <a:stretch>
                  <a:fillRect l="-704" t="-2083" r="-625" b="-4514"/>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BE9CA5A7-C59E-4C25-AD30-E4CF64A7BE48}"/>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542206" y="3471261"/>
            <a:ext cx="260952" cy="211429"/>
          </a:xfrm>
          <a:prstGeom prst="rect">
            <a:avLst/>
          </a:prstGeom>
        </p:spPr>
      </p:pic>
      <p:pic>
        <p:nvPicPr>
          <p:cNvPr id="16" name="Picture 15">
            <a:extLst>
              <a:ext uri="{FF2B5EF4-FFF2-40B4-BE49-F238E27FC236}">
                <a16:creationId xmlns:a16="http://schemas.microsoft.com/office/drawing/2014/main" id="{2C96A385-8ACA-4793-BE2D-05E706E29489}"/>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986289" y="3217571"/>
            <a:ext cx="266667" cy="211429"/>
          </a:xfrm>
          <a:prstGeom prst="rect">
            <a:avLst/>
          </a:prstGeom>
        </p:spPr>
      </p:pic>
      <p:pic>
        <p:nvPicPr>
          <p:cNvPr id="20" name="Picture 19">
            <a:extLst>
              <a:ext uri="{FF2B5EF4-FFF2-40B4-BE49-F238E27FC236}">
                <a16:creationId xmlns:a16="http://schemas.microsoft.com/office/drawing/2014/main" id="{C9EF0B63-FF2E-423A-A8B1-7E3E5649E653}"/>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5449609" y="3565602"/>
            <a:ext cx="260952" cy="264762"/>
          </a:xfrm>
          <a:prstGeom prst="rect">
            <a:avLst/>
          </a:prstGeom>
        </p:spPr>
      </p:pic>
      <p:pic>
        <p:nvPicPr>
          <p:cNvPr id="22" name="Picture 21">
            <a:extLst>
              <a:ext uri="{FF2B5EF4-FFF2-40B4-BE49-F238E27FC236}">
                <a16:creationId xmlns:a16="http://schemas.microsoft.com/office/drawing/2014/main" id="{944A3F0A-C61B-4709-B924-3A0209178E95}"/>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442650" y="3259832"/>
            <a:ext cx="266667" cy="264762"/>
          </a:xfrm>
          <a:prstGeom prst="rect">
            <a:avLst/>
          </a:prstGeom>
        </p:spPr>
      </p:pic>
      <p:pic>
        <p:nvPicPr>
          <p:cNvPr id="25" name="Picture 24">
            <a:extLst>
              <a:ext uri="{FF2B5EF4-FFF2-40B4-BE49-F238E27FC236}">
                <a16:creationId xmlns:a16="http://schemas.microsoft.com/office/drawing/2014/main" id="{66E8273D-C87E-4CCE-8CDA-26174537C1A2}"/>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542206" y="3978931"/>
            <a:ext cx="219048" cy="213333"/>
          </a:xfrm>
          <a:prstGeom prst="rect">
            <a:avLst/>
          </a:prstGeom>
        </p:spPr>
      </p:pic>
      <p:pic>
        <p:nvPicPr>
          <p:cNvPr id="28" name="Picture 27">
            <a:extLst>
              <a:ext uri="{FF2B5EF4-FFF2-40B4-BE49-F238E27FC236}">
                <a16:creationId xmlns:a16="http://schemas.microsoft.com/office/drawing/2014/main" id="{88CE5728-CDC6-4A6F-87B9-44557F360481}"/>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022598" y="3975652"/>
            <a:ext cx="224762" cy="213333"/>
          </a:xfrm>
          <a:prstGeom prst="rect">
            <a:avLst/>
          </a:prstGeom>
        </p:spPr>
      </p:pic>
      <p:pic>
        <p:nvPicPr>
          <p:cNvPr id="34" name="Picture 33">
            <a:extLst>
              <a:ext uri="{FF2B5EF4-FFF2-40B4-BE49-F238E27FC236}">
                <a16:creationId xmlns:a16="http://schemas.microsoft.com/office/drawing/2014/main" id="{CB9A115A-2ECC-4CBA-8BEA-435117EA8980}"/>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470561" y="3975652"/>
            <a:ext cx="243810" cy="264762"/>
          </a:xfrm>
          <a:prstGeom prst="rect">
            <a:avLst/>
          </a:prstGeom>
        </p:spPr>
      </p:pic>
      <p:pic>
        <p:nvPicPr>
          <p:cNvPr id="32" name="Picture 31">
            <a:extLst>
              <a:ext uri="{FF2B5EF4-FFF2-40B4-BE49-F238E27FC236}">
                <a16:creationId xmlns:a16="http://schemas.microsoft.com/office/drawing/2014/main" id="{FAD7F36F-E4C1-4581-87D0-6483B297A54A}"/>
              </a:ext>
            </a:extLst>
          </p:cNvPr>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6463602" y="3974779"/>
            <a:ext cx="243810" cy="264762"/>
          </a:xfrm>
          <a:prstGeom prst="rect">
            <a:avLst/>
          </a:prstGeom>
        </p:spPr>
      </p:pic>
      <p:cxnSp>
        <p:nvCxnSpPr>
          <p:cNvPr id="36" name="Straight Connector 35">
            <a:extLst>
              <a:ext uri="{FF2B5EF4-FFF2-40B4-BE49-F238E27FC236}">
                <a16:creationId xmlns:a16="http://schemas.microsoft.com/office/drawing/2014/main" id="{8DB98EA1-D112-4051-92B9-000024A72377}"/>
              </a:ext>
            </a:extLst>
          </p:cNvPr>
          <p:cNvCxnSpPr/>
          <p:nvPr/>
        </p:nvCxnSpPr>
        <p:spPr>
          <a:xfrm>
            <a:off x="5973336" y="3323063"/>
            <a:ext cx="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86B4BBA-DCA5-49BE-B008-B28D893DC49E}"/>
              </a:ext>
            </a:extLst>
          </p:cNvPr>
          <p:cNvSpPr txBox="1"/>
          <p:nvPr/>
        </p:nvSpPr>
        <p:spPr>
          <a:xfrm>
            <a:off x="840060" y="5012715"/>
            <a:ext cx="7274305" cy="369332"/>
          </a:xfrm>
          <a:prstGeom prst="rect">
            <a:avLst/>
          </a:prstGeom>
          <a:noFill/>
        </p:spPr>
        <p:txBody>
          <a:bodyPr wrap="square" rtlCol="0">
            <a:spAutoFit/>
          </a:bodyPr>
          <a:lstStyle/>
          <a:p>
            <a:r>
              <a:rPr lang="en-US" dirty="0"/>
              <a:t>Thermal contact between the two systems is symbolized by the red line</a:t>
            </a:r>
          </a:p>
        </p:txBody>
      </p:sp>
    </p:spTree>
    <p:extLst>
      <p:ext uri="{BB962C8B-B14F-4D97-AF65-F5344CB8AC3E}">
        <p14:creationId xmlns:p14="http://schemas.microsoft.com/office/powerpoint/2010/main" val="143120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0C721-C7F7-4A18-AFB5-A539EDEA9DC8}"/>
              </a:ext>
            </a:extLst>
          </p:cNvPr>
          <p:cNvSpPr>
            <a:spLocks noGrp="1"/>
          </p:cNvSpPr>
          <p:nvPr>
            <p:ph type="sldNum" sz="quarter" idx="12"/>
          </p:nvPr>
        </p:nvSpPr>
        <p:spPr/>
        <p:txBody>
          <a:bodyPr/>
          <a:lstStyle/>
          <a:p>
            <a:fld id="{A84D4951-8A76-4D8F-991A-50C7753EBC79}" type="slidenum">
              <a:rPr lang="sk-SK" smtClean="0"/>
              <a:t>4</a:t>
            </a:fld>
            <a:endParaRPr lang="sk-SK"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27E4972-5021-4904-807E-3920B87E0B6B}"/>
                  </a:ext>
                </a:extLst>
              </p:cNvPr>
              <p:cNvSpPr txBox="1"/>
              <p:nvPr/>
            </p:nvSpPr>
            <p:spPr>
              <a:xfrm>
                <a:off x="159488" y="850266"/>
                <a:ext cx="8825023" cy="4801314"/>
              </a:xfrm>
              <a:prstGeom prst="rect">
                <a:avLst/>
              </a:prstGeom>
              <a:noFill/>
            </p:spPr>
            <p:txBody>
              <a:bodyPr wrap="square" rtlCol="0">
                <a:spAutoFit/>
              </a:bodyPr>
              <a:lstStyle/>
              <a:p>
                <a:r>
                  <a:rPr lang="en-US" dirty="0"/>
                  <a:t>Performing heat the systems exchange energy until new common equilibrium is reached. </a:t>
                </a:r>
                <a14:m>
                  <m:oMath xmlns:m="http://schemas.openxmlformats.org/officeDocument/2006/math">
                    <m:r>
                      <m:rPr>
                        <m:sty m:val="p"/>
                      </m:rPr>
                      <a:rPr lang="en-US" b="0" i="0" smtClean="0">
                        <a:latin typeface="Cambria Math" panose="02040503050406030204" pitchFamily="18" charset="0"/>
                      </a:rPr>
                      <m:t>So</m:t>
                    </m:r>
                    <m:r>
                      <a:rPr lang="en-US" b="0" i="0" smtClean="0">
                        <a:latin typeface="Cambria Math" panose="02040503050406030204" pitchFamily="18" charset="0"/>
                      </a:rPr>
                      <m:t> </m:t>
                    </m:r>
                    <m:r>
                      <m:rPr>
                        <m:sty m:val="p"/>
                      </m:rPr>
                      <a:rPr lang="en-US" b="0" i="0" smtClean="0">
                        <a:latin typeface="Cambria Math" panose="02040503050406030204" pitchFamily="18" charset="0"/>
                      </a:rPr>
                      <m:t>we</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a</m:t>
                    </m:r>
                    <m:r>
                      <a:rPr lang="en-US" b="0" i="0" smtClean="0">
                        <a:latin typeface="Cambria Math" panose="02040503050406030204" pitchFamily="18" charset="0"/>
                      </a:rPr>
                      <m:t> </m:t>
                    </m:r>
                    <m:r>
                      <m:rPr>
                        <m:sty m:val="p"/>
                      </m:rPr>
                      <a:rPr lang="en-US" b="0" i="0" smtClean="0">
                        <a:latin typeface="Cambria Math" panose="02040503050406030204" pitchFamily="18" charset="0"/>
                      </a:rPr>
                      <m:t>new</m:t>
                    </m:r>
                    <m:r>
                      <a:rPr lang="en-US" b="0" i="0" smtClean="0">
                        <a:latin typeface="Cambria Math" panose="02040503050406030204" pitchFamily="18" charset="0"/>
                      </a:rPr>
                      <m:t> </m:t>
                    </m:r>
                    <m:r>
                      <m:rPr>
                        <m:sty m:val="p"/>
                      </m:rPr>
                      <a:rPr lang="en-US" b="0" i="0" smtClean="0">
                        <a:latin typeface="Cambria Math" panose="02040503050406030204" pitchFamily="18" charset="0"/>
                      </a:rPr>
                      <m:t>compund</m:t>
                    </m:r>
                    <m:r>
                      <a:rPr lang="en-US" b="0" i="0" smtClean="0">
                        <a:latin typeface="Cambria Math" panose="02040503050406030204" pitchFamily="18" charset="0"/>
                      </a:rPr>
                      <m:t> </m:t>
                    </m:r>
                    <m:r>
                      <m:rPr>
                        <m:sty m:val="p"/>
                      </m:rPr>
                      <a:rPr lang="en-US" b="0" i="0" smtClean="0">
                        <a:latin typeface="Cambria Math" panose="02040503050406030204" pitchFamily="18" charset="0"/>
                      </a:rPr>
                      <m:t>isolated</m:t>
                    </m:r>
                    <m:r>
                      <a:rPr lang="en-US" b="0" i="0" smtClean="0">
                        <a:latin typeface="Cambria Math" panose="02040503050406030204" pitchFamily="18" charset="0"/>
                      </a:rPr>
                      <m:t> </m:t>
                    </m:r>
                    <m:r>
                      <m:rPr>
                        <m:sty m:val="p"/>
                      </m:rPr>
                      <a:rPr lang="en-US" b="0" i="0" smtClean="0">
                        <a:latin typeface="Cambria Math" panose="02040503050406030204" pitchFamily="18" charset="0"/>
                      </a:rPr>
                      <m:t>system</m:t>
                    </m:r>
                  </m:oMath>
                </a14:m>
                <a:r>
                  <a:rPr lang="en-US" dirty="0"/>
                  <a:t> and we would like to calculate the final energies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2</m:t>
                        </m:r>
                      </m:sub>
                      <m:sup>
                        <m:r>
                          <a:rPr lang="en-US" i="1">
                            <a:latin typeface="Cambria Math" panose="02040503050406030204" pitchFamily="18" charset="0"/>
                          </a:rPr>
                          <m:t>′</m:t>
                        </m:r>
                      </m:sup>
                    </m:sSubSup>
                  </m:oMath>
                </a14:m>
                <a:r>
                  <a:rPr lang="en-US" dirty="0"/>
                  <a:t>. We do it by finding the maximal entropy of the compound system.</a:t>
                </a:r>
              </a:p>
              <a:p>
                <a:r>
                  <a:rPr lang="en-US" dirty="0"/>
                  <a:t>The original systems have their entropy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Those two system might be very different, one may be for example an ideal gas, the other a box containing free electromagnetic field. So the functions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might be </a:t>
                </a:r>
                <a:r>
                  <a:rPr lang="en-US" b="1" dirty="0">
                    <a:solidFill>
                      <a:srgbClr val="FF0000"/>
                    </a:solidFill>
                  </a:rPr>
                  <a:t>different functional prescripts</a:t>
                </a:r>
                <a:r>
                  <a:rPr lang="en-US" dirty="0"/>
                  <a:t>. Our notation suggests that the function prescript expects two variables inserted into the dotted slots. After the values are inserted, the “functional machine” produces the resulting entropy value out of them. It is good to imagine even in “pure mathematics” under the word “function” a computer programming notion “function”: as a program expecting that its formal parameters are substituted by some actual values, then the program starts and returns the resulting value.</a:t>
                </a:r>
              </a:p>
              <a:p>
                <a:r>
                  <a:rPr lang="en-US" dirty="0"/>
                  <a:t>We already know how the “entropy program” looks for ideal gas:</a:t>
                </a:r>
              </a:p>
              <a:p>
                <a:endParaRPr lang="en-US" dirty="0"/>
              </a:p>
              <a:p>
                <a:endParaRPr lang="en-US" dirty="0"/>
              </a:p>
              <a:p>
                <a:endParaRPr lang="en-US" dirty="0"/>
              </a:p>
              <a:p>
                <a:r>
                  <a:rPr lang="en-US" dirty="0"/>
                  <a:t>For the electromagnetic field it would be something completely different.</a:t>
                </a:r>
              </a:p>
            </p:txBody>
          </p:sp>
        </mc:Choice>
        <mc:Fallback xmlns="">
          <p:sp>
            <p:nvSpPr>
              <p:cNvPr id="3" name="TextBox 2">
                <a:extLst>
                  <a:ext uri="{FF2B5EF4-FFF2-40B4-BE49-F238E27FC236}">
                    <a16:creationId xmlns:a16="http://schemas.microsoft.com/office/drawing/2014/main" id="{A27E4972-5021-4904-807E-3920B87E0B6B}"/>
                  </a:ext>
                </a:extLst>
              </p:cNvPr>
              <p:cNvSpPr txBox="1">
                <a:spLocks noRot="1" noChangeAspect="1" noMove="1" noResize="1" noEditPoints="1" noAdjustHandles="1" noChangeArrowheads="1" noChangeShapeType="1" noTextEdit="1"/>
              </p:cNvSpPr>
              <p:nvPr/>
            </p:nvSpPr>
            <p:spPr>
              <a:xfrm>
                <a:off x="159488" y="850266"/>
                <a:ext cx="8825023" cy="4801314"/>
              </a:xfrm>
              <a:prstGeom prst="rect">
                <a:avLst/>
              </a:prstGeom>
              <a:blipFill>
                <a:blip r:embed="rId5"/>
                <a:stretch>
                  <a:fillRect l="-552" t="-635" r="-760" b="-101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BE3516F-8410-43D2-81B4-501247EAA71F}"/>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984587" y="4674276"/>
            <a:ext cx="4596000" cy="468000"/>
          </a:xfrm>
          <a:prstGeom prst="rect">
            <a:avLst/>
          </a:prstGeom>
        </p:spPr>
      </p:pic>
    </p:spTree>
    <p:extLst>
      <p:ext uri="{BB962C8B-B14F-4D97-AF65-F5344CB8AC3E}">
        <p14:creationId xmlns:p14="http://schemas.microsoft.com/office/powerpoint/2010/main" val="290634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AA223C-0C04-4E2D-992D-81AD10E0D443}"/>
              </a:ext>
            </a:extLst>
          </p:cNvPr>
          <p:cNvSpPr>
            <a:spLocks noGrp="1"/>
          </p:cNvSpPr>
          <p:nvPr>
            <p:ph type="sldNum" sz="quarter" idx="12"/>
          </p:nvPr>
        </p:nvSpPr>
        <p:spPr/>
        <p:txBody>
          <a:bodyPr/>
          <a:lstStyle/>
          <a:p>
            <a:fld id="{A84D4951-8A76-4D8F-991A-50C7753EBC79}" type="slidenum">
              <a:rPr lang="sk-SK" smtClean="0"/>
              <a:t>5</a:t>
            </a:fld>
            <a:endParaRPr lang="sk-SK" dirty="0"/>
          </a:p>
        </p:txBody>
      </p:sp>
      <p:sp>
        <p:nvSpPr>
          <p:cNvPr id="3" name="TextBox 2">
            <a:extLst>
              <a:ext uri="{FF2B5EF4-FFF2-40B4-BE49-F238E27FC236}">
                <a16:creationId xmlns:a16="http://schemas.microsoft.com/office/drawing/2014/main" id="{7CBCC9C9-5771-4EE1-9B5E-6F9D7E0ECE3E}"/>
              </a:ext>
            </a:extLst>
          </p:cNvPr>
          <p:cNvSpPr txBox="1"/>
          <p:nvPr/>
        </p:nvSpPr>
        <p:spPr>
          <a:xfrm>
            <a:off x="138224" y="136524"/>
            <a:ext cx="8623004" cy="1208789"/>
          </a:xfrm>
          <a:prstGeom prst="rect">
            <a:avLst/>
          </a:prstGeom>
          <a:noFill/>
        </p:spPr>
        <p:txBody>
          <a:bodyPr wrap="square" rtlCol="0">
            <a:spAutoFit/>
          </a:bodyPr>
          <a:lstStyle/>
          <a:p>
            <a:r>
              <a:rPr lang="en-US" dirty="0"/>
              <a:t>Entropy is additive, so the total entropy before the thermal contact is</a:t>
            </a:r>
          </a:p>
          <a:p>
            <a:endParaRPr lang="en-US" dirty="0"/>
          </a:p>
          <a:p>
            <a:endParaRPr lang="en-US" dirty="0"/>
          </a:p>
          <a:p>
            <a:r>
              <a:rPr lang="en-US" dirty="0"/>
              <a:t>After the final common equilibrium is established the total entropy will be</a:t>
            </a:r>
          </a:p>
        </p:txBody>
      </p:sp>
      <p:pic>
        <p:nvPicPr>
          <p:cNvPr id="9" name="Picture 8">
            <a:extLst>
              <a:ext uri="{FF2B5EF4-FFF2-40B4-BE49-F238E27FC236}">
                <a16:creationId xmlns:a16="http://schemas.microsoft.com/office/drawing/2014/main" id="{0346625A-9E6A-4C99-B989-63FB143234B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369881" y="635072"/>
            <a:ext cx="2635483" cy="219760"/>
          </a:xfrm>
          <a:prstGeom prst="rect">
            <a:avLst/>
          </a:prstGeom>
        </p:spPr>
      </p:pic>
      <p:pic>
        <p:nvPicPr>
          <p:cNvPr id="18" name="Picture 17">
            <a:extLst>
              <a:ext uri="{FF2B5EF4-FFF2-40B4-BE49-F238E27FC236}">
                <a16:creationId xmlns:a16="http://schemas.microsoft.com/office/drawing/2014/main" id="{01AF79DB-63B5-42A5-A47B-51FD966716C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369881" y="1458028"/>
            <a:ext cx="2696169" cy="227961"/>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E0BEC7-63A0-4ABA-9648-E87E43775B47}"/>
                  </a:ext>
                </a:extLst>
              </p:cNvPr>
              <p:cNvSpPr txBox="1"/>
              <p:nvPr/>
            </p:nvSpPr>
            <p:spPr>
              <a:xfrm>
                <a:off x="138224" y="1894256"/>
                <a:ext cx="8623004" cy="646331"/>
              </a:xfrm>
              <a:prstGeom prst="rect">
                <a:avLst/>
              </a:prstGeom>
              <a:noFill/>
            </p:spPr>
            <p:txBody>
              <a:bodyPr wrap="square" rtlCol="0">
                <a:spAutoFit/>
              </a:bodyPr>
              <a:lstStyle/>
              <a:p>
                <a:r>
                  <a:rPr lang="en-US" dirty="0"/>
                  <a:t>We may consider the final entropy as a function of one unknown variable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 since the other variable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oMath>
                </a14:m>
                <a:r>
                  <a:rPr lang="en-US" dirty="0"/>
                  <a:t> is fixed by the energy conservation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oMath>
                </a14:m>
                <a:r>
                  <a:rPr lang="en-US" dirty="0"/>
                  <a:t>.</a:t>
                </a:r>
              </a:p>
            </p:txBody>
          </p:sp>
        </mc:Choice>
        <mc:Fallback xmlns="">
          <p:sp>
            <p:nvSpPr>
              <p:cNvPr id="13" name="TextBox 12">
                <a:extLst>
                  <a:ext uri="{FF2B5EF4-FFF2-40B4-BE49-F238E27FC236}">
                    <a16:creationId xmlns:a16="http://schemas.microsoft.com/office/drawing/2014/main" id="{02E0BEC7-63A0-4ABA-9648-E87E43775B47}"/>
                  </a:ext>
                </a:extLst>
              </p:cNvPr>
              <p:cNvSpPr txBox="1">
                <a:spLocks noRot="1" noChangeAspect="1" noMove="1" noResize="1" noEditPoints="1" noAdjustHandles="1" noChangeArrowheads="1" noChangeShapeType="1" noTextEdit="1"/>
              </p:cNvSpPr>
              <p:nvPr/>
            </p:nvSpPr>
            <p:spPr>
              <a:xfrm>
                <a:off x="138224" y="1894256"/>
                <a:ext cx="8623004" cy="646331"/>
              </a:xfrm>
              <a:prstGeom prst="rect">
                <a:avLst/>
              </a:prstGeom>
              <a:blipFill>
                <a:blip r:embed="rId10"/>
                <a:stretch>
                  <a:fillRect l="-636" t="-5660" b="-14151"/>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E0ED32F1-59B6-4184-81AA-8596982012B4}"/>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007798" y="2807479"/>
            <a:ext cx="4173813" cy="227961"/>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6A19FC4-C983-4BD9-8362-733557DD2CE8}"/>
                  </a:ext>
                </a:extLst>
              </p:cNvPr>
              <p:cNvSpPr txBox="1"/>
              <p:nvPr/>
            </p:nvSpPr>
            <p:spPr>
              <a:xfrm>
                <a:off x="233917" y="3198700"/>
                <a:ext cx="7494850" cy="369332"/>
              </a:xfrm>
              <a:prstGeom prst="rect">
                <a:avLst/>
              </a:prstGeom>
              <a:noFill/>
            </p:spPr>
            <p:txBody>
              <a:bodyPr wrap="square" rtlCol="0">
                <a:spAutoFit/>
              </a:bodyPr>
              <a:lstStyle/>
              <a:p>
                <a:r>
                  <a:rPr lang="en-US" dirty="0"/>
                  <a:t>We are looking for the value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for which the final entropy will be maximal</a:t>
                </a:r>
              </a:p>
            </p:txBody>
          </p:sp>
        </mc:Choice>
        <mc:Fallback xmlns="">
          <p:sp>
            <p:nvSpPr>
              <p:cNvPr id="21" name="TextBox 20">
                <a:extLst>
                  <a:ext uri="{FF2B5EF4-FFF2-40B4-BE49-F238E27FC236}">
                    <a16:creationId xmlns:a16="http://schemas.microsoft.com/office/drawing/2014/main" id="{F6A19FC4-C983-4BD9-8362-733557DD2CE8}"/>
                  </a:ext>
                </a:extLst>
              </p:cNvPr>
              <p:cNvSpPr txBox="1">
                <a:spLocks noRot="1" noChangeAspect="1" noMove="1" noResize="1" noEditPoints="1" noAdjustHandles="1" noChangeArrowheads="1" noChangeShapeType="1" noTextEdit="1"/>
              </p:cNvSpPr>
              <p:nvPr/>
            </p:nvSpPr>
            <p:spPr>
              <a:xfrm>
                <a:off x="233917" y="3198700"/>
                <a:ext cx="7494850" cy="369332"/>
              </a:xfrm>
              <a:prstGeom prst="rect">
                <a:avLst/>
              </a:prstGeom>
              <a:blipFill>
                <a:blip r:embed="rId12"/>
                <a:stretch>
                  <a:fillRect l="-650" t="-10000" b="-2666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D554205-1705-43AC-87FD-C4F99BD4A054}"/>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914466" y="3680747"/>
            <a:ext cx="4629150" cy="615506"/>
          </a:xfrm>
          <a:prstGeom prst="rect">
            <a:avLst/>
          </a:prstGeom>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F4369C3-5074-4656-9140-7716741D1AEC}"/>
                  </a:ext>
                </a:extLst>
              </p:cNvPr>
              <p:cNvSpPr txBox="1"/>
              <p:nvPr/>
            </p:nvSpPr>
            <p:spPr>
              <a:xfrm>
                <a:off x="233917" y="4442709"/>
                <a:ext cx="8623004" cy="2031325"/>
              </a:xfrm>
              <a:prstGeom prst="rect">
                <a:avLst/>
              </a:prstGeom>
              <a:noFill/>
            </p:spPr>
            <p:txBody>
              <a:bodyPr wrap="square" rtlCol="0">
                <a:spAutoFit/>
              </a:bodyPr>
              <a:lstStyle/>
              <a:p>
                <a:r>
                  <a:rPr lang="en-US" dirty="0"/>
                  <a:t>Note our (maybe over-prudent) notation. The right-hand side means that we differentiate the first entropy function with respect to its first “formal parameter”, the energy, and then we insert for the energy the value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Then we differentiate the second entropy function with respect to its first formal parameter, the energy, and then we insert for the energy the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a14:m>
                <a:r>
                  <a:rPr lang="en-US" dirty="0"/>
                  <a:t>. The minus sign in front of the derivative is due to the “differentiating of a composite function” rule.</a:t>
                </a:r>
              </a:p>
              <a:p>
                <a:r>
                  <a:rPr lang="en-US" dirty="0"/>
                  <a:t>In the maximum the total derivative must be zero, so we get</a:t>
                </a:r>
              </a:p>
            </p:txBody>
          </p:sp>
        </mc:Choice>
        <mc:Fallback xmlns="">
          <p:sp>
            <p:nvSpPr>
              <p:cNvPr id="35" name="TextBox 34">
                <a:extLst>
                  <a:ext uri="{FF2B5EF4-FFF2-40B4-BE49-F238E27FC236}">
                    <a16:creationId xmlns:a16="http://schemas.microsoft.com/office/drawing/2014/main" id="{8F4369C3-5074-4656-9140-7716741D1AEC}"/>
                  </a:ext>
                </a:extLst>
              </p:cNvPr>
              <p:cNvSpPr txBox="1">
                <a:spLocks noRot="1" noChangeAspect="1" noMove="1" noResize="1" noEditPoints="1" noAdjustHandles="1" noChangeArrowheads="1" noChangeShapeType="1" noTextEdit="1"/>
              </p:cNvSpPr>
              <p:nvPr/>
            </p:nvSpPr>
            <p:spPr>
              <a:xfrm>
                <a:off x="233917" y="4442709"/>
                <a:ext cx="8623004" cy="2031325"/>
              </a:xfrm>
              <a:prstGeom prst="rect">
                <a:avLst/>
              </a:prstGeom>
              <a:blipFill>
                <a:blip r:embed="rId14"/>
                <a:stretch>
                  <a:fillRect l="-565" t="-1802" r="-1131" b="-3904"/>
                </a:stretch>
              </a:blipFill>
            </p:spPr>
            <p:txBody>
              <a:bodyPr/>
              <a:lstStyle/>
              <a:p>
                <a:r>
                  <a:rPr lang="en-US">
                    <a:noFill/>
                  </a:rPr>
                  <a:t> </a:t>
                </a:r>
              </a:p>
            </p:txBody>
          </p:sp>
        </mc:Fallback>
      </mc:AlternateContent>
    </p:spTree>
    <p:extLst>
      <p:ext uri="{BB962C8B-B14F-4D97-AF65-F5344CB8AC3E}">
        <p14:creationId xmlns:p14="http://schemas.microsoft.com/office/powerpoint/2010/main" val="451417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0FE69-4F7E-4D7B-B8E4-2FE901F2D70F}"/>
              </a:ext>
            </a:extLst>
          </p:cNvPr>
          <p:cNvSpPr>
            <a:spLocks noGrp="1"/>
          </p:cNvSpPr>
          <p:nvPr>
            <p:ph type="sldNum" sz="quarter" idx="12"/>
          </p:nvPr>
        </p:nvSpPr>
        <p:spPr/>
        <p:txBody>
          <a:bodyPr/>
          <a:lstStyle/>
          <a:p>
            <a:fld id="{A84D4951-8A76-4D8F-991A-50C7753EBC79}" type="slidenum">
              <a:rPr lang="sk-SK" smtClean="0"/>
              <a:t>6</a:t>
            </a:fld>
            <a:endParaRPr lang="sk-SK" dirty="0"/>
          </a:p>
        </p:txBody>
      </p:sp>
      <p:pic>
        <p:nvPicPr>
          <p:cNvPr id="7" name="Picture 6">
            <a:extLst>
              <a:ext uri="{FF2B5EF4-FFF2-40B4-BE49-F238E27FC236}">
                <a16:creationId xmlns:a16="http://schemas.microsoft.com/office/drawing/2014/main" id="{2A869CE7-7DF9-4553-AD5D-E93112F3788C}"/>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98989" y="465746"/>
            <a:ext cx="2732571" cy="615429"/>
          </a:xfrm>
          <a:prstGeom prst="rect">
            <a:avLst/>
          </a:prstGeom>
        </p:spPr>
      </p:pic>
      <p:pic>
        <p:nvPicPr>
          <p:cNvPr id="10" name="Picture 9">
            <a:extLst>
              <a:ext uri="{FF2B5EF4-FFF2-40B4-BE49-F238E27FC236}">
                <a16:creationId xmlns:a16="http://schemas.microsoft.com/office/drawing/2014/main" id="{33BEACE0-0515-4837-992F-D3C79AFBBEB6}"/>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07274" y="1478555"/>
            <a:ext cx="2317714" cy="615429"/>
          </a:xfrm>
          <a:prstGeom prst="rect">
            <a:avLst/>
          </a:prstGeom>
        </p:spPr>
      </p:pic>
      <p:sp>
        <p:nvSpPr>
          <p:cNvPr id="13" name="Rectangle 12">
            <a:extLst>
              <a:ext uri="{FF2B5EF4-FFF2-40B4-BE49-F238E27FC236}">
                <a16:creationId xmlns:a16="http://schemas.microsoft.com/office/drawing/2014/main" id="{4BB11158-D09C-4815-85FD-E70272AF1B3E}"/>
              </a:ext>
            </a:extLst>
          </p:cNvPr>
          <p:cNvSpPr/>
          <p:nvPr/>
        </p:nvSpPr>
        <p:spPr>
          <a:xfrm>
            <a:off x="3052454" y="1334384"/>
            <a:ext cx="2529942" cy="903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9181C1-8C08-4B00-AF6D-5062F98CB2BF}"/>
                  </a:ext>
                </a:extLst>
              </p:cNvPr>
              <p:cNvSpPr txBox="1"/>
              <p:nvPr/>
            </p:nvSpPr>
            <p:spPr>
              <a:xfrm>
                <a:off x="126322" y="2496678"/>
                <a:ext cx="8623004" cy="3970318"/>
              </a:xfrm>
              <a:prstGeom prst="rect">
                <a:avLst/>
              </a:prstGeom>
              <a:noFill/>
            </p:spPr>
            <p:txBody>
              <a:bodyPr wrap="square" rtlCol="0">
                <a:spAutoFit/>
              </a:bodyPr>
              <a:lstStyle/>
              <a:p>
                <a:r>
                  <a:rPr lang="en-US" dirty="0"/>
                  <a:t>What is the physical meaning of this equation?</a:t>
                </a:r>
              </a:p>
              <a:p>
                <a:r>
                  <a:rPr lang="en-US" dirty="0"/>
                  <a:t>Entropy function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when differentiated with respect to E gives some other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of the (macro)state variables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So it is some state function of the macrostate, it is some physical quantity characterizing the macrostate. The equation says that this state variable has the same value in the two systems in thermal contact in equilibrium. So the two system in mutual equilibrium have the same value of the physical quantity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a:p>
                <a:r>
                  <a:rPr lang="en-US" dirty="0"/>
                  <a:t>Discussing the zeroth law of thermodynamics we found that temperature is </a:t>
                </a:r>
                <a:r>
                  <a:rPr lang="en-US" b="1" dirty="0">
                    <a:solidFill>
                      <a:srgbClr val="FF0000"/>
                    </a:solidFill>
                  </a:rPr>
                  <a:t>the physical quantity which has  the same value for all systems which are in mutual thermal equilibrium</a:t>
                </a:r>
                <a:r>
                  <a:rPr lang="en-US" dirty="0"/>
                  <a:t>.  So the quantity</a:t>
                </a:r>
              </a:p>
              <a:p>
                <a:endParaRPr lang="en-US" dirty="0"/>
              </a:p>
              <a:p>
                <a:endParaRPr lang="en-US" dirty="0"/>
              </a:p>
              <a:p>
                <a:r>
                  <a:rPr lang="en-US" dirty="0"/>
                  <a:t>must be </a:t>
                </a:r>
                <a:r>
                  <a:rPr lang="en-US" b="1" dirty="0"/>
                  <a:t>either the temperature itself or some unique function of  temperature</a:t>
                </a:r>
                <a:r>
                  <a:rPr lang="en-US" dirty="0"/>
                  <a:t>. We can check what function of temperature it is, since we have explicit entropy function for ideal gas, so we can check the physical meaning of it for ideal gas.</a:t>
                </a:r>
              </a:p>
            </p:txBody>
          </p:sp>
        </mc:Choice>
        <mc:Fallback xmlns="">
          <p:sp>
            <p:nvSpPr>
              <p:cNvPr id="3" name="TextBox 2">
                <a:extLst>
                  <a:ext uri="{FF2B5EF4-FFF2-40B4-BE49-F238E27FC236}">
                    <a16:creationId xmlns:a16="http://schemas.microsoft.com/office/drawing/2014/main" id="{239181C1-8C08-4B00-AF6D-5062F98CB2BF}"/>
                  </a:ext>
                </a:extLst>
              </p:cNvPr>
              <p:cNvSpPr txBox="1">
                <a:spLocks noRot="1" noChangeAspect="1" noMove="1" noResize="1" noEditPoints="1" noAdjustHandles="1" noChangeArrowheads="1" noChangeShapeType="1" noTextEdit="1"/>
              </p:cNvSpPr>
              <p:nvPr/>
            </p:nvSpPr>
            <p:spPr>
              <a:xfrm>
                <a:off x="126322" y="2496678"/>
                <a:ext cx="8623004" cy="3970318"/>
              </a:xfrm>
              <a:prstGeom prst="rect">
                <a:avLst/>
              </a:prstGeom>
              <a:blipFill>
                <a:blip r:embed="rId9"/>
                <a:stretch>
                  <a:fillRect l="-636" t="-922" r="-919" b="-1536"/>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3A4290EB-CC4F-4F65-A7F8-7B6986173AF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730681" y="4999176"/>
            <a:ext cx="1414286" cy="480000"/>
          </a:xfrm>
          <a:prstGeom prst="rect">
            <a:avLst/>
          </a:prstGeom>
        </p:spPr>
      </p:pic>
    </p:spTree>
    <p:extLst>
      <p:ext uri="{BB962C8B-B14F-4D97-AF65-F5344CB8AC3E}">
        <p14:creationId xmlns:p14="http://schemas.microsoft.com/office/powerpoint/2010/main" val="266275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EC74A3-5E62-4C93-A5E5-50F8515E4787}"/>
              </a:ext>
            </a:extLst>
          </p:cNvPr>
          <p:cNvSpPr>
            <a:spLocks noGrp="1"/>
          </p:cNvSpPr>
          <p:nvPr>
            <p:ph type="sldNum" sz="quarter" idx="12"/>
          </p:nvPr>
        </p:nvSpPr>
        <p:spPr/>
        <p:txBody>
          <a:bodyPr/>
          <a:lstStyle/>
          <a:p>
            <a:fld id="{A84D4951-8A76-4D8F-991A-50C7753EBC79}" type="slidenum">
              <a:rPr lang="sk-SK" smtClean="0"/>
              <a:t>7</a:t>
            </a:fld>
            <a:endParaRPr lang="sk-SK" dirty="0"/>
          </a:p>
        </p:txBody>
      </p:sp>
      <p:sp>
        <p:nvSpPr>
          <p:cNvPr id="3" name="TextBox 2">
            <a:extLst>
              <a:ext uri="{FF2B5EF4-FFF2-40B4-BE49-F238E27FC236}">
                <a16:creationId xmlns:a16="http://schemas.microsoft.com/office/drawing/2014/main" id="{075B362F-5077-4687-9BDB-A891D12FD133}"/>
              </a:ext>
            </a:extLst>
          </p:cNvPr>
          <p:cNvSpPr txBox="1"/>
          <p:nvPr/>
        </p:nvSpPr>
        <p:spPr>
          <a:xfrm>
            <a:off x="457200" y="648586"/>
            <a:ext cx="7825563" cy="369332"/>
          </a:xfrm>
          <a:prstGeom prst="rect">
            <a:avLst/>
          </a:prstGeom>
          <a:noFill/>
        </p:spPr>
        <p:txBody>
          <a:bodyPr wrap="square" rtlCol="0">
            <a:spAutoFit/>
          </a:bodyPr>
          <a:lstStyle/>
          <a:p>
            <a:r>
              <a:rPr lang="en-US" dirty="0"/>
              <a:t>For ideal monoatomic  gas we got</a:t>
            </a:r>
          </a:p>
        </p:txBody>
      </p:sp>
      <p:pic>
        <p:nvPicPr>
          <p:cNvPr id="4" name="Picture 3">
            <a:extLst>
              <a:ext uri="{FF2B5EF4-FFF2-40B4-BE49-F238E27FC236}">
                <a16:creationId xmlns:a16="http://schemas.microsoft.com/office/drawing/2014/main" id="{0FD3FC93-7664-4261-8A95-723EEE2DF5A8}"/>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071981" y="1162746"/>
            <a:ext cx="4596000" cy="468000"/>
          </a:xfrm>
          <a:prstGeom prst="rect">
            <a:avLst/>
          </a:prstGeom>
        </p:spPr>
      </p:pic>
      <p:pic>
        <p:nvPicPr>
          <p:cNvPr id="9" name="Picture 8">
            <a:extLst>
              <a:ext uri="{FF2B5EF4-FFF2-40B4-BE49-F238E27FC236}">
                <a16:creationId xmlns:a16="http://schemas.microsoft.com/office/drawing/2014/main" id="{5CFBFDCC-D3DC-43A8-A33F-FD6ADA681297}"/>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237923" y="1880782"/>
            <a:ext cx="2928000" cy="562286"/>
          </a:xfrm>
          <a:prstGeom prst="rect">
            <a:avLst/>
          </a:prstGeom>
        </p:spPr>
      </p:pic>
      <p:sp>
        <p:nvSpPr>
          <p:cNvPr id="5" name="TextBox 4">
            <a:extLst>
              <a:ext uri="{FF2B5EF4-FFF2-40B4-BE49-F238E27FC236}">
                <a16:creationId xmlns:a16="http://schemas.microsoft.com/office/drawing/2014/main" id="{F96479BE-2443-4A3D-9C2F-AA54DAAB91CC}"/>
              </a:ext>
            </a:extLst>
          </p:cNvPr>
          <p:cNvSpPr txBox="1"/>
          <p:nvPr/>
        </p:nvSpPr>
        <p:spPr>
          <a:xfrm>
            <a:off x="457200" y="2535800"/>
            <a:ext cx="8420986" cy="1477328"/>
          </a:xfrm>
          <a:prstGeom prst="rect">
            <a:avLst/>
          </a:prstGeom>
          <a:noFill/>
        </p:spPr>
        <p:txBody>
          <a:bodyPr wrap="square" rtlCol="0">
            <a:spAutoFit/>
          </a:bodyPr>
          <a:lstStyle/>
          <a:p>
            <a:r>
              <a:rPr lang="en-US" dirty="0"/>
              <a:t>For monoatomic ideal gas its energy is given by the formula</a:t>
            </a:r>
          </a:p>
          <a:p>
            <a:endParaRPr lang="en-US" dirty="0"/>
          </a:p>
          <a:p>
            <a:endParaRPr lang="en-US" dirty="0"/>
          </a:p>
          <a:p>
            <a:endParaRPr lang="en-US" dirty="0"/>
          </a:p>
          <a:p>
            <a:r>
              <a:rPr lang="en-US" dirty="0"/>
              <a:t>and so finally we get</a:t>
            </a:r>
          </a:p>
        </p:txBody>
      </p:sp>
      <p:pic>
        <p:nvPicPr>
          <p:cNvPr id="7" name="Picture 6">
            <a:extLst>
              <a:ext uri="{FF2B5EF4-FFF2-40B4-BE49-F238E27FC236}">
                <a16:creationId xmlns:a16="http://schemas.microsoft.com/office/drawing/2014/main" id="{CDB0B0DE-ADDB-43E3-A370-D32F9058086F}"/>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799981" y="3080150"/>
            <a:ext cx="1140000" cy="462857"/>
          </a:xfrm>
          <a:prstGeom prst="rect">
            <a:avLst/>
          </a:prstGeom>
        </p:spPr>
      </p:pic>
      <p:pic>
        <p:nvPicPr>
          <p:cNvPr id="18" name="Picture 17">
            <a:extLst>
              <a:ext uri="{FF2B5EF4-FFF2-40B4-BE49-F238E27FC236}">
                <a16:creationId xmlns:a16="http://schemas.microsoft.com/office/drawing/2014/main" id="{59AE5AC4-5289-4949-B6B7-87DBCC64B94B}"/>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950839" y="4008189"/>
            <a:ext cx="1313143" cy="562286"/>
          </a:xfrm>
          <a:prstGeom prst="rect">
            <a:avLst/>
          </a:prstGeom>
        </p:spPr>
      </p:pic>
      <p:sp>
        <p:nvSpPr>
          <p:cNvPr id="12" name="Rectangle 11">
            <a:extLst>
              <a:ext uri="{FF2B5EF4-FFF2-40B4-BE49-F238E27FC236}">
                <a16:creationId xmlns:a16="http://schemas.microsoft.com/office/drawing/2014/main" id="{21CF10AB-AAF1-480E-86FD-636A6C3305C3}"/>
              </a:ext>
            </a:extLst>
          </p:cNvPr>
          <p:cNvSpPr/>
          <p:nvPr/>
        </p:nvSpPr>
        <p:spPr>
          <a:xfrm>
            <a:off x="3799981" y="3909750"/>
            <a:ext cx="1675268" cy="7403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3A07670-4B76-463C-A437-1184E4CCD915}"/>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508836" y="4876084"/>
            <a:ext cx="2317714" cy="615429"/>
          </a:xfrm>
          <a:prstGeom prst="rect">
            <a:avLst/>
          </a:prstGeom>
        </p:spPr>
      </p:pic>
      <p:sp>
        <p:nvSpPr>
          <p:cNvPr id="14" name="TextBox 13">
            <a:extLst>
              <a:ext uri="{FF2B5EF4-FFF2-40B4-BE49-F238E27FC236}">
                <a16:creationId xmlns:a16="http://schemas.microsoft.com/office/drawing/2014/main" id="{B938DB8A-FDBA-4526-A28A-02280213D2A6}"/>
              </a:ext>
            </a:extLst>
          </p:cNvPr>
          <p:cNvSpPr txBox="1"/>
          <p:nvPr/>
        </p:nvSpPr>
        <p:spPr>
          <a:xfrm>
            <a:off x="318977" y="4795284"/>
            <a:ext cx="8196373" cy="1477328"/>
          </a:xfrm>
          <a:prstGeom prst="rect">
            <a:avLst/>
          </a:prstGeom>
          <a:noFill/>
        </p:spPr>
        <p:txBody>
          <a:bodyPr wrap="square" rtlCol="0">
            <a:spAutoFit/>
          </a:bodyPr>
          <a:lstStyle/>
          <a:p>
            <a:r>
              <a:rPr lang="en-US" dirty="0"/>
              <a:t>However, the formula</a:t>
            </a:r>
          </a:p>
          <a:p>
            <a:endParaRPr lang="en-US" dirty="0"/>
          </a:p>
          <a:p>
            <a:endParaRPr lang="en-US" dirty="0"/>
          </a:p>
          <a:p>
            <a:r>
              <a:rPr lang="en-US" dirty="0"/>
              <a:t>should be true for arbitrary two systems in mutual equilibrium, so the formula</a:t>
            </a:r>
          </a:p>
          <a:p>
            <a:r>
              <a:rPr lang="en-US" dirty="0"/>
              <a:t>must be </a:t>
            </a:r>
            <a:r>
              <a:rPr lang="en-US" b="1" dirty="0">
                <a:solidFill>
                  <a:srgbClr val="FF0000"/>
                </a:solidFill>
              </a:rPr>
              <a:t>true for  any physical system</a:t>
            </a:r>
            <a:r>
              <a:rPr lang="en-US" dirty="0"/>
              <a:t>.</a:t>
            </a:r>
          </a:p>
        </p:txBody>
      </p:sp>
      <p:pic>
        <p:nvPicPr>
          <p:cNvPr id="15" name="Picture 14">
            <a:extLst>
              <a:ext uri="{FF2B5EF4-FFF2-40B4-BE49-F238E27FC236}">
                <a16:creationId xmlns:a16="http://schemas.microsoft.com/office/drawing/2014/main" id="{D7DD8F19-7BB8-41EA-A4BD-DAC25BD47688}"/>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7863620" y="5531010"/>
            <a:ext cx="838286" cy="480000"/>
          </a:xfrm>
          <a:prstGeom prst="rect">
            <a:avLst/>
          </a:prstGeom>
        </p:spPr>
      </p:pic>
    </p:spTree>
    <p:extLst>
      <p:ext uri="{BB962C8B-B14F-4D97-AF65-F5344CB8AC3E}">
        <p14:creationId xmlns:p14="http://schemas.microsoft.com/office/powerpoint/2010/main" val="323396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9C23D-73B5-478E-8359-5E954952E5C7}"/>
              </a:ext>
            </a:extLst>
          </p:cNvPr>
          <p:cNvSpPr>
            <a:spLocks noGrp="1"/>
          </p:cNvSpPr>
          <p:nvPr>
            <p:ph type="sldNum" sz="quarter" idx="12"/>
          </p:nvPr>
        </p:nvSpPr>
        <p:spPr/>
        <p:txBody>
          <a:bodyPr/>
          <a:lstStyle/>
          <a:p>
            <a:fld id="{A84D4951-8A76-4D8F-991A-50C7753EBC79}" type="slidenum">
              <a:rPr lang="sk-SK" smtClean="0"/>
              <a:t>8</a:t>
            </a:fld>
            <a:endParaRPr lang="sk-SK" dirty="0"/>
          </a:p>
        </p:txBody>
      </p:sp>
      <p:sp>
        <p:nvSpPr>
          <p:cNvPr id="4" name="TextBox 3">
            <a:extLst>
              <a:ext uri="{FF2B5EF4-FFF2-40B4-BE49-F238E27FC236}">
                <a16:creationId xmlns:a16="http://schemas.microsoft.com/office/drawing/2014/main" id="{199FE36D-9DAE-47BB-9BE5-67363B45613F}"/>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Repetition: Thermodynamic temperature</a:t>
            </a:r>
            <a:endParaRPr lang="sk-SK" sz="2800" b="1" dirty="0"/>
          </a:p>
        </p:txBody>
      </p:sp>
      <p:sp>
        <p:nvSpPr>
          <p:cNvPr id="5" name="TextBox 4">
            <a:extLst>
              <a:ext uri="{FF2B5EF4-FFF2-40B4-BE49-F238E27FC236}">
                <a16:creationId xmlns:a16="http://schemas.microsoft.com/office/drawing/2014/main" id="{87EC610E-C121-43E4-85EB-056516ADD23B}"/>
              </a:ext>
            </a:extLst>
          </p:cNvPr>
          <p:cNvSpPr txBox="1"/>
          <p:nvPr/>
        </p:nvSpPr>
        <p:spPr>
          <a:xfrm>
            <a:off x="159488" y="711364"/>
            <a:ext cx="8846289" cy="1477328"/>
          </a:xfrm>
          <a:prstGeom prst="rect">
            <a:avLst/>
          </a:prstGeom>
          <a:noFill/>
        </p:spPr>
        <p:txBody>
          <a:bodyPr wrap="square" rtlCol="0">
            <a:spAutoFit/>
          </a:bodyPr>
          <a:lstStyle/>
          <a:p>
            <a:r>
              <a:rPr lang="en-US" dirty="0"/>
              <a:t>The second law of thermodynamics allows us to define temperature independently of the medium.</a:t>
            </a:r>
          </a:p>
          <a:p>
            <a:r>
              <a:rPr lang="en-US" dirty="0"/>
              <a:t>Up to now we had defined the temperature for gas like this:</a:t>
            </a:r>
          </a:p>
          <a:p>
            <a:r>
              <a:rPr lang="en-US" dirty="0"/>
              <a:t>Temperature of gas in equilibrium is given by the mean kinetic energy of the translational movement of molecules as</a:t>
            </a:r>
          </a:p>
        </p:txBody>
      </p:sp>
      <p:pic>
        <p:nvPicPr>
          <p:cNvPr id="9" name="Picture 8">
            <a:extLst>
              <a:ext uri="{FF2B5EF4-FFF2-40B4-BE49-F238E27FC236}">
                <a16:creationId xmlns:a16="http://schemas.microsoft.com/office/drawing/2014/main" id="{EFA6EB70-41EF-4367-A999-1D21F96DB58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08972" y="2031416"/>
            <a:ext cx="1320000" cy="46285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471A12-21ED-4BA1-9C51-5B63FB6B56FA}"/>
                  </a:ext>
                </a:extLst>
              </p:cNvPr>
              <p:cNvSpPr txBox="1"/>
              <p:nvPr/>
            </p:nvSpPr>
            <p:spPr>
              <a:xfrm>
                <a:off x="239099" y="2494273"/>
                <a:ext cx="8766677" cy="3416320"/>
              </a:xfrm>
              <a:prstGeom prst="rect">
                <a:avLst/>
              </a:prstGeom>
              <a:noFill/>
            </p:spPr>
            <p:txBody>
              <a:bodyPr wrap="square" rtlCol="0">
                <a:spAutoFit/>
              </a:bodyPr>
              <a:lstStyle/>
              <a:p>
                <a:r>
                  <a:rPr lang="en-US" dirty="0"/>
                  <a:t>This definition of temperature is medium-specific, since it refers to the structure of gas as being composed of molecules. </a:t>
                </a:r>
                <a:r>
                  <a:rPr lang="en-US" b="1" dirty="0"/>
                  <a:t>For systems not composed of molecules this definition is not applicable</a:t>
                </a:r>
                <a:r>
                  <a:rPr lang="en-US" dirty="0"/>
                  <a:t>. Of course, we can define in principle the temperature of any system like the temperature of gas which is in equilibrium with the system considered. </a:t>
                </a:r>
              </a:p>
              <a:p>
                <a:endParaRPr lang="en-US" dirty="0"/>
              </a:p>
              <a:p>
                <a:r>
                  <a:rPr lang="en-US" dirty="0"/>
                  <a:t>We have already seen a medium-independent temperature definition:</a:t>
                </a:r>
              </a:p>
              <a:p>
                <a:r>
                  <a:rPr lang="en-US" dirty="0"/>
                  <a:t>The second law of thermodynamics allowed us to define temperature in a medium-independent way. We can use the system whose temperature we want to measure as the hot reservoir with unknown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some a system consisting of water at the state of triple point as a cold reservoir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=273.16 </m:t>
                    </m:r>
                    <m:r>
                      <a:rPr lang="en-US" b="0" i="1" smtClean="0">
                        <a:latin typeface="Cambria Math" panose="02040503050406030204" pitchFamily="18" charset="0"/>
                      </a:rPr>
                      <m:t>𝐾</m:t>
                    </m:r>
                  </m:oMath>
                </a14:m>
                <a:r>
                  <a:rPr lang="en-US" dirty="0"/>
                  <a:t> and let a Carnot machine work between these two reservoirs. If we were able to measure its efficiency </a:t>
                </a:r>
                <a14:m>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 </m:t>
                    </m:r>
                  </m:oMath>
                </a14:m>
                <a:r>
                  <a:rPr lang="en-US" dirty="0"/>
                  <a:t>, the unknown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would be given as the temperature which satisfies the formula</a:t>
                </a:r>
              </a:p>
            </p:txBody>
          </p:sp>
        </mc:Choice>
        <mc:Fallback xmlns="">
          <p:sp>
            <p:nvSpPr>
              <p:cNvPr id="10" name="TextBox 9">
                <a:extLst>
                  <a:ext uri="{FF2B5EF4-FFF2-40B4-BE49-F238E27FC236}">
                    <a16:creationId xmlns:a16="http://schemas.microsoft.com/office/drawing/2014/main" id="{A6471A12-21ED-4BA1-9C51-5B63FB6B56FA}"/>
                  </a:ext>
                </a:extLst>
              </p:cNvPr>
              <p:cNvSpPr txBox="1">
                <a:spLocks noRot="1" noChangeAspect="1" noMove="1" noResize="1" noEditPoints="1" noAdjustHandles="1" noChangeArrowheads="1" noChangeShapeType="1" noTextEdit="1"/>
              </p:cNvSpPr>
              <p:nvPr/>
            </p:nvSpPr>
            <p:spPr>
              <a:xfrm>
                <a:off x="239099" y="2494273"/>
                <a:ext cx="8766677" cy="3416320"/>
              </a:xfrm>
              <a:prstGeom prst="rect">
                <a:avLst/>
              </a:prstGeom>
              <a:blipFill>
                <a:blip r:embed="rId7"/>
                <a:stretch>
                  <a:fillRect l="-556" t="-891" b="-1783"/>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CF4C1966-695C-4960-95D7-0D9510A3A7D6}"/>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685485" y="5990760"/>
            <a:ext cx="1196571" cy="500571"/>
          </a:xfrm>
          <a:prstGeom prst="rect">
            <a:avLst/>
          </a:prstGeom>
        </p:spPr>
      </p:pic>
    </p:spTree>
    <p:extLst>
      <p:ext uri="{BB962C8B-B14F-4D97-AF65-F5344CB8AC3E}">
        <p14:creationId xmlns:p14="http://schemas.microsoft.com/office/powerpoint/2010/main" val="231681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53C88A-5AA5-481F-B676-F66686E9CA92}"/>
              </a:ext>
            </a:extLst>
          </p:cNvPr>
          <p:cNvSpPr>
            <a:spLocks noGrp="1"/>
          </p:cNvSpPr>
          <p:nvPr>
            <p:ph type="sldNum" sz="quarter" idx="12"/>
          </p:nvPr>
        </p:nvSpPr>
        <p:spPr/>
        <p:txBody>
          <a:bodyPr/>
          <a:lstStyle/>
          <a:p>
            <a:fld id="{A84D4951-8A76-4D8F-991A-50C7753EBC79}" type="slidenum">
              <a:rPr lang="sk-SK" smtClean="0"/>
              <a:t>9</a:t>
            </a:fld>
            <a:endParaRPr lang="sk-SK" dirty="0"/>
          </a:p>
        </p:txBody>
      </p:sp>
      <p:sp>
        <p:nvSpPr>
          <p:cNvPr id="3" name="TextBox 2">
            <a:extLst>
              <a:ext uri="{FF2B5EF4-FFF2-40B4-BE49-F238E27FC236}">
                <a16:creationId xmlns:a16="http://schemas.microsoft.com/office/drawing/2014/main" id="{D620231A-534B-4587-AA3B-4EEFB30A8DFB}"/>
              </a:ext>
            </a:extLst>
          </p:cNvPr>
          <p:cNvSpPr txBox="1"/>
          <p:nvPr/>
        </p:nvSpPr>
        <p:spPr>
          <a:xfrm>
            <a:off x="669851" y="542260"/>
            <a:ext cx="7676707" cy="523220"/>
          </a:xfrm>
          <a:prstGeom prst="rect">
            <a:avLst/>
          </a:prstGeom>
          <a:noFill/>
        </p:spPr>
        <p:txBody>
          <a:bodyPr wrap="square" rtlCol="0">
            <a:spAutoFit/>
          </a:bodyPr>
          <a:lstStyle/>
          <a:p>
            <a:pPr algn="ctr"/>
            <a:r>
              <a:rPr lang="en-US" sz="2800" b="1" dirty="0"/>
              <a:t>Thermodynamic temperature</a:t>
            </a:r>
          </a:p>
        </p:txBody>
      </p:sp>
      <p:sp>
        <p:nvSpPr>
          <p:cNvPr id="6" name="TextBox 5">
            <a:extLst>
              <a:ext uri="{FF2B5EF4-FFF2-40B4-BE49-F238E27FC236}">
                <a16:creationId xmlns:a16="http://schemas.microsoft.com/office/drawing/2014/main" id="{FE71A64E-62EF-4D18-9E2F-DFB369D19964}"/>
              </a:ext>
            </a:extLst>
          </p:cNvPr>
          <p:cNvSpPr txBox="1"/>
          <p:nvPr/>
        </p:nvSpPr>
        <p:spPr>
          <a:xfrm>
            <a:off x="223024" y="1193180"/>
            <a:ext cx="8664498" cy="369332"/>
          </a:xfrm>
          <a:prstGeom prst="rect">
            <a:avLst/>
          </a:prstGeom>
          <a:noFill/>
        </p:spPr>
        <p:txBody>
          <a:bodyPr wrap="square" rtlCol="0">
            <a:spAutoFit/>
          </a:bodyPr>
          <a:lstStyle/>
          <a:p>
            <a:r>
              <a:rPr lang="en-US" dirty="0"/>
              <a:t>Now we have another formula which can serve as a bases for definition of temperature</a:t>
            </a:r>
          </a:p>
        </p:txBody>
      </p:sp>
      <p:pic>
        <p:nvPicPr>
          <p:cNvPr id="10" name="Picture 9">
            <a:extLst>
              <a:ext uri="{FF2B5EF4-FFF2-40B4-BE49-F238E27FC236}">
                <a16:creationId xmlns:a16="http://schemas.microsoft.com/office/drawing/2014/main" id="{75FB5207-9813-48CA-B726-CB59625F90CB}"/>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27814" y="1710621"/>
            <a:ext cx="1313143" cy="56228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B954C65-3D81-4D62-864B-512E96CECD14}"/>
                  </a:ext>
                </a:extLst>
              </p:cNvPr>
              <p:cNvSpPr txBox="1"/>
              <p:nvPr/>
            </p:nvSpPr>
            <p:spPr>
              <a:xfrm>
                <a:off x="223024" y="2397512"/>
                <a:ext cx="8664498" cy="2422458"/>
              </a:xfrm>
              <a:prstGeom prst="rect">
                <a:avLst/>
              </a:prstGeom>
              <a:noFill/>
            </p:spPr>
            <p:txBody>
              <a:bodyPr wrap="square" rtlCol="0">
                <a:spAutoFit/>
              </a:bodyPr>
              <a:lstStyle/>
              <a:p>
                <a:r>
                  <a:rPr lang="en-US" dirty="0"/>
                  <a:t>In this formula the symbol </a:t>
                </a:r>
                <a14:m>
                  <m:oMath xmlns:m="http://schemas.openxmlformats.org/officeDocument/2006/math">
                    <m:r>
                      <a:rPr lang="en-US" b="0" i="1" smtClean="0">
                        <a:latin typeface="Cambria Math" panose="02040503050406030204" pitchFamily="18" charset="0"/>
                      </a:rPr>
                      <m:t>𝑉</m:t>
                    </m:r>
                  </m:oMath>
                </a14:m>
                <a:r>
                  <a:rPr lang="en-US" dirty="0"/>
                  <a:t> represents in general any external parameter. So if for a general system we know its entropy function, we can define what is the temperature of some macrostate: we calculate its entropy and then we have to know the entropy also for a close macrostate at a somewhat different energy. We calculate the difference of entropies, divide by the difference of energies and thus get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r>
                      <a:rPr lang="en-US" b="0" i="1" smtClean="0">
                        <a:latin typeface="Cambria Math" panose="02040503050406030204" pitchFamily="18" charset="0"/>
                      </a:rPr>
                      <m:t>.</m:t>
                    </m:r>
                  </m:oMath>
                </a14:m>
                <a:endParaRPr lang="en-US" dirty="0"/>
              </a:p>
              <a:p>
                <a:r>
                  <a:rPr lang="en-US" dirty="0"/>
                  <a:t>This definition is also often called “</a:t>
                </a:r>
                <a:r>
                  <a:rPr lang="en-US" b="1" dirty="0"/>
                  <a:t>thermodynamic temperature</a:t>
                </a:r>
                <a:r>
                  <a:rPr lang="en-US" dirty="0"/>
                  <a:t>” and is completely equivalent to the definition using efficiency of an ideal heat engine we have already discussed in these lectures.</a:t>
                </a:r>
              </a:p>
            </p:txBody>
          </p:sp>
        </mc:Choice>
        <mc:Fallback xmlns="">
          <p:sp>
            <p:nvSpPr>
              <p:cNvPr id="7" name="TextBox 6">
                <a:extLst>
                  <a:ext uri="{FF2B5EF4-FFF2-40B4-BE49-F238E27FC236}">
                    <a16:creationId xmlns:a16="http://schemas.microsoft.com/office/drawing/2014/main" id="{0B954C65-3D81-4D62-864B-512E96CECD14}"/>
                  </a:ext>
                </a:extLst>
              </p:cNvPr>
              <p:cNvSpPr txBox="1">
                <a:spLocks noRot="1" noChangeAspect="1" noMove="1" noResize="1" noEditPoints="1" noAdjustHandles="1" noChangeArrowheads="1" noChangeShapeType="1" noTextEdit="1"/>
              </p:cNvSpPr>
              <p:nvPr/>
            </p:nvSpPr>
            <p:spPr>
              <a:xfrm>
                <a:off x="223024" y="2397512"/>
                <a:ext cx="8664498" cy="2422458"/>
              </a:xfrm>
              <a:prstGeom prst="rect">
                <a:avLst/>
              </a:prstGeom>
              <a:blipFill>
                <a:blip r:embed="rId6"/>
                <a:stretch>
                  <a:fillRect l="-633" t="-1256" r="-1126" b="-3015"/>
                </a:stretch>
              </a:blipFill>
            </p:spPr>
            <p:txBody>
              <a:bodyPr/>
              <a:lstStyle/>
              <a:p>
                <a:r>
                  <a:rPr lang="en-US">
                    <a:noFill/>
                  </a:rPr>
                  <a:t> </a:t>
                </a:r>
              </a:p>
            </p:txBody>
          </p:sp>
        </mc:Fallback>
      </mc:AlternateContent>
    </p:spTree>
    <p:extLst>
      <p:ext uri="{BB962C8B-B14F-4D97-AF65-F5344CB8AC3E}">
        <p14:creationId xmlns:p14="http://schemas.microsoft.com/office/powerpoint/2010/main" val="41550454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S_1(E_1,V_1)+S_2(E_2,V_2)&#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S_1(E_1',V_1)+S_2(E_2',V_2)&#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_1') =S_1(E_1',V_1)+S_2(E_1+E_2-E_1',V_2)&#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S'(E_1')}{dE_1'} =\left.\frac{\partial S_1}{\partial E}\right |_{E=E_1'}&#10;-\left .\frac{\partial S_2}{\partial E}\right |_{E=E_1+E_2-E_1'}=0&#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E}\right |_{E=E_1'}&#10;-\left .\frac{\partial S_2}{\partial E}\right |_{E=E_2'}=0&#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E}\right |_{E=E_1'}&#10;=\left .\frac{\partial S_2}{\partial E}\right |_{E=E_2'}&#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E,V)=\frac{\partial S}{\partial E}&#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10;kN\ln \frac{V}{N}+\frac{3}{2}kN\ln(\frac{E}{N})+kN \ln\alpha C&#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partial E}\right)_V=\frac{3}{2}kN\frac{N}{E}\frac{1}{N}&#10;=\frac{3kN}{2E}&#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frac{3}{2}N kT&#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partial E}\right)_V=\frac{1}{T}&#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E}\right |_{E=E_1'}&#10;=\left .\frac{\partial S_2}{\partial E}\right |_{E=E_2'}&#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artial S}{\partial E}=\frac{1}{T}&#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overline{v^2}=\frac{3}{2}kT&#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T_1-T_2}{T_1}&#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partial E}\right)_V=\frac{1}{T}&#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S_1(E_1',V_1')+S_2(E_2',V_2')&#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S'(V_1')}{dV_1'} =\left.\frac{\partial S_1}{\partial V}\right |_{V=V_1'}&#10;-\left .\frac{\partial S_2}{\partial V}\right |_{V=V_1+V_2-V_1'}=0&#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V}\right |_{V=V_1'}&#10;=\left .\frac{\partial S_2}{\partial V}\right |_{V=V_2'}&#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10;kN\ln \frac{V}{N}+\frac{3}{2}kN\ln(\frac{E}{N})+kN \ln\alpha C&#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partial V}\right)_E=&#10;kN\frac{N}{V}\frac{1}{N}&#10;=\frac{kN}{V}&#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kN}{V}=\frac{p}{T}&#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partial V}\right)_E=\frac{p}{T}&#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H_2O \leftrightarrow H^+ + OH^-&#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1'&#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2'&#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1&#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2&#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1'&#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2'&#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S_1(E_1',V_1, N_1')+S_2(E_2',V_2,N_2')&#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S'(N_1')}{dN_1'} =\left.\frac{\partial S_1}{\partial N}\right |_{N=N_1'}&#10;-\left .\frac{\partial S_2}{\partial N}\right |_{N=N_1+N_2-N_1'}=0&#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partial S_1}{\partial N}\right |_{N=N_1'}&#10;=\left .\frac{\partial S_2}{\partial N}\right |_{N=N_2'}&#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artial S}{\partial N}&#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mu}{T}=-\frac{\partial S}{\partial N}&#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 = \left(\frac{\partial S}{\partial E}\right )_V dE+&#10;\left(\frac{\partial S}{\partial V}\right )_E dV&#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 = \frac{1}{T} dE+&#10;\frac{p}{T} dV&#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TdS-pdV&#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delta Q-pdV&#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Q=TdS&#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lta Q&#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lta Q&#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delta Q \ne Q_2-Q_1&#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dS =\int \frac{1}{T} \delta Q =S_2-S_1&#10;\end{align*}&#10;\end{document}&#10;"/>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frac{1}{T} \delta Q &#10;\end{align*}&#10;\end{document}&#10;"/>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lta Q&#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1'&#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delta Q&#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dS=0&#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frac{1}{T}\delta Q=0&#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_1^2 \frac{1}{T}\delta Q+&#10;\int_3^4 \frac{1}{T}\delta Q=0&#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_1^2 \frac{1}{T}\delta Q+&#10;\int_3^4 \frac{1}{T}\delta Q=\frac{Q_1}{T_1}+\frac{Q_2}{T_2}=0&#10;\implies \frac{Q_2}{Q_1}=-\frac{-T_2}{T_1}&#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frac{A}{Q_1}=\frac{Q_1+Q_2}{Q_1}=1+\frac{Q_2}{Q_1}=&#10;\frac{T_1-T_2}{T_1}&#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 = \left(\frac{\partial S}{\partial E}\right )_{V,N} dE+&#10;\left(\frac{\partial S}{\partial V}\right )_{E,N} dV+&#10;\left(\frac{\partial S}{\partial N}\right )_{E,V} dN&#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 = \frac{1}{T} dE+&#10;\frac{p}{T} dV-\frac{\mu}{T}dN&#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TdS-pdV+\mu dN&#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E}{\partial N}\right)_{S,V}&#10;\end{align*}&#10;\end{document}&#10;"/>
  <p:tag name="IGUANATEXSIZE" val="16"/>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2'&#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10;kN\ln \frac{V}{N}+\frac{3}{2}kN\ln(\frac{E}{N})+kN \ln\alpha C&#10;\end{align*}&#10;\end{document}&#10;"/>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3678</TotalTime>
  <Words>3745</Words>
  <Application>Microsoft Office PowerPoint</Application>
  <PresentationFormat>On-screen Show (4:3)</PresentationFormat>
  <Paragraphs>183</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272</cp:revision>
  <dcterms:created xsi:type="dcterms:W3CDTF">2016-10-10T07:20:49Z</dcterms:created>
  <dcterms:modified xsi:type="dcterms:W3CDTF">2019-10-28T15:38:14Z</dcterms:modified>
</cp:coreProperties>
</file>