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58" r:id="rId3"/>
    <p:sldId id="318" r:id="rId4"/>
    <p:sldId id="319" r:id="rId5"/>
    <p:sldId id="320" r:id="rId6"/>
    <p:sldId id="321" r:id="rId7"/>
    <p:sldId id="322" r:id="rId8"/>
    <p:sldId id="323" r:id="rId9"/>
    <p:sldId id="324" r:id="rId10"/>
    <p:sldId id="325" r:id="rId11"/>
    <p:sldId id="326" r:id="rId12"/>
    <p:sldId id="327" r:id="rId13"/>
    <p:sldId id="328" r:id="rId14"/>
    <p:sldId id="284" r:id="rId15"/>
    <p:sldId id="285" r:id="rId1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94660"/>
  </p:normalViewPr>
  <p:slideViewPr>
    <p:cSldViewPr snapToGrid="0">
      <p:cViewPr varScale="1">
        <p:scale>
          <a:sx n="62" d="100"/>
          <a:sy n="62" d="100"/>
        </p:scale>
        <p:origin x="1194" y="72"/>
      </p:cViewPr>
      <p:guideLst/>
    </p:cSldViewPr>
  </p:slideViewPr>
  <p:notesTextViewPr>
    <p:cViewPr>
      <p:scale>
        <a:sx n="1" d="1"/>
        <a:sy n="1" d="1"/>
      </p:scale>
      <p:origin x="0" y="0"/>
    </p:cViewPr>
  </p:notesTextViewPr>
  <p:sorterViewPr>
    <p:cViewPr>
      <p:scale>
        <a:sx n="100" d="100"/>
        <a:sy n="100" d="100"/>
      </p:scale>
      <p:origin x="0" y="-92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2686B-CA64-4D3E-A1F7-2BBCE8EBC103}" type="datetimeFigureOut">
              <a:rPr lang="sk-SK" smtClean="0"/>
              <a:t>30. 10. 2019</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6DE61-C57E-4937-8AF9-E470A16EBE60}" type="slidenum">
              <a:rPr lang="sk-SK" smtClean="0"/>
              <a:t>‹#›</a:t>
            </a:fld>
            <a:endParaRPr lang="sk-SK"/>
          </a:p>
        </p:txBody>
      </p:sp>
    </p:spTree>
    <p:extLst>
      <p:ext uri="{BB962C8B-B14F-4D97-AF65-F5344CB8AC3E}">
        <p14:creationId xmlns:p14="http://schemas.microsoft.com/office/powerpoint/2010/main" val="540468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82AB34-D3B3-46B6-9F1F-CB5CBA2E128B}" type="datetime1">
              <a:rPr lang="sk-SK" smtClean="0"/>
              <a:t>30. 10. 2019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1E64CB-2576-4B72-AC25-ADAE35370AB9}" type="datetime1">
              <a:rPr lang="sk-SK" smtClean="0"/>
              <a:t>30. 10. 2019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C825D-0026-4982-A313-78E6F4C62CBA}" type="datetime1">
              <a:rPr lang="sk-SK" smtClean="0"/>
              <a:t>30. 10. 2019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30. 10. 2019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578599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30. 10. 2019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59091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30. 10. 2019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29543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30. 10. 2019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814412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30. 10. 2019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11387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30. 10. 2019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151000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30. 10. 2019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857228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30. 10. 2019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79973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6B0D93-F6CC-417B-8DAE-44B8C1E97F92}" type="datetime1">
              <a:rPr lang="sk-SK" smtClean="0"/>
              <a:t>30. 10. 2019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30. 10. 2019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550988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30. 10. 2019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474515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30. 10. 2019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00381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191DA3-A466-45EF-BC5E-3903880345D4}" type="datetime1">
              <a:rPr lang="sk-SK" smtClean="0"/>
              <a:t>30. 10. 2019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B615B5-BBAC-482D-A662-DD7BE5D53912}" type="datetime1">
              <a:rPr lang="sk-SK" smtClean="0"/>
              <a:t>30. 10. 2019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BACCEA-D049-4E88-8D99-9DFBA49E062A}" type="datetime1">
              <a:rPr lang="sk-SK" smtClean="0"/>
              <a:t>30. 10. 2019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10AC2A-0A74-47C1-8F4F-B0DF708283A5}" type="datetime1">
              <a:rPr lang="sk-SK" smtClean="0"/>
              <a:t>30. 10. 2019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1B4B4-A848-4C29-9FAE-AF79F755C2DF}" type="datetime1">
              <a:rPr lang="sk-SK" smtClean="0"/>
              <a:t>30. 10. 2019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FA93BD-7F5A-426C-BFED-818D0474768A}" type="datetime1">
              <a:rPr lang="sk-SK" smtClean="0"/>
              <a:t>30. 10. 2019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6BC637-C7A8-4AD6-9FDE-7DF149750334}" type="datetime1">
              <a:rPr lang="sk-SK" smtClean="0"/>
              <a:t>30. 10. 2019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39BD9-FC79-45AA-949B-34FC4549E188}" type="datetime1">
              <a:rPr lang="sk-SK" smtClean="0"/>
              <a:t>30. 10. 2019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30. 10. 2019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2944991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slideLayout" Target="../slideLayouts/slideLayout18.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image" Target="../media/image12.png"/><Relationship Id="rId3" Type="http://schemas.openxmlformats.org/officeDocument/2006/relationships/tags" Target="../tags/tag12.xml"/><Relationship Id="rId12" Type="http://schemas.openxmlformats.org/officeDocument/2006/relationships/image" Target="../media/image220.png"/><Relationship Id="rId2" Type="http://schemas.openxmlformats.org/officeDocument/2006/relationships/tags" Target="../tags/tag11.xml"/><Relationship Id="rId1" Type="http://schemas.openxmlformats.org/officeDocument/2006/relationships/tags" Target="../tags/tag10.xml"/><Relationship Id="rId11" Type="http://schemas.openxmlformats.org/officeDocument/2006/relationships/image" Target="../media/image11.png"/><Relationship Id="rId5" Type="http://schemas.openxmlformats.org/officeDocument/2006/relationships/slideLayout" Target="../slideLayouts/slideLayout18.xml"/><Relationship Id="rId15" Type="http://schemas.openxmlformats.org/officeDocument/2006/relationships/image" Target="../media/image13.png"/><Relationship Id="rId10" Type="http://schemas.openxmlformats.org/officeDocument/2006/relationships/image" Target="../media/image200.png"/><Relationship Id="rId4" Type="http://schemas.openxmlformats.org/officeDocument/2006/relationships/tags" Target="../tags/tag13.xml"/><Relationship Id="rId9" Type="http://schemas.openxmlformats.org/officeDocument/2006/relationships/image" Target="../media/image10.png"/><Relationship Id="rId14" Type="http://schemas.openxmlformats.org/officeDocument/2006/relationships/image" Target="../media/image240.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80.png"/><Relationship Id="rId3" Type="http://schemas.openxmlformats.org/officeDocument/2006/relationships/tags" Target="../tags/tag16.xml"/><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tags" Target="../tags/tag15.xml"/><Relationship Id="rId16" Type="http://schemas.openxmlformats.org/officeDocument/2006/relationships/image" Target="../media/image17.png"/><Relationship Id="rId1" Type="http://schemas.openxmlformats.org/officeDocument/2006/relationships/tags" Target="../tags/tag14.xml"/><Relationship Id="rId6" Type="http://schemas.openxmlformats.org/officeDocument/2006/relationships/slideLayout" Target="../slideLayouts/slideLayout18.xml"/><Relationship Id="rId11" Type="http://schemas.openxmlformats.org/officeDocument/2006/relationships/image" Target="../media/image260.png"/><Relationship Id="rId5" Type="http://schemas.openxmlformats.org/officeDocument/2006/relationships/tags" Target="../tags/tag18.xml"/><Relationship Id="rId15" Type="http://schemas.openxmlformats.org/officeDocument/2006/relationships/image" Target="../media/image16.png"/><Relationship Id="rId4" Type="http://schemas.openxmlformats.org/officeDocument/2006/relationships/tags" Target="../tags/tag17.xml"/><Relationship Id="rId14" Type="http://schemas.openxmlformats.org/officeDocument/2006/relationships/image" Target="../media/image29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0.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4" Type="http://schemas.openxmlformats.org/officeDocument/2006/relationships/image" Target="../media/image1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4" Type="http://schemas.openxmlformats.org/officeDocument/2006/relationships/image" Target="../media/image2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4" Type="http://schemas.openxmlformats.org/officeDocument/2006/relationships/image" Target="../media/image3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image" Target="../media/image410.png"/></Relationships>
</file>

<file path=ppt/slides/_rels/slide8.xml.rels><?xml version="1.0" encoding="UTF-8" standalone="yes"?>
<Relationships xmlns="http://schemas.openxmlformats.org/package/2006/relationships"><Relationship Id="rId13" Type="http://schemas.openxmlformats.org/officeDocument/2006/relationships/image" Target="../media/image1110.png"/><Relationship Id="rId3" Type="http://schemas.openxmlformats.org/officeDocument/2006/relationships/tags" Target="../tags/tag4.xml"/><Relationship Id="rId12"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slideLayout" Target="../slideLayouts/slideLayout18.xml"/><Relationship Id="rId10" Type="http://schemas.openxmlformats.org/officeDocument/2006/relationships/image" Target="../media/image3.png"/><Relationship Id="rId4" Type="http://schemas.openxmlformats.org/officeDocument/2006/relationships/tags" Target="../tags/tag5.xml"/><Relationship Id="rId9" Type="http://schemas.openxmlformats.org/officeDocument/2006/relationships/image" Target="../media/image7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12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DECE4B-7B2A-4C86-89D7-9C22FD9E6DA2}"/>
              </a:ext>
            </a:extLst>
          </p:cNvPr>
          <p:cNvSpPr txBox="1"/>
          <p:nvPr/>
        </p:nvSpPr>
        <p:spPr>
          <a:xfrm>
            <a:off x="1174173" y="280555"/>
            <a:ext cx="6338454" cy="523220"/>
          </a:xfrm>
          <a:prstGeom prst="rect">
            <a:avLst/>
          </a:prstGeom>
          <a:noFill/>
        </p:spPr>
        <p:txBody>
          <a:bodyPr wrap="square" rtlCol="0">
            <a:spAutoFit/>
          </a:bodyPr>
          <a:lstStyle/>
          <a:p>
            <a:pPr algn="ctr"/>
            <a:r>
              <a:rPr lang="en-US" sz="2800" b="1" dirty="0">
                <a:cs typeface="Arial" panose="020B0604020202020204" pitchFamily="34" charset="0"/>
              </a:rPr>
              <a:t>Statistical ensemble</a:t>
            </a:r>
          </a:p>
        </p:txBody>
      </p:sp>
      <p:sp>
        <p:nvSpPr>
          <p:cNvPr id="3" name="TextBox 2">
            <a:extLst>
              <a:ext uri="{FF2B5EF4-FFF2-40B4-BE49-F238E27FC236}">
                <a16:creationId xmlns:a16="http://schemas.microsoft.com/office/drawing/2014/main" id="{2BA9A1DE-6CA1-4DC5-AA7A-BEF1836F190F}"/>
              </a:ext>
            </a:extLst>
          </p:cNvPr>
          <p:cNvSpPr txBox="1"/>
          <p:nvPr/>
        </p:nvSpPr>
        <p:spPr>
          <a:xfrm>
            <a:off x="197427" y="883227"/>
            <a:ext cx="8759537" cy="5516895"/>
          </a:xfrm>
          <a:prstGeom prst="rect">
            <a:avLst/>
          </a:prstGeom>
          <a:noFill/>
        </p:spPr>
        <p:txBody>
          <a:bodyPr wrap="square" rtlCol="0">
            <a:spAutoFit/>
          </a:bodyPr>
          <a:lstStyle/>
          <a:p>
            <a:r>
              <a:rPr lang="en-US" dirty="0">
                <a:cs typeface="Arial" panose="020B0604020202020204" pitchFamily="34" charset="0"/>
              </a:rPr>
              <a:t>This is the central chapter of our lectures on statistical physics. It demonstrates the basic methodological idea: instead of analyzing a single system with many degrees of freedom in some specific macrostate </a:t>
            </a:r>
            <a:r>
              <a:rPr lang="en-US" b="1" dirty="0">
                <a:cs typeface="Arial" panose="020B0604020202020204" pitchFamily="34" charset="0"/>
              </a:rPr>
              <a:t>we shall study an ensemble</a:t>
            </a:r>
            <a:r>
              <a:rPr lang="en-US" dirty="0">
                <a:cs typeface="Arial" panose="020B0604020202020204" pitchFamily="34" charset="0"/>
              </a:rPr>
              <a:t> of identical macroscopic systems each of them being in some (different) microstate representing the macrostate considered. We shall then </a:t>
            </a:r>
            <a:r>
              <a:rPr lang="en-US" b="1" dirty="0">
                <a:cs typeface="Arial" panose="020B0604020202020204" pitchFamily="34" charset="0"/>
              </a:rPr>
              <a:t>statistically analyze the ensemble </a:t>
            </a:r>
            <a:r>
              <a:rPr lang="en-US" dirty="0">
                <a:cs typeface="Arial" panose="020B0604020202020204" pitchFamily="34" charset="0"/>
              </a:rPr>
              <a:t>calculating for example some mean macroscopic values of interest and assume that the real macroscopic values of the single system we experimentally observe will be very close to the mean statistical values we have calculated.</a:t>
            </a:r>
          </a:p>
          <a:p>
            <a:endParaRPr lang="en-US" sz="1050" dirty="0">
              <a:cs typeface="Arial" panose="020B0604020202020204" pitchFamily="34" charset="0"/>
            </a:endParaRPr>
          </a:p>
          <a:p>
            <a:r>
              <a:rPr lang="en-US" dirty="0">
                <a:cs typeface="Arial" panose="020B0604020202020204" pitchFamily="34" charset="0"/>
              </a:rPr>
              <a:t>The art of statistical physics is hidden in prescripts </a:t>
            </a:r>
            <a:r>
              <a:rPr lang="en-US" b="1" dirty="0">
                <a:cs typeface="Arial" panose="020B0604020202020204" pitchFamily="34" charset="0"/>
              </a:rPr>
              <a:t>how to construct the representing statistical ensemble</a:t>
            </a:r>
            <a:r>
              <a:rPr lang="en-US" dirty="0">
                <a:cs typeface="Arial" panose="020B0604020202020204" pitchFamily="34" charset="0"/>
              </a:rPr>
              <a:t>. The prescripts for the construction of the representing statistical ensemble will depend on how the considered macrostate is defined through values of macroscopic variables.</a:t>
            </a:r>
          </a:p>
          <a:p>
            <a:endParaRPr lang="en-US" dirty="0">
              <a:cs typeface="Arial" panose="020B0604020202020204" pitchFamily="34" charset="0"/>
            </a:endParaRPr>
          </a:p>
          <a:p>
            <a:r>
              <a:rPr lang="en-US" dirty="0">
                <a:cs typeface="Arial" panose="020B0604020202020204" pitchFamily="34" charset="0"/>
              </a:rPr>
              <a:t>We shall consider here quantum microstates to build the representing ensemble. Statistical physics emerged well before quantum mechanics and everything was formulated in terms of classical states (in phase space of the system considered). Since quantum stationary states are discrete, it is conceptually simpler to think in terms of quantum states. Though, in many situations we shall formulate the rules in terms of quantum states but then we shall use </a:t>
            </a:r>
            <a:r>
              <a:rPr lang="en-US" b="1" dirty="0">
                <a:cs typeface="Arial" panose="020B0604020202020204" pitchFamily="34" charset="0"/>
              </a:rPr>
              <a:t>continual approximation </a:t>
            </a:r>
            <a:r>
              <a:rPr lang="en-US" dirty="0">
                <a:cs typeface="Arial" panose="020B0604020202020204" pitchFamily="34" charset="0"/>
              </a:rPr>
              <a:t>(and the techniques of calculus) for real calculations.</a:t>
            </a:r>
          </a:p>
        </p:txBody>
      </p:sp>
      <p:sp>
        <p:nvSpPr>
          <p:cNvPr id="4" name="Slide Number Placeholder 3">
            <a:extLst>
              <a:ext uri="{FF2B5EF4-FFF2-40B4-BE49-F238E27FC236}">
                <a16:creationId xmlns:a16="http://schemas.microsoft.com/office/drawing/2014/main" id="{EB2C3DC7-06E0-4F67-9172-36A719237358}"/>
              </a:ext>
            </a:extLst>
          </p:cNvPr>
          <p:cNvSpPr>
            <a:spLocks noGrp="1"/>
          </p:cNvSpPr>
          <p:nvPr>
            <p:ph type="sldNum" sz="quarter" idx="12"/>
          </p:nvPr>
        </p:nvSpPr>
        <p:spPr/>
        <p:txBody>
          <a:bodyPr/>
          <a:lstStyle/>
          <a:p>
            <a:fld id="{1BCE0CA2-1A48-4B23-8A77-1A9F640E54E6}" type="slidenum">
              <a:rPr lang="sk-SK" smtClean="0"/>
              <a:t>1</a:t>
            </a:fld>
            <a:endParaRPr lang="sk-SK"/>
          </a:p>
        </p:txBody>
      </p:sp>
    </p:spTree>
    <p:extLst>
      <p:ext uri="{BB962C8B-B14F-4D97-AF65-F5344CB8AC3E}">
        <p14:creationId xmlns:p14="http://schemas.microsoft.com/office/powerpoint/2010/main" val="317371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601C6A-A846-4068-8338-4FB7C6931B1D}"/>
              </a:ext>
            </a:extLst>
          </p:cNvPr>
          <p:cNvSpPr txBox="1"/>
          <p:nvPr/>
        </p:nvSpPr>
        <p:spPr>
          <a:xfrm>
            <a:off x="818707" y="194769"/>
            <a:ext cx="7506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Microcanonical ensemble - calculations</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8B65F005-2915-42B6-9317-E1897A18C751}"/>
              </a:ext>
            </a:extLst>
          </p:cNvPr>
          <p:cNvSpPr txBox="1"/>
          <p:nvPr/>
        </p:nvSpPr>
        <p:spPr>
          <a:xfrm>
            <a:off x="195209" y="1047964"/>
            <a:ext cx="87124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let us do some calculations with microcanonical ensemble.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 number of microstates in the ensemble can clearly be expressed as</a:t>
            </a:r>
          </a:p>
        </p:txBody>
      </p:sp>
      <p:pic>
        <p:nvPicPr>
          <p:cNvPr id="9" name="Picture 8">
            <a:extLst>
              <a:ext uri="{FF2B5EF4-FFF2-40B4-BE49-F238E27FC236}">
                <a16:creationId xmlns:a16="http://schemas.microsoft.com/office/drawing/2014/main" id="{B1D90DB1-5097-4440-8E4A-CEF50C8BF7C1}"/>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454401" y="1764555"/>
            <a:ext cx="1573911" cy="51949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49C6F55-1E4F-4CF7-823F-6B1BE997A394}"/>
                  </a:ext>
                </a:extLst>
              </p:cNvPr>
              <p:cNvSpPr txBox="1"/>
              <p:nvPr/>
            </p:nvSpPr>
            <p:spPr>
              <a:xfrm>
                <a:off x="195209" y="2352782"/>
                <a:ext cx="8712485"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formula is not used for practical calculations, it is useful for theoretical manipulations.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Mean energy through the ensemble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got a consistent result.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Now to less trivial quantity. Let us consider an ideal gas of monoatomic spinless particles and calculate the (mean) pressure. Just formally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the pressure of gas in a specific microstate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first we have to learn, how to calculate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𝒑</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𝒊</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mc:Choice>
        <mc:Fallback xmlns="">
          <p:sp>
            <p:nvSpPr>
              <p:cNvPr id="6" name="TextBox 5">
                <a:extLst>
                  <a:ext uri="{FF2B5EF4-FFF2-40B4-BE49-F238E27FC236}">
                    <a16:creationId xmlns:a16="http://schemas.microsoft.com/office/drawing/2014/main" id="{349C6F55-1E4F-4CF7-823F-6B1BE997A394}"/>
                  </a:ext>
                </a:extLst>
              </p:cNvPr>
              <p:cNvSpPr txBox="1">
                <a:spLocks noRot="1" noChangeAspect="1" noMove="1" noResize="1" noEditPoints="1" noAdjustHandles="1" noChangeArrowheads="1" noChangeShapeType="1" noTextEdit="1"/>
              </p:cNvSpPr>
              <p:nvPr/>
            </p:nvSpPr>
            <p:spPr>
              <a:xfrm>
                <a:off x="195209" y="2352782"/>
                <a:ext cx="8712485" cy="3693319"/>
              </a:xfrm>
              <a:prstGeom prst="rect">
                <a:avLst/>
              </a:prstGeom>
              <a:blipFill>
                <a:blip r:embed="rId8"/>
                <a:stretch>
                  <a:fillRect l="-560" t="-990" b="-1650"/>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6B776B3B-D28E-40F1-9733-A06780958457}"/>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620001" y="3067911"/>
            <a:ext cx="5995607" cy="610362"/>
          </a:xfrm>
          <a:prstGeom prst="rect">
            <a:avLst/>
          </a:prstGeom>
        </p:spPr>
      </p:pic>
      <p:pic>
        <p:nvPicPr>
          <p:cNvPr id="14" name="Picture 13">
            <a:extLst>
              <a:ext uri="{FF2B5EF4-FFF2-40B4-BE49-F238E27FC236}">
                <a16:creationId xmlns:a16="http://schemas.microsoft.com/office/drawing/2014/main" id="{4B53165D-9F26-497B-8D89-193BE7AA2D56}"/>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454401" y="4765949"/>
            <a:ext cx="1882521" cy="610362"/>
          </a:xfrm>
          <a:prstGeom prst="rect">
            <a:avLst/>
          </a:prstGeom>
        </p:spPr>
      </p:pic>
      <p:sp>
        <p:nvSpPr>
          <p:cNvPr id="4" name="Slide Number Placeholder 3">
            <a:extLst>
              <a:ext uri="{FF2B5EF4-FFF2-40B4-BE49-F238E27FC236}">
                <a16:creationId xmlns:a16="http://schemas.microsoft.com/office/drawing/2014/main" id="{E74B39BA-694C-4908-B47A-9FA4F9248F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299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515519-457E-4A87-89B2-877DE6591708}"/>
              </a:ext>
            </a:extLst>
          </p:cNvPr>
          <p:cNvSpPr txBox="1"/>
          <p:nvPr/>
        </p:nvSpPr>
        <p:spPr>
          <a:xfrm>
            <a:off x="842481" y="242634"/>
            <a:ext cx="74590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Gas in a microstate, calculating its pressure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5DD2AAF-D802-4702-9E7C-C574C42528AE}"/>
                  </a:ext>
                </a:extLst>
              </p:cNvPr>
              <p:cNvSpPr txBox="1"/>
              <p:nvPr/>
            </p:nvSpPr>
            <p:spPr>
              <a:xfrm>
                <a:off x="123289" y="791808"/>
                <a:ext cx="868166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is an exercise of elementary quantum mechanics.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start with calculating the pressure of a gas in a box consisting of just a single molecule in the 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𝑗</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To calculate the pressure we use the trick from elementary mechanics: to calculate force it is often easier to calculate the work the force performs during an infinitesimal change of state using the energy conservation principle.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energy in the considered state is</a:t>
                </a:r>
              </a:p>
            </p:txBody>
          </p:sp>
        </mc:Choice>
        <mc:Fallback xmlns="">
          <p:sp>
            <p:nvSpPr>
              <p:cNvPr id="3" name="TextBox 2">
                <a:extLst>
                  <a:ext uri="{FF2B5EF4-FFF2-40B4-BE49-F238E27FC236}">
                    <a16:creationId xmlns:a16="http://schemas.microsoft.com/office/drawing/2014/main" id="{B5DD2AAF-D802-4702-9E7C-C574C42528AE}"/>
                  </a:ext>
                </a:extLst>
              </p:cNvPr>
              <p:cNvSpPr txBox="1">
                <a:spLocks noRot="1" noChangeAspect="1" noMove="1" noResize="1" noEditPoints="1" noAdjustHandles="1" noChangeArrowheads="1" noChangeShapeType="1" noTextEdit="1"/>
              </p:cNvSpPr>
              <p:nvPr/>
            </p:nvSpPr>
            <p:spPr>
              <a:xfrm>
                <a:off x="123289" y="791808"/>
                <a:ext cx="8681663" cy="1754326"/>
              </a:xfrm>
              <a:prstGeom prst="rect">
                <a:avLst/>
              </a:prstGeom>
              <a:blipFill>
                <a:blip r:embed="rId8"/>
                <a:stretch>
                  <a:fillRect l="-562" t="-2083" b="-4514"/>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EBDA8C9C-F268-4FE3-8B9C-F7A0CE6E575B}"/>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859625" y="2489688"/>
            <a:ext cx="5208651" cy="510921"/>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44C3AE6-3E43-4E6A-BBD3-F12C0FEFAEC3}"/>
                  </a:ext>
                </a:extLst>
              </p:cNvPr>
              <p:cNvSpPr txBox="1"/>
              <p:nvPr/>
            </p:nvSpPr>
            <p:spPr>
              <a:xfrm>
                <a:off x="125381" y="2999668"/>
                <a:ext cx="8763856" cy="945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Now consider our piston-pusher dwarf changing reversibly the volume a bit. He has to perform an infinitesimal work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𝑗</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𝑑𝑉</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where</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𝑗</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the pressure in the one-particle microstate j. The energy of the gas is changed by</a:t>
                </a:r>
              </a:p>
            </p:txBody>
          </p:sp>
        </mc:Choice>
        <mc:Fallback xmlns="">
          <p:sp>
            <p:nvSpPr>
              <p:cNvPr id="10" name="TextBox 9">
                <a:extLst>
                  <a:ext uri="{FF2B5EF4-FFF2-40B4-BE49-F238E27FC236}">
                    <a16:creationId xmlns:a16="http://schemas.microsoft.com/office/drawing/2014/main" id="{D44C3AE6-3E43-4E6A-BBD3-F12C0FEFAEC3}"/>
                  </a:ext>
                </a:extLst>
              </p:cNvPr>
              <p:cNvSpPr txBox="1">
                <a:spLocks noRot="1" noChangeAspect="1" noMove="1" noResize="1" noEditPoints="1" noAdjustHandles="1" noChangeArrowheads="1" noChangeShapeType="1" noTextEdit="1"/>
              </p:cNvSpPr>
              <p:nvPr/>
            </p:nvSpPr>
            <p:spPr>
              <a:xfrm>
                <a:off x="125381" y="2999668"/>
                <a:ext cx="8763856" cy="945643"/>
              </a:xfrm>
              <a:prstGeom prst="rect">
                <a:avLst/>
              </a:prstGeom>
              <a:blipFill>
                <a:blip r:embed="rId10"/>
                <a:stretch>
                  <a:fillRect l="-626" t="-3226" b="-9677"/>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AC44066D-8D6D-40CD-A776-36BCB10526E6}"/>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453856" y="3916314"/>
            <a:ext cx="4877753" cy="510921"/>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3392FED-F682-41E8-8747-6C6E3BF714A9}"/>
                  </a:ext>
                </a:extLst>
              </p:cNvPr>
              <p:cNvSpPr txBox="1"/>
              <p:nvPr/>
            </p:nvSpPr>
            <p:spPr>
              <a:xfrm>
                <a:off x="201360" y="4520560"/>
                <a:ext cx="8763857" cy="391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relation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𝑗</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gives</a:t>
                </a:r>
              </a:p>
            </p:txBody>
          </p:sp>
        </mc:Choice>
        <mc:Fallback xmlns="">
          <p:sp>
            <p:nvSpPr>
              <p:cNvPr id="18" name="TextBox 17">
                <a:extLst>
                  <a:ext uri="{FF2B5EF4-FFF2-40B4-BE49-F238E27FC236}">
                    <a16:creationId xmlns:a16="http://schemas.microsoft.com/office/drawing/2014/main" id="{13392FED-F682-41E8-8747-6C6E3BF714A9}"/>
                  </a:ext>
                </a:extLst>
              </p:cNvPr>
              <p:cNvSpPr txBox="1">
                <a:spLocks noRot="1" noChangeAspect="1" noMove="1" noResize="1" noEditPoints="1" noAdjustHandles="1" noChangeArrowheads="1" noChangeShapeType="1" noTextEdit="1"/>
              </p:cNvSpPr>
              <p:nvPr/>
            </p:nvSpPr>
            <p:spPr>
              <a:xfrm>
                <a:off x="201360" y="4520560"/>
                <a:ext cx="8763857" cy="391646"/>
              </a:xfrm>
              <a:prstGeom prst="rect">
                <a:avLst/>
              </a:prstGeom>
              <a:blipFill>
                <a:blip r:embed="rId12"/>
                <a:stretch>
                  <a:fillRect l="-556" t="-7813" b="-20313"/>
                </a:stretch>
              </a:blipFill>
            </p:spPr>
            <p:txBody>
              <a:bodyPr/>
              <a:lstStyle/>
              <a:p>
                <a:r>
                  <a:rPr lang="sk-SK">
                    <a:noFill/>
                  </a:rPr>
                  <a:t> </a:t>
                </a:r>
              </a:p>
            </p:txBody>
          </p:sp>
        </mc:Fallback>
      </mc:AlternateContent>
      <p:pic>
        <p:nvPicPr>
          <p:cNvPr id="14" name="Picture 13">
            <a:extLst>
              <a:ext uri="{FF2B5EF4-FFF2-40B4-BE49-F238E27FC236}">
                <a16:creationId xmlns:a16="http://schemas.microsoft.com/office/drawing/2014/main" id="{7216BA96-57C2-48EB-9AF2-05AD14DEEEA8}"/>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778708" y="4479900"/>
            <a:ext cx="984123" cy="471488"/>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425C744-B76F-42C2-BA97-6FC044B419DB}"/>
                  </a:ext>
                </a:extLst>
              </p:cNvPr>
              <p:cNvSpPr txBox="1"/>
              <p:nvPr/>
            </p:nvSpPr>
            <p:spPr>
              <a:xfrm>
                <a:off x="159248" y="4951329"/>
                <a:ext cx="86457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gas containing many molecules the energy of a (total) specific microstate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given by the sum over all one-particle states. Repeating the above procedure it is obvious that the pressure in the total microstate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will be again given by the formula</a:t>
                </a:r>
              </a:p>
            </p:txBody>
          </p:sp>
        </mc:Choice>
        <mc:Fallback xmlns="">
          <p:sp>
            <p:nvSpPr>
              <p:cNvPr id="21" name="TextBox 20">
                <a:extLst>
                  <a:ext uri="{FF2B5EF4-FFF2-40B4-BE49-F238E27FC236}">
                    <a16:creationId xmlns:a16="http://schemas.microsoft.com/office/drawing/2014/main" id="{F425C744-B76F-42C2-BA97-6FC044B419DB}"/>
                  </a:ext>
                </a:extLst>
              </p:cNvPr>
              <p:cNvSpPr txBox="1">
                <a:spLocks noRot="1" noChangeAspect="1" noMove="1" noResize="1" noEditPoints="1" noAdjustHandles="1" noChangeArrowheads="1" noChangeShapeType="1" noTextEdit="1"/>
              </p:cNvSpPr>
              <p:nvPr/>
            </p:nvSpPr>
            <p:spPr>
              <a:xfrm>
                <a:off x="159248" y="4951329"/>
                <a:ext cx="8645704" cy="923330"/>
              </a:xfrm>
              <a:prstGeom prst="rect">
                <a:avLst/>
              </a:prstGeom>
              <a:blipFill>
                <a:blip r:embed="rId14"/>
                <a:stretch>
                  <a:fillRect l="-564" t="-3289" b="-9211"/>
                </a:stretch>
              </a:blipFill>
            </p:spPr>
            <p:txBody>
              <a:bodyPr/>
              <a:lstStyle/>
              <a:p>
                <a:r>
                  <a:rPr lang="sk-SK">
                    <a:noFill/>
                  </a:rPr>
                  <a:t> </a:t>
                </a:r>
              </a:p>
            </p:txBody>
          </p:sp>
        </mc:Fallback>
      </mc:AlternateContent>
      <p:pic>
        <p:nvPicPr>
          <p:cNvPr id="22" name="Picture 21">
            <a:extLst>
              <a:ext uri="{FF2B5EF4-FFF2-40B4-BE49-F238E27FC236}">
                <a16:creationId xmlns:a16="http://schemas.microsoft.com/office/drawing/2014/main" id="{809D255F-5CAD-453E-A7FC-3D52D0D1F481}"/>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819804" y="6066192"/>
            <a:ext cx="942857" cy="471429"/>
          </a:xfrm>
          <a:prstGeom prst="rect">
            <a:avLst/>
          </a:prstGeom>
        </p:spPr>
      </p:pic>
      <p:sp>
        <p:nvSpPr>
          <p:cNvPr id="23" name="Rectangle 22">
            <a:extLst>
              <a:ext uri="{FF2B5EF4-FFF2-40B4-BE49-F238E27FC236}">
                <a16:creationId xmlns:a16="http://schemas.microsoft.com/office/drawing/2014/main" id="{2C071228-96FA-49AC-AABA-BE404296E664}"/>
              </a:ext>
            </a:extLst>
          </p:cNvPr>
          <p:cNvSpPr/>
          <p:nvPr/>
        </p:nvSpPr>
        <p:spPr>
          <a:xfrm>
            <a:off x="3678148" y="5969285"/>
            <a:ext cx="1294544" cy="6460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2F8800F-7867-4375-86B2-C8EB06193B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803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09D255F-5CAD-453E-A7FC-3D52D0D1F481}"/>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726748" y="787312"/>
            <a:ext cx="942857" cy="471429"/>
          </a:xfrm>
          <a:prstGeom prst="rect">
            <a:avLst/>
          </a:prstGeom>
        </p:spPr>
      </p:pic>
      <p:sp>
        <p:nvSpPr>
          <p:cNvPr id="5" name="TextBox 4">
            <a:extLst>
              <a:ext uri="{FF2B5EF4-FFF2-40B4-BE49-F238E27FC236}">
                <a16:creationId xmlns:a16="http://schemas.microsoft.com/office/drawing/2014/main" id="{482A0644-D69C-4DAE-A607-8FA62796EEF0}"/>
              </a:ext>
            </a:extLst>
          </p:cNvPr>
          <p:cNvSpPr txBox="1"/>
          <p:nvPr/>
        </p:nvSpPr>
        <p:spPr>
          <a:xfrm>
            <a:off x="380144" y="1373658"/>
            <a:ext cx="85789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the mean pressure will be</a:t>
            </a:r>
          </a:p>
        </p:txBody>
      </p:sp>
      <p:pic>
        <p:nvPicPr>
          <p:cNvPr id="8" name="Picture 7">
            <a:extLst>
              <a:ext uri="{FF2B5EF4-FFF2-40B4-BE49-F238E27FC236}">
                <a16:creationId xmlns:a16="http://schemas.microsoft.com/office/drawing/2014/main" id="{8E34E171-0BA1-4AE6-B177-D55F92C9EF71}"/>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45416" y="1751830"/>
            <a:ext cx="7970711" cy="61379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32B3498-7336-4A74-9929-C9245456F179}"/>
                  </a:ext>
                </a:extLst>
              </p:cNvPr>
              <p:cNvSpPr txBox="1"/>
              <p:nvPr/>
            </p:nvSpPr>
            <p:spPr>
              <a:xfrm>
                <a:off x="223961" y="2459444"/>
                <a:ext cx="8301519" cy="10380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Even if we have not yet calculated the temperature for microcanonical gas we know that for monoatomic gas we expect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𝑁𝑘𝑇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for the pressure we get the equation of state</a:t>
                </a:r>
              </a:p>
            </p:txBody>
          </p:sp>
        </mc:Choice>
        <mc:Fallback xmlns="">
          <p:sp>
            <p:nvSpPr>
              <p:cNvPr id="12" name="TextBox 11">
                <a:extLst>
                  <a:ext uri="{FF2B5EF4-FFF2-40B4-BE49-F238E27FC236}">
                    <a16:creationId xmlns:a16="http://schemas.microsoft.com/office/drawing/2014/main" id="{D32B3498-7336-4A74-9929-C9245456F179}"/>
                  </a:ext>
                </a:extLst>
              </p:cNvPr>
              <p:cNvSpPr txBox="1">
                <a:spLocks noRot="1" noChangeAspect="1" noMove="1" noResize="1" noEditPoints="1" noAdjustHandles="1" noChangeArrowheads="1" noChangeShapeType="1" noTextEdit="1"/>
              </p:cNvSpPr>
              <p:nvPr/>
            </p:nvSpPr>
            <p:spPr>
              <a:xfrm>
                <a:off x="223961" y="2459444"/>
                <a:ext cx="8301519" cy="1038041"/>
              </a:xfrm>
              <a:prstGeom prst="rect">
                <a:avLst/>
              </a:prstGeom>
              <a:blipFill>
                <a:blip r:embed="rId11"/>
                <a:stretch>
                  <a:fillRect l="-661" t="-2924" r="-661" b="-8187"/>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201A9BCF-3B48-4666-8E60-28C6EBBCFF56}"/>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726748" y="3480370"/>
            <a:ext cx="1160571" cy="468000"/>
          </a:xfrm>
          <a:prstGeom prst="rect">
            <a:avLst/>
          </a:prstGeom>
        </p:spPr>
      </p:pic>
      <p:sp>
        <p:nvSpPr>
          <p:cNvPr id="17" name="Rectangle 16">
            <a:extLst>
              <a:ext uri="{FF2B5EF4-FFF2-40B4-BE49-F238E27FC236}">
                <a16:creationId xmlns:a16="http://schemas.microsoft.com/office/drawing/2014/main" id="{CCF6B5D3-B4B2-4C2D-8EAB-620F89733360}"/>
              </a:ext>
            </a:extLst>
          </p:cNvPr>
          <p:cNvSpPr/>
          <p:nvPr/>
        </p:nvSpPr>
        <p:spPr>
          <a:xfrm>
            <a:off x="3556227" y="3429000"/>
            <a:ext cx="1417834" cy="6297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0D0CDB9-DF7A-4B92-B218-AEC408E537EB}"/>
              </a:ext>
            </a:extLst>
          </p:cNvPr>
          <p:cNvSpPr txBox="1"/>
          <p:nvPr/>
        </p:nvSpPr>
        <p:spPr>
          <a:xfrm>
            <a:off x="818707" y="194769"/>
            <a:ext cx="7506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Microcanonical ensemble - calculations</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9E8D3F0-B665-48B3-A33C-A8A176812FF9}"/>
                  </a:ext>
                </a:extLst>
              </p:cNvPr>
              <p:cNvSpPr txBox="1"/>
              <p:nvPr/>
            </p:nvSpPr>
            <p:spPr>
              <a:xfrm>
                <a:off x="345183" y="884048"/>
                <a:ext cx="3339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gas in the microstate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got</a:t>
                </a:r>
              </a:p>
            </p:txBody>
          </p:sp>
        </mc:Choice>
        <mc:Fallback xmlns="">
          <p:sp>
            <p:nvSpPr>
              <p:cNvPr id="19" name="TextBox 18">
                <a:extLst>
                  <a:ext uri="{FF2B5EF4-FFF2-40B4-BE49-F238E27FC236}">
                    <a16:creationId xmlns:a16="http://schemas.microsoft.com/office/drawing/2014/main" id="{99E8D3F0-B665-48B3-A33C-A8A176812FF9}"/>
                  </a:ext>
                </a:extLst>
              </p:cNvPr>
              <p:cNvSpPr txBox="1">
                <a:spLocks noRot="1" noChangeAspect="1" noMove="1" noResize="1" noEditPoints="1" noAdjustHandles="1" noChangeArrowheads="1" noChangeShapeType="1" noTextEdit="1"/>
              </p:cNvSpPr>
              <p:nvPr/>
            </p:nvSpPr>
            <p:spPr>
              <a:xfrm>
                <a:off x="345183" y="884048"/>
                <a:ext cx="3339100" cy="369332"/>
              </a:xfrm>
              <a:prstGeom prst="rect">
                <a:avLst/>
              </a:prstGeom>
              <a:blipFill>
                <a:blip r:embed="rId13"/>
                <a:stretch>
                  <a:fillRect l="-1645"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70A8B10-92CF-488A-9EC6-FBB2BA1310EF}"/>
                  </a:ext>
                </a:extLst>
              </p:cNvPr>
              <p:cNvSpPr txBox="1"/>
              <p:nvPr/>
            </p:nvSpPr>
            <p:spPr>
              <a:xfrm>
                <a:off x="164561" y="4205428"/>
                <a:ext cx="85789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done the calculation for ideal gas. In general, for arbitrary external parameter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shall find that changing its value requires to do work. (Remember, an external parameter is a parameter which is contained in the formula for energies of the stationary states!). So for infinitesimal changes we get something like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where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conjugated force parameter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the external parameter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in general we get</a:t>
                </a:r>
              </a:p>
            </p:txBody>
          </p:sp>
        </mc:Choice>
        <mc:Fallback xmlns="">
          <p:sp>
            <p:nvSpPr>
              <p:cNvPr id="25" name="TextBox 24">
                <a:extLst>
                  <a:ext uri="{FF2B5EF4-FFF2-40B4-BE49-F238E27FC236}">
                    <a16:creationId xmlns:a16="http://schemas.microsoft.com/office/drawing/2014/main" id="{470A8B10-92CF-488A-9EC6-FBB2BA1310EF}"/>
                  </a:ext>
                </a:extLst>
              </p:cNvPr>
              <p:cNvSpPr txBox="1">
                <a:spLocks noRot="1" noChangeAspect="1" noMove="1" noResize="1" noEditPoints="1" noAdjustHandles="1" noChangeArrowheads="1" noChangeShapeType="1" noTextEdit="1"/>
              </p:cNvSpPr>
              <p:nvPr/>
            </p:nvSpPr>
            <p:spPr>
              <a:xfrm>
                <a:off x="164561" y="4205428"/>
                <a:ext cx="8578922" cy="1477328"/>
              </a:xfrm>
              <a:prstGeom prst="rect">
                <a:avLst/>
              </a:prstGeom>
              <a:blipFill>
                <a:blip r:embed="rId14"/>
                <a:stretch>
                  <a:fillRect l="-640" t="-2479" b="-5785"/>
                </a:stretch>
              </a:blipFill>
            </p:spPr>
            <p:txBody>
              <a:bodyPr/>
              <a:lstStyle/>
              <a:p>
                <a:r>
                  <a:rPr lang="sk-SK">
                    <a:noFill/>
                  </a:rPr>
                  <a:t> </a:t>
                </a:r>
              </a:p>
            </p:txBody>
          </p:sp>
        </mc:Fallback>
      </mc:AlternateContent>
      <p:pic>
        <p:nvPicPr>
          <p:cNvPr id="28" name="Picture 27">
            <a:extLst>
              <a:ext uri="{FF2B5EF4-FFF2-40B4-BE49-F238E27FC236}">
                <a16:creationId xmlns:a16="http://schemas.microsoft.com/office/drawing/2014/main" id="{09674239-8A41-4F58-BE38-4FE180C76230}"/>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1093044" y="5988148"/>
            <a:ext cx="1086857" cy="480000"/>
          </a:xfrm>
          <a:prstGeom prst="rect">
            <a:avLst/>
          </a:prstGeom>
        </p:spPr>
      </p:pic>
      <p:pic>
        <p:nvPicPr>
          <p:cNvPr id="10" name="Picture 9">
            <a:extLst>
              <a:ext uri="{FF2B5EF4-FFF2-40B4-BE49-F238E27FC236}">
                <a16:creationId xmlns:a16="http://schemas.microsoft.com/office/drawing/2014/main" id="{4E9692C5-350A-4EBD-983B-E528E6B0EFC8}"/>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4808310" y="5965868"/>
            <a:ext cx="2294001" cy="620649"/>
          </a:xfrm>
          <a:prstGeom prst="rect">
            <a:avLst/>
          </a:prstGeom>
        </p:spPr>
      </p:pic>
      <p:sp>
        <p:nvSpPr>
          <p:cNvPr id="4" name="TextBox 3">
            <a:extLst>
              <a:ext uri="{FF2B5EF4-FFF2-40B4-BE49-F238E27FC236}">
                <a16:creationId xmlns:a16="http://schemas.microsoft.com/office/drawing/2014/main" id="{B37C721B-E7FD-4AF8-930A-94A40D7429C2}"/>
              </a:ext>
            </a:extLst>
          </p:cNvPr>
          <p:cNvSpPr txBox="1"/>
          <p:nvPr/>
        </p:nvSpPr>
        <p:spPr>
          <a:xfrm>
            <a:off x="3009015" y="6092456"/>
            <a:ext cx="12227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and so</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Rectangle 5">
            <a:extLst>
              <a:ext uri="{FF2B5EF4-FFF2-40B4-BE49-F238E27FC236}">
                <a16:creationId xmlns:a16="http://schemas.microsoft.com/office/drawing/2014/main" id="{34B75634-D99B-4448-AAC4-93D1597002A2}"/>
              </a:ext>
            </a:extLst>
          </p:cNvPr>
          <p:cNvSpPr/>
          <p:nvPr/>
        </p:nvSpPr>
        <p:spPr>
          <a:xfrm>
            <a:off x="4678326" y="5847907"/>
            <a:ext cx="2626241" cy="8293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FC57FF-7D7A-4A99-853E-0D9DB23599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598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0D0CDB9-DF7A-4B92-B218-AEC408E537EB}"/>
              </a:ext>
            </a:extLst>
          </p:cNvPr>
          <p:cNvSpPr txBox="1"/>
          <p:nvPr/>
        </p:nvSpPr>
        <p:spPr>
          <a:xfrm>
            <a:off x="818707" y="194769"/>
            <a:ext cx="7506586" cy="523220"/>
          </a:xfrm>
          <a:prstGeom prst="rect">
            <a:avLst/>
          </a:prstGeom>
          <a:noFill/>
        </p:spPr>
        <p:txBody>
          <a:bodyPr wrap="square" rtlCol="0">
            <a:spAutoFit/>
          </a:bodyPr>
          <a:lstStyle/>
          <a:p>
            <a:pPr algn="ctr"/>
            <a:r>
              <a:rPr lang="en-US" sz="2800" b="1" dirty="0">
                <a:cs typeface="Arial" panose="020B0604020202020204" pitchFamily="34" charset="0"/>
              </a:rPr>
              <a:t>Microcanonical ensemble - temperature</a:t>
            </a:r>
            <a:endParaRPr lang="sk-SK" sz="28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17BE558-C9A5-4683-BF55-5B6FC3E05723}"/>
                  </a:ext>
                </a:extLst>
              </p:cNvPr>
              <p:cNvSpPr txBox="1"/>
              <p:nvPr/>
            </p:nvSpPr>
            <p:spPr>
              <a:xfrm>
                <a:off x="255181" y="723014"/>
                <a:ext cx="8644270" cy="5246886"/>
              </a:xfrm>
              <a:prstGeom prst="rect">
                <a:avLst/>
              </a:prstGeom>
              <a:noFill/>
            </p:spPr>
            <p:txBody>
              <a:bodyPr wrap="square" rtlCol="0">
                <a:spAutoFit/>
              </a:bodyPr>
              <a:lstStyle/>
              <a:p>
                <a:r>
                  <a:rPr lang="en-US" dirty="0">
                    <a:cs typeface="Arial" panose="020B0604020202020204" pitchFamily="34" charset="0"/>
                  </a:rPr>
                  <a:t>We said that we calculate the macroscopic quantities expected in equilibrium macrostate as mean values of the microstate values of the corresponding physical quantities over the microcanonical ensemble.</a:t>
                </a:r>
              </a:p>
              <a:p>
                <a:endParaRPr lang="en-US" sz="1050" dirty="0">
                  <a:solidFill>
                    <a:srgbClr val="FF0000"/>
                  </a:solidFill>
                  <a:cs typeface="Arial" panose="020B0604020202020204" pitchFamily="34" charset="0"/>
                </a:endParaRPr>
              </a:p>
              <a:p>
                <a:r>
                  <a:rPr lang="en-US" dirty="0">
                    <a:cs typeface="Arial" panose="020B0604020202020204" pitchFamily="34" charset="0"/>
                  </a:rPr>
                  <a:t>However there are physical quantities which are </a:t>
                </a:r>
                <a:r>
                  <a:rPr lang="en-US" b="1" dirty="0">
                    <a:cs typeface="Arial" panose="020B0604020202020204" pitchFamily="34" charset="0"/>
                  </a:rPr>
                  <a:t>well defined only for macrostates,  they have no analog for microstates</a:t>
                </a:r>
                <a:r>
                  <a:rPr lang="en-US" dirty="0">
                    <a:cs typeface="Arial" panose="020B0604020202020204" pitchFamily="34" charset="0"/>
                  </a:rPr>
                  <a:t>. These are  for example entropy, temperature and chemical potential.</a:t>
                </a:r>
              </a:p>
              <a:p>
                <a:endParaRPr lang="en-US" sz="1100" dirty="0">
                  <a:cs typeface="Arial" panose="020B0604020202020204" pitchFamily="34" charset="0"/>
                </a:endParaRPr>
              </a:p>
              <a:p>
                <a:r>
                  <a:rPr lang="en-US" dirty="0">
                    <a:cs typeface="Arial" panose="020B0604020202020204" pitchFamily="34" charset="0"/>
                  </a:rPr>
                  <a:t>This is not obvious especially for temperature: one might try to define temperature for example for an isolated gas microstate as the total energy divided by the number of molecules (perhaps adding some factors like </a:t>
                </a:r>
                <a14:m>
                  <m:oMath xmlns:m="http://schemas.openxmlformats.org/officeDocument/2006/math">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3</m:t>
                        </m:r>
                      </m:num>
                      <m:den>
                        <m:r>
                          <a:rPr lang="en-US" b="0" i="1" smtClean="0">
                            <a:latin typeface="Cambria Math" panose="02040503050406030204" pitchFamily="18" charset="0"/>
                            <a:cs typeface="Arial" panose="020B0604020202020204" pitchFamily="34" charset="0"/>
                          </a:rPr>
                          <m:t>2</m:t>
                        </m:r>
                      </m:den>
                    </m:f>
                    <m:r>
                      <a:rPr lang="en-US" b="0" i="1" smtClean="0">
                        <a:latin typeface="Cambria Math" panose="02040503050406030204" pitchFamily="18" charset="0"/>
                        <a:cs typeface="Arial" panose="020B0604020202020204" pitchFamily="34" charset="0"/>
                      </a:rPr>
                      <m:t>𝑘</m:t>
                    </m:r>
                  </m:oMath>
                </a14:m>
                <a:r>
                  <a:rPr lang="en-US" dirty="0">
                    <a:cs typeface="Arial" panose="020B0604020202020204" pitchFamily="34" charset="0"/>
                  </a:rPr>
                  <a:t>). But this is just expressing energy in units of Kelvin. This does not respect the definition of temperature by the zeroth law of thermodynamics: its role of the quantity controlling the mutual equilibrium. Equilibrium state is a property of macrostate.</a:t>
                </a:r>
              </a:p>
              <a:p>
                <a:r>
                  <a:rPr lang="en-US" dirty="0">
                    <a:cs typeface="Arial" panose="020B0604020202020204" pitchFamily="34" charset="0"/>
                  </a:rPr>
                  <a:t>So we have to calculate temperature of a microcanonical ensemble system using a thermodynamic definition like</a:t>
                </a:r>
              </a:p>
              <a:p>
                <a:pPr marL="285750" indent="-285750">
                  <a:buFont typeface="Arial" panose="020B0604020202020204" pitchFamily="34" charset="0"/>
                  <a:buChar char="•"/>
                </a:pPr>
                <a:r>
                  <a:rPr lang="en-US" dirty="0">
                    <a:cs typeface="Arial" panose="020B0604020202020204" pitchFamily="34" charset="0"/>
                  </a:rPr>
                  <a:t>first calculate the entropy as </a:t>
                </a:r>
              </a:p>
              <a:p>
                <a:pPr marL="285750" indent="-285750">
                  <a:buFont typeface="Arial" panose="020B0604020202020204" pitchFamily="34" charset="0"/>
                  <a:buChar char="•"/>
                </a:pPr>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then calculate the temperature as</a:t>
                </a:r>
              </a:p>
            </p:txBody>
          </p:sp>
        </mc:Choice>
        <mc:Fallback xmlns="">
          <p:sp>
            <p:nvSpPr>
              <p:cNvPr id="2" name="TextBox 1">
                <a:extLst>
                  <a:ext uri="{FF2B5EF4-FFF2-40B4-BE49-F238E27FC236}">
                    <a16:creationId xmlns:a16="http://schemas.microsoft.com/office/drawing/2014/main" id="{817BE558-C9A5-4683-BF55-5B6FC3E05723}"/>
                  </a:ext>
                </a:extLst>
              </p:cNvPr>
              <p:cNvSpPr txBox="1">
                <a:spLocks noRot="1" noChangeAspect="1" noMove="1" noResize="1" noEditPoints="1" noAdjustHandles="1" noChangeArrowheads="1" noChangeShapeType="1" noTextEdit="1"/>
              </p:cNvSpPr>
              <p:nvPr/>
            </p:nvSpPr>
            <p:spPr>
              <a:xfrm>
                <a:off x="255181" y="723014"/>
                <a:ext cx="8644270" cy="5246886"/>
              </a:xfrm>
              <a:prstGeom prst="rect">
                <a:avLst/>
              </a:prstGeom>
              <a:blipFill>
                <a:blip r:embed="rId4"/>
                <a:stretch>
                  <a:fillRect l="-635" t="-698" r="-1058" b="-930"/>
                </a:stretch>
              </a:blipFill>
            </p:spPr>
            <p:txBody>
              <a:bodyPr/>
              <a:lstStyle/>
              <a:p>
                <a:r>
                  <a:rPr lang="sk-SK">
                    <a:noFill/>
                  </a:rPr>
                  <a:t> </a:t>
                </a:r>
              </a:p>
            </p:txBody>
          </p:sp>
        </mc:Fallback>
      </mc:AlternateContent>
      <p:pic>
        <p:nvPicPr>
          <p:cNvPr id="8" name="Picture 7">
            <a:extLst>
              <a:ext uri="{FF2B5EF4-FFF2-40B4-BE49-F238E27FC236}">
                <a16:creationId xmlns:a16="http://schemas.microsoft.com/office/drawing/2014/main" id="{BF88EF4C-CE32-4755-88D9-BD8E23AC3E93}"/>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762743" y="5050015"/>
            <a:ext cx="3154680" cy="519494"/>
          </a:xfrm>
          <a:prstGeom prst="rect">
            <a:avLst/>
          </a:prstGeom>
        </p:spPr>
      </p:pic>
      <p:pic>
        <p:nvPicPr>
          <p:cNvPr id="14" name="Picture 13">
            <a:extLst>
              <a:ext uri="{FF2B5EF4-FFF2-40B4-BE49-F238E27FC236}">
                <a16:creationId xmlns:a16="http://schemas.microsoft.com/office/drawing/2014/main" id="{D9923A9C-17D5-4655-B3FE-F7DFC949084A}"/>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219945" y="5506484"/>
            <a:ext cx="1337310" cy="562356"/>
          </a:xfrm>
          <a:prstGeom prst="rect">
            <a:avLst/>
          </a:prstGeom>
        </p:spPr>
      </p:pic>
      <p:sp>
        <p:nvSpPr>
          <p:cNvPr id="18" name="TextBox 17">
            <a:extLst>
              <a:ext uri="{FF2B5EF4-FFF2-40B4-BE49-F238E27FC236}">
                <a16:creationId xmlns:a16="http://schemas.microsoft.com/office/drawing/2014/main" id="{DB725F54-C5F4-46D0-9122-C4EE2FE2BD5A}"/>
              </a:ext>
            </a:extLst>
          </p:cNvPr>
          <p:cNvSpPr txBox="1"/>
          <p:nvPr/>
        </p:nvSpPr>
        <p:spPr>
          <a:xfrm>
            <a:off x="276447" y="6166884"/>
            <a:ext cx="8580474" cy="646331"/>
          </a:xfrm>
          <a:prstGeom prst="rect">
            <a:avLst/>
          </a:prstGeom>
          <a:noFill/>
        </p:spPr>
        <p:txBody>
          <a:bodyPr wrap="square" rtlCol="0">
            <a:spAutoFit/>
          </a:bodyPr>
          <a:lstStyle/>
          <a:p>
            <a:r>
              <a:rPr lang="en-US" dirty="0">
                <a:cs typeface="Arial" panose="020B0604020202020204" pitchFamily="34" charset="0"/>
              </a:rPr>
              <a:t>Technically, however, it is almost impossible to calculate entropy using the above formula, we shall calculate the entropy of gas later using technology of </a:t>
            </a:r>
            <a:r>
              <a:rPr lang="en-US" b="1" dirty="0" err="1">
                <a:cs typeface="Arial" panose="020B0604020202020204" pitchFamily="34" charset="0"/>
              </a:rPr>
              <a:t>grandcanonical</a:t>
            </a:r>
            <a:r>
              <a:rPr lang="en-US" b="1" dirty="0">
                <a:cs typeface="Arial" panose="020B0604020202020204" pitchFamily="34" charset="0"/>
              </a:rPr>
              <a:t> ensemble</a:t>
            </a:r>
            <a:r>
              <a:rPr lang="en-US" dirty="0">
                <a:cs typeface="Arial" panose="020B0604020202020204" pitchFamily="34" charset="0"/>
              </a:rPr>
              <a:t>.</a:t>
            </a:r>
            <a:endParaRPr lang="sk-SK" dirty="0">
              <a:cs typeface="Arial" panose="020B0604020202020204" pitchFamily="34" charset="0"/>
            </a:endParaRPr>
          </a:p>
        </p:txBody>
      </p:sp>
      <p:sp>
        <p:nvSpPr>
          <p:cNvPr id="3" name="Slide Number Placeholder 2">
            <a:extLst>
              <a:ext uri="{FF2B5EF4-FFF2-40B4-BE49-F238E27FC236}">
                <a16:creationId xmlns:a16="http://schemas.microsoft.com/office/drawing/2014/main" id="{8362E9C0-95AC-4BC0-8328-F6B5E6C0FF76}"/>
              </a:ext>
            </a:extLst>
          </p:cNvPr>
          <p:cNvSpPr>
            <a:spLocks noGrp="1"/>
          </p:cNvSpPr>
          <p:nvPr>
            <p:ph type="sldNum" sz="quarter" idx="12"/>
          </p:nvPr>
        </p:nvSpPr>
        <p:spPr/>
        <p:txBody>
          <a:bodyPr/>
          <a:lstStyle/>
          <a:p>
            <a:fld id="{1BCE0CA2-1A48-4B23-8A77-1A9F640E54E6}" type="slidenum">
              <a:rPr lang="sk-SK" smtClean="0"/>
              <a:t>13</a:t>
            </a:fld>
            <a:endParaRPr lang="sk-SK"/>
          </a:p>
        </p:txBody>
      </p:sp>
    </p:spTree>
    <p:extLst>
      <p:ext uri="{BB962C8B-B14F-4D97-AF65-F5344CB8AC3E}">
        <p14:creationId xmlns:p14="http://schemas.microsoft.com/office/powerpoint/2010/main" val="16773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AB67B9-CD90-403B-8584-A8869135A233}"/>
              </a:ext>
            </a:extLst>
          </p:cNvPr>
          <p:cNvSpPr txBox="1"/>
          <p:nvPr/>
        </p:nvSpPr>
        <p:spPr>
          <a:xfrm>
            <a:off x="1998133" y="428978"/>
            <a:ext cx="5080000" cy="584775"/>
          </a:xfrm>
          <a:prstGeom prst="rect">
            <a:avLst/>
          </a:prstGeom>
          <a:noFill/>
        </p:spPr>
        <p:txBody>
          <a:bodyPr wrap="square" rtlCol="0">
            <a:spAutoFit/>
          </a:bodyPr>
          <a:lstStyle/>
          <a:p>
            <a:pPr algn="ctr"/>
            <a:r>
              <a:rPr lang="en-US" sz="3200" b="1" dirty="0">
                <a:cs typeface="Arial" panose="020B0604020202020204" pitchFamily="34" charset="0"/>
              </a:rPr>
              <a:t>Canonical ensemble</a:t>
            </a:r>
            <a:endParaRPr lang="sk-SK" sz="32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44CCB13-9D0C-450C-8193-61A910955D2E}"/>
                  </a:ext>
                </a:extLst>
              </p:cNvPr>
              <p:cNvSpPr txBox="1"/>
              <p:nvPr/>
            </p:nvSpPr>
            <p:spPr>
              <a:xfrm>
                <a:off x="237067" y="1275644"/>
                <a:ext cx="8726311" cy="2883738"/>
              </a:xfrm>
              <a:prstGeom prst="rect">
                <a:avLst/>
              </a:prstGeom>
              <a:noFill/>
            </p:spPr>
            <p:txBody>
              <a:bodyPr wrap="square" rtlCol="0">
                <a:spAutoFit/>
              </a:bodyPr>
              <a:lstStyle/>
              <a:p>
                <a:r>
                  <a:rPr lang="en-US" dirty="0">
                    <a:cs typeface="Arial" panose="020B0604020202020204" pitchFamily="34" charset="0"/>
                  </a:rPr>
                  <a:t>We shall now consider a system whose temperature is kept constant by a thermostat (“dwarf boiler attendant”). To make the theoretical analysis easier, we shall not consider  real technologic thermostat but an abstract model: </a:t>
                </a:r>
                <a:r>
                  <a:rPr lang="en-US" b="1" dirty="0">
                    <a:cs typeface="Arial" panose="020B0604020202020204" pitchFamily="34" charset="0"/>
                  </a:rPr>
                  <a:t>our system in thermal contact with a very  large system called reservoir</a:t>
                </a:r>
                <a:r>
                  <a:rPr lang="en-US" dirty="0">
                    <a:cs typeface="Arial" panose="020B0604020202020204" pitchFamily="34" charset="0"/>
                  </a:rPr>
                  <a:t>. Energy exchange through the thermal contact are negligible for the extremely large reservoir. So we can consider the temperature of the reservoir as constant and given. So we have a theoretically analyzable model of thermostat. System of our interest will be called just “system”, it is in thermal contact with a large “reservoir”. The system and the reservoir together form “supersystem”. The supersystem can be considered as isolated, the total energy of the supersystem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𝑠𝑢𝑝𝑒𝑟</m:t>
                        </m:r>
                      </m:sub>
                    </m:sSub>
                  </m:oMath>
                </a14:m>
                <a:r>
                  <a:rPr lang="en-US" dirty="0">
                    <a:cs typeface="Arial" panose="020B0604020202020204" pitchFamily="34" charset="0"/>
                  </a:rPr>
                  <a:t> is considered to be fixed, so </a:t>
                </a:r>
                <a:r>
                  <a:rPr lang="en-US" b="1" dirty="0">
                    <a:cs typeface="Arial" panose="020B0604020202020204" pitchFamily="34" charset="0"/>
                  </a:rPr>
                  <a:t>we can represent the supersystem by a microcanonical ensemble</a:t>
                </a:r>
                <a:r>
                  <a:rPr lang="en-US" dirty="0">
                    <a:cs typeface="Arial" panose="020B0604020202020204" pitchFamily="34" charset="0"/>
                  </a:rPr>
                  <a:t>.</a:t>
                </a:r>
              </a:p>
            </p:txBody>
          </p:sp>
        </mc:Choice>
        <mc:Fallback xmlns="">
          <p:sp>
            <p:nvSpPr>
              <p:cNvPr id="3" name="TextBox 2">
                <a:extLst>
                  <a:ext uri="{FF2B5EF4-FFF2-40B4-BE49-F238E27FC236}">
                    <a16:creationId xmlns:a16="http://schemas.microsoft.com/office/drawing/2014/main" id="{144CCB13-9D0C-450C-8193-61A910955D2E}"/>
                  </a:ext>
                </a:extLst>
              </p:cNvPr>
              <p:cNvSpPr txBox="1">
                <a:spLocks noRot="1" noChangeAspect="1" noMove="1" noResize="1" noEditPoints="1" noAdjustHandles="1" noChangeArrowheads="1" noChangeShapeType="1" noTextEdit="1"/>
              </p:cNvSpPr>
              <p:nvPr/>
            </p:nvSpPr>
            <p:spPr>
              <a:xfrm>
                <a:off x="237067" y="1275644"/>
                <a:ext cx="8726311" cy="2883738"/>
              </a:xfrm>
              <a:prstGeom prst="rect">
                <a:avLst/>
              </a:prstGeom>
              <a:blipFill>
                <a:blip r:embed="rId4"/>
                <a:stretch>
                  <a:fillRect l="-629" t="-1057" r="-489" b="-2537"/>
                </a:stretch>
              </a:blipFill>
            </p:spPr>
            <p:txBody>
              <a:bodyPr/>
              <a:lstStyle/>
              <a:p>
                <a:r>
                  <a:rPr lang="sk-SK">
                    <a:noFill/>
                  </a:rPr>
                  <a:t> </a:t>
                </a:r>
              </a:p>
            </p:txBody>
          </p:sp>
        </mc:Fallback>
      </mc:AlternateContent>
      <p:pic>
        <p:nvPicPr>
          <p:cNvPr id="15" name="Picture 14">
            <a:extLst>
              <a:ext uri="{FF2B5EF4-FFF2-40B4-BE49-F238E27FC236}">
                <a16:creationId xmlns:a16="http://schemas.microsoft.com/office/drawing/2014/main" id="{9117F56F-BD58-4B53-A8BB-B6102B231EC7}"/>
              </a:ext>
            </a:extLst>
          </p:cNvPr>
          <p:cNvPicPr>
            <a:picLocks noChangeAspect="1"/>
          </p:cNvPicPr>
          <p:nvPr/>
        </p:nvPicPr>
        <p:blipFill>
          <a:blip r:embed="rId5"/>
          <a:stretch>
            <a:fillRect/>
          </a:stretch>
        </p:blipFill>
        <p:spPr>
          <a:xfrm>
            <a:off x="226754" y="4667261"/>
            <a:ext cx="3771398" cy="1835139"/>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D9FEDDC-2C0B-4DD4-8D41-00F5DA6B7150}"/>
                  </a:ext>
                </a:extLst>
              </p:cNvPr>
              <p:cNvSpPr txBox="1"/>
              <p:nvPr/>
            </p:nvSpPr>
            <p:spPr>
              <a:xfrm>
                <a:off x="4075288" y="4109156"/>
                <a:ext cx="4910667" cy="2308324"/>
              </a:xfrm>
              <a:prstGeom prst="rect">
                <a:avLst/>
              </a:prstGeom>
              <a:noFill/>
            </p:spPr>
            <p:txBody>
              <a:bodyPr wrap="square" rtlCol="0">
                <a:spAutoFit/>
              </a:bodyPr>
              <a:lstStyle/>
              <a:p>
                <a:r>
                  <a:rPr lang="en-US" dirty="0">
                    <a:cs typeface="Arial" panose="020B0604020202020204" pitchFamily="34" charset="0"/>
                  </a:rPr>
                  <a:t>The energy of the system will be denoted as </a:t>
                </a:r>
                <a14:m>
                  <m:oMath xmlns:m="http://schemas.openxmlformats.org/officeDocument/2006/math">
                    <m:r>
                      <a:rPr lang="en-US" b="0" i="1" smtClean="0">
                        <a:latin typeface="Cambria Math" panose="02040503050406030204" pitchFamily="18" charset="0"/>
                        <a:cs typeface="Arial" panose="020B0604020202020204" pitchFamily="34" charset="0"/>
                      </a:rPr>
                      <m:t>𝐸</m:t>
                    </m:r>
                  </m:oMath>
                </a14:m>
                <a:r>
                  <a:rPr lang="en-US" dirty="0">
                    <a:cs typeface="Arial" panose="020B0604020202020204" pitchFamily="34" charset="0"/>
                  </a:rPr>
                  <a:t>, of the reservoir as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𝑟𝑒𝑠</m:t>
                        </m:r>
                      </m:sub>
                    </m:sSub>
                  </m:oMath>
                </a14:m>
                <a:r>
                  <a:rPr lang="en-US" dirty="0">
                    <a:cs typeface="Arial" panose="020B0604020202020204" pitchFamily="34" charset="0"/>
                  </a:rPr>
                  <a:t> and of the supersystem as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𝑠𝑢𝑝𝑒𝑟</m:t>
                        </m:r>
                      </m:sub>
                    </m:sSub>
                  </m:oMath>
                </a14:m>
                <a:r>
                  <a:rPr lang="en-US" dirty="0">
                    <a:cs typeface="Arial" panose="020B0604020202020204" pitchFamily="34" charset="0"/>
                  </a:rPr>
                  <a:t>.</a:t>
                </a:r>
              </a:p>
              <a:p>
                <a:endParaRPr lang="en-US" dirty="0">
                  <a:cs typeface="Arial" panose="020B0604020202020204" pitchFamily="34" charset="0"/>
                </a:endParaRPr>
              </a:p>
              <a:p>
                <a:r>
                  <a:rPr lang="en-US" dirty="0">
                    <a:cs typeface="Arial" panose="020B0604020202020204" pitchFamily="34" charset="0"/>
                  </a:rPr>
                  <a:t>The microstate of the supersystem is composed by the state of the system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and by the state of the reservoir </a:t>
                </a:r>
                <a14:m>
                  <m:oMath xmlns:m="http://schemas.openxmlformats.org/officeDocument/2006/math">
                    <m:r>
                      <a:rPr lang="en-US" b="0" i="1" smtClean="0">
                        <a:latin typeface="Cambria Math" panose="02040503050406030204" pitchFamily="18" charset="0"/>
                        <a:cs typeface="Arial" panose="020B0604020202020204" pitchFamily="34" charset="0"/>
                      </a:rPr>
                      <m:t>𝐼</m:t>
                    </m:r>
                  </m:oMath>
                </a14:m>
                <a:r>
                  <a:rPr lang="en-US" dirty="0">
                    <a:cs typeface="Arial" panose="020B0604020202020204" pitchFamily="34" charset="0"/>
                  </a:rPr>
                  <a:t>. </a:t>
                </a:r>
                <a:r>
                  <a:rPr lang="en-US" b="1" dirty="0">
                    <a:cs typeface="Arial" panose="020B0604020202020204" pitchFamily="34" charset="0"/>
                  </a:rPr>
                  <a:t>So the supersystem state is a pair </a:t>
                </a:r>
                <a14:m>
                  <m:oMath xmlns:m="http://schemas.openxmlformats.org/officeDocument/2006/math">
                    <m:r>
                      <a:rPr lang="en-US" b="1" i="1" smtClean="0">
                        <a:latin typeface="Cambria Math" panose="02040503050406030204" pitchFamily="18" charset="0"/>
                        <a:cs typeface="Arial" panose="020B0604020202020204" pitchFamily="34" charset="0"/>
                      </a:rPr>
                      <m:t>(</m:t>
                    </m:r>
                    <m:r>
                      <a:rPr lang="en-US" b="1" i="1" smtClean="0">
                        <a:latin typeface="Cambria Math" panose="02040503050406030204" pitchFamily="18" charset="0"/>
                        <a:cs typeface="Arial" panose="020B0604020202020204" pitchFamily="34" charset="0"/>
                      </a:rPr>
                      <m:t>𝒊</m:t>
                    </m:r>
                    <m:r>
                      <a:rPr lang="en-US" b="1" i="1" smtClean="0">
                        <a:latin typeface="Cambria Math" panose="02040503050406030204" pitchFamily="18" charset="0"/>
                        <a:cs typeface="Arial" panose="020B0604020202020204" pitchFamily="34" charset="0"/>
                      </a:rPr>
                      <m:t>,</m:t>
                    </m:r>
                    <m:r>
                      <a:rPr lang="en-US" b="1" i="1" smtClean="0">
                        <a:latin typeface="Cambria Math" panose="02040503050406030204" pitchFamily="18" charset="0"/>
                        <a:cs typeface="Arial" panose="020B0604020202020204" pitchFamily="34" charset="0"/>
                      </a:rPr>
                      <m:t>𝑰</m:t>
                    </m:r>
                    <m:r>
                      <a:rPr lang="en-US" b="1"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a:t>
                </a:r>
                <a:endParaRPr lang="sk-SK" dirty="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8D9FEDDC-2C0B-4DD4-8D41-00F5DA6B7150}"/>
                  </a:ext>
                </a:extLst>
              </p:cNvPr>
              <p:cNvSpPr txBox="1">
                <a:spLocks noRot="1" noChangeAspect="1" noMove="1" noResize="1" noEditPoints="1" noAdjustHandles="1" noChangeArrowheads="1" noChangeShapeType="1" noTextEdit="1"/>
              </p:cNvSpPr>
              <p:nvPr/>
            </p:nvSpPr>
            <p:spPr>
              <a:xfrm>
                <a:off x="4075288" y="4109156"/>
                <a:ext cx="4910667" cy="2308324"/>
              </a:xfrm>
              <a:prstGeom prst="rect">
                <a:avLst/>
              </a:prstGeom>
              <a:blipFill>
                <a:blip r:embed="rId6"/>
                <a:stretch>
                  <a:fillRect l="-1118" t="-1319" r="-1366" b="-4222"/>
                </a:stretch>
              </a:blipFill>
            </p:spPr>
            <p:txBody>
              <a:bodyPr/>
              <a:lstStyle/>
              <a:p>
                <a:r>
                  <a:rPr lang="sk-SK">
                    <a:noFill/>
                  </a:rPr>
                  <a:t> </a:t>
                </a:r>
              </a:p>
            </p:txBody>
          </p:sp>
        </mc:Fallback>
      </mc:AlternateContent>
      <p:sp>
        <p:nvSpPr>
          <p:cNvPr id="4" name="Slide Number Placeholder 3">
            <a:extLst>
              <a:ext uri="{FF2B5EF4-FFF2-40B4-BE49-F238E27FC236}">
                <a16:creationId xmlns:a16="http://schemas.microsoft.com/office/drawing/2014/main" id="{2AAC6527-F0CC-48DC-A976-80AE40C6CE52}"/>
              </a:ext>
            </a:extLst>
          </p:cNvPr>
          <p:cNvSpPr>
            <a:spLocks noGrp="1"/>
          </p:cNvSpPr>
          <p:nvPr>
            <p:ph type="sldNum" sz="quarter" idx="12"/>
          </p:nvPr>
        </p:nvSpPr>
        <p:spPr/>
        <p:txBody>
          <a:bodyPr/>
          <a:lstStyle/>
          <a:p>
            <a:fld id="{1BCE0CA2-1A48-4B23-8A77-1A9F640E54E6}" type="slidenum">
              <a:rPr lang="sk-SK" smtClean="0"/>
              <a:t>14</a:t>
            </a:fld>
            <a:endParaRPr lang="sk-SK"/>
          </a:p>
        </p:txBody>
      </p:sp>
    </p:spTree>
    <p:extLst>
      <p:ext uri="{BB962C8B-B14F-4D97-AF65-F5344CB8AC3E}">
        <p14:creationId xmlns:p14="http://schemas.microsoft.com/office/powerpoint/2010/main" val="1835100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C4BD-4B39-44AE-9808-7D8DB574105C}"/>
              </a:ext>
            </a:extLst>
          </p:cNvPr>
          <p:cNvSpPr txBox="1"/>
          <p:nvPr/>
        </p:nvSpPr>
        <p:spPr>
          <a:xfrm>
            <a:off x="531628" y="691116"/>
            <a:ext cx="8091377"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shall study in some details three situations: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isolated system: its macrostate will be represented by so called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microcanonical ensemble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system in contact with thermal reservoir keeping its temperature constant: its macrostate will be represented by so called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canonical ensemble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system in contact with thermal reservoir as well as with particle reservoir which keeps its temperature and chemical potential constant: its macrostate will be represented by so called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grand canonical ensemble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A093B433-47C1-4E34-9534-939C2B0C83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180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3130CC-F5E7-41B6-82DF-1811B32EEE14}"/>
              </a:ext>
            </a:extLst>
          </p:cNvPr>
          <p:cNvSpPr txBox="1"/>
          <p:nvPr/>
        </p:nvSpPr>
        <p:spPr>
          <a:xfrm>
            <a:off x="882502" y="340242"/>
            <a:ext cx="7506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Microcanonical ensemble</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07D68DA-10C3-4384-8CE4-E058E15EAECF}"/>
                  </a:ext>
                </a:extLst>
              </p:cNvPr>
              <p:cNvSpPr txBox="1"/>
              <p:nvPr/>
            </p:nvSpPr>
            <p:spPr>
              <a:xfrm>
                <a:off x="287079" y="999460"/>
                <a:ext cx="8676168" cy="59631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start with a macrostate of an isolated system. An isolated system has its energy fixed, so we can consider its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energy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𝑬</m:t>
                    </m:r>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as a given macroscopic parameter.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addition to energy all external parameters shall be considered as given and fixed. The external parameters will be generically represented by a macroscopic variable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For better imagination we can think about the volume (of a gas). The statistical ensemble representing an isolated system is called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microcanonical ensemble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Let us stress that the system considered must be large having very big number of degrees of freedom, typically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23</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Only then the number of relevant number of representing microstates will be of the order of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sup>
                        </m:sSup>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23</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Then the statistical predictions based on evaluating mean values calculated for the representing statistical ensemble will be sharp enough to be useful to represent the observed values of macroscopic physical quantities of the (single!) system  we have at hand.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As we stressed several times the role of physics is to provide “good advice” to users. The advice provided by statistical physics is: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assume the macroscopic values you meet in reality to be equal to mean values calculated for the representing statistical ensemble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What we just said is that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such an advice would be useful if the system considered is large enough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 name="TextBox 2">
                <a:extLst>
                  <a:ext uri="{FF2B5EF4-FFF2-40B4-BE49-F238E27FC236}">
                    <a16:creationId xmlns:a16="http://schemas.microsoft.com/office/drawing/2014/main" id="{507D68DA-10C3-4384-8CE4-E058E15EAECF}"/>
                  </a:ext>
                </a:extLst>
              </p:cNvPr>
              <p:cNvSpPr txBox="1">
                <a:spLocks noRot="1" noChangeAspect="1" noMove="1" noResize="1" noEditPoints="1" noAdjustHandles="1" noChangeArrowheads="1" noChangeShapeType="1" noTextEdit="1"/>
              </p:cNvSpPr>
              <p:nvPr/>
            </p:nvSpPr>
            <p:spPr>
              <a:xfrm>
                <a:off x="287079" y="999460"/>
                <a:ext cx="8676168" cy="5963171"/>
              </a:xfrm>
              <a:prstGeom prst="rect">
                <a:avLst/>
              </a:prstGeom>
              <a:blipFill>
                <a:blip r:embed="rId4"/>
                <a:stretch>
                  <a:fillRect l="-562" t="-613" r="-105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1B486CE-D6C2-4FE7-9EAC-7C40E2CD60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62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849876-BCF3-4142-93EC-1C15D1013501}"/>
              </a:ext>
            </a:extLst>
          </p:cNvPr>
          <p:cNvSpPr txBox="1"/>
          <p:nvPr/>
        </p:nvSpPr>
        <p:spPr>
          <a:xfrm>
            <a:off x="818707" y="194769"/>
            <a:ext cx="7506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Microcanonical ensemble</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A2D2B85-4CBA-4D81-B3E9-C96EA01D80B7}"/>
                  </a:ext>
                </a:extLst>
              </p:cNvPr>
              <p:cNvSpPr txBox="1"/>
              <p:nvPr/>
            </p:nvSpPr>
            <p:spPr>
              <a:xfrm>
                <a:off x="114300" y="717989"/>
                <a:ext cx="8759536" cy="60170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As it is usual in physics we cannot rigorously prove how to construct the microcanonical ensemble representing some specific statistical system. The general rule (guessed as a hypothesis and found to lead to “good advice” in many practical situations) is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Take all microstates having the energy equal to the macroscopic energy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𝑬</m:t>
                    </m:r>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of the system considered, each of them once (or each of them with equal probability).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rule is sometimes considered to be one of the basic postulates of statistical physics. It is based on the assumption that once the isolated system reaches thermal equilibrium it randomly wanders through the subset of microstates having the same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Well, this cannot be a rigorous truth. For absolutely isolated system its time evolution is controlled by its (internal) Hamiltonian through the Schrodinger equation. At some moment (for a fixed given energy) it must be in some superposition of stationary states corresponding to that energy. According to the Schrodinger equation it remains in the same superposition of states with just the overall phase changing. The weights of the stationary states need not have the same value, so the probability to find the system in a particular stationary state does not need to be the same for all the stationary states with the given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reality, however, no system can be strictly isolated from its environment. Any interaction, however weak, with the environment, can change the state to a state with energy differing just a little from the “given energy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p:txBody>
          </p:sp>
        </mc:Choice>
        <mc:Fallback xmlns="">
          <p:sp>
            <p:nvSpPr>
              <p:cNvPr id="3" name="TextBox 2">
                <a:extLst>
                  <a:ext uri="{FF2B5EF4-FFF2-40B4-BE49-F238E27FC236}">
                    <a16:creationId xmlns:a16="http://schemas.microsoft.com/office/drawing/2014/main" id="{EA2D2B85-4CBA-4D81-B3E9-C96EA01D80B7}"/>
                  </a:ext>
                </a:extLst>
              </p:cNvPr>
              <p:cNvSpPr txBox="1">
                <a:spLocks noRot="1" noChangeAspect="1" noMove="1" noResize="1" noEditPoints="1" noAdjustHandles="1" noChangeArrowheads="1" noChangeShapeType="1" noTextEdit="1"/>
              </p:cNvSpPr>
              <p:nvPr/>
            </p:nvSpPr>
            <p:spPr>
              <a:xfrm>
                <a:off x="114300" y="717989"/>
                <a:ext cx="8759536" cy="6017032"/>
              </a:xfrm>
              <a:prstGeom prst="rect">
                <a:avLst/>
              </a:prstGeom>
              <a:blipFill>
                <a:blip r:embed="rId4"/>
                <a:stretch>
                  <a:fillRect l="-626" t="-608" r="-696" b="-70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A148D9C-D477-4164-9D2A-E9604783B4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849876-BCF3-4142-93EC-1C15D1013501}"/>
              </a:ext>
            </a:extLst>
          </p:cNvPr>
          <p:cNvSpPr txBox="1"/>
          <p:nvPr/>
        </p:nvSpPr>
        <p:spPr>
          <a:xfrm>
            <a:off x="818707" y="194769"/>
            <a:ext cx="7506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Microcanonical ensemble</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A2D2B85-4CBA-4D81-B3E9-C96EA01D80B7}"/>
                  </a:ext>
                </a:extLst>
              </p:cNvPr>
              <p:cNvSpPr txBox="1"/>
              <p:nvPr/>
            </p:nvSpPr>
            <p:spPr>
              <a:xfrm>
                <a:off x="114300" y="717989"/>
                <a:ext cx="8759536" cy="6032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some weak interaction with the environment can in principle make the “isolated system in equilibrium” wander through all the microstates with energy equal or very close to the ”given energy”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However, the interaction with environment we usually do not have under control. The interaction Hamiltonian in special situations may not be able to guarantee that the system considered would visit all the microstates having the “given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 typical example is a magnetized ferromagnet. Its macrostate is realized by microstates where almost all the local magnetic moments are oriented in a fixed direction. However to each such microstate there exist a complementary microstate where the local magnetic moments are oriented in exactly the opposite direction. These complementary microstates have the same energy,  but they are certainly not representing the same macrostate. Normally we do not observe that a piece of magnetized material becomes spontaneously magnetized in an opposite direction.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reason is, that the interaction  with environment is not able to simultaneously flip all the local magnetic moments. To do that the interaction Hamiltonian would have to be highly non-local. The interaction with environment is usually able to flip just a few local magnetic moments. So the complete flip of all the moments would have to be achieved by many local consecutive flips. This is highly improbable, because “on the way” the system would have to go through states with very high energies: something like half of the moments “up” and the other half “down”.</a:t>
                </a:r>
              </a:p>
            </p:txBody>
          </p:sp>
        </mc:Choice>
        <mc:Fallback xmlns="">
          <p:sp>
            <p:nvSpPr>
              <p:cNvPr id="3" name="TextBox 2">
                <a:extLst>
                  <a:ext uri="{FF2B5EF4-FFF2-40B4-BE49-F238E27FC236}">
                    <a16:creationId xmlns:a16="http://schemas.microsoft.com/office/drawing/2014/main" id="{EA2D2B85-4CBA-4D81-B3E9-C96EA01D80B7}"/>
                  </a:ext>
                </a:extLst>
              </p:cNvPr>
              <p:cNvSpPr txBox="1">
                <a:spLocks noRot="1" noChangeAspect="1" noMove="1" noResize="1" noEditPoints="1" noAdjustHandles="1" noChangeArrowheads="1" noChangeShapeType="1" noTextEdit="1"/>
              </p:cNvSpPr>
              <p:nvPr/>
            </p:nvSpPr>
            <p:spPr>
              <a:xfrm>
                <a:off x="114300" y="717989"/>
                <a:ext cx="8759536" cy="6032421"/>
              </a:xfrm>
              <a:prstGeom prst="rect">
                <a:avLst/>
              </a:prstGeom>
              <a:blipFill>
                <a:blip r:embed="rId4"/>
                <a:stretch>
                  <a:fillRect l="-626" t="-607" r="-1044" b="-303"/>
                </a:stretch>
              </a:blipFill>
            </p:spPr>
            <p:txBody>
              <a:bodyPr/>
              <a:lstStyle/>
              <a:p>
                <a:r>
                  <a:rPr lang="sk-SK">
                    <a:noFill/>
                  </a:rPr>
                  <a:t> </a:t>
                </a:r>
              </a:p>
            </p:txBody>
          </p:sp>
        </mc:Fallback>
      </mc:AlternateContent>
      <p:sp>
        <p:nvSpPr>
          <p:cNvPr id="4" name="Slide Number Placeholder 3">
            <a:extLst>
              <a:ext uri="{FF2B5EF4-FFF2-40B4-BE49-F238E27FC236}">
                <a16:creationId xmlns:a16="http://schemas.microsoft.com/office/drawing/2014/main" id="{FAFB9900-31C7-4617-9627-1D3EE37BD1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592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849876-BCF3-4142-93EC-1C15D1013501}"/>
              </a:ext>
            </a:extLst>
          </p:cNvPr>
          <p:cNvSpPr txBox="1"/>
          <p:nvPr/>
        </p:nvSpPr>
        <p:spPr>
          <a:xfrm>
            <a:off x="818707" y="194769"/>
            <a:ext cx="7506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Microcanonical ensemble</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EA2D2B85-4CBA-4D81-B3E9-C96EA01D80B7}"/>
              </a:ext>
            </a:extLst>
          </p:cNvPr>
          <p:cNvSpPr txBox="1"/>
          <p:nvPr/>
        </p:nvSpPr>
        <p:spPr>
          <a:xfrm>
            <a:off x="114300" y="717989"/>
            <a:ext cx="8759536" cy="61709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we form the microcanonical ensemble for a ferromagnet according to the rule “each microstate with the given energy”, there will be microstates with exactly opposite magnetization and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mean  magnetization calculated for the ensemble would be zero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Contrary to the experimental  experience: we know there are magnetized materials in equilibrium.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using microcanonical ensembles might be tricky and in some situations good physical intuition is required. We shall not dwell on it more here, this was just a warning.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may be, however, suspicious of general rule “each microstate with the given energy” because of other reasons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example we know that for a gas macrostate in equilibrium the distribution of molecules in the container is uniform. However, there are microstates with all the molecules having the same energy as they have in a typical microstate but by chance they occupy just one half of the container. Such microstate will enter the microcanonical ensemble, although they do not represent the studied macrostate properly. They are even macroscopically distinguishable from the “typical: microstate: they in fact represent other, highly non-equilibrium macrostate. We have however seen, that the number of such untypical microstate is negligibly small: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we can safely calculate the mean values through the ensemble containing such non-typical microstates and get the correct typical values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Our notes in the last few slides are conceptually beyond the level of these lectures. We just presented them as a warning that the world is often more complex then it is described in basic textbooks. It is here, where the intuition of physics gurus is vitally important. </a:t>
            </a:r>
          </a:p>
        </p:txBody>
      </p:sp>
      <p:sp>
        <p:nvSpPr>
          <p:cNvPr id="4" name="Slide Number Placeholder 3">
            <a:extLst>
              <a:ext uri="{FF2B5EF4-FFF2-40B4-BE49-F238E27FC236}">
                <a16:creationId xmlns:a16="http://schemas.microsoft.com/office/drawing/2014/main" id="{41CAC235-5B26-4C76-A8E7-7090AD9B54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4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21EB25-ADDB-4B0C-988E-A4F1A349CC22}"/>
              </a:ext>
            </a:extLst>
          </p:cNvPr>
          <p:cNvSpPr txBox="1"/>
          <p:nvPr/>
        </p:nvSpPr>
        <p:spPr>
          <a:xfrm>
            <a:off x="818707" y="194769"/>
            <a:ext cx="7506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Microcanonical ensemble</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CCC45CA-91B5-4E38-9207-BDA423E1758C}"/>
                  </a:ext>
                </a:extLst>
              </p:cNvPr>
              <p:cNvSpPr txBox="1"/>
              <p:nvPr/>
            </p:nvSpPr>
            <p:spPr>
              <a:xfrm>
                <a:off x="166254" y="810491"/>
                <a:ext cx="8811491" cy="6047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Well, let us forget about exceptional situations and show that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the basic hypothesis of equal probabilities of all available microstates for isolated system can be used as an extremely valuable tool to obtain “good advice” when dealing with systems with huge amount of degrees of freedom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already introduced the function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𝛺</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as the number of microstates having its energy within some small not exactly specified interval around the value 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It is typical for statistical physics, that it operates with not precisely defined approximations.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However one has to be sure that the inaccuracies do cancel in resulting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Suppose for example we want to calculate the mean value of some physical quantity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which in the microstate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has the value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mean value is for the microcanonical ensemble given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Here the summation is restricted over microstates whose energy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However this condition is not to be taken rigorously. We rather mean the states having its energy within some small not exactly specified interval around the value E. The same inaccuracy of definition is hidden in the function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𝛺</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But if we consider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𝛺</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to be the number of terms in the sum, everything is consistent. But is it also useful? Well, experience show that yes. The point is, that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for real situations we find that the result does not depend on how large the “interval around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𝑬</m:t>
                    </m:r>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is, provided it is “reasonably small”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mc:Choice>
        <mc:Fallback xmlns="">
          <p:sp>
            <p:nvSpPr>
              <p:cNvPr id="3" name="TextBox 2">
                <a:extLst>
                  <a:ext uri="{FF2B5EF4-FFF2-40B4-BE49-F238E27FC236}">
                    <a16:creationId xmlns:a16="http://schemas.microsoft.com/office/drawing/2014/main" id="{2CCC45CA-91B5-4E38-9207-BDA423E1758C}"/>
                  </a:ext>
                </a:extLst>
              </p:cNvPr>
              <p:cNvSpPr txBox="1">
                <a:spLocks noRot="1" noChangeAspect="1" noMove="1" noResize="1" noEditPoints="1" noAdjustHandles="1" noChangeArrowheads="1" noChangeShapeType="1" noTextEdit="1"/>
              </p:cNvSpPr>
              <p:nvPr/>
            </p:nvSpPr>
            <p:spPr>
              <a:xfrm>
                <a:off x="166254" y="810491"/>
                <a:ext cx="8811491" cy="6047809"/>
              </a:xfrm>
              <a:prstGeom prst="rect">
                <a:avLst/>
              </a:prstGeom>
              <a:blipFill>
                <a:blip r:embed="rId5"/>
                <a:stretch>
                  <a:fillRect l="-553" t="-605" r="-1037" b="-706"/>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15FDB338-0F04-400E-B787-FBBD2BAF6B8D}"/>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402446" y="4229613"/>
            <a:ext cx="1980248" cy="610362"/>
          </a:xfrm>
          <a:prstGeom prst="rect">
            <a:avLst/>
          </a:prstGeom>
        </p:spPr>
      </p:pic>
      <p:sp>
        <p:nvSpPr>
          <p:cNvPr id="4" name="Slide Number Placeholder 3">
            <a:extLst>
              <a:ext uri="{FF2B5EF4-FFF2-40B4-BE49-F238E27FC236}">
                <a16:creationId xmlns:a16="http://schemas.microsoft.com/office/drawing/2014/main" id="{6ECBAB26-7FAF-42BA-AE2F-61390C493A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554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71FE4-FC4A-4AEB-87F4-654E5E36D770}"/>
              </a:ext>
            </a:extLst>
          </p:cNvPr>
          <p:cNvSpPr txBox="1"/>
          <p:nvPr/>
        </p:nvSpPr>
        <p:spPr>
          <a:xfrm>
            <a:off x="818707" y="194769"/>
            <a:ext cx="7506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Microcanonical ensemble - entropy</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Rectangle 3">
            <a:extLst>
              <a:ext uri="{FF2B5EF4-FFF2-40B4-BE49-F238E27FC236}">
                <a16:creationId xmlns:a16="http://schemas.microsoft.com/office/drawing/2014/main" id="{1026C02C-4034-4428-95AF-CAD8998E99CB}"/>
              </a:ext>
            </a:extLst>
          </p:cNvPr>
          <p:cNvSpPr/>
          <p:nvPr/>
        </p:nvSpPr>
        <p:spPr>
          <a:xfrm>
            <a:off x="426027" y="1198136"/>
            <a:ext cx="843741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Entropy for an isolated physical system is defined as k-times the logarithm of the number of microstates corresponding to the macrostate considered.</a:t>
            </a:r>
          </a:p>
        </p:txBody>
      </p:sp>
      <p:sp>
        <p:nvSpPr>
          <p:cNvPr id="5" name="TextBox 4">
            <a:extLst>
              <a:ext uri="{FF2B5EF4-FFF2-40B4-BE49-F238E27FC236}">
                <a16:creationId xmlns:a16="http://schemas.microsoft.com/office/drawing/2014/main" id="{6489566E-CB44-4902-962B-0D385E3005E0}"/>
              </a:ext>
            </a:extLst>
          </p:cNvPr>
          <p:cNvSpPr txBox="1"/>
          <p:nvPr/>
        </p:nvSpPr>
        <p:spPr>
          <a:xfrm>
            <a:off x="415635" y="791129"/>
            <a:ext cx="84478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defined the entropy of an isolated macroscopic system as</a:t>
            </a:r>
          </a:p>
        </p:txBody>
      </p:sp>
      <p:pic>
        <p:nvPicPr>
          <p:cNvPr id="8" name="Picture 7">
            <a:extLst>
              <a:ext uri="{FF2B5EF4-FFF2-40B4-BE49-F238E27FC236}">
                <a16:creationId xmlns:a16="http://schemas.microsoft.com/office/drawing/2014/main" id="{15273951-8801-44E6-B55E-1D08CFB7A078}"/>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495963" y="2063405"/>
            <a:ext cx="1514475" cy="255270"/>
          </a:xfrm>
          <a:prstGeom prst="rect">
            <a:avLst/>
          </a:prstGeom>
        </p:spPr>
      </p:pic>
      <p:sp>
        <p:nvSpPr>
          <p:cNvPr id="10" name="Rectangle 9">
            <a:extLst>
              <a:ext uri="{FF2B5EF4-FFF2-40B4-BE49-F238E27FC236}">
                <a16:creationId xmlns:a16="http://schemas.microsoft.com/office/drawing/2014/main" id="{F4B13726-A988-4387-A1B0-6CEC79B55A3D}"/>
              </a:ext>
            </a:extLst>
          </p:cNvPr>
          <p:cNvSpPr/>
          <p:nvPr/>
        </p:nvSpPr>
        <p:spPr>
          <a:xfrm>
            <a:off x="3293918" y="1882142"/>
            <a:ext cx="1880754" cy="64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E15339E-E759-46BE-AA8B-06C4D4337952}"/>
                  </a:ext>
                </a:extLst>
              </p:cNvPr>
              <p:cNvSpPr txBox="1"/>
              <p:nvPr/>
            </p:nvSpPr>
            <p:spPr>
              <a:xfrm>
                <a:off x="280553" y="2592497"/>
                <a:ext cx="8603673" cy="16607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Here we use the imprecisely defined function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𝛺</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alone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one would naively say that the inaccuracy cannot get canceled against some other inaccuracy in the formula.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mystery is hidden in the use of logarithm. For huge numbers the logarithm is a very very slowly increasing function. Here is an example. Let us have two huge numbers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e</m:t>
                        </m:r>
                      </m:e>
                      <m:sup>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23</m:t>
                            </m:r>
                          </m:sup>
                        </m:sSup>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1000 </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e</m:t>
                        </m:r>
                      </m:e>
                      <m:sup>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23</m:t>
                            </m:r>
                          </m:sup>
                        </m:sSup>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These two numbers are obviously grossly unequal. But look:</a:t>
                </a:r>
              </a:p>
            </p:txBody>
          </p:sp>
        </mc:Choice>
        <mc:Fallback xmlns="">
          <p:sp>
            <p:nvSpPr>
              <p:cNvPr id="11" name="TextBox 10">
                <a:extLst>
                  <a:ext uri="{FF2B5EF4-FFF2-40B4-BE49-F238E27FC236}">
                    <a16:creationId xmlns:a16="http://schemas.microsoft.com/office/drawing/2014/main" id="{4E15339E-E759-46BE-AA8B-06C4D4337952}"/>
                  </a:ext>
                </a:extLst>
              </p:cNvPr>
              <p:cNvSpPr txBox="1">
                <a:spLocks noRot="1" noChangeAspect="1" noMove="1" noResize="1" noEditPoints="1" noAdjustHandles="1" noChangeArrowheads="1" noChangeShapeType="1" noTextEdit="1"/>
              </p:cNvSpPr>
              <p:nvPr/>
            </p:nvSpPr>
            <p:spPr>
              <a:xfrm>
                <a:off x="280553" y="2592497"/>
                <a:ext cx="8603673" cy="1660711"/>
              </a:xfrm>
              <a:prstGeom prst="rect">
                <a:avLst/>
              </a:prstGeom>
              <a:blipFill>
                <a:blip r:embed="rId9"/>
                <a:stretch>
                  <a:fillRect l="-567" t="-1832" b="-2930"/>
                </a:stretch>
              </a:blipFill>
            </p:spPr>
            <p:txBody>
              <a:bodyPr/>
              <a:lstStyle/>
              <a:p>
                <a:r>
                  <a:rPr lang="sk-SK">
                    <a:noFill/>
                  </a:rPr>
                  <a:t> </a:t>
                </a:r>
              </a:p>
            </p:txBody>
          </p:sp>
        </mc:Fallback>
      </mc:AlternateContent>
      <p:pic>
        <p:nvPicPr>
          <p:cNvPr id="25" name="Picture 24">
            <a:extLst>
              <a:ext uri="{FF2B5EF4-FFF2-40B4-BE49-F238E27FC236}">
                <a16:creationId xmlns:a16="http://schemas.microsoft.com/office/drawing/2014/main" id="{53918C48-CDA0-414F-868E-FE1619F66076}"/>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423632" y="4317232"/>
            <a:ext cx="1870286" cy="257143"/>
          </a:xfrm>
          <a:prstGeom prst="rect">
            <a:avLst/>
          </a:prstGeom>
        </p:spPr>
      </p:pic>
      <p:pic>
        <p:nvPicPr>
          <p:cNvPr id="31" name="Picture 30">
            <a:extLst>
              <a:ext uri="{FF2B5EF4-FFF2-40B4-BE49-F238E27FC236}">
                <a16:creationId xmlns:a16="http://schemas.microsoft.com/office/drawing/2014/main" id="{CB1DB1B9-05F4-4695-A710-733914C750DC}"/>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932986" y="4286644"/>
            <a:ext cx="4290857" cy="257143"/>
          </a:xfrm>
          <a:prstGeom prst="rect">
            <a:avLst/>
          </a:prstGeom>
        </p:spPr>
      </p:pic>
      <p:sp>
        <p:nvSpPr>
          <p:cNvPr id="21" name="TextBox 20">
            <a:extLst>
              <a:ext uri="{FF2B5EF4-FFF2-40B4-BE49-F238E27FC236}">
                <a16:creationId xmlns:a16="http://schemas.microsoft.com/office/drawing/2014/main" id="{FAE18F9E-8133-4A7E-958F-C4EE34575F0C}"/>
              </a:ext>
            </a:extLst>
          </p:cNvPr>
          <p:cNvSpPr txBox="1"/>
          <p:nvPr/>
        </p:nvSpPr>
        <p:spPr>
          <a:xfrm>
            <a:off x="280553" y="4681903"/>
            <a:ext cx="86244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with a very good precision we get that the logarithms of these two grossly unequal numbers are practically equal! </a:t>
            </a:r>
          </a:p>
        </p:txBody>
      </p:sp>
      <p:pic>
        <p:nvPicPr>
          <p:cNvPr id="35" name="Picture 34">
            <a:extLst>
              <a:ext uri="{FF2B5EF4-FFF2-40B4-BE49-F238E27FC236}">
                <a16:creationId xmlns:a16="http://schemas.microsoft.com/office/drawing/2014/main" id="{55D47FFE-5E09-4A7B-B6B2-515125A5ACBA}"/>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511552" y="5230674"/>
            <a:ext cx="3356572" cy="257143"/>
          </a:xfrm>
          <a:prstGeom prst="rect">
            <a:avLst/>
          </a:prstGeom>
        </p:spPr>
      </p:pic>
      <p:sp>
        <p:nvSpPr>
          <p:cNvPr id="36" name="Rectangle 35">
            <a:extLst>
              <a:ext uri="{FF2B5EF4-FFF2-40B4-BE49-F238E27FC236}">
                <a16:creationId xmlns:a16="http://schemas.microsoft.com/office/drawing/2014/main" id="{C7FA68E2-F047-4056-A305-DE47B4A42D78}"/>
              </a:ext>
            </a:extLst>
          </p:cNvPr>
          <p:cNvSpPr/>
          <p:nvPr/>
        </p:nvSpPr>
        <p:spPr>
          <a:xfrm>
            <a:off x="3387436" y="5068666"/>
            <a:ext cx="3751118" cy="64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8480F49-71F4-48AA-83EF-B47EC7307E90}"/>
                  </a:ext>
                </a:extLst>
              </p:cNvPr>
              <p:cNvSpPr txBox="1"/>
              <p:nvPr/>
            </p:nvSpPr>
            <p:spPr>
              <a:xfrm>
                <a:off x="415635" y="5850082"/>
                <a:ext cx="83542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So the logarithm in the definition of entropy is blind to the inaccuracy in the definition of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𝜴</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𝑬</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m:t>
                    </m:r>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a:t>
                </a:r>
              </a:p>
            </p:txBody>
          </p:sp>
        </mc:Choice>
        <mc:Fallback xmlns="">
          <p:sp>
            <p:nvSpPr>
              <p:cNvPr id="37" name="TextBox 36">
                <a:extLst>
                  <a:ext uri="{FF2B5EF4-FFF2-40B4-BE49-F238E27FC236}">
                    <a16:creationId xmlns:a16="http://schemas.microsoft.com/office/drawing/2014/main" id="{48480F49-71F4-48AA-83EF-B47EC7307E90}"/>
                  </a:ext>
                </a:extLst>
              </p:cNvPr>
              <p:cNvSpPr txBox="1">
                <a:spLocks noRot="1" noChangeAspect="1" noMove="1" noResize="1" noEditPoints="1" noAdjustHandles="1" noChangeArrowheads="1" noChangeShapeType="1" noTextEdit="1"/>
              </p:cNvSpPr>
              <p:nvPr/>
            </p:nvSpPr>
            <p:spPr>
              <a:xfrm>
                <a:off x="415635" y="5850082"/>
                <a:ext cx="8354292" cy="646331"/>
              </a:xfrm>
              <a:prstGeom prst="rect">
                <a:avLst/>
              </a:prstGeom>
              <a:blipFill>
                <a:blip r:embed="rId13"/>
                <a:stretch>
                  <a:fillRect l="-584" t="-5660" r="-1021" b="-14151"/>
                </a:stretch>
              </a:blipFill>
            </p:spPr>
            <p:txBody>
              <a:bodyPr/>
              <a:lstStyle/>
              <a:p>
                <a:r>
                  <a:rPr lang="sk-SK">
                    <a:noFill/>
                  </a:rPr>
                  <a:t> </a:t>
                </a:r>
              </a:p>
            </p:txBody>
          </p:sp>
        </mc:Fallback>
      </mc:AlternateContent>
      <p:sp>
        <p:nvSpPr>
          <p:cNvPr id="3" name="Slide Number Placeholder 2">
            <a:extLst>
              <a:ext uri="{FF2B5EF4-FFF2-40B4-BE49-F238E27FC236}">
                <a16:creationId xmlns:a16="http://schemas.microsoft.com/office/drawing/2014/main" id="{4031F632-43BA-4CF6-9805-A29165248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703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49887A-FB79-4821-AF27-CD3C7DBF2C71}"/>
              </a:ext>
            </a:extLst>
          </p:cNvPr>
          <p:cNvSpPr txBox="1"/>
          <p:nvPr/>
        </p:nvSpPr>
        <p:spPr>
          <a:xfrm>
            <a:off x="779318" y="446809"/>
            <a:ext cx="71801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Approximations in statistical physics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7564A3E-D5D2-4F30-9BED-60D0B8A25B7A}"/>
                  </a:ext>
                </a:extLst>
              </p:cNvPr>
              <p:cNvSpPr txBox="1"/>
              <p:nvPr/>
            </p:nvSpPr>
            <p:spPr>
              <a:xfrm>
                <a:off x="155863" y="970029"/>
                <a:ext cx="8782654"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mechanics we have worked with exact equations, like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𝑣𝑡</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This is an equation in space of real numbers and is perceived as exact. We normally are not aware of the fact that this equation is not about the real world, it is an equation in some mathematical model. The mathematical model in mechanics is rigorous and exact. What is not exact is the mapping of the mathematical model to some real-world situation.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equation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𝑣𝑡</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by no means about a real-world train: the position of the train cannot be given with arbitrary precision, the train never moves exactly uniformly etc. So even the mathematical-mode equations are exact, the results interpreted in terms of the real world are just approximate.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statistical physics where we deal with systems of many degrees of freedom even the mathematical equations are often just approximate. The definition of entropy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ln</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not strictly exact since its right hand side is not rigorously defined. We do not mind, because the logarithm is blind enough to this inaccuracy. But if we naively do exponentiation like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to be very careful about the interpretation (validity) of the resulting equation.  When we know experimentally the entropy to a good precision it does not mean that we do know precisely “the number of relevant microstates”. The equations of statistical physics are usually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valid only in logarithmic approximation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mc:Choice>
        <mc:Fallback xmlns="">
          <p:sp>
            <p:nvSpPr>
              <p:cNvPr id="3" name="TextBox 2">
                <a:extLst>
                  <a:ext uri="{FF2B5EF4-FFF2-40B4-BE49-F238E27FC236}">
                    <a16:creationId xmlns:a16="http://schemas.microsoft.com/office/drawing/2014/main" id="{07564A3E-D5D2-4F30-9BED-60D0B8A25B7A}"/>
                  </a:ext>
                </a:extLst>
              </p:cNvPr>
              <p:cNvSpPr txBox="1">
                <a:spLocks noRot="1" noChangeAspect="1" noMove="1" noResize="1" noEditPoints="1" noAdjustHandles="1" noChangeArrowheads="1" noChangeShapeType="1" noTextEdit="1"/>
              </p:cNvSpPr>
              <p:nvPr/>
            </p:nvSpPr>
            <p:spPr>
              <a:xfrm>
                <a:off x="155863" y="970029"/>
                <a:ext cx="8782654" cy="5693866"/>
              </a:xfrm>
              <a:prstGeom prst="rect">
                <a:avLst/>
              </a:prstGeom>
              <a:blipFill>
                <a:blip r:embed="rId5"/>
                <a:stretch>
                  <a:fillRect l="-625" t="-535" r="-1042" b="-74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9E4C3A00-8A0D-4CFB-A898-D9A4533A9CD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799050" y="4944293"/>
            <a:ext cx="1543050" cy="464630"/>
          </a:xfrm>
          <a:prstGeom prst="rect">
            <a:avLst/>
          </a:prstGeom>
        </p:spPr>
      </p:pic>
      <p:sp>
        <p:nvSpPr>
          <p:cNvPr id="4" name="Slide Number Placeholder 3">
            <a:extLst>
              <a:ext uri="{FF2B5EF4-FFF2-40B4-BE49-F238E27FC236}">
                <a16:creationId xmlns:a16="http://schemas.microsoft.com/office/drawing/2014/main" id="{EEDA2CCB-0F85-4C2B-87CE-B00801836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9984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A=  \frac{1}{\varOmega(E)}\sum_{i, E_i=E}A_i&#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j=\frac{\pi^2\hbar^2}{2mL^2}(n_1^2+n_2^2+n_3^2)=&#10;\frac{\pi^2\hbar^2}{2mV^{2/3}}(n_1^2+n_2^2+n_3^2)&#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_j=&#10;-\frac{2}{3}\frac{\pi^2\hbar^2}{2mV^{5/3}}(n_1^2+n_2^2+n_3^2)dV=&#10;-\frac{2}{3}\frac{E_j}{V}dV&#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j=\frac{2}{3}\frac{E_j}{V}&#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i=\frac{2}{3}\frac{E_i}{V}&#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i=\frac{2}{3}\frac{E_i}{V}&#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p = \frac{1}{\varOmega(E)}\sum_{i, E_i=E}p_i=&#10;\frac{1}{\varOmega(E)}\sum_{i, E_i=E}\frac{2}{3}\frac{E_i}{V}=&#10;\frac{2}{3}\frac{1}{V}\frac{1}{\varOmega(E)}\sum_{i, E_i=E}E_i&#10;=\frac{2}{3}\frac{1}{V}\bar E=\frac{2}{3}\frac{1}{V}E&#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p = \frac{1}{V}NkT&#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i=-\frac{\partial E_i}{\partial V}&#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p = \frac{1}{\varOmega(E)}\sum_{i, E_i=E}-\frac{\partial E_i}{\partial V}&#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E)=k \ln\Omega(E)=k \ln\sum_{i, E_i=E} 1&#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 k \ln\varOmega(E)&#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T}=\left(\frac{\partial S}{\partial E}\right)_V&#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 (\exp 10^{23})=10^{23}&#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 (1000\times\exp 10^{23})=10^{23}+\ln 1000 \approx 10^{23}&#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 (\exp 10^{23})=\ln (1000 \times\exp 10^{23})&#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xp \frac{1}{k}S=\varOmega(E)&#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Omega(E)=\sum_{i, E_i=E} 1&#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E = \frac{1}{\varOmega(E)}\sum_{i, E_i=E}E_i=&#10;\frac{1}{\varOmega(E)}E\sum_{i, E_i=E}1=&#10;\frac{1}{\varOmega(E)}E\varOmega(E)=E&#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p = \frac{1}{\varOmega(E)}\sum_{i, E_i=E}p_i&#10;\end{align*}&#10;\end{document}&#10;"/>
  <p:tag name="IGUANATEXSIZE" val="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8A0F0F14-46AE-4D77-ADE7-0F718B9836FD}" vid="{B1D029F5-8F85-4FE6-9F53-704A5FA2D1C4}"/>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71DB4933-40A2-45A4-9831-135EE38379A9}" vid="{D653884F-F80E-4FA0-9426-C927E08E98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2298</TotalTime>
  <Words>2966</Words>
  <Application>Microsoft Office PowerPoint</Application>
  <PresentationFormat>On-screen Show (4:3)</PresentationFormat>
  <Paragraphs>129</Paragraphs>
  <Slides>14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Cambria Math</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Vladimír Černý</dc:creator>
  <cp:lastModifiedBy>Černý Vladimír</cp:lastModifiedBy>
  <cp:revision>159</cp:revision>
  <dcterms:created xsi:type="dcterms:W3CDTF">2018-07-31T08:09:51Z</dcterms:created>
  <dcterms:modified xsi:type="dcterms:W3CDTF">2019-10-30T08:25:45Z</dcterms:modified>
</cp:coreProperties>
</file>